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notesMasterIdLst>
    <p:notesMasterId r:id="rId23"/>
  </p:notesMasterIdLst>
  <p:sldIdLst>
    <p:sldId id="263" r:id="rId3"/>
    <p:sldId id="303" r:id="rId4"/>
    <p:sldId id="293" r:id="rId5"/>
    <p:sldId id="320" r:id="rId6"/>
    <p:sldId id="300" r:id="rId7"/>
    <p:sldId id="327" r:id="rId8"/>
    <p:sldId id="301" r:id="rId9"/>
    <p:sldId id="317" r:id="rId10"/>
    <p:sldId id="314" r:id="rId11"/>
    <p:sldId id="321" r:id="rId12"/>
    <p:sldId id="315" r:id="rId13"/>
    <p:sldId id="322" r:id="rId14"/>
    <p:sldId id="323" r:id="rId15"/>
    <p:sldId id="324" r:id="rId16"/>
    <p:sldId id="316" r:id="rId17"/>
    <p:sldId id="318" r:id="rId18"/>
    <p:sldId id="325" r:id="rId19"/>
    <p:sldId id="319" r:id="rId20"/>
    <p:sldId id="326" r:id="rId21"/>
    <p:sldId id="311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300" autoAdjust="0"/>
    <p:restoredTop sz="95033" autoAdjust="0"/>
  </p:normalViewPr>
  <p:slideViewPr>
    <p:cSldViewPr>
      <p:cViewPr varScale="1">
        <p:scale>
          <a:sx n="78" d="100"/>
          <a:sy n="78" d="100"/>
        </p:scale>
        <p:origin x="1142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F04515-8C9C-4811-9CFF-804174071301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BC93DD2-BDF5-40C9-9046-4809258B682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1508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5507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746812-A7B4-FF73-8E21-07FC93EC453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EA4DBB1F-D594-52EE-D980-6FE74B28F82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9A6317F9-4542-1088-1E3A-4B1481E62CD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87FEA82-226D-18D4-AE52-B20A088614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67635745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4FD9B3-781B-3736-664C-2804FC3A0D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D35AF834-AF5B-DBD2-4B02-7648189F32B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BDD8F9B1-D040-C457-5EFC-FA61E013F1D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EEC74AB-77F5-22B9-8CDE-07DBB6A79C5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11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20787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7699B3-B750-CE93-9FA5-E249EDDCC5B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FD562C1-F8EA-537B-D1D5-7F09A468428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B503B96-18E8-D804-68CA-7EC7509836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77A403E-8F86-CA5D-54D1-8EB11CDB8C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12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18195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5925C75-07B8-D8AB-1AF0-A4E6CE2493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B81710EF-CCB3-D1CA-F426-A730ECE07FA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F9883D18-2119-40DC-9C4A-8F9B629D683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7751B23D-9714-9B57-9187-61D3492CD33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13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09326262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E9B7DF4-944A-BEA9-BB4B-C513C27853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88E01117-7F8B-4644-83C5-23BD33CAEFA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386C961-EA71-FD10-83A9-0C4BB0E7148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EB136C8-9141-6EE0-E834-AD63894CBE0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14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819904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9A917ED-2D2D-6A55-FB6B-8CAEFC576FB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389127FD-F3C9-60FC-8A25-743EC872744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CEE9D393-E8CF-4A3E-F2D3-F14534A4401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ADC8D0D6-18F5-0C26-5B9E-CF1138B748C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15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8155435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40000B-9762-2B84-02B7-A4F70D7EDA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5A572E5E-8338-78A9-44A9-EC053E7E33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Segnaposto note 2">
                <a:extLst>
                  <a:ext uri="{FF2B5EF4-FFF2-40B4-BE49-F238E27FC236}">
                    <a16:creationId xmlns:a16="http://schemas.microsoft.com/office/drawing/2014/main" id="{E65A5F8F-EC6B-14E1-6F72-3050A6816FA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endParaRPr lang="it-IT" dirty="0"/>
              </a:p>
            </p:txBody>
          </p:sp>
        </mc:Choice>
        <mc:Fallback xmlns="">
          <p:sp>
            <p:nvSpPr>
              <p:cNvPr id="3" name="Segnaposto note 2">
                <a:extLst>
                  <a:ext uri="{FF2B5EF4-FFF2-40B4-BE49-F238E27FC236}">
                    <a16:creationId xmlns:a16="http://schemas.microsoft.com/office/drawing/2014/main" id="{E65A5F8F-EC6B-14E1-6F72-3050A6816FAD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1200" dirty="0"/>
                  <a:t>Spectrum of electron energy with a mean energy of 320 MeV, an energy spread of 20% and </a:t>
                </a:r>
                <a:r>
                  <a:rPr lang="en-US" sz="1200" i="0">
                    <a:latin typeface="Cambria Math" panose="02040503050406030204" pitchFamily="18" charset="0"/>
                    <a:ea typeface="Cambria Math" panose="02040503050406030204" pitchFamily="18" charset="0"/>
                  </a:rPr>
                  <a:t>∼</a:t>
                </a:r>
                <a:r>
                  <a:rPr lang="en-US" sz="1200" dirty="0"/>
                  <a:t> 100 pC.</a:t>
                </a:r>
              </a:p>
              <a:p>
                <a:endParaRPr lang="it-IT" dirty="0"/>
              </a:p>
            </p:txBody>
          </p:sp>
        </mc:Fallback>
      </mc:AlternateContent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21DED8D3-B2F6-8D81-8DCE-F46037BC7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8005122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AB9C91-626A-E29A-C79B-C44BB3BD82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278A1B78-9C5B-84DE-0954-636EBFFF590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CDBEE1D-D3DF-B703-768A-5A1EBAD689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E3B55EAD-62F9-609F-2045-0DB0AB3135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9239766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EA711E-9539-10EF-7FEA-128D094B63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185ADFEF-8C23-5C91-BA99-AA44922F9F3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5110C5AA-FACC-8B14-0536-39B79312FDB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23FC6E1-5CE2-246E-1F50-0C3CFBE902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814578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5CAE14-1A9F-0193-735E-CF858004688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EDA153F-8EBB-17E6-D649-057605ADFE3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26DAF54-7082-DDF0-5F71-08863269D5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14CE0B95-8999-62F2-A87F-E4827C2DD7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19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4911403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1540879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193583-9770-A0C3-E5F3-8E0CE8607C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78FCE87-7EAF-8F06-DB5E-9D3D16E447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D3709046-F6E5-3656-7248-9D7F6BA3944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67910B36-67A4-16FC-8DE9-51264F8ED16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20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6353270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225870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E3AE94-9A66-8C9F-0D2B-DD4CE09EF31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683EDD8-A3EE-67AF-CEFE-581227D3A24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3444B39-6890-85B0-CBFF-AC47D35BB5A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0F8165DE-0F34-9E78-2EF3-F9EEE9E469E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242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74907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BC928C-76D7-0941-6388-E55C35A4BC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01274967-BA84-330F-4884-F965AAEA610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07549749-9AEC-F13F-E8BF-D549E3AF82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470267F6-1C47-21B3-BC42-25B8F67B003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6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80979336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7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715515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E70528-814F-0454-FADA-F08ECA545D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A1CFF7DD-C2D6-3299-2599-E34C54326AA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4866EBB6-BF68-A1CB-C1E3-DE7DBADD4FB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F15813AC-2265-79AE-BED2-FE154D2CC0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8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358126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1E3A066-8E5C-4D47-2B4D-552FA18F24F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>
            <a:extLst>
              <a:ext uri="{FF2B5EF4-FFF2-40B4-BE49-F238E27FC236}">
                <a16:creationId xmlns:a16="http://schemas.microsoft.com/office/drawing/2014/main" id="{F11349B1-F902-F144-1081-FFF0A5D6E20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>
            <a:extLst>
              <a:ext uri="{FF2B5EF4-FFF2-40B4-BE49-F238E27FC236}">
                <a16:creationId xmlns:a16="http://schemas.microsoft.com/office/drawing/2014/main" id="{8DE59378-7264-C626-2C56-D446BCFB18C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noProof="0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818484E3-F071-21A3-EA86-B08C99E154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2F04743-3C6C-4007-9AEA-9FFFCD3C28A6}" type="slidenum">
              <a:rPr lang="it-IT" smtClean="0"/>
              <a:t>9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7515146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2" Type="http://schemas.openxmlformats.org/officeDocument/2006/relationships/image" Target="../media/image6.JPG"/><Relationship Id="rId16" Type="http://schemas.openxmlformats.org/officeDocument/2006/relationships/image" Target="../media/image20.pn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B4A6763E-D7A2-20CE-1E10-C6366EBF40A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4760703D-66D2-E795-6141-9AD329A24EF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4FE34BF-EE25-4D5D-173E-6D7A7EEBA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C2CAB9-CE40-1EB4-B05C-4AD500275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99D809-54E5-49BD-F839-0C5D40CA3A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216786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9F6C4A7-DD2A-C741-6D60-DE17BD524F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CE5B97CD-9BAF-5F36-5DCD-55CC53512A9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99C9FFF7-4111-164F-FA71-86276AF3CC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D22F6CE-0988-8BAB-66BA-8A3860CC9F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462D2FA4-8B3D-AF77-4BDA-ED0E4EFFC1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523237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177A9B61-9DBD-E093-8F76-1ADA7725DB6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21712092-0EF9-EC72-8C73-67ADE2A8FC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21A3B77-C7F7-3C77-B9C6-81FABD752B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C469879-F329-CC52-F3B7-2F318CC88B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B9A7F5D-C38E-738E-FD44-2954007FC4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97790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 hasCustomPrompt="1"/>
          </p:nvPr>
        </p:nvSpPr>
        <p:spPr>
          <a:xfrm>
            <a:off x="815413" y="1772823"/>
            <a:ext cx="10363200" cy="1470025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+mj-lt"/>
                <a:ea typeface="Open Sans Semibold" panose="020B0706030804020204"/>
                <a:cs typeface="Open Sans Semibold" panose="020B0706030804020204"/>
              </a:defRPr>
            </a:lvl1pPr>
          </a:lstStyle>
          <a:p>
            <a:r>
              <a:rPr lang="it-IT" dirty="0"/>
              <a:t>Titolo</a:t>
            </a:r>
            <a:endParaRPr lang="en-US" dirty="0"/>
          </a:p>
        </p:txBody>
      </p:sp>
      <p:sp>
        <p:nvSpPr>
          <p:cNvPr id="3" name="Sottotitolo 2"/>
          <p:cNvSpPr>
            <a:spLocks noGrp="1"/>
          </p:cNvSpPr>
          <p:nvPr>
            <p:ph type="subTitle" idx="1" hasCustomPrompt="1"/>
          </p:nvPr>
        </p:nvSpPr>
        <p:spPr>
          <a:xfrm>
            <a:off x="1828800" y="3573016"/>
            <a:ext cx="8534400" cy="1106754"/>
          </a:xfrm>
        </p:spPr>
        <p:txBody>
          <a:bodyPr/>
          <a:lstStyle>
            <a:lvl1pPr marL="0" indent="0" algn="ctr">
              <a:buNone/>
              <a:defRPr sz="2800">
                <a:solidFill>
                  <a:schemeClr val="tx1">
                    <a:tint val="75000"/>
                  </a:schemeClr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dirty="0" err="1"/>
              <a:t>Name</a:t>
            </a:r>
            <a:endParaRPr lang="it-IT" dirty="0"/>
          </a:p>
          <a:p>
            <a:r>
              <a:rPr lang="it-IT" dirty="0" err="1"/>
              <a:t>Affiliation</a:t>
            </a:r>
            <a:endParaRPr lang="it-IT" dirty="0"/>
          </a:p>
        </p:txBody>
      </p:sp>
      <p:sp>
        <p:nvSpPr>
          <p:cNvPr id="9" name="Sottotitolo 2"/>
          <p:cNvSpPr txBox="1">
            <a:spLocks/>
          </p:cNvSpPr>
          <p:nvPr userDrawn="1"/>
        </p:nvSpPr>
        <p:spPr>
          <a:xfrm>
            <a:off x="1835377" y="4679770"/>
            <a:ext cx="8534400" cy="47742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it-IT" sz="2400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10" name="Rettangolo 9"/>
          <p:cNvSpPr/>
          <p:nvPr userDrawn="1"/>
        </p:nvSpPr>
        <p:spPr>
          <a:xfrm>
            <a:off x="335360" y="6255568"/>
            <a:ext cx="11425269" cy="338554"/>
          </a:xfrm>
          <a:prstGeom prst="rect">
            <a:avLst/>
          </a:prstGeom>
          <a:scene3d>
            <a:camera prst="perspectiveRelaxedModerately"/>
            <a:lightRig rig="threePt" dir="t"/>
          </a:scene3d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6th International Conference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Frontiers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Diagnostic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Technologies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4785B18C-1F5B-4506-9F17-512955207F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103561" y="381153"/>
            <a:ext cx="1998032" cy="70517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13" name="Picture 4" descr="Risultati immagini per tor vergata logo">
            <a:extLst>
              <a:ext uri="{FF2B5EF4-FFF2-40B4-BE49-F238E27FC236}">
                <a16:creationId xmlns:a16="http://schemas.microsoft.com/office/drawing/2014/main" id="{F657AC41-A16A-4B13-88CC-7AECA962F18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187" y="368878"/>
            <a:ext cx="1371600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Risultati immagini per eupraxia logo">
            <a:extLst>
              <a:ext uri="{FF2B5EF4-FFF2-40B4-BE49-F238E27FC236}">
                <a16:creationId xmlns:a16="http://schemas.microsoft.com/office/drawing/2014/main" id="{9B0634B8-1E2C-46F3-A427-71D5CF186B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4949" y="410885"/>
            <a:ext cx="1525905" cy="655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62265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lo titolo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9" y="282377"/>
            <a:ext cx="8298519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+mn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2" name="Rettangolo 1"/>
          <p:cNvSpPr/>
          <p:nvPr userDrawn="1"/>
        </p:nvSpPr>
        <p:spPr>
          <a:xfrm>
            <a:off x="0" y="6334609"/>
            <a:ext cx="121920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6th International Conference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Frontiers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in </a:t>
            </a:r>
            <a:r>
              <a:rPr lang="it-IT" sz="1600" dirty="0" err="1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Diagnostic</a:t>
            </a:r>
            <a:r>
              <a:rPr lang="it-IT" sz="1600" dirty="0">
                <a:solidFill>
                  <a:schemeClr val="bg1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 Technologies</a:t>
            </a:r>
            <a:endParaRPr lang="en-US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6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376588" y="6349997"/>
            <a:ext cx="76808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8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800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3" name="Rettangolo 12"/>
          <p:cNvSpPr/>
          <p:nvPr userDrawn="1"/>
        </p:nvSpPr>
        <p:spPr>
          <a:xfrm>
            <a:off x="104376" y="6365387"/>
            <a:ext cx="13441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AFAE3CC-1F7A-4F50-AD7C-A29FB85DD79F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49509" y="282377"/>
            <a:ext cx="1998032" cy="705174"/>
          </a:xfrm>
          <a:prstGeom prst="rect">
            <a:avLst/>
          </a:prstGeom>
          <a:scene3d>
            <a:camera prst="isometricOffAxis1Right"/>
            <a:lightRig rig="threePt" dir="t"/>
          </a:scene3d>
        </p:spPr>
      </p:pic>
      <p:pic>
        <p:nvPicPr>
          <p:cNvPr id="3" name="Picture 4" descr="Risultati immagini per tor vergata logo">
            <a:extLst>
              <a:ext uri="{FF2B5EF4-FFF2-40B4-BE49-F238E27FC236}">
                <a16:creationId xmlns:a16="http://schemas.microsoft.com/office/drawing/2014/main" id="{7B5A7CC5-E35E-982A-DF49-33830AA4867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3073" y="155724"/>
            <a:ext cx="1371600" cy="717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4290893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39225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695733" y="53752"/>
            <a:ext cx="7886667" cy="926976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 sz="4000">
                <a:solidFill>
                  <a:schemeClr val="bg1"/>
                </a:solidFill>
              </a:defRPr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24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 sz="20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 sz="18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 sz="1600"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B53233-28A5-4BE6-9ECF-91943AB1B905}" type="datetimeFigureOut">
              <a:rPr lang="en-US" smtClean="0"/>
              <a:t>10/22/2024</a:t>
            </a:fld>
            <a:endParaRPr lang="en-US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CE81E3-3265-45EE-A2C3-C9AF2D303D9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79186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8A333-2A72-4206-9B18-93EAA842E2C4}" type="datetimeFigureOut">
              <a:rPr lang="it-IT" smtClean="0"/>
              <a:t>22/10/2024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62C209-8CA3-4058-92CA-45BF53264E2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465241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9168341" y="26834"/>
            <a:ext cx="28448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5ECE81E3-3265-45EE-A2C3-C9AF2D303D91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0" name="CasellaDiTesto 19"/>
          <p:cNvSpPr txBox="1"/>
          <p:nvPr userDrawn="1"/>
        </p:nvSpPr>
        <p:spPr>
          <a:xfrm>
            <a:off x="203200" y="6400806"/>
            <a:ext cx="11582400" cy="307777"/>
          </a:xfrm>
          <a:prstGeom prst="rect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A. Cianchi 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New challenges in emittance measurements</a:t>
            </a:r>
            <a:r>
              <a:rPr lang="en-US" sz="1400" baseline="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	</a:t>
            </a:r>
            <a:r>
              <a:rPr lang="en-US" sz="1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SIF – Pisa 2014</a:t>
            </a:r>
          </a:p>
        </p:txBody>
      </p:sp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143339" y="53752"/>
            <a:ext cx="10972800" cy="926976"/>
          </a:xfrm>
          <a:prstGeom prst="rect">
            <a:avLst/>
          </a:prstGeom>
        </p:spPr>
        <p:txBody>
          <a:bodyPr>
            <a:normAutofit/>
          </a:bodyPr>
          <a:lstStyle>
            <a:lvl1pPr algn="l">
              <a:defRPr sz="36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829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-27384"/>
            <a:ext cx="12192000" cy="8031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097" y="83790"/>
            <a:ext cx="1894855" cy="61058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85085" y="116639"/>
            <a:ext cx="906475" cy="449147"/>
          </a:xfrm>
          <a:prstGeom prst="rect">
            <a:avLst/>
          </a:prstGeom>
        </p:spPr>
      </p:pic>
      <p:sp>
        <p:nvSpPr>
          <p:cNvPr id="10" name="TextBox 9"/>
          <p:cNvSpPr txBox="1"/>
          <p:nvPr userDrawn="1"/>
        </p:nvSpPr>
        <p:spPr>
          <a:xfrm>
            <a:off x="10407885" y="507098"/>
            <a:ext cx="1448755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1000" dirty="0">
                <a:solidFill>
                  <a:srgbClr val="0070C0"/>
                </a:solidFill>
              </a:rPr>
              <a:t>Horizon 2020</a:t>
            </a:r>
          </a:p>
        </p:txBody>
      </p:sp>
      <p:sp>
        <p:nvSpPr>
          <p:cNvPr id="11" name="Rectangle 10"/>
          <p:cNvSpPr/>
          <p:nvPr userDrawn="1"/>
        </p:nvSpPr>
        <p:spPr>
          <a:xfrm>
            <a:off x="0" y="6453343"/>
            <a:ext cx="12192000" cy="40156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00097" y="-171400"/>
            <a:ext cx="6756281" cy="1143000"/>
          </a:xfrm>
        </p:spPr>
        <p:txBody>
          <a:bodyPr>
            <a:normAutofit/>
          </a:bodyPr>
          <a:lstStyle>
            <a:lvl1pPr algn="ctr">
              <a:defRPr sz="3500"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886912"/>
            <a:ext cx="10972800" cy="5485058"/>
          </a:xfrm>
        </p:spPr>
        <p:txBody>
          <a:bodyPr/>
          <a:lstStyle>
            <a:lvl1pPr>
              <a:defRPr>
                <a:latin typeface="Helvetica Neue Light"/>
              </a:defRPr>
            </a:lvl1pPr>
            <a:lvl2pPr>
              <a:defRPr>
                <a:latin typeface="Helvetica Neue Light"/>
              </a:defRPr>
            </a:lvl2pPr>
            <a:lvl3pPr>
              <a:defRPr>
                <a:latin typeface="Helvetica Neue Light"/>
              </a:defRPr>
            </a:lvl3pPr>
            <a:lvl4pPr>
              <a:defRPr>
                <a:latin typeface="Helvetica Neue Light"/>
              </a:defRPr>
            </a:lvl4pPr>
            <a:lvl5pPr>
              <a:defRPr>
                <a:latin typeface="Helvetica Neue Ligh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593095" y="6473663"/>
            <a:ext cx="7433308" cy="365125"/>
          </a:xfrm>
        </p:spPr>
        <p:txBody>
          <a:bodyPr/>
          <a:lstStyle>
            <a:lvl1pPr algn="l">
              <a:defRPr>
                <a:solidFill>
                  <a:srgbClr val="2D3A84"/>
                </a:solidFill>
                <a:latin typeface="Helvetica Neue Light"/>
              </a:defRPr>
            </a:lvl1pPr>
          </a:lstStyle>
          <a:p>
            <a:r>
              <a:rPr lang="en-GB" dirty="0" err="1"/>
              <a:t>EuPRAXIA</a:t>
            </a:r>
            <a:r>
              <a:rPr lang="en-GB" dirty="0"/>
              <a:t> Yearly Meeting Lisbon 2017</a:t>
            </a:r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12"/>
          </p:nvPr>
        </p:nvSpPr>
        <p:spPr>
          <a:xfrm>
            <a:off x="8737600" y="6468578"/>
            <a:ext cx="2844800" cy="365125"/>
          </a:xfrm>
        </p:spPr>
        <p:txBody>
          <a:bodyPr/>
          <a:lstStyle>
            <a:lvl1pPr>
              <a:defRPr>
                <a:solidFill>
                  <a:srgbClr val="2D3A84"/>
                </a:solidFill>
              </a:defRPr>
            </a:lvl1pPr>
          </a:lstStyle>
          <a:p>
            <a:fld id="{7C8D6F1B-0912-4E83-AA89-4880E3586760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33804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54"/>
          <a:stretch/>
        </p:blipFill>
        <p:spPr>
          <a:xfrm>
            <a:off x="-6688" y="3096"/>
            <a:ext cx="12198688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7648" y="2132865"/>
            <a:ext cx="8832981" cy="932745"/>
          </a:xfrm>
        </p:spPr>
        <p:txBody>
          <a:bodyPr>
            <a:normAutofit/>
          </a:bodyPr>
          <a:lstStyle>
            <a:lvl1pPr algn="l">
              <a:defRPr sz="2100"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2927651" y="3180170"/>
            <a:ext cx="8832980" cy="464863"/>
          </a:xfrm>
        </p:spPr>
        <p:txBody>
          <a:bodyPr>
            <a:normAutofit/>
          </a:bodyPr>
          <a:lstStyle>
            <a:lvl1pPr marL="0" indent="0" algn="l">
              <a:buNone/>
              <a:defRPr sz="1051" baseline="0">
                <a:solidFill>
                  <a:srgbClr val="FFC000"/>
                </a:solidFill>
              </a:defRPr>
            </a:lvl1pPr>
            <a:lvl2pPr marL="342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7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3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add author / institute</a:t>
            </a:r>
            <a:r>
              <a:rPr lang="en-GB" dirty="0"/>
              <a:t> and occasion</a:t>
            </a:r>
            <a:endParaRPr lang="en-US" dirty="0"/>
          </a:p>
        </p:txBody>
      </p:sp>
      <p:sp>
        <p:nvSpPr>
          <p:cNvPr id="8" name="Rectangle 3"/>
          <p:cNvSpPr>
            <a:spLocks noChangeArrowheads="1"/>
          </p:cNvSpPr>
          <p:nvPr userDrawn="1"/>
        </p:nvSpPr>
        <p:spPr bwMode="auto">
          <a:xfrm>
            <a:off x="527386" y="182238"/>
            <a:ext cx="3416895" cy="136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r>
              <a:rPr lang="en-GB" altLang="en-US" sz="1651" dirty="0">
                <a:solidFill>
                  <a:srgbClr val="3399FF"/>
                </a:solidFill>
                <a:latin typeface="Arial Narrow" pitchFamily="34" charset="0"/>
              </a:rPr>
              <a:t>EUROPEAN</a:t>
            </a:r>
          </a:p>
          <a:p>
            <a:r>
              <a:rPr lang="en-GB" altLang="en-US" sz="1651" dirty="0">
                <a:solidFill>
                  <a:srgbClr val="33CCFF"/>
                </a:solidFill>
                <a:latin typeface="Arial Narrow" pitchFamily="34" charset="0"/>
              </a:rPr>
              <a:t>PLASMA RESEARCH</a:t>
            </a:r>
          </a:p>
          <a:p>
            <a:r>
              <a:rPr lang="en-GB" altLang="en-US" sz="1651" dirty="0">
                <a:solidFill>
                  <a:srgbClr val="33CCFF"/>
                </a:solidFill>
                <a:latin typeface="Arial Narrow" pitchFamily="34" charset="0"/>
              </a:rPr>
              <a:t>ACCELERATOR WITH</a:t>
            </a:r>
          </a:p>
          <a:p>
            <a:r>
              <a:rPr lang="en-GB" altLang="en-US" sz="1651" dirty="0">
                <a:solidFill>
                  <a:schemeClr val="bg1"/>
                </a:solidFill>
                <a:latin typeface="Arial Narrow" pitchFamily="34" charset="0"/>
              </a:rPr>
              <a:t>EXCELLENCE IN</a:t>
            </a:r>
          </a:p>
          <a:p>
            <a:r>
              <a:rPr lang="en-GB" altLang="en-US" sz="1651" dirty="0">
                <a:solidFill>
                  <a:schemeClr val="bg1"/>
                </a:solidFill>
                <a:latin typeface="Arial Narrow" pitchFamily="34" charset="0"/>
              </a:rPr>
              <a:t>APPLICATIONS</a:t>
            </a:r>
          </a:p>
        </p:txBody>
      </p:sp>
      <p:sp>
        <p:nvSpPr>
          <p:cNvPr id="29" name="TextBox 28"/>
          <p:cNvSpPr txBox="1"/>
          <p:nvPr userDrawn="1"/>
        </p:nvSpPr>
        <p:spPr>
          <a:xfrm>
            <a:off x="1203330" y="6439398"/>
            <a:ext cx="44126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600" dirty="0">
                <a:solidFill>
                  <a:schemeClr val="bg1"/>
                </a:solidFill>
              </a:rPr>
              <a:t>This project has received funding from the European Union’s Horizon 2020 research and innovation programme under grant agreement No 653782.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5643" y="295559"/>
            <a:ext cx="3717535" cy="1261233"/>
          </a:xfrm>
          <a:prstGeom prst="rect">
            <a:avLst/>
          </a:prstGeom>
        </p:spPr>
      </p:pic>
      <p:pic>
        <p:nvPicPr>
          <p:cNvPr id="44" name="Picture 43"/>
          <p:cNvPicPr>
            <a:picLocks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805" y="6453044"/>
            <a:ext cx="629480" cy="2883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3" name="Group 12"/>
          <p:cNvGrpSpPr/>
          <p:nvPr userDrawn="1"/>
        </p:nvGrpSpPr>
        <p:grpSpPr>
          <a:xfrm>
            <a:off x="335360" y="5229198"/>
            <a:ext cx="5376597" cy="1152130"/>
            <a:chOff x="755576" y="5229198"/>
            <a:chExt cx="4032448" cy="1152130"/>
          </a:xfrm>
        </p:grpSpPr>
        <p:sp>
          <p:nvSpPr>
            <p:cNvPr id="21" name="Rectangle 20"/>
            <p:cNvSpPr/>
            <p:nvPr userDrawn="1"/>
          </p:nvSpPr>
          <p:spPr>
            <a:xfrm rot="5400000">
              <a:off x="2195735" y="3789039"/>
              <a:ext cx="1152130" cy="403244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351"/>
            </a:p>
          </p:txBody>
        </p:sp>
        <p:grpSp>
          <p:nvGrpSpPr>
            <p:cNvPr id="12" name="Group 11"/>
            <p:cNvGrpSpPr/>
            <p:nvPr userDrawn="1"/>
          </p:nvGrpSpPr>
          <p:grpSpPr>
            <a:xfrm>
              <a:off x="864463" y="5363056"/>
              <a:ext cx="3814672" cy="898636"/>
              <a:chOff x="894080" y="5363056"/>
              <a:chExt cx="3814672" cy="898636"/>
            </a:xfrm>
          </p:grpSpPr>
          <p:pic>
            <p:nvPicPr>
              <p:cNvPr id="45" name="Picture 44" descr="de.png"/>
              <p:cNvPicPr>
                <a:picLocks/>
              </p:cNvPicPr>
              <p:nvPr userDrawn="1"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6" name="Picture 45" descr="gb.png"/>
              <p:cNvPicPr>
                <a:picLocks/>
              </p:cNvPicPr>
              <p:nvPr userDrawn="1"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7" name="Picture 46" descr="fr.png"/>
              <p:cNvPicPr>
                <a:picLocks noChangeAspect="1"/>
              </p:cNvPicPr>
              <p:nvPr userDrawn="1"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8" name="Picture 47" descr="it.png"/>
              <p:cNvPicPr>
                <a:picLocks noChangeAspect="1"/>
              </p:cNvPicPr>
              <p:nvPr userDrawn="1"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55562" y="5363056"/>
                <a:ext cx="568166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9" name="Picture 48" descr="pt.png"/>
              <p:cNvPicPr>
                <a:picLocks noChangeAspect="1"/>
              </p:cNvPicPr>
              <p:nvPr userDrawn="1"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3491880" y="5363056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0" name="Picture 49" descr="jp.png"/>
              <p:cNvPicPr>
                <a:picLocks noChangeAspect="1"/>
              </p:cNvPicPr>
              <p:nvPr userDrawn="1"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195736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2" name="Picture 51" descr="us.png"/>
              <p:cNvPicPr>
                <a:picLocks/>
              </p:cNvPicPr>
              <p:nvPr userDrawn="1"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1547664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3" name="Picture 52" descr="hu.png"/>
              <p:cNvPicPr>
                <a:picLocks/>
              </p:cNvPicPr>
              <p:nvPr userDrawn="1"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8940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4" name="Picture 53" descr="se.png"/>
              <p:cNvPicPr>
                <a:picLocks/>
              </p:cNvPicPr>
              <p:nvPr userDrawn="1"/>
            </p:nvPicPr>
            <p:blipFill>
              <a:blip r:embed="rId1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4139952" y="5363056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55" name="Picture 54" descr="cn.png"/>
              <p:cNvPicPr>
                <a:picLocks noChangeAspect="1"/>
              </p:cNvPicPr>
              <p:nvPr userDrawn="1"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2843808" y="5900228"/>
                <a:ext cx="568165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4" name="Picture 3"/>
              <p:cNvPicPr>
                <a:picLocks/>
              </p:cNvPicPr>
              <p:nvPr userDrawn="1"/>
            </p:nvPicPr>
            <p:blipFill>
              <a:blip r:embed="rId1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91880" y="5900228"/>
                <a:ext cx="568800" cy="360000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6" name="Picture 5"/>
              <p:cNvPicPr>
                <a:picLocks noChangeAspect="1"/>
              </p:cNvPicPr>
              <p:nvPr userDrawn="1"/>
            </p:nvPicPr>
            <p:blipFill>
              <a:blip r:embed="rId1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39952" y="5898764"/>
                <a:ext cx="568800" cy="362928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</p:grpSp>
    </p:spTree>
    <p:extLst>
      <p:ext uri="{BB962C8B-B14F-4D97-AF65-F5344CB8AC3E}">
        <p14:creationId xmlns:p14="http://schemas.microsoft.com/office/powerpoint/2010/main" val="3770151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F5D6A74-05A0-4153-D67B-028BE77C88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D5211DD6-296A-5A1A-0ADA-C76080EF8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4554BB72-0DD2-286E-B6F3-DDB3C7DF3F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4B7618A-A689-5FA0-7F1B-EAFE407B10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55F9EE69-5DBB-2842-DD94-A1AB241558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391049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hape 18"/>
          <p:cNvSpPr>
            <a:spLocks noGrp="1"/>
          </p:cNvSpPr>
          <p:nvPr>
            <p:ph type="title"/>
          </p:nvPr>
        </p:nvSpPr>
        <p:spPr>
          <a:xfrm>
            <a:off x="892974" y="312547"/>
            <a:ext cx="10406063" cy="1518047"/>
          </a:xfrm>
          <a:prstGeom prst="rect">
            <a:avLst/>
          </a:prstGeom>
        </p:spPr>
        <p:txBody>
          <a:bodyPr lIns="64291" tIns="32146" rIns="64291" bIns="32146"/>
          <a:lstStyle/>
          <a:p>
            <a:pPr lvl="0">
              <a:defRPr sz="1800"/>
            </a:pPr>
            <a:r>
              <a:rPr sz="5600"/>
              <a:t>Title Text</a:t>
            </a:r>
          </a:p>
        </p:txBody>
      </p:sp>
      <p:sp>
        <p:nvSpPr>
          <p:cNvPr id="19" name="Shape 19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pPr lvl="0">
              <a:defRPr sz="1800"/>
            </a:pPr>
            <a:r>
              <a:rPr sz="2500"/>
              <a:t>Body Level One</a:t>
            </a:r>
          </a:p>
          <a:p>
            <a:pPr lvl="1">
              <a:defRPr sz="1800"/>
            </a:pPr>
            <a:r>
              <a:rPr sz="2500"/>
              <a:t>Body Level Two</a:t>
            </a:r>
          </a:p>
          <a:p>
            <a:pPr lvl="2">
              <a:defRPr sz="1800"/>
            </a:pPr>
            <a:r>
              <a:rPr sz="2500"/>
              <a:t>Body Level Three</a:t>
            </a:r>
          </a:p>
          <a:p>
            <a:pPr lvl="3">
              <a:defRPr sz="1800"/>
            </a:pPr>
            <a:r>
              <a:rPr sz="2500"/>
              <a:t>Body Level Four</a:t>
            </a:r>
          </a:p>
          <a:p>
            <a:pPr lvl="4">
              <a:defRPr sz="1800"/>
            </a:pPr>
            <a:r>
              <a:rPr sz="2500"/>
              <a:t>Body Level Five</a:t>
            </a:r>
          </a:p>
        </p:txBody>
      </p:sp>
    </p:spTree>
    <p:extLst>
      <p:ext uri="{BB962C8B-B14F-4D97-AF65-F5344CB8AC3E}">
        <p14:creationId xmlns:p14="http://schemas.microsoft.com/office/powerpoint/2010/main" val="747380932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790204482"/>
      </p:ext>
    </p:extLst>
  </p:cSld>
  <p:clrMapOvr>
    <a:masterClrMapping/>
  </p:clrMapOvr>
  <p:hf hdr="0" ftr="0" dt="0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108993573"/>
      </p:ext>
    </p:extLst>
  </p:cSld>
  <p:clrMapOvr>
    <a:masterClrMapping/>
  </p:clrMapOvr>
  <p:hf hdr="0" ftr="0" dt="0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107173893"/>
      </p:ext>
    </p:extLst>
  </p:cSld>
  <p:clrMapOvr>
    <a:masterClrMapping/>
  </p:clrMapOvr>
  <p:hf hdr="0" ftr="0" dt="0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997919141"/>
      </p:ext>
    </p:extLst>
  </p:cSld>
  <p:clrMapOvr>
    <a:masterClrMapping/>
  </p:clrMapOvr>
  <p:hf hdr="0" ftr="0" dt="0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730671466"/>
      </p:ext>
    </p:extLst>
  </p:cSld>
  <p:clrMapOvr>
    <a:masterClrMapping/>
  </p:clrMapOvr>
  <p:hf hdr="0" ftr="0" dt="0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39145253"/>
      </p:ext>
    </p:extLst>
  </p:cSld>
  <p:clrMapOvr>
    <a:masterClrMapping/>
  </p:clrMapOvr>
  <p:hf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287312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0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415426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1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0604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0B5F478C-8785-D178-059C-C2F7C5F9CF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F4B11AA-4709-DEB2-4417-D1024D397FA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01014972-7D74-91B1-8128-BAF11A6568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523DFB8-8991-AE35-2DE8-3D78C8C09D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C250250-6BDF-4BF7-34DB-D6A1CEB514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956628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2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buClrTx/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54182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hf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3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3251909177"/>
      </p:ext>
    </p:extLst>
  </p:cSld>
  <p:clrMapOvr>
    <a:masterClrMapping/>
  </p:clrMapOvr>
  <p:hf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4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2526669237"/>
      </p:ext>
    </p:extLst>
  </p:cSld>
  <p:clrMapOvr>
    <a:masterClrMapping/>
  </p:clrMapOvr>
  <p:hf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5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835616804"/>
      </p:ext>
    </p:extLst>
  </p:cSld>
  <p:clrMapOvr>
    <a:masterClrMapping/>
  </p:clrMapOvr>
  <p:hf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6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629185140"/>
      </p:ext>
    </p:extLst>
  </p:cSld>
  <p:clrMapOvr>
    <a:masterClrMapping/>
  </p:clrMapOvr>
  <p:hf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7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4043135068"/>
      </p:ext>
    </p:extLst>
  </p:cSld>
  <p:clrMapOvr>
    <a:masterClrMapping/>
  </p:clrMapOvr>
  <p:hf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8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96555761"/>
      </p:ext>
    </p:extLst>
  </p:cSld>
  <p:clrMapOvr>
    <a:masterClrMapping/>
  </p:clrMapOvr>
  <p:hf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9_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olo 1"/>
          <p:cNvSpPr>
            <a:spLocks noGrp="1"/>
          </p:cNvSpPr>
          <p:nvPr>
            <p:ph type="title"/>
          </p:nvPr>
        </p:nvSpPr>
        <p:spPr>
          <a:xfrm>
            <a:off x="2616616" y="282377"/>
            <a:ext cx="9528056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>
            <a:noAutofit/>
          </a:bodyPr>
          <a:lstStyle>
            <a:lvl1pPr algn="l">
              <a:defRPr sz="2800">
                <a:solidFill>
                  <a:schemeClr val="bg1"/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r>
              <a:rPr lang="it-IT" dirty="0"/>
              <a:t>Fare clic per modificare lo stile del titolo</a:t>
            </a:r>
            <a:endParaRPr lang="en-US" dirty="0"/>
          </a:p>
        </p:txBody>
      </p:sp>
      <p:sp>
        <p:nvSpPr>
          <p:cNvPr id="6" name="Segnaposto contenuto 4"/>
          <p:cNvSpPr>
            <a:spLocks noGrp="1"/>
          </p:cNvSpPr>
          <p:nvPr>
            <p:ph idx="1"/>
          </p:nvPr>
        </p:nvSpPr>
        <p:spPr>
          <a:xfrm>
            <a:off x="623392" y="1600201"/>
            <a:ext cx="10862997" cy="3196952"/>
          </a:xfrm>
        </p:spPr>
        <p:txBody>
          <a:bodyPr/>
          <a:lstStyle>
            <a:lvl1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  <a:lvl2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2pPr>
            <a:lvl3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3pPr>
            <a:lvl4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4pPr>
            <a:lvl5pPr>
              <a:defRPr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defRPr>
            </a:lvl5pPr>
          </a:lstStyle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cxnSp>
        <p:nvCxnSpPr>
          <p:cNvPr id="11" name="Connettore 1 10"/>
          <p:cNvCxnSpPr/>
          <p:nvPr userDrawn="1"/>
        </p:nvCxnSpPr>
        <p:spPr>
          <a:xfrm>
            <a:off x="11280028" y="6371744"/>
            <a:ext cx="549" cy="325849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sp>
        <p:nvSpPr>
          <p:cNvPr id="5" name="CasellaDiTesto 4"/>
          <p:cNvSpPr txBox="1"/>
          <p:nvPr userDrawn="1"/>
        </p:nvSpPr>
        <p:spPr>
          <a:xfrm>
            <a:off x="11280028" y="6349998"/>
            <a:ext cx="8646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35C3533D-D346-4746-A382-458F3767D6EF}" type="slidenum">
              <a:rPr lang="it-IT" sz="1600" smtClean="0">
                <a:solidFill>
                  <a:schemeClr val="bg1">
                    <a:lumMod val="50000"/>
                  </a:schemeClr>
                </a:solidFill>
              </a:rPr>
              <a:t>‹#›</a:t>
            </a:fld>
            <a:endParaRPr lang="it-IT" sz="16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6626" name="Picture 2" descr="Risultati immagini per logo tor vergata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672" y="94068"/>
            <a:ext cx="2164659" cy="1080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3C92D6F4-A6ED-444D-8FE2-359AD0FF7514}"/>
              </a:ext>
            </a:extLst>
          </p:cNvPr>
          <p:cNvSpPr txBox="1"/>
          <p:nvPr userDrawn="1"/>
        </p:nvSpPr>
        <p:spPr>
          <a:xfrm>
            <a:off x="323216" y="6396167"/>
            <a:ext cx="1086080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chemeClr val="bg1">
                    <a:lumMod val="65000"/>
                  </a:schemeClr>
                </a:solidFill>
                <a:latin typeface="Open Sans Semibold" panose="020B0706030804020204" pitchFamily="34" charset="0"/>
                <a:ea typeface="Open Sans Semibold" panose="020B0706030804020204" pitchFamily="34" charset="0"/>
                <a:cs typeface="Open Sans Semibold" panose="020B0706030804020204" pitchFamily="34" charset="0"/>
              </a:rPr>
              <a:t>A. Cianchi                                                          Particle Accelerators For Science And Interdisciplinary Applications</a:t>
            </a:r>
          </a:p>
        </p:txBody>
      </p:sp>
    </p:spTree>
    <p:extLst>
      <p:ext uri="{BB962C8B-B14F-4D97-AF65-F5344CB8AC3E}">
        <p14:creationId xmlns:p14="http://schemas.microsoft.com/office/powerpoint/2010/main" val="1428637982"/>
      </p:ext>
    </p:extLst>
  </p:cSld>
  <p:clrMapOvr>
    <a:masterClrMapping/>
  </p:clrMapOvr>
  <p:hf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C603472-01FB-32A9-EF78-3FC0AE7F5E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B3C1DC2E-388D-7CF1-4DD7-AF24607AC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CCEA2094-C1A8-6DC8-535B-F9148D7AB7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A444D62D-BEDF-EB4E-1DB7-7C799B969E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3E034B4C-9207-D757-C2CD-D4940147A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BD3A98B-08D6-F4C0-099E-8E9E091550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782599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CDE4323-775B-453E-0886-280F76587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B30CCA-06CE-2992-7F13-9B97394FFDF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37DF3173-FAFA-9951-2D07-AE4EF30E57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33F872A4-B4F7-3C6D-7BC8-17865238819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391183CE-1D94-C59F-F53B-FF61B7A49B9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18AB06AF-67A5-2E98-6261-558873867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5AAEB4E3-1856-7006-5272-017FA40F7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2978467B-B468-6DED-F795-CD71E18AA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75158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ECD060C-CD9E-FFB3-5482-CAC655D4F3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2310577A-3E27-5F62-8CA5-10EF20F442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B783C993-EC0D-DA85-EFD9-41E34E61F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7C5AA435-E2B3-1F5D-BD58-B320C892C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73941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AC6937C0-4235-A3DE-D953-7E5952E9D9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FCFCCB14-4741-1453-BBB4-BB6F1A1F18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18A6F2E-CF08-9EE6-7941-A3BB536844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757535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86D5614-7B87-D5DE-51D2-DF09AEDB28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02ED60B9-DCB6-4347-4450-C3B1F9F2C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D1F3D097-E1BF-1349-27B1-F51C4E0907A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4E57FE04-37C1-3370-2100-1A2D5A45B9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795B7032-91B4-713C-E2A4-722643DB1C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1178F395-FE65-FE89-94D0-E909FCF74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65210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6AA17D3-FA69-5C7E-575F-631E7C2605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ED059379-1683-0830-7C6C-F0C52983CEB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8670805-EE07-62A2-F4C3-0E1CF379F3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E26F1D4C-FAC1-6071-AD04-A4DE4E1C21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94C70421-6339-3CB4-11F1-3B2F945E42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48DF9475-2866-AE14-7B9E-F62E9913E7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9178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26" Type="http://schemas.openxmlformats.org/officeDocument/2006/relationships/slideLayout" Target="../slideLayouts/slideLayout37.xml"/><Relationship Id="rId3" Type="http://schemas.openxmlformats.org/officeDocument/2006/relationships/slideLayout" Target="../slideLayouts/slideLayout14.xml"/><Relationship Id="rId21" Type="http://schemas.openxmlformats.org/officeDocument/2006/relationships/slideLayout" Target="../slideLayouts/slideLayout3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5" Type="http://schemas.openxmlformats.org/officeDocument/2006/relationships/slideLayout" Target="../slideLayouts/slideLayout36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35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23" Type="http://schemas.openxmlformats.org/officeDocument/2006/relationships/slideLayout" Target="../slideLayouts/slideLayout34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slideLayout" Target="../slideLayouts/slideLayout33.xml"/><Relationship Id="rId27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10B874F-721A-3999-7B31-F39FC5BD4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E5E9A89-54D3-FAD3-527F-DCB172641E6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/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14105F2-B31C-EBB1-3C9F-8C528C82809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73C5BD4-3871-41EA-BEAA-E1041CFEB1D6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66A42A3-0B55-E91B-EE1B-AD6AC202253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680A924-1BFF-D042-28AC-B67855C7CF0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A847AD-E9A1-41A4-A218-7DC70B755C6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99490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  <a:endParaRPr lang="en-US" dirty="0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609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B53233-28A5-4BE6-9ECF-91943AB1B905}" type="datetimeFigureOut">
              <a:rPr lang="en-US" smtClean="0"/>
              <a:t>10/22/2024</a:t>
            </a:fld>
            <a:endParaRPr lang="en-US" dirty="0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165600" y="6356357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737600" y="6356357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CE81E3-3265-45EE-A2C3-C9AF2D303D9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07601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</p:sldLayoutIdLst>
  <p:txStyles>
    <p:titleStyle>
      <a:lvl1pPr algn="ctr" defTabSz="914377" rtl="0" eaLnBrk="1" latinLnBrk="0" hangingPunct="1">
        <a:spcBef>
          <a:spcPct val="0"/>
        </a:spcBef>
        <a:buNone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Open Sans Semibold" panose="020B0706030804020204" pitchFamily="34" charset="0"/>
          <a:ea typeface="Open Sans Semibold" panose="020B0706030804020204" pitchFamily="34" charset="0"/>
          <a:cs typeface="Open Sans Semibold" panose="020B0706030804020204" pitchFamily="34" charset="0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1.bin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emf"/><Relationship Id="rId3" Type="http://schemas.openxmlformats.org/officeDocument/2006/relationships/oleObject" Target="../embeddings/oleObject10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openxmlformats.org/officeDocument/2006/relationships/image" Target="../media/image42.jpeg"/><Relationship Id="rId4" Type="http://schemas.openxmlformats.org/officeDocument/2006/relationships/image" Target="../media/image23.emf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11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Relationship Id="rId9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oleObject" Target="../embeddings/oleObject12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10" Type="http://schemas.openxmlformats.org/officeDocument/2006/relationships/image" Target="../media/image46.png"/><Relationship Id="rId4" Type="http://schemas.openxmlformats.org/officeDocument/2006/relationships/image" Target="../media/image23.emf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emf"/><Relationship Id="rId3" Type="http://schemas.openxmlformats.org/officeDocument/2006/relationships/oleObject" Target="../embeddings/oleObject14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15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Relationship Id="rId9" Type="http://schemas.openxmlformats.org/officeDocument/2006/relationships/image" Target="../media/image46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6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emf"/><Relationship Id="rId3" Type="http://schemas.openxmlformats.org/officeDocument/2006/relationships/oleObject" Target="../embeddings/oleObject17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Relationship Id="rId9" Type="http://schemas.openxmlformats.org/officeDocument/2006/relationships/image" Target="../media/image4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8.bin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oleObject" Target="../embeddings/oleObject19.bin"/><Relationship Id="rId7" Type="http://schemas.openxmlformats.org/officeDocument/2006/relationships/image" Target="../media/image39.png"/><Relationship Id="rId12" Type="http://schemas.openxmlformats.org/officeDocument/2006/relationships/image" Target="../media/image5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11" Type="http://schemas.openxmlformats.org/officeDocument/2006/relationships/image" Target="../media/image49.emf"/><Relationship Id="rId5" Type="http://schemas.openxmlformats.org/officeDocument/2006/relationships/image" Target="../media/image25.png"/><Relationship Id="rId10" Type="http://schemas.openxmlformats.org/officeDocument/2006/relationships/image" Target="../media/image51.png"/><Relationship Id="rId4" Type="http://schemas.openxmlformats.org/officeDocument/2006/relationships/image" Target="../media/image23.emf"/><Relationship Id="rId9" Type="http://schemas.openxmlformats.org/officeDocument/2006/relationships/image" Target="../media/image48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notesSlide" Target="../notesSlides/notesSlide2.xml"/><Relationship Id="rId7" Type="http://schemas.openxmlformats.org/officeDocument/2006/relationships/image" Target="../media/image26.emf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25.png"/><Relationship Id="rId5" Type="http://schemas.openxmlformats.org/officeDocument/2006/relationships/image" Target="../media/image23.emf"/><Relationship Id="rId4" Type="http://schemas.openxmlformats.org/officeDocument/2006/relationships/oleObject" Target="../embeddings/oleObject2.bin"/><Relationship Id="rId9" Type="http://schemas.openxmlformats.org/officeDocument/2006/relationships/image" Target="../media/image2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0.bin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3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29.png"/><Relationship Id="rId4" Type="http://schemas.openxmlformats.org/officeDocument/2006/relationships/image" Target="../media/image23.em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emf"/><Relationship Id="rId3" Type="http://schemas.openxmlformats.org/officeDocument/2006/relationships/oleObject" Target="../embeddings/oleObject5.bin"/><Relationship Id="rId7" Type="http://schemas.openxmlformats.org/officeDocument/2006/relationships/image" Target="../media/image31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30.emf"/><Relationship Id="rId4" Type="http://schemas.openxmlformats.org/officeDocument/2006/relationships/image" Target="../media/image23.emf"/><Relationship Id="rId9" Type="http://schemas.openxmlformats.org/officeDocument/2006/relationships/image" Target="../media/image3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oleObject" Target="../embeddings/oleObject6.bin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7.bin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oleObject" Target="../embeddings/oleObject8.bin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emf"/><Relationship Id="rId5" Type="http://schemas.openxmlformats.org/officeDocument/2006/relationships/image" Target="../media/image25.png"/><Relationship Id="rId10" Type="http://schemas.openxmlformats.org/officeDocument/2006/relationships/image" Target="../media/image42.jpeg"/><Relationship Id="rId4" Type="http://schemas.openxmlformats.org/officeDocument/2006/relationships/image" Target="../media/image23.emf"/><Relationship Id="rId9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oleObject" Target="../embeddings/oleObject9.bin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25.png"/><Relationship Id="rId4" Type="http://schemas.openxmlformats.org/officeDocument/2006/relationships/image" Target="../media/image23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C04B033-CD83-9762-92AF-859D129927C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69269" y="1839018"/>
            <a:ext cx="11253462" cy="183897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en-US" sz="4000" i="0" dirty="0">
                <a:effectLst/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Diagnostics for plasma acceleration and secondary radiation sources </a:t>
            </a:r>
            <a:br>
              <a:rPr lang="en-US" sz="4000" i="0" dirty="0">
                <a:effectLst/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</a:br>
            <a:r>
              <a:rPr lang="en-US" sz="4000" i="0" dirty="0">
                <a:effectLst/>
                <a:latin typeface="+mn-lt"/>
                <a:ea typeface="Roboto Light" panose="02000000000000000000" pitchFamily="2" charset="0"/>
                <a:cs typeface="Arial" panose="020B0604020202020204" pitchFamily="34" charset="0"/>
              </a:rPr>
              <a:t>for EuAPS project at FLAME laser facility</a:t>
            </a:r>
          </a:p>
        </p:txBody>
      </p:sp>
      <p:cxnSp>
        <p:nvCxnSpPr>
          <p:cNvPr id="7" name="Connettore 1 10">
            <a:extLst>
              <a:ext uri="{FF2B5EF4-FFF2-40B4-BE49-F238E27FC236}">
                <a16:creationId xmlns:a16="http://schemas.microsoft.com/office/drawing/2014/main" id="{B4E9ACED-5343-AAE3-7EAF-3927674606C0}"/>
              </a:ext>
            </a:extLst>
          </p:cNvPr>
          <p:cNvCxnSpPr/>
          <p:nvPr/>
        </p:nvCxnSpPr>
        <p:spPr>
          <a:xfrm>
            <a:off x="335360" y="6093296"/>
            <a:ext cx="11425269" cy="0"/>
          </a:xfrm>
          <a:prstGeom prst="line">
            <a:avLst/>
          </a:prstGeom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1187DAB7-35BB-6E85-7B05-72F57C2DB0E0}"/>
              </a:ext>
            </a:extLst>
          </p:cNvPr>
          <p:cNvSpPr txBox="1"/>
          <p:nvPr/>
        </p:nvSpPr>
        <p:spPr>
          <a:xfrm>
            <a:off x="1192554" y="3941811"/>
            <a:ext cx="9133114" cy="1701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Federica</a:t>
            </a: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 Stocchi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University of Rome Tor Vergata &amp; INFN-LNF</a:t>
            </a:r>
          </a:p>
          <a:p>
            <a:pPr algn="ctr">
              <a:lnSpc>
                <a:spcPct val="150000"/>
              </a:lnSpc>
            </a:pPr>
            <a:r>
              <a:rPr lang="it-IT" sz="2400" dirty="0">
                <a:solidFill>
                  <a:schemeClr val="bg1">
                    <a:lumMod val="50000"/>
                  </a:schemeClr>
                </a:solidFill>
              </a:rPr>
              <a:t>On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behalf</a:t>
            </a:r>
            <a:r>
              <a:rPr lang="it-IT" sz="2400" dirty="0">
                <a:solidFill>
                  <a:schemeClr val="bg1">
                    <a:lumMod val="50000"/>
                  </a:schemeClr>
                </a:solidFill>
              </a:rPr>
              <a:t> of SPARC_LAB </a:t>
            </a:r>
            <a:r>
              <a:rPr lang="en-US" sz="2400" dirty="0">
                <a:solidFill>
                  <a:schemeClr val="bg1">
                    <a:lumMod val="50000"/>
                  </a:schemeClr>
                </a:solidFill>
              </a:rPr>
              <a:t>collaboration</a:t>
            </a:r>
          </a:p>
        </p:txBody>
      </p:sp>
      <p:pic>
        <p:nvPicPr>
          <p:cNvPr id="3" name="Picture 4" descr="EuAPS – EuPRAXIA Advanced Photon Sources">
            <a:extLst>
              <a:ext uri="{FF2B5EF4-FFF2-40B4-BE49-F238E27FC236}">
                <a16:creationId xmlns:a16="http://schemas.microsoft.com/office/drawing/2014/main" id="{69DEE7D6-DC0C-FFC1-F759-EBF2EEFAF3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57324" y="168323"/>
            <a:ext cx="2139276" cy="1192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Oggetto 3">
            <a:extLst>
              <a:ext uri="{FF2B5EF4-FFF2-40B4-BE49-F238E27FC236}">
                <a16:creationId xmlns:a16="http://schemas.microsoft.com/office/drawing/2014/main" id="{8CC95F7A-A655-C5C3-5409-79927C893E2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28692975"/>
              </p:ext>
            </p:extLst>
          </p:nvPr>
        </p:nvGraphicFramePr>
        <p:xfrm>
          <a:off x="695400" y="168323"/>
          <a:ext cx="1258768" cy="119275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179249" imgH="2064612" progId="Acrobat.Document.DC">
                  <p:embed/>
                </p:oleObj>
              </mc:Choice>
              <mc:Fallback>
                <p:oleObj name="Acrobat Document" r:id="rId4" imgW="2179249" imgH="2064612" progId="Acrobat.Document.DC">
                  <p:embed/>
                  <p:pic>
                    <p:nvPicPr>
                      <p:cNvPr id="4" name="Oggetto 3">
                        <a:extLst>
                          <a:ext uri="{FF2B5EF4-FFF2-40B4-BE49-F238E27FC236}">
                            <a16:creationId xmlns:a16="http://schemas.microsoft.com/office/drawing/2014/main" id="{8CC95F7A-A655-C5C3-5409-79927C893E2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695400" y="168323"/>
                        <a:ext cx="1258768" cy="119275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C77685A-B69D-F7F0-749D-D79069FBE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 dirty="0"/>
              <a:t>7th International Conference on Frontier in Diagnostic Technologies</a:t>
            </a:r>
          </a:p>
        </p:txBody>
      </p:sp>
      <p:pic>
        <p:nvPicPr>
          <p:cNvPr id="11" name="Picture 4" descr="logo_infn">
            <a:extLst>
              <a:ext uri="{FF2B5EF4-FFF2-40B4-BE49-F238E27FC236}">
                <a16:creationId xmlns:a16="http://schemas.microsoft.com/office/drawing/2014/main" id="{4E09AE90-FEB5-9842-82AA-6260E91D53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800" y="233864"/>
            <a:ext cx="1458623" cy="1061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298340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3DE2A66-EE2C-011E-6BF5-FB9F01D5F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4204313-6C2D-6C7D-1B8E-BC5AAE54A9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CB43EFD7-E653-D8AC-5BB7-543460469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10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26A60FA6-0EAB-36F9-0D86-7185896A3394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3A65C1C8-F299-8923-8F8D-0D4D280B0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A50A38C0-BBAE-F343-FF7A-443FEF887710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D3891A12-8038-2549-6AFC-C228FAE6B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D8A061F1-8FB5-D9A7-443B-AD017935A8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A349828-565F-AE65-3270-BEB805479BC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95" y="984750"/>
            <a:ext cx="7664725" cy="5033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548B128-B7D4-69F1-636E-45038F37A18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 rot="18967773" flipH="1">
            <a:off x="7604324" y="2323252"/>
            <a:ext cx="275140" cy="170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DA5DF6F-A50A-5160-45C6-BDC7798A23A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81400" y="1110343"/>
            <a:ext cx="3183294" cy="3023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02C2842-9F2C-5F7D-15A4-6D2079E2A2E3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55771" y="2071396"/>
            <a:ext cx="2062066" cy="1222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631FC40-78DE-6C8E-ECDC-028DADC5B38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454417" y="983982"/>
            <a:ext cx="3758472" cy="304656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BE372C-0B9B-08D9-8E9B-121B91A334F4}"/>
                  </a:ext>
                </a:extLst>
              </p:cNvPr>
              <p:cNvSpPr txBox="1"/>
              <p:nvPr/>
            </p:nvSpPr>
            <p:spPr>
              <a:xfrm>
                <a:off x="331750" y="4034274"/>
                <a:ext cx="6848573" cy="230832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en-US" dirty="0"/>
                  <a:t>Laser diagnostics in the interaction chamber:</a:t>
                </a:r>
              </a:p>
              <a:p>
                <a:pPr algn="just"/>
                <a:endParaRPr lang="en-US" dirty="0"/>
              </a:p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dirty="0"/>
                  <a:t>laser pulse is focused using a gold-coated, 15-degree OAP mirror with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𝑓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=1 </m:t>
                    </m:r>
                    <m:r>
                      <a:rPr lang="it-IT" b="0" i="1" smtClean="0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r>
                  <a:rPr lang="en-US" dirty="0"/>
                  <a:t> at the target (gas-jet) position;</a:t>
                </a:r>
              </a:p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dirty="0"/>
                  <a:t>a camera, equipped with a 10x microscopic objective is used to measure the spot;</a:t>
                </a:r>
              </a:p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dirty="0"/>
                  <a:t>transverse diameter of 18 </a:t>
                </a:r>
                <a14:m>
                  <m:oMath xmlns:m="http://schemas.openxmlformats.org/officeDocument/2006/math">
                    <m:r>
                      <a:rPr lang="it-IT" b="0" i="1" smtClean="0">
                        <a:latin typeface="Cambria Math" panose="02040503050406030204" pitchFamily="18" charset="0"/>
                      </a:rPr>
                      <m:t>𝜇</m:t>
                    </m:r>
                  </m:oMath>
                </a14:m>
                <a:r>
                  <a:rPr lang="en-US" dirty="0"/>
                  <a:t>m.</a:t>
                </a:r>
              </a:p>
              <a:p>
                <a:pPr algn="just"/>
                <a:endParaRPr lang="en-US" dirty="0"/>
              </a:p>
            </p:txBody>
          </p:sp>
        </mc:Choice>
        <mc:Fallback xmlns=""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02BE372C-0B9B-08D9-8E9B-121B91A334F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50" y="4034274"/>
                <a:ext cx="6848573" cy="2308324"/>
              </a:xfrm>
              <a:prstGeom prst="rect">
                <a:avLst/>
              </a:prstGeom>
              <a:blipFill>
                <a:blip r:embed="rId9"/>
                <a:stretch>
                  <a:fillRect l="-712" t="-1323" r="-71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71E1F2E-914B-E479-C477-5F3E0746C7A0}"/>
              </a:ext>
            </a:extLst>
          </p:cNvPr>
          <p:cNvCxnSpPr>
            <a:cxnSpLocks/>
          </p:cNvCxnSpPr>
          <p:nvPr/>
        </p:nvCxnSpPr>
        <p:spPr>
          <a:xfrm flipH="1" flipV="1">
            <a:off x="6212889" y="2071396"/>
            <a:ext cx="1370674" cy="337213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5" name="Immagine 18" descr="Immagine che contiene metallo, giallo, seduto, interno&#10;&#10;Descrizione generata automaticamente">
            <a:extLst>
              <a:ext uri="{FF2B5EF4-FFF2-40B4-BE49-F238E27FC236}">
                <a16:creationId xmlns:a16="http://schemas.microsoft.com/office/drawing/2014/main" id="{A8131334-13F7-28D0-F52C-AF445F99647A}"/>
              </a:ext>
            </a:extLst>
          </p:cNvPr>
          <p:cNvPicPr/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44" y="4710069"/>
            <a:ext cx="1163181" cy="116318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CA4DA0A-FA78-BB08-5D07-760367561176}"/>
              </a:ext>
            </a:extLst>
          </p:cNvPr>
          <p:cNvCxnSpPr/>
          <p:nvPr/>
        </p:nvCxnSpPr>
        <p:spPr>
          <a:xfrm>
            <a:off x="7601584" y="2736562"/>
            <a:ext cx="1106062" cy="203819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5AFF4D7-431D-5F5E-850D-F18D4277D54D}"/>
              </a:ext>
            </a:extLst>
          </p:cNvPr>
          <p:cNvSpPr txBox="1"/>
          <p:nvPr/>
        </p:nvSpPr>
        <p:spPr>
          <a:xfrm>
            <a:off x="9124336" y="4454183"/>
            <a:ext cx="733582" cy="31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Nozzle</a:t>
            </a:r>
          </a:p>
        </p:txBody>
      </p:sp>
    </p:spTree>
    <p:extLst>
      <p:ext uri="{BB962C8B-B14F-4D97-AF65-F5344CB8AC3E}">
        <p14:creationId xmlns:p14="http://schemas.microsoft.com/office/powerpoint/2010/main" val="585988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E76626-298D-02CF-B3BB-07B2EC37F3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6DFA8477-6577-D8C6-EFE1-002CBEAD40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B7946CC-C7BD-290E-E68C-BEB5F9197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11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2C3F1AA2-0E0C-5E49-EB7D-81BEC6D184B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3A65C1C8-F299-8923-8F8D-0D4D280B0FF1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0F882F39-5B53-54FD-02F9-84734087CF7B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139D2207-88D9-8CC5-AD86-E54296E970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C6DA6855-E6EE-6A84-B5A0-43383A5C1A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CFADF0A-BFA0-5D35-C798-9FEA6F683B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95" y="984750"/>
            <a:ext cx="7664725" cy="5033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0C3DB50-FBA1-091E-7B3A-BD4183060CE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67773" flipH="1">
            <a:off x="7604324" y="2323252"/>
            <a:ext cx="275140" cy="170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7BC81B7-DEA2-0CB2-1ACC-12C073DA1049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81400" y="1110343"/>
            <a:ext cx="3183294" cy="3023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1AB793F-6AF1-CED9-4E01-A47115A414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55771" y="2071396"/>
            <a:ext cx="2062066" cy="1222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95CBA1C-99A9-5DC8-5151-1654CF9B8B28}"/>
              </a:ext>
            </a:extLst>
          </p:cNvPr>
          <p:cNvCxnSpPr>
            <a:cxnSpLocks/>
          </p:cNvCxnSpPr>
          <p:nvPr/>
        </p:nvCxnSpPr>
        <p:spPr>
          <a:xfrm flipH="1" flipV="1">
            <a:off x="6649274" y="3782875"/>
            <a:ext cx="753437" cy="1465089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24" descr="Immagine che contiene bianco e nero, monocromatico, schermata, nero&#10;&#10;Descrizione generata automaticamente">
            <a:extLst>
              <a:ext uri="{FF2B5EF4-FFF2-40B4-BE49-F238E27FC236}">
                <a16:creationId xmlns:a16="http://schemas.microsoft.com/office/drawing/2014/main" id="{115F56D6-E64F-DE85-789E-3E94FFDAC5A5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12496" r="16910"/>
          <a:stretch/>
        </p:blipFill>
        <p:spPr>
          <a:xfrm>
            <a:off x="934639" y="1174271"/>
            <a:ext cx="2594080" cy="2314544"/>
          </a:xfrm>
          <a:prstGeom prst="rect">
            <a:avLst/>
          </a:prstGeom>
        </p:spPr>
      </p:pic>
      <p:pic>
        <p:nvPicPr>
          <p:cNvPr id="13" name="Immagine 27" descr="Immagine che contiene bianco e nero, monocromatico, nero, schermata&#10;&#10;Descrizione generata automaticamente">
            <a:extLst>
              <a:ext uri="{FF2B5EF4-FFF2-40B4-BE49-F238E27FC236}">
                <a16:creationId xmlns:a16="http://schemas.microsoft.com/office/drawing/2014/main" id="{3F5A2D96-550A-647A-E95C-9476F052110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12463" r="18891"/>
          <a:stretch/>
        </p:blipFill>
        <p:spPr>
          <a:xfrm>
            <a:off x="3991607" y="1162640"/>
            <a:ext cx="2566692" cy="2323567"/>
          </a:xfrm>
          <a:prstGeom prst="rect">
            <a:avLst/>
          </a:prstGeom>
        </p:spPr>
      </p:pic>
      <p:sp>
        <p:nvSpPr>
          <p:cNvPr id="15" name="CasellaDiTesto 32">
            <a:extLst>
              <a:ext uri="{FF2B5EF4-FFF2-40B4-BE49-F238E27FC236}">
                <a16:creationId xmlns:a16="http://schemas.microsoft.com/office/drawing/2014/main" id="{0EA710E7-850C-A487-E21E-816887022FDA}"/>
              </a:ext>
            </a:extLst>
          </p:cNvPr>
          <p:cNvSpPr txBox="1"/>
          <p:nvPr/>
        </p:nvSpPr>
        <p:spPr>
          <a:xfrm>
            <a:off x="1021055" y="1160840"/>
            <a:ext cx="490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(a) 	</a:t>
            </a:r>
          </a:p>
        </p:txBody>
      </p:sp>
      <p:sp>
        <p:nvSpPr>
          <p:cNvPr id="16" name="CasellaDiTesto 32">
            <a:extLst>
              <a:ext uri="{FF2B5EF4-FFF2-40B4-BE49-F238E27FC236}">
                <a16:creationId xmlns:a16="http://schemas.microsoft.com/office/drawing/2014/main" id="{A36737A3-0992-018A-280B-EEADBE934642}"/>
              </a:ext>
            </a:extLst>
          </p:cNvPr>
          <p:cNvSpPr txBox="1"/>
          <p:nvPr/>
        </p:nvSpPr>
        <p:spPr>
          <a:xfrm>
            <a:off x="3921850" y="1158087"/>
            <a:ext cx="619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Aptos" panose="020B0004020202020204" pitchFamily="34" charset="0"/>
              </a:rPr>
              <a:t>(b)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7AAAEF54-96C4-5306-0D9B-4C23A78C1FCE}"/>
              </a:ext>
            </a:extLst>
          </p:cNvPr>
          <p:cNvCxnSpPr>
            <a:cxnSpLocks/>
          </p:cNvCxnSpPr>
          <p:nvPr/>
        </p:nvCxnSpPr>
        <p:spPr>
          <a:xfrm>
            <a:off x="1583151" y="3260529"/>
            <a:ext cx="1470025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846EABD4-7D41-7FD6-F6CC-027149C44D0C}"/>
              </a:ext>
            </a:extLst>
          </p:cNvPr>
          <p:cNvSpPr txBox="1"/>
          <p:nvPr/>
        </p:nvSpPr>
        <p:spPr>
          <a:xfrm>
            <a:off x="1701576" y="2914586"/>
            <a:ext cx="135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 mm nozzle</a:t>
            </a:r>
          </a:p>
        </p:txBody>
      </p:sp>
    </p:spTree>
    <p:extLst>
      <p:ext uri="{BB962C8B-B14F-4D97-AF65-F5344CB8AC3E}">
        <p14:creationId xmlns:p14="http://schemas.microsoft.com/office/powerpoint/2010/main" val="3253068115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ADBDA7-EE75-A632-ADA8-616B2ACCC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5E11E5EC-7914-C84A-A515-B9B7221309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44A5C6A2-62BF-11CB-94A3-01C8B80D7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12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FF0B9215-866F-6367-BB07-C124ADAF5A7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2C3F1AA2-0E0C-5E49-EB7D-81BEC6D184B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01472DBB-556C-CD7D-611F-6DC58731A498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B8BBA646-7BC6-5472-BF32-C459A12B86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FF08C75C-D60B-9294-7458-2D0F5DAD85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D371544-6843-D331-65AD-43B744FA9FC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95" y="984750"/>
            <a:ext cx="7664725" cy="5033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D82A3CE-0D81-CF88-6825-C91BCC8D41E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67773" flipH="1">
            <a:off x="7604324" y="2323252"/>
            <a:ext cx="275140" cy="170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234693D0-3FA2-B62F-ACE8-27C524B7E30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81400" y="1110343"/>
            <a:ext cx="3183294" cy="3023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0CD893C-F8B0-A616-C6E7-8CB0BC439F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55771" y="2071396"/>
            <a:ext cx="2062066" cy="1222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87D698A0-510B-43E1-7E9A-D621E7B5362E}"/>
              </a:ext>
            </a:extLst>
          </p:cNvPr>
          <p:cNvCxnSpPr>
            <a:cxnSpLocks/>
          </p:cNvCxnSpPr>
          <p:nvPr/>
        </p:nvCxnSpPr>
        <p:spPr>
          <a:xfrm flipH="1" flipV="1">
            <a:off x="6649274" y="3782875"/>
            <a:ext cx="753437" cy="1465089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Immagine 24" descr="Immagine che contiene bianco e nero, monocromatico, schermata, nero&#10;&#10;Descrizione generata automaticamente">
            <a:extLst>
              <a:ext uri="{FF2B5EF4-FFF2-40B4-BE49-F238E27FC236}">
                <a16:creationId xmlns:a16="http://schemas.microsoft.com/office/drawing/2014/main" id="{F2C5E405-F24E-BA03-1482-BD4FE24A921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3" t="12496" r="16910"/>
          <a:stretch/>
        </p:blipFill>
        <p:spPr>
          <a:xfrm>
            <a:off x="934639" y="1174271"/>
            <a:ext cx="2594080" cy="2314544"/>
          </a:xfrm>
          <a:prstGeom prst="rect">
            <a:avLst/>
          </a:prstGeom>
        </p:spPr>
      </p:pic>
      <p:pic>
        <p:nvPicPr>
          <p:cNvPr id="13" name="Immagine 27" descr="Immagine che contiene bianco e nero, monocromatico, nero, schermata&#10;&#10;Descrizione generata automaticamente">
            <a:extLst>
              <a:ext uri="{FF2B5EF4-FFF2-40B4-BE49-F238E27FC236}">
                <a16:creationId xmlns:a16="http://schemas.microsoft.com/office/drawing/2014/main" id="{DE224803-E467-5DA3-7638-36DEFC7C3BA3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24" t="12463" r="18891"/>
          <a:stretch/>
        </p:blipFill>
        <p:spPr>
          <a:xfrm>
            <a:off x="3991607" y="1162640"/>
            <a:ext cx="2566692" cy="2323567"/>
          </a:xfrm>
          <a:prstGeom prst="rect">
            <a:avLst/>
          </a:prstGeom>
        </p:spPr>
      </p:pic>
      <p:sp>
        <p:nvSpPr>
          <p:cNvPr id="15" name="CasellaDiTesto 32">
            <a:extLst>
              <a:ext uri="{FF2B5EF4-FFF2-40B4-BE49-F238E27FC236}">
                <a16:creationId xmlns:a16="http://schemas.microsoft.com/office/drawing/2014/main" id="{2B1D7EEE-5096-681C-20DF-B3A00416CBC5}"/>
              </a:ext>
            </a:extLst>
          </p:cNvPr>
          <p:cNvSpPr txBox="1"/>
          <p:nvPr/>
        </p:nvSpPr>
        <p:spPr>
          <a:xfrm>
            <a:off x="1021055" y="1160840"/>
            <a:ext cx="49047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(a) 	</a:t>
            </a:r>
          </a:p>
        </p:txBody>
      </p:sp>
      <p:sp>
        <p:nvSpPr>
          <p:cNvPr id="16" name="CasellaDiTesto 32">
            <a:extLst>
              <a:ext uri="{FF2B5EF4-FFF2-40B4-BE49-F238E27FC236}">
                <a16:creationId xmlns:a16="http://schemas.microsoft.com/office/drawing/2014/main" id="{CCB99B33-E82A-6B83-C626-43C4F45EA3AB}"/>
              </a:ext>
            </a:extLst>
          </p:cNvPr>
          <p:cNvSpPr txBox="1"/>
          <p:nvPr/>
        </p:nvSpPr>
        <p:spPr>
          <a:xfrm>
            <a:off x="3921850" y="1158087"/>
            <a:ext cx="6199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b="1" dirty="0">
                <a:solidFill>
                  <a:schemeClr val="bg1"/>
                </a:solidFill>
                <a:latin typeface="Aptos" panose="020B0004020202020204" pitchFamily="34" charset="0"/>
              </a:rPr>
              <a:t>(b)</a:t>
            </a:r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CA5B0ECC-3E4B-524C-A84E-E89BFDE1C427}"/>
              </a:ext>
            </a:extLst>
          </p:cNvPr>
          <p:cNvCxnSpPr>
            <a:cxnSpLocks/>
          </p:cNvCxnSpPr>
          <p:nvPr/>
        </p:nvCxnSpPr>
        <p:spPr>
          <a:xfrm>
            <a:off x="1583151" y="3260529"/>
            <a:ext cx="1470025" cy="0"/>
          </a:xfrm>
          <a:prstGeom prst="straightConnector1">
            <a:avLst/>
          </a:prstGeom>
          <a:ln w="19050">
            <a:solidFill>
              <a:schemeClr val="bg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TextBox 17">
            <a:extLst>
              <a:ext uri="{FF2B5EF4-FFF2-40B4-BE49-F238E27FC236}">
                <a16:creationId xmlns:a16="http://schemas.microsoft.com/office/drawing/2014/main" id="{9A1B362F-6460-DFD6-EDCC-70D170E3B815}"/>
              </a:ext>
            </a:extLst>
          </p:cNvPr>
          <p:cNvSpPr txBox="1"/>
          <p:nvPr/>
        </p:nvSpPr>
        <p:spPr>
          <a:xfrm>
            <a:off x="1701576" y="2914586"/>
            <a:ext cx="13516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</a:rPr>
              <a:t>3 mm nozzle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4261B4-896A-EEC1-B856-9D3C2F605156}"/>
                  </a:ext>
                </a:extLst>
              </p:cNvPr>
              <p:cNvSpPr txBox="1"/>
              <p:nvPr/>
            </p:nvSpPr>
            <p:spPr>
              <a:xfrm>
                <a:off x="331750" y="3401646"/>
                <a:ext cx="6317524" cy="33857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>
                  <a:lnSpc>
                    <a:spcPct val="150000"/>
                  </a:lnSpc>
                </a:pPr>
                <a:r>
                  <a:rPr lang="en-US" dirty="0"/>
                  <a:t>Plasma diagnostics in the interaction chamber: 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dirty="0"/>
                  <a:t>a Mach-Zehnder interferometer coupled with a probe beam ( 40 mJ, 40 fs, 10 Hz) is used for plasma diagnostics;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dirty="0"/>
                  <a:t> a CCD camera detects the resulting interference fringes</a:t>
                </a:r>
              </a:p>
              <a:p>
                <a:pPr marL="800100" lvl="1" indent="-34290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+mj-lt"/>
                  <a:buAutoNum type="alphaLcParenR"/>
                </a:pPr>
                <a:r>
                  <a:rPr lang="en-US" dirty="0"/>
                  <a:t>uniform fringes without the plasma channel;</a:t>
                </a:r>
              </a:p>
              <a:p>
                <a:pPr marL="800100" lvl="1" indent="-34290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+mj-lt"/>
                  <a:buAutoNum type="alphaLcParenR"/>
                </a:pPr>
                <a:r>
                  <a:rPr lang="en-US" dirty="0"/>
                  <a:t>fringes with different shapes with the plasma channel;</a:t>
                </a: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it-IT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∼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19</m:t>
                        </m:r>
                      </m:sup>
                    </m:sSup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it-IT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−3</m:t>
                        </m:r>
                      </m:sup>
                    </m:sSup>
                  </m:oMath>
                </a14:m>
                <a:endParaRPr lang="it-IT" b="0" dirty="0">
                  <a:ea typeface="Cambria Math" panose="02040503050406030204" pitchFamily="18" charset="0"/>
                </a:endParaRPr>
              </a:p>
              <a:p>
                <a:pPr marL="285750" indent="-285750" algn="just">
                  <a:lnSpc>
                    <a:spcPct val="150000"/>
                  </a:lnSpc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EB4261B4-896A-EEC1-B856-9D3C2F60515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50" y="3401646"/>
                <a:ext cx="6317524" cy="3385735"/>
              </a:xfrm>
              <a:prstGeom prst="rect">
                <a:avLst/>
              </a:prstGeom>
              <a:blipFill>
                <a:blip r:embed="rId10"/>
                <a:stretch>
                  <a:fillRect l="-771" r="-7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71011175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339E7-83A1-4690-3796-9473FD136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39D198EA-A75F-AED9-736C-294EC1613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D870F709-969B-CBBC-9204-1054F5FE30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13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A6D7651E-E8DD-22AC-C16F-69C8D952F37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539BC775-387E-2185-562B-5F01C2F4D4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93605407-2185-30FB-834A-B84593A48DA9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182B44D-64CD-63B4-7EF7-9D31DA943F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90ADA030-E7EB-8F90-09BF-1C62AE4551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5B25B29-312D-3A8A-F29B-4E91142686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95" y="984750"/>
            <a:ext cx="7664725" cy="5033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B0266E50-A50D-BFCF-1F44-32A072F4AC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67773" flipH="1">
            <a:off x="7604324" y="2323252"/>
            <a:ext cx="275140" cy="1707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06D2B98D-0ACB-79A2-0555-09CAC7265D4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92537" flipH="1">
            <a:off x="6562406" y="3101481"/>
            <a:ext cx="275140" cy="1707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DDA8D1A-6951-792E-BC88-3541880211FF}"/>
              </a:ext>
            </a:extLst>
          </p:cNvPr>
          <p:cNvSpPr/>
          <p:nvPr/>
        </p:nvSpPr>
        <p:spPr>
          <a:xfrm>
            <a:off x="3657695" y="1240971"/>
            <a:ext cx="2220591" cy="2733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FCC376A-F5D1-3D9E-2D44-9CF0050930AD}"/>
              </a:ext>
            </a:extLst>
          </p:cNvPr>
          <p:cNvSpPr txBox="1"/>
          <p:nvPr/>
        </p:nvSpPr>
        <p:spPr>
          <a:xfrm>
            <a:off x="3047999" y="8024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Electron diagnostics in the 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747495540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AB1E8E-7C93-39C5-AAD2-F23AD73EE9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7AE04F9B-D2C1-43A5-1869-FC805243F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5B45BC74-D8A2-1D71-31CC-6F05BEB2E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14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70FB141E-669B-22C7-DFE4-F748C1A00C1C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539BC775-387E-2185-562B-5F01C2F4D4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CED17359-7F0F-539B-7BFD-B7981219C51E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DE8073FD-22E6-901E-E7E8-BED08342D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18820D9E-45EE-F7A5-AB2D-B995F37290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C8E8323-0C9D-800A-6608-E285C539798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95" y="984750"/>
            <a:ext cx="7664725" cy="5033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FAA03F5A-0F73-9C99-D58E-223E3FEC933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67773" flipH="1">
            <a:off x="7604324" y="2323252"/>
            <a:ext cx="275140" cy="1707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5628A84D-497B-0E96-61FA-6ACB310E74D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92537" flipH="1">
            <a:off x="6562406" y="3101481"/>
            <a:ext cx="275140" cy="1707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E7A253-0F10-D8B9-434C-B93FF69E0DB6}"/>
              </a:ext>
            </a:extLst>
          </p:cNvPr>
          <p:cNvSpPr/>
          <p:nvPr/>
        </p:nvSpPr>
        <p:spPr>
          <a:xfrm>
            <a:off x="3657695" y="1240971"/>
            <a:ext cx="2220591" cy="2733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F94CC516-B36B-58C6-62C6-4C47AE299A6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7138"/>
          <a:stretch/>
        </p:blipFill>
        <p:spPr>
          <a:xfrm>
            <a:off x="837612" y="1225007"/>
            <a:ext cx="3279540" cy="2450112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66E2C747-726E-0BF8-A298-5A26FED848A1}"/>
              </a:ext>
            </a:extLst>
          </p:cNvPr>
          <p:cNvCxnSpPr>
            <a:cxnSpLocks/>
          </p:cNvCxnSpPr>
          <p:nvPr/>
        </p:nvCxnSpPr>
        <p:spPr>
          <a:xfrm flipH="1" flipV="1">
            <a:off x="4187294" y="2441656"/>
            <a:ext cx="1648918" cy="239648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ACC531EA-277F-FD21-15E6-4E3C1D87D528}"/>
              </a:ext>
            </a:extLst>
          </p:cNvPr>
          <p:cNvSpPr txBox="1"/>
          <p:nvPr/>
        </p:nvSpPr>
        <p:spPr>
          <a:xfrm>
            <a:off x="735304" y="3698448"/>
            <a:ext cx="3484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Electron beam profile: 30 mrad FWHM divergence at 12.5 cm from the interaction point.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C0F95EF-B6FE-8F0D-23C4-C647727AF8F2}"/>
              </a:ext>
            </a:extLst>
          </p:cNvPr>
          <p:cNvSpPr txBox="1"/>
          <p:nvPr/>
        </p:nvSpPr>
        <p:spPr>
          <a:xfrm>
            <a:off x="3047999" y="8024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Electron diagnostics in the 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297482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556DEB-89D5-366F-493A-9A58D652FB5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586A590E-45D4-0567-A7CF-0D3679D1FA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29CB1501-1BFE-64D6-98F4-5EF291A4C2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15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539BC775-387E-2185-562B-5F01C2F4D4F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CE145A3C-E1F4-DECD-F517-DFF4093ED9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C1FC7A70-AF3E-FC05-D0D3-9C25B8141DE3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55F7FD22-F887-292A-5074-36D56BF4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DA79B8DC-6433-E989-1948-7183C6026F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FAB9E6C-81EC-0203-89EA-685F94CA24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95" y="984750"/>
            <a:ext cx="7664725" cy="5033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03A2346B-D473-83BE-6661-96FEDC94FA6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67773" flipH="1">
            <a:off x="7604324" y="2323252"/>
            <a:ext cx="275140" cy="1707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E5A67367-EB1B-EDA2-978E-2F7F6CE841F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92537" flipH="1">
            <a:off x="6562406" y="3101481"/>
            <a:ext cx="275140" cy="17071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A33F8C1-993A-E3E7-F4CB-D7337408169E}"/>
              </a:ext>
            </a:extLst>
          </p:cNvPr>
          <p:cNvSpPr/>
          <p:nvPr/>
        </p:nvSpPr>
        <p:spPr>
          <a:xfrm>
            <a:off x="3657695" y="1240971"/>
            <a:ext cx="2220591" cy="273387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960D352-782F-3BD4-92A3-B6EF80E7F13D}"/>
              </a:ext>
            </a:extLst>
          </p:cNvPr>
          <p:cNvPicPr/>
          <p:nvPr/>
        </p:nvPicPr>
        <p:blipFill>
          <a:blip r:embed="rId8"/>
          <a:srcRect l="1951" r="55848" b="5798"/>
          <a:stretch/>
        </p:blipFill>
        <p:spPr>
          <a:xfrm>
            <a:off x="5095555" y="3186838"/>
            <a:ext cx="955573" cy="105395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EE64498-C458-AEAC-E7ED-247E47DE35D9}"/>
              </a:ext>
            </a:extLst>
          </p:cNvPr>
          <p:cNvSpPr txBox="1"/>
          <p:nvPr/>
        </p:nvSpPr>
        <p:spPr>
          <a:xfrm>
            <a:off x="4213240" y="4662922"/>
            <a:ext cx="2844963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An Integrating Current Transformer (ICT) with a Beam Charge Monitor (BCM) is used to measure the accelerated bunch charge at 1m from the target.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1BBB4182-E1B0-9076-1AB7-089F0E90FC05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 t="7138"/>
          <a:stretch/>
        </p:blipFill>
        <p:spPr>
          <a:xfrm>
            <a:off x="837612" y="1225007"/>
            <a:ext cx="3279540" cy="245011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C5212B-F44A-B97E-AFC4-97F313C71164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43788" t="15048" r="3983" b="16812"/>
          <a:stretch/>
        </p:blipFill>
        <p:spPr>
          <a:xfrm>
            <a:off x="1247860" y="4374470"/>
            <a:ext cx="2894173" cy="1865658"/>
          </a:xfrm>
          <a:prstGeom prst="rect">
            <a:avLst/>
          </a:prstGeom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5B0C28E-3C50-519F-5A4E-FA4CD226F50A}"/>
              </a:ext>
            </a:extLst>
          </p:cNvPr>
          <p:cNvCxnSpPr>
            <a:cxnSpLocks/>
          </p:cNvCxnSpPr>
          <p:nvPr/>
        </p:nvCxnSpPr>
        <p:spPr>
          <a:xfrm flipH="1" flipV="1">
            <a:off x="4187294" y="2441656"/>
            <a:ext cx="1648918" cy="239648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3FC55310-0FF4-61D6-D132-5A85D0A7325D}"/>
              </a:ext>
            </a:extLst>
          </p:cNvPr>
          <p:cNvSpPr txBox="1"/>
          <p:nvPr/>
        </p:nvSpPr>
        <p:spPr>
          <a:xfrm>
            <a:off x="735304" y="3698448"/>
            <a:ext cx="348415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400" dirty="0"/>
              <a:t>Electron beam profile: 30 mrad FWHM divergence at 12.5 cm from the interaction point.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69171A3-C6F7-6C18-A6D4-F7FF4CC078BC}"/>
              </a:ext>
            </a:extLst>
          </p:cNvPr>
          <p:cNvSpPr txBox="1"/>
          <p:nvPr/>
        </p:nvSpPr>
        <p:spPr>
          <a:xfrm>
            <a:off x="3047999" y="802466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Electron diagnostics in the 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25346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29F5A6-8E18-2573-59E0-A80885F1CB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878D03A4-F625-00F9-EC91-EC0A24C8A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64796DAB-62FF-04A3-0A11-073DD92A3A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16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E1420810-8A82-AC17-5F36-F11B70B84AA9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539BC775-387E-2185-562B-5F01C2F4D4F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F20B5944-9B80-DAD4-42CD-C63CC3CFBD36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006BEBCF-3761-B301-604D-F91FCB35D5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A663C60A-AA65-FA51-146A-915073ABA5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ECEAEBF-C08F-64FF-7A82-E16EC51217B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95" y="984750"/>
            <a:ext cx="7664725" cy="5033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452F38C0-5E8C-E3F2-299D-A377608483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67773" flipH="1">
            <a:off x="7604324" y="2323252"/>
            <a:ext cx="275140" cy="1707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32FDA971-F209-0584-379F-EECF4B32464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92537" flipH="1">
            <a:off x="6562406" y="3101481"/>
            <a:ext cx="275140" cy="170714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505B9D26-7858-B2D7-F03B-1DEE3018499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86879" y="1517515"/>
            <a:ext cx="466833" cy="214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1F8DC97-92DE-A1DC-1537-6DCCEEED0A53}"/>
              </a:ext>
            </a:extLst>
          </p:cNvPr>
          <p:cNvSpPr txBox="1"/>
          <p:nvPr/>
        </p:nvSpPr>
        <p:spPr>
          <a:xfrm>
            <a:off x="309984" y="1471442"/>
            <a:ext cx="3756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/>
              <a:t>Energy spectrometer: magnetic dipole with a lanex screen and a camera;</a:t>
            </a:r>
          </a:p>
          <a:p>
            <a:pPr marL="285750" indent="-285750" algn="just"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/>
              <a:t>uniform magnetic field B=1 T;</a:t>
            </a:r>
          </a:p>
          <a:p>
            <a:pPr marL="285750" indent="-285750" algn="just"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/>
              <a:t>good resolution for low-energy of 0.5 MeV.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965CA5F-A847-6C11-4FEF-BFC205838543}"/>
              </a:ext>
            </a:extLst>
          </p:cNvPr>
          <p:cNvSpPr txBox="1"/>
          <p:nvPr/>
        </p:nvSpPr>
        <p:spPr>
          <a:xfrm>
            <a:off x="3047999" y="7928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Electron diagnostics in the 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27994591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2AC519-71D8-2EB3-EED5-B6551F38F7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EE32AD09-2424-9FFE-F5E6-A8BEBC865F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9F056032-9026-4798-BAC4-FFE21E659F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17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C40D0C84-E792-393F-51C4-4493BDE2270D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E1420810-8A82-AC17-5F36-F11B70B84AA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E927848E-5EFB-2EED-36C5-618EFF080774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C3E7318B-1334-18D6-4C5E-A0E7CF445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DAC9C4B2-64C3-4475-54EA-5830D5B3F4B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7501708-8334-02AF-A7CA-F27348A178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95" y="984750"/>
            <a:ext cx="7664725" cy="5033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EA086134-5C4C-3297-D8BC-20FD6B009C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18967773" flipH="1">
            <a:off x="7604324" y="2323252"/>
            <a:ext cx="275140" cy="170714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450DD14B-4A59-3CEA-13E9-5BA9C77A883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3092537" flipH="1">
            <a:off x="6562406" y="3101481"/>
            <a:ext cx="275140" cy="17071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1A01AE0-ECD2-14EF-5B98-5C21238D7E5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33214" y="3665988"/>
            <a:ext cx="3935918" cy="2676609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DAC958B0-B083-1F4D-D71E-FA4A0656D20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686879" y="1517515"/>
            <a:ext cx="466833" cy="2140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735734B-AE03-CAF3-1F15-9EBDB7BB3856}"/>
              </a:ext>
            </a:extLst>
          </p:cNvPr>
          <p:cNvSpPr txBox="1"/>
          <p:nvPr/>
        </p:nvSpPr>
        <p:spPr>
          <a:xfrm>
            <a:off x="309984" y="1471442"/>
            <a:ext cx="375617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/>
              <a:t>Energy spectrometer: magnetic dipole with a lanex screen and a camera;</a:t>
            </a:r>
          </a:p>
          <a:p>
            <a:pPr marL="285750" indent="-285750" algn="just"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/>
              <a:t>uniform magnetic field B=1 T;</a:t>
            </a:r>
          </a:p>
          <a:p>
            <a:pPr marL="285750" indent="-285750" algn="just">
              <a:buClr>
                <a:srgbClr val="0070C0"/>
              </a:buClr>
              <a:buSzPct val="70000"/>
              <a:buFont typeface="Arial" panose="020B0604020202020204" pitchFamily="34" charset="0"/>
              <a:buChar char="•"/>
            </a:pPr>
            <a:r>
              <a:rPr lang="en-US" dirty="0"/>
              <a:t>good resolution for low-energy of 0.5 MeV.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6CA6FF7-A136-6749-C1F0-AFF2F0E08893}"/>
              </a:ext>
            </a:extLst>
          </p:cNvPr>
          <p:cNvSpPr txBox="1"/>
          <p:nvPr/>
        </p:nvSpPr>
        <p:spPr>
          <a:xfrm>
            <a:off x="1431575" y="3414408"/>
            <a:ext cx="261739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Energy spectrum of electrons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294C40-9E44-1142-D23E-A0083131A74A}"/>
                  </a:ext>
                </a:extLst>
              </p:cNvPr>
              <p:cNvSpPr txBox="1"/>
              <p:nvPr/>
            </p:nvSpPr>
            <p:spPr>
              <a:xfrm>
                <a:off x="4439585" y="5282117"/>
                <a:ext cx="2524409" cy="73866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1400" dirty="0"/>
                  <a:t>Acceleration length of </a:t>
                </a:r>
                <a14:m>
                  <m:oMath xmlns:m="http://schemas.openxmlformats.org/officeDocument/2006/math">
                    <m:r>
                      <a:rPr lang="en-US" sz="1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1 </m:t>
                    </m:r>
                    <m:r>
                      <a:rPr lang="it-IT" sz="1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𝑚𝑚</m:t>
                    </m:r>
                  </m:oMath>
                </a14:m>
                <a:endParaRPr lang="en-US" sz="1400" dirty="0"/>
              </a:p>
              <a:p>
                <a:r>
                  <a:rPr lang="en-US" sz="1400" dirty="0"/>
                  <a:t>Mean energy: 320 MeV</a:t>
                </a:r>
              </a:p>
              <a:p>
                <a:r>
                  <a:rPr lang="en-US" sz="1400" dirty="0"/>
                  <a:t>Energy spread: </a:t>
                </a:r>
                <a14:m>
                  <m:oMath xmlns:m="http://schemas.openxmlformats.org/officeDocument/2006/math">
                    <m:r>
                      <a:rPr lang="it-IT" sz="1400" b="0" i="0" dirty="0" smtClean="0">
                        <a:latin typeface="Cambria Math" panose="02040503050406030204" pitchFamily="18" charset="0"/>
                      </a:rPr>
                      <m:t>2</m:t>
                    </m:r>
                    <m:r>
                      <a:rPr lang="it-IT" sz="1400" b="0" i="1" dirty="0" smtClean="0">
                        <a:latin typeface="Cambria Math" panose="02040503050406030204" pitchFamily="18" charset="0"/>
                      </a:rPr>
                      <m:t>0 %</m:t>
                    </m:r>
                  </m:oMath>
                </a14:m>
                <a:endParaRPr lang="it-IT" sz="1400" b="0" dirty="0"/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79294C40-9E44-1142-D23E-A0083131A74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585" y="5282117"/>
                <a:ext cx="2524409" cy="738664"/>
              </a:xfrm>
              <a:prstGeom prst="rect">
                <a:avLst/>
              </a:prstGeom>
              <a:blipFill>
                <a:blip r:embed="rId9"/>
                <a:stretch>
                  <a:fillRect l="-725" t="-820" b="-7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9" name="TextBox 8">
            <a:extLst>
              <a:ext uri="{FF2B5EF4-FFF2-40B4-BE49-F238E27FC236}">
                <a16:creationId xmlns:a16="http://schemas.microsoft.com/office/drawing/2014/main" id="{265F86B8-CE7E-0911-CA0E-05AEE60F224F}"/>
              </a:ext>
            </a:extLst>
          </p:cNvPr>
          <p:cNvSpPr txBox="1"/>
          <p:nvPr/>
        </p:nvSpPr>
        <p:spPr>
          <a:xfrm>
            <a:off x="3047999" y="79282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Electron diagnostics in the 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939788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074E4B-EA88-984D-A08D-5E26CDBFE5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8DA09D76-DDF1-3C0E-2835-F8EFEADEF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6140C10D-34A7-4CD4-2813-2ABCB7B135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18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0FFB7F08-9B21-3E10-0112-69344912BB25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FDE93320-3CF4-4D10-9A46-2CFECB0B1E5E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575519FA-5418-9868-CE4D-8C3E4E7011B7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CD0CB72E-C6F9-6EC2-62C2-8396C063B0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4C335E81-1FDF-AF15-40C0-BFFD1782FF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096E0EF3-710C-55D3-3B69-18ECBF5B5E3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242" y="2030320"/>
            <a:ext cx="1081942" cy="8172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53835531-9C9A-60E1-6568-65B35DA096DA}"/>
              </a:ext>
            </a:extLst>
          </p:cNvPr>
          <p:cNvSpPr txBox="1">
            <a:spLocks/>
          </p:cNvSpPr>
          <p:nvPr/>
        </p:nvSpPr>
        <p:spPr>
          <a:xfrm>
            <a:off x="1959055" y="2770668"/>
            <a:ext cx="860244" cy="34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CCD-X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5636B55A-F690-699F-E988-0FD0A29594D5}"/>
              </a:ext>
            </a:extLst>
          </p:cNvPr>
          <p:cNvSpPr txBox="1">
            <a:spLocks/>
          </p:cNvSpPr>
          <p:nvPr/>
        </p:nvSpPr>
        <p:spPr>
          <a:xfrm>
            <a:off x="2925100" y="2472272"/>
            <a:ext cx="791354" cy="31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 filter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52B9D18-4EAB-3129-F26C-8095DD4E542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043" y="748636"/>
            <a:ext cx="7962422" cy="5229184"/>
          </a:xfrm>
          <a:prstGeom prst="rect">
            <a:avLst/>
          </a:prstGeom>
        </p:spPr>
      </p:pic>
      <p:sp>
        <p:nvSpPr>
          <p:cNvPr id="29" name="Trapezoid 28">
            <a:extLst>
              <a:ext uri="{FF2B5EF4-FFF2-40B4-BE49-F238E27FC236}">
                <a16:creationId xmlns:a16="http://schemas.microsoft.com/office/drawing/2014/main" id="{ECD1F886-BE27-FA05-DA43-F2BAEB7570ED}"/>
              </a:ext>
            </a:extLst>
          </p:cNvPr>
          <p:cNvSpPr>
            <a:spLocks/>
          </p:cNvSpPr>
          <p:nvPr/>
        </p:nvSpPr>
        <p:spPr>
          <a:xfrm rot="5400000">
            <a:off x="3987340" y="1259057"/>
            <a:ext cx="116950" cy="2425321"/>
          </a:xfrm>
          <a:prstGeom prst="trapezoid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EB7E5A-4E99-A73D-58D3-E9E3120B8B64}"/>
              </a:ext>
            </a:extLst>
          </p:cNvPr>
          <p:cNvSpPr txBox="1">
            <a:spLocks/>
          </p:cNvSpPr>
          <p:nvPr/>
        </p:nvSpPr>
        <p:spPr>
          <a:xfrm>
            <a:off x="3787296" y="2136767"/>
            <a:ext cx="740086" cy="34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X-ray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70DE4AF3-A12E-427D-8F44-CBD7C91EC63C}"/>
              </a:ext>
            </a:extLst>
          </p:cNvPr>
          <p:cNvSpPr>
            <a:spLocks/>
          </p:cNvSpPr>
          <p:nvPr/>
        </p:nvSpPr>
        <p:spPr>
          <a:xfrm>
            <a:off x="2833155" y="2176777"/>
            <a:ext cx="47710" cy="6274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98837739-6DCF-083A-15C0-6DB6B628D79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67773" flipH="1">
            <a:off x="7789463" y="2118864"/>
            <a:ext cx="285826" cy="177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563E521-00CA-67AB-5FF1-586DA001D1B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49680" flipH="1">
            <a:off x="6782151" y="2929947"/>
            <a:ext cx="285827" cy="177345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0CE93CF4-D079-3AD9-8410-ADE4A6705B59}"/>
              </a:ext>
            </a:extLst>
          </p:cNvPr>
          <p:cNvSpPr txBox="1"/>
          <p:nvPr/>
        </p:nvSpPr>
        <p:spPr>
          <a:xfrm>
            <a:off x="1344650" y="7660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Radiation diagnostics in the 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3671298453"/>
      </p:ext>
    </p:extLst>
  </p:cSld>
  <p:clrMapOvr>
    <a:masterClrMapping/>
  </p:clrMapOvr>
  <p:transition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7C0480-ED0F-111D-E1C9-766ADFE67C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7FAA5911-A49B-A1AF-0012-4E99890FF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EADB0F64-F5A9-7078-45F3-CC54259007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19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01F05731-A34C-E0F9-D213-70C98C3F1386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0FFB7F08-9B21-3E10-0112-69344912BB25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31E13A1E-FE62-3E29-E032-A2ECAF3BD6D7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CC95F7E6-0528-96E5-99A2-E3A1E64B47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CC0A99B5-BF7B-65AA-350B-A6BF3F3AE97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14B99473-25C3-7A16-06A8-D8BC03B39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08242" y="2030320"/>
            <a:ext cx="1081942" cy="8172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25FAEB4-011E-4D87-B209-A6133A9A4E97}"/>
              </a:ext>
            </a:extLst>
          </p:cNvPr>
          <p:cNvSpPr txBox="1">
            <a:spLocks/>
          </p:cNvSpPr>
          <p:nvPr/>
        </p:nvSpPr>
        <p:spPr>
          <a:xfrm>
            <a:off x="1959055" y="2770668"/>
            <a:ext cx="860244" cy="34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CCD-X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B765E508-DCB4-4FEF-A3CB-A05ED2B3BBCF}"/>
              </a:ext>
            </a:extLst>
          </p:cNvPr>
          <p:cNvSpPr txBox="1">
            <a:spLocks/>
          </p:cNvSpPr>
          <p:nvPr/>
        </p:nvSpPr>
        <p:spPr>
          <a:xfrm>
            <a:off x="2925100" y="2472272"/>
            <a:ext cx="791354" cy="31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 filter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8F37D43-E792-19BC-E5FF-FB7B891C2B2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043" y="748636"/>
            <a:ext cx="7962422" cy="5229184"/>
          </a:xfrm>
          <a:prstGeom prst="rect">
            <a:avLst/>
          </a:prstGeom>
        </p:spPr>
      </p:pic>
      <p:sp>
        <p:nvSpPr>
          <p:cNvPr id="29" name="Trapezoid 28">
            <a:extLst>
              <a:ext uri="{FF2B5EF4-FFF2-40B4-BE49-F238E27FC236}">
                <a16:creationId xmlns:a16="http://schemas.microsoft.com/office/drawing/2014/main" id="{3F634AC8-2A0A-3C4F-BC17-CC33D291FEE7}"/>
              </a:ext>
            </a:extLst>
          </p:cNvPr>
          <p:cNvSpPr>
            <a:spLocks/>
          </p:cNvSpPr>
          <p:nvPr/>
        </p:nvSpPr>
        <p:spPr>
          <a:xfrm rot="5400000">
            <a:off x="3987340" y="1259057"/>
            <a:ext cx="116950" cy="2425321"/>
          </a:xfrm>
          <a:prstGeom prst="trapezoid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C5ED307-FA3D-B3FA-0563-E8D57B8F5886}"/>
              </a:ext>
            </a:extLst>
          </p:cNvPr>
          <p:cNvSpPr txBox="1">
            <a:spLocks/>
          </p:cNvSpPr>
          <p:nvPr/>
        </p:nvSpPr>
        <p:spPr>
          <a:xfrm>
            <a:off x="3787296" y="2136767"/>
            <a:ext cx="740086" cy="34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X-ray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231D4E0-64B6-ABF2-BE8E-AFABB1352690}"/>
              </a:ext>
            </a:extLst>
          </p:cNvPr>
          <p:cNvSpPr>
            <a:spLocks/>
          </p:cNvSpPr>
          <p:nvPr/>
        </p:nvSpPr>
        <p:spPr>
          <a:xfrm>
            <a:off x="2833155" y="2176777"/>
            <a:ext cx="47710" cy="6274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787504D3-BA7B-F897-D7EA-AB85D0380CC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967773" flipH="1">
            <a:off x="7789463" y="2118864"/>
            <a:ext cx="285826" cy="17734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9C1DE3C-0A3D-F82B-B058-85FD463F2B9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3249680" flipH="1">
            <a:off x="6782151" y="2929947"/>
            <a:ext cx="285827" cy="17734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5A25194-AE11-D780-3BFC-70EF79CBD62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1750" y="3103105"/>
            <a:ext cx="3619216" cy="25884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CB6DF-0C53-3038-2F57-4955F95C86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7139" y="5773404"/>
                <a:ext cx="2425322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sSup>
                      <m:sSupPr>
                        <m:ctrlP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4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8</m:t>
                        </m:r>
                      </m:sup>
                    </m:sSup>
                  </m:oMath>
                </a14:m>
                <a:r>
                  <a:rPr lang="en-US" sz="1400" dirty="0"/>
                  <a:t> photons per pulse</a:t>
                </a:r>
              </a:p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400" dirty="0"/>
                  <a:t>critical energy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≲</m:t>
                    </m:r>
                    <m:r>
                      <a:rPr lang="it-IT" sz="14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4</m:t>
                    </m:r>
                  </m:oMath>
                </a14:m>
                <a:r>
                  <a:rPr lang="en-US" sz="1400" dirty="0"/>
                  <a:t> keV</a:t>
                </a: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163CB6DF-0C53-3038-2F57-4955F95C86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7139" y="5773404"/>
                <a:ext cx="2425322" cy="523220"/>
              </a:xfrm>
              <a:prstGeom prst="rect">
                <a:avLst/>
              </a:prstGeom>
              <a:blipFill>
                <a:blip r:embed="rId10"/>
                <a:stretch>
                  <a:fillRect t="-2326" b="-116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>
            <a:extLst>
              <a:ext uri="{FF2B5EF4-FFF2-40B4-BE49-F238E27FC236}">
                <a16:creationId xmlns:a16="http://schemas.microsoft.com/office/drawing/2014/main" id="{4FC12BDE-1573-8C41-7E74-EE8A4DE6DE08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9060" y="3547518"/>
            <a:ext cx="1977992" cy="200124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36881D-C437-B030-AF93-9C44555D539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4166436" y="5548761"/>
                <a:ext cx="2965962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400" dirty="0"/>
                  <a:t>Angular distribution measured with a X-ray scintillator</a:t>
                </a:r>
              </a:p>
              <a:p>
                <a:pPr marL="285750" indent="-285750" algn="just">
                  <a:buClr>
                    <a:srgbClr val="0070C0"/>
                  </a:buClr>
                  <a:buSzPct val="70000"/>
                  <a:buFont typeface="Arial" panose="020B0604020202020204" pitchFamily="34" charset="0"/>
                  <a:buChar char="•"/>
                </a:pPr>
                <a:r>
                  <a:rPr lang="en-US" sz="1400" dirty="0"/>
                  <a:t>Divergence </a:t>
                </a:r>
                <a14:m>
                  <m:oMath xmlns:m="http://schemas.openxmlformats.org/officeDocument/2006/math">
                    <m:r>
                      <a:rPr lang="en-US" sz="1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~</m:t>
                    </m:r>
                    <m:r>
                      <a:rPr lang="it-IT" sz="1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1400" dirty="0"/>
                  <a:t>7 mrad</a:t>
                </a:r>
              </a:p>
            </p:txBody>
          </p:sp>
        </mc:Choice>
        <mc:Fallback xmlns=""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6236881D-C437-B030-AF93-9C44555D53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66436" y="5548761"/>
                <a:ext cx="2965962" cy="738664"/>
              </a:xfrm>
              <a:prstGeom prst="rect">
                <a:avLst/>
              </a:prstGeom>
              <a:blipFill>
                <a:blip r:embed="rId12"/>
                <a:stretch>
                  <a:fillRect t="-1653" r="-616" b="-826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1" name="TextBox 10">
            <a:extLst>
              <a:ext uri="{FF2B5EF4-FFF2-40B4-BE49-F238E27FC236}">
                <a16:creationId xmlns:a16="http://schemas.microsoft.com/office/drawing/2014/main" id="{BBF91E6B-DF7C-4DD2-7B44-0088EF96122E}"/>
              </a:ext>
            </a:extLst>
          </p:cNvPr>
          <p:cNvSpPr txBox="1"/>
          <p:nvPr/>
        </p:nvSpPr>
        <p:spPr>
          <a:xfrm>
            <a:off x="1344650" y="766004"/>
            <a:ext cx="6096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dirty="0"/>
              <a:t>Radiation diagnostics in the interaction chamber</a:t>
            </a:r>
          </a:p>
        </p:txBody>
      </p:sp>
    </p:spTree>
    <p:extLst>
      <p:ext uri="{BB962C8B-B14F-4D97-AF65-F5344CB8AC3E}">
        <p14:creationId xmlns:p14="http://schemas.microsoft.com/office/powerpoint/2010/main" val="210189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D382DF9-D36A-12A9-D11F-6D8D499F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/>
              <a:t>F. Stocchi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56601132-6F46-D962-F508-0336D81B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2</a:t>
            </a:fld>
            <a:endParaRPr lang="it-IT" sz="1400" dirty="0"/>
          </a:p>
        </p:txBody>
      </p:sp>
      <p:graphicFrame>
        <p:nvGraphicFramePr>
          <p:cNvPr id="7" name="Oggetto 6">
            <a:extLst>
              <a:ext uri="{FF2B5EF4-FFF2-40B4-BE49-F238E27FC236}">
                <a16:creationId xmlns:a16="http://schemas.microsoft.com/office/drawing/2014/main" id="{BCE82571-388F-F794-8DC8-215C6BBD1E5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179249" imgH="2064612" progId="Acrobat.Document.DC">
                  <p:embed/>
                </p:oleObj>
              </mc:Choice>
              <mc:Fallback>
                <p:oleObj name="Acrobat Document" r:id="rId4" imgW="2179249" imgH="2064612" progId="Acrobat.Document.DC">
                  <p:embed/>
                  <p:pic>
                    <p:nvPicPr>
                      <p:cNvPr id="7" name="Oggetto 6">
                        <a:extLst>
                          <a:ext uri="{FF2B5EF4-FFF2-40B4-BE49-F238E27FC236}">
                            <a16:creationId xmlns:a16="http://schemas.microsoft.com/office/drawing/2014/main" id="{BCE82571-388F-F794-8DC8-215C6BBD1E53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itolo 1">
            <a:extLst>
              <a:ext uri="{FF2B5EF4-FFF2-40B4-BE49-F238E27FC236}">
                <a16:creationId xmlns:a16="http://schemas.microsoft.com/office/drawing/2014/main" id="{E5F17785-F344-EFB9-804B-B432EF13C903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Laser WakeField Acceleration (LWFA)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B1D1E5AF-4B4E-06A0-D1B3-5ECD1F1BC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 dirty="0"/>
              <a:t>7th International Conference on Frontier in Diagnostic Technologies</a:t>
            </a:r>
          </a:p>
        </p:txBody>
      </p:sp>
      <p:pic>
        <p:nvPicPr>
          <p:cNvPr id="2" name="Immagine 7">
            <a:extLst>
              <a:ext uri="{FF2B5EF4-FFF2-40B4-BE49-F238E27FC236}">
                <a16:creationId xmlns:a16="http://schemas.microsoft.com/office/drawing/2014/main" id="{B548FD0F-D619-ABFC-9224-0EDBA5003C8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FE9E43D-06E0-4224-A27E-7F264A9024A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87825" y="1003170"/>
            <a:ext cx="5472426" cy="29298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6" name="Segnaposto contenuto 17">
                <a:extLst>
                  <a:ext uri="{FF2B5EF4-FFF2-40B4-BE49-F238E27FC236}">
                    <a16:creationId xmlns:a16="http://schemas.microsoft.com/office/drawing/2014/main" id="{125F9B70-13D5-6174-554D-DE9E30CEF472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331749" y="1196752"/>
                <a:ext cx="5922672" cy="4788956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Autofit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just">
                  <a:lnSpc>
                    <a:spcPct val="150000"/>
                  </a:lnSpc>
                  <a:buClr>
                    <a:srgbClr val="0070C0"/>
                  </a:buClr>
                  <a:buSzPct val="70000"/>
                </a:pPr>
                <a:r>
                  <a:rPr lang="en-GB" sz="1800" dirty="0"/>
                  <a:t>A plasma is an ionized gas and plays the role of the accelerating structure.</a:t>
                </a:r>
              </a:p>
              <a:p>
                <a:pPr algn="just">
                  <a:lnSpc>
                    <a:spcPct val="150000"/>
                  </a:lnSpc>
                  <a:buClr>
                    <a:srgbClr val="0070C0"/>
                  </a:buClr>
                  <a:buSzPct val="70000"/>
                </a:pPr>
                <a:r>
                  <a:rPr lang="en-GB" sz="1800" dirty="0"/>
                  <a:t>Accelerating electric field is achieved from </a:t>
                </a:r>
                <a:r>
                  <a:rPr lang="en-GB" sz="1800" b="1" dirty="0"/>
                  <a:t>charge separation</a:t>
                </a:r>
                <a:r>
                  <a:rPr lang="en-GB" sz="1800" dirty="0"/>
                  <a:t>, driven by a high intensity (</a:t>
                </a:r>
                <a14:m>
                  <m:oMath xmlns:m="http://schemas.openxmlformats.org/officeDocument/2006/math"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𝐼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&gt;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18</m:t>
                        </m:r>
                      </m:sup>
                    </m:sSup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𝑊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US" sz="18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𝑐</m:t>
                    </m:r>
                    <m:sSup>
                      <m:sSupPr>
                        <m:ctrlP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𝑚</m:t>
                        </m:r>
                      </m:e>
                      <m:sup>
                        <m:r>
                          <a:rPr lang="en-US" sz="18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US" sz="1800" dirty="0">
                    <a:ea typeface="Cambria Math" panose="02040503050406030204" pitchFamily="18" charset="0"/>
                  </a:rPr>
                  <a:t> ) and ultra-short (tens of fs) laser pulse</a:t>
                </a:r>
                <a:endParaRPr lang="en-US" sz="1800" dirty="0"/>
              </a:p>
              <a:p>
                <a:pPr algn="just">
                  <a:lnSpc>
                    <a:spcPct val="150000"/>
                  </a:lnSpc>
                  <a:buClr>
                    <a:srgbClr val="0070C0"/>
                  </a:buClr>
                  <a:buSzPct val="70000"/>
                </a:pPr>
                <a:r>
                  <a:rPr lang="en-GB" sz="1800" dirty="0"/>
                  <a:t> </a:t>
                </a:r>
                <a:r>
                  <a:rPr lang="en-US" sz="1800" dirty="0"/>
                  <a:t>The electric field of the driver pushes away plasma electrons: a bubble-like structure is produced.</a:t>
                </a:r>
              </a:p>
              <a:p>
                <a:pPr algn="just">
                  <a:lnSpc>
                    <a:spcPct val="150000"/>
                  </a:lnSpc>
                  <a:buClr>
                    <a:srgbClr val="0070C0"/>
                  </a:buClr>
                  <a:buSzPct val="70000"/>
                </a:pPr>
                <a:r>
                  <a:rPr lang="en-US" sz="1800" dirty="0"/>
                  <a:t>A huge electric field is established inside the bubble</a:t>
                </a:r>
              </a:p>
              <a:p>
                <a:pPr algn="just">
                  <a:lnSpc>
                    <a:spcPct val="150000"/>
                  </a:lnSpc>
                  <a:buClr>
                    <a:srgbClr val="0070C0"/>
                  </a:buClr>
                  <a:buSzPct val="70000"/>
                </a:pPr>
                <a:r>
                  <a:rPr lang="en-US" sz="1800" dirty="0"/>
                  <a:t>If the laser pulse is intense enough, plasma electrons from back of the bubble can be self-injected accelerate</a:t>
                </a:r>
                <a:r>
                  <a:rPr lang="it-IT" sz="1800" dirty="0"/>
                  <a:t>.</a:t>
                </a:r>
                <a:endParaRPr lang="en-GB" sz="1800" dirty="0"/>
              </a:p>
            </p:txBody>
          </p:sp>
        </mc:Choice>
        <mc:Fallback xmlns="">
          <p:sp>
            <p:nvSpPr>
              <p:cNvPr id="16" name="Segnaposto contenuto 17">
                <a:extLst>
                  <a:ext uri="{FF2B5EF4-FFF2-40B4-BE49-F238E27FC236}">
                    <a16:creationId xmlns:a16="http://schemas.microsoft.com/office/drawing/2014/main" id="{125F9B70-13D5-6174-554D-DE9E30CEF47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1749" y="1196752"/>
                <a:ext cx="5922672" cy="4788956"/>
              </a:xfrm>
              <a:prstGeom prst="rect">
                <a:avLst/>
              </a:prstGeom>
              <a:blipFill>
                <a:blip r:embed="rId8"/>
                <a:stretch>
                  <a:fillRect r="-8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7" name="CasellaDiTesto 7">
                <a:extLst>
                  <a:ext uri="{FF2B5EF4-FFF2-40B4-BE49-F238E27FC236}">
                    <a16:creationId xmlns:a16="http://schemas.microsoft.com/office/drawing/2014/main" id="{6203B9FE-5DD4-611A-94F1-60FCD905CF33}"/>
                  </a:ext>
                </a:extLst>
              </p:cNvPr>
              <p:cNvSpPr txBox="1"/>
              <p:nvPr/>
            </p:nvSpPr>
            <p:spPr>
              <a:xfrm>
                <a:off x="6387824" y="3928711"/>
                <a:ext cx="5472427" cy="261007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/>
                <a:r>
                  <a:rPr lang="en-GB" sz="1600" dirty="0"/>
                  <a:t>Laser WakeField-based accelerators can produce accelerating gradients up to </a:t>
                </a:r>
                <a:r>
                  <a:rPr lang="en-GB" sz="1600" b="1" dirty="0"/>
                  <a:t>several hundred GV/m</a:t>
                </a:r>
              </a:p>
              <a:p>
                <a:pPr marL="0" indent="0" algn="just">
                  <a:buNone/>
                </a:pPr>
                <a:endParaRPr lang="it-IT" sz="1600" i="1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6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d>
                        <m:dPr>
                          <m:begChr m:val="["/>
                          <m:endChr m:val="]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dPr>
                        <m:e>
                          <m:f>
                            <m:f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fPr>
                            <m:num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𝑉</m:t>
                              </m:r>
                            </m:num>
                            <m:den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𝑚</m:t>
                              </m:r>
                            </m:den>
                          </m:f>
                        </m:e>
                      </m:d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≃96</m:t>
                      </m:r>
                      <m:rad>
                        <m:radPr>
                          <m:degHide m:val="on"/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sSub>
                            <m:sSub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𝑛</m:t>
                              </m:r>
                            </m:e>
                            <m:sub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𝑒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600" i="1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𝑐</m:t>
                              </m:r>
                              <m:sSup>
                                <m:sSupPr>
                                  <m:ctrlP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1600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</m:e>
                          </m:d>
                        </m:e>
                      </m:rad>
                    </m:oMath>
                  </m:oMathPara>
                </a14:m>
                <a:endParaRPr lang="it-IT" sz="1600" i="1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sz="1600" i="1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it-IT" sz="16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 </m:t>
                      </m:r>
                      <m:sSub>
                        <m:sSubPr>
                          <m:ctrlP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𝐸</m:t>
                          </m:r>
                        </m:e>
                        <m:sub>
                          <m:r>
                            <a:rPr lang="it-IT" sz="16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m:rPr>
                          <m:nor/>
                        </m:rPr>
                        <a:rPr lang="it-IT" sz="1600" i="1">
                          <a:ea typeface="Cambria Math" panose="02040503050406030204" pitchFamily="18" charset="0"/>
                        </a:rPr>
                        <m:t>= </m:t>
                      </m:r>
                      <m:r>
                        <m:rPr>
                          <m:nor/>
                        </m:rPr>
                        <a:rPr lang="en-GB" sz="1600" i="1" dirty="0"/>
                        <m:t>100 </m:t>
                      </m:r>
                      <m:r>
                        <m:rPr>
                          <m:nor/>
                        </m:rPr>
                        <a:rPr lang="en-GB" sz="1600" i="1" dirty="0"/>
                        <m:t>GV</m:t>
                      </m:r>
                      <m:r>
                        <m:rPr>
                          <m:nor/>
                        </m:rPr>
                        <a:rPr lang="en-GB" sz="1600" i="1" dirty="0"/>
                        <m:t>/</m:t>
                      </m:r>
                      <m:r>
                        <m:rPr>
                          <m:nor/>
                        </m:rPr>
                        <a:rPr lang="en-GB" sz="1600" i="1" dirty="0"/>
                        <m:t>m</m:t>
                      </m:r>
                      <m:r>
                        <m:rPr>
                          <m:nor/>
                        </m:rPr>
                        <a:rPr lang="it-IT" sz="1600" i="1" dirty="0"/>
                        <m:t>  </m:t>
                      </m:r>
                      <m:r>
                        <m:rPr>
                          <m:nor/>
                        </m:rPr>
                        <a:rPr lang="it-IT" sz="1600" i="1" dirty="0"/>
                        <m:t>with</m:t>
                      </m:r>
                      <m:r>
                        <m:rPr>
                          <m:nor/>
                        </m:rPr>
                        <a:rPr lang="it-IT" sz="1600" i="1" dirty="0"/>
                        <m:t>  </m:t>
                      </m:r>
                      <m:r>
                        <m:rPr>
                          <m:nor/>
                        </m:rPr>
                        <a:rPr lang="en-GB" sz="1600" i="1" dirty="0"/>
                        <m:t>n</m:t>
                      </m:r>
                      <m:r>
                        <m:rPr>
                          <m:nor/>
                        </m:rPr>
                        <a:rPr lang="en-GB" sz="1600" i="1" baseline="-25000" dirty="0"/>
                        <m:t>e</m:t>
                      </m:r>
                      <m:r>
                        <m:rPr>
                          <m:nor/>
                        </m:rPr>
                        <a:rPr lang="en-GB" sz="1600" i="1" dirty="0"/>
                        <m:t> = 10</m:t>
                      </m:r>
                      <m:r>
                        <m:rPr>
                          <m:nor/>
                        </m:rPr>
                        <a:rPr lang="en-GB" sz="1600" i="1" baseline="30000" dirty="0"/>
                        <m:t>18</m:t>
                      </m:r>
                      <m:r>
                        <m:rPr>
                          <m:nor/>
                        </m:rPr>
                        <a:rPr lang="en-GB" sz="1600" i="1" dirty="0"/>
                        <m:t> </m:t>
                      </m:r>
                      <m:r>
                        <m:rPr>
                          <m:nor/>
                        </m:rPr>
                        <a:rPr lang="en-GB" sz="1600" i="1" dirty="0"/>
                        <m:t>cm</m:t>
                      </m:r>
                      <m:r>
                        <m:rPr>
                          <m:nor/>
                        </m:rPr>
                        <a:rPr lang="en-GB" sz="1600" i="1" baseline="30000" dirty="0"/>
                        <m:t>−3</m:t>
                      </m:r>
                    </m:oMath>
                  </m:oMathPara>
                </a14:m>
                <a:endParaRPr lang="it-IT" sz="1600" dirty="0"/>
              </a:p>
              <a:p>
                <a:pPr marL="0" indent="0" algn="just">
                  <a:buNone/>
                </a:pPr>
                <a:endParaRPr lang="it-IT" sz="1600" dirty="0"/>
              </a:p>
              <a:p>
                <a:pPr algn="ctr"/>
                <a:r>
                  <a:rPr lang="en-GB" sz="1600" dirty="0"/>
                  <a:t>Accelerator size: </a:t>
                </a:r>
                <a:r>
                  <a:rPr lang="en-GB" sz="1600" b="1" dirty="0"/>
                  <a:t>mm-cm</a:t>
                </a:r>
                <a:endParaRPr lang="it-IT" sz="1600" b="1" dirty="0">
                  <a:ea typeface="Cambria Math" panose="02040503050406030204" pitchFamily="18" charset="0"/>
                </a:endParaRPr>
              </a:p>
              <a:p>
                <a:pPr marL="0" indent="0" algn="just">
                  <a:buNone/>
                </a:pPr>
                <a:endParaRPr lang="it-IT" sz="1600" dirty="0"/>
              </a:p>
            </p:txBody>
          </p:sp>
        </mc:Choice>
        <mc:Fallback xmlns="">
          <p:sp>
            <p:nvSpPr>
              <p:cNvPr id="17" name="CasellaDiTesto 7">
                <a:extLst>
                  <a:ext uri="{FF2B5EF4-FFF2-40B4-BE49-F238E27FC236}">
                    <a16:creationId xmlns:a16="http://schemas.microsoft.com/office/drawing/2014/main" id="{6203B9FE-5DD4-611A-94F1-60FCD905CF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387824" y="3928711"/>
                <a:ext cx="5472427" cy="2610073"/>
              </a:xfrm>
              <a:prstGeom prst="rect">
                <a:avLst/>
              </a:prstGeom>
              <a:blipFill>
                <a:blip r:embed="rId9"/>
                <a:stretch>
                  <a:fillRect l="-668" t="-699" r="-44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custDataLst>
      <p:tags r:id="rId1"/>
    </p:custDataLst>
    <p:extLst>
      <p:ext uri="{BB962C8B-B14F-4D97-AF65-F5344CB8AC3E}">
        <p14:creationId xmlns:p14="http://schemas.microsoft.com/office/powerpoint/2010/main" val="3689653598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29381B-3805-FCF1-D3DC-D8699FAA0B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1A2D2357-7AC6-E0A1-08D7-4E53A2E64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/>
              <a:t>F. Stocchi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77420BC-FE7D-E7F2-1547-67F1B6F736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20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FF055D30-1FB0-8D0F-46AE-94E3D14B354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FF055D30-1FB0-8D0F-46AE-94E3D14B354F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01FEBC37-72A7-1596-3C77-8804977D4A2D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Outlook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163F6B78-352B-7386-2B8E-B87378C1CA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 dirty="0"/>
              <a:t>7th International Conference on Frontier in Diagnostic Technologies</a:t>
            </a:r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FAB0081E-BD18-B683-8669-BB81EBD39A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sp>
        <p:nvSpPr>
          <p:cNvPr id="2" name="TextBox 63">
            <a:extLst>
              <a:ext uri="{FF2B5EF4-FFF2-40B4-BE49-F238E27FC236}">
                <a16:creationId xmlns:a16="http://schemas.microsoft.com/office/drawing/2014/main" id="{D16F0804-0BDD-EBB2-2757-D38E79FD491A}"/>
              </a:ext>
            </a:extLst>
          </p:cNvPr>
          <p:cNvSpPr txBox="1"/>
          <p:nvPr/>
        </p:nvSpPr>
        <p:spPr>
          <a:xfrm>
            <a:off x="3722208" y="5244476"/>
            <a:ext cx="4743974" cy="676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>
                <a:ea typeface="Gill Sans" charset="0"/>
                <a:cs typeface="Gill Sans" charset="0"/>
              </a:rPr>
              <a:t>Thank you for your attention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D95B877-8354-99E3-2551-D959645ADF02}"/>
              </a:ext>
            </a:extLst>
          </p:cNvPr>
          <p:cNvSpPr txBox="1"/>
          <p:nvPr/>
        </p:nvSpPr>
        <p:spPr>
          <a:xfrm>
            <a:off x="331750" y="1270256"/>
            <a:ext cx="11524890" cy="37028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914400" lvl="1" indent="-457200" algn="just">
              <a:lnSpc>
                <a:spcPct val="2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Development of analysis techniques to optimize the radiation </a:t>
            </a:r>
          </a:p>
          <a:p>
            <a:pPr marL="914400" lvl="1" indent="-457200" algn="just">
              <a:lnSpc>
                <a:spcPct val="2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Study of different configurations for the LWFA</a:t>
            </a:r>
          </a:p>
          <a:p>
            <a:pPr marL="914400" lvl="1" indent="-457200" algn="just">
              <a:lnSpc>
                <a:spcPct val="2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Complete characterization of the secondary radiation (spectral-angular distribution, temporal length, spatial </a:t>
            </a:r>
            <a:r>
              <a:rPr lang="en-US" sz="2000"/>
              <a:t>coherence etc.)</a:t>
            </a:r>
            <a:endParaRPr lang="en-US" sz="2000" dirty="0"/>
          </a:p>
          <a:p>
            <a:pPr marL="914400" lvl="1" indent="-457200" algn="just">
              <a:lnSpc>
                <a:spcPct val="2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dirty="0"/>
              <a:t>X-ray Phase Contrast Imaging experiments</a:t>
            </a:r>
          </a:p>
          <a:p>
            <a:pPr marL="914400" lvl="1" indent="-457200" algn="just">
              <a:lnSpc>
                <a:spcPct val="200000"/>
              </a:lnSpc>
              <a:buClr>
                <a:schemeClr val="accent1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sz="2000" b="1" dirty="0"/>
              <a:t>First betatron source </a:t>
            </a:r>
            <a:r>
              <a:rPr lang="en-US" sz="2000" dirty="0"/>
              <a:t>for user-oriented applications (EuAPS program)</a:t>
            </a:r>
          </a:p>
        </p:txBody>
      </p:sp>
    </p:spTree>
    <p:extLst>
      <p:ext uri="{BB962C8B-B14F-4D97-AF65-F5344CB8AC3E}">
        <p14:creationId xmlns:p14="http://schemas.microsoft.com/office/powerpoint/2010/main" val="1324856929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D382DF9-D36A-12A9-D11F-6D8D499F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/>
              <a:t>F. Stocchi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56601132-6F46-D962-F508-0336D81B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3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11E510FB-29FA-95CA-70E6-D9B219E68F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11E510FB-29FA-95CA-70E6-D9B219E68F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0FE41F08-4A72-8D7A-FBCB-2E691E85E4B0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noProof="1"/>
              <a:t>Betatron radiation from LWFA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62C58750-7A1D-8DBA-8E95-BABE6E6B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 dirty="0"/>
              <a:t>7th International Conference on Frontier in Diagnostic Technologies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F237170D-9818-014B-1F83-98C7F90631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50" y="1225319"/>
            <a:ext cx="4351568" cy="3874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A396F44-77D5-A801-FEC4-A732D3D60155}"/>
                  </a:ext>
                </a:extLst>
              </p:cNvPr>
              <p:cNvSpPr txBox="1"/>
              <p:nvPr/>
            </p:nvSpPr>
            <p:spPr>
              <a:xfrm>
                <a:off x="4890052" y="1063844"/>
                <a:ext cx="6970198" cy="30993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GB" dirty="0"/>
                  <a:t> Longitudinal electric field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acceleration along the laser propagation axis</a:t>
                </a:r>
              </a:p>
              <a:p>
                <a:pPr algn="just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GB" dirty="0"/>
                  <a:t> </a:t>
                </a:r>
                <a:r>
                  <a:rPr lang="en-GB" b="1" dirty="0"/>
                  <a:t>Radial electric field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oscillations in the plasma channel around the reference trajectory</a:t>
                </a:r>
              </a:p>
              <a:p>
                <a:pPr algn="just">
                  <a:lnSpc>
                    <a:spcPct val="150000"/>
                  </a:lnSpc>
                  <a:buClr>
                    <a:schemeClr val="accent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GB" dirty="0"/>
              </a:p>
              <a:p>
                <a:pPr algn="ctr"/>
                <a:r>
                  <a:rPr lang="en-US" dirty="0"/>
                  <a:t>Emission of synchrotron-like radiation: </a:t>
                </a:r>
                <a:r>
                  <a:rPr lang="en-US" b="1" dirty="0"/>
                  <a:t>Betatron radiation</a:t>
                </a:r>
              </a:p>
              <a:p>
                <a:pPr algn="ctr"/>
                <a:endParaRPr lang="en-US" b="1" dirty="0"/>
              </a:p>
              <a:p>
                <a:pPr algn="just">
                  <a:lnSpc>
                    <a:spcPct val="150000"/>
                  </a:lnSpc>
                </a:pPr>
                <a:endParaRPr lang="en-US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A396F44-77D5-A801-FEC4-A732D3D6015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052" y="1063844"/>
                <a:ext cx="6970198" cy="3099375"/>
              </a:xfrm>
              <a:prstGeom prst="rect">
                <a:avLst/>
              </a:prstGeom>
              <a:blipFill>
                <a:blip r:embed="rId6"/>
                <a:stretch>
                  <a:fillRect l="-699" r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7">
            <a:extLst>
              <a:ext uri="{FF2B5EF4-FFF2-40B4-BE49-F238E27FC236}">
                <a16:creationId xmlns:a16="http://schemas.microsoft.com/office/drawing/2014/main" id="{A936069E-FD12-7B4B-B6FD-EA5B4B8FEE3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646933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64936-B205-1A28-516F-459EC3BBFD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85294BF5-4DC9-0F7F-6114-12CF063CD6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/>
              <a:t>F. Stocchi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9CB3646-1A66-719C-D2A7-72F8DCF39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4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AE89D2C2-D8CF-849A-BED7-B48E0097E59F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11E510FB-29FA-95CA-70E6-D9B219E68F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C960BE83-4566-693D-8B3F-AA299EDE4A7F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noProof="1"/>
              <a:t>Betatron radiation from LWFA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40D7177A-0A92-69E1-E5F4-6645189E8F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 dirty="0"/>
              <a:t>7th International Conference on Frontier in Diagnostic Technologies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id="{C073FBD1-520C-F469-DD97-24D41F3A5DF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750" y="1225319"/>
            <a:ext cx="4351568" cy="387412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5B6CBF8-F245-7608-1737-671DD9BA49B6}"/>
                  </a:ext>
                </a:extLst>
              </p:cNvPr>
              <p:cNvSpPr txBox="1"/>
              <p:nvPr/>
            </p:nvSpPr>
            <p:spPr>
              <a:xfrm>
                <a:off x="4890052" y="1063844"/>
                <a:ext cx="6970198" cy="49720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GB" dirty="0"/>
                  <a:t> Longitudinal electric field </a:t>
                </a:r>
                <a14:m>
                  <m:oMath xmlns:m="http://schemas.openxmlformats.org/officeDocument/2006/math">
                    <m:r>
                      <a:rPr lang="en-GB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GB" dirty="0"/>
                  <a:t> acceleration along the laser propagation axis</a:t>
                </a:r>
              </a:p>
              <a:p>
                <a:pPr algn="just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GB" dirty="0"/>
                  <a:t> </a:t>
                </a:r>
                <a:r>
                  <a:rPr lang="en-GB" b="1" dirty="0"/>
                  <a:t>Radial electric field</a:t>
                </a:r>
                <a:r>
                  <a:rPr lang="en-GB" dirty="0"/>
                  <a:t> </a:t>
                </a:r>
                <a14:m>
                  <m:oMath xmlns:m="http://schemas.openxmlformats.org/officeDocument/2006/math">
                    <m:r>
                      <a:rPr lang="en-GB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→ </m:t>
                    </m:r>
                    <m:r>
                      <a:rPr lang="it-IT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GB" dirty="0"/>
                  <a:t>oscillations in the plasma channel around the reference trajectory</a:t>
                </a:r>
              </a:p>
              <a:p>
                <a:pPr algn="just">
                  <a:lnSpc>
                    <a:spcPct val="150000"/>
                  </a:lnSpc>
                  <a:buClr>
                    <a:schemeClr val="accent1"/>
                  </a:buClr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r>
                        <a:rPr lang="en-US" b="1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↓</m:t>
                      </m:r>
                    </m:oMath>
                  </m:oMathPara>
                </a14:m>
                <a:endParaRPr lang="en-GB" dirty="0"/>
              </a:p>
              <a:p>
                <a:pPr algn="ctr"/>
                <a:r>
                  <a:rPr lang="en-US" dirty="0"/>
                  <a:t>Emission of synchrotron-like radiation: </a:t>
                </a:r>
                <a:r>
                  <a:rPr lang="en-US" b="1" dirty="0"/>
                  <a:t>Betatron radiation</a:t>
                </a:r>
              </a:p>
              <a:p>
                <a:pPr algn="ctr"/>
                <a:endParaRPr lang="en-US" b="1" dirty="0"/>
              </a:p>
              <a:p>
                <a:pPr marL="342900" indent="-342900" algn="just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Short pulse duration (as a FEL) in the </a:t>
                </a:r>
                <a:r>
                  <a:rPr lang="en-US" b="1" dirty="0"/>
                  <a:t>fs range</a:t>
                </a:r>
                <a:endParaRPr lang="en-US" dirty="0"/>
              </a:p>
              <a:p>
                <a:pPr marL="342900" indent="-342900" algn="just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Broad energy spectrum (as a synchrotron) from soft to hard X-rays</a:t>
                </a:r>
              </a:p>
              <a:p>
                <a:pPr marL="342900" indent="-342900" algn="just">
                  <a:lnSpc>
                    <a:spcPct val="150000"/>
                  </a:lnSpc>
                  <a:buClr>
                    <a:schemeClr val="accent1"/>
                  </a:buClr>
                  <a:buFont typeface="Arial" panose="020B0604020202020204" pitchFamily="34" charset="0"/>
                  <a:buChar char="•"/>
                </a:pPr>
                <a:r>
                  <a:rPr lang="en-US" dirty="0"/>
                  <a:t>Spatially coherent,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i="1"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i="1">
                            <a:latin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i="1">
                            <a:latin typeface="Cambria Math" panose="02040503050406030204" pitchFamily="18" charset="0"/>
                          </a:rPr>
                          <m:t>9</m:t>
                        </m:r>
                      </m:sup>
                    </m:sSup>
                  </m:oMath>
                </a14:m>
                <a:r>
                  <a:rPr lang="en-US" dirty="0"/>
                  <a:t> photons per shot  and high peak brilliance </a:t>
                </a:r>
              </a:p>
              <a:p>
                <a:pPr algn="just">
                  <a:lnSpc>
                    <a:spcPct val="150000"/>
                  </a:lnSpc>
                  <a:buClr>
                    <a:schemeClr val="accent1"/>
                  </a:buClr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𝐵</m:t>
                      </m:r>
                      <m:r>
                        <a:rPr lang="it-IT" sz="14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≈</m:t>
                      </m:r>
                      <m:sSup>
                        <m:sSupPr>
                          <m:ctrlP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10</m:t>
                          </m:r>
                        </m:e>
                        <m:sup>
                          <m:r>
                            <a:rPr lang="it-IT" sz="1400" i="1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20</m:t>
                          </m:r>
                        </m:sup>
                      </m:sSup>
                      <m:f>
                        <m:fPr>
                          <m:ctrlPr>
                            <a:rPr lang="it-IT" sz="14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𝑃h𝑜𝑡𝑜𝑛𝑠</m:t>
                          </m:r>
                        </m:num>
                        <m:den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𝑠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𝑚</m:t>
                          </m:r>
                          <m:sSup>
                            <m:sSup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𝑚</m:t>
                              </m:r>
                            </m:e>
                            <m:sup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⋅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𝑚𝑟𝑎</m:t>
                          </m:r>
                          <m:sSup>
                            <m:sSupPr>
                              <m:ctrlPr>
                                <a:rPr lang="it-IT" sz="1400" i="1">
                                  <a:latin typeface="Cambria Math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𝑑</m:t>
                              </m:r>
                            </m:e>
                            <m:sup>
                              <m:r>
                                <a:rPr lang="it-IT" sz="1400" i="1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p>
                          </m:sSup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⋅0.1% </m:t>
                          </m:r>
                          <m:r>
                            <a:rPr lang="it-IT" sz="1400" i="1">
                              <a:latin typeface="Cambria Math" panose="02040503050406030204" pitchFamily="18" charset="0"/>
                            </a:rPr>
                            <m:t>𝐵𝑊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342900" indent="-342900" algn="just">
                  <a:lnSpc>
                    <a:spcPct val="150000"/>
                  </a:lnSpc>
                  <a:buFont typeface="Arial" panose="020B0604020202020204" pitchFamily="34" charset="0"/>
                  <a:buChar char="•"/>
                </a:pPr>
                <a:endParaRPr lang="en-US" dirty="0"/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05B6CBF8-F245-7608-1737-671DD9BA49B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0052" y="1063844"/>
                <a:ext cx="6970198" cy="4972002"/>
              </a:xfrm>
              <a:prstGeom prst="rect">
                <a:avLst/>
              </a:prstGeom>
              <a:blipFill>
                <a:blip r:embed="rId6"/>
                <a:stretch>
                  <a:fillRect l="-699" r="-69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Immagine 7">
            <a:extLst>
              <a:ext uri="{FF2B5EF4-FFF2-40B4-BE49-F238E27FC236}">
                <a16:creationId xmlns:a16="http://schemas.microsoft.com/office/drawing/2014/main" id="{B0E0D705-B1D2-A55C-6EFE-95753FE91C7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58707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D382DF9-D36A-12A9-D11F-6D8D499F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/>
              <a:t>F. Stocchi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56601132-6F46-D962-F508-0336D81B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5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11E510FB-29FA-95CA-70E6-D9B219E68F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11E510FB-29FA-95CA-70E6-D9B219E68F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0FE41F08-4A72-8D7A-FBCB-2E691E85E4B0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SPARC_LAB facility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62C58750-7A1D-8DBA-8E95-BABE6E6B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 dirty="0"/>
              <a:t>7th International Conference on Frontier in Diagnostic Technologies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31CBC75-1E44-7015-6EE9-159592BB7C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331750" y="1112001"/>
            <a:ext cx="3463502" cy="3249857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6203515-BD7E-E17C-2B3C-057B35A44822}"/>
              </a:ext>
            </a:extLst>
          </p:cNvPr>
          <p:cNvSpPr txBox="1"/>
          <p:nvPr/>
        </p:nvSpPr>
        <p:spPr>
          <a:xfrm>
            <a:off x="3982065" y="880272"/>
            <a:ext cx="7878185" cy="17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b="0" i="0" u="none" strike="noStrike" baseline="0" dirty="0"/>
              <a:t>SPARC_LAB: </a:t>
            </a:r>
            <a:r>
              <a:rPr lang="en-US" b="1" i="0" u="none" strike="noStrike" baseline="0" dirty="0"/>
              <a:t>S</a:t>
            </a:r>
            <a:r>
              <a:rPr lang="en-US" b="0" i="0" u="none" strike="noStrike" baseline="0" dirty="0"/>
              <a:t>ource for </a:t>
            </a:r>
            <a:r>
              <a:rPr lang="en-US" b="1" i="0" u="none" strike="noStrike" baseline="0" dirty="0"/>
              <a:t>P</a:t>
            </a:r>
            <a:r>
              <a:rPr lang="en-US" b="0" i="0" u="none" strike="noStrike" baseline="0" dirty="0"/>
              <a:t>lasma </a:t>
            </a:r>
            <a:r>
              <a:rPr lang="en-US" b="1" i="0" u="none" strike="noStrike" baseline="0" dirty="0"/>
              <a:t>A</a:t>
            </a:r>
            <a:r>
              <a:rPr lang="en-US" b="0" i="0" u="none" strike="noStrike" baseline="0" dirty="0"/>
              <a:t>ccelerators and </a:t>
            </a:r>
            <a:r>
              <a:rPr lang="en-US" b="1" i="0" u="none" strike="noStrike" baseline="0" dirty="0"/>
              <a:t>R</a:t>
            </a:r>
            <a:r>
              <a:rPr lang="en-US" b="0" i="0" u="none" strike="noStrike" baseline="0" dirty="0"/>
              <a:t>adiation </a:t>
            </a:r>
            <a:r>
              <a:rPr lang="en-US" b="1" i="0" u="none" strike="noStrike" baseline="0" dirty="0"/>
              <a:t>C</a:t>
            </a:r>
            <a:r>
              <a:rPr lang="en-US" b="0" i="0" u="none" strike="noStrike" baseline="0" dirty="0"/>
              <a:t>ompton with </a:t>
            </a:r>
            <a:r>
              <a:rPr lang="en-US" b="1" i="0" u="none" strike="noStrike" baseline="0" dirty="0"/>
              <a:t>L</a:t>
            </a:r>
            <a:r>
              <a:rPr lang="en-US" b="0" i="0" u="none" strike="noStrike" baseline="0" dirty="0"/>
              <a:t>asers </a:t>
            </a:r>
            <a:r>
              <a:rPr lang="en-US" b="1" i="0" u="none" strike="noStrike" baseline="0" dirty="0"/>
              <a:t>A</a:t>
            </a:r>
            <a:r>
              <a:rPr lang="en-US" b="0" i="0" u="none" strike="noStrike" baseline="0" dirty="0"/>
              <a:t>nd </a:t>
            </a:r>
            <a:r>
              <a:rPr lang="en-US" b="1" i="0" u="none" strike="noStrike" baseline="0" dirty="0"/>
              <a:t>B</a:t>
            </a:r>
            <a:r>
              <a:rPr lang="en-US" b="0" i="0" u="none" strike="noStrike" baseline="0" dirty="0"/>
              <a:t>eams. It is a multidisciplinary TEST Facility composed </a:t>
            </a:r>
            <a:r>
              <a:rPr lang="en-US" dirty="0"/>
              <a:t>by</a:t>
            </a:r>
            <a:r>
              <a:rPr lang="en-US" b="0" i="0" u="none" strike="noStrike" baseline="0" dirty="0"/>
              <a:t> a high-brightness LINAC and the high-power laser FLAME (</a:t>
            </a:r>
            <a:r>
              <a:rPr lang="en-US" b="1" i="0" dirty="0">
                <a:solidFill>
                  <a:srgbClr val="333333"/>
                </a:solidFill>
                <a:effectLst/>
              </a:rPr>
              <a:t>F</a:t>
            </a:r>
            <a:r>
              <a:rPr lang="en-US" i="0" dirty="0">
                <a:solidFill>
                  <a:srgbClr val="333333"/>
                </a:solidFill>
                <a:effectLst/>
              </a:rPr>
              <a:t>rascati</a:t>
            </a:r>
            <a:r>
              <a:rPr lang="en-US" b="0" i="0" dirty="0">
                <a:solidFill>
                  <a:srgbClr val="333333"/>
                </a:solidFill>
                <a:effectLst/>
              </a:rPr>
              <a:t> </a:t>
            </a:r>
            <a:r>
              <a:rPr lang="en-US" b="1" i="0" dirty="0">
                <a:solidFill>
                  <a:srgbClr val="333333"/>
                </a:solidFill>
                <a:effectLst/>
              </a:rPr>
              <a:t>L</a:t>
            </a:r>
            <a:r>
              <a:rPr lang="en-US" b="0" i="0" dirty="0">
                <a:solidFill>
                  <a:srgbClr val="333333"/>
                </a:solidFill>
                <a:effectLst/>
              </a:rPr>
              <a:t>aser for </a:t>
            </a:r>
            <a:r>
              <a:rPr lang="en-US" b="1" i="0" dirty="0">
                <a:solidFill>
                  <a:srgbClr val="333333"/>
                </a:solidFill>
                <a:effectLst/>
              </a:rPr>
              <a:t>A</a:t>
            </a:r>
            <a:r>
              <a:rPr lang="en-US" b="0" i="0" dirty="0">
                <a:solidFill>
                  <a:srgbClr val="333333"/>
                </a:solidFill>
                <a:effectLst/>
              </a:rPr>
              <a:t>cceleration and </a:t>
            </a:r>
            <a:r>
              <a:rPr lang="en-US" b="1" i="0" dirty="0">
                <a:solidFill>
                  <a:srgbClr val="333333"/>
                </a:solidFill>
                <a:effectLst/>
              </a:rPr>
              <a:t>M</a:t>
            </a:r>
            <a:r>
              <a:rPr lang="en-US" b="0" i="0" dirty="0">
                <a:solidFill>
                  <a:srgbClr val="333333"/>
                </a:solidFill>
                <a:effectLst/>
              </a:rPr>
              <a:t>ultidisciplinary </a:t>
            </a:r>
            <a:r>
              <a:rPr lang="en-US" b="1" i="0" dirty="0">
                <a:solidFill>
                  <a:srgbClr val="333333"/>
                </a:solidFill>
                <a:effectLst/>
              </a:rPr>
              <a:t>E</a:t>
            </a:r>
            <a:r>
              <a:rPr lang="en-US" b="0" i="0" dirty="0">
                <a:solidFill>
                  <a:srgbClr val="333333"/>
                </a:solidFill>
                <a:effectLst/>
              </a:rPr>
              <a:t>xperiments</a:t>
            </a:r>
            <a:r>
              <a:rPr lang="en-US" dirty="0"/>
              <a:t>).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276A14F-5F5C-0203-D3E4-10693FFB5245}"/>
              </a:ext>
            </a:extLst>
          </p:cNvPr>
          <p:cNvSpPr txBox="1"/>
          <p:nvPr/>
        </p:nvSpPr>
        <p:spPr>
          <a:xfrm>
            <a:off x="1112815" y="4368973"/>
            <a:ext cx="1806127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SPARC Bunker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3512475-A563-79B9-FB35-57B16E00C023}"/>
              </a:ext>
            </a:extLst>
          </p:cNvPr>
          <p:cNvSpPr txBox="1"/>
          <p:nvPr/>
        </p:nvSpPr>
        <p:spPr>
          <a:xfrm>
            <a:off x="2604451" y="2485808"/>
            <a:ext cx="159609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FLAME Bunker</a:t>
            </a:r>
          </a:p>
        </p:txBody>
      </p:sp>
      <p:pic>
        <p:nvPicPr>
          <p:cNvPr id="10" name="Immagine 7">
            <a:extLst>
              <a:ext uri="{FF2B5EF4-FFF2-40B4-BE49-F238E27FC236}">
                <a16:creationId xmlns:a16="http://schemas.microsoft.com/office/drawing/2014/main" id="{127312ED-B11D-7C59-9370-38688C3080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F167B-F8DE-C220-098E-63F345FCD4F0}"/>
              </a:ext>
            </a:extLst>
          </p:cNvPr>
          <p:cNvSpPr txBox="1"/>
          <p:nvPr/>
        </p:nvSpPr>
        <p:spPr>
          <a:xfrm>
            <a:off x="260674" y="4604718"/>
            <a:ext cx="353457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 baseline="0" dirty="0"/>
              <a:t>M. Ferrario, et al. NIM B 309 (2013): 183-188</a:t>
            </a:r>
            <a:endParaRPr lang="en-US" sz="1400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F6986DDF-C8F0-FD4D-4385-5F3E671AD9D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7831" y="3219653"/>
            <a:ext cx="4834743" cy="2738830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0DE6158E-DE50-0FAF-6238-621F14D051AE}"/>
              </a:ext>
            </a:extLst>
          </p:cNvPr>
          <p:cNvSpPr txBox="1"/>
          <p:nvPr/>
        </p:nvSpPr>
        <p:spPr>
          <a:xfrm>
            <a:off x="4564821" y="6017596"/>
            <a:ext cx="418466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i="0" u="none" strike="noStrike" baseline="0" dirty="0"/>
              <a:t>M. Galletti, </a:t>
            </a:r>
            <a:r>
              <a:rPr lang="en-US" sz="1400" b="1" i="0" u="none" strike="noStrike" baseline="0" dirty="0"/>
              <a:t>F. Stocchi</a:t>
            </a:r>
            <a:r>
              <a:rPr lang="en-US" sz="1400" i="0" u="none" strike="noStrike" baseline="0" dirty="0"/>
              <a:t>, et al. Appl.Sci 2024, 14, 8619</a:t>
            </a:r>
            <a:endParaRPr lang="en-US" sz="1400" dirty="0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E1D55E2-F9D1-A20C-6A2C-03CE263814DC}"/>
              </a:ext>
            </a:extLst>
          </p:cNvPr>
          <p:cNvSpPr txBox="1"/>
          <p:nvPr/>
        </p:nvSpPr>
        <p:spPr>
          <a:xfrm>
            <a:off x="5923718" y="4222838"/>
            <a:ext cx="1466869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FLAME facility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BC2A0F23-FEB0-315D-243B-5E5F1D20B46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86066" y="4998356"/>
            <a:ext cx="2259624" cy="128005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BBE0FAEA-6284-71C7-0E97-24AE2B3E81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0451508"/>
                  </p:ext>
                </p:extLst>
              </p:nvPr>
            </p:nvGraphicFramePr>
            <p:xfrm>
              <a:off x="9005600" y="3057831"/>
              <a:ext cx="2645626" cy="2833284"/>
            </p:xfrm>
            <a:graphic>
              <a:graphicData uri="http://schemas.openxmlformats.org/drawingml/2006/table">
                <a:tbl>
                  <a:tblPr>
                    <a:tableStyleId>{ED083AE6-46FA-4A59-8FB0-9F97EB10719F}</a:tableStyleId>
                  </a:tblPr>
                  <a:tblGrid>
                    <a:gridCol w="1332038">
                      <a:extLst>
                        <a:ext uri="{9D8B030D-6E8A-4147-A177-3AD203B41FA5}">
                          <a16:colId xmlns:a16="http://schemas.microsoft.com/office/drawing/2014/main" val="1003341365"/>
                        </a:ext>
                      </a:extLst>
                    </a:gridCol>
                    <a:gridCol w="1313588">
                      <a:extLst>
                        <a:ext uri="{9D8B030D-6E8A-4147-A177-3AD203B41FA5}">
                          <a16:colId xmlns:a16="http://schemas.microsoft.com/office/drawing/2014/main" val="3344108653"/>
                        </a:ext>
                      </a:extLst>
                    </a:gridCol>
                  </a:tblGrid>
                  <a:tr h="4064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Energy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Gill Sans"/>
                            </a:rPr>
                            <a:t>6 J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31075201"/>
                      </a:ext>
                    </a:extLst>
                  </a:tr>
                  <a:tr h="5898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Duration (FWHM)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Gill Sans"/>
                            </a:rPr>
                            <a:t>30 fs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3231473"/>
                      </a:ext>
                    </a:extLst>
                  </a:tr>
                  <a:tr h="4064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noProof="0" dirty="0"/>
                            <a:t>Wavelength</a:t>
                          </a:r>
                          <a:endParaRPr lang="en-US" sz="1400" noProof="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Gill Sans"/>
                            </a:rPr>
                            <a:t>800 nm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96540724"/>
                      </a:ext>
                    </a:extLst>
                  </a:tr>
                  <a:tr h="5898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noProof="0" dirty="0">
                              <a:latin typeface="Gill Sans"/>
                            </a:rPr>
                            <a:t>Repetition</a:t>
                          </a:r>
                          <a:r>
                            <a:rPr lang="it-IT" sz="1400" dirty="0">
                              <a:latin typeface="Gill Sans"/>
                            </a:rPr>
                            <a:t> rate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10 Hz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17093573"/>
                      </a:ext>
                    </a:extLst>
                  </a:tr>
                  <a:tr h="4064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Peak power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200 TW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40704947"/>
                      </a:ext>
                    </a:extLst>
                  </a:tr>
                  <a:tr h="4341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Gill Sans"/>
                            </a:rPr>
                            <a:t>Intensity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19</m:t>
                                    </m:r>
                                  </m:sup>
                                </m:sSup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𝑊</m:t>
                                </m:r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/</m:t>
                                </m:r>
                                <m:r>
                                  <a:rPr lang="it-IT" sz="1400" b="0" i="1" smtClean="0">
                                    <a:latin typeface="Cambria Math" panose="02040503050406030204" pitchFamily="18" charset="0"/>
                                  </a:rPr>
                                  <m:t>𝑐</m:t>
                                </m:r>
                                <m:sSup>
                                  <m:sSupPr>
                                    <m:ctrlP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it-IT" sz="1400" b="0" i="1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42150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9" name="Tabella 8">
                <a:extLst>
                  <a:ext uri="{FF2B5EF4-FFF2-40B4-BE49-F238E27FC236}">
                    <a16:creationId xmlns:a16="http://schemas.microsoft.com/office/drawing/2014/main" id="{BBE0FAEA-6284-71C7-0E97-24AE2B3E814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740451508"/>
                  </p:ext>
                </p:extLst>
              </p:nvPr>
            </p:nvGraphicFramePr>
            <p:xfrm>
              <a:off x="9005600" y="3057831"/>
              <a:ext cx="2645626" cy="2833284"/>
            </p:xfrm>
            <a:graphic>
              <a:graphicData uri="http://schemas.openxmlformats.org/drawingml/2006/table">
                <a:tbl>
                  <a:tblPr>
                    <a:tableStyleId>{ED083AE6-46FA-4A59-8FB0-9F97EB10719F}</a:tableStyleId>
                  </a:tblPr>
                  <a:tblGrid>
                    <a:gridCol w="1332038">
                      <a:extLst>
                        <a:ext uri="{9D8B030D-6E8A-4147-A177-3AD203B41FA5}">
                          <a16:colId xmlns:a16="http://schemas.microsoft.com/office/drawing/2014/main" val="1003341365"/>
                        </a:ext>
                      </a:extLst>
                    </a:gridCol>
                    <a:gridCol w="1313588">
                      <a:extLst>
                        <a:ext uri="{9D8B030D-6E8A-4147-A177-3AD203B41FA5}">
                          <a16:colId xmlns:a16="http://schemas.microsoft.com/office/drawing/2014/main" val="3344108653"/>
                        </a:ext>
                      </a:extLst>
                    </a:gridCol>
                  </a:tblGrid>
                  <a:tr h="4064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Energy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Gill Sans"/>
                            </a:rPr>
                            <a:t>6 J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31075201"/>
                      </a:ext>
                    </a:extLst>
                  </a:tr>
                  <a:tr h="5898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Duration (FWHM)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Gill Sans"/>
                            </a:rPr>
                            <a:t>30 fs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3231473"/>
                      </a:ext>
                    </a:extLst>
                  </a:tr>
                  <a:tr h="4064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b="0" noProof="0" dirty="0"/>
                            <a:t>Wavelength</a:t>
                          </a:r>
                          <a:endParaRPr lang="en-US" sz="1400" noProof="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Gill Sans"/>
                            </a:rPr>
                            <a:t>800 nm</a:t>
                          </a: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96540724"/>
                      </a:ext>
                    </a:extLst>
                  </a:tr>
                  <a:tr h="589881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noProof="0" dirty="0">
                              <a:latin typeface="Gill Sans"/>
                            </a:rPr>
                            <a:t>Repetition</a:t>
                          </a:r>
                          <a:r>
                            <a:rPr lang="it-IT" sz="1400" dirty="0">
                              <a:latin typeface="Gill Sans"/>
                            </a:rPr>
                            <a:t> rate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10 Hz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17093573"/>
                      </a:ext>
                    </a:extLst>
                  </a:tr>
                  <a:tr h="406464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Peak power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400" dirty="0">
                              <a:latin typeface="Gill Sans"/>
                            </a:rPr>
                            <a:t>200 TW</a:t>
                          </a:r>
                          <a:endParaRPr lang="en-US" sz="14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40704947"/>
                      </a:ext>
                    </a:extLst>
                  </a:tr>
                  <a:tr h="43413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US" sz="1400" dirty="0">
                              <a:latin typeface="Gill Sans"/>
                            </a:rPr>
                            <a:t>Intensity 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9"/>
                          <a:stretch>
                            <a:fillRect l="-101852" t="-557746" r="-926" b="-281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42150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11" name="CasellaDiTesto 48">
            <a:extLst>
              <a:ext uri="{FF2B5EF4-FFF2-40B4-BE49-F238E27FC236}">
                <a16:creationId xmlns:a16="http://schemas.microsoft.com/office/drawing/2014/main" id="{C42BA09F-23A0-665B-E170-6D76839A1063}"/>
              </a:ext>
            </a:extLst>
          </p:cNvPr>
          <p:cNvSpPr txBox="1"/>
          <p:nvPr/>
        </p:nvSpPr>
        <p:spPr>
          <a:xfrm>
            <a:off x="9397028" y="2754118"/>
            <a:ext cx="18627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200" b="1" dirty="0">
                <a:ea typeface="Gill Sans" charset="0"/>
                <a:cs typeface="Gill Sans" charset="0"/>
              </a:rPr>
              <a:t>Laser parameters</a:t>
            </a:r>
            <a:endParaRPr lang="en-US" sz="1200" b="1" dirty="0"/>
          </a:p>
        </p:txBody>
      </p:sp>
    </p:spTree>
    <p:extLst>
      <p:ext uri="{BB962C8B-B14F-4D97-AF65-F5344CB8AC3E}">
        <p14:creationId xmlns:p14="http://schemas.microsoft.com/office/powerpoint/2010/main" val="64895700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AF5FCB-7555-7DD8-081C-934710EEC1C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E90F912B-8E54-0147-0841-F297445643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/>
              <a:t>F. Stocchi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CCD86CE8-3483-8BA2-9088-55DC804CCD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6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17B9912B-2CEA-FFA6-93A3-D9FB408B0E33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11E510FB-29FA-95CA-70E6-D9B219E68F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5DD61612-2C6A-01B5-4E76-C78C83B0C93D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EuAPS project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92632C1B-FCE7-A958-4A16-1D6A56B62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 dirty="0"/>
              <a:t>7th International Conference on Frontier in Diagnostic Technologies</a:t>
            </a:r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E97F94C9-2024-6917-6796-EB816284BF3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sp>
        <p:nvSpPr>
          <p:cNvPr id="7" name="Google Shape;711;p76">
            <a:extLst>
              <a:ext uri="{FF2B5EF4-FFF2-40B4-BE49-F238E27FC236}">
                <a16:creationId xmlns:a16="http://schemas.microsoft.com/office/drawing/2014/main" id="{CEFF3BFB-7506-8F4D-D718-B0AE77E43103}"/>
              </a:ext>
            </a:extLst>
          </p:cNvPr>
          <p:cNvSpPr/>
          <p:nvPr/>
        </p:nvSpPr>
        <p:spPr>
          <a:xfrm>
            <a:off x="4938608" y="1823228"/>
            <a:ext cx="2444055" cy="1194097"/>
          </a:xfrm>
          <a:prstGeom prst="rect">
            <a:avLst/>
          </a:prstGeom>
          <a:solidFill>
            <a:srgbClr val="002060"/>
          </a:solidFill>
          <a:ln w="25400" cap="flat" cmpd="sng">
            <a:solidFill>
              <a:srgbClr val="8C3A3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1" name="Google Shape;712;p76">
            <a:extLst>
              <a:ext uri="{FF2B5EF4-FFF2-40B4-BE49-F238E27FC236}">
                <a16:creationId xmlns:a16="http://schemas.microsoft.com/office/drawing/2014/main" id="{CC3EEF2D-ED19-4186-64D1-645DCA7F2643}"/>
              </a:ext>
            </a:extLst>
          </p:cNvPr>
          <p:cNvSpPr/>
          <p:nvPr/>
        </p:nvSpPr>
        <p:spPr>
          <a:xfrm>
            <a:off x="7842859" y="1823228"/>
            <a:ext cx="2444055" cy="1194097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" name="Google Shape;713;p76">
            <a:extLst>
              <a:ext uri="{FF2B5EF4-FFF2-40B4-BE49-F238E27FC236}">
                <a16:creationId xmlns:a16="http://schemas.microsoft.com/office/drawing/2014/main" id="{622C8F9C-C29E-2D22-09FE-C880A3E726AA}"/>
              </a:ext>
            </a:extLst>
          </p:cNvPr>
          <p:cNvSpPr/>
          <p:nvPr/>
        </p:nvSpPr>
        <p:spPr>
          <a:xfrm>
            <a:off x="2009814" y="1823228"/>
            <a:ext cx="2444055" cy="1194097"/>
          </a:xfrm>
          <a:prstGeom prst="rect">
            <a:avLst/>
          </a:prstGeom>
          <a:solidFill>
            <a:schemeClr val="bg1"/>
          </a:solidFill>
          <a:ln w="25400" cap="flat" cmpd="sng">
            <a:solidFill>
              <a:srgbClr val="B46D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6" name="Google Shape;714;p76">
            <a:extLst>
              <a:ext uri="{FF2B5EF4-FFF2-40B4-BE49-F238E27FC236}">
                <a16:creationId xmlns:a16="http://schemas.microsoft.com/office/drawing/2014/main" id="{CC71A34C-F375-E325-A23E-B2FE4CBE890E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727458" y="3140968"/>
            <a:ext cx="10287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Google Shape;715;p76">
            <a:extLst>
              <a:ext uri="{FF2B5EF4-FFF2-40B4-BE49-F238E27FC236}">
                <a16:creationId xmlns:a16="http://schemas.microsoft.com/office/drawing/2014/main" id="{45D6BD32-455F-A41F-FF14-F679C914336D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5193904" y="3149590"/>
            <a:ext cx="1028700" cy="497109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716;p76">
            <a:extLst>
              <a:ext uri="{FF2B5EF4-FFF2-40B4-BE49-F238E27FC236}">
                <a16:creationId xmlns:a16="http://schemas.microsoft.com/office/drawing/2014/main" id="{20127CCF-C86D-0881-ED73-C03F2D878CD4}"/>
              </a:ext>
            </a:extLst>
          </p:cNvPr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6181464" y="3140968"/>
            <a:ext cx="1028700" cy="514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717;p76">
            <a:extLst>
              <a:ext uri="{FF2B5EF4-FFF2-40B4-BE49-F238E27FC236}">
                <a16:creationId xmlns:a16="http://schemas.microsoft.com/office/drawing/2014/main" id="{84C7D940-FE93-B36A-25E8-C0E085369328}"/>
              </a:ext>
            </a:extLst>
          </p:cNvPr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8606770" y="3149590"/>
            <a:ext cx="1028700" cy="497109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718;p76">
            <a:extLst>
              <a:ext uri="{FF2B5EF4-FFF2-40B4-BE49-F238E27FC236}">
                <a16:creationId xmlns:a16="http://schemas.microsoft.com/office/drawing/2014/main" id="{D3192873-A42A-2B43-6A1C-69946D4E243B}"/>
              </a:ext>
            </a:extLst>
          </p:cNvPr>
          <p:cNvSpPr txBox="1"/>
          <p:nvPr/>
        </p:nvSpPr>
        <p:spPr>
          <a:xfrm>
            <a:off x="2009814" y="1837853"/>
            <a:ext cx="24440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High repetition lasers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L. Labate (CNR)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" name="Google Shape;719;p76">
            <a:extLst>
              <a:ext uri="{FF2B5EF4-FFF2-40B4-BE49-F238E27FC236}">
                <a16:creationId xmlns:a16="http://schemas.microsoft.com/office/drawing/2014/main" id="{F124315F-C031-0F59-A9F0-E318D2AF71C5}"/>
              </a:ext>
            </a:extLst>
          </p:cNvPr>
          <p:cNvSpPr txBox="1"/>
          <p:nvPr/>
        </p:nvSpPr>
        <p:spPr>
          <a:xfrm>
            <a:off x="2556892" y="2492896"/>
            <a:ext cx="1349896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4.863.150,00</a:t>
            </a:r>
            <a:endParaRPr kumimoji="0" sz="1600" b="1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" name="Google Shape;720;p76">
            <a:extLst>
              <a:ext uri="{FF2B5EF4-FFF2-40B4-BE49-F238E27FC236}">
                <a16:creationId xmlns:a16="http://schemas.microsoft.com/office/drawing/2014/main" id="{F2CAC9E2-9011-0F67-1586-A3F692A9804B}"/>
              </a:ext>
            </a:extLst>
          </p:cNvPr>
          <p:cNvSpPr txBox="1"/>
          <p:nvPr/>
        </p:nvSpPr>
        <p:spPr>
          <a:xfrm>
            <a:off x="4938608" y="1837853"/>
            <a:ext cx="24440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Betatron X rays source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A. Cianchi (Tor Vergata)</a:t>
            </a:r>
            <a:endParaRPr kumimoji="0" sz="16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" name="Google Shape;721;p76">
            <a:extLst>
              <a:ext uri="{FF2B5EF4-FFF2-40B4-BE49-F238E27FC236}">
                <a16:creationId xmlns:a16="http://schemas.microsoft.com/office/drawing/2014/main" id="{6CD18779-E0B0-4C24-684F-4FC96B10853B}"/>
              </a:ext>
            </a:extLst>
          </p:cNvPr>
          <p:cNvSpPr txBox="1"/>
          <p:nvPr/>
        </p:nvSpPr>
        <p:spPr>
          <a:xfrm>
            <a:off x="8386670" y="2492896"/>
            <a:ext cx="13564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7.864.500,00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5" name="Google Shape;722;p76">
            <a:extLst>
              <a:ext uri="{FF2B5EF4-FFF2-40B4-BE49-F238E27FC236}">
                <a16:creationId xmlns:a16="http://schemas.microsoft.com/office/drawing/2014/main" id="{9BBA6B65-792F-8DFE-4AD0-7BF6852906E4}"/>
              </a:ext>
            </a:extLst>
          </p:cNvPr>
          <p:cNvSpPr txBox="1"/>
          <p:nvPr/>
        </p:nvSpPr>
        <p:spPr>
          <a:xfrm>
            <a:off x="5460000" y="2492896"/>
            <a:ext cx="1356432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9.457.088,00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" name="Google Shape;723;p76">
            <a:extLst>
              <a:ext uri="{FF2B5EF4-FFF2-40B4-BE49-F238E27FC236}">
                <a16:creationId xmlns:a16="http://schemas.microsoft.com/office/drawing/2014/main" id="{4E65AC65-3952-20EE-DE7B-F701E10FFF4C}"/>
              </a:ext>
            </a:extLst>
          </p:cNvPr>
          <p:cNvSpPr txBox="1"/>
          <p:nvPr/>
        </p:nvSpPr>
        <p:spPr>
          <a:xfrm>
            <a:off x="7842859" y="1837853"/>
            <a:ext cx="2444055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High power lasers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P. Cirrone (INFN)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7" name="Google Shape;724;p76">
            <a:extLst>
              <a:ext uri="{FF2B5EF4-FFF2-40B4-BE49-F238E27FC236}">
                <a16:creationId xmlns:a16="http://schemas.microsoft.com/office/drawing/2014/main" id="{D64F121F-D9B7-FD00-E5F5-31D0C850EE5C}"/>
              </a:ext>
            </a:extLst>
          </p:cNvPr>
          <p:cNvSpPr txBox="1"/>
          <p:nvPr/>
        </p:nvSpPr>
        <p:spPr>
          <a:xfrm>
            <a:off x="4373177" y="767104"/>
            <a:ext cx="338899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Principal Investigator 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M. Ferrario (INFN)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8" name="Google Shape;725;p76">
            <a:extLst>
              <a:ext uri="{FF2B5EF4-FFF2-40B4-BE49-F238E27FC236}">
                <a16:creationId xmlns:a16="http://schemas.microsoft.com/office/drawing/2014/main" id="{F62DC33C-8251-8A07-20B0-F9A3C9C53FEC}"/>
              </a:ext>
            </a:extLst>
          </p:cNvPr>
          <p:cNvSpPr txBox="1"/>
          <p:nvPr/>
        </p:nvSpPr>
        <p:spPr>
          <a:xfrm>
            <a:off x="5408701" y="1369458"/>
            <a:ext cx="1459030" cy="3385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Garamond"/>
                <a:ea typeface="Garamond"/>
                <a:cs typeface="Garamond"/>
                <a:sym typeface="Garamond"/>
              </a:rPr>
              <a:t>22.350.588,00</a:t>
            </a:r>
            <a:endParaRPr kumimoji="0" sz="16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" name="Google Shape;726;p76">
            <a:extLst>
              <a:ext uri="{FF2B5EF4-FFF2-40B4-BE49-F238E27FC236}">
                <a16:creationId xmlns:a16="http://schemas.microsoft.com/office/drawing/2014/main" id="{52F83403-04E2-6E2A-2093-44E130629CA8}"/>
              </a:ext>
            </a:extLst>
          </p:cNvPr>
          <p:cNvSpPr txBox="1"/>
          <p:nvPr/>
        </p:nvSpPr>
        <p:spPr>
          <a:xfrm>
            <a:off x="4591255" y="4278478"/>
            <a:ext cx="3009486" cy="584735"/>
          </a:xfrm>
          <a:prstGeom prst="rect">
            <a:avLst/>
          </a:prstGeom>
          <a:solidFill>
            <a:srgbClr val="BFBFBF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Management &amp; Financial office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Tx/>
              <a:buNone/>
              <a:tabLst/>
              <a:defRPr/>
            </a:pPr>
            <a:r>
              <a:rPr kumimoji="0" lang="it-IT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Calibri"/>
                <a:cs typeface="Calibri"/>
                <a:sym typeface="Calibri"/>
              </a:rPr>
              <a:t>A. Falone (INFN)</a:t>
            </a:r>
            <a:endParaRPr kumimoji="0" sz="16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0" name="Google Shape;727;p76">
            <a:extLst>
              <a:ext uri="{FF2B5EF4-FFF2-40B4-BE49-F238E27FC236}">
                <a16:creationId xmlns:a16="http://schemas.microsoft.com/office/drawing/2014/main" id="{252DE3A4-B429-0CDA-6AF9-4FA710F82CDC}"/>
              </a:ext>
            </a:extLst>
          </p:cNvPr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322052" y="3846049"/>
            <a:ext cx="1677155" cy="369325"/>
          </a:xfrm>
          <a:prstGeom prst="rect">
            <a:avLst/>
          </a:prstGeom>
          <a:noFill/>
          <a:ln>
            <a:noFill/>
          </a:ln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3A9EC2BA-8FED-19BF-93B6-DE47CCF45740}"/>
              </a:ext>
            </a:extLst>
          </p:cNvPr>
          <p:cNvSpPr txBox="1"/>
          <p:nvPr/>
        </p:nvSpPr>
        <p:spPr>
          <a:xfrm>
            <a:off x="308943" y="6011162"/>
            <a:ext cx="14994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A. </a:t>
            </a:r>
            <a:r>
              <a:rPr lang="en-US" sz="1200" dirty="0" err="1"/>
              <a:t>Cianchi</a:t>
            </a:r>
            <a:endParaRPr lang="en-US" sz="1200" dirty="0"/>
          </a:p>
        </p:txBody>
      </p:sp>
      <p:sp>
        <p:nvSpPr>
          <p:cNvPr id="33" name="TextBox 63">
            <a:extLst>
              <a:ext uri="{FF2B5EF4-FFF2-40B4-BE49-F238E27FC236}">
                <a16:creationId xmlns:a16="http://schemas.microsoft.com/office/drawing/2014/main" id="{DCFB187A-E68D-46EC-9F67-2AA11B0C2708}"/>
              </a:ext>
            </a:extLst>
          </p:cNvPr>
          <p:cNvSpPr txBox="1"/>
          <p:nvPr/>
        </p:nvSpPr>
        <p:spPr>
          <a:xfrm>
            <a:off x="320345" y="4863597"/>
            <a:ext cx="11551307" cy="8833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ea typeface="Gill Sans" charset="0"/>
                <a:cs typeface="Gill Sans" charset="0"/>
              </a:rPr>
              <a:t>The </a:t>
            </a:r>
            <a:r>
              <a:rPr lang="en-US" b="1" dirty="0">
                <a:ea typeface="Gill Sans" charset="0"/>
                <a:cs typeface="Gill Sans" charset="0"/>
              </a:rPr>
              <a:t>Eu</a:t>
            </a:r>
            <a:r>
              <a:rPr lang="en-US" dirty="0">
                <a:ea typeface="Gill Sans" charset="0"/>
                <a:cs typeface="Gill Sans" charset="0"/>
              </a:rPr>
              <a:t>PRAXIA </a:t>
            </a:r>
            <a:r>
              <a:rPr lang="en-US" b="1" dirty="0">
                <a:ea typeface="Gill Sans" charset="0"/>
                <a:cs typeface="Gill Sans" charset="0"/>
              </a:rPr>
              <a:t>A</a:t>
            </a:r>
            <a:r>
              <a:rPr lang="en-US" dirty="0">
                <a:ea typeface="Gill Sans" charset="0"/>
                <a:cs typeface="Gill Sans" charset="0"/>
              </a:rPr>
              <a:t>dvanced </a:t>
            </a:r>
            <a:r>
              <a:rPr lang="en-US" b="1" dirty="0">
                <a:ea typeface="Gill Sans" charset="0"/>
                <a:cs typeface="Gill Sans" charset="0"/>
              </a:rPr>
              <a:t>P</a:t>
            </a:r>
            <a:r>
              <a:rPr lang="en-US" dirty="0">
                <a:ea typeface="Gill Sans" charset="0"/>
                <a:cs typeface="Gill Sans" charset="0"/>
              </a:rPr>
              <a:t>hoton </a:t>
            </a:r>
            <a:r>
              <a:rPr lang="en-US" b="1" dirty="0">
                <a:ea typeface="Gill Sans" charset="0"/>
                <a:cs typeface="Gill Sans" charset="0"/>
              </a:rPr>
              <a:t>S</a:t>
            </a:r>
            <a:r>
              <a:rPr lang="en-US" dirty="0">
                <a:ea typeface="Gill Sans" charset="0"/>
                <a:cs typeface="Gill Sans" charset="0"/>
              </a:rPr>
              <a:t>ources project, includes the development of a high-power laser at INFN-LNS,  a high repetition rate laser at CNR Pisa and  a radiation source will be hosted at LNF-INFN</a:t>
            </a:r>
          </a:p>
        </p:txBody>
      </p:sp>
    </p:spTree>
    <p:extLst>
      <p:ext uri="{BB962C8B-B14F-4D97-AF65-F5344CB8AC3E}">
        <p14:creationId xmlns:p14="http://schemas.microsoft.com/office/powerpoint/2010/main" val="68049042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CD382DF9-D36A-12A9-D11F-6D8D499F3C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 dirty="0"/>
              <a:t>F. Stocchi</a:t>
            </a:r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56601132-6F46-D962-F508-0336D81B9D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7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11E510FB-29FA-95CA-70E6-D9B219E68F8B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11E510FB-29FA-95CA-70E6-D9B219E68F8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0FE41F08-4A72-8D7A-FBCB-2E691E85E4B0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EuAPS project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62C58750-7A1D-8DBA-8E95-BABE6E6B12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 dirty="0"/>
              <a:t>7th International Conference on Frontier in Diagnostic Technologies</a:t>
            </a:r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322820CF-58B5-BD97-5265-8B298F1490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6" name="Tabella 8">
                <a:extLst>
                  <a:ext uri="{FF2B5EF4-FFF2-40B4-BE49-F238E27FC236}">
                    <a16:creationId xmlns:a16="http://schemas.microsoft.com/office/drawing/2014/main" id="{45CC6BBE-56BB-2B3F-EE57-0ADEEFFA2E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1403327"/>
                  </p:ext>
                </p:extLst>
              </p:nvPr>
            </p:nvGraphicFramePr>
            <p:xfrm>
              <a:off x="7949682" y="1779693"/>
              <a:ext cx="3910568" cy="3521515"/>
            </p:xfrm>
            <a:graphic>
              <a:graphicData uri="http://schemas.openxmlformats.org/drawingml/2006/table">
                <a:tbl>
                  <a:tblPr>
                    <a:tableStyleId>{ED083AE6-46FA-4A59-8FB0-9F97EB10719F}</a:tableStyleId>
                  </a:tblPr>
                  <a:tblGrid>
                    <a:gridCol w="2482735">
                      <a:extLst>
                        <a:ext uri="{9D8B030D-6E8A-4147-A177-3AD203B41FA5}">
                          <a16:colId xmlns:a16="http://schemas.microsoft.com/office/drawing/2014/main" val="1003341365"/>
                        </a:ext>
                      </a:extLst>
                    </a:gridCol>
                    <a:gridCol w="1427833">
                      <a:extLst>
                        <a:ext uri="{9D8B030D-6E8A-4147-A177-3AD203B41FA5}">
                          <a16:colId xmlns:a16="http://schemas.microsoft.com/office/drawing/2014/main" val="3344108653"/>
                        </a:ext>
                      </a:extLst>
                    </a:gridCol>
                  </a:tblGrid>
                  <a:tr h="5803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Intensity [W</a:t>
                          </a:r>
                          <a14:m>
                            <m:oMath xmlns:m="http://schemas.openxmlformats.org/officeDocument/2006/math">
                              <m:r>
                                <a:rPr lang="it-IT" sz="1800" b="0" i="1" smtClean="0">
                                  <a:latin typeface="Cambria Math" panose="02040503050406030204" pitchFamily="18" charset="0"/>
                                </a:rPr>
                                <m:t>⋅</m:t>
                              </m:r>
                            </m:oMath>
                          </a14:m>
                          <a:r>
                            <a:rPr lang="en-US" sz="1800" dirty="0">
                              <a:latin typeface="Gill Sans"/>
                            </a:rPr>
                            <a:t> c</a:t>
                          </a:r>
                          <a14:m>
                            <m:oMath xmlns:m="http://schemas.openxmlformats.org/officeDocument/2006/math">
                              <m:sSup>
                                <m:sSupPr>
                                  <m:ctrlP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p>
                              </m:sSup>
                            </m:oMath>
                          </a14:m>
                          <a:r>
                            <a:rPr lang="en-US" sz="1800" dirty="0">
                              <a:latin typeface="Gill Sans"/>
                            </a:rPr>
                            <a:t>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r>
                                  <a:rPr lang="en-US" sz="180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~</m:t>
                                </m:r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2×</m:t>
                                </m:r>
                                <m:sSup>
                                  <m:sSupPr>
                                    <m:ctrlP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  <a:ea typeface="Cambria Math" panose="02040503050406030204" pitchFamily="18" charset="0"/>
                                      </a:rPr>
                                      <m:t>19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31075201"/>
                      </a:ext>
                    </a:extLst>
                  </a:tr>
                  <a:tr h="5803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b="0" dirty="0"/>
                            <a:t>Plasma </a:t>
                          </a:r>
                          <a:r>
                            <a:rPr lang="en-US" sz="1800" b="0" noProof="0" dirty="0"/>
                            <a:t>density</a:t>
                          </a:r>
                          <a:r>
                            <a:rPr lang="it-IT" sz="1800" b="0" baseline="0" dirty="0"/>
                            <a:t> [</a:t>
                          </a:r>
                          <a14:m>
                            <m:oMath xmlns:m="http://schemas.openxmlformats.org/officeDocument/2006/math">
                              <m:r>
                                <m:rPr>
                                  <m:nor/>
                                </m:rPr>
                                <a:rPr lang="en-US" sz="1800" dirty="0" smtClean="0">
                                  <a:latin typeface="Gill Sans"/>
                                </a:rPr>
                                <m:t>c</m:t>
                              </m:r>
                              <m:sSup>
                                <m:sSupPr>
                                  <m:ctrlP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  <m:t>−3</m:t>
                                  </m:r>
                                </m:sup>
                              </m:sSup>
                              <m:r>
                                <m:rPr>
                                  <m:nor/>
                                </m:rPr>
                                <a:rPr lang="en-US" sz="1800" dirty="0">
                                  <a:latin typeface="Gill Sans"/>
                                </a:rPr>
                                <m:t>]</m:t>
                              </m:r>
                            </m:oMath>
                          </a14:m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  <m:t>18</m:t>
                                    </m:r>
                                  </m:sup>
                                </m:sSup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  <m:t>19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996540724"/>
                      </a:ext>
                    </a:extLst>
                  </a:tr>
                  <a:tr h="5803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Repetition rate [Hz]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1 - 5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17093573"/>
                      </a:ext>
                    </a:extLst>
                  </a:tr>
                  <a:tr h="5803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Electron energy [MeV]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100 - 500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40704947"/>
                      </a:ext>
                    </a:extLst>
                  </a:tr>
                  <a:tr h="5803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Photon </a:t>
                          </a:r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  <m:t>𝐸</m:t>
                                  </m:r>
                                </m:e>
                                <m:sub>
                                  <m:r>
                                    <a:rPr lang="it-IT" sz="1800" b="0" i="1" dirty="0" smtClean="0">
                                      <a:latin typeface="Cambria Math" panose="02040503050406030204" pitchFamily="18" charset="0"/>
                                    </a:rPr>
                                    <m:t>𝑐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latin typeface="Gill Sans"/>
                            </a:rPr>
                            <a:t> [keV]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1 - 10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5626874"/>
                      </a:ext>
                    </a:extLst>
                  </a:tr>
                  <a:tr h="619835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 xmlns:m="http://schemas.openxmlformats.org/officeDocument/2006/math">
                              <m:sSub>
                                <m:sSubPr>
                                  <m:ctrlP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  <m:t>𝑁</m:t>
                                  </m:r>
                                </m:e>
                                <m:sub>
                                  <m:r>
                                    <a:rPr lang="it-IT" sz="1800" b="0" i="1" smtClean="0">
                                      <a:latin typeface="Cambria Math" panose="02040503050406030204" pitchFamily="18" charset="0"/>
                                    </a:rPr>
                                    <m:t>𝛾</m:t>
                                  </m:r>
                                </m:sub>
                              </m:sSub>
                            </m:oMath>
                          </a14:m>
                          <a:r>
                            <a:rPr lang="en-US" sz="1800" dirty="0">
                              <a:latin typeface="Gill Sans"/>
                            </a:rPr>
                            <a:t> per pulse</a:t>
                          </a: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left"/>
                              </m:oMathParaPr>
                              <m:oMath xmlns:m="http://schemas.openxmlformats.org/officeDocument/2006/math">
                                <m:sSup>
                                  <m:sSupPr>
                                    <m:ctrlP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  <m:t>6</m:t>
                                    </m:r>
                                  </m:sup>
                                </m:sSup>
                                <m:r>
                                  <a:rPr lang="it-IT" sz="1800" b="0" i="1" smtClean="0">
                                    <a:latin typeface="Cambria Math" panose="02040503050406030204" pitchFamily="18" charset="0"/>
                                  </a:rPr>
                                  <m:t>−</m:t>
                                </m:r>
                                <m:sSup>
                                  <m:sSupPr>
                                    <m:ctrlP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pPr>
                                  <m:e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  <m:t>10</m:t>
                                    </m:r>
                                  </m:e>
                                  <m:sup>
                                    <m:r>
                                      <a:rPr lang="it-IT" sz="1800" b="0" i="1" smtClean="0">
                                        <a:latin typeface="Cambria Math" panose="02040503050406030204" pitchFamily="18" charset="0"/>
                                      </a:rPr>
                                      <m:t>9</m:t>
                                    </m:r>
                                  </m:sup>
                                </m:sSup>
                              </m:oMath>
                            </m:oMathPara>
                          </a14:m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374215083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6" name="Tabella 8">
                <a:extLst>
                  <a:ext uri="{FF2B5EF4-FFF2-40B4-BE49-F238E27FC236}">
                    <a16:creationId xmlns:a16="http://schemas.microsoft.com/office/drawing/2014/main" id="{45CC6BBE-56BB-2B3F-EE57-0ADEEFFA2EC1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4051403327"/>
                  </p:ext>
                </p:extLst>
              </p:nvPr>
            </p:nvGraphicFramePr>
            <p:xfrm>
              <a:off x="7949682" y="1779693"/>
              <a:ext cx="3910568" cy="3521515"/>
            </p:xfrm>
            <a:graphic>
              <a:graphicData uri="http://schemas.openxmlformats.org/drawingml/2006/table">
                <a:tbl>
                  <a:tblPr>
                    <a:tableStyleId>{ED083AE6-46FA-4A59-8FB0-9F97EB10719F}</a:tableStyleId>
                  </a:tblPr>
                  <a:tblGrid>
                    <a:gridCol w="2482735">
                      <a:extLst>
                        <a:ext uri="{9D8B030D-6E8A-4147-A177-3AD203B41FA5}">
                          <a16:colId xmlns:a16="http://schemas.microsoft.com/office/drawing/2014/main" val="1003341365"/>
                        </a:ext>
                      </a:extLst>
                    </a:gridCol>
                    <a:gridCol w="1427833">
                      <a:extLst>
                        <a:ext uri="{9D8B030D-6E8A-4147-A177-3AD203B41FA5}">
                          <a16:colId xmlns:a16="http://schemas.microsoft.com/office/drawing/2014/main" val="3344108653"/>
                        </a:ext>
                      </a:extLst>
                    </a:gridCol>
                  </a:tblGrid>
                  <a:tr h="5803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45" t="-1053" r="-57843" b="-51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4786" t="-1053" r="-855" b="-51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31075201"/>
                      </a:ext>
                    </a:extLst>
                  </a:tr>
                  <a:tr h="5803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45" t="-100000" r="-57843" b="-40625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4786" t="-100000" r="-855" b="-40625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996540724"/>
                      </a:ext>
                    </a:extLst>
                  </a:tr>
                  <a:tr h="5803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Repetition rate [Hz]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1 - 5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1117093573"/>
                      </a:ext>
                    </a:extLst>
                  </a:tr>
                  <a:tr h="58033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Electron energy [MeV]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100 - 500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040704947"/>
                      </a:ext>
                    </a:extLst>
                  </a:tr>
                  <a:tr h="58033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45" t="-403158" r="-57843" b="-109474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800" dirty="0">
                              <a:latin typeface="Gill Sans"/>
                            </a:rPr>
                            <a:t>1 - 10</a:t>
                          </a:r>
                          <a:endParaRPr lang="en-US" sz="1800" dirty="0">
                            <a:latin typeface="Gill Sans"/>
                          </a:endParaRPr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85626874"/>
                      </a:ext>
                    </a:extLst>
                  </a:tr>
                  <a:tr h="619835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245" t="-468627" r="-57843" b="-1961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anchor="ctr">
                        <a:blipFill>
                          <a:blip r:embed="rId6"/>
                          <a:stretch>
                            <a:fillRect l="-174786" t="-468627" r="-855" b="-1961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374215083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8" name="TextBox 63">
            <a:extLst>
              <a:ext uri="{FF2B5EF4-FFF2-40B4-BE49-F238E27FC236}">
                <a16:creationId xmlns:a16="http://schemas.microsoft.com/office/drawing/2014/main" id="{00F5BD6F-7EA8-32A6-115D-AA378EB7FFA1}"/>
              </a:ext>
            </a:extLst>
          </p:cNvPr>
          <p:cNvSpPr txBox="1"/>
          <p:nvPr/>
        </p:nvSpPr>
        <p:spPr>
          <a:xfrm>
            <a:off x="263352" y="1612572"/>
            <a:ext cx="7298760" cy="1298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dirty="0">
                <a:ea typeface="Gill Sans" charset="0"/>
                <a:cs typeface="Gill Sans" charset="0"/>
              </a:rPr>
              <a:t>In the </a:t>
            </a:r>
            <a:r>
              <a:rPr lang="en-US" b="1" dirty="0">
                <a:ea typeface="Gill Sans" charset="0"/>
                <a:cs typeface="Gill Sans" charset="0"/>
              </a:rPr>
              <a:t>Eu</a:t>
            </a:r>
            <a:r>
              <a:rPr lang="en-US" dirty="0">
                <a:ea typeface="Gill Sans" charset="0"/>
                <a:cs typeface="Gill Sans" charset="0"/>
              </a:rPr>
              <a:t>PRAXIA </a:t>
            </a:r>
            <a:r>
              <a:rPr lang="en-US" b="1" dirty="0">
                <a:ea typeface="Gill Sans" charset="0"/>
                <a:cs typeface="Gill Sans" charset="0"/>
              </a:rPr>
              <a:t>A</a:t>
            </a:r>
            <a:r>
              <a:rPr lang="en-US" dirty="0">
                <a:ea typeface="Gill Sans" charset="0"/>
                <a:cs typeface="Gill Sans" charset="0"/>
              </a:rPr>
              <a:t>dvanced </a:t>
            </a:r>
            <a:r>
              <a:rPr lang="en-US" b="1" dirty="0">
                <a:ea typeface="Gill Sans" charset="0"/>
                <a:cs typeface="Gill Sans" charset="0"/>
              </a:rPr>
              <a:t>P</a:t>
            </a:r>
            <a:r>
              <a:rPr lang="en-US" dirty="0">
                <a:ea typeface="Gill Sans" charset="0"/>
                <a:cs typeface="Gill Sans" charset="0"/>
              </a:rPr>
              <a:t>hoton </a:t>
            </a:r>
            <a:r>
              <a:rPr lang="en-US" b="1" dirty="0">
                <a:ea typeface="Gill Sans" charset="0"/>
                <a:cs typeface="Gill Sans" charset="0"/>
              </a:rPr>
              <a:t>S</a:t>
            </a:r>
            <a:r>
              <a:rPr lang="en-US" dirty="0">
                <a:ea typeface="Gill Sans" charset="0"/>
                <a:cs typeface="Gill Sans" charset="0"/>
              </a:rPr>
              <a:t>ources project, the high-power laser FLAME will be the driver of the plasma-based accelerator for the “betatron” X-ray user facility at the SPARC_LAB laboratory.</a:t>
            </a:r>
          </a:p>
        </p:txBody>
      </p:sp>
      <p:pic>
        <p:nvPicPr>
          <p:cNvPr id="10" name="Immagine 42">
            <a:extLst>
              <a:ext uri="{FF2B5EF4-FFF2-40B4-BE49-F238E27FC236}">
                <a16:creationId xmlns:a16="http://schemas.microsoft.com/office/drawing/2014/main" id="{A8962CC9-1F49-88F6-1417-2D6928B1950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1749" y="3601616"/>
            <a:ext cx="7501003" cy="1821209"/>
          </a:xfrm>
          <a:prstGeom prst="rect">
            <a:avLst/>
          </a:prstGeom>
        </p:spPr>
      </p:pic>
      <p:sp>
        <p:nvSpPr>
          <p:cNvPr id="13" name="CasellaDiTesto 10">
            <a:extLst>
              <a:ext uri="{FF2B5EF4-FFF2-40B4-BE49-F238E27FC236}">
                <a16:creationId xmlns:a16="http://schemas.microsoft.com/office/drawing/2014/main" id="{DB237D04-8FA4-49B8-25BE-0F3854C106C7}"/>
              </a:ext>
            </a:extLst>
          </p:cNvPr>
          <p:cNvSpPr txBox="1"/>
          <p:nvPr/>
        </p:nvSpPr>
        <p:spPr>
          <a:xfrm>
            <a:off x="1513534" y="5719927"/>
            <a:ext cx="6436148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>
                <a:ea typeface="Gill Sans" charset="0"/>
                <a:cs typeface="Gill Sans" charset="0"/>
              </a:rPr>
              <a:t>Layout of the interaction and user chamber in SPARC bunker</a:t>
            </a:r>
            <a:endParaRPr lang="en-US" sz="1600" dirty="0"/>
          </a:p>
        </p:txBody>
      </p:sp>
      <p:sp>
        <p:nvSpPr>
          <p:cNvPr id="9" name="CasellaDiTesto 48">
            <a:extLst>
              <a:ext uri="{FF2B5EF4-FFF2-40B4-BE49-F238E27FC236}">
                <a16:creationId xmlns:a16="http://schemas.microsoft.com/office/drawing/2014/main" id="{19FD9249-B70C-AB02-5533-083ED4180E66}"/>
              </a:ext>
            </a:extLst>
          </p:cNvPr>
          <p:cNvSpPr txBox="1"/>
          <p:nvPr/>
        </p:nvSpPr>
        <p:spPr>
          <a:xfrm>
            <a:off x="8627842" y="1350348"/>
            <a:ext cx="2762169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ea typeface="Gill Sans" charset="0"/>
                <a:cs typeface="Gill Sans" charset="0"/>
              </a:rPr>
              <a:t>Expected parameters</a:t>
            </a:r>
            <a:endParaRPr lang="en-US" sz="1600" b="1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6CA2394-E730-1910-0B83-6F603FEA9C6E}"/>
              </a:ext>
            </a:extLst>
          </p:cNvPr>
          <p:cNvSpPr txBox="1"/>
          <p:nvPr/>
        </p:nvSpPr>
        <p:spPr>
          <a:xfrm>
            <a:off x="388775" y="6017690"/>
            <a:ext cx="12939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/>
              <a:t>Courtesy V. Lollo</a:t>
            </a:r>
          </a:p>
        </p:txBody>
      </p:sp>
    </p:spTree>
    <p:extLst>
      <p:ext uri="{BB962C8B-B14F-4D97-AF65-F5344CB8AC3E}">
        <p14:creationId xmlns:p14="http://schemas.microsoft.com/office/powerpoint/2010/main" val="1040503372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A236EA8-776F-B13B-430D-F64E4AEDF27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F84FAA0D-0216-A697-6136-4868E2DD5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18EC74F6-BBA7-D72C-2C24-8DEC08364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8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FDE93320-3CF4-4D10-9A46-2CFECB0B1E5E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CE145A3C-E1F4-DECD-F517-DFF4093ED9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949676FA-990C-ABED-1BB9-11ED2CAD8B8A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3F8403C6-4F74-5417-5EEA-9963C13830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FAE3E391-B8EB-4340-A93C-A33B6AAF41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7F05BCD2-FEE0-F065-0E29-768796C387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3841" y="2272926"/>
            <a:ext cx="1081942" cy="817211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E7C1422C-40D3-ECD6-7A2F-D5713D8FED84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1044654" y="3013274"/>
            <a:ext cx="860244" cy="34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CCD-X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8CA08C75-2B36-36A8-C630-754197EF1A2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010699" y="2714878"/>
            <a:ext cx="791354" cy="31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Al filter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852064C-FFD5-93C4-A32B-BFE20B10528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86642" y="991242"/>
            <a:ext cx="7962422" cy="5229184"/>
          </a:xfrm>
          <a:prstGeom prst="rect">
            <a:avLst/>
          </a:prstGeom>
        </p:spPr>
      </p:pic>
      <p:sp>
        <p:nvSpPr>
          <p:cNvPr id="29" name="Trapezoid 28">
            <a:extLst>
              <a:ext uri="{FF2B5EF4-FFF2-40B4-BE49-F238E27FC236}">
                <a16:creationId xmlns:a16="http://schemas.microsoft.com/office/drawing/2014/main" id="{49121A32-60C2-1026-3211-0EF7374DFAF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 rot="5400000">
            <a:off x="3072939" y="1501663"/>
            <a:ext cx="116950" cy="2425321"/>
          </a:xfrm>
          <a:prstGeom prst="trapezoid">
            <a:avLst/>
          </a:prstGeo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135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2F0B6FCF-AFFD-FF0C-D84D-1847B77003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8"/>
          <a:srcRect l="1951" r="55848" b="5798"/>
          <a:stretch/>
        </p:blipFill>
        <p:spPr>
          <a:xfrm>
            <a:off x="4556002" y="3872864"/>
            <a:ext cx="955573" cy="1053956"/>
          </a:xfrm>
          <a:prstGeom prst="rect">
            <a:avLst/>
          </a:prstGeom>
        </p:spPr>
      </p:pic>
      <p:sp>
        <p:nvSpPr>
          <p:cNvPr id="46" name="TextBox 45">
            <a:extLst>
              <a:ext uri="{FF2B5EF4-FFF2-40B4-BE49-F238E27FC236}">
                <a16:creationId xmlns:a16="http://schemas.microsoft.com/office/drawing/2014/main" id="{54232F8F-96D8-7D21-AD43-5A5F1952621B}"/>
              </a:ext>
            </a:extLst>
          </p:cNvPr>
          <p:cNvSpPr txBox="1">
            <a:spLocks/>
          </p:cNvSpPr>
          <p:nvPr/>
        </p:nvSpPr>
        <p:spPr>
          <a:xfrm>
            <a:off x="4223792" y="4875441"/>
            <a:ext cx="2234749" cy="31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Beam charge monitor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582AB84-1535-5527-F80F-7DE3B216990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2872895" y="2379373"/>
            <a:ext cx="740086" cy="3474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X-ray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F750F760-BBBE-C9D8-256C-C1D53E1662D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918754" y="2419383"/>
            <a:ext cx="47710" cy="627483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68508A9-B454-CCB4-F0F8-5E86CC06F188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 rot="18967773" flipH="1">
            <a:off x="6875062" y="2361470"/>
            <a:ext cx="285826" cy="177344"/>
          </a:xfrm>
          <a:prstGeom prst="rect">
            <a:avLst/>
          </a:prstGeom>
        </p:spPr>
      </p:pic>
      <p:pic>
        <p:nvPicPr>
          <p:cNvPr id="34" name="Immagine 18" descr="Immagine che contiene metallo, giallo, seduto, interno&#10;&#10;Descrizione generata automaticamente">
            <a:extLst>
              <a:ext uri="{FF2B5EF4-FFF2-40B4-BE49-F238E27FC236}">
                <a16:creationId xmlns:a16="http://schemas.microsoft.com/office/drawing/2014/main" id="{AEA1A73F-87E7-1BCD-AE43-913EE528405E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3256" y="4790746"/>
            <a:ext cx="1163181" cy="1163181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CD012A57-CF35-9891-6F5B-98B55FD47E0D}"/>
              </a:ext>
            </a:extLst>
          </p:cNvPr>
          <p:cNvCxnSpPr>
            <a:cxnSpLocks noGrp="1" noRot="1" noMove="1" noResize="1" noEditPoints="1" noAdjustHandles="1" noChangeArrowheads="1" noChangeShapeType="1"/>
          </p:cNvCxnSpPr>
          <p:nvPr/>
        </p:nvCxnSpPr>
        <p:spPr>
          <a:xfrm>
            <a:off x="6853496" y="2817239"/>
            <a:ext cx="1106062" cy="203819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2317BF91-E575-BA7B-0CD9-E7777474E160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376248" y="4534860"/>
            <a:ext cx="733582" cy="31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Nozzle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6C51995-54EE-10ED-2BF7-E077C3CC4B5D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9"/>
          <a:stretch>
            <a:fillRect/>
          </a:stretch>
        </p:blipFill>
        <p:spPr>
          <a:xfrm rot="3249680" flipH="1">
            <a:off x="5867750" y="3172553"/>
            <a:ext cx="285827" cy="177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336520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682E55-30A2-ED0C-5AC4-2686CFF00E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egnaposto data 11">
            <a:extLst>
              <a:ext uri="{FF2B5EF4-FFF2-40B4-BE49-F238E27FC236}">
                <a16:creationId xmlns:a16="http://schemas.microsoft.com/office/drawing/2014/main" id="{8C555E1F-EDEB-C255-3535-B2F3A0A519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it-IT" sz="1400"/>
              <a:t>F. Stocchi</a:t>
            </a:r>
            <a:endParaRPr lang="it-IT" sz="1400" dirty="0"/>
          </a:p>
        </p:txBody>
      </p:sp>
      <p:sp>
        <p:nvSpPr>
          <p:cNvPr id="14" name="Segnaposto numero diapositiva 13">
            <a:extLst>
              <a:ext uri="{FF2B5EF4-FFF2-40B4-BE49-F238E27FC236}">
                <a16:creationId xmlns:a16="http://schemas.microsoft.com/office/drawing/2014/main" id="{83E7F822-D12A-E6A3-6BC0-D4BA92802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E4C2566-6732-470E-9EDE-672CCD75D870}" type="slidenum">
              <a:rPr lang="it-IT" sz="1400" smtClean="0"/>
              <a:t>9</a:t>
            </a:fld>
            <a:endParaRPr lang="it-IT" sz="1400" dirty="0"/>
          </a:p>
        </p:txBody>
      </p:sp>
      <p:graphicFrame>
        <p:nvGraphicFramePr>
          <p:cNvPr id="3" name="Oggetto 2">
            <a:extLst>
              <a:ext uri="{FF2B5EF4-FFF2-40B4-BE49-F238E27FC236}">
                <a16:creationId xmlns:a16="http://schemas.microsoft.com/office/drawing/2014/main" id="{3A65C1C8-F299-8923-8F8D-0D4D280B0FF1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28984062"/>
              </p:ext>
            </p:extLst>
          </p:nvPr>
        </p:nvGraphicFramePr>
        <p:xfrm>
          <a:off x="331750" y="71437"/>
          <a:ext cx="1012900" cy="95978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2179249" imgH="2064612" progId="Acrobat.Document.DC">
                  <p:embed/>
                </p:oleObj>
              </mc:Choice>
              <mc:Fallback>
                <p:oleObj name="Acrobat Document" r:id="rId3" imgW="2179249" imgH="2064612" progId="Acrobat.Document.DC">
                  <p:embed/>
                  <p:pic>
                    <p:nvPicPr>
                      <p:cNvPr id="3" name="Oggetto 2">
                        <a:extLst>
                          <a:ext uri="{FF2B5EF4-FFF2-40B4-BE49-F238E27FC236}">
                            <a16:creationId xmlns:a16="http://schemas.microsoft.com/office/drawing/2014/main" id="{CE145A3C-E1F4-DECD-F517-DFF4093ED94B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31750" y="71437"/>
                        <a:ext cx="1012900" cy="959784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olo 1">
            <a:extLst>
              <a:ext uri="{FF2B5EF4-FFF2-40B4-BE49-F238E27FC236}">
                <a16:creationId xmlns:a16="http://schemas.microsoft.com/office/drawing/2014/main" id="{B3A01E32-4730-A88F-477E-643095741CDB}"/>
              </a:ext>
            </a:extLst>
          </p:cNvPr>
          <p:cNvSpPr txBox="1">
            <a:spLocks/>
          </p:cNvSpPr>
          <p:nvPr/>
        </p:nvSpPr>
        <p:spPr>
          <a:xfrm>
            <a:off x="2015879" y="190848"/>
            <a:ext cx="8160241" cy="469731"/>
          </a:xfrm>
          <a:prstGeom prst="rect">
            <a:avLst/>
          </a:prstGeom>
          <a:solidFill>
            <a:srgbClr val="0070C0"/>
          </a:solidFill>
          <a:effectLst>
            <a:outerShdw blurRad="50800" dist="63500" dir="2700000" algn="tl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+mj-lt"/>
                <a:ea typeface="Open Sans Semibold" panose="020B0706030804020204" pitchFamily="34" charset="0"/>
                <a:cs typeface="Open Sans Semibold" panose="020B0706030804020204" pitchFamily="34" charset="0"/>
              </a:defRPr>
            </a:lvl1pPr>
          </a:lstStyle>
          <a:p>
            <a:pPr algn="ctr"/>
            <a:r>
              <a:rPr lang="en-US" sz="3200" b="1" dirty="0"/>
              <a:t> Experimental setup @FLAME</a:t>
            </a:r>
          </a:p>
        </p:txBody>
      </p:sp>
      <p:sp>
        <p:nvSpPr>
          <p:cNvPr id="4" name="Segnaposto piè di pagina 4">
            <a:extLst>
              <a:ext uri="{FF2B5EF4-FFF2-40B4-BE49-F238E27FC236}">
                <a16:creationId xmlns:a16="http://schemas.microsoft.com/office/drawing/2014/main" id="{215D157D-5043-5610-348F-4C7217100B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42066" y="6357118"/>
            <a:ext cx="5440050" cy="365125"/>
          </a:xfrm>
        </p:spPr>
        <p:txBody>
          <a:bodyPr/>
          <a:lstStyle/>
          <a:p>
            <a:r>
              <a:rPr lang="en-US" sz="1400"/>
              <a:t>7th International Conference on Frontier in Diagnostic Technologies</a:t>
            </a:r>
            <a:endParaRPr lang="en-US" sz="1400" dirty="0"/>
          </a:p>
        </p:txBody>
      </p:sp>
      <p:pic>
        <p:nvPicPr>
          <p:cNvPr id="20" name="Immagine 7">
            <a:extLst>
              <a:ext uri="{FF2B5EF4-FFF2-40B4-BE49-F238E27FC236}">
                <a16:creationId xmlns:a16="http://schemas.microsoft.com/office/drawing/2014/main" id="{F682FAF0-899C-F70A-39F2-0EA5F86877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269402" y="124694"/>
            <a:ext cx="1696649" cy="60203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78F05A8-D999-F989-FEB8-87E68BBA29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57695" y="984750"/>
            <a:ext cx="7664725" cy="5033677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28D1AEBD-8CED-2E52-D18D-A89E62267E2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7"/>
          <a:stretch>
            <a:fillRect/>
          </a:stretch>
        </p:blipFill>
        <p:spPr>
          <a:xfrm rot="18967773" flipH="1">
            <a:off x="7604324" y="2323252"/>
            <a:ext cx="275140" cy="17071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078A0EC-2F18-4C6F-BB33-4EEAEA5F62D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3581400" y="1110343"/>
            <a:ext cx="3183294" cy="302311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B1963A4-6DC0-8EB3-9006-CE086654FD80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355771" y="2071396"/>
            <a:ext cx="2062066" cy="122231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Immagine 18" descr="Immagine che contiene metallo, giallo, seduto, interno&#10;&#10;Descrizione generata automaticamente">
            <a:extLst>
              <a:ext uri="{FF2B5EF4-FFF2-40B4-BE49-F238E27FC236}">
                <a16:creationId xmlns:a16="http://schemas.microsoft.com/office/drawing/2014/main" id="{26622054-BFA5-CCC3-1D33-2E83D3F46221}"/>
              </a:ext>
            </a:extLst>
          </p:cNvPr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71344" y="4710069"/>
            <a:ext cx="1163181" cy="1163181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E03EE546-C28D-58F6-2012-7ABAEDD65994}"/>
              </a:ext>
            </a:extLst>
          </p:cNvPr>
          <p:cNvCxnSpPr/>
          <p:nvPr/>
        </p:nvCxnSpPr>
        <p:spPr>
          <a:xfrm>
            <a:off x="7601584" y="2736562"/>
            <a:ext cx="1106062" cy="2038190"/>
          </a:xfrm>
          <a:prstGeom prst="straightConnector1">
            <a:avLst/>
          </a:prstGeom>
          <a:ln w="9525">
            <a:solidFill>
              <a:schemeClr val="tx1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150362F2-DE91-EF19-5BFB-74FD3911E21F}"/>
              </a:ext>
            </a:extLst>
          </p:cNvPr>
          <p:cNvSpPr txBox="1"/>
          <p:nvPr/>
        </p:nvSpPr>
        <p:spPr>
          <a:xfrm>
            <a:off x="9124336" y="4454183"/>
            <a:ext cx="733582" cy="3158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Nozzle</a:t>
            </a:r>
          </a:p>
        </p:txBody>
      </p:sp>
    </p:spTree>
    <p:extLst>
      <p:ext uri="{BB962C8B-B14F-4D97-AF65-F5344CB8AC3E}">
        <p14:creationId xmlns:p14="http://schemas.microsoft.com/office/powerpoint/2010/main" val="2915961553"/>
      </p:ext>
    </p:extLst>
  </p:cSld>
  <p:clrMapOvr>
    <a:masterClrMapping/>
  </p:clrMapOvr>
  <p:transition>
    <p:fade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|21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rclab.potx" id="{C1A3C7CE-2D9B-49F1-888C-39EDD889F26A}" vid="{81DC1F27-88A2-4415-A251-87766527D274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3877</TotalTime>
  <Words>1316</Words>
  <Application>Microsoft Office PowerPoint</Application>
  <PresentationFormat>Widescreen</PresentationFormat>
  <Paragraphs>238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3" baseType="lpstr">
      <vt:lpstr>Aptos</vt:lpstr>
      <vt:lpstr>Aptos Display</vt:lpstr>
      <vt:lpstr>Arial</vt:lpstr>
      <vt:lpstr>Arial Narrow</vt:lpstr>
      <vt:lpstr>Calibri</vt:lpstr>
      <vt:lpstr>Cambria Math</vt:lpstr>
      <vt:lpstr>Garamond</vt:lpstr>
      <vt:lpstr>Gill Sans</vt:lpstr>
      <vt:lpstr>Helvetica Neue Light</vt:lpstr>
      <vt:lpstr>Open Sans Semibold</vt:lpstr>
      <vt:lpstr>Tema di Office</vt:lpstr>
      <vt:lpstr>1_Tema di Office</vt:lpstr>
      <vt:lpstr>Acrobat Document</vt:lpstr>
      <vt:lpstr>Diagnostics for plasma acceleration and secondary radiation sources  for EuAPS project at FLAME laser facility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federica stocchi</dc:creator>
  <cp:lastModifiedBy>federica stocchi</cp:lastModifiedBy>
  <cp:revision>102</cp:revision>
  <dcterms:created xsi:type="dcterms:W3CDTF">2024-10-02T12:03:50Z</dcterms:created>
  <dcterms:modified xsi:type="dcterms:W3CDTF">2024-10-22T16:56:22Z</dcterms:modified>
</cp:coreProperties>
</file>