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0" r:id="rId3"/>
  </p:sldMasterIdLst>
  <p:notesMasterIdLst>
    <p:notesMasterId r:id="rId17"/>
  </p:notesMasterIdLst>
  <p:handoutMasterIdLst>
    <p:handoutMasterId r:id="rId18"/>
  </p:handoutMasterIdLst>
  <p:sldIdLst>
    <p:sldId id="297" r:id="rId4"/>
    <p:sldId id="258" r:id="rId5"/>
    <p:sldId id="275" r:id="rId6"/>
    <p:sldId id="299" r:id="rId7"/>
    <p:sldId id="298" r:id="rId8"/>
    <p:sldId id="300" r:id="rId9"/>
    <p:sldId id="292" r:id="rId10"/>
    <p:sldId id="305" r:id="rId11"/>
    <p:sldId id="302" r:id="rId12"/>
    <p:sldId id="303" r:id="rId13"/>
    <p:sldId id="304" r:id="rId14"/>
    <p:sldId id="291" r:id="rId15"/>
    <p:sldId id="274" r:id="rId16"/>
  </p:sldIdLst>
  <p:sldSz cx="9144000" cy="5143500" type="screen16x9"/>
  <p:notesSz cx="6858000" cy="9144000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082"/>
    <a:srgbClr val="FFFFFF"/>
    <a:srgbClr val="E8FF2E"/>
    <a:srgbClr val="FFD700"/>
    <a:srgbClr val="0F124A"/>
    <a:srgbClr val="DFDFDF"/>
    <a:srgbClr val="F6FDA3"/>
    <a:srgbClr val="D4BEF7"/>
    <a:srgbClr val="B8BAFA"/>
    <a:srgbClr val="DBD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7" autoAdjust="0"/>
    <p:restoredTop sz="94712" autoAdjust="0"/>
  </p:normalViewPr>
  <p:slideViewPr>
    <p:cSldViewPr snapToGrid="0">
      <p:cViewPr varScale="1">
        <p:scale>
          <a:sx n="124" d="100"/>
          <a:sy n="124" d="100"/>
        </p:scale>
        <p:origin x="176" y="608"/>
      </p:cViewPr>
      <p:guideLst/>
    </p:cSldViewPr>
  </p:slideViewPr>
  <p:outlineViewPr>
    <p:cViewPr>
      <p:scale>
        <a:sx n="33" d="100"/>
        <a:sy n="33" d="100"/>
      </p:scale>
      <p:origin x="0" y="-941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C72CD3-CC48-483B-BCA6-6EBA79A4470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6_5" csCatId="accent6" phldr="1"/>
      <dgm:spPr/>
    </dgm:pt>
    <dgm:pt modelId="{B327B699-6491-4D15-B8AE-E06CB3D146C4}">
      <dgm:prSet phldrT="[Text]"/>
      <dgm:spPr/>
      <dgm:t>
        <a:bodyPr/>
        <a:lstStyle/>
        <a:p>
          <a:r>
            <a:rPr lang="en-US" dirty="0"/>
            <a:t>2025</a:t>
          </a:r>
          <a:endParaRPr lang="en-150" dirty="0"/>
        </a:p>
      </dgm:t>
    </dgm:pt>
    <dgm:pt modelId="{1789B32A-3888-414F-B3DC-59B242882082}" type="parTrans" cxnId="{51C0E5DD-979F-4FAD-9031-8740FEB86A2C}">
      <dgm:prSet/>
      <dgm:spPr/>
      <dgm:t>
        <a:bodyPr/>
        <a:lstStyle/>
        <a:p>
          <a:endParaRPr lang="en-150"/>
        </a:p>
      </dgm:t>
    </dgm:pt>
    <dgm:pt modelId="{506528ED-440D-4652-9EC4-B285CD490236}" type="sibTrans" cxnId="{51C0E5DD-979F-4FAD-9031-8740FEB86A2C}">
      <dgm:prSet/>
      <dgm:spPr/>
      <dgm:t>
        <a:bodyPr/>
        <a:lstStyle/>
        <a:p>
          <a:endParaRPr lang="en-150"/>
        </a:p>
      </dgm:t>
    </dgm:pt>
    <dgm:pt modelId="{4123B822-6A0C-4CDE-8D0E-14849A97B7CF}">
      <dgm:prSet phldrT="[Text]"/>
      <dgm:spPr/>
      <dgm:t>
        <a:bodyPr/>
        <a:lstStyle/>
        <a:p>
          <a:r>
            <a:rPr lang="en-US" dirty="0"/>
            <a:t>~ 2030-2045</a:t>
          </a:r>
          <a:endParaRPr lang="en-150" dirty="0"/>
        </a:p>
      </dgm:t>
    </dgm:pt>
    <dgm:pt modelId="{F247009D-668D-44BD-B482-C10B513288F8}" type="parTrans" cxnId="{56D7033E-5F50-4E8C-A1D5-4EB04A4330CD}">
      <dgm:prSet/>
      <dgm:spPr/>
      <dgm:t>
        <a:bodyPr/>
        <a:lstStyle/>
        <a:p>
          <a:endParaRPr lang="en-150"/>
        </a:p>
      </dgm:t>
    </dgm:pt>
    <dgm:pt modelId="{356D5219-64D8-47C7-9DDF-4E81532F9E5C}" type="sibTrans" cxnId="{56D7033E-5F50-4E8C-A1D5-4EB04A4330CD}">
      <dgm:prSet/>
      <dgm:spPr/>
      <dgm:t>
        <a:bodyPr/>
        <a:lstStyle/>
        <a:p>
          <a:endParaRPr lang="en-150"/>
        </a:p>
      </dgm:t>
    </dgm:pt>
    <dgm:pt modelId="{86D42652-2954-4C6E-981A-FCA327E479C1}">
      <dgm:prSet phldrT="[Text]"/>
      <dgm:spPr/>
      <dgm:t>
        <a:bodyPr/>
        <a:lstStyle/>
        <a:p>
          <a:r>
            <a:rPr lang="en-US" dirty="0"/>
            <a:t>~ 2045-2060</a:t>
          </a:r>
          <a:endParaRPr lang="en-150" dirty="0"/>
        </a:p>
      </dgm:t>
    </dgm:pt>
    <dgm:pt modelId="{84032026-6E7A-4BED-B506-BA1B7A13B559}" type="parTrans" cxnId="{1A39665E-6267-422E-9050-C02A479848D4}">
      <dgm:prSet/>
      <dgm:spPr/>
      <dgm:t>
        <a:bodyPr/>
        <a:lstStyle/>
        <a:p>
          <a:endParaRPr lang="en-150"/>
        </a:p>
      </dgm:t>
    </dgm:pt>
    <dgm:pt modelId="{2FADF264-A399-4DEB-A74A-901E726EC8C2}" type="sibTrans" cxnId="{1A39665E-6267-422E-9050-C02A479848D4}">
      <dgm:prSet/>
      <dgm:spPr/>
      <dgm:t>
        <a:bodyPr/>
        <a:lstStyle/>
        <a:p>
          <a:endParaRPr lang="en-150"/>
        </a:p>
      </dgm:t>
    </dgm:pt>
    <dgm:pt modelId="{CE515B4B-1CBB-4FB0-AA9D-D20B07EDEEE2}">
      <dgm:prSet phldrT="[Text]"/>
      <dgm:spPr/>
      <dgm:t>
        <a:bodyPr/>
        <a:lstStyle/>
        <a:p>
          <a:r>
            <a:rPr lang="en-US" dirty="0"/>
            <a:t>&gt; 2070</a:t>
          </a:r>
          <a:endParaRPr lang="en-150" dirty="0"/>
        </a:p>
      </dgm:t>
    </dgm:pt>
    <dgm:pt modelId="{A7C1501A-5479-498A-A29F-F6B00153B2AF}" type="parTrans" cxnId="{7F476F30-3114-40F3-896E-D10B94FE146C}">
      <dgm:prSet/>
      <dgm:spPr/>
      <dgm:t>
        <a:bodyPr/>
        <a:lstStyle/>
        <a:p>
          <a:endParaRPr lang="en-150"/>
        </a:p>
      </dgm:t>
    </dgm:pt>
    <dgm:pt modelId="{FE185F72-C4CA-4BC1-B471-55975F0AC693}" type="sibTrans" cxnId="{7F476F30-3114-40F3-896E-D10B94FE146C}">
      <dgm:prSet/>
      <dgm:spPr/>
      <dgm:t>
        <a:bodyPr/>
        <a:lstStyle/>
        <a:p>
          <a:endParaRPr lang="en-150"/>
        </a:p>
      </dgm:t>
    </dgm:pt>
    <dgm:pt modelId="{C3E60F60-B45D-4558-8966-DDFD796C8BCF}" type="pres">
      <dgm:prSet presAssocID="{B9C72CD3-CC48-483B-BCA6-6EBA79A44703}" presName="rootnode" presStyleCnt="0">
        <dgm:presLayoutVars>
          <dgm:chMax/>
          <dgm:chPref/>
          <dgm:dir/>
          <dgm:animLvl val="lvl"/>
        </dgm:presLayoutVars>
      </dgm:prSet>
      <dgm:spPr/>
    </dgm:pt>
    <dgm:pt modelId="{515A590A-6A60-47C7-9CF7-596B02DC27F9}" type="pres">
      <dgm:prSet presAssocID="{B327B699-6491-4D15-B8AE-E06CB3D146C4}" presName="composite" presStyleCnt="0"/>
      <dgm:spPr/>
    </dgm:pt>
    <dgm:pt modelId="{D5556E44-8434-4ED0-83BE-13FF376AC4EB}" type="pres">
      <dgm:prSet presAssocID="{B327B699-6491-4D15-B8AE-E06CB3D146C4}" presName="bentUpArrow1" presStyleLbl="alignImgPlace1" presStyleIdx="0" presStyleCnt="3" custLinFactNeighborX="-15520" custLinFactNeighborY="-15894"/>
      <dgm:spPr/>
    </dgm:pt>
    <dgm:pt modelId="{994BB554-3F23-403C-9205-F77D4BD000D9}" type="pres">
      <dgm:prSet presAssocID="{B327B699-6491-4D15-B8AE-E06CB3D146C4}" presName="ParentText" presStyleLbl="node1" presStyleIdx="0" presStyleCnt="4" custScaleX="158134" custScaleY="80165">
        <dgm:presLayoutVars>
          <dgm:chMax val="1"/>
          <dgm:chPref val="1"/>
          <dgm:bulletEnabled val="1"/>
        </dgm:presLayoutVars>
      </dgm:prSet>
      <dgm:spPr/>
    </dgm:pt>
    <dgm:pt modelId="{86DEF17B-2A2C-4FB8-8195-509AD0D18658}" type="pres">
      <dgm:prSet presAssocID="{B327B699-6491-4D15-B8AE-E06CB3D146C4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04530A6-4EA4-4EC2-88E3-58978C298E05}" type="pres">
      <dgm:prSet presAssocID="{506528ED-440D-4652-9EC4-B285CD490236}" presName="sibTrans" presStyleCnt="0"/>
      <dgm:spPr/>
    </dgm:pt>
    <dgm:pt modelId="{D97C16CF-21EB-46A6-ABA4-907432D7140F}" type="pres">
      <dgm:prSet presAssocID="{4123B822-6A0C-4CDE-8D0E-14849A97B7CF}" presName="composite" presStyleCnt="0"/>
      <dgm:spPr/>
    </dgm:pt>
    <dgm:pt modelId="{57D8AB1C-D5AB-4149-B318-285DD1346464}" type="pres">
      <dgm:prSet presAssocID="{4123B822-6A0C-4CDE-8D0E-14849A97B7CF}" presName="bentUpArrow1" presStyleLbl="alignImgPlace1" presStyleIdx="1" presStyleCnt="3" custLinFactNeighborX="-15520" custLinFactNeighborY="-15894"/>
      <dgm:spPr/>
    </dgm:pt>
    <dgm:pt modelId="{448F6363-3ED8-4C9D-BB24-8B42F5FD41EB}" type="pres">
      <dgm:prSet presAssocID="{4123B822-6A0C-4CDE-8D0E-14849A97B7CF}" presName="ParentText" presStyleLbl="node1" presStyleIdx="1" presStyleCnt="4" custScaleX="158134" custScaleY="80165">
        <dgm:presLayoutVars>
          <dgm:chMax val="1"/>
          <dgm:chPref val="1"/>
          <dgm:bulletEnabled val="1"/>
        </dgm:presLayoutVars>
      </dgm:prSet>
      <dgm:spPr/>
    </dgm:pt>
    <dgm:pt modelId="{2878CBEE-EB50-4D05-B5FA-9C855529802B}" type="pres">
      <dgm:prSet presAssocID="{4123B822-6A0C-4CDE-8D0E-14849A97B7CF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E96C21B-6B2B-409F-9BF0-BCF94B8A703D}" type="pres">
      <dgm:prSet presAssocID="{356D5219-64D8-47C7-9DDF-4E81532F9E5C}" presName="sibTrans" presStyleCnt="0"/>
      <dgm:spPr/>
    </dgm:pt>
    <dgm:pt modelId="{0428B940-012F-48F3-BA51-BB5AD1D97FB4}" type="pres">
      <dgm:prSet presAssocID="{86D42652-2954-4C6E-981A-FCA327E479C1}" presName="composite" presStyleCnt="0"/>
      <dgm:spPr/>
    </dgm:pt>
    <dgm:pt modelId="{D6554645-E342-443B-A946-EA7152000F8E}" type="pres">
      <dgm:prSet presAssocID="{86D42652-2954-4C6E-981A-FCA327E479C1}" presName="bentUpArrow1" presStyleLbl="alignImgPlace1" presStyleIdx="2" presStyleCnt="3" custLinFactNeighborX="-15520" custLinFactNeighborY="-15894"/>
      <dgm:spPr/>
    </dgm:pt>
    <dgm:pt modelId="{21FE8BD2-8D41-4BB5-A741-7D00CF3FD6DC}" type="pres">
      <dgm:prSet presAssocID="{86D42652-2954-4C6E-981A-FCA327E479C1}" presName="ParentText" presStyleLbl="node1" presStyleIdx="2" presStyleCnt="4" custScaleX="158134" custScaleY="80165">
        <dgm:presLayoutVars>
          <dgm:chMax val="1"/>
          <dgm:chPref val="1"/>
          <dgm:bulletEnabled val="1"/>
        </dgm:presLayoutVars>
      </dgm:prSet>
      <dgm:spPr/>
    </dgm:pt>
    <dgm:pt modelId="{9B747A2A-1175-40EC-9AA2-9D01F375FA6C}" type="pres">
      <dgm:prSet presAssocID="{86D42652-2954-4C6E-981A-FCA327E479C1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A7E7D29-A7EC-4543-AA17-2A49857E402C}" type="pres">
      <dgm:prSet presAssocID="{2FADF264-A399-4DEB-A74A-901E726EC8C2}" presName="sibTrans" presStyleCnt="0"/>
      <dgm:spPr/>
    </dgm:pt>
    <dgm:pt modelId="{D946DCA6-B530-4160-90DF-0ECDF0FC97C7}" type="pres">
      <dgm:prSet presAssocID="{CE515B4B-1CBB-4FB0-AA9D-D20B07EDEEE2}" presName="composite" presStyleCnt="0"/>
      <dgm:spPr/>
    </dgm:pt>
    <dgm:pt modelId="{FA3CD417-FAF4-4CB1-A245-9510E171A249}" type="pres">
      <dgm:prSet presAssocID="{CE515B4B-1CBB-4FB0-AA9D-D20B07EDEEE2}" presName="ParentText" presStyleLbl="node1" presStyleIdx="3" presStyleCnt="4" custScaleX="158134" custScaleY="80165">
        <dgm:presLayoutVars>
          <dgm:chMax val="1"/>
          <dgm:chPref val="1"/>
          <dgm:bulletEnabled val="1"/>
        </dgm:presLayoutVars>
      </dgm:prSet>
      <dgm:spPr/>
    </dgm:pt>
  </dgm:ptLst>
  <dgm:cxnLst>
    <dgm:cxn modelId="{2A4BF316-CC78-49DD-9CB9-2E80837FC3C8}" type="presOf" srcId="{4123B822-6A0C-4CDE-8D0E-14849A97B7CF}" destId="{448F6363-3ED8-4C9D-BB24-8B42F5FD41EB}" srcOrd="0" destOrd="0" presId="urn:microsoft.com/office/officeart/2005/8/layout/StepDownProcess"/>
    <dgm:cxn modelId="{A19EF324-D1D8-46F0-B83C-0B9ED2EA21AE}" type="presOf" srcId="{CE515B4B-1CBB-4FB0-AA9D-D20B07EDEEE2}" destId="{FA3CD417-FAF4-4CB1-A245-9510E171A249}" srcOrd="0" destOrd="0" presId="urn:microsoft.com/office/officeart/2005/8/layout/StepDownProcess"/>
    <dgm:cxn modelId="{7F476F30-3114-40F3-896E-D10B94FE146C}" srcId="{B9C72CD3-CC48-483B-BCA6-6EBA79A44703}" destId="{CE515B4B-1CBB-4FB0-AA9D-D20B07EDEEE2}" srcOrd="3" destOrd="0" parTransId="{A7C1501A-5479-498A-A29F-F6B00153B2AF}" sibTransId="{FE185F72-C4CA-4BC1-B471-55975F0AC693}"/>
    <dgm:cxn modelId="{56D7033E-5F50-4E8C-A1D5-4EB04A4330CD}" srcId="{B9C72CD3-CC48-483B-BCA6-6EBA79A44703}" destId="{4123B822-6A0C-4CDE-8D0E-14849A97B7CF}" srcOrd="1" destOrd="0" parTransId="{F247009D-668D-44BD-B482-C10B513288F8}" sibTransId="{356D5219-64D8-47C7-9DDF-4E81532F9E5C}"/>
    <dgm:cxn modelId="{CC41415B-91CC-4BD1-B597-93C645A4458B}" type="presOf" srcId="{B9C72CD3-CC48-483B-BCA6-6EBA79A44703}" destId="{C3E60F60-B45D-4558-8966-DDFD796C8BCF}" srcOrd="0" destOrd="0" presId="urn:microsoft.com/office/officeart/2005/8/layout/StepDownProcess"/>
    <dgm:cxn modelId="{1A39665E-6267-422E-9050-C02A479848D4}" srcId="{B9C72CD3-CC48-483B-BCA6-6EBA79A44703}" destId="{86D42652-2954-4C6E-981A-FCA327E479C1}" srcOrd="2" destOrd="0" parTransId="{84032026-6E7A-4BED-B506-BA1B7A13B559}" sibTransId="{2FADF264-A399-4DEB-A74A-901E726EC8C2}"/>
    <dgm:cxn modelId="{DD4C4665-358A-45EF-B5CD-ABA8ABCF91BE}" type="presOf" srcId="{86D42652-2954-4C6E-981A-FCA327E479C1}" destId="{21FE8BD2-8D41-4BB5-A741-7D00CF3FD6DC}" srcOrd="0" destOrd="0" presId="urn:microsoft.com/office/officeart/2005/8/layout/StepDownProcess"/>
    <dgm:cxn modelId="{F9CBD8C6-C625-404B-A20D-6E28D6433A3F}" type="presOf" srcId="{B327B699-6491-4D15-B8AE-E06CB3D146C4}" destId="{994BB554-3F23-403C-9205-F77D4BD000D9}" srcOrd="0" destOrd="0" presId="urn:microsoft.com/office/officeart/2005/8/layout/StepDownProcess"/>
    <dgm:cxn modelId="{51C0E5DD-979F-4FAD-9031-8740FEB86A2C}" srcId="{B9C72CD3-CC48-483B-BCA6-6EBA79A44703}" destId="{B327B699-6491-4D15-B8AE-E06CB3D146C4}" srcOrd="0" destOrd="0" parTransId="{1789B32A-3888-414F-B3DC-59B242882082}" sibTransId="{506528ED-440D-4652-9EC4-B285CD490236}"/>
    <dgm:cxn modelId="{EC621984-D54B-47D9-87DE-56EC57B65EF3}" type="presParOf" srcId="{C3E60F60-B45D-4558-8966-DDFD796C8BCF}" destId="{515A590A-6A60-47C7-9CF7-596B02DC27F9}" srcOrd="0" destOrd="0" presId="urn:microsoft.com/office/officeart/2005/8/layout/StepDownProcess"/>
    <dgm:cxn modelId="{35611ADA-03F9-4770-B93C-4B6CD2BCE274}" type="presParOf" srcId="{515A590A-6A60-47C7-9CF7-596B02DC27F9}" destId="{D5556E44-8434-4ED0-83BE-13FF376AC4EB}" srcOrd="0" destOrd="0" presId="urn:microsoft.com/office/officeart/2005/8/layout/StepDownProcess"/>
    <dgm:cxn modelId="{180FDC71-C452-4A46-9051-9C42D1A64BBB}" type="presParOf" srcId="{515A590A-6A60-47C7-9CF7-596B02DC27F9}" destId="{994BB554-3F23-403C-9205-F77D4BD000D9}" srcOrd="1" destOrd="0" presId="urn:microsoft.com/office/officeart/2005/8/layout/StepDownProcess"/>
    <dgm:cxn modelId="{6ACF6413-3FC0-4C16-8658-0AA67B915B40}" type="presParOf" srcId="{515A590A-6A60-47C7-9CF7-596B02DC27F9}" destId="{86DEF17B-2A2C-4FB8-8195-509AD0D18658}" srcOrd="2" destOrd="0" presId="urn:microsoft.com/office/officeart/2005/8/layout/StepDownProcess"/>
    <dgm:cxn modelId="{7A1B3A81-7298-4E69-9064-714A91A8321B}" type="presParOf" srcId="{C3E60F60-B45D-4558-8966-DDFD796C8BCF}" destId="{004530A6-4EA4-4EC2-88E3-58978C298E05}" srcOrd="1" destOrd="0" presId="urn:microsoft.com/office/officeart/2005/8/layout/StepDownProcess"/>
    <dgm:cxn modelId="{FD09558A-3BE6-4FFB-8EE2-F8FEFDC3E47E}" type="presParOf" srcId="{C3E60F60-B45D-4558-8966-DDFD796C8BCF}" destId="{D97C16CF-21EB-46A6-ABA4-907432D7140F}" srcOrd="2" destOrd="0" presId="urn:microsoft.com/office/officeart/2005/8/layout/StepDownProcess"/>
    <dgm:cxn modelId="{34E54BB8-853B-4221-B86F-8636C6E04B39}" type="presParOf" srcId="{D97C16CF-21EB-46A6-ABA4-907432D7140F}" destId="{57D8AB1C-D5AB-4149-B318-285DD1346464}" srcOrd="0" destOrd="0" presId="urn:microsoft.com/office/officeart/2005/8/layout/StepDownProcess"/>
    <dgm:cxn modelId="{1A4F26B4-D660-4A0C-8898-95E0BC5C566A}" type="presParOf" srcId="{D97C16CF-21EB-46A6-ABA4-907432D7140F}" destId="{448F6363-3ED8-4C9D-BB24-8B42F5FD41EB}" srcOrd="1" destOrd="0" presId="urn:microsoft.com/office/officeart/2005/8/layout/StepDownProcess"/>
    <dgm:cxn modelId="{1DD7E3EE-6CBB-48A0-8A80-A22A20624679}" type="presParOf" srcId="{D97C16CF-21EB-46A6-ABA4-907432D7140F}" destId="{2878CBEE-EB50-4D05-B5FA-9C855529802B}" srcOrd="2" destOrd="0" presId="urn:microsoft.com/office/officeart/2005/8/layout/StepDownProcess"/>
    <dgm:cxn modelId="{9E5E377F-07D2-4B6F-8094-426FEE717B69}" type="presParOf" srcId="{C3E60F60-B45D-4558-8966-DDFD796C8BCF}" destId="{0E96C21B-6B2B-409F-9BF0-BCF94B8A703D}" srcOrd="3" destOrd="0" presId="urn:microsoft.com/office/officeart/2005/8/layout/StepDownProcess"/>
    <dgm:cxn modelId="{B543D7BE-0FBA-4D69-9648-26800BA40998}" type="presParOf" srcId="{C3E60F60-B45D-4558-8966-DDFD796C8BCF}" destId="{0428B940-012F-48F3-BA51-BB5AD1D97FB4}" srcOrd="4" destOrd="0" presId="urn:microsoft.com/office/officeart/2005/8/layout/StepDownProcess"/>
    <dgm:cxn modelId="{70CFC81F-4A27-4438-B2A0-AD140CB8E00E}" type="presParOf" srcId="{0428B940-012F-48F3-BA51-BB5AD1D97FB4}" destId="{D6554645-E342-443B-A946-EA7152000F8E}" srcOrd="0" destOrd="0" presId="urn:microsoft.com/office/officeart/2005/8/layout/StepDownProcess"/>
    <dgm:cxn modelId="{2469BF41-B77B-4931-A419-0AEB3F0E635E}" type="presParOf" srcId="{0428B940-012F-48F3-BA51-BB5AD1D97FB4}" destId="{21FE8BD2-8D41-4BB5-A741-7D00CF3FD6DC}" srcOrd="1" destOrd="0" presId="urn:microsoft.com/office/officeart/2005/8/layout/StepDownProcess"/>
    <dgm:cxn modelId="{D6B0D662-89F4-44CF-B1AA-3A36BA5BF984}" type="presParOf" srcId="{0428B940-012F-48F3-BA51-BB5AD1D97FB4}" destId="{9B747A2A-1175-40EC-9AA2-9D01F375FA6C}" srcOrd="2" destOrd="0" presId="urn:microsoft.com/office/officeart/2005/8/layout/StepDownProcess"/>
    <dgm:cxn modelId="{00B0167C-4930-4DBF-BE6A-BB83D33A520E}" type="presParOf" srcId="{C3E60F60-B45D-4558-8966-DDFD796C8BCF}" destId="{EA7E7D29-A7EC-4543-AA17-2A49857E402C}" srcOrd="5" destOrd="0" presId="urn:microsoft.com/office/officeart/2005/8/layout/StepDownProcess"/>
    <dgm:cxn modelId="{9532D771-98F8-4244-8F84-41066C77E9F0}" type="presParOf" srcId="{C3E60F60-B45D-4558-8966-DDFD796C8BCF}" destId="{D946DCA6-B530-4160-90DF-0ECDF0FC97C7}" srcOrd="6" destOrd="0" presId="urn:microsoft.com/office/officeart/2005/8/layout/StepDownProcess"/>
    <dgm:cxn modelId="{A97F2365-680D-4B5E-A8A1-9BA6EAF4ABCC}" type="presParOf" srcId="{D946DCA6-B530-4160-90DF-0ECDF0FC97C7}" destId="{FA3CD417-FAF4-4CB1-A245-9510E171A24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56E44-8434-4ED0-83BE-13FF376AC4EB}">
      <dsp:nvSpPr>
        <dsp:cNvPr id="0" name=""/>
        <dsp:cNvSpPr/>
      </dsp:nvSpPr>
      <dsp:spPr>
        <a:xfrm rot="5400000">
          <a:off x="218392" y="495825"/>
          <a:ext cx="377841" cy="43015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BB554-3F23-403C-9205-F77D4BD000D9}">
      <dsp:nvSpPr>
        <dsp:cNvPr id="0" name=""/>
        <dsp:cNvSpPr/>
      </dsp:nvSpPr>
      <dsp:spPr>
        <a:xfrm>
          <a:off x="163" y="181190"/>
          <a:ext cx="1005830" cy="356912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2025</a:t>
          </a:r>
          <a:endParaRPr lang="en-150" sz="1200" kern="1200" dirty="0"/>
        </a:p>
      </dsp:txBody>
      <dsp:txXfrm>
        <a:off x="17589" y="198616"/>
        <a:ext cx="970978" cy="322060"/>
      </dsp:txXfrm>
    </dsp:sp>
    <dsp:sp modelId="{86DEF17B-2A2C-4FB8-8195-509AD0D18658}">
      <dsp:nvSpPr>
        <dsp:cNvPr id="0" name=""/>
        <dsp:cNvSpPr/>
      </dsp:nvSpPr>
      <dsp:spPr>
        <a:xfrm>
          <a:off x="821110" y="179497"/>
          <a:ext cx="462611" cy="35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D8AB1C-D5AB-4149-B318-285DD1346464}">
      <dsp:nvSpPr>
        <dsp:cNvPr id="0" name=""/>
        <dsp:cNvSpPr/>
      </dsp:nvSpPr>
      <dsp:spPr>
        <a:xfrm rot="5400000">
          <a:off x="834499" y="953495"/>
          <a:ext cx="377841" cy="43015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745"/>
            <a:satOff val="-270"/>
            <a:lumOff val="81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F6363-3ED8-4C9D-BB24-8B42F5FD41EB}">
      <dsp:nvSpPr>
        <dsp:cNvPr id="0" name=""/>
        <dsp:cNvSpPr/>
      </dsp:nvSpPr>
      <dsp:spPr>
        <a:xfrm>
          <a:off x="616271" y="638860"/>
          <a:ext cx="1005830" cy="356912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~ 2030-2045</a:t>
          </a:r>
          <a:endParaRPr lang="en-150" sz="1200" kern="1200" dirty="0"/>
        </a:p>
      </dsp:txBody>
      <dsp:txXfrm>
        <a:off x="633697" y="656286"/>
        <a:ext cx="970978" cy="322060"/>
      </dsp:txXfrm>
    </dsp:sp>
    <dsp:sp modelId="{2878CBEE-EB50-4D05-B5FA-9C855529802B}">
      <dsp:nvSpPr>
        <dsp:cNvPr id="0" name=""/>
        <dsp:cNvSpPr/>
      </dsp:nvSpPr>
      <dsp:spPr>
        <a:xfrm>
          <a:off x="1437217" y="637167"/>
          <a:ext cx="462611" cy="35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54645-E342-443B-A946-EA7152000F8E}">
      <dsp:nvSpPr>
        <dsp:cNvPr id="0" name=""/>
        <dsp:cNvSpPr/>
      </dsp:nvSpPr>
      <dsp:spPr>
        <a:xfrm rot="5400000">
          <a:off x="1450607" y="1411165"/>
          <a:ext cx="377841" cy="43015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1490"/>
            <a:satOff val="-539"/>
            <a:lumOff val="162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E8BD2-8D41-4BB5-A741-7D00CF3FD6DC}">
      <dsp:nvSpPr>
        <dsp:cNvPr id="0" name=""/>
        <dsp:cNvSpPr/>
      </dsp:nvSpPr>
      <dsp:spPr>
        <a:xfrm>
          <a:off x="1232378" y="1096530"/>
          <a:ext cx="1005830" cy="356912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~ 2045-2060</a:t>
          </a:r>
          <a:endParaRPr lang="en-150" sz="1200" kern="1200" dirty="0"/>
        </a:p>
      </dsp:txBody>
      <dsp:txXfrm>
        <a:off x="1249804" y="1113956"/>
        <a:ext cx="970978" cy="322060"/>
      </dsp:txXfrm>
    </dsp:sp>
    <dsp:sp modelId="{9B747A2A-1175-40EC-9AA2-9D01F375FA6C}">
      <dsp:nvSpPr>
        <dsp:cNvPr id="0" name=""/>
        <dsp:cNvSpPr/>
      </dsp:nvSpPr>
      <dsp:spPr>
        <a:xfrm>
          <a:off x="2053325" y="1094837"/>
          <a:ext cx="462611" cy="35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CD417-FAF4-4CB1-A245-9510E171A249}">
      <dsp:nvSpPr>
        <dsp:cNvPr id="0" name=""/>
        <dsp:cNvSpPr/>
      </dsp:nvSpPr>
      <dsp:spPr>
        <a:xfrm>
          <a:off x="1848486" y="1552507"/>
          <a:ext cx="1005830" cy="356912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&gt; 2070</a:t>
          </a:r>
          <a:endParaRPr lang="en-150" sz="1200" kern="1200" dirty="0"/>
        </a:p>
      </dsp:txBody>
      <dsp:txXfrm>
        <a:off x="1865912" y="1569933"/>
        <a:ext cx="970978" cy="322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4051A1-0630-1DBE-5D5B-4B1E68B43B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77599-94BB-EEBA-E2D7-F599859A5A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61E45-2E01-47C0-ADBC-F6A3C1FE109F}" type="datetimeFigureOut">
              <a:rPr lang="en-150" smtClean="0"/>
              <a:t>10/22/24</a:t>
            </a:fld>
            <a:endParaRPr lang="en-15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77572-0646-3FC8-B158-AC8F09195C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642E6-3826-B4FD-9923-9E6E9C5173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A2F21-0D16-4339-8302-B68657A896E5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79161690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22.10.24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algn="ctr">
              <a:lnSpc>
                <a:spcPct val="20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59478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832950"/>
            <a:ext cx="2538413" cy="173475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2794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267" y="8329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7320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2794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8267" y="2895750"/>
            <a:ext cx="2538413" cy="17347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925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700" y="2625756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6925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700" y="4677984"/>
            <a:ext cx="26055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7320" y="1428299"/>
            <a:ext cx="3954150" cy="325755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325755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5550" y="1428299"/>
            <a:ext cx="3954150" cy="285814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0012" y="4367449"/>
            <a:ext cx="4023000" cy="208547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0"/>
            </a:lvl1pPr>
            <a:lvl2pPr marL="0" indent="0">
              <a:lnSpc>
                <a:spcPts val="1013"/>
              </a:lnSpc>
              <a:buFontTx/>
              <a:buNone/>
              <a:defRPr sz="750" b="0"/>
            </a:lvl2pPr>
            <a:lvl3pPr marL="0" indent="0">
              <a:lnSpc>
                <a:spcPts val="1013"/>
              </a:lnSpc>
              <a:buFontTx/>
              <a:buNone/>
              <a:defRPr sz="750" b="0"/>
            </a:lvl3pPr>
            <a:lvl4pPr marL="0" indent="0">
              <a:lnSpc>
                <a:spcPts val="1013"/>
              </a:lnSpc>
              <a:buFontTx/>
              <a:buNone/>
              <a:defRPr sz="750" b="0"/>
            </a:lvl4pPr>
            <a:lvl5pPr marL="0" indent="0">
              <a:lnSpc>
                <a:spcPts val="1013"/>
              </a:lnSpc>
              <a:buFontTx/>
              <a:buNone/>
              <a:defRPr sz="750" b="0"/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100" y="1428299"/>
            <a:ext cx="3954150" cy="2858141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72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7200" y="1745550"/>
            <a:ext cx="4023000" cy="274725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03450" y="14283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26055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26055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250" y="1745550"/>
            <a:ext cx="2605500" cy="27472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03450" y="3123900"/>
            <a:ext cx="2538413" cy="15066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2605387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100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843450"/>
            <a:ext cx="9144000" cy="130005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800" y="4569972"/>
            <a:ext cx="2598750" cy="283756"/>
          </a:xfrm>
        </p:spPr>
        <p:txBody>
          <a:bodyPr wrap="none">
            <a:noAutofit/>
          </a:bodyPr>
          <a:lstStyle>
            <a:lvl1pPr>
              <a:lnSpc>
                <a:spcPts val="1013"/>
              </a:lnSpc>
              <a:defRPr sz="1000" b="1">
                <a:solidFill>
                  <a:schemeClr val="bg1"/>
                </a:solidFill>
              </a:defRPr>
            </a:lvl1pPr>
            <a:lvl2pPr marL="0" indent="0">
              <a:lnSpc>
                <a:spcPts val="1013"/>
              </a:lnSpc>
              <a:buFontTx/>
              <a:buNone/>
              <a:defRPr sz="1000" b="0">
                <a:solidFill>
                  <a:schemeClr val="bg1"/>
                </a:solidFill>
              </a:defRPr>
            </a:lvl2pPr>
            <a:lvl3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3pPr>
            <a:lvl4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4pPr>
            <a:lvl5pPr marL="0" indent="0">
              <a:lnSpc>
                <a:spcPts val="1013"/>
              </a:lnSpc>
              <a:buFontTx/>
              <a:buNone/>
              <a:defRPr sz="750" b="0">
                <a:solidFill>
                  <a:schemeClr val="bg1"/>
                </a:solidFill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6805" y="830505"/>
            <a:ext cx="3537393" cy="35400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194597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3206637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49" y="96027"/>
            <a:ext cx="448964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800" y="849150"/>
            <a:ext cx="4099482" cy="3599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</p:spPr>
        <p:txBody>
          <a:bodyPr anchor="b"/>
          <a:lstStyle>
            <a:lvl1pPr algn="ctr">
              <a:lnSpc>
                <a:spcPts val="3563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95786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0" y="95849"/>
            <a:ext cx="697315" cy="28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72"/>
            <a:ext cx="9144000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788663"/>
            <a:ext cx="8263350" cy="1790700"/>
          </a:xfrm>
        </p:spPr>
        <p:txBody>
          <a:bodyPr anchor="ctr" anchorCtr="0"/>
          <a:lstStyle>
            <a:lvl1pPr algn="ctr">
              <a:lnSpc>
                <a:spcPts val="3563"/>
              </a:lnSpc>
              <a:defRPr sz="3375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0" y="95849"/>
            <a:ext cx="447815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404000"/>
            <a:ext cx="4023000" cy="3088800"/>
          </a:xfrm>
        </p:spPr>
        <p:txBody>
          <a:bodyPr/>
          <a:lstStyle>
            <a:lvl1pPr>
              <a:spcBef>
                <a:spcPts val="1388"/>
              </a:spcBef>
              <a:defRPr sz="1400" b="1"/>
            </a:lvl1pPr>
            <a:lvl2pPr marL="472500" indent="0">
              <a:buNone/>
              <a:tabLst>
                <a:tab pos="3955500" algn="r"/>
              </a:tabLst>
              <a:defRPr/>
            </a:lvl2pPr>
            <a:lvl3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3pPr>
            <a:lvl4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4pPr>
            <a:lvl5pPr marL="1120500" indent="0">
              <a:buFont typeface="Arial" panose="020B0604020202020204" pitchFamily="34" charset="0"/>
              <a:buNone/>
              <a:tabLst>
                <a:tab pos="3955500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80" y="339502"/>
            <a:ext cx="9144000" cy="4803998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800" y="1046081"/>
            <a:ext cx="8263350" cy="1790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563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800" y="2882284"/>
            <a:ext cx="8263350" cy="12418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8263350" cy="2747250"/>
          </a:xfrm>
        </p:spPr>
        <p:txBody>
          <a:bodyPr/>
          <a:lstStyle>
            <a:lvl1pPr>
              <a:lnSpc>
                <a:spcPts val="1950"/>
              </a:lnSpc>
              <a:defRPr sz="1600"/>
            </a:lvl1pPr>
            <a:lvl2pPr marL="340200" indent="-340200">
              <a:lnSpc>
                <a:spcPts val="1950"/>
              </a:lnSpc>
              <a:defRPr sz="1600"/>
            </a:lvl2pPr>
            <a:lvl3pPr marL="680400" indent="-340200">
              <a:lnSpc>
                <a:spcPts val="1950"/>
              </a:lnSpc>
              <a:defRPr sz="1600"/>
            </a:lvl3pPr>
            <a:lvl4pPr marL="1020600" indent="-340200">
              <a:lnSpc>
                <a:spcPts val="1950"/>
              </a:lnSpc>
              <a:defRPr sz="1600"/>
            </a:lvl4pPr>
            <a:lvl5pPr marL="1360800" indent="-340200">
              <a:lnSpc>
                <a:spcPts val="195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800" y="1404598"/>
            <a:ext cx="4023000" cy="212558"/>
          </a:xfrm>
        </p:spPr>
        <p:txBody>
          <a:bodyPr>
            <a:noAutofit/>
          </a:bodyPr>
          <a:lstStyle>
            <a:lvl1pPr>
              <a:defRPr sz="1400" b="1"/>
            </a:lvl1pPr>
            <a:lvl2pPr marL="0" indent="0">
              <a:buFontTx/>
              <a:buNone/>
              <a:defRPr sz="1350" b="1"/>
            </a:lvl2pPr>
            <a:lvl3pPr marL="0" indent="0">
              <a:buFontTx/>
              <a:buNone/>
              <a:defRPr sz="1350" b="1"/>
            </a:lvl3pPr>
            <a:lvl4pPr marL="0" indent="0">
              <a:buFontTx/>
              <a:buNone/>
              <a:defRPr sz="1350" b="1"/>
            </a:lvl4pPr>
            <a:lvl5pPr marL="0" indent="0">
              <a:buFontTx/>
              <a:buNone/>
              <a:defRPr sz="135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1745550"/>
            <a:ext cx="4023000" cy="274725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7200" y="1745496"/>
            <a:ext cx="4023000" cy="274725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1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4623750"/>
            <a:ext cx="4023122" cy="341550"/>
          </a:xfrm>
        </p:spPr>
        <p:txBody>
          <a:bodyPr>
            <a:noAutofit/>
          </a:bodyPr>
          <a:lstStyle>
            <a:lvl1pPr>
              <a:lnSpc>
                <a:spcPts val="1013"/>
              </a:lnSpc>
              <a:defRPr sz="750"/>
            </a:lvl1pPr>
            <a:lvl2pPr marL="0" indent="0">
              <a:lnSpc>
                <a:spcPts val="1013"/>
              </a:lnSpc>
              <a:buNone/>
              <a:defRPr sz="750"/>
            </a:lvl2pPr>
            <a:lvl3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3pPr>
            <a:lvl4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4pPr>
            <a:lvl5pPr marL="0" indent="0">
              <a:lnSpc>
                <a:spcPts val="1013"/>
              </a:lnSpc>
              <a:buFont typeface="Arial" panose="020B0604020202020204" pitchFamily="34" charset="0"/>
              <a:buNone/>
              <a:defRPr sz="75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74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9552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52418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63" r:id="rId4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00" y="577800"/>
            <a:ext cx="8263350" cy="804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800" y="1745437"/>
            <a:ext cx="8263350" cy="274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06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5300" y="94965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238"/>
              </a:lnSpc>
              <a:defRPr sz="800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21" y="90000"/>
            <a:ext cx="447815" cy="180000"/>
          </a:xfrm>
          <a:prstGeom prst="rect">
            <a:avLst/>
          </a:prstGeom>
        </p:spPr>
      </p:pic>
      <p:sp>
        <p:nvSpPr>
          <p:cNvPr id="5" name="Textfeld 8">
            <a:extLst>
              <a:ext uri="{FF2B5EF4-FFF2-40B4-BE49-F238E27FC236}">
                <a16:creationId xmlns:a16="http://schemas.microsoft.com/office/drawing/2014/main" id="{CB15095F-04A3-BBF5-ECED-1CFC25013931}"/>
              </a:ext>
            </a:extLst>
          </p:cNvPr>
          <p:cNvSpPr txBox="1"/>
          <p:nvPr userDrawn="1"/>
        </p:nvSpPr>
        <p:spPr>
          <a:xfrm>
            <a:off x="3156706" y="94965"/>
            <a:ext cx="2830588" cy="1700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Diagnostics and control at FCC |  D. Butti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7" name="Textfeld 10">
            <a:extLst>
              <a:ext uri="{FF2B5EF4-FFF2-40B4-BE49-F238E27FC236}">
                <a16:creationId xmlns:a16="http://schemas.microsoft.com/office/drawing/2014/main" id="{8297A92E-D7C6-1B21-7212-DF45AEF044DC}"/>
              </a:ext>
            </a:extLst>
          </p:cNvPr>
          <p:cNvSpPr txBox="1"/>
          <p:nvPr userDrawn="1"/>
        </p:nvSpPr>
        <p:spPr>
          <a:xfrm>
            <a:off x="755576" y="94965"/>
            <a:ext cx="1728191" cy="1700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238"/>
              </a:lnSpc>
            </a:pPr>
            <a:r>
              <a:rPr lang="en-US" sz="900" dirty="0">
                <a:solidFill>
                  <a:schemeClr val="bg1"/>
                </a:solidFill>
              </a:rPr>
              <a:t>ICFDT7</a:t>
            </a:r>
            <a:endParaRPr lang="de-AT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8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67" r:id="rId11"/>
  </p:sldLayoutIdLst>
  <p:hf hdr="0" ftr="0" dt="0"/>
  <p:txStyles>
    <p:titleStyle>
      <a:lvl1pPr algn="l" defTabSz="685800" rtl="0" eaLnBrk="1" latinLnBrk="0" hangingPunct="1">
        <a:lnSpc>
          <a:spcPts val="3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243000" algn="l" defTabSz="685800" rtl="0" eaLnBrk="1" latinLnBrk="0" hangingPunct="1">
        <a:lnSpc>
          <a:spcPts val="1388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243000" algn="l" defTabSz="685800" rtl="0" eaLnBrk="1" latinLnBrk="0" hangingPunct="1">
        <a:lnSpc>
          <a:spcPts val="1388"/>
        </a:lnSpc>
        <a:spcBef>
          <a:spcPts val="0"/>
        </a:spcBef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 userDrawn="1">
          <p15:clr>
            <a:srgbClr val="F26B43"/>
          </p15:clr>
        </p15:guide>
        <p15:guide id="3" pos="90" userDrawn="1">
          <p15:clr>
            <a:srgbClr val="F26B43"/>
          </p15:clr>
        </p15:guide>
        <p15:guide id="4" pos="294" userDrawn="1">
          <p15:clr>
            <a:srgbClr val="F26B43"/>
          </p15:clr>
        </p15:guide>
        <p15:guide id="5" pos="1009" userDrawn="1">
          <p15:clr>
            <a:srgbClr val="F26B43"/>
          </p15:clr>
        </p15:guide>
        <p15:guide id="6" pos="1196" userDrawn="1">
          <p15:clr>
            <a:srgbClr val="F26B43"/>
          </p15:clr>
        </p15:guide>
        <p15:guide id="7" pos="5670" userDrawn="1">
          <p15:clr>
            <a:srgbClr val="F26B43"/>
          </p15:clr>
        </p15:guide>
        <p15:guide id="8" pos="5466" userDrawn="1">
          <p15:clr>
            <a:srgbClr val="F26B43"/>
          </p15:clr>
        </p15:guide>
        <p15:guide id="9" pos="2081" userDrawn="1">
          <p15:clr>
            <a:srgbClr val="F26B43"/>
          </p15:clr>
        </p15:guide>
        <p15:guide id="10" pos="1893" userDrawn="1">
          <p15:clr>
            <a:srgbClr val="F26B43"/>
          </p15:clr>
        </p15:guide>
        <p15:guide id="12" pos="2973" userDrawn="1">
          <p15:clr>
            <a:srgbClr val="F26B43"/>
          </p15:clr>
        </p15:guide>
        <p15:guide id="13" pos="2787" userDrawn="1">
          <p15:clr>
            <a:srgbClr val="F26B43"/>
          </p15:clr>
        </p15:guide>
        <p15:guide id="14" pos="4751" userDrawn="1">
          <p15:clr>
            <a:srgbClr val="F26B43"/>
          </p15:clr>
        </p15:guide>
        <p15:guide id="15" pos="4564" userDrawn="1">
          <p15:clr>
            <a:srgbClr val="F26B43"/>
          </p15:clr>
        </p15:guide>
        <p15:guide id="16" pos="3867" userDrawn="1">
          <p15:clr>
            <a:srgbClr val="F26B43"/>
          </p15:clr>
        </p15:guide>
        <p15:guide id="17" pos="3680" userDrawn="1">
          <p15:clr>
            <a:srgbClr val="F26B43"/>
          </p15:clr>
        </p15:guide>
        <p15:guide id="19" orient="horz" pos="123" userDrawn="1">
          <p15:clr>
            <a:srgbClr val="F26B43"/>
          </p15:clr>
        </p15:guide>
        <p15:guide id="21" orient="horz" pos="200" userDrawn="1">
          <p15:clr>
            <a:srgbClr val="F26B43"/>
          </p15:clr>
        </p15:guide>
        <p15:guide id="23" orient="horz" pos="387" userDrawn="1">
          <p15:clr>
            <a:srgbClr val="F26B43"/>
          </p15:clr>
        </p15:guide>
        <p15:guide id="24" orient="horz" pos="2819" userDrawn="1">
          <p15:clr>
            <a:srgbClr val="F26B43"/>
          </p15:clr>
        </p15:guide>
        <p15:guide id="25" orient="horz" pos="2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8.png"/><Relationship Id="rId4" Type="http://schemas.openxmlformats.org/officeDocument/2006/relationships/image" Target="../media/image18.jpe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3.png"/><Relationship Id="rId7" Type="http://schemas.openxmlformats.org/officeDocument/2006/relationships/image" Target="../media/image34.png"/><Relationship Id="rId12" Type="http://schemas.openxmlformats.org/officeDocument/2006/relationships/image" Target="../media/image4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>
            <a:extLst>
              <a:ext uri="{FF2B5EF4-FFF2-40B4-BE49-F238E27FC236}">
                <a16:creationId xmlns:a16="http://schemas.microsoft.com/office/drawing/2014/main" id="{CF6EA39A-1743-6F14-281E-4F277F0D1CEE}"/>
              </a:ext>
            </a:extLst>
          </p:cNvPr>
          <p:cNvSpPr txBox="1">
            <a:spLocks/>
          </p:cNvSpPr>
          <p:nvPr/>
        </p:nvSpPr>
        <p:spPr>
          <a:xfrm>
            <a:off x="0" y="820376"/>
            <a:ext cx="9144000" cy="1790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lnSpc>
                <a:spcPts val="3563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/>
              <a:t>Diagnostics and control at FCC</a:t>
            </a:r>
            <a:endParaRPr lang="en-US" cap="none" dirty="0">
              <a:latin typeface="+mn-lt"/>
            </a:endParaRPr>
          </a:p>
        </p:txBody>
      </p:sp>
      <p:sp>
        <p:nvSpPr>
          <p:cNvPr id="11" name="Untertitel 3">
            <a:extLst>
              <a:ext uri="{FF2B5EF4-FFF2-40B4-BE49-F238E27FC236}">
                <a16:creationId xmlns:a16="http://schemas.microsoft.com/office/drawing/2014/main" id="{7EEDD489-754A-161B-0DDA-E9C0B5126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25984"/>
            <a:ext cx="9143998" cy="1241822"/>
          </a:xfrm>
        </p:spPr>
        <p:txBody>
          <a:bodyPr/>
          <a:lstStyle/>
          <a:p>
            <a:r>
              <a:rPr lang="it-IT" dirty="0"/>
              <a:t>Daniele Butti, CERN –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Instrumentation</a:t>
            </a:r>
            <a:r>
              <a:rPr lang="it-IT" dirty="0"/>
              <a:t> group</a:t>
            </a:r>
          </a:p>
          <a:p>
            <a:endParaRPr lang="it-IT" dirty="0"/>
          </a:p>
          <a:p>
            <a:r>
              <a:rPr lang="it-IT" dirty="0"/>
              <a:t>with many thanks to</a:t>
            </a:r>
          </a:p>
          <a:p>
            <a:r>
              <a:rPr lang="it-IT" dirty="0"/>
              <a:t>B. Paroli, M. A. C. Potenza, M. Siano (Università degli Studi di Milano)</a:t>
            </a:r>
          </a:p>
          <a:p>
            <a:r>
              <a:rPr lang="it-IT" dirty="0"/>
              <a:t>U. </a:t>
            </a:r>
            <a:r>
              <a:rPr lang="it-IT" dirty="0" err="1"/>
              <a:t>Iriso</a:t>
            </a:r>
            <a:r>
              <a:rPr lang="it-IT" dirty="0"/>
              <a:t>, A. A. </a:t>
            </a:r>
            <a:r>
              <a:rPr lang="it-IT" dirty="0" err="1"/>
              <a:t>Nosych</a:t>
            </a:r>
            <a:r>
              <a:rPr lang="it-IT" dirty="0"/>
              <a:t>, J. Nunez, E. Solano, L. Torino (ALBA-CELLS) </a:t>
            </a:r>
          </a:p>
          <a:p>
            <a:r>
              <a:rPr lang="it-IT" dirty="0"/>
              <a:t>T. Lefevre, S. Mazzoni, A. </a:t>
            </a:r>
            <a:r>
              <a:rPr lang="en-US" dirty="0" err="1"/>
              <a:t>Schlögelhofer</a:t>
            </a:r>
            <a:r>
              <a:rPr lang="en-US" dirty="0"/>
              <a:t>, </a:t>
            </a:r>
            <a:r>
              <a:rPr lang="it-IT" dirty="0"/>
              <a:t>G. </a:t>
            </a:r>
            <a:r>
              <a:rPr lang="it-IT" dirty="0" err="1"/>
              <a:t>Trad</a:t>
            </a:r>
            <a:r>
              <a:rPr lang="it-IT" dirty="0"/>
              <a:t> (CERN)</a:t>
            </a:r>
          </a:p>
          <a:p>
            <a:endParaRPr lang="it-IT" dirty="0"/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439EA909-1B47-BDDB-2DC5-0636A47521D9}"/>
              </a:ext>
            </a:extLst>
          </p:cNvPr>
          <p:cNvSpPr txBox="1"/>
          <p:nvPr/>
        </p:nvSpPr>
        <p:spPr>
          <a:xfrm>
            <a:off x="0" y="141134"/>
            <a:ext cx="9143999" cy="24859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1238"/>
              </a:lnSpc>
            </a:pPr>
            <a:r>
              <a:rPr lang="en-US" sz="1400" dirty="0">
                <a:solidFill>
                  <a:schemeClr val="bg1"/>
                </a:solidFill>
              </a:rPr>
              <a:t>7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 International Conference on Frontier in Diagnostic Technologies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F993FB-986A-7A33-5B87-6745F80C0CAF}"/>
              </a:ext>
            </a:extLst>
          </p:cNvPr>
          <p:cNvSpPr txBox="1"/>
          <p:nvPr/>
        </p:nvSpPr>
        <p:spPr>
          <a:xfrm>
            <a:off x="-1" y="4730345"/>
            <a:ext cx="9143999" cy="24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38"/>
              </a:lnSpc>
            </a:pPr>
            <a:r>
              <a:rPr lang="en-US" sz="1400" dirty="0">
                <a:solidFill>
                  <a:schemeClr val="bg1"/>
                </a:solidFill>
              </a:rPr>
              <a:t>22</a:t>
            </a:r>
            <a:r>
              <a:rPr lang="en-US" sz="1400" baseline="30000" dirty="0">
                <a:solidFill>
                  <a:schemeClr val="bg1"/>
                </a:solidFill>
              </a:rPr>
              <a:t>nd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October</a:t>
            </a:r>
            <a:r>
              <a:rPr lang="en-US" sz="1400" dirty="0">
                <a:solidFill>
                  <a:schemeClr val="bg1"/>
                </a:solidFill>
              </a:rPr>
              <a:t> 2024</a:t>
            </a:r>
            <a:endParaRPr lang="de-A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3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E3A077-A6D5-7D3C-CA09-51D8B1096FB7}"/>
                  </a:ext>
                </a:extLst>
              </p:cNvPr>
              <p:cNvSpPr txBox="1"/>
              <p:nvPr/>
            </p:nvSpPr>
            <p:spPr>
              <a:xfrm>
                <a:off x="331538" y="1378917"/>
                <a:ext cx="4911924" cy="1896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600" dirty="0"/>
                  <a:t>Challenges to deploy technique at </a:t>
                </a:r>
                <a:r>
                  <a:rPr lang="en-US" sz="1600" dirty="0" err="1"/>
                  <a:t>FCCee</a:t>
                </a:r>
                <a:endParaRPr lang="en-US" sz="16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high energy photons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broadband (dipole) SR source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→"/>
                </a:pPr>
                <a:r>
                  <a:rPr lang="en-US" sz="1600" b="1" dirty="0"/>
                  <a:t>new dipole line being equipped at ALBA </a:t>
                </a:r>
                <a:r>
                  <a:rPr lang="en-US" sz="1600" dirty="0"/>
                  <a:t>for HNFS tests using dipole synchrotron radiation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E3A077-A6D5-7D3C-CA09-51D8B1096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38" y="1378917"/>
                <a:ext cx="4911924" cy="1896417"/>
              </a:xfrm>
              <a:prstGeom prst="rect">
                <a:avLst/>
              </a:prstGeom>
              <a:blipFill>
                <a:blip r:embed="rId2"/>
                <a:stretch>
                  <a:fillRect l="-515" t="-667" b="-4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3620BA8-63D2-4255-9F3E-B59DA8D90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52" y="2683493"/>
            <a:ext cx="1914277" cy="224600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84185"/>
            <a:ext cx="8263350" cy="432048"/>
          </a:xfrm>
        </p:spPr>
        <p:txBody>
          <a:bodyPr/>
          <a:lstStyle/>
          <a:p>
            <a:r>
              <a:rPr lang="en-US" sz="2400" dirty="0"/>
              <a:t>Future tests with dipole source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345FE45-7305-1F5F-0403-F3CF87637849}"/>
              </a:ext>
            </a:extLst>
          </p:cNvPr>
          <p:cNvGrpSpPr/>
          <p:nvPr/>
        </p:nvGrpSpPr>
        <p:grpSpPr>
          <a:xfrm>
            <a:off x="6460656" y="411510"/>
            <a:ext cx="2643013" cy="722838"/>
            <a:chOff x="6148315" y="430396"/>
            <a:chExt cx="2876448" cy="783019"/>
          </a:xfrm>
        </p:grpSpPr>
        <p:pic>
          <p:nvPicPr>
            <p:cNvPr id="2056" name="Picture 8" descr="CERN Logo and symbol, meaning, history, PNG, brand">
              <a:extLst>
                <a:ext uri="{FF2B5EF4-FFF2-40B4-BE49-F238E27FC236}">
                  <a16:creationId xmlns:a16="http://schemas.microsoft.com/office/drawing/2014/main" id="{D61D0956-FD83-87B0-B0AA-76B755837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315" y="430396"/>
              <a:ext cx="925123" cy="783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0399A56-8C14-0373-18E8-A202605DD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088" y="434930"/>
              <a:ext cx="1411692" cy="773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tà degli Studi di Milano - Wikipedia">
              <a:extLst>
                <a:ext uri="{FF2B5EF4-FFF2-40B4-BE49-F238E27FC236}">
                  <a16:creationId xmlns:a16="http://schemas.microsoft.com/office/drawing/2014/main" id="{336B916F-3E20-ADC0-5B54-F9A376AA4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6459" y="434930"/>
              <a:ext cx="718304" cy="71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EC8A57-2880-EE66-2C6B-05DC4EB37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682" y="1362615"/>
            <a:ext cx="1882721" cy="1266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D0AC5-CA2F-FD69-8D29-AFEE464DB0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57" y="4083334"/>
            <a:ext cx="7001763" cy="1056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31A7B-5593-B2D8-092F-E3D443F887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41" y="4074650"/>
            <a:ext cx="1689117" cy="5364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4BA6B5-929F-5A5D-68FF-B29FB42A8066}"/>
              </a:ext>
            </a:extLst>
          </p:cNvPr>
          <p:cNvCxnSpPr/>
          <p:nvPr/>
        </p:nvCxnSpPr>
        <p:spPr>
          <a:xfrm flipV="1">
            <a:off x="87389" y="4383290"/>
            <a:ext cx="6788150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27FEC8-AE2F-0719-6AAA-BD4739873B9D}"/>
              </a:ext>
            </a:extLst>
          </p:cNvPr>
          <p:cNvCxnSpPr>
            <a:cxnSpLocks/>
          </p:cNvCxnSpPr>
          <p:nvPr/>
        </p:nvCxnSpPr>
        <p:spPr>
          <a:xfrm>
            <a:off x="7033179" y="2470244"/>
            <a:ext cx="456076" cy="861073"/>
          </a:xfrm>
          <a:prstGeom prst="straightConnector1">
            <a:avLst/>
          </a:prstGeom>
          <a:ln w="12700">
            <a:solidFill>
              <a:schemeClr val="accent6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5D10CAD-80A3-8898-1044-D7854EE4C94B}"/>
              </a:ext>
            </a:extLst>
          </p:cNvPr>
          <p:cNvCxnSpPr>
            <a:cxnSpLocks/>
          </p:cNvCxnSpPr>
          <p:nvPr/>
        </p:nvCxnSpPr>
        <p:spPr>
          <a:xfrm>
            <a:off x="8565959" y="2673967"/>
            <a:ext cx="175107" cy="76558"/>
          </a:xfrm>
          <a:prstGeom prst="straightConnector1">
            <a:avLst/>
          </a:prstGeom>
          <a:ln w="12700">
            <a:solidFill>
              <a:schemeClr val="accent6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FAB49E-7921-AA83-E277-2CB3C130ADEB}"/>
              </a:ext>
            </a:extLst>
          </p:cNvPr>
          <p:cNvSpPr txBox="1"/>
          <p:nvPr/>
        </p:nvSpPr>
        <p:spPr>
          <a:xfrm>
            <a:off x="5715702" y="1252533"/>
            <a:ext cx="1472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In-vacuum multilayer monochromator</a:t>
            </a:r>
            <a:endParaRPr lang="en-150" sz="10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9C0C6-25A0-7F2E-66CB-043DB73D1F52}"/>
              </a:ext>
            </a:extLst>
          </p:cNvPr>
          <p:cNvSpPr txBox="1"/>
          <p:nvPr/>
        </p:nvSpPr>
        <p:spPr>
          <a:xfrm>
            <a:off x="-38017" y="4929494"/>
            <a:ext cx="39222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Layout of FE21 at ALBA, equipped for HNFS studies</a:t>
            </a:r>
            <a:endParaRPr lang="en-150" sz="9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D56F5F-D5F7-FF9B-5682-1E68EEEF57C9}"/>
              </a:ext>
            </a:extLst>
          </p:cNvPr>
          <p:cNvSpPr txBox="1"/>
          <p:nvPr/>
        </p:nvSpPr>
        <p:spPr>
          <a:xfrm>
            <a:off x="8428146" y="2145593"/>
            <a:ext cx="7686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Detector</a:t>
            </a:r>
            <a:endParaRPr lang="en-150" sz="1000" i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04CC1C-BCD2-EE40-C46D-3D83CF2900A5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812461" y="2391814"/>
            <a:ext cx="0" cy="282153"/>
          </a:xfrm>
          <a:prstGeom prst="straightConnector1">
            <a:avLst/>
          </a:prstGeom>
          <a:ln w="12700">
            <a:solidFill>
              <a:schemeClr val="accent6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EB24B47-FBED-823E-B9DE-7AB58A152C95}"/>
              </a:ext>
            </a:extLst>
          </p:cNvPr>
          <p:cNvSpPr txBox="1"/>
          <p:nvPr/>
        </p:nvSpPr>
        <p:spPr>
          <a:xfrm>
            <a:off x="7999620" y="2463152"/>
            <a:ext cx="10904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Scatterers</a:t>
            </a:r>
            <a:endParaRPr lang="en-150" sz="1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77D673-7B2B-F625-CC81-E72734BCB3DD}"/>
              </a:ext>
            </a:extLst>
          </p:cNvPr>
          <p:cNvSpPr txBox="1"/>
          <p:nvPr/>
        </p:nvSpPr>
        <p:spPr>
          <a:xfrm>
            <a:off x="8046290" y="4874355"/>
            <a:ext cx="1364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Credit: U. </a:t>
            </a:r>
            <a:r>
              <a:rPr lang="en-US" sz="1100" i="1" dirty="0" err="1"/>
              <a:t>Iriso</a:t>
            </a:r>
            <a:endParaRPr lang="en-150" sz="1100" i="1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DC899CC-3A2A-5E3B-27B1-0AD1158137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19023">
            <a:off x="4535335" y="400598"/>
            <a:ext cx="599223" cy="5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0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84185"/>
            <a:ext cx="8263350" cy="432048"/>
          </a:xfrm>
        </p:spPr>
        <p:txBody>
          <a:bodyPr/>
          <a:lstStyle/>
          <a:p>
            <a:r>
              <a:rPr lang="en-US" sz="2400" dirty="0"/>
              <a:t>Development of new target materials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345FE45-7305-1F5F-0403-F3CF87637849}"/>
              </a:ext>
            </a:extLst>
          </p:cNvPr>
          <p:cNvGrpSpPr/>
          <p:nvPr/>
        </p:nvGrpSpPr>
        <p:grpSpPr>
          <a:xfrm>
            <a:off x="6460656" y="411510"/>
            <a:ext cx="2643013" cy="722838"/>
            <a:chOff x="6148315" y="430396"/>
            <a:chExt cx="2876448" cy="783019"/>
          </a:xfrm>
        </p:grpSpPr>
        <p:pic>
          <p:nvPicPr>
            <p:cNvPr id="2056" name="Picture 8" descr="CERN Logo and symbol, meaning, history, PNG, brand">
              <a:extLst>
                <a:ext uri="{FF2B5EF4-FFF2-40B4-BE49-F238E27FC236}">
                  <a16:creationId xmlns:a16="http://schemas.microsoft.com/office/drawing/2014/main" id="{D61D0956-FD83-87B0-B0AA-76B755837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315" y="430396"/>
              <a:ext cx="925123" cy="783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0399A56-8C14-0373-18E8-A202605DD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088" y="434930"/>
              <a:ext cx="1411692" cy="773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tà degli Studi di Milano - Wikipedia">
              <a:extLst>
                <a:ext uri="{FF2B5EF4-FFF2-40B4-BE49-F238E27FC236}">
                  <a16:creationId xmlns:a16="http://schemas.microsoft.com/office/drawing/2014/main" id="{336B916F-3E20-ADC0-5B54-F9A376AA4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6459" y="434930"/>
              <a:ext cx="718304" cy="71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4BCCA0-AE1F-19C2-CB1C-0F1301697D42}"/>
              </a:ext>
            </a:extLst>
          </p:cNvPr>
          <p:cNvGrpSpPr/>
          <p:nvPr/>
        </p:nvGrpSpPr>
        <p:grpSpPr>
          <a:xfrm>
            <a:off x="7004243" y="3145858"/>
            <a:ext cx="1846060" cy="1834068"/>
            <a:chOff x="3092579" y="1826762"/>
            <a:chExt cx="2293200" cy="2311677"/>
          </a:xfrm>
        </p:grpSpPr>
        <p:pic>
          <p:nvPicPr>
            <p:cNvPr id="5" name="Immagine 27" descr="Immagine che contiene modello, cerchio, viola, Lilac&#10;&#10;Descrizione generata automaticamente">
              <a:extLst>
                <a:ext uri="{FF2B5EF4-FFF2-40B4-BE49-F238E27FC236}">
                  <a16:creationId xmlns:a16="http://schemas.microsoft.com/office/drawing/2014/main" id="{E905FD60-CAF6-73CC-EEC1-258BD3470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579" y="1845239"/>
              <a:ext cx="2293200" cy="2293200"/>
            </a:xfrm>
            <a:prstGeom prst="rect">
              <a:avLst/>
            </a:prstGeom>
          </p:spPr>
        </p:pic>
        <p:sp>
          <p:nvSpPr>
            <p:cNvPr id="6" name="Textplatzhalter 9">
              <a:extLst>
                <a:ext uri="{FF2B5EF4-FFF2-40B4-BE49-F238E27FC236}">
                  <a16:creationId xmlns:a16="http://schemas.microsoft.com/office/drawing/2014/main" id="{F1DE6500-BA43-8D45-6D25-CDC992A5B5DA}"/>
                </a:ext>
              </a:extLst>
            </p:cNvPr>
            <p:cNvSpPr txBox="1">
              <a:spLocks/>
            </p:cNvSpPr>
            <p:nvPr/>
          </p:nvSpPr>
          <p:spPr>
            <a:xfrm>
              <a:off x="3092579" y="1826762"/>
              <a:ext cx="2293198" cy="39732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43000" indent="-24300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86000" indent="-24300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9000" indent="-24300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72000" indent="-24300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i="1" dirty="0">
                  <a:solidFill>
                    <a:schemeClr val="bg1"/>
                  </a:solidFill>
                </a:rPr>
                <a:t>Numerical simulations</a:t>
              </a:r>
            </a:p>
            <a:p>
              <a:pPr algn="ctr"/>
              <a:r>
                <a:rPr lang="en-US" sz="1100" i="1" dirty="0">
                  <a:solidFill>
                    <a:schemeClr val="bg1"/>
                  </a:solidFill>
                </a:rPr>
                <a:t>(SRW, preliminary)</a:t>
              </a:r>
            </a:p>
          </p:txBody>
        </p:sp>
        <p:sp>
          <p:nvSpPr>
            <p:cNvPr id="7" name="Textplatzhalter 9">
              <a:extLst>
                <a:ext uri="{FF2B5EF4-FFF2-40B4-BE49-F238E27FC236}">
                  <a16:creationId xmlns:a16="http://schemas.microsoft.com/office/drawing/2014/main" id="{14B22316-861E-491F-4FC1-7765F5381759}"/>
                </a:ext>
              </a:extLst>
            </p:cNvPr>
            <p:cNvSpPr txBox="1">
              <a:spLocks/>
            </p:cNvSpPr>
            <p:nvPr/>
          </p:nvSpPr>
          <p:spPr>
            <a:xfrm>
              <a:off x="3621583" y="3837182"/>
              <a:ext cx="1764195" cy="208547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43000" indent="-24300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86000" indent="-24300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9000" indent="-24300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72000" indent="-243000" algn="l" defTabSz="685800" rtl="0" eaLnBrk="1" latinLnBrk="0" hangingPunct="1">
                <a:lnSpc>
                  <a:spcPts val="1388"/>
                </a:lnSpc>
                <a:spcBef>
                  <a:spcPts val="0"/>
                </a:spcBef>
                <a:buSzPct val="100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100" i="1" dirty="0">
                  <a:solidFill>
                    <a:schemeClr val="bg1"/>
                  </a:solidFill>
                </a:rPr>
                <a:t>Credit: J. Nunez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431C1B-20C9-4606-CA4D-E464C5713E5D}"/>
              </a:ext>
            </a:extLst>
          </p:cNvPr>
          <p:cNvGrpSpPr/>
          <p:nvPr/>
        </p:nvGrpSpPr>
        <p:grpSpPr>
          <a:xfrm>
            <a:off x="6967537" y="1342743"/>
            <a:ext cx="1919288" cy="1727141"/>
            <a:chOff x="7045245" y="1339208"/>
            <a:chExt cx="1735531" cy="1548822"/>
          </a:xfrm>
        </p:grpSpPr>
        <p:pic>
          <p:nvPicPr>
            <p:cNvPr id="3" name="Immagine 29" descr="Immagine che contiene bianco e nero, funghi mucillaginosi&#10;&#10;Descrizione generata automaticamente">
              <a:extLst>
                <a:ext uri="{FF2B5EF4-FFF2-40B4-BE49-F238E27FC236}">
                  <a16:creationId xmlns:a16="http://schemas.microsoft.com/office/drawing/2014/main" id="{E94445B7-4D01-A071-2DDA-DD7459F6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0733" y="1363571"/>
              <a:ext cx="1651668" cy="15244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92BC28-A7B1-73D1-316B-C867611BEAF7}"/>
                </a:ext>
              </a:extLst>
            </p:cNvPr>
            <p:cNvSpPr txBox="1"/>
            <p:nvPr/>
          </p:nvSpPr>
          <p:spPr>
            <a:xfrm>
              <a:off x="7045245" y="1339208"/>
              <a:ext cx="1728418" cy="234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i="1" dirty="0">
                  <a:solidFill>
                    <a:schemeClr val="bg1"/>
                  </a:solidFill>
                </a:rPr>
                <a:t>Nanostructured gold target</a:t>
              </a:r>
              <a:endParaRPr lang="en-150" sz="1100" i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B3AD74-B7FF-23B7-D5EB-E60BE30F2AF6}"/>
                </a:ext>
              </a:extLst>
            </p:cNvPr>
            <p:cNvSpPr txBox="1"/>
            <p:nvPr/>
          </p:nvSpPr>
          <p:spPr>
            <a:xfrm>
              <a:off x="7052358" y="2571750"/>
              <a:ext cx="1728418" cy="234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100" i="1" dirty="0">
                  <a:solidFill>
                    <a:schemeClr val="bg1"/>
                  </a:solidFill>
                </a:rPr>
                <a:t>Credit: S. Mazzoni</a:t>
              </a:r>
              <a:endParaRPr lang="en-150" sz="11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87B707-4B3A-E93D-5DA7-10E785B742B1}"/>
              </a:ext>
            </a:extLst>
          </p:cNvPr>
          <p:cNvSpPr txBox="1"/>
          <p:nvPr/>
        </p:nvSpPr>
        <p:spPr>
          <a:xfrm>
            <a:off x="265041" y="1531425"/>
            <a:ext cx="6407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Silica nanospheres not usable in regular FCC operation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poor contrast of SiO</a:t>
            </a:r>
            <a:r>
              <a:rPr lang="en-US" sz="1600" baseline="-25000" dirty="0"/>
              <a:t>2 </a:t>
            </a:r>
            <a:r>
              <a:rPr lang="en-US" sz="1600" dirty="0"/>
              <a:t>with hard x-rays</a:t>
            </a:r>
            <a:endParaRPr lang="en-US" sz="1600" baseline="-25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stability issues such as sedimentation and aggregation of colloids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→"/>
            </a:pPr>
            <a:r>
              <a:rPr lang="en-US" sz="1600" dirty="0"/>
              <a:t>need to </a:t>
            </a:r>
            <a:r>
              <a:rPr lang="en-US" sz="1600" b="1" dirty="0"/>
              <a:t>develop and study novel target materials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FD812A-6A09-D57D-CABE-A21F62C8540A}"/>
              </a:ext>
            </a:extLst>
          </p:cNvPr>
          <p:cNvSpPr txBox="1"/>
          <p:nvPr/>
        </p:nvSpPr>
        <p:spPr>
          <a:xfrm>
            <a:off x="265041" y="3777833"/>
            <a:ext cx="6264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Ongoing R&amp;D to design and manufacture </a:t>
            </a:r>
            <a:r>
              <a:rPr lang="en-US" sz="1600" b="1" dirty="0"/>
              <a:t>gold-based scatterers</a:t>
            </a:r>
            <a:r>
              <a:rPr lang="en-US" sz="1600" dirty="0"/>
              <a:t>, optimized for FCC applications, to be tested in new ALBA beamline</a:t>
            </a:r>
            <a:endParaRPr lang="en-150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263A17-0A29-6355-5B1D-0470CCB7D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19023">
            <a:off x="5339996" y="429878"/>
            <a:ext cx="540662" cy="54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5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19025" y="94965"/>
            <a:ext cx="289479" cy="17007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1510"/>
            <a:ext cx="8263350" cy="432048"/>
          </a:xfrm>
        </p:spPr>
        <p:txBody>
          <a:bodyPr/>
          <a:lstStyle/>
          <a:p>
            <a:r>
              <a:rPr lang="en-US" sz="2400" dirty="0"/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399176-F520-A631-31AB-090CEEFB6100}"/>
              </a:ext>
            </a:extLst>
          </p:cNvPr>
          <p:cNvSpPr txBox="1"/>
          <p:nvPr/>
        </p:nvSpPr>
        <p:spPr>
          <a:xfrm>
            <a:off x="107504" y="1094706"/>
            <a:ext cx="8788847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FCC is a frontier machine that needs frontier diagnostics</a:t>
            </a:r>
            <a:r>
              <a:rPr lang="en-US" sz="1800" b="1" dirty="0"/>
              <a:t> </a:t>
            </a:r>
            <a:r>
              <a:rPr lang="en-US" sz="1800" dirty="0"/>
              <a:t>to maximize physics output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→ novel techniques under study in several diagnostic domains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41F6A-CBE3-7C12-97B0-F1E479ABA57C}"/>
              </a:ext>
            </a:extLst>
          </p:cNvPr>
          <p:cNvSpPr txBox="1"/>
          <p:nvPr/>
        </p:nvSpPr>
        <p:spPr>
          <a:xfrm>
            <a:off x="146166" y="3867845"/>
            <a:ext cx="8883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Challenges to implement HNFS as operational diagnostics at </a:t>
            </a:r>
            <a:r>
              <a:rPr lang="en-US" sz="1800" dirty="0" err="1"/>
              <a:t>FCCee</a:t>
            </a:r>
            <a:endParaRPr lang="en-US" sz="1800" b="1" dirty="0"/>
          </a:p>
          <a:p>
            <a:r>
              <a:rPr lang="en-US" sz="1800" dirty="0"/>
              <a:t>→ work in progress for test beamline at ALBA and R&amp;D for optimized target materials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28BF00-6E6A-1C46-C01F-7CB9E36D5ACD}"/>
              </a:ext>
            </a:extLst>
          </p:cNvPr>
          <p:cNvSpPr txBox="1"/>
          <p:nvPr/>
        </p:nvSpPr>
        <p:spPr>
          <a:xfrm>
            <a:off x="107504" y="2481275"/>
            <a:ext cx="8788847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X-ray Heterodyne Near Field Speckles successfully tested at ALBA light source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→ promising option for accurate beam size measurement at </a:t>
            </a:r>
            <a:r>
              <a:rPr lang="en-US" sz="1800" dirty="0" err="1"/>
              <a:t>FCCee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961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E85B2-BABC-412F-8D5C-AE83A32F1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your attention!</a:t>
            </a:r>
            <a:endParaRPr lang="de-AT" dirty="0"/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38C1E07E-32FB-B241-A391-8BD4A6B0F32D}"/>
              </a:ext>
            </a:extLst>
          </p:cNvPr>
          <p:cNvSpPr txBox="1">
            <a:spLocks/>
          </p:cNvSpPr>
          <p:nvPr/>
        </p:nvSpPr>
        <p:spPr>
          <a:xfrm>
            <a:off x="8745300" y="97423"/>
            <a:ext cx="289479" cy="17007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3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7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54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1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8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45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0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1DFE4-5FC5-43BD-BB7E-75EAD82B965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50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9C4833-2895-4C79-AA25-34DBB76CA0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4712" y="1181596"/>
            <a:ext cx="5895208" cy="355039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Future Circular Collider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Diagnostics for </a:t>
            </a:r>
            <a:r>
              <a:rPr lang="en-US" dirty="0" err="1"/>
              <a:t>FCCee</a:t>
            </a:r>
            <a:endParaRPr lang="en-US" dirty="0"/>
          </a:p>
          <a:p>
            <a:pPr marL="268288" indent="-268288">
              <a:lnSpc>
                <a:spcPct val="100000"/>
              </a:lnSpc>
              <a:spcBef>
                <a:spcPts val="600"/>
              </a:spcBef>
            </a:pPr>
            <a:r>
              <a:rPr lang="en-US" b="0" dirty="0"/>
              <a:t>	transverse diagnostics</a:t>
            </a:r>
          </a:p>
          <a:p>
            <a:pPr marL="268288" indent="-268288">
              <a:lnSpc>
                <a:spcPct val="100000"/>
              </a:lnSpc>
              <a:spcBef>
                <a:spcPts val="600"/>
              </a:spcBef>
            </a:pPr>
            <a:r>
              <a:rPr lang="en-US" b="0" dirty="0"/>
              <a:t>	synchrotron radiation diagnostics</a:t>
            </a:r>
          </a:p>
          <a:p>
            <a:pPr marL="268288" indent="-268288">
              <a:lnSpc>
                <a:spcPct val="10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X-ray Heterodyne Near Field Speckles</a:t>
            </a:r>
            <a:endParaRPr lang="en-US" b="0" dirty="0"/>
          </a:p>
          <a:p>
            <a:pPr marL="268288" indent="-268288">
              <a:lnSpc>
                <a:spcPct val="100000"/>
              </a:lnSpc>
              <a:spcBef>
                <a:spcPts val="600"/>
              </a:spcBef>
            </a:pPr>
            <a:r>
              <a:rPr lang="en-US" b="0" dirty="0"/>
              <a:t>	measurements at undulator beamline</a:t>
            </a:r>
          </a:p>
          <a:p>
            <a:pPr marL="268288" indent="-268288">
              <a:lnSpc>
                <a:spcPct val="100000"/>
              </a:lnSpc>
              <a:spcBef>
                <a:spcPts val="600"/>
              </a:spcBef>
            </a:pPr>
            <a:r>
              <a:rPr lang="en-US" b="0" dirty="0"/>
              <a:t>	future dipole beamline</a:t>
            </a:r>
          </a:p>
          <a:p>
            <a:pPr marL="268288" indent="-268288">
              <a:lnSpc>
                <a:spcPct val="100000"/>
              </a:lnSpc>
              <a:spcBef>
                <a:spcPts val="600"/>
              </a:spcBef>
            </a:pPr>
            <a:r>
              <a:rPr lang="en-US" b="0" dirty="0"/>
              <a:t>	development of optimized target materials</a:t>
            </a:r>
          </a:p>
          <a:p>
            <a:pPr marL="268288" indent="-268288">
              <a:lnSpc>
                <a:spcPct val="10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Conclusion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EB1A91-989E-4FD6-BF4B-3E6E7CE1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1510"/>
            <a:ext cx="8263350" cy="432048"/>
          </a:xfrm>
        </p:spPr>
        <p:txBody>
          <a:bodyPr/>
          <a:lstStyle/>
          <a:p>
            <a:r>
              <a:rPr lang="en-US" sz="2400" dirty="0"/>
              <a:t>Outline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659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1510"/>
            <a:ext cx="8263350" cy="432048"/>
          </a:xfrm>
        </p:spPr>
        <p:txBody>
          <a:bodyPr/>
          <a:lstStyle/>
          <a:p>
            <a:r>
              <a:rPr lang="en-US" sz="2400" dirty="0"/>
              <a:t>Future Circular Collider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B0CB2B-588D-7B45-E388-7B72B7C4F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00" b="77733" l="13300" r="92475">
                        <a14:foregroundMark x1="32050" y1="43556" x2="32050" y2="43556"/>
                        <a14:foregroundMark x1="22750" y1="42489" x2="22750" y2="42489"/>
                        <a14:foregroundMark x1="23150" y1="58222" x2="23150" y2="58222"/>
                        <a14:foregroundMark x1="32200" y1="65156" x2="32200" y2="65156"/>
                        <a14:foregroundMark x1="14100" y1="27911" x2="31100" y2="13156"/>
                        <a14:foregroundMark x1="31100" y1="13156" x2="31100" y2="13156"/>
                        <a14:foregroundMark x1="31350" y1="12622" x2="42500" y2="12356"/>
                        <a14:foregroundMark x1="42500" y1="12356" x2="42500" y2="12356"/>
                        <a14:foregroundMark x1="40850" y1="11822" x2="46975" y2="11556"/>
                        <a14:foregroundMark x1="46975" y1="11556" x2="53450" y2="12089"/>
                        <a14:foregroundMark x1="53450" y1="12089" x2="59525" y2="10711"/>
                        <a14:foregroundMark x1="59525" y1="10711" x2="71475" y2="13378"/>
                        <a14:foregroundMark x1="71475" y1="13378" x2="92550" y2="30311"/>
                        <a14:foregroundMark x1="92550" y1="30311" x2="95400" y2="51556"/>
                        <a14:foregroundMark x1="95400" y1="51556" x2="93950" y2="76622"/>
                        <a14:foregroundMark x1="93950" y1="76622" x2="13825" y2="75911"/>
                        <a14:foregroundMark x1="13825" y1="75911" x2="14725" y2="63733"/>
                        <a14:foregroundMark x1="14725" y1="63733" x2="13300" y2="29111"/>
                        <a14:foregroundMark x1="13300" y1="29111" x2="35300" y2="12267"/>
                        <a14:foregroundMark x1="35300" y1="12267" x2="40500" y2="11822"/>
                        <a14:foregroundMark x1="17500" y1="51111" x2="15625" y2="70000"/>
                        <a14:foregroundMark x1="15625" y1="70000" x2="22075" y2="76267"/>
                        <a14:foregroundMark x1="22075" y1="76267" x2="27850" y2="76311"/>
                        <a14:foregroundMark x1="27850" y1="76311" x2="33950" y2="74978"/>
                        <a14:foregroundMark x1="33950" y1="74978" x2="38100" y2="56000"/>
                        <a14:foregroundMark x1="38100" y1="56000" x2="34300" y2="47911"/>
                        <a14:foregroundMark x1="34300" y1="47911" x2="28800" y2="49556"/>
                        <a14:foregroundMark x1="28800" y1="49556" x2="23550" y2="47733"/>
                        <a14:foregroundMark x1="23550" y1="47733" x2="23550" y2="47556"/>
                        <a14:foregroundMark x1="87800" y1="27111" x2="93050" y2="30933"/>
                        <a14:foregroundMark x1="93050" y1="30933" x2="95175" y2="41556"/>
                        <a14:foregroundMark x1="95175" y1="41556" x2="94750" y2="77111"/>
                        <a14:foregroundMark x1="94750" y1="77111" x2="89425" y2="79156"/>
                        <a14:foregroundMark x1="89425" y1="79156" x2="85050" y2="71689"/>
                        <a14:foregroundMark x1="85050" y1="71689" x2="83400" y2="57244"/>
                        <a14:foregroundMark x1="83400" y1="57244" x2="84450" y2="44667"/>
                        <a14:foregroundMark x1="84450" y1="44667" x2="89050" y2="37022"/>
                        <a14:foregroundMark x1="89050" y1="37022" x2="89150" y2="36356"/>
                        <a14:foregroundMark x1="90600" y1="45156" x2="89475" y2="35022"/>
                        <a14:foregroundMark x1="89475" y1="35022" x2="94875" y2="33022"/>
                        <a14:foregroundMark x1="94875" y1="33022" x2="94125" y2="68133"/>
                        <a14:foregroundMark x1="94125" y1="68133" x2="92475" y2="77733"/>
                        <a14:foregroundMark x1="92475" y1="77733" x2="91450" y2="45067"/>
                        <a14:foregroundMark x1="55050" y1="12000" x2="60700" y2="10667"/>
                        <a14:foregroundMark x1="60700" y1="10667" x2="69000" y2="10756"/>
                        <a14:foregroundMark x1="70100" y1="13422" x2="68450" y2="10222"/>
                        <a14:foregroundMark x1="70250" y1="13244" x2="75875" y2="15022"/>
                        <a14:foregroundMark x1="75875" y1="15022" x2="77700" y2="17422"/>
                        <a14:foregroundMark x1="73600" y1="14222" x2="69700" y2="10933"/>
                        <a14:foregroundMark x1="73950" y1="14044" x2="69800" y2="10667"/>
                        <a14:foregroundMark x1="54600" y1="12622" x2="57850" y2="10400"/>
                        <a14:foregroundMark x1="55500" y1="10489" x2="56800" y2="9778"/>
                        <a14:foregroundMark x1="59750" y1="11111" x2="61800" y2="10222"/>
                        <a14:foregroundMark x1="61000" y1="11467" x2="60950" y2="9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9" r="9076" b="24889"/>
          <a:stretch/>
        </p:blipFill>
        <p:spPr bwMode="auto">
          <a:xfrm>
            <a:off x="1" y="2420235"/>
            <a:ext cx="4932419" cy="27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0082D3-3A15-92AF-BA59-F0487D7ADA3A}"/>
              </a:ext>
            </a:extLst>
          </p:cNvPr>
          <p:cNvSpPr txBox="1"/>
          <p:nvPr/>
        </p:nvSpPr>
        <p:spPr>
          <a:xfrm>
            <a:off x="244549" y="4082401"/>
            <a:ext cx="6539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LHC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27 km</a:t>
            </a:r>
            <a:endParaRPr lang="en-15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4B655E-6B75-3BB5-CEC5-9FABFDA1FBC2}"/>
              </a:ext>
            </a:extLst>
          </p:cNvPr>
          <p:cNvSpPr txBox="1"/>
          <p:nvPr/>
        </p:nvSpPr>
        <p:spPr>
          <a:xfrm>
            <a:off x="3918098" y="4181638"/>
            <a:ext cx="6539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FCC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90 km</a:t>
            </a:r>
            <a:endParaRPr lang="en-15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0871B0-F1EB-F84E-D90C-CB96DC17A1F1}"/>
              </a:ext>
            </a:extLst>
          </p:cNvPr>
          <p:cNvSpPr txBox="1"/>
          <p:nvPr/>
        </p:nvSpPr>
        <p:spPr>
          <a:xfrm>
            <a:off x="244548" y="978508"/>
            <a:ext cx="778834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Proposal for CERN next-generation </a:t>
            </a:r>
            <a:r>
              <a:rPr lang="en-US" b="1" dirty="0"/>
              <a:t>flagship collider </a:t>
            </a:r>
            <a:r>
              <a:rPr lang="en-US" dirty="0"/>
              <a:t>after LHC era</a:t>
            </a:r>
            <a:endParaRPr lang="en-1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E648D7-3C93-EE4D-9F01-9F2BEB916D6A}"/>
              </a:ext>
            </a:extLst>
          </p:cNvPr>
          <p:cNvSpPr txBox="1"/>
          <p:nvPr/>
        </p:nvSpPr>
        <p:spPr>
          <a:xfrm>
            <a:off x="244548" y="1396780"/>
            <a:ext cx="844225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Circular machine with </a:t>
            </a:r>
            <a:r>
              <a:rPr lang="en-US" b="1" dirty="0"/>
              <a:t>four major experiments</a:t>
            </a:r>
            <a:r>
              <a:rPr lang="en-US" dirty="0"/>
              <a:t>, </a:t>
            </a:r>
            <a:r>
              <a:rPr lang="en-GB" dirty="0"/>
              <a:t>commensurate to the size of the current CERN community</a:t>
            </a:r>
            <a:endParaRPr lang="en-15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A263FA-075A-5ABA-F138-C2317DDFBB7A}"/>
              </a:ext>
            </a:extLst>
          </p:cNvPr>
          <p:cNvSpPr txBox="1"/>
          <p:nvPr/>
        </p:nvSpPr>
        <p:spPr>
          <a:xfrm>
            <a:off x="244548" y="1810498"/>
            <a:ext cx="8692117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Multi-stage facility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FCCee</a:t>
            </a:r>
            <a:r>
              <a:rPr lang="en-US" dirty="0"/>
              <a:t> a ~100 GeV electron-positron collider for ultra-precise measurements of Higgs and EW parameters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FCChh</a:t>
            </a:r>
            <a:r>
              <a:rPr lang="en-US" dirty="0"/>
              <a:t> a ~100 TeV hadron collider for direct exploration of next energy frontier</a:t>
            </a:r>
            <a:endParaRPr lang="en-150" dirty="0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23752DD-78BD-5AE4-E52E-6B40480EF7F3}"/>
              </a:ext>
            </a:extLst>
          </p:cNvPr>
          <p:cNvSpPr/>
          <p:nvPr/>
        </p:nvSpPr>
        <p:spPr bwMode="white">
          <a:xfrm>
            <a:off x="4201981" y="3055984"/>
            <a:ext cx="1094610" cy="2095777"/>
          </a:xfrm>
          <a:custGeom>
            <a:avLst/>
            <a:gdLst>
              <a:gd name="connsiteX0" fmla="*/ 0 w 740864"/>
              <a:gd name="connsiteY0" fmla="*/ 40047 h 1968963"/>
              <a:gd name="connsiteX1" fmla="*/ 160186 w 740864"/>
              <a:gd name="connsiteY1" fmla="*/ 160187 h 1968963"/>
              <a:gd name="connsiteX2" fmla="*/ 193559 w 740864"/>
              <a:gd name="connsiteY2" fmla="*/ 240280 h 1968963"/>
              <a:gd name="connsiteX3" fmla="*/ 273652 w 740864"/>
              <a:gd name="connsiteY3" fmla="*/ 313699 h 1968963"/>
              <a:gd name="connsiteX4" fmla="*/ 293676 w 740864"/>
              <a:gd name="connsiteY4" fmla="*/ 527282 h 1968963"/>
              <a:gd name="connsiteX5" fmla="*/ 327048 w 740864"/>
              <a:gd name="connsiteY5" fmla="*/ 734190 h 1968963"/>
              <a:gd name="connsiteX6" fmla="*/ 360420 w 740864"/>
              <a:gd name="connsiteY6" fmla="*/ 867679 h 1968963"/>
              <a:gd name="connsiteX7" fmla="*/ 360420 w 740864"/>
              <a:gd name="connsiteY7" fmla="*/ 1074587 h 1968963"/>
              <a:gd name="connsiteX8" fmla="*/ 373769 w 740864"/>
              <a:gd name="connsiteY8" fmla="*/ 1294844 h 1968963"/>
              <a:gd name="connsiteX9" fmla="*/ 380443 w 740864"/>
              <a:gd name="connsiteY9" fmla="*/ 1968963 h 1968963"/>
              <a:gd name="connsiteX10" fmla="*/ 740864 w 740864"/>
              <a:gd name="connsiteY10" fmla="*/ 1955614 h 1968963"/>
              <a:gd name="connsiteX11" fmla="*/ 413816 w 740864"/>
              <a:gd name="connsiteY11" fmla="*/ 0 h 1968963"/>
              <a:gd name="connsiteX12" fmla="*/ 0 w 740864"/>
              <a:gd name="connsiteY12" fmla="*/ 40047 h 1968963"/>
              <a:gd name="connsiteX0" fmla="*/ 0 w 1094610"/>
              <a:gd name="connsiteY0" fmla="*/ 0 h 2095777"/>
              <a:gd name="connsiteX1" fmla="*/ 513932 w 1094610"/>
              <a:gd name="connsiteY1" fmla="*/ 287001 h 2095777"/>
              <a:gd name="connsiteX2" fmla="*/ 547305 w 1094610"/>
              <a:gd name="connsiteY2" fmla="*/ 367094 h 2095777"/>
              <a:gd name="connsiteX3" fmla="*/ 627398 w 1094610"/>
              <a:gd name="connsiteY3" fmla="*/ 440513 h 2095777"/>
              <a:gd name="connsiteX4" fmla="*/ 647422 w 1094610"/>
              <a:gd name="connsiteY4" fmla="*/ 654096 h 2095777"/>
              <a:gd name="connsiteX5" fmla="*/ 680794 w 1094610"/>
              <a:gd name="connsiteY5" fmla="*/ 861004 h 2095777"/>
              <a:gd name="connsiteX6" fmla="*/ 714166 w 1094610"/>
              <a:gd name="connsiteY6" fmla="*/ 994493 h 2095777"/>
              <a:gd name="connsiteX7" fmla="*/ 714166 w 1094610"/>
              <a:gd name="connsiteY7" fmla="*/ 1201401 h 2095777"/>
              <a:gd name="connsiteX8" fmla="*/ 727515 w 1094610"/>
              <a:gd name="connsiteY8" fmla="*/ 1421658 h 2095777"/>
              <a:gd name="connsiteX9" fmla="*/ 734189 w 1094610"/>
              <a:gd name="connsiteY9" fmla="*/ 2095777 h 2095777"/>
              <a:gd name="connsiteX10" fmla="*/ 1094610 w 1094610"/>
              <a:gd name="connsiteY10" fmla="*/ 2082428 h 2095777"/>
              <a:gd name="connsiteX11" fmla="*/ 767562 w 1094610"/>
              <a:gd name="connsiteY11" fmla="*/ 126814 h 2095777"/>
              <a:gd name="connsiteX12" fmla="*/ 0 w 1094610"/>
              <a:gd name="connsiteY12" fmla="*/ 0 h 2095777"/>
              <a:gd name="connsiteX0" fmla="*/ 0 w 1094610"/>
              <a:gd name="connsiteY0" fmla="*/ 0 h 2095777"/>
              <a:gd name="connsiteX1" fmla="*/ 513932 w 1094610"/>
              <a:gd name="connsiteY1" fmla="*/ 287001 h 2095777"/>
              <a:gd name="connsiteX2" fmla="*/ 547305 w 1094610"/>
              <a:gd name="connsiteY2" fmla="*/ 367094 h 2095777"/>
              <a:gd name="connsiteX3" fmla="*/ 627398 w 1094610"/>
              <a:gd name="connsiteY3" fmla="*/ 440513 h 2095777"/>
              <a:gd name="connsiteX4" fmla="*/ 647422 w 1094610"/>
              <a:gd name="connsiteY4" fmla="*/ 654096 h 2095777"/>
              <a:gd name="connsiteX5" fmla="*/ 680794 w 1094610"/>
              <a:gd name="connsiteY5" fmla="*/ 861004 h 2095777"/>
              <a:gd name="connsiteX6" fmla="*/ 714166 w 1094610"/>
              <a:gd name="connsiteY6" fmla="*/ 994493 h 2095777"/>
              <a:gd name="connsiteX7" fmla="*/ 714166 w 1094610"/>
              <a:gd name="connsiteY7" fmla="*/ 1201401 h 2095777"/>
              <a:gd name="connsiteX8" fmla="*/ 727515 w 1094610"/>
              <a:gd name="connsiteY8" fmla="*/ 1421658 h 2095777"/>
              <a:gd name="connsiteX9" fmla="*/ 734189 w 1094610"/>
              <a:gd name="connsiteY9" fmla="*/ 2095777 h 2095777"/>
              <a:gd name="connsiteX10" fmla="*/ 1094610 w 1094610"/>
              <a:gd name="connsiteY10" fmla="*/ 2082428 h 2095777"/>
              <a:gd name="connsiteX11" fmla="*/ 767562 w 1094610"/>
              <a:gd name="connsiteY11" fmla="*/ 126814 h 2095777"/>
              <a:gd name="connsiteX12" fmla="*/ 0 w 1094610"/>
              <a:gd name="connsiteY12" fmla="*/ 0 h 2095777"/>
              <a:gd name="connsiteX0" fmla="*/ 0 w 1094610"/>
              <a:gd name="connsiteY0" fmla="*/ 0 h 2095777"/>
              <a:gd name="connsiteX1" fmla="*/ 387118 w 1094610"/>
              <a:gd name="connsiteY1" fmla="*/ 193558 h 2095777"/>
              <a:gd name="connsiteX2" fmla="*/ 547305 w 1094610"/>
              <a:gd name="connsiteY2" fmla="*/ 367094 h 2095777"/>
              <a:gd name="connsiteX3" fmla="*/ 627398 w 1094610"/>
              <a:gd name="connsiteY3" fmla="*/ 440513 h 2095777"/>
              <a:gd name="connsiteX4" fmla="*/ 647422 w 1094610"/>
              <a:gd name="connsiteY4" fmla="*/ 654096 h 2095777"/>
              <a:gd name="connsiteX5" fmla="*/ 680794 w 1094610"/>
              <a:gd name="connsiteY5" fmla="*/ 861004 h 2095777"/>
              <a:gd name="connsiteX6" fmla="*/ 714166 w 1094610"/>
              <a:gd name="connsiteY6" fmla="*/ 994493 h 2095777"/>
              <a:gd name="connsiteX7" fmla="*/ 714166 w 1094610"/>
              <a:gd name="connsiteY7" fmla="*/ 1201401 h 2095777"/>
              <a:gd name="connsiteX8" fmla="*/ 727515 w 1094610"/>
              <a:gd name="connsiteY8" fmla="*/ 1421658 h 2095777"/>
              <a:gd name="connsiteX9" fmla="*/ 734189 w 1094610"/>
              <a:gd name="connsiteY9" fmla="*/ 2095777 h 2095777"/>
              <a:gd name="connsiteX10" fmla="*/ 1094610 w 1094610"/>
              <a:gd name="connsiteY10" fmla="*/ 2082428 h 2095777"/>
              <a:gd name="connsiteX11" fmla="*/ 767562 w 1094610"/>
              <a:gd name="connsiteY11" fmla="*/ 126814 h 2095777"/>
              <a:gd name="connsiteX12" fmla="*/ 0 w 1094610"/>
              <a:gd name="connsiteY12" fmla="*/ 0 h 2095777"/>
              <a:gd name="connsiteX0" fmla="*/ 0 w 1094610"/>
              <a:gd name="connsiteY0" fmla="*/ 0 h 2095777"/>
              <a:gd name="connsiteX1" fmla="*/ 387118 w 1094610"/>
              <a:gd name="connsiteY1" fmla="*/ 193558 h 2095777"/>
              <a:gd name="connsiteX2" fmla="*/ 553980 w 1094610"/>
              <a:gd name="connsiteY2" fmla="*/ 347071 h 2095777"/>
              <a:gd name="connsiteX3" fmla="*/ 627398 w 1094610"/>
              <a:gd name="connsiteY3" fmla="*/ 440513 h 2095777"/>
              <a:gd name="connsiteX4" fmla="*/ 647422 w 1094610"/>
              <a:gd name="connsiteY4" fmla="*/ 654096 h 2095777"/>
              <a:gd name="connsiteX5" fmla="*/ 680794 w 1094610"/>
              <a:gd name="connsiteY5" fmla="*/ 861004 h 2095777"/>
              <a:gd name="connsiteX6" fmla="*/ 714166 w 1094610"/>
              <a:gd name="connsiteY6" fmla="*/ 994493 h 2095777"/>
              <a:gd name="connsiteX7" fmla="*/ 714166 w 1094610"/>
              <a:gd name="connsiteY7" fmla="*/ 1201401 h 2095777"/>
              <a:gd name="connsiteX8" fmla="*/ 727515 w 1094610"/>
              <a:gd name="connsiteY8" fmla="*/ 1421658 h 2095777"/>
              <a:gd name="connsiteX9" fmla="*/ 734189 w 1094610"/>
              <a:gd name="connsiteY9" fmla="*/ 2095777 h 2095777"/>
              <a:gd name="connsiteX10" fmla="*/ 1094610 w 1094610"/>
              <a:gd name="connsiteY10" fmla="*/ 2082428 h 2095777"/>
              <a:gd name="connsiteX11" fmla="*/ 767562 w 1094610"/>
              <a:gd name="connsiteY11" fmla="*/ 126814 h 2095777"/>
              <a:gd name="connsiteX12" fmla="*/ 0 w 1094610"/>
              <a:gd name="connsiteY12" fmla="*/ 0 h 2095777"/>
              <a:gd name="connsiteX0" fmla="*/ 0 w 1094610"/>
              <a:gd name="connsiteY0" fmla="*/ 0 h 2095777"/>
              <a:gd name="connsiteX1" fmla="*/ 387118 w 1094610"/>
              <a:gd name="connsiteY1" fmla="*/ 193558 h 2095777"/>
              <a:gd name="connsiteX2" fmla="*/ 553980 w 1094610"/>
              <a:gd name="connsiteY2" fmla="*/ 347071 h 2095777"/>
              <a:gd name="connsiteX3" fmla="*/ 627398 w 1094610"/>
              <a:gd name="connsiteY3" fmla="*/ 493909 h 2095777"/>
              <a:gd name="connsiteX4" fmla="*/ 647422 w 1094610"/>
              <a:gd name="connsiteY4" fmla="*/ 654096 h 2095777"/>
              <a:gd name="connsiteX5" fmla="*/ 680794 w 1094610"/>
              <a:gd name="connsiteY5" fmla="*/ 861004 h 2095777"/>
              <a:gd name="connsiteX6" fmla="*/ 714166 w 1094610"/>
              <a:gd name="connsiteY6" fmla="*/ 994493 h 2095777"/>
              <a:gd name="connsiteX7" fmla="*/ 714166 w 1094610"/>
              <a:gd name="connsiteY7" fmla="*/ 1201401 h 2095777"/>
              <a:gd name="connsiteX8" fmla="*/ 727515 w 1094610"/>
              <a:gd name="connsiteY8" fmla="*/ 1421658 h 2095777"/>
              <a:gd name="connsiteX9" fmla="*/ 734189 w 1094610"/>
              <a:gd name="connsiteY9" fmla="*/ 2095777 h 2095777"/>
              <a:gd name="connsiteX10" fmla="*/ 1094610 w 1094610"/>
              <a:gd name="connsiteY10" fmla="*/ 2082428 h 2095777"/>
              <a:gd name="connsiteX11" fmla="*/ 767562 w 1094610"/>
              <a:gd name="connsiteY11" fmla="*/ 126814 h 2095777"/>
              <a:gd name="connsiteX12" fmla="*/ 0 w 1094610"/>
              <a:gd name="connsiteY12" fmla="*/ 0 h 2095777"/>
              <a:gd name="connsiteX0" fmla="*/ 0 w 1094610"/>
              <a:gd name="connsiteY0" fmla="*/ 0 h 2095777"/>
              <a:gd name="connsiteX1" fmla="*/ 340397 w 1094610"/>
              <a:gd name="connsiteY1" fmla="*/ 206907 h 2095777"/>
              <a:gd name="connsiteX2" fmla="*/ 553980 w 1094610"/>
              <a:gd name="connsiteY2" fmla="*/ 347071 h 2095777"/>
              <a:gd name="connsiteX3" fmla="*/ 627398 w 1094610"/>
              <a:gd name="connsiteY3" fmla="*/ 493909 h 2095777"/>
              <a:gd name="connsiteX4" fmla="*/ 647422 w 1094610"/>
              <a:gd name="connsiteY4" fmla="*/ 654096 h 2095777"/>
              <a:gd name="connsiteX5" fmla="*/ 680794 w 1094610"/>
              <a:gd name="connsiteY5" fmla="*/ 861004 h 2095777"/>
              <a:gd name="connsiteX6" fmla="*/ 714166 w 1094610"/>
              <a:gd name="connsiteY6" fmla="*/ 994493 h 2095777"/>
              <a:gd name="connsiteX7" fmla="*/ 714166 w 1094610"/>
              <a:gd name="connsiteY7" fmla="*/ 1201401 h 2095777"/>
              <a:gd name="connsiteX8" fmla="*/ 727515 w 1094610"/>
              <a:gd name="connsiteY8" fmla="*/ 1421658 h 2095777"/>
              <a:gd name="connsiteX9" fmla="*/ 734189 w 1094610"/>
              <a:gd name="connsiteY9" fmla="*/ 2095777 h 2095777"/>
              <a:gd name="connsiteX10" fmla="*/ 1094610 w 1094610"/>
              <a:gd name="connsiteY10" fmla="*/ 2082428 h 2095777"/>
              <a:gd name="connsiteX11" fmla="*/ 767562 w 1094610"/>
              <a:gd name="connsiteY11" fmla="*/ 126814 h 2095777"/>
              <a:gd name="connsiteX12" fmla="*/ 0 w 1094610"/>
              <a:gd name="connsiteY12" fmla="*/ 0 h 2095777"/>
              <a:gd name="connsiteX0" fmla="*/ 0 w 1094610"/>
              <a:gd name="connsiteY0" fmla="*/ 0 h 2095777"/>
              <a:gd name="connsiteX1" fmla="*/ 340397 w 1094610"/>
              <a:gd name="connsiteY1" fmla="*/ 206907 h 2095777"/>
              <a:gd name="connsiteX2" fmla="*/ 480561 w 1094610"/>
              <a:gd name="connsiteY2" fmla="*/ 373769 h 2095777"/>
              <a:gd name="connsiteX3" fmla="*/ 627398 w 1094610"/>
              <a:gd name="connsiteY3" fmla="*/ 493909 h 2095777"/>
              <a:gd name="connsiteX4" fmla="*/ 647422 w 1094610"/>
              <a:gd name="connsiteY4" fmla="*/ 654096 h 2095777"/>
              <a:gd name="connsiteX5" fmla="*/ 680794 w 1094610"/>
              <a:gd name="connsiteY5" fmla="*/ 861004 h 2095777"/>
              <a:gd name="connsiteX6" fmla="*/ 714166 w 1094610"/>
              <a:gd name="connsiteY6" fmla="*/ 994493 h 2095777"/>
              <a:gd name="connsiteX7" fmla="*/ 714166 w 1094610"/>
              <a:gd name="connsiteY7" fmla="*/ 1201401 h 2095777"/>
              <a:gd name="connsiteX8" fmla="*/ 727515 w 1094610"/>
              <a:gd name="connsiteY8" fmla="*/ 1421658 h 2095777"/>
              <a:gd name="connsiteX9" fmla="*/ 734189 w 1094610"/>
              <a:gd name="connsiteY9" fmla="*/ 2095777 h 2095777"/>
              <a:gd name="connsiteX10" fmla="*/ 1094610 w 1094610"/>
              <a:gd name="connsiteY10" fmla="*/ 2082428 h 2095777"/>
              <a:gd name="connsiteX11" fmla="*/ 767562 w 1094610"/>
              <a:gd name="connsiteY11" fmla="*/ 126814 h 2095777"/>
              <a:gd name="connsiteX12" fmla="*/ 0 w 1094610"/>
              <a:gd name="connsiteY12" fmla="*/ 0 h 2095777"/>
              <a:gd name="connsiteX0" fmla="*/ 0 w 1094610"/>
              <a:gd name="connsiteY0" fmla="*/ 0 h 2095777"/>
              <a:gd name="connsiteX1" fmla="*/ 340397 w 1094610"/>
              <a:gd name="connsiteY1" fmla="*/ 206907 h 2095777"/>
              <a:gd name="connsiteX2" fmla="*/ 480561 w 1094610"/>
              <a:gd name="connsiteY2" fmla="*/ 373769 h 2095777"/>
              <a:gd name="connsiteX3" fmla="*/ 580677 w 1094610"/>
              <a:gd name="connsiteY3" fmla="*/ 493909 h 2095777"/>
              <a:gd name="connsiteX4" fmla="*/ 647422 w 1094610"/>
              <a:gd name="connsiteY4" fmla="*/ 654096 h 2095777"/>
              <a:gd name="connsiteX5" fmla="*/ 680794 w 1094610"/>
              <a:gd name="connsiteY5" fmla="*/ 861004 h 2095777"/>
              <a:gd name="connsiteX6" fmla="*/ 714166 w 1094610"/>
              <a:gd name="connsiteY6" fmla="*/ 994493 h 2095777"/>
              <a:gd name="connsiteX7" fmla="*/ 714166 w 1094610"/>
              <a:gd name="connsiteY7" fmla="*/ 1201401 h 2095777"/>
              <a:gd name="connsiteX8" fmla="*/ 727515 w 1094610"/>
              <a:gd name="connsiteY8" fmla="*/ 1421658 h 2095777"/>
              <a:gd name="connsiteX9" fmla="*/ 734189 w 1094610"/>
              <a:gd name="connsiteY9" fmla="*/ 2095777 h 2095777"/>
              <a:gd name="connsiteX10" fmla="*/ 1094610 w 1094610"/>
              <a:gd name="connsiteY10" fmla="*/ 2082428 h 2095777"/>
              <a:gd name="connsiteX11" fmla="*/ 767562 w 1094610"/>
              <a:gd name="connsiteY11" fmla="*/ 126814 h 2095777"/>
              <a:gd name="connsiteX12" fmla="*/ 0 w 1094610"/>
              <a:gd name="connsiteY12" fmla="*/ 0 h 2095777"/>
              <a:gd name="connsiteX0" fmla="*/ 0 w 1094610"/>
              <a:gd name="connsiteY0" fmla="*/ 0 h 2095777"/>
              <a:gd name="connsiteX1" fmla="*/ 340397 w 1094610"/>
              <a:gd name="connsiteY1" fmla="*/ 206907 h 2095777"/>
              <a:gd name="connsiteX2" fmla="*/ 480561 w 1094610"/>
              <a:gd name="connsiteY2" fmla="*/ 373769 h 2095777"/>
              <a:gd name="connsiteX3" fmla="*/ 580677 w 1094610"/>
              <a:gd name="connsiteY3" fmla="*/ 493909 h 2095777"/>
              <a:gd name="connsiteX4" fmla="*/ 654097 w 1094610"/>
              <a:gd name="connsiteY4" fmla="*/ 674119 h 2095777"/>
              <a:gd name="connsiteX5" fmla="*/ 680794 w 1094610"/>
              <a:gd name="connsiteY5" fmla="*/ 861004 h 2095777"/>
              <a:gd name="connsiteX6" fmla="*/ 714166 w 1094610"/>
              <a:gd name="connsiteY6" fmla="*/ 994493 h 2095777"/>
              <a:gd name="connsiteX7" fmla="*/ 714166 w 1094610"/>
              <a:gd name="connsiteY7" fmla="*/ 1201401 h 2095777"/>
              <a:gd name="connsiteX8" fmla="*/ 727515 w 1094610"/>
              <a:gd name="connsiteY8" fmla="*/ 1421658 h 2095777"/>
              <a:gd name="connsiteX9" fmla="*/ 734189 w 1094610"/>
              <a:gd name="connsiteY9" fmla="*/ 2095777 h 2095777"/>
              <a:gd name="connsiteX10" fmla="*/ 1094610 w 1094610"/>
              <a:gd name="connsiteY10" fmla="*/ 2082428 h 2095777"/>
              <a:gd name="connsiteX11" fmla="*/ 767562 w 1094610"/>
              <a:gd name="connsiteY11" fmla="*/ 126814 h 2095777"/>
              <a:gd name="connsiteX12" fmla="*/ 0 w 1094610"/>
              <a:gd name="connsiteY12" fmla="*/ 0 h 209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4610" h="2095777">
                <a:moveTo>
                  <a:pt x="0" y="0"/>
                </a:moveTo>
                <a:cubicBezTo>
                  <a:pt x="198009" y="48946"/>
                  <a:pt x="169086" y="111240"/>
                  <a:pt x="340397" y="206907"/>
                </a:cubicBezTo>
                <a:lnTo>
                  <a:pt x="480561" y="373769"/>
                </a:lnTo>
                <a:lnTo>
                  <a:pt x="580677" y="493909"/>
                </a:lnTo>
                <a:lnTo>
                  <a:pt x="654097" y="674119"/>
                </a:lnTo>
                <a:lnTo>
                  <a:pt x="680794" y="861004"/>
                </a:lnTo>
                <a:lnTo>
                  <a:pt x="714166" y="994493"/>
                </a:lnTo>
                <a:lnTo>
                  <a:pt x="714166" y="1201401"/>
                </a:lnTo>
                <a:lnTo>
                  <a:pt x="727515" y="1421658"/>
                </a:lnTo>
                <a:cubicBezTo>
                  <a:pt x="729740" y="1646364"/>
                  <a:pt x="731964" y="1871071"/>
                  <a:pt x="734189" y="2095777"/>
                </a:cubicBezTo>
                <a:lnTo>
                  <a:pt x="1094610" y="2082428"/>
                </a:lnTo>
                <a:lnTo>
                  <a:pt x="767562" y="1268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DBF98A-CE55-E440-6D71-094952C2164B}"/>
              </a:ext>
            </a:extLst>
          </p:cNvPr>
          <p:cNvGrpSpPr/>
          <p:nvPr/>
        </p:nvGrpSpPr>
        <p:grpSpPr>
          <a:xfrm>
            <a:off x="4932420" y="2865803"/>
            <a:ext cx="4605059" cy="2334325"/>
            <a:chOff x="4932420" y="2865803"/>
            <a:chExt cx="4605059" cy="23343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D3546D-1B87-0CC0-F86C-D19D9FCE18A9}"/>
                </a:ext>
              </a:extLst>
            </p:cNvPr>
            <p:cNvSpPr txBox="1"/>
            <p:nvPr/>
          </p:nvSpPr>
          <p:spPr>
            <a:xfrm>
              <a:off x="6163859" y="3320907"/>
              <a:ext cx="2139162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end of Feasibility Study</a:t>
              </a:r>
              <a:endParaRPr lang="en-15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A1BB82-DD6E-76E1-B22B-2068B1BBD7F3}"/>
                </a:ext>
              </a:extLst>
            </p:cNvPr>
            <p:cNvSpPr txBox="1"/>
            <p:nvPr/>
          </p:nvSpPr>
          <p:spPr>
            <a:xfrm>
              <a:off x="6780310" y="3782319"/>
              <a:ext cx="2139163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FCCee</a:t>
              </a:r>
              <a:r>
                <a:rPr lang="en-US" dirty="0"/>
                <a:t> construction</a:t>
              </a:r>
              <a:endParaRPr lang="en-15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0C1859C-557A-19BA-6085-C4372AB0C321}"/>
                </a:ext>
              </a:extLst>
            </p:cNvPr>
            <p:cNvSpPr txBox="1"/>
            <p:nvPr/>
          </p:nvSpPr>
          <p:spPr>
            <a:xfrm>
              <a:off x="7398316" y="4237646"/>
              <a:ext cx="2139163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FCCee</a:t>
              </a:r>
              <a:r>
                <a:rPr lang="en-US" dirty="0"/>
                <a:t> operation</a:t>
              </a:r>
              <a:endParaRPr lang="en-15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08FEFE-20E3-E321-3005-4460422E2639}"/>
                </a:ext>
              </a:extLst>
            </p:cNvPr>
            <p:cNvSpPr txBox="1"/>
            <p:nvPr/>
          </p:nvSpPr>
          <p:spPr>
            <a:xfrm>
              <a:off x="7990987" y="4691897"/>
              <a:ext cx="1153012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/>
                <a:t>FCChh</a:t>
              </a:r>
              <a:endParaRPr lang="en-15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7CF4ED-FF6C-BA42-9B88-7FF36B22CB2D}"/>
                </a:ext>
              </a:extLst>
            </p:cNvPr>
            <p:cNvSpPr txBox="1"/>
            <p:nvPr/>
          </p:nvSpPr>
          <p:spPr>
            <a:xfrm>
              <a:off x="4932420" y="2865803"/>
              <a:ext cx="4048916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Project timeline</a:t>
              </a:r>
              <a:endParaRPr lang="en-150" b="1" dirty="0"/>
            </a:p>
          </p:txBody>
        </p:sp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50C0866A-61B2-EB32-3B33-C639038BEF0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46682133"/>
                </p:ext>
              </p:extLst>
            </p:nvPr>
          </p:nvGraphicFramePr>
          <p:xfrm>
            <a:off x="5035277" y="3111210"/>
            <a:ext cx="2854481" cy="20889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E50B722-11CE-536A-E756-2EB98AB27EC2}"/>
              </a:ext>
            </a:extLst>
          </p:cNvPr>
          <p:cNvSpPr txBox="1"/>
          <p:nvPr/>
        </p:nvSpPr>
        <p:spPr>
          <a:xfrm>
            <a:off x="5074672" y="4700529"/>
            <a:ext cx="11499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/>
              <a:t>F. </a:t>
            </a:r>
            <a:r>
              <a:rPr lang="en-US" sz="1050" i="1" dirty="0" err="1"/>
              <a:t>Gianotti</a:t>
            </a:r>
            <a:endParaRPr lang="en-US" sz="1050" i="1" dirty="0"/>
          </a:p>
          <a:p>
            <a:r>
              <a:rPr lang="en-US" sz="1050" i="1" dirty="0"/>
              <a:t>FCC week 2024</a:t>
            </a:r>
            <a:endParaRPr lang="en-150" sz="105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1D25C-AAE6-4237-45DB-0E285D32D504}"/>
              </a:ext>
            </a:extLst>
          </p:cNvPr>
          <p:cNvSpPr txBox="1"/>
          <p:nvPr/>
        </p:nvSpPr>
        <p:spPr>
          <a:xfrm>
            <a:off x="1668395" y="3646170"/>
            <a:ext cx="8310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Geneva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39177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1510"/>
            <a:ext cx="8263350" cy="432048"/>
          </a:xfrm>
        </p:spPr>
        <p:txBody>
          <a:bodyPr/>
          <a:lstStyle/>
          <a:p>
            <a:r>
              <a:rPr lang="en-US" sz="2400" dirty="0" err="1"/>
              <a:t>FCCee</a:t>
            </a:r>
            <a:r>
              <a:rPr lang="en-US" sz="2400" dirty="0"/>
              <a:t> machine parameters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0DBD00-0423-7CD7-F9C7-D6E3F24FB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775497"/>
              </p:ext>
            </p:extLst>
          </p:nvPr>
        </p:nvGraphicFramePr>
        <p:xfrm>
          <a:off x="326058" y="2055314"/>
          <a:ext cx="8491881" cy="2514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55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135">
                  <a:extLst>
                    <a:ext uri="{9D8B030D-6E8A-4147-A177-3AD203B41FA5}">
                      <a16:colId xmlns:a16="http://schemas.microsoft.com/office/drawing/2014/main" val="1386456742"/>
                    </a:ext>
                  </a:extLst>
                </a:gridCol>
                <a:gridCol w="1333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31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3183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1702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Parameter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Unit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Z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WW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AT" sz="1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HZ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AT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ttbar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29">
                <a:tc>
                  <a:txBody>
                    <a:bodyPr/>
                    <a:lstStyle/>
                    <a:p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synchrotron radiation power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0" lang="de-AT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0" lang="de-AT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3167851"/>
                  </a:ext>
                </a:extLst>
              </a:tr>
              <a:tr h="14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beam energy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45.6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80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120</a:t>
                      </a:r>
                      <a:endParaRPr kumimoji="0" lang="de-AT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2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182.5</a:t>
                      </a:r>
                      <a:endParaRPr kumimoji="0" lang="de-AT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beam current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1270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137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26.7</a:t>
                      </a:r>
                      <a:endParaRPr kumimoji="0" lang="de-A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4.9</a:t>
                      </a:r>
                      <a:endParaRPr kumimoji="0" lang="de-A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number bunches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11200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1780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de-AT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440</a:t>
                      </a:r>
                      <a:endParaRPr kumimoji="0" lang="de-A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de-AT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60</a:t>
                      </a:r>
                      <a:endParaRPr kumimoji="0" lang="de-A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14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horizontal emittance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0.71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2.17</a:t>
                      </a:r>
                      <a:endParaRPr kumimoji="0" lang="de-A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0.71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1.59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14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vertical emittance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1.9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2.2</a:t>
                      </a:r>
                      <a:endParaRPr kumimoji="0" lang="de-A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1.4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1.6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14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bunch length with SR / BS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5.6 / 15.5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3.5 / 5.4</a:t>
                      </a:r>
                      <a:endParaRPr kumimoji="0" lang="de-AT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3.4 / 4.7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1.8 / 2.</a:t>
                      </a:r>
                      <a:r>
                        <a:rPr kumimoji="0" lang="en-GB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14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luminosity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US" sz="12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2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2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140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5.0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1.25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143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integrated luminosity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</a:t>
                      </a:r>
                      <a:r>
                        <a:rPr kumimoji="0" lang="en-US" sz="12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/yr/IP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17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2.4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0.6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2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0.15</a:t>
                      </a:r>
                      <a:endParaRPr kumimoji="0" lang="en-GB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1303453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FFBF8-9D4E-1B8E-4C9C-0B7D93307303}"/>
              </a:ext>
            </a:extLst>
          </p:cNvPr>
          <p:cNvSpPr txBox="1"/>
          <p:nvPr/>
        </p:nvSpPr>
        <p:spPr>
          <a:xfrm>
            <a:off x="326058" y="1059752"/>
            <a:ext cx="4806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/>
              <a:t>Four operational modes </a:t>
            </a:r>
            <a:r>
              <a:rPr lang="en-GB" dirty="0"/>
              <a:t>to maximize physics output</a:t>
            </a:r>
          </a:p>
          <a:p>
            <a:pPr>
              <a:spcBef>
                <a:spcPts val="600"/>
              </a:spcBef>
            </a:pPr>
            <a:r>
              <a:rPr lang="en-GB" dirty="0"/>
              <a:t>→ changing energy (and current) at fixed SR power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468F70-BB9F-31C6-C30E-FAD67C6B0029}"/>
              </a:ext>
            </a:extLst>
          </p:cNvPr>
          <p:cNvSpPr txBox="1"/>
          <p:nvPr/>
        </p:nvSpPr>
        <p:spPr>
          <a:xfrm>
            <a:off x="3694305" y="4549814"/>
            <a:ext cx="91106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4 years</a:t>
            </a:r>
          </a:p>
          <a:p>
            <a:pPr algn="ctr"/>
            <a:r>
              <a:rPr lang="en-GB" sz="1100" dirty="0">
                <a:solidFill>
                  <a:schemeClr val="accent5"/>
                </a:solidFill>
              </a:rPr>
              <a:t>5x10</a:t>
            </a:r>
            <a:r>
              <a:rPr lang="en-GB" sz="1100" baseline="30000" dirty="0">
                <a:solidFill>
                  <a:schemeClr val="accent5"/>
                </a:solidFill>
              </a:rPr>
              <a:t>12 </a:t>
            </a:r>
            <a:r>
              <a:rPr lang="en-GB" sz="1100" dirty="0">
                <a:solidFill>
                  <a:schemeClr val="accent5"/>
                </a:solidFill>
              </a:rPr>
              <a:t>Z</a:t>
            </a:r>
            <a:endParaRPr lang="en-US" sz="1100" baseline="30000" dirty="0">
              <a:solidFill>
                <a:schemeClr val="accent5"/>
              </a:solidFill>
            </a:endParaRPr>
          </a:p>
          <a:p>
            <a:pPr algn="ctr"/>
            <a:r>
              <a:rPr lang="en-US" sz="1100" b="1" dirty="0">
                <a:solidFill>
                  <a:schemeClr val="accent5"/>
                </a:solidFill>
              </a:rPr>
              <a:t>LEP x10</a:t>
            </a:r>
            <a:r>
              <a:rPr lang="en-US" sz="1100" b="1" baseline="30000" dirty="0">
                <a:solidFill>
                  <a:schemeClr val="accent5"/>
                </a:solidFill>
              </a:rPr>
              <a:t>5</a:t>
            </a:r>
            <a:endParaRPr lang="en-GB" sz="1100" b="1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D790F-AF3F-207B-D1A3-7351AFD9721F}"/>
              </a:ext>
            </a:extLst>
          </p:cNvPr>
          <p:cNvSpPr txBox="1"/>
          <p:nvPr/>
        </p:nvSpPr>
        <p:spPr>
          <a:xfrm>
            <a:off x="5034758" y="4549814"/>
            <a:ext cx="91106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2 years</a:t>
            </a:r>
          </a:p>
          <a:p>
            <a:pPr algn="ctr"/>
            <a:r>
              <a:rPr lang="en-GB" sz="1100" dirty="0">
                <a:solidFill>
                  <a:schemeClr val="accent5"/>
                </a:solidFill>
              </a:rPr>
              <a:t>&gt;10</a:t>
            </a:r>
            <a:r>
              <a:rPr lang="en-GB" sz="1100" baseline="30000" dirty="0">
                <a:solidFill>
                  <a:schemeClr val="accent5"/>
                </a:solidFill>
              </a:rPr>
              <a:t>8 </a:t>
            </a:r>
            <a:r>
              <a:rPr lang="en-GB" sz="1100" dirty="0">
                <a:solidFill>
                  <a:schemeClr val="accent5"/>
                </a:solidFill>
              </a:rPr>
              <a:t>WW</a:t>
            </a:r>
            <a:endParaRPr lang="en-US" sz="1100" baseline="30000" dirty="0">
              <a:solidFill>
                <a:schemeClr val="accent5"/>
              </a:solidFill>
            </a:endParaRPr>
          </a:p>
          <a:p>
            <a:pPr algn="ctr"/>
            <a:r>
              <a:rPr lang="en-US" sz="1100" b="1" dirty="0">
                <a:solidFill>
                  <a:schemeClr val="accent5"/>
                </a:solidFill>
              </a:rPr>
              <a:t>LEP x10</a:t>
            </a:r>
            <a:r>
              <a:rPr lang="en-US" sz="1100" b="1" baseline="30000" dirty="0">
                <a:solidFill>
                  <a:schemeClr val="accent5"/>
                </a:solidFill>
              </a:rPr>
              <a:t>4</a:t>
            </a:r>
            <a:endParaRPr lang="en-GB" sz="1100" b="1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E8995-F8CD-50E2-3071-AA0EB614E509}"/>
              </a:ext>
            </a:extLst>
          </p:cNvPr>
          <p:cNvSpPr txBox="1"/>
          <p:nvPr/>
        </p:nvSpPr>
        <p:spPr>
          <a:xfrm>
            <a:off x="6375211" y="4549814"/>
            <a:ext cx="9110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3 years</a:t>
            </a:r>
          </a:p>
          <a:p>
            <a:pPr algn="ctr"/>
            <a:r>
              <a:rPr lang="en-GB" sz="1100" dirty="0">
                <a:solidFill>
                  <a:schemeClr val="accent5"/>
                </a:solidFill>
              </a:rPr>
              <a:t>2x10</a:t>
            </a:r>
            <a:r>
              <a:rPr lang="en-GB" sz="1100" baseline="30000" dirty="0">
                <a:solidFill>
                  <a:schemeClr val="accent5"/>
                </a:solidFill>
              </a:rPr>
              <a:t>6 </a:t>
            </a:r>
            <a:r>
              <a:rPr lang="en-GB" sz="1100" dirty="0">
                <a:solidFill>
                  <a:schemeClr val="accent5"/>
                </a:solidFill>
              </a:rPr>
              <a:t>H</a:t>
            </a:r>
            <a:endParaRPr lang="en-US" sz="1100" baseline="30000" dirty="0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AD682C-7B92-C71A-DB8A-AFC9E7BC7E3F}"/>
              </a:ext>
            </a:extLst>
          </p:cNvPr>
          <p:cNvSpPr txBox="1"/>
          <p:nvPr/>
        </p:nvSpPr>
        <p:spPr>
          <a:xfrm>
            <a:off x="7648920" y="4549813"/>
            <a:ext cx="10296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5 years</a:t>
            </a:r>
          </a:p>
          <a:p>
            <a:pPr algn="ctr"/>
            <a:r>
              <a:rPr lang="en-GB" sz="1100" dirty="0">
                <a:solidFill>
                  <a:schemeClr val="accent5"/>
                </a:solidFill>
              </a:rPr>
              <a:t>2x10</a:t>
            </a:r>
            <a:r>
              <a:rPr lang="en-GB" sz="1100" baseline="30000" dirty="0">
                <a:solidFill>
                  <a:schemeClr val="accent5"/>
                </a:solidFill>
              </a:rPr>
              <a:t>6 </a:t>
            </a:r>
            <a:r>
              <a:rPr lang="en-GB" sz="1100" dirty="0" err="1">
                <a:solidFill>
                  <a:schemeClr val="accent5"/>
                </a:solidFill>
              </a:rPr>
              <a:t>tt</a:t>
            </a:r>
            <a:r>
              <a:rPr lang="en-GB" sz="1100" dirty="0">
                <a:solidFill>
                  <a:schemeClr val="accent5"/>
                </a:solidFill>
              </a:rPr>
              <a:t> pairs</a:t>
            </a:r>
            <a:endParaRPr lang="en-US" sz="1100" baseline="30000" dirty="0">
              <a:solidFill>
                <a:schemeClr val="accent5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3BF5DC-CB02-F163-E7BD-9A0369E4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717" y="482708"/>
            <a:ext cx="3224940" cy="14793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7AA4F7-FF6D-B612-82AA-EEE129DF540D}"/>
              </a:ext>
            </a:extLst>
          </p:cNvPr>
          <p:cNvSpPr txBox="1"/>
          <p:nvPr/>
        </p:nvSpPr>
        <p:spPr>
          <a:xfrm>
            <a:off x="0" y="4712613"/>
            <a:ext cx="11499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/>
              <a:t>M. Benedikt</a:t>
            </a:r>
          </a:p>
          <a:p>
            <a:r>
              <a:rPr lang="en-US" sz="1050" i="1" dirty="0"/>
              <a:t>FCC week 2024</a:t>
            </a:r>
            <a:endParaRPr lang="en-150" sz="1050" i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B12ED0-B440-01A5-FAF6-37EE71368AF3}"/>
              </a:ext>
            </a:extLst>
          </p:cNvPr>
          <p:cNvSpPr/>
          <p:nvPr/>
        </p:nvSpPr>
        <p:spPr>
          <a:xfrm>
            <a:off x="3500891" y="2315413"/>
            <a:ext cx="5292000" cy="720000"/>
          </a:xfrm>
          <a:prstGeom prst="roundRect">
            <a:avLst/>
          </a:prstGeom>
          <a:noFill/>
          <a:ln w="1905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82484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1510"/>
            <a:ext cx="8263350" cy="432048"/>
          </a:xfrm>
        </p:spPr>
        <p:txBody>
          <a:bodyPr/>
          <a:lstStyle/>
          <a:p>
            <a:r>
              <a:rPr lang="en-US" sz="2400" dirty="0"/>
              <a:t>Diagnostics for </a:t>
            </a:r>
            <a:r>
              <a:rPr lang="en-US" sz="2400" dirty="0" err="1"/>
              <a:t>FCCee</a:t>
            </a:r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B32320-5EEC-12A1-364D-CDCD68B7F753}"/>
              </a:ext>
            </a:extLst>
          </p:cNvPr>
          <p:cNvGrpSpPr/>
          <p:nvPr/>
        </p:nvGrpSpPr>
        <p:grpSpPr>
          <a:xfrm>
            <a:off x="5175808" y="2091553"/>
            <a:ext cx="3688316" cy="1271370"/>
            <a:chOff x="5175808" y="2091553"/>
            <a:chExt cx="3688316" cy="127137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A3ACB55-FBCB-C084-2ED0-BAD0789BF3FA}"/>
                </a:ext>
              </a:extLst>
            </p:cNvPr>
            <p:cNvGrpSpPr/>
            <p:nvPr/>
          </p:nvGrpSpPr>
          <p:grpSpPr>
            <a:xfrm>
              <a:off x="5458115" y="2091553"/>
              <a:ext cx="3381584" cy="1271370"/>
              <a:chOff x="5458115" y="2012341"/>
              <a:chExt cx="3381584" cy="127137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F521866-94B0-05DF-E757-6808101360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58115" y="2012341"/>
                <a:ext cx="3381584" cy="127137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3A7F105-E956-5EF9-2EA2-A808FE8EB21C}"/>
                  </a:ext>
                </a:extLst>
              </p:cNvPr>
              <p:cNvSpPr/>
              <p:nvPr/>
            </p:nvSpPr>
            <p:spPr>
              <a:xfrm rot="21326869">
                <a:off x="7368275" y="2706229"/>
                <a:ext cx="649785" cy="253629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802064-322F-AA0E-E70D-AA7EA0D3102D}"/>
                </a:ext>
              </a:extLst>
            </p:cNvPr>
            <p:cNvSpPr txBox="1"/>
            <p:nvPr/>
          </p:nvSpPr>
          <p:spPr>
            <a:xfrm>
              <a:off x="5175808" y="2113398"/>
              <a:ext cx="302019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i="1" dirty="0"/>
                <a:t>Inverse Compton Scattering for polarimetry and energy calibration</a:t>
              </a:r>
              <a:endParaRPr lang="en-150" sz="1200" i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E2C633A-B0ED-C407-6181-E642D778C58F}"/>
                </a:ext>
              </a:extLst>
            </p:cNvPr>
            <p:cNvSpPr txBox="1"/>
            <p:nvPr/>
          </p:nvSpPr>
          <p:spPr>
            <a:xfrm>
              <a:off x="5458115" y="2907064"/>
              <a:ext cx="72417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beam</a:t>
              </a:r>
              <a:endParaRPr lang="en-150" sz="10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A0F9BC-E502-A24D-262F-964C010BCF5B}"/>
                </a:ext>
              </a:extLst>
            </p:cNvPr>
            <p:cNvSpPr txBox="1"/>
            <p:nvPr/>
          </p:nvSpPr>
          <p:spPr>
            <a:xfrm>
              <a:off x="6323814" y="3007359"/>
              <a:ext cx="72417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laser</a:t>
              </a:r>
              <a:endParaRPr lang="en-150" sz="10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D77E42-78C4-D75D-DAEB-F18D67F4F384}"/>
                </a:ext>
              </a:extLst>
            </p:cNvPr>
            <p:cNvSpPr txBox="1"/>
            <p:nvPr/>
          </p:nvSpPr>
          <p:spPr>
            <a:xfrm>
              <a:off x="8078987" y="2934596"/>
              <a:ext cx="7851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Compton photons</a:t>
              </a:r>
              <a:endParaRPr lang="en-150" sz="10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78B513-158F-FA3E-39EF-BD8F2469DE37}"/>
                </a:ext>
              </a:extLst>
            </p:cNvPr>
            <p:cNvSpPr txBox="1"/>
            <p:nvPr/>
          </p:nvSpPr>
          <p:spPr>
            <a:xfrm>
              <a:off x="7803429" y="2112396"/>
              <a:ext cx="7851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Compton electrons</a:t>
              </a:r>
              <a:endParaRPr lang="en-150" sz="1000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FF451C6-B407-8F43-07DB-9A95DB6E6228}"/>
              </a:ext>
            </a:extLst>
          </p:cNvPr>
          <p:cNvSpPr txBox="1"/>
          <p:nvPr/>
        </p:nvSpPr>
        <p:spPr>
          <a:xfrm>
            <a:off x="275083" y="1155978"/>
            <a:ext cx="45720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400" dirty="0"/>
              <a:t>Many challenges for diagnostics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scale</a:t>
            </a:r>
            <a:br>
              <a:rPr lang="en-US" sz="1400" dirty="0"/>
            </a:br>
            <a:r>
              <a:rPr lang="en-US" sz="1400" dirty="0"/>
              <a:t>→ huge distributed systems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high </a:t>
            </a:r>
            <a:r>
              <a:rPr lang="en-US" sz="1400" b="1" dirty="0"/>
              <a:t>radiation</a:t>
            </a:r>
            <a:r>
              <a:rPr lang="en-US" sz="1400" dirty="0"/>
              <a:t> environment and power loads</a:t>
            </a:r>
            <a:br>
              <a:rPr lang="en-US" sz="1400" dirty="0"/>
            </a:br>
            <a:r>
              <a:rPr lang="en-US" sz="1400" dirty="0"/>
              <a:t>→ critical rad-hardness and stability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high </a:t>
            </a:r>
            <a:r>
              <a:rPr lang="en-US" sz="1400" b="1" dirty="0"/>
              <a:t>precision</a:t>
            </a:r>
            <a:r>
              <a:rPr lang="en-US" sz="1400" dirty="0"/>
              <a:t> measurements</a:t>
            </a:r>
            <a:br>
              <a:rPr lang="en-US" sz="1400" dirty="0"/>
            </a:br>
            <a:r>
              <a:rPr lang="en-US" sz="1400" dirty="0"/>
              <a:t>→ same or better demands than smaller facilities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high </a:t>
            </a:r>
            <a:r>
              <a:rPr lang="en-US" sz="1400" b="1" dirty="0"/>
              <a:t>reliability</a:t>
            </a:r>
            <a:br>
              <a:rPr lang="en-US" sz="1400" dirty="0"/>
            </a:br>
            <a:r>
              <a:rPr lang="en-US" sz="1400" dirty="0"/>
              <a:t>→ critical for smooth operation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cost</a:t>
            </a:r>
            <a:r>
              <a:rPr lang="en-US" sz="1400" dirty="0"/>
              <a:t> and </a:t>
            </a:r>
            <a:r>
              <a:rPr lang="en-US" sz="1400" b="1" dirty="0"/>
              <a:t>sustainability</a:t>
            </a:r>
            <a:br>
              <a:rPr lang="en-US" sz="1400" dirty="0"/>
            </a:br>
            <a:r>
              <a:rPr lang="en-US" sz="1400" dirty="0"/>
              <a:t>→ little margin with such big machine</a:t>
            </a:r>
            <a:endParaRPr lang="en-150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FE2C12-207B-DEEF-86D3-338D7B9DA962}"/>
              </a:ext>
            </a:extLst>
          </p:cNvPr>
          <p:cNvSpPr txBox="1"/>
          <p:nvPr/>
        </p:nvSpPr>
        <p:spPr>
          <a:xfrm>
            <a:off x="275083" y="4271850"/>
            <a:ext cx="422681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Conventional </a:t>
            </a:r>
            <a:r>
              <a:rPr lang="en-US" sz="1400" dirty="0"/>
              <a:t>instrumentation</a:t>
            </a:r>
            <a:r>
              <a:rPr lang="en-US" dirty="0"/>
              <a:t> employed but </a:t>
            </a:r>
            <a:r>
              <a:rPr lang="en-US" b="1" dirty="0"/>
              <a:t>novel diagnostics necessary</a:t>
            </a:r>
            <a:r>
              <a:rPr lang="en-US" dirty="0"/>
              <a:t> to achieve all requirements</a:t>
            </a:r>
            <a:endParaRPr lang="en-15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611C69-7338-72D1-F5E8-D10F2E1B6B5A}"/>
              </a:ext>
            </a:extLst>
          </p:cNvPr>
          <p:cNvGrpSpPr/>
          <p:nvPr/>
        </p:nvGrpSpPr>
        <p:grpSpPr>
          <a:xfrm>
            <a:off x="5175808" y="368764"/>
            <a:ext cx="4062912" cy="1448280"/>
            <a:chOff x="5175808" y="368764"/>
            <a:chExt cx="4062912" cy="14482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9EA3261-D90D-D585-8F28-6F464FF8B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82" b="17964"/>
            <a:stretch/>
          </p:blipFill>
          <p:spPr>
            <a:xfrm flipH="1">
              <a:off x="5819509" y="368764"/>
              <a:ext cx="3020190" cy="144828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05C0BE6-EB44-A8B6-8183-3F9141652571}"/>
                </a:ext>
              </a:extLst>
            </p:cNvPr>
            <p:cNvSpPr txBox="1"/>
            <p:nvPr/>
          </p:nvSpPr>
          <p:spPr>
            <a:xfrm>
              <a:off x="5175808" y="468874"/>
              <a:ext cx="25173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i="1" dirty="0"/>
                <a:t>Electro-Optical techniques for longitudinal diagnostics</a:t>
              </a:r>
              <a:endParaRPr lang="en-150" sz="1200" i="1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DA5E29-F5F5-4204-7D94-6865369D5811}"/>
                </a:ext>
              </a:extLst>
            </p:cNvPr>
            <p:cNvSpPr txBox="1"/>
            <p:nvPr/>
          </p:nvSpPr>
          <p:spPr>
            <a:xfrm>
              <a:off x="8064356" y="1142537"/>
              <a:ext cx="72417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bunch</a:t>
              </a:r>
              <a:endParaRPr lang="en-150" sz="10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A90E29-4708-0EC2-3EE6-6F0183985F77}"/>
                </a:ext>
              </a:extLst>
            </p:cNvPr>
            <p:cNvSpPr txBox="1"/>
            <p:nvPr/>
          </p:nvSpPr>
          <p:spPr>
            <a:xfrm>
              <a:off x="8372361" y="474794"/>
              <a:ext cx="86635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laser pulse</a:t>
              </a:r>
              <a:endParaRPr lang="en-150" sz="1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EF8FB5-530C-8748-6A11-686EA01502C1}"/>
                </a:ext>
              </a:extLst>
            </p:cNvPr>
            <p:cNvSpPr txBox="1"/>
            <p:nvPr/>
          </p:nvSpPr>
          <p:spPr>
            <a:xfrm>
              <a:off x="7738077" y="872652"/>
              <a:ext cx="86635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EO crystal</a:t>
              </a:r>
              <a:endParaRPr lang="en-150" sz="10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C190C8-F1A8-3F32-07D6-1B1561A92C15}"/>
              </a:ext>
            </a:extLst>
          </p:cNvPr>
          <p:cNvGrpSpPr/>
          <p:nvPr/>
        </p:nvGrpSpPr>
        <p:grpSpPr>
          <a:xfrm>
            <a:off x="5175808" y="3578173"/>
            <a:ext cx="3887744" cy="1472219"/>
            <a:chOff x="5175808" y="3578173"/>
            <a:chExt cx="3887744" cy="1472219"/>
          </a:xfrm>
        </p:grpSpPr>
        <p:pic>
          <p:nvPicPr>
            <p:cNvPr id="26" name="Picture 25" descr="A diagram of a fiber cladding&#10;&#10;Description automatically generated">
              <a:extLst>
                <a:ext uri="{FF2B5EF4-FFF2-40B4-BE49-F238E27FC236}">
                  <a16:creationId xmlns:a16="http://schemas.microsoft.com/office/drawing/2014/main" id="{224BA440-105A-B4B4-6E1E-30C0FE603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406" y="3600095"/>
              <a:ext cx="2429146" cy="145029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42A4B1-AC1A-5185-8B26-CE5F37F41B59}"/>
                </a:ext>
              </a:extLst>
            </p:cNvPr>
            <p:cNvSpPr txBox="1"/>
            <p:nvPr/>
          </p:nvSpPr>
          <p:spPr>
            <a:xfrm>
              <a:off x="7536087" y="3578173"/>
              <a:ext cx="69080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cladding</a:t>
              </a:r>
              <a:endParaRPr lang="en-150" sz="10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AE4D15-CE33-67FB-72C5-3A8969A73B68}"/>
                </a:ext>
              </a:extLst>
            </p:cNvPr>
            <p:cNvSpPr txBox="1"/>
            <p:nvPr/>
          </p:nvSpPr>
          <p:spPr>
            <a:xfrm>
              <a:off x="8604436" y="4144893"/>
              <a:ext cx="45003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/>
                <a:t>core</a:t>
              </a:r>
              <a:endParaRPr lang="en-150" sz="105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B7DBF99-3324-DAB3-7833-E40B9D8F4C24}"/>
                </a:ext>
              </a:extLst>
            </p:cNvPr>
            <p:cNvSpPr txBox="1"/>
            <p:nvPr/>
          </p:nvSpPr>
          <p:spPr>
            <a:xfrm>
              <a:off x="5175808" y="3600095"/>
              <a:ext cx="21834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i="1" dirty="0"/>
                <a:t>Cherenkov radiation in fibres for losses diagnostics</a:t>
              </a:r>
              <a:endParaRPr lang="en-150" sz="1200" i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F73473-D238-19C3-F14E-389DD66842DA}"/>
                </a:ext>
              </a:extLst>
            </p:cNvPr>
            <p:cNvSpPr txBox="1"/>
            <p:nvPr/>
          </p:nvSpPr>
          <p:spPr>
            <a:xfrm>
              <a:off x="7776380" y="4680289"/>
              <a:ext cx="1121819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/>
                <a:t>lost electron</a:t>
              </a:r>
              <a:endParaRPr lang="en-150" sz="105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A45179-1AA9-903C-E3B6-B276163948A2}"/>
                </a:ext>
              </a:extLst>
            </p:cNvPr>
            <p:cNvSpPr txBox="1"/>
            <p:nvPr/>
          </p:nvSpPr>
          <p:spPr>
            <a:xfrm>
              <a:off x="6014144" y="4437647"/>
              <a:ext cx="863522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/>
                <a:t>Cherenkov light</a:t>
              </a:r>
              <a:endParaRPr lang="en-150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638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11510"/>
            <a:ext cx="8263350" cy="432048"/>
          </a:xfrm>
        </p:spPr>
        <p:txBody>
          <a:bodyPr/>
          <a:lstStyle/>
          <a:p>
            <a:r>
              <a:rPr lang="en-US" sz="2400" dirty="0"/>
              <a:t>Transverse diagnostics for </a:t>
            </a:r>
            <a:r>
              <a:rPr lang="en-US" sz="2400" dirty="0" err="1"/>
              <a:t>FCCee</a:t>
            </a:r>
            <a:endParaRPr lang="en-US" sz="2400" dirty="0"/>
          </a:p>
        </p:txBody>
      </p:sp>
      <p:pic>
        <p:nvPicPr>
          <p:cNvPr id="2" name="Picture 1" descr="A diagram of a circular object with different colored objects&#10;&#10;Description automatically generated">
            <a:extLst>
              <a:ext uri="{FF2B5EF4-FFF2-40B4-BE49-F238E27FC236}">
                <a16:creationId xmlns:a16="http://schemas.microsoft.com/office/drawing/2014/main" id="{0EFFDBF8-9D7C-8E75-DB2B-F6C9AE3EB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81" y="411510"/>
            <a:ext cx="3653737" cy="25730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75591F7-BC8C-7022-E8C2-7313B467426C}"/>
              </a:ext>
            </a:extLst>
          </p:cNvPr>
          <p:cNvGrpSpPr/>
          <p:nvPr/>
        </p:nvGrpSpPr>
        <p:grpSpPr>
          <a:xfrm>
            <a:off x="4907735" y="2747842"/>
            <a:ext cx="3956389" cy="2300693"/>
            <a:chOff x="4907735" y="2747842"/>
            <a:chExt cx="3956389" cy="2300693"/>
          </a:xfrm>
        </p:grpSpPr>
        <p:pic>
          <p:nvPicPr>
            <p:cNvPr id="6" name="Picture 5" descr="A graph of a function&#10;&#10;Description automatically generated">
              <a:extLst>
                <a:ext uri="{FF2B5EF4-FFF2-40B4-BE49-F238E27FC236}">
                  <a16:creationId xmlns:a16="http://schemas.microsoft.com/office/drawing/2014/main" id="{167388DC-C95F-63D2-23A7-031ED047E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735" y="3136185"/>
              <a:ext cx="3956389" cy="19123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C731CF-C7C7-91FD-6F96-1C038DC03B8B}"/>
                </a:ext>
              </a:extLst>
            </p:cNvPr>
            <p:cNvSpPr/>
            <p:nvPr/>
          </p:nvSpPr>
          <p:spPr>
            <a:xfrm>
              <a:off x="6716430" y="2747842"/>
              <a:ext cx="765868" cy="204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A3E5C1-5AA2-AD92-C37B-885DB5EB6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3602" y="2749230"/>
              <a:ext cx="1452828" cy="46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92C5B4D-FFC4-0B07-E69D-E674DE4C6804}"/>
                </a:ext>
              </a:extLst>
            </p:cNvPr>
            <p:cNvCxnSpPr>
              <a:cxnSpLocks/>
            </p:cNvCxnSpPr>
            <p:nvPr/>
          </p:nvCxnSpPr>
          <p:spPr>
            <a:xfrm>
              <a:off x="7482298" y="2747842"/>
              <a:ext cx="1299655" cy="4688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B1D9599-55F5-6545-394D-EB1C7D03CF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8611" y="3756508"/>
              <a:ext cx="288000" cy="144000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458B232-30B5-1E93-3822-C89690037B63}"/>
                </a:ext>
              </a:extLst>
            </p:cNvPr>
            <p:cNvCxnSpPr>
              <a:cxnSpLocks/>
            </p:cNvCxnSpPr>
            <p:nvPr/>
          </p:nvCxnSpPr>
          <p:spPr>
            <a:xfrm>
              <a:off x="5790318" y="3756508"/>
              <a:ext cx="288000" cy="144000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54EE22-0E0A-971D-389A-4CD733A46C9D}"/>
                </a:ext>
              </a:extLst>
            </p:cNvPr>
            <p:cNvSpPr txBox="1"/>
            <p:nvPr/>
          </p:nvSpPr>
          <p:spPr>
            <a:xfrm>
              <a:off x="7646025" y="3539190"/>
              <a:ext cx="83317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</a:rPr>
                <a:t>Beam 1</a:t>
              </a:r>
              <a:endParaRPr lang="en-150" sz="1100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92266C-31E5-200C-0045-2930FDACF470}"/>
                </a:ext>
              </a:extLst>
            </p:cNvPr>
            <p:cNvSpPr txBox="1"/>
            <p:nvPr/>
          </p:nvSpPr>
          <p:spPr>
            <a:xfrm>
              <a:off x="5579989" y="3536728"/>
              <a:ext cx="83317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accent5"/>
                  </a:solidFill>
                </a:rPr>
                <a:t>Beam 2</a:t>
              </a:r>
              <a:endParaRPr lang="en-150" sz="1100" dirty="0">
                <a:solidFill>
                  <a:schemeClr val="accent5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340387C-DD24-55AA-EF4B-87C9934E88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10344" y="4492398"/>
              <a:ext cx="396000" cy="108000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4775A1-BE2B-5682-5D34-656BBA5E0589}"/>
                </a:ext>
              </a:extLst>
            </p:cNvPr>
            <p:cNvSpPr txBox="1"/>
            <p:nvPr/>
          </p:nvSpPr>
          <p:spPr>
            <a:xfrm>
              <a:off x="6487346" y="3980496"/>
              <a:ext cx="1055969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/>
                <a:t>Interaction Point</a:t>
              </a:r>
              <a:endParaRPr lang="en-150" sz="11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CB7756-7E11-1D07-66DF-5ECDC1E57B4F}"/>
                </a:ext>
              </a:extLst>
            </p:cNvPr>
            <p:cNvSpPr txBox="1"/>
            <p:nvPr/>
          </p:nvSpPr>
          <p:spPr>
            <a:xfrm>
              <a:off x="5239484" y="4492398"/>
              <a:ext cx="127334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</a:rPr>
                <a:t>SR extraction</a:t>
              </a:r>
              <a:endParaRPr lang="en-150" sz="1100" dirty="0">
                <a:solidFill>
                  <a:srgbClr val="FFC000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14DF378-0AEF-B9A9-509B-A62E4EDE52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0323" y="4492398"/>
              <a:ext cx="396000" cy="108000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6415937-1A94-39EA-EE12-E2EE3D0E6863}"/>
              </a:ext>
            </a:extLst>
          </p:cNvPr>
          <p:cNvSpPr txBox="1"/>
          <p:nvPr/>
        </p:nvSpPr>
        <p:spPr>
          <a:xfrm>
            <a:off x="288269" y="176434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/>
              <a:t>FCCee</a:t>
            </a:r>
            <a:r>
              <a:rPr lang="en-GB" sz="1400" dirty="0"/>
              <a:t> is a high-energy circular accelerator</a:t>
            </a:r>
          </a:p>
          <a:p>
            <a:r>
              <a:rPr lang="en-GB" sz="1400" dirty="0"/>
              <a:t>→ synchrotron radiation natural choice for diagnostics</a:t>
            </a:r>
            <a:endParaRPr lang="en-150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3A4A34-4A5B-5EE4-7A04-D0751EF3E24C}"/>
                  </a:ext>
                </a:extLst>
              </p:cNvPr>
              <p:cNvSpPr txBox="1"/>
              <p:nvPr/>
            </p:nvSpPr>
            <p:spPr>
              <a:xfrm>
                <a:off x="279876" y="2565687"/>
                <a:ext cx="457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/>
                  <a:t>Beam sizes in the order of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GB" sz="1400" dirty="0"/>
                  <a:t> (vertical)</a:t>
                </a:r>
              </a:p>
              <a:p>
                <a:r>
                  <a:rPr lang="en-GB" sz="1400" dirty="0"/>
                  <a:t>→ X-ray diagnostics to maximize resolution</a:t>
                </a:r>
                <a:endParaRPr lang="en-150" sz="1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3A4A34-4A5B-5EE4-7A04-D0751EF3E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76" y="2565687"/>
                <a:ext cx="4572000" cy="523220"/>
              </a:xfrm>
              <a:prstGeom prst="rect">
                <a:avLst/>
              </a:prstGeom>
              <a:blipFill>
                <a:blip r:embed="rId4"/>
                <a:stretch>
                  <a:fillRect l="-554" t="-2381" b="-952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BDE6A5E6-A659-3C78-5987-914731C71841}"/>
              </a:ext>
            </a:extLst>
          </p:cNvPr>
          <p:cNvSpPr txBox="1"/>
          <p:nvPr/>
        </p:nvSpPr>
        <p:spPr>
          <a:xfrm>
            <a:off x="288269" y="3365626"/>
            <a:ext cx="4749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Smaller beam sizes and higher radiation levels in arcs</a:t>
            </a:r>
            <a:endParaRPr lang="en-GB" sz="1400" dirty="0"/>
          </a:p>
          <a:p>
            <a:r>
              <a:rPr lang="en-GB" sz="1400" dirty="0"/>
              <a:t>→ install diagnostics close to experimental regions</a:t>
            </a:r>
            <a:endParaRPr lang="en-150" sz="1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6938BA-6B16-C940-3411-0E71BECF49E6}"/>
              </a:ext>
            </a:extLst>
          </p:cNvPr>
          <p:cNvSpPr txBox="1"/>
          <p:nvPr/>
        </p:nvSpPr>
        <p:spPr>
          <a:xfrm>
            <a:off x="279876" y="4165565"/>
            <a:ext cx="45232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Conventional instrumentation (pinhole and screens) will be installed but </a:t>
            </a:r>
            <a:r>
              <a:rPr lang="en-US" sz="1400" b="1" dirty="0"/>
              <a:t>more advanced diagnostics needed to meet accuracy requirements</a:t>
            </a:r>
            <a:endParaRPr lang="en-150" sz="1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5085E-6B08-16D4-67D9-A3AFA4F3701D}"/>
              </a:ext>
            </a:extLst>
          </p:cNvPr>
          <p:cNvSpPr txBox="1"/>
          <p:nvPr/>
        </p:nvSpPr>
        <p:spPr>
          <a:xfrm>
            <a:off x="288268" y="963003"/>
            <a:ext cx="5502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Transverse beam size (emittance) affects collision rate (luminosity)</a:t>
            </a:r>
          </a:p>
          <a:p>
            <a:r>
              <a:rPr lang="en-GB" sz="1400" dirty="0"/>
              <a:t>→ transverse diagnostics crucial for performance optimisation</a:t>
            </a:r>
            <a:endParaRPr lang="en-150" sz="1400" dirty="0"/>
          </a:p>
        </p:txBody>
      </p:sp>
    </p:spTree>
    <p:extLst>
      <p:ext uri="{BB962C8B-B14F-4D97-AF65-F5344CB8AC3E}">
        <p14:creationId xmlns:p14="http://schemas.microsoft.com/office/powerpoint/2010/main" val="34052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7CB26C1-2B6C-7A07-6979-A0225F034C72}"/>
              </a:ext>
            </a:extLst>
          </p:cNvPr>
          <p:cNvGrpSpPr/>
          <p:nvPr/>
        </p:nvGrpSpPr>
        <p:grpSpPr>
          <a:xfrm>
            <a:off x="165937" y="2627673"/>
            <a:ext cx="5738239" cy="1064164"/>
            <a:chOff x="165937" y="2627673"/>
            <a:chExt cx="5738239" cy="1064164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34AB718-86B9-C217-73E9-CDC3E8975F8A}"/>
                </a:ext>
              </a:extLst>
            </p:cNvPr>
            <p:cNvGrpSpPr/>
            <p:nvPr/>
          </p:nvGrpSpPr>
          <p:grpSpPr>
            <a:xfrm rot="16200000">
              <a:off x="5472176" y="2870241"/>
              <a:ext cx="540000" cy="324000"/>
              <a:chOff x="5724525" y="3690938"/>
              <a:chExt cx="1008000" cy="612000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F08CD7BF-4862-36CC-DE84-8DCC764914DA}"/>
                  </a:ext>
                </a:extLst>
              </p:cNvPr>
              <p:cNvSpPr/>
              <p:nvPr/>
            </p:nvSpPr>
            <p:spPr>
              <a:xfrm>
                <a:off x="5724525" y="3690938"/>
                <a:ext cx="504000" cy="612000"/>
              </a:xfrm>
              <a:custGeom>
                <a:avLst/>
                <a:gdLst>
                  <a:gd name="connsiteX0" fmla="*/ 0 w 528638"/>
                  <a:gd name="connsiteY0" fmla="*/ 661987 h 666750"/>
                  <a:gd name="connsiteX1" fmla="*/ 85725 w 528638"/>
                  <a:gd name="connsiteY1" fmla="*/ 666750 h 666750"/>
                  <a:gd name="connsiteX2" fmla="*/ 128588 w 528638"/>
                  <a:gd name="connsiteY2" fmla="*/ 595312 h 666750"/>
                  <a:gd name="connsiteX3" fmla="*/ 161925 w 528638"/>
                  <a:gd name="connsiteY3" fmla="*/ 657225 h 666750"/>
                  <a:gd name="connsiteX4" fmla="*/ 200025 w 528638"/>
                  <a:gd name="connsiteY4" fmla="*/ 533400 h 666750"/>
                  <a:gd name="connsiteX5" fmla="*/ 238125 w 528638"/>
                  <a:gd name="connsiteY5" fmla="*/ 652462 h 666750"/>
                  <a:gd name="connsiteX6" fmla="*/ 266700 w 528638"/>
                  <a:gd name="connsiteY6" fmla="*/ 452437 h 666750"/>
                  <a:gd name="connsiteX7" fmla="*/ 319088 w 528638"/>
                  <a:gd name="connsiteY7" fmla="*/ 642937 h 666750"/>
                  <a:gd name="connsiteX8" fmla="*/ 347663 w 528638"/>
                  <a:gd name="connsiteY8" fmla="*/ 271462 h 666750"/>
                  <a:gd name="connsiteX9" fmla="*/ 400050 w 528638"/>
                  <a:gd name="connsiteY9" fmla="*/ 628650 h 666750"/>
                  <a:gd name="connsiteX10" fmla="*/ 404813 w 528638"/>
                  <a:gd name="connsiteY10" fmla="*/ 128587 h 666750"/>
                  <a:gd name="connsiteX11" fmla="*/ 471488 w 528638"/>
                  <a:gd name="connsiteY11" fmla="*/ 628650 h 666750"/>
                  <a:gd name="connsiteX12" fmla="*/ 528638 w 528638"/>
                  <a:gd name="connsiteY12" fmla="*/ 0 h 666750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1925 w 528638"/>
                  <a:gd name="connsiteY3" fmla="*/ 657225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1925 w 528638"/>
                  <a:gd name="connsiteY3" fmla="*/ 657225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1925 w 528638"/>
                  <a:gd name="connsiteY3" fmla="*/ 657225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1618"/>
                  <a:gd name="connsiteX1" fmla="*/ 85725 w 528638"/>
                  <a:gd name="connsiteY1" fmla="*/ 666750 h 671618"/>
                  <a:gd name="connsiteX2" fmla="*/ 128588 w 528638"/>
                  <a:gd name="connsiteY2" fmla="*/ 595312 h 671618"/>
                  <a:gd name="connsiteX3" fmla="*/ 167712 w 528638"/>
                  <a:gd name="connsiteY3" fmla="*/ 663013 h 671618"/>
                  <a:gd name="connsiteX4" fmla="*/ 200025 w 528638"/>
                  <a:gd name="connsiteY4" fmla="*/ 533400 h 671618"/>
                  <a:gd name="connsiteX5" fmla="*/ 238125 w 528638"/>
                  <a:gd name="connsiteY5" fmla="*/ 652462 h 671618"/>
                  <a:gd name="connsiteX6" fmla="*/ 266700 w 528638"/>
                  <a:gd name="connsiteY6" fmla="*/ 452437 h 671618"/>
                  <a:gd name="connsiteX7" fmla="*/ 319088 w 528638"/>
                  <a:gd name="connsiteY7" fmla="*/ 642937 h 671618"/>
                  <a:gd name="connsiteX8" fmla="*/ 347663 w 528638"/>
                  <a:gd name="connsiteY8" fmla="*/ 271462 h 671618"/>
                  <a:gd name="connsiteX9" fmla="*/ 400050 w 528638"/>
                  <a:gd name="connsiteY9" fmla="*/ 628650 h 671618"/>
                  <a:gd name="connsiteX10" fmla="*/ 404813 w 528638"/>
                  <a:gd name="connsiteY10" fmla="*/ 128587 h 671618"/>
                  <a:gd name="connsiteX11" fmla="*/ 471488 w 528638"/>
                  <a:gd name="connsiteY11" fmla="*/ 628650 h 671618"/>
                  <a:gd name="connsiteX12" fmla="*/ 528638 w 528638"/>
                  <a:gd name="connsiteY12" fmla="*/ 0 h 671618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89699 w 528638"/>
                  <a:gd name="connsiteY11" fmla="*/ 61596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89699 w 528638"/>
                  <a:gd name="connsiteY11" fmla="*/ 61596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89699 w 528638"/>
                  <a:gd name="connsiteY11" fmla="*/ 61596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74524 w 528638"/>
                  <a:gd name="connsiteY11" fmla="*/ 61596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74524 w 528638"/>
                  <a:gd name="connsiteY11" fmla="*/ 615960 h 670947"/>
                  <a:gd name="connsiteX12" fmla="*/ 528638 w 528638"/>
                  <a:gd name="connsiteY12" fmla="*/ 0 h 67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8638" h="670947">
                    <a:moveTo>
                      <a:pt x="0" y="661987"/>
                    </a:moveTo>
                    <a:cubicBezTo>
                      <a:pt x="28575" y="663575"/>
                      <a:pt x="64294" y="677862"/>
                      <a:pt x="85725" y="666750"/>
                    </a:cubicBezTo>
                    <a:cubicBezTo>
                      <a:pt x="107156" y="655638"/>
                      <a:pt x="114924" y="595935"/>
                      <a:pt x="128588" y="595312"/>
                    </a:cubicBezTo>
                    <a:cubicBezTo>
                      <a:pt x="142252" y="594689"/>
                      <a:pt x="136345" y="659737"/>
                      <a:pt x="167712" y="663013"/>
                    </a:cubicBezTo>
                    <a:cubicBezTo>
                      <a:pt x="199079" y="666289"/>
                      <a:pt x="164175" y="537118"/>
                      <a:pt x="200025" y="533400"/>
                    </a:cubicBezTo>
                    <a:cubicBezTo>
                      <a:pt x="235875" y="529682"/>
                      <a:pt x="214132" y="649689"/>
                      <a:pt x="238125" y="652462"/>
                    </a:cubicBezTo>
                    <a:cubicBezTo>
                      <a:pt x="262118" y="655235"/>
                      <a:pt x="231875" y="455491"/>
                      <a:pt x="266700" y="452437"/>
                    </a:cubicBezTo>
                    <a:cubicBezTo>
                      <a:pt x="301525" y="449383"/>
                      <a:pt x="295095" y="645228"/>
                      <a:pt x="319088" y="642937"/>
                    </a:cubicBezTo>
                    <a:cubicBezTo>
                      <a:pt x="343081" y="640646"/>
                      <a:pt x="330201" y="311550"/>
                      <a:pt x="347663" y="271462"/>
                    </a:cubicBezTo>
                    <a:cubicBezTo>
                      <a:pt x="365125" y="231374"/>
                      <a:pt x="386984" y="654577"/>
                      <a:pt x="400050" y="628650"/>
                    </a:cubicBezTo>
                    <a:cubicBezTo>
                      <a:pt x="413116" y="602723"/>
                      <a:pt x="377226" y="114840"/>
                      <a:pt x="426059" y="115897"/>
                    </a:cubicBezTo>
                    <a:cubicBezTo>
                      <a:pt x="474892" y="116954"/>
                      <a:pt x="442253" y="609897"/>
                      <a:pt x="474524" y="615960"/>
                    </a:cubicBezTo>
                    <a:cubicBezTo>
                      <a:pt x="506795" y="622023"/>
                      <a:pt x="448821" y="12781"/>
                      <a:pt x="528638" y="0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75545B0-3C96-CD8E-54FC-FC5B38E49650}"/>
                  </a:ext>
                </a:extLst>
              </p:cNvPr>
              <p:cNvSpPr/>
              <p:nvPr/>
            </p:nvSpPr>
            <p:spPr>
              <a:xfrm flipH="1">
                <a:off x="6228525" y="3690938"/>
                <a:ext cx="504000" cy="612000"/>
              </a:xfrm>
              <a:custGeom>
                <a:avLst/>
                <a:gdLst>
                  <a:gd name="connsiteX0" fmla="*/ 0 w 528638"/>
                  <a:gd name="connsiteY0" fmla="*/ 661987 h 666750"/>
                  <a:gd name="connsiteX1" fmla="*/ 85725 w 528638"/>
                  <a:gd name="connsiteY1" fmla="*/ 666750 h 666750"/>
                  <a:gd name="connsiteX2" fmla="*/ 128588 w 528638"/>
                  <a:gd name="connsiteY2" fmla="*/ 595312 h 666750"/>
                  <a:gd name="connsiteX3" fmla="*/ 161925 w 528638"/>
                  <a:gd name="connsiteY3" fmla="*/ 657225 h 666750"/>
                  <a:gd name="connsiteX4" fmla="*/ 200025 w 528638"/>
                  <a:gd name="connsiteY4" fmla="*/ 533400 h 666750"/>
                  <a:gd name="connsiteX5" fmla="*/ 238125 w 528638"/>
                  <a:gd name="connsiteY5" fmla="*/ 652462 h 666750"/>
                  <a:gd name="connsiteX6" fmla="*/ 266700 w 528638"/>
                  <a:gd name="connsiteY6" fmla="*/ 452437 h 666750"/>
                  <a:gd name="connsiteX7" fmla="*/ 319088 w 528638"/>
                  <a:gd name="connsiteY7" fmla="*/ 642937 h 666750"/>
                  <a:gd name="connsiteX8" fmla="*/ 347663 w 528638"/>
                  <a:gd name="connsiteY8" fmla="*/ 271462 h 666750"/>
                  <a:gd name="connsiteX9" fmla="*/ 400050 w 528638"/>
                  <a:gd name="connsiteY9" fmla="*/ 628650 h 666750"/>
                  <a:gd name="connsiteX10" fmla="*/ 404813 w 528638"/>
                  <a:gd name="connsiteY10" fmla="*/ 128587 h 666750"/>
                  <a:gd name="connsiteX11" fmla="*/ 471488 w 528638"/>
                  <a:gd name="connsiteY11" fmla="*/ 628650 h 666750"/>
                  <a:gd name="connsiteX12" fmla="*/ 528638 w 528638"/>
                  <a:gd name="connsiteY12" fmla="*/ 0 h 666750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1925 w 528638"/>
                  <a:gd name="connsiteY3" fmla="*/ 657225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1925 w 528638"/>
                  <a:gd name="connsiteY3" fmla="*/ 657225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1925 w 528638"/>
                  <a:gd name="connsiteY3" fmla="*/ 657225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1618"/>
                  <a:gd name="connsiteX1" fmla="*/ 85725 w 528638"/>
                  <a:gd name="connsiteY1" fmla="*/ 666750 h 671618"/>
                  <a:gd name="connsiteX2" fmla="*/ 128588 w 528638"/>
                  <a:gd name="connsiteY2" fmla="*/ 595312 h 671618"/>
                  <a:gd name="connsiteX3" fmla="*/ 167712 w 528638"/>
                  <a:gd name="connsiteY3" fmla="*/ 663013 h 671618"/>
                  <a:gd name="connsiteX4" fmla="*/ 200025 w 528638"/>
                  <a:gd name="connsiteY4" fmla="*/ 533400 h 671618"/>
                  <a:gd name="connsiteX5" fmla="*/ 238125 w 528638"/>
                  <a:gd name="connsiteY5" fmla="*/ 652462 h 671618"/>
                  <a:gd name="connsiteX6" fmla="*/ 266700 w 528638"/>
                  <a:gd name="connsiteY6" fmla="*/ 452437 h 671618"/>
                  <a:gd name="connsiteX7" fmla="*/ 319088 w 528638"/>
                  <a:gd name="connsiteY7" fmla="*/ 642937 h 671618"/>
                  <a:gd name="connsiteX8" fmla="*/ 347663 w 528638"/>
                  <a:gd name="connsiteY8" fmla="*/ 271462 h 671618"/>
                  <a:gd name="connsiteX9" fmla="*/ 400050 w 528638"/>
                  <a:gd name="connsiteY9" fmla="*/ 628650 h 671618"/>
                  <a:gd name="connsiteX10" fmla="*/ 404813 w 528638"/>
                  <a:gd name="connsiteY10" fmla="*/ 128587 h 671618"/>
                  <a:gd name="connsiteX11" fmla="*/ 471488 w 528638"/>
                  <a:gd name="connsiteY11" fmla="*/ 628650 h 671618"/>
                  <a:gd name="connsiteX12" fmla="*/ 528638 w 528638"/>
                  <a:gd name="connsiteY12" fmla="*/ 0 h 671618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04813 w 528638"/>
                  <a:gd name="connsiteY10" fmla="*/ 12858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71488 w 528638"/>
                  <a:gd name="connsiteY11" fmla="*/ 62865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89699 w 528638"/>
                  <a:gd name="connsiteY11" fmla="*/ 61596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89699 w 528638"/>
                  <a:gd name="connsiteY11" fmla="*/ 61596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89699 w 528638"/>
                  <a:gd name="connsiteY11" fmla="*/ 61596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74524 w 528638"/>
                  <a:gd name="connsiteY11" fmla="*/ 615960 h 670947"/>
                  <a:gd name="connsiteX12" fmla="*/ 528638 w 528638"/>
                  <a:gd name="connsiteY12" fmla="*/ 0 h 670947"/>
                  <a:gd name="connsiteX0" fmla="*/ 0 w 528638"/>
                  <a:gd name="connsiteY0" fmla="*/ 661987 h 670947"/>
                  <a:gd name="connsiteX1" fmla="*/ 85725 w 528638"/>
                  <a:gd name="connsiteY1" fmla="*/ 666750 h 670947"/>
                  <a:gd name="connsiteX2" fmla="*/ 128588 w 528638"/>
                  <a:gd name="connsiteY2" fmla="*/ 595312 h 670947"/>
                  <a:gd name="connsiteX3" fmla="*/ 167712 w 528638"/>
                  <a:gd name="connsiteY3" fmla="*/ 663013 h 670947"/>
                  <a:gd name="connsiteX4" fmla="*/ 200025 w 528638"/>
                  <a:gd name="connsiteY4" fmla="*/ 533400 h 670947"/>
                  <a:gd name="connsiteX5" fmla="*/ 238125 w 528638"/>
                  <a:gd name="connsiteY5" fmla="*/ 652462 h 670947"/>
                  <a:gd name="connsiteX6" fmla="*/ 266700 w 528638"/>
                  <a:gd name="connsiteY6" fmla="*/ 452437 h 670947"/>
                  <a:gd name="connsiteX7" fmla="*/ 319088 w 528638"/>
                  <a:gd name="connsiteY7" fmla="*/ 642937 h 670947"/>
                  <a:gd name="connsiteX8" fmla="*/ 347663 w 528638"/>
                  <a:gd name="connsiteY8" fmla="*/ 271462 h 670947"/>
                  <a:gd name="connsiteX9" fmla="*/ 400050 w 528638"/>
                  <a:gd name="connsiteY9" fmla="*/ 628650 h 670947"/>
                  <a:gd name="connsiteX10" fmla="*/ 426059 w 528638"/>
                  <a:gd name="connsiteY10" fmla="*/ 115897 h 670947"/>
                  <a:gd name="connsiteX11" fmla="*/ 474524 w 528638"/>
                  <a:gd name="connsiteY11" fmla="*/ 615960 h 670947"/>
                  <a:gd name="connsiteX12" fmla="*/ 528638 w 528638"/>
                  <a:gd name="connsiteY12" fmla="*/ 0 h 67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8638" h="670947">
                    <a:moveTo>
                      <a:pt x="0" y="661987"/>
                    </a:moveTo>
                    <a:cubicBezTo>
                      <a:pt x="28575" y="663575"/>
                      <a:pt x="64294" y="677862"/>
                      <a:pt x="85725" y="666750"/>
                    </a:cubicBezTo>
                    <a:cubicBezTo>
                      <a:pt x="107156" y="655638"/>
                      <a:pt x="114924" y="595935"/>
                      <a:pt x="128588" y="595312"/>
                    </a:cubicBezTo>
                    <a:cubicBezTo>
                      <a:pt x="142252" y="594689"/>
                      <a:pt x="136345" y="659737"/>
                      <a:pt x="167712" y="663013"/>
                    </a:cubicBezTo>
                    <a:cubicBezTo>
                      <a:pt x="199079" y="666289"/>
                      <a:pt x="164175" y="537118"/>
                      <a:pt x="200025" y="533400"/>
                    </a:cubicBezTo>
                    <a:cubicBezTo>
                      <a:pt x="235875" y="529682"/>
                      <a:pt x="214132" y="649689"/>
                      <a:pt x="238125" y="652462"/>
                    </a:cubicBezTo>
                    <a:cubicBezTo>
                      <a:pt x="262118" y="655235"/>
                      <a:pt x="231875" y="455491"/>
                      <a:pt x="266700" y="452437"/>
                    </a:cubicBezTo>
                    <a:cubicBezTo>
                      <a:pt x="301525" y="449383"/>
                      <a:pt x="295095" y="645228"/>
                      <a:pt x="319088" y="642937"/>
                    </a:cubicBezTo>
                    <a:cubicBezTo>
                      <a:pt x="343081" y="640646"/>
                      <a:pt x="330201" y="311550"/>
                      <a:pt x="347663" y="271462"/>
                    </a:cubicBezTo>
                    <a:cubicBezTo>
                      <a:pt x="365125" y="231374"/>
                      <a:pt x="386984" y="654577"/>
                      <a:pt x="400050" y="628650"/>
                    </a:cubicBezTo>
                    <a:cubicBezTo>
                      <a:pt x="413116" y="602723"/>
                      <a:pt x="377226" y="114840"/>
                      <a:pt x="426059" y="115897"/>
                    </a:cubicBezTo>
                    <a:cubicBezTo>
                      <a:pt x="474892" y="116954"/>
                      <a:pt x="442253" y="609897"/>
                      <a:pt x="474524" y="615960"/>
                    </a:cubicBezTo>
                    <a:cubicBezTo>
                      <a:pt x="506795" y="622023"/>
                      <a:pt x="448821" y="12781"/>
                      <a:pt x="528638" y="0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A6D9BF7-71AE-09CE-63C3-7D08D4A67E93}"/>
                </a:ext>
              </a:extLst>
            </p:cNvPr>
            <p:cNvSpPr txBox="1"/>
            <p:nvPr/>
          </p:nvSpPr>
          <p:spPr>
            <a:xfrm>
              <a:off x="165937" y="2627673"/>
              <a:ext cx="216447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/>
                <a:t>SR interferometry</a:t>
              </a:r>
              <a:endParaRPr lang="en-150" sz="1600" b="1" dirty="0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B3A32233-5A03-B195-D4D8-0DA768C3A1A9}"/>
                </a:ext>
              </a:extLst>
            </p:cNvPr>
            <p:cNvSpPr/>
            <p:nvPr/>
          </p:nvSpPr>
          <p:spPr>
            <a:xfrm rot="16200000">
              <a:off x="2432151" y="1638886"/>
              <a:ext cx="144000" cy="2793054"/>
            </a:xfrm>
            <a:prstGeom prst="triangle">
              <a:avLst/>
            </a:prstGeom>
            <a:gradFill>
              <a:gsLst>
                <a:gs pos="81000">
                  <a:srgbClr val="FFC000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309CCA7-7DA6-66C8-8517-037500F9AAD2}"/>
                </a:ext>
              </a:extLst>
            </p:cNvPr>
            <p:cNvSpPr/>
            <p:nvPr/>
          </p:nvSpPr>
          <p:spPr>
            <a:xfrm rot="16200000">
              <a:off x="4400261" y="2382632"/>
              <a:ext cx="144000" cy="1314996"/>
            </a:xfrm>
            <a:prstGeom prst="rect">
              <a:avLst/>
            </a:prstGeom>
            <a:gradFill>
              <a:gsLst>
                <a:gs pos="24000">
                  <a:srgbClr val="FFC000"/>
                </a:gs>
                <a:gs pos="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1146605-3C9D-5E44-EBD1-473581E392D2}"/>
                </a:ext>
              </a:extLst>
            </p:cNvPr>
            <p:cNvSpPr/>
            <p:nvPr/>
          </p:nvSpPr>
          <p:spPr>
            <a:xfrm>
              <a:off x="508654" y="3038961"/>
              <a:ext cx="1224000" cy="106820"/>
            </a:xfrm>
            <a:custGeom>
              <a:avLst/>
              <a:gdLst>
                <a:gd name="connsiteX0" fmla="*/ 0 w 1016759"/>
                <a:gd name="connsiteY0" fmla="*/ 0 h 6824"/>
                <a:gd name="connsiteX1" fmla="*/ 1016759 w 1016759"/>
                <a:gd name="connsiteY1" fmla="*/ 6824 h 6824"/>
                <a:gd name="connsiteX0" fmla="*/ 0 w 10000"/>
                <a:gd name="connsiteY0" fmla="*/ 107809 h 117809"/>
                <a:gd name="connsiteX1" fmla="*/ 10000 w 10000"/>
                <a:gd name="connsiteY1" fmla="*/ 117809 h 117809"/>
                <a:gd name="connsiteX0" fmla="*/ 0 w 10000"/>
                <a:gd name="connsiteY0" fmla="*/ 144755 h 154755"/>
                <a:gd name="connsiteX1" fmla="*/ 10000 w 10000"/>
                <a:gd name="connsiteY1" fmla="*/ 154755 h 154755"/>
                <a:gd name="connsiteX0" fmla="*/ 0 w 10000"/>
                <a:gd name="connsiteY0" fmla="*/ 147909 h 157909"/>
                <a:gd name="connsiteX1" fmla="*/ 10000 w 10000"/>
                <a:gd name="connsiteY1" fmla="*/ 157909 h 15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57909">
                  <a:moveTo>
                    <a:pt x="0" y="147909"/>
                  </a:moveTo>
                  <a:cubicBezTo>
                    <a:pt x="3870" y="-98754"/>
                    <a:pt x="7338" y="4580"/>
                    <a:pt x="10000" y="15790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sm" len="med"/>
              <a:tailEnd type="arrow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>
                <a:solidFill>
                  <a:srgbClr val="FF0000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609B942-19FF-9582-60E1-2C8303DE7792}"/>
                </a:ext>
              </a:extLst>
            </p:cNvPr>
            <p:cNvSpPr txBox="1"/>
            <p:nvPr/>
          </p:nvSpPr>
          <p:spPr>
            <a:xfrm>
              <a:off x="3280178" y="3168617"/>
              <a:ext cx="112276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interference target</a:t>
              </a:r>
              <a:endParaRPr lang="en-150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CA70B37-3990-92B4-3062-439AF1DAAA95}"/>
                </a:ext>
              </a:extLst>
            </p:cNvPr>
            <p:cNvSpPr/>
            <p:nvPr/>
          </p:nvSpPr>
          <p:spPr>
            <a:xfrm rot="19933854">
              <a:off x="2383930" y="2841360"/>
              <a:ext cx="36000" cy="36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43FA188-2F48-46C2-C73F-15303162C7D0}"/>
                </a:ext>
              </a:extLst>
            </p:cNvPr>
            <p:cNvSpPr txBox="1"/>
            <p:nvPr/>
          </p:nvSpPr>
          <p:spPr>
            <a:xfrm>
              <a:off x="1682541" y="3170713"/>
              <a:ext cx="143426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monochromator</a:t>
              </a:r>
              <a:endParaRPr lang="en-150" sz="1400" dirty="0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4457AE9-CBDF-7C77-3DB0-0B2654C722DD}"/>
                </a:ext>
              </a:extLst>
            </p:cNvPr>
            <p:cNvCxnSpPr>
              <a:cxnSpLocks/>
            </p:cNvCxnSpPr>
            <p:nvPr/>
          </p:nvCxnSpPr>
          <p:spPr>
            <a:xfrm>
              <a:off x="3900676" y="3006837"/>
              <a:ext cx="1224000" cy="0"/>
            </a:xfrm>
            <a:prstGeom prst="line">
              <a:avLst/>
            </a:prstGeom>
            <a:ln>
              <a:solidFill>
                <a:srgbClr val="FFFFFF"/>
              </a:solidFill>
            </a:ln>
            <a:effectLst>
              <a:glow rad="28400">
                <a:schemeClr val="bg1">
                  <a:alpha val="73432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623BC4D-A493-D27F-C6EC-97D7ED257074}"/>
                </a:ext>
              </a:extLst>
            </p:cNvPr>
            <p:cNvCxnSpPr>
              <a:cxnSpLocks/>
            </p:cNvCxnSpPr>
            <p:nvPr/>
          </p:nvCxnSpPr>
          <p:spPr>
            <a:xfrm>
              <a:off x="3900676" y="3068042"/>
              <a:ext cx="1224000" cy="0"/>
            </a:xfrm>
            <a:prstGeom prst="line">
              <a:avLst/>
            </a:prstGeom>
            <a:ln>
              <a:solidFill>
                <a:srgbClr val="FFFFFF"/>
              </a:solidFill>
            </a:ln>
            <a:effectLst>
              <a:glow rad="28400">
                <a:schemeClr val="bg1">
                  <a:alpha val="73432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Graphic 95" descr="Magic Wand Auto with solid fill">
              <a:extLst>
                <a:ext uri="{FF2B5EF4-FFF2-40B4-BE49-F238E27FC236}">
                  <a16:creationId xmlns:a16="http://schemas.microsoft.com/office/drawing/2014/main" id="{7A4EED38-7FD6-AF89-819B-747003296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04094" y="2797944"/>
              <a:ext cx="474936" cy="474936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ECBF07C-3F2F-D87E-472A-6BF529890DD1}"/>
                </a:ext>
              </a:extLst>
            </p:cNvPr>
            <p:cNvGrpSpPr/>
            <p:nvPr/>
          </p:nvGrpSpPr>
          <p:grpSpPr>
            <a:xfrm>
              <a:off x="5129759" y="2967948"/>
              <a:ext cx="326619" cy="144016"/>
              <a:chOff x="3670016" y="3939887"/>
              <a:chExt cx="326619" cy="144016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C8292E1A-CBFD-8538-DB28-8D6CC41EFDBC}"/>
                  </a:ext>
                </a:extLst>
              </p:cNvPr>
              <p:cNvSpPr/>
              <p:nvPr/>
            </p:nvSpPr>
            <p:spPr>
              <a:xfrm>
                <a:off x="3780635" y="3939902"/>
                <a:ext cx="216000" cy="144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100" name="Isosceles Triangle 99">
                <a:extLst>
                  <a:ext uri="{FF2B5EF4-FFF2-40B4-BE49-F238E27FC236}">
                    <a16:creationId xmlns:a16="http://schemas.microsoft.com/office/drawing/2014/main" id="{E2071A27-DBEF-C258-2D93-2312B12F86F5}"/>
                  </a:ext>
                </a:extLst>
              </p:cNvPr>
              <p:cNvSpPr/>
              <p:nvPr/>
            </p:nvSpPr>
            <p:spPr>
              <a:xfrm rot="5400000">
                <a:off x="3723896" y="3886007"/>
                <a:ext cx="144016" cy="25177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</p:grp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84185"/>
            <a:ext cx="8790490" cy="432048"/>
          </a:xfrm>
        </p:spPr>
        <p:txBody>
          <a:bodyPr/>
          <a:lstStyle/>
          <a:p>
            <a:r>
              <a:rPr lang="en-US" sz="2400" dirty="0"/>
              <a:t>Synchrotron radiation techniques for transverse diagnostics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6C8855-CEC4-3BA7-049A-67816E57BDA1}"/>
              </a:ext>
            </a:extLst>
          </p:cNvPr>
          <p:cNvGrpSpPr/>
          <p:nvPr/>
        </p:nvGrpSpPr>
        <p:grpSpPr>
          <a:xfrm>
            <a:off x="161937" y="1094931"/>
            <a:ext cx="8260372" cy="1189771"/>
            <a:chOff x="161937" y="1094931"/>
            <a:chExt cx="8260372" cy="1189771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518CDCFF-6EDE-5A09-6404-46BFD023CDF8}"/>
                </a:ext>
              </a:extLst>
            </p:cNvPr>
            <p:cNvSpPr/>
            <p:nvPr/>
          </p:nvSpPr>
          <p:spPr>
            <a:xfrm rot="16200000">
              <a:off x="1983909" y="570289"/>
              <a:ext cx="251774" cy="216024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CD36795-C85A-ECCA-F44F-3E561D5E357F}"/>
                </a:ext>
              </a:extLst>
            </p:cNvPr>
            <p:cNvSpPr/>
            <p:nvPr/>
          </p:nvSpPr>
          <p:spPr>
            <a:xfrm rot="5400000">
              <a:off x="4107971" y="606455"/>
              <a:ext cx="251774" cy="2087883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5E4BD0-ADE5-CFA1-75A7-BF1B1A608E4A}"/>
                </a:ext>
              </a:extLst>
            </p:cNvPr>
            <p:cNvSpPr/>
            <p:nvPr/>
          </p:nvSpPr>
          <p:spPr>
            <a:xfrm>
              <a:off x="508654" y="1657221"/>
              <a:ext cx="1224000" cy="106820"/>
            </a:xfrm>
            <a:custGeom>
              <a:avLst/>
              <a:gdLst>
                <a:gd name="connsiteX0" fmla="*/ 0 w 1016759"/>
                <a:gd name="connsiteY0" fmla="*/ 0 h 6824"/>
                <a:gd name="connsiteX1" fmla="*/ 1016759 w 1016759"/>
                <a:gd name="connsiteY1" fmla="*/ 6824 h 6824"/>
                <a:gd name="connsiteX0" fmla="*/ 0 w 10000"/>
                <a:gd name="connsiteY0" fmla="*/ 107809 h 117809"/>
                <a:gd name="connsiteX1" fmla="*/ 10000 w 10000"/>
                <a:gd name="connsiteY1" fmla="*/ 117809 h 117809"/>
                <a:gd name="connsiteX0" fmla="*/ 0 w 10000"/>
                <a:gd name="connsiteY0" fmla="*/ 144755 h 154755"/>
                <a:gd name="connsiteX1" fmla="*/ 10000 w 10000"/>
                <a:gd name="connsiteY1" fmla="*/ 154755 h 154755"/>
                <a:gd name="connsiteX0" fmla="*/ 0 w 10000"/>
                <a:gd name="connsiteY0" fmla="*/ 147909 h 157909"/>
                <a:gd name="connsiteX1" fmla="*/ 10000 w 10000"/>
                <a:gd name="connsiteY1" fmla="*/ 157909 h 15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57909">
                  <a:moveTo>
                    <a:pt x="0" y="147909"/>
                  </a:moveTo>
                  <a:cubicBezTo>
                    <a:pt x="3870" y="-98754"/>
                    <a:pt x="7338" y="4580"/>
                    <a:pt x="10000" y="15790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sm" len="med"/>
              <a:tailEnd type="arrow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792A72-21B7-7BC0-128D-FA9EA8E23FA1}"/>
                </a:ext>
              </a:extLst>
            </p:cNvPr>
            <p:cNvSpPr txBox="1"/>
            <p:nvPr/>
          </p:nvSpPr>
          <p:spPr>
            <a:xfrm>
              <a:off x="2764400" y="1761482"/>
              <a:ext cx="9390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focusing optics</a:t>
              </a:r>
              <a:endParaRPr lang="en-15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EB1EFEF-BC20-FD03-E61F-17E5FE430ADD}"/>
                </a:ext>
              </a:extLst>
            </p:cNvPr>
            <p:cNvGrpSpPr/>
            <p:nvPr/>
          </p:nvGrpSpPr>
          <p:grpSpPr>
            <a:xfrm>
              <a:off x="5129759" y="1578863"/>
              <a:ext cx="326619" cy="144016"/>
              <a:chOff x="3670016" y="3939887"/>
              <a:chExt cx="326619" cy="14401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992FC1A-D329-794A-688B-2774483B355A}"/>
                  </a:ext>
                </a:extLst>
              </p:cNvPr>
              <p:cNvSpPr/>
              <p:nvPr/>
            </p:nvSpPr>
            <p:spPr>
              <a:xfrm>
                <a:off x="3780635" y="3939902"/>
                <a:ext cx="216000" cy="144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43EEF293-9254-E1DC-FDB8-406848188E84}"/>
                  </a:ext>
                </a:extLst>
              </p:cNvPr>
              <p:cNvSpPr/>
              <p:nvPr/>
            </p:nvSpPr>
            <p:spPr>
              <a:xfrm rot="5400000">
                <a:off x="3723896" y="3886007"/>
                <a:ext cx="144016" cy="251775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15DE309-92B4-E07E-8C06-B25EB64DD1B4}"/>
                </a:ext>
              </a:extLst>
            </p:cNvPr>
            <p:cNvGrpSpPr/>
            <p:nvPr/>
          </p:nvGrpSpPr>
          <p:grpSpPr>
            <a:xfrm rot="5400000">
              <a:off x="3029825" y="1598781"/>
              <a:ext cx="366713" cy="103229"/>
              <a:chOff x="3572085" y="3854368"/>
              <a:chExt cx="1622592" cy="495968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F883775-AE63-302F-583F-D6ED9704E6DF}"/>
                  </a:ext>
                </a:extLst>
              </p:cNvPr>
              <p:cNvSpPr/>
              <p:nvPr/>
            </p:nvSpPr>
            <p:spPr>
              <a:xfrm>
                <a:off x="3572085" y="3854368"/>
                <a:ext cx="1622592" cy="251062"/>
              </a:xfrm>
              <a:custGeom>
                <a:avLst/>
                <a:gdLst>
                  <a:gd name="connsiteX0" fmla="*/ 0 w 1633852"/>
                  <a:gd name="connsiteY0" fmla="*/ 9283 h 9283"/>
                  <a:gd name="connsiteX1" fmla="*/ 1633852 w 1633852"/>
                  <a:gd name="connsiteY1" fmla="*/ 0 h 9283"/>
                  <a:gd name="connsiteX0" fmla="*/ 0 w 10000"/>
                  <a:gd name="connsiteY0" fmla="*/ 176692 h 176692"/>
                  <a:gd name="connsiteX1" fmla="*/ 10000 w 10000"/>
                  <a:gd name="connsiteY1" fmla="*/ 166692 h 176692"/>
                  <a:gd name="connsiteX0" fmla="*/ 0 w 10000"/>
                  <a:gd name="connsiteY0" fmla="*/ 293759 h 293759"/>
                  <a:gd name="connsiteX1" fmla="*/ 10000 w 10000"/>
                  <a:gd name="connsiteY1" fmla="*/ 283759 h 293759"/>
                  <a:gd name="connsiteX0" fmla="*/ 0 w 10016"/>
                  <a:gd name="connsiteY0" fmla="*/ 285095 h 292666"/>
                  <a:gd name="connsiteX1" fmla="*/ 10016 w 10016"/>
                  <a:gd name="connsiteY1" fmla="*/ 292665 h 29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16" h="292666">
                    <a:moveTo>
                      <a:pt x="0" y="285095"/>
                    </a:moveTo>
                    <a:cubicBezTo>
                      <a:pt x="3390" y="-108248"/>
                      <a:pt x="6768" y="-84013"/>
                      <a:pt x="10016" y="292665"/>
                    </a:cubicBezTo>
                  </a:path>
                </a:pathLst>
              </a:cu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0D8FAB-9730-55A0-FD79-7B94EDFA7488}"/>
                  </a:ext>
                </a:extLst>
              </p:cNvPr>
              <p:cNvSpPr/>
              <p:nvPr/>
            </p:nvSpPr>
            <p:spPr>
              <a:xfrm flipV="1">
                <a:off x="3572085" y="4096423"/>
                <a:ext cx="1620000" cy="253913"/>
              </a:xfrm>
              <a:custGeom>
                <a:avLst/>
                <a:gdLst>
                  <a:gd name="connsiteX0" fmla="*/ 0 w 1633852"/>
                  <a:gd name="connsiteY0" fmla="*/ 9283 h 9283"/>
                  <a:gd name="connsiteX1" fmla="*/ 1633852 w 1633852"/>
                  <a:gd name="connsiteY1" fmla="*/ 0 h 9283"/>
                  <a:gd name="connsiteX0" fmla="*/ 0 w 10000"/>
                  <a:gd name="connsiteY0" fmla="*/ 176692 h 176692"/>
                  <a:gd name="connsiteX1" fmla="*/ 10000 w 10000"/>
                  <a:gd name="connsiteY1" fmla="*/ 166692 h 176692"/>
                  <a:gd name="connsiteX0" fmla="*/ 0 w 10000"/>
                  <a:gd name="connsiteY0" fmla="*/ 293759 h 293759"/>
                  <a:gd name="connsiteX1" fmla="*/ 10000 w 10000"/>
                  <a:gd name="connsiteY1" fmla="*/ 283759 h 293759"/>
                  <a:gd name="connsiteX0" fmla="*/ 0 w 10000"/>
                  <a:gd name="connsiteY0" fmla="*/ 290889 h 290889"/>
                  <a:gd name="connsiteX1" fmla="*/ 10000 w 10000"/>
                  <a:gd name="connsiteY1" fmla="*/ 286644 h 290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290889">
                    <a:moveTo>
                      <a:pt x="0" y="290889"/>
                    </a:moveTo>
                    <a:cubicBezTo>
                      <a:pt x="3390" y="-102454"/>
                      <a:pt x="6752" y="-90034"/>
                      <a:pt x="10000" y="286644"/>
                    </a:cubicBezTo>
                  </a:path>
                </a:pathLst>
              </a:cu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8E296D-08AC-730D-D278-ECD5DAA38FA2}"/>
                </a:ext>
              </a:extLst>
            </p:cNvPr>
            <p:cNvSpPr txBox="1"/>
            <p:nvPr/>
          </p:nvSpPr>
          <p:spPr>
            <a:xfrm>
              <a:off x="161937" y="1094931"/>
              <a:ext cx="16568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/>
                <a:t>SR imaging</a:t>
              </a:r>
              <a:endParaRPr lang="en-150" sz="1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B9B445B-D366-9520-1013-354D690CACE0}"/>
                    </a:ext>
                  </a:extLst>
                </p:cNvPr>
                <p:cNvSpPr txBox="1"/>
                <p:nvPr/>
              </p:nvSpPr>
              <p:spPr>
                <a:xfrm>
                  <a:off x="5830773" y="1559095"/>
                  <a:ext cx="341784" cy="2920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𝑖𝑚𝑎𝑔𝑒</m:t>
                            </m:r>
                          </m:sub>
                        </m:sSub>
                      </m:oMath>
                    </m:oMathPara>
                  </a14:m>
                  <a:endParaRPr lang="en-15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B9B445B-D366-9520-1013-354D690CAC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773" y="1559095"/>
                  <a:ext cx="341784" cy="292068"/>
                </a:xfrm>
                <a:prstGeom prst="rect">
                  <a:avLst/>
                </a:prstGeom>
                <a:blipFill>
                  <a:blip r:embed="rId4"/>
                  <a:stretch>
                    <a:fillRect r="-62069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D0465B8-701D-0B16-0730-5F319A8C8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7936" y="1564169"/>
              <a:ext cx="0" cy="108000"/>
            </a:xfrm>
            <a:prstGeom prst="straightConnector1">
              <a:avLst/>
            </a:prstGeom>
            <a:ln w="3175">
              <a:solidFill>
                <a:schemeClr val="accent5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088253E-BCB4-5F0D-2291-D91E92E8A6FF}"/>
                </a:ext>
              </a:extLst>
            </p:cNvPr>
            <p:cNvGrpSpPr/>
            <p:nvPr/>
          </p:nvGrpSpPr>
          <p:grpSpPr>
            <a:xfrm>
              <a:off x="5598942" y="1467039"/>
              <a:ext cx="306909" cy="359144"/>
              <a:chOff x="1979519" y="3255953"/>
              <a:chExt cx="435347" cy="664306"/>
            </a:xfrm>
          </p:grpSpPr>
          <p:sp>
            <p:nvSpPr>
              <p:cNvPr id="36" name="Freeform 57">
                <a:extLst>
                  <a:ext uri="{FF2B5EF4-FFF2-40B4-BE49-F238E27FC236}">
                    <a16:creationId xmlns:a16="http://schemas.microsoft.com/office/drawing/2014/main" id="{C94BF005-B5C1-B8D0-C3FE-5B6BF2262671}"/>
                  </a:ext>
                </a:extLst>
              </p:cNvPr>
              <p:cNvSpPr/>
              <p:nvPr/>
            </p:nvSpPr>
            <p:spPr>
              <a:xfrm rot="16200000">
                <a:off x="2035891" y="3541283"/>
                <a:ext cx="322606" cy="435345"/>
              </a:xfrm>
              <a:custGeom>
                <a:avLst/>
                <a:gdLst>
                  <a:gd name="connsiteX0" fmla="*/ 0 w 491206"/>
                  <a:gd name="connsiteY0" fmla="*/ 637391 h 642293"/>
                  <a:gd name="connsiteX1" fmla="*/ 219153 w 491206"/>
                  <a:gd name="connsiteY1" fmla="*/ 614720 h 642293"/>
                  <a:gd name="connsiteX2" fmla="*/ 332509 w 491206"/>
                  <a:gd name="connsiteY2" fmla="*/ 425794 h 642293"/>
                  <a:gd name="connsiteX3" fmla="*/ 423193 w 491206"/>
                  <a:gd name="connsiteY3" fmla="*/ 63057 h 642293"/>
                  <a:gd name="connsiteX4" fmla="*/ 491206 w 491206"/>
                  <a:gd name="connsiteY4" fmla="*/ 2601 h 642293"/>
                  <a:gd name="connsiteX0" fmla="*/ 0 w 491206"/>
                  <a:gd name="connsiteY0" fmla="*/ 656168 h 661070"/>
                  <a:gd name="connsiteX1" fmla="*/ 219153 w 491206"/>
                  <a:gd name="connsiteY1" fmla="*/ 633497 h 661070"/>
                  <a:gd name="connsiteX2" fmla="*/ 332509 w 491206"/>
                  <a:gd name="connsiteY2" fmla="*/ 444571 h 661070"/>
                  <a:gd name="connsiteX3" fmla="*/ 423193 w 491206"/>
                  <a:gd name="connsiteY3" fmla="*/ 81834 h 661070"/>
                  <a:gd name="connsiteX4" fmla="*/ 491206 w 491206"/>
                  <a:gd name="connsiteY4" fmla="*/ 1005 h 661070"/>
                  <a:gd name="connsiteX0" fmla="*/ 0 w 491206"/>
                  <a:gd name="connsiteY0" fmla="*/ 655235 h 660137"/>
                  <a:gd name="connsiteX1" fmla="*/ 219153 w 491206"/>
                  <a:gd name="connsiteY1" fmla="*/ 632564 h 660137"/>
                  <a:gd name="connsiteX2" fmla="*/ 332509 w 491206"/>
                  <a:gd name="connsiteY2" fmla="*/ 443638 h 660137"/>
                  <a:gd name="connsiteX3" fmla="*/ 423193 w 491206"/>
                  <a:gd name="connsiteY3" fmla="*/ 80901 h 660137"/>
                  <a:gd name="connsiteX4" fmla="*/ 491206 w 491206"/>
                  <a:gd name="connsiteY4" fmla="*/ 72 h 660137"/>
                  <a:gd name="connsiteX0" fmla="*/ 0 w 491206"/>
                  <a:gd name="connsiteY0" fmla="*/ 655235 h 660137"/>
                  <a:gd name="connsiteX1" fmla="*/ 219153 w 491206"/>
                  <a:gd name="connsiteY1" fmla="*/ 632564 h 660137"/>
                  <a:gd name="connsiteX2" fmla="*/ 332509 w 491206"/>
                  <a:gd name="connsiteY2" fmla="*/ 443638 h 660137"/>
                  <a:gd name="connsiteX3" fmla="*/ 423193 w 491206"/>
                  <a:gd name="connsiteY3" fmla="*/ 80901 h 660137"/>
                  <a:gd name="connsiteX4" fmla="*/ 491206 w 491206"/>
                  <a:gd name="connsiteY4" fmla="*/ 72 h 660137"/>
                  <a:gd name="connsiteX0" fmla="*/ 0 w 424654"/>
                  <a:gd name="connsiteY0" fmla="*/ 655236 h 660137"/>
                  <a:gd name="connsiteX1" fmla="*/ 152601 w 424654"/>
                  <a:gd name="connsiteY1" fmla="*/ 632564 h 660137"/>
                  <a:gd name="connsiteX2" fmla="*/ 265957 w 424654"/>
                  <a:gd name="connsiteY2" fmla="*/ 443638 h 660137"/>
                  <a:gd name="connsiteX3" fmla="*/ 356641 w 424654"/>
                  <a:gd name="connsiteY3" fmla="*/ 80901 h 660137"/>
                  <a:gd name="connsiteX4" fmla="*/ 424654 w 424654"/>
                  <a:gd name="connsiteY4" fmla="*/ 72 h 660137"/>
                  <a:gd name="connsiteX0" fmla="*/ 0 w 424654"/>
                  <a:gd name="connsiteY0" fmla="*/ 655236 h 660137"/>
                  <a:gd name="connsiteX1" fmla="*/ 152601 w 424654"/>
                  <a:gd name="connsiteY1" fmla="*/ 632564 h 660137"/>
                  <a:gd name="connsiteX2" fmla="*/ 265957 w 424654"/>
                  <a:gd name="connsiteY2" fmla="*/ 443638 h 660137"/>
                  <a:gd name="connsiteX3" fmla="*/ 356641 w 424654"/>
                  <a:gd name="connsiteY3" fmla="*/ 80901 h 660137"/>
                  <a:gd name="connsiteX4" fmla="*/ 424654 w 424654"/>
                  <a:gd name="connsiteY4" fmla="*/ 72 h 660137"/>
                  <a:gd name="connsiteX0" fmla="*/ 0 w 378579"/>
                  <a:gd name="connsiteY0" fmla="*/ 655236 h 660137"/>
                  <a:gd name="connsiteX1" fmla="*/ 106526 w 378579"/>
                  <a:gd name="connsiteY1" fmla="*/ 632564 h 660137"/>
                  <a:gd name="connsiteX2" fmla="*/ 219882 w 378579"/>
                  <a:gd name="connsiteY2" fmla="*/ 443638 h 660137"/>
                  <a:gd name="connsiteX3" fmla="*/ 310566 w 378579"/>
                  <a:gd name="connsiteY3" fmla="*/ 80901 h 660137"/>
                  <a:gd name="connsiteX4" fmla="*/ 378579 w 378579"/>
                  <a:gd name="connsiteY4" fmla="*/ 72 h 66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579" h="660137">
                    <a:moveTo>
                      <a:pt x="0" y="655236"/>
                    </a:moveTo>
                    <a:cubicBezTo>
                      <a:pt x="40912" y="661533"/>
                      <a:pt x="69879" y="667830"/>
                      <a:pt x="106526" y="632564"/>
                    </a:cubicBezTo>
                    <a:cubicBezTo>
                      <a:pt x="143173" y="597298"/>
                      <a:pt x="185875" y="535582"/>
                      <a:pt x="219882" y="443638"/>
                    </a:cubicBezTo>
                    <a:cubicBezTo>
                      <a:pt x="253889" y="351694"/>
                      <a:pt x="284117" y="154829"/>
                      <a:pt x="310566" y="80901"/>
                    </a:cubicBezTo>
                    <a:cubicBezTo>
                      <a:pt x="337015" y="6973"/>
                      <a:pt x="345700" y="-892"/>
                      <a:pt x="378579" y="72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Freeform 59">
                <a:extLst>
                  <a:ext uri="{FF2B5EF4-FFF2-40B4-BE49-F238E27FC236}">
                    <a16:creationId xmlns:a16="http://schemas.microsoft.com/office/drawing/2014/main" id="{2263BE44-DDAC-6634-A1A7-87B338F1F29F}"/>
                  </a:ext>
                </a:extLst>
              </p:cNvPr>
              <p:cNvSpPr/>
              <p:nvPr/>
            </p:nvSpPr>
            <p:spPr>
              <a:xfrm rot="16200000" flipH="1">
                <a:off x="2026341" y="3209131"/>
                <a:ext cx="341701" cy="435345"/>
              </a:xfrm>
              <a:custGeom>
                <a:avLst/>
                <a:gdLst>
                  <a:gd name="connsiteX0" fmla="*/ 0 w 491206"/>
                  <a:gd name="connsiteY0" fmla="*/ 637391 h 642293"/>
                  <a:gd name="connsiteX1" fmla="*/ 219153 w 491206"/>
                  <a:gd name="connsiteY1" fmla="*/ 614720 h 642293"/>
                  <a:gd name="connsiteX2" fmla="*/ 332509 w 491206"/>
                  <a:gd name="connsiteY2" fmla="*/ 425794 h 642293"/>
                  <a:gd name="connsiteX3" fmla="*/ 423193 w 491206"/>
                  <a:gd name="connsiteY3" fmla="*/ 63057 h 642293"/>
                  <a:gd name="connsiteX4" fmla="*/ 491206 w 491206"/>
                  <a:gd name="connsiteY4" fmla="*/ 2601 h 642293"/>
                  <a:gd name="connsiteX0" fmla="*/ 0 w 491206"/>
                  <a:gd name="connsiteY0" fmla="*/ 656168 h 661070"/>
                  <a:gd name="connsiteX1" fmla="*/ 219153 w 491206"/>
                  <a:gd name="connsiteY1" fmla="*/ 633497 h 661070"/>
                  <a:gd name="connsiteX2" fmla="*/ 332509 w 491206"/>
                  <a:gd name="connsiteY2" fmla="*/ 444571 h 661070"/>
                  <a:gd name="connsiteX3" fmla="*/ 423193 w 491206"/>
                  <a:gd name="connsiteY3" fmla="*/ 81834 h 661070"/>
                  <a:gd name="connsiteX4" fmla="*/ 491206 w 491206"/>
                  <a:gd name="connsiteY4" fmla="*/ 1005 h 661070"/>
                  <a:gd name="connsiteX0" fmla="*/ 0 w 491206"/>
                  <a:gd name="connsiteY0" fmla="*/ 655235 h 660137"/>
                  <a:gd name="connsiteX1" fmla="*/ 219153 w 491206"/>
                  <a:gd name="connsiteY1" fmla="*/ 632564 h 660137"/>
                  <a:gd name="connsiteX2" fmla="*/ 332509 w 491206"/>
                  <a:gd name="connsiteY2" fmla="*/ 443638 h 660137"/>
                  <a:gd name="connsiteX3" fmla="*/ 423193 w 491206"/>
                  <a:gd name="connsiteY3" fmla="*/ 80901 h 660137"/>
                  <a:gd name="connsiteX4" fmla="*/ 491206 w 491206"/>
                  <a:gd name="connsiteY4" fmla="*/ 72 h 660137"/>
                  <a:gd name="connsiteX0" fmla="*/ 0 w 491206"/>
                  <a:gd name="connsiteY0" fmla="*/ 655235 h 660137"/>
                  <a:gd name="connsiteX1" fmla="*/ 219153 w 491206"/>
                  <a:gd name="connsiteY1" fmla="*/ 632564 h 660137"/>
                  <a:gd name="connsiteX2" fmla="*/ 332509 w 491206"/>
                  <a:gd name="connsiteY2" fmla="*/ 443638 h 660137"/>
                  <a:gd name="connsiteX3" fmla="*/ 423193 w 491206"/>
                  <a:gd name="connsiteY3" fmla="*/ 80901 h 660137"/>
                  <a:gd name="connsiteX4" fmla="*/ 491206 w 491206"/>
                  <a:gd name="connsiteY4" fmla="*/ 72 h 660137"/>
                  <a:gd name="connsiteX0" fmla="*/ 0 w 424654"/>
                  <a:gd name="connsiteY0" fmla="*/ 655236 h 660137"/>
                  <a:gd name="connsiteX1" fmla="*/ 152601 w 424654"/>
                  <a:gd name="connsiteY1" fmla="*/ 632564 h 660137"/>
                  <a:gd name="connsiteX2" fmla="*/ 265957 w 424654"/>
                  <a:gd name="connsiteY2" fmla="*/ 443638 h 660137"/>
                  <a:gd name="connsiteX3" fmla="*/ 356641 w 424654"/>
                  <a:gd name="connsiteY3" fmla="*/ 80901 h 660137"/>
                  <a:gd name="connsiteX4" fmla="*/ 424654 w 424654"/>
                  <a:gd name="connsiteY4" fmla="*/ 72 h 660137"/>
                  <a:gd name="connsiteX0" fmla="*/ 0 w 424654"/>
                  <a:gd name="connsiteY0" fmla="*/ 655236 h 660137"/>
                  <a:gd name="connsiteX1" fmla="*/ 152601 w 424654"/>
                  <a:gd name="connsiteY1" fmla="*/ 632564 h 660137"/>
                  <a:gd name="connsiteX2" fmla="*/ 265957 w 424654"/>
                  <a:gd name="connsiteY2" fmla="*/ 443638 h 660137"/>
                  <a:gd name="connsiteX3" fmla="*/ 356641 w 424654"/>
                  <a:gd name="connsiteY3" fmla="*/ 80901 h 660137"/>
                  <a:gd name="connsiteX4" fmla="*/ 424654 w 424654"/>
                  <a:gd name="connsiteY4" fmla="*/ 72 h 660137"/>
                  <a:gd name="connsiteX0" fmla="*/ 0 w 378579"/>
                  <a:gd name="connsiteY0" fmla="*/ 655236 h 660137"/>
                  <a:gd name="connsiteX1" fmla="*/ 106526 w 378579"/>
                  <a:gd name="connsiteY1" fmla="*/ 632564 h 660137"/>
                  <a:gd name="connsiteX2" fmla="*/ 219882 w 378579"/>
                  <a:gd name="connsiteY2" fmla="*/ 443638 h 660137"/>
                  <a:gd name="connsiteX3" fmla="*/ 310566 w 378579"/>
                  <a:gd name="connsiteY3" fmla="*/ 80901 h 660137"/>
                  <a:gd name="connsiteX4" fmla="*/ 378579 w 378579"/>
                  <a:gd name="connsiteY4" fmla="*/ 72 h 66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579" h="660137">
                    <a:moveTo>
                      <a:pt x="0" y="655236"/>
                    </a:moveTo>
                    <a:cubicBezTo>
                      <a:pt x="40912" y="661533"/>
                      <a:pt x="69879" y="667830"/>
                      <a:pt x="106526" y="632564"/>
                    </a:cubicBezTo>
                    <a:cubicBezTo>
                      <a:pt x="143173" y="597298"/>
                      <a:pt x="185875" y="535582"/>
                      <a:pt x="219882" y="443638"/>
                    </a:cubicBezTo>
                    <a:cubicBezTo>
                      <a:pt x="253889" y="351694"/>
                      <a:pt x="284117" y="154829"/>
                      <a:pt x="310566" y="80901"/>
                    </a:cubicBezTo>
                    <a:cubicBezTo>
                      <a:pt x="337015" y="6973"/>
                      <a:pt x="345700" y="-892"/>
                      <a:pt x="378579" y="72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92B95E5-B149-A2C0-95D7-4DFF2F00F7B0}"/>
                    </a:ext>
                  </a:extLst>
                </p:cNvPr>
                <p:cNvSpPr txBox="1"/>
                <p:nvPr/>
              </p:nvSpPr>
              <p:spPr>
                <a:xfrm>
                  <a:off x="6745017" y="1485966"/>
                  <a:ext cx="1677292" cy="325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~ 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𝑖𝑚𝑎𝑔𝑒</m:t>
                            </m:r>
                          </m:sub>
                        </m:sSub>
                      </m:oMath>
                    </m:oMathPara>
                  </a14:m>
                  <a:endParaRPr lang="en-150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92B95E5-B149-A2C0-95D7-4DFF2F00F7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5017" y="1485966"/>
                  <a:ext cx="1677292" cy="325282"/>
                </a:xfrm>
                <a:prstGeom prst="rect">
                  <a:avLst/>
                </a:prstGeom>
                <a:blipFill>
                  <a:blip r:embed="rId5"/>
                  <a:stretch>
                    <a:fillRect b="-384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41D63F-F269-8B5B-9985-03738AD4B5FE}"/>
              </a:ext>
            </a:extLst>
          </p:cNvPr>
          <p:cNvGrpSpPr/>
          <p:nvPr/>
        </p:nvGrpSpPr>
        <p:grpSpPr>
          <a:xfrm>
            <a:off x="5583627" y="2728525"/>
            <a:ext cx="3038207" cy="593816"/>
            <a:chOff x="5583627" y="2728525"/>
            <a:chExt cx="3038207" cy="5938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EC96DDF2-5244-E684-458F-2B91508BE700}"/>
                    </a:ext>
                  </a:extLst>
                </p:cNvPr>
                <p:cNvSpPr txBox="1"/>
                <p:nvPr/>
              </p:nvSpPr>
              <p:spPr>
                <a:xfrm>
                  <a:off x="5866178" y="2929542"/>
                  <a:ext cx="80642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𝑐𝑜h𝑒𝑟𝑒𝑛𝑐𝑒</m:t>
                            </m:r>
                          </m:sub>
                        </m:sSub>
                      </m:oMath>
                    </m:oMathPara>
                  </a14:m>
                  <a:endParaRPr lang="en-15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EC96DDF2-5244-E684-458F-2B91508BE7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6178" y="2929542"/>
                  <a:ext cx="806422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51" name="Straight Arrow Connector 2050">
              <a:extLst>
                <a:ext uri="{FF2B5EF4-FFF2-40B4-BE49-F238E27FC236}">
                  <a16:creationId xmlns:a16="http://schemas.microsoft.com/office/drawing/2014/main" id="{62DC3EC8-7B19-2E5F-899C-9CE60293BE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52295" y="2882438"/>
              <a:ext cx="0" cy="144000"/>
            </a:xfrm>
            <a:prstGeom prst="straightConnector1">
              <a:avLst/>
            </a:prstGeom>
            <a:ln w="3175">
              <a:solidFill>
                <a:schemeClr val="accent5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4" name="Group 2053">
              <a:extLst>
                <a:ext uri="{FF2B5EF4-FFF2-40B4-BE49-F238E27FC236}">
                  <a16:creationId xmlns:a16="http://schemas.microsoft.com/office/drawing/2014/main" id="{9AA9624B-F791-E36B-C4D4-4D68FC82862D}"/>
                </a:ext>
              </a:extLst>
            </p:cNvPr>
            <p:cNvGrpSpPr/>
            <p:nvPr/>
          </p:nvGrpSpPr>
          <p:grpSpPr>
            <a:xfrm>
              <a:off x="5583627" y="2728525"/>
              <a:ext cx="306909" cy="593816"/>
              <a:chOff x="1979519" y="3255953"/>
              <a:chExt cx="435347" cy="664306"/>
            </a:xfrm>
          </p:grpSpPr>
          <p:sp>
            <p:nvSpPr>
              <p:cNvPr id="2055" name="Freeform 57">
                <a:extLst>
                  <a:ext uri="{FF2B5EF4-FFF2-40B4-BE49-F238E27FC236}">
                    <a16:creationId xmlns:a16="http://schemas.microsoft.com/office/drawing/2014/main" id="{9299C841-3622-217E-EEC4-82A5FCF2D54B}"/>
                  </a:ext>
                </a:extLst>
              </p:cNvPr>
              <p:cNvSpPr/>
              <p:nvPr/>
            </p:nvSpPr>
            <p:spPr>
              <a:xfrm rot="16200000">
                <a:off x="2035891" y="3541283"/>
                <a:ext cx="322606" cy="435345"/>
              </a:xfrm>
              <a:custGeom>
                <a:avLst/>
                <a:gdLst>
                  <a:gd name="connsiteX0" fmla="*/ 0 w 491206"/>
                  <a:gd name="connsiteY0" fmla="*/ 637391 h 642293"/>
                  <a:gd name="connsiteX1" fmla="*/ 219153 w 491206"/>
                  <a:gd name="connsiteY1" fmla="*/ 614720 h 642293"/>
                  <a:gd name="connsiteX2" fmla="*/ 332509 w 491206"/>
                  <a:gd name="connsiteY2" fmla="*/ 425794 h 642293"/>
                  <a:gd name="connsiteX3" fmla="*/ 423193 w 491206"/>
                  <a:gd name="connsiteY3" fmla="*/ 63057 h 642293"/>
                  <a:gd name="connsiteX4" fmla="*/ 491206 w 491206"/>
                  <a:gd name="connsiteY4" fmla="*/ 2601 h 642293"/>
                  <a:gd name="connsiteX0" fmla="*/ 0 w 491206"/>
                  <a:gd name="connsiteY0" fmla="*/ 656168 h 661070"/>
                  <a:gd name="connsiteX1" fmla="*/ 219153 w 491206"/>
                  <a:gd name="connsiteY1" fmla="*/ 633497 h 661070"/>
                  <a:gd name="connsiteX2" fmla="*/ 332509 w 491206"/>
                  <a:gd name="connsiteY2" fmla="*/ 444571 h 661070"/>
                  <a:gd name="connsiteX3" fmla="*/ 423193 w 491206"/>
                  <a:gd name="connsiteY3" fmla="*/ 81834 h 661070"/>
                  <a:gd name="connsiteX4" fmla="*/ 491206 w 491206"/>
                  <a:gd name="connsiteY4" fmla="*/ 1005 h 661070"/>
                  <a:gd name="connsiteX0" fmla="*/ 0 w 491206"/>
                  <a:gd name="connsiteY0" fmla="*/ 655235 h 660137"/>
                  <a:gd name="connsiteX1" fmla="*/ 219153 w 491206"/>
                  <a:gd name="connsiteY1" fmla="*/ 632564 h 660137"/>
                  <a:gd name="connsiteX2" fmla="*/ 332509 w 491206"/>
                  <a:gd name="connsiteY2" fmla="*/ 443638 h 660137"/>
                  <a:gd name="connsiteX3" fmla="*/ 423193 w 491206"/>
                  <a:gd name="connsiteY3" fmla="*/ 80901 h 660137"/>
                  <a:gd name="connsiteX4" fmla="*/ 491206 w 491206"/>
                  <a:gd name="connsiteY4" fmla="*/ 72 h 660137"/>
                  <a:gd name="connsiteX0" fmla="*/ 0 w 491206"/>
                  <a:gd name="connsiteY0" fmla="*/ 655235 h 660137"/>
                  <a:gd name="connsiteX1" fmla="*/ 219153 w 491206"/>
                  <a:gd name="connsiteY1" fmla="*/ 632564 h 660137"/>
                  <a:gd name="connsiteX2" fmla="*/ 332509 w 491206"/>
                  <a:gd name="connsiteY2" fmla="*/ 443638 h 660137"/>
                  <a:gd name="connsiteX3" fmla="*/ 423193 w 491206"/>
                  <a:gd name="connsiteY3" fmla="*/ 80901 h 660137"/>
                  <a:gd name="connsiteX4" fmla="*/ 491206 w 491206"/>
                  <a:gd name="connsiteY4" fmla="*/ 72 h 660137"/>
                  <a:gd name="connsiteX0" fmla="*/ 0 w 424654"/>
                  <a:gd name="connsiteY0" fmla="*/ 655236 h 660137"/>
                  <a:gd name="connsiteX1" fmla="*/ 152601 w 424654"/>
                  <a:gd name="connsiteY1" fmla="*/ 632564 h 660137"/>
                  <a:gd name="connsiteX2" fmla="*/ 265957 w 424654"/>
                  <a:gd name="connsiteY2" fmla="*/ 443638 h 660137"/>
                  <a:gd name="connsiteX3" fmla="*/ 356641 w 424654"/>
                  <a:gd name="connsiteY3" fmla="*/ 80901 h 660137"/>
                  <a:gd name="connsiteX4" fmla="*/ 424654 w 424654"/>
                  <a:gd name="connsiteY4" fmla="*/ 72 h 660137"/>
                  <a:gd name="connsiteX0" fmla="*/ 0 w 424654"/>
                  <a:gd name="connsiteY0" fmla="*/ 655236 h 660137"/>
                  <a:gd name="connsiteX1" fmla="*/ 152601 w 424654"/>
                  <a:gd name="connsiteY1" fmla="*/ 632564 h 660137"/>
                  <a:gd name="connsiteX2" fmla="*/ 265957 w 424654"/>
                  <a:gd name="connsiteY2" fmla="*/ 443638 h 660137"/>
                  <a:gd name="connsiteX3" fmla="*/ 356641 w 424654"/>
                  <a:gd name="connsiteY3" fmla="*/ 80901 h 660137"/>
                  <a:gd name="connsiteX4" fmla="*/ 424654 w 424654"/>
                  <a:gd name="connsiteY4" fmla="*/ 72 h 660137"/>
                  <a:gd name="connsiteX0" fmla="*/ 0 w 378579"/>
                  <a:gd name="connsiteY0" fmla="*/ 655236 h 660137"/>
                  <a:gd name="connsiteX1" fmla="*/ 106526 w 378579"/>
                  <a:gd name="connsiteY1" fmla="*/ 632564 h 660137"/>
                  <a:gd name="connsiteX2" fmla="*/ 219882 w 378579"/>
                  <a:gd name="connsiteY2" fmla="*/ 443638 h 660137"/>
                  <a:gd name="connsiteX3" fmla="*/ 310566 w 378579"/>
                  <a:gd name="connsiteY3" fmla="*/ 80901 h 660137"/>
                  <a:gd name="connsiteX4" fmla="*/ 378579 w 378579"/>
                  <a:gd name="connsiteY4" fmla="*/ 72 h 66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579" h="660137">
                    <a:moveTo>
                      <a:pt x="0" y="655236"/>
                    </a:moveTo>
                    <a:cubicBezTo>
                      <a:pt x="40912" y="661533"/>
                      <a:pt x="69879" y="667830"/>
                      <a:pt x="106526" y="632564"/>
                    </a:cubicBezTo>
                    <a:cubicBezTo>
                      <a:pt x="143173" y="597298"/>
                      <a:pt x="185875" y="535582"/>
                      <a:pt x="219882" y="443638"/>
                    </a:cubicBezTo>
                    <a:cubicBezTo>
                      <a:pt x="253889" y="351694"/>
                      <a:pt x="284117" y="154829"/>
                      <a:pt x="310566" y="80901"/>
                    </a:cubicBezTo>
                    <a:cubicBezTo>
                      <a:pt x="337015" y="6973"/>
                      <a:pt x="345700" y="-892"/>
                      <a:pt x="378579" y="72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2057" name="Freeform 59">
                <a:extLst>
                  <a:ext uri="{FF2B5EF4-FFF2-40B4-BE49-F238E27FC236}">
                    <a16:creationId xmlns:a16="http://schemas.microsoft.com/office/drawing/2014/main" id="{D4ED98F4-C33A-0EE6-C325-1B228FF593E5}"/>
                  </a:ext>
                </a:extLst>
              </p:cNvPr>
              <p:cNvSpPr/>
              <p:nvPr/>
            </p:nvSpPr>
            <p:spPr>
              <a:xfrm rot="16200000" flipH="1">
                <a:off x="2026341" y="3209131"/>
                <a:ext cx="341701" cy="435345"/>
              </a:xfrm>
              <a:custGeom>
                <a:avLst/>
                <a:gdLst>
                  <a:gd name="connsiteX0" fmla="*/ 0 w 491206"/>
                  <a:gd name="connsiteY0" fmla="*/ 637391 h 642293"/>
                  <a:gd name="connsiteX1" fmla="*/ 219153 w 491206"/>
                  <a:gd name="connsiteY1" fmla="*/ 614720 h 642293"/>
                  <a:gd name="connsiteX2" fmla="*/ 332509 w 491206"/>
                  <a:gd name="connsiteY2" fmla="*/ 425794 h 642293"/>
                  <a:gd name="connsiteX3" fmla="*/ 423193 w 491206"/>
                  <a:gd name="connsiteY3" fmla="*/ 63057 h 642293"/>
                  <a:gd name="connsiteX4" fmla="*/ 491206 w 491206"/>
                  <a:gd name="connsiteY4" fmla="*/ 2601 h 642293"/>
                  <a:gd name="connsiteX0" fmla="*/ 0 w 491206"/>
                  <a:gd name="connsiteY0" fmla="*/ 656168 h 661070"/>
                  <a:gd name="connsiteX1" fmla="*/ 219153 w 491206"/>
                  <a:gd name="connsiteY1" fmla="*/ 633497 h 661070"/>
                  <a:gd name="connsiteX2" fmla="*/ 332509 w 491206"/>
                  <a:gd name="connsiteY2" fmla="*/ 444571 h 661070"/>
                  <a:gd name="connsiteX3" fmla="*/ 423193 w 491206"/>
                  <a:gd name="connsiteY3" fmla="*/ 81834 h 661070"/>
                  <a:gd name="connsiteX4" fmla="*/ 491206 w 491206"/>
                  <a:gd name="connsiteY4" fmla="*/ 1005 h 661070"/>
                  <a:gd name="connsiteX0" fmla="*/ 0 w 491206"/>
                  <a:gd name="connsiteY0" fmla="*/ 655235 h 660137"/>
                  <a:gd name="connsiteX1" fmla="*/ 219153 w 491206"/>
                  <a:gd name="connsiteY1" fmla="*/ 632564 h 660137"/>
                  <a:gd name="connsiteX2" fmla="*/ 332509 w 491206"/>
                  <a:gd name="connsiteY2" fmla="*/ 443638 h 660137"/>
                  <a:gd name="connsiteX3" fmla="*/ 423193 w 491206"/>
                  <a:gd name="connsiteY3" fmla="*/ 80901 h 660137"/>
                  <a:gd name="connsiteX4" fmla="*/ 491206 w 491206"/>
                  <a:gd name="connsiteY4" fmla="*/ 72 h 660137"/>
                  <a:gd name="connsiteX0" fmla="*/ 0 w 491206"/>
                  <a:gd name="connsiteY0" fmla="*/ 655235 h 660137"/>
                  <a:gd name="connsiteX1" fmla="*/ 219153 w 491206"/>
                  <a:gd name="connsiteY1" fmla="*/ 632564 h 660137"/>
                  <a:gd name="connsiteX2" fmla="*/ 332509 w 491206"/>
                  <a:gd name="connsiteY2" fmla="*/ 443638 h 660137"/>
                  <a:gd name="connsiteX3" fmla="*/ 423193 w 491206"/>
                  <a:gd name="connsiteY3" fmla="*/ 80901 h 660137"/>
                  <a:gd name="connsiteX4" fmla="*/ 491206 w 491206"/>
                  <a:gd name="connsiteY4" fmla="*/ 72 h 660137"/>
                  <a:gd name="connsiteX0" fmla="*/ 0 w 424654"/>
                  <a:gd name="connsiteY0" fmla="*/ 655236 h 660137"/>
                  <a:gd name="connsiteX1" fmla="*/ 152601 w 424654"/>
                  <a:gd name="connsiteY1" fmla="*/ 632564 h 660137"/>
                  <a:gd name="connsiteX2" fmla="*/ 265957 w 424654"/>
                  <a:gd name="connsiteY2" fmla="*/ 443638 h 660137"/>
                  <a:gd name="connsiteX3" fmla="*/ 356641 w 424654"/>
                  <a:gd name="connsiteY3" fmla="*/ 80901 h 660137"/>
                  <a:gd name="connsiteX4" fmla="*/ 424654 w 424654"/>
                  <a:gd name="connsiteY4" fmla="*/ 72 h 660137"/>
                  <a:gd name="connsiteX0" fmla="*/ 0 w 424654"/>
                  <a:gd name="connsiteY0" fmla="*/ 655236 h 660137"/>
                  <a:gd name="connsiteX1" fmla="*/ 152601 w 424654"/>
                  <a:gd name="connsiteY1" fmla="*/ 632564 h 660137"/>
                  <a:gd name="connsiteX2" fmla="*/ 265957 w 424654"/>
                  <a:gd name="connsiteY2" fmla="*/ 443638 h 660137"/>
                  <a:gd name="connsiteX3" fmla="*/ 356641 w 424654"/>
                  <a:gd name="connsiteY3" fmla="*/ 80901 h 660137"/>
                  <a:gd name="connsiteX4" fmla="*/ 424654 w 424654"/>
                  <a:gd name="connsiteY4" fmla="*/ 72 h 660137"/>
                  <a:gd name="connsiteX0" fmla="*/ 0 w 378579"/>
                  <a:gd name="connsiteY0" fmla="*/ 655236 h 660137"/>
                  <a:gd name="connsiteX1" fmla="*/ 106526 w 378579"/>
                  <a:gd name="connsiteY1" fmla="*/ 632564 h 660137"/>
                  <a:gd name="connsiteX2" fmla="*/ 219882 w 378579"/>
                  <a:gd name="connsiteY2" fmla="*/ 443638 h 660137"/>
                  <a:gd name="connsiteX3" fmla="*/ 310566 w 378579"/>
                  <a:gd name="connsiteY3" fmla="*/ 80901 h 660137"/>
                  <a:gd name="connsiteX4" fmla="*/ 378579 w 378579"/>
                  <a:gd name="connsiteY4" fmla="*/ 72 h 66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579" h="660137">
                    <a:moveTo>
                      <a:pt x="0" y="655236"/>
                    </a:moveTo>
                    <a:cubicBezTo>
                      <a:pt x="40912" y="661533"/>
                      <a:pt x="69879" y="667830"/>
                      <a:pt x="106526" y="632564"/>
                    </a:cubicBezTo>
                    <a:cubicBezTo>
                      <a:pt x="143173" y="597298"/>
                      <a:pt x="185875" y="535582"/>
                      <a:pt x="219882" y="443638"/>
                    </a:cubicBezTo>
                    <a:cubicBezTo>
                      <a:pt x="253889" y="351694"/>
                      <a:pt x="284117" y="154829"/>
                      <a:pt x="310566" y="80901"/>
                    </a:cubicBezTo>
                    <a:cubicBezTo>
                      <a:pt x="337015" y="6973"/>
                      <a:pt x="345700" y="-892"/>
                      <a:pt x="378579" y="72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8" name="TextBox 2057">
                  <a:extLst>
                    <a:ext uri="{FF2B5EF4-FFF2-40B4-BE49-F238E27FC236}">
                      <a16:creationId xmlns:a16="http://schemas.microsoft.com/office/drawing/2014/main" id="{33FE67E2-1A33-967E-4656-B39F619D9B0E}"/>
                    </a:ext>
                  </a:extLst>
                </p:cNvPr>
                <p:cNvSpPr txBox="1"/>
                <p:nvPr/>
              </p:nvSpPr>
              <p:spPr>
                <a:xfrm>
                  <a:off x="6745017" y="2827299"/>
                  <a:ext cx="1876817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~ 1/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𝑐𝑜h𝑒𝑟𝑒𝑛𝑐𝑒</m:t>
                            </m:r>
                          </m:sub>
                        </m:sSub>
                      </m:oMath>
                    </m:oMathPara>
                  </a14:m>
                  <a:endParaRPr lang="en-150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58" name="TextBox 2057">
                  <a:extLst>
                    <a:ext uri="{FF2B5EF4-FFF2-40B4-BE49-F238E27FC236}">
                      <a16:creationId xmlns:a16="http://schemas.microsoft.com/office/drawing/2014/main" id="{33FE67E2-1A33-967E-4656-B39F619D9B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5017" y="2827299"/>
                  <a:ext cx="1876817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6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59" name="TextBox 2058">
            <a:extLst>
              <a:ext uri="{FF2B5EF4-FFF2-40B4-BE49-F238E27FC236}">
                <a16:creationId xmlns:a16="http://schemas.microsoft.com/office/drawing/2014/main" id="{E7163ECA-55D2-2B3E-1896-D50C721A2FD8}"/>
              </a:ext>
            </a:extLst>
          </p:cNvPr>
          <p:cNvSpPr txBox="1"/>
          <p:nvPr/>
        </p:nvSpPr>
        <p:spPr>
          <a:xfrm>
            <a:off x="161937" y="3921402"/>
            <a:ext cx="858336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Imaging and interferometry often combined in synchrotron radiation diagnostics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imaging</a:t>
            </a:r>
            <a:r>
              <a:rPr lang="en-US" sz="1600" dirty="0"/>
              <a:t> provides robust and </a:t>
            </a:r>
            <a:r>
              <a:rPr lang="en-US" sz="1600" b="1" dirty="0"/>
              <a:t>precise</a:t>
            </a:r>
            <a:r>
              <a:rPr lang="en-US" sz="1600" dirty="0"/>
              <a:t> </a:t>
            </a:r>
            <a:r>
              <a:rPr lang="en-US" sz="1600" b="1" dirty="0"/>
              <a:t>relative</a:t>
            </a:r>
            <a:r>
              <a:rPr lang="en-US" sz="1600" dirty="0"/>
              <a:t> measurements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interferometry</a:t>
            </a:r>
            <a:r>
              <a:rPr lang="en-US" sz="1600" dirty="0"/>
              <a:t> used for </a:t>
            </a:r>
            <a:r>
              <a:rPr lang="en-US" sz="1600" b="1" dirty="0"/>
              <a:t>accurate absolute </a:t>
            </a:r>
            <a:r>
              <a:rPr lang="en-US" sz="1600" dirty="0"/>
              <a:t>measurements</a:t>
            </a:r>
            <a:endParaRPr lang="en-150" sz="1600" dirty="0"/>
          </a:p>
        </p:txBody>
      </p:sp>
    </p:spTree>
    <p:extLst>
      <p:ext uri="{BB962C8B-B14F-4D97-AF65-F5344CB8AC3E}">
        <p14:creationId xmlns:p14="http://schemas.microsoft.com/office/powerpoint/2010/main" val="30919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84185"/>
            <a:ext cx="8263350" cy="432048"/>
          </a:xfrm>
        </p:spPr>
        <p:txBody>
          <a:bodyPr/>
          <a:lstStyle/>
          <a:p>
            <a:r>
              <a:rPr lang="en-US" sz="2300" dirty="0"/>
              <a:t>X-ray Heterodyne Near Field Speckles (HNFS)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345FE45-7305-1F5F-0403-F3CF87637849}"/>
              </a:ext>
            </a:extLst>
          </p:cNvPr>
          <p:cNvGrpSpPr/>
          <p:nvPr/>
        </p:nvGrpSpPr>
        <p:grpSpPr>
          <a:xfrm>
            <a:off x="6460656" y="411510"/>
            <a:ext cx="2643013" cy="722838"/>
            <a:chOff x="6148315" y="430396"/>
            <a:chExt cx="2876448" cy="783019"/>
          </a:xfrm>
        </p:grpSpPr>
        <p:pic>
          <p:nvPicPr>
            <p:cNvPr id="2056" name="Picture 8" descr="CERN Logo and symbol, meaning, history, PNG, brand">
              <a:extLst>
                <a:ext uri="{FF2B5EF4-FFF2-40B4-BE49-F238E27FC236}">
                  <a16:creationId xmlns:a16="http://schemas.microsoft.com/office/drawing/2014/main" id="{D61D0956-FD83-87B0-B0AA-76B755837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315" y="430396"/>
              <a:ext cx="925123" cy="783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0399A56-8C14-0373-18E8-A202605DD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088" y="434930"/>
              <a:ext cx="1411692" cy="773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tà degli Studi di Milano - Wikipedia">
              <a:extLst>
                <a:ext uri="{FF2B5EF4-FFF2-40B4-BE49-F238E27FC236}">
                  <a16:creationId xmlns:a16="http://schemas.microsoft.com/office/drawing/2014/main" id="{336B916F-3E20-ADC0-5B54-F9A376AA4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6459" y="434930"/>
              <a:ext cx="718304" cy="71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6D47A17-08FD-9E4A-D4E7-400F2275CCCB}"/>
              </a:ext>
            </a:extLst>
          </p:cNvPr>
          <p:cNvSpPr/>
          <p:nvPr/>
        </p:nvSpPr>
        <p:spPr>
          <a:xfrm rot="16200000">
            <a:off x="2271378" y="850086"/>
            <a:ext cx="144000" cy="2793054"/>
          </a:xfrm>
          <a:prstGeom prst="triangle">
            <a:avLst/>
          </a:prstGeom>
          <a:gradFill>
            <a:gsLst>
              <a:gs pos="81000">
                <a:srgbClr val="FFC0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9402C-911B-0E46-E236-9455C7BB7509}"/>
              </a:ext>
            </a:extLst>
          </p:cNvPr>
          <p:cNvSpPr/>
          <p:nvPr/>
        </p:nvSpPr>
        <p:spPr>
          <a:xfrm rot="16200000">
            <a:off x="4239488" y="1593832"/>
            <a:ext cx="144000" cy="1314996"/>
          </a:xfrm>
          <a:prstGeom prst="rect">
            <a:avLst/>
          </a:prstGeom>
          <a:gradFill>
            <a:gsLst>
              <a:gs pos="24000">
                <a:srgbClr val="FFC000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8E4A291-A359-3319-EA49-F45DFD5DF951}"/>
              </a:ext>
            </a:extLst>
          </p:cNvPr>
          <p:cNvSpPr/>
          <p:nvPr/>
        </p:nvSpPr>
        <p:spPr>
          <a:xfrm>
            <a:off x="347881" y="2250161"/>
            <a:ext cx="1224000" cy="106820"/>
          </a:xfrm>
          <a:custGeom>
            <a:avLst/>
            <a:gdLst>
              <a:gd name="connsiteX0" fmla="*/ 0 w 1016759"/>
              <a:gd name="connsiteY0" fmla="*/ 0 h 6824"/>
              <a:gd name="connsiteX1" fmla="*/ 1016759 w 1016759"/>
              <a:gd name="connsiteY1" fmla="*/ 6824 h 6824"/>
              <a:gd name="connsiteX0" fmla="*/ 0 w 10000"/>
              <a:gd name="connsiteY0" fmla="*/ 107809 h 117809"/>
              <a:gd name="connsiteX1" fmla="*/ 10000 w 10000"/>
              <a:gd name="connsiteY1" fmla="*/ 117809 h 117809"/>
              <a:gd name="connsiteX0" fmla="*/ 0 w 10000"/>
              <a:gd name="connsiteY0" fmla="*/ 144755 h 154755"/>
              <a:gd name="connsiteX1" fmla="*/ 10000 w 10000"/>
              <a:gd name="connsiteY1" fmla="*/ 154755 h 154755"/>
              <a:gd name="connsiteX0" fmla="*/ 0 w 10000"/>
              <a:gd name="connsiteY0" fmla="*/ 147909 h 157909"/>
              <a:gd name="connsiteX1" fmla="*/ 10000 w 10000"/>
              <a:gd name="connsiteY1" fmla="*/ 157909 h 15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57909">
                <a:moveTo>
                  <a:pt x="0" y="147909"/>
                </a:moveTo>
                <a:cubicBezTo>
                  <a:pt x="3870" y="-98754"/>
                  <a:pt x="7338" y="4580"/>
                  <a:pt x="10000" y="157909"/>
                </a:cubicBezTo>
              </a:path>
            </a:pathLst>
          </a:custGeom>
          <a:noFill/>
          <a:ln>
            <a:solidFill>
              <a:schemeClr val="tx1"/>
            </a:solidFill>
            <a:headEnd type="none" w="sm" len="med"/>
            <a:tailEnd type="arrow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9FF89E-9AB2-99FC-3BE4-979105DBCE08}"/>
              </a:ext>
            </a:extLst>
          </p:cNvPr>
          <p:cNvSpPr/>
          <p:nvPr/>
        </p:nvSpPr>
        <p:spPr>
          <a:xfrm rot="19933854">
            <a:off x="2223157" y="2052560"/>
            <a:ext cx="36000" cy="3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AA579-DD2F-10E9-F6DD-31398F7A9AA3}"/>
              </a:ext>
            </a:extLst>
          </p:cNvPr>
          <p:cNvSpPr txBox="1"/>
          <p:nvPr/>
        </p:nvSpPr>
        <p:spPr>
          <a:xfrm>
            <a:off x="1521768" y="2381913"/>
            <a:ext cx="1434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monochromator</a:t>
            </a:r>
            <a:endParaRPr lang="en-150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BBA9C5-C6DD-4B6B-8CB9-229DACE5A1B2}"/>
              </a:ext>
            </a:extLst>
          </p:cNvPr>
          <p:cNvCxnSpPr>
            <a:cxnSpLocks/>
          </p:cNvCxnSpPr>
          <p:nvPr/>
        </p:nvCxnSpPr>
        <p:spPr>
          <a:xfrm>
            <a:off x="3739903" y="2218037"/>
            <a:ext cx="1224000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glow rad="28400">
              <a:schemeClr val="bg1">
                <a:alpha val="73432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5760BB-4CE0-FD29-D80E-357D9BE1316A}"/>
              </a:ext>
            </a:extLst>
          </p:cNvPr>
          <p:cNvCxnSpPr>
            <a:cxnSpLocks/>
          </p:cNvCxnSpPr>
          <p:nvPr/>
        </p:nvCxnSpPr>
        <p:spPr>
          <a:xfrm>
            <a:off x="3739903" y="2279242"/>
            <a:ext cx="1224000" cy="0"/>
          </a:xfrm>
          <a:prstGeom prst="line">
            <a:avLst/>
          </a:prstGeom>
          <a:ln>
            <a:solidFill>
              <a:srgbClr val="FFFFFF"/>
            </a:solidFill>
          </a:ln>
          <a:effectLst>
            <a:glow rad="28400">
              <a:schemeClr val="bg1">
                <a:alpha val="73432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F426FF-2C03-A32B-F43E-9CB8AE69C0F5}"/>
              </a:ext>
            </a:extLst>
          </p:cNvPr>
          <p:cNvGrpSpPr/>
          <p:nvPr/>
        </p:nvGrpSpPr>
        <p:grpSpPr>
          <a:xfrm>
            <a:off x="4968986" y="2179148"/>
            <a:ext cx="326619" cy="144016"/>
            <a:chOff x="3670016" y="3939887"/>
            <a:chExt cx="326619" cy="1440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00AEAA-08B5-9BDD-2215-9AD4FCBF9DBB}"/>
                </a:ext>
              </a:extLst>
            </p:cNvPr>
            <p:cNvSpPr/>
            <p:nvPr/>
          </p:nvSpPr>
          <p:spPr>
            <a:xfrm>
              <a:off x="3780635" y="3939902"/>
              <a:ext cx="216000" cy="14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9F4F5BE-529F-F9EA-DD31-500F25F23A9B}"/>
                </a:ext>
              </a:extLst>
            </p:cNvPr>
            <p:cNvSpPr/>
            <p:nvPr/>
          </p:nvSpPr>
          <p:spPr>
            <a:xfrm rot="5400000">
              <a:off x="3723896" y="3886007"/>
              <a:ext cx="144016" cy="25177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pic>
        <p:nvPicPr>
          <p:cNvPr id="24" name="Immagine 20" descr="Immagine che contiene Policromia, schermata, cerchio, arte&#10;&#10;Descrizione generata automaticamente">
            <a:extLst>
              <a:ext uri="{FF2B5EF4-FFF2-40B4-BE49-F238E27FC236}">
                <a16:creationId xmlns:a16="http://schemas.microsoft.com/office/drawing/2014/main" id="{01585B89-219E-6AC6-C838-F3A398E3434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39" y="1788958"/>
            <a:ext cx="936000" cy="9360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79B3103-17A3-883A-8777-7B2DEBC87614}"/>
              </a:ext>
            </a:extLst>
          </p:cNvPr>
          <p:cNvGrpSpPr/>
          <p:nvPr/>
        </p:nvGrpSpPr>
        <p:grpSpPr>
          <a:xfrm>
            <a:off x="3683898" y="2042479"/>
            <a:ext cx="272917" cy="446875"/>
            <a:chOff x="3826931" y="2160816"/>
            <a:chExt cx="272917" cy="44687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1F6128-5F66-A041-46F1-E04CDCA64060}"/>
                </a:ext>
              </a:extLst>
            </p:cNvPr>
            <p:cNvSpPr/>
            <p:nvPr/>
          </p:nvSpPr>
          <p:spPr>
            <a:xfrm>
              <a:off x="3826931" y="2392050"/>
              <a:ext cx="36000" cy="3600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AA17B4-11F1-5F1E-E9FB-ED80820FDE28}"/>
                </a:ext>
              </a:extLst>
            </p:cNvPr>
            <p:cNvGrpSpPr/>
            <p:nvPr/>
          </p:nvGrpSpPr>
          <p:grpSpPr>
            <a:xfrm>
              <a:off x="3862931" y="2255275"/>
              <a:ext cx="131350" cy="309550"/>
              <a:chOff x="3278600" y="2315400"/>
              <a:chExt cx="540000" cy="1620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12FF7BF-3598-0F82-FCEA-2C40885C6D63}"/>
                  </a:ext>
                </a:extLst>
              </p:cNvPr>
              <p:cNvSpPr/>
              <p:nvPr/>
            </p:nvSpPr>
            <p:spPr>
              <a:xfrm rot="5400000">
                <a:off x="3098600" y="3035400"/>
                <a:ext cx="540000" cy="18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595239-BE15-0E22-98CE-EF3018C5ED6C}"/>
                  </a:ext>
                </a:extLst>
              </p:cNvPr>
              <p:cNvSpPr/>
              <p:nvPr/>
            </p:nvSpPr>
            <p:spPr>
              <a:xfrm rot="5400000">
                <a:off x="2918600" y="2945400"/>
                <a:ext cx="1080000" cy="36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637F2C6-E3AE-2B79-73F0-C18AA09A0F0A}"/>
                  </a:ext>
                </a:extLst>
              </p:cNvPr>
              <p:cNvSpPr/>
              <p:nvPr/>
            </p:nvSpPr>
            <p:spPr>
              <a:xfrm rot="5400000">
                <a:off x="2738600" y="2855400"/>
                <a:ext cx="1620000" cy="54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FCD8F23-3D94-4EDF-41D3-16AB28713D39}"/>
                </a:ext>
              </a:extLst>
            </p:cNvPr>
            <p:cNvSpPr/>
            <p:nvPr/>
          </p:nvSpPr>
          <p:spPr>
            <a:xfrm>
              <a:off x="3844931" y="2297591"/>
              <a:ext cx="36000" cy="3600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E64196D-943E-9336-99E8-D26FB63FF10F}"/>
                </a:ext>
              </a:extLst>
            </p:cNvPr>
            <p:cNvGrpSpPr/>
            <p:nvPr/>
          </p:nvGrpSpPr>
          <p:grpSpPr>
            <a:xfrm>
              <a:off x="3880931" y="2160816"/>
              <a:ext cx="131350" cy="309550"/>
              <a:chOff x="3278600" y="2315400"/>
              <a:chExt cx="540000" cy="162000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77A114E-1AF7-829B-27B1-2E64CE768E5B}"/>
                  </a:ext>
                </a:extLst>
              </p:cNvPr>
              <p:cNvSpPr/>
              <p:nvPr/>
            </p:nvSpPr>
            <p:spPr>
              <a:xfrm rot="5400000">
                <a:off x="3098600" y="3035400"/>
                <a:ext cx="540000" cy="18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630E4DA-9EB2-19CE-8C30-9A12278311ED}"/>
                  </a:ext>
                </a:extLst>
              </p:cNvPr>
              <p:cNvSpPr/>
              <p:nvPr/>
            </p:nvSpPr>
            <p:spPr>
              <a:xfrm rot="5400000">
                <a:off x="2918600" y="2945400"/>
                <a:ext cx="1080000" cy="36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DF8766F-DCDF-A74F-4C19-9CFE1ADAAD25}"/>
                  </a:ext>
                </a:extLst>
              </p:cNvPr>
              <p:cNvSpPr/>
              <p:nvPr/>
            </p:nvSpPr>
            <p:spPr>
              <a:xfrm rot="5400000">
                <a:off x="2738600" y="2855400"/>
                <a:ext cx="1620000" cy="54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B9FEA77-5E9C-8E38-0FDA-CAE5801B7EB3}"/>
                </a:ext>
              </a:extLst>
            </p:cNvPr>
            <p:cNvSpPr/>
            <p:nvPr/>
          </p:nvSpPr>
          <p:spPr>
            <a:xfrm>
              <a:off x="3897715" y="2434916"/>
              <a:ext cx="36000" cy="3600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9BAFCA1-3BCC-26F4-5BA3-67BB41665B91}"/>
                </a:ext>
              </a:extLst>
            </p:cNvPr>
            <p:cNvGrpSpPr/>
            <p:nvPr/>
          </p:nvGrpSpPr>
          <p:grpSpPr>
            <a:xfrm>
              <a:off x="3933715" y="2298141"/>
              <a:ext cx="131350" cy="309550"/>
              <a:chOff x="3278600" y="2315400"/>
              <a:chExt cx="540000" cy="1620000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4BFA81A-86F1-C873-2DA9-58714F9277DC}"/>
                  </a:ext>
                </a:extLst>
              </p:cNvPr>
              <p:cNvSpPr/>
              <p:nvPr/>
            </p:nvSpPr>
            <p:spPr>
              <a:xfrm rot="5400000">
                <a:off x="3098600" y="3035400"/>
                <a:ext cx="540000" cy="18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0BE4B80-65D8-9B1E-2EAD-15DCF5085E88}"/>
                  </a:ext>
                </a:extLst>
              </p:cNvPr>
              <p:cNvSpPr/>
              <p:nvPr/>
            </p:nvSpPr>
            <p:spPr>
              <a:xfrm rot="5400000">
                <a:off x="2918600" y="2945400"/>
                <a:ext cx="1080000" cy="36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B3C810A-0E9C-8A26-371E-48750D235BC1}"/>
                  </a:ext>
                </a:extLst>
              </p:cNvPr>
              <p:cNvSpPr/>
              <p:nvPr/>
            </p:nvSpPr>
            <p:spPr>
              <a:xfrm rot="5400000">
                <a:off x="2738600" y="2855400"/>
                <a:ext cx="1620000" cy="54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63DD520-132E-2267-CB12-3D19D7B0637C}"/>
                </a:ext>
              </a:extLst>
            </p:cNvPr>
            <p:cNvSpPr/>
            <p:nvPr/>
          </p:nvSpPr>
          <p:spPr>
            <a:xfrm>
              <a:off x="3932498" y="2349184"/>
              <a:ext cx="36000" cy="3600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2C3E2BD-5418-3DCF-34F5-3AF90C436F3B}"/>
                </a:ext>
              </a:extLst>
            </p:cNvPr>
            <p:cNvGrpSpPr/>
            <p:nvPr/>
          </p:nvGrpSpPr>
          <p:grpSpPr>
            <a:xfrm>
              <a:off x="3968498" y="2212409"/>
              <a:ext cx="131350" cy="309550"/>
              <a:chOff x="3278600" y="2315400"/>
              <a:chExt cx="540000" cy="1620000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7A5E655-5517-C198-88EC-7CBBD6B2AFF1}"/>
                  </a:ext>
                </a:extLst>
              </p:cNvPr>
              <p:cNvSpPr/>
              <p:nvPr/>
            </p:nvSpPr>
            <p:spPr>
              <a:xfrm rot="5400000">
                <a:off x="3098600" y="3035400"/>
                <a:ext cx="540000" cy="18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C3AAA02-B2F5-98FB-63B8-9631957F0299}"/>
                  </a:ext>
                </a:extLst>
              </p:cNvPr>
              <p:cNvSpPr/>
              <p:nvPr/>
            </p:nvSpPr>
            <p:spPr>
              <a:xfrm rot="5400000">
                <a:off x="2918600" y="2945400"/>
                <a:ext cx="1080000" cy="36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99E939C-56F1-67B1-5116-0D3010A15071}"/>
                  </a:ext>
                </a:extLst>
              </p:cNvPr>
              <p:cNvSpPr/>
              <p:nvPr/>
            </p:nvSpPr>
            <p:spPr>
              <a:xfrm rot="5400000">
                <a:off x="2738600" y="2855400"/>
                <a:ext cx="1620000" cy="54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9110EB6-C304-7CFE-DA68-BFE813D6A93D}"/>
                </a:ext>
              </a:extLst>
            </p:cNvPr>
            <p:cNvSpPr/>
            <p:nvPr/>
          </p:nvSpPr>
          <p:spPr>
            <a:xfrm>
              <a:off x="3863562" y="2347978"/>
              <a:ext cx="36000" cy="3600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0225FDC-CBB4-7B11-67DE-CBB92E07B5FB}"/>
                </a:ext>
              </a:extLst>
            </p:cNvPr>
            <p:cNvSpPr/>
            <p:nvPr/>
          </p:nvSpPr>
          <p:spPr>
            <a:xfrm>
              <a:off x="3906106" y="2291689"/>
              <a:ext cx="36000" cy="3600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31A5CC-4786-1404-99BB-76A8CBE87052}"/>
                </a:ext>
              </a:extLst>
            </p:cNvPr>
            <p:cNvSpPr/>
            <p:nvPr/>
          </p:nvSpPr>
          <p:spPr>
            <a:xfrm>
              <a:off x="3843715" y="2436724"/>
              <a:ext cx="36000" cy="3600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14C84D6-DA18-BC0F-C5B9-EF8E9B618BF8}"/>
                </a:ext>
              </a:extLst>
            </p:cNvPr>
            <p:cNvSpPr/>
            <p:nvPr/>
          </p:nvSpPr>
          <p:spPr>
            <a:xfrm>
              <a:off x="3895062" y="2387041"/>
              <a:ext cx="36000" cy="3600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48D312-47B4-252C-DD58-BAD07621D4DC}"/>
              </a:ext>
            </a:extLst>
          </p:cNvPr>
          <p:cNvGrpSpPr/>
          <p:nvPr/>
        </p:nvGrpSpPr>
        <p:grpSpPr>
          <a:xfrm>
            <a:off x="3658468" y="2106867"/>
            <a:ext cx="167350" cy="309550"/>
            <a:chOff x="5251366" y="3070352"/>
            <a:chExt cx="167350" cy="30955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54DFCAE-9A14-7466-D526-6419E0FCD3F8}"/>
                </a:ext>
              </a:extLst>
            </p:cNvPr>
            <p:cNvSpPr/>
            <p:nvPr/>
          </p:nvSpPr>
          <p:spPr>
            <a:xfrm>
              <a:off x="5251366" y="3207127"/>
              <a:ext cx="36000" cy="36000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B53A171-8373-5C64-303C-F337B4ACEC36}"/>
                </a:ext>
              </a:extLst>
            </p:cNvPr>
            <p:cNvGrpSpPr/>
            <p:nvPr/>
          </p:nvGrpSpPr>
          <p:grpSpPr>
            <a:xfrm>
              <a:off x="5287366" y="3070352"/>
              <a:ext cx="131350" cy="309550"/>
              <a:chOff x="3278600" y="2315400"/>
              <a:chExt cx="540000" cy="16200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BC2C66-019F-7388-FEC7-FEC5C430F22F}"/>
                  </a:ext>
                </a:extLst>
              </p:cNvPr>
              <p:cNvSpPr/>
              <p:nvPr/>
            </p:nvSpPr>
            <p:spPr>
              <a:xfrm rot="5400000">
                <a:off x="3098600" y="3035400"/>
                <a:ext cx="540000" cy="18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11736454-89C2-EDAD-A067-D360D59B75F3}"/>
                  </a:ext>
                </a:extLst>
              </p:cNvPr>
              <p:cNvSpPr/>
              <p:nvPr/>
            </p:nvSpPr>
            <p:spPr>
              <a:xfrm rot="5400000">
                <a:off x="2918600" y="2945400"/>
                <a:ext cx="1080000" cy="36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3370710-E75A-AF9C-2DD5-5ECC2E9134CB}"/>
                  </a:ext>
                </a:extLst>
              </p:cNvPr>
              <p:cNvSpPr/>
              <p:nvPr/>
            </p:nvSpPr>
            <p:spPr>
              <a:xfrm rot="5400000">
                <a:off x="2738600" y="2855400"/>
                <a:ext cx="1620000" cy="540000"/>
              </a:xfrm>
              <a:custGeom>
                <a:avLst/>
                <a:gdLst>
                  <a:gd name="connsiteX0" fmla="*/ 0 w 1454150"/>
                  <a:gd name="connsiteY0" fmla="*/ 0 h 12700"/>
                  <a:gd name="connsiteX1" fmla="*/ 1454150 w 1454150"/>
                  <a:gd name="connsiteY1" fmla="*/ 12700 h 12700"/>
                  <a:gd name="connsiteX0" fmla="*/ 0 w 1454150"/>
                  <a:gd name="connsiteY0" fmla="*/ 11915 h 24615"/>
                  <a:gd name="connsiteX1" fmla="*/ 1454150 w 1454150"/>
                  <a:gd name="connsiteY1" fmla="*/ 24615 h 24615"/>
                  <a:gd name="connsiteX0" fmla="*/ 0 w 1435100"/>
                  <a:gd name="connsiteY0" fmla="*/ 14940 h 14940"/>
                  <a:gd name="connsiteX1" fmla="*/ 1435100 w 1435100"/>
                  <a:gd name="connsiteY1" fmla="*/ 14795 h 14940"/>
                  <a:gd name="connsiteX0" fmla="*/ 0 w 1435100"/>
                  <a:gd name="connsiteY0" fmla="*/ 23235 h 23235"/>
                  <a:gd name="connsiteX1" fmla="*/ 1435100 w 1435100"/>
                  <a:gd name="connsiteY1" fmla="*/ 23090 h 23235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  <a:gd name="connsiteX0" fmla="*/ 0 w 1435247"/>
                  <a:gd name="connsiteY0" fmla="*/ 18346 h 18346"/>
                  <a:gd name="connsiteX1" fmla="*/ 1435100 w 1435247"/>
                  <a:gd name="connsiteY1" fmla="*/ 18201 h 18346"/>
                  <a:gd name="connsiteX0" fmla="*/ 0 w 1435280"/>
                  <a:gd name="connsiteY0" fmla="*/ 18232 h 18232"/>
                  <a:gd name="connsiteX1" fmla="*/ 1435100 w 1435280"/>
                  <a:gd name="connsiteY1" fmla="*/ 18087 h 18232"/>
                  <a:gd name="connsiteX0" fmla="*/ 0 w 1435100"/>
                  <a:gd name="connsiteY0" fmla="*/ 22927 h 22927"/>
                  <a:gd name="connsiteX1" fmla="*/ 1435100 w 1435100"/>
                  <a:gd name="connsiteY1" fmla="*/ 22782 h 22927"/>
                  <a:gd name="connsiteX0" fmla="*/ 0 w 1435100"/>
                  <a:gd name="connsiteY0" fmla="*/ 23030 h 23030"/>
                  <a:gd name="connsiteX1" fmla="*/ 1435100 w 1435100"/>
                  <a:gd name="connsiteY1" fmla="*/ 22885 h 2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35100" h="23030">
                    <a:moveTo>
                      <a:pt x="0" y="23030"/>
                    </a:moveTo>
                    <a:cubicBezTo>
                      <a:pt x="275167" y="-7446"/>
                      <a:pt x="1134533" y="-7858"/>
                      <a:pt x="1435100" y="22885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>
                  <a:solidFill>
                    <a:srgbClr val="FFC000"/>
                  </a:solidFill>
                </a:endParaRPr>
              </a:p>
            </p:txBody>
          </p: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E6204B1-7747-C398-A8FE-0EFE68EF2320}"/>
              </a:ext>
            </a:extLst>
          </p:cNvPr>
          <p:cNvSpPr txBox="1"/>
          <p:nvPr/>
        </p:nvSpPr>
        <p:spPr>
          <a:xfrm>
            <a:off x="3021116" y="2380365"/>
            <a:ext cx="1434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scatterers</a:t>
            </a:r>
            <a:endParaRPr lang="en-150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A698DB-9E90-8F17-9EF2-FF3D6129D400}"/>
              </a:ext>
            </a:extLst>
          </p:cNvPr>
          <p:cNvGrpSpPr/>
          <p:nvPr/>
        </p:nvGrpSpPr>
        <p:grpSpPr>
          <a:xfrm>
            <a:off x="5364076" y="1781823"/>
            <a:ext cx="1079771" cy="1384320"/>
            <a:chOff x="5364076" y="1781823"/>
            <a:chExt cx="1079771" cy="1384320"/>
          </a:xfrm>
        </p:grpSpPr>
        <p:pic>
          <p:nvPicPr>
            <p:cNvPr id="51" name="Immagine 10" descr="Immagine che contiene Policromia, schermata, cerchio, Elementi grafici&#10;&#10;Descrizione generata automaticamente">
              <a:extLst>
                <a:ext uri="{FF2B5EF4-FFF2-40B4-BE49-F238E27FC236}">
                  <a16:creationId xmlns:a16="http://schemas.microsoft.com/office/drawing/2014/main" id="{475D972A-A320-DDFB-D3FC-894922238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962" y="1781823"/>
              <a:ext cx="936000" cy="93600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C5E5B6A-F970-83F6-DE4B-BC9CC439D5DD}"/>
                </a:ext>
              </a:extLst>
            </p:cNvPr>
            <p:cNvSpPr txBox="1"/>
            <p:nvPr/>
          </p:nvSpPr>
          <p:spPr>
            <a:xfrm>
              <a:off x="5364076" y="2642923"/>
              <a:ext cx="107977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single scatterer</a:t>
              </a:r>
              <a:endParaRPr lang="en-150" sz="1400" dirty="0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1F05D677-A238-7148-8E33-C3AB92DF353E}"/>
              </a:ext>
            </a:extLst>
          </p:cNvPr>
          <p:cNvSpPr txBox="1"/>
          <p:nvPr/>
        </p:nvSpPr>
        <p:spPr>
          <a:xfrm>
            <a:off x="6483336" y="2642923"/>
            <a:ext cx="1151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many scatterers</a:t>
            </a:r>
            <a:endParaRPr lang="en-150" sz="1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70C7DF-5AB4-3D7A-5F36-44208DE175F5}"/>
              </a:ext>
            </a:extLst>
          </p:cNvPr>
          <p:cNvGrpSpPr/>
          <p:nvPr/>
        </p:nvGrpSpPr>
        <p:grpSpPr>
          <a:xfrm>
            <a:off x="7947311" y="1775366"/>
            <a:ext cx="992693" cy="1388230"/>
            <a:chOff x="7947311" y="1775366"/>
            <a:chExt cx="992693" cy="1388230"/>
          </a:xfrm>
        </p:grpSpPr>
        <p:pic>
          <p:nvPicPr>
            <p:cNvPr id="25" name="Immagine 22" descr="Immagine che contiene Policromia, schermata, viola, Elementi grafici&#10;&#10;Descrizione generata automaticamente">
              <a:extLst>
                <a:ext uri="{FF2B5EF4-FFF2-40B4-BE49-F238E27FC236}">
                  <a16:creationId xmlns:a16="http://schemas.microsoft.com/office/drawing/2014/main" id="{8669D5B4-FD58-178F-49B4-AF9AD459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206" y="1775366"/>
              <a:ext cx="936000" cy="936000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9F4C46C-0207-53B9-7A12-F740845111D6}"/>
                </a:ext>
              </a:extLst>
            </p:cNvPr>
            <p:cNvSpPr txBox="1"/>
            <p:nvPr/>
          </p:nvSpPr>
          <p:spPr>
            <a:xfrm>
              <a:off x="7947311" y="2640376"/>
              <a:ext cx="9926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power spectrum</a:t>
              </a:r>
              <a:endParaRPr lang="en-150" sz="1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71739-D1CC-8D4B-B7B4-01EC06916F69}"/>
              </a:ext>
            </a:extLst>
          </p:cNvPr>
          <p:cNvGrpSpPr/>
          <p:nvPr/>
        </p:nvGrpSpPr>
        <p:grpSpPr>
          <a:xfrm>
            <a:off x="7566800" y="1868036"/>
            <a:ext cx="411288" cy="566822"/>
            <a:chOff x="7566800" y="1868036"/>
            <a:chExt cx="411288" cy="5668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7965991-39BB-CA79-6E96-86D05254A33C}"/>
                    </a:ext>
                  </a:extLst>
                </p:cNvPr>
                <p:cNvSpPr txBox="1"/>
                <p:nvPr/>
              </p:nvSpPr>
              <p:spPr>
                <a:xfrm>
                  <a:off x="7566800" y="1868036"/>
                  <a:ext cx="411288" cy="566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ts val="37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150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150" sz="2400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7965991-39BB-CA79-6E96-86D05254A3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6800" y="1868036"/>
                  <a:ext cx="411288" cy="566822"/>
                </a:xfrm>
                <a:prstGeom prst="rect">
                  <a:avLst/>
                </a:prstGeom>
                <a:blipFill>
                  <a:blip r:embed="rId8"/>
                  <a:stretch>
                    <a:fillRect l="-2941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ADB4489-2B5D-A7A0-6514-9A9A46FAC6BC}"/>
                </a:ext>
              </a:extLst>
            </p:cNvPr>
            <p:cNvCxnSpPr>
              <a:cxnSpLocks/>
            </p:cNvCxnSpPr>
            <p:nvPr/>
          </p:nvCxnSpPr>
          <p:spPr>
            <a:xfrm>
              <a:off x="7637427" y="2329708"/>
              <a:ext cx="252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4482924C-EBCB-C83E-1FEA-01ED12BFF6E3}"/>
              </a:ext>
            </a:extLst>
          </p:cNvPr>
          <p:cNvSpPr txBox="1"/>
          <p:nvPr/>
        </p:nvSpPr>
        <p:spPr>
          <a:xfrm>
            <a:off x="197009" y="1311693"/>
            <a:ext cx="6736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Interference target is a dispersion of </a:t>
            </a:r>
            <a:r>
              <a:rPr lang="en-US" sz="1600" b="1" dirty="0"/>
              <a:t>light-scattering nanospheres</a:t>
            </a:r>
            <a:endParaRPr lang="en-150" sz="16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B15F3A-A8EE-8DB0-697D-43902BD2602F}"/>
              </a:ext>
            </a:extLst>
          </p:cNvPr>
          <p:cNvGrpSpPr/>
          <p:nvPr/>
        </p:nvGrpSpPr>
        <p:grpSpPr>
          <a:xfrm>
            <a:off x="8416247" y="1564361"/>
            <a:ext cx="478450" cy="950009"/>
            <a:chOff x="8416247" y="1564361"/>
            <a:chExt cx="478450" cy="950009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43A85FAA-1DEE-F80F-4F38-ED382D1502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33206" y="1883108"/>
              <a:ext cx="0" cy="36000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BC51D50-4F14-C292-3675-5C17309C14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1302" y="2240438"/>
              <a:ext cx="14400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C7DB279-FE10-6599-CABC-5935AFE1992E}"/>
                    </a:ext>
                  </a:extLst>
                </p:cNvPr>
                <p:cNvSpPr txBox="1"/>
                <p:nvPr/>
              </p:nvSpPr>
              <p:spPr>
                <a:xfrm>
                  <a:off x="8423158" y="1564361"/>
                  <a:ext cx="471539" cy="4744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ts val="37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~1/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150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C7DB279-FE10-6599-CABC-5935AFE199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158" y="1564361"/>
                  <a:ext cx="471539" cy="474489"/>
                </a:xfrm>
                <a:prstGeom prst="rect">
                  <a:avLst/>
                </a:prstGeom>
                <a:blipFill>
                  <a:blip r:embed="rId9"/>
                  <a:stretch>
                    <a:fillRect l="-263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E99C1E5-DC45-2EFB-4159-6D668C14EE72}"/>
                    </a:ext>
                  </a:extLst>
                </p:cNvPr>
                <p:cNvSpPr txBox="1"/>
                <p:nvPr/>
              </p:nvSpPr>
              <p:spPr>
                <a:xfrm>
                  <a:off x="8416247" y="2039881"/>
                  <a:ext cx="466987" cy="4744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ts val="37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~1/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150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E99C1E5-DC45-2EFB-4159-6D668C14E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6247" y="2039881"/>
                  <a:ext cx="466987" cy="47448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942E7697-4957-E064-266C-C5DCBA4F6735}"/>
              </a:ext>
            </a:extLst>
          </p:cNvPr>
          <p:cNvSpPr txBox="1"/>
          <p:nvPr/>
        </p:nvSpPr>
        <p:spPr>
          <a:xfrm>
            <a:off x="197009" y="3578923"/>
            <a:ext cx="638653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Key features for implementation in </a:t>
            </a:r>
            <a:r>
              <a:rPr lang="en-US" sz="1600" dirty="0" err="1"/>
              <a:t>FCCee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intrinsically </a:t>
            </a:r>
            <a:r>
              <a:rPr lang="en-US" sz="1600" b="1" dirty="0"/>
              <a:t>two-dimensional</a:t>
            </a:r>
            <a:r>
              <a:rPr lang="en-US" sz="1600" dirty="0"/>
              <a:t> measurement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compact</a:t>
            </a:r>
            <a:r>
              <a:rPr lang="en-US" sz="1600" dirty="0"/>
              <a:t>, no need of long distances downstream of target</a:t>
            </a:r>
            <a:endParaRPr lang="en-150" sz="16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C30541-FF5F-15F7-0B2B-D4DBB003A21A}"/>
              </a:ext>
            </a:extLst>
          </p:cNvPr>
          <p:cNvGrpSpPr/>
          <p:nvPr/>
        </p:nvGrpSpPr>
        <p:grpSpPr>
          <a:xfrm>
            <a:off x="7039062" y="3609278"/>
            <a:ext cx="1852287" cy="1295166"/>
            <a:chOff x="7039062" y="3609278"/>
            <a:chExt cx="1852287" cy="1295166"/>
          </a:xfrm>
        </p:grpSpPr>
        <p:pic>
          <p:nvPicPr>
            <p:cNvPr id="103" name="Immagine 4" descr="Immagine che contiene arma, verdura, proiettile&#10;&#10;Descrizione generata automaticamente">
              <a:extLst>
                <a:ext uri="{FF2B5EF4-FFF2-40B4-BE49-F238E27FC236}">
                  <a16:creationId xmlns:a16="http://schemas.microsoft.com/office/drawing/2014/main" id="{26E1197A-3545-93F1-8705-90A07526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9062" y="3609278"/>
              <a:ext cx="1852287" cy="999326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118D747-505D-3D8C-6CF7-2A4CB0801E01}"/>
                </a:ext>
              </a:extLst>
            </p:cNvPr>
            <p:cNvSpPr txBox="1"/>
            <p:nvPr/>
          </p:nvSpPr>
          <p:spPr>
            <a:xfrm>
              <a:off x="7039062" y="4642834"/>
              <a:ext cx="185228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i="1" dirty="0"/>
                <a:t>Silica spheres (500 nm)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5D364C7-2EAA-1298-C942-75FE3B39503B}"/>
              </a:ext>
            </a:extLst>
          </p:cNvPr>
          <p:cNvGrpSpPr/>
          <p:nvPr/>
        </p:nvGrpSpPr>
        <p:grpSpPr>
          <a:xfrm>
            <a:off x="5892363" y="1591279"/>
            <a:ext cx="478450" cy="950009"/>
            <a:chOff x="8416247" y="1564361"/>
            <a:chExt cx="478450" cy="950009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5CCD0B6-EC55-6AC7-C09D-5725A652AC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33206" y="1883108"/>
              <a:ext cx="0" cy="36000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DE58BF3-7C3D-B783-F18D-84B384BE75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1302" y="2240438"/>
              <a:ext cx="14400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A373CC0-5B61-C9BF-2771-0EDA0BDCFB63}"/>
                    </a:ext>
                  </a:extLst>
                </p:cNvPr>
                <p:cNvSpPr txBox="1"/>
                <p:nvPr/>
              </p:nvSpPr>
              <p:spPr>
                <a:xfrm>
                  <a:off x="8423158" y="1564361"/>
                  <a:ext cx="471539" cy="4744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ts val="37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~1/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150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A373CC0-5B61-C9BF-2771-0EDA0BDCF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158" y="1564361"/>
                  <a:ext cx="471539" cy="474489"/>
                </a:xfrm>
                <a:prstGeom prst="rect">
                  <a:avLst/>
                </a:prstGeom>
                <a:blipFill>
                  <a:blip r:embed="rId12"/>
                  <a:stretch>
                    <a:fillRect r="-2632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6BC2477-B363-712D-C220-933661565E61}"/>
                    </a:ext>
                  </a:extLst>
                </p:cNvPr>
                <p:cNvSpPr txBox="1"/>
                <p:nvPr/>
              </p:nvSpPr>
              <p:spPr>
                <a:xfrm>
                  <a:off x="8416247" y="2039881"/>
                  <a:ext cx="466987" cy="4744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ts val="37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~1/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150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6BC2477-B363-712D-C220-933661565E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6247" y="2039881"/>
                  <a:ext cx="466987" cy="474489"/>
                </a:xfrm>
                <a:prstGeom prst="rect">
                  <a:avLst/>
                </a:prstGeom>
                <a:blipFill>
                  <a:blip r:embed="rId13"/>
                  <a:stretch>
                    <a:fillRect l="-2703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4395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09C502-7003-2E57-8F86-123D80948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EA4F4FF-7352-7880-A0E0-C2C1E81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84185"/>
            <a:ext cx="8263350" cy="432048"/>
          </a:xfrm>
        </p:spPr>
        <p:txBody>
          <a:bodyPr/>
          <a:lstStyle/>
          <a:p>
            <a:r>
              <a:rPr lang="en-US" sz="2400" dirty="0"/>
              <a:t>Beam size measurements with x-ray HNFS</a:t>
            </a:r>
          </a:p>
        </p:txBody>
      </p:sp>
      <p:pic>
        <p:nvPicPr>
          <p:cNvPr id="120" name="Immagine 26" descr="Immagine che contiene strumento, giocattolo&#10;&#10;Descrizione generata automaticamente">
            <a:extLst>
              <a:ext uri="{FF2B5EF4-FFF2-40B4-BE49-F238E27FC236}">
                <a16:creationId xmlns:a16="http://schemas.microsoft.com/office/drawing/2014/main" id="{9068FE98-2C99-C3D8-2D63-7CF12D6DF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074" y="2165426"/>
            <a:ext cx="4279944" cy="2533727"/>
          </a:xfrm>
          <a:prstGeom prst="rect">
            <a:avLst/>
          </a:prstGeom>
        </p:spPr>
      </p:pic>
      <p:sp>
        <p:nvSpPr>
          <p:cNvPr id="125" name="Textplatzhalter 9">
            <a:extLst>
              <a:ext uri="{FF2B5EF4-FFF2-40B4-BE49-F238E27FC236}">
                <a16:creationId xmlns:a16="http://schemas.microsoft.com/office/drawing/2014/main" id="{9E20FC51-7639-F0DD-3B48-09C8C5CE8D1A}"/>
              </a:ext>
            </a:extLst>
          </p:cNvPr>
          <p:cNvSpPr txBox="1">
            <a:spLocks/>
          </p:cNvSpPr>
          <p:nvPr/>
        </p:nvSpPr>
        <p:spPr>
          <a:xfrm>
            <a:off x="5451095" y="2799461"/>
            <a:ext cx="1429768" cy="41698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/>
              <a:t>Si(111) monochromator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" name="Textplatzhalter 9">
                <a:extLst>
                  <a:ext uri="{FF2B5EF4-FFF2-40B4-BE49-F238E27FC236}">
                    <a16:creationId xmlns:a16="http://schemas.microsoft.com/office/drawing/2014/main" id="{1C7458EA-5943-1F5B-91BE-8441E53D72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4170" y="3177997"/>
                <a:ext cx="1187225" cy="20854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685800" rtl="0" eaLnBrk="1" latinLnBrk="0" hangingPunct="1">
                  <a:lnSpc>
                    <a:spcPts val="1388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43000" indent="-243000" algn="l" defTabSz="685800" rtl="0" eaLnBrk="1" latinLnBrk="0" hangingPunct="1">
                  <a:lnSpc>
                    <a:spcPts val="1388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86000" indent="-243000" algn="l" defTabSz="685800" rtl="0" eaLnBrk="1" latinLnBrk="0" hangingPunct="1">
                  <a:lnSpc>
                    <a:spcPts val="1388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29000" indent="-243000" algn="l" defTabSz="685800" rtl="0" eaLnBrk="1" latinLnBrk="0" hangingPunct="1">
                  <a:lnSpc>
                    <a:spcPts val="1388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72000" indent="-243000" algn="l" defTabSz="685800" rtl="0" eaLnBrk="1" latinLnBrk="0" hangingPunct="1">
                  <a:lnSpc>
                    <a:spcPts val="1388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100" b="0" i="1" dirty="0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en-US" sz="1100" b="0" i="1" dirty="0" smtClean="0">
                          <a:latin typeface="Cambria Math" panose="02040503050406030204" pitchFamily="18" charset="0"/>
                        </a:rPr>
                        <m:t>≃12 </m:t>
                      </m:r>
                      <m:r>
                        <a:rPr lang="en-US" sz="1100" b="0" i="1" dirty="0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048" name="Textplatzhalter 9">
                <a:extLst>
                  <a:ext uri="{FF2B5EF4-FFF2-40B4-BE49-F238E27FC236}">
                    <a16:creationId xmlns:a16="http://schemas.microsoft.com/office/drawing/2014/main" id="{1C7458EA-5943-1F5B-91BE-8441E53D7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170" y="3177997"/>
                <a:ext cx="1187225" cy="208547"/>
              </a:xfrm>
              <a:prstGeom prst="rect">
                <a:avLst/>
              </a:prstGeom>
              <a:blipFill>
                <a:blip r:embed="rId4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9" name="Textplatzhalter 9">
            <a:extLst>
              <a:ext uri="{FF2B5EF4-FFF2-40B4-BE49-F238E27FC236}">
                <a16:creationId xmlns:a16="http://schemas.microsoft.com/office/drawing/2014/main" id="{A8FFE4AE-DBBF-4F7D-18FA-BD8928A2B7C6}"/>
              </a:ext>
            </a:extLst>
          </p:cNvPr>
          <p:cNvSpPr txBox="1">
            <a:spLocks/>
          </p:cNvSpPr>
          <p:nvPr/>
        </p:nvSpPr>
        <p:spPr>
          <a:xfrm>
            <a:off x="6666944" y="2495058"/>
            <a:ext cx="1193571" cy="238579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9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2000" indent="-243000" algn="l" defTabSz="685800" rtl="0" eaLnBrk="1" latinLnBrk="0" hangingPunct="1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nanospheres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72" name="TextBox 2071">
                <a:extLst>
                  <a:ext uri="{FF2B5EF4-FFF2-40B4-BE49-F238E27FC236}">
                    <a16:creationId xmlns:a16="http://schemas.microsoft.com/office/drawing/2014/main" id="{61C79F47-BEA0-6AC5-ECE1-9270426B6E85}"/>
                  </a:ext>
                </a:extLst>
              </p:cNvPr>
              <p:cNvSpPr txBox="1"/>
              <p:nvPr/>
            </p:nvSpPr>
            <p:spPr>
              <a:xfrm>
                <a:off x="6491098" y="4080486"/>
                <a:ext cx="549631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dirty="0" smtClean="0">
                          <a:latin typeface="Cambria Math" panose="02040503050406030204" pitchFamily="18" charset="0"/>
                        </a:rPr>
                        <m:t>33 </m:t>
                      </m:r>
                      <m:r>
                        <m:rPr>
                          <m:sty m:val="p"/>
                        </m:rPr>
                        <a:rPr lang="en-US" sz="1100" b="0" i="0" dirty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150" sz="1100" dirty="0"/>
              </a:p>
            </p:txBody>
          </p:sp>
        </mc:Choice>
        <mc:Fallback xmlns="">
          <p:sp>
            <p:nvSpPr>
              <p:cNvPr id="2072" name="TextBox 2071">
                <a:extLst>
                  <a:ext uri="{FF2B5EF4-FFF2-40B4-BE49-F238E27FC236}">
                    <a16:creationId xmlns:a16="http://schemas.microsoft.com/office/drawing/2014/main" id="{61C79F47-BEA0-6AC5-ECE1-9270426B6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098" y="4080486"/>
                <a:ext cx="549631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3" name="TextBox 2072">
                <a:extLst>
                  <a:ext uri="{FF2B5EF4-FFF2-40B4-BE49-F238E27FC236}">
                    <a16:creationId xmlns:a16="http://schemas.microsoft.com/office/drawing/2014/main" id="{96422534-B929-8B4D-398B-D2CDA10E3E69}"/>
                  </a:ext>
                </a:extLst>
              </p:cNvPr>
              <p:cNvSpPr txBox="1"/>
              <p:nvPr/>
            </p:nvSpPr>
            <p:spPr>
              <a:xfrm>
                <a:off x="7864010" y="3276256"/>
                <a:ext cx="549631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dirty="0" smtClean="0">
                          <a:latin typeface="Cambria Math" panose="02040503050406030204" pitchFamily="18" charset="0"/>
                        </a:rPr>
                        <m:t>1.2 </m:t>
                      </m:r>
                      <m:r>
                        <m:rPr>
                          <m:sty m:val="p"/>
                        </m:rPr>
                        <a:rPr lang="en-US" sz="1100" b="0" i="0" dirty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150" sz="1100" dirty="0"/>
              </a:p>
            </p:txBody>
          </p:sp>
        </mc:Choice>
        <mc:Fallback xmlns="">
          <p:sp>
            <p:nvSpPr>
              <p:cNvPr id="2073" name="TextBox 2072">
                <a:extLst>
                  <a:ext uri="{FF2B5EF4-FFF2-40B4-BE49-F238E27FC236}">
                    <a16:creationId xmlns:a16="http://schemas.microsoft.com/office/drawing/2014/main" id="{96422534-B929-8B4D-398B-D2CDA10E3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010" y="3276256"/>
                <a:ext cx="549631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75" name="TextBox 2074">
            <a:extLst>
              <a:ext uri="{FF2B5EF4-FFF2-40B4-BE49-F238E27FC236}">
                <a16:creationId xmlns:a16="http://schemas.microsoft.com/office/drawing/2014/main" id="{0733359A-08B6-8DA5-7E38-9A27E925CAC8}"/>
              </a:ext>
            </a:extLst>
          </p:cNvPr>
          <p:cNvSpPr txBox="1"/>
          <p:nvPr/>
        </p:nvSpPr>
        <p:spPr>
          <a:xfrm>
            <a:off x="4971286" y="3549636"/>
            <a:ext cx="9596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undulator source</a:t>
            </a:r>
            <a:endParaRPr lang="en-150" sz="1100" dirty="0"/>
          </a:p>
        </p:txBody>
      </p:sp>
      <p:pic>
        <p:nvPicPr>
          <p:cNvPr id="2076" name="Picture 4">
            <a:extLst>
              <a:ext uri="{FF2B5EF4-FFF2-40B4-BE49-F238E27FC236}">
                <a16:creationId xmlns:a16="http://schemas.microsoft.com/office/drawing/2014/main" id="{09612511-3EFA-94E3-262A-CE0B89203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311" y="510268"/>
            <a:ext cx="2792707" cy="1430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77" name="Immagine 5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35124A8C-55CD-E3DD-7FAB-1BD5CC3D53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34383" r="29289" b="4136"/>
          <a:stretch/>
        </p:blipFill>
        <p:spPr>
          <a:xfrm>
            <a:off x="7554757" y="4024267"/>
            <a:ext cx="1143146" cy="997044"/>
          </a:xfrm>
          <a:prstGeom prst="rect">
            <a:avLst/>
          </a:prstGeom>
        </p:spPr>
      </p:pic>
      <p:cxnSp>
        <p:nvCxnSpPr>
          <p:cNvPr id="2079" name="Straight Arrow Connector 2078">
            <a:extLst>
              <a:ext uri="{FF2B5EF4-FFF2-40B4-BE49-F238E27FC236}">
                <a16:creationId xmlns:a16="http://schemas.microsoft.com/office/drawing/2014/main" id="{2098F24A-831E-B079-8585-AB47AC8CBD91}"/>
              </a:ext>
            </a:extLst>
          </p:cNvPr>
          <p:cNvCxnSpPr>
            <a:cxnSpLocks/>
          </p:cNvCxnSpPr>
          <p:nvPr/>
        </p:nvCxnSpPr>
        <p:spPr>
          <a:xfrm>
            <a:off x="7733928" y="3267657"/>
            <a:ext cx="392402" cy="11497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44BC073-2E4B-232F-1F44-4319D6AE1DC9}"/>
              </a:ext>
            </a:extLst>
          </p:cNvPr>
          <p:cNvGrpSpPr/>
          <p:nvPr/>
        </p:nvGrpSpPr>
        <p:grpSpPr>
          <a:xfrm>
            <a:off x="51452" y="2639152"/>
            <a:ext cx="4530931" cy="2474078"/>
            <a:chOff x="51452" y="2639152"/>
            <a:chExt cx="4530931" cy="2474078"/>
          </a:xfrm>
        </p:grpSpPr>
        <p:pic>
          <p:nvPicPr>
            <p:cNvPr id="2091" name="Immagine 11" descr="Immagine che contiene diagramma, testo, linea, Diagramma&#10;&#10;Descrizione generata automaticamente">
              <a:extLst>
                <a:ext uri="{FF2B5EF4-FFF2-40B4-BE49-F238E27FC236}">
                  <a16:creationId xmlns:a16="http://schemas.microsoft.com/office/drawing/2014/main" id="{79C390E0-1F36-6220-F5D7-1BAC57BB0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0"/>
            <a:stretch/>
          </p:blipFill>
          <p:spPr>
            <a:xfrm>
              <a:off x="51452" y="2639152"/>
              <a:ext cx="3253932" cy="2474078"/>
            </a:xfrm>
            <a:prstGeom prst="rect">
              <a:avLst/>
            </a:prstGeom>
          </p:spPr>
        </p:pic>
        <p:grpSp>
          <p:nvGrpSpPr>
            <p:cNvPr id="2094" name="Group 2093">
              <a:extLst>
                <a:ext uri="{FF2B5EF4-FFF2-40B4-BE49-F238E27FC236}">
                  <a16:creationId xmlns:a16="http://schemas.microsoft.com/office/drawing/2014/main" id="{C55FB9B1-8FE6-136E-FFA4-FFD5B03DB36E}"/>
                </a:ext>
              </a:extLst>
            </p:cNvPr>
            <p:cNvGrpSpPr/>
            <p:nvPr/>
          </p:nvGrpSpPr>
          <p:grpSpPr>
            <a:xfrm>
              <a:off x="3315145" y="2733637"/>
              <a:ext cx="1267238" cy="2079365"/>
              <a:chOff x="98757" y="2727657"/>
              <a:chExt cx="1342222" cy="2160000"/>
            </a:xfrm>
          </p:grpSpPr>
          <p:pic>
            <p:nvPicPr>
              <p:cNvPr id="2083" name="Immagine 2" descr="Immagine che contiene testo&#10;&#10;Descrizione generata automaticamente">
                <a:extLst>
                  <a:ext uri="{FF2B5EF4-FFF2-40B4-BE49-F238E27FC236}">
                    <a16:creationId xmlns:a16="http://schemas.microsoft.com/office/drawing/2014/main" id="{768DA254-9BBA-7706-4033-968CDB35F6D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2727657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2086" name="Immagine 5" descr="Immagine che contiene testo&#10;&#10;Descrizione generata automaticamente">
                <a:extLst>
                  <a:ext uri="{FF2B5EF4-FFF2-40B4-BE49-F238E27FC236}">
                    <a16:creationId xmlns:a16="http://schemas.microsoft.com/office/drawing/2014/main" id="{574585D8-35F4-07F2-D6A9-8E924661308E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04" y="3807657"/>
                <a:ext cx="1080000" cy="10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87" name="CasellaDiTesto 6">
                    <a:extLst>
                      <a:ext uri="{FF2B5EF4-FFF2-40B4-BE49-F238E27FC236}">
                        <a16:creationId xmlns:a16="http://schemas.microsoft.com/office/drawing/2014/main" id="{7FDD4B95-B253-CB9A-3390-AB9CA649C2E6}"/>
                      </a:ext>
                    </a:extLst>
                  </p:cNvPr>
                  <p:cNvSpPr txBox="1"/>
                  <p:nvPr/>
                </p:nvSpPr>
                <p:spPr>
                  <a:xfrm>
                    <a:off x="98757" y="3537866"/>
                    <a:ext cx="1160715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r>
                          <a:rPr lang="it-IT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=0.50</m:t>
                        </m:r>
                      </m:oMath>
                    </a14:m>
                    <a:r>
                      <a:rPr lang="en-US" sz="11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%</a:t>
                    </a:r>
                  </a:p>
                </p:txBody>
              </p:sp>
            </mc:Choice>
            <mc:Fallback xmlns="">
              <p:sp>
                <p:nvSpPr>
                  <p:cNvPr id="2087" name="CasellaDiTesto 6">
                    <a:extLst>
                      <a:ext uri="{FF2B5EF4-FFF2-40B4-BE49-F238E27FC236}">
                        <a16:creationId xmlns:a16="http://schemas.microsoft.com/office/drawing/2014/main" id="{7FDD4B95-B253-CB9A-3390-AB9CA649C2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757" y="3537866"/>
                    <a:ext cx="1160715" cy="26161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2381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150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0" name="CasellaDiTesto 9">
                    <a:extLst>
                      <a:ext uri="{FF2B5EF4-FFF2-40B4-BE49-F238E27FC236}">
                        <a16:creationId xmlns:a16="http://schemas.microsoft.com/office/drawing/2014/main" id="{4B295C16-EAD3-754A-1864-0A8D05E48E24}"/>
                      </a:ext>
                    </a:extLst>
                  </p:cNvPr>
                  <p:cNvSpPr txBox="1"/>
                  <p:nvPr/>
                </p:nvSpPr>
                <p:spPr>
                  <a:xfrm>
                    <a:off x="98757" y="4617866"/>
                    <a:ext cx="134222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r>
                          <a:rPr lang="it-IT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=2.80</m:t>
                        </m:r>
                      </m:oMath>
                    </a14:m>
                    <a:r>
                      <a:rPr lang="en-US" sz="11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%</a:t>
                    </a:r>
                  </a:p>
                </p:txBody>
              </p:sp>
            </mc:Choice>
            <mc:Fallback xmlns="">
              <p:sp>
                <p:nvSpPr>
                  <p:cNvPr id="2090" name="CasellaDiTesto 9">
                    <a:extLst>
                      <a:ext uri="{FF2B5EF4-FFF2-40B4-BE49-F238E27FC236}">
                        <a16:creationId xmlns:a16="http://schemas.microsoft.com/office/drawing/2014/main" id="{4B295C16-EAD3-754A-1864-0A8D05E48E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757" y="4617866"/>
                    <a:ext cx="1342222" cy="26161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t="-2439" b="-19512"/>
                    </a:stretch>
                  </a:blipFill>
                </p:spPr>
                <p:txBody>
                  <a:bodyPr/>
                  <a:lstStyle/>
                  <a:p>
                    <a:r>
                      <a:rPr lang="en-150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92" name="Rectangle 2091">
              <a:extLst>
                <a:ext uri="{FF2B5EF4-FFF2-40B4-BE49-F238E27FC236}">
                  <a16:creationId xmlns:a16="http://schemas.microsoft.com/office/drawing/2014/main" id="{DF21DEA3-D698-AB9E-9E74-4E06BC7776B8}"/>
                </a:ext>
              </a:extLst>
            </p:cNvPr>
            <p:cNvSpPr/>
            <p:nvPr/>
          </p:nvSpPr>
          <p:spPr>
            <a:xfrm>
              <a:off x="2492981" y="4211291"/>
              <a:ext cx="613085" cy="557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</p:grpSp>
      <p:sp>
        <p:nvSpPr>
          <p:cNvPr id="2096" name="TextBox 2095">
            <a:extLst>
              <a:ext uri="{FF2B5EF4-FFF2-40B4-BE49-F238E27FC236}">
                <a16:creationId xmlns:a16="http://schemas.microsoft.com/office/drawing/2014/main" id="{482D05F7-C568-E9AC-04E0-3DE19B2D5B90}"/>
              </a:ext>
            </a:extLst>
          </p:cNvPr>
          <p:cNvSpPr txBox="1"/>
          <p:nvPr/>
        </p:nvSpPr>
        <p:spPr>
          <a:xfrm>
            <a:off x="4971286" y="4729427"/>
            <a:ext cx="1364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Credit: M. </a:t>
            </a:r>
            <a:r>
              <a:rPr lang="en-US" sz="1100" i="1" dirty="0" err="1"/>
              <a:t>Siano</a:t>
            </a:r>
            <a:endParaRPr lang="en-150" sz="1100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99" name="TextBox 2098">
                <a:extLst>
                  <a:ext uri="{FF2B5EF4-FFF2-40B4-BE49-F238E27FC236}">
                    <a16:creationId xmlns:a16="http://schemas.microsoft.com/office/drawing/2014/main" id="{2A63D8C3-D53A-6150-214B-776009412C88}"/>
                  </a:ext>
                </a:extLst>
              </p:cNvPr>
              <p:cNvSpPr txBox="1"/>
              <p:nvPr/>
            </p:nvSpPr>
            <p:spPr>
              <a:xfrm>
                <a:off x="345390" y="1220064"/>
                <a:ext cx="5368115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800" dirty="0"/>
                  <a:t>Measurements at ALBA synchrotron (Spain)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systematic </a:t>
                </a:r>
                <a:r>
                  <a:rPr lang="en-US" sz="1800" b="1" dirty="0"/>
                  <a:t>validation at undulator beamline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/>
                  <a:t>measured beam </a:t>
                </a:r>
                <a:r>
                  <a:rPr lang="en-US" sz="1800" b="1" dirty="0"/>
                  <a:t>size as small as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1800" b="1" dirty="0"/>
              </a:p>
            </p:txBody>
          </p:sp>
        </mc:Choice>
        <mc:Fallback>
          <p:sp>
            <p:nvSpPr>
              <p:cNvPr id="2099" name="TextBox 2098">
                <a:extLst>
                  <a:ext uri="{FF2B5EF4-FFF2-40B4-BE49-F238E27FC236}">
                    <a16:creationId xmlns:a16="http://schemas.microsoft.com/office/drawing/2014/main" id="{2A63D8C3-D53A-6150-214B-776009412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90" y="1220064"/>
                <a:ext cx="5368115" cy="1077218"/>
              </a:xfrm>
              <a:prstGeom prst="rect">
                <a:avLst/>
              </a:prstGeom>
              <a:blipFill>
                <a:blip r:embed="rId14"/>
                <a:stretch>
                  <a:fillRect l="-946" t="-2353" b="-823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61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4883A209-7B8A-46EB-84F4-7D42C372EF83}"/>
    </a:ext>
  </a:extLst>
</a:theme>
</file>

<file path=ppt/theme/theme2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FCC-template.potx" id="{61BC17D5-F2D1-4022-BE42-46346C78B90B}" vid="{D39DB606-C1EC-4187-964F-4A57669AE4E6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PPT-FCC-template</Template>
  <TotalTime>16735</TotalTime>
  <Words>944</Words>
  <Application>Microsoft Macintosh PowerPoint</Application>
  <PresentationFormat>On-screen Show (16:9)</PresentationFormat>
  <Paragraphs>236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Introslides</vt:lpstr>
      <vt:lpstr>Titleslides, Conclusion</vt:lpstr>
      <vt:lpstr>Content Slides - Deep Blue</vt:lpstr>
      <vt:lpstr>PowerPoint Presentation</vt:lpstr>
      <vt:lpstr>Outline</vt:lpstr>
      <vt:lpstr>Future Circular Collider</vt:lpstr>
      <vt:lpstr>FCCee machine parameters</vt:lpstr>
      <vt:lpstr>Diagnostics for FCCee</vt:lpstr>
      <vt:lpstr>Transverse diagnostics for FCCee</vt:lpstr>
      <vt:lpstr>Synchrotron radiation techniques for transverse diagnostics</vt:lpstr>
      <vt:lpstr>X-ray Heterodyne Near Field Speckles (HNFS)</vt:lpstr>
      <vt:lpstr>Beam size measurements with x-ray HNFS</vt:lpstr>
      <vt:lpstr>Future tests with dipole source</vt:lpstr>
      <vt:lpstr>Development of new target materials</vt:lpstr>
      <vt:lpstr>Conclusion</vt:lpstr>
      <vt:lpstr>Thank you 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Menghini</dc:creator>
  <cp:lastModifiedBy>Daniele Butti</cp:lastModifiedBy>
  <cp:revision>130</cp:revision>
  <dcterms:created xsi:type="dcterms:W3CDTF">2020-10-27T09:23:42Z</dcterms:created>
  <dcterms:modified xsi:type="dcterms:W3CDTF">2024-10-22T05:28:02Z</dcterms:modified>
</cp:coreProperties>
</file>