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59" r:id="rId6"/>
    <p:sldId id="373" r:id="rId7"/>
    <p:sldId id="357" r:id="rId8"/>
    <p:sldId id="359" r:id="rId9"/>
    <p:sldId id="360" r:id="rId10"/>
    <p:sldId id="261" r:id="rId11"/>
    <p:sldId id="361" r:id="rId12"/>
    <p:sldId id="263" r:id="rId13"/>
    <p:sldId id="362" r:id="rId14"/>
    <p:sldId id="370" r:id="rId15"/>
    <p:sldId id="341" r:id="rId16"/>
    <p:sldId id="342" r:id="rId17"/>
    <p:sldId id="343" r:id="rId18"/>
    <p:sldId id="365" r:id="rId19"/>
    <p:sldId id="371" r:id="rId20"/>
    <p:sldId id="366" r:id="rId21"/>
    <p:sldId id="367" r:id="rId22"/>
    <p:sldId id="368" r:id="rId23"/>
    <p:sldId id="312" r:id="rId24"/>
    <p:sldId id="369" r:id="rId25"/>
    <p:sldId id="310" r:id="rId26"/>
    <p:sldId id="348" r:id="rId27"/>
    <p:sldId id="258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C33"/>
    <a:srgbClr val="114C81"/>
    <a:srgbClr val="45AC34"/>
    <a:srgbClr val="379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6327" autoAdjust="0"/>
  </p:normalViewPr>
  <p:slideViewPr>
    <p:cSldViewPr snapToGrid="0">
      <p:cViewPr varScale="1">
        <p:scale>
          <a:sx n="78" d="100"/>
          <a:sy n="78" d="100"/>
        </p:scale>
        <p:origin x="53" y="8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97D19-E867-4E81-B534-6FFA4EA64FF6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BD0E8-7DB2-4B8A-BBBA-E9C74BE7D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97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191234-20CA-B780-3019-E15BFDA3F5C4}"/>
              </a:ext>
            </a:extLst>
          </p:cNvPr>
          <p:cNvSpPr/>
          <p:nvPr userDrawn="1"/>
        </p:nvSpPr>
        <p:spPr>
          <a:xfrm>
            <a:off x="-11430" y="-11430"/>
            <a:ext cx="640080" cy="373761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6F7E44D-DEF6-4DE1-99CD-0BB56E3BD024}"/>
              </a:ext>
            </a:extLst>
          </p:cNvPr>
          <p:cNvSpPr txBox="1"/>
          <p:nvPr userDrawn="1"/>
        </p:nvSpPr>
        <p:spPr>
          <a:xfrm>
            <a:off x="913065" y="1284450"/>
            <a:ext cx="104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3200" b="0" i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32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b="0" i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32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16995EF-3864-46D8-A527-556652486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4691" y="6332719"/>
            <a:ext cx="2148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2024. 10. 20.</a:t>
            </a:fld>
            <a:endParaRPr lang="hu-H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1DC0C82-6F4A-4BD8-BA2F-D787A9971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2173" y="6332719"/>
            <a:ext cx="3573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9E684A-7998-4FCB-A185-422B3CC24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7091" y="6332719"/>
            <a:ext cx="2148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73826-A2A2-67D3-7459-0851993E046A}"/>
              </a:ext>
            </a:extLst>
          </p:cNvPr>
          <p:cNvSpPr/>
          <p:nvPr userDrawn="1"/>
        </p:nvSpPr>
        <p:spPr>
          <a:xfrm rot="16200000">
            <a:off x="-987741" y="4948756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4E0B10D6-31E0-79DB-B926-2EFB9E4C067D}"/>
              </a:ext>
            </a:extLst>
          </p:cNvPr>
          <p:cNvSpPr/>
          <p:nvPr userDrawn="1"/>
        </p:nvSpPr>
        <p:spPr>
          <a:xfrm>
            <a:off x="-15655" y="3016649"/>
            <a:ext cx="965833" cy="960020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D0324BBB-0CC6-7D68-1A4D-8DC1DE2D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33" y="346099"/>
            <a:ext cx="3061030" cy="1186956"/>
          </a:xfrm>
          <a:prstGeom prst="rect">
            <a:avLst/>
          </a:prstGeom>
        </p:spPr>
      </p:pic>
      <p:pic>
        <p:nvPicPr>
          <p:cNvPr id="6" name="Kép 5" descr="A képen Grafika, Betűtípus, Grafikus tervezés, képernyőkép látható&#10;&#10;Automatikusan generált leírás">
            <a:extLst>
              <a:ext uri="{FF2B5EF4-FFF2-40B4-BE49-F238E27FC236}">
                <a16:creationId xmlns:a16="http://schemas.microsoft.com/office/drawing/2014/main" id="{B44FAA33-4D5E-0202-2003-4DAF7524FB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86" y="575487"/>
            <a:ext cx="2385753" cy="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F1405B-AE32-4660-B47C-A3C7D0B73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2024. 10. 20.</a:t>
            </a:fld>
            <a:endParaRPr 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7D09A1-4984-43A4-82F1-44EF9FBF7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AAE650-035C-4CAC-9488-8317E9EC7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D27CDB-5A09-1171-5EDC-286FADC14DF8}"/>
              </a:ext>
            </a:extLst>
          </p:cNvPr>
          <p:cNvSpPr/>
          <p:nvPr userDrawn="1"/>
        </p:nvSpPr>
        <p:spPr>
          <a:xfrm rot="5400000">
            <a:off x="6778904" y="-4926956"/>
            <a:ext cx="509289" cy="10340051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44A874-E7D5-9B30-02C1-5BD857B89790}"/>
              </a:ext>
            </a:extLst>
          </p:cNvPr>
          <p:cNvSpPr/>
          <p:nvPr userDrawn="1"/>
        </p:nvSpPr>
        <p:spPr>
          <a:xfrm>
            <a:off x="-10899" y="-11574"/>
            <a:ext cx="1689225" cy="810228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4CEB07F-71A8-CBAE-025A-F8345C05856B}"/>
              </a:ext>
            </a:extLst>
          </p:cNvPr>
          <p:cNvSpPr/>
          <p:nvPr userDrawn="1"/>
        </p:nvSpPr>
        <p:spPr>
          <a:xfrm rot="5400000">
            <a:off x="1753222" y="-86471"/>
            <a:ext cx="810228" cy="960020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4" name="Kép 3" descr="A képen Betűtípus, Grafika, Grafikus tervezés, embléma látható&#10;&#10;Automatikusan generált leírás">
            <a:extLst>
              <a:ext uri="{FF2B5EF4-FFF2-40B4-BE49-F238E27FC236}">
                <a16:creationId xmlns:a16="http://schemas.microsoft.com/office/drawing/2014/main" id="{F9AB14D7-11FE-6C76-8BF3-9C20684BC1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2" y="205842"/>
            <a:ext cx="1579418" cy="3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C4ED86-AA99-4259-933A-FEC25C7F5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4691" y="6332719"/>
            <a:ext cx="2148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2024. 10. 20.</a:t>
            </a:fld>
            <a:endParaRPr lang="hu-H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CA3AC5A-87BD-4A53-A833-31B91046B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2173" y="6332719"/>
            <a:ext cx="3573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BDFFF4-6341-4D70-8039-DDA402376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7091" y="6332719"/>
            <a:ext cx="2148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8D25F9-ADA1-AAD5-47B3-3403443865E6}"/>
              </a:ext>
            </a:extLst>
          </p:cNvPr>
          <p:cNvSpPr/>
          <p:nvPr userDrawn="1"/>
        </p:nvSpPr>
        <p:spPr>
          <a:xfrm>
            <a:off x="-11430" y="-11430"/>
            <a:ext cx="640080" cy="3737610"/>
          </a:xfrm>
          <a:prstGeom prst="rect">
            <a:avLst/>
          </a:prstGeom>
          <a:solidFill>
            <a:srgbClr val="45A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DD30DA-3C0F-0A59-E2F2-8E616051CA72}"/>
              </a:ext>
            </a:extLst>
          </p:cNvPr>
          <p:cNvSpPr/>
          <p:nvPr userDrawn="1"/>
        </p:nvSpPr>
        <p:spPr>
          <a:xfrm rot="16200000">
            <a:off x="-987741" y="4948756"/>
            <a:ext cx="2904192" cy="960019"/>
          </a:xfrm>
          <a:prstGeom prst="rect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3E9F3FB-0A0D-05E5-7D8C-B51232BBCBBE}"/>
              </a:ext>
            </a:extLst>
          </p:cNvPr>
          <p:cNvSpPr/>
          <p:nvPr userDrawn="1"/>
        </p:nvSpPr>
        <p:spPr>
          <a:xfrm>
            <a:off x="-15655" y="3016649"/>
            <a:ext cx="965833" cy="960020"/>
          </a:xfrm>
          <a:prstGeom prst="rtTriangle">
            <a:avLst/>
          </a:prstGeom>
          <a:solidFill>
            <a:srgbClr val="11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1" name="Szövegdoboz 2">
            <a:extLst>
              <a:ext uri="{FF2B5EF4-FFF2-40B4-BE49-F238E27FC236}">
                <a16:creationId xmlns:a16="http://schemas.microsoft.com/office/drawing/2014/main" id="{72EB911B-A943-7D35-705E-1CFB5A34B964}"/>
              </a:ext>
            </a:extLst>
          </p:cNvPr>
          <p:cNvSpPr txBox="1"/>
          <p:nvPr userDrawn="1"/>
        </p:nvSpPr>
        <p:spPr>
          <a:xfrm>
            <a:off x="1094260" y="387542"/>
            <a:ext cx="104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  <a:t>HUN-REN Centre </a:t>
            </a:r>
            <a:r>
              <a:rPr lang="hu-H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</p:spTree>
    <p:extLst>
      <p:ext uri="{BB962C8B-B14F-4D97-AF65-F5344CB8AC3E}">
        <p14:creationId xmlns:p14="http://schemas.microsoft.com/office/powerpoint/2010/main" val="275951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A2F34-5412-4F40-A4DB-B7B98A06672C}" type="datetimeFigureOut">
              <a:rPr lang="hu-HU" smtClean="0"/>
              <a:t>2024. 10. 20.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40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www.sciencedirect.com/journal/journal-of-nuclear-materials/vol/438/suppl/S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journal/journal-of-nuclear-materials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journal/fusion-engineering-and-design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journal/fusion-engineering-and-design/vol/179/suppl/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55592" y="1765287"/>
            <a:ext cx="10179158" cy="1890390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latin typeface="+mn-lt"/>
              </a:rPr>
              <a:t>Diagnostic Challenges for European DEMO: A Case Study in Optical Diagnostics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00CACD4-0F82-46D6-DBC8-5459A3530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6253998"/>
            <a:ext cx="12192000" cy="63804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B01B730-8428-C789-C07E-8DF20E8B2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14" y="388075"/>
            <a:ext cx="3467216" cy="89731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448AA98-FF68-9C1F-C541-F7609778F8AE}"/>
              </a:ext>
            </a:extLst>
          </p:cNvPr>
          <p:cNvSpPr txBox="1"/>
          <p:nvPr/>
        </p:nvSpPr>
        <p:spPr>
          <a:xfrm>
            <a:off x="5016698" y="3363289"/>
            <a:ext cx="2749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Dániel Dunai</a:t>
            </a:r>
            <a:endParaRPr lang="en-GB" sz="3200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2C9ECF5-ACBC-E953-D551-8E0C143F6956}"/>
              </a:ext>
            </a:extLst>
          </p:cNvPr>
          <p:cNvSpPr txBox="1"/>
          <p:nvPr/>
        </p:nvSpPr>
        <p:spPr>
          <a:xfrm>
            <a:off x="1193692" y="4057583"/>
            <a:ext cx="107268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I. Katona, M.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Cavedon</a:t>
            </a:r>
            <a:r>
              <a:rPr lang="en-US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C. Baumann, R. Luis, C. Pastor, F.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Subba</a:t>
            </a:r>
            <a:r>
              <a:rPr lang="en-US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S.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Wiesen</a:t>
            </a:r>
            <a:r>
              <a:rPr lang="en-US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W. Biel</a:t>
            </a:r>
            <a:br>
              <a:rPr lang="en-US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en-US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GB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and contributors to </a:t>
            </a:r>
            <a:r>
              <a:rPr lang="en-GB" sz="22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EUROfusion</a:t>
            </a:r>
            <a:r>
              <a:rPr lang="en-GB" sz="22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WPDC</a:t>
            </a:r>
            <a:endParaRPr lang="en-GB" sz="2200" baseline="300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13" name="Picture 2" descr="University of Milano-Bicocca in Italy : Reviews &amp;amp; Rankings | Student  Reviews &amp;amp; University Rankings EDUopinions">
            <a:extLst>
              <a:ext uri="{FF2B5EF4-FFF2-40B4-BE49-F238E27FC236}">
                <a16:creationId xmlns:a16="http://schemas.microsoft.com/office/drawing/2014/main" id="{C610415E-EF94-89D8-C5EB-BFE61A2BE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08" y="5052413"/>
            <a:ext cx="1407683" cy="10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LNF_logo | Laboratorio Nacional de Fusión">
            <a:extLst>
              <a:ext uri="{FF2B5EF4-FFF2-40B4-BE49-F238E27FC236}">
                <a16:creationId xmlns:a16="http://schemas.microsoft.com/office/drawing/2014/main" id="{F31065FF-83D7-1AE4-AA29-BC4A5E0B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64" y="5103579"/>
            <a:ext cx="1238250" cy="86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4" descr="Logo_FZ_Jülich_NEU_rgb">
            <a:extLst>
              <a:ext uri="{FF2B5EF4-FFF2-40B4-BE49-F238E27FC236}">
                <a16:creationId xmlns:a16="http://schemas.microsoft.com/office/drawing/2014/main" id="{DB868C4C-C3E3-3217-0440-5D6A9CE4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96" y="5251541"/>
            <a:ext cx="1847579" cy="59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43F62C-8D6E-9709-FCD2-5312B8E4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5280074"/>
            <a:ext cx="2219324" cy="5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PFN">
            <a:extLst>
              <a:ext uri="{FF2B5EF4-FFF2-40B4-BE49-F238E27FC236}">
                <a16:creationId xmlns:a16="http://schemas.microsoft.com/office/drawing/2014/main" id="{1A4EBA34-C1E6-8686-0874-89F8B450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5168906"/>
            <a:ext cx="1905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MO Group - PoliTo logo">
            <a:extLst>
              <a:ext uri="{FF2B5EF4-FFF2-40B4-BE49-F238E27FC236}">
                <a16:creationId xmlns:a16="http://schemas.microsoft.com/office/drawing/2014/main" id="{52BD99A9-851C-DC81-F204-4479A949C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475" y="4708887"/>
            <a:ext cx="1439618" cy="14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57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668454F-BAAB-D8FE-4E97-17F8B3B620E3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DEMO Divertor Monitoring Diagnostic  - Detachment Control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D33B8E5-7705-EFE4-9F49-3F39937384DD}"/>
              </a:ext>
            </a:extLst>
          </p:cNvPr>
          <p:cNvSpPr txBox="1"/>
          <p:nvPr/>
        </p:nvSpPr>
        <p:spPr>
          <a:xfrm>
            <a:off x="550032" y="1890056"/>
            <a:ext cx="11184767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AutoNum type="arabicPeriod"/>
            </a:pPr>
            <a:r>
              <a:rPr lang="en-GB" altLang="en-US" sz="2400" b="1" dirty="0">
                <a:latin typeface="Calibri" pitchFamily="34" charset="0"/>
              </a:rPr>
              <a:t>An optical diagnostic system (with multiple line of sights) can fulfil the high-level requirements – identify the control signal</a:t>
            </a:r>
            <a:br>
              <a:rPr lang="en-GB" altLang="en-US" sz="2400" b="1" dirty="0">
                <a:latin typeface="Calibri" pitchFamily="34" charset="0"/>
              </a:rPr>
            </a:br>
            <a:r>
              <a:rPr lang="en-GB" altLang="en-US" sz="2400" b="1" dirty="0">
                <a:latin typeface="Calibri" pitchFamily="34" charset="0"/>
              </a:rPr>
              <a:t>- </a:t>
            </a:r>
            <a:r>
              <a:rPr lang="en-GB" altLang="en-US" sz="2400" dirty="0">
                <a:latin typeface="Calibri" pitchFamily="34" charset="0"/>
              </a:rPr>
              <a:t>Simulations, simplified virtual diagnostics</a:t>
            </a:r>
            <a:br>
              <a:rPr lang="en-GB" altLang="en-US" sz="2400" dirty="0">
                <a:latin typeface="Calibri" pitchFamily="34" charset="0"/>
              </a:rPr>
            </a:br>
            <a:endParaRPr lang="en-GB" altLang="en-US" sz="2400" dirty="0">
              <a:latin typeface="Calibri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AutoNum type="arabicPeriod"/>
            </a:pPr>
            <a:r>
              <a:rPr lang="en-GB" altLang="en-US" sz="2400" b="1" dirty="0">
                <a:latin typeface="Calibri" pitchFamily="34" charset="0"/>
              </a:rPr>
              <a:t>Optical diagnostic system (meeting the requirements of 1. objective) can be realized in DEMO conditions.</a:t>
            </a:r>
            <a:br>
              <a:rPr lang="en-GB" altLang="en-US" sz="2400" b="1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First mirror protection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Optics design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Opto-mechanics design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Material selection 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Radiation doses – design is compatible with expected neutron and gamma flux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AutoNum type="arabicPeriod"/>
            </a:pPr>
            <a:endParaRPr lang="hu-HU" altLang="en-US" sz="2400" b="1" i="1" dirty="0">
              <a:latin typeface="Calibri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EE4C036-8B29-668A-F64C-BADBA5B23AE1}"/>
              </a:ext>
            </a:extLst>
          </p:cNvPr>
          <p:cNvSpPr txBox="1"/>
          <p:nvPr/>
        </p:nvSpPr>
        <p:spPr>
          <a:xfrm>
            <a:off x="550033" y="1142343"/>
            <a:ext cx="110919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b="1" dirty="0">
                <a:latin typeface="Calibri" pitchFamily="34" charset="0"/>
              </a:rPr>
              <a:t>Two different objectives – not independent</a:t>
            </a:r>
            <a:endParaRPr lang="hu-HU" alt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67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FA0FC-EDD2-B3B6-E4BF-460435664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B9265B1-3BB6-6959-9EAA-8DE43B02BAD2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DEMO Divertor Monitoring Diagnostic  - Detachment Control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1C8435D-937D-A893-3E7B-EE23E93F83F1}"/>
              </a:ext>
            </a:extLst>
          </p:cNvPr>
          <p:cNvSpPr txBox="1"/>
          <p:nvPr/>
        </p:nvSpPr>
        <p:spPr>
          <a:xfrm>
            <a:off x="550032" y="1890056"/>
            <a:ext cx="11184767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AutoNum type="arabicPeriod"/>
            </a:pPr>
            <a:r>
              <a:rPr lang="en-GB" altLang="en-US" sz="2400" b="1" dirty="0">
                <a:latin typeface="Calibri" pitchFamily="34" charset="0"/>
              </a:rPr>
              <a:t>An optical diagnostic system (with multiple line of sights) can fulfil the high-level requirements – identify the control signal</a:t>
            </a:r>
            <a:br>
              <a:rPr lang="en-GB" altLang="en-US" sz="2400" b="1" dirty="0">
                <a:latin typeface="Calibri" pitchFamily="34" charset="0"/>
              </a:rPr>
            </a:br>
            <a:r>
              <a:rPr lang="en-GB" altLang="en-US" sz="2400" b="1" dirty="0">
                <a:latin typeface="Calibri" pitchFamily="34" charset="0"/>
              </a:rPr>
              <a:t>- </a:t>
            </a:r>
            <a:r>
              <a:rPr lang="en-GB" altLang="en-US" sz="2400" dirty="0">
                <a:latin typeface="Calibri" pitchFamily="34" charset="0"/>
              </a:rPr>
              <a:t>Simulations, simplified virtual diagnostics</a:t>
            </a:r>
            <a:br>
              <a:rPr lang="en-GB" altLang="en-US" sz="2400" dirty="0">
                <a:latin typeface="Calibri" pitchFamily="34" charset="0"/>
              </a:rPr>
            </a:br>
            <a:endParaRPr lang="en-GB" altLang="en-US" sz="2400" dirty="0">
              <a:latin typeface="Calibri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AutoNum type="arabicPeriod"/>
            </a:pPr>
            <a:r>
              <a:rPr lang="en-GB" altLang="en-US" sz="2400" b="1" dirty="0">
                <a:latin typeface="Calibri" pitchFamily="34" charset="0"/>
              </a:rPr>
              <a:t>Optical diagnostic system (meeting the requirements of 1. objective) can be realized in DEMO conditions.</a:t>
            </a:r>
            <a:br>
              <a:rPr lang="en-GB" altLang="en-US" sz="2400" b="1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First mirror protection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Optics design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Opto-mechanics design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Material selection 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Radiation doses – design is compatible with expected neutron and gamma flux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AutoNum type="arabicPeriod"/>
            </a:pPr>
            <a:endParaRPr lang="hu-HU" altLang="en-US" sz="2400" b="1" i="1" dirty="0">
              <a:latin typeface="Calibri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F216AB0-2738-22AC-0D92-2A43C8D5511D}"/>
              </a:ext>
            </a:extLst>
          </p:cNvPr>
          <p:cNvSpPr txBox="1"/>
          <p:nvPr/>
        </p:nvSpPr>
        <p:spPr>
          <a:xfrm>
            <a:off x="550033" y="1142343"/>
            <a:ext cx="110919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b="1" dirty="0">
                <a:latin typeface="Calibri" pitchFamily="34" charset="0"/>
              </a:rPr>
              <a:t>Two different objectives – not independent</a:t>
            </a:r>
            <a:endParaRPr lang="hu-HU" altLang="en-US" sz="2400" b="1" dirty="0">
              <a:latin typeface="Calibri" pitchFamily="34" charset="0"/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1286FE48-CF69-194E-ABB6-2E9D1BF46A0D}"/>
              </a:ext>
            </a:extLst>
          </p:cNvPr>
          <p:cNvSpPr/>
          <p:nvPr/>
        </p:nvSpPr>
        <p:spPr>
          <a:xfrm>
            <a:off x="479331" y="1755631"/>
            <a:ext cx="11255468" cy="1253765"/>
          </a:xfrm>
          <a:prstGeom prst="roundRect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469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1912CD4-B345-1A31-C91A-B5CA3C4D6E99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Simulation results for Detachment Control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8818340-893C-AA60-33CB-7D5E95D917DD}"/>
              </a:ext>
            </a:extLst>
          </p:cNvPr>
          <p:cNvSpPr txBox="1"/>
          <p:nvPr/>
        </p:nvSpPr>
        <p:spPr>
          <a:xfrm>
            <a:off x="132715" y="781395"/>
            <a:ext cx="11383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 of detachment defined as a temperature increase above 3 eV of the high-density plasma in front of the target</a:t>
            </a:r>
            <a:endParaRPr lang="en-GB" sz="2400" b="1" i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4293251-2C24-7B6D-C226-323DD0BE77A0}"/>
              </a:ext>
            </a:extLst>
          </p:cNvPr>
          <p:cNvSpPr txBox="1"/>
          <p:nvPr/>
        </p:nvSpPr>
        <p:spPr>
          <a:xfrm>
            <a:off x="6591300" y="3742559"/>
            <a:ext cx="5092859" cy="1487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 results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used to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identify the plasma volume, where a detached plasma reaches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000" b="1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3 eV and provide information on the required spatial resolution.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8574380-2918-C2D1-979A-6B5B96EB6863}"/>
              </a:ext>
            </a:extLst>
          </p:cNvPr>
          <p:cNvSpPr txBox="1"/>
          <p:nvPr/>
        </p:nvSpPr>
        <p:spPr>
          <a:xfrm>
            <a:off x="6648132" y="1707979"/>
            <a:ext cx="5186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Dedicated SOLPS-ITER modelling of detached plasmas Injected gas puff scan Deuterium and Argon</a:t>
            </a:r>
            <a:endParaRPr lang="en-GB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FC1D861-1FAC-B8B1-82E4-1CDDEED37286}"/>
              </a:ext>
            </a:extLst>
          </p:cNvPr>
          <p:cNvSpPr txBox="1"/>
          <p:nvPr/>
        </p:nvSpPr>
        <p:spPr>
          <a:xfrm>
            <a:off x="-47625" y="6498640"/>
            <a:ext cx="4929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Subba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 2021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Fusion 61 106013 </a:t>
            </a:r>
            <a:endParaRPr lang="en-GB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A9E08DA1-770B-C2A1-0481-2173D3CA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8800" b="5308"/>
          <a:stretch/>
        </p:blipFill>
        <p:spPr bwMode="auto">
          <a:xfrm>
            <a:off x="0" y="1622886"/>
            <a:ext cx="6487160" cy="4118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04FC7625-9B32-9906-F2A9-81D75DF97062}"/>
              </a:ext>
            </a:extLst>
          </p:cNvPr>
          <p:cNvSpPr txBox="1"/>
          <p:nvPr/>
        </p:nvSpPr>
        <p:spPr>
          <a:xfrm>
            <a:off x="0" y="5787766"/>
            <a:ext cx="6400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2D electron temperature at the outer divertor – colormap is top limited 3eV – Argon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gas puff scan</a:t>
            </a:r>
            <a:endParaRPr lang="en-GB" dirty="0"/>
          </a:p>
        </p:txBody>
      </p:sp>
      <p:pic>
        <p:nvPicPr>
          <p:cNvPr id="12" name="Picture 2" descr="University of Milano-Bicocca in Italy : Reviews &amp;amp; Rankings | Student  Reviews &amp;amp; University Rankings EDUopinions">
            <a:extLst>
              <a:ext uri="{FF2B5EF4-FFF2-40B4-BE49-F238E27FC236}">
                <a16:creationId xmlns:a16="http://schemas.microsoft.com/office/drawing/2014/main" id="{E104BC61-7042-6008-3977-56989B19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0"/>
            <a:ext cx="1123950" cy="8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20863608-2033-C0EE-AFF7-DD9DA144FA7A}"/>
                  </a:ext>
                </a:extLst>
              </p:cNvPr>
              <p:cNvSpPr txBox="1"/>
              <p:nvPr/>
            </p:nvSpPr>
            <p:spPr>
              <a:xfrm>
                <a:off x="6591300" y="2833153"/>
                <a:ext cx="42046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GB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baseline="-250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.0⋅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to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GB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aseline="-25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GB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3.5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b="0" i="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GB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baseline="-250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n-GB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1.0⋅</m:t>
                    </m:r>
                    <m:sSup>
                      <m:sSup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is fixed</a:t>
                </a:r>
                <a:endParaRPr lang="en-GB" dirty="0"/>
              </a:p>
            </p:txBody>
          </p:sp>
        </mc:Choice>
        <mc:Fallback xmlns="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20863608-2033-C0EE-AFF7-DD9DA144F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300" y="2833153"/>
                <a:ext cx="4204650" cy="646331"/>
              </a:xfrm>
              <a:prstGeom prst="rect">
                <a:avLst/>
              </a:prstGeom>
              <a:blipFill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zövegdoboz 2">
            <a:extLst>
              <a:ext uri="{FF2B5EF4-FFF2-40B4-BE49-F238E27FC236}">
                <a16:creationId xmlns:a16="http://schemas.microsoft.com/office/drawing/2014/main" id="{B2443DE0-B4D3-CB9D-2314-2937B997F998}"/>
              </a:ext>
            </a:extLst>
          </p:cNvPr>
          <p:cNvSpPr txBox="1"/>
          <p:nvPr/>
        </p:nvSpPr>
        <p:spPr>
          <a:xfrm>
            <a:off x="6986586" y="6175474"/>
            <a:ext cx="5143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 analysis is performed by Marco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Cavedon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University of Milano-Bicocca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447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97A9F70-DBBC-99D5-DC95-C40CD6E84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3574" b="5519"/>
          <a:stretch/>
        </p:blipFill>
        <p:spPr bwMode="auto">
          <a:xfrm>
            <a:off x="4365465" y="959580"/>
            <a:ext cx="7553324" cy="5016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86EEEEB-045E-2960-3FD4-985968AE2563}"/>
              </a:ext>
            </a:extLst>
          </p:cNvPr>
          <p:cNvSpPr txBox="1"/>
          <p:nvPr/>
        </p:nvSpPr>
        <p:spPr>
          <a:xfrm>
            <a:off x="99044" y="2948325"/>
            <a:ext cx="36600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emission 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VIS and near UV emission lines are considered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and Helium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Brightest lines were considered – easier detection</a:t>
            </a:r>
          </a:p>
          <a:p>
            <a:endParaRPr lang="en-GB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7AB2E726-F8BF-DC9F-DDEA-CAFD7F1F0E3C}"/>
                  </a:ext>
                </a:extLst>
              </p:cNvPr>
              <p:cNvSpPr txBox="1"/>
              <p:nvPr/>
            </p:nvSpPr>
            <p:spPr>
              <a:xfrm>
                <a:off x="4895154" y="604493"/>
                <a:ext cx="7059990" cy="491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mission ratio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effectLst/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US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(656 nm)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en-US" sz="24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(434 nm)</a:t>
                </a:r>
                <a:r>
                  <a:rPr lang="en-US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2400" b="1" dirty="0"/>
              </a:p>
            </p:txBody>
          </p:sp>
        </mc:Choice>
        <mc:Fallback xmlns="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7AB2E726-F8BF-DC9F-DDEA-CAFD7F1F0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154" y="604493"/>
                <a:ext cx="7059990" cy="491609"/>
              </a:xfrm>
              <a:prstGeom prst="rect">
                <a:avLst/>
              </a:prstGeom>
              <a:blipFill>
                <a:blip r:embed="rId3"/>
                <a:stretch>
                  <a:fillRect l="-1295" t="-8642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6359B0D4-FC5C-392A-7E5E-33B945C691AA}"/>
                  </a:ext>
                </a:extLst>
              </p:cNvPr>
              <p:cNvSpPr txBox="1"/>
              <p:nvPr/>
            </p:nvSpPr>
            <p:spPr>
              <a:xfrm>
                <a:off x="0" y="4925108"/>
                <a:ext cx="3573028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Balmer line ratio as found to be a great tool </a:t>
                </a:r>
              </a:p>
              <a:p>
                <a:r>
                  <a:rPr lang="en-US" sz="2200" b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monitoring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2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sub>
                    </m:sSub>
                    <m:r>
                      <a:rPr lang="en-US" sz="22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&lt; </m:t>
                    </m:r>
                    <m:r>
                      <a:rPr lang="en-US" sz="22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2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𝒆𝑽</m:t>
                    </m:r>
                  </m:oMath>
                </a14:m>
                <a:endParaRPr lang="en-GB" sz="2200" b="1" dirty="0"/>
              </a:p>
            </p:txBody>
          </p:sp>
        </mc:Choice>
        <mc:Fallback xmlns="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6359B0D4-FC5C-392A-7E5E-33B945C69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25108"/>
                <a:ext cx="3573028" cy="1107996"/>
              </a:xfrm>
              <a:prstGeom prst="rect">
                <a:avLst/>
              </a:prstGeom>
              <a:blipFill>
                <a:blip r:embed="rId4"/>
                <a:stretch>
                  <a:fillRect l="-2218" t="-3846" r="-1536" b="-98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zövegdoboz 10">
            <a:extLst>
              <a:ext uri="{FF2B5EF4-FFF2-40B4-BE49-F238E27FC236}">
                <a16:creationId xmlns:a16="http://schemas.microsoft.com/office/drawing/2014/main" id="{2B251DC2-EA6C-3175-84B7-E720FCB25115}"/>
              </a:ext>
            </a:extLst>
          </p:cNvPr>
          <p:cNvSpPr txBox="1"/>
          <p:nvPr/>
        </p:nvSpPr>
        <p:spPr>
          <a:xfrm>
            <a:off x="5654626" y="5946618"/>
            <a:ext cx="52514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Divertor spectroscopy </a:t>
            </a:r>
            <a:r>
              <a:rPr lang="en-US" sz="2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must be capable</a:t>
            </a:r>
            <a:r>
              <a:rPr lang="en-US" sz="2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resolve relatively small volumes</a:t>
            </a:r>
            <a:endParaRPr lang="en-GB" sz="2200" b="1" i="1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5A8046A-40B9-4F9E-B9BA-AFF1A17B7F2E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Line ratio as control signal – Deuterium lines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B0A6564A-3E8D-F588-27FE-DCFE01824D26}"/>
              </a:ext>
            </a:extLst>
          </p:cNvPr>
          <p:cNvSpPr/>
          <p:nvPr/>
        </p:nvSpPr>
        <p:spPr>
          <a:xfrm>
            <a:off x="5292676" y="4334241"/>
            <a:ext cx="438150" cy="1081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University of Milano-Bicocca in Italy : Reviews &amp;amp; Rankings | Student  Reviews &amp;amp; University Rankings EDUopinions">
            <a:extLst>
              <a:ext uri="{FF2B5EF4-FFF2-40B4-BE49-F238E27FC236}">
                <a16:creationId xmlns:a16="http://schemas.microsoft.com/office/drawing/2014/main" id="{993A1956-6EC8-144A-B948-1020A051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0"/>
            <a:ext cx="1123950" cy="8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D49DAAC-7F99-0B90-2027-3FB788A11A3A}"/>
              </a:ext>
            </a:extLst>
          </p:cNvPr>
          <p:cNvSpPr txBox="1"/>
          <p:nvPr/>
        </p:nvSpPr>
        <p:spPr>
          <a:xfrm>
            <a:off x="41116" y="6051073"/>
            <a:ext cx="4619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A.G. Meigs: </a:t>
            </a:r>
            <a:r>
              <a:rPr lang="en-GB" sz="1400" b="0" i="1" u="none" strike="noStrike" dirty="0">
                <a:solidFill>
                  <a:srgbClr val="1F1F1F"/>
                </a:solidFill>
                <a:effectLst/>
                <a:hlinkClick r:id="rId6" tooltip="Go to Journal of Nuclear Materials on ScienceDirect"/>
              </a:rPr>
              <a:t>Journal of Nuclear Materials</a:t>
            </a:r>
            <a:r>
              <a:rPr lang="en-GB" sz="1400" i="1" dirty="0">
                <a:solidFill>
                  <a:srgbClr val="1F1F1F"/>
                </a:solidFill>
              </a:rPr>
              <a:t> </a:t>
            </a:r>
            <a:r>
              <a:rPr lang="en-GB" sz="1400" b="0" i="1" u="none" strike="noStrike" dirty="0">
                <a:solidFill>
                  <a:srgbClr val="1F1F1F"/>
                </a:solidFill>
                <a:effectLst/>
                <a:hlinkClick r:id="rId7" tooltip="Go to table of contents for this volume/issue"/>
              </a:rPr>
              <a:t>Volume 438, Supplement</a:t>
            </a:r>
            <a:r>
              <a:rPr lang="en-GB" sz="1400" b="0" i="1" dirty="0">
                <a:solidFill>
                  <a:srgbClr val="1F1F1F"/>
                </a:solidFill>
                <a:effectLst/>
              </a:rPr>
              <a:t>, July 2013, Pages S607-S611</a:t>
            </a:r>
            <a:endParaRPr lang="en-GB" i="1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257185F-5149-C37E-A7C7-7A7241355DAE}"/>
              </a:ext>
            </a:extLst>
          </p:cNvPr>
          <p:cNvSpPr txBox="1"/>
          <p:nvPr/>
        </p:nvSpPr>
        <p:spPr>
          <a:xfrm>
            <a:off x="41116" y="6547000"/>
            <a:ext cx="47744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1" dirty="0">
                <a:solidFill>
                  <a:srgbClr val="333333"/>
                </a:solidFill>
                <a:effectLst/>
              </a:rPr>
              <a:t>K </a:t>
            </a:r>
            <a:r>
              <a:rPr lang="fr-FR" sz="1400" b="0" i="1" dirty="0" err="1">
                <a:solidFill>
                  <a:srgbClr val="333333"/>
                </a:solidFill>
                <a:effectLst/>
              </a:rPr>
              <a:t>Verhaegh</a:t>
            </a:r>
            <a:r>
              <a:rPr lang="fr-FR" sz="1400" b="0" i="1" dirty="0">
                <a:solidFill>
                  <a:srgbClr val="333333"/>
                </a:solidFill>
                <a:effectLst/>
              </a:rPr>
              <a:t> et al 2019 Plasma Phys. Control. Fusion </a:t>
            </a:r>
            <a:r>
              <a:rPr lang="fr-FR" sz="1400" b="1" i="1" dirty="0">
                <a:solidFill>
                  <a:srgbClr val="333333"/>
                </a:solidFill>
                <a:effectLst/>
              </a:rPr>
              <a:t>61</a:t>
            </a:r>
            <a:r>
              <a:rPr lang="fr-FR" sz="1400" b="0" i="1" dirty="0">
                <a:solidFill>
                  <a:srgbClr val="333333"/>
                </a:solidFill>
                <a:effectLst/>
              </a:rPr>
              <a:t> 125018</a:t>
            </a:r>
            <a:endParaRPr lang="en-GB" sz="1400" i="1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C5B8CD9-3BC3-5BBF-5445-01A5A9009CF1}"/>
              </a:ext>
            </a:extLst>
          </p:cNvPr>
          <p:cNvSpPr txBox="1"/>
          <p:nvPr/>
        </p:nvSpPr>
        <p:spPr>
          <a:xfrm>
            <a:off x="-45879" y="1685860"/>
            <a:ext cx="4374989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 results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also used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calculate   the intensity of various emission lines to determine the sensitivity in detachment conditions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F73352A-FBEF-9AED-2DD5-526C7018457B}"/>
              </a:ext>
            </a:extLst>
          </p:cNvPr>
          <p:cNvSpPr txBox="1"/>
          <p:nvPr/>
        </p:nvSpPr>
        <p:spPr>
          <a:xfrm>
            <a:off x="0" y="847869"/>
            <a:ext cx="48155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 emission depends on the local plasma parameters and the detachment can be observed fro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the measured spectra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66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extLst>
              <a:ext uri="{FF2B5EF4-FFF2-40B4-BE49-F238E27FC236}">
                <a16:creationId xmlns:a16="http://schemas.microsoft.com/office/drawing/2014/main" id="{79EF1F99-793A-5FAF-7DE8-5DEE7FB2D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/>
          <a:stretch/>
        </p:blipFill>
        <p:spPr bwMode="auto">
          <a:xfrm>
            <a:off x="2950510" y="1102502"/>
            <a:ext cx="9329507" cy="4418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D7C06A32-BD32-71F6-ED2E-3A91BF3D1F0B}"/>
                  </a:ext>
                </a:extLst>
              </p:cNvPr>
              <p:cNvSpPr txBox="1"/>
              <p:nvPr/>
            </p:nvSpPr>
            <p:spPr>
              <a:xfrm>
                <a:off x="232502" y="1250458"/>
                <a:ext cx="2784529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</a:t>
                </a:r>
                <a:r>
                  <a:rPr lang="en-US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  <a:r>
                  <a:rPr lang="en-US" sz="24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06</a:t>
                </a:r>
                <a:r>
                  <a:rPr lang="en-US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nm and 728 nm line ratio is highly sensitive to the electron temperature, making it a very good indicator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sub>
                    </m:sSub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&lt; 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𝒆𝑽</m:t>
                    </m:r>
                  </m:oMath>
                </a14:m>
                <a:r>
                  <a:rPr lang="en-US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2400" b="1" dirty="0"/>
              </a:p>
            </p:txBody>
          </p:sp>
        </mc:Choice>
        <mc:Fallback xmlns="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D7C06A32-BD32-71F6-ED2E-3A91BF3D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02" y="1250458"/>
                <a:ext cx="2784529" cy="3046988"/>
              </a:xfrm>
              <a:prstGeom prst="rect">
                <a:avLst/>
              </a:prstGeom>
              <a:blipFill>
                <a:blip r:embed="rId3"/>
                <a:stretch>
                  <a:fillRect l="-3282" t="-16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zövegdoboz 2">
            <a:extLst>
              <a:ext uri="{FF2B5EF4-FFF2-40B4-BE49-F238E27FC236}">
                <a16:creationId xmlns:a16="http://schemas.microsoft.com/office/drawing/2014/main" id="{EB161D95-FE80-4F9E-C074-70EF34233B51}"/>
              </a:ext>
            </a:extLst>
          </p:cNvPr>
          <p:cNvSpPr txBox="1"/>
          <p:nvPr/>
        </p:nvSpPr>
        <p:spPr>
          <a:xfrm>
            <a:off x="4479563" y="610893"/>
            <a:ext cx="7059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 ratio of He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706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nm and He 728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nm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b="1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68E1A1E-5543-45C4-60B2-96DF0FCD3ECB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Line ratio as control signal – Helium lines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5" name="Picture 2" descr="University of Milano-Bicocca in Italy : Reviews &amp;amp; Rankings | Student  Reviews &amp;amp; University Rankings EDUopinions">
            <a:extLst>
              <a:ext uri="{FF2B5EF4-FFF2-40B4-BE49-F238E27FC236}">
                <a16:creationId xmlns:a16="http://schemas.microsoft.com/office/drawing/2014/main" id="{F299979C-A201-C76F-64F2-C45C8AC5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0"/>
            <a:ext cx="1123950" cy="8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EDBD7A0-3AE4-43DF-50C9-A10CC43CD571}"/>
              </a:ext>
            </a:extLst>
          </p:cNvPr>
          <p:cNvSpPr txBox="1"/>
          <p:nvPr/>
        </p:nvSpPr>
        <p:spPr>
          <a:xfrm>
            <a:off x="9082088" y="6424835"/>
            <a:ext cx="3109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Dunai et al.: EFDA_D_2QES79</a:t>
            </a:r>
            <a:endParaRPr lang="en-GB" sz="1600" b="1" i="1" dirty="0"/>
          </a:p>
        </p:txBody>
      </p:sp>
    </p:spTree>
    <p:extLst>
      <p:ext uri="{BB962C8B-B14F-4D97-AF65-F5344CB8AC3E}">
        <p14:creationId xmlns:p14="http://schemas.microsoft.com/office/powerpoint/2010/main" val="320541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vázlat, rajz, művészet, mozaik látható&#10;&#10;Automatikusan generált leírás">
            <a:extLst>
              <a:ext uri="{FF2B5EF4-FFF2-40B4-BE49-F238E27FC236}">
                <a16:creationId xmlns:a16="http://schemas.microsoft.com/office/drawing/2014/main" id="{9B2E2354-A310-9063-7494-E89E444E4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5" r="21048"/>
          <a:stretch/>
        </p:blipFill>
        <p:spPr>
          <a:xfrm>
            <a:off x="6355738" y="515822"/>
            <a:ext cx="5694032" cy="481210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06FE7AA-7C59-2723-725D-5F7DA60A5A9F}"/>
              </a:ext>
            </a:extLst>
          </p:cNvPr>
          <p:cNvSpPr txBox="1"/>
          <p:nvPr/>
        </p:nvSpPr>
        <p:spPr>
          <a:xfrm>
            <a:off x="278145" y="948808"/>
            <a:ext cx="6536606" cy="175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Selection of optimal line of sight is an important for the measurable line ratio signal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diagnostic provides a line integrated measurement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The achievable spatial resolution is limited by the line integration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Avoid plasma volumes of high visible emission</a:t>
            </a:r>
            <a:endParaRPr lang="en-GB" dirty="0"/>
          </a:p>
        </p:txBody>
      </p:sp>
      <p:pic>
        <p:nvPicPr>
          <p:cNvPr id="5" name="Picture 6" descr="A graph of a graph showing a blue and red and yellow graph&#10;&#10;Description automatically generated with medium confidence">
            <a:extLst>
              <a:ext uri="{FF2B5EF4-FFF2-40B4-BE49-F238E27FC236}">
                <a16:creationId xmlns:a16="http://schemas.microsoft.com/office/drawing/2014/main" id="{124978CD-6A73-3849-EE89-B5DAA0A13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645" y="2924787"/>
            <a:ext cx="3548318" cy="266123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B6F48D9-34D0-3F0E-0956-F825E4EAA05A}"/>
              </a:ext>
            </a:extLst>
          </p:cNvPr>
          <p:cNvSpPr txBox="1"/>
          <p:nvPr/>
        </p:nvSpPr>
        <p:spPr>
          <a:xfrm>
            <a:off x="6706616" y="5488021"/>
            <a:ext cx="5448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plans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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 opacity for both Helium and Hydrogen lines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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 reflections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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 strike point sweeps</a:t>
            </a:r>
          </a:p>
        </p:txBody>
      </p:sp>
      <p:pic>
        <p:nvPicPr>
          <p:cNvPr id="9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13DECE2-3D35-60C7-921A-E7E0D26C8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1" y="4128402"/>
            <a:ext cx="3141923" cy="2356442"/>
          </a:xfrm>
          <a:prstGeom prst="rect">
            <a:avLst/>
          </a:prstGeom>
        </p:spPr>
      </p:pic>
      <p:pic>
        <p:nvPicPr>
          <p:cNvPr id="3" name="Picture 2" descr="University of Milano-Bicocca in Italy : Reviews &amp;amp; Rankings | Student  Reviews &amp;amp; University Rankings EDUopinions">
            <a:extLst>
              <a:ext uri="{FF2B5EF4-FFF2-40B4-BE49-F238E27FC236}">
                <a16:creationId xmlns:a16="http://schemas.microsoft.com/office/drawing/2014/main" id="{FA6BF61C-F4A7-A0E9-DEC4-86444E989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0"/>
            <a:ext cx="1123950" cy="8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B6898F5-65F1-87DF-5253-5F22D65F8F70}"/>
              </a:ext>
            </a:extLst>
          </p:cNvPr>
          <p:cNvSpPr txBox="1"/>
          <p:nvPr/>
        </p:nvSpPr>
        <p:spPr>
          <a:xfrm>
            <a:off x="3723026" y="5640448"/>
            <a:ext cx="2727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Line of sight integration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C4439AB-D4C6-1028-889E-627214A93AB5}"/>
              </a:ext>
            </a:extLst>
          </p:cNvPr>
          <p:cNvSpPr txBox="1"/>
          <p:nvPr/>
        </p:nvSpPr>
        <p:spPr>
          <a:xfrm>
            <a:off x="317586" y="3877415"/>
            <a:ext cx="2768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Line ratio as control signal</a:t>
            </a:r>
            <a:endParaRPr lang="en-GB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0FE04A2-A7C7-F7C8-9BB1-DBAC23A9BEB6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Line of sight optimization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18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D1AD8-0040-AB06-B513-AC1839BF6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178999D-C75B-119A-5D12-C3B577CF2EE3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DEMO Divertor Monitoring Diagnostic  - Detachment Control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A9F2DCE-1B9A-9867-F0FD-AE7D30858D39}"/>
              </a:ext>
            </a:extLst>
          </p:cNvPr>
          <p:cNvSpPr txBox="1"/>
          <p:nvPr/>
        </p:nvSpPr>
        <p:spPr>
          <a:xfrm>
            <a:off x="550032" y="1890056"/>
            <a:ext cx="11184767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AutoNum type="arabicPeriod"/>
            </a:pPr>
            <a:r>
              <a:rPr lang="en-GB" altLang="en-US" sz="2400" b="1" dirty="0">
                <a:latin typeface="Calibri" pitchFamily="34" charset="0"/>
              </a:rPr>
              <a:t>An optical diagnostic system (with multiple line of sights) can fulfil the high-level requirements – identify the control signal</a:t>
            </a:r>
            <a:br>
              <a:rPr lang="en-GB" altLang="en-US" sz="2400" b="1" dirty="0">
                <a:latin typeface="Calibri" pitchFamily="34" charset="0"/>
              </a:rPr>
            </a:br>
            <a:r>
              <a:rPr lang="en-GB" altLang="en-US" sz="2400" b="1" dirty="0">
                <a:latin typeface="Calibri" pitchFamily="34" charset="0"/>
              </a:rPr>
              <a:t>- </a:t>
            </a:r>
            <a:r>
              <a:rPr lang="en-GB" altLang="en-US" sz="2400" dirty="0">
                <a:latin typeface="Calibri" pitchFamily="34" charset="0"/>
              </a:rPr>
              <a:t>Simulations, simplified virtual diagnostics</a:t>
            </a:r>
            <a:br>
              <a:rPr lang="en-GB" altLang="en-US" sz="2400" dirty="0">
                <a:latin typeface="Calibri" pitchFamily="34" charset="0"/>
              </a:rPr>
            </a:br>
            <a:endParaRPr lang="en-GB" altLang="en-US" sz="2400" dirty="0">
              <a:latin typeface="Calibri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AutoNum type="arabicPeriod"/>
            </a:pPr>
            <a:r>
              <a:rPr lang="en-GB" altLang="en-US" sz="2400" b="1" dirty="0">
                <a:latin typeface="Calibri" pitchFamily="34" charset="0"/>
              </a:rPr>
              <a:t>Optical diagnostic system (meeting the requirements of 1. objective) can be realized in DEMO conditions.</a:t>
            </a:r>
            <a:br>
              <a:rPr lang="en-GB" altLang="en-US" sz="2400" b="1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First mirror protection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Optics design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Opto-mechanics design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Material selection </a:t>
            </a:r>
            <a:br>
              <a:rPr lang="en-GB" altLang="en-US" sz="2400" dirty="0">
                <a:latin typeface="Calibri" pitchFamily="34" charset="0"/>
              </a:rPr>
            </a:br>
            <a:r>
              <a:rPr lang="en-GB" altLang="en-US" sz="2400" dirty="0">
                <a:latin typeface="Calibri" pitchFamily="34" charset="0"/>
              </a:rPr>
              <a:t>- Radiation doses – design is compatible with expected neutron and gamma flux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AutoNum type="arabicPeriod"/>
            </a:pPr>
            <a:endParaRPr lang="hu-HU" altLang="en-US" sz="2400" b="1" i="1" dirty="0">
              <a:latin typeface="Calibri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1B95F6A-6EC2-6CE6-2929-15433B62F4EA}"/>
              </a:ext>
            </a:extLst>
          </p:cNvPr>
          <p:cNvSpPr txBox="1"/>
          <p:nvPr/>
        </p:nvSpPr>
        <p:spPr>
          <a:xfrm>
            <a:off x="550033" y="1142343"/>
            <a:ext cx="110919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400" b="1" dirty="0">
                <a:latin typeface="Calibri" pitchFamily="34" charset="0"/>
              </a:rPr>
              <a:t>Two different objectives – not independent</a:t>
            </a:r>
            <a:endParaRPr lang="hu-HU" altLang="en-US" sz="2400" b="1" dirty="0">
              <a:latin typeface="Calibri" pitchFamily="34" charset="0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9F1F4284-7778-8480-E1D6-987F787BC0E7}"/>
              </a:ext>
            </a:extLst>
          </p:cNvPr>
          <p:cNvSpPr/>
          <p:nvPr/>
        </p:nvSpPr>
        <p:spPr>
          <a:xfrm>
            <a:off x="457201" y="2903194"/>
            <a:ext cx="11325224" cy="3112837"/>
          </a:xfrm>
          <a:prstGeom prst="roundRect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493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BC30DAAE-CCCF-FC26-B6E1-1B0124EF8949}"/>
              </a:ext>
            </a:extLst>
          </p:cNvPr>
          <p:cNvSpPr/>
          <p:nvPr/>
        </p:nvSpPr>
        <p:spPr>
          <a:xfrm>
            <a:off x="850107" y="883442"/>
            <a:ext cx="10844212" cy="57388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églalap: lekerekített 31">
            <a:extLst>
              <a:ext uri="{FF2B5EF4-FFF2-40B4-BE49-F238E27FC236}">
                <a16:creationId xmlns:a16="http://schemas.microsoft.com/office/drawing/2014/main" id="{B114B8B1-BF82-081E-B02C-4FDF08228989}"/>
              </a:ext>
            </a:extLst>
          </p:cNvPr>
          <p:cNvSpPr/>
          <p:nvPr/>
        </p:nvSpPr>
        <p:spPr>
          <a:xfrm>
            <a:off x="1105552" y="2039926"/>
            <a:ext cx="4707350" cy="41354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FD7E249-A35E-00F8-D3C3-8E97A343F51A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Diagnostics schematics – Divertor Monitoring diagnostics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860282E-883C-89FA-E41F-0EEDBB406DD2}"/>
              </a:ext>
            </a:extLst>
          </p:cNvPr>
          <p:cNvSpPr txBox="1"/>
          <p:nvPr/>
        </p:nvSpPr>
        <p:spPr>
          <a:xfrm>
            <a:off x="1688932" y="2085741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Port Plug Optics </a:t>
            </a:r>
            <a:endParaRPr lang="en-GB" dirty="0"/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EAD0C949-BC09-DACB-4B08-9CD69A183DB8}"/>
              </a:ext>
            </a:extLst>
          </p:cNvPr>
          <p:cNvSpPr/>
          <p:nvPr/>
        </p:nvSpPr>
        <p:spPr>
          <a:xfrm>
            <a:off x="1338032" y="2614611"/>
            <a:ext cx="1544008" cy="25527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D2F3BD78-7ABB-5F72-10DC-CDBE52425AFC}"/>
              </a:ext>
            </a:extLst>
          </p:cNvPr>
          <p:cNvSpPr/>
          <p:nvPr/>
        </p:nvSpPr>
        <p:spPr>
          <a:xfrm>
            <a:off x="3617224" y="2614611"/>
            <a:ext cx="1771002" cy="260508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7307FD5E-7743-E091-53A4-A28278D309CB}"/>
              </a:ext>
            </a:extLst>
          </p:cNvPr>
          <p:cNvSpPr/>
          <p:nvPr/>
        </p:nvSpPr>
        <p:spPr>
          <a:xfrm>
            <a:off x="6266809" y="2557461"/>
            <a:ext cx="1876503" cy="26670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21FF00F-E496-1DAF-4B96-901D2BF08EE2}"/>
              </a:ext>
            </a:extLst>
          </p:cNvPr>
          <p:cNvSpPr txBox="1"/>
          <p:nvPr/>
        </p:nvSpPr>
        <p:spPr>
          <a:xfrm>
            <a:off x="1354776" y="2694966"/>
            <a:ext cx="152726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First Mirror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Erosion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Deposition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Radiation</a:t>
            </a:r>
            <a:endParaRPr lang="en-GB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89E31DA-BC39-9A2E-F467-35FF81DE8EE4}"/>
              </a:ext>
            </a:extLst>
          </p:cNvPr>
          <p:cNvSpPr txBox="1"/>
          <p:nvPr/>
        </p:nvSpPr>
        <p:spPr>
          <a:xfrm>
            <a:off x="3763812" y="2762993"/>
            <a:ext cx="1614442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Relay optics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Radiation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Vacuum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Opto-mechanics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Vacuum window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9A1DBA7-A9BC-2B58-DD4C-89645CD46C75}"/>
              </a:ext>
            </a:extLst>
          </p:cNvPr>
          <p:cNvSpPr txBox="1"/>
          <p:nvPr/>
        </p:nvSpPr>
        <p:spPr>
          <a:xfrm>
            <a:off x="6353822" y="2685851"/>
            <a:ext cx="1771002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Ex-vessel optics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Radiation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Thermal expansion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Remote Handling compatibility</a:t>
            </a:r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D8EC106D-C7D4-290F-F6C1-ACDCA198076F}"/>
              </a:ext>
            </a:extLst>
          </p:cNvPr>
          <p:cNvSpPr/>
          <p:nvPr/>
        </p:nvSpPr>
        <p:spPr>
          <a:xfrm>
            <a:off x="8825444" y="1269504"/>
            <a:ext cx="2029961" cy="22240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217CD381-0DBB-3046-3030-4B393AE10088}"/>
              </a:ext>
            </a:extLst>
          </p:cNvPr>
          <p:cNvSpPr/>
          <p:nvPr/>
        </p:nvSpPr>
        <p:spPr>
          <a:xfrm>
            <a:off x="8765446" y="4107655"/>
            <a:ext cx="2151749" cy="22240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F94AD2B-F023-BF4B-18FA-D32B0130E330}"/>
              </a:ext>
            </a:extLst>
          </p:cNvPr>
          <p:cNvSpPr txBox="1"/>
          <p:nvPr/>
        </p:nvSpPr>
        <p:spPr>
          <a:xfrm>
            <a:off x="8876654" y="1459457"/>
            <a:ext cx="1917991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Imaging detectors (IR, VIS)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Shielding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Real-time compatibility</a:t>
            </a:r>
          </a:p>
          <a:p>
            <a:pPr marL="285750" indent="-285750">
              <a:buFontTx/>
              <a:buChar char="-"/>
            </a:pPr>
            <a:endParaRPr lang="en-GB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839705A5-381F-8976-E242-DFE52B8EDF21}"/>
              </a:ext>
            </a:extLst>
          </p:cNvPr>
          <p:cNvSpPr txBox="1"/>
          <p:nvPr/>
        </p:nvSpPr>
        <p:spPr>
          <a:xfrm>
            <a:off x="8853146" y="4169864"/>
            <a:ext cx="1975123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Spectrally resolved detection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Fiber bundle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Real-time compatibility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Signal levels</a:t>
            </a:r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5F726016-1EA7-86ED-3E7B-887407B96C95}"/>
              </a:ext>
            </a:extLst>
          </p:cNvPr>
          <p:cNvCxnSpPr>
            <a:cxnSpLocks/>
          </p:cNvCxnSpPr>
          <p:nvPr/>
        </p:nvCxnSpPr>
        <p:spPr>
          <a:xfrm>
            <a:off x="299069" y="3689233"/>
            <a:ext cx="939018" cy="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EA983A46-912A-10F5-A7F6-A957716A3D1F}"/>
              </a:ext>
            </a:extLst>
          </p:cNvPr>
          <p:cNvCxnSpPr>
            <a:cxnSpLocks/>
          </p:cNvCxnSpPr>
          <p:nvPr/>
        </p:nvCxnSpPr>
        <p:spPr>
          <a:xfrm>
            <a:off x="2965622" y="3752848"/>
            <a:ext cx="596000" cy="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ACFE04A1-219C-DF21-5D74-9FC11F51DB32}"/>
              </a:ext>
            </a:extLst>
          </p:cNvPr>
          <p:cNvCxnSpPr>
            <a:cxnSpLocks/>
          </p:cNvCxnSpPr>
          <p:nvPr/>
        </p:nvCxnSpPr>
        <p:spPr>
          <a:xfrm>
            <a:off x="5523328" y="3822121"/>
            <a:ext cx="695128" cy="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1086CDEF-F63A-B9B9-DECA-EC5A7CCAE408}"/>
              </a:ext>
            </a:extLst>
          </p:cNvPr>
          <p:cNvCxnSpPr>
            <a:cxnSpLocks/>
          </p:cNvCxnSpPr>
          <p:nvPr/>
        </p:nvCxnSpPr>
        <p:spPr>
          <a:xfrm flipV="1">
            <a:off x="7994822" y="3167246"/>
            <a:ext cx="801515" cy="585602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47234982-4E73-31D9-00CA-D7FD6B7695AD}"/>
              </a:ext>
            </a:extLst>
          </p:cNvPr>
          <p:cNvCxnSpPr>
            <a:cxnSpLocks/>
          </p:cNvCxnSpPr>
          <p:nvPr/>
        </p:nvCxnSpPr>
        <p:spPr>
          <a:xfrm>
            <a:off x="7994822" y="3752848"/>
            <a:ext cx="783026" cy="460806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EFAC1A74-FECC-64FA-D57D-D540FC6EAA73}"/>
              </a:ext>
            </a:extLst>
          </p:cNvPr>
          <p:cNvSpPr txBox="1"/>
          <p:nvPr/>
        </p:nvSpPr>
        <p:spPr>
          <a:xfrm>
            <a:off x="1500270" y="1101476"/>
            <a:ext cx="61055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DEMO (FPP) Divertor Monitoring Diagnostics</a:t>
            </a:r>
            <a:endParaRPr lang="en-GB" sz="20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ACEEDC1-8DC8-AB50-5F25-7A1D8EB855EE}"/>
              </a:ext>
            </a:extLst>
          </p:cNvPr>
          <p:cNvSpPr txBox="1"/>
          <p:nvPr/>
        </p:nvSpPr>
        <p:spPr>
          <a:xfrm>
            <a:off x="230177" y="3186479"/>
            <a:ext cx="1193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Light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79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35587345-06E2-BB66-3271-C9CA43432504}"/>
              </a:ext>
            </a:extLst>
          </p:cNvPr>
          <p:cNvSpPr txBox="1"/>
          <p:nvPr/>
        </p:nvSpPr>
        <p:spPr>
          <a:xfrm>
            <a:off x="0" y="641034"/>
            <a:ext cx="6795246" cy="4026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First mirrors are subject to erosion and deposition fluxes from the plasma side – gas target can protect the surface</a:t>
            </a:r>
            <a:br>
              <a:rPr lang="en-GB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it-IT" sz="1400" b="0" i="0" u="none" strike="noStrike" baseline="0" dirty="0">
                <a:solidFill>
                  <a:srgbClr val="000000"/>
                </a:solidFill>
              </a:rPr>
              <a:t>M. Z. Tokar, Nucl. Fusion 58, 096007 (2018)</a:t>
            </a:r>
            <a:endParaRPr lang="en-GB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Single crystal Rhodium / Molybdenum as first mirror material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D=30 mm, L=2000m cone shaped duct in simulation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Mirror size was maximized at 180x60mm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background densities (n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= 1x10</a:t>
            </a:r>
            <a:r>
              <a:rPr lang="en-GB" sz="18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19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m</a:t>
            </a:r>
            <a:r>
              <a:rPr lang="en-GB" sz="18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-3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3x10</a:t>
            </a:r>
            <a:r>
              <a:rPr lang="en-GB" sz="18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19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m</a:t>
            </a:r>
            <a:r>
              <a:rPr lang="en-GB" sz="18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-3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ERO 2.0 was use for the simulation, includes release of sputtered particles from the duct wall. Only the effect of CX neutrals from plasma is taken into account.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BE88AB4-156B-EA94-0B42-2D6E21C60DD9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Durability of optical mirrors for DEMO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Kép 7" descr="A képen képernyőkép, sor, diagram, Párhuzamos látható&#10;&#10;Automatikusan generált leírás">
            <a:extLst>
              <a:ext uri="{FF2B5EF4-FFF2-40B4-BE49-F238E27FC236}">
                <a16:creationId xmlns:a16="http://schemas.microsoft.com/office/drawing/2014/main" id="{293A157D-5B25-B656-9B1B-91F84C3A7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r="26364"/>
          <a:stretch/>
        </p:blipFill>
        <p:spPr>
          <a:xfrm>
            <a:off x="6497333" y="658303"/>
            <a:ext cx="5624579" cy="4378232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8A03747-94FD-6465-9773-24A6F42CA7F0}"/>
              </a:ext>
            </a:extLst>
          </p:cNvPr>
          <p:cNvSpPr txBox="1"/>
          <p:nvPr/>
        </p:nvSpPr>
        <p:spPr>
          <a:xfrm>
            <a:off x="10296214" y="1130103"/>
            <a:ext cx="1523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First mirror</a:t>
            </a:r>
            <a:endParaRPr lang="en-GB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E2F79CD-4D82-601A-5AA3-4A6A6B85B302}"/>
              </a:ext>
            </a:extLst>
          </p:cNvPr>
          <p:cNvSpPr txBox="1"/>
          <p:nvPr/>
        </p:nvSpPr>
        <p:spPr>
          <a:xfrm>
            <a:off x="7579251" y="3834184"/>
            <a:ext cx="1523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Aperture</a:t>
            </a:r>
            <a:endParaRPr lang="en-GB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E196761-43BF-6756-9D2B-15BC2447DFC3}"/>
              </a:ext>
            </a:extLst>
          </p:cNvPr>
          <p:cNvSpPr txBox="1"/>
          <p:nvPr/>
        </p:nvSpPr>
        <p:spPr>
          <a:xfrm>
            <a:off x="8866335" y="1792771"/>
            <a:ext cx="1523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Duct filled with D2</a:t>
            </a:r>
            <a:endParaRPr lang="en-GB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6F4E8F7-B45F-C88A-5621-9B7B96ABA6A0}"/>
              </a:ext>
            </a:extLst>
          </p:cNvPr>
          <p:cNvSpPr txBox="1"/>
          <p:nvPr/>
        </p:nvSpPr>
        <p:spPr>
          <a:xfrm>
            <a:off x="9628093" y="3553152"/>
            <a:ext cx="1523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Metal mirror</a:t>
            </a:r>
            <a:endParaRPr lang="en-GB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E4116E8-0415-CC1D-2520-BF651F3D6F88}"/>
              </a:ext>
            </a:extLst>
          </p:cNvPr>
          <p:cNvSpPr txBox="1"/>
          <p:nvPr/>
        </p:nvSpPr>
        <p:spPr>
          <a:xfrm>
            <a:off x="10227048" y="4252290"/>
            <a:ext cx="1523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Shielding block</a:t>
            </a:r>
            <a:endParaRPr lang="en-GB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6772B90-F5D8-E0FC-8E00-BCB287C496AF}"/>
              </a:ext>
            </a:extLst>
          </p:cNvPr>
          <p:cNvSpPr txBox="1"/>
          <p:nvPr/>
        </p:nvSpPr>
        <p:spPr>
          <a:xfrm>
            <a:off x="8204999" y="945437"/>
            <a:ext cx="1523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First</a:t>
            </a:r>
            <a:b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 wall</a:t>
            </a:r>
            <a:endParaRPr lang="en-GB" dirty="0"/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87408C72-7FB6-036E-C1C5-1B75B3409322}"/>
              </a:ext>
            </a:extLst>
          </p:cNvPr>
          <p:cNvCxnSpPr>
            <a:cxnSpLocks/>
          </p:cNvCxnSpPr>
          <p:nvPr/>
        </p:nvCxnSpPr>
        <p:spPr>
          <a:xfrm flipV="1">
            <a:off x="8449928" y="4532881"/>
            <a:ext cx="416407" cy="731481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E3F55757-C2EC-3AE2-E1B8-1A0491C4C411}"/>
              </a:ext>
            </a:extLst>
          </p:cNvPr>
          <p:cNvSpPr txBox="1"/>
          <p:nvPr/>
        </p:nvSpPr>
        <p:spPr>
          <a:xfrm>
            <a:off x="6982600" y="4647355"/>
            <a:ext cx="1523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High energy neutrals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0E1AE6-1E47-EE76-B414-051E298F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93" y="4447273"/>
            <a:ext cx="2542209" cy="206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9A48629-D9D8-98BA-7111-A1C752C9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4472"/>
            <a:ext cx="2667193" cy="216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3E5EA4BA-BD46-5C9C-35EF-62512C89FB2A}"/>
              </a:ext>
            </a:extLst>
          </p:cNvPr>
          <p:cNvSpPr txBox="1"/>
          <p:nvPr/>
        </p:nvSpPr>
        <p:spPr>
          <a:xfrm>
            <a:off x="90462" y="4004177"/>
            <a:ext cx="6107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Mirror deposition after 1 year of DEMO operation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dirty="0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FCFD088B-5741-5ED6-FC80-82085833B740}"/>
              </a:ext>
            </a:extLst>
          </p:cNvPr>
          <p:cNvSpPr txBox="1"/>
          <p:nvPr/>
        </p:nvSpPr>
        <p:spPr>
          <a:xfrm>
            <a:off x="5973463" y="5486985"/>
            <a:ext cx="62185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baseline="0" dirty="0">
                <a:solidFill>
                  <a:srgbClr val="000000"/>
                </a:solidFill>
              </a:rPr>
              <a:t>Molybdenum and Rhodium </a:t>
            </a:r>
            <a:r>
              <a:rPr lang="en-GB" b="1" dirty="0">
                <a:solidFill>
                  <a:srgbClr val="000000"/>
                </a:solidFill>
              </a:rPr>
              <a:t>are both acceptable </a:t>
            </a:r>
            <a:br>
              <a:rPr lang="en-GB" b="1" dirty="0">
                <a:solidFill>
                  <a:srgbClr val="000000"/>
                </a:solidFill>
              </a:rPr>
            </a:br>
            <a:r>
              <a:rPr lang="en-GB" b="1" dirty="0">
                <a:solidFill>
                  <a:srgbClr val="000000"/>
                </a:solidFill>
              </a:rPr>
              <a:t>as</a:t>
            </a:r>
            <a:r>
              <a:rPr lang="en-GB" b="1" i="0" u="none" strike="noStrike" baseline="0" dirty="0">
                <a:solidFill>
                  <a:srgbClr val="000000"/>
                </a:solidFill>
              </a:rPr>
              <a:t> first mirror material </a:t>
            </a:r>
          </a:p>
          <a:p>
            <a:r>
              <a:rPr lang="en-GB" b="1" dirty="0"/>
              <a:t>Mirror deposition after 1 year of DEMO operation: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averaged Fe surface concentration in the interaction layer 1.4% </a:t>
            </a:r>
            <a:r>
              <a:rPr lang="en-GB" b="1" dirty="0"/>
              <a:t> </a:t>
            </a:r>
          </a:p>
          <a:p>
            <a:endParaRPr lang="en-GB" b="1" dirty="0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9DB0E971-372C-FF15-721E-6D6517837C49}"/>
              </a:ext>
            </a:extLst>
          </p:cNvPr>
          <p:cNvSpPr txBox="1"/>
          <p:nvPr/>
        </p:nvSpPr>
        <p:spPr>
          <a:xfrm>
            <a:off x="-80682" y="6217008"/>
            <a:ext cx="4080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1600" b="0" i="1" u="none" strike="noStrike" baseline="0" dirty="0">
                <a:solidFill>
                  <a:srgbClr val="000000"/>
                </a:solidFill>
              </a:rPr>
              <a:t> C. Baumann: EFDA_D_2RF7UX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3" name="Picture 54" descr="Logo_FZ_Jülich_NEU_rgb">
            <a:extLst>
              <a:ext uri="{FF2B5EF4-FFF2-40B4-BE49-F238E27FC236}">
                <a16:creationId xmlns:a16="http://schemas.microsoft.com/office/drawing/2014/main" id="{97FDD86E-97FB-E389-C5F7-D46AC4A53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745" y="-1392"/>
            <a:ext cx="1693255" cy="54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97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283681D-3D12-95E5-5AF3-69E2499C12B7}"/>
              </a:ext>
            </a:extLst>
          </p:cNvPr>
          <p:cNvSpPr txBox="1"/>
          <p:nvPr/>
        </p:nvSpPr>
        <p:spPr>
          <a:xfrm>
            <a:off x="2492440" y="42403"/>
            <a:ext cx="6910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Inboard Vertical Target optics design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Kép 3" descr="A képen 3D modellezés, képernyőkép, Videojáték-szoftver, Számítógépes játék látható&#10;&#10;Automatikusan generált leírás">
            <a:extLst>
              <a:ext uri="{FF2B5EF4-FFF2-40B4-BE49-F238E27FC236}">
                <a16:creationId xmlns:a16="http://schemas.microsoft.com/office/drawing/2014/main" id="{F1FDD3F7-2275-1B9F-0411-2E962364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1" t="1914" r="14991" b="7057"/>
          <a:stretch/>
        </p:blipFill>
        <p:spPr>
          <a:xfrm>
            <a:off x="340410" y="916989"/>
            <a:ext cx="5516850" cy="412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00F6EAF-6B86-3C92-3752-9FDFA29DCA1F}"/>
              </a:ext>
            </a:extLst>
          </p:cNvPr>
          <p:cNvSpPr txBox="1"/>
          <p:nvPr/>
        </p:nvSpPr>
        <p:spPr>
          <a:xfrm>
            <a:off x="261552" y="5136299"/>
            <a:ext cx="4356524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 of View 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120x900mm</a:t>
            </a:r>
            <a:b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Aperture 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D=30mm</a:t>
            </a:r>
            <a:b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Aperture distance – 2000mm</a:t>
            </a:r>
            <a:b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mirror - 60x180mm flat mirror</a:t>
            </a:r>
            <a:b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Distance of object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7500mm </a:t>
            </a:r>
            <a:b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1CC594B-A093-50F8-712B-D42EEC6B46E0}"/>
              </a:ext>
            </a:extLst>
          </p:cNvPr>
          <p:cNvSpPr txBox="1"/>
          <p:nvPr/>
        </p:nvSpPr>
        <p:spPr>
          <a:xfrm>
            <a:off x="7135787" y="647068"/>
            <a:ext cx="475759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Optics design was performed in ZEMAX</a:t>
            </a: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Only metal mirrors in the port in relay optics</a:t>
            </a:r>
          </a:p>
          <a:p>
            <a:r>
              <a:rPr lang="en-GB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dirty="0"/>
              <a:t>aluminium substrate with silver coating </a:t>
            </a:r>
            <a:r>
              <a:rPr lang="en-GB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Fused silica double vacuum window</a:t>
            </a: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Radiation hard glass outside of bio-shield</a:t>
            </a: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Flat first mirror</a:t>
            </a:r>
          </a:p>
          <a:p>
            <a:endParaRPr lang="en-GB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Maximize FOV with the given first mirror constraints</a:t>
            </a: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   Visible imaging - </a:t>
            </a: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700n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endParaRPr lang="en-GB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    IR imaging - 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=2-3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hu-H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endParaRPr lang="en-GB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Achieved Spatial resolution :</a:t>
            </a:r>
          </a:p>
          <a:p>
            <a:pPr marL="285750" indent="-285750">
              <a:buFontTx/>
              <a:buChar char="-"/>
            </a:pP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~0.5 mm for visib</a:t>
            </a: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imaging</a:t>
            </a:r>
          </a:p>
          <a:p>
            <a:pPr marL="285750" indent="-285750">
              <a:buFontTx/>
              <a:buChar char="-"/>
            </a:pP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~1 </a:t>
            </a: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 for Infra-red imaging</a:t>
            </a:r>
          </a:p>
          <a:p>
            <a:pPr marL="285750" indent="-285750"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~10 mm for the detachment control</a:t>
            </a:r>
            <a:endParaRPr lang="en-GB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/>
              <a:t>Additional design parameters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Remote Handling compatibility to be able </a:t>
            </a:r>
            <a:br>
              <a:rPr lang="en-GB" sz="1800" dirty="0"/>
            </a:br>
            <a:r>
              <a:rPr lang="en-GB" sz="1800" dirty="0"/>
              <a:t>replace the Vacuum window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Bioshield width 2m</a:t>
            </a:r>
          </a:p>
          <a:p>
            <a:pPr marL="285750" indent="-285750">
              <a:buFontTx/>
              <a:buChar char="-"/>
            </a:pPr>
            <a:r>
              <a:rPr lang="en-GB" dirty="0"/>
              <a:t>Imaging </a:t>
            </a:r>
            <a:r>
              <a:rPr lang="en-GB" sz="1800" dirty="0"/>
              <a:t>Detectors behind the bio-shield in a neutron shielded box.</a:t>
            </a:r>
          </a:p>
          <a:p>
            <a:pPr marL="285750" indent="-285750">
              <a:buFontTx/>
              <a:buChar char="-"/>
            </a:pPr>
            <a:r>
              <a:rPr lang="en-GB" dirty="0"/>
              <a:t>Thermal expansion must be compensated</a:t>
            </a:r>
          </a:p>
        </p:txBody>
      </p:sp>
      <p:pic>
        <p:nvPicPr>
          <p:cNvPr id="12" name="Kép 11" descr="A képen ég, épület, kültéri látható&#10;&#10;Automatikusan generált leírás">
            <a:extLst>
              <a:ext uri="{FF2B5EF4-FFF2-40B4-BE49-F238E27FC236}">
                <a16:creationId xmlns:a16="http://schemas.microsoft.com/office/drawing/2014/main" id="{3813A311-5CB0-78AB-49B4-FB7AE7832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6"/>
          <a:stretch/>
        </p:blipFill>
        <p:spPr>
          <a:xfrm>
            <a:off x="3530853" y="4146691"/>
            <a:ext cx="3311448" cy="205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2691537-A4EF-A78D-C3BB-BC0255B7188D}"/>
              </a:ext>
            </a:extLst>
          </p:cNvPr>
          <p:cNvSpPr txBox="1"/>
          <p:nvPr/>
        </p:nvSpPr>
        <p:spPr>
          <a:xfrm>
            <a:off x="3929063" y="6562947"/>
            <a:ext cx="3109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Dunai et al.: EFDA_D_2QES79</a:t>
            </a:r>
            <a:endParaRPr lang="en-GB" sz="1600" b="1" i="1" dirty="0"/>
          </a:p>
        </p:txBody>
      </p:sp>
    </p:spTree>
    <p:extLst>
      <p:ext uri="{BB962C8B-B14F-4D97-AF65-F5344CB8AC3E}">
        <p14:creationId xmlns:p14="http://schemas.microsoft.com/office/powerpoint/2010/main" val="389999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3197999" y="49852"/>
            <a:ext cx="681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European DEMO – Fusion Power Plant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FD276BA5-5F4B-6FAF-21D4-CE26C9DA7FB4}"/>
              </a:ext>
            </a:extLst>
          </p:cNvPr>
          <p:cNvSpPr txBox="1">
            <a:spLocks/>
          </p:cNvSpPr>
          <p:nvPr/>
        </p:nvSpPr>
        <p:spPr>
          <a:xfrm>
            <a:off x="7978287" y="4555804"/>
            <a:ext cx="3475280" cy="22523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2000" b="1" dirty="0">
                <a:solidFill>
                  <a:prstClr val="black"/>
                </a:solidFill>
              </a:rPr>
              <a:t>Main EU DEMO </a:t>
            </a:r>
            <a:r>
              <a:rPr lang="de-DE" sz="2000" b="1" dirty="0" err="1">
                <a:solidFill>
                  <a:prstClr val="black"/>
                </a:solidFill>
              </a:rPr>
              <a:t>parameters</a:t>
            </a:r>
            <a:r>
              <a:rPr lang="de-DE" sz="2000" b="1" dirty="0">
                <a:solidFill>
                  <a:prstClr val="black"/>
                </a:solidFill>
              </a:rPr>
              <a:t>:</a:t>
            </a:r>
          </a:p>
          <a:p>
            <a:pPr fontAlgn="auto"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</a:rPr>
              <a:t>R</a:t>
            </a:r>
            <a:r>
              <a:rPr lang="de-DE" sz="1800" baseline="-25000" dirty="0">
                <a:solidFill>
                  <a:prstClr val="black"/>
                </a:solidFill>
              </a:rPr>
              <a:t>0</a:t>
            </a:r>
            <a:r>
              <a:rPr lang="de-DE" sz="1800" dirty="0">
                <a:solidFill>
                  <a:prstClr val="black"/>
                </a:solidFill>
              </a:rPr>
              <a:t>, a 	~ 9 m, 2.9 m</a:t>
            </a:r>
          </a:p>
          <a:p>
            <a:pPr fontAlgn="auto"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</a:rPr>
              <a:t>B</a:t>
            </a:r>
            <a:r>
              <a:rPr lang="de-DE" sz="1800" baseline="-25000" dirty="0">
                <a:solidFill>
                  <a:prstClr val="black"/>
                </a:solidFill>
              </a:rPr>
              <a:t>0</a:t>
            </a:r>
            <a:r>
              <a:rPr lang="de-DE" sz="1800" dirty="0">
                <a:solidFill>
                  <a:prstClr val="black"/>
                </a:solidFill>
              </a:rPr>
              <a:t>	~ 5 T</a:t>
            </a:r>
          </a:p>
          <a:p>
            <a:pPr fontAlgn="auto">
              <a:spcAft>
                <a:spcPts val="0"/>
              </a:spcAft>
            </a:pPr>
            <a:r>
              <a:rPr lang="de-DE" sz="1800" dirty="0" err="1">
                <a:solidFill>
                  <a:prstClr val="black"/>
                </a:solidFill>
              </a:rPr>
              <a:t>P</a:t>
            </a:r>
            <a:r>
              <a:rPr lang="de-DE" sz="1800" baseline="-25000" dirty="0" err="1">
                <a:solidFill>
                  <a:prstClr val="black"/>
                </a:solidFill>
              </a:rPr>
              <a:t>therm</a:t>
            </a:r>
            <a:r>
              <a:rPr lang="de-DE" sz="1800" dirty="0">
                <a:solidFill>
                  <a:prstClr val="black"/>
                </a:solidFill>
              </a:rPr>
              <a:t>	~ 2 GW</a:t>
            </a:r>
          </a:p>
          <a:p>
            <a:pPr fontAlgn="auto">
              <a:spcAft>
                <a:spcPts val="0"/>
              </a:spcAft>
            </a:pPr>
            <a:r>
              <a:rPr lang="de-DE" sz="1800" dirty="0" err="1">
                <a:solidFill>
                  <a:prstClr val="black"/>
                </a:solidFill>
              </a:rPr>
              <a:t>P</a:t>
            </a:r>
            <a:r>
              <a:rPr lang="de-DE" sz="1800" baseline="-25000" dirty="0" err="1">
                <a:solidFill>
                  <a:prstClr val="black"/>
                </a:solidFill>
              </a:rPr>
              <a:t>el,net</a:t>
            </a:r>
            <a:r>
              <a:rPr lang="de-DE" sz="1800" dirty="0">
                <a:solidFill>
                  <a:prstClr val="black"/>
                </a:solidFill>
              </a:rPr>
              <a:t> 	~ 300…500 MW</a:t>
            </a:r>
          </a:p>
          <a:p>
            <a:pPr fontAlgn="auto">
              <a:spcAft>
                <a:spcPts val="0"/>
              </a:spcAft>
            </a:pPr>
            <a:r>
              <a:rPr lang="de-DE" sz="1800" dirty="0" err="1">
                <a:solidFill>
                  <a:prstClr val="black"/>
                </a:solidFill>
              </a:rPr>
              <a:t>t</a:t>
            </a:r>
            <a:r>
              <a:rPr lang="de-DE" sz="1800" baseline="-25000" dirty="0" err="1">
                <a:solidFill>
                  <a:prstClr val="black"/>
                </a:solidFill>
              </a:rPr>
              <a:t>pulse</a:t>
            </a:r>
            <a:r>
              <a:rPr lang="de-DE" sz="1800" dirty="0">
                <a:solidFill>
                  <a:prstClr val="black"/>
                </a:solidFill>
              </a:rPr>
              <a:t> 	&gt; 2 h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5244633-79CD-D3E2-3D2C-606561FD9C5A}"/>
              </a:ext>
            </a:extLst>
          </p:cNvPr>
          <p:cNvSpPr txBox="1">
            <a:spLocks noChangeArrowheads="1"/>
          </p:cNvSpPr>
          <p:nvPr/>
        </p:nvSpPr>
        <p:spPr>
          <a:xfrm>
            <a:off x="-41488" y="2151205"/>
            <a:ext cx="7210017" cy="54726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8550" lvl="1" indent="0">
              <a:spcBef>
                <a:spcPts val="600"/>
              </a:spcBef>
              <a:buNone/>
            </a:pPr>
            <a:endParaRPr lang="en-GB" sz="2400" dirty="0"/>
          </a:p>
          <a:p>
            <a:pPr marL="368550" lvl="1" indent="0">
              <a:spcBef>
                <a:spcPts val="600"/>
              </a:spcBef>
              <a:buNone/>
            </a:pPr>
            <a:endParaRPr lang="en-GB" sz="2400" dirty="0"/>
          </a:p>
        </p:txBody>
      </p:sp>
      <p:pic>
        <p:nvPicPr>
          <p:cNvPr id="5" name="Picture 3" descr="DEMO">
            <a:extLst>
              <a:ext uri="{FF2B5EF4-FFF2-40B4-BE49-F238E27FC236}">
                <a16:creationId xmlns:a16="http://schemas.microsoft.com/office/drawing/2014/main" id="{03C023CE-027E-FA30-AEFC-A6F5E48D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3079" y="547965"/>
            <a:ext cx="4565695" cy="39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4B4F464-19B3-2FB1-12A8-22C288EB72E6}"/>
              </a:ext>
            </a:extLst>
          </p:cNvPr>
          <p:cNvSpPr txBox="1"/>
          <p:nvPr/>
        </p:nvSpPr>
        <p:spPr>
          <a:xfrm>
            <a:off x="256716" y="906845"/>
            <a:ext cx="7107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“Demonstration fusion power plant (DEMO)</a:t>
            </a:r>
          </a:p>
          <a:p>
            <a:r>
              <a:rPr lang="en-GB" sz="2400" dirty="0"/>
              <a:t>  will be operational around 20 years after high power   burning plasmas are demonstrated in ITER.”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68BA843-253A-1B7D-B7A9-2279508102DD}"/>
              </a:ext>
            </a:extLst>
          </p:cNvPr>
          <p:cNvSpPr txBox="1"/>
          <p:nvPr/>
        </p:nvSpPr>
        <p:spPr>
          <a:xfrm>
            <a:off x="70903" y="6053185"/>
            <a:ext cx="6126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/>
              <a:t>European Research Roadmap to the Realisation of Fusion Energy  </a:t>
            </a:r>
            <a:r>
              <a:rPr lang="en-GB" dirty="0"/>
              <a:t>- https://euro-fusion.org/eurofusion/roadmap/</a:t>
            </a:r>
          </a:p>
        </p:txBody>
      </p:sp>
    </p:spTree>
    <p:extLst>
      <p:ext uri="{BB962C8B-B14F-4D97-AF65-F5344CB8AC3E}">
        <p14:creationId xmlns:p14="http://schemas.microsoft.com/office/powerpoint/2010/main" val="310447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C86CEAA-005A-49A0-9D9A-3A544649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489" y="639272"/>
            <a:ext cx="8596312" cy="455587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C41AFB7-1DB0-5871-28F0-A8E54FC68F2F}"/>
              </a:ext>
            </a:extLst>
          </p:cNvPr>
          <p:cNvSpPr txBox="1"/>
          <p:nvPr/>
        </p:nvSpPr>
        <p:spPr>
          <a:xfrm>
            <a:off x="2492440" y="42403"/>
            <a:ext cx="6910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Opto-mechani</a:t>
            </a:r>
            <a:r>
              <a:rPr lang="en-GB" sz="2000" dirty="0">
                <a:solidFill>
                  <a:schemeClr val="bg1"/>
                </a:solidFill>
              </a:rPr>
              <a:t>cal design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ED528DE-67FF-7443-21AC-D3E76F92B4AF}"/>
              </a:ext>
            </a:extLst>
          </p:cNvPr>
          <p:cNvSpPr txBox="1"/>
          <p:nvPr/>
        </p:nvSpPr>
        <p:spPr>
          <a:xfrm>
            <a:off x="0" y="872507"/>
            <a:ext cx="38580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New Challenge : </a:t>
            </a: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Integration of gas filled duct</a:t>
            </a:r>
          </a:p>
          <a:p>
            <a:pPr marL="285750" indent="-285750"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Open aperture</a:t>
            </a:r>
          </a:p>
          <a:p>
            <a:pPr marL="285750" indent="-285750"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Optical path free</a:t>
            </a:r>
          </a:p>
          <a:p>
            <a:endParaRPr lang="en-GB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Continuous flow to the Vacuum Vessel</a:t>
            </a: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Multiple options were considered.</a:t>
            </a: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The optics is installed in a box</a:t>
            </a:r>
          </a:p>
          <a:p>
            <a:endParaRPr lang="en-GB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Box-mounted version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Simplest, and robust optomechanical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Vacuum Window is RH maintainable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Easier to integrate multiple </a:t>
            </a:r>
            <a:r>
              <a:rPr lang="en-GB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opical</a:t>
            </a:r>
            <a:r>
              <a:rPr lang="en-GB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diagnostics into one larger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Easier to incorporate the shielding</a:t>
            </a:r>
            <a:endParaRPr lang="en-GB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11033A4-B157-27E8-2C16-3B959F2B8E45}"/>
              </a:ext>
            </a:extLst>
          </p:cNvPr>
          <p:cNvSpPr txBox="1"/>
          <p:nvPr/>
        </p:nvSpPr>
        <p:spPr>
          <a:xfrm>
            <a:off x="63567" y="5523828"/>
            <a:ext cx="3858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Box-mounted version disadvantages: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Large, uncontrolled gas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Large space requirement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643F361-C6AD-3440-09EB-A830301D5072}"/>
              </a:ext>
            </a:extLst>
          </p:cNvPr>
          <p:cNvSpPr txBox="1"/>
          <p:nvPr/>
        </p:nvSpPr>
        <p:spPr>
          <a:xfrm>
            <a:off x="3921651" y="5340339"/>
            <a:ext cx="74765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The duct is only 0.5m in this solution, and the Fe sputtering and erosion is expected to be reduced  - ERO 2.0 simulations are on going</a:t>
            </a:r>
          </a:p>
          <a:p>
            <a:pPr marL="285750" indent="-285750"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Smaller aperture and first mirror – Changes the optics design</a:t>
            </a:r>
          </a:p>
          <a:p>
            <a:pPr marL="285750" indent="-285750"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Lower duct gas density – operation advantage </a:t>
            </a:r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D345547C-0497-3D1B-2EF2-2603D7A51789}"/>
              </a:ext>
            </a:extLst>
          </p:cNvPr>
          <p:cNvCxnSpPr>
            <a:cxnSpLocks/>
          </p:cNvCxnSpPr>
          <p:nvPr/>
        </p:nvCxnSpPr>
        <p:spPr>
          <a:xfrm>
            <a:off x="4914393" y="4000287"/>
            <a:ext cx="6007719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C0023A2A-354A-6D93-771F-875BAF9C383A}"/>
              </a:ext>
            </a:extLst>
          </p:cNvPr>
          <p:cNvSpPr txBox="1"/>
          <p:nvPr/>
        </p:nvSpPr>
        <p:spPr>
          <a:xfrm>
            <a:off x="7480821" y="3830158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7 m </a:t>
            </a:r>
            <a:endParaRPr lang="en-US" sz="2000" dirty="0"/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9116EA25-0966-3D6D-C4B0-EC88B5828F5C}"/>
              </a:ext>
            </a:extLst>
          </p:cNvPr>
          <p:cNvCxnSpPr>
            <a:cxnSpLocks/>
          </p:cNvCxnSpPr>
          <p:nvPr/>
        </p:nvCxnSpPr>
        <p:spPr>
          <a:xfrm flipV="1">
            <a:off x="6614687" y="2552700"/>
            <a:ext cx="33763" cy="1338133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B3667CB-96B1-4A6E-A745-7A48545A99ED}"/>
              </a:ext>
            </a:extLst>
          </p:cNvPr>
          <p:cNvSpPr txBox="1"/>
          <p:nvPr/>
        </p:nvSpPr>
        <p:spPr>
          <a:xfrm>
            <a:off x="6614687" y="2873054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1,4 m </a:t>
            </a:r>
            <a:endParaRPr lang="en-US" sz="200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B9B64A94-3D30-91B6-1B37-E3181CAC0EC4}"/>
              </a:ext>
            </a:extLst>
          </p:cNvPr>
          <p:cNvSpPr txBox="1"/>
          <p:nvPr/>
        </p:nvSpPr>
        <p:spPr>
          <a:xfrm>
            <a:off x="9996584" y="2517101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V=6,7 m</a:t>
            </a:r>
            <a:r>
              <a:rPr lang="hu-HU" sz="2000" baseline="30000" dirty="0"/>
              <a:t>3</a:t>
            </a:r>
            <a:endParaRPr lang="en-US" sz="2000" baseline="3000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F694807-0A78-87CF-498E-A91FED87881E}"/>
              </a:ext>
            </a:extLst>
          </p:cNvPr>
          <p:cNvSpPr txBox="1"/>
          <p:nvPr/>
        </p:nvSpPr>
        <p:spPr>
          <a:xfrm>
            <a:off x="4242414" y="3221766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Duct</a:t>
            </a:r>
            <a:endParaRPr lang="en-US" sz="2000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8226260-9FBC-77F8-F957-A5073ABF4B31}"/>
              </a:ext>
            </a:extLst>
          </p:cNvPr>
          <p:cNvSpPr txBox="1"/>
          <p:nvPr/>
        </p:nvSpPr>
        <p:spPr>
          <a:xfrm>
            <a:off x="4336015" y="386812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0.5</a:t>
            </a:r>
            <a:r>
              <a:rPr lang="hu-HU" sz="2000" dirty="0"/>
              <a:t> m </a:t>
            </a:r>
            <a:endParaRPr lang="en-US" sz="2000" dirty="0"/>
          </a:p>
        </p:txBody>
      </p:sp>
      <p:pic>
        <p:nvPicPr>
          <p:cNvPr id="5" name="Picture 2" descr="Do You Know What is Iterative Planning?">
            <a:extLst>
              <a:ext uri="{FF2B5EF4-FFF2-40B4-BE49-F238E27FC236}">
                <a16:creationId xmlns:a16="http://schemas.microsoft.com/office/drawing/2014/main" id="{79A7F3EF-AD50-EB6A-9768-5BC4F35B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850" y="5849286"/>
            <a:ext cx="1849550" cy="97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531F36D-2845-3A9C-5C49-018627E5283B}"/>
              </a:ext>
            </a:extLst>
          </p:cNvPr>
          <p:cNvSpPr txBox="1"/>
          <p:nvPr/>
        </p:nvSpPr>
        <p:spPr>
          <a:xfrm>
            <a:off x="5992790" y="612642"/>
            <a:ext cx="3138853" cy="1255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 i="0" u="none" strike="noStrike" baseline="0">
                <a:solidFill>
                  <a:srgbClr val="000000"/>
                </a:solidFill>
                <a:latin typeface="Aptos" panose="020B0004020202020204" pitchFamily="34" charset="0"/>
              </a:rPr>
              <a:t>Imre Katona: SOFT 2024 - </a:t>
            </a:r>
            <a:r>
              <a:rPr lang="en-GB" sz="1400" b="1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P1-42</a:t>
            </a:r>
            <a:r>
              <a:rPr lang="en-GB" sz="1400" b="1">
                <a:solidFill>
                  <a:srgbClr val="000000"/>
                </a:solidFill>
                <a:latin typeface="Aptos Narrow" panose="020B0004020202020204" pitchFamily="34" charset="0"/>
              </a:rPr>
              <a:t>   </a:t>
            </a:r>
            <a:br>
              <a:rPr lang="en-GB" sz="14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en-GB" sz="1400" b="1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Engineering Considerations for Optical </a:t>
            </a:r>
            <a:br>
              <a:rPr lang="en-GB" sz="1400" b="1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</a:br>
            <a:r>
              <a:rPr lang="en-GB" sz="1400" b="1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Diagnostics of European DEMO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99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9UfhEiDwAmVElbqmmq6TKbVdoY1iVC6xMlWItmHB3RcU11m3XjyTuLbn4tQ-bZCsJJCvvmLtLopYTVxORoYDRO4WTos_9efA9Jxs-V36mA5kgseGkLmC0oaUhue8P55uhA3oNn3IEg=w1270-h846-no">
            <a:extLst>
              <a:ext uri="{FF2B5EF4-FFF2-40B4-BE49-F238E27FC236}">
                <a16:creationId xmlns:a16="http://schemas.microsoft.com/office/drawing/2014/main" id="{7AB22737-5187-513D-E52B-64463AF62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30570" b="7238"/>
          <a:stretch/>
        </p:blipFill>
        <p:spPr bwMode="auto">
          <a:xfrm>
            <a:off x="6888741" y="1156348"/>
            <a:ext cx="509984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371CF60-3453-CDAA-2510-A2D2BA73ECCD}"/>
              </a:ext>
            </a:extLst>
          </p:cNvPr>
          <p:cNvSpPr txBox="1"/>
          <p:nvPr/>
        </p:nvSpPr>
        <p:spPr>
          <a:xfrm>
            <a:off x="2448004" y="49490"/>
            <a:ext cx="6910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Detector considerations 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D558E39-4FF2-D2B6-14F5-1046A77D28C9}"/>
              </a:ext>
            </a:extLst>
          </p:cNvPr>
          <p:cNvSpPr txBox="1"/>
          <p:nvPr/>
        </p:nvSpPr>
        <p:spPr>
          <a:xfrm>
            <a:off x="203415" y="1179538"/>
            <a:ext cx="10420350" cy="3514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 cameras – Visible and Infra-red cameras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Relatively simple visible camera is sufficient with real-time capabilities </a:t>
            </a:r>
            <a:b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EDICAM development is a good candidate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~500x500 pixel IR camera is sufficient, and would be available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Installed relatively close to the bioshield utilizing additional shielding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detectors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detachment control and W erosion diagnostic -&gt; spectrometers or filtered single detector solutions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Spectrometers in a diagnostics cubicle,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light would be transmitted by fiber bundle – no reliable fiber bundle technology for DEMO</a:t>
            </a:r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BFAFFC6B-2232-1D17-E4F1-8CCD83EA36E6}"/>
              </a:ext>
            </a:extLst>
          </p:cNvPr>
          <p:cNvCxnSpPr>
            <a:cxnSpLocks/>
          </p:cNvCxnSpPr>
          <p:nvPr/>
        </p:nvCxnSpPr>
        <p:spPr>
          <a:xfrm>
            <a:off x="416076" y="5468215"/>
            <a:ext cx="1673981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C3FDA203-B666-7544-287E-35226C5FAF5C}"/>
              </a:ext>
            </a:extLst>
          </p:cNvPr>
          <p:cNvCxnSpPr>
            <a:cxnSpLocks/>
          </p:cNvCxnSpPr>
          <p:nvPr/>
        </p:nvCxnSpPr>
        <p:spPr>
          <a:xfrm>
            <a:off x="2448004" y="5468215"/>
            <a:ext cx="2881921" cy="3558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32702C86-5272-4DBD-D03B-73165735C4E1}"/>
              </a:ext>
            </a:extLst>
          </p:cNvPr>
          <p:cNvCxnSpPr>
            <a:cxnSpLocks/>
          </p:cNvCxnSpPr>
          <p:nvPr/>
        </p:nvCxnSpPr>
        <p:spPr>
          <a:xfrm>
            <a:off x="5801551" y="5503798"/>
            <a:ext cx="1267411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erékszögű háromszög 8">
            <a:extLst>
              <a:ext uri="{FF2B5EF4-FFF2-40B4-BE49-F238E27FC236}">
                <a16:creationId xmlns:a16="http://schemas.microsoft.com/office/drawing/2014/main" id="{D31E8958-2701-C13C-2D6A-E7751D884EDC}"/>
              </a:ext>
            </a:extLst>
          </p:cNvPr>
          <p:cNvSpPr/>
          <p:nvPr/>
        </p:nvSpPr>
        <p:spPr>
          <a:xfrm>
            <a:off x="2090057" y="5056097"/>
            <a:ext cx="686557" cy="67968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2D723E75-1954-5D4C-1E62-85A6453F300D}"/>
              </a:ext>
            </a:extLst>
          </p:cNvPr>
          <p:cNvCxnSpPr>
            <a:cxnSpLocks/>
          </p:cNvCxnSpPr>
          <p:nvPr/>
        </p:nvCxnSpPr>
        <p:spPr>
          <a:xfrm flipV="1">
            <a:off x="2353118" y="5740416"/>
            <a:ext cx="0" cy="45990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mboid 10">
            <a:extLst>
              <a:ext uri="{FF2B5EF4-FFF2-40B4-BE49-F238E27FC236}">
                <a16:creationId xmlns:a16="http://schemas.microsoft.com/office/drawing/2014/main" id="{3A668D46-D5F5-0209-3982-C7B9797056AC}"/>
              </a:ext>
            </a:extLst>
          </p:cNvPr>
          <p:cNvSpPr/>
          <p:nvPr/>
        </p:nvSpPr>
        <p:spPr>
          <a:xfrm rot="1707341">
            <a:off x="5306810" y="5083532"/>
            <a:ext cx="608076" cy="914400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02CE21A6-2B51-6976-915F-149B267676FD}"/>
              </a:ext>
            </a:extLst>
          </p:cNvPr>
          <p:cNvCxnSpPr>
            <a:cxnSpLocks/>
          </p:cNvCxnSpPr>
          <p:nvPr/>
        </p:nvCxnSpPr>
        <p:spPr>
          <a:xfrm flipV="1">
            <a:off x="5627438" y="5503798"/>
            <a:ext cx="0" cy="799209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7C04EE44-8FD6-8C43-98C9-321D7AE50CD3}"/>
              </a:ext>
            </a:extLst>
          </p:cNvPr>
          <p:cNvSpPr txBox="1"/>
          <p:nvPr/>
        </p:nvSpPr>
        <p:spPr>
          <a:xfrm>
            <a:off x="2353118" y="4808776"/>
            <a:ext cx="1162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Dichroic mirror</a:t>
            </a:r>
            <a:endParaRPr lang="en-GB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B49040B6-23D3-3340-2665-A1498EEE5782}"/>
              </a:ext>
            </a:extLst>
          </p:cNvPr>
          <p:cNvSpPr txBox="1"/>
          <p:nvPr/>
        </p:nvSpPr>
        <p:spPr>
          <a:xfrm>
            <a:off x="203415" y="5140385"/>
            <a:ext cx="1162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Incoming light</a:t>
            </a:r>
            <a:endParaRPr lang="en-GB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97CC7A23-3160-C974-170D-7758ABCEB193}"/>
              </a:ext>
            </a:extLst>
          </p:cNvPr>
          <p:cNvSpPr txBox="1"/>
          <p:nvPr/>
        </p:nvSpPr>
        <p:spPr>
          <a:xfrm>
            <a:off x="1998891" y="5764398"/>
            <a:ext cx="1457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IR branch</a:t>
            </a:r>
            <a:endParaRPr lang="en-GB" dirty="0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2D0CBA2A-3505-E4F2-EADF-D978AA3B9FCC}"/>
              </a:ext>
            </a:extLst>
          </p:cNvPr>
          <p:cNvSpPr txBox="1"/>
          <p:nvPr/>
        </p:nvSpPr>
        <p:spPr>
          <a:xfrm>
            <a:off x="3734843" y="5156653"/>
            <a:ext cx="1162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Visible Branch</a:t>
            </a:r>
            <a:endParaRPr lang="en-GB" dirty="0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EF6EBE3C-125E-2F90-A86F-F3B0701E21FB}"/>
              </a:ext>
            </a:extLst>
          </p:cNvPr>
          <p:cNvSpPr txBox="1"/>
          <p:nvPr/>
        </p:nvSpPr>
        <p:spPr>
          <a:xfrm>
            <a:off x="6050933" y="4857466"/>
            <a:ext cx="1162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Beam splitter</a:t>
            </a:r>
            <a:endParaRPr lang="en-GB" dirty="0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8786F040-B478-FF1B-DA85-7C8F38548B30}"/>
              </a:ext>
            </a:extLst>
          </p:cNvPr>
          <p:cNvSpPr txBox="1"/>
          <p:nvPr/>
        </p:nvSpPr>
        <p:spPr>
          <a:xfrm>
            <a:off x="2005001" y="6133730"/>
            <a:ext cx="1772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IR Camera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9C0B0B68-6A1A-B6F8-758A-A098838DC0EE}"/>
              </a:ext>
            </a:extLst>
          </p:cNvPr>
          <p:cNvSpPr txBox="1"/>
          <p:nvPr/>
        </p:nvSpPr>
        <p:spPr>
          <a:xfrm>
            <a:off x="7124739" y="5180632"/>
            <a:ext cx="1162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Fibre</a:t>
            </a:r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plate</a:t>
            </a:r>
            <a:endParaRPr lang="en-GB" dirty="0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F7680E94-7B31-7CAE-4F39-2116E61B1CC2}"/>
              </a:ext>
            </a:extLst>
          </p:cNvPr>
          <p:cNvSpPr txBox="1"/>
          <p:nvPr/>
        </p:nvSpPr>
        <p:spPr>
          <a:xfrm>
            <a:off x="5574072" y="5900832"/>
            <a:ext cx="1772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High resolution camera</a:t>
            </a:r>
            <a:endParaRPr lang="en-GB" dirty="0"/>
          </a:p>
        </p:txBody>
      </p: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74F7348B-67BC-8615-146C-5177A34E28F7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7880548" y="5517117"/>
            <a:ext cx="2137127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30C5FF5E-E6C0-FA31-3192-49AE6A7DF214}"/>
              </a:ext>
            </a:extLst>
          </p:cNvPr>
          <p:cNvSpPr txBox="1"/>
          <p:nvPr/>
        </p:nvSpPr>
        <p:spPr>
          <a:xfrm>
            <a:off x="10017675" y="5332451"/>
            <a:ext cx="1881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Spectrometers</a:t>
            </a:r>
            <a:endParaRPr lang="en-GB" dirty="0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377CFE04-5338-1D50-72D6-C808994A6B80}"/>
              </a:ext>
            </a:extLst>
          </p:cNvPr>
          <p:cNvSpPr txBox="1"/>
          <p:nvPr/>
        </p:nvSpPr>
        <p:spPr>
          <a:xfrm>
            <a:off x="8634288" y="5193951"/>
            <a:ext cx="1235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Fibre</a:t>
            </a:r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bundle</a:t>
            </a:r>
            <a:endParaRPr lang="en-GB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1520694-7AB9-7403-C0B2-BB0C844F295A}"/>
              </a:ext>
            </a:extLst>
          </p:cNvPr>
          <p:cNvSpPr txBox="1"/>
          <p:nvPr/>
        </p:nvSpPr>
        <p:spPr>
          <a:xfrm>
            <a:off x="2071990" y="539314"/>
            <a:ext cx="9516930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detector technology will develop, but could be solved with present technology</a:t>
            </a:r>
            <a:endParaRPr lang="en-US" sz="18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F207426-D888-B4F7-67A9-834C66ADE8F4}"/>
              </a:ext>
            </a:extLst>
          </p:cNvPr>
          <p:cNvSpPr txBox="1"/>
          <p:nvPr/>
        </p:nvSpPr>
        <p:spPr>
          <a:xfrm>
            <a:off x="8974583" y="2974465"/>
            <a:ext cx="2971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/>
              <a:t>[Zoletnik, </a:t>
            </a:r>
            <a:r>
              <a:rPr lang="hu-HU" sz="1400" dirty="0" err="1"/>
              <a:t>Fus</a:t>
            </a:r>
            <a:r>
              <a:rPr lang="hu-HU" sz="1400" dirty="0"/>
              <a:t> </a:t>
            </a:r>
            <a:r>
              <a:rPr lang="hu-HU" sz="1400" dirty="0" err="1"/>
              <a:t>Eng</a:t>
            </a:r>
            <a:r>
              <a:rPr lang="hu-HU" sz="1400" dirty="0"/>
              <a:t> </a:t>
            </a:r>
            <a:r>
              <a:rPr lang="hu-HU" sz="1400" dirty="0" err="1"/>
              <a:t>Des</a:t>
            </a:r>
            <a:r>
              <a:rPr lang="hu-HU" sz="1400" dirty="0"/>
              <a:t> </a:t>
            </a:r>
            <a:r>
              <a:rPr lang="hu-HU" sz="1400" b="1" i="0" u="none" strike="noStrike" baseline="0" dirty="0"/>
              <a:t>88</a:t>
            </a:r>
            <a:r>
              <a:rPr lang="hu-HU" sz="1400" b="0" i="0" u="none" strike="noStrike" baseline="0" dirty="0"/>
              <a:t> (2013) </a:t>
            </a:r>
            <a:r>
              <a:rPr lang="hu-HU" sz="1400" dirty="0"/>
              <a:t>1405]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1163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3A29B7E-18BF-93B9-8FA3-992D267D2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51" t="6041" r="48164" b="19249"/>
          <a:stretch/>
        </p:blipFill>
        <p:spPr>
          <a:xfrm>
            <a:off x="309563" y="1008671"/>
            <a:ext cx="6867525" cy="52735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F64FCE5-0781-1C47-9780-B0D6A2E97E37}"/>
              </a:ext>
            </a:extLst>
          </p:cNvPr>
          <p:cNvSpPr txBox="1"/>
          <p:nvPr/>
        </p:nvSpPr>
        <p:spPr>
          <a:xfrm>
            <a:off x="7394346" y="1008671"/>
            <a:ext cx="4440465" cy="5174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neutronics simulations: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radiation originated from tubular optical path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doglegs in the shielding block can decrease flux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applicable neutron shielding is limited due to weight restrictions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sensitive electronics (high resolution camera, IR camera) outside the bioshield needs additional protection – size limitations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spectrometers are planned to be installed in diagnostics cubicles 100+ meters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D292FA6-789B-2C5F-9032-9AECDD27E560}"/>
              </a:ext>
            </a:extLst>
          </p:cNvPr>
          <p:cNvSpPr txBox="1"/>
          <p:nvPr/>
        </p:nvSpPr>
        <p:spPr>
          <a:xfrm>
            <a:off x="2448004" y="49490"/>
            <a:ext cx="6910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Neutronics simulation 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IPFN">
            <a:extLst>
              <a:ext uri="{FF2B5EF4-FFF2-40B4-BE49-F238E27FC236}">
                <a16:creationId xmlns:a16="http://schemas.microsoft.com/office/drawing/2014/main" id="{65DFA409-0EB8-CA8D-51BA-29843F03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588" y="126943"/>
            <a:ext cx="2082412" cy="70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CE13FBD-6178-8B1C-CCF5-ED8F5FE74715}"/>
              </a:ext>
            </a:extLst>
          </p:cNvPr>
          <p:cNvSpPr txBox="1"/>
          <p:nvPr/>
        </p:nvSpPr>
        <p:spPr>
          <a:xfrm>
            <a:off x="3957638" y="6471910"/>
            <a:ext cx="8467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R. Luís et al.   Neutronics Simulations for DEMO Diagnostics. Sensors 2023, 23, 5104.</a:t>
            </a:r>
          </a:p>
        </p:txBody>
      </p:sp>
    </p:spTree>
    <p:extLst>
      <p:ext uri="{BB962C8B-B14F-4D97-AF65-F5344CB8AC3E}">
        <p14:creationId xmlns:p14="http://schemas.microsoft.com/office/powerpoint/2010/main" val="866637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5686360-7296-4098-F68F-EAFA22847BD0}"/>
              </a:ext>
            </a:extLst>
          </p:cNvPr>
          <p:cNvSpPr txBox="1"/>
          <p:nvPr/>
        </p:nvSpPr>
        <p:spPr>
          <a:xfrm>
            <a:off x="478976" y="773698"/>
            <a:ext cx="1086053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4230" algn="l"/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 design activity for DEMO is possible with limitations</a:t>
            </a:r>
          </a:p>
          <a:p>
            <a:pPr marL="457200" marR="74230" indent="-457200" algn="l">
              <a:buFont typeface="+mj-lt"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Concentrate on DEMO (FPP) specific challenges.</a:t>
            </a:r>
            <a:b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mirror protection</a:t>
            </a:r>
            <a:br>
              <a:rPr lang="en-GB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Gas filled optics container</a:t>
            </a:r>
            <a:br>
              <a:rPr lang="en-GB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Mirror based port-plug optics</a:t>
            </a:r>
          </a:p>
          <a:p>
            <a:pPr marL="457200" marR="74230" indent="-457200" algn="l">
              <a:buFont typeface="+mj-lt"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physics requirements and deduce the diagnostics requirements</a:t>
            </a:r>
            <a:b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Simulation of various line intensities</a:t>
            </a:r>
            <a:br>
              <a:rPr lang="en-GB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Line of sight optimization</a:t>
            </a:r>
          </a:p>
          <a:p>
            <a:pPr marL="457200" marR="74230" indent="-457200" algn="l">
              <a:buFont typeface="+mj-lt"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missing bits: physics knowledge, simulation code, technology, material</a:t>
            </a:r>
            <a:b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More detailed detachment modelling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Opacity and Reflections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Irradiation material information (IR- optics, mirrors, etc…)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General DEMO design and requirements, …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9E14A23-86A6-0582-A960-F858834711FA}"/>
              </a:ext>
            </a:extLst>
          </p:cNvPr>
          <p:cNvSpPr txBox="1"/>
          <p:nvPr/>
        </p:nvSpPr>
        <p:spPr>
          <a:xfrm>
            <a:off x="2448004" y="49490"/>
            <a:ext cx="6910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Conclusions 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99A764C-D096-5175-C5E9-8A70CB5A6A5A}"/>
              </a:ext>
            </a:extLst>
          </p:cNvPr>
          <p:cNvSpPr txBox="1"/>
          <p:nvPr/>
        </p:nvSpPr>
        <p:spPr>
          <a:xfrm>
            <a:off x="572593" y="4928682"/>
            <a:ext cx="10131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4230" algn="l"/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Transferable results and expertise between DEMO variants and FPP designs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76FE1DD-B613-2764-0087-24169292738C}"/>
              </a:ext>
            </a:extLst>
          </p:cNvPr>
          <p:cNvSpPr txBox="1"/>
          <p:nvPr/>
        </p:nvSpPr>
        <p:spPr>
          <a:xfrm>
            <a:off x="572592" y="5530947"/>
            <a:ext cx="10131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4230" algn="l"/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the developed diagnostic and control techniques on present day and near future devices - Divertor Test Tokamak (DTT)</a:t>
            </a:r>
          </a:p>
        </p:txBody>
      </p:sp>
    </p:spTree>
    <p:extLst>
      <p:ext uri="{BB962C8B-B14F-4D97-AF65-F5344CB8AC3E}">
        <p14:creationId xmlns:p14="http://schemas.microsoft.com/office/powerpoint/2010/main" val="3028362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8FDD6A2-31F6-4F23-80FB-69E75D06B7BC}"/>
              </a:ext>
            </a:extLst>
          </p:cNvPr>
          <p:cNvSpPr txBox="1"/>
          <p:nvPr/>
        </p:nvSpPr>
        <p:spPr>
          <a:xfrm>
            <a:off x="3316248" y="2459504"/>
            <a:ext cx="6200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28083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EBDCA-E49E-273D-9FD1-A5D0BE9CE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3EB24CE-8D71-A6EE-A228-CFCFBEDC7561}"/>
              </a:ext>
            </a:extLst>
          </p:cNvPr>
          <p:cNvSpPr txBox="1"/>
          <p:nvPr/>
        </p:nvSpPr>
        <p:spPr>
          <a:xfrm>
            <a:off x="3197999" y="49852"/>
            <a:ext cx="681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European DEMO – Fusion Power Plant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EBCD92C8-EA41-833B-D449-53173EA2190F}"/>
              </a:ext>
            </a:extLst>
          </p:cNvPr>
          <p:cNvSpPr txBox="1">
            <a:spLocks/>
          </p:cNvSpPr>
          <p:nvPr/>
        </p:nvSpPr>
        <p:spPr>
          <a:xfrm>
            <a:off x="7978287" y="4555804"/>
            <a:ext cx="3475280" cy="22523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2000" b="1" dirty="0">
                <a:solidFill>
                  <a:prstClr val="black"/>
                </a:solidFill>
              </a:rPr>
              <a:t>Main EU DEMO </a:t>
            </a:r>
            <a:r>
              <a:rPr lang="de-DE" sz="2000" b="1" dirty="0" err="1">
                <a:solidFill>
                  <a:prstClr val="black"/>
                </a:solidFill>
              </a:rPr>
              <a:t>parameters</a:t>
            </a:r>
            <a:r>
              <a:rPr lang="de-DE" sz="2000" b="1" dirty="0">
                <a:solidFill>
                  <a:prstClr val="black"/>
                </a:solidFill>
              </a:rPr>
              <a:t>:</a:t>
            </a:r>
          </a:p>
          <a:p>
            <a:pPr fontAlgn="auto"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</a:rPr>
              <a:t>R</a:t>
            </a:r>
            <a:r>
              <a:rPr lang="de-DE" sz="1800" baseline="-25000" dirty="0">
                <a:solidFill>
                  <a:prstClr val="black"/>
                </a:solidFill>
              </a:rPr>
              <a:t>0</a:t>
            </a:r>
            <a:r>
              <a:rPr lang="de-DE" sz="1800" dirty="0">
                <a:solidFill>
                  <a:prstClr val="black"/>
                </a:solidFill>
              </a:rPr>
              <a:t>, a 	~ 9 m, 2.9 m</a:t>
            </a:r>
          </a:p>
          <a:p>
            <a:pPr fontAlgn="auto"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</a:rPr>
              <a:t>B</a:t>
            </a:r>
            <a:r>
              <a:rPr lang="de-DE" sz="1800" baseline="-25000" dirty="0">
                <a:solidFill>
                  <a:prstClr val="black"/>
                </a:solidFill>
              </a:rPr>
              <a:t>0</a:t>
            </a:r>
            <a:r>
              <a:rPr lang="de-DE" sz="1800" dirty="0">
                <a:solidFill>
                  <a:prstClr val="black"/>
                </a:solidFill>
              </a:rPr>
              <a:t>	~ 5 T</a:t>
            </a:r>
          </a:p>
          <a:p>
            <a:pPr fontAlgn="auto">
              <a:spcAft>
                <a:spcPts val="0"/>
              </a:spcAft>
            </a:pPr>
            <a:r>
              <a:rPr lang="de-DE" sz="1800" dirty="0" err="1">
                <a:solidFill>
                  <a:prstClr val="black"/>
                </a:solidFill>
              </a:rPr>
              <a:t>P</a:t>
            </a:r>
            <a:r>
              <a:rPr lang="de-DE" sz="1800" baseline="-25000" dirty="0" err="1">
                <a:solidFill>
                  <a:prstClr val="black"/>
                </a:solidFill>
              </a:rPr>
              <a:t>therm</a:t>
            </a:r>
            <a:r>
              <a:rPr lang="de-DE" sz="1800" dirty="0">
                <a:solidFill>
                  <a:prstClr val="black"/>
                </a:solidFill>
              </a:rPr>
              <a:t>	~ 2 GW</a:t>
            </a:r>
          </a:p>
          <a:p>
            <a:pPr fontAlgn="auto">
              <a:spcAft>
                <a:spcPts val="0"/>
              </a:spcAft>
            </a:pPr>
            <a:r>
              <a:rPr lang="de-DE" sz="1800" dirty="0" err="1">
                <a:solidFill>
                  <a:prstClr val="black"/>
                </a:solidFill>
              </a:rPr>
              <a:t>P</a:t>
            </a:r>
            <a:r>
              <a:rPr lang="de-DE" sz="1800" baseline="-25000" dirty="0" err="1">
                <a:solidFill>
                  <a:prstClr val="black"/>
                </a:solidFill>
              </a:rPr>
              <a:t>el,net</a:t>
            </a:r>
            <a:r>
              <a:rPr lang="de-DE" sz="1800" dirty="0">
                <a:solidFill>
                  <a:prstClr val="black"/>
                </a:solidFill>
              </a:rPr>
              <a:t> 	~ 300…500 MW</a:t>
            </a:r>
          </a:p>
          <a:p>
            <a:pPr fontAlgn="auto">
              <a:spcAft>
                <a:spcPts val="0"/>
              </a:spcAft>
            </a:pPr>
            <a:r>
              <a:rPr lang="de-DE" sz="1800" dirty="0" err="1">
                <a:solidFill>
                  <a:prstClr val="black"/>
                </a:solidFill>
              </a:rPr>
              <a:t>t</a:t>
            </a:r>
            <a:r>
              <a:rPr lang="de-DE" sz="1800" baseline="-25000" dirty="0" err="1">
                <a:solidFill>
                  <a:prstClr val="black"/>
                </a:solidFill>
              </a:rPr>
              <a:t>pulse</a:t>
            </a:r>
            <a:r>
              <a:rPr lang="de-DE" sz="1800" dirty="0">
                <a:solidFill>
                  <a:prstClr val="black"/>
                </a:solidFill>
              </a:rPr>
              <a:t> 	&gt; 2 h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F7486A2-F612-4638-76A8-D3EBBC69727D}"/>
              </a:ext>
            </a:extLst>
          </p:cNvPr>
          <p:cNvSpPr txBox="1">
            <a:spLocks noChangeArrowheads="1"/>
          </p:cNvSpPr>
          <p:nvPr/>
        </p:nvSpPr>
        <p:spPr>
          <a:xfrm>
            <a:off x="-119459" y="2376137"/>
            <a:ext cx="7210017" cy="19024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7150" lvl="1">
              <a:spcBef>
                <a:spcPts val="600"/>
              </a:spcBef>
            </a:pPr>
            <a:r>
              <a:rPr lang="en-GB" dirty="0"/>
              <a:t>Pulsed DEMO tokamak as baseline</a:t>
            </a:r>
          </a:p>
          <a:p>
            <a:pPr marL="597150" lvl="1">
              <a:spcBef>
                <a:spcPts val="600"/>
              </a:spcBef>
            </a:pPr>
            <a:r>
              <a:rPr lang="en-GB" dirty="0"/>
              <a:t>Machine size ~ 1.5 times of ITER</a:t>
            </a:r>
          </a:p>
          <a:p>
            <a:pPr marL="597150" lvl="1">
              <a:spcBef>
                <a:spcPts val="600"/>
              </a:spcBef>
            </a:pPr>
            <a:r>
              <a:rPr lang="en-GB" dirty="0"/>
              <a:t>Lower Single Null Divertor </a:t>
            </a:r>
          </a:p>
          <a:p>
            <a:pPr marL="597150" lvl="1">
              <a:spcBef>
                <a:spcPts val="600"/>
              </a:spcBef>
            </a:pPr>
            <a:r>
              <a:rPr lang="en-GB" sz="2400" dirty="0"/>
              <a:t>High plasma density with fully detached divertor plasma operation</a:t>
            </a:r>
          </a:p>
        </p:txBody>
      </p:sp>
      <p:pic>
        <p:nvPicPr>
          <p:cNvPr id="5" name="Picture 3" descr="DEMO">
            <a:extLst>
              <a:ext uri="{FF2B5EF4-FFF2-40B4-BE49-F238E27FC236}">
                <a16:creationId xmlns:a16="http://schemas.microsoft.com/office/drawing/2014/main" id="{D42FB742-6D26-512C-F2B4-C530039D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3079" y="547965"/>
            <a:ext cx="4565695" cy="39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6B1E83E-57BD-0C06-211B-2C658A5AF695}"/>
              </a:ext>
            </a:extLst>
          </p:cNvPr>
          <p:cNvSpPr txBox="1"/>
          <p:nvPr/>
        </p:nvSpPr>
        <p:spPr>
          <a:xfrm>
            <a:off x="256716" y="906845"/>
            <a:ext cx="7107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“Demonstration fusion power plant (DEMO)</a:t>
            </a:r>
          </a:p>
          <a:p>
            <a:r>
              <a:rPr lang="en-GB" sz="2400" dirty="0"/>
              <a:t>  will be operational around 20 years after high power   burning plasmas are demonstrated in ITER.”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7183036-3CFF-99CC-D0F2-B9C424A71A2D}"/>
              </a:ext>
            </a:extLst>
          </p:cNvPr>
          <p:cNvSpPr txBox="1"/>
          <p:nvPr/>
        </p:nvSpPr>
        <p:spPr>
          <a:xfrm>
            <a:off x="-166206" y="4709889"/>
            <a:ext cx="74594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8550" lvl="1" indent="0">
              <a:spcBef>
                <a:spcPts val="600"/>
              </a:spcBef>
              <a:buNone/>
            </a:pPr>
            <a:r>
              <a:rPr lang="en-GB" sz="2800" b="1" dirty="0"/>
              <a:t>Fusion Power Plant</a:t>
            </a:r>
            <a:br>
              <a:rPr lang="en-GB" sz="2800" b="1" dirty="0"/>
            </a:br>
            <a:r>
              <a:rPr lang="en-GB" sz="2800" b="1" dirty="0"/>
              <a:t>                             – Diagnostics are for control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EC10E9C-C583-28AA-F866-A87842A7FBDE}"/>
              </a:ext>
            </a:extLst>
          </p:cNvPr>
          <p:cNvSpPr txBox="1"/>
          <p:nvPr/>
        </p:nvSpPr>
        <p:spPr>
          <a:xfrm>
            <a:off x="0" y="6411132"/>
            <a:ext cx="6721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1" u="none" strike="noStrike" dirty="0">
                <a:solidFill>
                  <a:srgbClr val="1F1F1F"/>
                </a:solidFill>
                <a:effectLst/>
                <a:hlinkClick r:id="rId3" tooltip="Go to Fusion Engineering and Design on ScienceDirect"/>
              </a:rPr>
              <a:t>W. Biel et al. Fusion Engineering and Design</a:t>
            </a:r>
            <a:r>
              <a:rPr lang="en-GB" sz="1600" i="1" dirty="0">
                <a:solidFill>
                  <a:srgbClr val="1F1F1F"/>
                </a:solidFill>
              </a:rPr>
              <a:t> </a:t>
            </a:r>
            <a:r>
              <a:rPr lang="en-GB" sz="1600" b="0" i="1" u="none" strike="noStrike" dirty="0">
                <a:solidFill>
                  <a:srgbClr val="1F1F1F"/>
                </a:solidFill>
                <a:effectLst/>
                <a:hlinkClick r:id="rId4" tooltip="Go to table of contents for this volume/issue"/>
              </a:rPr>
              <a:t>Volume 179</a:t>
            </a:r>
            <a:r>
              <a:rPr lang="en-GB" sz="1600" b="0" i="1" dirty="0">
                <a:solidFill>
                  <a:srgbClr val="1F1F1F"/>
                </a:solidFill>
                <a:effectLst/>
              </a:rPr>
              <a:t>, June 2022, 113122</a:t>
            </a:r>
          </a:p>
        </p:txBody>
      </p:sp>
    </p:spTree>
    <p:extLst>
      <p:ext uri="{BB962C8B-B14F-4D97-AF65-F5344CB8AC3E}">
        <p14:creationId xmlns:p14="http://schemas.microsoft.com/office/powerpoint/2010/main" val="69519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9A5FF54-C6BC-9AA6-4032-2852B37B2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2" r="30926" b="35823"/>
          <a:stretch/>
        </p:blipFill>
        <p:spPr bwMode="auto">
          <a:xfrm>
            <a:off x="5201842" y="601943"/>
            <a:ext cx="2220198" cy="24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F6118C3-32CE-F1A6-610D-ADA91DEB046F}"/>
              </a:ext>
            </a:extLst>
          </p:cNvPr>
          <p:cNvSpPr txBox="1"/>
          <p:nvPr/>
        </p:nvSpPr>
        <p:spPr>
          <a:xfrm>
            <a:off x="2338339" y="4090209"/>
            <a:ext cx="1844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Operational</a:t>
            </a:r>
            <a:endParaRPr lang="en-GB" b="1" dirty="0"/>
          </a:p>
          <a:p>
            <a:r>
              <a:rPr lang="en-GB" b="1" dirty="0"/>
              <a:t>First plasma 2015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0B73800-86E9-B857-6DF3-84FA016DD6B0}"/>
              </a:ext>
            </a:extLst>
          </p:cNvPr>
          <p:cNvSpPr txBox="1"/>
          <p:nvPr/>
        </p:nvSpPr>
        <p:spPr>
          <a:xfrm>
            <a:off x="445379" y="5484164"/>
            <a:ext cx="1476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Diagnostics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08CE4CE-5505-D279-E788-6DE6EF0F279D}"/>
              </a:ext>
            </a:extLst>
          </p:cNvPr>
          <p:cNvSpPr txBox="1"/>
          <p:nvPr/>
        </p:nvSpPr>
        <p:spPr>
          <a:xfrm>
            <a:off x="5435186" y="4092387"/>
            <a:ext cx="2085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Under Construction</a:t>
            </a:r>
          </a:p>
          <a:p>
            <a:r>
              <a:rPr lang="en-GB" b="1" dirty="0"/>
              <a:t>First plasma 2034</a:t>
            </a:r>
            <a:endParaRPr lang="en-GB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12928EE-A154-44B8-2C1F-7C7625525458}"/>
              </a:ext>
            </a:extLst>
          </p:cNvPr>
          <p:cNvSpPr txBox="1"/>
          <p:nvPr/>
        </p:nvSpPr>
        <p:spPr>
          <a:xfrm>
            <a:off x="8501557" y="4114558"/>
            <a:ext cx="2635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Conceptual Design</a:t>
            </a:r>
          </a:p>
          <a:p>
            <a:r>
              <a:rPr lang="en-GB" b="1" dirty="0"/>
              <a:t>First plasma 20xx</a:t>
            </a:r>
            <a:endParaRPr lang="en-GB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6188829-6AFA-2D6D-52A0-DD8E123EAB35}"/>
              </a:ext>
            </a:extLst>
          </p:cNvPr>
          <p:cNvSpPr txBox="1"/>
          <p:nvPr/>
        </p:nvSpPr>
        <p:spPr>
          <a:xfrm>
            <a:off x="8604159" y="5114832"/>
            <a:ext cx="2316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Conceptual design </a:t>
            </a:r>
          </a:p>
          <a:p>
            <a:r>
              <a:rPr lang="en-GB" b="1" dirty="0"/>
              <a:t>(feasibility study)  </a:t>
            </a:r>
            <a:endParaRPr lang="en-GB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7BB9346-DE2E-ACBD-9F97-ED55771FED69}"/>
              </a:ext>
            </a:extLst>
          </p:cNvPr>
          <p:cNvSpPr txBox="1"/>
          <p:nvPr/>
        </p:nvSpPr>
        <p:spPr>
          <a:xfrm>
            <a:off x="472914" y="4182992"/>
            <a:ext cx="1476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Status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63B9CF4-E621-DE05-9A09-5B74C5EC02AC}"/>
              </a:ext>
            </a:extLst>
          </p:cNvPr>
          <p:cNvSpPr txBox="1"/>
          <p:nvPr/>
        </p:nvSpPr>
        <p:spPr>
          <a:xfrm>
            <a:off x="2455900" y="5114832"/>
            <a:ext cx="20526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Many advanced diagnostics and continuous development</a:t>
            </a:r>
            <a:endParaRPr lang="en-GB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E17BFD2-B590-6147-765F-F755C21B3825}"/>
              </a:ext>
            </a:extLst>
          </p:cNvPr>
          <p:cNvSpPr txBox="1"/>
          <p:nvPr/>
        </p:nvSpPr>
        <p:spPr>
          <a:xfrm>
            <a:off x="5495917" y="5114832"/>
            <a:ext cx="2085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From conceptual design, prototypes,</a:t>
            </a:r>
          </a:p>
          <a:p>
            <a:r>
              <a:rPr lang="en-GB" b="1" dirty="0"/>
              <a:t>manufacturing</a:t>
            </a:r>
            <a:endParaRPr lang="en-GB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FD9A90D-A8A0-33B9-E0D4-80D9E760C9C2}"/>
              </a:ext>
            </a:extLst>
          </p:cNvPr>
          <p:cNvSpPr txBox="1"/>
          <p:nvPr/>
        </p:nvSpPr>
        <p:spPr>
          <a:xfrm>
            <a:off x="3197999" y="49852"/>
            <a:ext cx="681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Diagnostics </a:t>
            </a:r>
            <a:r>
              <a:rPr lang="en-GB" sz="2000" dirty="0">
                <a:solidFill>
                  <a:schemeClr val="bg1"/>
                </a:solidFill>
              </a:rPr>
              <a:t>developments for various machines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599FE25-5384-070A-7C84-86F3201EF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4" t="1" b="38103"/>
          <a:stretch/>
        </p:blipFill>
        <p:spPr bwMode="auto">
          <a:xfrm>
            <a:off x="8419925" y="740501"/>
            <a:ext cx="2635749" cy="240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llustration of Wendelstein 7-X">
            <a:extLst>
              <a:ext uri="{FF2B5EF4-FFF2-40B4-BE49-F238E27FC236}">
                <a16:creationId xmlns:a16="http://schemas.microsoft.com/office/drawing/2014/main" id="{A4194BB8-F35D-CE59-574E-DB3FECD42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9" y="1292369"/>
            <a:ext cx="2287758" cy="15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3A37424-1A30-72A9-AC6D-3433C1AA48F3}"/>
              </a:ext>
            </a:extLst>
          </p:cNvPr>
          <p:cNvSpPr txBox="1"/>
          <p:nvPr/>
        </p:nvSpPr>
        <p:spPr>
          <a:xfrm>
            <a:off x="2181453" y="3109019"/>
            <a:ext cx="24446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Wendelstein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7-X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30 m</a:t>
            </a:r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E215999-6564-E9A2-EDBE-57424740F318}"/>
              </a:ext>
            </a:extLst>
          </p:cNvPr>
          <p:cNvSpPr txBox="1"/>
          <p:nvPr/>
        </p:nvSpPr>
        <p:spPr>
          <a:xfrm>
            <a:off x="8419925" y="3149021"/>
            <a:ext cx="19046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DEMO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~1000 - 3500 m</a:t>
            </a:r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E605564-EB97-2A77-7DB5-592FF155B14F}"/>
              </a:ext>
            </a:extLst>
          </p:cNvPr>
          <p:cNvSpPr txBox="1"/>
          <p:nvPr/>
        </p:nvSpPr>
        <p:spPr>
          <a:xfrm>
            <a:off x="5916599" y="3242846"/>
            <a:ext cx="9236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ITER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800 m</a:t>
            </a:r>
            <a:r>
              <a:rPr lang="en-GB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24571D7-FF89-B4B7-E053-D574C0244B8E}"/>
              </a:ext>
            </a:extLst>
          </p:cNvPr>
          <p:cNvSpPr txBox="1"/>
          <p:nvPr/>
        </p:nvSpPr>
        <p:spPr>
          <a:xfrm>
            <a:off x="41116" y="6547000"/>
            <a:ext cx="5807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333333"/>
                </a:solidFill>
              </a:rPr>
              <a:t>ICFDT7: M. </a:t>
            </a:r>
            <a:r>
              <a:rPr lang="fr-FR" sz="1400" i="1" dirty="0" err="1">
                <a:solidFill>
                  <a:srgbClr val="333333"/>
                </a:solidFill>
              </a:rPr>
              <a:t>Otte</a:t>
            </a:r>
            <a:r>
              <a:rPr lang="fr-FR" sz="1400" i="1" dirty="0">
                <a:solidFill>
                  <a:srgbClr val="333333"/>
                </a:solidFill>
              </a:rPr>
              <a:t> et al.: Diagnostic </a:t>
            </a:r>
            <a:r>
              <a:rPr lang="fr-FR" sz="1400" i="1" dirty="0" err="1">
                <a:solidFill>
                  <a:srgbClr val="333333"/>
                </a:solidFill>
              </a:rPr>
              <a:t>Capabilities</a:t>
            </a:r>
            <a:r>
              <a:rPr lang="fr-FR" sz="1400" i="1" dirty="0">
                <a:solidFill>
                  <a:srgbClr val="333333"/>
                </a:solidFill>
              </a:rPr>
              <a:t> at </a:t>
            </a:r>
            <a:r>
              <a:rPr lang="fr-FR" sz="1400" i="1" dirty="0" err="1">
                <a:solidFill>
                  <a:srgbClr val="333333"/>
                </a:solidFill>
              </a:rPr>
              <a:t>Wendelstein</a:t>
            </a:r>
            <a:r>
              <a:rPr lang="fr-FR" sz="1400" i="1" dirty="0">
                <a:solidFill>
                  <a:srgbClr val="333333"/>
                </a:solidFill>
              </a:rPr>
              <a:t> 7-X </a:t>
            </a:r>
            <a:r>
              <a:rPr lang="fr-FR" sz="1400" i="1" dirty="0" err="1">
                <a:solidFill>
                  <a:srgbClr val="333333"/>
                </a:solidFill>
              </a:rPr>
              <a:t>Stellarator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56515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CAF665E0-D101-7C07-7063-284A73E05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835051"/>
              </p:ext>
            </p:extLst>
          </p:nvPr>
        </p:nvGraphicFramePr>
        <p:xfrm>
          <a:off x="230982" y="1080803"/>
          <a:ext cx="11730036" cy="3052531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537644">
                  <a:extLst>
                    <a:ext uri="{9D8B030D-6E8A-4147-A177-3AD203B41FA5}">
                      <a16:colId xmlns:a16="http://schemas.microsoft.com/office/drawing/2014/main" val="2972688813"/>
                    </a:ext>
                  </a:extLst>
                </a:gridCol>
                <a:gridCol w="4632174">
                  <a:extLst>
                    <a:ext uri="{9D8B030D-6E8A-4147-A177-3AD203B41FA5}">
                      <a16:colId xmlns:a16="http://schemas.microsoft.com/office/drawing/2014/main" val="1048336652"/>
                    </a:ext>
                  </a:extLst>
                </a:gridCol>
                <a:gridCol w="5560218">
                  <a:extLst>
                    <a:ext uri="{9D8B030D-6E8A-4147-A177-3AD203B41FA5}">
                      <a16:colId xmlns:a16="http://schemas.microsoft.com/office/drawing/2014/main" val="1871251308"/>
                    </a:ext>
                  </a:extLst>
                </a:gridCol>
              </a:tblGrid>
              <a:tr h="80869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Device</a:t>
                      </a:r>
                    </a:p>
                  </a:txBody>
                  <a:tcPr anchor="ctr">
                    <a:solidFill>
                      <a:srgbClr val="114C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Experiments (W7-X, JT60SA,  ….., ITER*)</a:t>
                      </a:r>
                    </a:p>
                  </a:txBody>
                  <a:tcPr anchor="ctr">
                    <a:solidFill>
                      <a:srgbClr val="114C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Fusion Power Plant (EU-DEMO)</a:t>
                      </a:r>
                    </a:p>
                  </a:txBody>
                  <a:tcPr anchor="ctr">
                    <a:solidFill>
                      <a:srgbClr val="114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35676"/>
                  </a:ext>
                </a:extLst>
              </a:tr>
              <a:tr h="2243841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1" dirty="0"/>
                        <a:t>Relevance of Diagnostics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Precise quantitative measurements </a:t>
                      </a:r>
                      <a:r>
                        <a:rPr lang="en-GB" sz="2000" dirty="0"/>
                        <a:t>with high(</a:t>
                      </a:r>
                      <a:r>
                        <a:rPr lang="en-GB" sz="2000" dirty="0" err="1"/>
                        <a:t>est</a:t>
                      </a:r>
                      <a:r>
                        <a:rPr lang="en-GB" sz="2000" dirty="0"/>
                        <a:t>) resolution and accuracy </a:t>
                      </a:r>
                      <a:br>
                        <a:rPr lang="en-GB" sz="2000" dirty="0"/>
                      </a:br>
                      <a:r>
                        <a:rPr lang="en-GB" sz="2000" dirty="0"/>
                        <a:t>(that the budget allows):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-  enhance the understanding of physics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-  inputs for detailed offline simulations</a:t>
                      </a:r>
                      <a:endParaRPr lang="en-GB" sz="2000" b="0" u="none" strike="noStrike" kern="1200" baseline="0" dirty="0">
                        <a:solidFill>
                          <a:schemeClr val="dk1"/>
                        </a:solidFill>
                      </a:endParaRPr>
                    </a:p>
                    <a:p>
                      <a:r>
                        <a:rPr lang="en-GB" sz="2000" dirty="0"/>
                        <a:t>-  Maximum information for all discharges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u="none" strike="noStrike" kern="1200" baseline="0" dirty="0">
                          <a:solidFill>
                            <a:schemeClr val="dk1"/>
                          </a:solidFill>
                        </a:rPr>
                        <a:t>Control signal for actuators: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u="none" strike="noStrike" kern="1200" baseline="0" dirty="0">
                          <a:solidFill>
                            <a:schemeClr val="dk1"/>
                          </a:solidFill>
                        </a:rPr>
                        <a:t>- Sufficient resolution and accuracy, but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u="none" strike="noStrike" kern="1200" baseline="0" dirty="0">
                          <a:solidFill>
                            <a:schemeClr val="dk1"/>
                          </a:solidFill>
                        </a:rPr>
                        <a:t>- High reliability (also in off-normal events)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u="none" strike="noStrike" kern="1200" baseline="0" dirty="0">
                          <a:solidFill>
                            <a:schemeClr val="dk1"/>
                          </a:solidFill>
                        </a:rPr>
                        <a:t>- Cost effective solution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u="none" strike="noStrike" kern="1200" baseline="0" dirty="0">
                          <a:solidFill>
                            <a:schemeClr val="dk1"/>
                          </a:solidFill>
                        </a:rPr>
                        <a:t>- Minimum number of diagnostics for reliable control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166600"/>
                  </a:ext>
                </a:extLst>
              </a:tr>
            </a:tbl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F9FB8193-5EF0-867A-B2A0-07D3FB00100D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Diagnostics requirements for experiments and Fusio</a:t>
            </a:r>
            <a:r>
              <a:rPr lang="en-GB" sz="2000" dirty="0">
                <a:solidFill>
                  <a:schemeClr val="bg1"/>
                </a:solidFill>
              </a:rPr>
              <a:t>n Power Plant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EB66DCB-9A94-A311-7E14-032BED9418B8}"/>
              </a:ext>
            </a:extLst>
          </p:cNvPr>
          <p:cNvSpPr txBox="1"/>
          <p:nvPr/>
        </p:nvSpPr>
        <p:spPr>
          <a:xfrm>
            <a:off x="230982" y="4443065"/>
            <a:ext cx="11382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u="none" strike="noStrike" kern="12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Control system: </a:t>
            </a:r>
            <a:r>
              <a:rPr lang="en-GB" sz="2400" b="0" i="0" u="none" strike="noStrike" kern="12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nuclear safety, investment protection and stable energy production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3DDCE29-D9D2-FC15-36A3-7323683ADBC3}"/>
              </a:ext>
            </a:extLst>
          </p:cNvPr>
          <p:cNvSpPr txBox="1"/>
          <p:nvPr/>
        </p:nvSpPr>
        <p:spPr>
          <a:xfrm>
            <a:off x="230982" y="5255653"/>
            <a:ext cx="7288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u="none" strike="noStrike" kern="1200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Diagnost</a:t>
            </a:r>
            <a:r>
              <a:rPr lang="en-GB" sz="2400" dirty="0">
                <a:solidFill>
                  <a:schemeClr val="dk1"/>
                </a:solidFill>
              </a:rPr>
              <a:t>ics   →   Control system   →   Power plant </a:t>
            </a:r>
            <a:endParaRPr lang="en-GB" sz="2400" b="0" i="0" u="none" strike="noStrike" kern="1200" baseline="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95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CAF665E0-D101-7C07-7063-284A73E05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087999"/>
              </p:ext>
            </p:extLst>
          </p:nvPr>
        </p:nvGraphicFramePr>
        <p:xfrm>
          <a:off x="230982" y="1061753"/>
          <a:ext cx="11730036" cy="532502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728785">
                  <a:extLst>
                    <a:ext uri="{9D8B030D-6E8A-4147-A177-3AD203B41FA5}">
                      <a16:colId xmlns:a16="http://schemas.microsoft.com/office/drawing/2014/main" val="2972688813"/>
                    </a:ext>
                  </a:extLst>
                </a:gridCol>
                <a:gridCol w="4758613">
                  <a:extLst>
                    <a:ext uri="{9D8B030D-6E8A-4147-A177-3AD203B41FA5}">
                      <a16:colId xmlns:a16="http://schemas.microsoft.com/office/drawing/2014/main" val="1048336652"/>
                    </a:ext>
                  </a:extLst>
                </a:gridCol>
                <a:gridCol w="5242638">
                  <a:extLst>
                    <a:ext uri="{9D8B030D-6E8A-4147-A177-3AD203B41FA5}">
                      <a16:colId xmlns:a16="http://schemas.microsoft.com/office/drawing/2014/main" val="1871251308"/>
                    </a:ext>
                  </a:extLst>
                </a:gridCol>
              </a:tblGrid>
              <a:tr h="692062">
                <a:tc>
                  <a:txBody>
                    <a:bodyPr/>
                    <a:lstStyle/>
                    <a:p>
                      <a:r>
                        <a:rPr lang="en-GB" sz="2000" dirty="0"/>
                        <a:t>Device</a:t>
                      </a:r>
                    </a:p>
                  </a:txBody>
                  <a:tcPr>
                    <a:solidFill>
                      <a:srgbClr val="114C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Experiments (W7-X, JT60SA,  ….., ITER*)</a:t>
                      </a:r>
                    </a:p>
                  </a:txBody>
                  <a:tcPr>
                    <a:solidFill>
                      <a:srgbClr val="114C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Fusion Power Plant (EU-DEMO)</a:t>
                      </a:r>
                    </a:p>
                  </a:txBody>
                  <a:tcPr>
                    <a:solidFill>
                      <a:srgbClr val="114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35676"/>
                  </a:ext>
                </a:extLst>
              </a:tr>
              <a:tr h="692062">
                <a:tc>
                  <a:txBody>
                    <a:bodyPr/>
                    <a:lstStyle/>
                    <a:p>
                      <a:r>
                        <a:rPr lang="en-GB" sz="2000" b="1" dirty="0"/>
                        <a:t>Diagnostics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The vacuum vessel is full of ports, in-vessel diagnostics components, accessible all directions + special views for divertors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/>
                        <a:t>Limited space allocation </a:t>
                      </a:r>
                      <a:r>
                        <a:rPr lang="en-GB" sz="2000" dirty="0"/>
                        <a:t>for actuators and diagnostics – maximize the tritium breeding </a:t>
                      </a:r>
                      <a:br>
                        <a:rPr lang="en-GB" sz="2000" dirty="0"/>
                      </a:br>
                      <a:r>
                        <a:rPr lang="en-GB" sz="2000" dirty="0"/>
                        <a:t>Integration – design driver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307234"/>
                  </a:ext>
                </a:extLst>
              </a:tr>
              <a:tr h="692062">
                <a:tc>
                  <a:txBody>
                    <a:bodyPr/>
                    <a:lstStyle/>
                    <a:p>
                      <a:r>
                        <a:rPr lang="en-GB" sz="2000" b="1" dirty="0"/>
                        <a:t>Maintenance and 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Accessible during campaigns (with restrictions)</a:t>
                      </a:r>
                      <a:br>
                        <a:rPr lang="en-GB" sz="2000" dirty="0"/>
                      </a:br>
                      <a:r>
                        <a:rPr lang="en-GB" sz="2000" dirty="0"/>
                        <a:t>(*ITER no accessibility in nuclear operation ) </a:t>
                      </a:r>
                    </a:p>
                    <a:p>
                      <a:r>
                        <a:rPr lang="en-GB" sz="2000" dirty="0"/>
                        <a:t>In case of core diagnostic failure → shut 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/>
                        <a:t>Not accessible. </a:t>
                      </a:r>
                      <a:r>
                        <a:rPr lang="en-GB" sz="2000" dirty="0"/>
                        <a:t>Remote handling compatibility. diagnostics port might be removed during shut down. </a:t>
                      </a:r>
                    </a:p>
                    <a:p>
                      <a:r>
                        <a:rPr lang="en-GB" sz="2000" b="1" dirty="0"/>
                        <a:t>Redundancy for all actuators and diagnostics.</a:t>
                      </a:r>
                      <a:r>
                        <a:rPr lang="en-GB" sz="2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048221"/>
                  </a:ext>
                </a:extLst>
              </a:tr>
              <a:tr h="692062">
                <a:tc>
                  <a:txBody>
                    <a:bodyPr/>
                    <a:lstStyle/>
                    <a:p>
                      <a:r>
                        <a:rPr lang="en-GB" sz="2000" b="1" dirty="0"/>
                        <a:t>Data analysis and modelling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Analysis is after the experiments. Checked against simulation results → virtual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/>
                        <a:t>Real time compatibility </a:t>
                      </a:r>
                      <a:r>
                        <a:rPr lang="en-GB" sz="2000" dirty="0"/>
                        <a:t>→ Real-time data analysis → Virtual diagnostics implemented in a flight simulator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872244"/>
                  </a:ext>
                </a:extLst>
              </a:tr>
              <a:tr h="692062">
                <a:tc>
                  <a:txBody>
                    <a:bodyPr/>
                    <a:lstStyle/>
                    <a:p>
                      <a:r>
                        <a:rPr lang="en-GB" sz="2000" b="1" dirty="0"/>
                        <a:t>Environmental constraints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Magnetic field, Vacuum, moderate radiation level (if any)</a:t>
                      </a:r>
                      <a:br>
                        <a:rPr lang="en-GB" sz="2000" dirty="0"/>
                      </a:br>
                      <a:r>
                        <a:rPr lang="en-GB" sz="2000" dirty="0"/>
                        <a:t>(*ITER high neutron dose in D-T)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All previous +</a:t>
                      </a:r>
                    </a:p>
                    <a:p>
                      <a:r>
                        <a:rPr lang="en-GB" sz="2000" b="1" dirty="0"/>
                        <a:t>Neutron and Gamma dose is primary design driver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680046"/>
                  </a:ext>
                </a:extLst>
              </a:tr>
            </a:tbl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F9FB8193-5EF0-867A-B2A0-07D3FB00100D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Diagnostics requirements for experiments and Fusio</a:t>
            </a:r>
            <a:r>
              <a:rPr lang="en-GB" sz="2000" dirty="0">
                <a:solidFill>
                  <a:schemeClr val="bg1"/>
                </a:solidFill>
              </a:rPr>
              <a:t>n Power Plant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4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DB17ED2E-00E3-480A-A06D-13C6A39F9382}"/>
              </a:ext>
            </a:extLst>
          </p:cNvPr>
          <p:cNvSpPr txBox="1"/>
          <p:nvPr/>
        </p:nvSpPr>
        <p:spPr>
          <a:xfrm>
            <a:off x="352425" y="934566"/>
            <a:ext cx="1172527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7423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 is st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 in the early phase of the design (change of baseline is expected in 2024)</a:t>
            </a:r>
          </a:p>
          <a:p>
            <a:pPr marL="342900" marR="7423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information (incomplete CAD design, plasma modelling, irradiation data…)</a:t>
            </a:r>
          </a:p>
          <a:p>
            <a:pPr marL="342900" marR="7423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level requirements based on physics considerations </a:t>
            </a:r>
            <a:b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(like detect an ELM, or successful pellet launch)</a:t>
            </a:r>
          </a:p>
          <a:p>
            <a:pPr marL="342900" marR="7423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 relevant requirements are deduced and compiled by the designers </a:t>
            </a:r>
            <a:b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(signal, resolution,…..)</a:t>
            </a:r>
          </a:p>
          <a:p>
            <a:pPr marL="342900" marR="7423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Diagnostics design not final (by far) - Off normal events, </a:t>
            </a:r>
            <a:r>
              <a:rPr lang="en-GB" sz="2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cost effectivity, ….</a:t>
            </a:r>
            <a:b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will be design drivers but the design cannot be optimized for all these yet.</a:t>
            </a:r>
          </a:p>
          <a:p>
            <a:pPr marL="342900" marR="74230" indent="-342900" algn="l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system design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need realistic inputs (even if it is incomplete)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FFE01F5-C1BD-8413-6602-81D5856CF275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Diagnostics Designs for DEMO – Limitations 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The abuse of question marks — #67 | by ...">
            <a:extLst>
              <a:ext uri="{FF2B5EF4-FFF2-40B4-BE49-F238E27FC236}">
                <a16:creationId xmlns:a16="http://schemas.microsoft.com/office/drawing/2014/main" id="{00B53D5A-C675-4847-E72F-E61E46C8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45529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18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 You Know What is Iterative Planning?">
            <a:extLst>
              <a:ext uri="{FF2B5EF4-FFF2-40B4-BE49-F238E27FC236}">
                <a16:creationId xmlns:a16="http://schemas.microsoft.com/office/drawing/2014/main" id="{35978D59-8D89-95DB-0933-9B889DEFA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044" y="4747587"/>
            <a:ext cx="3923094" cy="206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F29D16A6-E9B6-631C-D95E-6D985B98B481}"/>
              </a:ext>
            </a:extLst>
          </p:cNvPr>
          <p:cNvSpPr txBox="1"/>
          <p:nvPr/>
        </p:nvSpPr>
        <p:spPr>
          <a:xfrm>
            <a:off x="423862" y="1306284"/>
            <a:ext cx="11453812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4230" algn="l"/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main goal of the design process?</a:t>
            </a:r>
          </a:p>
          <a:p>
            <a:pPr marL="457200" marR="74230" indent="-457200" algn="l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Concentrate on DEMO (FPP) specific challenges.</a:t>
            </a:r>
          </a:p>
          <a:p>
            <a:pPr marL="457200" marR="74230" indent="-457200" algn="l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physics requirements and deduce the diagnostics requirements</a:t>
            </a:r>
          </a:p>
          <a:p>
            <a:pPr marL="457200" marR="74230" indent="-457200" algn="l">
              <a:buFont typeface="+mj-lt"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missing bits: physics knowledge, simulation code, manufacturing  technology, material choice</a:t>
            </a:r>
          </a:p>
          <a:p>
            <a:pPr marL="457200" marR="74230" indent="-457200" algn="l"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Setup a workflow where the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iterations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performed</a:t>
            </a:r>
          </a:p>
          <a:p>
            <a:pPr marL="457200" marR="74230" indent="-457200" algn="l">
              <a:buFont typeface="+mj-lt"/>
              <a:buAutoNum type="arabicPeriod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a conceptual design based on the actual DEMO design and requirements  </a:t>
            </a:r>
          </a:p>
          <a:p>
            <a:pPr marL="457200" marR="74230" indent="-457200" algn="l">
              <a:buFont typeface="+mj-lt"/>
              <a:buAutoNum type="arabicPeriod"/>
            </a:pPr>
            <a:endParaRPr lang="en-GB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74230" algn="l"/>
            <a:endParaRPr lang="en-GB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74230" algn="l"/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conceptual design </a:t>
            </a:r>
          </a:p>
          <a:p>
            <a:pPr marR="74230" algn="l"/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physics basics -&gt; engineering design -&gt; expected signal to the control system </a:t>
            </a:r>
          </a:p>
          <a:p>
            <a:pPr marR="74230" algn="l"/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(with large uncertainties, still better than only wait for more precise inputs) </a:t>
            </a:r>
          </a:p>
          <a:p>
            <a:pPr marR="74230" algn="l"/>
            <a:endParaRPr lang="en-GB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74230" algn="l"/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Transferable solution between FPP variants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FDDE6E8-CADE-BA6E-09AD-D3B12888827D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Design process and scope in a conceptual design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071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FC942CE-BED3-EFEA-3630-AF52A1986377}"/>
              </a:ext>
            </a:extLst>
          </p:cNvPr>
          <p:cNvSpPr txBox="1"/>
          <p:nvPr/>
        </p:nvSpPr>
        <p:spPr>
          <a:xfrm>
            <a:off x="314685" y="997965"/>
            <a:ext cx="11277672" cy="5426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Detachment control: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plasma near the strike-points.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 of detachment detection – 200ms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property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Occurrence of spectral lines which provide an unambiguous indication of the existence of a cold plasma region with significant neutral particle densities.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Divertor local W-erosion: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inner and outer VT surface. Detection of spectral lines that indicate strong tungsten fluxes from the target into the divertor plasma.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property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intensity of tungsten lines relative to lines from hydrogen isotopes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Thermography on divertor wall, 500°C to 1200°C: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inner and outer VT surface. 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property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relative photon count between wavelengths.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Plasma temperature near the divertor targets: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inner and outer VT parallel views.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property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Doppler broadening and/or line intensity ratios (relative photon count between wavelengths).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 MARFEs: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divertor plasma near X-point.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property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radial intensity distribution of spectral lines from impurities or from hydrogen isotopes.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 detection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DEMO should not exhibit ELMs, but in case ELMs occur, they have to be detected to protect the machine.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+1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resolution image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Vertical Targets to identify possible damages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33390DA-FF85-1EDD-CC1F-7EC6430813E4}"/>
              </a:ext>
            </a:extLst>
          </p:cNvPr>
          <p:cNvSpPr txBox="1"/>
          <p:nvPr/>
        </p:nvSpPr>
        <p:spPr>
          <a:xfrm>
            <a:off x="2575311" y="47625"/>
            <a:ext cx="9259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DEMO Divertor Monitoring Diagnostics – High level physics requirements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B3196B8-A128-117A-C682-6A66F02FF404}"/>
              </a:ext>
            </a:extLst>
          </p:cNvPr>
          <p:cNvSpPr txBox="1"/>
          <p:nvPr/>
        </p:nvSpPr>
        <p:spPr>
          <a:xfrm>
            <a:off x="9082088" y="6424835"/>
            <a:ext cx="3109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Dunai et al.: EFDA_D_2QES79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973074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843B81-792A-46AD-82EE-D17754240462}" vid="{0287F088-6E5E-4A04-8C4E-5F68CA9EB0B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66b29e-a045-4d0d-ba42-8468eda22558">
      <Terms xmlns="http://schemas.microsoft.com/office/infopath/2007/PartnerControls"/>
    </lcf76f155ced4ddcb4097134ff3c332f>
    <TaxCatchAll xmlns="45efeced-5d3f-47f2-abdc-8aa444217caa" xsi:nil="true"/>
    <_Version xmlns="http://schemas.microsoft.com/sharepoint/v3/fields" xsi:nil="true"/>
    <_Flow_SignoffStatus xmlns="1266b29e-a045-4d0d-ba42-8468eda22558" xsi:nil="true"/>
    <SharedWithUsers xmlns="45efeced-5d3f-47f2-abdc-8aa444217caa">
      <UserInfo>
        <DisplayName/>
        <AccountId xsi:nil="true"/>
        <AccountType/>
      </UserInfo>
    </SharedWithUsers>
    <MediaLengthInSeconds xmlns="1266b29e-a045-4d0d-ba42-8468eda2255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A5200647F466340B38792547CB20F3E" ma:contentTypeVersion="20" ma:contentTypeDescription="Új dokumentum létrehozása." ma:contentTypeScope="" ma:versionID="7820c508264b545ddbbf1fd660044704">
  <xsd:schema xmlns:xsd="http://www.w3.org/2001/XMLSchema" xmlns:xs="http://www.w3.org/2001/XMLSchema" xmlns:p="http://schemas.microsoft.com/office/2006/metadata/properties" xmlns:ns2="1266b29e-a045-4d0d-ba42-8468eda22558" xmlns:ns3="45efeced-5d3f-47f2-abdc-8aa444217caa" xmlns:ns4="http://schemas.microsoft.com/sharepoint/v3/fields" targetNamespace="http://schemas.microsoft.com/office/2006/metadata/properties" ma:root="true" ma:fieldsID="0d3349093bcef6a91d2799321365852f" ns2:_="" ns3:_="" ns4:_="">
    <xsd:import namespace="1266b29e-a045-4d0d-ba42-8468eda22558"/>
    <xsd:import namespace="45efeced-5d3f-47f2-abdc-8aa444217caa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4:_Vers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6b29e-a045-4d0d-ba42-8468eda225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Láttamozási állapot" ma:internalName="L_x00e1_ttamoz_x00e1_si_x0020__x00e1_llapot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Képcímkék" ma:readOnly="false" ma:fieldId="{5cf76f15-5ced-4ddc-b409-7134ff3c332f}" ma:taxonomyMulti="true" ma:sspId="3c03a497-e7b3-4063-817b-d67fc7b90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feced-5d3f-47f2-abdc-8aa444217c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41f96af-3756-4698-8978-e11afb2a1b43}" ma:internalName="TaxCatchAll" ma:showField="CatchAllData" ma:web="45efeced-5d3f-47f2-abdc-8aa444217c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Version" ma:index="22" nillable="true" ma:displayName="Verziószám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88B1E1-6171-40A2-8078-526B6ED50D70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sharepoint/v3/fields"/>
    <ds:schemaRef ds:uri="http://purl.org/dc/dcmitype/"/>
    <ds:schemaRef ds:uri="1266b29e-a045-4d0d-ba42-8468eda22558"/>
    <ds:schemaRef ds:uri="http://schemas.microsoft.com/office/2006/metadata/properties"/>
    <ds:schemaRef ds:uri="http://schemas.microsoft.com/office/infopath/2007/PartnerControls"/>
    <ds:schemaRef ds:uri="45efeced-5d3f-47f2-abdc-8aa444217ca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59BD63-7751-4007-BB7A-2EA54C950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66b29e-a045-4d0d-ba42-8468eda22558"/>
    <ds:schemaRef ds:uri="45efeced-5d3f-47f2-abdc-8aa444217caa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3A2C5A-B9A1-4C0D-8DCC-FF101ECD3C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2401</TotalTime>
  <Words>2659</Words>
  <Application>Microsoft Office PowerPoint</Application>
  <PresentationFormat>Szélesvásznú</PresentationFormat>
  <Paragraphs>294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4" baseType="lpstr">
      <vt:lpstr>Aptos</vt:lpstr>
      <vt:lpstr>Aptos Narrow</vt:lpstr>
      <vt:lpstr>Arial</vt:lpstr>
      <vt:lpstr>Arial Black</vt:lpstr>
      <vt:lpstr>Calibri</vt:lpstr>
      <vt:lpstr>Calibri Light</vt:lpstr>
      <vt:lpstr>Cambria Math</vt:lpstr>
      <vt:lpstr>Symbol</vt:lpstr>
      <vt:lpstr>Times New Roman</vt:lpstr>
      <vt:lpstr>Office Theme</vt:lpstr>
      <vt:lpstr>Diagnostic Challenges for European DEMO: A Case Study in Optical Diagnostics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Tomzi</dc:creator>
  <cp:lastModifiedBy>Dunai Dániel</cp:lastModifiedBy>
  <cp:revision>63</cp:revision>
  <dcterms:created xsi:type="dcterms:W3CDTF">2016-11-26T14:36:45Z</dcterms:created>
  <dcterms:modified xsi:type="dcterms:W3CDTF">2024-10-20T20:22:15Z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0x0101006A5200647F466340B38792547CB20F3E</vt:lpwstr>
  </property>
  <property fmtid="{D5CDD505-2E9C-101B-9397-08002B2CF9AE}" pid="3" name="MediaServiceImageTags">
    <vt:lpwstr/>
  </property>
  <property fmtid="{D5CDD505-2E9C-101B-9397-08002B2CF9AE}" pid="4" name="Order">
    <vt:r8>517800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