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1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8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68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78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61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4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6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93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21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B5D2-CA2A-6548-955E-9897154AE4E2}" type="datetimeFigureOut">
              <a:rPr lang="it-IT" smtClean="0"/>
              <a:t>20/10/2024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1C3C-84A5-A346-8CE0-29825D2E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5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6" y="-2542894"/>
            <a:ext cx="10399963" cy="771352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2582784"/>
            <a:ext cx="9144000" cy="379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1047820" y="2786200"/>
            <a:ext cx="7711889" cy="132343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124C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camera diagnostic for </a:t>
            </a:r>
            <a:endParaRPr lang="en-US" sz="4000" dirty="0" smtClean="0">
              <a:solidFill>
                <a:srgbClr val="124C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000" dirty="0" smtClean="0">
                <a:solidFill>
                  <a:srgbClr val="124C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high-power laser-matter interactions</a:t>
            </a:r>
            <a:endParaRPr lang="it-IT" sz="4000" dirty="0">
              <a:solidFill>
                <a:srgbClr val="124C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51203" y="4435352"/>
            <a:ext cx="4285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Filardi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¹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Giulietti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¹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Cipriani², M. </a:t>
            </a:r>
            <a:r>
              <a:rPr lang="it-IT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Scisciò², F. Consoli² </a:t>
            </a:r>
            <a:endParaRPr lang="it-IT" sz="2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 flipV="1">
            <a:off x="1235406" y="4244333"/>
            <a:ext cx="6903170" cy="3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-296216" y="5350879"/>
            <a:ext cx="10399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¹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Pisa, </a:t>
            </a:r>
            <a:r>
              <a:rPr lang="it-IT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it-IT" sz="2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²ENEA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Fusion and Technologies for Nuclear Safety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it-IT" sz="2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>
            <a:off x="2227344" y="5350879"/>
            <a:ext cx="49192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</a:t>
            </a:r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cameras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93" y="990865"/>
            <a:ext cx="4077269" cy="2657846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13" y="3716058"/>
            <a:ext cx="3157387" cy="252591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92428" y="998546"/>
            <a:ext cx="42479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on plasma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onverting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streaked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quantitative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electron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temperature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position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1852" y="5648408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right: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from Ref.[1]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1136438" y="1904636"/>
                <a:ext cx="5346720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=1.3674∗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/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8" y="1904636"/>
                <a:ext cx="5346720" cy="6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764061" y="1278496"/>
            <a:ext cx="746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Free-free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901309" y="2762246"/>
                <a:ext cx="7469605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Wavelength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endParaRPr lang="it-IT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Electron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Ion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Z)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Electron temperature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Gaunt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Inverse Bremsstrahlung </a:t>
                </a:r>
                <a:endParaRPr lang="it-IT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09" y="2762246"/>
                <a:ext cx="7469605" cy="2092881"/>
              </a:xfrm>
              <a:prstGeom prst="rect">
                <a:avLst/>
              </a:prstGeom>
              <a:blipFill>
                <a:blip r:embed="rId5"/>
                <a:stretch>
                  <a:fillRect l="-571" t="-1458" b="-37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1136438" y="5093696"/>
                <a:ext cx="4313873" cy="740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2.1∗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𝑧𝑐</m:t>
                                  </m:r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8" y="5093696"/>
                <a:ext cx="4313873" cy="740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5851075" y="5390353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γ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=0.544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915341" y="1739574"/>
                <a:ext cx="5740098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=8.6∗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𝑒𝑎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41" y="1739574"/>
                <a:ext cx="5740098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915341" y="4456794"/>
                <a:ext cx="2250551" cy="706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41" y="4456794"/>
                <a:ext cx="2250551" cy="706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764061" y="1278496"/>
            <a:ext cx="746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764061" y="2472677"/>
                <a:ext cx="746960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Saha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equation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to </a:t>
                </a:r>
                <a:r>
                  <a:rPr lang="it-IT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calculate</a:t>
                </a:r>
                <a:r>
                  <a:rPr lang="it-IT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cross-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Encounter-Bethe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for 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61" y="2472677"/>
                <a:ext cx="7469605" cy="1477328"/>
              </a:xfrm>
              <a:prstGeom prst="rect">
                <a:avLst/>
              </a:prstGeom>
              <a:blipFill>
                <a:blip r:embed="rId6"/>
                <a:stretch>
                  <a:fillRect l="-489" t="-24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728557" y="3886717"/>
                <a:ext cx="746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ound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absorbtion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(for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relevant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bands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centered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7" y="3886717"/>
                <a:ext cx="7469605" cy="369332"/>
              </a:xfrm>
              <a:prstGeom prst="rect">
                <a:avLst/>
              </a:prstGeom>
              <a:blipFill>
                <a:blip r:embed="rId7"/>
                <a:stretch>
                  <a:fillRect l="-571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728556" y="5216000"/>
                <a:ext cx="7469605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Oscillator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 cross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it-IT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" y="5216000"/>
                <a:ext cx="7469605" cy="973985"/>
              </a:xfrm>
              <a:prstGeom prst="rect">
                <a:avLst/>
              </a:prstGeom>
              <a:blipFill>
                <a:blip r:embed="rId8"/>
                <a:stretch>
                  <a:fillRect l="-571" t="-3774" b="-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0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1361703" y="4125077"/>
                <a:ext cx="5211683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=1.3674∗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/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03" y="4125077"/>
                <a:ext cx="5211683" cy="67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1442012" y="4785203"/>
                <a:ext cx="5740098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=8.6∗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𝑒𝑎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12" y="4785203"/>
                <a:ext cx="5740098" cy="715902"/>
              </a:xfrm>
              <a:prstGeom prst="rect">
                <a:avLst/>
              </a:prstGeom>
              <a:blipFill>
                <a:blip r:embed="rId5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1394633" y="3363141"/>
                <a:ext cx="5956438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𝑓𝑓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𝑏𝑏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33" y="3363141"/>
                <a:ext cx="5956438" cy="715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1420884" y="5568900"/>
                <a:ext cx="225055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884" y="5568900"/>
                <a:ext cx="2250552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764061" y="1218194"/>
            <a:ext cx="7469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balancing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Local </a:t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Bound-bound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neglected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4611308" y="1196004"/>
                <a:ext cx="1806520" cy="596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 smtClean="0"/>
                  <a:t> </a:t>
                </a:r>
                <a:endParaRPr lang="it-IT" sz="2400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08" y="1196004"/>
                <a:ext cx="1806520" cy="5961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4793682" y="2122192"/>
                <a:ext cx="218867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82" y="2122192"/>
                <a:ext cx="2188676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6709744" y="1218289"/>
            <a:ext cx="211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λ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emissivity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95" y="3086868"/>
            <a:ext cx="4275787" cy="2850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612647" y="1254983"/>
                <a:ext cx="7845553" cy="2261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on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(1D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plasma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vacuum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electron temperature) on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visible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Emulation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laser-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plasma in front of an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undercritical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foam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target</a:t>
                </a:r>
                <a:endParaRPr 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it-IT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half-width</a:t>
                </a:r>
                <a:r>
                  <a:rPr lang="it-IT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sup>
                    </m:sSup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𝑒𝑙</m:t>
                        </m:r>
                      </m:num>
                      <m:den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it-IT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1.6∗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electron temperature 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1254983"/>
                <a:ext cx="7845553" cy="2261004"/>
              </a:xfrm>
              <a:prstGeom prst="rect">
                <a:avLst/>
              </a:prstGeom>
              <a:blipFill>
                <a:blip r:embed="rId5"/>
                <a:stretch>
                  <a:fillRect l="-466" t="-1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392158" y="3428105"/>
                <a:ext cx="2372444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𝑧𝑒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8" y="3428105"/>
                <a:ext cx="2372444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360963" y="4020732"/>
                <a:ext cx="235641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3" y="4020732"/>
                <a:ext cx="2356414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/>
              <p:cNvSpPr txBox="1"/>
              <p:nvPr/>
            </p:nvSpPr>
            <p:spPr>
              <a:xfrm>
                <a:off x="2898732" y="3376589"/>
                <a:ext cx="200067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732" y="3376589"/>
                <a:ext cx="2000676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/>
              <p:cNvSpPr txBox="1"/>
              <p:nvPr/>
            </p:nvSpPr>
            <p:spPr>
              <a:xfrm>
                <a:off x="2775221" y="3956337"/>
                <a:ext cx="221650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221" y="3956337"/>
                <a:ext cx="221650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/>
              <p:cNvSpPr txBox="1"/>
              <p:nvPr/>
            </p:nvSpPr>
            <p:spPr>
              <a:xfrm>
                <a:off x="353543" y="4752645"/>
                <a:ext cx="45458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Φ</a:t>
                </a:r>
                <a:endParaRPr lang="it-IT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Dielectric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numerically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self-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motion</a:t>
                </a:r>
                <a:r>
                  <a:rPr lang="it-I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3" y="4752645"/>
                <a:ext cx="4545866" cy="1477328"/>
              </a:xfrm>
              <a:prstGeom prst="rect">
                <a:avLst/>
              </a:prstGeom>
              <a:blipFill>
                <a:blip r:embed="rId10"/>
                <a:stretch>
                  <a:fillRect l="-938" t="-2479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it-IT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68" y="2251310"/>
            <a:ext cx="6093704" cy="406246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6627" y="1191182"/>
            <a:ext cx="830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emissivity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temperature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over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specral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streak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datasheet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(model C5680-N5716)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728557" y="292186"/>
            <a:ext cx="6309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eaLnBrk="1" hangingPunct="1"/>
            <a:r>
              <a:rPr lang="it-IT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360608" y="846184"/>
            <a:ext cx="8557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12647" y="3486284"/>
            <a:ext cx="784555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it-IT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  <a:r>
              <a:rPr lang="it-IT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x-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with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compare to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streak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 (FLASH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0955" y="1411515"/>
            <a:ext cx="78455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[1]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Free-free and free-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plasma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light)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temperature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990" y="-4767892"/>
            <a:ext cx="10399963" cy="771352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1123322"/>
            <a:ext cx="9144000" cy="524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/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7" name="Immagine 6" descr="cherubino_pant54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8" name="Immagine 7" descr="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977347" y="1308192"/>
            <a:ext cx="7419290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742950" indent="-28575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11430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6002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2057400" indent="-228600" eaLnBrk="0" hangingPunct="0"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124C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it-IT" sz="4000" dirty="0">
              <a:solidFill>
                <a:srgbClr val="124C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8367" y="2372711"/>
            <a:ext cx="836726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it-IT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5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-[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 Cipriani, M.,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Gus’kov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De Angelis, R., Consoli, F.,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Rupasov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A.,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Andreoli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Cristofari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G., &amp; Di Giorgio, G. (2018). Laser-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hydrothermal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foam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overcritical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(Vol. 25,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9). AIP Publishing. https://doi.org/10.1063/1.5041511</a:t>
            </a:r>
            <a:endParaRPr lang="it-IT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Hoffman, J.,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Moscicki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&amp;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Szymanski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(2011). The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laser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(Vol. 104,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pp. 815–819).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Business Media LLC. https://doi.org/10.1007/s00339-011-6420-2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-J. Richter, in Plasma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ed. by A.A.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Lochte-Holtgreven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(North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Holland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Amsterdam, 1968)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Cabannes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J.C.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Chapelle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Plasma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ed. by M.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Venugopalan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New York, 1971)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Tanaka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Brunger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J., Campbell, L., Kato, H.,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Hoshino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&amp;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R. P. (2016).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plane-wave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(Vol. 88,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 American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 (APS). https://doi.org/10.1103/revmodphys.88.025004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Shock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High-Temperature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Hydrodynamic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Zeldovich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Ya.B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Rajzer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Yu.P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it-IT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 flipV="1">
            <a:off x="1235407" y="2150772"/>
            <a:ext cx="6903170" cy="3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2156293" y="6113524"/>
            <a:ext cx="49192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1391</Words>
  <Application>Microsoft Office PowerPoint</Application>
  <PresentationFormat>Presentazione su schermo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Gill Sans Light</vt:lpstr>
      <vt:lpstr>Times New Roman</vt:lpstr>
      <vt:lpstr>ヒラギノ角ゴ ProN W3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Ufficio Comunicazione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dcasfasf</dc:title>
  <dc:creator>Bruno Sereni</dc:creator>
  <cp:lastModifiedBy>Utente</cp:lastModifiedBy>
  <cp:revision>31</cp:revision>
  <dcterms:created xsi:type="dcterms:W3CDTF">2015-08-31T13:52:36Z</dcterms:created>
  <dcterms:modified xsi:type="dcterms:W3CDTF">2024-10-20T15:01:23Z</dcterms:modified>
</cp:coreProperties>
</file>