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92" r:id="rId2"/>
    <p:sldId id="4422" r:id="rId3"/>
    <p:sldId id="4432" r:id="rId4"/>
    <p:sldId id="907" r:id="rId5"/>
    <p:sldId id="710" r:id="rId6"/>
    <p:sldId id="4418" r:id="rId7"/>
    <p:sldId id="4419" r:id="rId8"/>
    <p:sldId id="4420" r:id="rId9"/>
    <p:sldId id="4428" r:id="rId10"/>
    <p:sldId id="4427" r:id="rId11"/>
    <p:sldId id="628" r:id="rId12"/>
    <p:sldId id="631" r:id="rId13"/>
    <p:sldId id="706" r:id="rId14"/>
    <p:sldId id="672" r:id="rId15"/>
    <p:sldId id="556" r:id="rId16"/>
    <p:sldId id="663" r:id="rId17"/>
    <p:sldId id="4429" r:id="rId18"/>
    <p:sldId id="4430" r:id="rId19"/>
    <p:sldId id="4431" r:id="rId20"/>
    <p:sldId id="938" r:id="rId21"/>
    <p:sldId id="4391" r:id="rId22"/>
    <p:sldId id="256" r:id="rId23"/>
    <p:sldId id="4392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1"/>
    <p:restoredTop sz="96405"/>
  </p:normalViewPr>
  <p:slideViewPr>
    <p:cSldViewPr snapToGrid="0" snapToObjects="1">
      <p:cViewPr varScale="1">
        <p:scale>
          <a:sx n="144" d="100"/>
          <a:sy n="144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AD1E-59B5-2249-A68B-D25221FED8A6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AD132-A79C-B342-8F49-7663711E49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931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3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86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3FA2F-CF49-A143-8909-1B1B21F5E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2EE578-CF77-AF43-8CF3-012DC0A07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A78099-E0C0-EC46-BC19-07BE6870A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65570C-297D-8E49-B4F5-FF5009AA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F3AC8-666F-754E-9F74-87BC68B5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36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6129AA-8282-F548-8499-E82CE637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087307-8DA9-A848-8C36-61914D5E4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A6425F-220D-E946-A3FA-77E7380B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F5532-1A49-B242-9798-4B100F3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C99111-B4F1-DC4A-B30F-8A8538D2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109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21EF8E-639A-A644-A87C-53CEE1A5B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846BA4-A71A-5C46-BB64-364F51CFA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79AAFC-5AFE-A740-8B8A-6FFDB9CFA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46598-BF39-0046-AC9D-D703CE0D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BA51A6-734B-514D-9357-66EBD5B8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986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2701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5017C-FD88-6B47-92E6-5CC9A688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C4889-D87F-9742-B3CE-46DF6D1F5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9485C5-F6A9-344E-918C-B174BEC2D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DE7240-6562-C542-BDCD-4643D03E4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873BF7-8209-7347-82C4-473D2F883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920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58048A-3727-5240-8E06-99A39455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E1C869-67B6-944E-A8B3-BC6242231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092B21-EFA9-8141-86E7-B471605E6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68AF9-28D3-7F46-91AE-DA273AE5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0F67AB-8D51-8447-94BC-7F771D4B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30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778E2A-AF01-3645-88E7-37D160B5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0DE8EE-BDF7-924F-96EE-7A60767E3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5D3E77-DB9E-B544-82FE-B23ECA22C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7887AC-D65C-0146-876F-898AD0812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978649-658F-BA4B-BEB8-E71FB4C5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037746E-5AD7-5741-9A7F-C0A0A4E2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62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BCB94-6BE6-584F-A4AB-06D1C3AA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A95FC2-8872-514D-A0FF-787FBD6E7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493D04-8158-FC4A-973D-544BB6AB1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7586D9-3014-5445-85CB-C719136D6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1A9CC10-6B4F-1140-89E6-065A2D3785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420483-1E70-9541-828A-5113D308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1FC494-5C12-8F4E-ABEB-167561FD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FAD6D7-F11B-3948-81B0-6CEF0848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03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8B6D0C-F000-1C47-88A2-3E6A69C8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2FC97FE-40DF-E042-8D0C-907D8C5E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086D39-9FDA-294E-A889-80D9625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4C5869-5E16-AA4E-A854-F4E9B58C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22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AE5CBED-C388-A54C-88F5-3047C4664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686F6-8D1F-C74C-ADE4-B7FEB16C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D1B1E2-8A98-B541-ADBA-AF76245E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35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5B9F4A-08EE-4646-9244-CF3429B9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97396-3DFD-3547-AB89-042B6CC3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E1E847-3F82-724A-8026-F46569ABE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D8DFFB-C42C-8440-858F-E1671DF8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6B8712-3990-934B-A996-3E6BB24C1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93257C-CF2B-F746-8E09-90C9B42D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61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429965-4A1C-7D4F-B717-21C88094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47C726B-77C1-3D4D-95CD-6817958C3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AC7230-67AC-BF4D-80D7-1C8A86394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A0C955-E9B5-0A43-848F-9F57CD58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4BC1C9-C047-1B4A-A588-BD252399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EEC471-888C-6E42-B606-03372B56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08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BD4595-CF8C-3F4E-ADFF-62C63F57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83C44C-0800-6B41-8AF7-AC8AED2FF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C4A328-891B-DB45-884B-5C354A8DC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3EC8A-82FE-8346-BCF8-19B7F2237528}" type="datetimeFigureOut">
              <a:rPr lang="fr-FR" smtClean="0"/>
              <a:t>18/10/2024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78809-6BB6-BB4A-A728-53F1BC373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4E9106-64EE-944F-8ED5-8302D9CBD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8EB91-D4DE-F742-95A8-804D476FA3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45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hyperlink" Target="https://sharepoint.luli.polytechnique.fr/Apollon/Insta_Apollon/Photos%20OrmeCiles/HE3/LPA/P104003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jpe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9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9.jpe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emf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tiff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2622395" y="1590152"/>
            <a:ext cx="6947210" cy="88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>
              <a:spcAft>
                <a:spcPts val="1350"/>
              </a:spcAft>
            </a:pPr>
            <a:r>
              <a:rPr lang="fr-FR" sz="2000" b="1" i="1" dirty="0" err="1">
                <a:solidFill>
                  <a:srgbClr val="376092"/>
                </a:solidFill>
                <a:cs typeface="Calibri"/>
              </a:rPr>
              <a:t>Review</a:t>
            </a:r>
            <a:r>
              <a:rPr lang="fr-FR" sz="2000" b="1" i="1" dirty="0">
                <a:solidFill>
                  <a:srgbClr val="376092"/>
                </a:solidFill>
                <a:cs typeface="Calibri"/>
              </a:rPr>
              <a:t> of the Ignition </a:t>
            </a:r>
            <a:r>
              <a:rPr lang="fr-FR" sz="2000" b="1" i="1" dirty="0" err="1">
                <a:solidFill>
                  <a:srgbClr val="376092"/>
                </a:solidFill>
                <a:cs typeface="Calibri"/>
              </a:rPr>
              <a:t>campaign</a:t>
            </a:r>
            <a:r>
              <a:rPr lang="fr-FR" sz="2000" b="1" i="1" dirty="0">
                <a:solidFill>
                  <a:srgbClr val="376092"/>
                </a:solidFill>
                <a:cs typeface="Calibri"/>
              </a:rPr>
              <a:t> on the National Ignition </a:t>
            </a:r>
            <a:r>
              <a:rPr lang="fr-FR" sz="2000" b="1" i="1" dirty="0" err="1">
                <a:solidFill>
                  <a:srgbClr val="376092"/>
                </a:solidFill>
                <a:cs typeface="Calibri"/>
              </a:rPr>
              <a:t>facility</a:t>
            </a:r>
            <a:endParaRPr lang="fr-FR" sz="2000" b="1" i="1" dirty="0">
              <a:solidFill>
                <a:srgbClr val="376092"/>
              </a:solidFill>
              <a:cs typeface="Calibri"/>
            </a:endParaRPr>
          </a:p>
          <a:p>
            <a:pPr algn="ctr">
              <a:spcAft>
                <a:spcPts val="1350"/>
              </a:spcAft>
            </a:pPr>
            <a:r>
              <a:rPr lang="fr-FR" sz="2000" i="1" dirty="0">
                <a:solidFill>
                  <a:srgbClr val="376092"/>
                </a:solidFill>
                <a:ea typeface="Comic Sans MS" pitchFamily="1" charset="0"/>
                <a:cs typeface="Calibri"/>
              </a:rPr>
              <a:t>Sébastien Le Pape</a:t>
            </a:r>
          </a:p>
        </p:txBody>
      </p:sp>
      <p:pic>
        <p:nvPicPr>
          <p:cNvPr id="43" name="Image 17" descr="2-logo_CNRS_2008_filet_15x15m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301" y="5282259"/>
            <a:ext cx="431391" cy="43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21" descr="logo UPMC ve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290" y="5335818"/>
            <a:ext cx="959960" cy="32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panorama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360" y="3754877"/>
            <a:ext cx="2986697" cy="108000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ZoneTexte 15"/>
          <p:cNvSpPr txBox="1"/>
          <p:nvPr/>
        </p:nvSpPr>
        <p:spPr>
          <a:xfrm>
            <a:off x="5213316" y="4840726"/>
            <a:ext cx="99418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825" i="1" dirty="0">
                <a:solidFill>
                  <a:srgbClr val="4F81BD">
                    <a:lumMod val="75000"/>
                  </a:srgbClr>
                </a:solidFill>
              </a:rPr>
              <a:t>hall laser LULI2000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527808" y="4840726"/>
            <a:ext cx="14189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i="1" dirty="0">
                <a:solidFill>
                  <a:srgbClr val="4F81BD">
                    <a:lumMod val="75000"/>
                  </a:srgbClr>
                </a:solidFill>
              </a:rPr>
              <a:t>enceinte d'expérience MILKA</a:t>
            </a:r>
          </a:p>
        </p:txBody>
      </p:sp>
      <p:pic>
        <p:nvPicPr>
          <p:cNvPr id="19" name="Image 18" descr="LULI HD 1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228" y="3754877"/>
            <a:ext cx="1626353" cy="108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2" name="Image 21" descr="cea-nouveau-logo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0" y="5264566"/>
            <a:ext cx="571500" cy="466775"/>
          </a:xfrm>
          <a:prstGeom prst="rect">
            <a:avLst/>
          </a:prstGeom>
        </p:spPr>
      </p:pic>
      <p:pic>
        <p:nvPicPr>
          <p:cNvPr id="15" name="Picture 2" descr="Image">
            <a:hlinkClick r:id="rId7"/>
          </p:cNvPr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6221" y="3760317"/>
            <a:ext cx="1333499" cy="108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99039" y="4855301"/>
            <a:ext cx="1170513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25" i="1" dirty="0">
                <a:solidFill>
                  <a:srgbClr val="4F81BD">
                    <a:lumMod val="75000"/>
                  </a:srgbClr>
                </a:solidFill>
              </a:rPr>
              <a:t>compresseur APOLLON</a:t>
            </a:r>
          </a:p>
        </p:txBody>
      </p:sp>
      <p:pic>
        <p:nvPicPr>
          <p:cNvPr id="18" name="Image 17" descr="LOGO_SU_HORIZ_SIGNATURE_CMJN.JPE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279" y="5304101"/>
            <a:ext cx="1010958" cy="407373"/>
          </a:xfrm>
          <a:prstGeom prst="rect">
            <a:avLst/>
          </a:prstGeom>
        </p:spPr>
      </p:pic>
      <p:pic>
        <p:nvPicPr>
          <p:cNvPr id="20" name="Image 19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008" y="5204865"/>
            <a:ext cx="792956" cy="910448"/>
          </a:xfrm>
          <a:prstGeom prst="rect">
            <a:avLst/>
          </a:prstGeom>
        </p:spPr>
      </p:pic>
      <p:pic>
        <p:nvPicPr>
          <p:cNvPr id="21" name="Image 20" descr="LULI logo nouveau gris bleu.jpg">
            <a:extLst>
              <a:ext uri="{FF2B5EF4-FFF2-40B4-BE49-F238E27FC236}">
                <a16:creationId xmlns:a16="http://schemas.microsoft.com/office/drawing/2014/main" id="{97F51A07-C992-CD49-9947-891E1973C25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3729" y="331971"/>
            <a:ext cx="990600" cy="52167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2D8547-B1CC-F844-B637-08670DA2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953D-1971-E24F-8F15-F08522E32F7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8160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6">
            <a:extLst>
              <a:ext uri="{FF2B5EF4-FFF2-40B4-BE49-F238E27FC236}">
                <a16:creationId xmlns:a16="http://schemas.microsoft.com/office/drawing/2014/main" id="{495DA9B2-4AE5-7B4C-9634-36D4BF899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95023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2CBBF96D-7E74-2D45-A08A-67A5FE305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61395"/>
            <a:ext cx="990600" cy="521677"/>
          </a:xfrm>
          <a:prstGeom prst="rect">
            <a:avLst/>
          </a:prstGeom>
        </p:spPr>
      </p:pic>
      <p:sp>
        <p:nvSpPr>
          <p:cNvPr id="3" name="Oval 3">
            <a:extLst>
              <a:ext uri="{FF2B5EF4-FFF2-40B4-BE49-F238E27FC236}">
                <a16:creationId xmlns:a16="http://schemas.microsoft.com/office/drawing/2014/main" id="{0CC03613-4FE8-A0E5-20A6-73910AB9C0A7}"/>
              </a:ext>
            </a:extLst>
          </p:cNvPr>
          <p:cNvSpPr>
            <a:spLocks noChangeAspect="1"/>
          </p:cNvSpPr>
          <p:nvPr/>
        </p:nvSpPr>
        <p:spPr bwMode="auto">
          <a:xfrm>
            <a:off x="1404155" y="1579588"/>
            <a:ext cx="2794000" cy="2794000"/>
          </a:xfrm>
          <a:prstGeom prst="ellipse">
            <a:avLst/>
          </a:prstGeom>
          <a:solidFill>
            <a:srgbClr val="FF79C8">
              <a:alpha val="40000"/>
            </a:srgb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C453EA33-C7A0-AFC6-CAA2-00510E3B1F9C}"/>
              </a:ext>
            </a:extLst>
          </p:cNvPr>
          <p:cNvSpPr>
            <a:spLocks noChangeAspect="1"/>
          </p:cNvSpPr>
          <p:nvPr/>
        </p:nvSpPr>
        <p:spPr bwMode="auto">
          <a:xfrm>
            <a:off x="1645455" y="1820888"/>
            <a:ext cx="2311400" cy="2311400"/>
          </a:xfrm>
          <a:prstGeom prst="ellipse">
            <a:avLst/>
          </a:prstGeom>
          <a:solidFill>
            <a:srgbClr val="7DBEFF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AAA88B65-7159-B704-DFBF-D5C09114743D}"/>
              </a:ext>
            </a:extLst>
          </p:cNvPr>
          <p:cNvSpPr>
            <a:spLocks noChangeAspect="1"/>
          </p:cNvSpPr>
          <p:nvPr/>
        </p:nvSpPr>
        <p:spPr bwMode="auto">
          <a:xfrm>
            <a:off x="1734355" y="1909788"/>
            <a:ext cx="2133600" cy="2133600"/>
          </a:xfrm>
          <a:prstGeom prst="ellipse">
            <a:avLst/>
          </a:prstGeom>
          <a:solidFill>
            <a:srgbClr val="B9E0FF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BF534C0-2E34-E4E8-F0D9-6014B921157E}"/>
              </a:ext>
            </a:extLst>
          </p:cNvPr>
          <p:cNvSpPr txBox="1"/>
          <p:nvPr/>
        </p:nvSpPr>
        <p:spPr>
          <a:xfrm>
            <a:off x="251780" y="2271382"/>
            <a:ext cx="772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DT ice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4BA14A2C-27DB-FBCF-0B19-74270BA8C3CB}"/>
              </a:ext>
            </a:extLst>
          </p:cNvPr>
          <p:cNvSpPr txBox="1"/>
          <p:nvPr/>
        </p:nvSpPr>
        <p:spPr>
          <a:xfrm>
            <a:off x="147567" y="1487851"/>
            <a:ext cx="1175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Ablator</a:t>
            </a:r>
          </a:p>
          <a:p>
            <a:pPr algn="ctr"/>
            <a:r>
              <a:rPr lang="en-US" sz="1600"/>
              <a:t>(CH, HDC)</a:t>
            </a:r>
          </a:p>
        </p:txBody>
      </p:sp>
      <p:sp>
        <p:nvSpPr>
          <p:cNvPr id="15" name="Right Arrow 7">
            <a:extLst>
              <a:ext uri="{FF2B5EF4-FFF2-40B4-BE49-F238E27FC236}">
                <a16:creationId xmlns:a16="http://schemas.microsoft.com/office/drawing/2014/main" id="{AB59EC60-F5C5-BB2F-EF37-7CA71F6003A8}"/>
              </a:ext>
            </a:extLst>
          </p:cNvPr>
          <p:cNvSpPr/>
          <p:nvPr/>
        </p:nvSpPr>
        <p:spPr bwMode="auto">
          <a:xfrm>
            <a:off x="5326436" y="2781970"/>
            <a:ext cx="609600" cy="381000"/>
          </a:xfrm>
          <a:prstGeom prst="rightArrow">
            <a:avLst>
              <a:gd name="adj1" fmla="val 50000"/>
              <a:gd name="adj2" fmla="val 6620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EA4F2571-0AAE-D57B-D884-9B9E7A8AECAF}"/>
              </a:ext>
            </a:extLst>
          </p:cNvPr>
          <p:cNvSpPr txBox="1"/>
          <p:nvPr/>
        </p:nvSpPr>
        <p:spPr>
          <a:xfrm>
            <a:off x="4888478" y="200201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~20-30x convergence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B1EE42C-295F-ADED-A653-7255C5EC3721}"/>
              </a:ext>
            </a:extLst>
          </p:cNvPr>
          <p:cNvSpPr txBox="1"/>
          <p:nvPr/>
        </p:nvSpPr>
        <p:spPr>
          <a:xfrm>
            <a:off x="5823627" y="319645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~40 µm</a:t>
            </a:r>
          </a:p>
        </p:txBody>
      </p:sp>
      <p:cxnSp>
        <p:nvCxnSpPr>
          <p:cNvPr id="18" name="Straight Arrow Connector 24">
            <a:extLst>
              <a:ext uri="{FF2B5EF4-FFF2-40B4-BE49-F238E27FC236}">
                <a16:creationId xmlns:a16="http://schemas.microsoft.com/office/drawing/2014/main" id="{BA508F90-BC4F-1FDD-1D10-9DA952DD6BC5}"/>
              </a:ext>
            </a:extLst>
          </p:cNvPr>
          <p:cNvCxnSpPr>
            <a:cxnSpLocks/>
          </p:cNvCxnSpPr>
          <p:nvPr/>
        </p:nvCxnSpPr>
        <p:spPr>
          <a:xfrm>
            <a:off x="1311307" y="1905463"/>
            <a:ext cx="348762" cy="274533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5">
            <a:extLst>
              <a:ext uri="{FF2B5EF4-FFF2-40B4-BE49-F238E27FC236}">
                <a16:creationId xmlns:a16="http://schemas.microsoft.com/office/drawing/2014/main" id="{C3EB0FDF-8519-834E-1E3E-16CA8AA77AB7}"/>
              </a:ext>
            </a:extLst>
          </p:cNvPr>
          <p:cNvSpPr txBox="1"/>
          <p:nvPr/>
        </p:nvSpPr>
        <p:spPr>
          <a:xfrm>
            <a:off x="2088604" y="4406702"/>
            <a:ext cx="14350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~1 mm radius</a:t>
            </a:r>
          </a:p>
        </p:txBody>
      </p:sp>
      <p:sp>
        <p:nvSpPr>
          <p:cNvPr id="20" name="TextBox 31">
            <a:extLst>
              <a:ext uri="{FF2B5EF4-FFF2-40B4-BE49-F238E27FC236}">
                <a16:creationId xmlns:a16="http://schemas.microsoft.com/office/drawing/2014/main" id="{7B6080E0-F93D-242A-B09A-1109FB5C5B09}"/>
              </a:ext>
            </a:extLst>
          </p:cNvPr>
          <p:cNvSpPr txBox="1"/>
          <p:nvPr/>
        </p:nvSpPr>
        <p:spPr>
          <a:xfrm>
            <a:off x="2178326" y="3144403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&gt;380 km/s</a:t>
            </a:r>
          </a:p>
        </p:txBody>
      </p:sp>
      <p:cxnSp>
        <p:nvCxnSpPr>
          <p:cNvPr id="21" name="Straight Arrow Connector 32">
            <a:extLst>
              <a:ext uri="{FF2B5EF4-FFF2-40B4-BE49-F238E27FC236}">
                <a16:creationId xmlns:a16="http://schemas.microsoft.com/office/drawing/2014/main" id="{9F4F61B6-E4D8-8931-DABA-1C5B7BCEFC16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1024236" y="2440659"/>
            <a:ext cx="675248" cy="200055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33">
            <a:extLst>
              <a:ext uri="{FF2B5EF4-FFF2-40B4-BE49-F238E27FC236}">
                <a16:creationId xmlns:a16="http://schemas.microsoft.com/office/drawing/2014/main" id="{0D822CEC-CB38-772C-D098-2D45B13AF100}"/>
              </a:ext>
            </a:extLst>
          </p:cNvPr>
          <p:cNvSpPr txBox="1"/>
          <p:nvPr/>
        </p:nvSpPr>
        <p:spPr>
          <a:xfrm>
            <a:off x="271747" y="2709006"/>
            <a:ext cx="841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DT gas</a:t>
            </a:r>
          </a:p>
        </p:txBody>
      </p:sp>
      <p:cxnSp>
        <p:nvCxnSpPr>
          <p:cNvPr id="23" name="Straight Arrow Connector 34">
            <a:extLst>
              <a:ext uri="{FF2B5EF4-FFF2-40B4-BE49-F238E27FC236}">
                <a16:creationId xmlns:a16="http://schemas.microsoft.com/office/drawing/2014/main" id="{F9E2ABD0-BF3A-D5EE-2EA5-752F8A54F384}"/>
              </a:ext>
            </a:extLst>
          </p:cNvPr>
          <p:cNvCxnSpPr>
            <a:cxnSpLocks/>
          </p:cNvCxnSpPr>
          <p:nvPr/>
        </p:nvCxnSpPr>
        <p:spPr>
          <a:xfrm>
            <a:off x="1122421" y="2896955"/>
            <a:ext cx="820419" cy="41853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ight Arrow 21">
            <a:extLst>
              <a:ext uri="{FF2B5EF4-FFF2-40B4-BE49-F238E27FC236}">
                <a16:creationId xmlns:a16="http://schemas.microsoft.com/office/drawing/2014/main" id="{39A661DB-842F-F842-6C56-6DAFFA877B6D}"/>
              </a:ext>
            </a:extLst>
          </p:cNvPr>
          <p:cNvSpPr/>
          <p:nvPr/>
        </p:nvSpPr>
        <p:spPr bwMode="auto">
          <a:xfrm rot="2700000">
            <a:off x="2002650" y="2221611"/>
            <a:ext cx="326713" cy="237827"/>
          </a:xfrm>
          <a:prstGeom prst="rightArrow">
            <a:avLst>
              <a:gd name="adj1" fmla="val 50634"/>
              <a:gd name="adj2" fmla="val 7267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Right Arrow 38">
            <a:extLst>
              <a:ext uri="{FF2B5EF4-FFF2-40B4-BE49-F238E27FC236}">
                <a16:creationId xmlns:a16="http://schemas.microsoft.com/office/drawing/2014/main" id="{0397F7AB-53F9-9047-D570-9F44DE4BCE49}"/>
              </a:ext>
            </a:extLst>
          </p:cNvPr>
          <p:cNvSpPr/>
          <p:nvPr/>
        </p:nvSpPr>
        <p:spPr bwMode="auto">
          <a:xfrm rot="13500000">
            <a:off x="3276043" y="3495047"/>
            <a:ext cx="326713" cy="237827"/>
          </a:xfrm>
          <a:prstGeom prst="rightArrow">
            <a:avLst>
              <a:gd name="adj1" fmla="val 50634"/>
              <a:gd name="adj2" fmla="val 7267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Right Arrow 39">
            <a:extLst>
              <a:ext uri="{FF2B5EF4-FFF2-40B4-BE49-F238E27FC236}">
                <a16:creationId xmlns:a16="http://schemas.microsoft.com/office/drawing/2014/main" id="{0807B1FA-E466-64B0-8ECC-B3B0DC730581}"/>
              </a:ext>
            </a:extLst>
          </p:cNvPr>
          <p:cNvSpPr/>
          <p:nvPr/>
        </p:nvSpPr>
        <p:spPr bwMode="auto">
          <a:xfrm rot="8100000">
            <a:off x="3276043" y="2221611"/>
            <a:ext cx="326713" cy="237827"/>
          </a:xfrm>
          <a:prstGeom prst="rightArrow">
            <a:avLst>
              <a:gd name="adj1" fmla="val 50634"/>
              <a:gd name="adj2" fmla="val 7267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Right Arrow 40">
            <a:extLst>
              <a:ext uri="{FF2B5EF4-FFF2-40B4-BE49-F238E27FC236}">
                <a16:creationId xmlns:a16="http://schemas.microsoft.com/office/drawing/2014/main" id="{248ABC38-2056-FCEF-BE40-85C30F3F358A}"/>
              </a:ext>
            </a:extLst>
          </p:cNvPr>
          <p:cNvSpPr/>
          <p:nvPr/>
        </p:nvSpPr>
        <p:spPr bwMode="auto">
          <a:xfrm rot="18900000">
            <a:off x="2002649" y="3495047"/>
            <a:ext cx="326713" cy="237827"/>
          </a:xfrm>
          <a:prstGeom prst="rightArrow">
            <a:avLst>
              <a:gd name="adj1" fmla="val 50634"/>
              <a:gd name="adj2" fmla="val 7267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44">
            <a:extLst>
              <a:ext uri="{FF2B5EF4-FFF2-40B4-BE49-F238E27FC236}">
                <a16:creationId xmlns:a16="http://schemas.microsoft.com/office/drawing/2014/main" id="{96693C16-8E91-3626-43FE-A8C677A1E201}"/>
              </a:ext>
            </a:extLst>
          </p:cNvPr>
          <p:cNvSpPr txBox="1"/>
          <p:nvPr/>
        </p:nvSpPr>
        <p:spPr>
          <a:xfrm>
            <a:off x="651864" y="4989715"/>
            <a:ext cx="3759498" cy="156503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41">
            <a:extLst>
              <a:ext uri="{FF2B5EF4-FFF2-40B4-BE49-F238E27FC236}">
                <a16:creationId xmlns:a16="http://schemas.microsoft.com/office/drawing/2014/main" id="{A6B47460-47B5-2032-4DC2-22F4388E06EC}"/>
              </a:ext>
            </a:extLst>
          </p:cNvPr>
          <p:cNvSpPr txBox="1"/>
          <p:nvPr/>
        </p:nvSpPr>
        <p:spPr>
          <a:xfrm>
            <a:off x="923639" y="5034573"/>
            <a:ext cx="3235181" cy="686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tabLst>
                <a:tab pos="1425575" algn="l"/>
              </a:tabLst>
            </a:pPr>
            <a:r>
              <a:rPr lang="en-US" dirty="0"/>
              <a:t>mass of DT 	~200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g -&gt; 67 MJ</a:t>
            </a:r>
          </a:p>
          <a:p>
            <a:pPr>
              <a:lnSpc>
                <a:spcPct val="110000"/>
              </a:lnSpc>
              <a:tabLst>
                <a:tab pos="1425575" algn="l"/>
              </a:tabLst>
            </a:pPr>
            <a:r>
              <a:rPr lang="en-US" dirty="0"/>
              <a:t>peak velocity 	~380 km/s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F8695E-6AE9-7CC0-4865-774D6505B3E7}"/>
              </a:ext>
            </a:extLst>
          </p:cNvPr>
          <p:cNvSpPr/>
          <p:nvPr/>
        </p:nvSpPr>
        <p:spPr>
          <a:xfrm>
            <a:off x="660745" y="5816483"/>
            <a:ext cx="3032372" cy="407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1484313" algn="l"/>
                <a:tab pos="1593850" algn="l"/>
              </a:tabLst>
            </a:pPr>
            <a:r>
              <a:rPr lang="en-US"/>
              <a:t>⇒ fuel kinetic energy ~14 kJ</a:t>
            </a:r>
          </a:p>
        </p:txBody>
      </p:sp>
      <p:sp>
        <p:nvSpPr>
          <p:cNvPr id="32" name="TextBox 43">
            <a:extLst>
              <a:ext uri="{FF2B5EF4-FFF2-40B4-BE49-F238E27FC236}">
                <a16:creationId xmlns:a16="http://schemas.microsoft.com/office/drawing/2014/main" id="{F34080B7-3EC4-639A-0385-1F57C23A51A2}"/>
              </a:ext>
            </a:extLst>
          </p:cNvPr>
          <p:cNvSpPr txBox="1"/>
          <p:nvPr/>
        </p:nvSpPr>
        <p:spPr>
          <a:xfrm>
            <a:off x="5019929" y="4916236"/>
            <a:ext cx="6956122" cy="180049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 wrap="square" lIns="182880" tIns="91440" rIns="137160" bIns="91440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needed to heat 200 µg to 5 keV = 116 kJ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we only need to heat enough DT for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R~0.3 g/cm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dirty="0">
                <a:latin typeface="Symbol" pitchFamily="2" charset="2"/>
                <a:cs typeface="Arial" panose="020B0604020202020204" pitchFamily="34" charset="0"/>
              </a:rPr>
              <a:t>r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~100 g/cm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⇒ r</a:t>
            </a:r>
            <a:r>
              <a:rPr lang="en-US" baseline="-25000" dirty="0"/>
              <a:t>hs</a:t>
            </a:r>
            <a:r>
              <a:rPr lang="en-US" dirty="0"/>
              <a:t>~30 µm, and m</a:t>
            </a:r>
            <a:r>
              <a:rPr lang="en-US" baseline="-25000" dirty="0"/>
              <a:t>hs</a:t>
            </a:r>
            <a:r>
              <a:rPr lang="en-US" dirty="0"/>
              <a:t>~11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g,  so energy required in the hotspot ~6 kJ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(hence, the term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central hotspot ignition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sp>
        <p:nvSpPr>
          <p:cNvPr id="33" name="Oval 49">
            <a:extLst>
              <a:ext uri="{FF2B5EF4-FFF2-40B4-BE49-F238E27FC236}">
                <a16:creationId xmlns:a16="http://schemas.microsoft.com/office/drawing/2014/main" id="{C40BD307-00D8-7872-3885-3ACB79EF3FC5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6232579" y="2905795"/>
            <a:ext cx="105797" cy="105797"/>
          </a:xfrm>
          <a:prstGeom prst="ellipse">
            <a:avLst/>
          </a:prstGeom>
          <a:solidFill>
            <a:srgbClr val="FF79C8">
              <a:alpha val="40000"/>
            </a:srgbClr>
          </a:solidFill>
          <a:ln w="3175"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62343DA2-F569-85A0-9065-7146DA04F779}"/>
              </a:ext>
            </a:extLst>
          </p:cNvPr>
          <p:cNvSpPr>
            <a:spLocks noChangeAspect="1"/>
          </p:cNvSpPr>
          <p:nvPr/>
        </p:nvSpPr>
        <p:spPr bwMode="auto">
          <a:xfrm>
            <a:off x="6241027" y="2914243"/>
            <a:ext cx="88900" cy="88900"/>
          </a:xfrm>
          <a:prstGeom prst="ellipse">
            <a:avLst/>
          </a:prstGeom>
          <a:solidFill>
            <a:srgbClr val="7DBEFF"/>
          </a:solidFill>
          <a:ln w="3175" cmpd="sng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35" name="Group 63">
            <a:extLst>
              <a:ext uri="{FF2B5EF4-FFF2-40B4-BE49-F238E27FC236}">
                <a16:creationId xmlns:a16="http://schemas.microsoft.com/office/drawing/2014/main" id="{26547736-98CC-654F-DA12-58C75E23584F}"/>
              </a:ext>
            </a:extLst>
          </p:cNvPr>
          <p:cNvGrpSpPr/>
          <p:nvPr/>
        </p:nvGrpSpPr>
        <p:grpSpPr>
          <a:xfrm>
            <a:off x="6266747" y="1498841"/>
            <a:ext cx="4112981" cy="2562956"/>
            <a:chOff x="6266747" y="1498841"/>
            <a:chExt cx="4112981" cy="2562956"/>
          </a:xfrm>
        </p:grpSpPr>
        <p:sp>
          <p:nvSpPr>
            <p:cNvPr id="36" name="TextBox 16">
              <a:extLst>
                <a:ext uri="{FF2B5EF4-FFF2-40B4-BE49-F238E27FC236}">
                  <a16:creationId xmlns:a16="http://schemas.microsoft.com/office/drawing/2014/main" id="{92F2CF71-48B8-749A-29FE-4AC0682C320A}"/>
                </a:ext>
              </a:extLst>
            </p:cNvPr>
            <p:cNvSpPr txBox="1"/>
            <p:nvPr/>
          </p:nvSpPr>
          <p:spPr>
            <a:xfrm>
              <a:off x="9122654" y="1498841"/>
              <a:ext cx="1257074" cy="913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sz="1600" b="1"/>
                <a:t>Cold fuel</a:t>
              </a:r>
            </a:p>
            <a:p>
              <a:pPr algn="ctr">
                <a:spcAft>
                  <a:spcPts val="200"/>
                </a:spcAft>
              </a:pPr>
              <a:r>
                <a:rPr lang="en-US" sz="1600">
                  <a:latin typeface="Symbol" pitchFamily="2" charset="2"/>
                  <a:cs typeface="Arial" panose="020B0604020202020204" pitchFamily="34" charset="0"/>
                </a:rPr>
                <a:t>r</a:t>
              </a: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R~1 g/cm</a:t>
              </a:r>
              <a:r>
                <a:rPr lang="en-US" sz="1600" baseline="300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pPr algn="ctr">
                <a:spcAft>
                  <a:spcPts val="200"/>
                </a:spcAft>
              </a:pPr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100’s eV</a:t>
              </a:r>
            </a:p>
          </p:txBody>
        </p:sp>
        <p:cxnSp>
          <p:nvCxnSpPr>
            <p:cNvPr id="37" name="Straight Connector 17">
              <a:extLst>
                <a:ext uri="{FF2B5EF4-FFF2-40B4-BE49-F238E27FC236}">
                  <a16:creationId xmlns:a16="http://schemas.microsoft.com/office/drawing/2014/main" id="{0D6B65F5-F5EB-C46C-238C-9D7C47D5DC2A}"/>
                </a:ext>
              </a:extLst>
            </p:cNvPr>
            <p:cNvCxnSpPr/>
            <p:nvPr/>
          </p:nvCxnSpPr>
          <p:spPr>
            <a:xfrm flipV="1">
              <a:off x="6266747" y="1981870"/>
              <a:ext cx="1450656" cy="94012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3">
              <a:extLst>
                <a:ext uri="{FF2B5EF4-FFF2-40B4-BE49-F238E27FC236}">
                  <a16:creationId xmlns:a16="http://schemas.microsoft.com/office/drawing/2014/main" id="{68C62D9B-F15A-517F-6486-0641C67BBE23}"/>
                </a:ext>
              </a:extLst>
            </p:cNvPr>
            <p:cNvCxnSpPr/>
            <p:nvPr/>
          </p:nvCxnSpPr>
          <p:spPr>
            <a:xfrm>
              <a:off x="6266747" y="2997870"/>
              <a:ext cx="1450656" cy="94012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51">
              <a:extLst>
                <a:ext uri="{FF2B5EF4-FFF2-40B4-BE49-F238E27FC236}">
                  <a16:creationId xmlns:a16="http://schemas.microsoft.com/office/drawing/2014/main" id="{C16FCE5A-7FFE-FD41-E2E1-E0CBFBAAC8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8297" y="1867237"/>
              <a:ext cx="2194560" cy="2194560"/>
              <a:chOff x="7097177" y="1736278"/>
              <a:chExt cx="2437691" cy="2437691"/>
            </a:xfrm>
          </p:grpSpPr>
          <p:sp>
            <p:nvSpPr>
              <p:cNvPr id="40" name="Oval 50">
                <a:extLst>
                  <a:ext uri="{FF2B5EF4-FFF2-40B4-BE49-F238E27FC236}">
                    <a16:creationId xmlns:a16="http://schemas.microsoft.com/office/drawing/2014/main" id="{F759AF79-75FB-828D-3D98-CDC90FFF25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7097177" y="1736278"/>
                <a:ext cx="2437691" cy="2437691"/>
              </a:xfrm>
              <a:prstGeom prst="ellipse">
                <a:avLst/>
              </a:prstGeom>
              <a:solidFill>
                <a:srgbClr val="FF79C8">
                  <a:alpha val="40000"/>
                </a:srgbClr>
              </a:solidFill>
              <a:ln w="3175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13">
                <a:extLst>
                  <a:ext uri="{FF2B5EF4-FFF2-40B4-BE49-F238E27FC236}">
                    <a16:creationId xmlns:a16="http://schemas.microsoft.com/office/drawing/2014/main" id="{2CDD5820-DE94-B539-6C69-E78B15EA5B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74478" y="1816770"/>
                <a:ext cx="2286000" cy="2286000"/>
              </a:xfrm>
              <a:prstGeom prst="ellipse">
                <a:avLst/>
              </a:prstGeom>
              <a:solidFill>
                <a:srgbClr val="7DBEFF"/>
              </a:solidFill>
              <a:ln w="3175" cmpd="sng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12">
                <a:extLst>
                  <a:ext uri="{FF2B5EF4-FFF2-40B4-BE49-F238E27FC236}">
                    <a16:creationId xmlns:a16="http://schemas.microsoft.com/office/drawing/2014/main" id="{E8CECA52-232E-8D26-4353-D5E1221DBB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55478" y="2197770"/>
                <a:ext cx="1524000" cy="1524000"/>
              </a:xfrm>
              <a:prstGeom prst="ellipse">
                <a:avLst/>
              </a:prstGeom>
              <a:solidFill>
                <a:srgbClr val="B9E0FF"/>
              </a:solidFill>
              <a:ln w="3175" cmpd="sng">
                <a:solidFill>
                  <a:schemeClr val="tx1"/>
                </a:solidFill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TextBox 14">
                <a:extLst>
                  <a:ext uri="{FF2B5EF4-FFF2-40B4-BE49-F238E27FC236}">
                    <a16:creationId xmlns:a16="http://schemas.microsoft.com/office/drawing/2014/main" id="{AF25AA38-9CEC-969E-148A-C790D3BAB1E7}"/>
                  </a:ext>
                </a:extLst>
              </p:cNvPr>
              <p:cNvSpPr txBox="1"/>
              <p:nvPr/>
            </p:nvSpPr>
            <p:spPr>
              <a:xfrm>
                <a:off x="7545141" y="2369355"/>
                <a:ext cx="1586867" cy="98004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sz="1600" b="1"/>
                  <a:t>Hotspot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1600"/>
                  <a:t>T&gt;5 keV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1600">
                    <a:latin typeface="Symbol" charset="2"/>
                    <a:cs typeface="Symbol" charset="2"/>
                  </a:rPr>
                  <a:t>r</a:t>
                </a:r>
                <a:r>
                  <a:rPr lang="en-US" sz="1600"/>
                  <a:t>R&gt;0.3 g/cm</a:t>
                </a:r>
                <a:r>
                  <a:rPr lang="en-US" sz="1600" baseline="30000"/>
                  <a:t>2</a:t>
                </a:r>
              </a:p>
            </p:txBody>
          </p:sp>
        </p:grpSp>
      </p:grpSp>
      <p:sp>
        <p:nvSpPr>
          <p:cNvPr id="2" name="Title 6">
            <a:extLst>
              <a:ext uri="{FF2B5EF4-FFF2-40B4-BE49-F238E27FC236}">
                <a16:creationId xmlns:a16="http://schemas.microsoft.com/office/drawing/2014/main" id="{C9C99933-43B1-47AF-D7A2-8673F3B04FD8}"/>
              </a:ext>
            </a:extLst>
          </p:cNvPr>
          <p:cNvSpPr txBox="1">
            <a:spLocks/>
          </p:cNvSpPr>
          <p:nvPr/>
        </p:nvSpPr>
        <p:spPr>
          <a:xfrm>
            <a:off x="2210951" y="161379"/>
            <a:ext cx="7886700" cy="7360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Hot spot central ignition</a:t>
            </a:r>
          </a:p>
        </p:txBody>
      </p:sp>
    </p:spTree>
    <p:extLst>
      <p:ext uri="{BB962C8B-B14F-4D97-AF65-F5344CB8AC3E}">
        <p14:creationId xmlns:p14="http://schemas.microsoft.com/office/powerpoint/2010/main" val="238599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499" y="-154916"/>
            <a:ext cx="7886700" cy="11235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There are at least three ways to achieve nuclear fusion</a:t>
            </a:r>
          </a:p>
        </p:txBody>
      </p:sp>
      <p:pic>
        <p:nvPicPr>
          <p:cNvPr id="3" name="Picture 2" descr="FusionPossibiliti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418" y="1707942"/>
            <a:ext cx="6375829" cy="2300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5809" y="4565906"/>
            <a:ext cx="15333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Density</a:t>
            </a:r>
          </a:p>
          <a:p>
            <a:endParaRPr lang="en-US" sz="1400" b="1" dirty="0"/>
          </a:p>
          <a:p>
            <a:r>
              <a:rPr lang="en-US" sz="1400" b="1" dirty="0"/>
              <a:t>Temperature</a:t>
            </a:r>
          </a:p>
          <a:p>
            <a:endParaRPr lang="en-US" sz="1400" b="1" dirty="0"/>
          </a:p>
          <a:p>
            <a:r>
              <a:rPr lang="en-US" sz="1400" b="1" dirty="0"/>
              <a:t>Confinement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5189" y="4565906"/>
            <a:ext cx="9316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10</a:t>
            </a:r>
            <a:r>
              <a:rPr lang="en-US" sz="1400" b="1" baseline="30000" dirty="0"/>
              <a:t>4 </a:t>
            </a:r>
            <a:r>
              <a:rPr lang="en-US" sz="1400" b="1" dirty="0"/>
              <a:t>x solid</a:t>
            </a:r>
          </a:p>
          <a:p>
            <a:endParaRPr lang="en-US" sz="1400" b="1" dirty="0"/>
          </a:p>
          <a:p>
            <a:r>
              <a:rPr lang="en-US" sz="1400" b="1" dirty="0"/>
              <a:t>1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10</a:t>
            </a:r>
            <a:r>
              <a:rPr lang="en-US" sz="1400" b="1" baseline="30000" dirty="0"/>
              <a:t>5</a:t>
            </a:r>
            <a:r>
              <a:rPr lang="en-US" sz="1400" b="1" dirty="0"/>
              <a:t>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8849" y="4568014"/>
            <a:ext cx="939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solid / 10</a:t>
            </a:r>
            <a:r>
              <a:rPr lang="en-US" sz="1400" b="1" baseline="30000" dirty="0"/>
              <a:t>8</a:t>
            </a:r>
          </a:p>
          <a:p>
            <a:endParaRPr lang="en-US" sz="1400" b="1" dirty="0"/>
          </a:p>
          <a:p>
            <a:r>
              <a:rPr lang="en-US" sz="1400" b="1" dirty="0"/>
              <a:t>10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seconds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2933" y="4570123"/>
            <a:ext cx="9316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10</a:t>
            </a:r>
            <a:r>
              <a:rPr lang="en-US" sz="1400" b="1" baseline="30000" dirty="0"/>
              <a:t>3 </a:t>
            </a:r>
            <a:r>
              <a:rPr lang="en-US" sz="1400" b="1" dirty="0"/>
              <a:t>x solid</a:t>
            </a:r>
          </a:p>
          <a:p>
            <a:endParaRPr lang="en-US" sz="1400" b="1" dirty="0"/>
          </a:p>
          <a:p>
            <a:r>
              <a:rPr lang="en-US" sz="1400" b="1" dirty="0"/>
              <a:t>10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10’s </a:t>
            </a:r>
            <a:r>
              <a:rPr lang="en-US" sz="1400" b="1" dirty="0" err="1"/>
              <a:t>ps</a:t>
            </a:r>
            <a:endParaRPr lang="en-US" sz="1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73204" y="4956663"/>
            <a:ext cx="825158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82818" y="5387103"/>
            <a:ext cx="825158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96150" y="3825586"/>
            <a:ext cx="1575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by Laser Implosion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49635B-03C1-CC4B-A1FE-7B6F0531C560}"/>
              </a:ext>
            </a:extLst>
          </p:cNvPr>
          <p:cNvSpPr/>
          <p:nvPr/>
        </p:nvSpPr>
        <p:spPr>
          <a:xfrm>
            <a:off x="7499350" y="1353002"/>
            <a:ext cx="2698750" cy="493349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BDB736D8-7DE2-EF42-9BEF-7D441EDF3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83872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13" name="Image 12" descr="LULI logo nouveau gris bleu.jpg">
            <a:extLst>
              <a:ext uri="{FF2B5EF4-FFF2-40B4-BE49-F238E27FC236}">
                <a16:creationId xmlns:a16="http://schemas.microsoft.com/office/drawing/2014/main" id="{87A9164F-BDD1-534B-8976-2FE503AA12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89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28579" y="4850092"/>
            <a:ext cx="3820613" cy="831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3119" tIns="41559" rIns="83119" bIns="41559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8ED29-6C10-1042-BA27-359E5E04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15" y="1133148"/>
            <a:ext cx="7939732" cy="4668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4D3164-3CA2-8E4C-A74B-3C8EE641C9EE}"/>
              </a:ext>
            </a:extLst>
          </p:cNvPr>
          <p:cNvSpPr/>
          <p:nvPr/>
        </p:nvSpPr>
        <p:spPr>
          <a:xfrm>
            <a:off x="1617307" y="93728"/>
            <a:ext cx="88994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~600 MJ of electricity is used to generate 1.8MJ/480TW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090C8-2007-2146-B0B7-8BAD0CC7C593}"/>
              </a:ext>
            </a:extLst>
          </p:cNvPr>
          <p:cNvSpPr txBox="1"/>
          <p:nvPr/>
        </p:nvSpPr>
        <p:spPr>
          <a:xfrm>
            <a:off x="1617306" y="4655148"/>
            <a:ext cx="3200036" cy="2053700"/>
          </a:xfrm>
          <a:prstGeom prst="rect">
            <a:avLst/>
          </a:prstGeom>
          <a:ln>
            <a:noFill/>
            <a:beve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90500" h="63500" prst="coolSlant"/>
            <a:bevelB w="184150" prst="coolSlan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83119" tIns="41559" rIns="83119" bIns="41559" rtlCol="0">
            <a:spAutoFit/>
          </a:bodyPr>
          <a:lstStyle/>
          <a:p>
            <a:pPr marL="311696" indent="-311696">
              <a:buFontTx/>
              <a:buChar char="-"/>
            </a:pPr>
            <a:r>
              <a:rPr lang="en-US" sz="1600" b="1" dirty="0"/>
              <a:t>192 Beams</a:t>
            </a:r>
          </a:p>
          <a:p>
            <a:pPr marL="311696" indent="-311696">
              <a:buFontTx/>
              <a:buChar char="-"/>
            </a:pPr>
            <a:r>
              <a:rPr lang="en-US" sz="1600" b="1" dirty="0"/>
              <a:t>Energy:  1.8 MJ</a:t>
            </a:r>
          </a:p>
          <a:p>
            <a:pPr marL="311696" indent="-311696">
              <a:buFontTx/>
              <a:buChar char="-"/>
            </a:pPr>
            <a:r>
              <a:rPr lang="en-US" sz="1600" b="1" dirty="0"/>
              <a:t>Power:  500 TW</a:t>
            </a:r>
          </a:p>
          <a:p>
            <a:r>
              <a:rPr lang="en-US" sz="1600" b="1" dirty="0"/>
              <a:t>	(1000x the power in the 	US electrical grid) </a:t>
            </a:r>
          </a:p>
          <a:p>
            <a:pPr marL="311696" indent="-311696">
              <a:buFontTx/>
              <a:buChar char="-"/>
            </a:pPr>
            <a:r>
              <a:rPr lang="en-US" sz="1600" b="1" dirty="0"/>
              <a:t>Frequency Tripled </a:t>
            </a:r>
            <a:r>
              <a:rPr lang="en-US" sz="1600" b="1" dirty="0" err="1"/>
              <a:t>Nd</a:t>
            </a:r>
            <a:r>
              <a:rPr lang="en-US" sz="1600" b="1" dirty="0"/>
              <a:t> Glass</a:t>
            </a:r>
          </a:p>
          <a:p>
            <a:pPr marL="311696" indent="-311696">
              <a:buFontTx/>
              <a:buChar char="-"/>
            </a:pPr>
            <a:r>
              <a:rPr lang="en-US" sz="1600" b="1" dirty="0"/>
              <a:t>Wavelength:  351 nm</a:t>
            </a:r>
          </a:p>
          <a:p>
            <a:pPr marL="311696" indent="-311696">
              <a:buFontTx/>
              <a:buChar char="-"/>
            </a:pPr>
            <a:r>
              <a:rPr lang="en-US" sz="1600" b="1" dirty="0" err="1"/>
              <a:t>Pulselength</a:t>
            </a:r>
            <a:r>
              <a:rPr lang="en-US" sz="1600" b="1" dirty="0"/>
              <a:t>: ~25 ns</a:t>
            </a:r>
          </a:p>
        </p:txBody>
      </p:sp>
      <p:sp>
        <p:nvSpPr>
          <p:cNvPr id="8" name="Line 6">
            <a:extLst>
              <a:ext uri="{FF2B5EF4-FFF2-40B4-BE49-F238E27FC236}">
                <a16:creationId xmlns:a16="http://schemas.microsoft.com/office/drawing/2014/main" id="{31B2EE28-6696-9B4B-950C-54975B1D54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83872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9" name="Image 8" descr="LULI logo nouveau gris bleu.jpg">
            <a:extLst>
              <a:ext uri="{FF2B5EF4-FFF2-40B4-BE49-F238E27FC236}">
                <a16:creationId xmlns:a16="http://schemas.microsoft.com/office/drawing/2014/main" id="{DDC7A31D-69FF-7242-AACD-A463B66EA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6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441672-58F1-DC47-ACC5-C5DBBD419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91" y="316524"/>
            <a:ext cx="8364118" cy="61685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DC3144-B08F-D147-B84A-B03A8F76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329" y="316524"/>
            <a:ext cx="3354981" cy="19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08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%N120321Hohlrau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28" t="2817" r="60071" b="2045"/>
          <a:stretch/>
        </p:blipFill>
        <p:spPr>
          <a:xfrm>
            <a:off x="7377670" y="1275365"/>
            <a:ext cx="2642853" cy="446542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171" y="-139547"/>
            <a:ext cx="8163658" cy="107664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~1.3MJ of X-rays is generated by the interaction of the laser with a high Z cavity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91CF4-3EDF-B942-880A-7BA689E97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394" y="1931352"/>
            <a:ext cx="5373006" cy="3484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572D1-E3A6-0549-86AC-9AE6B3117574}"/>
              </a:ext>
            </a:extLst>
          </p:cNvPr>
          <p:cNvSpPr txBox="1"/>
          <p:nvPr/>
        </p:nvSpPr>
        <p:spPr>
          <a:xfrm>
            <a:off x="2491630" y="246984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Laser pulse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45BAD-AF84-5343-AD52-55EE95875501}"/>
              </a:ext>
            </a:extLst>
          </p:cNvPr>
          <p:cNvSpPr txBox="1"/>
          <p:nvPr/>
        </p:nvSpPr>
        <p:spPr>
          <a:xfrm>
            <a:off x="2491631" y="2756094"/>
            <a:ext cx="16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Radiative temp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4A5E7-84CB-594F-83B4-42B78A99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92318"/>
            <a:ext cx="9144000" cy="7078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88" tIns="45694" rIns="91388" bIns="45694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Major challenge: laser beam pointing and energy repartition in the </a:t>
            </a:r>
            <a:r>
              <a:rPr lang="en-US" sz="2000" b="1" dirty="0" err="1">
                <a:solidFill>
                  <a:schemeClr val="bg1"/>
                </a:solidFill>
              </a:rPr>
              <a:t>hohlraum</a:t>
            </a:r>
            <a:r>
              <a:rPr lang="en-US" sz="2000" b="1" dirty="0">
                <a:solidFill>
                  <a:schemeClr val="bg1"/>
                </a:solidFill>
              </a:rPr>
              <a:t> must be designed to symmetrically drive the capsule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B9EAD56-54E7-7E46-A3A3-FFB53BCD24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10" name="Image 9" descr="LULI logo nouveau gris bleu.jpg">
            <a:extLst>
              <a:ext uri="{FF2B5EF4-FFF2-40B4-BE49-F238E27FC236}">
                <a16:creationId xmlns:a16="http://schemas.microsoft.com/office/drawing/2014/main" id="{04224E00-81BB-094E-9A9B-C99584909C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9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13644" y="-136213"/>
            <a:ext cx="7886700" cy="119834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~150 KJ of energy is absorbed by the 2 mm diameter low Z capsule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78" y="1978809"/>
            <a:ext cx="3265380" cy="203131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en-US" b="1" dirty="0"/>
              <a:t>X-ray self-emission image from a DT implosion at peak compression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Diameter ≈ 50 </a:t>
            </a:r>
            <a:r>
              <a:rPr lang="en-US" b="1" dirty="0" err="1"/>
              <a:t>μm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D21B4-CCD6-C34E-B2FE-7B0487E8A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644" y="1496429"/>
            <a:ext cx="4842524" cy="434469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57B4C6-4B57-7E44-8857-315713C50FBF}"/>
              </a:ext>
            </a:extLst>
          </p:cNvPr>
          <p:cNvCxnSpPr/>
          <p:nvPr/>
        </p:nvCxnSpPr>
        <p:spPr>
          <a:xfrm>
            <a:off x="2825985" y="5697999"/>
            <a:ext cx="3617843" cy="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661941-1670-4D41-88CC-7BBF91CD0366}"/>
              </a:ext>
            </a:extLst>
          </p:cNvPr>
          <p:cNvSpPr txBox="1"/>
          <p:nvPr/>
        </p:nvSpPr>
        <p:spPr>
          <a:xfrm>
            <a:off x="4313025" y="577802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mm</a:t>
            </a:r>
          </a:p>
        </p:txBody>
      </p:sp>
      <p:pic>
        <p:nvPicPr>
          <p:cNvPr id="10" name="Picture 9" descr="N160221-002-999_TC090-078_03_06.png">
            <a:extLst>
              <a:ext uri="{FF2B5EF4-FFF2-40B4-BE49-F238E27FC236}">
                <a16:creationId xmlns:a16="http://schemas.microsoft.com/office/drawing/2014/main" id="{5AB05608-FFBE-174B-B9DA-4F1C49487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6445" r="28527" b="21388"/>
          <a:stretch/>
        </p:blipFill>
        <p:spPr>
          <a:xfrm>
            <a:off x="4515783" y="3552423"/>
            <a:ext cx="317758" cy="31221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D741FC-5103-0F43-B6D1-4B110947A826}"/>
              </a:ext>
            </a:extLst>
          </p:cNvPr>
          <p:cNvCxnSpPr>
            <a:cxnSpLocks/>
          </p:cNvCxnSpPr>
          <p:nvPr/>
        </p:nvCxnSpPr>
        <p:spPr>
          <a:xfrm flipH="1" flipV="1">
            <a:off x="4998722" y="3672170"/>
            <a:ext cx="2121057" cy="15271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ne 6">
            <a:extLst>
              <a:ext uri="{FF2B5EF4-FFF2-40B4-BE49-F238E27FC236}">
                <a16:creationId xmlns:a16="http://schemas.microsoft.com/office/drawing/2014/main" id="{BCF62C53-7576-2F47-B100-0DAC1AE8A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13" name="Image 12" descr="LULI logo nouveau gris bleu.jpg">
            <a:extLst>
              <a:ext uri="{FF2B5EF4-FFF2-40B4-BE49-F238E27FC236}">
                <a16:creationId xmlns:a16="http://schemas.microsoft.com/office/drawing/2014/main" id="{5F839AEA-E861-544B-9822-58B4F2C8AE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78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GLayoutHoSm.mov">
            <a:hlinkClick r:id="" action="ppaction://media"/>
            <a:extLst>
              <a:ext uri="{FF2B5EF4-FFF2-40B4-BE49-F238E27FC236}">
                <a16:creationId xmlns:a16="http://schemas.microsoft.com/office/drawing/2014/main" id="{62BB0410-8E86-9F47-90B9-6B00689B2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r="45819"/>
          <a:stretch>
            <a:fillRect/>
          </a:stretch>
        </p:blipFill>
        <p:spPr>
          <a:xfrm>
            <a:off x="3993691" y="1188715"/>
            <a:ext cx="4348030" cy="4651945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2F08B5-E87D-E642-A5A7-D704D9E90F03}"/>
              </a:ext>
            </a:extLst>
          </p:cNvPr>
          <p:cNvSpPr txBox="1">
            <a:spLocks/>
          </p:cNvSpPr>
          <p:nvPr/>
        </p:nvSpPr>
        <p:spPr>
          <a:xfrm>
            <a:off x="2224356" y="-1368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~20 KJ of kinetic energy is reached at peak velocity of the capsule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EB1F28-4DC1-1142-A39A-E337A27B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85061"/>
            <a:ext cx="9144000" cy="70783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91388" tIns="45694" rIns="91388" bIns="45694" anchor="b" anchorCtr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Major challenge: The capsule must be designed and driven to withstand hydro instabilities</a:t>
            </a:r>
            <a:endParaRPr lang="en-US" sz="20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31A170BE-2CCA-544B-9B06-A125AC109C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49B2D1E3-086B-B94D-90C8-49DEC36EBC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in_movie2.avi">
            <a:hlinkClick r:id="" action="ppaction://media"/>
            <a:extLst>
              <a:ext uri="{FF2B5EF4-FFF2-40B4-BE49-F238E27FC236}">
                <a16:creationId xmlns:a16="http://schemas.microsoft.com/office/drawing/2014/main" id="{61A7AB25-08E4-DC63-E7AE-34DBF791C5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8" time="0"/>
                    <p14:bmk name="Bookmark 1" time="4012"/>
                    <p14:bmk name="Bookmark 2" time="12262"/>
                    <p14:bmk name="Bookmark 3" time="14606"/>
                    <p14:bmk name="Bookmark 4" time="21594"/>
                    <p14:bmk name="Bookmark 5" time="23397"/>
                    <p14:bmk name="Bookmark 6" time="26868"/>
                    <p14:bmk name="Bookmark 7" time="29077"/>
                    <p14:bmk name="Bookmark 9" time="3079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86286"/>
            <a:ext cx="12192000" cy="3443287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E98026CB-8F72-D540-5CF1-E366AD11E0EA}"/>
              </a:ext>
            </a:extLst>
          </p:cNvPr>
          <p:cNvSpPr txBox="1">
            <a:spLocks/>
          </p:cNvSpPr>
          <p:nvPr/>
        </p:nvSpPr>
        <p:spPr>
          <a:xfrm>
            <a:off x="609600" y="103094"/>
            <a:ext cx="10972800" cy="1010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800 experiments conducted over a decade enabled an increase in target gain of &gt;1000X and fusion ignition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5252EE4-71D9-EE02-F036-079EA26C5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04" b="4404"/>
          <a:stretch/>
        </p:blipFill>
        <p:spPr>
          <a:xfrm>
            <a:off x="4333108" y="1208922"/>
            <a:ext cx="2475025" cy="189767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06A700B-4CE5-FCD7-38CF-6B125D19CF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46" b="5346"/>
          <a:stretch/>
        </p:blipFill>
        <p:spPr>
          <a:xfrm>
            <a:off x="6969985" y="1228282"/>
            <a:ext cx="2718156" cy="1804411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DA90BD70-D345-FB61-CEBE-CABAF476E8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" r="619"/>
          <a:stretch/>
        </p:blipFill>
        <p:spPr>
          <a:xfrm>
            <a:off x="2196031" y="1251836"/>
            <a:ext cx="1828800" cy="2183155"/>
          </a:xfrm>
          <a:prstGeom prst="rect">
            <a:avLst/>
          </a:prstGeom>
        </p:spPr>
      </p:pic>
      <p:grpSp>
        <p:nvGrpSpPr>
          <p:cNvPr id="8" name="Group 75">
            <a:extLst>
              <a:ext uri="{FF2B5EF4-FFF2-40B4-BE49-F238E27FC236}">
                <a16:creationId xmlns:a16="http://schemas.microsoft.com/office/drawing/2014/main" id="{93DC45E5-697F-FC1D-204F-3A3F9F39AABC}"/>
              </a:ext>
            </a:extLst>
          </p:cNvPr>
          <p:cNvGrpSpPr/>
          <p:nvPr/>
        </p:nvGrpSpPr>
        <p:grpSpPr>
          <a:xfrm>
            <a:off x="10101954" y="1352043"/>
            <a:ext cx="1363714" cy="1299810"/>
            <a:chOff x="10101954" y="1352043"/>
            <a:chExt cx="1363714" cy="1299810"/>
          </a:xfrm>
        </p:grpSpPr>
        <p:sp>
          <p:nvSpPr>
            <p:cNvPr id="9" name="Rounded Rectangle 32">
              <a:extLst>
                <a:ext uri="{FF2B5EF4-FFF2-40B4-BE49-F238E27FC236}">
                  <a16:creationId xmlns:a16="http://schemas.microsoft.com/office/drawing/2014/main" id="{48E81217-2E07-7581-79FB-F01420B7BD7B}"/>
                </a:ext>
              </a:extLst>
            </p:cNvPr>
            <p:cNvSpPr/>
            <p:nvPr/>
          </p:nvSpPr>
          <p:spPr bwMode="auto">
            <a:xfrm>
              <a:off x="10963130" y="1606141"/>
              <a:ext cx="502538" cy="853223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97E5EB-C7DF-518B-5696-33943CEB82C1}"/>
                </a:ext>
              </a:extLst>
            </p:cNvPr>
            <p:cNvSpPr/>
            <p:nvPr/>
          </p:nvSpPr>
          <p:spPr bwMode="auto">
            <a:xfrm>
              <a:off x="11090986" y="1575311"/>
              <a:ext cx="233559" cy="73753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55F2238-A7B7-F184-0E6B-CA36210ABB46}"/>
                </a:ext>
              </a:extLst>
            </p:cNvPr>
            <p:cNvSpPr/>
            <p:nvPr/>
          </p:nvSpPr>
          <p:spPr>
            <a:xfrm>
              <a:off x="10265913" y="1451908"/>
              <a:ext cx="88859" cy="123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endParaRPr lang="en-US" sz="1067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59B012-B410-814A-11C0-9433F4A9FBD0}"/>
                </a:ext>
              </a:extLst>
            </p:cNvPr>
            <p:cNvSpPr/>
            <p:nvPr/>
          </p:nvSpPr>
          <p:spPr bwMode="auto">
            <a:xfrm>
              <a:off x="10121573" y="2459364"/>
              <a:ext cx="355259" cy="88602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Rounded Rectangle 32">
              <a:extLst>
                <a:ext uri="{FF2B5EF4-FFF2-40B4-BE49-F238E27FC236}">
                  <a16:creationId xmlns:a16="http://schemas.microsoft.com/office/drawing/2014/main" id="{57A4AC77-93C6-37A2-44F9-33539F685AD2}"/>
                </a:ext>
              </a:extLst>
            </p:cNvPr>
            <p:cNvSpPr/>
            <p:nvPr/>
          </p:nvSpPr>
          <p:spPr bwMode="auto">
            <a:xfrm>
              <a:off x="10101954" y="1551032"/>
              <a:ext cx="675026" cy="946589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1A9B726-88F8-593C-4AF2-C39D0E7C2D07}"/>
                </a:ext>
              </a:extLst>
            </p:cNvPr>
            <p:cNvSpPr/>
            <p:nvPr/>
          </p:nvSpPr>
          <p:spPr bwMode="auto">
            <a:xfrm>
              <a:off x="10261837" y="2453320"/>
              <a:ext cx="355259" cy="88602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F2F5BE-BC5A-0586-D566-5E820634B3C6}"/>
                </a:ext>
              </a:extLst>
            </p:cNvPr>
            <p:cNvSpPr/>
            <p:nvPr/>
          </p:nvSpPr>
          <p:spPr bwMode="auto">
            <a:xfrm>
              <a:off x="10269468" y="1497836"/>
              <a:ext cx="355259" cy="88602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6" name="Straight Arrow Connector 36">
              <a:extLst>
                <a:ext uri="{FF2B5EF4-FFF2-40B4-BE49-F238E27FC236}">
                  <a16:creationId xmlns:a16="http://schemas.microsoft.com/office/drawing/2014/main" id="{B3D782A9-45E8-BEBD-837D-E02F0F1D36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66162" y="1413179"/>
              <a:ext cx="357064" cy="529599"/>
            </a:xfrm>
            <a:prstGeom prst="straightConnector1">
              <a:avLst/>
            </a:prstGeom>
            <a:ln w="19050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37">
              <a:extLst>
                <a:ext uri="{FF2B5EF4-FFF2-40B4-BE49-F238E27FC236}">
                  <a16:creationId xmlns:a16="http://schemas.microsoft.com/office/drawing/2014/main" id="{9E6F3581-262B-45BF-EC50-860FD25D80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6369" y="1367141"/>
              <a:ext cx="460727" cy="380746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38">
              <a:extLst>
                <a:ext uri="{FF2B5EF4-FFF2-40B4-BE49-F238E27FC236}">
                  <a16:creationId xmlns:a16="http://schemas.microsoft.com/office/drawing/2014/main" id="{2D9068A3-3121-0EE4-BE95-A4CC8D4A5A25}"/>
                </a:ext>
              </a:extLst>
            </p:cNvPr>
            <p:cNvCxnSpPr>
              <a:cxnSpLocks/>
            </p:cNvCxnSpPr>
            <p:nvPr/>
          </p:nvCxnSpPr>
          <p:spPr>
            <a:xfrm>
              <a:off x="10248074" y="1375671"/>
              <a:ext cx="453438" cy="360337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39">
              <a:extLst>
                <a:ext uri="{FF2B5EF4-FFF2-40B4-BE49-F238E27FC236}">
                  <a16:creationId xmlns:a16="http://schemas.microsoft.com/office/drawing/2014/main" id="{CB9A9279-FCD4-EF1A-78B8-217425487784}"/>
                </a:ext>
              </a:extLst>
            </p:cNvPr>
            <p:cNvCxnSpPr>
              <a:cxnSpLocks/>
            </p:cNvCxnSpPr>
            <p:nvPr/>
          </p:nvCxnSpPr>
          <p:spPr>
            <a:xfrm>
              <a:off x="10352351" y="1402846"/>
              <a:ext cx="381951" cy="547080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40">
              <a:extLst>
                <a:ext uri="{FF2B5EF4-FFF2-40B4-BE49-F238E27FC236}">
                  <a16:creationId xmlns:a16="http://schemas.microsoft.com/office/drawing/2014/main" id="{5365A04E-E845-D884-0C51-5AFF2B2F42F9}"/>
                </a:ext>
              </a:extLst>
            </p:cNvPr>
            <p:cNvSpPr/>
            <p:nvPr/>
          </p:nvSpPr>
          <p:spPr bwMode="auto">
            <a:xfrm>
              <a:off x="10327976" y="1901519"/>
              <a:ext cx="216640" cy="216640"/>
            </a:xfrm>
            <a:prstGeom prst="ellipse">
              <a:avLst/>
            </a:prstGeom>
            <a:noFill/>
            <a:ln w="66675">
              <a:solidFill>
                <a:schemeClr val="bg1">
                  <a:lumMod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1" name="Straight Arrow Connector 41">
              <a:extLst>
                <a:ext uri="{FF2B5EF4-FFF2-40B4-BE49-F238E27FC236}">
                  <a16:creationId xmlns:a16="http://schemas.microsoft.com/office/drawing/2014/main" id="{E802C957-F049-C6E4-5788-D43DC48692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56369" y="2047255"/>
              <a:ext cx="402487" cy="592319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42">
              <a:extLst>
                <a:ext uri="{FF2B5EF4-FFF2-40B4-BE49-F238E27FC236}">
                  <a16:creationId xmlns:a16="http://schemas.microsoft.com/office/drawing/2014/main" id="{DE47AAEF-35B4-5610-467D-5BBAD29372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70908" y="2291882"/>
              <a:ext cx="453191" cy="354612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43">
              <a:extLst>
                <a:ext uri="{FF2B5EF4-FFF2-40B4-BE49-F238E27FC236}">
                  <a16:creationId xmlns:a16="http://schemas.microsoft.com/office/drawing/2014/main" id="{1F16D059-3D0C-ADAA-5D6D-3DF3CFF28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8410" y="2286523"/>
              <a:ext cx="436618" cy="325457"/>
            </a:xfrm>
            <a:prstGeom prst="straightConnector1">
              <a:avLst/>
            </a:prstGeom>
            <a:ln w="31750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44">
              <a:extLst>
                <a:ext uri="{FF2B5EF4-FFF2-40B4-BE49-F238E27FC236}">
                  <a16:creationId xmlns:a16="http://schemas.microsoft.com/office/drawing/2014/main" id="{3EB41A8E-70E6-7DD4-4B6C-2D273C6FDB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42518" y="2073647"/>
              <a:ext cx="380731" cy="578206"/>
            </a:xfrm>
            <a:prstGeom prst="straightConnector1">
              <a:avLst/>
            </a:prstGeom>
            <a:ln w="28575" cmpd="sng">
              <a:solidFill>
                <a:srgbClr val="FE98F7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63CF93-DB7E-052B-8C44-2DB87C444F3C}"/>
                </a:ext>
              </a:extLst>
            </p:cNvPr>
            <p:cNvSpPr/>
            <p:nvPr/>
          </p:nvSpPr>
          <p:spPr>
            <a:xfrm>
              <a:off x="11031602" y="1436810"/>
              <a:ext cx="88859" cy="123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09585"/>
              <a:endParaRPr lang="en-US" sz="1067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D2B755-4943-47E5-197D-15D30DD8AC46}"/>
                </a:ext>
              </a:extLst>
            </p:cNvPr>
            <p:cNvSpPr/>
            <p:nvPr/>
          </p:nvSpPr>
          <p:spPr bwMode="auto">
            <a:xfrm>
              <a:off x="11105525" y="2432195"/>
              <a:ext cx="233559" cy="73753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7" name="Straight Arrow Connector 51">
              <a:extLst>
                <a:ext uri="{FF2B5EF4-FFF2-40B4-BE49-F238E27FC236}">
                  <a16:creationId xmlns:a16="http://schemas.microsoft.com/office/drawing/2014/main" id="{7291662C-2A11-609E-B423-3B8558BD6A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8484" y="1398081"/>
              <a:ext cx="290431" cy="544697"/>
            </a:xfrm>
            <a:prstGeom prst="straightConnector1">
              <a:avLst/>
            </a:prstGeom>
            <a:ln w="19050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52">
              <a:extLst>
                <a:ext uri="{FF2B5EF4-FFF2-40B4-BE49-F238E27FC236}">
                  <a16:creationId xmlns:a16="http://schemas.microsoft.com/office/drawing/2014/main" id="{20917DDB-C0A2-5ABA-5AEE-36C0F10E46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80973" y="1352043"/>
              <a:ext cx="401812" cy="434592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53">
              <a:extLst>
                <a:ext uri="{FF2B5EF4-FFF2-40B4-BE49-F238E27FC236}">
                  <a16:creationId xmlns:a16="http://schemas.microsoft.com/office/drawing/2014/main" id="{3273A3B3-E8DB-E58D-66D0-9E88B33E4658}"/>
                </a:ext>
              </a:extLst>
            </p:cNvPr>
            <p:cNvCxnSpPr>
              <a:cxnSpLocks/>
            </p:cNvCxnSpPr>
            <p:nvPr/>
          </p:nvCxnSpPr>
          <p:spPr>
            <a:xfrm>
              <a:off x="11013763" y="1360573"/>
              <a:ext cx="441670" cy="426062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54">
              <a:extLst>
                <a:ext uri="{FF2B5EF4-FFF2-40B4-BE49-F238E27FC236}">
                  <a16:creationId xmlns:a16="http://schemas.microsoft.com/office/drawing/2014/main" id="{38D1DEB0-0371-2A1F-710E-79921B75BDA8}"/>
                </a:ext>
              </a:extLst>
            </p:cNvPr>
            <p:cNvCxnSpPr>
              <a:cxnSpLocks/>
            </p:cNvCxnSpPr>
            <p:nvPr/>
          </p:nvCxnSpPr>
          <p:spPr>
            <a:xfrm>
              <a:off x="11120461" y="1391161"/>
              <a:ext cx="300605" cy="503740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58">
              <a:extLst>
                <a:ext uri="{FF2B5EF4-FFF2-40B4-BE49-F238E27FC236}">
                  <a16:creationId xmlns:a16="http://schemas.microsoft.com/office/drawing/2014/main" id="{A407D477-B6B8-3F98-2E6D-696714694E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44099" y="2286523"/>
              <a:ext cx="411334" cy="310359"/>
            </a:xfrm>
            <a:prstGeom prst="straightConnector1">
              <a:avLst/>
            </a:prstGeom>
            <a:ln w="31750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57">
              <a:extLst>
                <a:ext uri="{FF2B5EF4-FFF2-40B4-BE49-F238E27FC236}">
                  <a16:creationId xmlns:a16="http://schemas.microsoft.com/office/drawing/2014/main" id="{9B3C1A46-4BE8-581A-0F6C-34C2DF47D3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02054" y="2286523"/>
              <a:ext cx="387734" cy="344873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56">
              <a:extLst>
                <a:ext uri="{FF2B5EF4-FFF2-40B4-BE49-F238E27FC236}">
                  <a16:creationId xmlns:a16="http://schemas.microsoft.com/office/drawing/2014/main" id="{9116EA75-1CCB-B09E-8628-A927EAF21F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02054" y="2070014"/>
              <a:ext cx="322491" cy="554463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59">
              <a:extLst>
                <a:ext uri="{FF2B5EF4-FFF2-40B4-BE49-F238E27FC236}">
                  <a16:creationId xmlns:a16="http://schemas.microsoft.com/office/drawing/2014/main" id="{8216A4AB-BE93-6017-2D1E-469DAE67E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08207" y="2104910"/>
              <a:ext cx="312859" cy="531845"/>
            </a:xfrm>
            <a:prstGeom prst="straightConnector1">
              <a:avLst/>
            </a:prstGeom>
            <a:ln w="28575" cmpd="sng">
              <a:solidFill>
                <a:srgbClr val="E802D8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55">
              <a:extLst>
                <a:ext uri="{FF2B5EF4-FFF2-40B4-BE49-F238E27FC236}">
                  <a16:creationId xmlns:a16="http://schemas.microsoft.com/office/drawing/2014/main" id="{A0CD21B0-8BEB-8ED1-EB3D-E27291CB8464}"/>
                </a:ext>
              </a:extLst>
            </p:cNvPr>
            <p:cNvSpPr/>
            <p:nvPr/>
          </p:nvSpPr>
          <p:spPr bwMode="auto">
            <a:xfrm>
              <a:off x="11084922" y="1865305"/>
              <a:ext cx="292453" cy="292453"/>
            </a:xfrm>
            <a:prstGeom prst="ellipse">
              <a:avLst/>
            </a:prstGeom>
            <a:noFill/>
            <a:ln w="66675">
              <a:solidFill>
                <a:schemeClr val="bg1">
                  <a:lumMod val="50000"/>
                </a:schemeClr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6" name="TextBox 76">
            <a:extLst>
              <a:ext uri="{FF2B5EF4-FFF2-40B4-BE49-F238E27FC236}">
                <a16:creationId xmlns:a16="http://schemas.microsoft.com/office/drawing/2014/main" id="{27863901-3922-1E55-8B31-CCB483C6D6D0}"/>
              </a:ext>
            </a:extLst>
          </p:cNvPr>
          <p:cNvSpPr txBox="1"/>
          <p:nvPr/>
        </p:nvSpPr>
        <p:spPr>
          <a:xfrm flipH="1">
            <a:off x="9878462" y="2646494"/>
            <a:ext cx="2205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Increased energy coupling</a:t>
            </a:r>
          </a:p>
        </p:txBody>
      </p:sp>
      <p:pic>
        <p:nvPicPr>
          <p:cNvPr id="37" name="Image 36" descr="LULI logo nouveau gris bleu.jpg">
            <a:extLst>
              <a:ext uri="{FF2B5EF4-FFF2-40B4-BE49-F238E27FC236}">
                <a16:creationId xmlns:a16="http://schemas.microsoft.com/office/drawing/2014/main" id="{1F83FCD4-1BBD-4715-880D-9B83DD9C0E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38" name="Line 6">
            <a:extLst>
              <a:ext uri="{FF2B5EF4-FFF2-40B4-BE49-F238E27FC236}">
                <a16:creationId xmlns:a16="http://schemas.microsoft.com/office/drawing/2014/main" id="{F9705C85-C245-0536-3DF2-DD84FA4DD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4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2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7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5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40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50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329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0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video>
                  <p:cMediaNode vol="80000">
                    <p:cTn id="6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32999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0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video>
                  <p:cMediaNode vol="80000">
                    <p:cTn id="6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651D10AA-E8E3-8BE8-8E72-4627AFE8B3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079" y="1368367"/>
            <a:ext cx="5057508" cy="4682902"/>
          </a:xfrm>
          <a:prstGeom prst="rect">
            <a:avLst/>
          </a:prstGeom>
        </p:spPr>
      </p:pic>
      <p:grpSp>
        <p:nvGrpSpPr>
          <p:cNvPr id="5" name="Group 147">
            <a:extLst>
              <a:ext uri="{FF2B5EF4-FFF2-40B4-BE49-F238E27FC236}">
                <a16:creationId xmlns:a16="http://schemas.microsoft.com/office/drawing/2014/main" id="{9A5681BF-EE2D-4346-FF42-EBDD2DEC3C9F}"/>
              </a:ext>
            </a:extLst>
          </p:cNvPr>
          <p:cNvGrpSpPr/>
          <p:nvPr/>
        </p:nvGrpSpPr>
        <p:grpSpPr>
          <a:xfrm>
            <a:off x="904389" y="1798903"/>
            <a:ext cx="2893986" cy="1143769"/>
            <a:chOff x="883855" y="1604449"/>
            <a:chExt cx="2893986" cy="1143769"/>
          </a:xfrm>
        </p:grpSpPr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FA520ADE-6E5C-9AFB-B5A2-C75777ABE97C}"/>
                </a:ext>
              </a:extLst>
            </p:cNvPr>
            <p:cNvSpPr txBox="1"/>
            <p:nvPr/>
          </p:nvSpPr>
          <p:spPr>
            <a:xfrm>
              <a:off x="883855" y="1604449"/>
              <a:ext cx="2834601" cy="270252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ctr">
                <a:defRPr/>
              </a:pPr>
              <a:r>
                <a:rPr lang="en-US" sz="1400">
                  <a:solidFill>
                    <a:schemeClr val="bg1"/>
                  </a:solidFill>
                  <a:latin typeface="Calibri"/>
                  <a:cs typeface="Calibri"/>
                </a:rPr>
                <a:t>Shock Speeds, Timing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844B1E-3446-4F03-CE48-8F58E7D7D53F}"/>
                </a:ext>
              </a:extLst>
            </p:cNvPr>
            <p:cNvSpPr/>
            <p:nvPr/>
          </p:nvSpPr>
          <p:spPr bwMode="auto">
            <a:xfrm>
              <a:off x="883855" y="1868520"/>
              <a:ext cx="2834601" cy="8796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D62D0F56-8A27-725E-ECC4-580EEF8C6491}"/>
                </a:ext>
              </a:extLst>
            </p:cNvPr>
            <p:cNvGrpSpPr/>
            <p:nvPr/>
          </p:nvGrpSpPr>
          <p:grpSpPr>
            <a:xfrm>
              <a:off x="1044443" y="1984381"/>
              <a:ext cx="2733398" cy="743142"/>
              <a:chOff x="254163" y="516311"/>
              <a:chExt cx="2976478" cy="809026"/>
            </a:xfrm>
          </p:grpSpPr>
          <p:sp>
            <p:nvSpPr>
              <p:cNvPr id="9" name="TextBox 41">
                <a:extLst>
                  <a:ext uri="{FF2B5EF4-FFF2-40B4-BE49-F238E27FC236}">
                    <a16:creationId xmlns:a16="http://schemas.microsoft.com/office/drawing/2014/main" id="{F8935E61-0046-54E5-99B6-A26017CE30B5}"/>
                  </a:ext>
                </a:extLst>
              </p:cNvPr>
              <p:cNvSpPr txBox="1"/>
              <p:nvPr/>
            </p:nvSpPr>
            <p:spPr>
              <a:xfrm>
                <a:off x="2784610" y="991334"/>
                <a:ext cx="446031" cy="3340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1333"/>
                  </a:spcAft>
                </a:pPr>
                <a:r>
                  <a:rPr lang="en-US" sz="1333">
                    <a:solidFill>
                      <a:srgbClr val="00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</a:t>
                </a:r>
                <a:endParaRPr lang="en-US" sz="1467">
                  <a:latin typeface="Calibri" panose="020F0502020204030204" pitchFamily="34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" name="Straight Arrow Connector 11">
                <a:extLst>
                  <a:ext uri="{FF2B5EF4-FFF2-40B4-BE49-F238E27FC236}">
                    <a16:creationId xmlns:a16="http://schemas.microsoft.com/office/drawing/2014/main" id="{2208BFB0-6919-E3F7-278C-F79FBDE24B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06458" y="1200424"/>
                <a:ext cx="940180" cy="0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12">
                <a:extLst>
                  <a:ext uri="{FF2B5EF4-FFF2-40B4-BE49-F238E27FC236}">
                    <a16:creationId xmlns:a16="http://schemas.microsoft.com/office/drawing/2014/main" id="{BDAC7A78-ED79-5375-1885-19E8AE6A3EDB}"/>
                  </a:ext>
                </a:extLst>
              </p:cNvPr>
              <p:cNvGrpSpPr/>
              <p:nvPr/>
            </p:nvGrpSpPr>
            <p:grpSpPr>
              <a:xfrm rot="16200000">
                <a:off x="614802" y="161804"/>
                <a:ext cx="501537" cy="1222816"/>
                <a:chOff x="681083" y="490491"/>
                <a:chExt cx="723642" cy="1764331"/>
              </a:xfrm>
            </p:grpSpPr>
            <p:sp>
              <p:nvSpPr>
                <p:cNvPr id="15" name="Oval 16">
                  <a:extLst>
                    <a:ext uri="{FF2B5EF4-FFF2-40B4-BE49-F238E27FC236}">
                      <a16:creationId xmlns:a16="http://schemas.microsoft.com/office/drawing/2014/main" id="{BC3968FC-29F3-0D1F-5266-4338498F9B2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28708" y="490491"/>
                  <a:ext cx="576263" cy="557213"/>
                </a:xfrm>
                <a:prstGeom prst="ellipse">
                  <a:avLst/>
                </a:prstGeom>
                <a:solidFill>
                  <a:srgbClr val="66CCFF"/>
                </a:solidFill>
                <a:ln w="63500" cap="flat" cmpd="sng" algn="ctr">
                  <a:solidFill>
                    <a:schemeClr val="bg2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lIns="118776" tIns="59388" rIns="118776" bIns="59388" anchor="ctr"/>
                <a:lstStyle/>
                <a:p>
                  <a:endParaRPr lang="en-US"/>
                </a:p>
              </p:txBody>
            </p:sp>
            <p:sp>
              <p:nvSpPr>
                <p:cNvPr id="16" name="Trapezoid 17">
                  <a:extLst>
                    <a:ext uri="{FF2B5EF4-FFF2-40B4-BE49-F238E27FC236}">
                      <a16:creationId xmlns:a16="http://schemas.microsoft.com/office/drawing/2014/main" id="{CC19E19D-FD8E-1C45-C349-D06A620E9F92}"/>
                    </a:ext>
                  </a:extLst>
                </p:cNvPr>
                <p:cNvSpPr/>
                <p:nvPr/>
              </p:nvSpPr>
              <p:spPr>
                <a:xfrm>
                  <a:off x="681083" y="627016"/>
                  <a:ext cx="666750" cy="1420813"/>
                </a:xfrm>
                <a:prstGeom prst="trapezoid">
                  <a:avLst>
                    <a:gd name="adj" fmla="val 37356"/>
                  </a:avLst>
                </a:prstGeom>
                <a:solidFill>
                  <a:srgbClr val="66CCFF"/>
                </a:solidFill>
                <a:ln w="22225" cap="flat" cmpd="sng" algn="ctr">
                  <a:solidFill>
                    <a:srgbClr val="FFA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32356" tIns="66177" rIns="132356" bIns="66177" anchor="ctr"/>
                <a:lstStyle/>
                <a:p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99BECB6B-1140-5FF9-8275-CC6FB420DF38}"/>
                    </a:ext>
                  </a:extLst>
                </p:cNvPr>
                <p:cNvSpPr/>
                <p:nvPr/>
              </p:nvSpPr>
              <p:spPr>
                <a:xfrm>
                  <a:off x="977946" y="580979"/>
                  <a:ext cx="74612" cy="682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32356" tIns="66177" rIns="132356" bIns="66177" anchor="ctr"/>
                <a:lstStyle/>
                <a:p>
                  <a:endParaRPr lang="en-US"/>
                </a:p>
              </p:txBody>
            </p:sp>
            <p:cxnSp>
              <p:nvCxnSpPr>
                <p:cNvPr id="18" name="Straight Connector 19">
                  <a:extLst>
                    <a:ext uri="{FF2B5EF4-FFF2-40B4-BE49-F238E27FC236}">
                      <a16:creationId xmlns:a16="http://schemas.microsoft.com/office/drawing/2014/main" id="{D4E67BEF-481E-F9C5-C628-4A81684EB3F8}"/>
                    </a:ext>
                  </a:extLst>
                </p:cNvPr>
                <p:cNvCxnSpPr/>
                <p:nvPr/>
              </p:nvCxnSpPr>
              <p:spPr>
                <a:xfrm>
                  <a:off x="681083" y="2047829"/>
                  <a:ext cx="666750" cy="1587"/>
                </a:xfrm>
                <a:prstGeom prst="line">
                  <a:avLst/>
                </a:prstGeom>
                <a:ln w="2222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 Box 81">
                  <a:extLst>
                    <a:ext uri="{FF2B5EF4-FFF2-40B4-BE49-F238E27FC236}">
                      <a16:creationId xmlns:a16="http://schemas.microsoft.com/office/drawing/2014/main" id="{9DF13C41-4599-04B3-E598-799953A33AC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5400000">
                  <a:off x="492584" y="1342680"/>
                  <a:ext cx="1366426" cy="4578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lc="http://schemas.openxmlformats.org/drawingml/2006/lockedCanvas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32340" tIns="66168" rIns="132340" bIns="66168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333"/>
                    </a:spcAft>
                  </a:pPr>
                  <a:r>
                    <a:rPr lang="en-US" sz="1067">
                      <a:solidFill>
                        <a:srgbClr val="000000"/>
                      </a:solidFill>
                      <a:latin typeface="+mn-lt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Liquid D</a:t>
                  </a:r>
                  <a:r>
                    <a:rPr lang="en-US" sz="1067" baseline="-25000">
                      <a:solidFill>
                        <a:srgbClr val="000000"/>
                      </a:solidFill>
                      <a:latin typeface="+mn-lt"/>
                      <a:ea typeface="SimSun" panose="02010600030101010101" pitchFamily="2" charset="-122"/>
                      <a:cs typeface="Times New Roman" panose="02020603050405020304" pitchFamily="18" charset="0"/>
                    </a:rPr>
                    <a:t>2</a:t>
                  </a:r>
                  <a:endParaRPr lang="en-US" sz="1067">
                    <a:latin typeface="+mn-lt"/>
                    <a:ea typeface="SimSun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062721F-8391-D044-E264-94CEAFD56370}"/>
                    </a:ext>
                  </a:extLst>
                </p:cNvPr>
                <p:cNvSpPr/>
                <p:nvPr/>
              </p:nvSpPr>
              <p:spPr>
                <a:xfrm rot="19800000">
                  <a:off x="1171621" y="812754"/>
                  <a:ext cx="74612" cy="682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32356" tIns="66177" rIns="132356" bIns="66177" anchor="ctr"/>
                <a:lstStyle/>
                <a:p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41BD8CB-93E8-A543-DC96-5816373595AD}"/>
                    </a:ext>
                  </a:extLst>
                </p:cNvPr>
                <p:cNvSpPr/>
                <p:nvPr/>
              </p:nvSpPr>
              <p:spPr>
                <a:xfrm rot="1800000">
                  <a:off x="787446" y="815929"/>
                  <a:ext cx="74612" cy="682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132356" tIns="66177" rIns="132356" bIns="66177" anchor="ctr"/>
                <a:lstStyle/>
                <a:p>
                  <a:endParaRPr lang="en-US"/>
                </a:p>
              </p:txBody>
            </p:sp>
          </p:grpSp>
          <p:pic>
            <p:nvPicPr>
              <p:cNvPr id="12" name="Picture 13">
                <a:extLst>
                  <a:ext uri="{FF2B5EF4-FFF2-40B4-BE49-F238E27FC236}">
                    <a16:creationId xmlns:a16="http://schemas.microsoft.com/office/drawing/2014/main" id="{9A2F1C04-69A1-E2AF-693E-73D021E4B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25581" y="516311"/>
                <a:ext cx="892604" cy="573133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cxnSp>
            <p:nvCxnSpPr>
              <p:cNvPr id="13" name="Straight Arrow Connector 14">
                <a:extLst>
                  <a:ext uri="{FF2B5EF4-FFF2-40B4-BE49-F238E27FC236}">
                    <a16:creationId xmlns:a16="http://schemas.microsoft.com/office/drawing/2014/main" id="{8C400E86-85D8-8335-2011-13DF549BA516}"/>
                  </a:ext>
                </a:extLst>
              </p:cNvPr>
              <p:cNvCxnSpPr/>
              <p:nvPr/>
            </p:nvCxnSpPr>
            <p:spPr>
              <a:xfrm>
                <a:off x="427838" y="779558"/>
                <a:ext cx="1394776" cy="0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triangle" w="med" len="med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5">
                <a:extLst>
                  <a:ext uri="{FF2B5EF4-FFF2-40B4-BE49-F238E27FC236}">
                    <a16:creationId xmlns:a16="http://schemas.microsoft.com/office/drawing/2014/main" id="{00CEAC42-1461-4AF6-658E-472F9EB7FC95}"/>
                  </a:ext>
                </a:extLst>
              </p:cNvPr>
              <p:cNvCxnSpPr/>
              <p:nvPr/>
            </p:nvCxnSpPr>
            <p:spPr>
              <a:xfrm>
                <a:off x="467752" y="824090"/>
                <a:ext cx="1394776" cy="0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 w="lg" len="lg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150">
            <a:extLst>
              <a:ext uri="{FF2B5EF4-FFF2-40B4-BE49-F238E27FC236}">
                <a16:creationId xmlns:a16="http://schemas.microsoft.com/office/drawing/2014/main" id="{2E5DECE2-EF69-B38A-2E32-FA0747711F04}"/>
              </a:ext>
            </a:extLst>
          </p:cNvPr>
          <p:cNvGrpSpPr/>
          <p:nvPr/>
        </p:nvGrpSpPr>
        <p:grpSpPr>
          <a:xfrm>
            <a:off x="9116995" y="2884594"/>
            <a:ext cx="2564888" cy="1166868"/>
            <a:chOff x="9632896" y="2727520"/>
            <a:chExt cx="2564888" cy="116686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AFC34B2-5C56-7193-53DE-40359BABD5BB}"/>
                </a:ext>
              </a:extLst>
            </p:cNvPr>
            <p:cNvSpPr/>
            <p:nvPr/>
          </p:nvSpPr>
          <p:spPr bwMode="auto">
            <a:xfrm>
              <a:off x="9632896" y="3184932"/>
              <a:ext cx="2564888" cy="7094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pic>
          <p:nvPicPr>
            <p:cNvPr id="24" name="Picture 39">
              <a:extLst>
                <a:ext uri="{FF2B5EF4-FFF2-40B4-BE49-F238E27FC236}">
                  <a16:creationId xmlns:a16="http://schemas.microsoft.com/office/drawing/2014/main" id="{F366F34F-B69A-C671-3E7F-72C94845FB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9848598" y="3294876"/>
              <a:ext cx="2147514" cy="484502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40">
              <a:extLst>
                <a:ext uri="{FF2B5EF4-FFF2-40B4-BE49-F238E27FC236}">
                  <a16:creationId xmlns:a16="http://schemas.microsoft.com/office/drawing/2014/main" id="{9BF96F68-3472-1250-BE52-5E1A811A3AEC}"/>
                </a:ext>
              </a:extLst>
            </p:cNvPr>
            <p:cNvSpPr txBox="1"/>
            <p:nvPr/>
          </p:nvSpPr>
          <p:spPr>
            <a:xfrm>
              <a:off x="9640299" y="2727520"/>
              <a:ext cx="2557485" cy="47465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ts val="1480"/>
                </a:lnSpc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Spot Electron </a:t>
              </a:r>
              <a:b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Temperature and Impurities</a:t>
              </a:r>
            </a:p>
          </p:txBody>
        </p:sp>
      </p:grpSp>
      <p:grpSp>
        <p:nvGrpSpPr>
          <p:cNvPr id="26" name="Group 146">
            <a:extLst>
              <a:ext uri="{FF2B5EF4-FFF2-40B4-BE49-F238E27FC236}">
                <a16:creationId xmlns:a16="http://schemas.microsoft.com/office/drawing/2014/main" id="{FEE6DD10-CA3B-94F1-CFE0-BDBC28B015C9}"/>
              </a:ext>
            </a:extLst>
          </p:cNvPr>
          <p:cNvGrpSpPr/>
          <p:nvPr/>
        </p:nvGrpSpPr>
        <p:grpSpPr>
          <a:xfrm>
            <a:off x="1777448" y="3036991"/>
            <a:ext cx="2099279" cy="1272961"/>
            <a:chOff x="883855" y="3355884"/>
            <a:chExt cx="2099279" cy="12729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97FF4AB-5AC3-546A-5838-40C4EEE1FB49}"/>
                </a:ext>
              </a:extLst>
            </p:cNvPr>
            <p:cNvSpPr/>
            <p:nvPr/>
          </p:nvSpPr>
          <p:spPr bwMode="auto">
            <a:xfrm>
              <a:off x="888157" y="3563036"/>
              <a:ext cx="2087573" cy="106580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pic>
          <p:nvPicPr>
            <p:cNvPr id="28" name="Picture 43">
              <a:extLst>
                <a:ext uri="{FF2B5EF4-FFF2-40B4-BE49-F238E27FC236}">
                  <a16:creationId xmlns:a16="http://schemas.microsoft.com/office/drawing/2014/main" id="{7DEB0E25-76F0-9D3A-9E6A-FB7B4527B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22303" y="3679152"/>
              <a:ext cx="1851597" cy="8806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44">
              <a:extLst>
                <a:ext uri="{FF2B5EF4-FFF2-40B4-BE49-F238E27FC236}">
                  <a16:creationId xmlns:a16="http://schemas.microsoft.com/office/drawing/2014/main" id="{50CA56C9-109F-E7E6-B6DB-27C3787EDC9D}"/>
                </a:ext>
              </a:extLst>
            </p:cNvPr>
            <p:cNvSpPr txBox="1"/>
            <p:nvPr/>
          </p:nvSpPr>
          <p:spPr>
            <a:xfrm>
              <a:off x="883855" y="3355884"/>
              <a:ext cx="2099279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ctr" anchorCtr="0">
              <a:noAutofit/>
            </a:bodyPr>
            <a:lstStyle>
              <a:defPPr>
                <a:defRPr lang="en-US"/>
              </a:defPPr>
              <a:lvl1pPr marR="0" lvl="0" indent="0" algn="r" defTabSz="4572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300" b="0" i="1" u="none" strike="noStrike" cap="none" spc="0" normalizeH="0" baseline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 algn="ctr">
                <a:lnSpc>
                  <a:spcPts val="1480"/>
                </a:lnSpc>
              </a:pPr>
              <a:r>
                <a:rPr lang="en-US" sz="1400" i="0">
                  <a:solidFill>
                    <a:schemeClr val="bg1"/>
                  </a:solidFill>
                </a:rPr>
                <a:t>Yield / Fuel Uniformity</a:t>
              </a:r>
            </a:p>
          </p:txBody>
        </p:sp>
      </p:grpSp>
      <p:grpSp>
        <p:nvGrpSpPr>
          <p:cNvPr id="30" name="Group 151">
            <a:extLst>
              <a:ext uri="{FF2B5EF4-FFF2-40B4-BE49-F238E27FC236}">
                <a16:creationId xmlns:a16="http://schemas.microsoft.com/office/drawing/2014/main" id="{D3C0D72F-5F19-15DE-7AAD-78B402414B20}"/>
              </a:ext>
            </a:extLst>
          </p:cNvPr>
          <p:cNvGrpSpPr/>
          <p:nvPr/>
        </p:nvGrpSpPr>
        <p:grpSpPr>
          <a:xfrm>
            <a:off x="2273382" y="4419120"/>
            <a:ext cx="1822915" cy="1251549"/>
            <a:chOff x="1320885" y="4450018"/>
            <a:chExt cx="1822915" cy="125154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F09220-C9FD-813A-B867-B556E6AC5F48}"/>
                </a:ext>
              </a:extLst>
            </p:cNvPr>
            <p:cNvSpPr/>
            <p:nvPr/>
          </p:nvSpPr>
          <p:spPr bwMode="auto">
            <a:xfrm>
              <a:off x="1323994" y="4757795"/>
              <a:ext cx="1815560" cy="9437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pic>
          <p:nvPicPr>
            <p:cNvPr id="32" name="Picture 47">
              <a:extLst>
                <a:ext uri="{FF2B5EF4-FFF2-40B4-BE49-F238E27FC236}">
                  <a16:creationId xmlns:a16="http://schemas.microsoft.com/office/drawing/2014/main" id="{FEADA326-1504-B19F-6D93-A2D352076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0401" t="14614" r="10793" b="20667"/>
            <a:stretch/>
          </p:blipFill>
          <p:spPr>
            <a:xfrm>
              <a:off x="2299907" y="4851904"/>
              <a:ext cx="729531" cy="7337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48">
              <a:extLst>
                <a:ext uri="{FF2B5EF4-FFF2-40B4-BE49-F238E27FC236}">
                  <a16:creationId xmlns:a16="http://schemas.microsoft.com/office/drawing/2014/main" id="{B60090E6-8917-7467-0854-7AF83C64E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7444" y="4851358"/>
              <a:ext cx="743259" cy="733725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TextBox 49">
              <a:extLst>
                <a:ext uri="{FF2B5EF4-FFF2-40B4-BE49-F238E27FC236}">
                  <a16:creationId xmlns:a16="http://schemas.microsoft.com/office/drawing/2014/main" id="{AA6E2EC0-A593-884F-805F-E937B0061A3C}"/>
                </a:ext>
              </a:extLst>
            </p:cNvPr>
            <p:cNvSpPr txBox="1"/>
            <p:nvPr/>
          </p:nvSpPr>
          <p:spPr>
            <a:xfrm>
              <a:off x="1320885" y="4450018"/>
              <a:ext cx="1822915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ts val="1480"/>
                </a:lnSpc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DT* Fuel Uniformity</a:t>
              </a:r>
            </a:p>
          </p:txBody>
        </p:sp>
      </p:grpSp>
      <p:grpSp>
        <p:nvGrpSpPr>
          <p:cNvPr id="35" name="Group 149">
            <a:extLst>
              <a:ext uri="{FF2B5EF4-FFF2-40B4-BE49-F238E27FC236}">
                <a16:creationId xmlns:a16="http://schemas.microsoft.com/office/drawing/2014/main" id="{12FCA2BE-85D3-C8AA-F753-404C3786A0D1}"/>
              </a:ext>
            </a:extLst>
          </p:cNvPr>
          <p:cNvGrpSpPr/>
          <p:nvPr/>
        </p:nvGrpSpPr>
        <p:grpSpPr>
          <a:xfrm>
            <a:off x="8191445" y="1353962"/>
            <a:ext cx="2453591" cy="1457514"/>
            <a:chOff x="9554343" y="4534628"/>
            <a:chExt cx="2453591" cy="145751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B86D5B-91DB-1A70-FDD6-688ECA4F00CE}"/>
                </a:ext>
              </a:extLst>
            </p:cNvPr>
            <p:cNvSpPr/>
            <p:nvPr/>
          </p:nvSpPr>
          <p:spPr bwMode="auto">
            <a:xfrm>
              <a:off x="9554343" y="4842406"/>
              <a:ext cx="2443080" cy="11497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7" name="TextBox 52">
              <a:extLst>
                <a:ext uri="{FF2B5EF4-FFF2-40B4-BE49-F238E27FC236}">
                  <a16:creationId xmlns:a16="http://schemas.microsoft.com/office/drawing/2014/main" id="{64F86683-2604-5628-3563-3B1161E6A2B1}"/>
                </a:ext>
              </a:extLst>
            </p:cNvPr>
            <p:cNvSpPr txBox="1"/>
            <p:nvPr/>
          </p:nvSpPr>
          <p:spPr>
            <a:xfrm>
              <a:off x="9554343" y="4534628"/>
              <a:ext cx="2453591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 defTabSz="457189" eaLnBrk="1" fontAlgn="auto" hangingPunct="1">
                <a:lnSpc>
                  <a:spcPts val="14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Spot and Fuel Shape</a:t>
              </a:r>
            </a:p>
          </p:txBody>
        </p:sp>
        <p:pic>
          <p:nvPicPr>
            <p:cNvPr id="38" name="Picture 53">
              <a:extLst>
                <a:ext uri="{FF2B5EF4-FFF2-40B4-BE49-F238E27FC236}">
                  <a16:creationId xmlns:a16="http://schemas.microsoft.com/office/drawing/2014/main" id="{C396BCFB-1C76-D026-44ED-5B56EA847F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49" t="7876" r="18452" b="12887"/>
            <a:stretch/>
          </p:blipFill>
          <p:spPr>
            <a:xfrm>
              <a:off x="10916245" y="4925381"/>
              <a:ext cx="912575" cy="954916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9" name="Media File" descr="media-2-5.png">
              <a:extLst>
                <a:ext uri="{FF2B5EF4-FFF2-40B4-BE49-F238E27FC236}">
                  <a16:creationId xmlns:a16="http://schemas.microsoft.com/office/drawing/2014/main" id="{A3B123A1-7A52-31DD-F60B-FEE097E039F8}"/>
                </a:ext>
              </a:extLst>
            </p:cNvPr>
            <p:cNvPicPr>
              <a:picLocks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0915" y="4943265"/>
              <a:ext cx="944153" cy="945416"/>
            </a:xfrm>
            <a:prstGeom prst="rect">
              <a:avLst/>
            </a:prstGeom>
          </p:spPr>
        </p:pic>
      </p:grpSp>
      <p:grpSp>
        <p:nvGrpSpPr>
          <p:cNvPr id="40" name="Group 148">
            <a:extLst>
              <a:ext uri="{FF2B5EF4-FFF2-40B4-BE49-F238E27FC236}">
                <a16:creationId xmlns:a16="http://schemas.microsoft.com/office/drawing/2014/main" id="{F8A4F80F-6A54-E0F0-1A21-057F993E0353}"/>
              </a:ext>
            </a:extLst>
          </p:cNvPr>
          <p:cNvGrpSpPr/>
          <p:nvPr/>
        </p:nvGrpSpPr>
        <p:grpSpPr>
          <a:xfrm>
            <a:off x="4162618" y="5039960"/>
            <a:ext cx="2178791" cy="1659474"/>
            <a:chOff x="4462734" y="4436684"/>
            <a:chExt cx="2178791" cy="165947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01BBA2-9454-8AEF-7DFB-93F399CE7627}"/>
                </a:ext>
              </a:extLst>
            </p:cNvPr>
            <p:cNvSpPr/>
            <p:nvPr/>
          </p:nvSpPr>
          <p:spPr bwMode="auto">
            <a:xfrm>
              <a:off x="4462734" y="4532140"/>
              <a:ext cx="2175493" cy="156401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42" name="TextBox 94">
              <a:extLst>
                <a:ext uri="{FF2B5EF4-FFF2-40B4-BE49-F238E27FC236}">
                  <a16:creationId xmlns:a16="http://schemas.microsoft.com/office/drawing/2014/main" id="{52BFA3EF-8E54-6DB2-7172-776F5DAF8A5A}"/>
                </a:ext>
              </a:extLst>
            </p:cNvPr>
            <p:cNvSpPr txBox="1"/>
            <p:nvPr/>
          </p:nvSpPr>
          <p:spPr>
            <a:xfrm>
              <a:off x="4466032" y="4436684"/>
              <a:ext cx="2175493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 anchor="ctr" anchorCtr="0">
              <a:noAutofit/>
            </a:bodyPr>
            <a:lstStyle/>
            <a:p>
              <a:pPr algn="ctr" defTabSz="457189" eaLnBrk="1" fontAlgn="auto" hangingPunct="1">
                <a:lnSpc>
                  <a:spcPts val="148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Burn Width, Bang Time</a:t>
              </a:r>
            </a:p>
          </p:txBody>
        </p:sp>
        <p:grpSp>
          <p:nvGrpSpPr>
            <p:cNvPr id="43" name="Group 95">
              <a:extLst>
                <a:ext uri="{FF2B5EF4-FFF2-40B4-BE49-F238E27FC236}">
                  <a16:creationId xmlns:a16="http://schemas.microsoft.com/office/drawing/2014/main" id="{648BB03D-1BD5-44E1-FC80-E99E09DF5E6F}"/>
                </a:ext>
              </a:extLst>
            </p:cNvPr>
            <p:cNvGrpSpPr/>
            <p:nvPr/>
          </p:nvGrpSpPr>
          <p:grpSpPr>
            <a:xfrm>
              <a:off x="4774296" y="5060496"/>
              <a:ext cx="1694121" cy="994183"/>
              <a:chOff x="2367059" y="5264369"/>
              <a:chExt cx="1590399" cy="933313"/>
            </a:xfrm>
          </p:grpSpPr>
          <p:pic>
            <p:nvPicPr>
              <p:cNvPr id="45" name="Picture 96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083AAC9-D5D4-8903-06AE-BA105C946E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83529" y="5264369"/>
                <a:ext cx="1415216" cy="747790"/>
              </a:xfrm>
              <a:prstGeom prst="rect">
                <a:avLst/>
              </a:prstGeom>
            </p:spPr>
          </p:pic>
          <p:sp>
            <p:nvSpPr>
              <p:cNvPr id="46" name="TextBox 97">
                <a:extLst>
                  <a:ext uri="{FF2B5EF4-FFF2-40B4-BE49-F238E27FC236}">
                    <a16:creationId xmlns:a16="http://schemas.microsoft.com/office/drawing/2014/main" id="{E8B3D479-C79D-6272-09FD-2E11368F7FB8}"/>
                  </a:ext>
                </a:extLst>
              </p:cNvPr>
              <p:cNvSpPr txBox="1"/>
              <p:nvPr/>
            </p:nvSpPr>
            <p:spPr>
              <a:xfrm>
                <a:off x="2367059" y="6000420"/>
                <a:ext cx="469250" cy="1811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8.8</a:t>
                </a:r>
              </a:p>
            </p:txBody>
          </p:sp>
          <p:sp>
            <p:nvSpPr>
              <p:cNvPr id="47" name="TextBox 98">
                <a:extLst>
                  <a:ext uri="{FF2B5EF4-FFF2-40B4-BE49-F238E27FC236}">
                    <a16:creationId xmlns:a16="http://schemas.microsoft.com/office/drawing/2014/main" id="{F24CE57A-06DE-568B-5658-D4A8452F2AFE}"/>
                  </a:ext>
                </a:extLst>
              </p:cNvPr>
              <p:cNvSpPr txBox="1"/>
              <p:nvPr/>
            </p:nvSpPr>
            <p:spPr>
              <a:xfrm>
                <a:off x="2838743" y="6006348"/>
                <a:ext cx="438103" cy="1811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9.0</a:t>
                </a:r>
              </a:p>
            </p:txBody>
          </p:sp>
          <p:sp>
            <p:nvSpPr>
              <p:cNvPr id="48" name="TextBox 99">
                <a:extLst>
                  <a:ext uri="{FF2B5EF4-FFF2-40B4-BE49-F238E27FC236}">
                    <a16:creationId xmlns:a16="http://schemas.microsoft.com/office/drawing/2014/main" id="{131198E8-D4F2-A898-3D1C-07A09DBFCF09}"/>
                  </a:ext>
                </a:extLst>
              </p:cNvPr>
              <p:cNvSpPr txBox="1"/>
              <p:nvPr/>
            </p:nvSpPr>
            <p:spPr>
              <a:xfrm>
                <a:off x="3451274" y="6016507"/>
                <a:ext cx="506184" cy="181175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9.2</a:t>
                </a:r>
              </a:p>
            </p:txBody>
          </p:sp>
          <p:sp>
            <p:nvSpPr>
              <p:cNvPr id="49" name="TextBox 100">
                <a:extLst>
                  <a:ext uri="{FF2B5EF4-FFF2-40B4-BE49-F238E27FC236}">
                    <a16:creationId xmlns:a16="http://schemas.microsoft.com/office/drawing/2014/main" id="{94404263-A27B-492C-D7A8-BD45CFCDA043}"/>
                  </a:ext>
                </a:extLst>
              </p:cNvPr>
              <p:cNvSpPr txBox="1"/>
              <p:nvPr/>
            </p:nvSpPr>
            <p:spPr>
              <a:xfrm>
                <a:off x="3058158" y="6009584"/>
                <a:ext cx="660673" cy="17017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t (ns)</a:t>
                </a:r>
              </a:p>
            </p:txBody>
          </p:sp>
        </p:grpSp>
        <p:pic>
          <p:nvPicPr>
            <p:cNvPr id="44" name="Picture 2" descr="Los Alamos National Laboratory">
              <a:extLst>
                <a:ext uri="{FF2B5EF4-FFF2-40B4-BE49-F238E27FC236}">
                  <a16:creationId xmlns:a16="http://schemas.microsoft.com/office/drawing/2014/main" id="{64BD37C4-9198-A1A7-62DB-750085318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3732" y="4728887"/>
              <a:ext cx="920642" cy="368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126">
            <a:extLst>
              <a:ext uri="{FF2B5EF4-FFF2-40B4-BE49-F238E27FC236}">
                <a16:creationId xmlns:a16="http://schemas.microsoft.com/office/drawing/2014/main" id="{F9F2BDCB-6353-6096-B059-3C2C89397239}"/>
              </a:ext>
            </a:extLst>
          </p:cNvPr>
          <p:cNvGrpSpPr/>
          <p:nvPr/>
        </p:nvGrpSpPr>
        <p:grpSpPr>
          <a:xfrm>
            <a:off x="8672381" y="4148981"/>
            <a:ext cx="2138861" cy="1998393"/>
            <a:chOff x="7415482" y="1228280"/>
            <a:chExt cx="2138861" cy="1998393"/>
          </a:xfrm>
        </p:grpSpPr>
        <p:sp>
          <p:nvSpPr>
            <p:cNvPr id="51" name="TextBox 101">
              <a:extLst>
                <a:ext uri="{FF2B5EF4-FFF2-40B4-BE49-F238E27FC236}">
                  <a16:creationId xmlns:a16="http://schemas.microsoft.com/office/drawing/2014/main" id="{D900EF03-C66B-D0A6-0AA4-DC7EBC14F15B}"/>
                </a:ext>
              </a:extLst>
            </p:cNvPr>
            <p:cNvSpPr txBox="1"/>
            <p:nvPr/>
          </p:nvSpPr>
          <p:spPr>
            <a:xfrm>
              <a:off x="7415484" y="1228280"/>
              <a:ext cx="2138859" cy="640240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ts val="1480"/>
                </a:lnSpc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 Ion Temperature, </a:t>
              </a:r>
            </a:p>
            <a:p>
              <a:pPr algn="ctr">
                <a:lnSpc>
                  <a:spcPts val="1480"/>
                </a:lnSpc>
                <a:defRPr/>
              </a:pP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Hot Spot Velocity, Fuel Areal Density, Yield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3641A96-290D-ACD5-0122-FD1060ECB914}"/>
                </a:ext>
              </a:extLst>
            </p:cNvPr>
            <p:cNvSpPr/>
            <p:nvPr/>
          </p:nvSpPr>
          <p:spPr bwMode="auto">
            <a:xfrm>
              <a:off x="7415482" y="1868521"/>
              <a:ext cx="2138861" cy="13581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53" name="Group 125">
              <a:extLst>
                <a:ext uri="{FF2B5EF4-FFF2-40B4-BE49-F238E27FC236}">
                  <a16:creationId xmlns:a16="http://schemas.microsoft.com/office/drawing/2014/main" id="{BF5DB91B-610A-9439-6C2A-566C56F0A0E1}"/>
                </a:ext>
              </a:extLst>
            </p:cNvPr>
            <p:cNvGrpSpPr/>
            <p:nvPr/>
          </p:nvGrpSpPr>
          <p:grpSpPr>
            <a:xfrm>
              <a:off x="7629074" y="1927449"/>
              <a:ext cx="1727030" cy="1284483"/>
              <a:chOff x="7606266" y="1946275"/>
              <a:chExt cx="1727030" cy="1284483"/>
            </a:xfrm>
          </p:grpSpPr>
          <p:pic>
            <p:nvPicPr>
              <p:cNvPr id="54" name="Picture 104">
                <a:extLst>
                  <a:ext uri="{FF2B5EF4-FFF2-40B4-BE49-F238E27FC236}">
                    <a16:creationId xmlns:a16="http://schemas.microsoft.com/office/drawing/2014/main" id="{8C63150A-8282-1188-B73E-17D222A518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43" r="10342" b="19398"/>
              <a:stretch/>
            </p:blipFill>
            <p:spPr>
              <a:xfrm>
                <a:off x="7747344" y="1946275"/>
                <a:ext cx="1399831" cy="975226"/>
              </a:xfrm>
              <a:prstGeom prst="rect">
                <a:avLst/>
              </a:prstGeom>
            </p:spPr>
          </p:pic>
          <p:sp>
            <p:nvSpPr>
              <p:cNvPr id="55" name="TextBox 105">
                <a:extLst>
                  <a:ext uri="{FF2B5EF4-FFF2-40B4-BE49-F238E27FC236}">
                    <a16:creationId xmlns:a16="http://schemas.microsoft.com/office/drawing/2014/main" id="{BB196917-C1AA-DD85-8CFE-2E1C1427D41B}"/>
                  </a:ext>
                </a:extLst>
              </p:cNvPr>
              <p:cNvSpPr txBox="1"/>
              <p:nvPr/>
            </p:nvSpPr>
            <p:spPr>
              <a:xfrm>
                <a:off x="8315859" y="2974213"/>
                <a:ext cx="590551" cy="256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t (ns)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F23D33D-4A18-F536-FFD7-8A88F1BEB15E}"/>
                  </a:ext>
                </a:extLst>
              </p:cNvPr>
              <p:cNvSpPr/>
              <p:nvPr/>
            </p:nvSpPr>
            <p:spPr bwMode="auto">
              <a:xfrm>
                <a:off x="8181388" y="2239602"/>
                <a:ext cx="809544" cy="1664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2133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TextBox 109">
                <a:extLst>
                  <a:ext uri="{FF2B5EF4-FFF2-40B4-BE49-F238E27FC236}">
                    <a16:creationId xmlns:a16="http://schemas.microsoft.com/office/drawing/2014/main" id="{43137A32-5B7D-1A69-B326-E003AF8F4425}"/>
                  </a:ext>
                </a:extLst>
              </p:cNvPr>
              <p:cNvSpPr txBox="1"/>
              <p:nvPr/>
            </p:nvSpPr>
            <p:spPr>
              <a:xfrm>
                <a:off x="8205308" y="2116989"/>
                <a:ext cx="83262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latin typeface="Calibri" panose="020F0502020204030204" pitchFamily="34" charset="0"/>
                    <a:cs typeface="Calibri" panose="020F0502020204030204" pitchFamily="34" charset="0"/>
                  </a:rPr>
                  <a:t>Spectrum</a:t>
                </a:r>
              </a:p>
            </p:txBody>
          </p:sp>
          <p:pic>
            <p:nvPicPr>
              <p:cNvPr id="58" name="Picture 111">
                <a:extLst>
                  <a:ext uri="{FF2B5EF4-FFF2-40B4-BE49-F238E27FC236}">
                    <a16:creationId xmlns:a16="http://schemas.microsoft.com/office/drawing/2014/main" id="{422878F8-352B-2990-98B4-E8C8D491C6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9924"/>
              <a:stretch/>
            </p:blipFill>
            <p:spPr>
              <a:xfrm>
                <a:off x="7606266" y="2967822"/>
                <a:ext cx="412286" cy="165223"/>
              </a:xfrm>
              <a:prstGeom prst="rect">
                <a:avLst/>
              </a:prstGeom>
            </p:spPr>
          </p:pic>
          <p:sp>
            <p:nvSpPr>
              <p:cNvPr id="59" name="TextBox 123">
                <a:extLst>
                  <a:ext uri="{FF2B5EF4-FFF2-40B4-BE49-F238E27FC236}">
                    <a16:creationId xmlns:a16="http://schemas.microsoft.com/office/drawing/2014/main" id="{03214508-7575-8591-9B6B-5491590FB09C}"/>
                  </a:ext>
                </a:extLst>
              </p:cNvPr>
              <p:cNvSpPr txBox="1"/>
              <p:nvPr/>
            </p:nvSpPr>
            <p:spPr>
              <a:xfrm>
                <a:off x="8914390" y="2907253"/>
                <a:ext cx="418906" cy="18496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600</a:t>
                </a:r>
              </a:p>
            </p:txBody>
          </p:sp>
          <p:sp>
            <p:nvSpPr>
              <p:cNvPr id="60" name="TextBox 124">
                <a:extLst>
                  <a:ext uri="{FF2B5EF4-FFF2-40B4-BE49-F238E27FC236}">
                    <a16:creationId xmlns:a16="http://schemas.microsoft.com/office/drawing/2014/main" id="{13ED3919-FF6A-F317-A6C3-170F5DAD8E6A}"/>
                  </a:ext>
                </a:extLst>
              </p:cNvPr>
              <p:cNvSpPr txBox="1"/>
              <p:nvPr/>
            </p:nvSpPr>
            <p:spPr>
              <a:xfrm>
                <a:off x="8060315" y="2907253"/>
                <a:ext cx="418906" cy="18496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en-US" sz="1067">
                    <a:latin typeface="Calibri" panose="020F0502020204030204" pitchFamily="34" charset="0"/>
                    <a:cs typeface="Calibri" panose="020F0502020204030204" pitchFamily="34" charset="0"/>
                  </a:rPr>
                  <a:t>500</a:t>
                </a:r>
              </a:p>
            </p:txBody>
          </p:sp>
        </p:grpSp>
      </p:grpSp>
      <p:grpSp>
        <p:nvGrpSpPr>
          <p:cNvPr id="61" name="Group 145">
            <a:extLst>
              <a:ext uri="{FF2B5EF4-FFF2-40B4-BE49-F238E27FC236}">
                <a16:creationId xmlns:a16="http://schemas.microsoft.com/office/drawing/2014/main" id="{B80E8211-F4AA-1491-561A-7273EC24DADE}"/>
              </a:ext>
            </a:extLst>
          </p:cNvPr>
          <p:cNvGrpSpPr/>
          <p:nvPr/>
        </p:nvGrpSpPr>
        <p:grpSpPr>
          <a:xfrm>
            <a:off x="6411028" y="4671592"/>
            <a:ext cx="2175493" cy="1924062"/>
            <a:chOff x="7142607" y="4250289"/>
            <a:chExt cx="2175493" cy="1924062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991C67E-D681-EC66-7DB8-D8F24256DD2E}"/>
                </a:ext>
              </a:extLst>
            </p:cNvPr>
            <p:cNvSpPr/>
            <p:nvPr/>
          </p:nvSpPr>
          <p:spPr bwMode="auto">
            <a:xfrm>
              <a:off x="7142607" y="4561555"/>
              <a:ext cx="2175493" cy="15649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b"/>
            <a:lstStyle/>
            <a:p>
              <a:pPr algn="ctr" eaLnBrk="1" fontAlgn="auto" hangingPunct="1"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3" name="TextBox 90">
              <a:extLst>
                <a:ext uri="{FF2B5EF4-FFF2-40B4-BE49-F238E27FC236}">
                  <a16:creationId xmlns:a16="http://schemas.microsoft.com/office/drawing/2014/main" id="{66F7F7AB-4BCC-7989-BBAA-A0AAD4EA16D0}"/>
                </a:ext>
              </a:extLst>
            </p:cNvPr>
            <p:cNvSpPr txBox="1"/>
            <p:nvPr/>
          </p:nvSpPr>
          <p:spPr>
            <a:xfrm>
              <a:off x="7142607" y="4250289"/>
              <a:ext cx="2175493" cy="311266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ts val="1480"/>
                </a:lnSpc>
                <a:defRPr/>
              </a:pPr>
              <a:r>
                <a:rPr lang="en-US" sz="14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Hohlraum</a:t>
              </a:r>
              <a:r>
                <a:rPr lang="en-US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Radiation Flux</a:t>
              </a:r>
            </a:p>
          </p:txBody>
        </p:sp>
        <p:grpSp>
          <p:nvGrpSpPr>
            <p:cNvPr id="64" name="Group 144">
              <a:extLst>
                <a:ext uri="{FF2B5EF4-FFF2-40B4-BE49-F238E27FC236}">
                  <a16:creationId xmlns:a16="http://schemas.microsoft.com/office/drawing/2014/main" id="{FE6DBDB6-11C4-5C4F-96DF-6EFEB63992D9}"/>
                </a:ext>
              </a:extLst>
            </p:cNvPr>
            <p:cNvGrpSpPr/>
            <p:nvPr/>
          </p:nvGrpSpPr>
          <p:grpSpPr>
            <a:xfrm>
              <a:off x="7319905" y="4560945"/>
              <a:ext cx="1714324" cy="1613406"/>
              <a:chOff x="7307760" y="4596023"/>
              <a:chExt cx="1714324" cy="1613406"/>
            </a:xfrm>
          </p:grpSpPr>
          <p:pic>
            <p:nvPicPr>
              <p:cNvPr id="65" name="Picture 91">
                <a:extLst>
                  <a:ext uri="{FF2B5EF4-FFF2-40B4-BE49-F238E27FC236}">
                    <a16:creationId xmlns:a16="http://schemas.microsoft.com/office/drawing/2014/main" id="{F6B09279-4CF5-B239-373E-EA5D8FD9F5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7647" t="649" r="2427" b="14243"/>
              <a:stretch/>
            </p:blipFill>
            <p:spPr>
              <a:xfrm>
                <a:off x="7681318" y="4653788"/>
                <a:ext cx="1247900" cy="1261312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66" name="TextBox 128">
                <a:extLst>
                  <a:ext uri="{FF2B5EF4-FFF2-40B4-BE49-F238E27FC236}">
                    <a16:creationId xmlns:a16="http://schemas.microsoft.com/office/drawing/2014/main" id="{0345F425-378F-22D0-13AC-E0660CA0F223}"/>
                  </a:ext>
                </a:extLst>
              </p:cNvPr>
              <p:cNvSpPr txBox="1"/>
              <p:nvPr/>
            </p:nvSpPr>
            <p:spPr>
              <a:xfrm>
                <a:off x="7650608" y="5878650"/>
                <a:ext cx="1279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67" name="TextBox 129">
                <a:extLst>
                  <a:ext uri="{FF2B5EF4-FFF2-40B4-BE49-F238E27FC236}">
                    <a16:creationId xmlns:a16="http://schemas.microsoft.com/office/drawing/2014/main" id="{DF75D65F-6BDC-A7F8-6B1A-28DC59A9ECB4}"/>
                  </a:ext>
                </a:extLst>
              </p:cNvPr>
              <p:cNvSpPr txBox="1"/>
              <p:nvPr/>
            </p:nvSpPr>
            <p:spPr>
              <a:xfrm>
                <a:off x="7882383" y="5878650"/>
                <a:ext cx="12791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5</a:t>
                </a:r>
              </a:p>
            </p:txBody>
          </p:sp>
          <p:sp>
            <p:nvSpPr>
              <p:cNvPr id="68" name="TextBox 130">
                <a:extLst>
                  <a:ext uri="{FF2B5EF4-FFF2-40B4-BE49-F238E27FC236}">
                    <a16:creationId xmlns:a16="http://schemas.microsoft.com/office/drawing/2014/main" id="{C502E083-4C43-63FB-E3A5-6A3426713680}"/>
                  </a:ext>
                </a:extLst>
              </p:cNvPr>
              <p:cNvSpPr txBox="1"/>
              <p:nvPr/>
            </p:nvSpPr>
            <p:spPr>
              <a:xfrm>
                <a:off x="8031176" y="5878650"/>
                <a:ext cx="286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69" name="TextBox 131">
                <a:extLst>
                  <a:ext uri="{FF2B5EF4-FFF2-40B4-BE49-F238E27FC236}">
                    <a16:creationId xmlns:a16="http://schemas.microsoft.com/office/drawing/2014/main" id="{B27B7D5A-B07E-CF79-0F92-BF548888A34C}"/>
                  </a:ext>
                </a:extLst>
              </p:cNvPr>
              <p:cNvSpPr txBox="1"/>
              <p:nvPr/>
            </p:nvSpPr>
            <p:spPr>
              <a:xfrm>
                <a:off x="8269301" y="5878650"/>
                <a:ext cx="286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70" name="TextBox 132">
                <a:extLst>
                  <a:ext uri="{FF2B5EF4-FFF2-40B4-BE49-F238E27FC236}">
                    <a16:creationId xmlns:a16="http://schemas.microsoft.com/office/drawing/2014/main" id="{BF311110-51C2-A559-453D-531C12A783D9}"/>
                  </a:ext>
                </a:extLst>
              </p:cNvPr>
              <p:cNvSpPr txBox="1"/>
              <p:nvPr/>
            </p:nvSpPr>
            <p:spPr>
              <a:xfrm>
                <a:off x="8510601" y="5878650"/>
                <a:ext cx="286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71" name="TextBox 133">
                <a:extLst>
                  <a:ext uri="{FF2B5EF4-FFF2-40B4-BE49-F238E27FC236}">
                    <a16:creationId xmlns:a16="http://schemas.microsoft.com/office/drawing/2014/main" id="{67E2360D-15CF-DCB0-4585-249EE101E236}"/>
                  </a:ext>
                </a:extLst>
              </p:cNvPr>
              <p:cNvSpPr txBox="1"/>
              <p:nvPr/>
            </p:nvSpPr>
            <p:spPr>
              <a:xfrm>
                <a:off x="8736026" y="5878650"/>
                <a:ext cx="286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25</a:t>
                </a:r>
              </a:p>
            </p:txBody>
          </p:sp>
          <p:sp>
            <p:nvSpPr>
              <p:cNvPr id="72" name="TextBox 134">
                <a:extLst>
                  <a:ext uri="{FF2B5EF4-FFF2-40B4-BE49-F238E27FC236}">
                    <a16:creationId xmlns:a16="http://schemas.microsoft.com/office/drawing/2014/main" id="{B1CAE9E9-D631-1887-BE0C-1DDFA05EA5B0}"/>
                  </a:ext>
                </a:extLst>
              </p:cNvPr>
              <p:cNvSpPr txBox="1"/>
              <p:nvPr/>
            </p:nvSpPr>
            <p:spPr>
              <a:xfrm>
                <a:off x="7991989" y="5993985"/>
                <a:ext cx="65243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Time (ns)</a:t>
                </a:r>
              </a:p>
            </p:txBody>
          </p:sp>
          <p:sp>
            <p:nvSpPr>
              <p:cNvPr id="73" name="TextBox 135">
                <a:extLst>
                  <a:ext uri="{FF2B5EF4-FFF2-40B4-BE49-F238E27FC236}">
                    <a16:creationId xmlns:a16="http://schemas.microsoft.com/office/drawing/2014/main" id="{21D460ED-CC58-2178-D89F-92F23D079086}"/>
                  </a:ext>
                </a:extLst>
              </p:cNvPr>
              <p:cNvSpPr txBox="1"/>
              <p:nvPr/>
            </p:nvSpPr>
            <p:spPr>
              <a:xfrm>
                <a:off x="7472490" y="5770928"/>
                <a:ext cx="27427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74" name="TextBox 137">
                <a:extLst>
                  <a:ext uri="{FF2B5EF4-FFF2-40B4-BE49-F238E27FC236}">
                    <a16:creationId xmlns:a16="http://schemas.microsoft.com/office/drawing/2014/main" id="{CBF429C0-7D2D-53E7-42D6-3876B5BE7142}"/>
                  </a:ext>
                </a:extLst>
              </p:cNvPr>
              <p:cNvSpPr txBox="1"/>
              <p:nvPr/>
            </p:nvSpPr>
            <p:spPr>
              <a:xfrm>
                <a:off x="7379624" y="557090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75" name="TextBox 138">
                <a:extLst>
                  <a:ext uri="{FF2B5EF4-FFF2-40B4-BE49-F238E27FC236}">
                    <a16:creationId xmlns:a16="http://schemas.microsoft.com/office/drawing/2014/main" id="{CEA148C3-2110-6322-5987-563D02021061}"/>
                  </a:ext>
                </a:extLst>
              </p:cNvPr>
              <p:cNvSpPr txBox="1"/>
              <p:nvPr/>
            </p:nvSpPr>
            <p:spPr>
              <a:xfrm>
                <a:off x="7379624" y="537707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100</a:t>
                </a:r>
              </a:p>
            </p:txBody>
          </p:sp>
          <p:sp>
            <p:nvSpPr>
              <p:cNvPr id="76" name="TextBox 139">
                <a:extLst>
                  <a:ext uri="{FF2B5EF4-FFF2-40B4-BE49-F238E27FC236}">
                    <a16:creationId xmlns:a16="http://schemas.microsoft.com/office/drawing/2014/main" id="{8157717E-72A4-E34C-F3D3-BABD4DE3750B}"/>
                  </a:ext>
                </a:extLst>
              </p:cNvPr>
              <p:cNvSpPr txBox="1"/>
              <p:nvPr/>
            </p:nvSpPr>
            <p:spPr>
              <a:xfrm>
                <a:off x="7379624" y="518022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150</a:t>
                </a:r>
              </a:p>
            </p:txBody>
          </p:sp>
          <p:sp>
            <p:nvSpPr>
              <p:cNvPr id="77" name="TextBox 140">
                <a:extLst>
                  <a:ext uri="{FF2B5EF4-FFF2-40B4-BE49-F238E27FC236}">
                    <a16:creationId xmlns:a16="http://schemas.microsoft.com/office/drawing/2014/main" id="{4CC53EE4-589D-E79F-6979-0BC27DB80AED}"/>
                  </a:ext>
                </a:extLst>
              </p:cNvPr>
              <p:cNvSpPr txBox="1"/>
              <p:nvPr/>
            </p:nvSpPr>
            <p:spPr>
              <a:xfrm>
                <a:off x="7379624" y="498670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200</a:t>
                </a:r>
              </a:p>
            </p:txBody>
          </p:sp>
          <p:sp>
            <p:nvSpPr>
              <p:cNvPr id="78" name="TextBox 141">
                <a:extLst>
                  <a:ext uri="{FF2B5EF4-FFF2-40B4-BE49-F238E27FC236}">
                    <a16:creationId xmlns:a16="http://schemas.microsoft.com/office/drawing/2014/main" id="{A314A2D0-5423-B9B4-B431-38533777E618}"/>
                  </a:ext>
                </a:extLst>
              </p:cNvPr>
              <p:cNvSpPr txBox="1"/>
              <p:nvPr/>
            </p:nvSpPr>
            <p:spPr>
              <a:xfrm>
                <a:off x="7379624" y="479287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250</a:t>
                </a:r>
              </a:p>
            </p:txBody>
          </p:sp>
          <p:sp>
            <p:nvSpPr>
              <p:cNvPr id="79" name="TextBox 142">
                <a:extLst>
                  <a:ext uri="{FF2B5EF4-FFF2-40B4-BE49-F238E27FC236}">
                    <a16:creationId xmlns:a16="http://schemas.microsoft.com/office/drawing/2014/main" id="{D1B34A74-46EC-B36C-0298-89BA93C45653}"/>
                  </a:ext>
                </a:extLst>
              </p:cNvPr>
              <p:cNvSpPr txBox="1"/>
              <p:nvPr/>
            </p:nvSpPr>
            <p:spPr>
              <a:xfrm>
                <a:off x="7379624" y="4596023"/>
                <a:ext cx="36714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300</a:t>
                </a:r>
              </a:p>
            </p:txBody>
          </p:sp>
          <p:sp>
            <p:nvSpPr>
              <p:cNvPr id="80" name="TextBox 143">
                <a:extLst>
                  <a:ext uri="{FF2B5EF4-FFF2-40B4-BE49-F238E27FC236}">
                    <a16:creationId xmlns:a16="http://schemas.microsoft.com/office/drawing/2014/main" id="{EB06E328-FE6C-1587-F6CE-AF2532323F30}"/>
                  </a:ext>
                </a:extLst>
              </p:cNvPr>
              <p:cNvSpPr txBox="1"/>
              <p:nvPr/>
            </p:nvSpPr>
            <p:spPr>
              <a:xfrm rot="16200000">
                <a:off x="7013147" y="5193184"/>
                <a:ext cx="80467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>
                    <a:latin typeface="Calibri" panose="020F0502020204030204" pitchFamily="34" charset="0"/>
                    <a:cs typeface="Calibri" panose="020F0502020204030204" pitchFamily="34" charset="0"/>
                  </a:rPr>
                  <a:t>Tr source (eV)</a:t>
                </a:r>
              </a:p>
            </p:txBody>
          </p:sp>
        </p:grpSp>
      </p:grpSp>
      <p:pic>
        <p:nvPicPr>
          <p:cNvPr id="81" name="Picture 3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5B26518B-96DA-18D1-1FE5-8D2C5CB658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9907" y="1517526"/>
            <a:ext cx="2365927" cy="2420694"/>
          </a:xfrm>
          <a:prstGeom prst="rect">
            <a:avLst/>
          </a:prstGeom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13ADDCF9-34B9-92E6-B6BF-10136AB8E2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74442" y="1671596"/>
            <a:ext cx="870463" cy="213989"/>
          </a:xfrm>
          <a:prstGeom prst="rect">
            <a:avLst/>
          </a:prstGeom>
        </p:spPr>
      </p:pic>
      <p:sp>
        <p:nvSpPr>
          <p:cNvPr id="84" name="Title 2">
            <a:extLst>
              <a:ext uri="{FF2B5EF4-FFF2-40B4-BE49-F238E27FC236}">
                <a16:creationId xmlns:a16="http://schemas.microsoft.com/office/drawing/2014/main" id="{B20F0035-F324-B497-7F35-7C32247B5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509"/>
            <a:ext cx="10972800" cy="1008771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Dozens of diagnostics are applied to each experiment </a:t>
            </a:r>
            <a:b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1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understanding</a:t>
            </a:r>
            <a:br>
              <a:rPr lang="en-US" sz="3200" dirty="0"/>
            </a:br>
            <a:endParaRPr lang="en-US" dirty="0"/>
          </a:p>
        </p:txBody>
      </p:sp>
      <p:sp>
        <p:nvSpPr>
          <p:cNvPr id="85" name="Line 6">
            <a:extLst>
              <a:ext uri="{FF2B5EF4-FFF2-40B4-BE49-F238E27FC236}">
                <a16:creationId xmlns:a16="http://schemas.microsoft.com/office/drawing/2014/main" id="{DD0E18C3-2CB6-38E0-5970-A11BCE5DF2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86" name="Image 85" descr="LULI logo nouveau gris bleu.jpg">
            <a:extLst>
              <a:ext uri="{FF2B5EF4-FFF2-40B4-BE49-F238E27FC236}">
                <a16:creationId xmlns:a16="http://schemas.microsoft.com/office/drawing/2014/main" id="{FA7AE9C2-53EA-70DF-A8B3-667EF56246CD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4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E2C830-C614-CABC-9E14-AEF5113B0DE7}"/>
              </a:ext>
            </a:extLst>
          </p:cNvPr>
          <p:cNvSpPr/>
          <p:nvPr/>
        </p:nvSpPr>
        <p:spPr bwMode="auto">
          <a:xfrm>
            <a:off x="8323385" y="1984784"/>
            <a:ext cx="3200400" cy="30418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9CC31AB7-C32F-05B0-E822-6258BDB1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243" y="2004937"/>
            <a:ext cx="2890259" cy="298759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B15625E-2FF4-3505-A8F2-5E9FAC22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27" y="-42973"/>
            <a:ext cx="10972800" cy="1010705"/>
          </a:xfrm>
        </p:spPr>
        <p:txBody>
          <a:bodyPr/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diagnostics suite to evaluate the degradation mechanisms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F19FA-ECF1-AB7D-17BB-4394CBC41CFB}"/>
              </a:ext>
            </a:extLst>
          </p:cNvPr>
          <p:cNvSpPr>
            <a:spLocks noChangeAspect="1"/>
          </p:cNvSpPr>
          <p:nvPr/>
        </p:nvSpPr>
        <p:spPr bwMode="auto">
          <a:xfrm>
            <a:off x="605642" y="1951584"/>
            <a:ext cx="3200400" cy="36014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207">
            <a:extLst>
              <a:ext uri="{FF2B5EF4-FFF2-40B4-BE49-F238E27FC236}">
                <a16:creationId xmlns:a16="http://schemas.microsoft.com/office/drawing/2014/main" id="{D7248663-D93A-3744-3E50-DB8A0971A98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05642" y="1371915"/>
            <a:ext cx="3200400" cy="620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4338"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414338"/>
            <a:lvl3pPr marL="1143000" indent="-228600" defTabSz="414338"/>
            <a:lvl4pPr marL="1600200" indent="-228600" defTabSz="414338"/>
            <a:lvl5pPr marL="2057400" indent="-228600" defTabSz="414338"/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dirty="0"/>
              <a:t>Hotspot Drift Velocity </a:t>
            </a:r>
          </a:p>
          <a:p>
            <a:r>
              <a:rPr lang="en-US" dirty="0"/>
              <a:t>(</a:t>
            </a:r>
            <a:r>
              <a:rPr lang="en-US" dirty="0" err="1"/>
              <a:t>V</a:t>
            </a:r>
            <a:r>
              <a:rPr lang="en-US" baseline="-25000" dirty="0" err="1"/>
              <a:t>hs</a:t>
            </a:r>
            <a:r>
              <a:rPr lang="en-US" dirty="0"/>
              <a:t>[km/s])</a:t>
            </a:r>
          </a:p>
        </p:txBody>
      </p:sp>
      <p:sp>
        <p:nvSpPr>
          <p:cNvPr id="8" name="Text Box 207">
            <a:extLst>
              <a:ext uri="{FF2B5EF4-FFF2-40B4-BE49-F238E27FC236}">
                <a16:creationId xmlns:a16="http://schemas.microsoft.com/office/drawing/2014/main" id="{C1A7307C-A56E-9DC7-A25A-D66D7E37E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42" y="5026650"/>
            <a:ext cx="3200400" cy="82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5087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cs typeface="Calibri"/>
              </a:defRPr>
            </a:lvl1pPr>
          </a:lstStyle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Hotspot bulk velocity from neutron Doppler Shift (NTOF) along </a:t>
            </a:r>
            <a:b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5 directions</a:t>
            </a:r>
          </a:p>
        </p:txBody>
      </p:sp>
      <p:sp>
        <p:nvSpPr>
          <p:cNvPr id="9" name="Text Box 207">
            <a:extLst>
              <a:ext uri="{FF2B5EF4-FFF2-40B4-BE49-F238E27FC236}">
                <a16:creationId xmlns:a16="http://schemas.microsoft.com/office/drawing/2014/main" id="{123589E2-B758-C7AD-6AD5-99FF61B1F20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8323385" y="1371915"/>
            <a:ext cx="3200400" cy="620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4338"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414338"/>
            <a:lvl3pPr marL="1143000" indent="-228600" defTabSz="414338"/>
            <a:lvl4pPr marL="1600200" indent="-228600" defTabSz="414338"/>
            <a:lvl5pPr marL="2057400" indent="-228600" defTabSz="414338"/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/>
              <a:t>Mix Mass </a:t>
            </a:r>
          </a:p>
          <a:p>
            <a:r>
              <a:rPr lang="en-US"/>
              <a:t>[ng]</a:t>
            </a:r>
          </a:p>
        </p:txBody>
      </p:sp>
      <p:sp>
        <p:nvSpPr>
          <p:cNvPr id="10" name="Text Box 207">
            <a:extLst>
              <a:ext uri="{FF2B5EF4-FFF2-40B4-BE49-F238E27FC236}">
                <a16:creationId xmlns:a16="http://schemas.microsoft.com/office/drawing/2014/main" id="{AF689123-843A-3CE0-D778-5C4F84463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3385" y="5026650"/>
            <a:ext cx="3200400" cy="82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5087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cs typeface="Calibri"/>
              </a:defRPr>
            </a:lvl1pPr>
          </a:lstStyle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Synthetic tomographic reconstruction and spectroscopy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207AC38-D012-394D-F9BF-511691BC5E5C}"/>
              </a:ext>
            </a:extLst>
          </p:cNvPr>
          <p:cNvSpPr txBox="1"/>
          <p:nvPr/>
        </p:nvSpPr>
        <p:spPr>
          <a:xfrm>
            <a:off x="9923584" y="4118751"/>
            <a:ext cx="933101" cy="261610"/>
          </a:xfrm>
          <a:prstGeom prst="rect">
            <a:avLst/>
          </a:prstGeom>
          <a:noFill/>
          <a:scene3d>
            <a:camera prst="perspectiveHeroicExtremeLeftFacing">
              <a:rot lat="2015669" lon="2955819" rev="21550648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A1DE201C-00E9-E322-FFF3-0B3DAAF06826}"/>
              </a:ext>
            </a:extLst>
          </p:cNvPr>
          <p:cNvSpPr txBox="1"/>
          <p:nvPr/>
        </p:nvSpPr>
        <p:spPr>
          <a:xfrm>
            <a:off x="10458784" y="4012270"/>
            <a:ext cx="682171" cy="261610"/>
          </a:xfrm>
          <a:prstGeom prst="rect">
            <a:avLst/>
          </a:prstGeom>
          <a:noFill/>
          <a:scene3d>
            <a:camera prst="perspectiveHeroicExtremeLeftFacing">
              <a:rot lat="2015669" lon="2955819" rev="21550648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100" i="1">
                <a:latin typeface="Calibri" panose="020F0502020204030204" pitchFamily="34" charset="0"/>
                <a:cs typeface="Calibri" panose="020F0502020204030204" pitchFamily="34" charset="0"/>
              </a:rPr>
              <a:t>X-ray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03EB76-005A-39F5-DD25-1626D12F73D4}"/>
              </a:ext>
            </a:extLst>
          </p:cNvPr>
          <p:cNvSpPr>
            <a:spLocks noChangeAspect="1"/>
          </p:cNvSpPr>
          <p:nvPr/>
        </p:nvSpPr>
        <p:spPr bwMode="auto">
          <a:xfrm>
            <a:off x="4464514" y="1992155"/>
            <a:ext cx="3200400" cy="37183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207">
            <a:extLst>
              <a:ext uri="{FF2B5EF4-FFF2-40B4-BE49-F238E27FC236}">
                <a16:creationId xmlns:a16="http://schemas.microsoft.com/office/drawing/2014/main" id="{2DD99B4A-01C8-B31B-BFF4-3011A3AEE7E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64514" y="1371915"/>
            <a:ext cx="3200400" cy="620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4338">
              <a:defRPr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defTabSz="414338"/>
            <a:lvl3pPr marL="1143000" indent="-228600" defTabSz="414338"/>
            <a:lvl4pPr marL="1600200" indent="-228600" defTabSz="414338"/>
            <a:lvl5pPr marL="2057400" indent="-228600" defTabSz="414338"/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/>
              <a:t>Hotspot Symmetry </a:t>
            </a:r>
          </a:p>
          <a:p>
            <a:r>
              <a:rPr lang="en-US"/>
              <a:t>(P2[µm])</a:t>
            </a:r>
          </a:p>
        </p:txBody>
      </p:sp>
      <p:sp>
        <p:nvSpPr>
          <p:cNvPr id="15" name="Text Box 207">
            <a:extLst>
              <a:ext uri="{FF2B5EF4-FFF2-40B4-BE49-F238E27FC236}">
                <a16:creationId xmlns:a16="http://schemas.microsoft.com/office/drawing/2014/main" id="{C4015191-2C5C-ABC3-DA82-F29B522BD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514" y="5026650"/>
            <a:ext cx="3200400" cy="8229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75495" tIns="37747" rIns="75495" bIns="37747" anchor="ctr"/>
          <a:lstStyle>
            <a:defPPr>
              <a:defRPr lang="en-US"/>
            </a:defPPr>
            <a:lvl1pPr algn="ctr" defTabSz="415087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cs typeface="Calibri"/>
              </a:defRPr>
            </a:lvl1pPr>
          </a:lstStyle>
          <a:p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Neutron and X-ray imagers </a:t>
            </a:r>
            <a:b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at peak emission</a:t>
            </a:r>
          </a:p>
        </p:txBody>
      </p:sp>
      <p:pic>
        <p:nvPicPr>
          <p:cNvPr id="16" name="Picture 3" descr="Diagram&#10;&#10;Description automatically generated">
            <a:extLst>
              <a:ext uri="{FF2B5EF4-FFF2-40B4-BE49-F238E27FC236}">
                <a16:creationId xmlns:a16="http://schemas.microsoft.com/office/drawing/2014/main" id="{E2E1EB21-770D-0124-29CD-39A78674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5" y="2150942"/>
            <a:ext cx="3117523" cy="2685732"/>
          </a:xfrm>
          <a:prstGeom prst="rect">
            <a:avLst/>
          </a:prstGeom>
        </p:spPr>
      </p:pic>
      <p:pic>
        <p:nvPicPr>
          <p:cNvPr id="17" name="Picture 2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58E18E9-734A-4F06-83D0-389E05327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512" y="2078130"/>
            <a:ext cx="954976" cy="941525"/>
          </a:xfrm>
          <a:prstGeom prst="rect">
            <a:avLst/>
          </a:prstGeom>
        </p:spPr>
      </p:pic>
      <p:pic>
        <p:nvPicPr>
          <p:cNvPr id="18" name="Picture 2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A65D6CC-BE0D-311C-723D-FDA647226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059" y="2110559"/>
            <a:ext cx="1021221" cy="867246"/>
          </a:xfrm>
          <a:prstGeom prst="rect">
            <a:avLst/>
          </a:prstGeom>
        </p:spPr>
      </p:pic>
      <p:pic>
        <p:nvPicPr>
          <p:cNvPr id="19" name="Picture 3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D403E94-3799-0881-A37B-195977638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2343" y="2129699"/>
            <a:ext cx="904785" cy="841099"/>
          </a:xfrm>
          <a:prstGeom prst="rect">
            <a:avLst/>
          </a:prstGeom>
        </p:spPr>
      </p:pic>
      <p:pic>
        <p:nvPicPr>
          <p:cNvPr id="20" name="Picture 33" descr="Chart&#10;&#10;Description automatically generated">
            <a:extLst>
              <a:ext uri="{FF2B5EF4-FFF2-40B4-BE49-F238E27FC236}">
                <a16:creationId xmlns:a16="http://schemas.microsoft.com/office/drawing/2014/main" id="{F9D24125-AD1B-030C-DFF0-2162D27E2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952" y="3096210"/>
            <a:ext cx="2259794" cy="1881974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0A405158-9681-736F-8C7C-570D477F0A75}"/>
              </a:ext>
            </a:extLst>
          </p:cNvPr>
          <p:cNvSpPr txBox="1"/>
          <p:nvPr/>
        </p:nvSpPr>
        <p:spPr>
          <a:xfrm>
            <a:off x="6788632" y="4828375"/>
            <a:ext cx="8659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(Plot: J. Ralph)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6395E17A-0C3D-AA92-0906-6F8B44E2225E}"/>
              </a:ext>
            </a:extLst>
          </p:cNvPr>
          <p:cNvSpPr txBox="1"/>
          <p:nvPr/>
        </p:nvSpPr>
        <p:spPr>
          <a:xfrm>
            <a:off x="10790195" y="4818322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(Plot: A. Pak)</a:t>
            </a:r>
          </a:p>
        </p:txBody>
      </p:sp>
      <p:pic>
        <p:nvPicPr>
          <p:cNvPr id="23" name="Image 22" descr="LULI logo nouveau gris bleu.jpg">
            <a:extLst>
              <a:ext uri="{FF2B5EF4-FFF2-40B4-BE49-F238E27FC236}">
                <a16:creationId xmlns:a16="http://schemas.microsoft.com/office/drawing/2014/main" id="{61DB4ADC-E069-62EC-A78C-67684D211B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24" name="Line 6">
            <a:extLst>
              <a:ext uri="{FF2B5EF4-FFF2-40B4-BE49-F238E27FC236}">
                <a16:creationId xmlns:a16="http://schemas.microsoft.com/office/drawing/2014/main" id="{714A3E14-70AA-87C0-FFD1-263A3DB20A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8778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8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4B6F809-13B4-164C-85D7-F13F1DB3C501}"/>
              </a:ext>
            </a:extLst>
          </p:cNvPr>
          <p:cNvSpPr txBox="1">
            <a:spLocks/>
          </p:cNvSpPr>
          <p:nvPr/>
        </p:nvSpPr>
        <p:spPr>
          <a:xfrm>
            <a:off x="1334037" y="250244"/>
            <a:ext cx="9262210" cy="65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How to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produce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energy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through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fusion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reaction</a:t>
            </a:r>
            <a:endParaRPr lang="fr-FR" sz="2800" b="1" dirty="0">
              <a:solidFill>
                <a:schemeClr val="accent1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5551D11-01F1-C441-ACAF-32F8FE35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953D-1971-E24F-8F15-F08522E32F72}" type="slidenum">
              <a:rPr lang="fr-FR" smtClean="0"/>
              <a:t>2</a:t>
            </a:fld>
            <a:endParaRPr lang="fr-FR" dirty="0"/>
          </a:p>
        </p:txBody>
      </p:sp>
      <p:pic>
        <p:nvPicPr>
          <p:cNvPr id="7" name="Image 6" descr="LULI logo nouveau gris bleu.jpg">
            <a:extLst>
              <a:ext uri="{FF2B5EF4-FFF2-40B4-BE49-F238E27FC236}">
                <a16:creationId xmlns:a16="http://schemas.microsoft.com/office/drawing/2014/main" id="{AF4F57B7-7911-3841-AFBD-C6800B6DD9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24D69B-111E-4CA7-6304-82A400ED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351" y="1793290"/>
            <a:ext cx="7859890" cy="432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54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">
            <a:extLst>
              <a:ext uri="{FF2B5EF4-FFF2-40B4-BE49-F238E27FC236}">
                <a16:creationId xmlns:a16="http://schemas.microsoft.com/office/drawing/2014/main" id="{B6183844-6CBD-B154-3A35-8F0827D125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327" y="892855"/>
            <a:ext cx="10571356" cy="4384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8" name="Image 7" descr="LULI logo nouveau gris bleu.jpg">
            <a:extLst>
              <a:ext uri="{FF2B5EF4-FFF2-40B4-BE49-F238E27FC236}">
                <a16:creationId xmlns:a16="http://schemas.microsoft.com/office/drawing/2014/main" id="{CC152843-6182-EF12-49D7-85C11C144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9F3A6-2E0C-3BEE-B794-583AC47F396F}"/>
              </a:ext>
            </a:extLst>
          </p:cNvPr>
          <p:cNvSpPr txBox="1">
            <a:spLocks/>
          </p:cNvSpPr>
          <p:nvPr/>
        </p:nvSpPr>
        <p:spPr>
          <a:xfrm>
            <a:off x="1764125" y="44065"/>
            <a:ext cx="8507393" cy="6387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Is this scheme viable a route to clean energy?</a:t>
            </a:r>
          </a:p>
        </p:txBody>
      </p:sp>
      <p:pic>
        <p:nvPicPr>
          <p:cNvPr id="13" name="Image 12" descr="LULI logo nouveau gris bleu.jpg">
            <a:extLst>
              <a:ext uri="{FF2B5EF4-FFF2-40B4-BE49-F238E27FC236}">
                <a16:creationId xmlns:a16="http://schemas.microsoft.com/office/drawing/2014/main" id="{C86351F3-3449-115A-41B5-39DC88E3A8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1081" y="250244"/>
            <a:ext cx="990600" cy="521677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0440540D-74A3-AF43-44EF-7D4DDA2A2E71}"/>
              </a:ext>
            </a:extLst>
          </p:cNvPr>
          <p:cNvSpPr txBox="1"/>
          <p:nvPr/>
        </p:nvSpPr>
        <p:spPr>
          <a:xfrm>
            <a:off x="485950" y="1215970"/>
            <a:ext cx="100901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1- Indirect drive is not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energitically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favorable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1.9 MJ only 200 kJ absorbed by the capsule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2- target are very complex</a:t>
            </a: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3- highly non linear regime -&gt; need of a more robust regime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lvl="3"/>
            <a:endParaRPr lang="en-US" sz="2000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3AFE134C-804F-02D5-B6B3-8BACF98C2BD4}"/>
              </a:ext>
            </a:extLst>
          </p:cNvPr>
          <p:cNvSpPr txBox="1"/>
          <p:nvPr/>
        </p:nvSpPr>
        <p:spPr>
          <a:xfrm>
            <a:off x="5374357" y="4267672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350 km/s </a:t>
            </a:r>
          </a:p>
        </p:txBody>
      </p:sp>
      <p:sp>
        <p:nvSpPr>
          <p:cNvPr id="16" name="TextBox 41">
            <a:extLst>
              <a:ext uri="{FF2B5EF4-FFF2-40B4-BE49-F238E27FC236}">
                <a16:creationId xmlns:a16="http://schemas.microsoft.com/office/drawing/2014/main" id="{35E4C74E-AD2F-C97C-D3BF-D5A34156D427}"/>
              </a:ext>
            </a:extLst>
          </p:cNvPr>
          <p:cNvSpPr txBox="1"/>
          <p:nvPr/>
        </p:nvSpPr>
        <p:spPr>
          <a:xfrm>
            <a:off x="9718931" y="4314267"/>
            <a:ext cx="1105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230 km/s 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2E3B62DD-F9B0-4BF7-1059-E94947E67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099" y="4768022"/>
            <a:ext cx="2024664" cy="1755147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AC317C12-F20A-7728-8641-6E9E62F9E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7837" y="4830988"/>
            <a:ext cx="1924531" cy="1668344"/>
          </a:xfrm>
          <a:prstGeom prst="rect">
            <a:avLst/>
          </a:prstGeom>
        </p:spPr>
      </p:pic>
      <p:pic>
        <p:nvPicPr>
          <p:cNvPr id="3" name="Picture 4" descr="hohlraum.jpeg">
            <a:extLst>
              <a:ext uri="{FF2B5EF4-FFF2-40B4-BE49-F238E27FC236}">
                <a16:creationId xmlns:a16="http://schemas.microsoft.com/office/drawing/2014/main" id="{1C262E62-1C26-2987-9738-496C8FDCE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5752" y="2285173"/>
            <a:ext cx="1960615" cy="167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0DB6E0E1-8D24-A212-AFBB-A606BE704AE5}"/>
              </a:ext>
            </a:extLst>
          </p:cNvPr>
          <p:cNvGrpSpPr>
            <a:grpSpLocks noChangeAspect="1"/>
          </p:cNvGrpSpPr>
          <p:nvPr/>
        </p:nvGrpSpPr>
        <p:grpSpPr>
          <a:xfrm>
            <a:off x="949786" y="4322529"/>
            <a:ext cx="2165318" cy="2196792"/>
            <a:chOff x="8276941" y="1725089"/>
            <a:chExt cx="3678880" cy="37323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5D0BA3-20C0-32E2-F806-76764B36B0DA}"/>
                </a:ext>
              </a:extLst>
            </p:cNvPr>
            <p:cNvSpPr/>
            <p:nvPr/>
          </p:nvSpPr>
          <p:spPr bwMode="auto">
            <a:xfrm>
              <a:off x="8276941" y="1959427"/>
              <a:ext cx="3569675" cy="349801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6DEA8369-FC4D-FDE5-3592-9A524498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86146" y="1725089"/>
              <a:ext cx="3569675" cy="35696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7E59B2-62C5-B48E-F267-674542916360}"/>
                </a:ext>
              </a:extLst>
            </p:cNvPr>
            <p:cNvSpPr txBox="1"/>
            <p:nvPr/>
          </p:nvSpPr>
          <p:spPr>
            <a:xfrm>
              <a:off x="10734655" y="2280436"/>
              <a:ext cx="6928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80"/>
                  </a:solidFill>
                </a:rPr>
                <a:t>1.35 MJ</a:t>
              </a:r>
            </a:p>
          </p:txBody>
        </p:sp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D472898-F2C9-DC6C-3906-6E26DE46B67C}"/>
              </a:ext>
            </a:extLst>
          </p:cNvPr>
          <p:cNvSpPr/>
          <p:nvPr/>
        </p:nvSpPr>
        <p:spPr>
          <a:xfrm>
            <a:off x="627962" y="4144103"/>
            <a:ext cx="2753483" cy="2545509"/>
          </a:xfrm>
          <a:prstGeom prst="round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4900F2E-46B0-16A2-5BC8-7ACDBE1B3FEE}"/>
              </a:ext>
            </a:extLst>
          </p:cNvPr>
          <p:cNvSpPr/>
          <p:nvPr/>
        </p:nvSpPr>
        <p:spPr>
          <a:xfrm>
            <a:off x="4582616" y="4148020"/>
            <a:ext cx="2753483" cy="2545509"/>
          </a:xfrm>
          <a:prstGeom prst="round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7607600-595C-0478-1D67-8C3839CBDB97}"/>
              </a:ext>
            </a:extLst>
          </p:cNvPr>
          <p:cNvSpPr/>
          <p:nvPr/>
        </p:nvSpPr>
        <p:spPr>
          <a:xfrm>
            <a:off x="9054190" y="4156881"/>
            <a:ext cx="2753483" cy="2545509"/>
          </a:xfrm>
          <a:prstGeom prst="round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751F7238-344C-CFCD-9341-4054992F30F0}"/>
              </a:ext>
            </a:extLst>
          </p:cNvPr>
          <p:cNvSpPr/>
          <p:nvPr/>
        </p:nvSpPr>
        <p:spPr>
          <a:xfrm>
            <a:off x="7729746" y="5136187"/>
            <a:ext cx="859315" cy="56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6">
            <a:extLst>
              <a:ext uri="{FF2B5EF4-FFF2-40B4-BE49-F238E27FC236}">
                <a16:creationId xmlns:a16="http://schemas.microsoft.com/office/drawing/2014/main" id="{E2025218-8827-08EE-6A5D-66987A5CD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83872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40" name="Image 12" descr="LULI logo nouveau gris bleu.jpg">
            <a:extLst>
              <a:ext uri="{FF2B5EF4-FFF2-40B4-BE49-F238E27FC236}">
                <a16:creationId xmlns:a16="http://schemas.microsoft.com/office/drawing/2014/main" id="{3506DCA2-397F-6955-4D89-CE17FDB57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7041E-F350-0900-B49D-BE981ACE72B2}"/>
              </a:ext>
            </a:extLst>
          </p:cNvPr>
          <p:cNvSpPr txBox="1"/>
          <p:nvPr/>
        </p:nvSpPr>
        <p:spPr>
          <a:xfrm>
            <a:off x="1006997" y="2326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E631AF-5FB2-D40A-2C67-D30DADC9D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7" y="1261886"/>
            <a:ext cx="11282060" cy="50951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6331B6-88E5-DD2F-F308-B11CEC3B36E7}"/>
              </a:ext>
            </a:extLst>
          </p:cNvPr>
          <p:cNvSpPr txBox="1">
            <a:spLocks/>
          </p:cNvSpPr>
          <p:nvPr/>
        </p:nvSpPr>
        <p:spPr>
          <a:xfrm>
            <a:off x="1842303" y="-226981"/>
            <a:ext cx="8507393" cy="998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Alternate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way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: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decouple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compression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from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heating</a:t>
            </a:r>
            <a:endParaRPr lang="fr-FR" sz="2800" b="1" dirty="0">
              <a:solidFill>
                <a:schemeClr val="accent1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23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29891-B36A-FF67-AAC6-391038DC5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244"/>
          <a:stretch/>
        </p:blipFill>
        <p:spPr>
          <a:xfrm>
            <a:off x="770028" y="1874440"/>
            <a:ext cx="4274774" cy="4272533"/>
          </a:xfrm>
          <a:prstGeom prst="rect">
            <a:avLst/>
          </a:prstGeom>
        </p:spPr>
      </p:pic>
      <p:pic>
        <p:nvPicPr>
          <p:cNvPr id="5" name="Image 6" descr="LULI logo nouveau gris bleu.jpg">
            <a:extLst>
              <a:ext uri="{FF2B5EF4-FFF2-40B4-BE49-F238E27FC236}">
                <a16:creationId xmlns:a16="http://schemas.microsoft.com/office/drawing/2014/main" id="{3DFC6A9D-B1DF-4257-2CDC-5C7E0E292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6" name="Line 6">
            <a:extLst>
              <a:ext uri="{FF2B5EF4-FFF2-40B4-BE49-F238E27FC236}">
                <a16:creationId xmlns:a16="http://schemas.microsoft.com/office/drawing/2014/main" id="{04D3EB5E-1A46-8CAE-0628-BC168AF420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10" y="9471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0A5E84-FB21-A983-E41D-0DE137AF2DBC}"/>
              </a:ext>
            </a:extLst>
          </p:cNvPr>
          <p:cNvSpPr txBox="1">
            <a:spLocks/>
          </p:cNvSpPr>
          <p:nvPr/>
        </p:nvSpPr>
        <p:spPr>
          <a:xfrm>
            <a:off x="1315495" y="237529"/>
            <a:ext cx="9262210" cy="10112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Fast ignition scheme leads to higher mass spot</a:t>
            </a:r>
          </a:p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H</a:t>
            </a:r>
            <a:r>
              <a:rPr lang="en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igher mass leads to higher yield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F33BD-C2EF-841F-A8E1-CDFBC7321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/>
          <a:stretch/>
        </p:blipFill>
        <p:spPr>
          <a:xfrm>
            <a:off x="6784661" y="1960289"/>
            <a:ext cx="4304124" cy="4079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3CD285-4830-5ED3-7E80-74DD583A3BBE}"/>
              </a:ext>
            </a:extLst>
          </p:cNvPr>
          <p:cNvSpPr txBox="1"/>
          <p:nvPr/>
        </p:nvSpPr>
        <p:spPr>
          <a:xfrm>
            <a:off x="1103215" y="1249471"/>
            <a:ext cx="378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Hot spot: I</a:t>
            </a:r>
            <a:r>
              <a:rPr lang="en-FR" dirty="0"/>
              <a:t>sobaric spot from implosion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AF5DA-38F6-4F99-DC8B-8433619F9436}"/>
              </a:ext>
            </a:extLst>
          </p:cNvPr>
          <p:cNvSpPr txBox="1"/>
          <p:nvPr/>
        </p:nvSpPr>
        <p:spPr>
          <a:xfrm>
            <a:off x="6760422" y="1248773"/>
            <a:ext cx="435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F.I.: I</a:t>
            </a:r>
            <a:r>
              <a:rPr lang="en-FR" dirty="0"/>
              <a:t>sochoric spot from fast electron heating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DA1DAE-B596-AA8C-67AD-01FFB874DBEF}"/>
                  </a:ext>
                </a:extLst>
              </p:cNvPr>
              <p:cNvSpPr txBox="1"/>
              <p:nvPr/>
            </p:nvSpPr>
            <p:spPr>
              <a:xfrm>
                <a:off x="8049782" y="6243423"/>
                <a:ext cx="20365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𝑀𝑎𝑠𝑠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=230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1.3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DA1DAE-B596-AA8C-67AD-01FFB874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782" y="6243423"/>
                <a:ext cx="2036583" cy="276999"/>
              </a:xfrm>
              <a:prstGeom prst="rect">
                <a:avLst/>
              </a:prstGeom>
              <a:blipFill>
                <a:blip r:embed="rId4"/>
                <a:stretch>
                  <a:fillRect l="-2484" t="-4348" r="-621" b="-34783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C2F0D3-B6E9-EBAC-EC60-A8B642D9F842}"/>
                  </a:ext>
                </a:extLst>
              </p:cNvPr>
              <p:cNvSpPr txBox="1"/>
              <p:nvPr/>
            </p:nvSpPr>
            <p:spPr>
              <a:xfrm>
                <a:off x="2039689" y="6325769"/>
                <a:ext cx="190834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𝑀𝑎𝑠𝑠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=23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1.2</m:t>
                          </m:r>
                        </m:sup>
                      </m:sSup>
                    </m:oMath>
                  </m:oMathPara>
                </a14:m>
                <a:endParaRPr lang="en-FR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C2F0D3-B6E9-EBAC-EC60-A8B642D9F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689" y="6325769"/>
                <a:ext cx="1908343" cy="276999"/>
              </a:xfrm>
              <a:prstGeom prst="rect">
                <a:avLst/>
              </a:prstGeom>
              <a:blipFill>
                <a:blip r:embed="rId5"/>
                <a:stretch>
                  <a:fillRect l="-2632" t="-9091" b="-40909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3F5964F-5486-D61D-E40C-F8D06C1836D2}"/>
              </a:ext>
            </a:extLst>
          </p:cNvPr>
          <p:cNvSpPr/>
          <p:nvPr/>
        </p:nvSpPr>
        <p:spPr>
          <a:xfrm>
            <a:off x="474562" y="1134319"/>
            <a:ext cx="5150734" cy="5585807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F6F54D-705E-8834-AA70-E8D92BB0206B}"/>
              </a:ext>
            </a:extLst>
          </p:cNvPr>
          <p:cNvSpPr/>
          <p:nvPr/>
        </p:nvSpPr>
        <p:spPr>
          <a:xfrm>
            <a:off x="6492706" y="1135163"/>
            <a:ext cx="5150734" cy="5585807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832698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Line 6">
            <a:extLst>
              <a:ext uri="{FF2B5EF4-FFF2-40B4-BE49-F238E27FC236}">
                <a16:creationId xmlns:a16="http://schemas.microsoft.com/office/drawing/2014/main" id="{E2025218-8827-08EE-6A5D-66987A5CDE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83872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40" name="Image 12" descr="LULI logo nouveau gris bleu.jpg">
            <a:extLst>
              <a:ext uri="{FF2B5EF4-FFF2-40B4-BE49-F238E27FC236}">
                <a16:creationId xmlns:a16="http://schemas.microsoft.com/office/drawing/2014/main" id="{3506DCA2-397F-6955-4D89-CE17FDB57B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7041E-F350-0900-B49D-BE981ACE72B2}"/>
              </a:ext>
            </a:extLst>
          </p:cNvPr>
          <p:cNvSpPr txBox="1"/>
          <p:nvPr/>
        </p:nvSpPr>
        <p:spPr>
          <a:xfrm>
            <a:off x="1006997" y="2326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D858D-EC1D-2CA3-6C9F-921B91C0CB86}"/>
              </a:ext>
            </a:extLst>
          </p:cNvPr>
          <p:cNvSpPr txBox="1"/>
          <p:nvPr/>
        </p:nvSpPr>
        <p:spPr>
          <a:xfrm>
            <a:off x="4870535" y="250244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Conclusion 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C2A81E94-59EE-74F8-FFCE-D18181E562A6}"/>
              </a:ext>
            </a:extLst>
          </p:cNvPr>
          <p:cNvSpPr txBox="1"/>
          <p:nvPr/>
        </p:nvSpPr>
        <p:spPr>
          <a:xfrm>
            <a:off x="99589" y="1894989"/>
            <a:ext cx="549221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Ignition has been achieved after 13 years of experiments on the NIF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Higher gain up to 10 MJ are envisioned in the near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Europe has the expertise and is getting organized toward an IFE initiative (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Hiper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ea typeface="+mj-ea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Startups are emerging around the world  </a:t>
            </a:r>
          </a:p>
          <a:p>
            <a:endParaRPr lang="en-US" sz="2000" dirty="0"/>
          </a:p>
          <a:p>
            <a:endParaRPr lang="en-US" sz="2000" dirty="0"/>
          </a:p>
          <a:p>
            <a:pPr lvl="3"/>
            <a:endParaRPr lang="en-US" sz="20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E88980F-3510-380F-1F20-2DBBC8DBBB7B}"/>
              </a:ext>
            </a:extLst>
          </p:cNvPr>
          <p:cNvGrpSpPr/>
          <p:nvPr/>
        </p:nvGrpSpPr>
        <p:grpSpPr>
          <a:xfrm>
            <a:off x="7613780" y="4249479"/>
            <a:ext cx="3589840" cy="2515809"/>
            <a:chOff x="5845199" y="1589862"/>
            <a:chExt cx="6130852" cy="400071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4303774-D7EC-43E3-1320-AF687E5F4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5199" y="1589862"/>
              <a:ext cx="6130852" cy="378565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6D8760-188F-6B9D-0B1D-F53E8433EC0A}"/>
                </a:ext>
              </a:extLst>
            </p:cNvPr>
            <p:cNvSpPr/>
            <p:nvPr/>
          </p:nvSpPr>
          <p:spPr>
            <a:xfrm>
              <a:off x="5937813" y="4328933"/>
              <a:ext cx="2673752" cy="1261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4" name="Image 73">
            <a:extLst>
              <a:ext uri="{FF2B5EF4-FFF2-40B4-BE49-F238E27FC236}">
                <a16:creationId xmlns:a16="http://schemas.microsoft.com/office/drawing/2014/main" id="{B13245E3-A328-9E0A-1002-4A00D4688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113" y="1037209"/>
            <a:ext cx="3269338" cy="303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50600-70C3-538C-11AF-F8443D96E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8597" y="1683731"/>
            <a:ext cx="6022513" cy="450594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NIF shot </a:t>
            </a:r>
            <a:r>
              <a:rPr lang="en-US" sz="2000" dirty="0" err="1"/>
              <a:t>N221204</a:t>
            </a:r>
            <a:r>
              <a:rPr lang="en-US" sz="2000" dirty="0"/>
              <a:t> achieved a target gain of 1.5 and a capsule gain of ~12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Preceding experiments quickly progressed from </a:t>
            </a:r>
            <a:r>
              <a:rPr lang="en-US" sz="2000" dirty="0" err="1"/>
              <a:t>100’s</a:t>
            </a:r>
            <a:r>
              <a:rPr lang="en-US" sz="2000" dirty="0"/>
              <a:t> kJ – 1.35 MJ</a:t>
            </a:r>
            <a:r>
              <a:rPr lang="en-US" sz="2000" baseline="30000" dirty="0"/>
              <a:t> 1,2,3</a:t>
            </a:r>
            <a:r>
              <a:rPr lang="en-US" sz="2000" dirty="0"/>
              <a:t> and built understanding of ignition.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Achieving such yields required effort to improve: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Target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Laser accuracy and increased energy delivery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Diagnostic capabilities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Design</a:t>
            </a:r>
          </a:p>
          <a:p>
            <a:pPr marL="28576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Improved understanding has led to design refinements enabling 5 shots that have exceed a MJ since Fall 2022</a:t>
            </a:r>
          </a:p>
          <a:p>
            <a:pPr marL="285762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BE6B4F-73A7-E60C-2C77-3C7C3145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51" y="-28826"/>
            <a:ext cx="10972800" cy="100877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On December 5, 2022, NIF exceeded the threshold* for ignition, with 3.15 MJ of fusion output for 2.05 MJ laser delivered</a:t>
            </a:r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BE415C04-0FC9-493E-5D77-9C0B4014C132}"/>
              </a:ext>
            </a:extLst>
          </p:cNvPr>
          <p:cNvGrpSpPr/>
          <p:nvPr/>
        </p:nvGrpSpPr>
        <p:grpSpPr>
          <a:xfrm>
            <a:off x="282904" y="1433607"/>
            <a:ext cx="5302676" cy="4889928"/>
            <a:chOff x="283842" y="993182"/>
            <a:chExt cx="5302676" cy="4889928"/>
          </a:xfrm>
        </p:grpSpPr>
        <p:pic>
          <p:nvPicPr>
            <p:cNvPr id="7" name="Graphic 18">
              <a:extLst>
                <a:ext uri="{FF2B5EF4-FFF2-40B4-BE49-F238E27FC236}">
                  <a16:creationId xmlns:a16="http://schemas.microsoft.com/office/drawing/2014/main" id="{38AF9BEA-3D3C-CFAF-8926-792A0892A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2187" t="1677" r="2917" b="6934"/>
            <a:stretch/>
          </p:blipFill>
          <p:spPr>
            <a:xfrm>
              <a:off x="914399" y="1221930"/>
              <a:ext cx="4506957" cy="430574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26655A-CD67-6AEC-4455-F0C0877CD6AA}"/>
                </a:ext>
              </a:extLst>
            </p:cNvPr>
            <p:cNvSpPr/>
            <p:nvPr/>
          </p:nvSpPr>
          <p:spPr bwMode="auto">
            <a:xfrm>
              <a:off x="911225" y="1228279"/>
              <a:ext cx="4515216" cy="43057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grpSp>
          <p:nvGrpSpPr>
            <p:cNvPr id="9" name="Group 38">
              <a:extLst>
                <a:ext uri="{FF2B5EF4-FFF2-40B4-BE49-F238E27FC236}">
                  <a16:creationId xmlns:a16="http://schemas.microsoft.com/office/drawing/2014/main" id="{15DDC7A6-A790-0A20-5D0C-541BD414CD36}"/>
                </a:ext>
              </a:extLst>
            </p:cNvPr>
            <p:cNvGrpSpPr/>
            <p:nvPr/>
          </p:nvGrpSpPr>
          <p:grpSpPr>
            <a:xfrm>
              <a:off x="5030166" y="993182"/>
              <a:ext cx="556352" cy="525394"/>
              <a:chOff x="10513691" y="1208573"/>
              <a:chExt cx="1650613" cy="1558765"/>
            </a:xfrm>
          </p:grpSpPr>
          <p:pic>
            <p:nvPicPr>
              <p:cNvPr id="68" name="Picture 110">
                <a:extLst>
                  <a:ext uri="{FF2B5EF4-FFF2-40B4-BE49-F238E27FC236}">
                    <a16:creationId xmlns:a16="http://schemas.microsoft.com/office/drawing/2014/main" id="{ACEED342-F794-1F20-4FC1-F27F11B951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73" t="10642" r="14285" b="12365"/>
              <a:stretch/>
            </p:blipFill>
            <p:spPr>
              <a:xfrm>
                <a:off x="10513691" y="1208573"/>
                <a:ext cx="1650613" cy="1558765"/>
              </a:xfrm>
              <a:prstGeom prst="rect">
                <a:avLst/>
              </a:prstGeom>
            </p:spPr>
          </p:pic>
          <p:pic>
            <p:nvPicPr>
              <p:cNvPr id="69" name="Picture 111">
                <a:extLst>
                  <a:ext uri="{FF2B5EF4-FFF2-40B4-BE49-F238E27FC236}">
                    <a16:creationId xmlns:a16="http://schemas.microsoft.com/office/drawing/2014/main" id="{A732D023-30A1-9D6C-610F-4F585645C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ass/>
                        </a14:imgEffect>
                        <a14:imgEffect>
                          <a14:colorTemperature colorTemp="8957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078163" y="1738360"/>
                <a:ext cx="568162" cy="568162"/>
              </a:xfrm>
              <a:prstGeom prst="rect">
                <a:avLst/>
              </a:prstGeom>
            </p:spPr>
          </p:pic>
        </p:grpSp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96435D5B-F1F5-93DF-D121-2433FDB19211}"/>
                </a:ext>
              </a:extLst>
            </p:cNvPr>
            <p:cNvSpPr txBox="1"/>
            <p:nvPr/>
          </p:nvSpPr>
          <p:spPr>
            <a:xfrm>
              <a:off x="684815" y="120878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" name="TextBox 66">
              <a:extLst>
                <a:ext uri="{FF2B5EF4-FFF2-40B4-BE49-F238E27FC236}">
                  <a16:creationId xmlns:a16="http://schemas.microsoft.com/office/drawing/2014/main" id="{B5232009-EA92-6EE0-7717-819C1DEA3E9A}"/>
                </a:ext>
              </a:extLst>
            </p:cNvPr>
            <p:cNvSpPr txBox="1"/>
            <p:nvPr/>
          </p:nvSpPr>
          <p:spPr>
            <a:xfrm>
              <a:off x="529325" y="147576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2.8</a:t>
              </a: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70BC1249-E2E6-A03C-FD5B-79605286FC9D}"/>
                </a:ext>
              </a:extLst>
            </p:cNvPr>
            <p:cNvSpPr txBox="1"/>
            <p:nvPr/>
          </p:nvSpPr>
          <p:spPr>
            <a:xfrm>
              <a:off x="529325" y="174941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2.6</a:t>
              </a:r>
            </a:p>
          </p:txBody>
        </p:sp>
        <p:sp>
          <p:nvSpPr>
            <p:cNvPr id="13" name="TextBox 68">
              <a:extLst>
                <a:ext uri="{FF2B5EF4-FFF2-40B4-BE49-F238E27FC236}">
                  <a16:creationId xmlns:a16="http://schemas.microsoft.com/office/drawing/2014/main" id="{E9027487-269E-4056-3B78-33316C2BD80A}"/>
                </a:ext>
              </a:extLst>
            </p:cNvPr>
            <p:cNvSpPr txBox="1"/>
            <p:nvPr/>
          </p:nvSpPr>
          <p:spPr>
            <a:xfrm>
              <a:off x="529325" y="2023066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2.4</a:t>
              </a:r>
            </a:p>
          </p:txBody>
        </p:sp>
        <p:sp>
          <p:nvSpPr>
            <p:cNvPr id="14" name="TextBox 69">
              <a:extLst>
                <a:ext uri="{FF2B5EF4-FFF2-40B4-BE49-F238E27FC236}">
                  <a16:creationId xmlns:a16="http://schemas.microsoft.com/office/drawing/2014/main" id="{E7E6192E-F541-B7EB-8A91-512536E9BF24}"/>
                </a:ext>
              </a:extLst>
            </p:cNvPr>
            <p:cNvSpPr txBox="1"/>
            <p:nvPr/>
          </p:nvSpPr>
          <p:spPr>
            <a:xfrm>
              <a:off x="529325" y="2303393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2.2</a:t>
              </a:r>
            </a:p>
          </p:txBody>
        </p:sp>
        <p:sp>
          <p:nvSpPr>
            <p:cNvPr id="15" name="TextBox 70">
              <a:extLst>
                <a:ext uri="{FF2B5EF4-FFF2-40B4-BE49-F238E27FC236}">
                  <a16:creationId xmlns:a16="http://schemas.microsoft.com/office/drawing/2014/main" id="{FD817294-AD44-4033-C7C2-DAED94E26D2D}"/>
                </a:ext>
              </a:extLst>
            </p:cNvPr>
            <p:cNvSpPr txBox="1"/>
            <p:nvPr/>
          </p:nvSpPr>
          <p:spPr>
            <a:xfrm>
              <a:off x="529325" y="2577046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2.0</a:t>
              </a:r>
            </a:p>
          </p:txBody>
        </p:sp>
        <p:sp>
          <p:nvSpPr>
            <p:cNvPr id="16" name="TextBox 71">
              <a:extLst>
                <a:ext uri="{FF2B5EF4-FFF2-40B4-BE49-F238E27FC236}">
                  <a16:creationId xmlns:a16="http://schemas.microsoft.com/office/drawing/2014/main" id="{314A0B96-1744-EB33-BF2F-6D7A7B80DD3C}"/>
                </a:ext>
              </a:extLst>
            </p:cNvPr>
            <p:cNvSpPr txBox="1"/>
            <p:nvPr/>
          </p:nvSpPr>
          <p:spPr>
            <a:xfrm>
              <a:off x="529325" y="287072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1.8</a:t>
              </a:r>
            </a:p>
          </p:txBody>
        </p:sp>
        <p:sp>
          <p:nvSpPr>
            <p:cNvPr id="17" name="TextBox 72">
              <a:extLst>
                <a:ext uri="{FF2B5EF4-FFF2-40B4-BE49-F238E27FC236}">
                  <a16:creationId xmlns:a16="http://schemas.microsoft.com/office/drawing/2014/main" id="{D1A95617-0063-3DAA-CEA3-C1ED91F548C3}"/>
                </a:ext>
              </a:extLst>
            </p:cNvPr>
            <p:cNvSpPr txBox="1"/>
            <p:nvPr/>
          </p:nvSpPr>
          <p:spPr>
            <a:xfrm>
              <a:off x="529325" y="3157724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1.6</a:t>
              </a:r>
            </a:p>
          </p:txBody>
        </p:sp>
        <p:sp>
          <p:nvSpPr>
            <p:cNvPr id="18" name="TextBox 73">
              <a:extLst>
                <a:ext uri="{FF2B5EF4-FFF2-40B4-BE49-F238E27FC236}">
                  <a16:creationId xmlns:a16="http://schemas.microsoft.com/office/drawing/2014/main" id="{7E234570-C753-3995-C649-5AFC123A169C}"/>
                </a:ext>
              </a:extLst>
            </p:cNvPr>
            <p:cNvSpPr txBox="1"/>
            <p:nvPr/>
          </p:nvSpPr>
          <p:spPr>
            <a:xfrm>
              <a:off x="529325" y="342470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1.4</a:t>
              </a:r>
            </a:p>
          </p:txBody>
        </p:sp>
        <p:sp>
          <p:nvSpPr>
            <p:cNvPr id="19" name="TextBox 74">
              <a:extLst>
                <a:ext uri="{FF2B5EF4-FFF2-40B4-BE49-F238E27FC236}">
                  <a16:creationId xmlns:a16="http://schemas.microsoft.com/office/drawing/2014/main" id="{1B7825A3-8A44-25F4-7C98-741046AE0B11}"/>
                </a:ext>
              </a:extLst>
            </p:cNvPr>
            <p:cNvSpPr txBox="1"/>
            <p:nvPr/>
          </p:nvSpPr>
          <p:spPr>
            <a:xfrm>
              <a:off x="529325" y="3691680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1.2</a:t>
              </a:r>
            </a:p>
          </p:txBody>
        </p:sp>
        <p:sp>
          <p:nvSpPr>
            <p:cNvPr id="20" name="TextBox 75">
              <a:extLst>
                <a:ext uri="{FF2B5EF4-FFF2-40B4-BE49-F238E27FC236}">
                  <a16:creationId xmlns:a16="http://schemas.microsoft.com/office/drawing/2014/main" id="{528786FF-C5F6-1AB1-1447-EF1D848B0830}"/>
                </a:ext>
              </a:extLst>
            </p:cNvPr>
            <p:cNvSpPr txBox="1"/>
            <p:nvPr/>
          </p:nvSpPr>
          <p:spPr>
            <a:xfrm>
              <a:off x="529325" y="3951983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1.0</a:t>
              </a:r>
            </a:p>
          </p:txBody>
        </p:sp>
        <p:sp>
          <p:nvSpPr>
            <p:cNvPr id="21" name="TextBox 76">
              <a:extLst>
                <a:ext uri="{FF2B5EF4-FFF2-40B4-BE49-F238E27FC236}">
                  <a16:creationId xmlns:a16="http://schemas.microsoft.com/office/drawing/2014/main" id="{B3762B28-A8B3-050F-9227-1A94EBA3E33E}"/>
                </a:ext>
              </a:extLst>
            </p:cNvPr>
            <p:cNvSpPr txBox="1"/>
            <p:nvPr/>
          </p:nvSpPr>
          <p:spPr>
            <a:xfrm>
              <a:off x="529325" y="4245659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0.8</a:t>
              </a:r>
            </a:p>
          </p:txBody>
        </p:sp>
        <p:sp>
          <p:nvSpPr>
            <p:cNvPr id="22" name="TextBox 77">
              <a:extLst>
                <a:ext uri="{FF2B5EF4-FFF2-40B4-BE49-F238E27FC236}">
                  <a16:creationId xmlns:a16="http://schemas.microsoft.com/office/drawing/2014/main" id="{9AD44444-AC8A-CD68-2548-B45D7B96A150}"/>
                </a:ext>
              </a:extLst>
            </p:cNvPr>
            <p:cNvSpPr txBox="1"/>
            <p:nvPr/>
          </p:nvSpPr>
          <p:spPr>
            <a:xfrm>
              <a:off x="529325" y="4505962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0.6</a:t>
              </a:r>
            </a:p>
          </p:txBody>
        </p:sp>
        <p:sp>
          <p:nvSpPr>
            <p:cNvPr id="23" name="TextBox 78">
              <a:extLst>
                <a:ext uri="{FF2B5EF4-FFF2-40B4-BE49-F238E27FC236}">
                  <a16:creationId xmlns:a16="http://schemas.microsoft.com/office/drawing/2014/main" id="{BCE2ADDC-3462-E4BA-4D1C-EC619AB808E6}"/>
                </a:ext>
              </a:extLst>
            </p:cNvPr>
            <p:cNvSpPr txBox="1"/>
            <p:nvPr/>
          </p:nvSpPr>
          <p:spPr>
            <a:xfrm>
              <a:off x="529325" y="4792963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0.4</a:t>
              </a:r>
            </a:p>
          </p:txBody>
        </p:sp>
        <p:sp>
          <p:nvSpPr>
            <p:cNvPr id="24" name="TextBox 79">
              <a:extLst>
                <a:ext uri="{FF2B5EF4-FFF2-40B4-BE49-F238E27FC236}">
                  <a16:creationId xmlns:a16="http://schemas.microsoft.com/office/drawing/2014/main" id="{AE115B22-0BA1-A9E2-AF3D-1CBE4D9EDEB3}"/>
                </a:ext>
              </a:extLst>
            </p:cNvPr>
            <p:cNvSpPr txBox="1"/>
            <p:nvPr/>
          </p:nvSpPr>
          <p:spPr>
            <a:xfrm>
              <a:off x="529325" y="5066615"/>
              <a:ext cx="4443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0.2</a:t>
              </a:r>
            </a:p>
          </p:txBody>
        </p:sp>
        <p:sp>
          <p:nvSpPr>
            <p:cNvPr id="25" name="TextBox 80">
              <a:extLst>
                <a:ext uri="{FF2B5EF4-FFF2-40B4-BE49-F238E27FC236}">
                  <a16:creationId xmlns:a16="http://schemas.microsoft.com/office/drawing/2014/main" id="{A6444D26-530B-3784-B953-CD07CA7AE225}"/>
                </a:ext>
              </a:extLst>
            </p:cNvPr>
            <p:cNvSpPr txBox="1"/>
            <p:nvPr/>
          </p:nvSpPr>
          <p:spPr>
            <a:xfrm>
              <a:off x="684816" y="5340267"/>
              <a:ext cx="2888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6" name="TextBox 81">
              <a:extLst>
                <a:ext uri="{FF2B5EF4-FFF2-40B4-BE49-F238E27FC236}">
                  <a16:creationId xmlns:a16="http://schemas.microsoft.com/office/drawing/2014/main" id="{840E3574-1579-E4B2-3883-52263292E3D4}"/>
                </a:ext>
              </a:extLst>
            </p:cNvPr>
            <p:cNvSpPr txBox="1"/>
            <p:nvPr/>
          </p:nvSpPr>
          <p:spPr>
            <a:xfrm rot="16200000">
              <a:off x="-338925" y="3134702"/>
              <a:ext cx="15840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>
                  <a:latin typeface="Calibri" panose="020F0502020204030204" pitchFamily="34" charset="0"/>
                  <a:cs typeface="Calibri" panose="020F0502020204030204" pitchFamily="34" charset="0"/>
                </a:rPr>
                <a:t>Fusion yield (MJ)</a:t>
              </a:r>
            </a:p>
          </p:txBody>
        </p:sp>
        <p:cxnSp>
          <p:nvCxnSpPr>
            <p:cNvPr id="27" name="Straight Connector 82">
              <a:extLst>
                <a:ext uri="{FF2B5EF4-FFF2-40B4-BE49-F238E27FC236}">
                  <a16:creationId xmlns:a16="http://schemas.microsoft.com/office/drawing/2014/main" id="{392F8330-0D22-94A2-5A38-77A20607FA96}"/>
                </a:ext>
              </a:extLst>
            </p:cNvPr>
            <p:cNvCxnSpPr>
              <a:cxnSpLocks/>
            </p:cNvCxnSpPr>
            <p:nvPr/>
          </p:nvCxnSpPr>
          <p:spPr>
            <a:xfrm>
              <a:off x="91122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83">
              <a:extLst>
                <a:ext uri="{FF2B5EF4-FFF2-40B4-BE49-F238E27FC236}">
                  <a16:creationId xmlns:a16="http://schemas.microsoft.com/office/drawing/2014/main" id="{9DE6462D-640F-18D1-7551-D3B5A00B46C9}"/>
                </a:ext>
              </a:extLst>
            </p:cNvPr>
            <p:cNvCxnSpPr>
              <a:cxnSpLocks/>
            </p:cNvCxnSpPr>
            <p:nvPr/>
          </p:nvCxnSpPr>
          <p:spPr>
            <a:xfrm>
              <a:off x="128270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84">
              <a:extLst>
                <a:ext uri="{FF2B5EF4-FFF2-40B4-BE49-F238E27FC236}">
                  <a16:creationId xmlns:a16="http://schemas.microsoft.com/office/drawing/2014/main" id="{0E7B981E-28C3-F946-97D4-8B2810707371}"/>
                </a:ext>
              </a:extLst>
            </p:cNvPr>
            <p:cNvCxnSpPr>
              <a:cxnSpLocks/>
            </p:cNvCxnSpPr>
            <p:nvPr/>
          </p:nvCxnSpPr>
          <p:spPr>
            <a:xfrm>
              <a:off x="165417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85">
              <a:extLst>
                <a:ext uri="{FF2B5EF4-FFF2-40B4-BE49-F238E27FC236}">
                  <a16:creationId xmlns:a16="http://schemas.microsoft.com/office/drawing/2014/main" id="{C2934A2D-5A0F-85C8-F816-68CB79326F8C}"/>
                </a:ext>
              </a:extLst>
            </p:cNvPr>
            <p:cNvCxnSpPr>
              <a:cxnSpLocks/>
            </p:cNvCxnSpPr>
            <p:nvPr/>
          </p:nvCxnSpPr>
          <p:spPr>
            <a:xfrm>
              <a:off x="202565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86">
              <a:extLst>
                <a:ext uri="{FF2B5EF4-FFF2-40B4-BE49-F238E27FC236}">
                  <a16:creationId xmlns:a16="http://schemas.microsoft.com/office/drawing/2014/main" id="{BE1B083F-41BC-04CC-5218-D7F925CAFFEC}"/>
                </a:ext>
              </a:extLst>
            </p:cNvPr>
            <p:cNvCxnSpPr>
              <a:cxnSpLocks/>
            </p:cNvCxnSpPr>
            <p:nvPr/>
          </p:nvCxnSpPr>
          <p:spPr>
            <a:xfrm>
              <a:off x="239712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87">
              <a:extLst>
                <a:ext uri="{FF2B5EF4-FFF2-40B4-BE49-F238E27FC236}">
                  <a16:creationId xmlns:a16="http://schemas.microsoft.com/office/drawing/2014/main" id="{B9123F6A-60C9-35FF-7F48-D3A850AF0683}"/>
                </a:ext>
              </a:extLst>
            </p:cNvPr>
            <p:cNvCxnSpPr>
              <a:cxnSpLocks/>
            </p:cNvCxnSpPr>
            <p:nvPr/>
          </p:nvCxnSpPr>
          <p:spPr>
            <a:xfrm>
              <a:off x="276860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88">
              <a:extLst>
                <a:ext uri="{FF2B5EF4-FFF2-40B4-BE49-F238E27FC236}">
                  <a16:creationId xmlns:a16="http://schemas.microsoft.com/office/drawing/2014/main" id="{7C49DD44-BE8A-D43D-545B-5690B8737F22}"/>
                </a:ext>
              </a:extLst>
            </p:cNvPr>
            <p:cNvCxnSpPr>
              <a:cxnSpLocks/>
            </p:cNvCxnSpPr>
            <p:nvPr/>
          </p:nvCxnSpPr>
          <p:spPr>
            <a:xfrm>
              <a:off x="314007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9">
              <a:extLst>
                <a:ext uri="{FF2B5EF4-FFF2-40B4-BE49-F238E27FC236}">
                  <a16:creationId xmlns:a16="http://schemas.microsoft.com/office/drawing/2014/main" id="{0ED67719-175F-D509-E96B-E994B2E32899}"/>
                </a:ext>
              </a:extLst>
            </p:cNvPr>
            <p:cNvCxnSpPr>
              <a:cxnSpLocks/>
            </p:cNvCxnSpPr>
            <p:nvPr/>
          </p:nvCxnSpPr>
          <p:spPr>
            <a:xfrm>
              <a:off x="351155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90">
              <a:extLst>
                <a:ext uri="{FF2B5EF4-FFF2-40B4-BE49-F238E27FC236}">
                  <a16:creationId xmlns:a16="http://schemas.microsoft.com/office/drawing/2014/main" id="{93250EB5-46E1-48BD-3392-1C1449915669}"/>
                </a:ext>
              </a:extLst>
            </p:cNvPr>
            <p:cNvCxnSpPr>
              <a:cxnSpLocks/>
            </p:cNvCxnSpPr>
            <p:nvPr/>
          </p:nvCxnSpPr>
          <p:spPr>
            <a:xfrm>
              <a:off x="388302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91">
              <a:extLst>
                <a:ext uri="{FF2B5EF4-FFF2-40B4-BE49-F238E27FC236}">
                  <a16:creationId xmlns:a16="http://schemas.microsoft.com/office/drawing/2014/main" id="{40D54913-9F4C-9F66-6F6D-859E5C407CB2}"/>
                </a:ext>
              </a:extLst>
            </p:cNvPr>
            <p:cNvCxnSpPr>
              <a:cxnSpLocks/>
            </p:cNvCxnSpPr>
            <p:nvPr/>
          </p:nvCxnSpPr>
          <p:spPr>
            <a:xfrm>
              <a:off x="425450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92">
              <a:extLst>
                <a:ext uri="{FF2B5EF4-FFF2-40B4-BE49-F238E27FC236}">
                  <a16:creationId xmlns:a16="http://schemas.microsoft.com/office/drawing/2014/main" id="{46E567A5-B826-FACF-FDAC-8B08DECFEBFA}"/>
                </a:ext>
              </a:extLst>
            </p:cNvPr>
            <p:cNvCxnSpPr>
              <a:cxnSpLocks/>
            </p:cNvCxnSpPr>
            <p:nvPr/>
          </p:nvCxnSpPr>
          <p:spPr>
            <a:xfrm>
              <a:off x="462597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93">
              <a:extLst>
                <a:ext uri="{FF2B5EF4-FFF2-40B4-BE49-F238E27FC236}">
                  <a16:creationId xmlns:a16="http://schemas.microsoft.com/office/drawing/2014/main" id="{F00A7118-BBDF-B732-7F3F-E1C0E1C17A68}"/>
                </a:ext>
              </a:extLst>
            </p:cNvPr>
            <p:cNvCxnSpPr>
              <a:cxnSpLocks/>
            </p:cNvCxnSpPr>
            <p:nvPr/>
          </p:nvCxnSpPr>
          <p:spPr>
            <a:xfrm>
              <a:off x="4997450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94">
              <a:extLst>
                <a:ext uri="{FF2B5EF4-FFF2-40B4-BE49-F238E27FC236}">
                  <a16:creationId xmlns:a16="http://schemas.microsoft.com/office/drawing/2014/main" id="{A101615B-C8A0-07B5-3E24-7847FDC21404}"/>
                </a:ext>
              </a:extLst>
            </p:cNvPr>
            <p:cNvCxnSpPr>
              <a:cxnSpLocks/>
            </p:cNvCxnSpPr>
            <p:nvPr/>
          </p:nvCxnSpPr>
          <p:spPr>
            <a:xfrm>
              <a:off x="5368925" y="5534024"/>
              <a:ext cx="0" cy="6659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95">
              <a:extLst>
                <a:ext uri="{FF2B5EF4-FFF2-40B4-BE49-F238E27FC236}">
                  <a16:creationId xmlns:a16="http://schemas.microsoft.com/office/drawing/2014/main" id="{2D79FE78-DE97-9A94-15FE-55D5625DA92C}"/>
                </a:ext>
              </a:extLst>
            </p:cNvPr>
            <p:cNvSpPr txBox="1"/>
            <p:nvPr/>
          </p:nvSpPr>
          <p:spPr>
            <a:xfrm>
              <a:off x="86337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2011</a:t>
              </a:r>
            </a:p>
          </p:txBody>
        </p:sp>
        <p:sp>
          <p:nvSpPr>
            <p:cNvPr id="41" name="TextBox 96">
              <a:extLst>
                <a:ext uri="{FF2B5EF4-FFF2-40B4-BE49-F238E27FC236}">
                  <a16:creationId xmlns:a16="http://schemas.microsoft.com/office/drawing/2014/main" id="{C4B714A6-0467-A11B-8170-B83DD68626E8}"/>
                </a:ext>
              </a:extLst>
            </p:cNvPr>
            <p:cNvSpPr txBox="1"/>
            <p:nvPr/>
          </p:nvSpPr>
          <p:spPr>
            <a:xfrm>
              <a:off x="123802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2012</a:t>
              </a:r>
            </a:p>
          </p:txBody>
        </p:sp>
        <p:sp>
          <p:nvSpPr>
            <p:cNvPr id="42" name="TextBox 97">
              <a:extLst>
                <a:ext uri="{FF2B5EF4-FFF2-40B4-BE49-F238E27FC236}">
                  <a16:creationId xmlns:a16="http://schemas.microsoft.com/office/drawing/2014/main" id="{BCA4D14A-806F-ADEE-D286-89EEE6627FAD}"/>
                </a:ext>
              </a:extLst>
            </p:cNvPr>
            <p:cNvSpPr txBox="1"/>
            <p:nvPr/>
          </p:nvSpPr>
          <p:spPr>
            <a:xfrm>
              <a:off x="1609504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2013</a:t>
              </a:r>
            </a:p>
          </p:txBody>
        </p:sp>
        <p:sp>
          <p:nvSpPr>
            <p:cNvPr id="43" name="TextBox 98">
              <a:extLst>
                <a:ext uri="{FF2B5EF4-FFF2-40B4-BE49-F238E27FC236}">
                  <a16:creationId xmlns:a16="http://schemas.microsoft.com/office/drawing/2014/main" id="{6B46636B-07C8-7507-D150-A9A7FF5C5316}"/>
                </a:ext>
              </a:extLst>
            </p:cNvPr>
            <p:cNvSpPr txBox="1"/>
            <p:nvPr/>
          </p:nvSpPr>
          <p:spPr>
            <a:xfrm>
              <a:off x="1977804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2014</a:t>
              </a:r>
            </a:p>
          </p:txBody>
        </p:sp>
        <p:sp>
          <p:nvSpPr>
            <p:cNvPr id="44" name="TextBox 99">
              <a:extLst>
                <a:ext uri="{FF2B5EF4-FFF2-40B4-BE49-F238E27FC236}">
                  <a16:creationId xmlns:a16="http://schemas.microsoft.com/office/drawing/2014/main" id="{4E97F18C-8511-3A14-BAA0-D5FA7DFB9227}"/>
                </a:ext>
              </a:extLst>
            </p:cNvPr>
            <p:cNvSpPr txBox="1"/>
            <p:nvPr/>
          </p:nvSpPr>
          <p:spPr>
            <a:xfrm>
              <a:off x="234927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2015</a:t>
              </a:r>
            </a:p>
          </p:txBody>
        </p:sp>
        <p:sp>
          <p:nvSpPr>
            <p:cNvPr id="45" name="TextBox 100">
              <a:extLst>
                <a:ext uri="{FF2B5EF4-FFF2-40B4-BE49-F238E27FC236}">
                  <a16:creationId xmlns:a16="http://schemas.microsoft.com/office/drawing/2014/main" id="{D28DB24F-A909-C496-2C0F-4ED8A1E6B8D1}"/>
                </a:ext>
              </a:extLst>
            </p:cNvPr>
            <p:cNvSpPr txBox="1"/>
            <p:nvPr/>
          </p:nvSpPr>
          <p:spPr>
            <a:xfrm>
              <a:off x="272392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2016</a:t>
              </a:r>
            </a:p>
          </p:txBody>
        </p:sp>
        <p:sp>
          <p:nvSpPr>
            <p:cNvPr id="46" name="TextBox 101">
              <a:extLst>
                <a:ext uri="{FF2B5EF4-FFF2-40B4-BE49-F238E27FC236}">
                  <a16:creationId xmlns:a16="http://schemas.microsoft.com/office/drawing/2014/main" id="{513587AE-27E3-536C-4897-38DA16406C48}"/>
                </a:ext>
              </a:extLst>
            </p:cNvPr>
            <p:cNvSpPr txBox="1"/>
            <p:nvPr/>
          </p:nvSpPr>
          <p:spPr>
            <a:xfrm>
              <a:off x="309222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2017</a:t>
              </a:r>
            </a:p>
          </p:txBody>
        </p:sp>
        <p:sp>
          <p:nvSpPr>
            <p:cNvPr id="47" name="TextBox 102">
              <a:extLst>
                <a:ext uri="{FF2B5EF4-FFF2-40B4-BE49-F238E27FC236}">
                  <a16:creationId xmlns:a16="http://schemas.microsoft.com/office/drawing/2014/main" id="{D443991E-AEBE-5BED-6F58-E3EA71F7A105}"/>
                </a:ext>
              </a:extLst>
            </p:cNvPr>
            <p:cNvSpPr txBox="1"/>
            <p:nvPr/>
          </p:nvSpPr>
          <p:spPr>
            <a:xfrm>
              <a:off x="345417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2018</a:t>
              </a:r>
            </a:p>
          </p:txBody>
        </p:sp>
        <p:sp>
          <p:nvSpPr>
            <p:cNvPr id="48" name="TextBox 103">
              <a:extLst>
                <a:ext uri="{FF2B5EF4-FFF2-40B4-BE49-F238E27FC236}">
                  <a16:creationId xmlns:a16="http://schemas.microsoft.com/office/drawing/2014/main" id="{09045414-52B9-FD63-59F9-2CABC5E558CD}"/>
                </a:ext>
              </a:extLst>
            </p:cNvPr>
            <p:cNvSpPr txBox="1"/>
            <p:nvPr/>
          </p:nvSpPr>
          <p:spPr>
            <a:xfrm>
              <a:off x="384152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2019</a:t>
              </a:r>
            </a:p>
          </p:txBody>
        </p:sp>
        <p:sp>
          <p:nvSpPr>
            <p:cNvPr id="49" name="TextBox 104">
              <a:extLst>
                <a:ext uri="{FF2B5EF4-FFF2-40B4-BE49-F238E27FC236}">
                  <a16:creationId xmlns:a16="http://schemas.microsoft.com/office/drawing/2014/main" id="{5079EFDD-0F43-818B-7645-5E5A20B9EDF5}"/>
                </a:ext>
              </a:extLst>
            </p:cNvPr>
            <p:cNvSpPr txBox="1"/>
            <p:nvPr/>
          </p:nvSpPr>
          <p:spPr>
            <a:xfrm>
              <a:off x="420982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2020</a:t>
              </a:r>
            </a:p>
          </p:txBody>
        </p:sp>
        <p:sp>
          <p:nvSpPr>
            <p:cNvPr id="50" name="TextBox 105">
              <a:extLst>
                <a:ext uri="{FF2B5EF4-FFF2-40B4-BE49-F238E27FC236}">
                  <a16:creationId xmlns:a16="http://schemas.microsoft.com/office/drawing/2014/main" id="{471E0738-156F-D83B-6F94-0E07079DE954}"/>
                </a:ext>
              </a:extLst>
            </p:cNvPr>
            <p:cNvSpPr txBox="1"/>
            <p:nvPr/>
          </p:nvSpPr>
          <p:spPr>
            <a:xfrm>
              <a:off x="4574954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2021</a:t>
              </a:r>
            </a:p>
          </p:txBody>
        </p:sp>
        <p:sp>
          <p:nvSpPr>
            <p:cNvPr id="51" name="TextBox 106">
              <a:extLst>
                <a:ext uri="{FF2B5EF4-FFF2-40B4-BE49-F238E27FC236}">
                  <a16:creationId xmlns:a16="http://schemas.microsoft.com/office/drawing/2014/main" id="{65D55D94-24B1-B882-12D1-89131D2F174B}"/>
                </a:ext>
              </a:extLst>
            </p:cNvPr>
            <p:cNvSpPr txBox="1"/>
            <p:nvPr/>
          </p:nvSpPr>
          <p:spPr>
            <a:xfrm>
              <a:off x="4952779" y="5494439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2022</a:t>
              </a:r>
            </a:p>
          </p:txBody>
        </p:sp>
        <p:sp>
          <p:nvSpPr>
            <p:cNvPr id="52" name="TextBox 107">
              <a:extLst>
                <a:ext uri="{FF2B5EF4-FFF2-40B4-BE49-F238E27FC236}">
                  <a16:creationId xmlns:a16="http://schemas.microsoft.com/office/drawing/2014/main" id="{78F6794C-6AFD-D080-8FEF-9813D135AB6B}"/>
                </a:ext>
              </a:extLst>
            </p:cNvPr>
            <p:cNvSpPr txBox="1"/>
            <p:nvPr/>
          </p:nvSpPr>
          <p:spPr>
            <a:xfrm>
              <a:off x="2931244" y="5621500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>
                  <a:latin typeface="Calibri" panose="020F0502020204030204" pitchFamily="34" charset="0"/>
                  <a:cs typeface="Calibri" panose="020F0502020204030204" pitchFamily="34" charset="0"/>
                </a:rPr>
                <a:t>Year</a:t>
              </a:r>
            </a:p>
          </p:txBody>
        </p:sp>
        <p:sp>
          <p:nvSpPr>
            <p:cNvPr id="53" name="TextBox 108">
              <a:extLst>
                <a:ext uri="{FF2B5EF4-FFF2-40B4-BE49-F238E27FC236}">
                  <a16:creationId xmlns:a16="http://schemas.microsoft.com/office/drawing/2014/main" id="{D4C06C9F-E70D-7A29-3E78-A53C071906EF}"/>
                </a:ext>
              </a:extLst>
            </p:cNvPr>
            <p:cNvSpPr txBox="1"/>
            <p:nvPr/>
          </p:nvSpPr>
          <p:spPr>
            <a:xfrm>
              <a:off x="1773640" y="2435460"/>
              <a:ext cx="2929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Max laser energy available</a:t>
              </a:r>
            </a:p>
          </p:txBody>
        </p:sp>
        <p:grpSp>
          <p:nvGrpSpPr>
            <p:cNvPr id="54" name="Group 21">
              <a:extLst>
                <a:ext uri="{FF2B5EF4-FFF2-40B4-BE49-F238E27FC236}">
                  <a16:creationId xmlns:a16="http://schemas.microsoft.com/office/drawing/2014/main" id="{F30287BE-D1C7-2739-8B63-BC5D0AB4A8E3}"/>
                </a:ext>
              </a:extLst>
            </p:cNvPr>
            <p:cNvGrpSpPr/>
            <p:nvPr/>
          </p:nvGrpSpPr>
          <p:grpSpPr>
            <a:xfrm>
              <a:off x="915366" y="2661793"/>
              <a:ext cx="4507276" cy="1374116"/>
              <a:chOff x="915366" y="2662793"/>
              <a:chExt cx="4507276" cy="1374116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1EC07FD-3EFB-7D8A-E29E-5573EA549A25}"/>
                  </a:ext>
                </a:extLst>
              </p:cNvPr>
              <p:cNvSpPr/>
              <p:nvPr/>
            </p:nvSpPr>
            <p:spPr bwMode="auto">
              <a:xfrm>
                <a:off x="1355576" y="2869881"/>
                <a:ext cx="3692583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926C933B-2051-0FB2-695A-D375296D14BF}"/>
                  </a:ext>
                </a:extLst>
              </p:cNvPr>
              <p:cNvSpPr/>
              <p:nvPr/>
            </p:nvSpPr>
            <p:spPr bwMode="auto">
              <a:xfrm>
                <a:off x="5017466" y="2732643"/>
                <a:ext cx="278176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9629033-E0AC-10E9-FCDA-7C0B5F8274C6}"/>
                  </a:ext>
                </a:extLst>
              </p:cNvPr>
              <p:cNvSpPr/>
              <p:nvPr/>
            </p:nvSpPr>
            <p:spPr bwMode="auto">
              <a:xfrm>
                <a:off x="5251450" y="2662793"/>
                <a:ext cx="171192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D613FEA-7399-666A-DDAB-DEB8A8E1E27A}"/>
                  </a:ext>
                </a:extLst>
              </p:cNvPr>
              <p:cNvSpPr/>
              <p:nvPr/>
            </p:nvSpPr>
            <p:spPr bwMode="auto">
              <a:xfrm>
                <a:off x="1178891" y="3291443"/>
                <a:ext cx="202234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840B6428-D3DB-3029-3C42-FA007F5E54D1}"/>
                  </a:ext>
                </a:extLst>
              </p:cNvPr>
              <p:cNvSpPr/>
              <p:nvPr/>
            </p:nvSpPr>
            <p:spPr bwMode="auto">
              <a:xfrm>
                <a:off x="1089991" y="3431143"/>
                <a:ext cx="110095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FB4CA6A-0C27-A95D-36A0-855DD9AC216D}"/>
                  </a:ext>
                </a:extLst>
              </p:cNvPr>
              <p:cNvSpPr/>
              <p:nvPr/>
            </p:nvSpPr>
            <p:spPr bwMode="auto">
              <a:xfrm>
                <a:off x="943941" y="3710543"/>
                <a:ext cx="173545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E8C450D-3B2D-214D-17B0-E0C442A88112}"/>
                  </a:ext>
                </a:extLst>
              </p:cNvPr>
              <p:cNvSpPr/>
              <p:nvPr/>
            </p:nvSpPr>
            <p:spPr bwMode="auto">
              <a:xfrm>
                <a:off x="915366" y="3989943"/>
                <a:ext cx="58311" cy="46966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74BC32E-F1AE-2AB5-8348-6451FDA5A32B}"/>
                  </a:ext>
                </a:extLst>
              </p:cNvPr>
              <p:cNvSpPr/>
              <p:nvPr/>
            </p:nvSpPr>
            <p:spPr bwMode="auto">
              <a:xfrm rot="16200000">
                <a:off x="5239877" y="2695394"/>
                <a:ext cx="67617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C2F03C6-FDFF-5352-4693-A57CDE96CFF5}"/>
                  </a:ext>
                </a:extLst>
              </p:cNvPr>
              <p:cNvSpPr/>
              <p:nvPr/>
            </p:nvSpPr>
            <p:spPr bwMode="auto">
              <a:xfrm rot="16200000">
                <a:off x="4966021" y="2820024"/>
                <a:ext cx="145430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E21CEB3-AD80-2446-2C43-A1771CB9865C}"/>
                  </a:ext>
                </a:extLst>
              </p:cNvPr>
              <p:cNvSpPr/>
              <p:nvPr/>
            </p:nvSpPr>
            <p:spPr bwMode="auto">
              <a:xfrm rot="16200000">
                <a:off x="1164317" y="3100654"/>
                <a:ext cx="427293" cy="45721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6A48372-CED2-6CBA-F384-B39B25C03C61}"/>
                  </a:ext>
                </a:extLst>
              </p:cNvPr>
              <p:cNvSpPr/>
              <p:nvPr/>
            </p:nvSpPr>
            <p:spPr bwMode="auto">
              <a:xfrm rot="16200000">
                <a:off x="1110339" y="3364180"/>
                <a:ext cx="179643" cy="45719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35020F1-25B8-8819-12E7-5D2424342622}"/>
                  </a:ext>
                </a:extLst>
              </p:cNvPr>
              <p:cNvSpPr/>
              <p:nvPr/>
            </p:nvSpPr>
            <p:spPr bwMode="auto">
              <a:xfrm rot="16200000">
                <a:off x="938670" y="3570773"/>
                <a:ext cx="322519" cy="48458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F1181B-E2F5-F650-4F46-CF9BB1532FC3}"/>
                  </a:ext>
                </a:extLst>
              </p:cNvPr>
              <p:cNvSpPr/>
              <p:nvPr/>
            </p:nvSpPr>
            <p:spPr bwMode="auto">
              <a:xfrm rot="16200000">
                <a:off x="811050" y="3857145"/>
                <a:ext cx="311066" cy="48461"/>
              </a:xfrm>
              <a:prstGeom prst="rect">
                <a:avLst/>
              </a:prstGeom>
              <a:solidFill>
                <a:srgbClr val="E788AE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70" name="Line 6">
            <a:extLst>
              <a:ext uri="{FF2B5EF4-FFF2-40B4-BE49-F238E27FC236}">
                <a16:creationId xmlns:a16="http://schemas.microsoft.com/office/drawing/2014/main" id="{1E27EDFA-C384-FCCF-88C5-B86F182B9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10" y="9471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71" name="Image 70" descr="LULI logo nouveau gris bleu.jpg">
            <a:extLst>
              <a:ext uri="{FF2B5EF4-FFF2-40B4-BE49-F238E27FC236}">
                <a16:creationId xmlns:a16="http://schemas.microsoft.com/office/drawing/2014/main" id="{13B98068-F831-01AB-6D09-CA67C28BD71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73091"/>
            <a:ext cx="7886700" cy="99681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There are at least three ways to achieve nuclear fusion</a:t>
            </a:r>
          </a:p>
        </p:txBody>
      </p:sp>
      <p:pic>
        <p:nvPicPr>
          <p:cNvPr id="3" name="Picture 2" descr="FusionPossibilitie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418" y="1707942"/>
            <a:ext cx="6375829" cy="2300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5809" y="4565906"/>
            <a:ext cx="15333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Density</a:t>
            </a:r>
          </a:p>
          <a:p>
            <a:endParaRPr lang="en-US" sz="1400" b="1" dirty="0"/>
          </a:p>
          <a:p>
            <a:r>
              <a:rPr lang="en-US" sz="1400" b="1" dirty="0"/>
              <a:t>Temperature</a:t>
            </a:r>
          </a:p>
          <a:p>
            <a:endParaRPr lang="en-US" sz="1400" b="1" dirty="0"/>
          </a:p>
          <a:p>
            <a:r>
              <a:rPr lang="en-US" sz="1400" b="1" dirty="0"/>
              <a:t>Confinement time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5189" y="4565906"/>
            <a:ext cx="9316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10</a:t>
            </a:r>
            <a:r>
              <a:rPr lang="en-US" sz="1400" b="1" baseline="30000" dirty="0"/>
              <a:t>4 </a:t>
            </a:r>
            <a:r>
              <a:rPr lang="en-US" sz="1400" b="1" dirty="0"/>
              <a:t>x solid</a:t>
            </a:r>
          </a:p>
          <a:p>
            <a:endParaRPr lang="en-US" sz="1400" b="1" dirty="0"/>
          </a:p>
          <a:p>
            <a:r>
              <a:rPr lang="en-US" sz="1400" b="1" dirty="0"/>
              <a:t>1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10</a:t>
            </a:r>
            <a:r>
              <a:rPr lang="en-US" sz="1400" b="1" baseline="30000" dirty="0"/>
              <a:t>5</a:t>
            </a:r>
            <a:r>
              <a:rPr lang="en-US" sz="1400" b="1" dirty="0"/>
              <a:t>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8849" y="4568014"/>
            <a:ext cx="93968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solid / 10</a:t>
            </a:r>
            <a:r>
              <a:rPr lang="en-US" sz="1400" b="1" baseline="30000" dirty="0"/>
              <a:t>8</a:t>
            </a:r>
          </a:p>
          <a:p>
            <a:endParaRPr lang="en-US" sz="1400" b="1" dirty="0"/>
          </a:p>
          <a:p>
            <a:r>
              <a:rPr lang="en-US" sz="1400" b="1" dirty="0"/>
              <a:t>10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seconds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2933" y="4570123"/>
            <a:ext cx="9316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10</a:t>
            </a:r>
            <a:r>
              <a:rPr lang="en-US" sz="1400" b="1" baseline="30000" dirty="0"/>
              <a:t>3 </a:t>
            </a:r>
            <a:r>
              <a:rPr lang="en-US" sz="1400" b="1" dirty="0"/>
              <a:t>x solid</a:t>
            </a:r>
          </a:p>
          <a:p>
            <a:endParaRPr lang="en-US" sz="1400" b="1" dirty="0"/>
          </a:p>
          <a:p>
            <a:r>
              <a:rPr lang="en-US" sz="1400" b="1" dirty="0"/>
              <a:t>10 </a:t>
            </a:r>
            <a:r>
              <a:rPr lang="en-US" sz="1400" b="1" dirty="0" err="1"/>
              <a:t>keV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10’s </a:t>
            </a:r>
            <a:r>
              <a:rPr lang="en-US" sz="1400" b="1" dirty="0" err="1"/>
              <a:t>ps</a:t>
            </a:r>
            <a:endParaRPr lang="en-US" sz="14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773204" y="4956663"/>
            <a:ext cx="825158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82818" y="5387103"/>
            <a:ext cx="8251581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96150" y="3825586"/>
            <a:ext cx="1575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by Laser Implosion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49635B-03C1-CC4B-A1FE-7B6F0531C560}"/>
              </a:ext>
            </a:extLst>
          </p:cNvPr>
          <p:cNvSpPr/>
          <p:nvPr/>
        </p:nvSpPr>
        <p:spPr>
          <a:xfrm>
            <a:off x="7499350" y="1353002"/>
            <a:ext cx="2698750" cy="493349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Line 6">
            <a:extLst>
              <a:ext uri="{FF2B5EF4-FFF2-40B4-BE49-F238E27FC236}">
                <a16:creationId xmlns:a16="http://schemas.microsoft.com/office/drawing/2014/main" id="{02F6B1B1-2EB1-6747-ACE7-F4947B57644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10" y="9471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13" name="Image 12" descr="LULI logo nouveau gris bleu.jpg">
            <a:extLst>
              <a:ext uri="{FF2B5EF4-FFF2-40B4-BE49-F238E27FC236}">
                <a16:creationId xmlns:a16="http://schemas.microsoft.com/office/drawing/2014/main" id="{0CF08417-8A39-F94B-9F05-01AABAE047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68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8C9A59-426C-7942-8026-E48E01677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63" y="3509"/>
            <a:ext cx="8827313" cy="1124225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The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idea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of ICF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is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to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compress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 fuel to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thermonuclear</a:t>
            </a:r>
            <a:b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conditions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C16663-D8E7-F94D-ABFD-7C119E9D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63" y="1262333"/>
            <a:ext cx="9461502" cy="5210366"/>
          </a:xfrm>
          <a:prstGeom prst="rect">
            <a:avLst/>
          </a:prstGeom>
        </p:spPr>
      </p:pic>
      <p:sp>
        <p:nvSpPr>
          <p:cNvPr id="6" name="Line 6">
            <a:extLst>
              <a:ext uri="{FF2B5EF4-FFF2-40B4-BE49-F238E27FC236}">
                <a16:creationId xmlns:a16="http://schemas.microsoft.com/office/drawing/2014/main" id="{65452953-92D4-8E4C-8E4E-AC2812F65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210" y="947178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7" name="Image 6" descr="LULI logo nouveau gris bleu.jpg">
            <a:extLst>
              <a:ext uri="{FF2B5EF4-FFF2-40B4-BE49-F238E27FC236}">
                <a16:creationId xmlns:a16="http://schemas.microsoft.com/office/drawing/2014/main" id="{90081BAA-934E-7D45-A60C-16878EB1A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50244"/>
            <a:ext cx="990600" cy="5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6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3E6B9C-DD92-1846-8AD2-DD18606F4C1A}"/>
              </a:ext>
            </a:extLst>
          </p:cNvPr>
          <p:cNvSpPr/>
          <p:nvPr/>
        </p:nvSpPr>
        <p:spPr>
          <a:xfrm>
            <a:off x="2240714" y="136525"/>
            <a:ext cx="7710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The capsule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velocity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follows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a simple rocket model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E71D6E-AF01-0848-985B-62563CCA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953D-1971-E24F-8F15-F08522E32F72}" type="slidenum">
              <a:rPr lang="fr-FR" smtClean="0"/>
              <a:t>6</a:t>
            </a:fld>
            <a:endParaRPr lang="fr-FR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495DA9B2-4AE5-7B4C-9634-36D4BF899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95023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2CBBF96D-7E74-2D45-A08A-67A5FE305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61395"/>
            <a:ext cx="990600" cy="5216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27379C-5FE3-78DF-36EE-3D0AB5327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032" y="1368310"/>
            <a:ext cx="7476429" cy="263374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37BCDBC-D27C-1121-E2E2-6261CDC51007}"/>
              </a:ext>
            </a:extLst>
          </p:cNvPr>
          <p:cNvSpPr txBox="1"/>
          <p:nvPr/>
        </p:nvSpPr>
        <p:spPr>
          <a:xfrm>
            <a:off x="10077482" y="196389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A6F4CEC-8219-2292-54B7-5DAD28535131}"/>
              </a:ext>
            </a:extLst>
          </p:cNvPr>
          <p:cNvSpPr txBox="1"/>
          <p:nvPr/>
        </p:nvSpPr>
        <p:spPr>
          <a:xfrm>
            <a:off x="10047545" y="2519754"/>
            <a:ext cx="13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5C9B9F0-9FAF-3E45-6CF4-B8C8E2E84840}"/>
              </a:ext>
            </a:extLst>
          </p:cNvPr>
          <p:cNvSpPr txBox="1"/>
          <p:nvPr/>
        </p:nvSpPr>
        <p:spPr>
          <a:xfrm>
            <a:off x="10077482" y="3310091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C78982-B128-CFA2-680D-9C752564DC17}"/>
              </a:ext>
            </a:extLst>
          </p:cNvPr>
          <p:cNvSpPr txBox="1"/>
          <p:nvPr/>
        </p:nvSpPr>
        <p:spPr>
          <a:xfrm>
            <a:off x="3853815" y="968200"/>
            <a:ext cx="3991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Starts with 3 conservation equations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D276D9B-CD4D-4978-ABDB-DAF98DD6F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829" y="3994772"/>
            <a:ext cx="3048000" cy="11176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D00949A-A640-C13E-55CC-6B8E90637AB2}"/>
              </a:ext>
            </a:extLst>
          </p:cNvPr>
          <p:cNvSpPr txBox="1"/>
          <p:nvPr/>
        </p:nvSpPr>
        <p:spPr>
          <a:xfrm>
            <a:off x="483126" y="4319122"/>
            <a:ext cx="3664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This leads to the rocket equation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8136789-0B9F-8737-27D4-CC24E80E46FE}"/>
              </a:ext>
            </a:extLst>
          </p:cNvPr>
          <p:cNvSpPr txBox="1"/>
          <p:nvPr/>
        </p:nvSpPr>
        <p:spPr>
          <a:xfrm>
            <a:off x="7896724" y="4164103"/>
            <a:ext cx="4423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m</a:t>
            </a:r>
            <a:r>
              <a:rPr lang="en-US" baseline="-25000" dirty="0"/>
              <a:t>0</a:t>
            </a:r>
            <a:r>
              <a:rPr lang="en-US" dirty="0"/>
              <a:t> is the initial mass and m </a:t>
            </a:r>
          </a:p>
          <a:p>
            <a:r>
              <a:rPr lang="en-US" dirty="0"/>
              <a:t>the initial minus the ablated mass</a:t>
            </a:r>
          </a:p>
          <a:p>
            <a:r>
              <a:rPr lang="en-US" dirty="0" err="1"/>
              <a:t>Vexp</a:t>
            </a:r>
            <a:r>
              <a:rPr lang="en-US" dirty="0"/>
              <a:t> = expansion velocity of ablated material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7477383-E10F-F14D-FF43-0FE31B61666A}"/>
              </a:ext>
            </a:extLst>
          </p:cNvPr>
          <p:cNvSpPr txBox="1"/>
          <p:nvPr/>
        </p:nvSpPr>
        <p:spPr>
          <a:xfrm>
            <a:off x="1847023" y="6270117"/>
            <a:ext cx="826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means the more you ablated the faster you go but hydro instabilities might kick in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3ECB68E-9D75-30AF-2621-593BCC8A0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829" y="5114328"/>
            <a:ext cx="3421994" cy="9609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B91812B-B0DB-2EF9-ED1D-91A4C2181472}"/>
              </a:ext>
            </a:extLst>
          </p:cNvPr>
          <p:cNvSpPr txBox="1"/>
          <p:nvPr/>
        </p:nvSpPr>
        <p:spPr>
          <a:xfrm>
            <a:off x="1980417" y="5492727"/>
            <a:ext cx="187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also write</a:t>
            </a:r>
          </a:p>
        </p:txBody>
      </p:sp>
    </p:spTree>
    <p:extLst>
      <p:ext uri="{BB962C8B-B14F-4D97-AF65-F5344CB8AC3E}">
        <p14:creationId xmlns:p14="http://schemas.microsoft.com/office/powerpoint/2010/main" val="1305546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3E6B9C-DD92-1846-8AD2-DD18606F4C1A}"/>
              </a:ext>
            </a:extLst>
          </p:cNvPr>
          <p:cNvSpPr/>
          <p:nvPr/>
        </p:nvSpPr>
        <p:spPr>
          <a:xfrm>
            <a:off x="2442619" y="157574"/>
            <a:ext cx="6587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Hydrodynamic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instabilites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: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Rayliegh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-Taylor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E71D6E-AF01-0848-985B-62563CCA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36753"/>
            <a:ext cx="2743200" cy="365125"/>
          </a:xfrm>
        </p:spPr>
        <p:txBody>
          <a:bodyPr/>
          <a:lstStyle/>
          <a:p>
            <a:fld id="{6170953D-1971-E24F-8F15-F08522E32F72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495DA9B2-4AE5-7B4C-9634-36D4BF899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95023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2CBBF96D-7E74-2D45-A08A-67A5FE305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61395"/>
            <a:ext cx="990600" cy="5216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4AA443-8260-219C-1502-A9FCB759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174" y="1198102"/>
            <a:ext cx="7772400" cy="248640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D6CA215-5982-F04D-4E4D-8F12D1F398BD}"/>
              </a:ext>
            </a:extLst>
          </p:cNvPr>
          <p:cNvSpPr txBox="1"/>
          <p:nvPr/>
        </p:nvSpPr>
        <p:spPr>
          <a:xfrm>
            <a:off x="128107" y="1951954"/>
            <a:ext cx="2244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Dense matter pushes on light matter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5560BDA-4EA0-3690-4140-BB678B957973}"/>
              </a:ext>
            </a:extLst>
          </p:cNvPr>
          <p:cNvCxnSpPr/>
          <p:nvPr/>
        </p:nvCxnSpPr>
        <p:spPr>
          <a:xfrm>
            <a:off x="10374904" y="1526906"/>
            <a:ext cx="0" cy="18288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6B77537-693D-2B0A-2E99-13E0EF9E015F}"/>
              </a:ext>
            </a:extLst>
          </p:cNvPr>
          <p:cNvSpPr txBox="1"/>
          <p:nvPr/>
        </p:nvSpPr>
        <p:spPr>
          <a:xfrm>
            <a:off x="10722788" y="2309545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52753D3C-CEB0-1A76-6D8A-3E23536A14E1}"/>
              </a:ext>
            </a:extLst>
          </p:cNvPr>
          <p:cNvCxnSpPr/>
          <p:nvPr/>
        </p:nvCxnSpPr>
        <p:spPr>
          <a:xfrm>
            <a:off x="10722788" y="2275119"/>
            <a:ext cx="3289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7B74150-8D89-F3FC-8507-65921EE0528D}"/>
                  </a:ext>
                </a:extLst>
              </p:cNvPr>
              <p:cNvSpPr txBox="1"/>
              <p:nvPr/>
            </p:nvSpPr>
            <p:spPr>
              <a:xfrm>
                <a:off x="5154962" y="1976107"/>
                <a:ext cx="3161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7B74150-8D89-F3FC-8507-65921EE05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4962" y="1976107"/>
                <a:ext cx="316112" cy="276999"/>
              </a:xfrm>
              <a:prstGeom prst="rect">
                <a:avLst/>
              </a:prstGeom>
              <a:blipFill>
                <a:blip r:embed="rId4"/>
                <a:stretch>
                  <a:fillRect l="-20000" r="-4000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5A0DEE6-5F4D-D44C-44ED-0F7F16EC3E53}"/>
                  </a:ext>
                </a:extLst>
              </p:cNvPr>
              <p:cNvSpPr txBox="1"/>
              <p:nvPr/>
            </p:nvSpPr>
            <p:spPr>
              <a:xfrm>
                <a:off x="5227570" y="3424277"/>
                <a:ext cx="2808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B5A0DEE6-5F4D-D44C-44ED-0F7F16EC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570" y="3424277"/>
                <a:ext cx="280846" cy="276999"/>
              </a:xfrm>
              <a:prstGeom prst="rect">
                <a:avLst/>
              </a:prstGeom>
              <a:blipFill>
                <a:blip r:embed="rId5"/>
                <a:stretch>
                  <a:fillRect l="-17391" r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1D0977-E7F0-13CD-9E62-883527B59062}"/>
                  </a:ext>
                </a:extLst>
              </p:cNvPr>
              <p:cNvSpPr txBox="1"/>
              <p:nvPr/>
            </p:nvSpPr>
            <p:spPr>
              <a:xfrm>
                <a:off x="479526" y="3940118"/>
                <a:ext cx="11584871" cy="1202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The growth of the surface perturbation is exponential at a rate </a:t>
                </a:r>
                <a:r>
                  <a:rPr lang="en-US" sz="2000" b="1" dirty="0"/>
                  <a:t>exp (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fr-FR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/>
                  <a:t>  </a:t>
                </a:r>
              </a:p>
              <a:p>
                <a:pPr algn="ctr"/>
                <a:endParaRPr lang="en-US" sz="2000" dirty="0"/>
              </a:p>
              <a:p>
                <a:pPr algn="ctr"/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2000" b="0" i="1" dirty="0" smtClean="0">
                            <a:latin typeface="Cambria Math" panose="02040503050406030204" pitchFamily="18" charset="0"/>
                          </a:rPr>
                          <m:t>𝐴𝑔</m:t>
                        </m:r>
                        <m:r>
                          <a:rPr lang="fr-FR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rad>
                  </m:oMath>
                </a14:m>
                <a:r>
                  <a:rPr lang="en-US" sz="2000" dirty="0"/>
                  <a:t> , g is gravity, </a:t>
                </a:r>
                <a14:m>
                  <m:oMath xmlns:m="http://schemas.openxmlformats.org/officeDocument/2006/math">
                    <m:r>
                      <a:rPr lang="fr-F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000" dirty="0"/>
                  <a:t> is the spatial wave number and </a:t>
                </a:r>
                <a:r>
                  <a:rPr lang="en-US" sz="2000" b="1" dirty="0"/>
                  <a:t>A the Atwood number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sub>
                        </m:sSub>
                        <m:r>
                          <a:rPr lang="fr-FR" sz="20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  <m:r>
                              <a:rPr lang="fr-FR" sz="2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𝝆</m:t>
                                </m:r>
                              </m:e>
                              <m:sub>
                                <m:r>
                                  <a:rPr lang="fr-FR" sz="2000" b="1" i="1" smtClean="0"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1D0977-E7F0-13CD-9E62-883527B59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26" y="3940118"/>
                <a:ext cx="11584871" cy="1202445"/>
              </a:xfrm>
              <a:prstGeom prst="rect">
                <a:avLst/>
              </a:prstGeom>
              <a:blipFill>
                <a:blip r:embed="rId6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CCB09D-100E-41A5-E08C-D3DED1E3A72B}"/>
                  </a:ext>
                </a:extLst>
              </p:cNvPr>
              <p:cNvSpPr txBox="1"/>
              <p:nvPr/>
            </p:nvSpPr>
            <p:spPr>
              <a:xfrm>
                <a:off x="2354806" y="6101148"/>
                <a:ext cx="8105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So high R/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𝑹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𝒊𝒔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𝒏𝒆𝒆𝒅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𝒇𝒐𝒓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𝒉𝒊𝒈𝒉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𝒗𝒆𝒍𝒐𝒄𝒊𝒕𝒚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𝒃𝒖𝒕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𝒍𝒊𝒎𝒊𝒕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𝒊𝒔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𝒔𝒆𝒕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𝒃𝒚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𝒉𝒚𝒅𝒓𝒐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𝒔𝒕𝒂𝒃𝒊𝒍𝒊𝒕𝒚</m:t>
                    </m:r>
                  </m:oMath>
                </a14:m>
                <a:endParaRPr 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ABCCB09D-100E-41A5-E08C-D3DED1E3A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806" y="6101148"/>
                <a:ext cx="8105104" cy="369332"/>
              </a:xfrm>
              <a:prstGeom prst="rect">
                <a:avLst/>
              </a:prstGeom>
              <a:blipFill>
                <a:blip r:embed="rId7"/>
                <a:stretch>
                  <a:fillRect l="-62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8668F1B-729F-C773-2AC0-7A9C259A7C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976" y="5090528"/>
            <a:ext cx="2804986" cy="10106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299832-5B06-2173-9881-75B9D5E8DD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341" y="5064035"/>
            <a:ext cx="2938793" cy="110753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78FCBF4-0475-7A82-1209-16D7FD11FC2C}"/>
              </a:ext>
            </a:extLst>
          </p:cNvPr>
          <p:cNvCxnSpPr>
            <a:cxnSpLocks/>
          </p:cNvCxnSpPr>
          <p:nvPr/>
        </p:nvCxnSpPr>
        <p:spPr>
          <a:xfrm>
            <a:off x="5869971" y="5652985"/>
            <a:ext cx="452058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503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3E6B9C-DD92-1846-8AD2-DD18606F4C1A}"/>
              </a:ext>
            </a:extLst>
          </p:cNvPr>
          <p:cNvSpPr/>
          <p:nvPr/>
        </p:nvSpPr>
        <p:spPr>
          <a:xfrm>
            <a:off x="2442619" y="157574"/>
            <a:ext cx="65875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Hydrodynamic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instabilites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: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Rayliegh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-Taylor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E71D6E-AF01-0848-985B-62563CCA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0953D-1971-E24F-8F15-F08522E32F72}" type="slidenum">
              <a:rPr lang="fr-FR" smtClean="0"/>
              <a:t>8</a:t>
            </a:fld>
            <a:endParaRPr lang="fr-FR"/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495DA9B2-4AE5-7B4C-9634-36D4BF8998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95023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2CBBF96D-7E74-2D45-A08A-67A5FE305A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61395"/>
            <a:ext cx="990600" cy="52167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87A1FF-58CA-4E79-BFB5-AB241429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7" y="1554781"/>
            <a:ext cx="4636328" cy="43359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B14A980-C6A0-5108-F409-DB97CE095B4D}"/>
              </a:ext>
            </a:extLst>
          </p:cNvPr>
          <p:cNvSpPr txBox="1"/>
          <p:nvPr/>
        </p:nvSpPr>
        <p:spPr>
          <a:xfrm>
            <a:off x="5741771" y="1487182"/>
            <a:ext cx="59255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Why does it matter?</a:t>
            </a:r>
          </a:p>
          <a:p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Alter the quality of the piston that compresses the fuel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Increase the losses due to radiation and thermal conductivity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Lead to loss of efficient heating by alpha particles </a:t>
            </a:r>
          </a:p>
          <a:p>
            <a:pPr marL="342900" indent="-342900">
              <a:buFontTx/>
              <a:buChar char="-"/>
            </a:pPr>
            <a:endParaRPr lang="en-US" sz="2000" dirty="0"/>
          </a:p>
          <a:p>
            <a:r>
              <a:rPr lang="en-US" sz="2000" dirty="0"/>
              <a:t>Caused by </a:t>
            </a:r>
          </a:p>
          <a:p>
            <a:endParaRPr lang="en-US" sz="2000" dirty="0"/>
          </a:p>
          <a:p>
            <a:r>
              <a:rPr lang="en-US" sz="2000" dirty="0"/>
              <a:t>- Defect of the target surface </a:t>
            </a:r>
          </a:p>
          <a:p>
            <a:endParaRPr lang="en-US" sz="2000" dirty="0"/>
          </a:p>
          <a:p>
            <a:r>
              <a:rPr lang="en-US" sz="2000" dirty="0"/>
              <a:t>- Defect in the irradiation homogeneity</a:t>
            </a:r>
          </a:p>
        </p:txBody>
      </p:sp>
    </p:spTree>
    <p:extLst>
      <p:ext uri="{BB962C8B-B14F-4D97-AF65-F5344CB8AC3E}">
        <p14:creationId xmlns:p14="http://schemas.microsoft.com/office/powerpoint/2010/main" val="2034073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13BB-9BD1-4B9B-3B86-5E00A0A26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950A4F-7C73-F0DF-0A62-F78E2CD0AE45}"/>
              </a:ext>
            </a:extLst>
          </p:cNvPr>
          <p:cNvSpPr/>
          <p:nvPr/>
        </p:nvSpPr>
        <p:spPr>
          <a:xfrm>
            <a:off x="2442619" y="157574"/>
            <a:ext cx="715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Ignition </a:t>
            </a:r>
            <a:r>
              <a:rPr lang="fr-FR" sz="2800" b="1" dirty="0" err="1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is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ea typeface="+mj-ea"/>
                <a:cs typeface="Calibri" panose="020F0502020204030204" pitchFamily="34" charset="0"/>
              </a:rPr>
              <a:t> about power balance in the hot spot</a:t>
            </a:r>
          </a:p>
        </p:txBody>
      </p:sp>
      <p:sp>
        <p:nvSpPr>
          <p:cNvPr id="5" name="Line 6">
            <a:extLst>
              <a:ext uri="{FF2B5EF4-FFF2-40B4-BE49-F238E27FC236}">
                <a16:creationId xmlns:a16="http://schemas.microsoft.com/office/drawing/2014/main" id="{E4F3F732-D8A8-88CF-B4F3-831E52439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56" y="795023"/>
            <a:ext cx="10787295" cy="4595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 sz="1350" dirty="0">
              <a:solidFill>
                <a:prstClr val="black"/>
              </a:solidFill>
            </a:endParaRPr>
          </a:p>
        </p:txBody>
      </p:sp>
      <p:pic>
        <p:nvPicPr>
          <p:cNvPr id="6" name="Image 5" descr="LULI logo nouveau gris bleu.jpg">
            <a:extLst>
              <a:ext uri="{FF2B5EF4-FFF2-40B4-BE49-F238E27FC236}">
                <a16:creationId xmlns:a16="http://schemas.microsoft.com/office/drawing/2014/main" id="{B606287E-59CB-0D3E-A85A-06EA07D7A2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451" y="261395"/>
            <a:ext cx="990600" cy="521677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B3B799A4-719E-5189-1F5B-D7681246DFFD}"/>
              </a:ext>
            </a:extLst>
          </p:cNvPr>
          <p:cNvSpPr txBox="1"/>
          <p:nvPr/>
        </p:nvSpPr>
        <p:spPr>
          <a:xfrm>
            <a:off x="198156" y="6327320"/>
            <a:ext cx="7839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**H. Abu-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Shawareb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al., Physical Review Letters 129, 075001 (2022).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9F6AB10C-E5F6-3DF2-78E9-74971A7E1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7" y="2363875"/>
            <a:ext cx="4470637" cy="3143337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24A4728C-DD78-8972-A3C2-3ED3B505A4B5}"/>
              </a:ext>
            </a:extLst>
          </p:cNvPr>
          <p:cNvSpPr txBox="1"/>
          <p:nvPr/>
        </p:nvSpPr>
        <p:spPr>
          <a:xfrm>
            <a:off x="937180" y="1144177"/>
            <a:ext cx="10165080" cy="369332"/>
          </a:xfrm>
          <a:prstGeom prst="rect">
            <a:avLst/>
          </a:prstGeom>
          <a:solidFill>
            <a:srgbClr val="1F497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Fusion energy &gt; losses if Pressure (P) X confinement time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exceeds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Lawson’s criterion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AF69D2F-B48C-427D-A1E6-B0079D8AE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916" y="3418574"/>
            <a:ext cx="5799746" cy="103393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875C32-8106-0738-5FAA-D6FC797B3697}"/>
              </a:ext>
            </a:extLst>
          </p:cNvPr>
          <p:cNvSpPr/>
          <p:nvPr/>
        </p:nvSpPr>
        <p:spPr bwMode="auto">
          <a:xfrm>
            <a:off x="4497936" y="4139319"/>
            <a:ext cx="3196127" cy="842944"/>
          </a:xfrm>
          <a:custGeom>
            <a:avLst/>
            <a:gdLst>
              <a:gd name="connsiteX0" fmla="*/ 3196127 w 3196127"/>
              <a:gd name="connsiteY0" fmla="*/ 0 h 842944"/>
              <a:gd name="connsiteX1" fmla="*/ 1589517 w 3196127"/>
              <a:gd name="connsiteY1" fmla="*/ 794759 h 842944"/>
              <a:gd name="connsiteX2" fmla="*/ 0 w 3196127"/>
              <a:gd name="connsiteY2" fmla="*/ 734938 h 842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6127" h="842944">
                <a:moveTo>
                  <a:pt x="3196127" y="0"/>
                </a:moveTo>
                <a:cubicBezTo>
                  <a:pt x="2659166" y="336134"/>
                  <a:pt x="2122205" y="672269"/>
                  <a:pt x="1589517" y="794759"/>
                </a:cubicBezTo>
                <a:cubicBezTo>
                  <a:pt x="1056829" y="917249"/>
                  <a:pt x="4273" y="771970"/>
                  <a:pt x="0" y="734938"/>
                </a:cubicBezTo>
              </a:path>
            </a:pathLst>
          </a:custGeom>
          <a:noFill/>
          <a:ln w="31750">
            <a:solidFill>
              <a:schemeClr val="accent1">
                <a:lumMod val="75000"/>
              </a:schemeClr>
            </a:solidFill>
            <a:headEnd type="arrow"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Brace 15">
            <a:extLst>
              <a:ext uri="{FF2B5EF4-FFF2-40B4-BE49-F238E27FC236}">
                <a16:creationId xmlns:a16="http://schemas.microsoft.com/office/drawing/2014/main" id="{42C5FAEC-4747-1E88-5098-99623A36F3F7}"/>
              </a:ext>
            </a:extLst>
          </p:cNvPr>
          <p:cNvSpPr/>
          <p:nvPr/>
        </p:nvSpPr>
        <p:spPr>
          <a:xfrm rot="16200000">
            <a:off x="9304734" y="2047223"/>
            <a:ext cx="554182" cy="2365069"/>
          </a:xfrm>
          <a:prstGeom prst="rightBrace">
            <a:avLst>
              <a:gd name="adj1" fmla="val 45000"/>
              <a:gd name="adj2" fmla="val 50000"/>
            </a:avLst>
          </a:prstGeom>
          <a:ln w="28575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C5D71159-C418-3727-5B05-CFB40EB79CD4}"/>
              </a:ext>
            </a:extLst>
          </p:cNvPr>
          <p:cNvSpPr txBox="1"/>
          <p:nvPr/>
        </p:nvSpPr>
        <p:spPr>
          <a:xfrm>
            <a:off x="9134764" y="4982263"/>
            <a:ext cx="3442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provides heat until minimum volume, then becomes a loss</a:t>
            </a:r>
          </a:p>
        </p:txBody>
      </p:sp>
      <p:cxnSp>
        <p:nvCxnSpPr>
          <p:cNvPr id="15" name="Straight Arrow Connector 4">
            <a:extLst>
              <a:ext uri="{FF2B5EF4-FFF2-40B4-BE49-F238E27FC236}">
                <a16:creationId xmlns:a16="http://schemas.microsoft.com/office/drawing/2014/main" id="{429E3744-C9D0-EAF8-B3EF-97DECED61F21}"/>
              </a:ext>
            </a:extLst>
          </p:cNvPr>
          <p:cNvCxnSpPr/>
          <p:nvPr/>
        </p:nvCxnSpPr>
        <p:spPr>
          <a:xfrm flipV="1">
            <a:off x="10393680" y="4139319"/>
            <a:ext cx="487680" cy="842944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2333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16539</TotalTime>
  <Words>1120</Words>
  <Application>Microsoft Macintosh PowerPoint</Application>
  <PresentationFormat>Grand écran</PresentationFormat>
  <Paragraphs>265</Paragraphs>
  <Slides>23</Slides>
  <Notes>3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Thème Office</vt:lpstr>
      <vt:lpstr>Présentation PowerPoint</vt:lpstr>
      <vt:lpstr>Présentation PowerPoint</vt:lpstr>
      <vt:lpstr>On December 5, 2022, NIF exceeded the threshold* for ignition, with 3.15 MJ of fusion output for 2.05 MJ laser delivered</vt:lpstr>
      <vt:lpstr>There are at least three ways to achieve nuclear fusion</vt:lpstr>
      <vt:lpstr>The idea of ICF is to compress fuel to thermonuclear conditions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There are at least three ways to achieve nuclear fusion</vt:lpstr>
      <vt:lpstr>Présentation PowerPoint</vt:lpstr>
      <vt:lpstr>Présentation PowerPoint</vt:lpstr>
      <vt:lpstr>~1.3MJ of X-rays is generated by the interaction of the laser with a high Z cavity</vt:lpstr>
      <vt:lpstr>~150 KJ of energy is absorbed by the 2 mm diameter low Z capsule</vt:lpstr>
      <vt:lpstr>Présentation PowerPoint</vt:lpstr>
      <vt:lpstr>Présentation PowerPoint</vt:lpstr>
      <vt:lpstr>Dozens of diagnostics are applied to each experiment  improving understanding </vt:lpstr>
      <vt:lpstr>A diagnostics suite to evaluate the degradation mechanisms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Sebastien Lepape</cp:lastModifiedBy>
  <cp:revision>46</cp:revision>
  <dcterms:created xsi:type="dcterms:W3CDTF">2022-03-03T17:16:08Z</dcterms:created>
  <dcterms:modified xsi:type="dcterms:W3CDTF">2024-10-21T07:14:27Z</dcterms:modified>
</cp:coreProperties>
</file>