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256" r:id="rId5"/>
    <p:sldId id="275" r:id="rId6"/>
    <p:sldId id="309" r:id="rId7"/>
    <p:sldId id="302" r:id="rId8"/>
    <p:sldId id="303" r:id="rId9"/>
    <p:sldId id="298" r:id="rId10"/>
    <p:sldId id="290" r:id="rId11"/>
    <p:sldId id="308" r:id="rId12"/>
    <p:sldId id="285" r:id="rId13"/>
    <p:sldId id="286" r:id="rId14"/>
    <p:sldId id="279" r:id="rId15"/>
    <p:sldId id="299" r:id="rId16"/>
    <p:sldId id="294" r:id="rId17"/>
    <p:sldId id="293" r:id="rId18"/>
    <p:sldId id="295" r:id="rId19"/>
    <p:sldId id="296" r:id="rId20"/>
    <p:sldId id="300" r:id="rId21"/>
    <p:sldId id="304" r:id="rId22"/>
    <p:sldId id="301" r:id="rId23"/>
    <p:sldId id="305" r:id="rId24"/>
    <p:sldId id="288" r:id="rId25"/>
    <p:sldId id="287" r:id="rId26"/>
    <p:sldId id="282" r:id="rId27"/>
    <p:sldId id="272" r:id="rId28"/>
    <p:sldId id="270" r:id="rId29"/>
    <p:sldId id="284" r:id="rId30"/>
    <p:sldId id="306" r:id="rId31"/>
    <p:sldId id="26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C"/>
    <a:srgbClr val="99FFCC"/>
    <a:srgbClr val="FFCCFF"/>
    <a:srgbClr val="132B4E"/>
    <a:srgbClr val="F6A704"/>
    <a:srgbClr val="9091B3"/>
    <a:srgbClr val="90919C"/>
    <a:srgbClr val="00B587"/>
    <a:srgbClr val="B0B8C9"/>
    <a:srgbClr val="F897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81" autoAdjust="0"/>
    <p:restoredTop sz="94674"/>
  </p:normalViewPr>
  <p:slideViewPr>
    <p:cSldViewPr snapToGrid="0" snapToObjects="1">
      <p:cViewPr varScale="1">
        <p:scale>
          <a:sx n="106" d="100"/>
          <a:sy n="106" d="100"/>
        </p:scale>
        <p:origin x="126" y="6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1" d="100"/>
          <a:sy n="121" d="100"/>
        </p:scale>
        <p:origin x="507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494B7-3010-C04A-A8D2-3A67F5B3F740}" type="slidenum">
              <a:rPr lang="en-US" smtClean="0"/>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F9E3AD-85AA-4D4F-953B-BDDC046C417F}" type="datetimeFigureOut">
              <a:rPr lang="en-US" smtClean="0"/>
              <a:t>10/18/2024</a:t>
            </a:fld>
            <a:endParaRPr lang="en-US"/>
          </a:p>
        </p:txBody>
      </p:sp>
    </p:spTree>
    <p:extLst>
      <p:ext uri="{BB962C8B-B14F-4D97-AF65-F5344CB8AC3E}">
        <p14:creationId xmlns:p14="http://schemas.microsoft.com/office/powerpoint/2010/main" val="1743236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9CD0D-D0C5-DD4D-B44E-98E59B6DF763}"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2E606-7E0B-0B4A-8955-4487729DC77D}" type="slidenum">
              <a:rPr lang="en-US" smtClean="0"/>
              <a:t>‹#›</a:t>
            </a:fld>
            <a:endParaRPr lang="en-US"/>
          </a:p>
        </p:txBody>
      </p:sp>
    </p:spTree>
    <p:extLst>
      <p:ext uri="{BB962C8B-B14F-4D97-AF65-F5344CB8AC3E}">
        <p14:creationId xmlns:p14="http://schemas.microsoft.com/office/powerpoint/2010/main" val="197625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imag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70E55B-B95E-B14A-89F9-7CBDE5AD6BED}"/>
              </a:ext>
            </a:extLst>
          </p:cNvPr>
          <p:cNvPicPr>
            <a:picLocks noChangeAspect="1"/>
          </p:cNvPicPr>
          <p:nvPr userDrawn="1"/>
        </p:nvPicPr>
        <p:blipFill>
          <a:blip r:embed="rId2"/>
          <a:stretch>
            <a:fillRect/>
          </a:stretch>
        </p:blipFill>
        <p:spPr>
          <a:xfrm>
            <a:off x="0" y="-12651"/>
            <a:ext cx="12192000" cy="4706112"/>
          </a:xfrm>
          <a:prstGeom prst="rect">
            <a:avLst/>
          </a:prstGeom>
        </p:spPr>
      </p:pic>
      <p:sp>
        <p:nvSpPr>
          <p:cNvPr id="13" name="Freeform 12"/>
          <p:cNvSpPr/>
          <p:nvPr userDrawn="1"/>
        </p:nvSpPr>
        <p:spPr>
          <a:xfrm>
            <a:off x="-3354" y="3125336"/>
            <a:ext cx="12200420" cy="3743248"/>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28725"/>
              <a:gd name="connsiteY0" fmla="*/ 0 h 3743749"/>
              <a:gd name="connsiteX1" fmla="*/ 12228725 w 12228725"/>
              <a:gd name="connsiteY1" fmla="*/ 2096944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13946"/>
              <a:gd name="connsiteY0" fmla="*/ 0 h 3732665"/>
              <a:gd name="connsiteX1" fmla="*/ 12213946 w 12213946"/>
              <a:gd name="connsiteY1" fmla="*/ 1529678 h 3732665"/>
              <a:gd name="connsiteX2" fmla="*/ 12210602 w 12213946"/>
              <a:gd name="connsiteY2" fmla="*/ 3732665 h 3732665"/>
              <a:gd name="connsiteX3" fmla="*/ 15264 w 12213946"/>
              <a:gd name="connsiteY3" fmla="*/ 3728454 h 3732665"/>
              <a:gd name="connsiteX4" fmla="*/ 0 w 12213946"/>
              <a:gd name="connsiteY4" fmla="*/ 0 h 3732665"/>
              <a:gd name="connsiteX0" fmla="*/ 0 w 12213946"/>
              <a:gd name="connsiteY0" fmla="*/ 0 h 3738614"/>
              <a:gd name="connsiteX1" fmla="*/ 12213946 w 12213946"/>
              <a:gd name="connsiteY1" fmla="*/ 1529678 h 3738614"/>
              <a:gd name="connsiteX2" fmla="*/ 12210602 w 12213946"/>
              <a:gd name="connsiteY2" fmla="*/ 3732665 h 3738614"/>
              <a:gd name="connsiteX3" fmla="*/ 8491 w 12213946"/>
              <a:gd name="connsiteY3" fmla="*/ 3738614 h 3738614"/>
              <a:gd name="connsiteX4" fmla="*/ 0 w 12213946"/>
              <a:gd name="connsiteY4" fmla="*/ 0 h 3738614"/>
              <a:gd name="connsiteX0" fmla="*/ 3353 w 12217299"/>
              <a:gd name="connsiteY0" fmla="*/ 0 h 3738614"/>
              <a:gd name="connsiteX1" fmla="*/ 12217299 w 12217299"/>
              <a:gd name="connsiteY1" fmla="*/ 1529678 h 3738614"/>
              <a:gd name="connsiteX2" fmla="*/ 12213955 w 12217299"/>
              <a:gd name="connsiteY2" fmla="*/ 3732665 h 3738614"/>
              <a:gd name="connsiteX3" fmla="*/ 554 w 12217299"/>
              <a:gd name="connsiteY3" fmla="*/ 3738614 h 3738614"/>
              <a:gd name="connsiteX4" fmla="*/ 3353 w 12217299"/>
              <a:gd name="connsiteY4" fmla="*/ 0 h 3738614"/>
              <a:gd name="connsiteX0" fmla="*/ 3353 w 12214683"/>
              <a:gd name="connsiteY0" fmla="*/ 0 h 3738614"/>
              <a:gd name="connsiteX1" fmla="*/ 12211655 w 12214683"/>
              <a:gd name="connsiteY1" fmla="*/ 1533911 h 3738614"/>
              <a:gd name="connsiteX2" fmla="*/ 12213955 w 12214683"/>
              <a:gd name="connsiteY2" fmla="*/ 3732665 h 3738614"/>
              <a:gd name="connsiteX3" fmla="*/ 554 w 12214683"/>
              <a:gd name="connsiteY3" fmla="*/ 3738614 h 3738614"/>
              <a:gd name="connsiteX4" fmla="*/ 3353 w 12214683"/>
              <a:gd name="connsiteY4" fmla="*/ 0 h 3738614"/>
              <a:gd name="connsiteX0" fmla="*/ 3353 w 12214236"/>
              <a:gd name="connsiteY0" fmla="*/ 0 h 3738614"/>
              <a:gd name="connsiteX1" fmla="*/ 12194722 w 12214236"/>
              <a:gd name="connsiteY1" fmla="*/ 1542378 h 3738614"/>
              <a:gd name="connsiteX2" fmla="*/ 12213955 w 12214236"/>
              <a:gd name="connsiteY2" fmla="*/ 3732665 h 3738614"/>
              <a:gd name="connsiteX3" fmla="*/ 554 w 12214236"/>
              <a:gd name="connsiteY3" fmla="*/ 3738614 h 3738614"/>
              <a:gd name="connsiteX4" fmla="*/ 3353 w 12214236"/>
              <a:gd name="connsiteY4" fmla="*/ 0 h 3738614"/>
              <a:gd name="connsiteX0" fmla="*/ 3353 w 12194721"/>
              <a:gd name="connsiteY0" fmla="*/ 0 h 3738614"/>
              <a:gd name="connsiteX1" fmla="*/ 12194722 w 12194721"/>
              <a:gd name="connsiteY1" fmla="*/ 1542378 h 3738614"/>
              <a:gd name="connsiteX2" fmla="*/ 12140576 w 12194721"/>
              <a:gd name="connsiteY2" fmla="*/ 3732665 h 3738614"/>
              <a:gd name="connsiteX3" fmla="*/ 554 w 12194721"/>
              <a:gd name="connsiteY3" fmla="*/ 3738614 h 3738614"/>
              <a:gd name="connsiteX4" fmla="*/ 3353 w 12194721"/>
              <a:gd name="connsiteY4" fmla="*/ 0 h 3738614"/>
              <a:gd name="connsiteX0" fmla="*/ 3353 w 12197748"/>
              <a:gd name="connsiteY0" fmla="*/ 0 h 3738614"/>
              <a:gd name="connsiteX1" fmla="*/ 12194722 w 12197748"/>
              <a:gd name="connsiteY1" fmla="*/ 1542378 h 3738614"/>
              <a:gd name="connsiteX2" fmla="*/ 12197020 w 12197748"/>
              <a:gd name="connsiteY2" fmla="*/ 3732665 h 3738614"/>
              <a:gd name="connsiteX3" fmla="*/ 554 w 12197748"/>
              <a:gd name="connsiteY3" fmla="*/ 3738614 h 3738614"/>
              <a:gd name="connsiteX4" fmla="*/ 3353 w 12197748"/>
              <a:gd name="connsiteY4" fmla="*/ 0 h 3738614"/>
              <a:gd name="connsiteX0" fmla="*/ 3353 w 12194721"/>
              <a:gd name="connsiteY0" fmla="*/ 0 h 3738614"/>
              <a:gd name="connsiteX1" fmla="*/ 12194722 w 12194721"/>
              <a:gd name="connsiteY1" fmla="*/ 1542378 h 3738614"/>
              <a:gd name="connsiteX2" fmla="*/ 12191376 w 12194721"/>
              <a:gd name="connsiteY2" fmla="*/ 3736898 h 3738614"/>
              <a:gd name="connsiteX3" fmla="*/ 554 w 12194721"/>
              <a:gd name="connsiteY3" fmla="*/ 3738614 h 3738614"/>
              <a:gd name="connsiteX4" fmla="*/ 3353 w 12194721"/>
              <a:gd name="connsiteY4" fmla="*/ 0 h 3738614"/>
              <a:gd name="connsiteX0" fmla="*/ 3353 w 12200417"/>
              <a:gd name="connsiteY0" fmla="*/ 0 h 3743248"/>
              <a:gd name="connsiteX1" fmla="*/ 12194722 w 12200417"/>
              <a:gd name="connsiteY1" fmla="*/ 1542378 h 3743248"/>
              <a:gd name="connsiteX2" fmla="*/ 12199842 w 12200417"/>
              <a:gd name="connsiteY2" fmla="*/ 3743248 h 3743248"/>
              <a:gd name="connsiteX3" fmla="*/ 554 w 12200417"/>
              <a:gd name="connsiteY3" fmla="*/ 3738614 h 3743248"/>
              <a:gd name="connsiteX4" fmla="*/ 3353 w 12200417"/>
              <a:gd name="connsiteY4" fmla="*/ 0 h 374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17" h="3743248">
                <a:moveTo>
                  <a:pt x="3353" y="0"/>
                </a:moveTo>
                <a:lnTo>
                  <a:pt x="12194722" y="1542378"/>
                </a:lnTo>
                <a:cubicBezTo>
                  <a:pt x="12191491" y="1885061"/>
                  <a:pt x="12203073" y="3400565"/>
                  <a:pt x="12199842" y="3743248"/>
                </a:cubicBezTo>
                <a:lnTo>
                  <a:pt x="554" y="3738614"/>
                </a:lnTo>
                <a:cubicBezTo>
                  <a:pt x="-2148" y="1983700"/>
                  <a:pt x="6055" y="1754914"/>
                  <a:pt x="3353" y="0"/>
                </a:cubicBezTo>
                <a:close/>
              </a:path>
            </a:pathLst>
          </a:custGeom>
          <a:solidFill>
            <a:srgbClr val="132B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22" name="Subtitle 2"/>
          <p:cNvSpPr>
            <a:spLocks noGrp="1"/>
          </p:cNvSpPr>
          <p:nvPr>
            <p:ph type="subTitle" idx="1" hasCustomPrompt="1"/>
          </p:nvPr>
        </p:nvSpPr>
        <p:spPr>
          <a:xfrm>
            <a:off x="307661" y="4594103"/>
            <a:ext cx="8968315" cy="128712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794" indent="0" algn="ctr">
              <a:buNone/>
              <a:defRPr sz="1500"/>
            </a:lvl2pPr>
            <a:lvl3pPr marL="685596" indent="0" algn="ctr">
              <a:buNone/>
              <a:defRPr sz="135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en-US" dirty="0"/>
              <a:t>Click to add title</a:t>
            </a:r>
          </a:p>
        </p:txBody>
      </p:sp>
      <p:sp>
        <p:nvSpPr>
          <p:cNvPr id="23" name="Text Placeholder 12"/>
          <p:cNvSpPr>
            <a:spLocks noGrp="1"/>
          </p:cNvSpPr>
          <p:nvPr>
            <p:ph type="body" sz="quarter" idx="14" hasCustomPrompt="1"/>
          </p:nvPr>
        </p:nvSpPr>
        <p:spPr>
          <a:xfrm>
            <a:off x="307716" y="6050503"/>
            <a:ext cx="7324725" cy="588486"/>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17"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rgbClr val="132B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image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0BC6B-3C82-6540-A98E-A64B35B41E0B}"/>
              </a:ext>
            </a:extLst>
          </p:cNvPr>
          <p:cNvPicPr>
            <a:picLocks noChangeAspect="1"/>
          </p:cNvPicPr>
          <p:nvPr userDrawn="1"/>
        </p:nvPicPr>
        <p:blipFill>
          <a:blip r:embed="rId2"/>
          <a:stretch>
            <a:fillRect/>
          </a:stretch>
        </p:blipFill>
        <p:spPr>
          <a:xfrm>
            <a:off x="0" y="-12651"/>
            <a:ext cx="12192000" cy="4669536"/>
          </a:xfrm>
          <a:prstGeom prst="rect">
            <a:avLst/>
          </a:prstGeom>
        </p:spPr>
      </p:pic>
      <p:sp>
        <p:nvSpPr>
          <p:cNvPr id="10" name="Freeform 9"/>
          <p:cNvSpPr/>
          <p:nvPr userDrawn="1"/>
        </p:nvSpPr>
        <p:spPr>
          <a:xfrm>
            <a:off x="-3354" y="3125336"/>
            <a:ext cx="12200420" cy="3743248"/>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28725"/>
              <a:gd name="connsiteY0" fmla="*/ 0 h 3743749"/>
              <a:gd name="connsiteX1" fmla="*/ 12228725 w 12228725"/>
              <a:gd name="connsiteY1" fmla="*/ 2096944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13946"/>
              <a:gd name="connsiteY0" fmla="*/ 0 h 3732665"/>
              <a:gd name="connsiteX1" fmla="*/ 12213946 w 12213946"/>
              <a:gd name="connsiteY1" fmla="*/ 1529678 h 3732665"/>
              <a:gd name="connsiteX2" fmla="*/ 12210602 w 12213946"/>
              <a:gd name="connsiteY2" fmla="*/ 3732665 h 3732665"/>
              <a:gd name="connsiteX3" fmla="*/ 15264 w 12213946"/>
              <a:gd name="connsiteY3" fmla="*/ 3728454 h 3732665"/>
              <a:gd name="connsiteX4" fmla="*/ 0 w 12213946"/>
              <a:gd name="connsiteY4" fmla="*/ 0 h 3732665"/>
              <a:gd name="connsiteX0" fmla="*/ 0 w 12213946"/>
              <a:gd name="connsiteY0" fmla="*/ 0 h 3738614"/>
              <a:gd name="connsiteX1" fmla="*/ 12213946 w 12213946"/>
              <a:gd name="connsiteY1" fmla="*/ 1529678 h 3738614"/>
              <a:gd name="connsiteX2" fmla="*/ 12210602 w 12213946"/>
              <a:gd name="connsiteY2" fmla="*/ 3732665 h 3738614"/>
              <a:gd name="connsiteX3" fmla="*/ 8491 w 12213946"/>
              <a:gd name="connsiteY3" fmla="*/ 3738614 h 3738614"/>
              <a:gd name="connsiteX4" fmla="*/ 0 w 12213946"/>
              <a:gd name="connsiteY4" fmla="*/ 0 h 3738614"/>
              <a:gd name="connsiteX0" fmla="*/ 3353 w 12217299"/>
              <a:gd name="connsiteY0" fmla="*/ 0 h 3738614"/>
              <a:gd name="connsiteX1" fmla="*/ 12217299 w 12217299"/>
              <a:gd name="connsiteY1" fmla="*/ 1529678 h 3738614"/>
              <a:gd name="connsiteX2" fmla="*/ 12213955 w 12217299"/>
              <a:gd name="connsiteY2" fmla="*/ 3732665 h 3738614"/>
              <a:gd name="connsiteX3" fmla="*/ 554 w 12217299"/>
              <a:gd name="connsiteY3" fmla="*/ 3738614 h 3738614"/>
              <a:gd name="connsiteX4" fmla="*/ 3353 w 12217299"/>
              <a:gd name="connsiteY4" fmla="*/ 0 h 3738614"/>
              <a:gd name="connsiteX0" fmla="*/ 3353 w 12214683"/>
              <a:gd name="connsiteY0" fmla="*/ 0 h 3738614"/>
              <a:gd name="connsiteX1" fmla="*/ 12211655 w 12214683"/>
              <a:gd name="connsiteY1" fmla="*/ 1533911 h 3738614"/>
              <a:gd name="connsiteX2" fmla="*/ 12213955 w 12214683"/>
              <a:gd name="connsiteY2" fmla="*/ 3732665 h 3738614"/>
              <a:gd name="connsiteX3" fmla="*/ 554 w 12214683"/>
              <a:gd name="connsiteY3" fmla="*/ 3738614 h 3738614"/>
              <a:gd name="connsiteX4" fmla="*/ 3353 w 12214683"/>
              <a:gd name="connsiteY4" fmla="*/ 0 h 3738614"/>
              <a:gd name="connsiteX0" fmla="*/ 3353 w 12214236"/>
              <a:gd name="connsiteY0" fmla="*/ 0 h 3738614"/>
              <a:gd name="connsiteX1" fmla="*/ 12194722 w 12214236"/>
              <a:gd name="connsiteY1" fmla="*/ 1542378 h 3738614"/>
              <a:gd name="connsiteX2" fmla="*/ 12213955 w 12214236"/>
              <a:gd name="connsiteY2" fmla="*/ 3732665 h 3738614"/>
              <a:gd name="connsiteX3" fmla="*/ 554 w 12214236"/>
              <a:gd name="connsiteY3" fmla="*/ 3738614 h 3738614"/>
              <a:gd name="connsiteX4" fmla="*/ 3353 w 12214236"/>
              <a:gd name="connsiteY4" fmla="*/ 0 h 3738614"/>
              <a:gd name="connsiteX0" fmla="*/ 3353 w 12194721"/>
              <a:gd name="connsiteY0" fmla="*/ 0 h 3738614"/>
              <a:gd name="connsiteX1" fmla="*/ 12194722 w 12194721"/>
              <a:gd name="connsiteY1" fmla="*/ 1542378 h 3738614"/>
              <a:gd name="connsiteX2" fmla="*/ 12140576 w 12194721"/>
              <a:gd name="connsiteY2" fmla="*/ 3732665 h 3738614"/>
              <a:gd name="connsiteX3" fmla="*/ 554 w 12194721"/>
              <a:gd name="connsiteY3" fmla="*/ 3738614 h 3738614"/>
              <a:gd name="connsiteX4" fmla="*/ 3353 w 12194721"/>
              <a:gd name="connsiteY4" fmla="*/ 0 h 3738614"/>
              <a:gd name="connsiteX0" fmla="*/ 3353 w 12197748"/>
              <a:gd name="connsiteY0" fmla="*/ 0 h 3738614"/>
              <a:gd name="connsiteX1" fmla="*/ 12194722 w 12197748"/>
              <a:gd name="connsiteY1" fmla="*/ 1542378 h 3738614"/>
              <a:gd name="connsiteX2" fmla="*/ 12197020 w 12197748"/>
              <a:gd name="connsiteY2" fmla="*/ 3732665 h 3738614"/>
              <a:gd name="connsiteX3" fmla="*/ 554 w 12197748"/>
              <a:gd name="connsiteY3" fmla="*/ 3738614 h 3738614"/>
              <a:gd name="connsiteX4" fmla="*/ 3353 w 12197748"/>
              <a:gd name="connsiteY4" fmla="*/ 0 h 3738614"/>
              <a:gd name="connsiteX0" fmla="*/ 3353 w 12194721"/>
              <a:gd name="connsiteY0" fmla="*/ 0 h 3738614"/>
              <a:gd name="connsiteX1" fmla="*/ 12194722 w 12194721"/>
              <a:gd name="connsiteY1" fmla="*/ 1542378 h 3738614"/>
              <a:gd name="connsiteX2" fmla="*/ 12191376 w 12194721"/>
              <a:gd name="connsiteY2" fmla="*/ 3736898 h 3738614"/>
              <a:gd name="connsiteX3" fmla="*/ 554 w 12194721"/>
              <a:gd name="connsiteY3" fmla="*/ 3738614 h 3738614"/>
              <a:gd name="connsiteX4" fmla="*/ 3353 w 12194721"/>
              <a:gd name="connsiteY4" fmla="*/ 0 h 3738614"/>
              <a:gd name="connsiteX0" fmla="*/ 3353 w 12200417"/>
              <a:gd name="connsiteY0" fmla="*/ 0 h 3743248"/>
              <a:gd name="connsiteX1" fmla="*/ 12194722 w 12200417"/>
              <a:gd name="connsiteY1" fmla="*/ 1542378 h 3743248"/>
              <a:gd name="connsiteX2" fmla="*/ 12199842 w 12200417"/>
              <a:gd name="connsiteY2" fmla="*/ 3743248 h 3743248"/>
              <a:gd name="connsiteX3" fmla="*/ 554 w 12200417"/>
              <a:gd name="connsiteY3" fmla="*/ 3738614 h 3743248"/>
              <a:gd name="connsiteX4" fmla="*/ 3353 w 12200417"/>
              <a:gd name="connsiteY4" fmla="*/ 0 h 374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17" h="3743248">
                <a:moveTo>
                  <a:pt x="3353" y="0"/>
                </a:moveTo>
                <a:lnTo>
                  <a:pt x="12194722" y="1542378"/>
                </a:lnTo>
                <a:cubicBezTo>
                  <a:pt x="12191491" y="1885061"/>
                  <a:pt x="12203073" y="3400565"/>
                  <a:pt x="12199842" y="3743248"/>
                </a:cubicBezTo>
                <a:lnTo>
                  <a:pt x="554" y="3738614"/>
                </a:lnTo>
                <a:cubicBezTo>
                  <a:pt x="-2148" y="1983700"/>
                  <a:pt x="6055" y="1754914"/>
                  <a:pt x="335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2" name="Subtitle 2"/>
          <p:cNvSpPr>
            <a:spLocks noGrp="1"/>
          </p:cNvSpPr>
          <p:nvPr>
            <p:ph type="subTitle" idx="1" hasCustomPrompt="1"/>
          </p:nvPr>
        </p:nvSpPr>
        <p:spPr>
          <a:xfrm>
            <a:off x="307661" y="4594103"/>
            <a:ext cx="8968315" cy="128712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794" indent="0" algn="ctr">
              <a:buNone/>
              <a:defRPr sz="1500"/>
            </a:lvl2pPr>
            <a:lvl3pPr marL="685596" indent="0" algn="ctr">
              <a:buNone/>
              <a:defRPr sz="135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en-US" dirty="0"/>
              <a:t>Click to add title</a:t>
            </a:r>
          </a:p>
        </p:txBody>
      </p:sp>
      <p:sp>
        <p:nvSpPr>
          <p:cNvPr id="13" name="Text Placeholder 12"/>
          <p:cNvSpPr>
            <a:spLocks noGrp="1"/>
          </p:cNvSpPr>
          <p:nvPr>
            <p:ph type="body" sz="quarter" idx="14" hasCustomPrompt="1"/>
          </p:nvPr>
        </p:nvSpPr>
        <p:spPr>
          <a:xfrm>
            <a:off x="307716" y="6050503"/>
            <a:ext cx="7324725" cy="588486"/>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image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308E43-923A-0D49-870D-BEDF0F82F98F}"/>
              </a:ext>
            </a:extLst>
          </p:cNvPr>
          <p:cNvPicPr>
            <a:picLocks noChangeAspect="1"/>
          </p:cNvPicPr>
          <p:nvPr userDrawn="1"/>
        </p:nvPicPr>
        <p:blipFill>
          <a:blip r:embed="rId2"/>
          <a:stretch>
            <a:fillRect/>
          </a:stretch>
        </p:blipFill>
        <p:spPr>
          <a:xfrm>
            <a:off x="0" y="-12651"/>
            <a:ext cx="12192000" cy="5279136"/>
          </a:xfrm>
          <a:prstGeom prst="rect">
            <a:avLst/>
          </a:prstGeom>
        </p:spPr>
      </p:pic>
      <p:sp>
        <p:nvSpPr>
          <p:cNvPr id="10" name="Freeform 9"/>
          <p:cNvSpPr/>
          <p:nvPr userDrawn="1"/>
        </p:nvSpPr>
        <p:spPr>
          <a:xfrm>
            <a:off x="-3354" y="3125336"/>
            <a:ext cx="12200420" cy="3743248"/>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28725"/>
              <a:gd name="connsiteY0" fmla="*/ 0 h 3743749"/>
              <a:gd name="connsiteX1" fmla="*/ 12228725 w 12228725"/>
              <a:gd name="connsiteY1" fmla="*/ 2096944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13946"/>
              <a:gd name="connsiteY0" fmla="*/ 0 h 3732665"/>
              <a:gd name="connsiteX1" fmla="*/ 12213946 w 12213946"/>
              <a:gd name="connsiteY1" fmla="*/ 1529678 h 3732665"/>
              <a:gd name="connsiteX2" fmla="*/ 12210602 w 12213946"/>
              <a:gd name="connsiteY2" fmla="*/ 3732665 h 3732665"/>
              <a:gd name="connsiteX3" fmla="*/ 15264 w 12213946"/>
              <a:gd name="connsiteY3" fmla="*/ 3728454 h 3732665"/>
              <a:gd name="connsiteX4" fmla="*/ 0 w 12213946"/>
              <a:gd name="connsiteY4" fmla="*/ 0 h 3732665"/>
              <a:gd name="connsiteX0" fmla="*/ 0 w 12213946"/>
              <a:gd name="connsiteY0" fmla="*/ 0 h 3738614"/>
              <a:gd name="connsiteX1" fmla="*/ 12213946 w 12213946"/>
              <a:gd name="connsiteY1" fmla="*/ 1529678 h 3738614"/>
              <a:gd name="connsiteX2" fmla="*/ 12210602 w 12213946"/>
              <a:gd name="connsiteY2" fmla="*/ 3732665 h 3738614"/>
              <a:gd name="connsiteX3" fmla="*/ 8491 w 12213946"/>
              <a:gd name="connsiteY3" fmla="*/ 3738614 h 3738614"/>
              <a:gd name="connsiteX4" fmla="*/ 0 w 12213946"/>
              <a:gd name="connsiteY4" fmla="*/ 0 h 3738614"/>
              <a:gd name="connsiteX0" fmla="*/ 3353 w 12217299"/>
              <a:gd name="connsiteY0" fmla="*/ 0 h 3738614"/>
              <a:gd name="connsiteX1" fmla="*/ 12217299 w 12217299"/>
              <a:gd name="connsiteY1" fmla="*/ 1529678 h 3738614"/>
              <a:gd name="connsiteX2" fmla="*/ 12213955 w 12217299"/>
              <a:gd name="connsiteY2" fmla="*/ 3732665 h 3738614"/>
              <a:gd name="connsiteX3" fmla="*/ 554 w 12217299"/>
              <a:gd name="connsiteY3" fmla="*/ 3738614 h 3738614"/>
              <a:gd name="connsiteX4" fmla="*/ 3353 w 12217299"/>
              <a:gd name="connsiteY4" fmla="*/ 0 h 3738614"/>
              <a:gd name="connsiteX0" fmla="*/ 3353 w 12214683"/>
              <a:gd name="connsiteY0" fmla="*/ 0 h 3738614"/>
              <a:gd name="connsiteX1" fmla="*/ 12211655 w 12214683"/>
              <a:gd name="connsiteY1" fmla="*/ 1533911 h 3738614"/>
              <a:gd name="connsiteX2" fmla="*/ 12213955 w 12214683"/>
              <a:gd name="connsiteY2" fmla="*/ 3732665 h 3738614"/>
              <a:gd name="connsiteX3" fmla="*/ 554 w 12214683"/>
              <a:gd name="connsiteY3" fmla="*/ 3738614 h 3738614"/>
              <a:gd name="connsiteX4" fmla="*/ 3353 w 12214683"/>
              <a:gd name="connsiteY4" fmla="*/ 0 h 3738614"/>
              <a:gd name="connsiteX0" fmla="*/ 3353 w 12214236"/>
              <a:gd name="connsiteY0" fmla="*/ 0 h 3738614"/>
              <a:gd name="connsiteX1" fmla="*/ 12194722 w 12214236"/>
              <a:gd name="connsiteY1" fmla="*/ 1542378 h 3738614"/>
              <a:gd name="connsiteX2" fmla="*/ 12213955 w 12214236"/>
              <a:gd name="connsiteY2" fmla="*/ 3732665 h 3738614"/>
              <a:gd name="connsiteX3" fmla="*/ 554 w 12214236"/>
              <a:gd name="connsiteY3" fmla="*/ 3738614 h 3738614"/>
              <a:gd name="connsiteX4" fmla="*/ 3353 w 12214236"/>
              <a:gd name="connsiteY4" fmla="*/ 0 h 3738614"/>
              <a:gd name="connsiteX0" fmla="*/ 3353 w 12194721"/>
              <a:gd name="connsiteY0" fmla="*/ 0 h 3738614"/>
              <a:gd name="connsiteX1" fmla="*/ 12194722 w 12194721"/>
              <a:gd name="connsiteY1" fmla="*/ 1542378 h 3738614"/>
              <a:gd name="connsiteX2" fmla="*/ 12140576 w 12194721"/>
              <a:gd name="connsiteY2" fmla="*/ 3732665 h 3738614"/>
              <a:gd name="connsiteX3" fmla="*/ 554 w 12194721"/>
              <a:gd name="connsiteY3" fmla="*/ 3738614 h 3738614"/>
              <a:gd name="connsiteX4" fmla="*/ 3353 w 12194721"/>
              <a:gd name="connsiteY4" fmla="*/ 0 h 3738614"/>
              <a:gd name="connsiteX0" fmla="*/ 3353 w 12197748"/>
              <a:gd name="connsiteY0" fmla="*/ 0 h 3738614"/>
              <a:gd name="connsiteX1" fmla="*/ 12194722 w 12197748"/>
              <a:gd name="connsiteY1" fmla="*/ 1542378 h 3738614"/>
              <a:gd name="connsiteX2" fmla="*/ 12197020 w 12197748"/>
              <a:gd name="connsiteY2" fmla="*/ 3732665 h 3738614"/>
              <a:gd name="connsiteX3" fmla="*/ 554 w 12197748"/>
              <a:gd name="connsiteY3" fmla="*/ 3738614 h 3738614"/>
              <a:gd name="connsiteX4" fmla="*/ 3353 w 12197748"/>
              <a:gd name="connsiteY4" fmla="*/ 0 h 3738614"/>
              <a:gd name="connsiteX0" fmla="*/ 3353 w 12194721"/>
              <a:gd name="connsiteY0" fmla="*/ 0 h 3738614"/>
              <a:gd name="connsiteX1" fmla="*/ 12194722 w 12194721"/>
              <a:gd name="connsiteY1" fmla="*/ 1542378 h 3738614"/>
              <a:gd name="connsiteX2" fmla="*/ 12191376 w 12194721"/>
              <a:gd name="connsiteY2" fmla="*/ 3736898 h 3738614"/>
              <a:gd name="connsiteX3" fmla="*/ 554 w 12194721"/>
              <a:gd name="connsiteY3" fmla="*/ 3738614 h 3738614"/>
              <a:gd name="connsiteX4" fmla="*/ 3353 w 12194721"/>
              <a:gd name="connsiteY4" fmla="*/ 0 h 3738614"/>
              <a:gd name="connsiteX0" fmla="*/ 3353 w 12200417"/>
              <a:gd name="connsiteY0" fmla="*/ 0 h 3743248"/>
              <a:gd name="connsiteX1" fmla="*/ 12194722 w 12200417"/>
              <a:gd name="connsiteY1" fmla="*/ 1542378 h 3743248"/>
              <a:gd name="connsiteX2" fmla="*/ 12199842 w 12200417"/>
              <a:gd name="connsiteY2" fmla="*/ 3743248 h 3743248"/>
              <a:gd name="connsiteX3" fmla="*/ 554 w 12200417"/>
              <a:gd name="connsiteY3" fmla="*/ 3738614 h 3743248"/>
              <a:gd name="connsiteX4" fmla="*/ 3353 w 12200417"/>
              <a:gd name="connsiteY4" fmla="*/ 0 h 374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17" h="3743248">
                <a:moveTo>
                  <a:pt x="3353" y="0"/>
                </a:moveTo>
                <a:lnTo>
                  <a:pt x="12194722" y="1542378"/>
                </a:lnTo>
                <a:cubicBezTo>
                  <a:pt x="12191491" y="1885061"/>
                  <a:pt x="12203073" y="3400565"/>
                  <a:pt x="12199842" y="3743248"/>
                </a:cubicBezTo>
                <a:lnTo>
                  <a:pt x="554" y="3738614"/>
                </a:lnTo>
                <a:cubicBezTo>
                  <a:pt x="-2148" y="1983700"/>
                  <a:pt x="6055" y="1754914"/>
                  <a:pt x="335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
        <p:nvSpPr>
          <p:cNvPr id="14"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5" name="Subtitle 2"/>
          <p:cNvSpPr>
            <a:spLocks noGrp="1"/>
          </p:cNvSpPr>
          <p:nvPr>
            <p:ph type="subTitle" idx="1" hasCustomPrompt="1"/>
          </p:nvPr>
        </p:nvSpPr>
        <p:spPr>
          <a:xfrm>
            <a:off x="307661" y="4594103"/>
            <a:ext cx="8968315" cy="128712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794" indent="0" algn="ctr">
              <a:buNone/>
              <a:defRPr sz="1500"/>
            </a:lvl2pPr>
            <a:lvl3pPr marL="685596" indent="0" algn="ctr">
              <a:buNone/>
              <a:defRPr sz="135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en-US" dirty="0"/>
              <a:t>Click to add title</a:t>
            </a:r>
          </a:p>
        </p:txBody>
      </p:sp>
      <p:sp>
        <p:nvSpPr>
          <p:cNvPr id="16" name="Text Placeholder 12"/>
          <p:cNvSpPr>
            <a:spLocks noGrp="1"/>
          </p:cNvSpPr>
          <p:nvPr>
            <p:ph type="body" sz="quarter" idx="14" hasCustomPrompt="1"/>
          </p:nvPr>
        </p:nvSpPr>
        <p:spPr>
          <a:xfrm>
            <a:off x="307716" y="6050503"/>
            <a:ext cx="7324725" cy="588486"/>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imag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8E603-90F2-5042-BDA1-3B52E045FD8A}"/>
              </a:ext>
            </a:extLst>
          </p:cNvPr>
          <p:cNvPicPr>
            <a:picLocks noChangeAspect="1"/>
          </p:cNvPicPr>
          <p:nvPr userDrawn="1"/>
        </p:nvPicPr>
        <p:blipFill>
          <a:blip r:embed="rId2"/>
          <a:stretch>
            <a:fillRect/>
          </a:stretch>
        </p:blipFill>
        <p:spPr>
          <a:xfrm>
            <a:off x="0" y="-12651"/>
            <a:ext cx="12192000" cy="4706112"/>
          </a:xfrm>
          <a:prstGeom prst="rect">
            <a:avLst/>
          </a:prstGeom>
        </p:spPr>
      </p:pic>
      <p:sp>
        <p:nvSpPr>
          <p:cNvPr id="11" name="Freeform 10"/>
          <p:cNvSpPr/>
          <p:nvPr userDrawn="1"/>
        </p:nvSpPr>
        <p:spPr>
          <a:xfrm>
            <a:off x="-3354" y="3125336"/>
            <a:ext cx="12200420" cy="3743248"/>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28725"/>
              <a:gd name="connsiteY0" fmla="*/ 0 h 3743749"/>
              <a:gd name="connsiteX1" fmla="*/ 12228725 w 12228725"/>
              <a:gd name="connsiteY1" fmla="*/ 2096944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13946"/>
              <a:gd name="connsiteY0" fmla="*/ 0 h 3732665"/>
              <a:gd name="connsiteX1" fmla="*/ 12213946 w 12213946"/>
              <a:gd name="connsiteY1" fmla="*/ 1529678 h 3732665"/>
              <a:gd name="connsiteX2" fmla="*/ 12210602 w 12213946"/>
              <a:gd name="connsiteY2" fmla="*/ 3732665 h 3732665"/>
              <a:gd name="connsiteX3" fmla="*/ 15264 w 12213946"/>
              <a:gd name="connsiteY3" fmla="*/ 3728454 h 3732665"/>
              <a:gd name="connsiteX4" fmla="*/ 0 w 12213946"/>
              <a:gd name="connsiteY4" fmla="*/ 0 h 3732665"/>
              <a:gd name="connsiteX0" fmla="*/ 0 w 12213946"/>
              <a:gd name="connsiteY0" fmla="*/ 0 h 3738614"/>
              <a:gd name="connsiteX1" fmla="*/ 12213946 w 12213946"/>
              <a:gd name="connsiteY1" fmla="*/ 1529678 h 3738614"/>
              <a:gd name="connsiteX2" fmla="*/ 12210602 w 12213946"/>
              <a:gd name="connsiteY2" fmla="*/ 3732665 h 3738614"/>
              <a:gd name="connsiteX3" fmla="*/ 8491 w 12213946"/>
              <a:gd name="connsiteY3" fmla="*/ 3738614 h 3738614"/>
              <a:gd name="connsiteX4" fmla="*/ 0 w 12213946"/>
              <a:gd name="connsiteY4" fmla="*/ 0 h 3738614"/>
              <a:gd name="connsiteX0" fmla="*/ 3353 w 12217299"/>
              <a:gd name="connsiteY0" fmla="*/ 0 h 3738614"/>
              <a:gd name="connsiteX1" fmla="*/ 12217299 w 12217299"/>
              <a:gd name="connsiteY1" fmla="*/ 1529678 h 3738614"/>
              <a:gd name="connsiteX2" fmla="*/ 12213955 w 12217299"/>
              <a:gd name="connsiteY2" fmla="*/ 3732665 h 3738614"/>
              <a:gd name="connsiteX3" fmla="*/ 554 w 12217299"/>
              <a:gd name="connsiteY3" fmla="*/ 3738614 h 3738614"/>
              <a:gd name="connsiteX4" fmla="*/ 3353 w 12217299"/>
              <a:gd name="connsiteY4" fmla="*/ 0 h 3738614"/>
              <a:gd name="connsiteX0" fmla="*/ 3353 w 12214683"/>
              <a:gd name="connsiteY0" fmla="*/ 0 h 3738614"/>
              <a:gd name="connsiteX1" fmla="*/ 12211655 w 12214683"/>
              <a:gd name="connsiteY1" fmla="*/ 1533911 h 3738614"/>
              <a:gd name="connsiteX2" fmla="*/ 12213955 w 12214683"/>
              <a:gd name="connsiteY2" fmla="*/ 3732665 h 3738614"/>
              <a:gd name="connsiteX3" fmla="*/ 554 w 12214683"/>
              <a:gd name="connsiteY3" fmla="*/ 3738614 h 3738614"/>
              <a:gd name="connsiteX4" fmla="*/ 3353 w 12214683"/>
              <a:gd name="connsiteY4" fmla="*/ 0 h 3738614"/>
              <a:gd name="connsiteX0" fmla="*/ 3353 w 12214236"/>
              <a:gd name="connsiteY0" fmla="*/ 0 h 3738614"/>
              <a:gd name="connsiteX1" fmla="*/ 12194722 w 12214236"/>
              <a:gd name="connsiteY1" fmla="*/ 1542378 h 3738614"/>
              <a:gd name="connsiteX2" fmla="*/ 12213955 w 12214236"/>
              <a:gd name="connsiteY2" fmla="*/ 3732665 h 3738614"/>
              <a:gd name="connsiteX3" fmla="*/ 554 w 12214236"/>
              <a:gd name="connsiteY3" fmla="*/ 3738614 h 3738614"/>
              <a:gd name="connsiteX4" fmla="*/ 3353 w 12214236"/>
              <a:gd name="connsiteY4" fmla="*/ 0 h 3738614"/>
              <a:gd name="connsiteX0" fmla="*/ 3353 w 12194721"/>
              <a:gd name="connsiteY0" fmla="*/ 0 h 3738614"/>
              <a:gd name="connsiteX1" fmla="*/ 12194722 w 12194721"/>
              <a:gd name="connsiteY1" fmla="*/ 1542378 h 3738614"/>
              <a:gd name="connsiteX2" fmla="*/ 12140576 w 12194721"/>
              <a:gd name="connsiteY2" fmla="*/ 3732665 h 3738614"/>
              <a:gd name="connsiteX3" fmla="*/ 554 w 12194721"/>
              <a:gd name="connsiteY3" fmla="*/ 3738614 h 3738614"/>
              <a:gd name="connsiteX4" fmla="*/ 3353 w 12194721"/>
              <a:gd name="connsiteY4" fmla="*/ 0 h 3738614"/>
              <a:gd name="connsiteX0" fmla="*/ 3353 w 12197748"/>
              <a:gd name="connsiteY0" fmla="*/ 0 h 3738614"/>
              <a:gd name="connsiteX1" fmla="*/ 12194722 w 12197748"/>
              <a:gd name="connsiteY1" fmla="*/ 1542378 h 3738614"/>
              <a:gd name="connsiteX2" fmla="*/ 12197020 w 12197748"/>
              <a:gd name="connsiteY2" fmla="*/ 3732665 h 3738614"/>
              <a:gd name="connsiteX3" fmla="*/ 554 w 12197748"/>
              <a:gd name="connsiteY3" fmla="*/ 3738614 h 3738614"/>
              <a:gd name="connsiteX4" fmla="*/ 3353 w 12197748"/>
              <a:gd name="connsiteY4" fmla="*/ 0 h 3738614"/>
              <a:gd name="connsiteX0" fmla="*/ 3353 w 12194721"/>
              <a:gd name="connsiteY0" fmla="*/ 0 h 3738614"/>
              <a:gd name="connsiteX1" fmla="*/ 12194722 w 12194721"/>
              <a:gd name="connsiteY1" fmla="*/ 1542378 h 3738614"/>
              <a:gd name="connsiteX2" fmla="*/ 12191376 w 12194721"/>
              <a:gd name="connsiteY2" fmla="*/ 3736898 h 3738614"/>
              <a:gd name="connsiteX3" fmla="*/ 554 w 12194721"/>
              <a:gd name="connsiteY3" fmla="*/ 3738614 h 3738614"/>
              <a:gd name="connsiteX4" fmla="*/ 3353 w 12194721"/>
              <a:gd name="connsiteY4" fmla="*/ 0 h 3738614"/>
              <a:gd name="connsiteX0" fmla="*/ 3353 w 12200417"/>
              <a:gd name="connsiteY0" fmla="*/ 0 h 3743248"/>
              <a:gd name="connsiteX1" fmla="*/ 12194722 w 12200417"/>
              <a:gd name="connsiteY1" fmla="*/ 1542378 h 3743248"/>
              <a:gd name="connsiteX2" fmla="*/ 12199842 w 12200417"/>
              <a:gd name="connsiteY2" fmla="*/ 3743248 h 3743248"/>
              <a:gd name="connsiteX3" fmla="*/ 554 w 12200417"/>
              <a:gd name="connsiteY3" fmla="*/ 3738614 h 3743248"/>
              <a:gd name="connsiteX4" fmla="*/ 3353 w 12200417"/>
              <a:gd name="connsiteY4" fmla="*/ 0 h 374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17" h="3743248">
                <a:moveTo>
                  <a:pt x="3353" y="0"/>
                </a:moveTo>
                <a:lnTo>
                  <a:pt x="12194722" y="1542378"/>
                </a:lnTo>
                <a:cubicBezTo>
                  <a:pt x="12191491" y="1885061"/>
                  <a:pt x="12203073" y="3400565"/>
                  <a:pt x="12199842" y="3743248"/>
                </a:cubicBezTo>
                <a:lnTo>
                  <a:pt x="554" y="3738614"/>
                </a:lnTo>
                <a:cubicBezTo>
                  <a:pt x="-2148" y="1983700"/>
                  <a:pt x="6055" y="1754914"/>
                  <a:pt x="335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0" name="Subtitle 2"/>
          <p:cNvSpPr>
            <a:spLocks noGrp="1"/>
          </p:cNvSpPr>
          <p:nvPr>
            <p:ph type="subTitle" idx="1" hasCustomPrompt="1"/>
          </p:nvPr>
        </p:nvSpPr>
        <p:spPr>
          <a:xfrm>
            <a:off x="307661" y="4594103"/>
            <a:ext cx="8968315" cy="128712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794" indent="0" algn="ctr">
              <a:buNone/>
              <a:defRPr sz="1500"/>
            </a:lvl2pPr>
            <a:lvl3pPr marL="685596" indent="0" algn="ctr">
              <a:buNone/>
              <a:defRPr sz="135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en-US" dirty="0"/>
              <a:t>Click to add title</a:t>
            </a:r>
          </a:p>
        </p:txBody>
      </p:sp>
      <p:sp>
        <p:nvSpPr>
          <p:cNvPr id="17" name="Text Placeholder 12"/>
          <p:cNvSpPr>
            <a:spLocks noGrp="1"/>
          </p:cNvSpPr>
          <p:nvPr>
            <p:ph type="body" sz="quarter" idx="14" hasCustomPrompt="1"/>
          </p:nvPr>
        </p:nvSpPr>
        <p:spPr>
          <a:xfrm>
            <a:off x="307716" y="6050503"/>
            <a:ext cx="7324725" cy="588486"/>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image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F2711-1E4E-5340-B29E-E4EF084442D0}"/>
              </a:ext>
            </a:extLst>
          </p:cNvPr>
          <p:cNvPicPr>
            <a:picLocks noChangeAspect="1"/>
          </p:cNvPicPr>
          <p:nvPr userDrawn="1"/>
        </p:nvPicPr>
        <p:blipFill>
          <a:blip r:embed="rId2"/>
          <a:stretch>
            <a:fillRect/>
          </a:stretch>
        </p:blipFill>
        <p:spPr>
          <a:xfrm>
            <a:off x="0" y="-12651"/>
            <a:ext cx="12192000" cy="4821936"/>
          </a:xfrm>
          <a:prstGeom prst="rect">
            <a:avLst/>
          </a:prstGeom>
        </p:spPr>
      </p:pic>
      <p:sp>
        <p:nvSpPr>
          <p:cNvPr id="10" name="Freeform 9"/>
          <p:cNvSpPr/>
          <p:nvPr userDrawn="1"/>
        </p:nvSpPr>
        <p:spPr>
          <a:xfrm>
            <a:off x="-3354" y="3125336"/>
            <a:ext cx="12200420" cy="3743248"/>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28725"/>
              <a:gd name="connsiteY0" fmla="*/ 0 h 3743749"/>
              <a:gd name="connsiteX1" fmla="*/ 12228725 w 12228725"/>
              <a:gd name="connsiteY1" fmla="*/ 2096944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13946"/>
              <a:gd name="connsiteY0" fmla="*/ 0 h 3732665"/>
              <a:gd name="connsiteX1" fmla="*/ 12213946 w 12213946"/>
              <a:gd name="connsiteY1" fmla="*/ 1529678 h 3732665"/>
              <a:gd name="connsiteX2" fmla="*/ 12210602 w 12213946"/>
              <a:gd name="connsiteY2" fmla="*/ 3732665 h 3732665"/>
              <a:gd name="connsiteX3" fmla="*/ 15264 w 12213946"/>
              <a:gd name="connsiteY3" fmla="*/ 3728454 h 3732665"/>
              <a:gd name="connsiteX4" fmla="*/ 0 w 12213946"/>
              <a:gd name="connsiteY4" fmla="*/ 0 h 3732665"/>
              <a:gd name="connsiteX0" fmla="*/ 0 w 12213946"/>
              <a:gd name="connsiteY0" fmla="*/ 0 h 3738614"/>
              <a:gd name="connsiteX1" fmla="*/ 12213946 w 12213946"/>
              <a:gd name="connsiteY1" fmla="*/ 1529678 h 3738614"/>
              <a:gd name="connsiteX2" fmla="*/ 12210602 w 12213946"/>
              <a:gd name="connsiteY2" fmla="*/ 3732665 h 3738614"/>
              <a:gd name="connsiteX3" fmla="*/ 8491 w 12213946"/>
              <a:gd name="connsiteY3" fmla="*/ 3738614 h 3738614"/>
              <a:gd name="connsiteX4" fmla="*/ 0 w 12213946"/>
              <a:gd name="connsiteY4" fmla="*/ 0 h 3738614"/>
              <a:gd name="connsiteX0" fmla="*/ 3353 w 12217299"/>
              <a:gd name="connsiteY0" fmla="*/ 0 h 3738614"/>
              <a:gd name="connsiteX1" fmla="*/ 12217299 w 12217299"/>
              <a:gd name="connsiteY1" fmla="*/ 1529678 h 3738614"/>
              <a:gd name="connsiteX2" fmla="*/ 12213955 w 12217299"/>
              <a:gd name="connsiteY2" fmla="*/ 3732665 h 3738614"/>
              <a:gd name="connsiteX3" fmla="*/ 554 w 12217299"/>
              <a:gd name="connsiteY3" fmla="*/ 3738614 h 3738614"/>
              <a:gd name="connsiteX4" fmla="*/ 3353 w 12217299"/>
              <a:gd name="connsiteY4" fmla="*/ 0 h 3738614"/>
              <a:gd name="connsiteX0" fmla="*/ 3353 w 12214683"/>
              <a:gd name="connsiteY0" fmla="*/ 0 h 3738614"/>
              <a:gd name="connsiteX1" fmla="*/ 12211655 w 12214683"/>
              <a:gd name="connsiteY1" fmla="*/ 1533911 h 3738614"/>
              <a:gd name="connsiteX2" fmla="*/ 12213955 w 12214683"/>
              <a:gd name="connsiteY2" fmla="*/ 3732665 h 3738614"/>
              <a:gd name="connsiteX3" fmla="*/ 554 w 12214683"/>
              <a:gd name="connsiteY3" fmla="*/ 3738614 h 3738614"/>
              <a:gd name="connsiteX4" fmla="*/ 3353 w 12214683"/>
              <a:gd name="connsiteY4" fmla="*/ 0 h 3738614"/>
              <a:gd name="connsiteX0" fmla="*/ 3353 w 12214236"/>
              <a:gd name="connsiteY0" fmla="*/ 0 h 3738614"/>
              <a:gd name="connsiteX1" fmla="*/ 12194722 w 12214236"/>
              <a:gd name="connsiteY1" fmla="*/ 1542378 h 3738614"/>
              <a:gd name="connsiteX2" fmla="*/ 12213955 w 12214236"/>
              <a:gd name="connsiteY2" fmla="*/ 3732665 h 3738614"/>
              <a:gd name="connsiteX3" fmla="*/ 554 w 12214236"/>
              <a:gd name="connsiteY3" fmla="*/ 3738614 h 3738614"/>
              <a:gd name="connsiteX4" fmla="*/ 3353 w 12214236"/>
              <a:gd name="connsiteY4" fmla="*/ 0 h 3738614"/>
              <a:gd name="connsiteX0" fmla="*/ 3353 w 12194721"/>
              <a:gd name="connsiteY0" fmla="*/ 0 h 3738614"/>
              <a:gd name="connsiteX1" fmla="*/ 12194722 w 12194721"/>
              <a:gd name="connsiteY1" fmla="*/ 1542378 h 3738614"/>
              <a:gd name="connsiteX2" fmla="*/ 12140576 w 12194721"/>
              <a:gd name="connsiteY2" fmla="*/ 3732665 h 3738614"/>
              <a:gd name="connsiteX3" fmla="*/ 554 w 12194721"/>
              <a:gd name="connsiteY3" fmla="*/ 3738614 h 3738614"/>
              <a:gd name="connsiteX4" fmla="*/ 3353 w 12194721"/>
              <a:gd name="connsiteY4" fmla="*/ 0 h 3738614"/>
              <a:gd name="connsiteX0" fmla="*/ 3353 w 12197748"/>
              <a:gd name="connsiteY0" fmla="*/ 0 h 3738614"/>
              <a:gd name="connsiteX1" fmla="*/ 12194722 w 12197748"/>
              <a:gd name="connsiteY1" fmla="*/ 1542378 h 3738614"/>
              <a:gd name="connsiteX2" fmla="*/ 12197020 w 12197748"/>
              <a:gd name="connsiteY2" fmla="*/ 3732665 h 3738614"/>
              <a:gd name="connsiteX3" fmla="*/ 554 w 12197748"/>
              <a:gd name="connsiteY3" fmla="*/ 3738614 h 3738614"/>
              <a:gd name="connsiteX4" fmla="*/ 3353 w 12197748"/>
              <a:gd name="connsiteY4" fmla="*/ 0 h 3738614"/>
              <a:gd name="connsiteX0" fmla="*/ 3353 w 12194721"/>
              <a:gd name="connsiteY0" fmla="*/ 0 h 3738614"/>
              <a:gd name="connsiteX1" fmla="*/ 12194722 w 12194721"/>
              <a:gd name="connsiteY1" fmla="*/ 1542378 h 3738614"/>
              <a:gd name="connsiteX2" fmla="*/ 12191376 w 12194721"/>
              <a:gd name="connsiteY2" fmla="*/ 3736898 h 3738614"/>
              <a:gd name="connsiteX3" fmla="*/ 554 w 12194721"/>
              <a:gd name="connsiteY3" fmla="*/ 3738614 h 3738614"/>
              <a:gd name="connsiteX4" fmla="*/ 3353 w 12194721"/>
              <a:gd name="connsiteY4" fmla="*/ 0 h 3738614"/>
              <a:gd name="connsiteX0" fmla="*/ 3353 w 12200417"/>
              <a:gd name="connsiteY0" fmla="*/ 0 h 3743248"/>
              <a:gd name="connsiteX1" fmla="*/ 12194722 w 12200417"/>
              <a:gd name="connsiteY1" fmla="*/ 1542378 h 3743248"/>
              <a:gd name="connsiteX2" fmla="*/ 12199842 w 12200417"/>
              <a:gd name="connsiteY2" fmla="*/ 3743248 h 3743248"/>
              <a:gd name="connsiteX3" fmla="*/ 554 w 12200417"/>
              <a:gd name="connsiteY3" fmla="*/ 3738614 h 3743248"/>
              <a:gd name="connsiteX4" fmla="*/ 3353 w 12200417"/>
              <a:gd name="connsiteY4" fmla="*/ 0 h 374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17" h="3743248">
                <a:moveTo>
                  <a:pt x="3353" y="0"/>
                </a:moveTo>
                <a:lnTo>
                  <a:pt x="12194722" y="1542378"/>
                </a:lnTo>
                <a:cubicBezTo>
                  <a:pt x="12191491" y="1885061"/>
                  <a:pt x="12203073" y="3400565"/>
                  <a:pt x="12199842" y="3743248"/>
                </a:cubicBezTo>
                <a:lnTo>
                  <a:pt x="554" y="3738614"/>
                </a:lnTo>
                <a:cubicBezTo>
                  <a:pt x="-2148" y="1983700"/>
                  <a:pt x="6055" y="1754914"/>
                  <a:pt x="335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2" name="Subtitle 2"/>
          <p:cNvSpPr>
            <a:spLocks noGrp="1"/>
          </p:cNvSpPr>
          <p:nvPr>
            <p:ph type="subTitle" idx="1" hasCustomPrompt="1"/>
          </p:nvPr>
        </p:nvSpPr>
        <p:spPr>
          <a:xfrm>
            <a:off x="307661" y="4594103"/>
            <a:ext cx="8968315" cy="128712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794" indent="0" algn="ctr">
              <a:buNone/>
              <a:defRPr sz="1500"/>
            </a:lvl2pPr>
            <a:lvl3pPr marL="685596" indent="0" algn="ctr">
              <a:buNone/>
              <a:defRPr sz="135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en-US" dirty="0"/>
              <a:t>Click to add title</a:t>
            </a:r>
          </a:p>
        </p:txBody>
      </p:sp>
      <p:sp>
        <p:nvSpPr>
          <p:cNvPr id="13" name="Text Placeholder 12"/>
          <p:cNvSpPr>
            <a:spLocks noGrp="1"/>
          </p:cNvSpPr>
          <p:nvPr>
            <p:ph type="body" sz="quarter" idx="14" hasCustomPrompt="1"/>
          </p:nvPr>
        </p:nvSpPr>
        <p:spPr>
          <a:xfrm>
            <a:off x="307716" y="6050503"/>
            <a:ext cx="7324725" cy="588486"/>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image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0B52B-ADC0-C04D-9430-A2126878C6AB}"/>
              </a:ext>
            </a:extLst>
          </p:cNvPr>
          <p:cNvPicPr>
            <a:picLocks noChangeAspect="1"/>
          </p:cNvPicPr>
          <p:nvPr userDrawn="1"/>
        </p:nvPicPr>
        <p:blipFill>
          <a:blip r:embed="rId2"/>
          <a:stretch>
            <a:fillRect/>
          </a:stretch>
        </p:blipFill>
        <p:spPr>
          <a:xfrm>
            <a:off x="0" y="-12651"/>
            <a:ext cx="12192000" cy="4736592"/>
          </a:xfrm>
          <a:prstGeom prst="rect">
            <a:avLst/>
          </a:prstGeom>
        </p:spPr>
      </p:pic>
      <p:sp>
        <p:nvSpPr>
          <p:cNvPr id="10" name="Freeform 9"/>
          <p:cNvSpPr/>
          <p:nvPr userDrawn="1"/>
        </p:nvSpPr>
        <p:spPr>
          <a:xfrm>
            <a:off x="-3354" y="3125336"/>
            <a:ext cx="12200420" cy="3743248"/>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28725"/>
              <a:gd name="connsiteY0" fmla="*/ 0 h 3743749"/>
              <a:gd name="connsiteX1" fmla="*/ 12228725 w 12228725"/>
              <a:gd name="connsiteY1" fmla="*/ 2096944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13946"/>
              <a:gd name="connsiteY0" fmla="*/ 0 h 3732665"/>
              <a:gd name="connsiteX1" fmla="*/ 12213946 w 12213946"/>
              <a:gd name="connsiteY1" fmla="*/ 1529678 h 3732665"/>
              <a:gd name="connsiteX2" fmla="*/ 12210602 w 12213946"/>
              <a:gd name="connsiteY2" fmla="*/ 3732665 h 3732665"/>
              <a:gd name="connsiteX3" fmla="*/ 15264 w 12213946"/>
              <a:gd name="connsiteY3" fmla="*/ 3728454 h 3732665"/>
              <a:gd name="connsiteX4" fmla="*/ 0 w 12213946"/>
              <a:gd name="connsiteY4" fmla="*/ 0 h 3732665"/>
              <a:gd name="connsiteX0" fmla="*/ 0 w 12213946"/>
              <a:gd name="connsiteY0" fmla="*/ 0 h 3738614"/>
              <a:gd name="connsiteX1" fmla="*/ 12213946 w 12213946"/>
              <a:gd name="connsiteY1" fmla="*/ 1529678 h 3738614"/>
              <a:gd name="connsiteX2" fmla="*/ 12210602 w 12213946"/>
              <a:gd name="connsiteY2" fmla="*/ 3732665 h 3738614"/>
              <a:gd name="connsiteX3" fmla="*/ 8491 w 12213946"/>
              <a:gd name="connsiteY3" fmla="*/ 3738614 h 3738614"/>
              <a:gd name="connsiteX4" fmla="*/ 0 w 12213946"/>
              <a:gd name="connsiteY4" fmla="*/ 0 h 3738614"/>
              <a:gd name="connsiteX0" fmla="*/ 3353 w 12217299"/>
              <a:gd name="connsiteY0" fmla="*/ 0 h 3738614"/>
              <a:gd name="connsiteX1" fmla="*/ 12217299 w 12217299"/>
              <a:gd name="connsiteY1" fmla="*/ 1529678 h 3738614"/>
              <a:gd name="connsiteX2" fmla="*/ 12213955 w 12217299"/>
              <a:gd name="connsiteY2" fmla="*/ 3732665 h 3738614"/>
              <a:gd name="connsiteX3" fmla="*/ 554 w 12217299"/>
              <a:gd name="connsiteY3" fmla="*/ 3738614 h 3738614"/>
              <a:gd name="connsiteX4" fmla="*/ 3353 w 12217299"/>
              <a:gd name="connsiteY4" fmla="*/ 0 h 3738614"/>
              <a:gd name="connsiteX0" fmla="*/ 3353 w 12214683"/>
              <a:gd name="connsiteY0" fmla="*/ 0 h 3738614"/>
              <a:gd name="connsiteX1" fmla="*/ 12211655 w 12214683"/>
              <a:gd name="connsiteY1" fmla="*/ 1533911 h 3738614"/>
              <a:gd name="connsiteX2" fmla="*/ 12213955 w 12214683"/>
              <a:gd name="connsiteY2" fmla="*/ 3732665 h 3738614"/>
              <a:gd name="connsiteX3" fmla="*/ 554 w 12214683"/>
              <a:gd name="connsiteY3" fmla="*/ 3738614 h 3738614"/>
              <a:gd name="connsiteX4" fmla="*/ 3353 w 12214683"/>
              <a:gd name="connsiteY4" fmla="*/ 0 h 3738614"/>
              <a:gd name="connsiteX0" fmla="*/ 3353 w 12214236"/>
              <a:gd name="connsiteY0" fmla="*/ 0 h 3738614"/>
              <a:gd name="connsiteX1" fmla="*/ 12194722 w 12214236"/>
              <a:gd name="connsiteY1" fmla="*/ 1542378 h 3738614"/>
              <a:gd name="connsiteX2" fmla="*/ 12213955 w 12214236"/>
              <a:gd name="connsiteY2" fmla="*/ 3732665 h 3738614"/>
              <a:gd name="connsiteX3" fmla="*/ 554 w 12214236"/>
              <a:gd name="connsiteY3" fmla="*/ 3738614 h 3738614"/>
              <a:gd name="connsiteX4" fmla="*/ 3353 w 12214236"/>
              <a:gd name="connsiteY4" fmla="*/ 0 h 3738614"/>
              <a:gd name="connsiteX0" fmla="*/ 3353 w 12194721"/>
              <a:gd name="connsiteY0" fmla="*/ 0 h 3738614"/>
              <a:gd name="connsiteX1" fmla="*/ 12194722 w 12194721"/>
              <a:gd name="connsiteY1" fmla="*/ 1542378 h 3738614"/>
              <a:gd name="connsiteX2" fmla="*/ 12140576 w 12194721"/>
              <a:gd name="connsiteY2" fmla="*/ 3732665 h 3738614"/>
              <a:gd name="connsiteX3" fmla="*/ 554 w 12194721"/>
              <a:gd name="connsiteY3" fmla="*/ 3738614 h 3738614"/>
              <a:gd name="connsiteX4" fmla="*/ 3353 w 12194721"/>
              <a:gd name="connsiteY4" fmla="*/ 0 h 3738614"/>
              <a:gd name="connsiteX0" fmla="*/ 3353 w 12197748"/>
              <a:gd name="connsiteY0" fmla="*/ 0 h 3738614"/>
              <a:gd name="connsiteX1" fmla="*/ 12194722 w 12197748"/>
              <a:gd name="connsiteY1" fmla="*/ 1542378 h 3738614"/>
              <a:gd name="connsiteX2" fmla="*/ 12197020 w 12197748"/>
              <a:gd name="connsiteY2" fmla="*/ 3732665 h 3738614"/>
              <a:gd name="connsiteX3" fmla="*/ 554 w 12197748"/>
              <a:gd name="connsiteY3" fmla="*/ 3738614 h 3738614"/>
              <a:gd name="connsiteX4" fmla="*/ 3353 w 12197748"/>
              <a:gd name="connsiteY4" fmla="*/ 0 h 3738614"/>
              <a:gd name="connsiteX0" fmla="*/ 3353 w 12194721"/>
              <a:gd name="connsiteY0" fmla="*/ 0 h 3738614"/>
              <a:gd name="connsiteX1" fmla="*/ 12194722 w 12194721"/>
              <a:gd name="connsiteY1" fmla="*/ 1542378 h 3738614"/>
              <a:gd name="connsiteX2" fmla="*/ 12191376 w 12194721"/>
              <a:gd name="connsiteY2" fmla="*/ 3736898 h 3738614"/>
              <a:gd name="connsiteX3" fmla="*/ 554 w 12194721"/>
              <a:gd name="connsiteY3" fmla="*/ 3738614 h 3738614"/>
              <a:gd name="connsiteX4" fmla="*/ 3353 w 12194721"/>
              <a:gd name="connsiteY4" fmla="*/ 0 h 3738614"/>
              <a:gd name="connsiteX0" fmla="*/ 3353 w 12200417"/>
              <a:gd name="connsiteY0" fmla="*/ 0 h 3743248"/>
              <a:gd name="connsiteX1" fmla="*/ 12194722 w 12200417"/>
              <a:gd name="connsiteY1" fmla="*/ 1542378 h 3743248"/>
              <a:gd name="connsiteX2" fmla="*/ 12199842 w 12200417"/>
              <a:gd name="connsiteY2" fmla="*/ 3743248 h 3743248"/>
              <a:gd name="connsiteX3" fmla="*/ 554 w 12200417"/>
              <a:gd name="connsiteY3" fmla="*/ 3738614 h 3743248"/>
              <a:gd name="connsiteX4" fmla="*/ 3353 w 12200417"/>
              <a:gd name="connsiteY4" fmla="*/ 0 h 374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17" h="3743248">
                <a:moveTo>
                  <a:pt x="3353" y="0"/>
                </a:moveTo>
                <a:lnTo>
                  <a:pt x="12194722" y="1542378"/>
                </a:lnTo>
                <a:cubicBezTo>
                  <a:pt x="12191491" y="1885061"/>
                  <a:pt x="12203073" y="3400565"/>
                  <a:pt x="12199842" y="3743248"/>
                </a:cubicBezTo>
                <a:lnTo>
                  <a:pt x="554" y="3738614"/>
                </a:lnTo>
                <a:cubicBezTo>
                  <a:pt x="-2148" y="1983700"/>
                  <a:pt x="6055" y="1754914"/>
                  <a:pt x="335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2" name="Subtitle 2"/>
          <p:cNvSpPr>
            <a:spLocks noGrp="1"/>
          </p:cNvSpPr>
          <p:nvPr>
            <p:ph type="subTitle" idx="1" hasCustomPrompt="1"/>
          </p:nvPr>
        </p:nvSpPr>
        <p:spPr>
          <a:xfrm>
            <a:off x="307661" y="4594103"/>
            <a:ext cx="8968315" cy="128712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794" indent="0" algn="ctr">
              <a:buNone/>
              <a:defRPr sz="1500"/>
            </a:lvl2pPr>
            <a:lvl3pPr marL="685596" indent="0" algn="ctr">
              <a:buNone/>
              <a:defRPr sz="135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en-US" dirty="0"/>
              <a:t>Click to add title</a:t>
            </a:r>
          </a:p>
        </p:txBody>
      </p:sp>
      <p:sp>
        <p:nvSpPr>
          <p:cNvPr id="13" name="Text Placeholder 12"/>
          <p:cNvSpPr>
            <a:spLocks noGrp="1"/>
          </p:cNvSpPr>
          <p:nvPr>
            <p:ph type="body" sz="quarter" idx="14" hasCustomPrompt="1"/>
          </p:nvPr>
        </p:nvSpPr>
        <p:spPr>
          <a:xfrm>
            <a:off x="307716" y="6050503"/>
            <a:ext cx="7324725" cy="588486"/>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image7">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C6A36F5E-4A1E-BAD2-AC28-D525138BA6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761"/>
            <a:ext cx="12195464" cy="4759666"/>
          </a:xfrm>
          <a:prstGeom prst="rect">
            <a:avLst/>
          </a:prstGeom>
        </p:spPr>
      </p:pic>
      <p:sp>
        <p:nvSpPr>
          <p:cNvPr id="10" name="Freeform 9"/>
          <p:cNvSpPr/>
          <p:nvPr userDrawn="1"/>
        </p:nvSpPr>
        <p:spPr>
          <a:xfrm>
            <a:off x="-3354" y="3125336"/>
            <a:ext cx="12200420" cy="3743248"/>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28725"/>
              <a:gd name="connsiteY0" fmla="*/ 0 h 3743749"/>
              <a:gd name="connsiteX1" fmla="*/ 12228725 w 12228725"/>
              <a:gd name="connsiteY1" fmla="*/ 2096944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13946"/>
              <a:gd name="connsiteY0" fmla="*/ 0 h 3732665"/>
              <a:gd name="connsiteX1" fmla="*/ 12213946 w 12213946"/>
              <a:gd name="connsiteY1" fmla="*/ 1529678 h 3732665"/>
              <a:gd name="connsiteX2" fmla="*/ 12210602 w 12213946"/>
              <a:gd name="connsiteY2" fmla="*/ 3732665 h 3732665"/>
              <a:gd name="connsiteX3" fmla="*/ 15264 w 12213946"/>
              <a:gd name="connsiteY3" fmla="*/ 3728454 h 3732665"/>
              <a:gd name="connsiteX4" fmla="*/ 0 w 12213946"/>
              <a:gd name="connsiteY4" fmla="*/ 0 h 3732665"/>
              <a:gd name="connsiteX0" fmla="*/ 0 w 12213946"/>
              <a:gd name="connsiteY0" fmla="*/ 0 h 3738614"/>
              <a:gd name="connsiteX1" fmla="*/ 12213946 w 12213946"/>
              <a:gd name="connsiteY1" fmla="*/ 1529678 h 3738614"/>
              <a:gd name="connsiteX2" fmla="*/ 12210602 w 12213946"/>
              <a:gd name="connsiteY2" fmla="*/ 3732665 h 3738614"/>
              <a:gd name="connsiteX3" fmla="*/ 8491 w 12213946"/>
              <a:gd name="connsiteY3" fmla="*/ 3738614 h 3738614"/>
              <a:gd name="connsiteX4" fmla="*/ 0 w 12213946"/>
              <a:gd name="connsiteY4" fmla="*/ 0 h 3738614"/>
              <a:gd name="connsiteX0" fmla="*/ 3353 w 12217299"/>
              <a:gd name="connsiteY0" fmla="*/ 0 h 3738614"/>
              <a:gd name="connsiteX1" fmla="*/ 12217299 w 12217299"/>
              <a:gd name="connsiteY1" fmla="*/ 1529678 h 3738614"/>
              <a:gd name="connsiteX2" fmla="*/ 12213955 w 12217299"/>
              <a:gd name="connsiteY2" fmla="*/ 3732665 h 3738614"/>
              <a:gd name="connsiteX3" fmla="*/ 554 w 12217299"/>
              <a:gd name="connsiteY3" fmla="*/ 3738614 h 3738614"/>
              <a:gd name="connsiteX4" fmla="*/ 3353 w 12217299"/>
              <a:gd name="connsiteY4" fmla="*/ 0 h 3738614"/>
              <a:gd name="connsiteX0" fmla="*/ 3353 w 12214683"/>
              <a:gd name="connsiteY0" fmla="*/ 0 h 3738614"/>
              <a:gd name="connsiteX1" fmla="*/ 12211655 w 12214683"/>
              <a:gd name="connsiteY1" fmla="*/ 1533911 h 3738614"/>
              <a:gd name="connsiteX2" fmla="*/ 12213955 w 12214683"/>
              <a:gd name="connsiteY2" fmla="*/ 3732665 h 3738614"/>
              <a:gd name="connsiteX3" fmla="*/ 554 w 12214683"/>
              <a:gd name="connsiteY3" fmla="*/ 3738614 h 3738614"/>
              <a:gd name="connsiteX4" fmla="*/ 3353 w 12214683"/>
              <a:gd name="connsiteY4" fmla="*/ 0 h 3738614"/>
              <a:gd name="connsiteX0" fmla="*/ 3353 w 12214236"/>
              <a:gd name="connsiteY0" fmla="*/ 0 h 3738614"/>
              <a:gd name="connsiteX1" fmla="*/ 12194722 w 12214236"/>
              <a:gd name="connsiteY1" fmla="*/ 1542378 h 3738614"/>
              <a:gd name="connsiteX2" fmla="*/ 12213955 w 12214236"/>
              <a:gd name="connsiteY2" fmla="*/ 3732665 h 3738614"/>
              <a:gd name="connsiteX3" fmla="*/ 554 w 12214236"/>
              <a:gd name="connsiteY3" fmla="*/ 3738614 h 3738614"/>
              <a:gd name="connsiteX4" fmla="*/ 3353 w 12214236"/>
              <a:gd name="connsiteY4" fmla="*/ 0 h 3738614"/>
              <a:gd name="connsiteX0" fmla="*/ 3353 w 12194721"/>
              <a:gd name="connsiteY0" fmla="*/ 0 h 3738614"/>
              <a:gd name="connsiteX1" fmla="*/ 12194722 w 12194721"/>
              <a:gd name="connsiteY1" fmla="*/ 1542378 h 3738614"/>
              <a:gd name="connsiteX2" fmla="*/ 12140576 w 12194721"/>
              <a:gd name="connsiteY2" fmla="*/ 3732665 h 3738614"/>
              <a:gd name="connsiteX3" fmla="*/ 554 w 12194721"/>
              <a:gd name="connsiteY3" fmla="*/ 3738614 h 3738614"/>
              <a:gd name="connsiteX4" fmla="*/ 3353 w 12194721"/>
              <a:gd name="connsiteY4" fmla="*/ 0 h 3738614"/>
              <a:gd name="connsiteX0" fmla="*/ 3353 w 12197748"/>
              <a:gd name="connsiteY0" fmla="*/ 0 h 3738614"/>
              <a:gd name="connsiteX1" fmla="*/ 12194722 w 12197748"/>
              <a:gd name="connsiteY1" fmla="*/ 1542378 h 3738614"/>
              <a:gd name="connsiteX2" fmla="*/ 12197020 w 12197748"/>
              <a:gd name="connsiteY2" fmla="*/ 3732665 h 3738614"/>
              <a:gd name="connsiteX3" fmla="*/ 554 w 12197748"/>
              <a:gd name="connsiteY3" fmla="*/ 3738614 h 3738614"/>
              <a:gd name="connsiteX4" fmla="*/ 3353 w 12197748"/>
              <a:gd name="connsiteY4" fmla="*/ 0 h 3738614"/>
              <a:gd name="connsiteX0" fmla="*/ 3353 w 12194721"/>
              <a:gd name="connsiteY0" fmla="*/ 0 h 3738614"/>
              <a:gd name="connsiteX1" fmla="*/ 12194722 w 12194721"/>
              <a:gd name="connsiteY1" fmla="*/ 1542378 h 3738614"/>
              <a:gd name="connsiteX2" fmla="*/ 12191376 w 12194721"/>
              <a:gd name="connsiteY2" fmla="*/ 3736898 h 3738614"/>
              <a:gd name="connsiteX3" fmla="*/ 554 w 12194721"/>
              <a:gd name="connsiteY3" fmla="*/ 3738614 h 3738614"/>
              <a:gd name="connsiteX4" fmla="*/ 3353 w 12194721"/>
              <a:gd name="connsiteY4" fmla="*/ 0 h 3738614"/>
              <a:gd name="connsiteX0" fmla="*/ 3353 w 12200417"/>
              <a:gd name="connsiteY0" fmla="*/ 0 h 3743248"/>
              <a:gd name="connsiteX1" fmla="*/ 12194722 w 12200417"/>
              <a:gd name="connsiteY1" fmla="*/ 1542378 h 3743248"/>
              <a:gd name="connsiteX2" fmla="*/ 12199842 w 12200417"/>
              <a:gd name="connsiteY2" fmla="*/ 3743248 h 3743248"/>
              <a:gd name="connsiteX3" fmla="*/ 554 w 12200417"/>
              <a:gd name="connsiteY3" fmla="*/ 3738614 h 3743248"/>
              <a:gd name="connsiteX4" fmla="*/ 3353 w 12200417"/>
              <a:gd name="connsiteY4" fmla="*/ 0 h 374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17" h="3743248">
                <a:moveTo>
                  <a:pt x="3353" y="0"/>
                </a:moveTo>
                <a:lnTo>
                  <a:pt x="12194722" y="1542378"/>
                </a:lnTo>
                <a:cubicBezTo>
                  <a:pt x="12191491" y="1885061"/>
                  <a:pt x="12203073" y="3400565"/>
                  <a:pt x="12199842" y="3743248"/>
                </a:cubicBezTo>
                <a:lnTo>
                  <a:pt x="554" y="3738614"/>
                </a:lnTo>
                <a:cubicBezTo>
                  <a:pt x="-2148" y="1983700"/>
                  <a:pt x="6055" y="1754914"/>
                  <a:pt x="335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2" name="Subtitle 2"/>
          <p:cNvSpPr>
            <a:spLocks noGrp="1"/>
          </p:cNvSpPr>
          <p:nvPr>
            <p:ph type="subTitle" idx="1" hasCustomPrompt="1"/>
          </p:nvPr>
        </p:nvSpPr>
        <p:spPr>
          <a:xfrm>
            <a:off x="307661" y="4594103"/>
            <a:ext cx="8968315" cy="128712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794" indent="0" algn="ctr">
              <a:buNone/>
              <a:defRPr sz="1500"/>
            </a:lvl2pPr>
            <a:lvl3pPr marL="685596" indent="0" algn="ctr">
              <a:buNone/>
              <a:defRPr sz="135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en-US" dirty="0"/>
              <a:t>Click to add title</a:t>
            </a:r>
          </a:p>
        </p:txBody>
      </p:sp>
      <p:sp>
        <p:nvSpPr>
          <p:cNvPr id="13" name="Text Placeholder 12"/>
          <p:cNvSpPr>
            <a:spLocks noGrp="1"/>
          </p:cNvSpPr>
          <p:nvPr>
            <p:ph type="body" sz="quarter" idx="14" hasCustomPrompt="1"/>
          </p:nvPr>
        </p:nvSpPr>
        <p:spPr>
          <a:xfrm>
            <a:off x="307716" y="6050503"/>
            <a:ext cx="7324725" cy="588486"/>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extLst>
      <p:ext uri="{BB962C8B-B14F-4D97-AF65-F5344CB8AC3E}">
        <p14:creationId xmlns:p14="http://schemas.microsoft.com/office/powerpoint/2010/main" val="771288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custom_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5846" y="-1539"/>
            <a:ext cx="12207281" cy="4678205"/>
          </a:xfrm>
          <a:custGeom>
            <a:avLst/>
            <a:gdLst>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5225723 h 5225723"/>
              <a:gd name="connsiteX5" fmla="*/ 0 w 12196763"/>
              <a:gd name="connsiteY5" fmla="*/ 0 h 5225723"/>
              <a:gd name="connsiteX6" fmla="*/ 0 w 12196763"/>
              <a:gd name="connsiteY6" fmla="*/ 0 h 5225723"/>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2916156 h 5225723"/>
              <a:gd name="connsiteX5" fmla="*/ 0 w 12196763"/>
              <a:gd name="connsiteY5" fmla="*/ 0 h 5225723"/>
              <a:gd name="connsiteX6" fmla="*/ 0 w 12196763"/>
              <a:gd name="connsiteY6" fmla="*/ 0 h 5225723"/>
              <a:gd name="connsiteX0" fmla="*/ 0 w 12202079"/>
              <a:gd name="connsiteY0" fmla="*/ 0 h 5246988"/>
              <a:gd name="connsiteX1" fmla="*/ 10202575 w 12202079"/>
              <a:gd name="connsiteY1" fmla="*/ 0 h 5246988"/>
              <a:gd name="connsiteX2" fmla="*/ 12196763 w 12202079"/>
              <a:gd name="connsiteY2" fmla="*/ 1994188 h 5246988"/>
              <a:gd name="connsiteX3" fmla="*/ 12202079 w 12202079"/>
              <a:gd name="connsiteY3" fmla="*/ 5246988 h 5246988"/>
              <a:gd name="connsiteX4" fmla="*/ 0 w 12202079"/>
              <a:gd name="connsiteY4" fmla="*/ 2916156 h 5246988"/>
              <a:gd name="connsiteX5" fmla="*/ 0 w 12202079"/>
              <a:gd name="connsiteY5" fmla="*/ 0 h 5246988"/>
              <a:gd name="connsiteX6" fmla="*/ 0 w 12202079"/>
              <a:gd name="connsiteY6" fmla="*/ 0 h 5246988"/>
              <a:gd name="connsiteX0" fmla="*/ 0 w 12202079"/>
              <a:gd name="connsiteY0" fmla="*/ 0 h 5246988"/>
              <a:gd name="connsiteX1" fmla="*/ 10202575 w 12202079"/>
              <a:gd name="connsiteY1" fmla="*/ 0 h 5246988"/>
              <a:gd name="connsiteX2" fmla="*/ 12196763 w 12202079"/>
              <a:gd name="connsiteY2" fmla="*/ 1994188 h 5246988"/>
              <a:gd name="connsiteX3" fmla="*/ 12202079 w 12202079"/>
              <a:gd name="connsiteY3" fmla="*/ 5246988 h 5246988"/>
              <a:gd name="connsiteX4" fmla="*/ 0 w 12202079"/>
              <a:gd name="connsiteY4" fmla="*/ 3103533 h 5246988"/>
              <a:gd name="connsiteX5" fmla="*/ 0 w 12202079"/>
              <a:gd name="connsiteY5" fmla="*/ 0 h 5246988"/>
              <a:gd name="connsiteX6" fmla="*/ 0 w 12202079"/>
              <a:gd name="connsiteY6" fmla="*/ 0 h 5246988"/>
              <a:gd name="connsiteX0" fmla="*/ 0 w 12202079"/>
              <a:gd name="connsiteY0" fmla="*/ 0 h 5246988"/>
              <a:gd name="connsiteX1" fmla="*/ 10202575 w 12202079"/>
              <a:gd name="connsiteY1" fmla="*/ 0 h 5246988"/>
              <a:gd name="connsiteX2" fmla="*/ 12196763 w 12202079"/>
              <a:gd name="connsiteY2" fmla="*/ 1994188 h 5246988"/>
              <a:gd name="connsiteX3" fmla="*/ 12202079 w 12202079"/>
              <a:gd name="connsiteY3" fmla="*/ 5246988 h 5246988"/>
              <a:gd name="connsiteX4" fmla="*/ 21265 w 12202079"/>
              <a:gd name="connsiteY4" fmla="*/ 3124799 h 5246988"/>
              <a:gd name="connsiteX5" fmla="*/ 0 w 12202079"/>
              <a:gd name="connsiteY5" fmla="*/ 0 h 5246988"/>
              <a:gd name="connsiteX6" fmla="*/ 0 w 12202079"/>
              <a:gd name="connsiteY6" fmla="*/ 0 h 5246988"/>
              <a:gd name="connsiteX0" fmla="*/ 0 w 12202079"/>
              <a:gd name="connsiteY0" fmla="*/ 0 h 5246988"/>
              <a:gd name="connsiteX1" fmla="*/ 10202575 w 12202079"/>
              <a:gd name="connsiteY1" fmla="*/ 0 h 5246988"/>
              <a:gd name="connsiteX2" fmla="*/ 12196763 w 12202079"/>
              <a:gd name="connsiteY2" fmla="*/ 1994188 h 5246988"/>
              <a:gd name="connsiteX3" fmla="*/ 12202079 w 12202079"/>
              <a:gd name="connsiteY3" fmla="*/ 5246988 h 5246988"/>
              <a:gd name="connsiteX4" fmla="*/ 14980 w 12202079"/>
              <a:gd name="connsiteY4" fmla="*/ 3134226 h 5246988"/>
              <a:gd name="connsiteX5" fmla="*/ 0 w 12202079"/>
              <a:gd name="connsiteY5" fmla="*/ 0 h 5246988"/>
              <a:gd name="connsiteX6" fmla="*/ 0 w 12202079"/>
              <a:gd name="connsiteY6" fmla="*/ 0 h 5246988"/>
              <a:gd name="connsiteX0" fmla="*/ 0 w 12202079"/>
              <a:gd name="connsiteY0" fmla="*/ 0 h 4676667"/>
              <a:gd name="connsiteX1" fmla="*/ 10202575 w 12202079"/>
              <a:gd name="connsiteY1" fmla="*/ 0 h 4676667"/>
              <a:gd name="connsiteX2" fmla="*/ 12196763 w 12202079"/>
              <a:gd name="connsiteY2" fmla="*/ 1994188 h 4676667"/>
              <a:gd name="connsiteX3" fmla="*/ 12202079 w 12202079"/>
              <a:gd name="connsiteY3" fmla="*/ 4676667 h 4676667"/>
              <a:gd name="connsiteX4" fmla="*/ 14980 w 12202079"/>
              <a:gd name="connsiteY4" fmla="*/ 3134226 h 4676667"/>
              <a:gd name="connsiteX5" fmla="*/ 0 w 12202079"/>
              <a:gd name="connsiteY5" fmla="*/ 0 h 4676667"/>
              <a:gd name="connsiteX6" fmla="*/ 0 w 12202079"/>
              <a:gd name="connsiteY6" fmla="*/ 0 h 4676667"/>
              <a:gd name="connsiteX0" fmla="*/ 0 w 12209332"/>
              <a:gd name="connsiteY0" fmla="*/ 0 h 4676667"/>
              <a:gd name="connsiteX1" fmla="*/ 10202575 w 12209332"/>
              <a:gd name="connsiteY1" fmla="*/ 0 h 4676667"/>
              <a:gd name="connsiteX2" fmla="*/ 12209332 w 12209332"/>
              <a:gd name="connsiteY2" fmla="*/ 1635969 h 4676667"/>
              <a:gd name="connsiteX3" fmla="*/ 12202079 w 12209332"/>
              <a:gd name="connsiteY3" fmla="*/ 4676667 h 4676667"/>
              <a:gd name="connsiteX4" fmla="*/ 14980 w 12209332"/>
              <a:gd name="connsiteY4" fmla="*/ 3134226 h 4676667"/>
              <a:gd name="connsiteX5" fmla="*/ 0 w 12209332"/>
              <a:gd name="connsiteY5" fmla="*/ 0 h 4676667"/>
              <a:gd name="connsiteX6" fmla="*/ 0 w 12209332"/>
              <a:gd name="connsiteY6" fmla="*/ 0 h 4676667"/>
              <a:gd name="connsiteX0" fmla="*/ 0 w 12209332"/>
              <a:gd name="connsiteY0" fmla="*/ 4713 h 4681380"/>
              <a:gd name="connsiteX1" fmla="*/ 10032892 w 12209332"/>
              <a:gd name="connsiteY1" fmla="*/ 0 h 4681380"/>
              <a:gd name="connsiteX2" fmla="*/ 12209332 w 12209332"/>
              <a:gd name="connsiteY2" fmla="*/ 1640682 h 4681380"/>
              <a:gd name="connsiteX3" fmla="*/ 12202079 w 12209332"/>
              <a:gd name="connsiteY3" fmla="*/ 4681380 h 4681380"/>
              <a:gd name="connsiteX4" fmla="*/ 14980 w 12209332"/>
              <a:gd name="connsiteY4" fmla="*/ 3138939 h 4681380"/>
              <a:gd name="connsiteX5" fmla="*/ 0 w 12209332"/>
              <a:gd name="connsiteY5" fmla="*/ 4713 h 4681380"/>
              <a:gd name="connsiteX6" fmla="*/ 0 w 12209332"/>
              <a:gd name="connsiteY6" fmla="*/ 4713 h 4681380"/>
              <a:gd name="connsiteX0" fmla="*/ 0 w 12203048"/>
              <a:gd name="connsiteY0" fmla="*/ 4713 h 4681380"/>
              <a:gd name="connsiteX1" fmla="*/ 10032892 w 12203048"/>
              <a:gd name="connsiteY1" fmla="*/ 0 h 4681380"/>
              <a:gd name="connsiteX2" fmla="*/ 12203048 w 12203048"/>
              <a:gd name="connsiteY2" fmla="*/ 1617115 h 4681380"/>
              <a:gd name="connsiteX3" fmla="*/ 12202079 w 12203048"/>
              <a:gd name="connsiteY3" fmla="*/ 4681380 h 4681380"/>
              <a:gd name="connsiteX4" fmla="*/ 14980 w 12203048"/>
              <a:gd name="connsiteY4" fmla="*/ 3138939 h 4681380"/>
              <a:gd name="connsiteX5" fmla="*/ 0 w 12203048"/>
              <a:gd name="connsiteY5" fmla="*/ 4713 h 4681380"/>
              <a:gd name="connsiteX6" fmla="*/ 0 w 12203048"/>
              <a:gd name="connsiteY6" fmla="*/ 4713 h 4681380"/>
              <a:gd name="connsiteX0" fmla="*/ 0 w 12207281"/>
              <a:gd name="connsiteY0" fmla="*/ 4713 h 4681380"/>
              <a:gd name="connsiteX1" fmla="*/ 10032892 w 12207281"/>
              <a:gd name="connsiteY1" fmla="*/ 0 h 4681380"/>
              <a:gd name="connsiteX2" fmla="*/ 12207281 w 12207281"/>
              <a:gd name="connsiteY2" fmla="*/ 1626640 h 4681380"/>
              <a:gd name="connsiteX3" fmla="*/ 12202079 w 12207281"/>
              <a:gd name="connsiteY3" fmla="*/ 4681380 h 4681380"/>
              <a:gd name="connsiteX4" fmla="*/ 14980 w 12207281"/>
              <a:gd name="connsiteY4" fmla="*/ 3138939 h 4681380"/>
              <a:gd name="connsiteX5" fmla="*/ 0 w 12207281"/>
              <a:gd name="connsiteY5" fmla="*/ 4713 h 4681380"/>
              <a:gd name="connsiteX6" fmla="*/ 0 w 12207281"/>
              <a:gd name="connsiteY6" fmla="*/ 4713 h 4681380"/>
              <a:gd name="connsiteX0" fmla="*/ 0 w 12207281"/>
              <a:gd name="connsiteY0" fmla="*/ 1538 h 4678205"/>
              <a:gd name="connsiteX1" fmla="*/ 10020192 w 12207281"/>
              <a:gd name="connsiteY1" fmla="*/ 0 h 4678205"/>
              <a:gd name="connsiteX2" fmla="*/ 12207281 w 12207281"/>
              <a:gd name="connsiteY2" fmla="*/ 1623465 h 4678205"/>
              <a:gd name="connsiteX3" fmla="*/ 12202079 w 12207281"/>
              <a:gd name="connsiteY3" fmla="*/ 4678205 h 4678205"/>
              <a:gd name="connsiteX4" fmla="*/ 14980 w 12207281"/>
              <a:gd name="connsiteY4" fmla="*/ 3135764 h 4678205"/>
              <a:gd name="connsiteX5" fmla="*/ 0 w 12207281"/>
              <a:gd name="connsiteY5" fmla="*/ 1538 h 4678205"/>
              <a:gd name="connsiteX6" fmla="*/ 0 w 12207281"/>
              <a:gd name="connsiteY6" fmla="*/ 1538 h 4678205"/>
              <a:gd name="connsiteX0" fmla="*/ 0 w 12207281"/>
              <a:gd name="connsiteY0" fmla="*/ 1538 h 4678205"/>
              <a:gd name="connsiteX1" fmla="*/ 10024425 w 12207281"/>
              <a:gd name="connsiteY1" fmla="*/ 0 h 4678205"/>
              <a:gd name="connsiteX2" fmla="*/ 12207281 w 12207281"/>
              <a:gd name="connsiteY2" fmla="*/ 1623465 h 4678205"/>
              <a:gd name="connsiteX3" fmla="*/ 12202079 w 12207281"/>
              <a:gd name="connsiteY3" fmla="*/ 4678205 h 4678205"/>
              <a:gd name="connsiteX4" fmla="*/ 14980 w 12207281"/>
              <a:gd name="connsiteY4" fmla="*/ 3135764 h 4678205"/>
              <a:gd name="connsiteX5" fmla="*/ 0 w 12207281"/>
              <a:gd name="connsiteY5" fmla="*/ 1538 h 4678205"/>
              <a:gd name="connsiteX6" fmla="*/ 0 w 12207281"/>
              <a:gd name="connsiteY6" fmla="*/ 1538 h 4678205"/>
              <a:gd name="connsiteX0" fmla="*/ 0 w 12207281"/>
              <a:gd name="connsiteY0" fmla="*/ 1538 h 4678205"/>
              <a:gd name="connsiteX1" fmla="*/ 10032892 w 12207281"/>
              <a:gd name="connsiteY1" fmla="*/ 0 h 4678205"/>
              <a:gd name="connsiteX2" fmla="*/ 12207281 w 12207281"/>
              <a:gd name="connsiteY2" fmla="*/ 1623465 h 4678205"/>
              <a:gd name="connsiteX3" fmla="*/ 12202079 w 12207281"/>
              <a:gd name="connsiteY3" fmla="*/ 4678205 h 4678205"/>
              <a:gd name="connsiteX4" fmla="*/ 14980 w 12207281"/>
              <a:gd name="connsiteY4" fmla="*/ 3135764 h 4678205"/>
              <a:gd name="connsiteX5" fmla="*/ 0 w 12207281"/>
              <a:gd name="connsiteY5" fmla="*/ 1538 h 4678205"/>
              <a:gd name="connsiteX6" fmla="*/ 0 w 12207281"/>
              <a:gd name="connsiteY6" fmla="*/ 1538 h 4678205"/>
              <a:gd name="connsiteX0" fmla="*/ 0 w 12207281"/>
              <a:gd name="connsiteY0" fmla="*/ 1538 h 4678205"/>
              <a:gd name="connsiteX1" fmla="*/ 10032892 w 12207281"/>
              <a:gd name="connsiteY1" fmla="*/ 0 h 4678205"/>
              <a:gd name="connsiteX2" fmla="*/ 12207281 w 12207281"/>
              <a:gd name="connsiteY2" fmla="*/ 1623465 h 4678205"/>
              <a:gd name="connsiteX3" fmla="*/ 12202079 w 12207281"/>
              <a:gd name="connsiteY3" fmla="*/ 4678205 h 4678205"/>
              <a:gd name="connsiteX4" fmla="*/ 6513 w 12207281"/>
              <a:gd name="connsiteY4" fmla="*/ 3132589 h 4678205"/>
              <a:gd name="connsiteX5" fmla="*/ 0 w 12207281"/>
              <a:gd name="connsiteY5" fmla="*/ 1538 h 4678205"/>
              <a:gd name="connsiteX6" fmla="*/ 0 w 12207281"/>
              <a:gd name="connsiteY6" fmla="*/ 1538 h 467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7281" h="4678205">
                <a:moveTo>
                  <a:pt x="0" y="1538"/>
                </a:moveTo>
                <a:lnTo>
                  <a:pt x="10032892" y="0"/>
                </a:lnTo>
                <a:lnTo>
                  <a:pt x="12207281" y="1623465"/>
                </a:lnTo>
                <a:cubicBezTo>
                  <a:pt x="12204863" y="2637031"/>
                  <a:pt x="12204497" y="3664639"/>
                  <a:pt x="12202079" y="4678205"/>
                </a:cubicBezTo>
                <a:lnTo>
                  <a:pt x="6513" y="3132589"/>
                </a:lnTo>
                <a:cubicBezTo>
                  <a:pt x="1520" y="2087847"/>
                  <a:pt x="4993" y="1046280"/>
                  <a:pt x="0" y="1538"/>
                </a:cubicBezTo>
                <a:lnTo>
                  <a:pt x="0" y="1538"/>
                </a:lnTo>
                <a:close/>
              </a:path>
            </a:pathLst>
          </a:custGeom>
        </p:spPr>
        <p:txBody>
          <a:bodyPr anchor="ctr"/>
          <a:lstStyle>
            <a:lvl1pPr algn="ctr">
              <a:defRPr/>
            </a:lvl1pPr>
          </a:lstStyle>
          <a:p>
            <a:r>
              <a:rPr lang="en-US"/>
              <a:t>Click icon to add picture</a:t>
            </a:r>
          </a:p>
        </p:txBody>
      </p:sp>
      <p:sp>
        <p:nvSpPr>
          <p:cNvPr id="17"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
        <p:nvSpPr>
          <p:cNvPr id="11" name="Freeform 10"/>
          <p:cNvSpPr/>
          <p:nvPr userDrawn="1"/>
        </p:nvSpPr>
        <p:spPr>
          <a:xfrm>
            <a:off x="-3354" y="3125336"/>
            <a:ext cx="12200420" cy="3743248"/>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28725"/>
              <a:gd name="connsiteY0" fmla="*/ 0 h 3743749"/>
              <a:gd name="connsiteX1" fmla="*/ 12228725 w 12228725"/>
              <a:gd name="connsiteY1" fmla="*/ 2096944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880127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28725"/>
              <a:gd name="connsiteY0" fmla="*/ 0 h 3743749"/>
              <a:gd name="connsiteX1" fmla="*/ 12228725 w 12228725"/>
              <a:gd name="connsiteY1" fmla="*/ 1540762 h 3743749"/>
              <a:gd name="connsiteX2" fmla="*/ 12225381 w 12228725"/>
              <a:gd name="connsiteY2" fmla="*/ 3743749 h 3743749"/>
              <a:gd name="connsiteX3" fmla="*/ 30043 w 12228725"/>
              <a:gd name="connsiteY3" fmla="*/ 3739538 h 3743749"/>
              <a:gd name="connsiteX4" fmla="*/ 0 w 12228725"/>
              <a:gd name="connsiteY4" fmla="*/ 0 h 3743749"/>
              <a:gd name="connsiteX0" fmla="*/ 0 w 12213946"/>
              <a:gd name="connsiteY0" fmla="*/ 0 h 3732665"/>
              <a:gd name="connsiteX1" fmla="*/ 12213946 w 12213946"/>
              <a:gd name="connsiteY1" fmla="*/ 1529678 h 3732665"/>
              <a:gd name="connsiteX2" fmla="*/ 12210602 w 12213946"/>
              <a:gd name="connsiteY2" fmla="*/ 3732665 h 3732665"/>
              <a:gd name="connsiteX3" fmla="*/ 15264 w 12213946"/>
              <a:gd name="connsiteY3" fmla="*/ 3728454 h 3732665"/>
              <a:gd name="connsiteX4" fmla="*/ 0 w 12213946"/>
              <a:gd name="connsiteY4" fmla="*/ 0 h 3732665"/>
              <a:gd name="connsiteX0" fmla="*/ 0 w 12213946"/>
              <a:gd name="connsiteY0" fmla="*/ 0 h 3738614"/>
              <a:gd name="connsiteX1" fmla="*/ 12213946 w 12213946"/>
              <a:gd name="connsiteY1" fmla="*/ 1529678 h 3738614"/>
              <a:gd name="connsiteX2" fmla="*/ 12210602 w 12213946"/>
              <a:gd name="connsiteY2" fmla="*/ 3732665 h 3738614"/>
              <a:gd name="connsiteX3" fmla="*/ 8491 w 12213946"/>
              <a:gd name="connsiteY3" fmla="*/ 3738614 h 3738614"/>
              <a:gd name="connsiteX4" fmla="*/ 0 w 12213946"/>
              <a:gd name="connsiteY4" fmla="*/ 0 h 3738614"/>
              <a:gd name="connsiteX0" fmla="*/ 3353 w 12217299"/>
              <a:gd name="connsiteY0" fmla="*/ 0 h 3738614"/>
              <a:gd name="connsiteX1" fmla="*/ 12217299 w 12217299"/>
              <a:gd name="connsiteY1" fmla="*/ 1529678 h 3738614"/>
              <a:gd name="connsiteX2" fmla="*/ 12213955 w 12217299"/>
              <a:gd name="connsiteY2" fmla="*/ 3732665 h 3738614"/>
              <a:gd name="connsiteX3" fmla="*/ 554 w 12217299"/>
              <a:gd name="connsiteY3" fmla="*/ 3738614 h 3738614"/>
              <a:gd name="connsiteX4" fmla="*/ 3353 w 12217299"/>
              <a:gd name="connsiteY4" fmla="*/ 0 h 3738614"/>
              <a:gd name="connsiteX0" fmla="*/ 3353 w 12214683"/>
              <a:gd name="connsiteY0" fmla="*/ 0 h 3738614"/>
              <a:gd name="connsiteX1" fmla="*/ 12211655 w 12214683"/>
              <a:gd name="connsiteY1" fmla="*/ 1533911 h 3738614"/>
              <a:gd name="connsiteX2" fmla="*/ 12213955 w 12214683"/>
              <a:gd name="connsiteY2" fmla="*/ 3732665 h 3738614"/>
              <a:gd name="connsiteX3" fmla="*/ 554 w 12214683"/>
              <a:gd name="connsiteY3" fmla="*/ 3738614 h 3738614"/>
              <a:gd name="connsiteX4" fmla="*/ 3353 w 12214683"/>
              <a:gd name="connsiteY4" fmla="*/ 0 h 3738614"/>
              <a:gd name="connsiteX0" fmla="*/ 3353 w 12214236"/>
              <a:gd name="connsiteY0" fmla="*/ 0 h 3738614"/>
              <a:gd name="connsiteX1" fmla="*/ 12194722 w 12214236"/>
              <a:gd name="connsiteY1" fmla="*/ 1542378 h 3738614"/>
              <a:gd name="connsiteX2" fmla="*/ 12213955 w 12214236"/>
              <a:gd name="connsiteY2" fmla="*/ 3732665 h 3738614"/>
              <a:gd name="connsiteX3" fmla="*/ 554 w 12214236"/>
              <a:gd name="connsiteY3" fmla="*/ 3738614 h 3738614"/>
              <a:gd name="connsiteX4" fmla="*/ 3353 w 12214236"/>
              <a:gd name="connsiteY4" fmla="*/ 0 h 3738614"/>
              <a:gd name="connsiteX0" fmla="*/ 3353 w 12194721"/>
              <a:gd name="connsiteY0" fmla="*/ 0 h 3738614"/>
              <a:gd name="connsiteX1" fmla="*/ 12194722 w 12194721"/>
              <a:gd name="connsiteY1" fmla="*/ 1542378 h 3738614"/>
              <a:gd name="connsiteX2" fmla="*/ 12140576 w 12194721"/>
              <a:gd name="connsiteY2" fmla="*/ 3732665 h 3738614"/>
              <a:gd name="connsiteX3" fmla="*/ 554 w 12194721"/>
              <a:gd name="connsiteY3" fmla="*/ 3738614 h 3738614"/>
              <a:gd name="connsiteX4" fmla="*/ 3353 w 12194721"/>
              <a:gd name="connsiteY4" fmla="*/ 0 h 3738614"/>
              <a:gd name="connsiteX0" fmla="*/ 3353 w 12197748"/>
              <a:gd name="connsiteY0" fmla="*/ 0 h 3738614"/>
              <a:gd name="connsiteX1" fmla="*/ 12194722 w 12197748"/>
              <a:gd name="connsiteY1" fmla="*/ 1542378 h 3738614"/>
              <a:gd name="connsiteX2" fmla="*/ 12197020 w 12197748"/>
              <a:gd name="connsiteY2" fmla="*/ 3732665 h 3738614"/>
              <a:gd name="connsiteX3" fmla="*/ 554 w 12197748"/>
              <a:gd name="connsiteY3" fmla="*/ 3738614 h 3738614"/>
              <a:gd name="connsiteX4" fmla="*/ 3353 w 12197748"/>
              <a:gd name="connsiteY4" fmla="*/ 0 h 3738614"/>
              <a:gd name="connsiteX0" fmla="*/ 3353 w 12194721"/>
              <a:gd name="connsiteY0" fmla="*/ 0 h 3738614"/>
              <a:gd name="connsiteX1" fmla="*/ 12194722 w 12194721"/>
              <a:gd name="connsiteY1" fmla="*/ 1542378 h 3738614"/>
              <a:gd name="connsiteX2" fmla="*/ 12191376 w 12194721"/>
              <a:gd name="connsiteY2" fmla="*/ 3736898 h 3738614"/>
              <a:gd name="connsiteX3" fmla="*/ 554 w 12194721"/>
              <a:gd name="connsiteY3" fmla="*/ 3738614 h 3738614"/>
              <a:gd name="connsiteX4" fmla="*/ 3353 w 12194721"/>
              <a:gd name="connsiteY4" fmla="*/ 0 h 3738614"/>
              <a:gd name="connsiteX0" fmla="*/ 3353 w 12200417"/>
              <a:gd name="connsiteY0" fmla="*/ 0 h 3743248"/>
              <a:gd name="connsiteX1" fmla="*/ 12194722 w 12200417"/>
              <a:gd name="connsiteY1" fmla="*/ 1542378 h 3743248"/>
              <a:gd name="connsiteX2" fmla="*/ 12199842 w 12200417"/>
              <a:gd name="connsiteY2" fmla="*/ 3743248 h 3743248"/>
              <a:gd name="connsiteX3" fmla="*/ 554 w 12200417"/>
              <a:gd name="connsiteY3" fmla="*/ 3738614 h 3743248"/>
              <a:gd name="connsiteX4" fmla="*/ 3353 w 12200417"/>
              <a:gd name="connsiteY4" fmla="*/ 0 h 374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417" h="3743248">
                <a:moveTo>
                  <a:pt x="3353" y="0"/>
                </a:moveTo>
                <a:lnTo>
                  <a:pt x="12194722" y="1542378"/>
                </a:lnTo>
                <a:cubicBezTo>
                  <a:pt x="12191491" y="1885061"/>
                  <a:pt x="12203073" y="3400565"/>
                  <a:pt x="12199842" y="3743248"/>
                </a:cubicBezTo>
                <a:lnTo>
                  <a:pt x="554" y="3738614"/>
                </a:lnTo>
                <a:cubicBezTo>
                  <a:pt x="-2148" y="1983700"/>
                  <a:pt x="6055" y="1754914"/>
                  <a:pt x="335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3000" b="1" i="0">
                <a:solidFill>
                  <a:srgbClr val="9091B3"/>
                </a:solidFill>
                <a:latin typeface="Arial Black" charset="0"/>
                <a:ea typeface="Arial Black" charset="0"/>
                <a:cs typeface="Arial Black" charset="0"/>
              </a:defRPr>
            </a:lvl1pPr>
          </a:lstStyle>
          <a:p>
            <a:r>
              <a:rPr lang="en-US" dirty="0"/>
              <a:t>UKAEA</a:t>
            </a:r>
          </a:p>
        </p:txBody>
      </p:sp>
      <p:sp>
        <p:nvSpPr>
          <p:cNvPr id="10" name="Subtitle 2"/>
          <p:cNvSpPr>
            <a:spLocks noGrp="1"/>
          </p:cNvSpPr>
          <p:nvPr>
            <p:ph type="subTitle" idx="1" hasCustomPrompt="1"/>
          </p:nvPr>
        </p:nvSpPr>
        <p:spPr>
          <a:xfrm>
            <a:off x="307661" y="4594103"/>
            <a:ext cx="8968315" cy="1287122"/>
          </a:xfrm>
        </p:spPr>
        <p:txBody>
          <a:bodyPr lIns="0" tIns="0" rIns="0" bIns="0" anchor="ctr" anchorCtr="0">
            <a:normAutofit/>
          </a:bodyPr>
          <a:lstStyle>
            <a:lvl1pPr marL="0" indent="0" algn="l">
              <a:lnSpc>
                <a:spcPct val="100000"/>
              </a:lnSpc>
              <a:spcBef>
                <a:spcPts val="0"/>
              </a:spcBef>
              <a:buNone/>
              <a:defRPr sz="3600" b="1" i="0">
                <a:solidFill>
                  <a:schemeClr val="bg1"/>
                </a:solidFill>
                <a:latin typeface="Arial Black" charset="0"/>
                <a:ea typeface="Arial Black" charset="0"/>
                <a:cs typeface="Arial Black" charset="0"/>
              </a:defRPr>
            </a:lvl1pPr>
            <a:lvl2pPr marL="342794" indent="0" algn="ctr">
              <a:buNone/>
              <a:defRPr sz="1500"/>
            </a:lvl2pPr>
            <a:lvl3pPr marL="685596" indent="0" algn="ctr">
              <a:buNone/>
              <a:defRPr sz="1350"/>
            </a:lvl3pPr>
            <a:lvl4pPr marL="1028394" indent="0" algn="ctr">
              <a:buNone/>
              <a:defRPr sz="1200"/>
            </a:lvl4pPr>
            <a:lvl5pPr marL="1371192" indent="0" algn="ctr">
              <a:buNone/>
              <a:defRPr sz="1200"/>
            </a:lvl5pPr>
            <a:lvl6pPr marL="1713995" indent="0" algn="ctr">
              <a:buNone/>
              <a:defRPr sz="1200"/>
            </a:lvl6pPr>
            <a:lvl7pPr marL="2056787" indent="0" algn="ctr">
              <a:buNone/>
              <a:defRPr sz="1200"/>
            </a:lvl7pPr>
            <a:lvl8pPr marL="2399580" indent="0" algn="ctr">
              <a:buNone/>
              <a:defRPr sz="1200"/>
            </a:lvl8pPr>
            <a:lvl9pPr marL="2742374" indent="0" algn="ctr">
              <a:buNone/>
              <a:defRPr sz="1200"/>
            </a:lvl9pPr>
          </a:lstStyle>
          <a:p>
            <a:r>
              <a:rPr lang="en-US" dirty="0"/>
              <a:t>Click to add title</a:t>
            </a:r>
          </a:p>
        </p:txBody>
      </p:sp>
      <p:sp>
        <p:nvSpPr>
          <p:cNvPr id="13" name="Text Placeholder 12"/>
          <p:cNvSpPr>
            <a:spLocks noGrp="1"/>
          </p:cNvSpPr>
          <p:nvPr>
            <p:ph type="body" sz="quarter" idx="14" hasCustomPrompt="1"/>
          </p:nvPr>
        </p:nvSpPr>
        <p:spPr>
          <a:xfrm>
            <a:off x="307716" y="6050503"/>
            <a:ext cx="7324725" cy="588486"/>
          </a:xfrm>
        </p:spPr>
        <p:txBody>
          <a:bodyPr lIns="0" tIns="0" rIns="0" bIns="0">
            <a:normAutofit/>
          </a:bodyPr>
          <a:lstStyle>
            <a:lvl1pPr>
              <a:defRPr sz="1500" b="1" i="0" baseline="0">
                <a:solidFill>
                  <a:srgbClr val="9091B3"/>
                </a:solidFill>
                <a:latin typeface="Arial Black" charset="0"/>
                <a:ea typeface="Arial Black" charset="0"/>
                <a:cs typeface="Arial Black" charset="0"/>
              </a:defRPr>
            </a:lvl1pPr>
          </a:lstStyle>
          <a:p>
            <a:pPr lvl="0"/>
            <a:r>
              <a:rPr lang="en-US" dirty="0"/>
              <a:t>Click to add text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9" y="1530994"/>
            <a:ext cx="11465691" cy="4491980"/>
          </a:xfrm>
        </p:spPr>
        <p:txBody>
          <a:bodyPr/>
          <a:lstStyle>
            <a:lvl1pPr>
              <a:defRPr sz="1800">
                <a:solidFill>
                  <a:schemeClr val="accent1"/>
                </a:solidFill>
              </a:defRPr>
            </a:lvl1pPr>
            <a:lvl2pPr>
              <a:defRPr sz="165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lvl1pPr>
              <a:defRPr>
                <a:solidFill>
                  <a:schemeClr val="accent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accent1"/>
                </a:solidFill>
              </a:defRPr>
            </a:lvl1pPr>
          </a:lstStyle>
          <a:p>
            <a:r>
              <a:rPr lang="en-GB" dirty="0" err="1"/>
              <a:t>Dr.</a:t>
            </a:r>
            <a:r>
              <a:rPr lang="en-GB" dirty="0"/>
              <a:t> Alexandru Boboc "Experience on the interferometry and polarimetry for fusion power plants", ICFDT7, Frascati (2024)</a:t>
            </a:r>
            <a:endParaRPr lang="en-US" dirty="0"/>
          </a:p>
        </p:txBody>
      </p:sp>
      <p:sp>
        <p:nvSpPr>
          <p:cNvPr id="4" name="Slide Number Placeholder 3"/>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5406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filiations">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66869" y="1530994"/>
            <a:ext cx="11465691" cy="4491980"/>
          </a:xfrm>
        </p:spPr>
        <p:txBody>
          <a:bodyPr/>
          <a:lstStyle>
            <a:lvl1pPr marL="257108" indent="-257108">
              <a:buFont typeface="Arial" charset="0"/>
              <a:buChar char="•"/>
              <a:defRPr sz="1800">
                <a:solidFill>
                  <a:schemeClr val="accent1"/>
                </a:solidFill>
              </a:defRPr>
            </a:lvl1pPr>
            <a:lvl2pPr>
              <a:defRPr sz="1650"/>
            </a:lvl2pPr>
          </a:lstStyle>
          <a:p>
            <a:pPr lvl="0"/>
            <a:r>
              <a:rPr lang="en-US" dirty="0"/>
              <a:t>Insert text or logos as </a:t>
            </a:r>
            <a:r>
              <a:rPr lang="en-US" dirty="0" err="1"/>
              <a:t>neccessary</a:t>
            </a:r>
            <a:endParaRPr lang="en-US" dirty="0"/>
          </a:p>
        </p:txBody>
      </p:sp>
      <p:sp>
        <p:nvSpPr>
          <p:cNvPr id="3" name="TextBox 2"/>
          <p:cNvSpPr txBox="1"/>
          <p:nvPr userDrawn="1"/>
        </p:nvSpPr>
        <p:spPr>
          <a:xfrm>
            <a:off x="166869" y="265065"/>
            <a:ext cx="8539811" cy="507831"/>
          </a:xfrm>
          <a:prstGeom prst="rect">
            <a:avLst/>
          </a:prstGeom>
          <a:noFill/>
        </p:spPr>
        <p:txBody>
          <a:bodyPr wrap="square" rtlCol="0">
            <a:spAutoFit/>
          </a:bodyPr>
          <a:lstStyle/>
          <a:p>
            <a:r>
              <a:rPr kumimoji="0" lang="en-US" sz="2700" b="1" i="0" u="none" strike="noStrike" kern="1200" cap="none" spc="0" normalizeH="0" baseline="0" noProof="0" dirty="0">
                <a:ln>
                  <a:noFill/>
                </a:ln>
                <a:solidFill>
                  <a:schemeClr val="accent1"/>
                </a:solidFill>
                <a:effectLst/>
                <a:uLnTx/>
                <a:uFillTx/>
                <a:latin typeface="Arial Black" charset="0"/>
                <a:ea typeface="Arial Black" charset="0"/>
                <a:cs typeface="Arial Black" charset="0"/>
              </a:rPr>
              <a:t>Affiliations</a:t>
            </a:r>
            <a:endParaRPr lang="en-US" sz="1350" dirty="0">
              <a:solidFill>
                <a:schemeClr val="accent1"/>
              </a:solidFill>
            </a:endParaRPr>
          </a:p>
        </p:txBody>
      </p:sp>
      <p:sp>
        <p:nvSpPr>
          <p:cNvPr id="4" name="Footer Placeholder 3"/>
          <p:cNvSpPr>
            <a:spLocks noGrp="1"/>
          </p:cNvSpPr>
          <p:nvPr>
            <p:ph type="ftr" sz="quarter" idx="10"/>
          </p:nvPr>
        </p:nvSpPr>
        <p:spPr/>
        <p:txBody>
          <a:bodyPr/>
          <a:lstStyle>
            <a:lvl1pPr>
              <a:defRPr>
                <a:solidFill>
                  <a:schemeClr val="accent1"/>
                </a:solidFill>
              </a:defRPr>
            </a:lvl1pPr>
          </a:lstStyle>
          <a:p>
            <a:r>
              <a:rPr lang="en-GB" dirty="0" err="1"/>
              <a:t>Dr.</a:t>
            </a:r>
            <a:r>
              <a:rPr lang="en-GB" dirty="0"/>
              <a:t> Alexandru Boboc "Experience on the interferometry and polarimetry for fusion power plants", ICFDT7, Frascati (2024)</a:t>
            </a:r>
            <a:endParaRPr lang="en-US" dirty="0"/>
          </a:p>
        </p:txBody>
      </p:sp>
      <p:sp>
        <p:nvSpPr>
          <p:cNvPr id="5" name="Slide Number Placeholder 4"/>
          <p:cNvSpPr>
            <a:spLocks noGrp="1"/>
          </p:cNvSpPr>
          <p:nvPr>
            <p:ph type="sldNum" sz="quarter" idx="11"/>
          </p:nvPr>
        </p:nvSpPr>
        <p:spPr/>
        <p:txBody>
          <a:bodyPr/>
          <a:lstStyle/>
          <a:p>
            <a:fld id="{35482B25-261F-464E-BDD8-63296DE4D8A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ith Title">
    <p:spTree>
      <p:nvGrpSpPr>
        <p:cNvPr id="1" name=""/>
        <p:cNvGrpSpPr/>
        <p:nvPr/>
      </p:nvGrpSpPr>
      <p:grpSpPr>
        <a:xfrm>
          <a:off x="0" y="0"/>
          <a:ext cx="0" cy="0"/>
          <a:chOff x="0" y="0"/>
          <a:chExt cx="0" cy="0"/>
        </a:xfrm>
      </p:grpSpPr>
      <p:sp>
        <p:nvSpPr>
          <p:cNvPr id="10" name="Title 1"/>
          <p:cNvSpPr>
            <a:spLocks noGrp="1"/>
          </p:cNvSpPr>
          <p:nvPr>
            <p:ph type="title"/>
          </p:nvPr>
        </p:nvSpPr>
        <p:spPr>
          <a:xfrm>
            <a:off x="166868" y="205435"/>
            <a:ext cx="10018853" cy="1325563"/>
          </a:xfrm>
          <a:prstGeom prst="rect">
            <a:avLst/>
          </a:prstGeom>
        </p:spPr>
        <p:txBody>
          <a:bodyPr/>
          <a:lstStyle>
            <a:lvl1pPr>
              <a:defRPr>
                <a:solidFill>
                  <a:schemeClr val="accent1"/>
                </a:solidFill>
              </a:defRPr>
            </a:lvl1pPr>
          </a:lstStyle>
          <a:p>
            <a:r>
              <a:rPr lang="en-US"/>
              <a:t>Click to edit Master title style</a:t>
            </a:r>
          </a:p>
        </p:txBody>
      </p:sp>
      <p:sp>
        <p:nvSpPr>
          <p:cNvPr id="11" name="Content Placeholder 3"/>
          <p:cNvSpPr>
            <a:spLocks noGrp="1"/>
          </p:cNvSpPr>
          <p:nvPr>
            <p:ph sz="half" idx="2"/>
          </p:nvPr>
        </p:nvSpPr>
        <p:spPr>
          <a:xfrm>
            <a:off x="166869" y="1530994"/>
            <a:ext cx="5624603" cy="4491980"/>
          </a:xfrm>
        </p:spPr>
        <p:txBody>
          <a:bodyPr/>
          <a:lstStyle>
            <a:lvl1pPr>
              <a:defRPr sz="1800">
                <a:solidFill>
                  <a:schemeClr val="accent1"/>
                </a:solidFill>
              </a:defRPr>
            </a:lvl1pPr>
            <a:lvl2pPr>
              <a:defRPr sz="165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0"/>
          </p:nvPr>
        </p:nvSpPr>
        <p:spPr>
          <a:xfrm>
            <a:off x="5980271" y="1530994"/>
            <a:ext cx="5652303" cy="4491980"/>
          </a:xfrm>
        </p:spPr>
        <p:txBody>
          <a:bodyPr/>
          <a:lstStyle>
            <a:lvl1pPr>
              <a:defRPr sz="1800">
                <a:solidFill>
                  <a:schemeClr val="accent1"/>
                </a:solidFill>
              </a:defRPr>
            </a:lvl1pPr>
            <a:lvl2pPr>
              <a:defRPr sz="165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1"/>
          </p:nvPr>
        </p:nvSpPr>
        <p:spPr/>
        <p:txBody>
          <a:bodyPr/>
          <a:lstStyle>
            <a:lvl1pPr>
              <a:defRPr>
                <a:solidFill>
                  <a:schemeClr val="accent1"/>
                </a:solidFill>
              </a:defRPr>
            </a:lvl1p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p:cNvSpPr>
            <a:spLocks noGrp="1"/>
          </p:cNvSpPr>
          <p:nvPr>
            <p:ph type="sldNum" sz="quarter" idx="12"/>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023695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166869" y="1530994"/>
            <a:ext cx="5624603" cy="823912"/>
          </a:xfrm>
        </p:spPr>
        <p:txBody>
          <a:bodyPr anchor="b"/>
          <a:lstStyle>
            <a:lvl1pPr marL="0" indent="0">
              <a:buNone/>
              <a:defRPr sz="1800" b="1">
                <a:solidFill>
                  <a:schemeClr val="accent1"/>
                </a:solidFill>
              </a:defRPr>
            </a:lvl1pPr>
            <a:lvl2pPr marL="342794" indent="0">
              <a:buNone/>
              <a:defRPr sz="1500" b="1"/>
            </a:lvl2pPr>
            <a:lvl3pPr marL="685596" indent="0">
              <a:buNone/>
              <a:defRPr sz="1350" b="1"/>
            </a:lvl3pPr>
            <a:lvl4pPr marL="1028394" indent="0">
              <a:buNone/>
              <a:defRPr sz="1200" b="1"/>
            </a:lvl4pPr>
            <a:lvl5pPr marL="1371192" indent="0">
              <a:buNone/>
              <a:defRPr sz="1200" b="1"/>
            </a:lvl5pPr>
            <a:lvl6pPr marL="1713995" indent="0">
              <a:buNone/>
              <a:defRPr sz="1200" b="1"/>
            </a:lvl6pPr>
            <a:lvl7pPr marL="2056787" indent="0">
              <a:buNone/>
              <a:defRPr sz="1200" b="1"/>
            </a:lvl7pPr>
            <a:lvl8pPr marL="2399580" indent="0">
              <a:buNone/>
              <a:defRPr sz="1200" b="1"/>
            </a:lvl8pPr>
            <a:lvl9pPr marL="2742374" indent="0">
              <a:buNone/>
              <a:defRPr sz="1200" b="1"/>
            </a:lvl9pPr>
          </a:lstStyle>
          <a:p>
            <a:pPr lvl="0"/>
            <a:r>
              <a:rPr lang="en-US"/>
              <a:t>Click to edit Master text styles</a:t>
            </a:r>
          </a:p>
        </p:txBody>
      </p:sp>
      <p:sp>
        <p:nvSpPr>
          <p:cNvPr id="13" name="Text Placeholder 4"/>
          <p:cNvSpPr>
            <a:spLocks noGrp="1"/>
          </p:cNvSpPr>
          <p:nvPr>
            <p:ph type="body" sz="quarter" idx="3"/>
          </p:nvPr>
        </p:nvSpPr>
        <p:spPr>
          <a:xfrm>
            <a:off x="5980257" y="1530994"/>
            <a:ext cx="5624603" cy="823912"/>
          </a:xfrm>
        </p:spPr>
        <p:txBody>
          <a:bodyPr anchor="b"/>
          <a:lstStyle>
            <a:lvl1pPr marL="0" indent="0">
              <a:buNone/>
              <a:defRPr sz="1800" b="1">
                <a:solidFill>
                  <a:schemeClr val="accent1"/>
                </a:solidFill>
              </a:defRPr>
            </a:lvl1pPr>
            <a:lvl2pPr marL="342794" indent="0">
              <a:buNone/>
              <a:defRPr sz="1500" b="1"/>
            </a:lvl2pPr>
            <a:lvl3pPr marL="685596" indent="0">
              <a:buNone/>
              <a:defRPr sz="1350" b="1"/>
            </a:lvl3pPr>
            <a:lvl4pPr marL="1028394" indent="0">
              <a:buNone/>
              <a:defRPr sz="1200" b="1"/>
            </a:lvl4pPr>
            <a:lvl5pPr marL="1371192" indent="0">
              <a:buNone/>
              <a:defRPr sz="1200" b="1"/>
            </a:lvl5pPr>
            <a:lvl6pPr marL="1713995" indent="0">
              <a:buNone/>
              <a:defRPr sz="1200" b="1"/>
            </a:lvl6pPr>
            <a:lvl7pPr marL="2056787" indent="0">
              <a:buNone/>
              <a:defRPr sz="1200" b="1"/>
            </a:lvl7pPr>
            <a:lvl8pPr marL="2399580" indent="0">
              <a:buNone/>
              <a:defRPr sz="1200" b="1"/>
            </a:lvl8pPr>
            <a:lvl9pPr marL="2742374" indent="0">
              <a:buNone/>
              <a:defRPr sz="1200" b="1"/>
            </a:lvl9pPr>
          </a:lstStyle>
          <a:p>
            <a:pPr lvl="0"/>
            <a:r>
              <a:rPr lang="en-US"/>
              <a:t>Click to edit Master text styles</a:t>
            </a:r>
          </a:p>
        </p:txBody>
      </p:sp>
      <p:sp>
        <p:nvSpPr>
          <p:cNvPr id="14" name="Title 1"/>
          <p:cNvSpPr>
            <a:spLocks noGrp="1"/>
          </p:cNvSpPr>
          <p:nvPr>
            <p:ph type="title"/>
          </p:nvPr>
        </p:nvSpPr>
        <p:spPr>
          <a:xfrm>
            <a:off x="166868" y="205435"/>
            <a:ext cx="10018853" cy="1325563"/>
          </a:xfrm>
          <a:prstGeom prst="rect">
            <a:avLst/>
          </a:prstGeom>
        </p:spPr>
        <p:txBody>
          <a:bodyPr/>
          <a:lstStyle>
            <a:lvl1pPr>
              <a:defRPr>
                <a:solidFill>
                  <a:schemeClr val="accent1"/>
                </a:solidFill>
              </a:defRPr>
            </a:lvl1pPr>
          </a:lstStyle>
          <a:p>
            <a:r>
              <a:rPr lang="en-US"/>
              <a:t>Click to edit Master title style</a:t>
            </a:r>
          </a:p>
        </p:txBody>
      </p:sp>
      <p:sp>
        <p:nvSpPr>
          <p:cNvPr id="15" name="Content Placeholder 3"/>
          <p:cNvSpPr>
            <a:spLocks noGrp="1"/>
          </p:cNvSpPr>
          <p:nvPr>
            <p:ph sz="half" idx="2"/>
          </p:nvPr>
        </p:nvSpPr>
        <p:spPr>
          <a:xfrm>
            <a:off x="5980257" y="2354906"/>
            <a:ext cx="5624603" cy="3668068"/>
          </a:xfrm>
        </p:spPr>
        <p:txBody>
          <a:bodyPr/>
          <a:lstStyle>
            <a:lvl1pPr marL="0" marR="0" indent="0" algn="l" defTabSz="685596" rtl="0" eaLnBrk="1" fontAlgn="auto" latinLnBrk="0" hangingPunct="1">
              <a:lnSpc>
                <a:spcPct val="90000"/>
              </a:lnSpc>
              <a:spcBef>
                <a:spcPts val="750"/>
              </a:spcBef>
              <a:spcAft>
                <a:spcPts val="0"/>
              </a:spcAft>
              <a:buClrTx/>
              <a:buSzTx/>
              <a:buFont typeface="Arial"/>
              <a:buNone/>
              <a:tabLst/>
              <a:defRPr sz="1500">
                <a:solidFill>
                  <a:schemeClr val="accent1"/>
                </a:solidFill>
              </a:defRPr>
            </a:lvl1pPr>
            <a:lvl2pPr marL="342794" marR="0" indent="0" algn="l" defTabSz="685596" rtl="0" eaLnBrk="1" fontAlgn="auto" latinLnBrk="0" hangingPunct="1">
              <a:lnSpc>
                <a:spcPct val="90000"/>
              </a:lnSpc>
              <a:spcBef>
                <a:spcPts val="375"/>
              </a:spcBef>
              <a:spcAft>
                <a:spcPts val="0"/>
              </a:spcAft>
              <a:buClrTx/>
              <a:buSzTx/>
              <a:buFont typeface="Arial"/>
              <a:buNone/>
              <a:tabLst/>
              <a:defRPr sz="1500">
                <a:solidFill>
                  <a:schemeClr val="accent1"/>
                </a:solidFill>
              </a:defRPr>
            </a:lvl2pPr>
            <a:lvl3pPr marL="685596" marR="0" indent="0" algn="l" defTabSz="685596" rtl="0" eaLnBrk="1" fontAlgn="auto" latinLnBrk="0" hangingPunct="1">
              <a:lnSpc>
                <a:spcPct val="90000"/>
              </a:lnSpc>
              <a:spcBef>
                <a:spcPts val="375"/>
              </a:spcBef>
              <a:spcAft>
                <a:spcPts val="0"/>
              </a:spcAft>
              <a:buClrTx/>
              <a:buSzTx/>
              <a:buFont typeface="Arial"/>
              <a:buNone/>
              <a:tabLst/>
              <a:defRPr sz="1500">
                <a:solidFill>
                  <a:schemeClr val="accent1"/>
                </a:solidFill>
              </a:defRPr>
            </a:lvl3pPr>
            <a:lvl4pPr marL="1028394" marR="0" indent="0" algn="l" defTabSz="685596" rtl="0" eaLnBrk="1" fontAlgn="auto" latinLnBrk="0" hangingPunct="1">
              <a:lnSpc>
                <a:spcPct val="90000"/>
              </a:lnSpc>
              <a:spcBef>
                <a:spcPts val="375"/>
              </a:spcBef>
              <a:spcAft>
                <a:spcPts val="0"/>
              </a:spcAft>
              <a:buClrTx/>
              <a:buSzTx/>
              <a:buFont typeface="Arial"/>
              <a:buNone/>
              <a:tabLst/>
              <a:defRPr>
                <a:solidFill>
                  <a:schemeClr val="accent1"/>
                </a:solidFill>
              </a:defRPr>
            </a:lvl4pPr>
            <a:lvl5pPr marL="1371192" marR="0" indent="0" algn="l" defTabSz="685596" rtl="0" eaLnBrk="1" fontAlgn="auto" latinLnBrk="0" hangingPunct="1">
              <a:lnSpc>
                <a:spcPct val="90000"/>
              </a:lnSpc>
              <a:spcBef>
                <a:spcPts val="375"/>
              </a:spcBef>
              <a:spcAft>
                <a:spcPts val="0"/>
              </a:spcAft>
              <a:buClrTx/>
              <a:buSzTx/>
              <a:buFont typeface="Arial"/>
              <a:buNone/>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4"/>
          </p:nvPr>
        </p:nvSpPr>
        <p:spPr>
          <a:xfrm>
            <a:off x="166869" y="2354906"/>
            <a:ext cx="5624603" cy="3668068"/>
          </a:xfrm>
        </p:spPr>
        <p:txBody>
          <a:bodyPr/>
          <a:lstStyle>
            <a:lvl1pPr>
              <a:defRPr sz="1500">
                <a:solidFill>
                  <a:schemeClr val="accent1"/>
                </a:solidFill>
              </a:defRPr>
            </a:lvl1pPr>
            <a:lvl2pPr>
              <a:defRPr sz="150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0"/>
          </p:nvPr>
        </p:nvSpPr>
        <p:spPr/>
        <p:txBody>
          <a:bodyPr/>
          <a:lstStyle>
            <a:lvl1pPr>
              <a:defRPr>
                <a:solidFill>
                  <a:schemeClr val="accent1"/>
                </a:solidFill>
              </a:defRPr>
            </a:lvl1p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p:cNvSpPr>
            <a:spLocks noGrp="1"/>
          </p:cNvSpPr>
          <p:nvPr>
            <p:ph type="sldNum" sz="quarter" idx="11"/>
          </p:nvPr>
        </p:nvSpPr>
        <p:spPr/>
        <p:txBody>
          <a:bodyPr/>
          <a:lstStyle>
            <a:lvl1pPr>
              <a:defRPr>
                <a:solidFill>
                  <a:srgbClr val="90919C"/>
                </a:solidFill>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9942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Rectangle 10"/>
          <p:cNvSpPr/>
          <p:nvPr userDrawn="1"/>
        </p:nvSpPr>
        <p:spPr>
          <a:xfrm>
            <a:off x="-2788"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itle 1"/>
          <p:cNvSpPr>
            <a:spLocks noGrp="1"/>
          </p:cNvSpPr>
          <p:nvPr>
            <p:ph type="title" hasCustomPrompt="1"/>
          </p:nvPr>
        </p:nvSpPr>
        <p:spPr>
          <a:xfrm>
            <a:off x="1666481" y="1308009"/>
            <a:ext cx="8853467" cy="3968772"/>
          </a:xfrm>
          <a:prstGeom prst="rect">
            <a:avLst/>
          </a:prstGeom>
        </p:spPr>
        <p:txBody>
          <a:bodyPr anchor="ctr" anchorCtr="0">
            <a:normAutofit/>
          </a:bodyPr>
          <a:lstStyle>
            <a:lvl1pPr algn="ctr">
              <a:lnSpc>
                <a:spcPct val="100000"/>
              </a:lnSpc>
              <a:defRPr sz="2700" spc="0">
                <a:solidFill>
                  <a:schemeClr val="bg1"/>
                </a:solidFill>
              </a:defRPr>
            </a:lvl1pPr>
          </a:lstStyle>
          <a:p>
            <a:r>
              <a:rPr lang="en-GB" dirty="0"/>
              <a:t>INSERT QUOTE HERE</a:t>
            </a:r>
            <a:endParaRPr lang="en-US" dirty="0"/>
          </a:p>
        </p:txBody>
      </p:sp>
      <p:sp>
        <p:nvSpPr>
          <p:cNvPr id="15" name="Content Placeholder 2"/>
          <p:cNvSpPr>
            <a:spLocks noGrp="1"/>
          </p:cNvSpPr>
          <p:nvPr>
            <p:ph sz="quarter" idx="11" hasCustomPrompt="1"/>
          </p:nvPr>
        </p:nvSpPr>
        <p:spPr>
          <a:xfrm>
            <a:off x="1870933" y="5564305"/>
            <a:ext cx="8413079" cy="487362"/>
          </a:xfrm>
        </p:spPr>
        <p:txBody>
          <a:bodyPr>
            <a:noAutofit/>
          </a:bodyPr>
          <a:lstStyle>
            <a:lvl1pPr algn="ctr">
              <a:defRPr sz="1500" b="1">
                <a:solidFill>
                  <a:srgbClr val="9091B3"/>
                </a:solidFill>
              </a:defRPr>
            </a:lvl1pPr>
          </a:lstStyle>
          <a:p>
            <a:pPr lvl="0"/>
            <a:r>
              <a:rPr lang="en-US" dirty="0"/>
              <a:t>NAME / DATE</a:t>
            </a:r>
          </a:p>
        </p:txBody>
      </p:sp>
      <p:sp>
        <p:nvSpPr>
          <p:cNvPr id="17" name="TextBox 16"/>
          <p:cNvSpPr txBox="1"/>
          <p:nvPr userDrawn="1"/>
        </p:nvSpPr>
        <p:spPr>
          <a:xfrm>
            <a:off x="715703" y="1034193"/>
            <a:ext cx="1342664" cy="1131079"/>
          </a:xfrm>
          <a:prstGeom prst="rect">
            <a:avLst/>
          </a:prstGeom>
          <a:noFill/>
        </p:spPr>
        <p:txBody>
          <a:bodyPr wrap="square" rtlCol="0">
            <a:spAutoFit/>
          </a:bodyPr>
          <a:lstStyle/>
          <a:p>
            <a:r>
              <a:rPr lang="en-US" sz="6750" b="1" i="0" dirty="0">
                <a:solidFill>
                  <a:srgbClr val="9091B3"/>
                </a:solidFill>
                <a:latin typeface="Arial Black" charset="0"/>
                <a:ea typeface="Arial Black" charset="0"/>
                <a:cs typeface="Arial Black" charset="0"/>
              </a:rPr>
              <a:t>“</a:t>
            </a:r>
          </a:p>
        </p:txBody>
      </p:sp>
      <p:sp>
        <p:nvSpPr>
          <p:cNvPr id="18" name="TextBox 17"/>
          <p:cNvSpPr txBox="1"/>
          <p:nvPr userDrawn="1"/>
        </p:nvSpPr>
        <p:spPr>
          <a:xfrm>
            <a:off x="10558095" y="4825654"/>
            <a:ext cx="1342664" cy="1131079"/>
          </a:xfrm>
          <a:prstGeom prst="rect">
            <a:avLst/>
          </a:prstGeom>
          <a:noFill/>
        </p:spPr>
        <p:txBody>
          <a:bodyPr wrap="square" rtlCol="0">
            <a:spAutoFit/>
          </a:bodyPr>
          <a:lstStyle/>
          <a:p>
            <a:r>
              <a:rPr lang="en-US" sz="6750" b="1" i="0" dirty="0">
                <a:solidFill>
                  <a:srgbClr val="9091B3"/>
                </a:solidFill>
                <a:latin typeface="Arial Black" charset="0"/>
                <a:ea typeface="Arial Black" charset="0"/>
                <a:cs typeface="Arial Black" charset="0"/>
              </a:rPr>
              <a:t>”</a:t>
            </a:r>
          </a:p>
        </p:txBody>
      </p:sp>
      <p:sp>
        <p:nvSpPr>
          <p:cNvPr id="23" name="Footer Placeholder 1"/>
          <p:cNvSpPr>
            <a:spLocks noGrp="1"/>
          </p:cNvSpPr>
          <p:nvPr>
            <p:ph type="ftr" sz="quarter" idx="10"/>
          </p:nvPr>
        </p:nvSpPr>
        <p:spPr>
          <a:xfrm>
            <a:off x="951750" y="6387724"/>
            <a:ext cx="7008821" cy="365125"/>
          </a:xfrm>
        </p:spPr>
        <p:txBody>
          <a:bodyPr/>
          <a:lstStyle>
            <a:lvl1pPr>
              <a:defRPr>
                <a:solidFill>
                  <a:schemeClr val="bg1"/>
                </a:solidFill>
              </a:defRPr>
            </a:lvl1pPr>
          </a:lstStyle>
          <a:p>
            <a:r>
              <a:rPr lang="en-GB" dirty="0" err="1"/>
              <a:t>Dr.</a:t>
            </a:r>
            <a:r>
              <a:rPr lang="en-GB" dirty="0"/>
              <a:t> Alexandru Boboc "Experience on the interferometry and polarimetry for fusion power plants", ICFDT7, Frascati (2024)</a:t>
            </a:r>
            <a:endParaRPr lang="en-US" dirty="0"/>
          </a:p>
        </p:txBody>
      </p:sp>
      <p:sp>
        <p:nvSpPr>
          <p:cNvPr id="24" name="Slide Number Placeholder 2"/>
          <p:cNvSpPr>
            <a:spLocks noGrp="1"/>
          </p:cNvSpPr>
          <p:nvPr>
            <p:ph type="sldNum" sz="quarter" idx="12"/>
          </p:nvPr>
        </p:nvSpPr>
        <p:spPr>
          <a:xfrm>
            <a:off x="85845" y="6387726"/>
            <a:ext cx="738837" cy="365125"/>
          </a:xfrm>
        </p:spPr>
        <p:txBody>
          <a:bodyPr/>
          <a:lstStyle>
            <a:lvl1pPr>
              <a:defRPr>
                <a:solidFill>
                  <a:srgbClr val="9091B3"/>
                </a:solidFill>
              </a:defRPr>
            </a:lvl1pPr>
          </a:lstStyle>
          <a:p>
            <a:fld id="{35482B25-261F-464E-BDD8-63296DE4D8A4}" type="slidenum">
              <a:rPr lang="en-US" smtClean="0"/>
              <a:pPr/>
              <a:t>‹#›</a:t>
            </a:fld>
            <a:endParaRPr lang="en-US" dirty="0"/>
          </a:p>
        </p:txBody>
      </p:sp>
      <p:sp>
        <p:nvSpPr>
          <p:cNvPr id="27" name="Slide Number Placeholder 5"/>
          <p:cNvSpPr txBox="1">
            <a:spLocks/>
          </p:cNvSpPr>
          <p:nvPr userDrawn="1"/>
        </p:nvSpPr>
        <p:spPr>
          <a:xfrm flipH="1">
            <a:off x="824683" y="6369016"/>
            <a:ext cx="45719" cy="365125"/>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dirty="0">
                <a:solidFill>
                  <a:schemeClr val="bg1"/>
                </a:solidFill>
                <a:latin typeface="Arial" charset="0"/>
                <a:ea typeface="Arial" charset="0"/>
                <a:cs typeface="Arial" charset="0"/>
              </a:rPr>
              <a:t>|</a:t>
            </a:r>
          </a:p>
        </p:txBody>
      </p:sp>
      <p:sp>
        <p:nvSpPr>
          <p:cNvPr id="28"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Tree>
    <p:extLst>
      <p:ext uri="{BB962C8B-B14F-4D97-AF65-F5344CB8AC3E}">
        <p14:creationId xmlns:p14="http://schemas.microsoft.com/office/powerpoint/2010/main" val="14762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accent1"/>
                </a:solidFill>
              </a:defRPr>
            </a:lvl1p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p:cNvSpPr>
            <a:spLocks noGrp="1"/>
          </p:cNvSpPr>
          <p:nvPr>
            <p:ph type="sldNum" sz="quarter" idx="11"/>
          </p:nvPr>
        </p:nvSpPr>
        <p:spPr/>
        <p:txBody>
          <a:body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147705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4"/>
            <a:ext cx="10515600" cy="2852737"/>
          </a:xfrm>
          <a:prstGeom prst="rect">
            <a:avLst/>
          </a:prstGeom>
        </p:spPr>
        <p:txBody>
          <a:bodyPr anchor="b">
            <a:normAutofit/>
          </a:bodyPr>
          <a:lstStyle>
            <a:lvl1pPr>
              <a:defRPr sz="3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89"/>
            <a:ext cx="10515600" cy="1500187"/>
          </a:xfrm>
        </p:spPr>
        <p:txBody>
          <a:bodyPr>
            <a:normAutofit/>
          </a:bodyPr>
          <a:lstStyle>
            <a:lvl1pPr marL="0" indent="0">
              <a:buNone/>
              <a:defRPr sz="1500">
                <a:solidFill>
                  <a:srgbClr val="9091B3"/>
                </a:solidFill>
              </a:defRPr>
            </a:lvl1pPr>
            <a:lvl2pPr marL="342794" indent="0">
              <a:buNone/>
              <a:defRPr sz="1500">
                <a:solidFill>
                  <a:schemeClr val="tx1">
                    <a:tint val="75000"/>
                  </a:schemeClr>
                </a:solidFill>
              </a:defRPr>
            </a:lvl2pPr>
            <a:lvl3pPr marL="685596" indent="0">
              <a:buNone/>
              <a:defRPr sz="1350">
                <a:solidFill>
                  <a:schemeClr val="tx1">
                    <a:tint val="75000"/>
                  </a:schemeClr>
                </a:solidFill>
              </a:defRPr>
            </a:lvl3pPr>
            <a:lvl4pPr marL="1028394" indent="0">
              <a:buNone/>
              <a:defRPr sz="1200">
                <a:solidFill>
                  <a:schemeClr val="tx1">
                    <a:tint val="75000"/>
                  </a:schemeClr>
                </a:solidFill>
              </a:defRPr>
            </a:lvl4pPr>
            <a:lvl5pPr marL="1371192" indent="0">
              <a:buNone/>
              <a:defRPr sz="1200">
                <a:solidFill>
                  <a:schemeClr val="tx1">
                    <a:tint val="75000"/>
                  </a:schemeClr>
                </a:solidFill>
              </a:defRPr>
            </a:lvl5pPr>
            <a:lvl6pPr marL="1713995" indent="0">
              <a:buNone/>
              <a:defRPr sz="1200">
                <a:solidFill>
                  <a:schemeClr val="tx1">
                    <a:tint val="75000"/>
                  </a:schemeClr>
                </a:solidFill>
              </a:defRPr>
            </a:lvl6pPr>
            <a:lvl7pPr marL="2056787" indent="0">
              <a:buNone/>
              <a:defRPr sz="1200">
                <a:solidFill>
                  <a:schemeClr val="tx1">
                    <a:tint val="75000"/>
                  </a:schemeClr>
                </a:solidFill>
              </a:defRPr>
            </a:lvl7pPr>
            <a:lvl8pPr marL="2399580" indent="0">
              <a:buNone/>
              <a:defRPr sz="1200">
                <a:solidFill>
                  <a:schemeClr val="tx1">
                    <a:tint val="75000"/>
                  </a:schemeClr>
                </a:solidFill>
              </a:defRPr>
            </a:lvl8pPr>
            <a:lvl9pPr marL="2742374" indent="0">
              <a:buNone/>
              <a:defRPr sz="120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solidFill>
                  <a:schemeClr val="accent1"/>
                </a:solidFill>
              </a:defRPr>
            </a:lvl1pPr>
          </a:lstStyle>
          <a:p>
            <a:r>
              <a:rPr lang="en-GB" dirty="0" err="1"/>
              <a:t>Dr.</a:t>
            </a:r>
            <a:r>
              <a:rPr lang="en-GB" dirty="0"/>
              <a:t> Alexandru Boboc "Experience on the interferometry and polarimetry for fusion power plants", ICFDT7, Frascati (2024)</a:t>
            </a:r>
            <a:endParaRPr lang="en-US" dirty="0"/>
          </a:p>
        </p:txBody>
      </p:sp>
      <p:sp>
        <p:nvSpPr>
          <p:cNvPr id="5" name="Slide Number Placeholder 4"/>
          <p:cNvSpPr>
            <a:spLocks noGrp="1"/>
          </p:cNvSpPr>
          <p:nvPr>
            <p:ph type="sldNum" sz="quarter" idx="11"/>
          </p:nvPr>
        </p:nvSpPr>
        <p:spPr/>
        <p:txBody>
          <a:bodyPr/>
          <a:lstStyle>
            <a:lvl1pPr>
              <a:defRPr>
                <a:solidFill>
                  <a:srgbClr val="9091B3"/>
                </a:solidFill>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3641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Colour">
    <p:spTree>
      <p:nvGrpSpPr>
        <p:cNvPr id="1" name=""/>
        <p:cNvGrpSpPr/>
        <p:nvPr/>
      </p:nvGrpSpPr>
      <p:grpSpPr>
        <a:xfrm>
          <a:off x="0" y="0"/>
          <a:ext cx="0" cy="0"/>
          <a:chOff x="0" y="0"/>
          <a:chExt cx="0" cy="0"/>
        </a:xfrm>
      </p:grpSpPr>
      <p:sp>
        <p:nvSpPr>
          <p:cNvPr id="6" name="Rectangle 5"/>
          <p:cNvSpPr/>
          <p:nvPr userDrawn="1"/>
        </p:nvSpPr>
        <p:spPr>
          <a:xfrm>
            <a:off x="-2788"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Footer Placeholder 1"/>
          <p:cNvSpPr>
            <a:spLocks noGrp="1"/>
          </p:cNvSpPr>
          <p:nvPr>
            <p:ph type="ftr" sz="quarter" idx="10"/>
          </p:nvPr>
        </p:nvSpPr>
        <p:spPr>
          <a:xfrm>
            <a:off x="951750" y="6387724"/>
            <a:ext cx="7008821" cy="365125"/>
          </a:xfrm>
        </p:spPr>
        <p:txBody>
          <a:bodyPr/>
          <a:lstStyle>
            <a:lvl1pPr>
              <a:defRPr>
                <a:solidFill>
                  <a:schemeClr val="bg1"/>
                </a:solidFill>
              </a:defRPr>
            </a:lvl1pPr>
          </a:lstStyle>
          <a:p>
            <a:r>
              <a:rPr lang="en-GB" dirty="0" err="1"/>
              <a:t>Dr.</a:t>
            </a:r>
            <a:r>
              <a:rPr lang="en-GB" dirty="0"/>
              <a:t> Alexandru Boboc "Experience on the interferometry and polarimetry for fusion power plants", ICFDT7, Frascati (2024)</a:t>
            </a:r>
            <a:endParaRPr lang="en-US" dirty="0"/>
          </a:p>
        </p:txBody>
      </p:sp>
      <p:sp>
        <p:nvSpPr>
          <p:cNvPr id="8" name="Slide Number Placeholder 2"/>
          <p:cNvSpPr>
            <a:spLocks noGrp="1"/>
          </p:cNvSpPr>
          <p:nvPr>
            <p:ph type="sldNum" sz="quarter" idx="12"/>
          </p:nvPr>
        </p:nvSpPr>
        <p:spPr>
          <a:xfrm>
            <a:off x="85845" y="6387726"/>
            <a:ext cx="738837" cy="365125"/>
          </a:xfrm>
        </p:spPr>
        <p:txBody>
          <a:bodyPr/>
          <a:lstStyle>
            <a:lvl1pPr>
              <a:defRPr>
                <a:solidFill>
                  <a:srgbClr val="9091B3"/>
                </a:solidFill>
              </a:defRPr>
            </a:lvl1pPr>
          </a:lstStyle>
          <a:p>
            <a:fld id="{35482B25-261F-464E-BDD8-63296DE4D8A4}" type="slidenum">
              <a:rPr lang="en-US" smtClean="0"/>
              <a:pPr/>
              <a:t>‹#›</a:t>
            </a:fld>
            <a:endParaRPr lang="en-US" dirty="0"/>
          </a:p>
        </p:txBody>
      </p:sp>
      <p:sp>
        <p:nvSpPr>
          <p:cNvPr id="9" name="Slide Number Placeholder 5"/>
          <p:cNvSpPr txBox="1">
            <a:spLocks/>
          </p:cNvSpPr>
          <p:nvPr userDrawn="1"/>
        </p:nvSpPr>
        <p:spPr>
          <a:xfrm flipH="1">
            <a:off x="824683" y="6369016"/>
            <a:ext cx="45719" cy="365125"/>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dirty="0">
                <a:solidFill>
                  <a:schemeClr val="bg1"/>
                </a:solidFill>
                <a:latin typeface="Arial" charset="0"/>
                <a:ea typeface="Arial" charset="0"/>
                <a:cs typeface="Arial" charset="0"/>
              </a:rPr>
              <a:t>|</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
        <p:nvSpPr>
          <p:cNvPr id="2" name="Title 1"/>
          <p:cNvSpPr>
            <a:spLocks noGrp="1"/>
          </p:cNvSpPr>
          <p:nvPr>
            <p:ph type="title"/>
          </p:nvPr>
        </p:nvSpPr>
        <p:spPr>
          <a:xfrm>
            <a:off x="831851" y="1709764"/>
            <a:ext cx="10515600" cy="2852737"/>
          </a:xfrm>
          <a:prstGeom prst="rect">
            <a:avLst/>
          </a:prstGeom>
        </p:spPr>
        <p:txBody>
          <a:bodyPr anchor="b">
            <a:normAutofit/>
          </a:bodyPr>
          <a:lstStyle>
            <a:lvl1pPr>
              <a:defRPr sz="3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89"/>
            <a:ext cx="10515600" cy="1500187"/>
          </a:xfrm>
        </p:spPr>
        <p:txBody>
          <a:bodyPr>
            <a:normAutofit/>
          </a:bodyPr>
          <a:lstStyle>
            <a:lvl1pPr marL="0" indent="0">
              <a:buNone/>
              <a:defRPr sz="1500">
                <a:solidFill>
                  <a:srgbClr val="9091B3"/>
                </a:solidFill>
              </a:defRPr>
            </a:lvl1pPr>
            <a:lvl2pPr marL="342794" indent="0">
              <a:buNone/>
              <a:defRPr sz="1500">
                <a:solidFill>
                  <a:schemeClr val="tx1">
                    <a:tint val="75000"/>
                  </a:schemeClr>
                </a:solidFill>
              </a:defRPr>
            </a:lvl2pPr>
            <a:lvl3pPr marL="685596" indent="0">
              <a:buNone/>
              <a:defRPr sz="1350">
                <a:solidFill>
                  <a:schemeClr val="tx1">
                    <a:tint val="75000"/>
                  </a:schemeClr>
                </a:solidFill>
              </a:defRPr>
            </a:lvl3pPr>
            <a:lvl4pPr marL="1028394" indent="0">
              <a:buNone/>
              <a:defRPr sz="1200">
                <a:solidFill>
                  <a:schemeClr val="tx1">
                    <a:tint val="75000"/>
                  </a:schemeClr>
                </a:solidFill>
              </a:defRPr>
            </a:lvl4pPr>
            <a:lvl5pPr marL="1371192" indent="0">
              <a:buNone/>
              <a:defRPr sz="1200">
                <a:solidFill>
                  <a:schemeClr val="tx1">
                    <a:tint val="75000"/>
                  </a:schemeClr>
                </a:solidFill>
              </a:defRPr>
            </a:lvl5pPr>
            <a:lvl6pPr marL="1713995" indent="0">
              <a:buNone/>
              <a:defRPr sz="1200">
                <a:solidFill>
                  <a:schemeClr val="tx1">
                    <a:tint val="75000"/>
                  </a:schemeClr>
                </a:solidFill>
              </a:defRPr>
            </a:lvl6pPr>
            <a:lvl7pPr marL="2056787" indent="0">
              <a:buNone/>
              <a:defRPr sz="1200">
                <a:solidFill>
                  <a:schemeClr val="tx1">
                    <a:tint val="75000"/>
                  </a:schemeClr>
                </a:solidFill>
              </a:defRPr>
            </a:lvl7pPr>
            <a:lvl8pPr marL="2399580" indent="0">
              <a:buNone/>
              <a:defRPr sz="1200">
                <a:solidFill>
                  <a:schemeClr val="tx1">
                    <a:tint val="75000"/>
                  </a:schemeClr>
                </a:solidFill>
              </a:defRPr>
            </a:lvl8pPr>
            <a:lvl9pPr marL="2742374"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riangle 6"/>
          <p:cNvSpPr/>
          <p:nvPr userDrawn="1"/>
        </p:nvSpPr>
        <p:spPr>
          <a:xfrm rot="10800000">
            <a:off x="10013403" y="-12651"/>
            <a:ext cx="2178596" cy="163406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1"/>
              </a:solidFill>
            </a:endParaRPr>
          </a:p>
        </p:txBody>
      </p:sp>
      <p:pic>
        <p:nvPicPr>
          <p:cNvPr id="14" name="Picture 13"/>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1192796" y="190096"/>
            <a:ext cx="756733" cy="566452"/>
          </a:xfrm>
          <a:prstGeom prst="rect">
            <a:avLst/>
          </a:prstGeom>
        </p:spPr>
      </p:pic>
      <p:sp>
        <p:nvSpPr>
          <p:cNvPr id="3" name="Text Placeholder 2"/>
          <p:cNvSpPr>
            <a:spLocks noGrp="1"/>
          </p:cNvSpPr>
          <p:nvPr>
            <p:ph type="body" idx="1"/>
          </p:nvPr>
        </p:nvSpPr>
        <p:spPr>
          <a:xfrm>
            <a:off x="203200" y="1314930"/>
            <a:ext cx="11150600" cy="48620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itle Placeholder 23"/>
          <p:cNvSpPr>
            <a:spLocks noGrp="1"/>
          </p:cNvSpPr>
          <p:nvPr>
            <p:ph type="title"/>
          </p:nvPr>
        </p:nvSpPr>
        <p:spPr>
          <a:xfrm>
            <a:off x="203200" y="190097"/>
            <a:ext cx="11150600" cy="1094544"/>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9" name="Footer Placeholder 3"/>
          <p:cNvSpPr>
            <a:spLocks noGrp="1"/>
          </p:cNvSpPr>
          <p:nvPr>
            <p:ph type="ftr" sz="quarter" idx="3"/>
          </p:nvPr>
        </p:nvSpPr>
        <p:spPr>
          <a:xfrm>
            <a:off x="951750" y="6387724"/>
            <a:ext cx="7008821" cy="365125"/>
          </a:xfrm>
          <a:prstGeom prst="rect">
            <a:avLst/>
          </a:prstGeom>
        </p:spPr>
        <p:txBody>
          <a:bodyPr vert="horz" lIns="91440" tIns="45720" rIns="91440" bIns="45720" rtlCol="0" anchor="ctr"/>
          <a:lstStyle>
            <a:lvl1pPr algn="l">
              <a:defRPr sz="825" b="1">
                <a:solidFill>
                  <a:schemeClr val="accent1"/>
                </a:solidFill>
                <a:latin typeface="Arial" charset="0"/>
                <a:ea typeface="Arial" charset="0"/>
                <a:cs typeface="Arial" charset="0"/>
              </a:defRPr>
            </a:lvl1pPr>
          </a:lstStyle>
          <a:p>
            <a:r>
              <a:rPr lang="en-GB" dirty="0" err="1"/>
              <a:t>Dr.</a:t>
            </a:r>
            <a:r>
              <a:rPr lang="en-GB" dirty="0"/>
              <a:t> Alexandru Boboc "Experience on the interferometry and polarimetry for fusion power plants", ICFDT7, Frascati (2024)</a:t>
            </a:r>
            <a:endParaRPr lang="en-US" dirty="0"/>
          </a:p>
        </p:txBody>
      </p:sp>
      <p:sp>
        <p:nvSpPr>
          <p:cNvPr id="10" name="Slide Number Placeholder 5"/>
          <p:cNvSpPr txBox="1">
            <a:spLocks/>
          </p:cNvSpPr>
          <p:nvPr userDrawn="1"/>
        </p:nvSpPr>
        <p:spPr>
          <a:xfrm flipH="1">
            <a:off x="824683" y="6369016"/>
            <a:ext cx="45719" cy="365125"/>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b="0" i="0" dirty="0">
                <a:solidFill>
                  <a:schemeClr val="accent1"/>
                </a:solidFill>
                <a:latin typeface="Arial" charset="0"/>
                <a:ea typeface="Arial" charset="0"/>
                <a:cs typeface="Arial" charset="0"/>
              </a:rPr>
              <a:t>|</a:t>
            </a:r>
          </a:p>
        </p:txBody>
      </p:sp>
      <p:sp>
        <p:nvSpPr>
          <p:cNvPr id="12" name="Slide Number Placeholder 5"/>
          <p:cNvSpPr>
            <a:spLocks noGrp="1"/>
          </p:cNvSpPr>
          <p:nvPr>
            <p:ph type="sldNum" sz="quarter" idx="4"/>
          </p:nvPr>
        </p:nvSpPr>
        <p:spPr>
          <a:xfrm>
            <a:off x="101602" y="6387726"/>
            <a:ext cx="738837" cy="365125"/>
          </a:xfrm>
          <a:prstGeom prst="rect">
            <a:avLst/>
          </a:prstGeom>
        </p:spPr>
        <p:txBody>
          <a:bodyPr vert="horz" lIns="91440" tIns="45720" rIns="91440" bIns="45720" rtlCol="0" anchor="ctr"/>
          <a:lstStyle>
            <a:lvl1pPr algn="r">
              <a:defRPr sz="21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1676753"/>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673" r:id="rId3"/>
    <p:sldLayoutId id="2147483652" r:id="rId4"/>
    <p:sldLayoutId id="2147483653" r:id="rId5"/>
    <p:sldLayoutId id="2147483660" r:id="rId6"/>
    <p:sldLayoutId id="2147483655" r:id="rId7"/>
    <p:sldLayoutId id="2147483651" r:id="rId8"/>
    <p:sldLayoutId id="2147483677" r:id="rId9"/>
    <p:sldLayoutId id="2147483670" r:id="rId10"/>
    <p:sldLayoutId id="2147483671" r:id="rId11"/>
    <p:sldLayoutId id="2147483674" r:id="rId12"/>
    <p:sldLayoutId id="2147483675" r:id="rId13"/>
    <p:sldLayoutId id="2147483676" r:id="rId14"/>
    <p:sldLayoutId id="2147483678" r:id="rId15"/>
    <p:sldLayoutId id="2147483672" r:id="rId16"/>
  </p:sldLayoutIdLst>
  <p:hf hdr="0" dt="0"/>
  <p:txStyles>
    <p:title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p:titleStyle>
    <p:bodyStyle>
      <a:lvl1pPr marL="0" indent="0" algn="l" defTabSz="685596" rtl="0" eaLnBrk="1" latinLnBrk="0" hangingPunct="1">
        <a:lnSpc>
          <a:spcPct val="90000"/>
        </a:lnSpc>
        <a:spcBef>
          <a:spcPts val="750"/>
        </a:spcBef>
        <a:buFont typeface="Arial"/>
        <a:buNone/>
        <a:defRPr sz="1800" kern="1200">
          <a:solidFill>
            <a:schemeClr val="accent1"/>
          </a:solidFill>
          <a:latin typeface="Arial" charset="0"/>
          <a:ea typeface="Arial" charset="0"/>
          <a:cs typeface="Arial" charset="0"/>
        </a:defRPr>
      </a:lvl1pPr>
      <a:lvl2pPr marL="342794" indent="0" algn="l" defTabSz="685596" rtl="0" eaLnBrk="1" latinLnBrk="0" hangingPunct="1">
        <a:lnSpc>
          <a:spcPct val="90000"/>
        </a:lnSpc>
        <a:spcBef>
          <a:spcPts val="375"/>
        </a:spcBef>
        <a:buFont typeface="Arial"/>
        <a:buNone/>
        <a:defRPr sz="1500" kern="1200">
          <a:solidFill>
            <a:schemeClr val="accent1"/>
          </a:solidFill>
          <a:latin typeface="Arial" charset="0"/>
          <a:ea typeface="Arial" charset="0"/>
          <a:cs typeface="Arial" charset="0"/>
        </a:defRPr>
      </a:lvl2pPr>
      <a:lvl3pPr marL="685596" indent="0" algn="l" defTabSz="685596" rtl="0" eaLnBrk="1" latinLnBrk="0" hangingPunct="1">
        <a:lnSpc>
          <a:spcPct val="90000"/>
        </a:lnSpc>
        <a:spcBef>
          <a:spcPts val="375"/>
        </a:spcBef>
        <a:buFont typeface="Arial"/>
        <a:buNone/>
        <a:defRPr sz="1500" kern="1200">
          <a:solidFill>
            <a:schemeClr val="accent1"/>
          </a:solidFill>
          <a:latin typeface="Arial" charset="0"/>
          <a:ea typeface="Arial" charset="0"/>
          <a:cs typeface="Arial" charset="0"/>
        </a:defRPr>
      </a:lvl3pPr>
      <a:lvl4pPr marL="1028394" indent="0" algn="l" defTabSz="685596" rtl="0" eaLnBrk="1" latinLnBrk="0" hangingPunct="1">
        <a:lnSpc>
          <a:spcPct val="90000"/>
        </a:lnSpc>
        <a:spcBef>
          <a:spcPts val="375"/>
        </a:spcBef>
        <a:buFont typeface="Arial"/>
        <a:buNone/>
        <a:defRPr sz="1350" kern="1200">
          <a:solidFill>
            <a:schemeClr val="accent1"/>
          </a:solidFill>
          <a:latin typeface="Arial" charset="0"/>
          <a:ea typeface="Arial" charset="0"/>
          <a:cs typeface="Arial" charset="0"/>
        </a:defRPr>
      </a:lvl4pPr>
      <a:lvl5pPr marL="1371192" indent="0" algn="l" defTabSz="685596" rtl="0" eaLnBrk="1" latinLnBrk="0" hangingPunct="1">
        <a:lnSpc>
          <a:spcPct val="90000"/>
        </a:lnSpc>
        <a:spcBef>
          <a:spcPts val="375"/>
        </a:spcBef>
        <a:buFont typeface="Arial"/>
        <a:buNone/>
        <a:defRPr sz="1350" kern="1200">
          <a:solidFill>
            <a:schemeClr val="accent1"/>
          </a:solidFill>
          <a:latin typeface="Arial" charset="0"/>
          <a:ea typeface="Arial" charset="0"/>
          <a:cs typeface="Arial" charset="0"/>
        </a:defRPr>
      </a:lvl5pPr>
      <a:lvl6pPr marL="1885386" indent="-171402" algn="l" defTabSz="68559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184" indent="-171402" algn="l" defTabSz="68559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0982" indent="-171402" algn="l" defTabSz="68559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3785" indent="-171402" algn="l" defTabSz="68559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596" rtl="0" eaLnBrk="1" latinLnBrk="0" hangingPunct="1">
        <a:defRPr sz="1350" kern="1200">
          <a:solidFill>
            <a:schemeClr val="tx1"/>
          </a:solidFill>
          <a:latin typeface="+mn-lt"/>
          <a:ea typeface="+mn-ea"/>
          <a:cs typeface="+mn-cs"/>
        </a:defRPr>
      </a:lvl1pPr>
      <a:lvl2pPr marL="342794" algn="l" defTabSz="685596" rtl="0" eaLnBrk="1" latinLnBrk="0" hangingPunct="1">
        <a:defRPr sz="1350" kern="1200">
          <a:solidFill>
            <a:schemeClr val="tx1"/>
          </a:solidFill>
          <a:latin typeface="+mn-lt"/>
          <a:ea typeface="+mn-ea"/>
          <a:cs typeface="+mn-cs"/>
        </a:defRPr>
      </a:lvl2pPr>
      <a:lvl3pPr marL="685596" algn="l" defTabSz="685596" rtl="0" eaLnBrk="1" latinLnBrk="0" hangingPunct="1">
        <a:defRPr sz="1350" kern="1200">
          <a:solidFill>
            <a:schemeClr val="tx1"/>
          </a:solidFill>
          <a:latin typeface="+mn-lt"/>
          <a:ea typeface="+mn-ea"/>
          <a:cs typeface="+mn-cs"/>
        </a:defRPr>
      </a:lvl3pPr>
      <a:lvl4pPr marL="1028394" algn="l" defTabSz="685596" rtl="0" eaLnBrk="1" latinLnBrk="0" hangingPunct="1">
        <a:defRPr sz="1350" kern="1200">
          <a:solidFill>
            <a:schemeClr val="tx1"/>
          </a:solidFill>
          <a:latin typeface="+mn-lt"/>
          <a:ea typeface="+mn-ea"/>
          <a:cs typeface="+mn-cs"/>
        </a:defRPr>
      </a:lvl4pPr>
      <a:lvl5pPr marL="1371192" algn="l" defTabSz="685596" rtl="0" eaLnBrk="1" latinLnBrk="0" hangingPunct="1">
        <a:defRPr sz="1350" kern="1200">
          <a:solidFill>
            <a:schemeClr val="tx1"/>
          </a:solidFill>
          <a:latin typeface="+mn-lt"/>
          <a:ea typeface="+mn-ea"/>
          <a:cs typeface="+mn-cs"/>
        </a:defRPr>
      </a:lvl5pPr>
      <a:lvl6pPr marL="1713995" algn="l" defTabSz="685596" rtl="0" eaLnBrk="1" latinLnBrk="0" hangingPunct="1">
        <a:defRPr sz="1350" kern="1200">
          <a:solidFill>
            <a:schemeClr val="tx1"/>
          </a:solidFill>
          <a:latin typeface="+mn-lt"/>
          <a:ea typeface="+mn-ea"/>
          <a:cs typeface="+mn-cs"/>
        </a:defRPr>
      </a:lvl6pPr>
      <a:lvl7pPr marL="2056787" algn="l" defTabSz="685596" rtl="0" eaLnBrk="1" latinLnBrk="0" hangingPunct="1">
        <a:defRPr sz="1350" kern="1200">
          <a:solidFill>
            <a:schemeClr val="tx1"/>
          </a:solidFill>
          <a:latin typeface="+mn-lt"/>
          <a:ea typeface="+mn-ea"/>
          <a:cs typeface="+mn-cs"/>
        </a:defRPr>
      </a:lvl7pPr>
      <a:lvl8pPr marL="2399580" algn="l" defTabSz="685596" rtl="0" eaLnBrk="1" latinLnBrk="0" hangingPunct="1">
        <a:defRPr sz="1350" kern="1200">
          <a:solidFill>
            <a:schemeClr val="tx1"/>
          </a:solidFill>
          <a:latin typeface="+mn-lt"/>
          <a:ea typeface="+mn-ea"/>
          <a:cs typeface="+mn-cs"/>
        </a:defRPr>
      </a:lvl8pPr>
      <a:lvl9pPr marL="2742374" algn="l" defTabSz="68559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iopscience.iop.org/article/10.1088/1361-6587/ad5376" TargetMode="External"/><Relationship Id="rId2" Type="http://schemas.openxmlformats.org/officeDocument/2006/relationships/hyperlink" Target="https://iopscience.iop.org/journal/0741-3335/page/Special%20Issue%20on%20the%20Physics%20and%20Engineering%20of%20Toroidal%20Fusion%20Plasma%20Operations" TargetMode="Externa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7028-E70B-C64C-859D-FDC99B3C1C28}"/>
              </a:ext>
            </a:extLst>
          </p:cNvPr>
          <p:cNvSpPr>
            <a:spLocks noGrp="1"/>
          </p:cNvSpPr>
          <p:nvPr>
            <p:ph type="ctrTitle"/>
          </p:nvPr>
        </p:nvSpPr>
        <p:spPr>
          <a:xfrm>
            <a:off x="1688707" y="3510762"/>
            <a:ext cx="3395490" cy="738664"/>
          </a:xfrm>
        </p:spPr>
        <p:txBody>
          <a:bodyPr/>
          <a:lstStyle/>
          <a:p>
            <a:endParaRPr lang="en-US" dirty="0"/>
          </a:p>
        </p:txBody>
      </p:sp>
      <p:sp>
        <p:nvSpPr>
          <p:cNvPr id="3" name="Subtitle 2">
            <a:extLst>
              <a:ext uri="{FF2B5EF4-FFF2-40B4-BE49-F238E27FC236}">
                <a16:creationId xmlns:a16="http://schemas.microsoft.com/office/drawing/2014/main" id="{D2E54E18-D0C3-744B-BF3A-B56609520931}"/>
              </a:ext>
            </a:extLst>
          </p:cNvPr>
          <p:cNvSpPr>
            <a:spLocks noGrp="1"/>
          </p:cNvSpPr>
          <p:nvPr>
            <p:ph type="subTitle" idx="1"/>
          </p:nvPr>
        </p:nvSpPr>
        <p:spPr>
          <a:xfrm>
            <a:off x="1754746" y="4594103"/>
            <a:ext cx="8382312" cy="1287122"/>
          </a:xfrm>
        </p:spPr>
        <p:txBody>
          <a:bodyPr>
            <a:normAutofit/>
          </a:bodyPr>
          <a:lstStyle/>
          <a:p>
            <a:r>
              <a:rPr lang="en-GB" sz="3200" dirty="0"/>
              <a:t>Experience on the interferometry and polarimetry for fusion power plants</a:t>
            </a:r>
            <a:endParaRPr lang="en-US" sz="3200" dirty="0"/>
          </a:p>
        </p:txBody>
      </p:sp>
      <p:sp>
        <p:nvSpPr>
          <p:cNvPr id="9" name="Text Placeholder 8">
            <a:extLst>
              <a:ext uri="{FF2B5EF4-FFF2-40B4-BE49-F238E27FC236}">
                <a16:creationId xmlns:a16="http://schemas.microsoft.com/office/drawing/2014/main" id="{C69BFD2E-CF7F-53E9-2BC7-719F70F741C8}"/>
              </a:ext>
            </a:extLst>
          </p:cNvPr>
          <p:cNvSpPr>
            <a:spLocks noGrp="1"/>
          </p:cNvSpPr>
          <p:nvPr>
            <p:ph type="body" sz="quarter" idx="14"/>
          </p:nvPr>
        </p:nvSpPr>
        <p:spPr>
          <a:xfrm>
            <a:off x="1754787" y="5881225"/>
            <a:ext cx="8382271" cy="588486"/>
          </a:xfrm>
        </p:spPr>
        <p:txBody>
          <a:bodyPr>
            <a:normAutofit/>
          </a:bodyPr>
          <a:lstStyle/>
          <a:p>
            <a:r>
              <a:rPr lang="en-GB" sz="1400" dirty="0">
                <a:solidFill>
                  <a:schemeClr val="bg1"/>
                </a:solidFill>
              </a:rPr>
              <a:t>7</a:t>
            </a:r>
            <a:r>
              <a:rPr lang="en-GB" sz="1400" baseline="30000" dirty="0">
                <a:solidFill>
                  <a:schemeClr val="bg1"/>
                </a:solidFill>
              </a:rPr>
              <a:t>th </a:t>
            </a:r>
            <a:r>
              <a:rPr lang="en-GB" sz="1400" dirty="0">
                <a:solidFill>
                  <a:schemeClr val="bg1"/>
                </a:solidFill>
              </a:rPr>
              <a:t>International Conference Frontiers in Diagnostic Technologies (ICFDT7) </a:t>
            </a:r>
          </a:p>
          <a:p>
            <a:r>
              <a:rPr lang="en-GB" sz="1400" dirty="0">
                <a:solidFill>
                  <a:schemeClr val="bg1"/>
                </a:solidFill>
              </a:rPr>
              <a:t>ENEA Frascati, 22</a:t>
            </a:r>
            <a:r>
              <a:rPr lang="en-GB" sz="1400" baseline="30000" dirty="0">
                <a:solidFill>
                  <a:schemeClr val="bg1"/>
                </a:solidFill>
              </a:rPr>
              <a:t>nd</a:t>
            </a:r>
            <a:r>
              <a:rPr lang="en-GB" sz="1400" dirty="0">
                <a:solidFill>
                  <a:schemeClr val="bg1"/>
                </a:solidFill>
              </a:rPr>
              <a:t> Oct 2024</a:t>
            </a:r>
            <a:endParaRPr lang="en-GB" sz="1400" dirty="0"/>
          </a:p>
        </p:txBody>
      </p:sp>
      <p:sp>
        <p:nvSpPr>
          <p:cNvPr id="11" name="TextBox 10">
            <a:extLst>
              <a:ext uri="{FF2B5EF4-FFF2-40B4-BE49-F238E27FC236}">
                <a16:creationId xmlns:a16="http://schemas.microsoft.com/office/drawing/2014/main" id="{A95EC31E-5201-74FD-7086-79780BC9E7B2}"/>
              </a:ext>
            </a:extLst>
          </p:cNvPr>
          <p:cNvSpPr txBox="1"/>
          <p:nvPr/>
        </p:nvSpPr>
        <p:spPr>
          <a:xfrm>
            <a:off x="1754746" y="4300980"/>
            <a:ext cx="4582160" cy="400110"/>
          </a:xfrm>
          <a:prstGeom prst="rect">
            <a:avLst/>
          </a:prstGeom>
          <a:noFill/>
        </p:spPr>
        <p:txBody>
          <a:bodyPr wrap="square">
            <a:spAutoFit/>
          </a:bodyPr>
          <a:lstStyle/>
          <a:p>
            <a:r>
              <a:rPr lang="en-US" sz="2000" dirty="0">
                <a:solidFill>
                  <a:schemeClr val="bg1"/>
                </a:solidFill>
              </a:rPr>
              <a:t>Alexandru Boboc PhD CEng CPhys</a:t>
            </a:r>
          </a:p>
        </p:txBody>
      </p:sp>
    </p:spTree>
    <p:extLst>
      <p:ext uri="{BB962C8B-B14F-4D97-AF65-F5344CB8AC3E}">
        <p14:creationId xmlns:p14="http://schemas.microsoft.com/office/powerpoint/2010/main" val="1149755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86E447-5C8E-CC03-DCD3-DC77F7845DA1}"/>
              </a:ext>
            </a:extLst>
          </p:cNvPr>
          <p:cNvSpPr>
            <a:spLocks noGrp="1"/>
          </p:cNvSpPr>
          <p:nvPr>
            <p:ph type="sldNum" sz="quarter" idx="11"/>
          </p:nvPr>
        </p:nvSpPr>
        <p:spPr/>
        <p:txBody>
          <a:bodyPr/>
          <a:lstStyle/>
          <a:p>
            <a:fld id="{35482B25-261F-464E-BDD8-63296DE4D8A4}" type="slidenum">
              <a:rPr lang="en-US" smtClean="0"/>
              <a:pPr/>
              <a:t>10</a:t>
            </a:fld>
            <a:endParaRPr lang="en-US" dirty="0"/>
          </a:p>
        </p:txBody>
      </p:sp>
      <p:sp>
        <p:nvSpPr>
          <p:cNvPr id="4" name="Title 1">
            <a:extLst>
              <a:ext uri="{FF2B5EF4-FFF2-40B4-BE49-F238E27FC236}">
                <a16:creationId xmlns:a16="http://schemas.microsoft.com/office/drawing/2014/main" id="{7BD970DE-DB26-5CF7-3430-9DC5439440BA}"/>
              </a:ext>
            </a:extLst>
          </p:cNvPr>
          <p:cNvSpPr txBox="1">
            <a:spLocks/>
          </p:cNvSpPr>
          <p:nvPr/>
        </p:nvSpPr>
        <p:spPr>
          <a:xfrm>
            <a:off x="2614342" y="2923244"/>
            <a:ext cx="6098079"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how to keep it alive </a:t>
            </a:r>
          </a:p>
        </p:txBody>
      </p:sp>
      <p:sp>
        <p:nvSpPr>
          <p:cNvPr id="13" name="Footer Placeholder 1">
            <a:extLst>
              <a:ext uri="{FF2B5EF4-FFF2-40B4-BE49-F238E27FC236}">
                <a16:creationId xmlns:a16="http://schemas.microsoft.com/office/drawing/2014/main" id="{082E74D0-5263-A4CC-18FF-AD4C12FA9F21}"/>
              </a:ext>
            </a:extLst>
          </p:cNvPr>
          <p:cNvSpPr>
            <a:spLocks noGrp="1"/>
          </p:cNvSpPr>
          <p:nvPr>
            <p:ph type="ftr" sz="quarter" idx="10"/>
          </p:nvPr>
        </p:nvSpPr>
        <p:spPr>
          <a:xfrm>
            <a:off x="2237811" y="6387724"/>
            <a:ext cx="7922844" cy="365125"/>
          </a:xfrm>
        </p:spPr>
        <p:txBody>
          <a:bodyPr/>
          <a:lstStyle/>
          <a:p>
            <a:r>
              <a:rPr lang="en-GB" dirty="0" err="1"/>
              <a:t>Dr.</a:t>
            </a:r>
            <a:r>
              <a:rPr lang="en-GB" dirty="0"/>
              <a:t> Alexandru Boboc "Experience on the interferometry and polarimetry for fusion power plants", ICFDT7, Frascati (2024)</a:t>
            </a:r>
            <a:endParaRPr lang="en-US" dirty="0"/>
          </a:p>
        </p:txBody>
      </p:sp>
    </p:spTree>
    <p:extLst>
      <p:ext uri="{BB962C8B-B14F-4D97-AF65-F5344CB8AC3E}">
        <p14:creationId xmlns:p14="http://schemas.microsoft.com/office/powerpoint/2010/main" val="2914405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141EF8-47CC-64BB-21D8-CC48792CAFF7}"/>
              </a:ext>
            </a:extLst>
          </p:cNvPr>
          <p:cNvSpPr>
            <a:spLocks noGrp="1"/>
          </p:cNvSpPr>
          <p:nvPr>
            <p:ph type="ftr" sz="quarter" idx="10"/>
          </p:nvPr>
        </p:nvSpPr>
        <p:spPr>
          <a:xfrm>
            <a:off x="2237812" y="6387724"/>
            <a:ext cx="782255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946CBE7-97A8-8B82-80EE-BA11DEE277A6}"/>
              </a:ext>
            </a:extLst>
          </p:cNvPr>
          <p:cNvSpPr>
            <a:spLocks noGrp="1"/>
          </p:cNvSpPr>
          <p:nvPr>
            <p:ph type="sldNum" sz="quarter" idx="11"/>
          </p:nvPr>
        </p:nvSpPr>
        <p:spPr/>
        <p:txBody>
          <a:bodyPr/>
          <a:lstStyle/>
          <a:p>
            <a:fld id="{35482B25-261F-464E-BDD8-63296DE4D8A4}" type="slidenum">
              <a:rPr lang="en-US" smtClean="0"/>
              <a:pPr/>
              <a:t>11</a:t>
            </a:fld>
            <a:endParaRPr lang="en-US" dirty="0"/>
          </a:p>
        </p:txBody>
      </p:sp>
      <p:grpSp>
        <p:nvGrpSpPr>
          <p:cNvPr id="44" name="Group 43">
            <a:extLst>
              <a:ext uri="{FF2B5EF4-FFF2-40B4-BE49-F238E27FC236}">
                <a16:creationId xmlns:a16="http://schemas.microsoft.com/office/drawing/2014/main" id="{1BCB0FC1-D823-89F5-903D-AF2D778E7971}"/>
              </a:ext>
            </a:extLst>
          </p:cNvPr>
          <p:cNvGrpSpPr/>
          <p:nvPr/>
        </p:nvGrpSpPr>
        <p:grpSpPr>
          <a:xfrm>
            <a:off x="3525501" y="4387998"/>
            <a:ext cx="6287839" cy="1858877"/>
            <a:chOff x="136559" y="4608733"/>
            <a:chExt cx="6287839" cy="1858877"/>
          </a:xfrm>
        </p:grpSpPr>
        <p:sp>
          <p:nvSpPr>
            <p:cNvPr id="4" name="Oval 3">
              <a:extLst>
                <a:ext uri="{FF2B5EF4-FFF2-40B4-BE49-F238E27FC236}">
                  <a16:creationId xmlns:a16="http://schemas.microsoft.com/office/drawing/2014/main" id="{8FE8C078-4D5A-B26B-88E9-7DDE34D31407}"/>
                </a:ext>
              </a:extLst>
            </p:cNvPr>
            <p:cNvSpPr/>
            <p:nvPr/>
          </p:nvSpPr>
          <p:spPr>
            <a:xfrm>
              <a:off x="4492206" y="4956842"/>
              <a:ext cx="1478221" cy="908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Plasma</a:t>
              </a:r>
            </a:p>
          </p:txBody>
        </p:sp>
        <p:sp>
          <p:nvSpPr>
            <p:cNvPr id="5" name="Rectangle 4">
              <a:extLst>
                <a:ext uri="{FF2B5EF4-FFF2-40B4-BE49-F238E27FC236}">
                  <a16:creationId xmlns:a16="http://schemas.microsoft.com/office/drawing/2014/main" id="{BCC04FA4-3FA1-97D3-6E62-C8957CC6B75D}"/>
                </a:ext>
              </a:extLst>
            </p:cNvPr>
            <p:cNvSpPr/>
            <p:nvPr/>
          </p:nvSpPr>
          <p:spPr>
            <a:xfrm>
              <a:off x="4107200" y="4651865"/>
              <a:ext cx="2317198" cy="18157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 name="Rectangle 5">
              <a:extLst>
                <a:ext uri="{FF2B5EF4-FFF2-40B4-BE49-F238E27FC236}">
                  <a16:creationId xmlns:a16="http://schemas.microsoft.com/office/drawing/2014/main" id="{EFD80473-C5AC-4AEE-2DB6-D3A753E5B450}"/>
                </a:ext>
              </a:extLst>
            </p:cNvPr>
            <p:cNvSpPr/>
            <p:nvPr/>
          </p:nvSpPr>
          <p:spPr>
            <a:xfrm>
              <a:off x="1944435" y="4671826"/>
              <a:ext cx="1740364" cy="17957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E888C5F-F4BD-ECFB-28A5-263C04EC2612}"/>
                </a:ext>
              </a:extLst>
            </p:cNvPr>
            <p:cNvSpPr/>
            <p:nvPr/>
          </p:nvSpPr>
          <p:spPr>
            <a:xfrm>
              <a:off x="178598" y="4678056"/>
              <a:ext cx="1343436" cy="1789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52295EB-F8D5-CE2F-5584-489B4A71AA66}"/>
                </a:ext>
              </a:extLst>
            </p:cNvPr>
            <p:cNvSpPr txBox="1"/>
            <p:nvPr/>
          </p:nvSpPr>
          <p:spPr>
            <a:xfrm>
              <a:off x="136559" y="4656366"/>
              <a:ext cx="1487908" cy="830997"/>
            </a:xfrm>
            <a:prstGeom prst="rect">
              <a:avLst/>
            </a:prstGeom>
            <a:noFill/>
          </p:spPr>
          <p:txBody>
            <a:bodyPr wrap="none" rtlCol="0">
              <a:spAutoFit/>
            </a:bodyPr>
            <a:lstStyle/>
            <a:p>
              <a:r>
                <a:rPr lang="en-GB" sz="1200" dirty="0"/>
                <a:t>Partial access</a:t>
              </a:r>
            </a:p>
            <a:p>
              <a:endParaRPr lang="en-GB" sz="1200" dirty="0"/>
            </a:p>
            <a:p>
              <a:r>
                <a:rPr lang="en-GB" sz="1200" dirty="0"/>
                <a:t>Non-stop operation</a:t>
              </a:r>
            </a:p>
            <a:p>
              <a:r>
                <a:rPr lang="en-GB" sz="1200" dirty="0"/>
                <a:t>Turn-key devices</a:t>
              </a:r>
            </a:p>
          </p:txBody>
        </p:sp>
        <p:sp>
          <p:nvSpPr>
            <p:cNvPr id="9" name="TextBox 8">
              <a:extLst>
                <a:ext uri="{FF2B5EF4-FFF2-40B4-BE49-F238E27FC236}">
                  <a16:creationId xmlns:a16="http://schemas.microsoft.com/office/drawing/2014/main" id="{394287A9-E530-B541-3578-0FA66FF78A55}"/>
                </a:ext>
              </a:extLst>
            </p:cNvPr>
            <p:cNvSpPr txBox="1"/>
            <p:nvPr/>
          </p:nvSpPr>
          <p:spPr>
            <a:xfrm>
              <a:off x="1932071" y="4715775"/>
              <a:ext cx="1637040" cy="1200329"/>
            </a:xfrm>
            <a:prstGeom prst="rect">
              <a:avLst/>
            </a:prstGeom>
            <a:noFill/>
          </p:spPr>
          <p:txBody>
            <a:bodyPr wrap="square" rtlCol="0">
              <a:spAutoFit/>
            </a:bodyPr>
            <a:lstStyle/>
            <a:p>
              <a:r>
                <a:rPr lang="en-GB" sz="1200" dirty="0"/>
                <a:t>Intermediate area</a:t>
              </a:r>
            </a:p>
            <a:p>
              <a:r>
                <a:rPr lang="en-GB" sz="1200" dirty="0"/>
                <a:t>Access every 5-15 years</a:t>
              </a:r>
            </a:p>
            <a:p>
              <a:endParaRPr lang="en-GB" sz="1200" dirty="0"/>
            </a:p>
            <a:p>
              <a:r>
                <a:rPr lang="en-GB" sz="1200" dirty="0"/>
                <a:t>Very limited manual entry</a:t>
              </a:r>
            </a:p>
          </p:txBody>
        </p:sp>
        <p:sp>
          <p:nvSpPr>
            <p:cNvPr id="10" name="TextBox 9">
              <a:extLst>
                <a:ext uri="{FF2B5EF4-FFF2-40B4-BE49-F238E27FC236}">
                  <a16:creationId xmlns:a16="http://schemas.microsoft.com/office/drawing/2014/main" id="{5C00A3FD-521C-9160-CED3-39A92CC35BA5}"/>
                </a:ext>
              </a:extLst>
            </p:cNvPr>
            <p:cNvSpPr txBox="1"/>
            <p:nvPr/>
          </p:nvSpPr>
          <p:spPr>
            <a:xfrm>
              <a:off x="4208600" y="4608733"/>
              <a:ext cx="2168639" cy="276999"/>
            </a:xfrm>
            <a:prstGeom prst="rect">
              <a:avLst/>
            </a:prstGeom>
            <a:noFill/>
          </p:spPr>
          <p:txBody>
            <a:bodyPr wrap="square" rtlCol="0">
              <a:spAutoFit/>
            </a:bodyPr>
            <a:lstStyle/>
            <a:p>
              <a:r>
                <a:rPr lang="en-GB" sz="1200" dirty="0"/>
                <a:t>Zero Manual access</a:t>
              </a:r>
            </a:p>
          </p:txBody>
        </p:sp>
        <p:sp>
          <p:nvSpPr>
            <p:cNvPr id="11" name="Rectangle 10">
              <a:extLst>
                <a:ext uri="{FF2B5EF4-FFF2-40B4-BE49-F238E27FC236}">
                  <a16:creationId xmlns:a16="http://schemas.microsoft.com/office/drawing/2014/main" id="{639B2934-0D50-868A-008C-DED588B1AF75}"/>
                </a:ext>
              </a:extLst>
            </p:cNvPr>
            <p:cNvSpPr/>
            <p:nvPr/>
          </p:nvSpPr>
          <p:spPr>
            <a:xfrm rot="16200000">
              <a:off x="838460" y="5422788"/>
              <a:ext cx="1789550" cy="30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Bioshield</a:t>
              </a:r>
            </a:p>
          </p:txBody>
        </p:sp>
        <p:sp>
          <p:nvSpPr>
            <p:cNvPr id="13" name="Rectangle 12">
              <a:extLst>
                <a:ext uri="{FF2B5EF4-FFF2-40B4-BE49-F238E27FC236}">
                  <a16:creationId xmlns:a16="http://schemas.microsoft.com/office/drawing/2014/main" id="{AE20BDF7-8D22-C1F0-B662-078032154935}"/>
                </a:ext>
              </a:extLst>
            </p:cNvPr>
            <p:cNvSpPr/>
            <p:nvPr/>
          </p:nvSpPr>
          <p:spPr>
            <a:xfrm>
              <a:off x="4208600" y="4858963"/>
              <a:ext cx="2072294" cy="1467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4" name="TextBox 13">
              <a:extLst>
                <a:ext uri="{FF2B5EF4-FFF2-40B4-BE49-F238E27FC236}">
                  <a16:creationId xmlns:a16="http://schemas.microsoft.com/office/drawing/2014/main" id="{BC68A99B-C709-381C-CA35-96BB2CFAF3A7}"/>
                </a:ext>
              </a:extLst>
            </p:cNvPr>
            <p:cNvSpPr txBox="1"/>
            <p:nvPr/>
          </p:nvSpPr>
          <p:spPr>
            <a:xfrm>
              <a:off x="4209632" y="5887787"/>
              <a:ext cx="2131142" cy="461665"/>
            </a:xfrm>
            <a:prstGeom prst="rect">
              <a:avLst/>
            </a:prstGeom>
            <a:noFill/>
          </p:spPr>
          <p:txBody>
            <a:bodyPr wrap="square" rtlCol="0">
              <a:spAutoFit/>
            </a:bodyPr>
            <a:lstStyle/>
            <a:p>
              <a:r>
                <a:rPr lang="en-GB" sz="1200" dirty="0">
                  <a:solidFill>
                    <a:srgbClr val="FF0000"/>
                  </a:solidFill>
                </a:rPr>
                <a:t>Vacuum vessel - No access Parts embedded in first wall </a:t>
              </a:r>
            </a:p>
          </p:txBody>
        </p:sp>
        <p:sp>
          <p:nvSpPr>
            <p:cNvPr id="15" name="Rectangle 14">
              <a:extLst>
                <a:ext uri="{FF2B5EF4-FFF2-40B4-BE49-F238E27FC236}">
                  <a16:creationId xmlns:a16="http://schemas.microsoft.com/office/drawing/2014/main" id="{D714CB3D-6072-2F73-6A97-607D641CDEEC}"/>
                </a:ext>
              </a:extLst>
            </p:cNvPr>
            <p:cNvSpPr/>
            <p:nvPr/>
          </p:nvSpPr>
          <p:spPr>
            <a:xfrm rot="16200000">
              <a:off x="2988128" y="5409694"/>
              <a:ext cx="1815743" cy="30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Bioshield</a:t>
              </a:r>
            </a:p>
          </p:txBody>
        </p:sp>
      </p:grpSp>
      <p:grpSp>
        <p:nvGrpSpPr>
          <p:cNvPr id="42" name="Group 41">
            <a:extLst>
              <a:ext uri="{FF2B5EF4-FFF2-40B4-BE49-F238E27FC236}">
                <a16:creationId xmlns:a16="http://schemas.microsoft.com/office/drawing/2014/main" id="{77E1AA6C-CC5D-ED68-90BC-AC3D03085A88}"/>
              </a:ext>
            </a:extLst>
          </p:cNvPr>
          <p:cNvGrpSpPr/>
          <p:nvPr/>
        </p:nvGrpSpPr>
        <p:grpSpPr>
          <a:xfrm>
            <a:off x="3567539" y="808164"/>
            <a:ext cx="6245800" cy="1438934"/>
            <a:chOff x="191142" y="813487"/>
            <a:chExt cx="6245800" cy="1438934"/>
          </a:xfrm>
        </p:grpSpPr>
        <p:sp>
          <p:nvSpPr>
            <p:cNvPr id="16" name="Oval 15">
              <a:extLst>
                <a:ext uri="{FF2B5EF4-FFF2-40B4-BE49-F238E27FC236}">
                  <a16:creationId xmlns:a16="http://schemas.microsoft.com/office/drawing/2014/main" id="{73A8E35D-D504-EC3F-3BAA-7E54F29C335E}"/>
                </a:ext>
              </a:extLst>
            </p:cNvPr>
            <p:cNvSpPr/>
            <p:nvPr/>
          </p:nvSpPr>
          <p:spPr>
            <a:xfrm>
              <a:off x="4675819" y="1123852"/>
              <a:ext cx="1074256" cy="4616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Plasma</a:t>
              </a:r>
            </a:p>
          </p:txBody>
        </p:sp>
        <p:sp>
          <p:nvSpPr>
            <p:cNvPr id="17" name="Rectangle 16">
              <a:extLst>
                <a:ext uri="{FF2B5EF4-FFF2-40B4-BE49-F238E27FC236}">
                  <a16:creationId xmlns:a16="http://schemas.microsoft.com/office/drawing/2014/main" id="{9DECE537-55DD-5B25-E1F0-181FD2B2B4B5}"/>
                </a:ext>
              </a:extLst>
            </p:cNvPr>
            <p:cNvSpPr/>
            <p:nvPr/>
          </p:nvSpPr>
          <p:spPr>
            <a:xfrm>
              <a:off x="4119744" y="813489"/>
              <a:ext cx="2317198" cy="14389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8" name="Rectangle 17">
              <a:extLst>
                <a:ext uri="{FF2B5EF4-FFF2-40B4-BE49-F238E27FC236}">
                  <a16:creationId xmlns:a16="http://schemas.microsoft.com/office/drawing/2014/main" id="{A4C72D1D-E894-C3E7-F5B5-CED307500E75}"/>
                </a:ext>
              </a:extLst>
            </p:cNvPr>
            <p:cNvSpPr/>
            <p:nvPr/>
          </p:nvSpPr>
          <p:spPr>
            <a:xfrm>
              <a:off x="1956979" y="1079581"/>
              <a:ext cx="1740364" cy="11728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14FC66A-CA97-9102-9810-E1480965C62F}"/>
                </a:ext>
              </a:extLst>
            </p:cNvPr>
            <p:cNvSpPr/>
            <p:nvPr/>
          </p:nvSpPr>
          <p:spPr>
            <a:xfrm>
              <a:off x="191142" y="1079581"/>
              <a:ext cx="1343436" cy="11728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5EBA622-5B60-7B29-F010-77DB38270B7A}"/>
                </a:ext>
              </a:extLst>
            </p:cNvPr>
            <p:cNvSpPr txBox="1"/>
            <p:nvPr/>
          </p:nvSpPr>
          <p:spPr>
            <a:xfrm>
              <a:off x="192309" y="1146823"/>
              <a:ext cx="1138453" cy="646331"/>
            </a:xfrm>
            <a:prstGeom prst="rect">
              <a:avLst/>
            </a:prstGeom>
            <a:noFill/>
          </p:spPr>
          <p:txBody>
            <a:bodyPr wrap="none" rtlCol="0">
              <a:spAutoFit/>
            </a:bodyPr>
            <a:lstStyle/>
            <a:p>
              <a:r>
                <a:rPr lang="en-GB" sz="1200" dirty="0"/>
                <a:t>Full access</a:t>
              </a:r>
            </a:p>
            <a:p>
              <a:endParaRPr lang="en-GB" sz="1200" dirty="0"/>
            </a:p>
            <a:p>
              <a:r>
                <a:rPr lang="en-GB" sz="1200" dirty="0"/>
                <a:t>Day operation</a:t>
              </a:r>
            </a:p>
          </p:txBody>
        </p:sp>
        <p:sp>
          <p:nvSpPr>
            <p:cNvPr id="21" name="TextBox 20">
              <a:extLst>
                <a:ext uri="{FF2B5EF4-FFF2-40B4-BE49-F238E27FC236}">
                  <a16:creationId xmlns:a16="http://schemas.microsoft.com/office/drawing/2014/main" id="{CEDB5209-EF4C-A1E6-F184-2FB472A16646}"/>
                </a:ext>
              </a:extLst>
            </p:cNvPr>
            <p:cNvSpPr txBox="1"/>
            <p:nvPr/>
          </p:nvSpPr>
          <p:spPr>
            <a:xfrm>
              <a:off x="2008641" y="1146823"/>
              <a:ext cx="1637040" cy="830997"/>
            </a:xfrm>
            <a:prstGeom prst="rect">
              <a:avLst/>
            </a:prstGeom>
            <a:noFill/>
          </p:spPr>
          <p:txBody>
            <a:bodyPr wrap="square" rtlCol="0">
              <a:spAutoFit/>
            </a:bodyPr>
            <a:lstStyle/>
            <a:p>
              <a:r>
                <a:rPr lang="en-GB" sz="1200" dirty="0"/>
                <a:t>Full access when not in plasma operation</a:t>
              </a:r>
            </a:p>
            <a:p>
              <a:r>
                <a:rPr lang="en-GB" sz="1200" dirty="0"/>
                <a:t>Easy access for manual emergency</a:t>
              </a:r>
            </a:p>
          </p:txBody>
        </p:sp>
        <p:sp>
          <p:nvSpPr>
            <p:cNvPr id="22" name="TextBox 21">
              <a:extLst>
                <a:ext uri="{FF2B5EF4-FFF2-40B4-BE49-F238E27FC236}">
                  <a16:creationId xmlns:a16="http://schemas.microsoft.com/office/drawing/2014/main" id="{3C4EC182-C84B-5862-9A6E-CDE7F37BDFFF}"/>
                </a:ext>
              </a:extLst>
            </p:cNvPr>
            <p:cNvSpPr txBox="1"/>
            <p:nvPr/>
          </p:nvSpPr>
          <p:spPr>
            <a:xfrm>
              <a:off x="4172135" y="813489"/>
              <a:ext cx="2168639" cy="276999"/>
            </a:xfrm>
            <a:prstGeom prst="rect">
              <a:avLst/>
            </a:prstGeom>
            <a:noFill/>
          </p:spPr>
          <p:txBody>
            <a:bodyPr wrap="square" rtlCol="0">
              <a:spAutoFit/>
            </a:bodyPr>
            <a:lstStyle/>
            <a:p>
              <a:r>
                <a:rPr lang="en-GB" sz="1200" dirty="0"/>
                <a:t>Regular access allowed </a:t>
              </a:r>
            </a:p>
          </p:txBody>
        </p:sp>
        <p:sp>
          <p:nvSpPr>
            <p:cNvPr id="23" name="Rectangle 22">
              <a:extLst>
                <a:ext uri="{FF2B5EF4-FFF2-40B4-BE49-F238E27FC236}">
                  <a16:creationId xmlns:a16="http://schemas.microsoft.com/office/drawing/2014/main" id="{A4329EE5-E332-4374-82B9-18B379C241C9}"/>
                </a:ext>
              </a:extLst>
            </p:cNvPr>
            <p:cNvSpPr/>
            <p:nvPr/>
          </p:nvSpPr>
          <p:spPr>
            <a:xfrm rot="16200000">
              <a:off x="1159360" y="1515955"/>
              <a:ext cx="1172837" cy="30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Bioshield</a:t>
              </a:r>
            </a:p>
          </p:txBody>
        </p:sp>
        <p:sp>
          <p:nvSpPr>
            <p:cNvPr id="24" name="Rectangle 23">
              <a:extLst>
                <a:ext uri="{FF2B5EF4-FFF2-40B4-BE49-F238E27FC236}">
                  <a16:creationId xmlns:a16="http://schemas.microsoft.com/office/drawing/2014/main" id="{2C414E11-C15D-4FB0-6E50-A713AFB64E50}"/>
                </a:ext>
              </a:extLst>
            </p:cNvPr>
            <p:cNvSpPr/>
            <p:nvPr/>
          </p:nvSpPr>
          <p:spPr>
            <a:xfrm>
              <a:off x="4221144" y="1079581"/>
              <a:ext cx="2072294" cy="10319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5" name="TextBox 24">
              <a:extLst>
                <a:ext uri="{FF2B5EF4-FFF2-40B4-BE49-F238E27FC236}">
                  <a16:creationId xmlns:a16="http://schemas.microsoft.com/office/drawing/2014/main" id="{F685CCA8-788F-9D43-FFC5-905758EA7F47}"/>
                </a:ext>
              </a:extLst>
            </p:cNvPr>
            <p:cNvSpPr txBox="1"/>
            <p:nvPr/>
          </p:nvSpPr>
          <p:spPr>
            <a:xfrm>
              <a:off x="4234048" y="1672598"/>
              <a:ext cx="2131142" cy="461665"/>
            </a:xfrm>
            <a:prstGeom prst="rect">
              <a:avLst/>
            </a:prstGeom>
            <a:noFill/>
          </p:spPr>
          <p:txBody>
            <a:bodyPr wrap="square" rtlCol="0">
              <a:spAutoFit/>
            </a:bodyPr>
            <a:lstStyle/>
            <a:p>
              <a:r>
                <a:rPr lang="en-GB" sz="1200" dirty="0">
                  <a:solidFill>
                    <a:srgbClr val="FF0000"/>
                  </a:solidFill>
                </a:rPr>
                <a:t>Vacuum vessel –parts replaceable during shutdown</a:t>
              </a:r>
            </a:p>
          </p:txBody>
        </p:sp>
        <p:sp>
          <p:nvSpPr>
            <p:cNvPr id="26" name="Rectangle 25">
              <a:extLst>
                <a:ext uri="{FF2B5EF4-FFF2-40B4-BE49-F238E27FC236}">
                  <a16:creationId xmlns:a16="http://schemas.microsoft.com/office/drawing/2014/main" id="{76BC955F-AC85-E2E4-4D3C-90188278C1B7}"/>
                </a:ext>
              </a:extLst>
            </p:cNvPr>
            <p:cNvSpPr/>
            <p:nvPr/>
          </p:nvSpPr>
          <p:spPr>
            <a:xfrm rot="16200000">
              <a:off x="3189077" y="1382910"/>
              <a:ext cx="1438933" cy="30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Bioshield</a:t>
              </a:r>
            </a:p>
          </p:txBody>
        </p:sp>
      </p:grpSp>
      <p:sp>
        <p:nvSpPr>
          <p:cNvPr id="27" name="TextBox 26">
            <a:extLst>
              <a:ext uri="{FF2B5EF4-FFF2-40B4-BE49-F238E27FC236}">
                <a16:creationId xmlns:a16="http://schemas.microsoft.com/office/drawing/2014/main" id="{33F63B80-BFB4-4EE6-ABFD-87E4A906E72A}"/>
              </a:ext>
            </a:extLst>
          </p:cNvPr>
          <p:cNvSpPr txBox="1"/>
          <p:nvPr/>
        </p:nvSpPr>
        <p:spPr>
          <a:xfrm>
            <a:off x="1700441" y="1016934"/>
            <a:ext cx="1210588" cy="1200329"/>
          </a:xfrm>
          <a:prstGeom prst="rect">
            <a:avLst/>
          </a:prstGeom>
          <a:noFill/>
        </p:spPr>
        <p:txBody>
          <a:bodyPr wrap="none" rtlCol="0">
            <a:spAutoFit/>
          </a:bodyPr>
          <a:lstStyle/>
          <a:p>
            <a:r>
              <a:rPr lang="en-GB" dirty="0"/>
              <a:t>MAST-U</a:t>
            </a:r>
          </a:p>
          <a:p>
            <a:r>
              <a:rPr lang="en-GB" dirty="0"/>
              <a:t>EAST</a:t>
            </a:r>
          </a:p>
          <a:p>
            <a:r>
              <a:rPr lang="en-GB" dirty="0"/>
              <a:t>ASDEX-U</a:t>
            </a:r>
          </a:p>
          <a:p>
            <a:r>
              <a:rPr lang="en-GB" dirty="0"/>
              <a:t>WEST</a:t>
            </a:r>
          </a:p>
        </p:txBody>
      </p:sp>
      <p:grpSp>
        <p:nvGrpSpPr>
          <p:cNvPr id="43" name="Group 42">
            <a:extLst>
              <a:ext uri="{FF2B5EF4-FFF2-40B4-BE49-F238E27FC236}">
                <a16:creationId xmlns:a16="http://schemas.microsoft.com/office/drawing/2014/main" id="{2A161AC6-474A-F41E-83CC-4A0377B71CF4}"/>
              </a:ext>
            </a:extLst>
          </p:cNvPr>
          <p:cNvGrpSpPr/>
          <p:nvPr/>
        </p:nvGrpSpPr>
        <p:grpSpPr>
          <a:xfrm>
            <a:off x="3567539" y="2380864"/>
            <a:ext cx="6245800" cy="1833884"/>
            <a:chOff x="191142" y="2494051"/>
            <a:chExt cx="6245800" cy="1833884"/>
          </a:xfrm>
        </p:grpSpPr>
        <p:sp>
          <p:nvSpPr>
            <p:cNvPr id="28" name="Oval 27">
              <a:extLst>
                <a:ext uri="{FF2B5EF4-FFF2-40B4-BE49-F238E27FC236}">
                  <a16:creationId xmlns:a16="http://schemas.microsoft.com/office/drawing/2014/main" id="{FDDD1870-8BB5-2E0F-B4AE-ACD67081F3D2}"/>
                </a:ext>
              </a:extLst>
            </p:cNvPr>
            <p:cNvSpPr/>
            <p:nvPr/>
          </p:nvSpPr>
          <p:spPr>
            <a:xfrm>
              <a:off x="4512516" y="2937879"/>
              <a:ext cx="1457911" cy="7813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Plasma</a:t>
              </a:r>
            </a:p>
          </p:txBody>
        </p:sp>
        <p:sp>
          <p:nvSpPr>
            <p:cNvPr id="29" name="Rectangle 28">
              <a:extLst>
                <a:ext uri="{FF2B5EF4-FFF2-40B4-BE49-F238E27FC236}">
                  <a16:creationId xmlns:a16="http://schemas.microsoft.com/office/drawing/2014/main" id="{44E73F70-3648-34BD-196E-2EF752E62CEC}"/>
                </a:ext>
              </a:extLst>
            </p:cNvPr>
            <p:cNvSpPr/>
            <p:nvPr/>
          </p:nvSpPr>
          <p:spPr>
            <a:xfrm>
              <a:off x="4119744" y="2650472"/>
              <a:ext cx="2317198" cy="16774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0" name="Rectangle 29">
              <a:extLst>
                <a:ext uri="{FF2B5EF4-FFF2-40B4-BE49-F238E27FC236}">
                  <a16:creationId xmlns:a16="http://schemas.microsoft.com/office/drawing/2014/main" id="{2F50A8D0-A3EC-3FD5-ECAC-15F634055B64}"/>
                </a:ext>
              </a:extLst>
            </p:cNvPr>
            <p:cNvSpPr/>
            <p:nvPr/>
          </p:nvSpPr>
          <p:spPr>
            <a:xfrm>
              <a:off x="1956979" y="2632335"/>
              <a:ext cx="1740364" cy="1695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9F0190C-E8EC-CA12-E38B-D8D3E4C22611}"/>
                </a:ext>
              </a:extLst>
            </p:cNvPr>
            <p:cNvSpPr/>
            <p:nvPr/>
          </p:nvSpPr>
          <p:spPr>
            <a:xfrm>
              <a:off x="191142" y="2632335"/>
              <a:ext cx="1343436" cy="16955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40B82CB1-D453-252D-E77F-BDAF6441C34B}"/>
                </a:ext>
              </a:extLst>
            </p:cNvPr>
            <p:cNvSpPr txBox="1"/>
            <p:nvPr/>
          </p:nvSpPr>
          <p:spPr>
            <a:xfrm>
              <a:off x="199044" y="2669715"/>
              <a:ext cx="1343638" cy="1015663"/>
            </a:xfrm>
            <a:prstGeom prst="rect">
              <a:avLst/>
            </a:prstGeom>
            <a:noFill/>
          </p:spPr>
          <p:txBody>
            <a:bodyPr wrap="none" rtlCol="0">
              <a:spAutoFit/>
            </a:bodyPr>
            <a:lstStyle/>
            <a:p>
              <a:r>
                <a:rPr lang="en-GB" sz="1200" dirty="0"/>
                <a:t>Partial access</a:t>
              </a:r>
            </a:p>
            <a:p>
              <a:endParaRPr lang="en-GB" sz="1200" dirty="0"/>
            </a:p>
            <a:p>
              <a:r>
                <a:rPr lang="en-GB" sz="1200" dirty="0"/>
                <a:t>Day operation</a:t>
              </a:r>
            </a:p>
            <a:p>
              <a:r>
                <a:rPr lang="en-GB" sz="1200" dirty="0"/>
                <a:t>Up to 8 hr shift </a:t>
              </a:r>
            </a:p>
            <a:p>
              <a:r>
                <a:rPr lang="en-GB" sz="1200" dirty="0"/>
                <a:t>Semi-automation</a:t>
              </a:r>
            </a:p>
          </p:txBody>
        </p:sp>
        <p:sp>
          <p:nvSpPr>
            <p:cNvPr id="33" name="TextBox 32">
              <a:extLst>
                <a:ext uri="{FF2B5EF4-FFF2-40B4-BE49-F238E27FC236}">
                  <a16:creationId xmlns:a16="http://schemas.microsoft.com/office/drawing/2014/main" id="{73F53144-8800-E9A0-6088-71B6F67D4E1C}"/>
                </a:ext>
              </a:extLst>
            </p:cNvPr>
            <p:cNvSpPr txBox="1"/>
            <p:nvPr/>
          </p:nvSpPr>
          <p:spPr>
            <a:xfrm>
              <a:off x="2003459" y="2494051"/>
              <a:ext cx="1637040" cy="1384995"/>
            </a:xfrm>
            <a:prstGeom prst="rect">
              <a:avLst/>
            </a:prstGeom>
            <a:noFill/>
          </p:spPr>
          <p:txBody>
            <a:bodyPr wrap="square" rtlCol="0">
              <a:spAutoFit/>
            </a:bodyPr>
            <a:lstStyle/>
            <a:p>
              <a:br>
                <a:rPr lang="en-GB" sz="1200" dirty="0"/>
              </a:br>
              <a:r>
                <a:rPr lang="en-GB" sz="1200" dirty="0"/>
                <a:t>Full access during long shutdowns</a:t>
              </a:r>
            </a:p>
            <a:p>
              <a:endParaRPr lang="en-GB" sz="1200" dirty="0"/>
            </a:p>
            <a:p>
              <a:r>
                <a:rPr lang="en-GB" sz="1200" dirty="0"/>
                <a:t>Easy access for people entry  in an emergency</a:t>
              </a:r>
            </a:p>
          </p:txBody>
        </p:sp>
        <p:sp>
          <p:nvSpPr>
            <p:cNvPr id="34" name="TextBox 33">
              <a:extLst>
                <a:ext uri="{FF2B5EF4-FFF2-40B4-BE49-F238E27FC236}">
                  <a16:creationId xmlns:a16="http://schemas.microsoft.com/office/drawing/2014/main" id="{BC0353F6-6F10-9952-2C85-B13B2AAAFAA0}"/>
                </a:ext>
              </a:extLst>
            </p:cNvPr>
            <p:cNvSpPr txBox="1"/>
            <p:nvPr/>
          </p:nvSpPr>
          <p:spPr>
            <a:xfrm>
              <a:off x="4157151" y="2632335"/>
              <a:ext cx="2168639" cy="276999"/>
            </a:xfrm>
            <a:prstGeom prst="rect">
              <a:avLst/>
            </a:prstGeom>
            <a:noFill/>
          </p:spPr>
          <p:txBody>
            <a:bodyPr wrap="square" rtlCol="0">
              <a:spAutoFit/>
            </a:bodyPr>
            <a:lstStyle/>
            <a:p>
              <a:r>
                <a:rPr lang="en-GB" sz="1200" dirty="0"/>
                <a:t>Partial access </a:t>
              </a:r>
            </a:p>
          </p:txBody>
        </p:sp>
        <p:sp>
          <p:nvSpPr>
            <p:cNvPr id="35" name="Rectangle 34">
              <a:extLst>
                <a:ext uri="{FF2B5EF4-FFF2-40B4-BE49-F238E27FC236}">
                  <a16:creationId xmlns:a16="http://schemas.microsoft.com/office/drawing/2014/main" id="{91F35BEF-2137-6769-04C6-C188D5CD98DD}"/>
                </a:ext>
              </a:extLst>
            </p:cNvPr>
            <p:cNvSpPr/>
            <p:nvPr/>
          </p:nvSpPr>
          <p:spPr>
            <a:xfrm rot="16200000">
              <a:off x="897980" y="3330089"/>
              <a:ext cx="1695597" cy="30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Bioshield</a:t>
              </a:r>
            </a:p>
          </p:txBody>
        </p:sp>
        <p:sp>
          <p:nvSpPr>
            <p:cNvPr id="36" name="Rectangle 35">
              <a:extLst>
                <a:ext uri="{FF2B5EF4-FFF2-40B4-BE49-F238E27FC236}">
                  <a16:creationId xmlns:a16="http://schemas.microsoft.com/office/drawing/2014/main" id="{97F984AB-60CD-8DCC-2FD7-9E548C5C3BFB}"/>
                </a:ext>
              </a:extLst>
            </p:cNvPr>
            <p:cNvSpPr/>
            <p:nvPr/>
          </p:nvSpPr>
          <p:spPr>
            <a:xfrm>
              <a:off x="4221144" y="2881328"/>
              <a:ext cx="2072294" cy="13057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7" name="TextBox 36">
              <a:extLst>
                <a:ext uri="{FF2B5EF4-FFF2-40B4-BE49-F238E27FC236}">
                  <a16:creationId xmlns:a16="http://schemas.microsoft.com/office/drawing/2014/main" id="{703CFA3E-084D-2E61-2169-88F688F0134A}"/>
                </a:ext>
              </a:extLst>
            </p:cNvPr>
            <p:cNvSpPr txBox="1"/>
            <p:nvPr/>
          </p:nvSpPr>
          <p:spPr>
            <a:xfrm>
              <a:off x="4222176" y="3748112"/>
              <a:ext cx="2131142" cy="461665"/>
            </a:xfrm>
            <a:prstGeom prst="rect">
              <a:avLst/>
            </a:prstGeom>
            <a:noFill/>
          </p:spPr>
          <p:txBody>
            <a:bodyPr wrap="square" rtlCol="0">
              <a:spAutoFit/>
            </a:bodyPr>
            <a:lstStyle/>
            <a:p>
              <a:r>
                <a:rPr lang="en-GB" sz="1200" dirty="0">
                  <a:solidFill>
                    <a:srgbClr val="FF0000"/>
                  </a:solidFill>
                </a:rPr>
                <a:t>Vacuum vessel –parts replaceable during shutdown</a:t>
              </a:r>
            </a:p>
          </p:txBody>
        </p:sp>
        <p:sp>
          <p:nvSpPr>
            <p:cNvPr id="38" name="Rectangle 37">
              <a:extLst>
                <a:ext uri="{FF2B5EF4-FFF2-40B4-BE49-F238E27FC236}">
                  <a16:creationId xmlns:a16="http://schemas.microsoft.com/office/drawing/2014/main" id="{2A98677F-93D7-FE23-1E1A-53B078A55385}"/>
                </a:ext>
              </a:extLst>
            </p:cNvPr>
            <p:cNvSpPr/>
            <p:nvPr/>
          </p:nvSpPr>
          <p:spPr>
            <a:xfrm rot="16200000">
              <a:off x="3060743" y="3330090"/>
              <a:ext cx="1695601" cy="30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Bioshield</a:t>
              </a:r>
            </a:p>
          </p:txBody>
        </p:sp>
      </p:grpSp>
      <p:sp>
        <p:nvSpPr>
          <p:cNvPr id="39" name="TextBox 38">
            <a:extLst>
              <a:ext uri="{FF2B5EF4-FFF2-40B4-BE49-F238E27FC236}">
                <a16:creationId xmlns:a16="http://schemas.microsoft.com/office/drawing/2014/main" id="{E9D7B5E9-F041-E971-9BDA-C825F9CB1F8A}"/>
              </a:ext>
            </a:extLst>
          </p:cNvPr>
          <p:cNvSpPr txBox="1"/>
          <p:nvPr/>
        </p:nvSpPr>
        <p:spPr>
          <a:xfrm>
            <a:off x="1618323" y="2703587"/>
            <a:ext cx="1090876" cy="923330"/>
          </a:xfrm>
          <a:prstGeom prst="rect">
            <a:avLst/>
          </a:prstGeom>
          <a:noFill/>
        </p:spPr>
        <p:txBody>
          <a:bodyPr wrap="none" rtlCol="0">
            <a:spAutoFit/>
          </a:bodyPr>
          <a:lstStyle/>
          <a:p>
            <a:r>
              <a:rPr lang="en-GB" dirty="0"/>
              <a:t>JET</a:t>
            </a:r>
          </a:p>
          <a:p>
            <a:r>
              <a:rPr lang="en-GB" dirty="0"/>
              <a:t>ITER</a:t>
            </a:r>
          </a:p>
          <a:p>
            <a:r>
              <a:rPr lang="en-GB" dirty="0"/>
              <a:t>SPARC?</a:t>
            </a:r>
          </a:p>
        </p:txBody>
      </p:sp>
      <p:sp>
        <p:nvSpPr>
          <p:cNvPr id="40" name="TextBox 39">
            <a:extLst>
              <a:ext uri="{FF2B5EF4-FFF2-40B4-BE49-F238E27FC236}">
                <a16:creationId xmlns:a16="http://schemas.microsoft.com/office/drawing/2014/main" id="{9E1464C4-F48F-1FBA-E1C3-4B60092534EC}"/>
              </a:ext>
            </a:extLst>
          </p:cNvPr>
          <p:cNvSpPr txBox="1"/>
          <p:nvPr/>
        </p:nvSpPr>
        <p:spPr>
          <a:xfrm>
            <a:off x="1663340" y="4679706"/>
            <a:ext cx="877163" cy="1200329"/>
          </a:xfrm>
          <a:prstGeom prst="rect">
            <a:avLst/>
          </a:prstGeom>
          <a:noFill/>
        </p:spPr>
        <p:txBody>
          <a:bodyPr wrap="none" rtlCol="0">
            <a:spAutoFit/>
          </a:bodyPr>
          <a:lstStyle/>
          <a:p>
            <a:r>
              <a:rPr lang="en-GB" dirty="0"/>
              <a:t>STEP</a:t>
            </a:r>
          </a:p>
          <a:p>
            <a:r>
              <a:rPr lang="en-GB" dirty="0"/>
              <a:t>BEST</a:t>
            </a:r>
          </a:p>
          <a:p>
            <a:r>
              <a:rPr lang="en-GB" dirty="0"/>
              <a:t>DEMO</a:t>
            </a:r>
          </a:p>
          <a:p>
            <a:r>
              <a:rPr lang="en-GB" dirty="0"/>
              <a:t>ARC</a:t>
            </a:r>
          </a:p>
        </p:txBody>
      </p:sp>
      <p:sp>
        <p:nvSpPr>
          <p:cNvPr id="45" name="Title 1">
            <a:extLst>
              <a:ext uri="{FF2B5EF4-FFF2-40B4-BE49-F238E27FC236}">
                <a16:creationId xmlns:a16="http://schemas.microsoft.com/office/drawing/2014/main" id="{2AC472C4-3D7F-5337-C69E-AFCE2C1A0514}"/>
              </a:ext>
            </a:extLst>
          </p:cNvPr>
          <p:cNvSpPr txBox="1">
            <a:spLocks/>
          </p:cNvSpPr>
          <p:nvPr/>
        </p:nvSpPr>
        <p:spPr>
          <a:xfrm>
            <a:off x="1766810" y="498718"/>
            <a:ext cx="9015413"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1800" u="sng" dirty="0">
                <a:latin typeface="Arial Black" panose="020B0A04020102020204" pitchFamily="34" charset="0"/>
              </a:rPr>
              <a:t>Access</a:t>
            </a:r>
            <a:r>
              <a:rPr lang="en-GB" sz="1800" dirty="0">
                <a:latin typeface="Arial Black" panose="020B0A04020102020204" pitchFamily="34" charset="0"/>
              </a:rPr>
              <a:t> considerations</a:t>
            </a:r>
          </a:p>
        </p:txBody>
      </p:sp>
      <p:sp>
        <p:nvSpPr>
          <p:cNvPr id="12" name="Title 1">
            <a:extLst>
              <a:ext uri="{FF2B5EF4-FFF2-40B4-BE49-F238E27FC236}">
                <a16:creationId xmlns:a16="http://schemas.microsoft.com/office/drawing/2014/main" id="{EE349877-80B6-1CF8-7902-9F8B50D28E84}"/>
              </a:ext>
            </a:extLst>
          </p:cNvPr>
          <p:cNvSpPr txBox="1">
            <a:spLocks/>
          </p:cNvSpPr>
          <p:nvPr/>
        </p:nvSpPr>
        <p:spPr>
          <a:xfrm>
            <a:off x="1663340" y="60100"/>
            <a:ext cx="6098079"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how to keep it alive </a:t>
            </a:r>
          </a:p>
        </p:txBody>
      </p:sp>
      <p:sp>
        <p:nvSpPr>
          <p:cNvPr id="41" name="TextBox 40">
            <a:extLst>
              <a:ext uri="{FF2B5EF4-FFF2-40B4-BE49-F238E27FC236}">
                <a16:creationId xmlns:a16="http://schemas.microsoft.com/office/drawing/2014/main" id="{3C5B8096-D862-5E2D-DF10-7699BC691645}"/>
              </a:ext>
            </a:extLst>
          </p:cNvPr>
          <p:cNvSpPr txBox="1"/>
          <p:nvPr/>
        </p:nvSpPr>
        <p:spPr>
          <a:xfrm rot="19431337">
            <a:off x="2295429" y="4638596"/>
            <a:ext cx="1377300" cy="646331"/>
          </a:xfrm>
          <a:prstGeom prst="rect">
            <a:avLst/>
          </a:prstGeom>
          <a:noFill/>
        </p:spPr>
        <p:txBody>
          <a:bodyPr wrap="none" rtlCol="0">
            <a:spAutoFit/>
          </a:bodyPr>
          <a:lstStyle/>
          <a:p>
            <a:r>
              <a:rPr lang="en-GB" dirty="0">
                <a:solidFill>
                  <a:srgbClr val="FF0000"/>
                </a:solidFill>
              </a:rPr>
              <a:t>Nobody </a:t>
            </a:r>
          </a:p>
          <a:p>
            <a:r>
              <a:rPr lang="en-GB" dirty="0">
                <a:solidFill>
                  <a:srgbClr val="FF0000"/>
                </a:solidFill>
              </a:rPr>
              <a:t>done it yet !</a:t>
            </a:r>
          </a:p>
        </p:txBody>
      </p:sp>
      <p:sp>
        <p:nvSpPr>
          <p:cNvPr id="47" name="TextBox 46">
            <a:extLst>
              <a:ext uri="{FF2B5EF4-FFF2-40B4-BE49-F238E27FC236}">
                <a16:creationId xmlns:a16="http://schemas.microsoft.com/office/drawing/2014/main" id="{38292132-4311-C5C7-527C-BEEC78F7A43C}"/>
              </a:ext>
            </a:extLst>
          </p:cNvPr>
          <p:cNvSpPr txBox="1"/>
          <p:nvPr/>
        </p:nvSpPr>
        <p:spPr>
          <a:xfrm>
            <a:off x="5164200" y="660317"/>
            <a:ext cx="1861590" cy="369332"/>
          </a:xfrm>
          <a:prstGeom prst="rect">
            <a:avLst/>
          </a:prstGeom>
          <a:noFill/>
        </p:spPr>
        <p:txBody>
          <a:bodyPr wrap="square">
            <a:spAutoFit/>
          </a:bodyPr>
          <a:lstStyle/>
          <a:p>
            <a:r>
              <a:rPr lang="en-GB" b="1" dirty="0">
                <a:solidFill>
                  <a:schemeClr val="accent5"/>
                </a:solidFill>
              </a:rPr>
              <a:t>Interspace area</a:t>
            </a:r>
          </a:p>
        </p:txBody>
      </p:sp>
      <p:sp>
        <p:nvSpPr>
          <p:cNvPr id="49" name="TextBox 48">
            <a:extLst>
              <a:ext uri="{FF2B5EF4-FFF2-40B4-BE49-F238E27FC236}">
                <a16:creationId xmlns:a16="http://schemas.microsoft.com/office/drawing/2014/main" id="{4F81A76A-C0AF-E176-434D-8E69323D7E8C}"/>
              </a:ext>
            </a:extLst>
          </p:cNvPr>
          <p:cNvSpPr txBox="1"/>
          <p:nvPr/>
        </p:nvSpPr>
        <p:spPr>
          <a:xfrm>
            <a:off x="2986949" y="708876"/>
            <a:ext cx="2028827" cy="369332"/>
          </a:xfrm>
          <a:prstGeom prst="rect">
            <a:avLst/>
          </a:prstGeom>
          <a:noFill/>
        </p:spPr>
        <p:txBody>
          <a:bodyPr wrap="square">
            <a:spAutoFit/>
          </a:bodyPr>
          <a:lstStyle/>
          <a:p>
            <a:r>
              <a:rPr lang="en-GB" b="1" dirty="0">
                <a:solidFill>
                  <a:schemeClr val="accent5"/>
                </a:solidFill>
              </a:rPr>
              <a:t>Diagnostic room</a:t>
            </a:r>
          </a:p>
        </p:txBody>
      </p:sp>
      <p:sp>
        <p:nvSpPr>
          <p:cNvPr id="50" name="TextBox 49">
            <a:extLst>
              <a:ext uri="{FF2B5EF4-FFF2-40B4-BE49-F238E27FC236}">
                <a16:creationId xmlns:a16="http://schemas.microsoft.com/office/drawing/2014/main" id="{D56ED72A-2195-E7F9-7D38-048F82373CA3}"/>
              </a:ext>
            </a:extLst>
          </p:cNvPr>
          <p:cNvSpPr txBox="1"/>
          <p:nvPr/>
        </p:nvSpPr>
        <p:spPr>
          <a:xfrm>
            <a:off x="7416063" y="415633"/>
            <a:ext cx="2253773" cy="369332"/>
          </a:xfrm>
          <a:prstGeom prst="rect">
            <a:avLst/>
          </a:prstGeom>
          <a:noFill/>
        </p:spPr>
        <p:txBody>
          <a:bodyPr wrap="square">
            <a:spAutoFit/>
          </a:bodyPr>
          <a:lstStyle/>
          <a:p>
            <a:r>
              <a:rPr lang="en-GB" b="1" dirty="0">
                <a:solidFill>
                  <a:schemeClr val="accent5"/>
                </a:solidFill>
              </a:rPr>
              <a:t>Torus(reactor) hall</a:t>
            </a:r>
          </a:p>
        </p:txBody>
      </p:sp>
    </p:spTree>
    <p:extLst>
      <p:ext uri="{BB962C8B-B14F-4D97-AF65-F5344CB8AC3E}">
        <p14:creationId xmlns:p14="http://schemas.microsoft.com/office/powerpoint/2010/main" val="78327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fltVal val="0"/>
                                          </p:val>
                                        </p:tav>
                                        <p:tav tm="100000">
                                          <p:val>
                                            <p:strVal val="#ppt_w"/>
                                          </p:val>
                                        </p:tav>
                                      </p:tavLst>
                                    </p:anim>
                                    <p:anim calcmode="lin" valueType="num">
                                      <p:cBhvr>
                                        <p:cTn id="29" dur="500" fill="hold"/>
                                        <p:tgtEl>
                                          <p:spTgt spid="43"/>
                                        </p:tgtEl>
                                        <p:attrNameLst>
                                          <p:attrName>ppt_h</p:attrName>
                                        </p:attrNameLst>
                                      </p:cBhvr>
                                      <p:tavLst>
                                        <p:tav tm="0">
                                          <p:val>
                                            <p:fltVal val="0"/>
                                          </p:val>
                                        </p:tav>
                                        <p:tav tm="100000">
                                          <p:val>
                                            <p:strVal val="#ppt_h"/>
                                          </p:val>
                                        </p:tav>
                                      </p:tavLst>
                                    </p:anim>
                                    <p:animEffect transition="in" filter="fade">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141EF8-47CC-64BB-21D8-CC48792CAFF7}"/>
              </a:ext>
            </a:extLst>
          </p:cNvPr>
          <p:cNvSpPr>
            <a:spLocks noGrp="1"/>
          </p:cNvSpPr>
          <p:nvPr>
            <p:ph type="ftr" sz="quarter" idx="10"/>
          </p:nvPr>
        </p:nvSpPr>
        <p:spPr>
          <a:xfrm>
            <a:off x="2237812" y="6387724"/>
            <a:ext cx="782255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946CBE7-97A8-8B82-80EE-BA11DEE277A6}"/>
              </a:ext>
            </a:extLst>
          </p:cNvPr>
          <p:cNvSpPr>
            <a:spLocks noGrp="1"/>
          </p:cNvSpPr>
          <p:nvPr>
            <p:ph type="sldNum" sz="quarter" idx="11"/>
          </p:nvPr>
        </p:nvSpPr>
        <p:spPr/>
        <p:txBody>
          <a:bodyPr/>
          <a:lstStyle/>
          <a:p>
            <a:fld id="{35482B25-261F-464E-BDD8-63296DE4D8A4}" type="slidenum">
              <a:rPr lang="en-US" smtClean="0"/>
              <a:pPr/>
              <a:t>12</a:t>
            </a:fld>
            <a:endParaRPr lang="en-US" dirty="0"/>
          </a:p>
        </p:txBody>
      </p:sp>
      <p:sp>
        <p:nvSpPr>
          <p:cNvPr id="29" name="Rectangle 28">
            <a:extLst>
              <a:ext uri="{FF2B5EF4-FFF2-40B4-BE49-F238E27FC236}">
                <a16:creationId xmlns:a16="http://schemas.microsoft.com/office/drawing/2014/main" id="{44E73F70-3648-34BD-196E-2EF752E62CEC}"/>
              </a:ext>
            </a:extLst>
          </p:cNvPr>
          <p:cNvSpPr/>
          <p:nvPr/>
        </p:nvSpPr>
        <p:spPr>
          <a:xfrm>
            <a:off x="7151561" y="1678213"/>
            <a:ext cx="2317198" cy="26209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0" name="Rectangle 29">
            <a:extLst>
              <a:ext uri="{FF2B5EF4-FFF2-40B4-BE49-F238E27FC236}">
                <a16:creationId xmlns:a16="http://schemas.microsoft.com/office/drawing/2014/main" id="{2F50A8D0-A3EC-3FD5-ECAC-15F634055B64}"/>
              </a:ext>
            </a:extLst>
          </p:cNvPr>
          <p:cNvSpPr/>
          <p:nvPr/>
        </p:nvSpPr>
        <p:spPr>
          <a:xfrm>
            <a:off x="4988796" y="1660075"/>
            <a:ext cx="1740364" cy="16955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9F0190C-E8EC-CA12-E38B-D8D3E4C22611}"/>
              </a:ext>
            </a:extLst>
          </p:cNvPr>
          <p:cNvSpPr/>
          <p:nvPr/>
        </p:nvSpPr>
        <p:spPr>
          <a:xfrm>
            <a:off x="2250765" y="1660075"/>
            <a:ext cx="2315630" cy="27128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40B82CB1-D453-252D-E77F-BDAF6441C34B}"/>
              </a:ext>
            </a:extLst>
          </p:cNvPr>
          <p:cNvSpPr txBox="1"/>
          <p:nvPr/>
        </p:nvSpPr>
        <p:spPr>
          <a:xfrm>
            <a:off x="2266438" y="1659343"/>
            <a:ext cx="1712328" cy="2308324"/>
          </a:xfrm>
          <a:prstGeom prst="rect">
            <a:avLst/>
          </a:prstGeom>
          <a:noFill/>
        </p:spPr>
        <p:txBody>
          <a:bodyPr wrap="none" rtlCol="0">
            <a:spAutoFit/>
          </a:bodyPr>
          <a:lstStyle/>
          <a:p>
            <a:r>
              <a:rPr lang="en-GB" sz="1200" dirty="0"/>
              <a:t>Diagnostic room</a:t>
            </a:r>
          </a:p>
          <a:p>
            <a:endParaRPr lang="en-GB" sz="1200" dirty="0"/>
          </a:p>
          <a:p>
            <a:endParaRPr lang="en-GB" sz="1200" dirty="0"/>
          </a:p>
          <a:p>
            <a:pPr marL="171450" indent="-171450">
              <a:buFont typeface="Arial" panose="020B0604020202020204" pitchFamily="34" charset="0"/>
              <a:buChar char="•"/>
            </a:pPr>
            <a:r>
              <a:rPr lang="en-GB" sz="1200" dirty="0"/>
              <a:t>FIR Lasers</a:t>
            </a:r>
          </a:p>
          <a:p>
            <a:pPr marL="171450" indent="-171450">
              <a:buFont typeface="Arial" panose="020B0604020202020204" pitchFamily="34" charset="0"/>
              <a:buChar char="•"/>
            </a:pPr>
            <a:r>
              <a:rPr lang="en-GB" sz="1200" dirty="0"/>
              <a:t>Ancillary Equipment</a:t>
            </a:r>
          </a:p>
          <a:p>
            <a:pPr marL="171450" indent="-171450">
              <a:buFont typeface="Arial" panose="020B0604020202020204" pitchFamily="34" charset="0"/>
              <a:buChar char="•"/>
            </a:pPr>
            <a:r>
              <a:rPr lang="en-GB" sz="1200" dirty="0"/>
              <a:t>Electronics</a:t>
            </a:r>
          </a:p>
          <a:p>
            <a:pPr marL="171450" indent="-171450">
              <a:buFont typeface="Arial" panose="020B0604020202020204" pitchFamily="34" charset="0"/>
              <a:buChar char="•"/>
            </a:pPr>
            <a:r>
              <a:rPr lang="en-GB" sz="1200" dirty="0"/>
              <a:t>HV Power supplies</a:t>
            </a:r>
          </a:p>
          <a:p>
            <a:pPr marL="171450" indent="-171450">
              <a:buFont typeface="Arial" panose="020B0604020202020204" pitchFamily="34" charset="0"/>
              <a:buChar char="•"/>
            </a:pPr>
            <a:r>
              <a:rPr lang="en-GB" sz="1200" dirty="0"/>
              <a:t>Cryogenics</a:t>
            </a:r>
          </a:p>
          <a:p>
            <a:pPr marL="171450" indent="-171450">
              <a:buFont typeface="Arial" panose="020B0604020202020204" pitchFamily="34" charset="0"/>
              <a:buChar char="•"/>
            </a:pPr>
            <a:r>
              <a:rPr lang="en-GB" sz="1200" dirty="0"/>
              <a:t>Pressure systems</a:t>
            </a:r>
          </a:p>
          <a:p>
            <a:pPr marL="171450" indent="-171450">
              <a:buFont typeface="Arial" panose="020B0604020202020204" pitchFamily="34" charset="0"/>
              <a:buChar char="•"/>
            </a:pPr>
            <a:r>
              <a:rPr lang="en-GB" sz="1200" dirty="0"/>
              <a:t>Hot surfaces</a:t>
            </a:r>
          </a:p>
          <a:p>
            <a:pPr marL="171450" indent="-171450">
              <a:buFont typeface="Arial" panose="020B0604020202020204" pitchFamily="34" charset="0"/>
              <a:buChar char="•"/>
            </a:pPr>
            <a:r>
              <a:rPr lang="en-GB" sz="1200" dirty="0"/>
              <a:t>Service areas</a:t>
            </a:r>
          </a:p>
          <a:p>
            <a:pPr marL="171450" indent="-171450">
              <a:buFont typeface="Arial" panose="020B0604020202020204" pitchFamily="34" charset="0"/>
              <a:buChar char="•"/>
            </a:pPr>
            <a:r>
              <a:rPr lang="en-GB" sz="1200" dirty="0"/>
              <a:t>Access</a:t>
            </a:r>
          </a:p>
        </p:txBody>
      </p:sp>
      <p:sp>
        <p:nvSpPr>
          <p:cNvPr id="33" name="TextBox 32">
            <a:extLst>
              <a:ext uri="{FF2B5EF4-FFF2-40B4-BE49-F238E27FC236}">
                <a16:creationId xmlns:a16="http://schemas.microsoft.com/office/drawing/2014/main" id="{73F53144-8800-E9A0-6088-71B6F67D4E1C}"/>
              </a:ext>
            </a:extLst>
          </p:cNvPr>
          <p:cNvSpPr txBox="1"/>
          <p:nvPr/>
        </p:nvSpPr>
        <p:spPr>
          <a:xfrm>
            <a:off x="4965046" y="1666719"/>
            <a:ext cx="1637040" cy="1015663"/>
          </a:xfrm>
          <a:prstGeom prst="rect">
            <a:avLst/>
          </a:prstGeom>
          <a:noFill/>
        </p:spPr>
        <p:txBody>
          <a:bodyPr wrap="square" rtlCol="0">
            <a:spAutoFit/>
          </a:bodyPr>
          <a:lstStyle/>
          <a:p>
            <a:r>
              <a:rPr lang="en-GB" sz="1200" dirty="0"/>
              <a:t>Basement</a:t>
            </a:r>
          </a:p>
          <a:p>
            <a:endParaRPr lang="en-GB" sz="1200" dirty="0"/>
          </a:p>
          <a:p>
            <a:r>
              <a:rPr lang="en-GB" sz="1200" dirty="0"/>
              <a:t>Opto-mechanics</a:t>
            </a:r>
          </a:p>
          <a:p>
            <a:r>
              <a:rPr lang="en-GB" sz="1200" dirty="0"/>
              <a:t>Access</a:t>
            </a:r>
          </a:p>
          <a:p>
            <a:r>
              <a:rPr lang="en-GB" sz="1200" dirty="0"/>
              <a:t>Dry air</a:t>
            </a:r>
          </a:p>
        </p:txBody>
      </p:sp>
      <p:sp>
        <p:nvSpPr>
          <p:cNvPr id="34" name="TextBox 33">
            <a:extLst>
              <a:ext uri="{FF2B5EF4-FFF2-40B4-BE49-F238E27FC236}">
                <a16:creationId xmlns:a16="http://schemas.microsoft.com/office/drawing/2014/main" id="{BC0353F6-6F10-9952-2C85-B13B2AAAFAA0}"/>
              </a:ext>
            </a:extLst>
          </p:cNvPr>
          <p:cNvSpPr txBox="1"/>
          <p:nvPr/>
        </p:nvSpPr>
        <p:spPr>
          <a:xfrm>
            <a:off x="7188969" y="1660076"/>
            <a:ext cx="2168639" cy="1384995"/>
          </a:xfrm>
          <a:prstGeom prst="rect">
            <a:avLst/>
          </a:prstGeom>
          <a:noFill/>
        </p:spPr>
        <p:txBody>
          <a:bodyPr wrap="square" rtlCol="0">
            <a:spAutoFit/>
          </a:bodyPr>
          <a:lstStyle/>
          <a:p>
            <a:r>
              <a:rPr lang="en-GB" sz="1200" dirty="0"/>
              <a:t>Torus Hall</a:t>
            </a:r>
          </a:p>
          <a:p>
            <a:endParaRPr lang="en-GB" sz="1200" dirty="0"/>
          </a:p>
          <a:p>
            <a:r>
              <a:rPr lang="en-GB" sz="1200" dirty="0"/>
              <a:t>In-vessel</a:t>
            </a:r>
          </a:p>
          <a:p>
            <a:pPr marL="171450" indent="-171450">
              <a:buFont typeface="Arial" panose="020B0604020202020204" pitchFamily="34" charset="0"/>
              <a:buChar char="•"/>
            </a:pPr>
            <a:r>
              <a:rPr lang="en-GB" sz="1200" dirty="0"/>
              <a:t>Mirrors (not replaceable)</a:t>
            </a:r>
          </a:p>
          <a:p>
            <a:pPr marL="171450" indent="-171450">
              <a:buFont typeface="Arial" panose="020B0604020202020204" pitchFamily="34" charset="0"/>
              <a:buChar char="•"/>
            </a:pPr>
            <a:r>
              <a:rPr lang="en-GB" sz="1200" dirty="0"/>
              <a:t>Vacuum-Windows (replaceable once every 10 years or so)</a:t>
            </a:r>
          </a:p>
        </p:txBody>
      </p:sp>
      <p:sp>
        <p:nvSpPr>
          <p:cNvPr id="35" name="Rectangle 34">
            <a:extLst>
              <a:ext uri="{FF2B5EF4-FFF2-40B4-BE49-F238E27FC236}">
                <a16:creationId xmlns:a16="http://schemas.microsoft.com/office/drawing/2014/main" id="{91F35BEF-2137-6769-04C6-C188D5CD98DD}"/>
              </a:ext>
            </a:extLst>
          </p:cNvPr>
          <p:cNvSpPr/>
          <p:nvPr/>
        </p:nvSpPr>
        <p:spPr>
          <a:xfrm rot="16200000">
            <a:off x="3929798" y="2357830"/>
            <a:ext cx="1695597" cy="30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Bioshield</a:t>
            </a:r>
          </a:p>
        </p:txBody>
      </p:sp>
      <p:sp>
        <p:nvSpPr>
          <p:cNvPr id="38" name="Rectangle 37">
            <a:extLst>
              <a:ext uri="{FF2B5EF4-FFF2-40B4-BE49-F238E27FC236}">
                <a16:creationId xmlns:a16="http://schemas.microsoft.com/office/drawing/2014/main" id="{2A98677F-93D7-FE23-1E1A-53B078A55385}"/>
              </a:ext>
            </a:extLst>
          </p:cNvPr>
          <p:cNvSpPr/>
          <p:nvPr/>
        </p:nvSpPr>
        <p:spPr>
          <a:xfrm rot="16200000">
            <a:off x="6092561" y="2357831"/>
            <a:ext cx="1695601" cy="30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Bioshield</a:t>
            </a:r>
          </a:p>
        </p:txBody>
      </p:sp>
      <p:sp>
        <p:nvSpPr>
          <p:cNvPr id="12" name="Title 1">
            <a:extLst>
              <a:ext uri="{FF2B5EF4-FFF2-40B4-BE49-F238E27FC236}">
                <a16:creationId xmlns:a16="http://schemas.microsoft.com/office/drawing/2014/main" id="{EE349877-80B6-1CF8-7902-9F8B50D28E84}"/>
              </a:ext>
            </a:extLst>
          </p:cNvPr>
          <p:cNvSpPr txBox="1">
            <a:spLocks/>
          </p:cNvSpPr>
          <p:nvPr/>
        </p:nvSpPr>
        <p:spPr>
          <a:xfrm>
            <a:off x="1686350" y="443252"/>
            <a:ext cx="6098079"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how to keep it alive </a:t>
            </a:r>
          </a:p>
        </p:txBody>
      </p:sp>
      <p:sp>
        <p:nvSpPr>
          <p:cNvPr id="46" name="TextBox 45">
            <a:extLst>
              <a:ext uri="{FF2B5EF4-FFF2-40B4-BE49-F238E27FC236}">
                <a16:creationId xmlns:a16="http://schemas.microsoft.com/office/drawing/2014/main" id="{4A334E8F-5C3A-4358-4417-98EC2484D746}"/>
              </a:ext>
            </a:extLst>
          </p:cNvPr>
          <p:cNvSpPr txBox="1"/>
          <p:nvPr/>
        </p:nvSpPr>
        <p:spPr>
          <a:xfrm>
            <a:off x="1558354" y="16241"/>
            <a:ext cx="5461688" cy="307777"/>
          </a:xfrm>
          <a:prstGeom prst="rect">
            <a:avLst/>
          </a:prstGeom>
          <a:noFill/>
        </p:spPr>
        <p:txBody>
          <a:bodyPr wrap="none" rtlCol="0">
            <a:spAutoFit/>
          </a:bodyPr>
          <a:lstStyle/>
          <a:p>
            <a:r>
              <a:rPr lang="en-GB" sz="1400" dirty="0">
                <a:solidFill>
                  <a:srgbClr val="FF0000"/>
                </a:solidFill>
              </a:rPr>
              <a:t>Lessons learned from FIR Interferometry/Polarimetry on JET alone</a:t>
            </a:r>
          </a:p>
        </p:txBody>
      </p:sp>
      <p:sp>
        <p:nvSpPr>
          <p:cNvPr id="47" name="TextBox 46">
            <a:extLst>
              <a:ext uri="{FF2B5EF4-FFF2-40B4-BE49-F238E27FC236}">
                <a16:creationId xmlns:a16="http://schemas.microsoft.com/office/drawing/2014/main" id="{E665F1FE-06EF-21F7-88F1-22ABA5B7D84D}"/>
              </a:ext>
            </a:extLst>
          </p:cNvPr>
          <p:cNvSpPr txBox="1"/>
          <p:nvPr/>
        </p:nvSpPr>
        <p:spPr>
          <a:xfrm>
            <a:off x="4227127" y="1193698"/>
            <a:ext cx="1170419" cy="276999"/>
          </a:xfrm>
          <a:prstGeom prst="rect">
            <a:avLst/>
          </a:prstGeom>
          <a:noFill/>
        </p:spPr>
        <p:txBody>
          <a:bodyPr wrap="square" rtlCol="0">
            <a:spAutoFit/>
          </a:bodyPr>
          <a:lstStyle/>
          <a:p>
            <a:r>
              <a:rPr lang="en-GB" sz="1200" dirty="0"/>
              <a:t>Tritium barrier</a:t>
            </a:r>
          </a:p>
        </p:txBody>
      </p:sp>
      <p:sp>
        <p:nvSpPr>
          <p:cNvPr id="48" name="TextBox 47">
            <a:extLst>
              <a:ext uri="{FF2B5EF4-FFF2-40B4-BE49-F238E27FC236}">
                <a16:creationId xmlns:a16="http://schemas.microsoft.com/office/drawing/2014/main" id="{A7D98D21-B3F7-915C-14B6-0ECB1A832105}"/>
              </a:ext>
            </a:extLst>
          </p:cNvPr>
          <p:cNvSpPr txBox="1"/>
          <p:nvPr/>
        </p:nvSpPr>
        <p:spPr>
          <a:xfrm>
            <a:off x="6434716" y="1166751"/>
            <a:ext cx="1170419" cy="276999"/>
          </a:xfrm>
          <a:prstGeom prst="rect">
            <a:avLst/>
          </a:prstGeom>
          <a:noFill/>
        </p:spPr>
        <p:txBody>
          <a:bodyPr wrap="square" rtlCol="0">
            <a:spAutoFit/>
          </a:bodyPr>
          <a:lstStyle/>
          <a:p>
            <a:r>
              <a:rPr lang="en-GB" sz="1200" dirty="0"/>
              <a:t>Tritium barrier</a:t>
            </a:r>
          </a:p>
        </p:txBody>
      </p:sp>
      <p:grpSp>
        <p:nvGrpSpPr>
          <p:cNvPr id="107" name="Group 106">
            <a:extLst>
              <a:ext uri="{FF2B5EF4-FFF2-40B4-BE49-F238E27FC236}">
                <a16:creationId xmlns:a16="http://schemas.microsoft.com/office/drawing/2014/main" id="{6FC4179A-B52A-BD02-736F-ADFA8E1370B0}"/>
              </a:ext>
            </a:extLst>
          </p:cNvPr>
          <p:cNvGrpSpPr/>
          <p:nvPr/>
        </p:nvGrpSpPr>
        <p:grpSpPr>
          <a:xfrm>
            <a:off x="7883677" y="2394012"/>
            <a:ext cx="2186817" cy="3976928"/>
            <a:chOff x="6359676" y="2394012"/>
            <a:chExt cx="2186817" cy="3976928"/>
          </a:xfrm>
        </p:grpSpPr>
        <p:pic>
          <p:nvPicPr>
            <p:cNvPr id="49" name="Picture 48" descr="Close-up of a machine&#10;&#10;Description automatically generated">
              <a:extLst>
                <a:ext uri="{FF2B5EF4-FFF2-40B4-BE49-F238E27FC236}">
                  <a16:creationId xmlns:a16="http://schemas.microsoft.com/office/drawing/2014/main" id="{D83D233E-B5BF-F7D4-6746-B5D55B996D18}"/>
                </a:ext>
              </a:extLst>
            </p:cNvPr>
            <p:cNvPicPr>
              <a:picLocks noChangeAspect="1"/>
            </p:cNvPicPr>
            <p:nvPr/>
          </p:nvPicPr>
          <p:blipFill rotWithShape="1">
            <a:blip r:embed="rId2"/>
            <a:srcRect r="17881"/>
            <a:stretch/>
          </p:blipFill>
          <p:spPr>
            <a:xfrm>
              <a:off x="6545001" y="4430988"/>
              <a:ext cx="1902865" cy="1544412"/>
            </a:xfrm>
            <a:prstGeom prst="rect">
              <a:avLst/>
            </a:prstGeom>
          </p:spPr>
        </p:pic>
        <p:sp>
          <p:nvSpPr>
            <p:cNvPr id="50" name="TextBox 49">
              <a:extLst>
                <a:ext uri="{FF2B5EF4-FFF2-40B4-BE49-F238E27FC236}">
                  <a16:creationId xmlns:a16="http://schemas.microsoft.com/office/drawing/2014/main" id="{D4FF51DB-665A-9DA2-A3A1-B9B9B5BB0C09}"/>
                </a:ext>
              </a:extLst>
            </p:cNvPr>
            <p:cNvSpPr txBox="1"/>
            <p:nvPr/>
          </p:nvSpPr>
          <p:spPr>
            <a:xfrm>
              <a:off x="6359676" y="5909275"/>
              <a:ext cx="2186817" cy="461665"/>
            </a:xfrm>
            <a:prstGeom prst="rect">
              <a:avLst/>
            </a:prstGeom>
            <a:noFill/>
          </p:spPr>
          <p:txBody>
            <a:bodyPr wrap="none" rtlCol="0">
              <a:spAutoFit/>
            </a:bodyPr>
            <a:lstStyle/>
            <a:p>
              <a:r>
                <a:rPr lang="en-GB" sz="1200" dirty="0">
                  <a:solidFill>
                    <a:srgbClr val="FF0000"/>
                  </a:solidFill>
                </a:rPr>
                <a:t>Nickel in-vessel mirror hiding </a:t>
              </a:r>
            </a:p>
            <a:p>
              <a:r>
                <a:rPr lang="en-GB" sz="1200" dirty="0">
                  <a:solidFill>
                    <a:srgbClr val="FF0000"/>
                  </a:solidFill>
                </a:rPr>
                <a:t>behind limiter 30 years later</a:t>
              </a:r>
            </a:p>
          </p:txBody>
        </p:sp>
        <p:cxnSp>
          <p:nvCxnSpPr>
            <p:cNvPr id="52" name="Connector: Elbow 51">
              <a:extLst>
                <a:ext uri="{FF2B5EF4-FFF2-40B4-BE49-F238E27FC236}">
                  <a16:creationId xmlns:a16="http://schemas.microsoft.com/office/drawing/2014/main" id="{8191B3BA-3481-E5E2-B5ED-55285F710735}"/>
                </a:ext>
              </a:extLst>
            </p:cNvPr>
            <p:cNvCxnSpPr>
              <a:cxnSpLocks/>
              <a:endCxn id="49" idx="3"/>
            </p:cNvCxnSpPr>
            <p:nvPr/>
          </p:nvCxnSpPr>
          <p:spPr>
            <a:xfrm rot="16200000" flipH="1">
              <a:off x="6797302" y="3552630"/>
              <a:ext cx="2809182" cy="491945"/>
            </a:xfrm>
            <a:prstGeom prst="bentConnector4">
              <a:avLst>
                <a:gd name="adj1" fmla="val 556"/>
                <a:gd name="adj2" fmla="val 146469"/>
              </a:avLst>
            </a:prstGeom>
            <a:ln w="38100">
              <a:solidFill>
                <a:srgbClr val="FF0000"/>
              </a:solidFill>
              <a:tailEnd type="triangle"/>
            </a:ln>
          </p:spPr>
          <p:style>
            <a:lnRef idx="1">
              <a:schemeClr val="accent5"/>
            </a:lnRef>
            <a:fillRef idx="0">
              <a:schemeClr val="accent5"/>
            </a:fillRef>
            <a:effectRef idx="0">
              <a:schemeClr val="accent5"/>
            </a:effectRef>
            <a:fontRef idx="minor">
              <a:schemeClr val="tx1"/>
            </a:fontRef>
          </p:style>
        </p:cxnSp>
      </p:grpSp>
      <p:sp>
        <p:nvSpPr>
          <p:cNvPr id="57" name="TextBox 56">
            <a:extLst>
              <a:ext uri="{FF2B5EF4-FFF2-40B4-BE49-F238E27FC236}">
                <a16:creationId xmlns:a16="http://schemas.microsoft.com/office/drawing/2014/main" id="{0CF627CE-6FB9-5240-EB24-B0D0978116B8}"/>
              </a:ext>
            </a:extLst>
          </p:cNvPr>
          <p:cNvSpPr txBox="1"/>
          <p:nvPr/>
        </p:nvSpPr>
        <p:spPr>
          <a:xfrm>
            <a:off x="7250126" y="3005577"/>
            <a:ext cx="2168639" cy="1200329"/>
          </a:xfrm>
          <a:prstGeom prst="rect">
            <a:avLst/>
          </a:prstGeom>
          <a:noFill/>
        </p:spPr>
        <p:txBody>
          <a:bodyPr wrap="square" rtlCol="0">
            <a:spAutoFit/>
          </a:bodyPr>
          <a:lstStyle/>
          <a:p>
            <a:endParaRPr lang="en-GB" sz="1200" dirty="0"/>
          </a:p>
          <a:p>
            <a:r>
              <a:rPr lang="en-GB" sz="1200" dirty="0"/>
              <a:t>Ex-Vessel</a:t>
            </a:r>
          </a:p>
          <a:p>
            <a:endParaRPr lang="en-GB" sz="1200" dirty="0"/>
          </a:p>
          <a:p>
            <a:pPr marL="171450" indent="-171450">
              <a:buFont typeface="Arial" panose="020B0604020202020204" pitchFamily="34" charset="0"/>
              <a:buChar char="•"/>
            </a:pPr>
            <a:r>
              <a:rPr lang="en-GB" sz="1200" dirty="0"/>
              <a:t>Diagnostic-Tower</a:t>
            </a:r>
          </a:p>
          <a:p>
            <a:pPr marL="171450" indent="-171450">
              <a:buFont typeface="Arial" panose="020B0604020202020204" pitchFamily="34" charset="0"/>
              <a:buChar char="•"/>
            </a:pPr>
            <a:r>
              <a:rPr lang="en-GB" sz="1200" dirty="0"/>
              <a:t>Access</a:t>
            </a:r>
          </a:p>
          <a:p>
            <a:pPr marL="171450" indent="-171450">
              <a:buFont typeface="Arial" panose="020B0604020202020204" pitchFamily="34" charset="0"/>
              <a:buChar char="•"/>
            </a:pPr>
            <a:r>
              <a:rPr lang="en-GB" sz="1200" dirty="0"/>
              <a:t>Opto-mechanics</a:t>
            </a:r>
          </a:p>
        </p:txBody>
      </p:sp>
      <p:grpSp>
        <p:nvGrpSpPr>
          <p:cNvPr id="105" name="Group 104">
            <a:extLst>
              <a:ext uri="{FF2B5EF4-FFF2-40B4-BE49-F238E27FC236}">
                <a16:creationId xmlns:a16="http://schemas.microsoft.com/office/drawing/2014/main" id="{657B3FDA-66AC-0536-25DC-429C559927DE}"/>
              </a:ext>
            </a:extLst>
          </p:cNvPr>
          <p:cNvGrpSpPr/>
          <p:nvPr/>
        </p:nvGrpSpPr>
        <p:grpSpPr>
          <a:xfrm>
            <a:off x="4359907" y="3355675"/>
            <a:ext cx="2890219" cy="2921124"/>
            <a:chOff x="2835906" y="3355675"/>
            <a:chExt cx="2890219" cy="2921124"/>
          </a:xfrm>
        </p:grpSpPr>
        <p:pic>
          <p:nvPicPr>
            <p:cNvPr id="61" name="Picture 60">
              <a:extLst>
                <a:ext uri="{FF2B5EF4-FFF2-40B4-BE49-F238E27FC236}">
                  <a16:creationId xmlns:a16="http://schemas.microsoft.com/office/drawing/2014/main" id="{50E23E6E-3C0E-95CC-A604-F2D9BD1769ED}"/>
                </a:ext>
              </a:extLst>
            </p:cNvPr>
            <p:cNvPicPr>
              <a:picLocks noChangeAspect="1"/>
            </p:cNvPicPr>
            <p:nvPr/>
          </p:nvPicPr>
          <p:blipFill rotWithShape="1">
            <a:blip r:embed="rId3"/>
            <a:srcRect b="26563"/>
            <a:stretch/>
          </p:blipFill>
          <p:spPr>
            <a:xfrm>
              <a:off x="3004385" y="4652757"/>
              <a:ext cx="2261932" cy="1200329"/>
            </a:xfrm>
            <a:prstGeom prst="rect">
              <a:avLst/>
            </a:prstGeom>
          </p:spPr>
        </p:pic>
        <p:sp>
          <p:nvSpPr>
            <p:cNvPr id="62" name="TextBox 61">
              <a:extLst>
                <a:ext uri="{FF2B5EF4-FFF2-40B4-BE49-F238E27FC236}">
                  <a16:creationId xmlns:a16="http://schemas.microsoft.com/office/drawing/2014/main" id="{52A14682-1858-268E-C37E-3CDFA8749F2C}"/>
                </a:ext>
              </a:extLst>
            </p:cNvPr>
            <p:cNvSpPr txBox="1"/>
            <p:nvPr/>
          </p:nvSpPr>
          <p:spPr>
            <a:xfrm>
              <a:off x="2835906" y="5815134"/>
              <a:ext cx="2890219" cy="461665"/>
            </a:xfrm>
            <a:prstGeom prst="rect">
              <a:avLst/>
            </a:prstGeom>
            <a:noFill/>
          </p:spPr>
          <p:txBody>
            <a:bodyPr wrap="square" rtlCol="0">
              <a:spAutoFit/>
            </a:bodyPr>
            <a:lstStyle/>
            <a:p>
              <a:r>
                <a:rPr lang="en-GB" sz="1200" dirty="0">
                  <a:solidFill>
                    <a:srgbClr val="FF0000"/>
                  </a:solidFill>
                </a:rPr>
                <a:t>TPX 90</a:t>
              </a:r>
              <a:r>
                <a:rPr lang="en-GB" sz="1200" dirty="0">
                  <a:solidFill>
                    <a:srgbClr val="FF0000"/>
                  </a:solidFill>
                  <a:latin typeface="Symbol" panose="05050102010706020507" pitchFamily="18" charset="2"/>
                </a:rPr>
                <a:t>m</a:t>
              </a:r>
              <a:r>
                <a:rPr lang="en-GB" sz="1200" dirty="0">
                  <a:solidFill>
                    <a:srgbClr val="FF0000"/>
                  </a:solidFill>
                </a:rPr>
                <a:t>m thick pellicle windows acting as tritium barrier to the basement</a:t>
              </a:r>
            </a:p>
          </p:txBody>
        </p:sp>
        <p:cxnSp>
          <p:nvCxnSpPr>
            <p:cNvPr id="63" name="Connector: Elbow 62">
              <a:extLst>
                <a:ext uri="{FF2B5EF4-FFF2-40B4-BE49-F238E27FC236}">
                  <a16:creationId xmlns:a16="http://schemas.microsoft.com/office/drawing/2014/main" id="{91E45595-3677-C378-90D0-F5363CB4BACE}"/>
                </a:ext>
              </a:extLst>
            </p:cNvPr>
            <p:cNvCxnSpPr>
              <a:cxnSpLocks/>
              <a:endCxn id="61" idx="3"/>
            </p:cNvCxnSpPr>
            <p:nvPr/>
          </p:nvCxnSpPr>
          <p:spPr>
            <a:xfrm rot="5400000">
              <a:off x="4432557" y="4189435"/>
              <a:ext cx="1897248" cy="229727"/>
            </a:xfrm>
            <a:prstGeom prst="bentConnector2">
              <a:avLst/>
            </a:prstGeom>
            <a:ln w="38100">
              <a:solidFill>
                <a:srgbClr val="FF0000"/>
              </a:solidFill>
              <a:tailEnd type="triangle"/>
            </a:ln>
          </p:spPr>
          <p:style>
            <a:lnRef idx="1">
              <a:schemeClr val="accent5"/>
            </a:lnRef>
            <a:fillRef idx="0">
              <a:schemeClr val="accent5"/>
            </a:fillRef>
            <a:effectRef idx="0">
              <a:schemeClr val="accent5"/>
            </a:effectRef>
            <a:fontRef idx="minor">
              <a:schemeClr val="tx1"/>
            </a:fontRef>
          </p:style>
        </p:cxnSp>
      </p:grpSp>
      <p:grpSp>
        <p:nvGrpSpPr>
          <p:cNvPr id="103" name="Group 102">
            <a:extLst>
              <a:ext uri="{FF2B5EF4-FFF2-40B4-BE49-F238E27FC236}">
                <a16:creationId xmlns:a16="http://schemas.microsoft.com/office/drawing/2014/main" id="{9C215123-591E-000B-82D3-2B54DDECB97C}"/>
              </a:ext>
            </a:extLst>
          </p:cNvPr>
          <p:cNvGrpSpPr/>
          <p:nvPr/>
        </p:nvGrpSpPr>
        <p:grpSpPr>
          <a:xfrm>
            <a:off x="1849206" y="3016485"/>
            <a:ext cx="2696752" cy="3400258"/>
            <a:chOff x="325206" y="3016485"/>
            <a:chExt cx="2696752" cy="3400258"/>
          </a:xfrm>
        </p:grpSpPr>
        <p:sp>
          <p:nvSpPr>
            <p:cNvPr id="66" name="TextBox 65">
              <a:extLst>
                <a:ext uri="{FF2B5EF4-FFF2-40B4-BE49-F238E27FC236}">
                  <a16:creationId xmlns:a16="http://schemas.microsoft.com/office/drawing/2014/main" id="{97C00D43-467C-9C8A-4E98-A620C130D6E1}"/>
                </a:ext>
              </a:extLst>
            </p:cNvPr>
            <p:cNvSpPr txBox="1"/>
            <p:nvPr/>
          </p:nvSpPr>
          <p:spPr>
            <a:xfrm>
              <a:off x="325206" y="5955078"/>
              <a:ext cx="2696752" cy="461665"/>
            </a:xfrm>
            <a:prstGeom prst="rect">
              <a:avLst/>
            </a:prstGeom>
            <a:noFill/>
          </p:spPr>
          <p:txBody>
            <a:bodyPr wrap="square">
              <a:spAutoFit/>
            </a:bodyPr>
            <a:lstStyle/>
            <a:p>
              <a:r>
                <a:rPr lang="en-GB" sz="1200" dirty="0">
                  <a:solidFill>
                    <a:srgbClr val="FF0000"/>
                  </a:solidFill>
                </a:rPr>
                <a:t>A failed cryostat will take minimum one week to recommission</a:t>
              </a:r>
            </a:p>
          </p:txBody>
        </p:sp>
        <p:pic>
          <p:nvPicPr>
            <p:cNvPr id="67" name="Picture 66">
              <a:extLst>
                <a:ext uri="{FF2B5EF4-FFF2-40B4-BE49-F238E27FC236}">
                  <a16:creationId xmlns:a16="http://schemas.microsoft.com/office/drawing/2014/main" id="{9BA3B1FA-0550-B790-3E9B-860F9CC40BF8}"/>
                </a:ext>
              </a:extLst>
            </p:cNvPr>
            <p:cNvPicPr>
              <a:picLocks noChangeAspect="1"/>
            </p:cNvPicPr>
            <p:nvPr/>
          </p:nvPicPr>
          <p:blipFill rotWithShape="1">
            <a:blip r:embed="rId4"/>
            <a:srcRect t="26619"/>
            <a:stretch/>
          </p:blipFill>
          <p:spPr>
            <a:xfrm>
              <a:off x="689357" y="4483821"/>
              <a:ext cx="1855219" cy="1428724"/>
            </a:xfrm>
            <a:prstGeom prst="rect">
              <a:avLst/>
            </a:prstGeom>
          </p:spPr>
        </p:pic>
        <p:cxnSp>
          <p:nvCxnSpPr>
            <p:cNvPr id="96" name="Connector: Elbow 95">
              <a:extLst>
                <a:ext uri="{FF2B5EF4-FFF2-40B4-BE49-F238E27FC236}">
                  <a16:creationId xmlns:a16="http://schemas.microsoft.com/office/drawing/2014/main" id="{9B0566B8-A427-B97E-11F2-B19FFA411856}"/>
                </a:ext>
              </a:extLst>
            </p:cNvPr>
            <p:cNvCxnSpPr>
              <a:cxnSpLocks/>
              <a:stCxn id="31" idx="1"/>
              <a:endCxn id="67" idx="1"/>
            </p:cNvCxnSpPr>
            <p:nvPr/>
          </p:nvCxnSpPr>
          <p:spPr>
            <a:xfrm rot="10800000" flipV="1">
              <a:off x="689357" y="3016485"/>
              <a:ext cx="37408" cy="2181697"/>
            </a:xfrm>
            <a:prstGeom prst="bentConnector3">
              <a:avLst>
                <a:gd name="adj1" fmla="val 71109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83F023CC-0C62-300C-5B03-C3B164D1D5C9}"/>
              </a:ext>
            </a:extLst>
          </p:cNvPr>
          <p:cNvGrpSpPr/>
          <p:nvPr/>
        </p:nvGrpSpPr>
        <p:grpSpPr>
          <a:xfrm>
            <a:off x="4735389" y="2488144"/>
            <a:ext cx="2201270" cy="2166830"/>
            <a:chOff x="3211389" y="2488144"/>
            <a:chExt cx="2201270" cy="2166830"/>
          </a:xfrm>
        </p:grpSpPr>
        <p:sp>
          <p:nvSpPr>
            <p:cNvPr id="100" name="TextBox 99">
              <a:extLst>
                <a:ext uri="{FF2B5EF4-FFF2-40B4-BE49-F238E27FC236}">
                  <a16:creationId xmlns:a16="http://schemas.microsoft.com/office/drawing/2014/main" id="{DC7AB70C-323D-8A17-9FA6-57D4167E104F}"/>
                </a:ext>
              </a:extLst>
            </p:cNvPr>
            <p:cNvSpPr txBox="1"/>
            <p:nvPr/>
          </p:nvSpPr>
          <p:spPr>
            <a:xfrm>
              <a:off x="3211389" y="3454645"/>
              <a:ext cx="2201270" cy="1200329"/>
            </a:xfrm>
            <a:prstGeom prst="rect">
              <a:avLst/>
            </a:prstGeom>
            <a:noFill/>
          </p:spPr>
          <p:txBody>
            <a:bodyPr wrap="square" rtlCol="0">
              <a:spAutoFit/>
            </a:bodyPr>
            <a:lstStyle/>
            <a:p>
              <a:r>
                <a:rPr lang="en-GB" sz="1200" dirty="0">
                  <a:solidFill>
                    <a:srgbClr val="FF0000"/>
                  </a:solidFill>
                </a:rPr>
                <a:t>Losing dry air requires 3 days for restoring signal power as basement duct account for 50m(80 in total) of the optical path (rate of air 5l/min for a 25mx4mx2m box)</a:t>
              </a:r>
            </a:p>
          </p:txBody>
        </p:sp>
        <p:cxnSp>
          <p:nvCxnSpPr>
            <p:cNvPr id="101" name="Connector: Elbow 100">
              <a:extLst>
                <a:ext uri="{FF2B5EF4-FFF2-40B4-BE49-F238E27FC236}">
                  <a16:creationId xmlns:a16="http://schemas.microsoft.com/office/drawing/2014/main" id="{759B7875-2A77-09F9-1E85-CE0E18A284CC}"/>
                </a:ext>
              </a:extLst>
            </p:cNvPr>
            <p:cNvCxnSpPr>
              <a:cxnSpLocks/>
            </p:cNvCxnSpPr>
            <p:nvPr/>
          </p:nvCxnSpPr>
          <p:spPr>
            <a:xfrm rot="5400000">
              <a:off x="3497521" y="2935627"/>
              <a:ext cx="1009829" cy="114863"/>
            </a:xfrm>
            <a:prstGeom prst="bentConnector3">
              <a:avLst>
                <a:gd name="adj1" fmla="val 50000"/>
              </a:avLst>
            </a:prstGeom>
            <a:ln w="38100">
              <a:solidFill>
                <a:srgbClr val="FF0000"/>
              </a:solidFill>
              <a:tailEnd type="triangle"/>
            </a:ln>
          </p:spPr>
          <p:style>
            <a:lnRef idx="1">
              <a:schemeClr val="accent5"/>
            </a:lnRef>
            <a:fillRef idx="0">
              <a:schemeClr val="accent5"/>
            </a:fillRef>
            <a:effectRef idx="0">
              <a:schemeClr val="accent5"/>
            </a:effectRef>
            <a:fontRef idx="minor">
              <a:schemeClr val="tx1"/>
            </a:fontRef>
          </p:style>
        </p:cxnSp>
      </p:grpSp>
      <p:sp>
        <p:nvSpPr>
          <p:cNvPr id="4" name="TextBox 3">
            <a:extLst>
              <a:ext uri="{FF2B5EF4-FFF2-40B4-BE49-F238E27FC236}">
                <a16:creationId xmlns:a16="http://schemas.microsoft.com/office/drawing/2014/main" id="{E5A7ACD1-EA6E-2DA9-BF48-A1A4DA66712E}"/>
              </a:ext>
            </a:extLst>
          </p:cNvPr>
          <p:cNvSpPr txBox="1"/>
          <p:nvPr/>
        </p:nvSpPr>
        <p:spPr>
          <a:xfrm>
            <a:off x="4898149" y="1373613"/>
            <a:ext cx="1861590" cy="369332"/>
          </a:xfrm>
          <a:prstGeom prst="rect">
            <a:avLst/>
          </a:prstGeom>
          <a:noFill/>
        </p:spPr>
        <p:txBody>
          <a:bodyPr wrap="square">
            <a:spAutoFit/>
          </a:bodyPr>
          <a:lstStyle/>
          <a:p>
            <a:r>
              <a:rPr lang="en-GB" b="1" dirty="0">
                <a:solidFill>
                  <a:schemeClr val="accent5"/>
                </a:solidFill>
              </a:rPr>
              <a:t>Interspace area</a:t>
            </a:r>
          </a:p>
        </p:txBody>
      </p:sp>
      <p:sp>
        <p:nvSpPr>
          <p:cNvPr id="5" name="TextBox 4">
            <a:extLst>
              <a:ext uri="{FF2B5EF4-FFF2-40B4-BE49-F238E27FC236}">
                <a16:creationId xmlns:a16="http://schemas.microsoft.com/office/drawing/2014/main" id="{961A8AC1-3AC7-251C-2384-B0ED39816013}"/>
              </a:ext>
            </a:extLst>
          </p:cNvPr>
          <p:cNvSpPr txBox="1"/>
          <p:nvPr/>
        </p:nvSpPr>
        <p:spPr>
          <a:xfrm>
            <a:off x="2154330" y="1272201"/>
            <a:ext cx="2028827" cy="369332"/>
          </a:xfrm>
          <a:prstGeom prst="rect">
            <a:avLst/>
          </a:prstGeom>
          <a:noFill/>
        </p:spPr>
        <p:txBody>
          <a:bodyPr wrap="square">
            <a:spAutoFit/>
          </a:bodyPr>
          <a:lstStyle/>
          <a:p>
            <a:r>
              <a:rPr lang="en-GB" b="1" dirty="0">
                <a:solidFill>
                  <a:schemeClr val="accent5"/>
                </a:solidFill>
              </a:rPr>
              <a:t>Diagnostic room</a:t>
            </a:r>
          </a:p>
        </p:txBody>
      </p:sp>
      <p:sp>
        <p:nvSpPr>
          <p:cNvPr id="6" name="TextBox 5">
            <a:extLst>
              <a:ext uri="{FF2B5EF4-FFF2-40B4-BE49-F238E27FC236}">
                <a16:creationId xmlns:a16="http://schemas.microsoft.com/office/drawing/2014/main" id="{AB32CA64-D9B7-166A-5F18-7F0E7F86AF0A}"/>
              </a:ext>
            </a:extLst>
          </p:cNvPr>
          <p:cNvSpPr txBox="1"/>
          <p:nvPr/>
        </p:nvSpPr>
        <p:spPr>
          <a:xfrm>
            <a:off x="7718094" y="1279082"/>
            <a:ext cx="2253773" cy="369332"/>
          </a:xfrm>
          <a:prstGeom prst="rect">
            <a:avLst/>
          </a:prstGeom>
          <a:noFill/>
        </p:spPr>
        <p:txBody>
          <a:bodyPr wrap="square">
            <a:spAutoFit/>
          </a:bodyPr>
          <a:lstStyle/>
          <a:p>
            <a:r>
              <a:rPr lang="en-GB" b="1" dirty="0">
                <a:solidFill>
                  <a:schemeClr val="accent5"/>
                </a:solidFill>
              </a:rPr>
              <a:t>Torus(reactor) hall</a:t>
            </a:r>
          </a:p>
        </p:txBody>
      </p:sp>
    </p:spTree>
    <p:extLst>
      <p:ext uri="{BB962C8B-B14F-4D97-AF65-F5344CB8AC3E}">
        <p14:creationId xmlns:p14="http://schemas.microsoft.com/office/powerpoint/2010/main" val="289154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86E447-5C8E-CC03-DCD3-DC77F7845DA1}"/>
              </a:ext>
            </a:extLst>
          </p:cNvPr>
          <p:cNvSpPr>
            <a:spLocks noGrp="1"/>
          </p:cNvSpPr>
          <p:nvPr>
            <p:ph type="sldNum" sz="quarter" idx="11"/>
          </p:nvPr>
        </p:nvSpPr>
        <p:spPr/>
        <p:txBody>
          <a:bodyPr/>
          <a:lstStyle/>
          <a:p>
            <a:fld id="{35482B25-261F-464E-BDD8-63296DE4D8A4}" type="slidenum">
              <a:rPr lang="en-US" smtClean="0"/>
              <a:pPr/>
              <a:t>13</a:t>
            </a:fld>
            <a:endParaRPr lang="en-US" dirty="0"/>
          </a:p>
        </p:txBody>
      </p:sp>
      <p:sp>
        <p:nvSpPr>
          <p:cNvPr id="4" name="Title 1">
            <a:extLst>
              <a:ext uri="{FF2B5EF4-FFF2-40B4-BE49-F238E27FC236}">
                <a16:creationId xmlns:a16="http://schemas.microsoft.com/office/drawing/2014/main" id="{7BD970DE-DB26-5CF7-3430-9DC5439440BA}"/>
              </a:ext>
            </a:extLst>
          </p:cNvPr>
          <p:cNvSpPr txBox="1">
            <a:spLocks/>
          </p:cNvSpPr>
          <p:nvPr/>
        </p:nvSpPr>
        <p:spPr>
          <a:xfrm>
            <a:off x="2322843" y="2810355"/>
            <a:ext cx="7546314" cy="589970"/>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about signal losses and errors</a:t>
            </a:r>
          </a:p>
        </p:txBody>
      </p:sp>
      <p:sp>
        <p:nvSpPr>
          <p:cNvPr id="13" name="Footer Placeholder 1">
            <a:extLst>
              <a:ext uri="{FF2B5EF4-FFF2-40B4-BE49-F238E27FC236}">
                <a16:creationId xmlns:a16="http://schemas.microsoft.com/office/drawing/2014/main" id="{082E74D0-5263-A4CC-18FF-AD4C12FA9F21}"/>
              </a:ext>
            </a:extLst>
          </p:cNvPr>
          <p:cNvSpPr>
            <a:spLocks noGrp="1"/>
          </p:cNvSpPr>
          <p:nvPr>
            <p:ph type="ftr" sz="quarter" idx="10"/>
          </p:nvPr>
        </p:nvSpPr>
        <p:spPr>
          <a:xfrm>
            <a:off x="2237811" y="6387724"/>
            <a:ext cx="792284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2" name="TextBox 1">
            <a:extLst>
              <a:ext uri="{FF2B5EF4-FFF2-40B4-BE49-F238E27FC236}">
                <a16:creationId xmlns:a16="http://schemas.microsoft.com/office/drawing/2014/main" id="{22556753-5C76-814D-F2E3-0BF7408B3069}"/>
              </a:ext>
            </a:extLst>
          </p:cNvPr>
          <p:cNvSpPr txBox="1"/>
          <p:nvPr/>
        </p:nvSpPr>
        <p:spPr>
          <a:xfrm>
            <a:off x="1600201" y="105151"/>
            <a:ext cx="5461688" cy="307777"/>
          </a:xfrm>
          <a:prstGeom prst="rect">
            <a:avLst/>
          </a:prstGeom>
          <a:noFill/>
        </p:spPr>
        <p:txBody>
          <a:bodyPr wrap="none" rtlCol="0">
            <a:spAutoFit/>
          </a:bodyPr>
          <a:lstStyle/>
          <a:p>
            <a:r>
              <a:rPr lang="en-GB" sz="1400" dirty="0">
                <a:solidFill>
                  <a:srgbClr val="FF0000"/>
                </a:solidFill>
              </a:rPr>
              <a:t>Lessons learned from FIR Interferometry/Polarimetry on JET alone</a:t>
            </a:r>
          </a:p>
        </p:txBody>
      </p:sp>
    </p:spTree>
    <p:extLst>
      <p:ext uri="{BB962C8B-B14F-4D97-AF65-F5344CB8AC3E}">
        <p14:creationId xmlns:p14="http://schemas.microsoft.com/office/powerpoint/2010/main" val="316712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141EF8-47CC-64BB-21D8-CC48792CAFF7}"/>
              </a:ext>
            </a:extLst>
          </p:cNvPr>
          <p:cNvSpPr>
            <a:spLocks noGrp="1"/>
          </p:cNvSpPr>
          <p:nvPr>
            <p:ph type="ftr" sz="quarter" idx="10"/>
          </p:nvPr>
        </p:nvSpPr>
        <p:spPr>
          <a:xfrm>
            <a:off x="2237812" y="6387724"/>
            <a:ext cx="782255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946CBE7-97A8-8B82-80EE-BA11DEE277A6}"/>
              </a:ext>
            </a:extLst>
          </p:cNvPr>
          <p:cNvSpPr>
            <a:spLocks noGrp="1"/>
          </p:cNvSpPr>
          <p:nvPr>
            <p:ph type="sldNum" sz="quarter" idx="11"/>
          </p:nvPr>
        </p:nvSpPr>
        <p:spPr/>
        <p:txBody>
          <a:bodyPr/>
          <a:lstStyle/>
          <a:p>
            <a:fld id="{35482B25-261F-464E-BDD8-63296DE4D8A4}" type="slidenum">
              <a:rPr lang="en-US" smtClean="0"/>
              <a:pPr/>
              <a:t>14</a:t>
            </a:fld>
            <a:endParaRPr lang="en-US" dirty="0"/>
          </a:p>
        </p:txBody>
      </p:sp>
      <p:sp>
        <p:nvSpPr>
          <p:cNvPr id="12" name="Title 1">
            <a:extLst>
              <a:ext uri="{FF2B5EF4-FFF2-40B4-BE49-F238E27FC236}">
                <a16:creationId xmlns:a16="http://schemas.microsoft.com/office/drawing/2014/main" id="{EE349877-80B6-1CF8-7902-9F8B50D28E84}"/>
              </a:ext>
            </a:extLst>
          </p:cNvPr>
          <p:cNvSpPr txBox="1">
            <a:spLocks/>
          </p:cNvSpPr>
          <p:nvPr/>
        </p:nvSpPr>
        <p:spPr>
          <a:xfrm>
            <a:off x="1600202" y="503183"/>
            <a:ext cx="7305366" cy="589970"/>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about signal losses and errors</a:t>
            </a:r>
          </a:p>
        </p:txBody>
      </p:sp>
      <p:sp>
        <p:nvSpPr>
          <p:cNvPr id="47" name="Google Shape;378;p25">
            <a:extLst>
              <a:ext uri="{FF2B5EF4-FFF2-40B4-BE49-F238E27FC236}">
                <a16:creationId xmlns:a16="http://schemas.microsoft.com/office/drawing/2014/main" id="{12011AC5-95C9-9A33-E42A-B23539DB734C}"/>
              </a:ext>
            </a:extLst>
          </p:cNvPr>
          <p:cNvSpPr/>
          <p:nvPr/>
        </p:nvSpPr>
        <p:spPr>
          <a:xfrm>
            <a:off x="1939835" y="1562025"/>
            <a:ext cx="4782420" cy="2039361"/>
          </a:xfrm>
          <a:prstGeom prst="rect">
            <a:avLst/>
          </a:prstGeom>
          <a:solidFill>
            <a:schemeClr val="lt1"/>
          </a:solidFill>
          <a:ln>
            <a:noFill/>
          </a:ln>
        </p:spPr>
        <p:txBody>
          <a:bodyPr spcFirstLastPara="1" wrap="square" lIns="91425" tIns="45700" rIns="91425" bIns="45700" anchor="ctr" anchorCtr="0">
            <a:noAutofit/>
          </a:bodyPr>
          <a:lstStyle/>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Laser power and power stability</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Laser pointing stability</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Polarisation quality &amp; settings</a:t>
            </a:r>
          </a:p>
          <a:p>
            <a:pPr>
              <a:buClr>
                <a:srgbClr val="003399"/>
              </a:buClr>
              <a:buSzPts val="1400"/>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Risk associated with operation/maintenance</a:t>
            </a: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Long term operation cost</a:t>
            </a:r>
          </a:p>
        </p:txBody>
      </p:sp>
      <p:sp>
        <p:nvSpPr>
          <p:cNvPr id="49" name="TextBox 48">
            <a:extLst>
              <a:ext uri="{FF2B5EF4-FFF2-40B4-BE49-F238E27FC236}">
                <a16:creationId xmlns:a16="http://schemas.microsoft.com/office/drawing/2014/main" id="{B80D3D9C-D1C1-9D36-F343-67BCF7275A40}"/>
              </a:ext>
            </a:extLst>
          </p:cNvPr>
          <p:cNvSpPr txBox="1"/>
          <p:nvPr/>
        </p:nvSpPr>
        <p:spPr>
          <a:xfrm>
            <a:off x="2007969" y="1152738"/>
            <a:ext cx="875049" cy="369332"/>
          </a:xfrm>
          <a:prstGeom prst="rect">
            <a:avLst/>
          </a:prstGeom>
          <a:solidFill>
            <a:schemeClr val="bg1"/>
          </a:solidFill>
        </p:spPr>
        <p:txBody>
          <a:bodyPr wrap="square">
            <a:spAutoFit/>
          </a:bodyPr>
          <a:lstStyle/>
          <a:p>
            <a:r>
              <a:rPr lang="en-GB" dirty="0">
                <a:highlight>
                  <a:srgbClr val="FFFF00"/>
                </a:highlight>
              </a:rPr>
              <a:t>Lasers</a:t>
            </a:r>
          </a:p>
        </p:txBody>
      </p:sp>
      <p:sp>
        <p:nvSpPr>
          <p:cNvPr id="51" name="TextBox 50">
            <a:extLst>
              <a:ext uri="{FF2B5EF4-FFF2-40B4-BE49-F238E27FC236}">
                <a16:creationId xmlns:a16="http://schemas.microsoft.com/office/drawing/2014/main" id="{698CB92D-3C33-FA01-6E74-79AE36DDC64B}"/>
              </a:ext>
            </a:extLst>
          </p:cNvPr>
          <p:cNvSpPr txBox="1"/>
          <p:nvPr/>
        </p:nvSpPr>
        <p:spPr>
          <a:xfrm>
            <a:off x="5385620" y="1660869"/>
            <a:ext cx="3269225" cy="338554"/>
          </a:xfrm>
          <a:prstGeom prst="rect">
            <a:avLst/>
          </a:prstGeom>
          <a:noFill/>
        </p:spPr>
        <p:txBody>
          <a:bodyPr wrap="square">
            <a:spAutoFit/>
          </a:bodyPr>
          <a:lstStyle/>
          <a:p>
            <a:pPr marL="285750" indent="-285750">
              <a:buFont typeface="Symbol" panose="05050102010706020507" pitchFamily="18" charset="2"/>
              <a:buChar char="Þ"/>
            </a:pPr>
            <a:r>
              <a:rPr lang="en-GB" sz="1600" dirty="0">
                <a:solidFill>
                  <a:srgbClr val="FF0000"/>
                </a:solidFill>
                <a:cs typeface="Arial" panose="020B0604020202020204" pitchFamily="34" charset="0"/>
              </a:rPr>
              <a:t>Better a low power but stable</a:t>
            </a:r>
          </a:p>
        </p:txBody>
      </p:sp>
      <p:sp>
        <p:nvSpPr>
          <p:cNvPr id="52" name="TextBox 51">
            <a:extLst>
              <a:ext uri="{FF2B5EF4-FFF2-40B4-BE49-F238E27FC236}">
                <a16:creationId xmlns:a16="http://schemas.microsoft.com/office/drawing/2014/main" id="{E96CBB83-AA0F-E1D1-5F67-68D40C6B38C7}"/>
              </a:ext>
            </a:extLst>
          </p:cNvPr>
          <p:cNvSpPr txBox="1"/>
          <p:nvPr/>
        </p:nvSpPr>
        <p:spPr>
          <a:xfrm>
            <a:off x="4514477" y="1903260"/>
            <a:ext cx="3269225" cy="338554"/>
          </a:xfrm>
          <a:prstGeom prst="rect">
            <a:avLst/>
          </a:prstGeom>
          <a:noFill/>
        </p:spPr>
        <p:txBody>
          <a:bodyPr wrap="square">
            <a:spAutoFit/>
          </a:bodyPr>
          <a:lstStyle/>
          <a:p>
            <a:pPr marL="285750" indent="-285750">
              <a:buFont typeface="Symbol" panose="05050102010706020507" pitchFamily="18" charset="2"/>
              <a:buChar char="Þ"/>
            </a:pPr>
            <a:r>
              <a:rPr lang="en-GB" sz="1600" dirty="0">
                <a:solidFill>
                  <a:srgbClr val="FF0000"/>
                </a:solidFill>
                <a:cs typeface="Arial" panose="020B0604020202020204" pitchFamily="34" charset="0"/>
              </a:rPr>
              <a:t>Essential for 100m optical path</a:t>
            </a:r>
          </a:p>
        </p:txBody>
      </p:sp>
      <p:sp>
        <p:nvSpPr>
          <p:cNvPr id="53" name="TextBox 52">
            <a:extLst>
              <a:ext uri="{FF2B5EF4-FFF2-40B4-BE49-F238E27FC236}">
                <a16:creationId xmlns:a16="http://schemas.microsoft.com/office/drawing/2014/main" id="{E1CCD411-6384-B1F7-C136-58F35068633E}"/>
              </a:ext>
            </a:extLst>
          </p:cNvPr>
          <p:cNvSpPr txBox="1"/>
          <p:nvPr/>
        </p:nvSpPr>
        <p:spPr>
          <a:xfrm>
            <a:off x="5160576" y="2178539"/>
            <a:ext cx="3802627" cy="338554"/>
          </a:xfrm>
          <a:prstGeom prst="rect">
            <a:avLst/>
          </a:prstGeom>
          <a:noFill/>
        </p:spPr>
        <p:txBody>
          <a:bodyPr wrap="square">
            <a:spAutoFit/>
          </a:bodyPr>
          <a:lstStyle/>
          <a:p>
            <a:pPr marL="285750" indent="-285750">
              <a:buFont typeface="Symbol" panose="05050102010706020507" pitchFamily="18" charset="2"/>
              <a:buChar char="Þ"/>
            </a:pPr>
            <a:r>
              <a:rPr lang="en-GB" sz="1600" dirty="0">
                <a:solidFill>
                  <a:srgbClr val="FF0000"/>
                </a:solidFill>
                <a:cs typeface="Arial" panose="020B0604020202020204" pitchFamily="34" charset="0"/>
              </a:rPr>
              <a:t>Unnecessary losses 100% avoidable</a:t>
            </a:r>
          </a:p>
        </p:txBody>
      </p:sp>
      <p:sp>
        <p:nvSpPr>
          <p:cNvPr id="54" name="TextBox 53">
            <a:extLst>
              <a:ext uri="{FF2B5EF4-FFF2-40B4-BE49-F238E27FC236}">
                <a16:creationId xmlns:a16="http://schemas.microsoft.com/office/drawing/2014/main" id="{3E3FC73D-322E-176E-BD86-0418CF787D02}"/>
              </a:ext>
            </a:extLst>
          </p:cNvPr>
          <p:cNvSpPr txBox="1"/>
          <p:nvPr/>
        </p:nvSpPr>
        <p:spPr>
          <a:xfrm>
            <a:off x="6239063" y="2662591"/>
            <a:ext cx="3984524" cy="584775"/>
          </a:xfrm>
          <a:prstGeom prst="rect">
            <a:avLst/>
          </a:prstGeom>
          <a:noFill/>
        </p:spPr>
        <p:txBody>
          <a:bodyPr wrap="square">
            <a:spAutoFit/>
          </a:bodyPr>
          <a:lstStyle/>
          <a:p>
            <a:pPr marL="285750" indent="-285750">
              <a:buFont typeface="Symbol" panose="05050102010706020507" pitchFamily="18" charset="2"/>
              <a:buChar char="Þ"/>
            </a:pPr>
            <a:r>
              <a:rPr lang="en-GB" sz="1600" dirty="0">
                <a:solidFill>
                  <a:srgbClr val="FF0000"/>
                </a:solidFill>
                <a:cs typeface="Arial" panose="020B0604020202020204" pitchFamily="34" charset="0"/>
              </a:rPr>
              <a:t>High Voltage, heat, pressure, laser</a:t>
            </a:r>
          </a:p>
          <a:p>
            <a:pPr marL="285750" indent="-285750">
              <a:buFont typeface="Symbol" panose="05050102010706020507" pitchFamily="18" charset="2"/>
              <a:buChar char="Þ"/>
            </a:pPr>
            <a:r>
              <a:rPr lang="en-GB" sz="1600" dirty="0">
                <a:solidFill>
                  <a:srgbClr val="FF0000"/>
                </a:solidFill>
                <a:cs typeface="Arial" panose="020B0604020202020204" pitchFamily="34" charset="0"/>
              </a:rPr>
              <a:t>Time required for recovery after fault </a:t>
            </a:r>
          </a:p>
        </p:txBody>
      </p:sp>
      <p:sp>
        <p:nvSpPr>
          <p:cNvPr id="55" name="TextBox 54">
            <a:extLst>
              <a:ext uri="{FF2B5EF4-FFF2-40B4-BE49-F238E27FC236}">
                <a16:creationId xmlns:a16="http://schemas.microsoft.com/office/drawing/2014/main" id="{09731000-C6E5-2C8B-AB58-2B30482924FA}"/>
              </a:ext>
            </a:extLst>
          </p:cNvPr>
          <p:cNvSpPr txBox="1"/>
          <p:nvPr/>
        </p:nvSpPr>
        <p:spPr>
          <a:xfrm>
            <a:off x="4514477" y="3129872"/>
            <a:ext cx="4782419" cy="338554"/>
          </a:xfrm>
          <a:prstGeom prst="rect">
            <a:avLst/>
          </a:prstGeom>
          <a:noFill/>
        </p:spPr>
        <p:txBody>
          <a:bodyPr wrap="square">
            <a:spAutoFit/>
          </a:bodyPr>
          <a:lstStyle/>
          <a:p>
            <a:pPr marL="285750" indent="-285750">
              <a:buFont typeface="Symbol" panose="05050102010706020507" pitchFamily="18" charset="2"/>
              <a:buChar char="Þ"/>
            </a:pPr>
            <a:r>
              <a:rPr lang="en-GB" sz="1600" dirty="0">
                <a:solidFill>
                  <a:srgbClr val="FF0000"/>
                </a:solidFill>
                <a:cs typeface="Arial" panose="020B0604020202020204" pitchFamily="34" charset="0"/>
              </a:rPr>
              <a:t>Cost of spares, people time, number of people</a:t>
            </a:r>
          </a:p>
        </p:txBody>
      </p:sp>
      <p:sp>
        <p:nvSpPr>
          <p:cNvPr id="4" name="TextBox 3">
            <a:extLst>
              <a:ext uri="{FF2B5EF4-FFF2-40B4-BE49-F238E27FC236}">
                <a16:creationId xmlns:a16="http://schemas.microsoft.com/office/drawing/2014/main" id="{90188BFD-7AC1-B187-579F-73F568D39574}"/>
              </a:ext>
            </a:extLst>
          </p:cNvPr>
          <p:cNvSpPr txBox="1"/>
          <p:nvPr/>
        </p:nvSpPr>
        <p:spPr>
          <a:xfrm>
            <a:off x="1600201" y="105151"/>
            <a:ext cx="5461688" cy="307777"/>
          </a:xfrm>
          <a:prstGeom prst="rect">
            <a:avLst/>
          </a:prstGeom>
          <a:noFill/>
        </p:spPr>
        <p:txBody>
          <a:bodyPr wrap="none" rtlCol="0">
            <a:spAutoFit/>
          </a:bodyPr>
          <a:lstStyle/>
          <a:p>
            <a:r>
              <a:rPr lang="en-GB" sz="1400" dirty="0">
                <a:solidFill>
                  <a:srgbClr val="FF0000"/>
                </a:solidFill>
              </a:rPr>
              <a:t>Lessons learned from FIR Interferometry/Polarimetry on JET alone</a:t>
            </a:r>
          </a:p>
        </p:txBody>
      </p:sp>
    </p:spTree>
    <p:extLst>
      <p:ext uri="{BB962C8B-B14F-4D97-AF65-F5344CB8AC3E}">
        <p14:creationId xmlns:p14="http://schemas.microsoft.com/office/powerpoint/2010/main" val="363398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1" grpId="0"/>
      <p:bldP spid="52" grpId="0"/>
      <p:bldP spid="53" grpId="0"/>
      <p:bldP spid="54"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141EF8-47CC-64BB-21D8-CC48792CAFF7}"/>
              </a:ext>
            </a:extLst>
          </p:cNvPr>
          <p:cNvSpPr>
            <a:spLocks noGrp="1"/>
          </p:cNvSpPr>
          <p:nvPr>
            <p:ph type="ftr" sz="quarter" idx="10"/>
          </p:nvPr>
        </p:nvSpPr>
        <p:spPr>
          <a:xfrm>
            <a:off x="2237812" y="6387724"/>
            <a:ext cx="782255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946CBE7-97A8-8B82-80EE-BA11DEE277A6}"/>
              </a:ext>
            </a:extLst>
          </p:cNvPr>
          <p:cNvSpPr>
            <a:spLocks noGrp="1"/>
          </p:cNvSpPr>
          <p:nvPr>
            <p:ph type="sldNum" sz="quarter" idx="11"/>
          </p:nvPr>
        </p:nvSpPr>
        <p:spPr/>
        <p:txBody>
          <a:bodyPr/>
          <a:lstStyle/>
          <a:p>
            <a:fld id="{35482B25-261F-464E-BDD8-63296DE4D8A4}" type="slidenum">
              <a:rPr lang="en-US" smtClean="0"/>
              <a:pPr/>
              <a:t>15</a:t>
            </a:fld>
            <a:endParaRPr lang="en-US" dirty="0"/>
          </a:p>
        </p:txBody>
      </p:sp>
      <p:sp>
        <p:nvSpPr>
          <p:cNvPr id="47" name="Google Shape;378;p25">
            <a:extLst>
              <a:ext uri="{FF2B5EF4-FFF2-40B4-BE49-F238E27FC236}">
                <a16:creationId xmlns:a16="http://schemas.microsoft.com/office/drawing/2014/main" id="{12011AC5-95C9-9A33-E42A-B23539DB734C}"/>
              </a:ext>
            </a:extLst>
          </p:cNvPr>
          <p:cNvSpPr/>
          <p:nvPr/>
        </p:nvSpPr>
        <p:spPr>
          <a:xfrm>
            <a:off x="1783161" y="1458115"/>
            <a:ext cx="3119777" cy="3386284"/>
          </a:xfrm>
          <a:prstGeom prst="rect">
            <a:avLst/>
          </a:prstGeom>
          <a:solidFill>
            <a:schemeClr val="lt1"/>
          </a:solidFill>
          <a:ln>
            <a:noFill/>
          </a:ln>
        </p:spPr>
        <p:txBody>
          <a:bodyPr spcFirstLastPara="1" wrap="square" lIns="91425" tIns="45700" rIns="91425" bIns="45700" anchor="ctr" anchorCtr="0">
            <a:noAutofit/>
          </a:bodyPr>
          <a:lstStyle/>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Vacuum Window transmission</a:t>
            </a: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Tritium barrier losses</a:t>
            </a: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Waveguides</a:t>
            </a:r>
          </a:p>
          <a:p>
            <a:pPr>
              <a:buClr>
                <a:srgbClr val="003399"/>
              </a:buClr>
              <a:buSzPts val="1400"/>
            </a:pPr>
            <a:r>
              <a:rPr lang="en-GB" sz="1600" dirty="0">
                <a:solidFill>
                  <a:srgbClr val="003399"/>
                </a:solidFill>
                <a:latin typeface="Calibri"/>
                <a:ea typeface="Calibri"/>
                <a:cs typeface="Calibri"/>
                <a:sym typeface="Calibri"/>
              </a:rPr>
              <a:t>		</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Environmental controls</a:t>
            </a: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In-vessel reflectors</a:t>
            </a: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a:buClr>
                <a:srgbClr val="003399"/>
              </a:buClr>
              <a:buSzPts val="1400"/>
            </a:pPr>
            <a:endParaRPr lang="en-GB" sz="1600" dirty="0">
              <a:solidFill>
                <a:srgbClr val="003399"/>
              </a:solidFill>
              <a:latin typeface="Calibri"/>
              <a:ea typeface="Calibri"/>
              <a:cs typeface="Calibri"/>
              <a:sym typeface="Calibri"/>
            </a:endParaRPr>
          </a:p>
        </p:txBody>
      </p:sp>
      <p:sp>
        <p:nvSpPr>
          <p:cNvPr id="49" name="TextBox 48">
            <a:extLst>
              <a:ext uri="{FF2B5EF4-FFF2-40B4-BE49-F238E27FC236}">
                <a16:creationId xmlns:a16="http://schemas.microsoft.com/office/drawing/2014/main" id="{B80D3D9C-D1C1-9D36-F343-67BCF7275A40}"/>
              </a:ext>
            </a:extLst>
          </p:cNvPr>
          <p:cNvSpPr txBox="1"/>
          <p:nvPr/>
        </p:nvSpPr>
        <p:spPr>
          <a:xfrm>
            <a:off x="1880071" y="1032707"/>
            <a:ext cx="3492414" cy="369332"/>
          </a:xfrm>
          <a:prstGeom prst="rect">
            <a:avLst/>
          </a:prstGeom>
          <a:noFill/>
        </p:spPr>
        <p:txBody>
          <a:bodyPr wrap="square">
            <a:spAutoFit/>
          </a:bodyPr>
          <a:lstStyle/>
          <a:p>
            <a:r>
              <a:rPr lang="en-GB" dirty="0">
                <a:highlight>
                  <a:srgbClr val="FFFF00"/>
                </a:highlight>
              </a:rPr>
              <a:t>Transmission(T) losses</a:t>
            </a:r>
          </a:p>
        </p:txBody>
      </p:sp>
      <p:sp>
        <p:nvSpPr>
          <p:cNvPr id="51" name="TextBox 50">
            <a:extLst>
              <a:ext uri="{FF2B5EF4-FFF2-40B4-BE49-F238E27FC236}">
                <a16:creationId xmlns:a16="http://schemas.microsoft.com/office/drawing/2014/main" id="{698CB92D-3C33-FA01-6E74-79AE36DDC64B}"/>
              </a:ext>
            </a:extLst>
          </p:cNvPr>
          <p:cNvSpPr txBox="1"/>
          <p:nvPr/>
        </p:nvSpPr>
        <p:spPr>
          <a:xfrm>
            <a:off x="4902938" y="1688578"/>
            <a:ext cx="6109011" cy="461665"/>
          </a:xfrm>
          <a:prstGeom prst="rect">
            <a:avLst/>
          </a:prstGeom>
          <a:noFill/>
        </p:spPr>
        <p:txBody>
          <a:bodyPr wrap="square">
            <a:spAutoFit/>
          </a:bodyPr>
          <a:lstStyle/>
          <a:p>
            <a:pPr marL="285750" indent="-285750">
              <a:buFont typeface="Symbol" panose="05050102010706020507" pitchFamily="18" charset="2"/>
              <a:buChar char="Þ"/>
            </a:pPr>
            <a:r>
              <a:rPr lang="en-GB" sz="1200" dirty="0">
                <a:solidFill>
                  <a:srgbClr val="FF0000"/>
                </a:solidFill>
                <a:cs typeface="Arial" panose="020B0604020202020204" pitchFamily="34" charset="0"/>
              </a:rPr>
              <a:t>T of  new double vac window: 75%,   56% after 30 years in visible, </a:t>
            </a:r>
            <a:br>
              <a:rPr lang="en-GB" sz="1200" dirty="0">
                <a:solidFill>
                  <a:srgbClr val="FF0000"/>
                </a:solidFill>
                <a:cs typeface="Arial" panose="020B0604020202020204" pitchFamily="34" charset="0"/>
              </a:rPr>
            </a:br>
            <a:r>
              <a:rPr lang="en-GB" sz="1200" dirty="0">
                <a:solidFill>
                  <a:srgbClr val="FF0000"/>
                </a:solidFill>
                <a:cs typeface="Arial" panose="020B0604020202020204" pitchFamily="34" charset="0"/>
              </a:rPr>
              <a:t>T for FIR 24% day one (4cm thick z-cut quartz)  </a:t>
            </a:r>
          </a:p>
        </p:txBody>
      </p:sp>
      <p:sp>
        <p:nvSpPr>
          <p:cNvPr id="55" name="TextBox 54">
            <a:extLst>
              <a:ext uri="{FF2B5EF4-FFF2-40B4-BE49-F238E27FC236}">
                <a16:creationId xmlns:a16="http://schemas.microsoft.com/office/drawing/2014/main" id="{09731000-C6E5-2C8B-AB58-2B30482924FA}"/>
              </a:ext>
            </a:extLst>
          </p:cNvPr>
          <p:cNvSpPr txBox="1"/>
          <p:nvPr/>
        </p:nvSpPr>
        <p:spPr>
          <a:xfrm>
            <a:off x="1094430" y="5927131"/>
            <a:ext cx="10003140" cy="338554"/>
          </a:xfrm>
          <a:prstGeom prst="rect">
            <a:avLst/>
          </a:prstGeom>
          <a:noFill/>
        </p:spPr>
        <p:txBody>
          <a:bodyPr wrap="square">
            <a:spAutoFit/>
          </a:bodyPr>
          <a:lstStyle/>
          <a:p>
            <a:r>
              <a:rPr lang="en-GB" sz="1600" dirty="0">
                <a:solidFill>
                  <a:srgbClr val="FF0000"/>
                </a:solidFill>
                <a:cs typeface="Arial" panose="020B0604020202020204" pitchFamily="34" charset="0"/>
              </a:rPr>
              <a:t>Total transmission level(24%x50%x50%x50%) </a:t>
            </a:r>
            <a:r>
              <a:rPr lang="en-GB" sz="1600" b="1" dirty="0">
                <a:cs typeface="Arial" panose="020B0604020202020204" pitchFamily="34" charset="0"/>
              </a:rPr>
              <a:t>= &gt; 3 %T  in the ideal case scenario  so 97% losses !!!</a:t>
            </a:r>
          </a:p>
        </p:txBody>
      </p:sp>
      <p:sp>
        <p:nvSpPr>
          <p:cNvPr id="5" name="TextBox 4">
            <a:extLst>
              <a:ext uri="{FF2B5EF4-FFF2-40B4-BE49-F238E27FC236}">
                <a16:creationId xmlns:a16="http://schemas.microsoft.com/office/drawing/2014/main" id="{774624CB-01D8-8AD8-5429-B457B181AE44}"/>
              </a:ext>
            </a:extLst>
          </p:cNvPr>
          <p:cNvSpPr txBox="1"/>
          <p:nvPr/>
        </p:nvSpPr>
        <p:spPr>
          <a:xfrm>
            <a:off x="6514249" y="1449015"/>
            <a:ext cx="2534403" cy="276999"/>
          </a:xfrm>
          <a:prstGeom prst="rect">
            <a:avLst/>
          </a:prstGeom>
          <a:noFill/>
        </p:spPr>
        <p:txBody>
          <a:bodyPr wrap="square">
            <a:spAutoFit/>
          </a:bodyPr>
          <a:lstStyle/>
          <a:p>
            <a:r>
              <a:rPr lang="en-GB" sz="1200" dirty="0">
                <a:solidFill>
                  <a:srgbClr val="FF0000"/>
                </a:solidFill>
                <a:cs typeface="Arial" panose="020B0604020202020204" pitchFamily="34" charset="0"/>
              </a:rPr>
              <a:t>JET FIR system </a:t>
            </a:r>
            <a:endParaRPr lang="en-GB" sz="1200" dirty="0"/>
          </a:p>
        </p:txBody>
      </p:sp>
      <p:grpSp>
        <p:nvGrpSpPr>
          <p:cNvPr id="16" name="Group 15">
            <a:extLst>
              <a:ext uri="{FF2B5EF4-FFF2-40B4-BE49-F238E27FC236}">
                <a16:creationId xmlns:a16="http://schemas.microsoft.com/office/drawing/2014/main" id="{05DDE7FC-122A-F14E-DF98-D91902113DA2}"/>
              </a:ext>
            </a:extLst>
          </p:cNvPr>
          <p:cNvGrpSpPr/>
          <p:nvPr/>
        </p:nvGrpSpPr>
        <p:grpSpPr>
          <a:xfrm>
            <a:off x="5073053" y="2314387"/>
            <a:ext cx="4637926" cy="1240156"/>
            <a:chOff x="3848485" y="2202956"/>
            <a:chExt cx="4637926" cy="1240156"/>
          </a:xfrm>
        </p:grpSpPr>
        <p:sp>
          <p:nvSpPr>
            <p:cNvPr id="9" name="TextBox 8">
              <a:extLst>
                <a:ext uri="{FF2B5EF4-FFF2-40B4-BE49-F238E27FC236}">
                  <a16:creationId xmlns:a16="http://schemas.microsoft.com/office/drawing/2014/main" id="{23CA3BF4-A156-874D-E3D7-42907CB8158E}"/>
                </a:ext>
              </a:extLst>
            </p:cNvPr>
            <p:cNvSpPr txBox="1"/>
            <p:nvPr/>
          </p:nvSpPr>
          <p:spPr>
            <a:xfrm>
              <a:off x="3848485" y="2276232"/>
              <a:ext cx="1141763" cy="276999"/>
            </a:xfrm>
            <a:prstGeom prst="rect">
              <a:avLst/>
            </a:prstGeom>
            <a:noFill/>
          </p:spPr>
          <p:txBody>
            <a:bodyPr wrap="square">
              <a:spAutoFit/>
            </a:bodyPr>
            <a:lstStyle/>
            <a:p>
              <a:pPr marL="285750" indent="-285750">
                <a:buFont typeface="Symbol" panose="05050102010706020507" pitchFamily="18" charset="2"/>
                <a:buChar char="Þ"/>
              </a:pPr>
              <a:r>
                <a:rPr lang="en-GB" sz="1200" dirty="0">
                  <a:solidFill>
                    <a:srgbClr val="FF0000"/>
                  </a:solidFill>
                  <a:cs typeface="Arial" panose="020B0604020202020204" pitchFamily="34" charset="0"/>
                </a:rPr>
                <a:t>T 50%</a:t>
              </a:r>
            </a:p>
          </p:txBody>
        </p:sp>
        <p:pic>
          <p:nvPicPr>
            <p:cNvPr id="10" name="Picture 9">
              <a:extLst>
                <a:ext uri="{FF2B5EF4-FFF2-40B4-BE49-F238E27FC236}">
                  <a16:creationId xmlns:a16="http://schemas.microsoft.com/office/drawing/2014/main" id="{D76801B4-7EFC-1825-CE7C-EB48CE041BF0}"/>
                </a:ext>
              </a:extLst>
            </p:cNvPr>
            <p:cNvPicPr>
              <a:picLocks noChangeAspect="1"/>
            </p:cNvPicPr>
            <p:nvPr/>
          </p:nvPicPr>
          <p:blipFill>
            <a:blip r:embed="rId2"/>
            <a:stretch>
              <a:fillRect/>
            </a:stretch>
          </p:blipFill>
          <p:spPr>
            <a:xfrm>
              <a:off x="4748057" y="2202956"/>
              <a:ext cx="3738354" cy="1240156"/>
            </a:xfrm>
            <a:prstGeom prst="rect">
              <a:avLst/>
            </a:prstGeom>
          </p:spPr>
        </p:pic>
      </p:grpSp>
      <p:sp>
        <p:nvSpPr>
          <p:cNvPr id="11" name="TextBox 10">
            <a:extLst>
              <a:ext uri="{FF2B5EF4-FFF2-40B4-BE49-F238E27FC236}">
                <a16:creationId xmlns:a16="http://schemas.microsoft.com/office/drawing/2014/main" id="{562CCDC4-10AD-4EC9-BC43-67D9ADF3B27A}"/>
              </a:ext>
            </a:extLst>
          </p:cNvPr>
          <p:cNvSpPr txBox="1"/>
          <p:nvPr/>
        </p:nvSpPr>
        <p:spPr>
          <a:xfrm>
            <a:off x="3343049" y="2879152"/>
            <a:ext cx="1141763" cy="276999"/>
          </a:xfrm>
          <a:prstGeom prst="rect">
            <a:avLst/>
          </a:prstGeom>
          <a:noFill/>
        </p:spPr>
        <p:txBody>
          <a:bodyPr wrap="square">
            <a:spAutoFit/>
          </a:bodyPr>
          <a:lstStyle/>
          <a:p>
            <a:pPr marL="285750" indent="-285750">
              <a:buFont typeface="Symbol" panose="05050102010706020507" pitchFamily="18" charset="2"/>
              <a:buChar char="Þ"/>
            </a:pPr>
            <a:r>
              <a:rPr lang="en-GB" sz="1200" dirty="0">
                <a:solidFill>
                  <a:srgbClr val="FF0000"/>
                </a:solidFill>
                <a:cs typeface="Arial" panose="020B0604020202020204" pitchFamily="34" charset="0"/>
              </a:rPr>
              <a:t>T 50%</a:t>
            </a:r>
          </a:p>
        </p:txBody>
      </p:sp>
      <p:sp>
        <p:nvSpPr>
          <p:cNvPr id="13" name="TextBox 12">
            <a:extLst>
              <a:ext uri="{FF2B5EF4-FFF2-40B4-BE49-F238E27FC236}">
                <a16:creationId xmlns:a16="http://schemas.microsoft.com/office/drawing/2014/main" id="{1041A4CF-3402-8D0E-9E3E-863760E495AB}"/>
              </a:ext>
            </a:extLst>
          </p:cNvPr>
          <p:cNvSpPr txBox="1"/>
          <p:nvPr/>
        </p:nvSpPr>
        <p:spPr>
          <a:xfrm>
            <a:off x="3792767" y="3854866"/>
            <a:ext cx="3496298" cy="461665"/>
          </a:xfrm>
          <a:prstGeom prst="rect">
            <a:avLst/>
          </a:prstGeom>
          <a:noFill/>
        </p:spPr>
        <p:txBody>
          <a:bodyPr wrap="square">
            <a:spAutoFit/>
          </a:bodyPr>
          <a:lstStyle/>
          <a:p>
            <a:pPr marL="285750" indent="-285750">
              <a:buFont typeface="Symbol" panose="05050102010706020507" pitchFamily="18" charset="2"/>
              <a:buChar char="Þ"/>
            </a:pPr>
            <a:r>
              <a:rPr lang="en-GB" sz="1200" dirty="0">
                <a:solidFill>
                  <a:srgbClr val="FF0000"/>
                </a:solidFill>
                <a:cs typeface="Arial" panose="020B0604020202020204" pitchFamily="34" charset="0"/>
              </a:rPr>
              <a:t>Reflection 100% when new (Nickel mirrors)</a:t>
            </a:r>
          </a:p>
          <a:p>
            <a:r>
              <a:rPr lang="en-GB" sz="1200" dirty="0">
                <a:solidFill>
                  <a:srgbClr val="FF0000"/>
                </a:solidFill>
                <a:cs typeface="Arial" panose="020B0604020202020204" pitchFamily="34" charset="0"/>
              </a:rPr>
              <a:t>unknown now</a:t>
            </a:r>
          </a:p>
        </p:txBody>
      </p:sp>
      <p:sp>
        <p:nvSpPr>
          <p:cNvPr id="14" name="TextBox 13">
            <a:extLst>
              <a:ext uri="{FF2B5EF4-FFF2-40B4-BE49-F238E27FC236}">
                <a16:creationId xmlns:a16="http://schemas.microsoft.com/office/drawing/2014/main" id="{A0C78C3E-0EFE-369D-593D-CFE08DD37721}"/>
              </a:ext>
            </a:extLst>
          </p:cNvPr>
          <p:cNvSpPr txBox="1"/>
          <p:nvPr/>
        </p:nvSpPr>
        <p:spPr>
          <a:xfrm>
            <a:off x="4156558" y="3381800"/>
            <a:ext cx="4798172" cy="276999"/>
          </a:xfrm>
          <a:prstGeom prst="rect">
            <a:avLst/>
          </a:prstGeom>
          <a:noFill/>
        </p:spPr>
        <p:txBody>
          <a:bodyPr wrap="square">
            <a:spAutoFit/>
          </a:bodyPr>
          <a:lstStyle/>
          <a:p>
            <a:pPr marL="285750" indent="-285750">
              <a:buFont typeface="Symbol" panose="05050102010706020507" pitchFamily="18" charset="2"/>
              <a:buChar char="Þ"/>
            </a:pPr>
            <a:r>
              <a:rPr lang="en-GB" sz="1200" dirty="0">
                <a:solidFill>
                  <a:srgbClr val="FF0000"/>
                </a:solidFill>
                <a:cs typeface="Arial" panose="020B0604020202020204" pitchFamily="34" charset="0"/>
              </a:rPr>
              <a:t>T difficult to predict let’s assume T 50% here</a:t>
            </a:r>
          </a:p>
        </p:txBody>
      </p:sp>
      <p:sp>
        <p:nvSpPr>
          <p:cNvPr id="15" name="TextBox 14">
            <a:extLst>
              <a:ext uri="{FF2B5EF4-FFF2-40B4-BE49-F238E27FC236}">
                <a16:creationId xmlns:a16="http://schemas.microsoft.com/office/drawing/2014/main" id="{470878CE-6C57-4B37-D10A-F26324B626A8}"/>
              </a:ext>
            </a:extLst>
          </p:cNvPr>
          <p:cNvSpPr txBox="1"/>
          <p:nvPr/>
        </p:nvSpPr>
        <p:spPr>
          <a:xfrm>
            <a:off x="1600201" y="105151"/>
            <a:ext cx="5461688" cy="307777"/>
          </a:xfrm>
          <a:prstGeom prst="rect">
            <a:avLst/>
          </a:prstGeom>
          <a:noFill/>
        </p:spPr>
        <p:txBody>
          <a:bodyPr wrap="none" rtlCol="0">
            <a:spAutoFit/>
          </a:bodyPr>
          <a:lstStyle/>
          <a:p>
            <a:r>
              <a:rPr lang="en-GB" sz="1400" dirty="0">
                <a:solidFill>
                  <a:srgbClr val="FF0000"/>
                </a:solidFill>
              </a:rPr>
              <a:t>Lessons learned from FIR Interferometry/Polarimetry on JET alone</a:t>
            </a:r>
          </a:p>
        </p:txBody>
      </p:sp>
      <p:sp>
        <p:nvSpPr>
          <p:cNvPr id="19" name="Title 1">
            <a:extLst>
              <a:ext uri="{FF2B5EF4-FFF2-40B4-BE49-F238E27FC236}">
                <a16:creationId xmlns:a16="http://schemas.microsoft.com/office/drawing/2014/main" id="{7F36E522-E236-FA31-BCC2-C0D7680BBE8E}"/>
              </a:ext>
            </a:extLst>
          </p:cNvPr>
          <p:cNvSpPr txBox="1">
            <a:spLocks/>
          </p:cNvSpPr>
          <p:nvPr/>
        </p:nvSpPr>
        <p:spPr>
          <a:xfrm>
            <a:off x="1600202" y="503183"/>
            <a:ext cx="7305366" cy="589970"/>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about signal losses and errors</a:t>
            </a:r>
          </a:p>
        </p:txBody>
      </p:sp>
      <p:grpSp>
        <p:nvGrpSpPr>
          <p:cNvPr id="20" name="Group 19">
            <a:extLst>
              <a:ext uri="{FF2B5EF4-FFF2-40B4-BE49-F238E27FC236}">
                <a16:creationId xmlns:a16="http://schemas.microsoft.com/office/drawing/2014/main" id="{360CBDFB-DF1D-CB25-27D5-C2BE2BEF270A}"/>
              </a:ext>
            </a:extLst>
          </p:cNvPr>
          <p:cNvGrpSpPr/>
          <p:nvPr/>
        </p:nvGrpSpPr>
        <p:grpSpPr>
          <a:xfrm>
            <a:off x="7620732" y="3447669"/>
            <a:ext cx="2656436" cy="2437407"/>
            <a:chOff x="6096732" y="3447668"/>
            <a:chExt cx="2656436" cy="2437407"/>
          </a:xfrm>
        </p:grpSpPr>
        <p:pic>
          <p:nvPicPr>
            <p:cNvPr id="8" name="Picture 7">
              <a:extLst>
                <a:ext uri="{FF2B5EF4-FFF2-40B4-BE49-F238E27FC236}">
                  <a16:creationId xmlns:a16="http://schemas.microsoft.com/office/drawing/2014/main" id="{49A61CB4-BEFB-8B04-6751-E4249041BC23}"/>
                </a:ext>
              </a:extLst>
            </p:cNvPr>
            <p:cNvPicPr>
              <a:picLocks noChangeAspect="1"/>
            </p:cNvPicPr>
            <p:nvPr/>
          </p:nvPicPr>
          <p:blipFill rotWithShape="1">
            <a:blip r:embed="rId3"/>
            <a:srcRect l="4774" t="34056" r="8518" b="21606"/>
            <a:stretch/>
          </p:blipFill>
          <p:spPr>
            <a:xfrm>
              <a:off x="6096732" y="3447668"/>
              <a:ext cx="2656436" cy="2023305"/>
            </a:xfrm>
            <a:prstGeom prst="rect">
              <a:avLst/>
            </a:prstGeom>
          </p:spPr>
        </p:pic>
        <p:sp>
          <p:nvSpPr>
            <p:cNvPr id="7" name="TextBox 6">
              <a:extLst>
                <a:ext uri="{FF2B5EF4-FFF2-40B4-BE49-F238E27FC236}">
                  <a16:creationId xmlns:a16="http://schemas.microsoft.com/office/drawing/2014/main" id="{27ACB77D-19F9-692C-ACAB-55CCB767FEAA}"/>
                </a:ext>
              </a:extLst>
            </p:cNvPr>
            <p:cNvSpPr txBox="1"/>
            <p:nvPr/>
          </p:nvSpPr>
          <p:spPr>
            <a:xfrm>
              <a:off x="6172201" y="5331077"/>
              <a:ext cx="2253242" cy="553998"/>
            </a:xfrm>
            <a:prstGeom prst="rect">
              <a:avLst/>
            </a:prstGeom>
            <a:solidFill>
              <a:srgbClr val="FFFF00"/>
            </a:solidFill>
          </p:spPr>
          <p:txBody>
            <a:bodyPr wrap="square" rtlCol="0">
              <a:spAutoFit/>
            </a:bodyPr>
            <a:lstStyle/>
            <a:p>
              <a:pPr algn="ctr"/>
              <a:r>
                <a:rPr lang="en-GB" sz="1000" dirty="0"/>
                <a:t>Channel 5 (L1) 31-years old in-vessel mirror (Survey from 2024)</a:t>
              </a:r>
            </a:p>
            <a:p>
              <a:pPr algn="ctr"/>
              <a:r>
                <a:rPr lang="en-GB" sz="1000" dirty="0"/>
                <a:t>(“</a:t>
              </a:r>
              <a:r>
                <a:rPr lang="en-GB" sz="1000" dirty="0" err="1"/>
                <a:t>Tokamakium</a:t>
              </a:r>
              <a:r>
                <a:rPr lang="en-GB" sz="1000" dirty="0"/>
                <a:t>” deposits)</a:t>
              </a:r>
            </a:p>
          </p:txBody>
        </p:sp>
      </p:grpSp>
    </p:spTree>
    <p:extLst>
      <p:ext uri="{BB962C8B-B14F-4D97-AF65-F5344CB8AC3E}">
        <p14:creationId xmlns:p14="http://schemas.microsoft.com/office/powerpoint/2010/main" val="30243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500" fill="hold"/>
                                        <p:tgtEl>
                                          <p:spTgt spid="55"/>
                                        </p:tgtEl>
                                        <p:attrNameLst>
                                          <p:attrName>ppt_w</p:attrName>
                                        </p:attrNameLst>
                                      </p:cBhvr>
                                      <p:tavLst>
                                        <p:tav tm="0">
                                          <p:val>
                                            <p:fltVal val="0"/>
                                          </p:val>
                                        </p:tav>
                                        <p:tav tm="100000">
                                          <p:val>
                                            <p:strVal val="#ppt_w"/>
                                          </p:val>
                                        </p:tav>
                                      </p:tavLst>
                                    </p:anim>
                                    <p:anim calcmode="lin" valueType="num">
                                      <p:cBhvr>
                                        <p:cTn id="39" dur="500" fill="hold"/>
                                        <p:tgtEl>
                                          <p:spTgt spid="55"/>
                                        </p:tgtEl>
                                        <p:attrNameLst>
                                          <p:attrName>ppt_h</p:attrName>
                                        </p:attrNameLst>
                                      </p:cBhvr>
                                      <p:tavLst>
                                        <p:tav tm="0">
                                          <p:val>
                                            <p:fltVal val="0"/>
                                          </p:val>
                                        </p:tav>
                                        <p:tav tm="100000">
                                          <p:val>
                                            <p:strVal val="#ppt_h"/>
                                          </p:val>
                                        </p:tav>
                                      </p:tavLst>
                                    </p:anim>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1" grpId="0"/>
      <p:bldP spid="55" grpId="0"/>
      <p:bldP spid="5" grpId="0"/>
      <p:bldP spid="11"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141EF8-47CC-64BB-21D8-CC48792CAFF7}"/>
              </a:ext>
            </a:extLst>
          </p:cNvPr>
          <p:cNvSpPr>
            <a:spLocks noGrp="1"/>
          </p:cNvSpPr>
          <p:nvPr>
            <p:ph type="ftr" sz="quarter" idx="10"/>
          </p:nvPr>
        </p:nvSpPr>
        <p:spPr>
          <a:xfrm>
            <a:off x="2237812" y="6387724"/>
            <a:ext cx="782255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946CBE7-97A8-8B82-80EE-BA11DEE277A6}"/>
              </a:ext>
            </a:extLst>
          </p:cNvPr>
          <p:cNvSpPr>
            <a:spLocks noGrp="1"/>
          </p:cNvSpPr>
          <p:nvPr>
            <p:ph type="sldNum" sz="quarter" idx="11"/>
          </p:nvPr>
        </p:nvSpPr>
        <p:spPr/>
        <p:txBody>
          <a:bodyPr/>
          <a:lstStyle/>
          <a:p>
            <a:fld id="{35482B25-261F-464E-BDD8-63296DE4D8A4}" type="slidenum">
              <a:rPr lang="en-US" smtClean="0"/>
              <a:pPr/>
              <a:t>16</a:t>
            </a:fld>
            <a:endParaRPr lang="en-US" dirty="0"/>
          </a:p>
        </p:txBody>
      </p:sp>
      <p:sp>
        <p:nvSpPr>
          <p:cNvPr id="47" name="Google Shape;378;p25">
            <a:extLst>
              <a:ext uri="{FF2B5EF4-FFF2-40B4-BE49-F238E27FC236}">
                <a16:creationId xmlns:a16="http://schemas.microsoft.com/office/drawing/2014/main" id="{12011AC5-95C9-9A33-E42A-B23539DB734C}"/>
              </a:ext>
            </a:extLst>
          </p:cNvPr>
          <p:cNvSpPr/>
          <p:nvPr/>
        </p:nvSpPr>
        <p:spPr>
          <a:xfrm>
            <a:off x="1935662" y="1304903"/>
            <a:ext cx="6837171" cy="3386284"/>
          </a:xfrm>
          <a:prstGeom prst="rect">
            <a:avLst/>
          </a:prstGeom>
          <a:solidFill>
            <a:schemeClr val="lt1"/>
          </a:solidFill>
          <a:ln>
            <a:noFill/>
          </a:ln>
        </p:spPr>
        <p:txBody>
          <a:bodyPr spcFirstLastPara="1" wrap="square" lIns="91425" tIns="45700" rIns="91425" bIns="45700" anchor="ctr" anchorCtr="0">
            <a:noAutofit/>
          </a:bodyPr>
          <a:lstStyle/>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Depolarisations due to the transmission lines</a:t>
            </a: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Hot air turbulence (3 </a:t>
            </a:r>
            <a:r>
              <a:rPr lang="en-GB" sz="1600" dirty="0">
                <a:solidFill>
                  <a:srgbClr val="003399"/>
                </a:solidFill>
                <a:latin typeface="Symbol" panose="05050102010706020507" pitchFamily="18" charset="2"/>
                <a:ea typeface="Calibri"/>
                <a:cs typeface="Calibri"/>
                <a:sym typeface="Calibri"/>
              </a:rPr>
              <a:t>m</a:t>
            </a:r>
            <a:r>
              <a:rPr lang="en-GB" sz="1600" dirty="0">
                <a:solidFill>
                  <a:srgbClr val="003399"/>
                </a:solidFill>
                <a:latin typeface="Calibri"/>
                <a:ea typeface="Calibri"/>
                <a:cs typeface="Calibri"/>
                <a:sym typeface="Calibri"/>
              </a:rPr>
              <a:t>m laser – first compensation laser on JET FIR )</a:t>
            </a: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Moisture in air (all FIR lasers)</a:t>
            </a:r>
          </a:p>
          <a:p>
            <a:pPr>
              <a:buClr>
                <a:srgbClr val="003399"/>
              </a:buClr>
              <a:buSzPts val="1400"/>
            </a:pPr>
            <a:r>
              <a:rPr lang="en-GB" sz="1600" dirty="0">
                <a:solidFill>
                  <a:srgbClr val="003399"/>
                </a:solidFill>
                <a:latin typeface="Calibri"/>
                <a:ea typeface="Calibri"/>
                <a:cs typeface="Calibri"/>
                <a:sym typeface="Calibri"/>
              </a:rPr>
              <a:t>		</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Electronics signal distortion(capacitors dying after 10 years)</a:t>
            </a: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Windows under high magnetic field – new thing in ITER and beyond</a:t>
            </a:r>
          </a:p>
          <a:p>
            <a:pPr marL="285750" indent="-285750">
              <a:buClr>
                <a:srgbClr val="003399"/>
              </a:buClr>
              <a:buSzPts val="1400"/>
              <a:buFont typeface="Noto Sans Symbols"/>
              <a:buChar char="✔"/>
            </a:pPr>
            <a:endParaRPr lang="en-GB" sz="16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Bad or degrading alignment</a:t>
            </a:r>
          </a:p>
        </p:txBody>
      </p:sp>
      <p:sp>
        <p:nvSpPr>
          <p:cNvPr id="49" name="TextBox 48">
            <a:extLst>
              <a:ext uri="{FF2B5EF4-FFF2-40B4-BE49-F238E27FC236}">
                <a16:creationId xmlns:a16="http://schemas.microsoft.com/office/drawing/2014/main" id="{B80D3D9C-D1C1-9D36-F343-67BCF7275A40}"/>
              </a:ext>
            </a:extLst>
          </p:cNvPr>
          <p:cNvSpPr txBox="1"/>
          <p:nvPr/>
        </p:nvSpPr>
        <p:spPr>
          <a:xfrm>
            <a:off x="1877265" y="1014362"/>
            <a:ext cx="7081956" cy="369332"/>
          </a:xfrm>
          <a:prstGeom prst="rect">
            <a:avLst/>
          </a:prstGeom>
          <a:noFill/>
        </p:spPr>
        <p:txBody>
          <a:bodyPr wrap="square">
            <a:spAutoFit/>
          </a:bodyPr>
          <a:lstStyle/>
          <a:p>
            <a:r>
              <a:rPr lang="en-GB" dirty="0">
                <a:highlight>
                  <a:srgbClr val="FFFF00"/>
                </a:highlight>
              </a:rPr>
              <a:t>Phase shift errors</a:t>
            </a:r>
            <a:r>
              <a:rPr lang="en-GB" dirty="0">
                <a:solidFill>
                  <a:srgbClr val="FF0000"/>
                </a:solidFill>
              </a:rPr>
              <a:t>  -very hard to model and eliminate</a:t>
            </a:r>
          </a:p>
        </p:txBody>
      </p:sp>
      <p:sp>
        <p:nvSpPr>
          <p:cNvPr id="5" name="TextBox 4">
            <a:extLst>
              <a:ext uri="{FF2B5EF4-FFF2-40B4-BE49-F238E27FC236}">
                <a16:creationId xmlns:a16="http://schemas.microsoft.com/office/drawing/2014/main" id="{A142D422-FA31-07C1-F508-9468ACE8FD4A}"/>
              </a:ext>
            </a:extLst>
          </p:cNvPr>
          <p:cNvSpPr txBox="1"/>
          <p:nvPr/>
        </p:nvSpPr>
        <p:spPr>
          <a:xfrm>
            <a:off x="1600201" y="105151"/>
            <a:ext cx="5461688" cy="307777"/>
          </a:xfrm>
          <a:prstGeom prst="rect">
            <a:avLst/>
          </a:prstGeom>
          <a:noFill/>
        </p:spPr>
        <p:txBody>
          <a:bodyPr wrap="none" rtlCol="0">
            <a:spAutoFit/>
          </a:bodyPr>
          <a:lstStyle/>
          <a:p>
            <a:r>
              <a:rPr lang="en-GB" sz="1400" dirty="0">
                <a:solidFill>
                  <a:srgbClr val="FF0000"/>
                </a:solidFill>
              </a:rPr>
              <a:t>Lessons learned from FIR Interferometry/Polarimetry on JET alone</a:t>
            </a:r>
          </a:p>
        </p:txBody>
      </p:sp>
      <p:sp>
        <p:nvSpPr>
          <p:cNvPr id="6" name="Title 1">
            <a:extLst>
              <a:ext uri="{FF2B5EF4-FFF2-40B4-BE49-F238E27FC236}">
                <a16:creationId xmlns:a16="http://schemas.microsoft.com/office/drawing/2014/main" id="{93E445EA-6AA6-9923-5253-AD3A6435A94B}"/>
              </a:ext>
            </a:extLst>
          </p:cNvPr>
          <p:cNvSpPr txBox="1">
            <a:spLocks/>
          </p:cNvSpPr>
          <p:nvPr/>
        </p:nvSpPr>
        <p:spPr>
          <a:xfrm>
            <a:off x="1600202" y="503183"/>
            <a:ext cx="7305366" cy="589970"/>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about signal losses and errors</a:t>
            </a:r>
          </a:p>
        </p:txBody>
      </p:sp>
    </p:spTree>
    <p:extLst>
      <p:ext uri="{BB962C8B-B14F-4D97-AF65-F5344CB8AC3E}">
        <p14:creationId xmlns:p14="http://schemas.microsoft.com/office/powerpoint/2010/main" val="19734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141EF8-47CC-64BB-21D8-CC48792CAFF7}"/>
              </a:ext>
            </a:extLst>
          </p:cNvPr>
          <p:cNvSpPr>
            <a:spLocks noGrp="1"/>
          </p:cNvSpPr>
          <p:nvPr>
            <p:ph type="ftr" sz="quarter" idx="10"/>
          </p:nvPr>
        </p:nvSpPr>
        <p:spPr>
          <a:xfrm>
            <a:off x="2237812" y="6387724"/>
            <a:ext cx="782255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946CBE7-97A8-8B82-80EE-BA11DEE277A6}"/>
              </a:ext>
            </a:extLst>
          </p:cNvPr>
          <p:cNvSpPr>
            <a:spLocks noGrp="1"/>
          </p:cNvSpPr>
          <p:nvPr>
            <p:ph type="sldNum" sz="quarter" idx="11"/>
          </p:nvPr>
        </p:nvSpPr>
        <p:spPr/>
        <p:txBody>
          <a:bodyPr/>
          <a:lstStyle/>
          <a:p>
            <a:fld id="{35482B25-261F-464E-BDD8-63296DE4D8A4}" type="slidenum">
              <a:rPr lang="en-US" smtClean="0"/>
              <a:pPr/>
              <a:t>17</a:t>
            </a:fld>
            <a:endParaRPr lang="en-US" dirty="0"/>
          </a:p>
        </p:txBody>
      </p:sp>
      <p:sp>
        <p:nvSpPr>
          <p:cNvPr id="47" name="Google Shape;378;p25">
            <a:extLst>
              <a:ext uri="{FF2B5EF4-FFF2-40B4-BE49-F238E27FC236}">
                <a16:creationId xmlns:a16="http://schemas.microsoft.com/office/drawing/2014/main" id="{12011AC5-95C9-9A33-E42A-B23539DB734C}"/>
              </a:ext>
            </a:extLst>
          </p:cNvPr>
          <p:cNvSpPr/>
          <p:nvPr/>
        </p:nvSpPr>
        <p:spPr>
          <a:xfrm>
            <a:off x="1877265" y="1735858"/>
            <a:ext cx="8636474" cy="3386284"/>
          </a:xfrm>
          <a:prstGeom prst="rect">
            <a:avLst/>
          </a:prstGeom>
          <a:solidFill>
            <a:schemeClr val="lt1"/>
          </a:solidFill>
          <a:ln>
            <a:noFill/>
          </a:ln>
        </p:spPr>
        <p:txBody>
          <a:bodyPr spcFirstLastPara="1" wrap="square" lIns="91425" tIns="45700" rIns="91425" bIns="45700" anchor="ctr" anchorCtr="0">
            <a:noAutofit/>
          </a:bodyPr>
          <a:lstStyle/>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Wrong wavelength  </a:t>
            </a:r>
            <a:r>
              <a:rPr lang="en-GB" sz="1400" dirty="0">
                <a:solidFill>
                  <a:srgbClr val="FF0000"/>
                </a:solidFill>
                <a:latin typeface="Calibri"/>
                <a:ea typeface="Calibri"/>
                <a:cs typeface="Calibri"/>
                <a:sym typeface="Calibri"/>
              </a:rPr>
              <a:t>- DCN laser emits in 190 and 195micron leading with 2.5% error if wrongly selected</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Polarimetry Torus hall encoders(potentiometers) degradation leading to wrong conversion Voltage-Faraday Angle =&gt;solved by regular offline calibration (remote)</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Polarimetry wrong half-wave plate position – Signal-to-noise issue</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Mutual interaction of Faraday Angle- Cotton Mouton effects </a:t>
            </a:r>
            <a:r>
              <a:rPr lang="en-GB" sz="1200" dirty="0">
                <a:solidFill>
                  <a:srgbClr val="003399"/>
                </a:solidFill>
                <a:latin typeface="Calibri"/>
                <a:ea typeface="Calibri"/>
                <a:cs typeface="Calibri"/>
                <a:sym typeface="Calibri"/>
              </a:rPr>
              <a:t>(all papers use cold plasma approximation)</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1-D Calibration (Faraday- linear polarisation) for 2-D real problem (Faraday and Cotton-Mouton –elliptical polarisation)</a:t>
            </a:r>
            <a:endParaRPr lang="en-GB" sz="1400" dirty="0">
              <a:solidFill>
                <a:srgbClr val="FF0000"/>
              </a:solidFill>
              <a:latin typeface="Calibri"/>
              <a:ea typeface="Calibri"/>
              <a:cs typeface="Calibri"/>
              <a:sym typeface="Calibri"/>
            </a:endParaRPr>
          </a:p>
          <a:p>
            <a:pPr marL="285750" indent="-285750">
              <a:buClr>
                <a:srgbClr val="003399"/>
              </a:buClr>
              <a:buSzPts val="1400"/>
              <a:buFont typeface="Noto Sans Symbols"/>
              <a:buChar char="✔"/>
            </a:pPr>
            <a:endParaRPr lang="en-GB" sz="1400" dirty="0">
              <a:solidFill>
                <a:srgbClr val="FF0000"/>
              </a:solidFill>
              <a:latin typeface="Calibri"/>
              <a:ea typeface="Calibri"/>
              <a:cs typeface="Calibri"/>
              <a:sym typeface="Calibri"/>
            </a:endParaRPr>
          </a:p>
          <a:p>
            <a:pPr>
              <a:buClr>
                <a:srgbClr val="003399"/>
              </a:buClr>
              <a:buSzPts val="1400"/>
            </a:pPr>
            <a:endParaRPr lang="en-GB" sz="1600" dirty="0">
              <a:solidFill>
                <a:srgbClr val="003399"/>
              </a:solidFill>
              <a:latin typeface="Calibri"/>
              <a:ea typeface="Calibri"/>
              <a:cs typeface="Calibri"/>
              <a:sym typeface="Calibri"/>
            </a:endParaRPr>
          </a:p>
        </p:txBody>
      </p:sp>
      <p:sp>
        <p:nvSpPr>
          <p:cNvPr id="49" name="TextBox 48">
            <a:extLst>
              <a:ext uri="{FF2B5EF4-FFF2-40B4-BE49-F238E27FC236}">
                <a16:creationId xmlns:a16="http://schemas.microsoft.com/office/drawing/2014/main" id="{B80D3D9C-D1C1-9D36-F343-67BCF7275A40}"/>
              </a:ext>
            </a:extLst>
          </p:cNvPr>
          <p:cNvSpPr txBox="1"/>
          <p:nvPr/>
        </p:nvSpPr>
        <p:spPr>
          <a:xfrm>
            <a:off x="2007967" y="1356611"/>
            <a:ext cx="7081956" cy="369332"/>
          </a:xfrm>
          <a:prstGeom prst="rect">
            <a:avLst/>
          </a:prstGeom>
          <a:noFill/>
        </p:spPr>
        <p:txBody>
          <a:bodyPr wrap="square">
            <a:spAutoFit/>
          </a:bodyPr>
          <a:lstStyle/>
          <a:p>
            <a:r>
              <a:rPr lang="en-GB" dirty="0">
                <a:highlight>
                  <a:srgbClr val="FFFF00"/>
                </a:highlight>
              </a:rPr>
              <a:t>Calibration errors</a:t>
            </a:r>
          </a:p>
        </p:txBody>
      </p:sp>
      <p:sp>
        <p:nvSpPr>
          <p:cNvPr id="5" name="TextBox 4">
            <a:extLst>
              <a:ext uri="{FF2B5EF4-FFF2-40B4-BE49-F238E27FC236}">
                <a16:creationId xmlns:a16="http://schemas.microsoft.com/office/drawing/2014/main" id="{E35E18D4-D456-72A7-49A2-35D17A4D18C8}"/>
              </a:ext>
            </a:extLst>
          </p:cNvPr>
          <p:cNvSpPr txBox="1"/>
          <p:nvPr/>
        </p:nvSpPr>
        <p:spPr>
          <a:xfrm>
            <a:off x="1600201" y="105151"/>
            <a:ext cx="5461688" cy="307777"/>
          </a:xfrm>
          <a:prstGeom prst="rect">
            <a:avLst/>
          </a:prstGeom>
          <a:noFill/>
        </p:spPr>
        <p:txBody>
          <a:bodyPr wrap="none" rtlCol="0">
            <a:spAutoFit/>
          </a:bodyPr>
          <a:lstStyle/>
          <a:p>
            <a:r>
              <a:rPr lang="en-GB" sz="1400" dirty="0">
                <a:solidFill>
                  <a:srgbClr val="FF0000"/>
                </a:solidFill>
              </a:rPr>
              <a:t>Lessons learned from FIR Interferometry/Polarimetry on JET alone</a:t>
            </a:r>
          </a:p>
        </p:txBody>
      </p:sp>
      <p:sp>
        <p:nvSpPr>
          <p:cNvPr id="6" name="Title 1">
            <a:extLst>
              <a:ext uri="{FF2B5EF4-FFF2-40B4-BE49-F238E27FC236}">
                <a16:creationId xmlns:a16="http://schemas.microsoft.com/office/drawing/2014/main" id="{54AC209C-D978-748B-5BFC-02A42576D862}"/>
              </a:ext>
            </a:extLst>
          </p:cNvPr>
          <p:cNvSpPr txBox="1">
            <a:spLocks/>
          </p:cNvSpPr>
          <p:nvPr/>
        </p:nvSpPr>
        <p:spPr>
          <a:xfrm>
            <a:off x="1600202" y="503183"/>
            <a:ext cx="7305366" cy="589970"/>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about signal losses and errors</a:t>
            </a:r>
          </a:p>
        </p:txBody>
      </p:sp>
    </p:spTree>
    <p:extLst>
      <p:ext uri="{BB962C8B-B14F-4D97-AF65-F5344CB8AC3E}">
        <p14:creationId xmlns:p14="http://schemas.microsoft.com/office/powerpoint/2010/main" val="34298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141EF8-47CC-64BB-21D8-CC48792CAFF7}"/>
              </a:ext>
            </a:extLst>
          </p:cNvPr>
          <p:cNvSpPr>
            <a:spLocks noGrp="1"/>
          </p:cNvSpPr>
          <p:nvPr>
            <p:ph type="ftr" sz="quarter" idx="10"/>
          </p:nvPr>
        </p:nvSpPr>
        <p:spPr>
          <a:xfrm>
            <a:off x="2237812" y="6387724"/>
            <a:ext cx="782255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946CBE7-97A8-8B82-80EE-BA11DEE277A6}"/>
              </a:ext>
            </a:extLst>
          </p:cNvPr>
          <p:cNvSpPr>
            <a:spLocks noGrp="1"/>
          </p:cNvSpPr>
          <p:nvPr>
            <p:ph type="sldNum" sz="quarter" idx="11"/>
          </p:nvPr>
        </p:nvSpPr>
        <p:spPr/>
        <p:txBody>
          <a:bodyPr/>
          <a:lstStyle/>
          <a:p>
            <a:fld id="{35482B25-261F-464E-BDD8-63296DE4D8A4}" type="slidenum">
              <a:rPr lang="en-US" smtClean="0"/>
              <a:pPr/>
              <a:t>18</a:t>
            </a:fld>
            <a:endParaRPr lang="en-US" dirty="0"/>
          </a:p>
        </p:txBody>
      </p:sp>
      <p:sp>
        <p:nvSpPr>
          <p:cNvPr id="47" name="Google Shape;378;p25">
            <a:extLst>
              <a:ext uri="{FF2B5EF4-FFF2-40B4-BE49-F238E27FC236}">
                <a16:creationId xmlns:a16="http://schemas.microsoft.com/office/drawing/2014/main" id="{12011AC5-95C9-9A33-E42A-B23539DB734C}"/>
              </a:ext>
            </a:extLst>
          </p:cNvPr>
          <p:cNvSpPr/>
          <p:nvPr/>
        </p:nvSpPr>
        <p:spPr>
          <a:xfrm>
            <a:off x="1777763" y="1420759"/>
            <a:ext cx="8636474" cy="2354295"/>
          </a:xfrm>
          <a:prstGeom prst="rect">
            <a:avLst/>
          </a:prstGeom>
          <a:solidFill>
            <a:schemeClr val="lt1"/>
          </a:solidFill>
          <a:ln>
            <a:noFill/>
          </a:ln>
        </p:spPr>
        <p:txBody>
          <a:bodyPr spcFirstLastPara="1" wrap="square" lIns="91425" tIns="45700" rIns="91425" bIns="45700" anchor="ctr" anchorCtr="0">
            <a:noAutofit/>
          </a:bodyPr>
          <a:lstStyle/>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All big systems require alignment, in power-plants environment that could be possible only partially every decade  </a:t>
            </a:r>
            <a:r>
              <a:rPr lang="en-GB" sz="1600" dirty="0">
                <a:solidFill>
                  <a:srgbClr val="FF0000"/>
                </a:solidFill>
                <a:latin typeface="Calibri"/>
                <a:ea typeface="Calibri"/>
                <a:cs typeface="Calibri"/>
                <a:sym typeface="Calibri"/>
              </a:rPr>
              <a:t>- E.g. JET FIR System</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Integrating alignment scheme at early design phase is crucial</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Integrate alignment requirement with rest of the plant (including shared space with other diagnostics for example)</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Choose the most resilient parts where there is no access</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Use good practices and good old examples </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Choose right components</a:t>
            </a:r>
          </a:p>
          <a:p>
            <a:pPr lvl="0">
              <a:buClr>
                <a:srgbClr val="003399"/>
              </a:buClr>
              <a:buSzPts val="1400"/>
            </a:pPr>
            <a:endParaRPr lang="en-GB" sz="1400" dirty="0">
              <a:solidFill>
                <a:srgbClr val="FF0000"/>
              </a:solidFill>
              <a:latin typeface="Calibri"/>
              <a:ea typeface="Calibri"/>
              <a:cs typeface="Calibri"/>
              <a:sym typeface="Calibri"/>
            </a:endParaRPr>
          </a:p>
          <a:p>
            <a:pPr>
              <a:buClr>
                <a:srgbClr val="003399"/>
              </a:buClr>
              <a:buSzPts val="1400"/>
            </a:pPr>
            <a:endParaRPr lang="en-GB" sz="1600" dirty="0">
              <a:solidFill>
                <a:srgbClr val="003399"/>
              </a:solidFill>
              <a:latin typeface="Calibri"/>
              <a:ea typeface="Calibri"/>
              <a:cs typeface="Calibri"/>
              <a:sym typeface="Calibri"/>
            </a:endParaRPr>
          </a:p>
        </p:txBody>
      </p:sp>
      <p:sp>
        <p:nvSpPr>
          <p:cNvPr id="49" name="TextBox 48">
            <a:extLst>
              <a:ext uri="{FF2B5EF4-FFF2-40B4-BE49-F238E27FC236}">
                <a16:creationId xmlns:a16="http://schemas.microsoft.com/office/drawing/2014/main" id="{B80D3D9C-D1C1-9D36-F343-67BCF7275A40}"/>
              </a:ext>
            </a:extLst>
          </p:cNvPr>
          <p:cNvSpPr txBox="1"/>
          <p:nvPr/>
        </p:nvSpPr>
        <p:spPr>
          <a:xfrm>
            <a:off x="1843292" y="950777"/>
            <a:ext cx="7081956" cy="369332"/>
          </a:xfrm>
          <a:prstGeom prst="rect">
            <a:avLst/>
          </a:prstGeom>
          <a:noFill/>
        </p:spPr>
        <p:txBody>
          <a:bodyPr wrap="square">
            <a:spAutoFit/>
          </a:bodyPr>
          <a:lstStyle/>
          <a:p>
            <a:r>
              <a:rPr lang="en-GB" dirty="0">
                <a:highlight>
                  <a:srgbClr val="FFFF00"/>
                </a:highlight>
              </a:rPr>
              <a:t>Alignment</a:t>
            </a:r>
          </a:p>
        </p:txBody>
      </p:sp>
      <p:sp>
        <p:nvSpPr>
          <p:cNvPr id="5" name="TextBox 4">
            <a:extLst>
              <a:ext uri="{FF2B5EF4-FFF2-40B4-BE49-F238E27FC236}">
                <a16:creationId xmlns:a16="http://schemas.microsoft.com/office/drawing/2014/main" id="{E35E18D4-D456-72A7-49A2-35D17A4D18C8}"/>
              </a:ext>
            </a:extLst>
          </p:cNvPr>
          <p:cNvSpPr txBox="1"/>
          <p:nvPr/>
        </p:nvSpPr>
        <p:spPr>
          <a:xfrm>
            <a:off x="1600201" y="105151"/>
            <a:ext cx="5461688" cy="307777"/>
          </a:xfrm>
          <a:prstGeom prst="rect">
            <a:avLst/>
          </a:prstGeom>
          <a:noFill/>
        </p:spPr>
        <p:txBody>
          <a:bodyPr wrap="none" rtlCol="0">
            <a:spAutoFit/>
          </a:bodyPr>
          <a:lstStyle/>
          <a:p>
            <a:r>
              <a:rPr lang="en-GB" sz="1400" dirty="0">
                <a:solidFill>
                  <a:srgbClr val="FF0000"/>
                </a:solidFill>
              </a:rPr>
              <a:t>Lessons learned from FIR Interferometry/Polarimetry on JET alone</a:t>
            </a:r>
          </a:p>
        </p:txBody>
      </p:sp>
      <p:sp>
        <p:nvSpPr>
          <p:cNvPr id="6" name="Title 1">
            <a:extLst>
              <a:ext uri="{FF2B5EF4-FFF2-40B4-BE49-F238E27FC236}">
                <a16:creationId xmlns:a16="http://schemas.microsoft.com/office/drawing/2014/main" id="{54AC209C-D978-748B-5BFC-02A42576D862}"/>
              </a:ext>
            </a:extLst>
          </p:cNvPr>
          <p:cNvSpPr txBox="1">
            <a:spLocks/>
          </p:cNvSpPr>
          <p:nvPr/>
        </p:nvSpPr>
        <p:spPr>
          <a:xfrm>
            <a:off x="1600202" y="503183"/>
            <a:ext cx="7305366" cy="589970"/>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about signal losses and errors</a:t>
            </a:r>
          </a:p>
        </p:txBody>
      </p:sp>
      <p:grpSp>
        <p:nvGrpSpPr>
          <p:cNvPr id="24" name="Group 23">
            <a:extLst>
              <a:ext uri="{FF2B5EF4-FFF2-40B4-BE49-F238E27FC236}">
                <a16:creationId xmlns:a16="http://schemas.microsoft.com/office/drawing/2014/main" id="{A64967DA-040C-AD1D-9DAB-438D769E1561}"/>
              </a:ext>
            </a:extLst>
          </p:cNvPr>
          <p:cNvGrpSpPr/>
          <p:nvPr/>
        </p:nvGrpSpPr>
        <p:grpSpPr>
          <a:xfrm>
            <a:off x="1690471" y="3492348"/>
            <a:ext cx="1747932" cy="2530838"/>
            <a:chOff x="2899026" y="4155549"/>
            <a:chExt cx="1747932" cy="2530838"/>
          </a:xfrm>
        </p:grpSpPr>
        <p:pic>
          <p:nvPicPr>
            <p:cNvPr id="9" name="Picture 8">
              <a:extLst>
                <a:ext uri="{FF2B5EF4-FFF2-40B4-BE49-F238E27FC236}">
                  <a16:creationId xmlns:a16="http://schemas.microsoft.com/office/drawing/2014/main" id="{5753111E-0810-E13E-C820-CE44ED897BEA}"/>
                </a:ext>
              </a:extLst>
            </p:cNvPr>
            <p:cNvPicPr>
              <a:picLocks noChangeAspect="1"/>
            </p:cNvPicPr>
            <p:nvPr/>
          </p:nvPicPr>
          <p:blipFill>
            <a:blip r:embed="rId2"/>
            <a:stretch>
              <a:fillRect/>
            </a:stretch>
          </p:blipFill>
          <p:spPr>
            <a:xfrm>
              <a:off x="3042005" y="4155549"/>
              <a:ext cx="1371470" cy="1978967"/>
            </a:xfrm>
            <a:prstGeom prst="rect">
              <a:avLst/>
            </a:prstGeom>
          </p:spPr>
        </p:pic>
        <p:sp>
          <p:nvSpPr>
            <p:cNvPr id="13" name="TextBox 12">
              <a:extLst>
                <a:ext uri="{FF2B5EF4-FFF2-40B4-BE49-F238E27FC236}">
                  <a16:creationId xmlns:a16="http://schemas.microsoft.com/office/drawing/2014/main" id="{ABDC5BC2-6DBE-7950-FE50-818A7CA83A6F}"/>
                </a:ext>
              </a:extLst>
            </p:cNvPr>
            <p:cNvSpPr txBox="1"/>
            <p:nvPr/>
          </p:nvSpPr>
          <p:spPr>
            <a:xfrm>
              <a:off x="2899026" y="6163167"/>
              <a:ext cx="1487908" cy="523220"/>
            </a:xfrm>
            <a:prstGeom prst="rect">
              <a:avLst/>
            </a:prstGeom>
            <a:noFill/>
          </p:spPr>
          <p:txBody>
            <a:bodyPr wrap="none" rtlCol="0">
              <a:spAutoFit/>
            </a:bodyPr>
            <a:lstStyle/>
            <a:p>
              <a:r>
                <a:rPr lang="en-GB" sz="1400" dirty="0">
                  <a:solidFill>
                    <a:srgbClr val="FF0000"/>
                  </a:solidFill>
                </a:rPr>
                <a:t>Opto-mechanics</a:t>
              </a:r>
            </a:p>
            <a:p>
              <a:r>
                <a:rPr lang="en-GB" sz="1400" dirty="0">
                  <a:solidFill>
                    <a:srgbClr val="FF0000"/>
                  </a:solidFill>
                </a:rPr>
                <a:t>support plate</a:t>
              </a:r>
            </a:p>
          </p:txBody>
        </p:sp>
        <p:sp>
          <p:nvSpPr>
            <p:cNvPr id="14" name="Oval 13">
              <a:extLst>
                <a:ext uri="{FF2B5EF4-FFF2-40B4-BE49-F238E27FC236}">
                  <a16:creationId xmlns:a16="http://schemas.microsoft.com/office/drawing/2014/main" id="{95998867-1B42-B2E8-7CE2-7EFF8AFF2695}"/>
                </a:ext>
              </a:extLst>
            </p:cNvPr>
            <p:cNvSpPr/>
            <p:nvPr/>
          </p:nvSpPr>
          <p:spPr>
            <a:xfrm>
              <a:off x="3215148" y="4454013"/>
              <a:ext cx="405581" cy="3908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E1F0BA0-FA5C-464B-1763-A83DAFA06D53}"/>
                </a:ext>
              </a:extLst>
            </p:cNvPr>
            <p:cNvSpPr txBox="1"/>
            <p:nvPr/>
          </p:nvSpPr>
          <p:spPr>
            <a:xfrm>
              <a:off x="3017986" y="4863447"/>
              <a:ext cx="1628972" cy="461665"/>
            </a:xfrm>
            <a:prstGeom prst="rect">
              <a:avLst/>
            </a:prstGeom>
            <a:solidFill>
              <a:srgbClr val="FFFF00"/>
            </a:solidFill>
          </p:spPr>
          <p:txBody>
            <a:bodyPr wrap="none" rtlCol="0">
              <a:spAutoFit/>
            </a:bodyPr>
            <a:lstStyle/>
            <a:p>
              <a:r>
                <a:rPr lang="en-GB" sz="1200" dirty="0">
                  <a:solidFill>
                    <a:srgbClr val="FF0000"/>
                  </a:solidFill>
                  <a:latin typeface="Symbol" panose="05050102010706020507" pitchFamily="18" charset="2"/>
                </a:rPr>
                <a:t>f</a:t>
              </a:r>
              <a:r>
                <a:rPr lang="en-GB" sz="1200" dirty="0">
                  <a:solidFill>
                    <a:srgbClr val="FF0000"/>
                  </a:solidFill>
                </a:rPr>
                <a:t>12mm location pins </a:t>
              </a:r>
            </a:p>
            <a:p>
              <a:r>
                <a:rPr lang="en-GB" sz="1200" dirty="0">
                  <a:solidFill>
                    <a:srgbClr val="FF0000"/>
                  </a:solidFill>
                </a:rPr>
                <a:t>with 50</a:t>
              </a:r>
              <a:r>
                <a:rPr lang="en-GB" sz="1200" dirty="0">
                  <a:solidFill>
                    <a:srgbClr val="FF0000"/>
                  </a:solidFill>
                  <a:latin typeface="Symbol" panose="05050102010706020507" pitchFamily="18" charset="2"/>
                </a:rPr>
                <a:t>m</a:t>
              </a:r>
              <a:r>
                <a:rPr lang="en-GB" sz="1200" dirty="0">
                  <a:solidFill>
                    <a:srgbClr val="FF0000"/>
                  </a:solidFill>
                </a:rPr>
                <a:t>m clearance</a:t>
              </a:r>
            </a:p>
          </p:txBody>
        </p:sp>
        <p:cxnSp>
          <p:nvCxnSpPr>
            <p:cNvPr id="17" name="Straight Arrow Connector 16">
              <a:extLst>
                <a:ext uri="{FF2B5EF4-FFF2-40B4-BE49-F238E27FC236}">
                  <a16:creationId xmlns:a16="http://schemas.microsoft.com/office/drawing/2014/main" id="{57956063-D637-D870-B85C-159F8CD4F1AD}"/>
                </a:ext>
              </a:extLst>
            </p:cNvPr>
            <p:cNvCxnSpPr>
              <a:cxnSpLocks/>
            </p:cNvCxnSpPr>
            <p:nvPr/>
          </p:nvCxnSpPr>
          <p:spPr>
            <a:xfrm flipH="1">
              <a:off x="3620729" y="4595467"/>
              <a:ext cx="16960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320229-4885-B92D-37DF-333B735FF6D0}"/>
                </a:ext>
              </a:extLst>
            </p:cNvPr>
            <p:cNvCxnSpPr>
              <a:cxnSpLocks/>
            </p:cNvCxnSpPr>
            <p:nvPr/>
          </p:nvCxnSpPr>
          <p:spPr>
            <a:xfrm>
              <a:off x="3790335" y="5338253"/>
              <a:ext cx="270227" cy="1628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51CE97E1-0F6D-76F6-0B4E-C3BE941C5D0E}"/>
                </a:ext>
              </a:extLst>
            </p:cNvPr>
            <p:cNvSpPr/>
            <p:nvPr/>
          </p:nvSpPr>
          <p:spPr>
            <a:xfrm>
              <a:off x="3950798" y="5529799"/>
              <a:ext cx="405581" cy="3908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A14DD2F7-C98F-B095-4A1E-6C6FAD9F7B06}"/>
              </a:ext>
            </a:extLst>
          </p:cNvPr>
          <p:cNvGrpSpPr/>
          <p:nvPr/>
        </p:nvGrpSpPr>
        <p:grpSpPr>
          <a:xfrm>
            <a:off x="3634989" y="3320076"/>
            <a:ext cx="3426900" cy="2826923"/>
            <a:chOff x="2110989" y="3320075"/>
            <a:chExt cx="3426900" cy="2826923"/>
          </a:xfrm>
        </p:grpSpPr>
        <p:pic>
          <p:nvPicPr>
            <p:cNvPr id="33" name="Picture 32">
              <a:extLst>
                <a:ext uri="{FF2B5EF4-FFF2-40B4-BE49-F238E27FC236}">
                  <a16:creationId xmlns:a16="http://schemas.microsoft.com/office/drawing/2014/main" id="{9DB69A66-99A1-C281-6E2D-72C2A9DA9051}"/>
                </a:ext>
              </a:extLst>
            </p:cNvPr>
            <p:cNvPicPr>
              <a:picLocks noChangeAspect="1"/>
            </p:cNvPicPr>
            <p:nvPr/>
          </p:nvPicPr>
          <p:blipFill rotWithShape="1">
            <a:blip r:embed="rId3"/>
            <a:srcRect r="18834"/>
            <a:stretch/>
          </p:blipFill>
          <p:spPr>
            <a:xfrm>
              <a:off x="2264549" y="3320075"/>
              <a:ext cx="3226339" cy="2751925"/>
            </a:xfrm>
            <a:prstGeom prst="rect">
              <a:avLst/>
            </a:prstGeom>
          </p:spPr>
        </p:pic>
        <p:sp>
          <p:nvSpPr>
            <p:cNvPr id="34" name="TextBox 33">
              <a:extLst>
                <a:ext uri="{FF2B5EF4-FFF2-40B4-BE49-F238E27FC236}">
                  <a16:creationId xmlns:a16="http://schemas.microsoft.com/office/drawing/2014/main" id="{EE73C61C-720E-0F49-EAFE-941745654772}"/>
                </a:ext>
              </a:extLst>
            </p:cNvPr>
            <p:cNvSpPr txBox="1"/>
            <p:nvPr/>
          </p:nvSpPr>
          <p:spPr>
            <a:xfrm>
              <a:off x="2110989" y="5839221"/>
              <a:ext cx="3426900" cy="307777"/>
            </a:xfrm>
            <a:prstGeom prst="rect">
              <a:avLst/>
            </a:prstGeom>
            <a:noFill/>
          </p:spPr>
          <p:txBody>
            <a:bodyPr wrap="none" rtlCol="0">
              <a:spAutoFit/>
            </a:bodyPr>
            <a:lstStyle/>
            <a:p>
              <a:r>
                <a:rPr lang="en-GB" sz="1400" dirty="0">
                  <a:solidFill>
                    <a:srgbClr val="FF0000"/>
                  </a:solidFill>
                </a:rPr>
                <a:t>Torus Hall non-magnetic mirror assembly</a:t>
              </a:r>
            </a:p>
          </p:txBody>
        </p:sp>
      </p:grpSp>
      <p:grpSp>
        <p:nvGrpSpPr>
          <p:cNvPr id="10" name="Group 9">
            <a:extLst>
              <a:ext uri="{FF2B5EF4-FFF2-40B4-BE49-F238E27FC236}">
                <a16:creationId xmlns:a16="http://schemas.microsoft.com/office/drawing/2014/main" id="{0ECD4B1B-1AC1-C1D7-D42B-AA7DE6D40F32}"/>
              </a:ext>
            </a:extLst>
          </p:cNvPr>
          <p:cNvGrpSpPr/>
          <p:nvPr/>
        </p:nvGrpSpPr>
        <p:grpSpPr>
          <a:xfrm>
            <a:off x="7406762" y="4047882"/>
            <a:ext cx="2941947" cy="2526811"/>
            <a:chOff x="5882761" y="4047881"/>
            <a:chExt cx="2941947" cy="2526811"/>
          </a:xfrm>
        </p:grpSpPr>
        <p:pic>
          <p:nvPicPr>
            <p:cNvPr id="29" name="Picture 28">
              <a:extLst>
                <a:ext uri="{FF2B5EF4-FFF2-40B4-BE49-F238E27FC236}">
                  <a16:creationId xmlns:a16="http://schemas.microsoft.com/office/drawing/2014/main" id="{3E0FC432-D379-62CA-F8F6-4C2E5B159091}"/>
                </a:ext>
              </a:extLst>
            </p:cNvPr>
            <p:cNvPicPr>
              <a:picLocks noChangeAspect="1"/>
            </p:cNvPicPr>
            <p:nvPr/>
          </p:nvPicPr>
          <p:blipFill>
            <a:blip r:embed="rId4"/>
            <a:stretch>
              <a:fillRect/>
            </a:stretch>
          </p:blipFill>
          <p:spPr>
            <a:xfrm>
              <a:off x="5882761" y="4047881"/>
              <a:ext cx="2941947" cy="2239193"/>
            </a:xfrm>
            <a:prstGeom prst="rect">
              <a:avLst/>
            </a:prstGeom>
          </p:spPr>
        </p:pic>
        <p:sp>
          <p:nvSpPr>
            <p:cNvPr id="31" name="TextBox 30">
              <a:extLst>
                <a:ext uri="{FF2B5EF4-FFF2-40B4-BE49-F238E27FC236}">
                  <a16:creationId xmlns:a16="http://schemas.microsoft.com/office/drawing/2014/main" id="{AAEC2702-9CC5-177F-23FB-B0C478B43CC1}"/>
                </a:ext>
              </a:extLst>
            </p:cNvPr>
            <p:cNvSpPr txBox="1"/>
            <p:nvPr/>
          </p:nvSpPr>
          <p:spPr>
            <a:xfrm>
              <a:off x="6074517" y="4047881"/>
              <a:ext cx="2667718" cy="461665"/>
            </a:xfrm>
            <a:prstGeom prst="rect">
              <a:avLst/>
            </a:prstGeom>
            <a:solidFill>
              <a:srgbClr val="FFFF00"/>
            </a:solidFill>
          </p:spPr>
          <p:txBody>
            <a:bodyPr wrap="none" rtlCol="0">
              <a:spAutoFit/>
            </a:bodyPr>
            <a:lstStyle/>
            <a:p>
              <a:r>
                <a:rPr lang="en-GB" sz="1200" dirty="0">
                  <a:solidFill>
                    <a:srgbClr val="FF0000"/>
                  </a:solidFill>
                </a:rPr>
                <a:t>Find new means (some very cheap)</a:t>
              </a:r>
            </a:p>
            <a:p>
              <a:r>
                <a:rPr lang="en-GB" sz="1200" dirty="0">
                  <a:solidFill>
                    <a:srgbClr val="FF0000"/>
                  </a:solidFill>
                </a:rPr>
                <a:t>to align</a:t>
              </a:r>
            </a:p>
          </p:txBody>
        </p:sp>
        <p:sp>
          <p:nvSpPr>
            <p:cNvPr id="32" name="TextBox 31">
              <a:extLst>
                <a:ext uri="{FF2B5EF4-FFF2-40B4-BE49-F238E27FC236}">
                  <a16:creationId xmlns:a16="http://schemas.microsoft.com/office/drawing/2014/main" id="{51938E30-7805-6103-C29A-1E026CEFB44E}"/>
                </a:ext>
              </a:extLst>
            </p:cNvPr>
            <p:cNvSpPr txBox="1"/>
            <p:nvPr/>
          </p:nvSpPr>
          <p:spPr>
            <a:xfrm>
              <a:off x="6063958" y="5841168"/>
              <a:ext cx="2579552" cy="461665"/>
            </a:xfrm>
            <a:prstGeom prst="rect">
              <a:avLst/>
            </a:prstGeom>
            <a:solidFill>
              <a:srgbClr val="FFFF00"/>
            </a:solidFill>
          </p:spPr>
          <p:txBody>
            <a:bodyPr wrap="none" rtlCol="0">
              <a:spAutoFit/>
            </a:bodyPr>
            <a:lstStyle/>
            <a:p>
              <a:r>
                <a:rPr lang="en-GB" sz="1200" dirty="0">
                  <a:solidFill>
                    <a:srgbClr val="FF0000"/>
                  </a:solidFill>
                </a:rPr>
                <a:t>25m straight beamline visible laser </a:t>
              </a:r>
            </a:p>
            <a:p>
              <a:r>
                <a:rPr lang="en-GB" sz="1200" dirty="0">
                  <a:solidFill>
                    <a:srgbClr val="FF0000"/>
                  </a:solidFill>
                </a:rPr>
                <a:t>(2-3mm =&gt; 0.005 degrees error)</a:t>
              </a:r>
            </a:p>
          </p:txBody>
        </p:sp>
        <p:sp>
          <p:nvSpPr>
            <p:cNvPr id="35" name="TextBox 34">
              <a:extLst>
                <a:ext uri="{FF2B5EF4-FFF2-40B4-BE49-F238E27FC236}">
                  <a16:creationId xmlns:a16="http://schemas.microsoft.com/office/drawing/2014/main" id="{28E7E989-1362-B8D5-1499-E45BCC14B50E}"/>
                </a:ext>
              </a:extLst>
            </p:cNvPr>
            <p:cNvSpPr txBox="1"/>
            <p:nvPr/>
          </p:nvSpPr>
          <p:spPr>
            <a:xfrm>
              <a:off x="7102865" y="6266915"/>
              <a:ext cx="1508746" cy="307777"/>
            </a:xfrm>
            <a:prstGeom prst="rect">
              <a:avLst/>
            </a:prstGeom>
            <a:noFill/>
          </p:spPr>
          <p:txBody>
            <a:bodyPr wrap="none" rtlCol="0">
              <a:spAutoFit/>
            </a:bodyPr>
            <a:lstStyle/>
            <a:p>
              <a:r>
                <a:rPr lang="en-GB" sz="1400" dirty="0">
                  <a:solidFill>
                    <a:srgbClr val="FF0000"/>
                  </a:solidFill>
                </a:rPr>
                <a:t>Basement optics</a:t>
              </a:r>
            </a:p>
          </p:txBody>
        </p:sp>
      </p:grpSp>
      <p:grpSp>
        <p:nvGrpSpPr>
          <p:cNvPr id="8" name="Group 7">
            <a:extLst>
              <a:ext uri="{FF2B5EF4-FFF2-40B4-BE49-F238E27FC236}">
                <a16:creationId xmlns:a16="http://schemas.microsoft.com/office/drawing/2014/main" id="{C487A1C4-0172-5384-F74A-C408D2BB5540}"/>
              </a:ext>
            </a:extLst>
          </p:cNvPr>
          <p:cNvGrpSpPr/>
          <p:nvPr/>
        </p:nvGrpSpPr>
        <p:grpSpPr>
          <a:xfrm>
            <a:off x="7489605" y="2421314"/>
            <a:ext cx="2791810" cy="1541461"/>
            <a:chOff x="5965605" y="2421313"/>
            <a:chExt cx="2791810" cy="1541461"/>
          </a:xfrm>
        </p:grpSpPr>
        <p:pic>
          <p:nvPicPr>
            <p:cNvPr id="7" name="Picture 6">
              <a:extLst>
                <a:ext uri="{FF2B5EF4-FFF2-40B4-BE49-F238E27FC236}">
                  <a16:creationId xmlns:a16="http://schemas.microsoft.com/office/drawing/2014/main" id="{DF6F5B90-C1C8-C98C-0E95-FF35A7909CD4}"/>
                </a:ext>
              </a:extLst>
            </p:cNvPr>
            <p:cNvPicPr>
              <a:picLocks noChangeAspect="1"/>
            </p:cNvPicPr>
            <p:nvPr/>
          </p:nvPicPr>
          <p:blipFill>
            <a:blip r:embed="rId5"/>
            <a:stretch>
              <a:fillRect/>
            </a:stretch>
          </p:blipFill>
          <p:spPr>
            <a:xfrm>
              <a:off x="7298532" y="2421313"/>
              <a:ext cx="1458883" cy="1541461"/>
            </a:xfrm>
            <a:prstGeom prst="rect">
              <a:avLst/>
            </a:prstGeom>
          </p:spPr>
        </p:pic>
        <p:sp>
          <p:nvSpPr>
            <p:cNvPr id="26" name="TextBox 25">
              <a:extLst>
                <a:ext uri="{FF2B5EF4-FFF2-40B4-BE49-F238E27FC236}">
                  <a16:creationId xmlns:a16="http://schemas.microsoft.com/office/drawing/2014/main" id="{A33DBB38-64EB-C902-4200-D6003D52F859}"/>
                </a:ext>
              </a:extLst>
            </p:cNvPr>
            <p:cNvSpPr txBox="1"/>
            <p:nvPr/>
          </p:nvSpPr>
          <p:spPr>
            <a:xfrm>
              <a:off x="6815858" y="2453391"/>
              <a:ext cx="1941557" cy="553998"/>
            </a:xfrm>
            <a:prstGeom prst="rect">
              <a:avLst/>
            </a:prstGeom>
            <a:solidFill>
              <a:srgbClr val="FFFF00"/>
            </a:solidFill>
          </p:spPr>
          <p:txBody>
            <a:bodyPr wrap="none" rtlCol="0">
              <a:spAutoFit/>
            </a:bodyPr>
            <a:lstStyle/>
            <a:p>
              <a:r>
                <a:rPr lang="en-GB" sz="1000" dirty="0">
                  <a:solidFill>
                    <a:srgbClr val="FF0000"/>
                  </a:solidFill>
                </a:rPr>
                <a:t>Bad practice</a:t>
              </a:r>
            </a:p>
            <a:p>
              <a:r>
                <a:rPr lang="en-GB" sz="1000" dirty="0">
                  <a:solidFill>
                    <a:srgbClr val="FF0000"/>
                  </a:solidFill>
                </a:rPr>
                <a:t>“Spacer” made of M8 nuts and </a:t>
              </a:r>
            </a:p>
            <a:p>
              <a:r>
                <a:rPr lang="en-GB" sz="1000" dirty="0">
                  <a:solidFill>
                    <a:srgbClr val="FF0000"/>
                  </a:solidFill>
                </a:rPr>
                <a:t>washers pointing down</a:t>
              </a:r>
            </a:p>
          </p:txBody>
        </p:sp>
        <p:sp>
          <p:nvSpPr>
            <p:cNvPr id="36" name="TextBox 35">
              <a:extLst>
                <a:ext uri="{FF2B5EF4-FFF2-40B4-BE49-F238E27FC236}">
                  <a16:creationId xmlns:a16="http://schemas.microsoft.com/office/drawing/2014/main" id="{9201365C-F077-A59D-F42E-E4BEBEE91601}"/>
                </a:ext>
              </a:extLst>
            </p:cNvPr>
            <p:cNvSpPr txBox="1"/>
            <p:nvPr/>
          </p:nvSpPr>
          <p:spPr>
            <a:xfrm>
              <a:off x="5965605" y="3167390"/>
              <a:ext cx="1418978" cy="523220"/>
            </a:xfrm>
            <a:prstGeom prst="rect">
              <a:avLst/>
            </a:prstGeom>
            <a:noFill/>
          </p:spPr>
          <p:txBody>
            <a:bodyPr wrap="none" rtlCol="0">
              <a:spAutoFit/>
            </a:bodyPr>
            <a:lstStyle/>
            <a:p>
              <a:r>
                <a:rPr lang="en-GB" sz="1400" dirty="0">
                  <a:solidFill>
                    <a:srgbClr val="FF0000"/>
                  </a:solidFill>
                </a:rPr>
                <a:t>Half-wave plate</a:t>
              </a:r>
            </a:p>
            <a:p>
              <a:r>
                <a:rPr lang="en-GB" sz="1400" dirty="0">
                  <a:solidFill>
                    <a:srgbClr val="FF0000"/>
                  </a:solidFill>
                </a:rPr>
                <a:t> assembly </a:t>
              </a:r>
            </a:p>
          </p:txBody>
        </p:sp>
      </p:grpSp>
    </p:spTree>
    <p:extLst>
      <p:ext uri="{BB962C8B-B14F-4D97-AF65-F5344CB8AC3E}">
        <p14:creationId xmlns:p14="http://schemas.microsoft.com/office/powerpoint/2010/main" val="35652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141EF8-47CC-64BB-21D8-CC48792CAFF7}"/>
              </a:ext>
            </a:extLst>
          </p:cNvPr>
          <p:cNvSpPr>
            <a:spLocks noGrp="1"/>
          </p:cNvSpPr>
          <p:nvPr>
            <p:ph type="ftr" sz="quarter" idx="10"/>
          </p:nvPr>
        </p:nvSpPr>
        <p:spPr>
          <a:xfrm>
            <a:off x="2237812" y="6387724"/>
            <a:ext cx="782255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946CBE7-97A8-8B82-80EE-BA11DEE277A6}"/>
              </a:ext>
            </a:extLst>
          </p:cNvPr>
          <p:cNvSpPr>
            <a:spLocks noGrp="1"/>
          </p:cNvSpPr>
          <p:nvPr>
            <p:ph type="sldNum" sz="quarter" idx="11"/>
          </p:nvPr>
        </p:nvSpPr>
        <p:spPr/>
        <p:txBody>
          <a:bodyPr/>
          <a:lstStyle/>
          <a:p>
            <a:fld id="{35482B25-261F-464E-BDD8-63296DE4D8A4}" type="slidenum">
              <a:rPr lang="en-US" smtClean="0"/>
              <a:pPr/>
              <a:t>19</a:t>
            </a:fld>
            <a:endParaRPr lang="en-US" dirty="0"/>
          </a:p>
        </p:txBody>
      </p:sp>
      <p:sp>
        <p:nvSpPr>
          <p:cNvPr id="12" name="Title 1">
            <a:extLst>
              <a:ext uri="{FF2B5EF4-FFF2-40B4-BE49-F238E27FC236}">
                <a16:creationId xmlns:a16="http://schemas.microsoft.com/office/drawing/2014/main" id="{EE349877-80B6-1CF8-7902-9F8B50D28E84}"/>
              </a:ext>
            </a:extLst>
          </p:cNvPr>
          <p:cNvSpPr txBox="1">
            <a:spLocks/>
          </p:cNvSpPr>
          <p:nvPr/>
        </p:nvSpPr>
        <p:spPr>
          <a:xfrm>
            <a:off x="1663588" y="613922"/>
            <a:ext cx="8045767" cy="531948"/>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for what do you use the measurements</a:t>
            </a:r>
          </a:p>
        </p:txBody>
      </p:sp>
      <p:sp>
        <p:nvSpPr>
          <p:cNvPr id="47" name="Google Shape;378;p25">
            <a:extLst>
              <a:ext uri="{FF2B5EF4-FFF2-40B4-BE49-F238E27FC236}">
                <a16:creationId xmlns:a16="http://schemas.microsoft.com/office/drawing/2014/main" id="{12011AC5-95C9-9A33-E42A-B23539DB734C}"/>
              </a:ext>
            </a:extLst>
          </p:cNvPr>
          <p:cNvSpPr/>
          <p:nvPr/>
        </p:nvSpPr>
        <p:spPr>
          <a:xfrm>
            <a:off x="1995948" y="2093609"/>
            <a:ext cx="8636474" cy="1055172"/>
          </a:xfrm>
          <a:prstGeom prst="rect">
            <a:avLst/>
          </a:prstGeom>
          <a:solidFill>
            <a:schemeClr val="lt1"/>
          </a:solidFill>
          <a:ln>
            <a:noFill/>
          </a:ln>
        </p:spPr>
        <p:txBody>
          <a:bodyPr spcFirstLastPara="1" wrap="square" lIns="91425" tIns="45700" rIns="91425" bIns="45700" anchor="ctr" anchorCtr="0">
            <a:noAutofit/>
          </a:bodyPr>
          <a:lstStyle/>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Gas feedback and control of plasma density in real-time</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Additional heating-systems safety interlocks in real-time</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Reference diagnostic for many systems (E.g. High-Resolution Thomson Scattering) </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Physics analysis (80% of Physics Data depends on interferometry)</a:t>
            </a:r>
            <a:endParaRPr lang="en-GB" sz="1400" dirty="0">
              <a:solidFill>
                <a:srgbClr val="FF0000"/>
              </a:solidFill>
              <a:latin typeface="Calibri"/>
              <a:ea typeface="Calibri"/>
              <a:cs typeface="Calibri"/>
              <a:sym typeface="Calibri"/>
            </a:endParaRPr>
          </a:p>
          <a:p>
            <a:pPr>
              <a:buClr>
                <a:srgbClr val="003399"/>
              </a:buClr>
              <a:buSzPts val="1400"/>
            </a:pPr>
            <a:endParaRPr lang="en-GB" sz="1600" dirty="0">
              <a:solidFill>
                <a:srgbClr val="003399"/>
              </a:solidFill>
              <a:latin typeface="Calibri"/>
              <a:ea typeface="Calibri"/>
              <a:cs typeface="Calibri"/>
              <a:sym typeface="Calibri"/>
            </a:endParaRPr>
          </a:p>
        </p:txBody>
      </p:sp>
      <p:sp>
        <p:nvSpPr>
          <p:cNvPr id="49" name="TextBox 48">
            <a:extLst>
              <a:ext uri="{FF2B5EF4-FFF2-40B4-BE49-F238E27FC236}">
                <a16:creationId xmlns:a16="http://schemas.microsoft.com/office/drawing/2014/main" id="{B80D3D9C-D1C1-9D36-F343-67BCF7275A40}"/>
              </a:ext>
            </a:extLst>
          </p:cNvPr>
          <p:cNvSpPr txBox="1"/>
          <p:nvPr/>
        </p:nvSpPr>
        <p:spPr>
          <a:xfrm>
            <a:off x="2059586" y="1594840"/>
            <a:ext cx="7081956" cy="369332"/>
          </a:xfrm>
          <a:prstGeom prst="rect">
            <a:avLst/>
          </a:prstGeom>
          <a:noFill/>
        </p:spPr>
        <p:txBody>
          <a:bodyPr wrap="square">
            <a:spAutoFit/>
          </a:bodyPr>
          <a:lstStyle/>
          <a:p>
            <a:r>
              <a:rPr lang="en-GB" dirty="0">
                <a:highlight>
                  <a:srgbClr val="FFFF00"/>
                </a:highlight>
              </a:rPr>
              <a:t>Interferometry</a:t>
            </a:r>
          </a:p>
        </p:txBody>
      </p:sp>
      <p:sp>
        <p:nvSpPr>
          <p:cNvPr id="4" name="Google Shape;378;p25">
            <a:extLst>
              <a:ext uri="{FF2B5EF4-FFF2-40B4-BE49-F238E27FC236}">
                <a16:creationId xmlns:a16="http://schemas.microsoft.com/office/drawing/2014/main" id="{61F9365F-F74E-D309-7651-F8A4C97E8FFE}"/>
              </a:ext>
            </a:extLst>
          </p:cNvPr>
          <p:cNvSpPr/>
          <p:nvPr/>
        </p:nvSpPr>
        <p:spPr>
          <a:xfrm>
            <a:off x="2059586" y="3881724"/>
            <a:ext cx="8636474" cy="1871181"/>
          </a:xfrm>
          <a:prstGeom prst="rect">
            <a:avLst/>
          </a:prstGeom>
          <a:solidFill>
            <a:schemeClr val="lt1"/>
          </a:solidFill>
          <a:ln>
            <a:noFill/>
          </a:ln>
        </p:spPr>
        <p:txBody>
          <a:bodyPr spcFirstLastPara="1" wrap="square" lIns="91425" tIns="45700" rIns="91425" bIns="45700" anchor="ctr" anchorCtr="0">
            <a:noAutofit/>
          </a:bodyPr>
          <a:lstStyle/>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Safety Factor control, including real-time (via Equinox)</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Gas feedback and control of density (backup)</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Additional heating-systems safety interlocks(backup)</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Physics analysis (EFIT constrains)</a:t>
            </a:r>
          </a:p>
          <a:p>
            <a:pPr marL="285750" indent="-285750">
              <a:buClr>
                <a:srgbClr val="003399"/>
              </a:buClr>
              <a:buSzPts val="1400"/>
              <a:buFont typeface="Noto Sans Symbols"/>
              <a:buChar char="✔"/>
            </a:pPr>
            <a:r>
              <a:rPr lang="en-GB" sz="1600" dirty="0">
                <a:solidFill>
                  <a:srgbClr val="003399"/>
                </a:solidFill>
                <a:latin typeface="Calibri"/>
                <a:ea typeface="Calibri"/>
                <a:cs typeface="Calibri"/>
                <a:sym typeface="Calibri"/>
              </a:rPr>
              <a:t>Secondary measurement for density validation</a:t>
            </a:r>
            <a:endParaRPr lang="en-GB" sz="1400" dirty="0">
              <a:solidFill>
                <a:srgbClr val="FF0000"/>
              </a:solidFill>
              <a:latin typeface="Calibri"/>
              <a:ea typeface="Calibri"/>
              <a:cs typeface="Calibri"/>
              <a:sym typeface="Calibri"/>
            </a:endParaRPr>
          </a:p>
        </p:txBody>
      </p:sp>
      <p:sp>
        <p:nvSpPr>
          <p:cNvPr id="5" name="TextBox 4">
            <a:extLst>
              <a:ext uri="{FF2B5EF4-FFF2-40B4-BE49-F238E27FC236}">
                <a16:creationId xmlns:a16="http://schemas.microsoft.com/office/drawing/2014/main" id="{A90B8F64-A3C2-F75F-4960-08D9C65CE177}"/>
              </a:ext>
            </a:extLst>
          </p:cNvPr>
          <p:cNvSpPr txBox="1"/>
          <p:nvPr/>
        </p:nvSpPr>
        <p:spPr>
          <a:xfrm>
            <a:off x="2154329" y="3447334"/>
            <a:ext cx="7081956" cy="369332"/>
          </a:xfrm>
          <a:prstGeom prst="rect">
            <a:avLst/>
          </a:prstGeom>
          <a:noFill/>
        </p:spPr>
        <p:txBody>
          <a:bodyPr wrap="square">
            <a:spAutoFit/>
          </a:bodyPr>
          <a:lstStyle/>
          <a:p>
            <a:r>
              <a:rPr lang="en-GB" dirty="0">
                <a:highlight>
                  <a:srgbClr val="FFFF00"/>
                </a:highlight>
              </a:rPr>
              <a:t>Polarimetry</a:t>
            </a:r>
          </a:p>
        </p:txBody>
      </p:sp>
      <p:sp>
        <p:nvSpPr>
          <p:cNvPr id="6" name="TextBox 5">
            <a:extLst>
              <a:ext uri="{FF2B5EF4-FFF2-40B4-BE49-F238E27FC236}">
                <a16:creationId xmlns:a16="http://schemas.microsoft.com/office/drawing/2014/main" id="{1526DF20-9B18-A7C0-2113-6A80D60346DD}"/>
              </a:ext>
            </a:extLst>
          </p:cNvPr>
          <p:cNvSpPr txBox="1"/>
          <p:nvPr/>
        </p:nvSpPr>
        <p:spPr>
          <a:xfrm>
            <a:off x="1600201" y="105151"/>
            <a:ext cx="5461688" cy="307777"/>
          </a:xfrm>
          <a:prstGeom prst="rect">
            <a:avLst/>
          </a:prstGeom>
          <a:noFill/>
        </p:spPr>
        <p:txBody>
          <a:bodyPr wrap="none" rtlCol="0">
            <a:spAutoFit/>
          </a:bodyPr>
          <a:lstStyle/>
          <a:p>
            <a:r>
              <a:rPr lang="en-GB" sz="1400" dirty="0">
                <a:solidFill>
                  <a:srgbClr val="FF0000"/>
                </a:solidFill>
              </a:rPr>
              <a:t>Lessons learned from FIR Interferometry/Polarimetry on JET alone</a:t>
            </a:r>
          </a:p>
        </p:txBody>
      </p:sp>
    </p:spTree>
    <p:extLst>
      <p:ext uri="{BB962C8B-B14F-4D97-AF65-F5344CB8AC3E}">
        <p14:creationId xmlns:p14="http://schemas.microsoft.com/office/powerpoint/2010/main" val="81904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752426-398D-8966-6CCA-B1865942D778}"/>
              </a:ext>
            </a:extLst>
          </p:cNvPr>
          <p:cNvSpPr>
            <a:spLocks noGrp="1"/>
          </p:cNvSpPr>
          <p:nvPr>
            <p:ph type="ftr" sz="quarter" idx="10"/>
          </p:nvPr>
        </p:nvSpPr>
        <p:spPr>
          <a:xfrm>
            <a:off x="2237811" y="6387724"/>
            <a:ext cx="792284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550008F5-D304-6B90-BEF1-32A2DCA18042}"/>
              </a:ext>
            </a:extLst>
          </p:cNvPr>
          <p:cNvSpPr>
            <a:spLocks noGrp="1"/>
          </p:cNvSpPr>
          <p:nvPr>
            <p:ph type="sldNum" sz="quarter" idx="11"/>
          </p:nvPr>
        </p:nvSpPr>
        <p:spPr/>
        <p:txBody>
          <a:bodyPr/>
          <a:lstStyle/>
          <a:p>
            <a:fld id="{35482B25-261F-464E-BDD8-63296DE4D8A4}" type="slidenum">
              <a:rPr lang="en-US" smtClean="0"/>
              <a:pPr/>
              <a:t>2</a:t>
            </a:fld>
            <a:endParaRPr lang="en-US" dirty="0"/>
          </a:p>
        </p:txBody>
      </p:sp>
      <p:sp>
        <p:nvSpPr>
          <p:cNvPr id="6" name="Title 1">
            <a:extLst>
              <a:ext uri="{FF2B5EF4-FFF2-40B4-BE49-F238E27FC236}">
                <a16:creationId xmlns:a16="http://schemas.microsoft.com/office/drawing/2014/main" id="{B40378AD-DE74-6169-A3F4-497162591714}"/>
              </a:ext>
            </a:extLst>
          </p:cNvPr>
          <p:cNvSpPr txBox="1">
            <a:spLocks/>
          </p:cNvSpPr>
          <p:nvPr/>
        </p:nvSpPr>
        <p:spPr>
          <a:xfrm>
            <a:off x="1877266" y="255986"/>
            <a:ext cx="6401495"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Outline</a:t>
            </a:r>
          </a:p>
        </p:txBody>
      </p:sp>
      <p:sp>
        <p:nvSpPr>
          <p:cNvPr id="4" name="Subtitle 2">
            <a:extLst>
              <a:ext uri="{FF2B5EF4-FFF2-40B4-BE49-F238E27FC236}">
                <a16:creationId xmlns:a16="http://schemas.microsoft.com/office/drawing/2014/main" id="{BF5ED635-1A3C-3E6A-438B-13094F5D253A}"/>
              </a:ext>
            </a:extLst>
          </p:cNvPr>
          <p:cNvSpPr txBox="1">
            <a:spLocks/>
          </p:cNvSpPr>
          <p:nvPr/>
        </p:nvSpPr>
        <p:spPr>
          <a:xfrm>
            <a:off x="2522469" y="1740207"/>
            <a:ext cx="6574829" cy="168808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cs typeface="Arial" panose="020B0604020202020204" pitchFamily="34" charset="0"/>
              </a:rPr>
              <a:t>Few words on JET Far Infrared Diagnostic(FIR)</a:t>
            </a:r>
          </a:p>
          <a:p>
            <a:r>
              <a:rPr lang="en-GB" sz="1800" dirty="0">
                <a:cs typeface="Arial" panose="020B0604020202020204" pitchFamily="34" charset="0"/>
              </a:rPr>
              <a:t>Strategy on diagnostics development approach</a:t>
            </a:r>
          </a:p>
          <a:p>
            <a:r>
              <a:rPr lang="en-GB" sz="1800" dirty="0">
                <a:cs typeface="Arial" panose="020B0604020202020204" pitchFamily="34" charset="0"/>
              </a:rPr>
              <a:t>How to …. ?</a:t>
            </a:r>
          </a:p>
          <a:p>
            <a:r>
              <a:rPr lang="en-GB" sz="1800" dirty="0">
                <a:cs typeface="Arial" panose="020B0604020202020204" pitchFamily="34" charset="0"/>
              </a:rPr>
              <a:t>Examples</a:t>
            </a:r>
          </a:p>
          <a:p>
            <a:r>
              <a:rPr lang="en-GB" sz="1800" dirty="0">
                <a:cs typeface="Arial" panose="020B0604020202020204" pitchFamily="34" charset="0"/>
              </a:rPr>
              <a:t>Conclusions</a:t>
            </a:r>
          </a:p>
          <a:p>
            <a:endParaRPr lang="en-GB" sz="1800" dirty="0">
              <a:cs typeface="Arial" panose="020B0604020202020204" pitchFamily="34" charset="0"/>
            </a:endParaRPr>
          </a:p>
        </p:txBody>
      </p:sp>
    </p:spTree>
    <p:extLst>
      <p:ext uri="{BB962C8B-B14F-4D97-AF65-F5344CB8AC3E}">
        <p14:creationId xmlns:p14="http://schemas.microsoft.com/office/powerpoint/2010/main" val="2406361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33363D-338D-83BB-6840-072E7C78D4DE}"/>
              </a:ext>
            </a:extLst>
          </p:cNvPr>
          <p:cNvSpPr>
            <a:spLocks noGrp="1"/>
          </p:cNvSpPr>
          <p:nvPr>
            <p:ph type="ftr" sz="quarter" idx="10"/>
          </p:nvPr>
        </p:nvSpPr>
        <p:spPr>
          <a:xfrm>
            <a:off x="2237812" y="6387724"/>
            <a:ext cx="6536663"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92AEE30E-5D1B-B439-E472-B7B671A627E5}"/>
              </a:ext>
            </a:extLst>
          </p:cNvPr>
          <p:cNvSpPr>
            <a:spLocks noGrp="1"/>
          </p:cNvSpPr>
          <p:nvPr>
            <p:ph type="sldNum" sz="quarter" idx="11"/>
          </p:nvPr>
        </p:nvSpPr>
        <p:spPr/>
        <p:txBody>
          <a:bodyPr/>
          <a:lstStyle/>
          <a:p>
            <a:fld id="{35482B25-261F-464E-BDD8-63296DE4D8A4}" type="slidenum">
              <a:rPr lang="en-US" smtClean="0"/>
              <a:pPr/>
              <a:t>20</a:t>
            </a:fld>
            <a:endParaRPr lang="en-US" dirty="0"/>
          </a:p>
        </p:txBody>
      </p:sp>
      <p:sp>
        <p:nvSpPr>
          <p:cNvPr id="27" name="Title 1">
            <a:extLst>
              <a:ext uri="{FF2B5EF4-FFF2-40B4-BE49-F238E27FC236}">
                <a16:creationId xmlns:a16="http://schemas.microsoft.com/office/drawing/2014/main" id="{AC67173E-AC2E-E177-6CCE-F1DAD1988A56}"/>
              </a:ext>
            </a:extLst>
          </p:cNvPr>
          <p:cNvSpPr txBox="1">
            <a:spLocks/>
          </p:cNvSpPr>
          <p:nvPr/>
        </p:nvSpPr>
        <p:spPr>
          <a:xfrm>
            <a:off x="1656737" y="28533"/>
            <a:ext cx="7912510" cy="1308165"/>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Think what changes to the machine impact to your measurements</a:t>
            </a:r>
          </a:p>
        </p:txBody>
      </p:sp>
      <p:sp>
        <p:nvSpPr>
          <p:cNvPr id="28" name="Title 1">
            <a:extLst>
              <a:ext uri="{FF2B5EF4-FFF2-40B4-BE49-F238E27FC236}">
                <a16:creationId xmlns:a16="http://schemas.microsoft.com/office/drawing/2014/main" id="{AB336D2E-AAFF-ECE4-5608-CB4C792F2194}"/>
              </a:ext>
            </a:extLst>
          </p:cNvPr>
          <p:cNvSpPr txBox="1">
            <a:spLocks/>
          </p:cNvSpPr>
          <p:nvPr/>
        </p:nvSpPr>
        <p:spPr>
          <a:xfrm>
            <a:off x="5808409" y="1136345"/>
            <a:ext cx="4546165" cy="1550936"/>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1800" dirty="0">
                <a:solidFill>
                  <a:schemeClr val="tx1"/>
                </a:solidFill>
                <a:latin typeface="Arial Black" panose="020B0A04020102020204" pitchFamily="34" charset="0"/>
              </a:rPr>
              <a:t>Example- Divertor introduction impact to the FIR interferometer:</a:t>
            </a:r>
          </a:p>
          <a:p>
            <a:r>
              <a:rPr lang="en-GB" sz="1800" dirty="0">
                <a:solidFill>
                  <a:srgbClr val="FF0000"/>
                </a:solidFill>
                <a:latin typeface="Arial Black" panose="020B0A04020102020204" pitchFamily="34" charset="0"/>
              </a:rPr>
              <a:t> </a:t>
            </a:r>
          </a:p>
        </p:txBody>
      </p:sp>
      <p:grpSp>
        <p:nvGrpSpPr>
          <p:cNvPr id="4" name="Group 3">
            <a:extLst>
              <a:ext uri="{FF2B5EF4-FFF2-40B4-BE49-F238E27FC236}">
                <a16:creationId xmlns:a16="http://schemas.microsoft.com/office/drawing/2014/main" id="{584CB503-B5F8-E29C-66B6-90617904B071}"/>
              </a:ext>
            </a:extLst>
          </p:cNvPr>
          <p:cNvGrpSpPr/>
          <p:nvPr/>
        </p:nvGrpSpPr>
        <p:grpSpPr>
          <a:xfrm>
            <a:off x="1529297" y="1269227"/>
            <a:ext cx="7245179" cy="4950981"/>
            <a:chOff x="1529297" y="1269227"/>
            <a:chExt cx="7245179" cy="4950981"/>
          </a:xfrm>
        </p:grpSpPr>
        <p:sp>
          <p:nvSpPr>
            <p:cNvPr id="8" name="TextBox 7">
              <a:extLst>
                <a:ext uri="{FF2B5EF4-FFF2-40B4-BE49-F238E27FC236}">
                  <a16:creationId xmlns:a16="http://schemas.microsoft.com/office/drawing/2014/main" id="{02D19527-42C8-02A0-E27F-804C2AD88EC6}"/>
                </a:ext>
              </a:extLst>
            </p:cNvPr>
            <p:cNvSpPr txBox="1"/>
            <p:nvPr/>
          </p:nvSpPr>
          <p:spPr>
            <a:xfrm>
              <a:off x="5883941" y="5822734"/>
              <a:ext cx="2890535" cy="307777"/>
            </a:xfrm>
            <a:prstGeom prst="rect">
              <a:avLst/>
            </a:prstGeom>
            <a:noFill/>
          </p:spPr>
          <p:txBody>
            <a:bodyPr wrap="square" rtlCol="0">
              <a:spAutoFit/>
            </a:bodyPr>
            <a:lstStyle/>
            <a:p>
              <a:r>
                <a:rPr lang="en-GB" sz="1400" dirty="0"/>
                <a:t>Vacuum window 60mm diameter</a:t>
              </a:r>
            </a:p>
          </p:txBody>
        </p:sp>
        <p:grpSp>
          <p:nvGrpSpPr>
            <p:cNvPr id="7" name="Group 6">
              <a:extLst>
                <a:ext uri="{FF2B5EF4-FFF2-40B4-BE49-F238E27FC236}">
                  <a16:creationId xmlns:a16="http://schemas.microsoft.com/office/drawing/2014/main" id="{C5563A9D-0332-F018-D72F-59565C21D948}"/>
                </a:ext>
              </a:extLst>
            </p:cNvPr>
            <p:cNvGrpSpPr/>
            <p:nvPr/>
          </p:nvGrpSpPr>
          <p:grpSpPr>
            <a:xfrm>
              <a:off x="1529297" y="1269227"/>
              <a:ext cx="7245179" cy="4950981"/>
              <a:chOff x="5296" y="1269226"/>
              <a:chExt cx="7245179" cy="4950981"/>
            </a:xfrm>
          </p:grpSpPr>
          <p:pic>
            <p:nvPicPr>
              <p:cNvPr id="5" name="Picture 4" descr="A diagram of a jet interferometer&#10;&#10;Description automatically generated">
                <a:extLst>
                  <a:ext uri="{FF2B5EF4-FFF2-40B4-BE49-F238E27FC236}">
                    <a16:creationId xmlns:a16="http://schemas.microsoft.com/office/drawing/2014/main" id="{A46D213F-3529-68CF-4B40-9FDB1AB86D5A}"/>
                  </a:ext>
                </a:extLst>
              </p:cNvPr>
              <p:cNvPicPr>
                <a:picLocks noChangeAspect="1"/>
              </p:cNvPicPr>
              <p:nvPr/>
            </p:nvPicPr>
            <p:blipFill>
              <a:blip r:embed="rId2"/>
              <a:stretch>
                <a:fillRect/>
              </a:stretch>
            </p:blipFill>
            <p:spPr>
              <a:xfrm>
                <a:off x="353266" y="1269226"/>
                <a:ext cx="3940386" cy="4516615"/>
              </a:xfrm>
              <a:prstGeom prst="rect">
                <a:avLst/>
              </a:prstGeom>
            </p:spPr>
          </p:pic>
          <p:sp>
            <p:nvSpPr>
              <p:cNvPr id="9" name="TextBox 8">
                <a:extLst>
                  <a:ext uri="{FF2B5EF4-FFF2-40B4-BE49-F238E27FC236}">
                    <a16:creationId xmlns:a16="http://schemas.microsoft.com/office/drawing/2014/main" id="{E84CC9A2-0E4B-7611-EE2D-DC00B6993A7F}"/>
                  </a:ext>
                </a:extLst>
              </p:cNvPr>
              <p:cNvSpPr txBox="1"/>
              <p:nvPr/>
            </p:nvSpPr>
            <p:spPr>
              <a:xfrm>
                <a:off x="5086100" y="3573526"/>
                <a:ext cx="2164375" cy="523220"/>
              </a:xfrm>
              <a:prstGeom prst="rect">
                <a:avLst/>
              </a:prstGeom>
              <a:solidFill>
                <a:srgbClr val="FFFF00"/>
              </a:solidFill>
            </p:spPr>
            <p:txBody>
              <a:bodyPr wrap="none" rtlCol="0">
                <a:spAutoFit/>
              </a:bodyPr>
              <a:lstStyle/>
              <a:p>
                <a:r>
                  <a:rPr lang="en-GB" sz="1400" dirty="0"/>
                  <a:t>Ch 2 slot in divertor plate</a:t>
                </a:r>
              </a:p>
              <a:p>
                <a:r>
                  <a:rPr lang="en-GB" sz="1400" dirty="0"/>
                  <a:t>9mmx 44mm x 1 m</a:t>
                </a:r>
              </a:p>
            </p:txBody>
          </p:sp>
          <p:sp>
            <p:nvSpPr>
              <p:cNvPr id="11" name="TextBox 10">
                <a:extLst>
                  <a:ext uri="{FF2B5EF4-FFF2-40B4-BE49-F238E27FC236}">
                    <a16:creationId xmlns:a16="http://schemas.microsoft.com/office/drawing/2014/main" id="{100809F9-EF4C-E62A-78E5-7DFDE5F3BEC3}"/>
                  </a:ext>
                </a:extLst>
              </p:cNvPr>
              <p:cNvSpPr txBox="1"/>
              <p:nvPr/>
            </p:nvSpPr>
            <p:spPr>
              <a:xfrm>
                <a:off x="5970428" y="4659297"/>
                <a:ext cx="1040670" cy="738664"/>
              </a:xfrm>
              <a:prstGeom prst="rect">
                <a:avLst/>
              </a:prstGeom>
              <a:solidFill>
                <a:srgbClr val="FFC000"/>
              </a:solidFill>
            </p:spPr>
            <p:txBody>
              <a:bodyPr wrap="none" rtlCol="0">
                <a:spAutoFit/>
              </a:bodyPr>
              <a:lstStyle/>
              <a:p>
                <a:r>
                  <a:rPr lang="en-GB" sz="1400" dirty="0"/>
                  <a:t>FIR Beam </a:t>
                </a:r>
              </a:p>
              <a:p>
                <a:r>
                  <a:rPr lang="en-GB" sz="1400" dirty="0"/>
                  <a:t>diameter </a:t>
                </a:r>
              </a:p>
              <a:p>
                <a:r>
                  <a:rPr lang="en-GB" sz="1400" dirty="0"/>
                  <a:t>35mm</a:t>
                </a:r>
              </a:p>
            </p:txBody>
          </p:sp>
          <p:cxnSp>
            <p:nvCxnSpPr>
              <p:cNvPr id="13" name="Straight Arrow Connector 12">
                <a:extLst>
                  <a:ext uri="{FF2B5EF4-FFF2-40B4-BE49-F238E27FC236}">
                    <a16:creationId xmlns:a16="http://schemas.microsoft.com/office/drawing/2014/main" id="{4DAC0AAC-7850-DC4B-CD14-D931A0713489}"/>
                  </a:ext>
                </a:extLst>
              </p:cNvPr>
              <p:cNvCxnSpPr>
                <a:cxnSpLocks/>
              </p:cNvCxnSpPr>
              <p:nvPr/>
            </p:nvCxnSpPr>
            <p:spPr>
              <a:xfrm flipH="1">
                <a:off x="1943430" y="5128816"/>
                <a:ext cx="2611816" cy="372662"/>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FB9ED33-8D2B-EDF2-4E90-D6E15088BEBA}"/>
                  </a:ext>
                </a:extLst>
              </p:cNvPr>
              <p:cNvSpPr/>
              <p:nvPr/>
            </p:nvSpPr>
            <p:spPr>
              <a:xfrm>
                <a:off x="1641432" y="4619733"/>
                <a:ext cx="529746" cy="555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5E994DA-08C0-DDD7-CAD3-CB0A39D7F0E6}"/>
                  </a:ext>
                </a:extLst>
              </p:cNvPr>
              <p:cNvSpPr txBox="1"/>
              <p:nvPr/>
            </p:nvSpPr>
            <p:spPr>
              <a:xfrm>
                <a:off x="199554" y="5696987"/>
                <a:ext cx="3765774" cy="523220"/>
              </a:xfrm>
              <a:prstGeom prst="rect">
                <a:avLst/>
              </a:prstGeom>
              <a:solidFill>
                <a:srgbClr val="FFFF00"/>
              </a:solidFill>
            </p:spPr>
            <p:txBody>
              <a:bodyPr wrap="none" rtlCol="0">
                <a:spAutoFit/>
              </a:bodyPr>
              <a:lstStyle/>
              <a:p>
                <a:r>
                  <a:rPr lang="en-GB" sz="1400" dirty="0"/>
                  <a:t>Additional Line-integrated density component</a:t>
                </a:r>
              </a:p>
              <a:p>
                <a:r>
                  <a:rPr lang="en-GB" sz="1400" dirty="0"/>
                  <a:t>in the divertor not included in EFIT</a:t>
                </a:r>
              </a:p>
            </p:txBody>
          </p:sp>
          <p:cxnSp>
            <p:nvCxnSpPr>
              <p:cNvPr id="18" name="Straight Arrow Connector 17">
                <a:extLst>
                  <a:ext uri="{FF2B5EF4-FFF2-40B4-BE49-F238E27FC236}">
                    <a16:creationId xmlns:a16="http://schemas.microsoft.com/office/drawing/2014/main" id="{F255BC17-0252-A2AF-DA78-182B82FA5051}"/>
                  </a:ext>
                </a:extLst>
              </p:cNvPr>
              <p:cNvCxnSpPr>
                <a:cxnSpLocks/>
              </p:cNvCxnSpPr>
              <p:nvPr/>
            </p:nvCxnSpPr>
            <p:spPr>
              <a:xfrm flipV="1">
                <a:off x="486137" y="5095105"/>
                <a:ext cx="1155295" cy="522294"/>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ED8EDC3-3FD8-C51A-D53D-6357F79BCD8D}"/>
                  </a:ext>
                </a:extLst>
              </p:cNvPr>
              <p:cNvSpPr txBox="1"/>
              <p:nvPr/>
            </p:nvSpPr>
            <p:spPr>
              <a:xfrm>
                <a:off x="5296" y="1907223"/>
                <a:ext cx="1026297" cy="738664"/>
              </a:xfrm>
              <a:prstGeom prst="rect">
                <a:avLst/>
              </a:prstGeom>
              <a:solidFill>
                <a:srgbClr val="FFFF00"/>
              </a:solidFill>
            </p:spPr>
            <p:txBody>
              <a:bodyPr wrap="square" rtlCol="0">
                <a:spAutoFit/>
              </a:bodyPr>
              <a:lstStyle/>
              <a:p>
                <a:r>
                  <a:rPr lang="en-GB" sz="1400" dirty="0"/>
                  <a:t>Ch1 tangent </a:t>
                </a:r>
              </a:p>
              <a:p>
                <a:r>
                  <a:rPr lang="en-GB" sz="1400" dirty="0"/>
                  <a:t>to plasma</a:t>
                </a:r>
              </a:p>
            </p:txBody>
          </p:sp>
          <p:cxnSp>
            <p:nvCxnSpPr>
              <p:cNvPr id="24" name="Straight Arrow Connector 23">
                <a:extLst>
                  <a:ext uri="{FF2B5EF4-FFF2-40B4-BE49-F238E27FC236}">
                    <a16:creationId xmlns:a16="http://schemas.microsoft.com/office/drawing/2014/main" id="{A87C3EAA-31D6-4DF0-47FB-EA8E19EE94EB}"/>
                  </a:ext>
                </a:extLst>
              </p:cNvPr>
              <p:cNvCxnSpPr>
                <a:cxnSpLocks/>
              </p:cNvCxnSpPr>
              <p:nvPr/>
            </p:nvCxnSpPr>
            <p:spPr>
              <a:xfrm flipV="1">
                <a:off x="630329" y="1789368"/>
                <a:ext cx="401264" cy="79588"/>
              </a:xfrm>
              <a:prstGeom prst="straightConnector1">
                <a:avLst/>
              </a:prstGeom>
              <a:ln w="38100">
                <a:solidFill>
                  <a:srgbClr val="FF0000"/>
                </a:solidFill>
                <a:headEnd w="lg" len="lg"/>
                <a:tailEnd type="stealth"/>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5E2B905-2888-7AE9-7DF0-F488AB079BF9}"/>
                  </a:ext>
                </a:extLst>
              </p:cNvPr>
              <p:cNvPicPr>
                <a:picLocks noChangeAspect="1"/>
              </p:cNvPicPr>
              <p:nvPr/>
            </p:nvPicPr>
            <p:blipFill>
              <a:blip r:embed="rId3"/>
              <a:stretch>
                <a:fillRect/>
              </a:stretch>
            </p:blipFill>
            <p:spPr>
              <a:xfrm>
                <a:off x="4555246" y="4200941"/>
                <a:ext cx="1270826" cy="1470171"/>
              </a:xfrm>
              <a:prstGeom prst="rect">
                <a:avLst/>
              </a:prstGeom>
            </p:spPr>
          </p:pic>
        </p:grpSp>
      </p:grpSp>
      <p:sp>
        <p:nvSpPr>
          <p:cNvPr id="6" name="TextBox 5">
            <a:extLst>
              <a:ext uri="{FF2B5EF4-FFF2-40B4-BE49-F238E27FC236}">
                <a16:creationId xmlns:a16="http://schemas.microsoft.com/office/drawing/2014/main" id="{601214F6-7C27-4FE9-52CF-46C4AC24E23E}"/>
              </a:ext>
            </a:extLst>
          </p:cNvPr>
          <p:cNvSpPr txBox="1"/>
          <p:nvPr/>
        </p:nvSpPr>
        <p:spPr>
          <a:xfrm>
            <a:off x="5561372" y="1899249"/>
            <a:ext cx="4579374" cy="646331"/>
          </a:xfrm>
          <a:prstGeom prst="rect">
            <a:avLst/>
          </a:prstGeom>
          <a:noFill/>
        </p:spPr>
        <p:txBody>
          <a:bodyPr wrap="square">
            <a:spAutoFit/>
          </a:bodyPr>
          <a:lstStyle/>
          <a:p>
            <a:pPr algn="ctr"/>
            <a:r>
              <a:rPr lang="en-GB" dirty="0">
                <a:solidFill>
                  <a:srgbClr val="FF0000"/>
                </a:solidFill>
                <a:latin typeface="Arial Black" panose="020B0A04020102020204" pitchFamily="34" charset="0"/>
              </a:rPr>
              <a:t> 2 channels lost for any H-mode pulse with NBI on</a:t>
            </a:r>
          </a:p>
        </p:txBody>
      </p:sp>
    </p:spTree>
    <p:extLst>
      <p:ext uri="{BB962C8B-B14F-4D97-AF65-F5344CB8AC3E}">
        <p14:creationId xmlns:p14="http://schemas.microsoft.com/office/powerpoint/2010/main" val="37356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F35083-016E-0223-161E-9D39F94C4AF1}"/>
              </a:ext>
            </a:extLst>
          </p:cNvPr>
          <p:cNvSpPr>
            <a:spLocks noGrp="1"/>
          </p:cNvSpPr>
          <p:nvPr>
            <p:ph type="ftr" sz="quarter" idx="10"/>
          </p:nvPr>
        </p:nvSpPr>
        <p:spPr>
          <a:xfrm>
            <a:off x="2237812" y="6387724"/>
            <a:ext cx="6483401"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56B99523-E74C-904A-4D4D-765F74351107}"/>
              </a:ext>
            </a:extLst>
          </p:cNvPr>
          <p:cNvSpPr>
            <a:spLocks noGrp="1"/>
          </p:cNvSpPr>
          <p:nvPr>
            <p:ph type="sldNum" sz="quarter" idx="11"/>
          </p:nvPr>
        </p:nvSpPr>
        <p:spPr/>
        <p:txBody>
          <a:bodyPr/>
          <a:lstStyle/>
          <a:p>
            <a:fld id="{35482B25-261F-464E-BDD8-63296DE4D8A4}" type="slidenum">
              <a:rPr lang="en-US" smtClean="0"/>
              <a:pPr/>
              <a:t>21</a:t>
            </a:fld>
            <a:endParaRPr lang="en-US" dirty="0"/>
          </a:p>
        </p:txBody>
      </p:sp>
      <p:sp>
        <p:nvSpPr>
          <p:cNvPr id="12" name="Rectangle 11">
            <a:extLst>
              <a:ext uri="{FF2B5EF4-FFF2-40B4-BE49-F238E27FC236}">
                <a16:creationId xmlns:a16="http://schemas.microsoft.com/office/drawing/2014/main" id="{2F03085F-0665-A8DA-1D1B-B45A85D016E5}"/>
              </a:ext>
            </a:extLst>
          </p:cNvPr>
          <p:cNvSpPr/>
          <p:nvPr/>
        </p:nvSpPr>
        <p:spPr>
          <a:xfrm>
            <a:off x="1524000" y="5914969"/>
            <a:ext cx="4207306" cy="2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i="1" dirty="0">
                <a:solidFill>
                  <a:srgbClr val="C00000"/>
                </a:solidFill>
              </a:rPr>
              <a:t>*Extract from STEP Interferometer/polarimeter preliminary study</a:t>
            </a:r>
          </a:p>
        </p:txBody>
      </p:sp>
      <p:sp>
        <p:nvSpPr>
          <p:cNvPr id="13" name="Rectangle 12">
            <a:extLst>
              <a:ext uri="{FF2B5EF4-FFF2-40B4-BE49-F238E27FC236}">
                <a16:creationId xmlns:a16="http://schemas.microsoft.com/office/drawing/2014/main" id="{0EA62789-1B92-D0FC-F374-3A91B59BACB0}"/>
              </a:ext>
            </a:extLst>
          </p:cNvPr>
          <p:cNvSpPr/>
          <p:nvPr/>
        </p:nvSpPr>
        <p:spPr>
          <a:xfrm>
            <a:off x="322908" y="3174192"/>
            <a:ext cx="7174037" cy="2782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GB" sz="1400" dirty="0">
                <a:solidFill>
                  <a:srgbClr val="003399"/>
                </a:solidFill>
              </a:rPr>
              <a:t>Essential for plasma breakdown and ramp-up control for scenario of plasma forming close to inner limiter (very low density, high resolution required)</a:t>
            </a:r>
          </a:p>
          <a:p>
            <a:pPr marL="285750" indent="-285750">
              <a:buFont typeface="Wingdings" panose="05000000000000000000" pitchFamily="2" charset="2"/>
              <a:buChar char="ü"/>
            </a:pPr>
            <a:r>
              <a:rPr lang="en-GB" sz="1400" dirty="0">
                <a:solidFill>
                  <a:srgbClr val="003399"/>
                </a:solidFill>
              </a:rPr>
              <a:t>First external adjustable reflector ~10 meters from plasma</a:t>
            </a:r>
          </a:p>
          <a:p>
            <a:endParaRPr lang="en-GB" sz="1400" dirty="0">
              <a:solidFill>
                <a:srgbClr val="003399"/>
              </a:solidFill>
            </a:endParaRPr>
          </a:p>
          <a:p>
            <a:endParaRPr lang="en-GB" sz="1400" dirty="0">
              <a:solidFill>
                <a:srgbClr val="003399"/>
              </a:solidFill>
            </a:endParaRPr>
          </a:p>
          <a:p>
            <a:r>
              <a:rPr lang="en-GB" sz="1400" i="1" dirty="0">
                <a:solidFill>
                  <a:srgbClr val="003399"/>
                </a:solidFill>
              </a:rPr>
              <a:t>Key problem</a:t>
            </a:r>
          </a:p>
          <a:p>
            <a:r>
              <a:rPr lang="en-GB" sz="1400" i="1" dirty="0">
                <a:solidFill>
                  <a:srgbClr val="003399"/>
                </a:solidFill>
              </a:rPr>
              <a:t>1cm of beam displacement due to refraction over 25m requires an angular precision of tracking of 0.001 degrees or 17 microradians</a:t>
            </a:r>
          </a:p>
        </p:txBody>
      </p:sp>
      <p:sp>
        <p:nvSpPr>
          <p:cNvPr id="20" name="Title 1">
            <a:extLst>
              <a:ext uri="{FF2B5EF4-FFF2-40B4-BE49-F238E27FC236}">
                <a16:creationId xmlns:a16="http://schemas.microsoft.com/office/drawing/2014/main" id="{D02066C3-52E2-8176-543E-9C4E72C15344}"/>
              </a:ext>
            </a:extLst>
          </p:cNvPr>
          <p:cNvSpPr txBox="1">
            <a:spLocks/>
          </p:cNvSpPr>
          <p:nvPr/>
        </p:nvSpPr>
        <p:spPr>
          <a:xfrm>
            <a:off x="1567085" y="380136"/>
            <a:ext cx="8200625"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What is the </a:t>
            </a:r>
            <a:r>
              <a:rPr lang="en-GB" sz="2600" u="sng" dirty="0">
                <a:latin typeface="Arial Black" panose="020B0A04020102020204" pitchFamily="34" charset="0"/>
              </a:rPr>
              <a:t>function</a:t>
            </a:r>
            <a:r>
              <a:rPr lang="en-GB" sz="2600" dirty="0">
                <a:latin typeface="Arial Black" panose="020B0A04020102020204" pitchFamily="34" charset="0"/>
              </a:rPr>
              <a:t> of your measurement ?</a:t>
            </a:r>
          </a:p>
        </p:txBody>
      </p:sp>
      <p:sp>
        <p:nvSpPr>
          <p:cNvPr id="22" name="TextBox 21">
            <a:extLst>
              <a:ext uri="{FF2B5EF4-FFF2-40B4-BE49-F238E27FC236}">
                <a16:creationId xmlns:a16="http://schemas.microsoft.com/office/drawing/2014/main" id="{4C91E73A-2C92-A307-0E43-8ECBFCEEDBBC}"/>
              </a:ext>
            </a:extLst>
          </p:cNvPr>
          <p:cNvSpPr txBox="1"/>
          <p:nvPr/>
        </p:nvSpPr>
        <p:spPr>
          <a:xfrm>
            <a:off x="1754513" y="828982"/>
            <a:ext cx="6273527" cy="369332"/>
          </a:xfrm>
          <a:prstGeom prst="rect">
            <a:avLst/>
          </a:prstGeom>
          <a:noFill/>
        </p:spPr>
        <p:txBody>
          <a:bodyPr wrap="square">
            <a:spAutoFit/>
          </a:bodyPr>
          <a:lstStyle/>
          <a:p>
            <a:r>
              <a:rPr lang="en-GB" b="1" dirty="0">
                <a:solidFill>
                  <a:srgbClr val="C00000"/>
                </a:solidFill>
              </a:rPr>
              <a:t>Example: STEP Interferometer Tangential Channel 4 *</a:t>
            </a:r>
          </a:p>
        </p:txBody>
      </p:sp>
      <p:grpSp>
        <p:nvGrpSpPr>
          <p:cNvPr id="24" name="Group 23">
            <a:extLst>
              <a:ext uri="{FF2B5EF4-FFF2-40B4-BE49-F238E27FC236}">
                <a16:creationId xmlns:a16="http://schemas.microsoft.com/office/drawing/2014/main" id="{FFDDBF25-0249-0E21-EB1F-FE508AAA410B}"/>
              </a:ext>
            </a:extLst>
          </p:cNvPr>
          <p:cNvGrpSpPr/>
          <p:nvPr/>
        </p:nvGrpSpPr>
        <p:grpSpPr>
          <a:xfrm>
            <a:off x="2332259" y="1214389"/>
            <a:ext cx="3236208" cy="1893507"/>
            <a:chOff x="808259" y="1214388"/>
            <a:chExt cx="3236208" cy="1893507"/>
          </a:xfrm>
        </p:grpSpPr>
        <p:pic>
          <p:nvPicPr>
            <p:cNvPr id="1026" name="Picture 2">
              <a:extLst>
                <a:ext uri="{FF2B5EF4-FFF2-40B4-BE49-F238E27FC236}">
                  <a16:creationId xmlns:a16="http://schemas.microsoft.com/office/drawing/2014/main" id="{D50C1548-B0D1-4EB8-6033-92321B748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259" y="1214388"/>
              <a:ext cx="1922874" cy="189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43A7A7-789B-A19A-830D-F3A3D364796B}"/>
                </a:ext>
              </a:extLst>
            </p:cNvPr>
            <p:cNvSpPr txBox="1"/>
            <p:nvPr/>
          </p:nvSpPr>
          <p:spPr>
            <a:xfrm>
              <a:off x="2572589" y="1825927"/>
              <a:ext cx="1471878" cy="246221"/>
            </a:xfrm>
            <a:prstGeom prst="rect">
              <a:avLst/>
            </a:prstGeom>
            <a:noFill/>
          </p:spPr>
          <p:txBody>
            <a:bodyPr wrap="none" rtlCol="0">
              <a:spAutoFit/>
            </a:bodyPr>
            <a:lstStyle/>
            <a:p>
              <a:r>
                <a:rPr lang="en-GB" sz="1000" dirty="0">
                  <a:solidFill>
                    <a:srgbClr val="FF0000"/>
                  </a:solidFill>
                </a:rPr>
                <a:t>Tangential plane (Z=0)</a:t>
              </a:r>
            </a:p>
          </p:txBody>
        </p:sp>
      </p:grpSp>
      <p:grpSp>
        <p:nvGrpSpPr>
          <p:cNvPr id="25" name="Group 24">
            <a:extLst>
              <a:ext uri="{FF2B5EF4-FFF2-40B4-BE49-F238E27FC236}">
                <a16:creationId xmlns:a16="http://schemas.microsoft.com/office/drawing/2014/main" id="{24E63FBD-B318-CA1B-C7E6-1F3F4FA2D03C}"/>
              </a:ext>
            </a:extLst>
          </p:cNvPr>
          <p:cNvGrpSpPr/>
          <p:nvPr/>
        </p:nvGrpSpPr>
        <p:grpSpPr>
          <a:xfrm>
            <a:off x="5972013" y="1851409"/>
            <a:ext cx="5897079" cy="4111778"/>
            <a:chOff x="4448012" y="1851409"/>
            <a:chExt cx="5897079" cy="4111778"/>
          </a:xfrm>
        </p:grpSpPr>
        <p:pic>
          <p:nvPicPr>
            <p:cNvPr id="1028" name="Picture 4">
              <a:extLst>
                <a:ext uri="{FF2B5EF4-FFF2-40B4-BE49-F238E27FC236}">
                  <a16:creationId xmlns:a16="http://schemas.microsoft.com/office/drawing/2014/main" id="{1CA905E0-B359-99D7-1163-CAA083EEC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944" y="1851409"/>
              <a:ext cx="2914570" cy="368803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45293F2-A6C9-99D8-A8FB-D13ADC32DA88}"/>
                </a:ext>
              </a:extLst>
            </p:cNvPr>
            <p:cNvCxnSpPr>
              <a:cxnSpLocks/>
            </p:cNvCxnSpPr>
            <p:nvPr/>
          </p:nvCxnSpPr>
          <p:spPr>
            <a:xfrm>
              <a:off x="6710516" y="3591232"/>
              <a:ext cx="2086897" cy="1725562"/>
            </a:xfrm>
            <a:prstGeom prst="line">
              <a:avLst/>
            </a:prstGeom>
            <a:ln w="38100">
              <a:solidFill>
                <a:srgbClr val="EF413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A5DE38-257D-1A76-685A-5287B2B927DC}"/>
                </a:ext>
              </a:extLst>
            </p:cNvPr>
            <p:cNvCxnSpPr>
              <a:cxnSpLocks/>
            </p:cNvCxnSpPr>
            <p:nvPr/>
          </p:nvCxnSpPr>
          <p:spPr>
            <a:xfrm>
              <a:off x="5715000" y="2742950"/>
              <a:ext cx="501445" cy="431242"/>
            </a:xfrm>
            <a:prstGeom prst="line">
              <a:avLst/>
            </a:prstGeom>
            <a:ln w="38100">
              <a:solidFill>
                <a:srgbClr val="EF413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A5C9E2-BE33-4BDA-CA02-889AE9493715}"/>
                </a:ext>
              </a:extLst>
            </p:cNvPr>
            <p:cNvSpPr txBox="1"/>
            <p:nvPr/>
          </p:nvSpPr>
          <p:spPr>
            <a:xfrm>
              <a:off x="6137786" y="5563077"/>
              <a:ext cx="4207305" cy="400110"/>
            </a:xfrm>
            <a:prstGeom prst="rect">
              <a:avLst/>
            </a:prstGeom>
            <a:noFill/>
          </p:spPr>
          <p:txBody>
            <a:bodyPr wrap="square" rtlCol="0">
              <a:spAutoFit/>
            </a:bodyPr>
            <a:lstStyle/>
            <a:p>
              <a:r>
                <a:rPr lang="en-GB" sz="1000" dirty="0">
                  <a:solidFill>
                    <a:srgbClr val="FF0000"/>
                  </a:solidFill>
                </a:rPr>
                <a:t>Ch 4 FIR laser beam (RED colour) close to  central column (~10cm) </a:t>
              </a:r>
            </a:p>
            <a:p>
              <a:r>
                <a:rPr lang="en-GB" sz="1000" dirty="0">
                  <a:solidFill>
                    <a:srgbClr val="FF0000"/>
                  </a:solidFill>
                </a:rPr>
                <a:t>Distance  between centre of machine to input mirror ~10 meters</a:t>
              </a:r>
            </a:p>
          </p:txBody>
        </p:sp>
        <p:sp>
          <p:nvSpPr>
            <p:cNvPr id="23" name="TextBox 22">
              <a:extLst>
                <a:ext uri="{FF2B5EF4-FFF2-40B4-BE49-F238E27FC236}">
                  <a16:creationId xmlns:a16="http://schemas.microsoft.com/office/drawing/2014/main" id="{BC69C869-3930-9B4A-7CD5-7C9BF75117DC}"/>
                </a:ext>
              </a:extLst>
            </p:cNvPr>
            <p:cNvSpPr txBox="1"/>
            <p:nvPr/>
          </p:nvSpPr>
          <p:spPr>
            <a:xfrm>
              <a:off x="4448012" y="2268677"/>
              <a:ext cx="1414170" cy="400110"/>
            </a:xfrm>
            <a:prstGeom prst="rect">
              <a:avLst/>
            </a:prstGeom>
            <a:noFill/>
          </p:spPr>
          <p:txBody>
            <a:bodyPr wrap="none" rtlCol="0">
              <a:spAutoFit/>
            </a:bodyPr>
            <a:lstStyle/>
            <a:p>
              <a:r>
                <a:rPr lang="en-GB" sz="1000" dirty="0">
                  <a:solidFill>
                    <a:srgbClr val="FF0000"/>
                  </a:solidFill>
                </a:rPr>
                <a:t>~10m from centre of </a:t>
              </a:r>
            </a:p>
            <a:p>
              <a:r>
                <a:rPr lang="en-GB" sz="1000" dirty="0">
                  <a:solidFill>
                    <a:srgbClr val="FF0000"/>
                  </a:solidFill>
                </a:rPr>
                <a:t>machine to exit mirror</a:t>
              </a:r>
            </a:p>
          </p:txBody>
        </p:sp>
      </p:grpSp>
      <p:cxnSp>
        <p:nvCxnSpPr>
          <p:cNvPr id="5" name="Straight Connector 4">
            <a:extLst>
              <a:ext uri="{FF2B5EF4-FFF2-40B4-BE49-F238E27FC236}">
                <a16:creationId xmlns:a16="http://schemas.microsoft.com/office/drawing/2014/main" id="{83FCCBF6-6B60-61DF-F54D-31E9BBEE53B5}"/>
              </a:ext>
            </a:extLst>
          </p:cNvPr>
          <p:cNvCxnSpPr>
            <a:cxnSpLocks/>
          </p:cNvCxnSpPr>
          <p:nvPr/>
        </p:nvCxnSpPr>
        <p:spPr>
          <a:xfrm>
            <a:off x="2154329" y="2072148"/>
            <a:ext cx="2378342" cy="0"/>
          </a:xfrm>
          <a:prstGeom prst="line">
            <a:avLst/>
          </a:prstGeom>
          <a:ln w="38100">
            <a:solidFill>
              <a:srgbClr val="EF41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5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71ED06-30CE-C5D8-C0F4-0B2D23EE687F}"/>
              </a:ext>
            </a:extLst>
          </p:cNvPr>
          <p:cNvSpPr>
            <a:spLocks noGrp="1"/>
          </p:cNvSpPr>
          <p:nvPr>
            <p:ph type="ftr" sz="quarter" idx="10"/>
          </p:nvPr>
        </p:nvSpPr>
        <p:spPr>
          <a:xfrm>
            <a:off x="2237812" y="6387724"/>
            <a:ext cx="7604278"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5" name="Slide Number Placeholder 4">
            <a:extLst>
              <a:ext uri="{FF2B5EF4-FFF2-40B4-BE49-F238E27FC236}">
                <a16:creationId xmlns:a16="http://schemas.microsoft.com/office/drawing/2014/main" id="{B928F5D6-92C5-5F67-93A6-A7852D6B69FC}"/>
              </a:ext>
            </a:extLst>
          </p:cNvPr>
          <p:cNvSpPr>
            <a:spLocks noGrp="1"/>
          </p:cNvSpPr>
          <p:nvPr>
            <p:ph type="sldNum" sz="quarter" idx="11"/>
          </p:nvPr>
        </p:nvSpPr>
        <p:spPr/>
        <p:txBody>
          <a:bodyPr/>
          <a:lstStyle/>
          <a:p>
            <a:fld id="{35482B25-261F-464E-BDD8-63296DE4D8A4}" type="slidenum">
              <a:rPr lang="en-US" smtClean="0"/>
              <a:pPr/>
              <a:t>22</a:t>
            </a:fld>
            <a:endParaRPr lang="en-US" dirty="0"/>
          </a:p>
        </p:txBody>
      </p:sp>
      <p:sp>
        <p:nvSpPr>
          <p:cNvPr id="26" name="TextBox 25">
            <a:extLst>
              <a:ext uri="{FF2B5EF4-FFF2-40B4-BE49-F238E27FC236}">
                <a16:creationId xmlns:a16="http://schemas.microsoft.com/office/drawing/2014/main" id="{223B88EA-B0F8-0563-02E2-A4410D9BAF1A}"/>
              </a:ext>
            </a:extLst>
          </p:cNvPr>
          <p:cNvSpPr txBox="1"/>
          <p:nvPr/>
        </p:nvSpPr>
        <p:spPr>
          <a:xfrm>
            <a:off x="1739190" y="247688"/>
            <a:ext cx="7891694" cy="492443"/>
          </a:xfrm>
          <a:prstGeom prst="rect">
            <a:avLst/>
          </a:prstGeom>
          <a:noFill/>
        </p:spPr>
        <p:txBody>
          <a:bodyPr wrap="square">
            <a:spAutoFit/>
          </a:bodyPr>
          <a:lstStyle/>
          <a:p>
            <a:r>
              <a:rPr lang="en-GB" sz="2600" dirty="0">
                <a:latin typeface="Arial Black" panose="020B0A04020102020204" pitchFamily="34" charset="0"/>
              </a:rPr>
              <a:t>A word about RAMI</a:t>
            </a:r>
          </a:p>
        </p:txBody>
      </p:sp>
      <p:sp>
        <p:nvSpPr>
          <p:cNvPr id="9" name="TextBox 8">
            <a:extLst>
              <a:ext uri="{FF2B5EF4-FFF2-40B4-BE49-F238E27FC236}">
                <a16:creationId xmlns:a16="http://schemas.microsoft.com/office/drawing/2014/main" id="{703DD77E-CD54-B2A8-A147-8D6337D74400}"/>
              </a:ext>
            </a:extLst>
          </p:cNvPr>
          <p:cNvSpPr txBox="1"/>
          <p:nvPr/>
        </p:nvSpPr>
        <p:spPr>
          <a:xfrm>
            <a:off x="1810898" y="815660"/>
            <a:ext cx="8031193" cy="738664"/>
          </a:xfrm>
          <a:prstGeom prst="rect">
            <a:avLst/>
          </a:prstGeom>
          <a:noFill/>
        </p:spPr>
        <p:txBody>
          <a:bodyPr wrap="square">
            <a:spAutoFit/>
          </a:bodyPr>
          <a:lstStyle/>
          <a:p>
            <a:r>
              <a:rPr lang="en-GB" sz="1400" dirty="0">
                <a:solidFill>
                  <a:srgbClr val="1F1F1F"/>
                </a:solidFill>
                <a:latin typeface="+mj-lt"/>
              </a:rPr>
              <a:t>RAMI (</a:t>
            </a:r>
            <a:r>
              <a:rPr lang="en-GB" sz="1400" dirty="0">
                <a:solidFill>
                  <a:srgbClr val="040C28"/>
                </a:solidFill>
                <a:latin typeface="+mj-lt"/>
              </a:rPr>
              <a:t>Reliability, Availability, Maintainability and </a:t>
            </a:r>
            <a:r>
              <a:rPr lang="en-GB" sz="1400" dirty="0" err="1">
                <a:solidFill>
                  <a:srgbClr val="040C28"/>
                </a:solidFill>
                <a:latin typeface="+mj-lt"/>
              </a:rPr>
              <a:t>Inspectability</a:t>
            </a:r>
            <a:r>
              <a:rPr lang="en-GB" sz="1400" dirty="0">
                <a:solidFill>
                  <a:srgbClr val="1F1F1F"/>
                </a:solidFill>
                <a:latin typeface="+mj-lt"/>
              </a:rPr>
              <a:t>) is one of the most severe challenges of Fusion Technologies, and it is probably the engineering branch where the fusion community is the least competent.</a:t>
            </a:r>
            <a:endParaRPr lang="en-GB" sz="1400" dirty="0">
              <a:latin typeface="+mj-lt"/>
            </a:endParaRPr>
          </a:p>
        </p:txBody>
      </p:sp>
      <p:sp>
        <p:nvSpPr>
          <p:cNvPr id="13" name="TextBox 12">
            <a:extLst>
              <a:ext uri="{FF2B5EF4-FFF2-40B4-BE49-F238E27FC236}">
                <a16:creationId xmlns:a16="http://schemas.microsoft.com/office/drawing/2014/main" id="{9C2A54EC-81E1-1845-F4B1-C1C53D43C873}"/>
              </a:ext>
            </a:extLst>
          </p:cNvPr>
          <p:cNvSpPr txBox="1"/>
          <p:nvPr/>
        </p:nvSpPr>
        <p:spPr>
          <a:xfrm>
            <a:off x="1978743" y="1491458"/>
            <a:ext cx="3429144" cy="369332"/>
          </a:xfrm>
          <a:prstGeom prst="rect">
            <a:avLst/>
          </a:prstGeom>
          <a:noFill/>
        </p:spPr>
        <p:txBody>
          <a:bodyPr wrap="none" rtlCol="0">
            <a:spAutoFit/>
          </a:bodyPr>
          <a:lstStyle/>
          <a:p>
            <a:r>
              <a:rPr lang="en-GB" dirty="0">
                <a:solidFill>
                  <a:srgbClr val="FF0000"/>
                </a:solidFill>
              </a:rPr>
              <a:t>Fusion people know/want  this*</a:t>
            </a:r>
          </a:p>
        </p:txBody>
      </p:sp>
      <p:grpSp>
        <p:nvGrpSpPr>
          <p:cNvPr id="24" name="Group 23">
            <a:extLst>
              <a:ext uri="{FF2B5EF4-FFF2-40B4-BE49-F238E27FC236}">
                <a16:creationId xmlns:a16="http://schemas.microsoft.com/office/drawing/2014/main" id="{68FF698C-7930-9DC9-A331-9FB74D0194E2}"/>
              </a:ext>
            </a:extLst>
          </p:cNvPr>
          <p:cNvGrpSpPr/>
          <p:nvPr/>
        </p:nvGrpSpPr>
        <p:grpSpPr>
          <a:xfrm>
            <a:off x="1978743" y="3824366"/>
            <a:ext cx="5616887" cy="2422514"/>
            <a:chOff x="454742" y="4024131"/>
            <a:chExt cx="5616887" cy="2422514"/>
          </a:xfrm>
        </p:grpSpPr>
        <p:pic>
          <p:nvPicPr>
            <p:cNvPr id="18" name="Picture 17">
              <a:extLst>
                <a:ext uri="{FF2B5EF4-FFF2-40B4-BE49-F238E27FC236}">
                  <a16:creationId xmlns:a16="http://schemas.microsoft.com/office/drawing/2014/main" id="{2CD5D76C-E2BC-35BE-0B69-188D119C3F09}"/>
                </a:ext>
              </a:extLst>
            </p:cNvPr>
            <p:cNvPicPr>
              <a:picLocks noChangeAspect="1"/>
            </p:cNvPicPr>
            <p:nvPr/>
          </p:nvPicPr>
          <p:blipFill>
            <a:blip r:embed="rId2"/>
            <a:stretch>
              <a:fillRect/>
            </a:stretch>
          </p:blipFill>
          <p:spPr>
            <a:xfrm>
              <a:off x="575091" y="4393463"/>
              <a:ext cx="4976113" cy="1791900"/>
            </a:xfrm>
            <a:prstGeom prst="rect">
              <a:avLst/>
            </a:prstGeom>
          </p:spPr>
        </p:pic>
        <p:sp>
          <p:nvSpPr>
            <p:cNvPr id="16" name="TextBox 15">
              <a:extLst>
                <a:ext uri="{FF2B5EF4-FFF2-40B4-BE49-F238E27FC236}">
                  <a16:creationId xmlns:a16="http://schemas.microsoft.com/office/drawing/2014/main" id="{5419EF26-F53B-CD6C-653D-D8FE201FD224}"/>
                </a:ext>
              </a:extLst>
            </p:cNvPr>
            <p:cNvSpPr txBox="1"/>
            <p:nvPr/>
          </p:nvSpPr>
          <p:spPr>
            <a:xfrm>
              <a:off x="454742" y="4024131"/>
              <a:ext cx="2608406" cy="369332"/>
            </a:xfrm>
            <a:prstGeom prst="rect">
              <a:avLst/>
            </a:prstGeom>
            <a:noFill/>
          </p:spPr>
          <p:txBody>
            <a:bodyPr wrap="none" rtlCol="0">
              <a:spAutoFit/>
            </a:bodyPr>
            <a:lstStyle/>
            <a:p>
              <a:r>
                <a:rPr lang="en-GB" dirty="0">
                  <a:solidFill>
                    <a:srgbClr val="FF0000"/>
                  </a:solidFill>
                </a:rPr>
                <a:t>What is required is this*</a:t>
              </a:r>
            </a:p>
          </p:txBody>
        </p:sp>
        <p:sp>
          <p:nvSpPr>
            <p:cNvPr id="22" name="TextBox 21">
              <a:extLst>
                <a:ext uri="{FF2B5EF4-FFF2-40B4-BE49-F238E27FC236}">
                  <a16:creationId xmlns:a16="http://schemas.microsoft.com/office/drawing/2014/main" id="{4896A961-DB14-ED4B-C5A4-9780998A5E48}"/>
                </a:ext>
              </a:extLst>
            </p:cNvPr>
            <p:cNvSpPr txBox="1"/>
            <p:nvPr/>
          </p:nvSpPr>
          <p:spPr>
            <a:xfrm>
              <a:off x="1288845" y="6169646"/>
              <a:ext cx="4782784" cy="276999"/>
            </a:xfrm>
            <a:prstGeom prst="rect">
              <a:avLst/>
            </a:prstGeom>
            <a:noFill/>
          </p:spPr>
          <p:txBody>
            <a:bodyPr wrap="none" rtlCol="0">
              <a:spAutoFit/>
            </a:bodyPr>
            <a:lstStyle/>
            <a:p>
              <a:r>
                <a:rPr lang="en-GB" sz="1200" i="1" dirty="0">
                  <a:solidFill>
                    <a:srgbClr val="FF0000"/>
                  </a:solidFill>
                </a:rPr>
                <a:t>*Extract from ITER Dispersion Interferometer RAMI Analysis Report</a:t>
              </a:r>
            </a:p>
          </p:txBody>
        </p:sp>
      </p:grpSp>
      <p:pic>
        <p:nvPicPr>
          <p:cNvPr id="7" name="Picture 6">
            <a:extLst>
              <a:ext uri="{FF2B5EF4-FFF2-40B4-BE49-F238E27FC236}">
                <a16:creationId xmlns:a16="http://schemas.microsoft.com/office/drawing/2014/main" id="{1B3CB825-0182-DFC8-663C-4042F8A19143}"/>
              </a:ext>
            </a:extLst>
          </p:cNvPr>
          <p:cNvPicPr>
            <a:picLocks noChangeAspect="1"/>
          </p:cNvPicPr>
          <p:nvPr/>
        </p:nvPicPr>
        <p:blipFill>
          <a:blip r:embed="rId3"/>
          <a:stretch>
            <a:fillRect/>
          </a:stretch>
        </p:blipFill>
        <p:spPr>
          <a:xfrm>
            <a:off x="2099092" y="1955955"/>
            <a:ext cx="6026916" cy="1727567"/>
          </a:xfrm>
          <a:prstGeom prst="rect">
            <a:avLst/>
          </a:prstGeom>
        </p:spPr>
      </p:pic>
    </p:spTree>
    <p:extLst>
      <p:ext uri="{BB962C8B-B14F-4D97-AF65-F5344CB8AC3E}">
        <p14:creationId xmlns:p14="http://schemas.microsoft.com/office/powerpoint/2010/main" val="16255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71ED06-30CE-C5D8-C0F4-0B2D23EE687F}"/>
              </a:ext>
            </a:extLst>
          </p:cNvPr>
          <p:cNvSpPr>
            <a:spLocks noGrp="1"/>
          </p:cNvSpPr>
          <p:nvPr>
            <p:ph type="ftr" sz="quarter" idx="10"/>
          </p:nvPr>
        </p:nvSpPr>
        <p:spPr>
          <a:xfrm>
            <a:off x="2237812" y="6387724"/>
            <a:ext cx="7604278"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5" name="Slide Number Placeholder 4">
            <a:extLst>
              <a:ext uri="{FF2B5EF4-FFF2-40B4-BE49-F238E27FC236}">
                <a16:creationId xmlns:a16="http://schemas.microsoft.com/office/drawing/2014/main" id="{B928F5D6-92C5-5F67-93A6-A7852D6B69FC}"/>
              </a:ext>
            </a:extLst>
          </p:cNvPr>
          <p:cNvSpPr>
            <a:spLocks noGrp="1"/>
          </p:cNvSpPr>
          <p:nvPr>
            <p:ph type="sldNum" sz="quarter" idx="11"/>
          </p:nvPr>
        </p:nvSpPr>
        <p:spPr/>
        <p:txBody>
          <a:bodyPr/>
          <a:lstStyle/>
          <a:p>
            <a:fld id="{35482B25-261F-464E-BDD8-63296DE4D8A4}" type="slidenum">
              <a:rPr lang="en-US" smtClean="0"/>
              <a:pPr/>
              <a:t>23</a:t>
            </a:fld>
            <a:endParaRPr lang="en-US" dirty="0"/>
          </a:p>
        </p:txBody>
      </p:sp>
      <p:sp>
        <p:nvSpPr>
          <p:cNvPr id="10" name="Google Shape;378;p25">
            <a:extLst>
              <a:ext uri="{FF2B5EF4-FFF2-40B4-BE49-F238E27FC236}">
                <a16:creationId xmlns:a16="http://schemas.microsoft.com/office/drawing/2014/main" id="{CD1D8E40-C364-3046-0818-53ED8D00CF77}"/>
              </a:ext>
            </a:extLst>
          </p:cNvPr>
          <p:cNvSpPr/>
          <p:nvPr/>
        </p:nvSpPr>
        <p:spPr>
          <a:xfrm>
            <a:off x="4813026" y="961623"/>
            <a:ext cx="4579282" cy="1629950"/>
          </a:xfrm>
          <a:prstGeom prst="rect">
            <a:avLst/>
          </a:prstGeom>
          <a:solidFill>
            <a:schemeClr val="lt1"/>
          </a:solidFill>
          <a:ln>
            <a:noFill/>
          </a:ln>
        </p:spPr>
        <p:txBody>
          <a:bodyPr spcFirstLastPara="1" wrap="square" lIns="91425" tIns="45700" rIns="91425" bIns="45700" anchor="ctr" anchorCtr="0">
            <a:noAutofit/>
          </a:bodyPr>
          <a:lstStyle/>
          <a:p>
            <a:pPr>
              <a:buClr>
                <a:srgbClr val="003399"/>
              </a:buClr>
              <a:buSzPts val="1400"/>
            </a:pPr>
            <a:r>
              <a:rPr lang="en-GB" sz="1400" b="1" dirty="0">
                <a:solidFill>
                  <a:srgbClr val="003399"/>
                </a:solidFill>
                <a:latin typeface="Calibri"/>
                <a:ea typeface="Calibri"/>
                <a:cs typeface="Calibri"/>
                <a:sym typeface="Calibri"/>
              </a:rPr>
              <a:t>Magnetic information</a:t>
            </a:r>
          </a:p>
          <a:p>
            <a:pPr>
              <a:buClr>
                <a:srgbClr val="003399"/>
              </a:buClr>
              <a:buSzPts val="1400"/>
            </a:pPr>
            <a:endParaRPr lang="en-GB" sz="14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Magnetic sensors/coils </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Polarimetry</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Fiber Optical Current Sensor (FOCS)</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Real-time profile controller (AI driven)</a:t>
            </a:r>
          </a:p>
        </p:txBody>
      </p:sp>
      <p:sp>
        <p:nvSpPr>
          <p:cNvPr id="19" name="Google Shape;391;p25">
            <a:extLst>
              <a:ext uri="{FF2B5EF4-FFF2-40B4-BE49-F238E27FC236}">
                <a16:creationId xmlns:a16="http://schemas.microsoft.com/office/drawing/2014/main" id="{7F148C6C-CC2D-B784-BB39-DCAAE9880870}"/>
              </a:ext>
            </a:extLst>
          </p:cNvPr>
          <p:cNvSpPr txBox="1"/>
          <p:nvPr/>
        </p:nvSpPr>
        <p:spPr>
          <a:xfrm>
            <a:off x="5378074" y="4773330"/>
            <a:ext cx="696516" cy="369332"/>
          </a:xfrm>
          <a:prstGeom prst="rect">
            <a:avLst/>
          </a:prstGeom>
          <a:noFill/>
          <a:ln>
            <a:noFill/>
          </a:ln>
        </p:spPr>
        <p:txBody>
          <a:bodyPr spcFirstLastPara="1" wrap="square" lIns="91425" tIns="45700" rIns="91425" bIns="45700" anchor="t" anchorCtr="0">
            <a:spAutoFit/>
          </a:bodyPr>
          <a:lstStyle/>
          <a:p>
            <a:r>
              <a:rPr lang="en-GB" dirty="0">
                <a:solidFill>
                  <a:schemeClr val="bg1"/>
                </a:solidFill>
                <a:latin typeface="Calibri"/>
                <a:ea typeface="Calibri"/>
                <a:cs typeface="Calibri"/>
                <a:sym typeface="Calibri"/>
              </a:rPr>
              <a:t>STEP</a:t>
            </a:r>
            <a:endParaRPr dirty="0">
              <a:solidFill>
                <a:schemeClr val="bg1"/>
              </a:solidFill>
              <a:latin typeface="Calibri"/>
              <a:ea typeface="Calibri"/>
              <a:cs typeface="Calibri"/>
              <a:sym typeface="Calibri"/>
            </a:endParaRPr>
          </a:p>
        </p:txBody>
      </p:sp>
      <p:sp>
        <p:nvSpPr>
          <p:cNvPr id="26" name="TextBox 25">
            <a:extLst>
              <a:ext uri="{FF2B5EF4-FFF2-40B4-BE49-F238E27FC236}">
                <a16:creationId xmlns:a16="http://schemas.microsoft.com/office/drawing/2014/main" id="{223B88EA-B0F8-0563-02E2-A4410D9BAF1A}"/>
              </a:ext>
            </a:extLst>
          </p:cNvPr>
          <p:cNvSpPr txBox="1"/>
          <p:nvPr/>
        </p:nvSpPr>
        <p:spPr>
          <a:xfrm>
            <a:off x="1600202" y="247687"/>
            <a:ext cx="8030683" cy="1292662"/>
          </a:xfrm>
          <a:prstGeom prst="rect">
            <a:avLst/>
          </a:prstGeom>
          <a:noFill/>
        </p:spPr>
        <p:txBody>
          <a:bodyPr wrap="square">
            <a:spAutoFit/>
          </a:bodyPr>
          <a:lstStyle/>
          <a:p>
            <a:r>
              <a:rPr lang="en-GB" sz="2600" dirty="0">
                <a:latin typeface="Arial Black" panose="020B0A04020102020204" pitchFamily="34" charset="0"/>
              </a:rPr>
              <a:t>Think about measurement (not-diagnostic) redundancy</a:t>
            </a:r>
          </a:p>
          <a:p>
            <a:endParaRPr lang="en-GB" sz="2600" dirty="0">
              <a:latin typeface="Arial Black" panose="020B0A04020102020204" pitchFamily="34" charset="0"/>
            </a:endParaRPr>
          </a:p>
        </p:txBody>
      </p:sp>
      <p:sp>
        <p:nvSpPr>
          <p:cNvPr id="2" name="Flowchart: Alternate Process 1">
            <a:extLst>
              <a:ext uri="{FF2B5EF4-FFF2-40B4-BE49-F238E27FC236}">
                <a16:creationId xmlns:a16="http://schemas.microsoft.com/office/drawing/2014/main" id="{AAA60494-BA17-DEB5-BDEB-A070A39D0D58}"/>
              </a:ext>
            </a:extLst>
          </p:cNvPr>
          <p:cNvSpPr/>
          <p:nvPr/>
        </p:nvSpPr>
        <p:spPr>
          <a:xfrm>
            <a:off x="2237813" y="2591574"/>
            <a:ext cx="1658411" cy="729717"/>
          </a:xfrm>
          <a:prstGeom prst="flowChartAlternateProcess">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System requirements</a:t>
            </a:r>
          </a:p>
        </p:txBody>
      </p:sp>
      <p:sp>
        <p:nvSpPr>
          <p:cNvPr id="3" name="Flowchart: Alternate Process 2">
            <a:extLst>
              <a:ext uri="{FF2B5EF4-FFF2-40B4-BE49-F238E27FC236}">
                <a16:creationId xmlns:a16="http://schemas.microsoft.com/office/drawing/2014/main" id="{04944213-C797-9383-9BE0-BB5667A80E9D}"/>
              </a:ext>
            </a:extLst>
          </p:cNvPr>
          <p:cNvSpPr/>
          <p:nvPr/>
        </p:nvSpPr>
        <p:spPr>
          <a:xfrm>
            <a:off x="2228616" y="1273324"/>
            <a:ext cx="1676807" cy="729717"/>
          </a:xfrm>
          <a:prstGeom prst="flowChartAlternateProcess">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FF0000"/>
                </a:solidFill>
              </a:rPr>
              <a:t>Integration with other diagnostics</a:t>
            </a:r>
          </a:p>
        </p:txBody>
      </p:sp>
      <p:cxnSp>
        <p:nvCxnSpPr>
          <p:cNvPr id="6" name="Connector: Elbow 5">
            <a:extLst>
              <a:ext uri="{FF2B5EF4-FFF2-40B4-BE49-F238E27FC236}">
                <a16:creationId xmlns:a16="http://schemas.microsoft.com/office/drawing/2014/main" id="{73EB276D-DE2E-AC5B-BCBD-4371DC5E6930}"/>
              </a:ext>
            </a:extLst>
          </p:cNvPr>
          <p:cNvCxnSpPr>
            <a:cxnSpLocks/>
            <a:stCxn id="3" idx="2"/>
            <a:endCxn id="2" idx="0"/>
          </p:cNvCxnSpPr>
          <p:nvPr/>
        </p:nvCxnSpPr>
        <p:spPr>
          <a:xfrm rot="5400000">
            <a:off x="2772754" y="2297307"/>
            <a:ext cx="588533" cy="1"/>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8" name="Google Shape;378;p25">
            <a:extLst>
              <a:ext uri="{FF2B5EF4-FFF2-40B4-BE49-F238E27FC236}">
                <a16:creationId xmlns:a16="http://schemas.microsoft.com/office/drawing/2014/main" id="{4CC271A1-07E6-2D86-412E-117C82BB0A0F}"/>
              </a:ext>
            </a:extLst>
          </p:cNvPr>
          <p:cNvSpPr/>
          <p:nvPr/>
        </p:nvSpPr>
        <p:spPr>
          <a:xfrm>
            <a:off x="4813026" y="4527409"/>
            <a:ext cx="4579282" cy="1582127"/>
          </a:xfrm>
          <a:prstGeom prst="rect">
            <a:avLst/>
          </a:prstGeom>
          <a:solidFill>
            <a:schemeClr val="lt1"/>
          </a:solidFill>
          <a:ln>
            <a:noFill/>
          </a:ln>
        </p:spPr>
        <p:txBody>
          <a:bodyPr spcFirstLastPara="1" wrap="square" lIns="91425" tIns="45700" rIns="91425" bIns="45700" anchor="ctr" anchorCtr="0">
            <a:noAutofit/>
          </a:bodyPr>
          <a:lstStyle/>
          <a:p>
            <a:pPr>
              <a:buClr>
                <a:srgbClr val="003399"/>
              </a:buClr>
              <a:buSzPts val="1400"/>
            </a:pPr>
            <a:r>
              <a:rPr lang="en-GB" sz="1400" b="1" dirty="0">
                <a:solidFill>
                  <a:srgbClr val="003399"/>
                </a:solidFill>
                <a:latin typeface="Calibri"/>
                <a:ea typeface="Calibri"/>
                <a:cs typeface="Calibri"/>
                <a:sym typeface="Calibri"/>
              </a:rPr>
              <a:t>Wall protection</a:t>
            </a:r>
          </a:p>
          <a:p>
            <a:pPr marL="285750" indent="-285750">
              <a:buClr>
                <a:srgbClr val="003399"/>
              </a:buClr>
              <a:buSzPts val="1400"/>
              <a:buFont typeface="Noto Sans Symbols"/>
              <a:buChar char="✔"/>
            </a:pPr>
            <a:endParaRPr lang="en-GB" sz="14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Visible and Infrared cameras</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Pyrometers </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Laser diffusion spectroscopy</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Thermocouples</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Real-time controller (Machine Learning)</a:t>
            </a:r>
          </a:p>
        </p:txBody>
      </p:sp>
      <p:sp>
        <p:nvSpPr>
          <p:cNvPr id="25" name="Google Shape;378;p25">
            <a:extLst>
              <a:ext uri="{FF2B5EF4-FFF2-40B4-BE49-F238E27FC236}">
                <a16:creationId xmlns:a16="http://schemas.microsoft.com/office/drawing/2014/main" id="{FAA4D79C-3784-5C13-BF22-0E0FAE6EA005}"/>
              </a:ext>
            </a:extLst>
          </p:cNvPr>
          <p:cNvSpPr/>
          <p:nvPr/>
        </p:nvSpPr>
        <p:spPr>
          <a:xfrm>
            <a:off x="4813026" y="2646959"/>
            <a:ext cx="4579282" cy="1675484"/>
          </a:xfrm>
          <a:prstGeom prst="rect">
            <a:avLst/>
          </a:prstGeom>
          <a:solidFill>
            <a:schemeClr val="lt1"/>
          </a:solidFill>
          <a:ln>
            <a:noFill/>
          </a:ln>
        </p:spPr>
        <p:txBody>
          <a:bodyPr spcFirstLastPara="1" wrap="square" lIns="91425" tIns="45700" rIns="91425" bIns="45700" anchor="ctr" anchorCtr="0">
            <a:noAutofit/>
          </a:bodyPr>
          <a:lstStyle/>
          <a:p>
            <a:pPr>
              <a:buClr>
                <a:srgbClr val="003399"/>
              </a:buClr>
              <a:buSzPts val="1400"/>
            </a:pPr>
            <a:r>
              <a:rPr lang="en-GB" sz="1400" b="1" dirty="0">
                <a:solidFill>
                  <a:srgbClr val="003399"/>
                </a:solidFill>
                <a:latin typeface="Calibri"/>
                <a:ea typeface="Calibri"/>
                <a:cs typeface="Calibri"/>
                <a:sym typeface="Calibri"/>
              </a:rPr>
              <a:t>Electron Density</a:t>
            </a:r>
          </a:p>
          <a:p>
            <a:pPr marL="285750" indent="-285750">
              <a:buClr>
                <a:srgbClr val="003399"/>
              </a:buClr>
              <a:buSzPts val="1400"/>
              <a:buFont typeface="Noto Sans Symbols"/>
              <a:buChar char="✔"/>
            </a:pPr>
            <a:endParaRPr lang="en-GB" sz="1400" dirty="0">
              <a:solidFill>
                <a:srgbClr val="003399"/>
              </a:solidFill>
              <a:latin typeface="Calibri"/>
              <a:ea typeface="Calibri"/>
              <a:cs typeface="Calibri"/>
              <a:sym typeface="Calibri"/>
            </a:endParaRP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Interferometry</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Polarimetry</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Microwave diagnostics </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Visible spectroscopy</a:t>
            </a:r>
          </a:p>
          <a:p>
            <a:pPr marL="285750" indent="-285750">
              <a:buClr>
                <a:srgbClr val="003399"/>
              </a:buClr>
              <a:buSzPts val="1400"/>
              <a:buFont typeface="Noto Sans Symbols"/>
              <a:buChar char="✔"/>
            </a:pPr>
            <a:r>
              <a:rPr lang="en-GB" sz="1400" dirty="0">
                <a:solidFill>
                  <a:srgbClr val="003399"/>
                </a:solidFill>
                <a:latin typeface="Calibri"/>
                <a:ea typeface="Calibri"/>
                <a:cs typeface="Calibri"/>
                <a:sym typeface="Calibri"/>
              </a:rPr>
              <a:t>Realtime profile controller (AI driven) </a:t>
            </a:r>
          </a:p>
        </p:txBody>
      </p:sp>
      <p:sp>
        <p:nvSpPr>
          <p:cNvPr id="12" name="TextBox 11">
            <a:extLst>
              <a:ext uri="{FF2B5EF4-FFF2-40B4-BE49-F238E27FC236}">
                <a16:creationId xmlns:a16="http://schemas.microsoft.com/office/drawing/2014/main" id="{C9903F54-7797-D51F-421C-EFD018FFB639}"/>
              </a:ext>
            </a:extLst>
          </p:cNvPr>
          <p:cNvSpPr txBox="1"/>
          <p:nvPr/>
        </p:nvSpPr>
        <p:spPr>
          <a:xfrm>
            <a:off x="2193012" y="3817736"/>
            <a:ext cx="2116393" cy="646331"/>
          </a:xfrm>
          <a:prstGeom prst="rect">
            <a:avLst/>
          </a:prstGeom>
          <a:noFill/>
        </p:spPr>
        <p:txBody>
          <a:bodyPr wrap="square">
            <a:spAutoFit/>
          </a:bodyPr>
          <a:lstStyle/>
          <a:p>
            <a:pPr algn="ctr"/>
            <a:r>
              <a:rPr lang="en-GB" dirty="0">
                <a:solidFill>
                  <a:srgbClr val="1F1F1F"/>
                </a:solidFill>
                <a:latin typeface="+mj-lt"/>
              </a:rPr>
              <a:t>RAMI for measurement ?</a:t>
            </a:r>
            <a:endParaRPr lang="en-GB" dirty="0"/>
          </a:p>
        </p:txBody>
      </p:sp>
    </p:spTree>
    <p:extLst>
      <p:ext uri="{BB962C8B-B14F-4D97-AF65-F5344CB8AC3E}">
        <p14:creationId xmlns:p14="http://schemas.microsoft.com/office/powerpoint/2010/main" val="251807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25"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8729E7-B29F-9481-AA8E-D07F14271259}"/>
              </a:ext>
            </a:extLst>
          </p:cNvPr>
          <p:cNvSpPr>
            <a:spLocks noGrp="1"/>
          </p:cNvSpPr>
          <p:nvPr>
            <p:ph type="ftr" sz="quarter" idx="10"/>
          </p:nvPr>
        </p:nvSpPr>
        <p:spPr>
          <a:xfrm>
            <a:off x="2237812" y="6387724"/>
            <a:ext cx="7663272"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DF19E43-3FA0-2B9E-539E-94D22644D180}"/>
              </a:ext>
            </a:extLst>
          </p:cNvPr>
          <p:cNvSpPr>
            <a:spLocks noGrp="1"/>
          </p:cNvSpPr>
          <p:nvPr>
            <p:ph type="sldNum" sz="quarter" idx="11"/>
          </p:nvPr>
        </p:nvSpPr>
        <p:spPr/>
        <p:txBody>
          <a:bodyPr/>
          <a:lstStyle/>
          <a:p>
            <a:fld id="{35482B25-261F-464E-BDD8-63296DE4D8A4}" type="slidenum">
              <a:rPr lang="en-US" smtClean="0"/>
              <a:pPr/>
              <a:t>24</a:t>
            </a:fld>
            <a:endParaRPr lang="en-US" dirty="0"/>
          </a:p>
        </p:txBody>
      </p:sp>
      <p:sp>
        <p:nvSpPr>
          <p:cNvPr id="10" name="TextBox 9">
            <a:extLst>
              <a:ext uri="{FF2B5EF4-FFF2-40B4-BE49-F238E27FC236}">
                <a16:creationId xmlns:a16="http://schemas.microsoft.com/office/drawing/2014/main" id="{92E32EB0-0181-6A9D-330D-A7944A2CD806}"/>
              </a:ext>
            </a:extLst>
          </p:cNvPr>
          <p:cNvSpPr txBox="1"/>
          <p:nvPr/>
        </p:nvSpPr>
        <p:spPr>
          <a:xfrm>
            <a:off x="1626781" y="608330"/>
            <a:ext cx="5344481" cy="923330"/>
          </a:xfrm>
          <a:prstGeom prst="rect">
            <a:avLst/>
          </a:prstGeom>
          <a:noFill/>
        </p:spPr>
        <p:txBody>
          <a:bodyPr wrap="square">
            <a:spAutoFit/>
          </a:bodyPr>
          <a:lstStyle/>
          <a:p>
            <a:r>
              <a:rPr lang="en-GB" dirty="0">
                <a:solidFill>
                  <a:srgbClr val="FF0000"/>
                </a:solidFill>
              </a:rPr>
              <a:t>Scenario: Catastrophic failure of in-vessel internal magnetic sensors for vertical stability due to radiation damage of cables/coils</a:t>
            </a:r>
            <a:endParaRPr lang="en-GB" dirty="0">
              <a:solidFill>
                <a:srgbClr val="00B050"/>
              </a:solidFill>
            </a:endParaRPr>
          </a:p>
        </p:txBody>
      </p:sp>
      <p:sp>
        <p:nvSpPr>
          <p:cNvPr id="12" name="Arrow: Down 11">
            <a:extLst>
              <a:ext uri="{FF2B5EF4-FFF2-40B4-BE49-F238E27FC236}">
                <a16:creationId xmlns:a16="http://schemas.microsoft.com/office/drawing/2014/main" id="{FFC84B15-EC76-3FB8-B489-239C419D8CAF}"/>
              </a:ext>
            </a:extLst>
          </p:cNvPr>
          <p:cNvSpPr/>
          <p:nvPr/>
        </p:nvSpPr>
        <p:spPr>
          <a:xfrm rot="16200000">
            <a:off x="7075927" y="870893"/>
            <a:ext cx="220032" cy="323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51EA9A7-7748-3925-26F4-E114A04E7403}"/>
              </a:ext>
            </a:extLst>
          </p:cNvPr>
          <p:cNvSpPr txBox="1"/>
          <p:nvPr/>
        </p:nvSpPr>
        <p:spPr>
          <a:xfrm>
            <a:off x="7609010" y="687426"/>
            <a:ext cx="2956209" cy="646331"/>
          </a:xfrm>
          <a:prstGeom prst="rect">
            <a:avLst/>
          </a:prstGeom>
          <a:noFill/>
        </p:spPr>
        <p:txBody>
          <a:bodyPr wrap="square">
            <a:spAutoFit/>
          </a:bodyPr>
          <a:lstStyle/>
          <a:p>
            <a:r>
              <a:rPr lang="en-GB" dirty="0"/>
              <a:t>Polarimetry is one possible viable alternative </a:t>
            </a:r>
          </a:p>
        </p:txBody>
      </p:sp>
      <p:grpSp>
        <p:nvGrpSpPr>
          <p:cNvPr id="23" name="Group 22">
            <a:extLst>
              <a:ext uri="{FF2B5EF4-FFF2-40B4-BE49-F238E27FC236}">
                <a16:creationId xmlns:a16="http://schemas.microsoft.com/office/drawing/2014/main" id="{5477ED35-883B-F01B-1008-EB45061FCC10}"/>
              </a:ext>
            </a:extLst>
          </p:cNvPr>
          <p:cNvGrpSpPr/>
          <p:nvPr/>
        </p:nvGrpSpPr>
        <p:grpSpPr>
          <a:xfrm>
            <a:off x="1702812" y="1476410"/>
            <a:ext cx="5564958" cy="4039817"/>
            <a:chOff x="220281" y="1234930"/>
            <a:chExt cx="5564958" cy="4039817"/>
          </a:xfrm>
        </p:grpSpPr>
        <p:pic>
          <p:nvPicPr>
            <p:cNvPr id="5" name="Picture 4">
              <a:extLst>
                <a:ext uri="{FF2B5EF4-FFF2-40B4-BE49-F238E27FC236}">
                  <a16:creationId xmlns:a16="http://schemas.microsoft.com/office/drawing/2014/main" id="{28F6A3C1-632F-D8B9-B243-DDE06DFFF2A4}"/>
                </a:ext>
              </a:extLst>
            </p:cNvPr>
            <p:cNvPicPr>
              <a:picLocks noChangeAspect="1"/>
            </p:cNvPicPr>
            <p:nvPr/>
          </p:nvPicPr>
          <p:blipFill rotWithShape="1">
            <a:blip r:embed="rId2"/>
            <a:srcRect l="2944" t="14231"/>
            <a:stretch/>
          </p:blipFill>
          <p:spPr>
            <a:xfrm>
              <a:off x="326056" y="1234930"/>
              <a:ext cx="5459183" cy="1361590"/>
            </a:xfrm>
            <a:prstGeom prst="rect">
              <a:avLst/>
            </a:prstGeom>
          </p:spPr>
        </p:pic>
        <p:pic>
          <p:nvPicPr>
            <p:cNvPr id="7" name="Picture 6">
              <a:extLst>
                <a:ext uri="{FF2B5EF4-FFF2-40B4-BE49-F238E27FC236}">
                  <a16:creationId xmlns:a16="http://schemas.microsoft.com/office/drawing/2014/main" id="{F49833C8-7024-9C5C-3C5D-9778A35C1D68}"/>
                </a:ext>
              </a:extLst>
            </p:cNvPr>
            <p:cNvPicPr>
              <a:picLocks noChangeAspect="1"/>
            </p:cNvPicPr>
            <p:nvPr/>
          </p:nvPicPr>
          <p:blipFill>
            <a:blip r:embed="rId3"/>
            <a:stretch>
              <a:fillRect/>
            </a:stretch>
          </p:blipFill>
          <p:spPr>
            <a:xfrm>
              <a:off x="220281" y="2980574"/>
              <a:ext cx="1719014" cy="2294173"/>
            </a:xfrm>
            <a:prstGeom prst="rect">
              <a:avLst/>
            </a:prstGeom>
          </p:spPr>
        </p:pic>
        <p:sp>
          <p:nvSpPr>
            <p:cNvPr id="15" name="TextBox 14">
              <a:extLst>
                <a:ext uri="{FF2B5EF4-FFF2-40B4-BE49-F238E27FC236}">
                  <a16:creationId xmlns:a16="http://schemas.microsoft.com/office/drawing/2014/main" id="{B5E340F9-85A2-637C-326F-42D1B75D1E25}"/>
                </a:ext>
              </a:extLst>
            </p:cNvPr>
            <p:cNvSpPr txBox="1"/>
            <p:nvPr/>
          </p:nvSpPr>
          <p:spPr>
            <a:xfrm>
              <a:off x="837681" y="2746051"/>
              <a:ext cx="847348" cy="369332"/>
            </a:xfrm>
            <a:prstGeom prst="rect">
              <a:avLst/>
            </a:prstGeom>
            <a:noFill/>
          </p:spPr>
          <p:txBody>
            <a:bodyPr wrap="none" rtlCol="0">
              <a:spAutoFit/>
            </a:bodyPr>
            <a:lstStyle/>
            <a:p>
              <a:r>
                <a:rPr lang="en-GB" dirty="0"/>
                <a:t>EAST </a:t>
              </a:r>
            </a:p>
          </p:txBody>
        </p:sp>
      </p:grpSp>
      <p:sp>
        <p:nvSpPr>
          <p:cNvPr id="16" name="TextBox 15">
            <a:extLst>
              <a:ext uri="{FF2B5EF4-FFF2-40B4-BE49-F238E27FC236}">
                <a16:creationId xmlns:a16="http://schemas.microsoft.com/office/drawing/2014/main" id="{6ED06CEC-7F28-C832-8EB0-187B9098F85B}"/>
              </a:ext>
            </a:extLst>
          </p:cNvPr>
          <p:cNvSpPr txBox="1"/>
          <p:nvPr/>
        </p:nvSpPr>
        <p:spPr>
          <a:xfrm>
            <a:off x="2154329" y="5580664"/>
            <a:ext cx="882724" cy="523220"/>
          </a:xfrm>
          <a:prstGeom prst="rect">
            <a:avLst/>
          </a:prstGeom>
          <a:noFill/>
        </p:spPr>
        <p:txBody>
          <a:bodyPr wrap="square">
            <a:spAutoFit/>
          </a:bodyPr>
          <a:lstStyle/>
          <a:p>
            <a:pPr algn="ctr"/>
            <a:r>
              <a:rPr lang="en-GB" sz="1400" dirty="0">
                <a:solidFill>
                  <a:srgbClr val="00B050"/>
                </a:solidFill>
                <a:sym typeface="Wingdings" panose="05000000000000000000" pitchFamily="2" charset="2"/>
              </a:rPr>
              <a:t>Works</a:t>
            </a:r>
          </a:p>
          <a:p>
            <a:pPr algn="ctr"/>
            <a:r>
              <a:rPr lang="en-GB" sz="1400" dirty="0">
                <a:solidFill>
                  <a:srgbClr val="00B050"/>
                </a:solidFill>
                <a:sym typeface="Wingdings" panose="05000000000000000000" pitchFamily="2" charset="2"/>
              </a:rPr>
              <a:t>nicely !</a:t>
            </a:r>
            <a:endParaRPr lang="en-GB" sz="1400" dirty="0"/>
          </a:p>
        </p:txBody>
      </p:sp>
      <p:grpSp>
        <p:nvGrpSpPr>
          <p:cNvPr id="13" name="Group 12">
            <a:extLst>
              <a:ext uri="{FF2B5EF4-FFF2-40B4-BE49-F238E27FC236}">
                <a16:creationId xmlns:a16="http://schemas.microsoft.com/office/drawing/2014/main" id="{4ACC94F8-7BCF-1265-D0C8-4F4A056C7EA1}"/>
              </a:ext>
            </a:extLst>
          </p:cNvPr>
          <p:cNvGrpSpPr/>
          <p:nvPr/>
        </p:nvGrpSpPr>
        <p:grpSpPr>
          <a:xfrm>
            <a:off x="5618428" y="3133912"/>
            <a:ext cx="4577625" cy="3166309"/>
            <a:chOff x="5618428" y="3133912"/>
            <a:chExt cx="4577625" cy="3166309"/>
          </a:xfrm>
        </p:grpSpPr>
        <p:sp>
          <p:nvSpPr>
            <p:cNvPr id="19" name="Arrow: Right 18">
              <a:extLst>
                <a:ext uri="{FF2B5EF4-FFF2-40B4-BE49-F238E27FC236}">
                  <a16:creationId xmlns:a16="http://schemas.microsoft.com/office/drawing/2014/main" id="{06C7B564-6CB1-4AB2-47AE-2F58581D9E79}"/>
                </a:ext>
              </a:extLst>
            </p:cNvPr>
            <p:cNvSpPr/>
            <p:nvPr/>
          </p:nvSpPr>
          <p:spPr>
            <a:xfrm>
              <a:off x="5618428" y="3903527"/>
              <a:ext cx="705712" cy="55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CB1D9469-C86D-5F6E-23DD-A28B00F33815}"/>
                </a:ext>
              </a:extLst>
            </p:cNvPr>
            <p:cNvGrpSpPr/>
            <p:nvPr/>
          </p:nvGrpSpPr>
          <p:grpSpPr>
            <a:xfrm>
              <a:off x="6306011" y="3133912"/>
              <a:ext cx="3890042" cy="3166309"/>
              <a:chOff x="4782011" y="3133911"/>
              <a:chExt cx="3890042" cy="3166309"/>
            </a:xfrm>
          </p:grpSpPr>
          <p:sp>
            <p:nvSpPr>
              <p:cNvPr id="70" name="TextBox 69">
                <a:extLst>
                  <a:ext uri="{FF2B5EF4-FFF2-40B4-BE49-F238E27FC236}">
                    <a16:creationId xmlns:a16="http://schemas.microsoft.com/office/drawing/2014/main" id="{7FB78868-79E2-F0D9-9483-46BDF87D62D1}"/>
                  </a:ext>
                </a:extLst>
              </p:cNvPr>
              <p:cNvSpPr txBox="1"/>
              <p:nvPr/>
            </p:nvSpPr>
            <p:spPr>
              <a:xfrm>
                <a:off x="4782011" y="5777000"/>
                <a:ext cx="3890042" cy="523220"/>
              </a:xfrm>
              <a:prstGeom prst="rect">
                <a:avLst/>
              </a:prstGeom>
              <a:noFill/>
            </p:spPr>
            <p:txBody>
              <a:bodyPr wrap="square">
                <a:spAutoFit/>
              </a:bodyPr>
              <a:lstStyle/>
              <a:p>
                <a:pPr algn="ctr"/>
                <a:r>
                  <a:rPr lang="en-GB" sz="1400" dirty="0">
                    <a:solidFill>
                      <a:srgbClr val="0070C0"/>
                    </a:solidFill>
                    <a:sym typeface="Wingdings" panose="05000000000000000000" pitchFamily="2" charset="2"/>
                  </a:rPr>
                  <a:t>Try again with no in-vessel reflectors and no toroidal symmetry of laser beams !</a:t>
                </a:r>
                <a:endParaRPr lang="en-GB" sz="1400" dirty="0">
                  <a:solidFill>
                    <a:srgbClr val="0070C0"/>
                  </a:solidFill>
                </a:endParaRPr>
              </a:p>
            </p:txBody>
          </p:sp>
          <p:pic>
            <p:nvPicPr>
              <p:cNvPr id="1026" name="Picture 2">
                <a:extLst>
                  <a:ext uri="{FF2B5EF4-FFF2-40B4-BE49-F238E27FC236}">
                    <a16:creationId xmlns:a16="http://schemas.microsoft.com/office/drawing/2014/main" id="{B8149218-47D0-031F-F336-3622C851E8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61" t="2099" r="36137"/>
              <a:stretch/>
            </p:blipFill>
            <p:spPr bwMode="auto">
              <a:xfrm>
                <a:off x="5823487" y="3133911"/>
                <a:ext cx="1529263" cy="2294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4359D9-02F6-A7E1-C14D-A77751F07080}"/>
                  </a:ext>
                </a:extLst>
              </p:cNvPr>
              <p:cNvSpPr txBox="1"/>
              <p:nvPr/>
            </p:nvSpPr>
            <p:spPr>
              <a:xfrm>
                <a:off x="5853256" y="5079758"/>
                <a:ext cx="787395" cy="369332"/>
              </a:xfrm>
              <a:prstGeom prst="rect">
                <a:avLst/>
              </a:prstGeom>
              <a:noFill/>
            </p:spPr>
            <p:txBody>
              <a:bodyPr wrap="none" rtlCol="0">
                <a:spAutoFit/>
              </a:bodyPr>
              <a:lstStyle/>
              <a:p>
                <a:r>
                  <a:rPr lang="en-GB" dirty="0">
                    <a:solidFill>
                      <a:schemeClr val="bg1"/>
                    </a:solidFill>
                  </a:rPr>
                  <a:t>STEP</a:t>
                </a:r>
              </a:p>
            </p:txBody>
          </p:sp>
        </p:grpSp>
      </p:grpSp>
      <p:sp>
        <p:nvSpPr>
          <p:cNvPr id="6" name="Title 1">
            <a:extLst>
              <a:ext uri="{FF2B5EF4-FFF2-40B4-BE49-F238E27FC236}">
                <a16:creationId xmlns:a16="http://schemas.microsoft.com/office/drawing/2014/main" id="{63E2CD8A-8414-B993-C21A-54C695C61E67}"/>
              </a:ext>
            </a:extLst>
          </p:cNvPr>
          <p:cNvSpPr txBox="1">
            <a:spLocks/>
          </p:cNvSpPr>
          <p:nvPr/>
        </p:nvSpPr>
        <p:spPr>
          <a:xfrm>
            <a:off x="1645059" y="60759"/>
            <a:ext cx="6767332" cy="484015"/>
          </a:xfrm>
          <a:prstGeom prst="rect">
            <a:avLst/>
          </a:prstGeom>
        </p:spPr>
        <p:txBody>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dirty="0"/>
              <a:t>How to survive ?  - example #1</a:t>
            </a:r>
          </a:p>
        </p:txBody>
      </p:sp>
      <p:grpSp>
        <p:nvGrpSpPr>
          <p:cNvPr id="25" name="Group 24">
            <a:extLst>
              <a:ext uri="{FF2B5EF4-FFF2-40B4-BE49-F238E27FC236}">
                <a16:creationId xmlns:a16="http://schemas.microsoft.com/office/drawing/2014/main" id="{AAA1226C-4BDB-C69B-4968-286E387190C0}"/>
              </a:ext>
            </a:extLst>
          </p:cNvPr>
          <p:cNvGrpSpPr/>
          <p:nvPr/>
        </p:nvGrpSpPr>
        <p:grpSpPr>
          <a:xfrm>
            <a:off x="3421826" y="3083326"/>
            <a:ext cx="2464166" cy="3246351"/>
            <a:chOff x="1897826" y="3083325"/>
            <a:chExt cx="2464166" cy="3246351"/>
          </a:xfrm>
        </p:grpSpPr>
        <p:grpSp>
          <p:nvGrpSpPr>
            <p:cNvPr id="24" name="Group 23">
              <a:extLst>
                <a:ext uri="{FF2B5EF4-FFF2-40B4-BE49-F238E27FC236}">
                  <a16:creationId xmlns:a16="http://schemas.microsoft.com/office/drawing/2014/main" id="{C1D63A52-F2A9-A4DE-8E29-64A5787387ED}"/>
                </a:ext>
              </a:extLst>
            </p:cNvPr>
            <p:cNvGrpSpPr/>
            <p:nvPr/>
          </p:nvGrpSpPr>
          <p:grpSpPr>
            <a:xfrm>
              <a:off x="2190940" y="3083325"/>
              <a:ext cx="2171052" cy="3246351"/>
              <a:chOff x="2730177" y="3082828"/>
              <a:chExt cx="2171052" cy="3246351"/>
            </a:xfrm>
          </p:grpSpPr>
          <p:pic>
            <p:nvPicPr>
              <p:cNvPr id="9" name="Picture 8">
                <a:extLst>
                  <a:ext uri="{FF2B5EF4-FFF2-40B4-BE49-F238E27FC236}">
                    <a16:creationId xmlns:a16="http://schemas.microsoft.com/office/drawing/2014/main" id="{392FDF0D-183E-AB65-2275-13CB7FA4D3F1}"/>
                  </a:ext>
                </a:extLst>
              </p:cNvPr>
              <p:cNvPicPr>
                <a:picLocks noChangeAspect="1"/>
              </p:cNvPicPr>
              <p:nvPr/>
            </p:nvPicPr>
            <p:blipFill rotWithShape="1">
              <a:blip r:embed="rId5"/>
              <a:srcRect t="5772"/>
              <a:stretch/>
            </p:blipFill>
            <p:spPr>
              <a:xfrm>
                <a:off x="2974236" y="3452765"/>
                <a:ext cx="1552802" cy="2204716"/>
              </a:xfrm>
              <a:prstGeom prst="rect">
                <a:avLst/>
              </a:prstGeom>
            </p:spPr>
          </p:pic>
          <p:sp>
            <p:nvSpPr>
              <p:cNvPr id="17" name="TextBox 16">
                <a:extLst>
                  <a:ext uri="{FF2B5EF4-FFF2-40B4-BE49-F238E27FC236}">
                    <a16:creationId xmlns:a16="http://schemas.microsoft.com/office/drawing/2014/main" id="{B945BB23-4860-D48A-81C5-E131DC83017F}"/>
                  </a:ext>
                </a:extLst>
              </p:cNvPr>
              <p:cNvSpPr txBox="1"/>
              <p:nvPr/>
            </p:nvSpPr>
            <p:spPr>
              <a:xfrm>
                <a:off x="3211753" y="3082828"/>
                <a:ext cx="847348" cy="369332"/>
              </a:xfrm>
              <a:prstGeom prst="rect">
                <a:avLst/>
              </a:prstGeom>
              <a:noFill/>
            </p:spPr>
            <p:txBody>
              <a:bodyPr wrap="none" rtlCol="0">
                <a:spAutoFit/>
              </a:bodyPr>
              <a:lstStyle/>
              <a:p>
                <a:r>
                  <a:rPr lang="en-GB" dirty="0"/>
                  <a:t>BEST </a:t>
                </a:r>
              </a:p>
            </p:txBody>
          </p:sp>
          <p:sp>
            <p:nvSpPr>
              <p:cNvPr id="18" name="TextBox 17">
                <a:extLst>
                  <a:ext uri="{FF2B5EF4-FFF2-40B4-BE49-F238E27FC236}">
                    <a16:creationId xmlns:a16="http://schemas.microsoft.com/office/drawing/2014/main" id="{F6AA9798-5233-3BD1-5973-CAD0F739F595}"/>
                  </a:ext>
                </a:extLst>
              </p:cNvPr>
              <p:cNvSpPr txBox="1"/>
              <p:nvPr/>
            </p:nvSpPr>
            <p:spPr>
              <a:xfrm>
                <a:off x="2730177" y="5775181"/>
                <a:ext cx="2171052" cy="553998"/>
              </a:xfrm>
              <a:prstGeom prst="rect">
                <a:avLst/>
              </a:prstGeom>
              <a:noFill/>
            </p:spPr>
            <p:txBody>
              <a:bodyPr wrap="square">
                <a:spAutoFit/>
              </a:bodyPr>
              <a:lstStyle/>
              <a:p>
                <a:pPr algn="ctr"/>
                <a:r>
                  <a:rPr lang="en-GB" sz="1200" dirty="0">
                    <a:solidFill>
                      <a:srgbClr val="00B050"/>
                    </a:solidFill>
                    <a:sym typeface="Wingdings" panose="05000000000000000000" pitchFamily="2" charset="2"/>
                  </a:rPr>
                  <a:t>Will probably work</a:t>
                </a:r>
              </a:p>
              <a:p>
                <a:pPr algn="ctr"/>
                <a:r>
                  <a:rPr lang="en-GB" sz="1200" dirty="0">
                    <a:solidFill>
                      <a:srgbClr val="00B050"/>
                    </a:solidFill>
                    <a:sym typeface="Wingdings" panose="05000000000000000000" pitchFamily="2" charset="2"/>
                  </a:rPr>
                  <a:t>(horizontal channels only)</a:t>
                </a:r>
                <a:r>
                  <a:rPr lang="en-GB" dirty="0">
                    <a:solidFill>
                      <a:srgbClr val="00B050"/>
                    </a:solidFill>
                    <a:sym typeface="Wingdings" panose="05000000000000000000" pitchFamily="2" charset="2"/>
                  </a:rPr>
                  <a:t> </a:t>
                </a:r>
                <a:endParaRPr lang="en-GB" dirty="0"/>
              </a:p>
            </p:txBody>
          </p:sp>
        </p:grpSp>
        <p:sp>
          <p:nvSpPr>
            <p:cNvPr id="8" name="Arrow: Right 7">
              <a:extLst>
                <a:ext uri="{FF2B5EF4-FFF2-40B4-BE49-F238E27FC236}">
                  <a16:creationId xmlns:a16="http://schemas.microsoft.com/office/drawing/2014/main" id="{42DA4699-A034-0642-FB68-82E62DB805A3}"/>
                </a:ext>
              </a:extLst>
            </p:cNvPr>
            <p:cNvSpPr/>
            <p:nvPr/>
          </p:nvSpPr>
          <p:spPr>
            <a:xfrm>
              <a:off x="1897826" y="3991433"/>
              <a:ext cx="705712" cy="55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04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1703C4-D0AC-B5DF-6C0F-22CADEF66738}"/>
              </a:ext>
            </a:extLst>
          </p:cNvPr>
          <p:cNvSpPr>
            <a:spLocks noGrp="1"/>
          </p:cNvSpPr>
          <p:nvPr>
            <p:ph type="ftr" sz="quarter" idx="10"/>
          </p:nvPr>
        </p:nvSpPr>
        <p:spPr>
          <a:xfrm>
            <a:off x="2237812" y="6387724"/>
            <a:ext cx="8052629"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F4D1D3BC-B714-2F12-375F-3309D649B21A}"/>
              </a:ext>
            </a:extLst>
          </p:cNvPr>
          <p:cNvSpPr>
            <a:spLocks noGrp="1"/>
          </p:cNvSpPr>
          <p:nvPr>
            <p:ph type="sldNum" sz="quarter" idx="11"/>
          </p:nvPr>
        </p:nvSpPr>
        <p:spPr/>
        <p:txBody>
          <a:bodyPr/>
          <a:lstStyle/>
          <a:p>
            <a:fld id="{35482B25-261F-464E-BDD8-63296DE4D8A4}" type="slidenum">
              <a:rPr lang="en-US" smtClean="0"/>
              <a:pPr/>
              <a:t>25</a:t>
            </a:fld>
            <a:endParaRPr lang="en-US" dirty="0"/>
          </a:p>
        </p:txBody>
      </p:sp>
      <p:sp>
        <p:nvSpPr>
          <p:cNvPr id="4" name="Title 1">
            <a:extLst>
              <a:ext uri="{FF2B5EF4-FFF2-40B4-BE49-F238E27FC236}">
                <a16:creationId xmlns:a16="http://schemas.microsoft.com/office/drawing/2014/main" id="{FF5A3EAC-FA8F-AF59-291A-21AE91B57721}"/>
              </a:ext>
            </a:extLst>
          </p:cNvPr>
          <p:cNvSpPr txBox="1">
            <a:spLocks/>
          </p:cNvSpPr>
          <p:nvPr/>
        </p:nvSpPr>
        <p:spPr>
          <a:xfrm>
            <a:off x="1775835" y="165579"/>
            <a:ext cx="4969095" cy="738665"/>
          </a:xfrm>
          <a:prstGeom prst="rect">
            <a:avLst/>
          </a:prstGeom>
        </p:spPr>
        <p:txBody>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t>Conclusions</a:t>
            </a:r>
          </a:p>
        </p:txBody>
      </p:sp>
      <p:sp>
        <p:nvSpPr>
          <p:cNvPr id="5" name="TextBox 4">
            <a:extLst>
              <a:ext uri="{FF2B5EF4-FFF2-40B4-BE49-F238E27FC236}">
                <a16:creationId xmlns:a16="http://schemas.microsoft.com/office/drawing/2014/main" id="{F1A2A8A1-23B4-B329-832A-87E0A39DA0A2}"/>
              </a:ext>
            </a:extLst>
          </p:cNvPr>
          <p:cNvSpPr txBox="1"/>
          <p:nvPr/>
        </p:nvSpPr>
        <p:spPr>
          <a:xfrm>
            <a:off x="1065291" y="1680853"/>
            <a:ext cx="10477876" cy="369332"/>
          </a:xfrm>
          <a:prstGeom prst="rect">
            <a:avLst/>
          </a:prstGeom>
          <a:noFill/>
        </p:spPr>
        <p:txBody>
          <a:bodyPr wrap="square">
            <a:spAutoFit/>
          </a:bodyPr>
          <a:lstStyle/>
          <a:p>
            <a:r>
              <a:rPr lang="en-GB" dirty="0">
                <a:solidFill>
                  <a:srgbClr val="003399"/>
                </a:solidFill>
              </a:rPr>
              <a:t>Suggestions for development for power plants -class diagnostics based on facts and experience </a:t>
            </a:r>
          </a:p>
        </p:txBody>
      </p:sp>
      <p:sp>
        <p:nvSpPr>
          <p:cNvPr id="7" name="TextBox 6">
            <a:extLst>
              <a:ext uri="{FF2B5EF4-FFF2-40B4-BE49-F238E27FC236}">
                <a16:creationId xmlns:a16="http://schemas.microsoft.com/office/drawing/2014/main" id="{D8F8B138-9A9E-B1C5-6F75-310D5993CCA7}"/>
              </a:ext>
            </a:extLst>
          </p:cNvPr>
          <p:cNvSpPr txBox="1"/>
          <p:nvPr/>
        </p:nvSpPr>
        <p:spPr>
          <a:xfrm>
            <a:off x="1689628" y="2124268"/>
            <a:ext cx="9437081" cy="738664"/>
          </a:xfrm>
          <a:prstGeom prst="rect">
            <a:avLst/>
          </a:prstGeom>
          <a:noFill/>
        </p:spPr>
        <p:txBody>
          <a:bodyPr wrap="square">
            <a:spAutoFit/>
          </a:bodyPr>
          <a:lstStyle/>
          <a:p>
            <a:pPr marL="342900" indent="-342900">
              <a:buFont typeface="Wingdings" panose="05000000000000000000" pitchFamily="2" charset="2"/>
              <a:buChar char="ü"/>
            </a:pPr>
            <a:r>
              <a:rPr lang="en-GB" sz="1400" dirty="0"/>
              <a:t>Synthetic diagnostics accounts of  substantial development time at first phase </a:t>
            </a:r>
            <a:r>
              <a:rPr lang="en-GB" sz="1400" dirty="0">
                <a:solidFill>
                  <a:srgbClr val="003399"/>
                </a:solidFill>
                <a:sym typeface="Wingdings" panose="05000000000000000000" pitchFamily="2" charset="2"/>
              </a:rPr>
              <a:t> feasible solutions for control</a:t>
            </a:r>
            <a:endParaRPr lang="en-GB" sz="1400" dirty="0">
              <a:solidFill>
                <a:srgbClr val="003399"/>
              </a:solidFill>
            </a:endParaRPr>
          </a:p>
          <a:p>
            <a:pPr marL="342900" indent="-342900">
              <a:buFont typeface="Wingdings" panose="05000000000000000000" pitchFamily="2" charset="2"/>
              <a:buChar char="ü"/>
            </a:pPr>
            <a:r>
              <a:rPr lang="en-GB" sz="1400" dirty="0"/>
              <a:t>1:1 prototyping for part of the system is a must </a:t>
            </a:r>
            <a:r>
              <a:rPr lang="en-GB" sz="1400" dirty="0">
                <a:solidFill>
                  <a:srgbClr val="003399"/>
                </a:solidFill>
                <a:sym typeface="Wingdings" panose="05000000000000000000" pitchFamily="2" charset="2"/>
              </a:rPr>
              <a:t> risk mitigation</a:t>
            </a:r>
            <a:r>
              <a:rPr lang="en-GB" sz="1400" dirty="0">
                <a:solidFill>
                  <a:srgbClr val="003399"/>
                </a:solidFill>
              </a:rPr>
              <a:t> </a:t>
            </a:r>
          </a:p>
          <a:p>
            <a:pPr marL="342900" indent="-342900">
              <a:buFont typeface="Wingdings" panose="05000000000000000000" pitchFamily="2" charset="2"/>
              <a:buChar char="ü"/>
            </a:pPr>
            <a:r>
              <a:rPr lang="en-GB" sz="1400" dirty="0"/>
              <a:t>Turn-key laser sources and detectors(for laser-based diagnostics) </a:t>
            </a:r>
            <a:r>
              <a:rPr lang="en-GB" sz="1400" dirty="0">
                <a:solidFill>
                  <a:srgbClr val="003399"/>
                </a:solidFill>
                <a:sym typeface="Wingdings" panose="05000000000000000000" pitchFamily="2" charset="2"/>
              </a:rPr>
              <a:t>  needs developments </a:t>
            </a:r>
          </a:p>
        </p:txBody>
      </p:sp>
      <p:sp>
        <p:nvSpPr>
          <p:cNvPr id="8" name="TextBox 7">
            <a:extLst>
              <a:ext uri="{FF2B5EF4-FFF2-40B4-BE49-F238E27FC236}">
                <a16:creationId xmlns:a16="http://schemas.microsoft.com/office/drawing/2014/main" id="{06CF68B0-A2DF-419A-E8A9-00AEF6401E8A}"/>
              </a:ext>
            </a:extLst>
          </p:cNvPr>
          <p:cNvSpPr txBox="1"/>
          <p:nvPr/>
        </p:nvSpPr>
        <p:spPr>
          <a:xfrm>
            <a:off x="1698698" y="3067287"/>
            <a:ext cx="9844469" cy="954107"/>
          </a:xfrm>
          <a:prstGeom prst="rect">
            <a:avLst/>
          </a:prstGeom>
          <a:noFill/>
        </p:spPr>
        <p:txBody>
          <a:bodyPr wrap="square">
            <a:spAutoFit/>
          </a:bodyPr>
          <a:lstStyle/>
          <a:p>
            <a:pPr marL="342900" indent="-342900">
              <a:buFont typeface="Wingdings" panose="05000000000000000000" pitchFamily="2" charset="2"/>
              <a:buChar char="ü"/>
            </a:pPr>
            <a:r>
              <a:rPr lang="en-GB" sz="1400" dirty="0"/>
              <a:t>Zero access for most of parts of the machine</a:t>
            </a:r>
            <a:r>
              <a:rPr lang="en-GB" sz="1400" dirty="0">
                <a:sym typeface="Wingdings" panose="05000000000000000000" pitchFamily="2" charset="2"/>
              </a:rPr>
              <a:t>   </a:t>
            </a:r>
            <a:r>
              <a:rPr lang="en-GB" sz="1400" dirty="0">
                <a:solidFill>
                  <a:srgbClr val="003399"/>
                </a:solidFill>
              </a:rPr>
              <a:t>No in-vessel optics (reflectors)/electromechanics</a:t>
            </a:r>
          </a:p>
          <a:p>
            <a:pPr marL="342900" indent="-342900">
              <a:buFont typeface="Wingdings" panose="05000000000000000000" pitchFamily="2" charset="2"/>
              <a:buChar char="ü"/>
            </a:pPr>
            <a:r>
              <a:rPr lang="en-GB" sz="1400" dirty="0"/>
              <a:t>3D-symmetry of sensors(no poloidal symmetry) </a:t>
            </a:r>
            <a:r>
              <a:rPr lang="en-GB" sz="1400" dirty="0">
                <a:sym typeface="Wingdings" panose="05000000000000000000" pitchFamily="2" charset="2"/>
              </a:rPr>
              <a:t> </a:t>
            </a:r>
            <a:r>
              <a:rPr lang="en-GB" sz="1400" dirty="0">
                <a:solidFill>
                  <a:srgbClr val="003399"/>
                </a:solidFill>
                <a:sym typeface="Wingdings" panose="05000000000000000000" pitchFamily="2" charset="2"/>
              </a:rPr>
              <a:t>very hard physics reconstruction</a:t>
            </a:r>
            <a:r>
              <a:rPr lang="en-GB" sz="1400" dirty="0">
                <a:sym typeface="Wingdings" panose="05000000000000000000" pitchFamily="2" charset="2"/>
              </a:rPr>
              <a:t>  </a:t>
            </a:r>
            <a:r>
              <a:rPr lang="en-GB" sz="1400" dirty="0">
                <a:solidFill>
                  <a:srgbClr val="003399"/>
                </a:solidFill>
                <a:sym typeface="Wingdings" panose="05000000000000000000" pitchFamily="2" charset="2"/>
              </a:rPr>
              <a:t>complicates real-time control</a:t>
            </a:r>
          </a:p>
          <a:p>
            <a:pPr marL="342900" indent="-342900">
              <a:buFont typeface="Wingdings" panose="05000000000000000000" pitchFamily="2" charset="2"/>
              <a:buChar char="ü"/>
            </a:pPr>
            <a:r>
              <a:rPr lang="en-GB" sz="1400" dirty="0">
                <a:sym typeface="Wingdings" panose="05000000000000000000" pitchFamily="2" charset="2"/>
              </a:rPr>
              <a:t>Control mechanisms components must be far away from plasma </a:t>
            </a:r>
            <a:r>
              <a:rPr lang="en-GB" sz="1400" dirty="0">
                <a:solidFill>
                  <a:srgbClr val="003399"/>
                </a:solidFill>
                <a:sym typeface="Wingdings" panose="05000000000000000000" pitchFamily="2" charset="2"/>
              </a:rPr>
              <a:t>  </a:t>
            </a:r>
            <a:r>
              <a:rPr lang="en-GB" sz="1400" dirty="0">
                <a:solidFill>
                  <a:srgbClr val="003399"/>
                </a:solidFill>
                <a:latin typeface="Symbol" panose="05050102010706020507" pitchFamily="18" charset="2"/>
                <a:sym typeface="Wingdings" panose="05000000000000000000" pitchFamily="2" charset="2"/>
              </a:rPr>
              <a:t>m</a:t>
            </a:r>
            <a:r>
              <a:rPr lang="en-GB" sz="1400" dirty="0">
                <a:solidFill>
                  <a:srgbClr val="003399"/>
                </a:solidFill>
                <a:sym typeface="Wingdings" panose="05000000000000000000" pitchFamily="2" charset="2"/>
              </a:rPr>
              <a:t>m accuracy beam tracking or cameras views via optical fibres</a:t>
            </a:r>
            <a:endParaRPr lang="en-GB" sz="1400" dirty="0">
              <a:solidFill>
                <a:srgbClr val="003399"/>
              </a:solidFill>
            </a:endParaRPr>
          </a:p>
        </p:txBody>
      </p:sp>
    </p:spTree>
    <p:extLst>
      <p:ext uri="{BB962C8B-B14F-4D97-AF65-F5344CB8AC3E}">
        <p14:creationId xmlns:p14="http://schemas.microsoft.com/office/powerpoint/2010/main" val="26836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1703C4-D0AC-B5DF-6C0F-22CADEF66738}"/>
              </a:ext>
            </a:extLst>
          </p:cNvPr>
          <p:cNvSpPr>
            <a:spLocks noGrp="1"/>
          </p:cNvSpPr>
          <p:nvPr>
            <p:ph type="ftr" sz="quarter" idx="10"/>
          </p:nvPr>
        </p:nvSpPr>
        <p:spPr>
          <a:xfrm>
            <a:off x="2237812" y="6387724"/>
            <a:ext cx="8052629"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F4D1D3BC-B714-2F12-375F-3309D649B21A}"/>
              </a:ext>
            </a:extLst>
          </p:cNvPr>
          <p:cNvSpPr>
            <a:spLocks noGrp="1"/>
          </p:cNvSpPr>
          <p:nvPr>
            <p:ph type="sldNum" sz="quarter" idx="11"/>
          </p:nvPr>
        </p:nvSpPr>
        <p:spPr/>
        <p:txBody>
          <a:bodyPr/>
          <a:lstStyle/>
          <a:p>
            <a:fld id="{35482B25-261F-464E-BDD8-63296DE4D8A4}" type="slidenum">
              <a:rPr lang="en-US" smtClean="0"/>
              <a:pPr/>
              <a:t>26</a:t>
            </a:fld>
            <a:endParaRPr lang="en-US" dirty="0"/>
          </a:p>
        </p:txBody>
      </p:sp>
      <p:sp>
        <p:nvSpPr>
          <p:cNvPr id="11" name="Title 1">
            <a:extLst>
              <a:ext uri="{FF2B5EF4-FFF2-40B4-BE49-F238E27FC236}">
                <a16:creationId xmlns:a16="http://schemas.microsoft.com/office/drawing/2014/main" id="{C7EB9FFD-B00E-4EB6-D087-02D46379B425}"/>
              </a:ext>
            </a:extLst>
          </p:cNvPr>
          <p:cNvSpPr txBox="1">
            <a:spLocks/>
          </p:cNvSpPr>
          <p:nvPr/>
        </p:nvSpPr>
        <p:spPr>
          <a:xfrm>
            <a:off x="1713046" y="136383"/>
            <a:ext cx="8003516" cy="910748"/>
          </a:xfrm>
          <a:prstGeom prst="rect">
            <a:avLst/>
          </a:prstGeom>
        </p:spPr>
        <p:txBody>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dirty="0"/>
              <a:t>UKAEA supports new diagnostics developments and share lessons learned</a:t>
            </a:r>
          </a:p>
        </p:txBody>
      </p:sp>
      <p:sp>
        <p:nvSpPr>
          <p:cNvPr id="13" name="Rectangle 12">
            <a:extLst>
              <a:ext uri="{FF2B5EF4-FFF2-40B4-BE49-F238E27FC236}">
                <a16:creationId xmlns:a16="http://schemas.microsoft.com/office/drawing/2014/main" id="{A44B7903-A18E-CFA7-0006-E10687AA69E7}"/>
              </a:ext>
            </a:extLst>
          </p:cNvPr>
          <p:cNvSpPr/>
          <p:nvPr/>
        </p:nvSpPr>
        <p:spPr>
          <a:xfrm>
            <a:off x="8621986" y="3849588"/>
            <a:ext cx="115212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2A9E7B2-1FD1-0064-6677-ADE7E4BA1857}"/>
              </a:ext>
            </a:extLst>
          </p:cNvPr>
          <p:cNvSpPr txBox="1"/>
          <p:nvPr/>
        </p:nvSpPr>
        <p:spPr>
          <a:xfrm>
            <a:off x="1713046" y="1219604"/>
            <a:ext cx="4486026" cy="1077218"/>
          </a:xfrm>
          <a:prstGeom prst="rect">
            <a:avLst/>
          </a:prstGeom>
          <a:noFill/>
        </p:spPr>
        <p:txBody>
          <a:bodyPr wrap="square">
            <a:spAutoFit/>
          </a:bodyPr>
          <a:lstStyle/>
          <a:p>
            <a:r>
              <a:rPr lang="en-GB" sz="1600" dirty="0"/>
              <a:t>Plasma Physics and Controlled Fusion</a:t>
            </a:r>
          </a:p>
          <a:p>
            <a:endParaRPr lang="en-GB" sz="1600" dirty="0">
              <a:solidFill>
                <a:srgbClr val="003399"/>
              </a:solidFill>
            </a:endParaRPr>
          </a:p>
          <a:p>
            <a:r>
              <a:rPr lang="en-GB" sz="1600" dirty="0">
                <a:solidFill>
                  <a:srgbClr val="003399"/>
                </a:solidFill>
                <a:hlinkClick r:id="rId2"/>
              </a:rPr>
              <a:t>Special Issue on the Physics and Engineering of  Toroidal Fusion Plasma Operations</a:t>
            </a:r>
            <a:endParaRPr lang="en-GB" sz="1600" dirty="0">
              <a:solidFill>
                <a:srgbClr val="003399"/>
              </a:solidFill>
            </a:endParaRPr>
          </a:p>
        </p:txBody>
      </p:sp>
      <p:sp>
        <p:nvSpPr>
          <p:cNvPr id="14" name="TextBox 13">
            <a:extLst>
              <a:ext uri="{FF2B5EF4-FFF2-40B4-BE49-F238E27FC236}">
                <a16:creationId xmlns:a16="http://schemas.microsoft.com/office/drawing/2014/main" id="{047F7893-F02B-CAE0-5B4B-A065B3DA5395}"/>
              </a:ext>
            </a:extLst>
          </p:cNvPr>
          <p:cNvSpPr txBox="1"/>
          <p:nvPr/>
        </p:nvSpPr>
        <p:spPr>
          <a:xfrm>
            <a:off x="6071892" y="1116033"/>
            <a:ext cx="4283967" cy="2923877"/>
          </a:xfrm>
          <a:prstGeom prst="rect">
            <a:avLst/>
          </a:prstGeom>
          <a:noFill/>
        </p:spPr>
        <p:txBody>
          <a:bodyPr wrap="square">
            <a:spAutoFit/>
          </a:bodyPr>
          <a:lstStyle/>
          <a:p>
            <a:pPr algn="ctr"/>
            <a:r>
              <a:rPr lang="en-GB" sz="1600" dirty="0">
                <a:latin typeface="+mj-lt"/>
              </a:rPr>
              <a:t>Plasma Science and Fusion Operations Division new initiative </a:t>
            </a:r>
          </a:p>
          <a:p>
            <a:endParaRPr lang="en-GB" sz="1600" dirty="0">
              <a:latin typeface="+mj-lt"/>
            </a:endParaRPr>
          </a:p>
          <a:p>
            <a:pPr algn="ctr"/>
            <a:r>
              <a:rPr lang="en-GB" sz="1600" dirty="0">
                <a:latin typeface="Arial Black" panose="020B0A04020102020204" pitchFamily="34" charset="0"/>
              </a:rPr>
              <a:t>&lt;&lt; DICE &gt;&gt;</a:t>
            </a:r>
          </a:p>
          <a:p>
            <a:pPr algn="ctr"/>
            <a:r>
              <a:rPr lang="en-GB" sz="1600" dirty="0">
                <a:latin typeface="Arial Black" panose="020B0A04020102020204" pitchFamily="34" charset="0"/>
              </a:rPr>
              <a:t>Diagnostics Innovation Centre </a:t>
            </a:r>
          </a:p>
          <a:p>
            <a:pPr algn="ctr"/>
            <a:r>
              <a:rPr lang="en-GB" sz="1600" dirty="0">
                <a:latin typeface="Arial Black" panose="020B0A04020102020204" pitchFamily="34" charset="0"/>
              </a:rPr>
              <a:t>of </a:t>
            </a:r>
          </a:p>
          <a:p>
            <a:pPr algn="ctr"/>
            <a:r>
              <a:rPr lang="en-GB" sz="1600" dirty="0">
                <a:latin typeface="Arial Black" panose="020B0A04020102020204" pitchFamily="34" charset="0"/>
              </a:rPr>
              <a:t>Excellence</a:t>
            </a:r>
          </a:p>
          <a:p>
            <a:endParaRPr lang="en-GB" sz="1600" dirty="0">
              <a:solidFill>
                <a:srgbClr val="003399"/>
              </a:solidFill>
              <a:latin typeface="+mj-lt"/>
            </a:endParaRPr>
          </a:p>
          <a:p>
            <a:r>
              <a:rPr lang="en-GB" sz="1400" dirty="0">
                <a:solidFill>
                  <a:srgbClr val="003399"/>
                </a:solidFill>
                <a:latin typeface="+mj-lt"/>
              </a:rPr>
              <a:t>Operational since September 2024</a:t>
            </a:r>
          </a:p>
          <a:p>
            <a:pPr marL="285750" indent="-285750">
              <a:buFont typeface="Wingdings" panose="05000000000000000000" pitchFamily="2" charset="2"/>
              <a:buChar char="ü"/>
            </a:pPr>
            <a:r>
              <a:rPr lang="en-GB" sz="1400" dirty="0">
                <a:solidFill>
                  <a:srgbClr val="003399"/>
                </a:solidFill>
                <a:latin typeface="+mj-lt"/>
              </a:rPr>
              <a:t>Neutronics and Gamma Lab</a:t>
            </a:r>
          </a:p>
          <a:p>
            <a:pPr marL="285750" indent="-285750">
              <a:buFont typeface="Wingdings" panose="05000000000000000000" pitchFamily="2" charset="2"/>
              <a:buChar char="ü"/>
            </a:pPr>
            <a:r>
              <a:rPr lang="en-GB" sz="1400" dirty="0">
                <a:solidFill>
                  <a:srgbClr val="003399"/>
                </a:solidFill>
                <a:latin typeface="+mj-lt"/>
              </a:rPr>
              <a:t>Magnetics Lab</a:t>
            </a:r>
          </a:p>
          <a:p>
            <a:pPr marL="285750" indent="-285750">
              <a:buFont typeface="Wingdings" panose="05000000000000000000" pitchFamily="2" charset="2"/>
              <a:buChar char="ü"/>
            </a:pPr>
            <a:r>
              <a:rPr lang="en-GB" sz="1400" dirty="0">
                <a:solidFill>
                  <a:srgbClr val="003399"/>
                </a:solidFill>
                <a:latin typeface="+mj-lt"/>
              </a:rPr>
              <a:t>Optics Lab with five optical workstations areas</a:t>
            </a:r>
          </a:p>
        </p:txBody>
      </p:sp>
      <p:sp>
        <p:nvSpPr>
          <p:cNvPr id="6" name="TextBox 5">
            <a:extLst>
              <a:ext uri="{FF2B5EF4-FFF2-40B4-BE49-F238E27FC236}">
                <a16:creationId xmlns:a16="http://schemas.microsoft.com/office/drawing/2014/main" id="{C60AFA98-6A65-2ABB-15A2-EA16CCA7E3DF}"/>
              </a:ext>
            </a:extLst>
          </p:cNvPr>
          <p:cNvSpPr txBox="1"/>
          <p:nvPr/>
        </p:nvSpPr>
        <p:spPr>
          <a:xfrm>
            <a:off x="1713047" y="5270401"/>
            <a:ext cx="4358845" cy="461665"/>
          </a:xfrm>
          <a:prstGeom prst="rect">
            <a:avLst/>
          </a:prstGeom>
          <a:noFill/>
        </p:spPr>
        <p:txBody>
          <a:bodyPr wrap="square">
            <a:spAutoFit/>
          </a:bodyPr>
          <a:lstStyle/>
          <a:p>
            <a:r>
              <a:rPr lang="en-GB" sz="1200" dirty="0">
                <a:hlinkClick r:id="rId3"/>
              </a:rPr>
              <a:t>https://iopscience.iop.org/article/10.1088/1361-6587/ad5376</a:t>
            </a:r>
            <a:endParaRPr lang="en-GB" sz="1200" dirty="0"/>
          </a:p>
          <a:p>
            <a:endParaRPr lang="en-GB" sz="1200" dirty="0"/>
          </a:p>
        </p:txBody>
      </p:sp>
      <p:pic>
        <p:nvPicPr>
          <p:cNvPr id="17" name="Picture 16">
            <a:extLst>
              <a:ext uri="{FF2B5EF4-FFF2-40B4-BE49-F238E27FC236}">
                <a16:creationId xmlns:a16="http://schemas.microsoft.com/office/drawing/2014/main" id="{903DC73C-CDFE-ACCE-2EEF-2556D25B7D21}"/>
              </a:ext>
            </a:extLst>
          </p:cNvPr>
          <p:cNvPicPr>
            <a:picLocks noChangeAspect="1"/>
          </p:cNvPicPr>
          <p:nvPr/>
        </p:nvPicPr>
        <p:blipFill>
          <a:blip r:embed="rId4"/>
          <a:stretch>
            <a:fillRect/>
          </a:stretch>
        </p:blipFill>
        <p:spPr>
          <a:xfrm>
            <a:off x="1794012" y="3849589"/>
            <a:ext cx="4249506" cy="1269064"/>
          </a:xfrm>
          <a:prstGeom prst="rect">
            <a:avLst/>
          </a:prstGeom>
        </p:spPr>
      </p:pic>
      <p:sp>
        <p:nvSpPr>
          <p:cNvPr id="23" name="TextBox 22">
            <a:extLst>
              <a:ext uri="{FF2B5EF4-FFF2-40B4-BE49-F238E27FC236}">
                <a16:creationId xmlns:a16="http://schemas.microsoft.com/office/drawing/2014/main" id="{ACC81F24-985A-D44C-4347-E39099F9DEE9}"/>
              </a:ext>
            </a:extLst>
          </p:cNvPr>
          <p:cNvSpPr txBox="1"/>
          <p:nvPr/>
        </p:nvSpPr>
        <p:spPr>
          <a:xfrm>
            <a:off x="1713047" y="2503391"/>
            <a:ext cx="3962747" cy="830997"/>
          </a:xfrm>
          <a:prstGeom prst="rect">
            <a:avLst/>
          </a:prstGeom>
          <a:noFill/>
        </p:spPr>
        <p:txBody>
          <a:bodyPr wrap="square">
            <a:spAutoFit/>
          </a:bodyPr>
          <a:lstStyle/>
          <a:p>
            <a:r>
              <a:rPr lang="en-GB" sz="1200" dirty="0"/>
              <a:t>https://iopscience.iop.org/journal/0741-3335/page/Special%20Issue%20on%20the%20Physics%20and%20Engineering%20of%20Toroidal%20Fusion%20Plasma%20Operations</a:t>
            </a:r>
          </a:p>
        </p:txBody>
      </p:sp>
      <p:pic>
        <p:nvPicPr>
          <p:cNvPr id="1026" name="Picture 2">
            <a:extLst>
              <a:ext uri="{FF2B5EF4-FFF2-40B4-BE49-F238E27FC236}">
                <a16:creationId xmlns:a16="http://schemas.microsoft.com/office/drawing/2014/main" id="{17EBAE09-3169-7F66-5601-C3B8A6A64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102" y="4019263"/>
            <a:ext cx="3304280" cy="219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762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DBB7E9-D480-6667-EED5-8E831FF296DE}"/>
              </a:ext>
            </a:extLst>
          </p:cNvPr>
          <p:cNvSpPr>
            <a:spLocks noGrp="1"/>
          </p:cNvSpPr>
          <p:nvPr>
            <p:ph type="ftr" sz="quarter" idx="10"/>
          </p:nvPr>
        </p:nvSpPr>
        <p:spPr>
          <a:xfrm>
            <a:off x="2237812" y="6387724"/>
            <a:ext cx="6166311"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8F666C0D-F2DD-E9DA-9CDF-49C7BAED9310}"/>
              </a:ext>
            </a:extLst>
          </p:cNvPr>
          <p:cNvSpPr>
            <a:spLocks noGrp="1"/>
          </p:cNvSpPr>
          <p:nvPr>
            <p:ph type="sldNum" sz="quarter" idx="11"/>
          </p:nvPr>
        </p:nvSpPr>
        <p:spPr/>
        <p:txBody>
          <a:bodyPr/>
          <a:lstStyle/>
          <a:p>
            <a:fld id="{35482B25-261F-464E-BDD8-63296DE4D8A4}" type="slidenum">
              <a:rPr lang="en-US" smtClean="0"/>
              <a:pPr/>
              <a:t>27</a:t>
            </a:fld>
            <a:endParaRPr lang="en-US" dirty="0"/>
          </a:p>
        </p:txBody>
      </p:sp>
      <p:sp>
        <p:nvSpPr>
          <p:cNvPr id="5" name="TextBox 4">
            <a:extLst>
              <a:ext uri="{FF2B5EF4-FFF2-40B4-BE49-F238E27FC236}">
                <a16:creationId xmlns:a16="http://schemas.microsoft.com/office/drawing/2014/main" id="{15C38E60-6817-0E65-B04D-852DB73304A2}"/>
              </a:ext>
            </a:extLst>
          </p:cNvPr>
          <p:cNvSpPr txBox="1"/>
          <p:nvPr/>
        </p:nvSpPr>
        <p:spPr>
          <a:xfrm>
            <a:off x="905591" y="1721912"/>
            <a:ext cx="9505894" cy="3293209"/>
          </a:xfrm>
          <a:prstGeom prst="rect">
            <a:avLst/>
          </a:prstGeom>
          <a:noFill/>
        </p:spPr>
        <p:txBody>
          <a:bodyPr wrap="square">
            <a:spAutoFit/>
          </a:bodyPr>
          <a:lstStyle/>
          <a:p>
            <a:endParaRPr lang="en-GB" sz="1200" dirty="0">
              <a:solidFill>
                <a:schemeClr val="tx2"/>
              </a:solidFill>
              <a:latin typeface="+mj-lt"/>
            </a:endParaRPr>
          </a:p>
          <a:p>
            <a:endParaRPr lang="en-GB" sz="1200" dirty="0">
              <a:solidFill>
                <a:schemeClr val="tx2"/>
              </a:solidFill>
              <a:latin typeface="+mj-lt"/>
            </a:endParaRPr>
          </a:p>
          <a:p>
            <a:r>
              <a:rPr lang="en-GB" sz="1200" dirty="0">
                <a:solidFill>
                  <a:schemeClr val="tx2"/>
                </a:solidFill>
                <a:latin typeface="+mj-lt"/>
              </a:rPr>
              <a:t>Many people have worked with the FIR team, and it has been a tremendous collaborative effort, so I would like to thank to entire JET Team over the years.</a:t>
            </a:r>
          </a:p>
          <a:p>
            <a:endParaRPr lang="en-GB" sz="1200" dirty="0">
              <a:solidFill>
                <a:schemeClr val="tx2"/>
              </a:solidFill>
              <a:latin typeface="+mj-lt"/>
            </a:endParaRPr>
          </a:p>
          <a:p>
            <a:r>
              <a:rPr lang="en-GB" sz="1200" b="1" dirty="0">
                <a:solidFill>
                  <a:schemeClr val="tx1">
                    <a:lumMod val="75000"/>
                    <a:lumOff val="25000"/>
                  </a:schemeClr>
                </a:solidFill>
                <a:latin typeface="+mj-lt"/>
              </a:rPr>
              <a:t>I would like to remember here my predecessors and their deputies: Didier Veron, George Magyar, Jan de Hass, Perry Beaumont, Klaus Guenter, Paulo Puglia and the technicians Geoff Braithwaite, Dave Peach, Paul Trimble. </a:t>
            </a:r>
          </a:p>
          <a:p>
            <a:endParaRPr lang="en-GB" sz="1200" dirty="0">
              <a:solidFill>
                <a:schemeClr val="tx2"/>
              </a:solidFill>
              <a:latin typeface="+mj-lt"/>
            </a:endParaRPr>
          </a:p>
          <a:p>
            <a:r>
              <a:rPr lang="en-GB" sz="1200" dirty="0">
                <a:solidFill>
                  <a:schemeClr val="tx2"/>
                </a:solidFill>
                <a:latin typeface="+mj-lt"/>
              </a:rPr>
              <a:t>Interferometer/polarimeter operations in the JET DTE3 campaign would not have been possible without my colleagues James Macdonald, Mark J Brown, the electrical engineers Will Studholme and Simon Cramp. </a:t>
            </a:r>
          </a:p>
          <a:p>
            <a:endParaRPr lang="en-GB" sz="1200" dirty="0">
              <a:solidFill>
                <a:schemeClr val="tx2"/>
              </a:solidFill>
              <a:latin typeface="+mj-lt"/>
            </a:endParaRPr>
          </a:p>
          <a:p>
            <a:r>
              <a:rPr lang="en-GB" sz="1200" dirty="0">
                <a:solidFill>
                  <a:schemeClr val="tx2"/>
                </a:solidFill>
                <a:latin typeface="+mj-lt"/>
              </a:rPr>
              <a:t>And last, but not least, we would like to thank for our long-term collaborators </a:t>
            </a:r>
            <a:r>
              <a:rPr lang="en-GB" sz="1200" dirty="0" err="1">
                <a:solidFill>
                  <a:schemeClr val="tx2"/>
                </a:solidFill>
                <a:latin typeface="+mj-lt"/>
              </a:rPr>
              <a:t>F.Orsitto</a:t>
            </a:r>
            <a:r>
              <a:rPr lang="en-GB" sz="1200" dirty="0">
                <a:solidFill>
                  <a:schemeClr val="tx2"/>
                </a:solidFill>
                <a:latin typeface="+mj-lt"/>
              </a:rPr>
              <a:t>, </a:t>
            </a:r>
            <a:r>
              <a:rPr lang="en-GB" sz="1200" dirty="0" err="1">
                <a:solidFill>
                  <a:schemeClr val="tx2"/>
                </a:solidFill>
                <a:latin typeface="+mj-lt"/>
              </a:rPr>
              <a:t>C.Gil</a:t>
            </a:r>
            <a:r>
              <a:rPr lang="en-GB" sz="1200" dirty="0">
                <a:solidFill>
                  <a:schemeClr val="tx2"/>
                </a:solidFill>
                <a:latin typeface="+mj-lt"/>
              </a:rPr>
              <a:t>, </a:t>
            </a:r>
            <a:r>
              <a:rPr lang="en-GB" sz="1200" dirty="0" err="1">
                <a:solidFill>
                  <a:schemeClr val="tx2"/>
                </a:solidFill>
                <a:latin typeface="+mj-lt"/>
              </a:rPr>
              <a:t>B.Bieg</a:t>
            </a:r>
            <a:r>
              <a:rPr lang="en-GB" sz="1200" dirty="0">
                <a:solidFill>
                  <a:schemeClr val="tx2"/>
                </a:solidFill>
                <a:latin typeface="+mj-lt"/>
              </a:rPr>
              <a:t>, </a:t>
            </a:r>
            <a:r>
              <a:rPr lang="en-GB" sz="1200" dirty="0" err="1">
                <a:solidFill>
                  <a:schemeClr val="tx2"/>
                </a:solidFill>
                <a:latin typeface="+mj-lt"/>
              </a:rPr>
              <a:t>A.Murari</a:t>
            </a:r>
            <a:r>
              <a:rPr lang="en-GB" sz="1200" dirty="0">
                <a:solidFill>
                  <a:schemeClr val="tx2"/>
                </a:solidFill>
                <a:latin typeface="+mj-lt"/>
              </a:rPr>
              <a:t>, </a:t>
            </a:r>
            <a:r>
              <a:rPr lang="en-GB" sz="1200" dirty="0" err="1">
                <a:solidFill>
                  <a:schemeClr val="tx2"/>
                </a:solidFill>
                <a:latin typeface="+mj-lt"/>
              </a:rPr>
              <a:t>D.Mazon</a:t>
            </a:r>
            <a:r>
              <a:rPr lang="en-GB" sz="1200" dirty="0">
                <a:solidFill>
                  <a:schemeClr val="tx2"/>
                </a:solidFill>
                <a:latin typeface="+mj-lt"/>
              </a:rPr>
              <a:t> and </a:t>
            </a:r>
            <a:r>
              <a:rPr lang="en-GB" sz="1200" dirty="0" err="1">
                <a:solidFill>
                  <a:schemeClr val="tx2"/>
                </a:solidFill>
                <a:latin typeface="+mj-lt"/>
              </a:rPr>
              <a:t>M.Gelfusa</a:t>
            </a:r>
            <a:r>
              <a:rPr lang="en-GB" sz="1200" dirty="0">
                <a:solidFill>
                  <a:schemeClr val="tx2"/>
                </a:solidFill>
                <a:latin typeface="+mj-lt"/>
              </a:rPr>
              <a:t>.</a:t>
            </a:r>
          </a:p>
          <a:p>
            <a:endParaRPr lang="en-GB" sz="1200" dirty="0">
              <a:solidFill>
                <a:schemeClr val="tx2"/>
              </a:solidFill>
              <a:latin typeface="+mj-lt"/>
            </a:endParaRPr>
          </a:p>
          <a:p>
            <a:endParaRPr lang="en-GB" sz="1200" dirty="0">
              <a:solidFill>
                <a:schemeClr val="tx2"/>
              </a:solidFill>
              <a:latin typeface="+mj-lt"/>
            </a:endParaRPr>
          </a:p>
          <a:p>
            <a:r>
              <a:rPr lang="en-GB" sz="800" dirty="0">
                <a:solidFill>
                  <a:schemeClr val="tx2"/>
                </a:solidFill>
                <a:latin typeface="+mj-lt"/>
              </a:rPr>
              <a:t>JET, which was previously a European facility, is now a UK facility collectively used by all European fusion laboratories under the </a:t>
            </a:r>
            <a:r>
              <a:rPr lang="en-GB" sz="800" dirty="0" err="1">
                <a:solidFill>
                  <a:schemeClr val="tx2"/>
                </a:solidFill>
                <a:latin typeface="+mj-lt"/>
              </a:rPr>
              <a:t>EUROfusion</a:t>
            </a:r>
            <a:r>
              <a:rPr lang="en-GB" sz="800" dirty="0">
                <a:solidFill>
                  <a:schemeClr val="tx2"/>
                </a:solidFill>
                <a:latin typeface="+mj-lt"/>
              </a:rPr>
              <a:t> consortium. It is operated by the United Kingdom Atomic Energy Authority, supported by DESNZ and its European partners. This work, which has been carried out within the framework of the Contract for the Operation of the JET Facilities up to 31 October 2021, has been funded by the Euratom Research and Training Programme. Since 31 October 2021, UKAEA has continued to work with the </a:t>
            </a:r>
            <a:r>
              <a:rPr lang="en-GB" sz="800" dirty="0" err="1">
                <a:solidFill>
                  <a:schemeClr val="tx2"/>
                </a:solidFill>
                <a:latin typeface="+mj-lt"/>
              </a:rPr>
              <a:t>EUROfusion</a:t>
            </a:r>
            <a:r>
              <a:rPr lang="en-GB" sz="800" dirty="0">
                <a:solidFill>
                  <a:schemeClr val="tx2"/>
                </a:solidFill>
                <a:latin typeface="+mj-lt"/>
              </a:rPr>
              <a:t> Consortium as an Associated Partner of Max-Plank-Gesellschaft </a:t>
            </a:r>
            <a:r>
              <a:rPr lang="en-GB" sz="800" dirty="0" err="1">
                <a:solidFill>
                  <a:schemeClr val="tx2"/>
                </a:solidFill>
                <a:latin typeface="+mj-lt"/>
              </a:rPr>
              <a:t>zur</a:t>
            </a:r>
            <a:r>
              <a:rPr lang="en-GB" sz="800" dirty="0">
                <a:solidFill>
                  <a:schemeClr val="tx2"/>
                </a:solidFill>
                <a:latin typeface="+mj-lt"/>
              </a:rPr>
              <a:t> </a:t>
            </a:r>
            <a:r>
              <a:rPr lang="en-GB" sz="800" dirty="0" err="1">
                <a:solidFill>
                  <a:schemeClr val="tx2"/>
                </a:solidFill>
                <a:latin typeface="+mj-lt"/>
              </a:rPr>
              <a:t>Förderung</a:t>
            </a:r>
            <a:r>
              <a:rPr lang="en-GB" sz="800" dirty="0">
                <a:solidFill>
                  <a:schemeClr val="tx2"/>
                </a:solidFill>
                <a:latin typeface="+mj-lt"/>
              </a:rPr>
              <a:t> der </a:t>
            </a:r>
            <a:r>
              <a:rPr lang="en-GB" sz="800" dirty="0" err="1">
                <a:solidFill>
                  <a:schemeClr val="tx2"/>
                </a:solidFill>
                <a:latin typeface="+mj-lt"/>
              </a:rPr>
              <a:t>Wissenschaft</a:t>
            </a:r>
            <a:r>
              <a:rPr lang="en-GB" sz="800" dirty="0">
                <a:solidFill>
                  <a:schemeClr val="tx2"/>
                </a:solidFill>
                <a:latin typeface="+mj-lt"/>
              </a:rPr>
              <a:t> </a:t>
            </a:r>
            <a:r>
              <a:rPr lang="en-GB" sz="800" dirty="0" err="1">
                <a:solidFill>
                  <a:schemeClr val="tx2"/>
                </a:solidFill>
                <a:latin typeface="+mj-lt"/>
              </a:rPr>
              <a:t>e.V</a:t>
            </a:r>
            <a:r>
              <a:rPr lang="en-GB" sz="800" dirty="0">
                <a:solidFill>
                  <a:schemeClr val="tx2"/>
                </a:solidFill>
                <a:latin typeface="+mj-lt"/>
              </a:rPr>
              <a:t> represented by Max-Plank-</a:t>
            </a:r>
            <a:r>
              <a:rPr lang="en-GB" sz="800" dirty="0" err="1">
                <a:solidFill>
                  <a:schemeClr val="tx2"/>
                </a:solidFill>
                <a:latin typeface="+mj-lt"/>
              </a:rPr>
              <a:t>Institut</a:t>
            </a:r>
            <a:r>
              <a:rPr lang="en-GB" sz="800" dirty="0">
                <a:solidFill>
                  <a:schemeClr val="tx2"/>
                </a:solidFill>
                <a:latin typeface="+mj-lt"/>
              </a:rPr>
              <a:t> fur </a:t>
            </a:r>
            <a:r>
              <a:rPr lang="en-GB" sz="800" dirty="0" err="1">
                <a:solidFill>
                  <a:schemeClr val="tx2"/>
                </a:solidFill>
                <a:latin typeface="+mj-lt"/>
              </a:rPr>
              <a:t>Plasmaphysik</a:t>
            </a:r>
            <a:r>
              <a:rPr lang="en-GB" sz="800" dirty="0">
                <a:solidFill>
                  <a:schemeClr val="tx2"/>
                </a:solidFill>
                <a:latin typeface="+mj-lt"/>
              </a:rPr>
              <a:t> (“IPP”) pursuant to Article 9.1 of the </a:t>
            </a:r>
            <a:r>
              <a:rPr lang="en-GB" sz="800" dirty="0" err="1">
                <a:solidFill>
                  <a:schemeClr val="tx2"/>
                </a:solidFill>
                <a:latin typeface="+mj-lt"/>
              </a:rPr>
              <a:t>EUROfusion</a:t>
            </a:r>
            <a:r>
              <a:rPr lang="en-GB" sz="800" dirty="0">
                <a:solidFill>
                  <a:schemeClr val="tx2"/>
                </a:solidFill>
                <a:latin typeface="+mj-lt"/>
              </a:rPr>
              <a:t> Grant Agreement for Project No 101052200. The views and opinions expressed herein do not necessarily reflect those of the European Commission. </a:t>
            </a:r>
          </a:p>
        </p:txBody>
      </p:sp>
      <p:sp>
        <p:nvSpPr>
          <p:cNvPr id="7" name="TextBox 6">
            <a:extLst>
              <a:ext uri="{FF2B5EF4-FFF2-40B4-BE49-F238E27FC236}">
                <a16:creationId xmlns:a16="http://schemas.microsoft.com/office/drawing/2014/main" id="{3C57A248-8C35-CDB4-75D0-2653E8DB0630}"/>
              </a:ext>
            </a:extLst>
          </p:cNvPr>
          <p:cNvSpPr txBox="1"/>
          <p:nvPr/>
        </p:nvSpPr>
        <p:spPr>
          <a:xfrm>
            <a:off x="1877265" y="385302"/>
            <a:ext cx="4572000" cy="492443"/>
          </a:xfrm>
          <a:prstGeom prst="rect">
            <a:avLst/>
          </a:prstGeom>
          <a:noFill/>
        </p:spPr>
        <p:txBody>
          <a:bodyPr wrap="square">
            <a:spAutoFit/>
          </a:bodyPr>
          <a:lstStyle/>
          <a:p>
            <a:r>
              <a:rPr lang="en-GB" sz="2600" dirty="0">
                <a:latin typeface="Arial Black" panose="020B0A04020102020204" pitchFamily="34" charset="0"/>
              </a:rPr>
              <a:t>Acknowledgments</a:t>
            </a:r>
          </a:p>
        </p:txBody>
      </p:sp>
    </p:spTree>
    <p:extLst>
      <p:ext uri="{BB962C8B-B14F-4D97-AF65-F5344CB8AC3E}">
        <p14:creationId xmlns:p14="http://schemas.microsoft.com/office/powerpoint/2010/main" val="3842793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421CB-53AA-BC96-33FA-EDB0A2058F6E}"/>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4322A43F-77B5-8016-F456-C6FF84470ADA}"/>
              </a:ext>
            </a:extLst>
          </p:cNvPr>
          <p:cNvSpPr>
            <a:spLocks noGrp="1"/>
          </p:cNvSpPr>
          <p:nvPr>
            <p:ph type="subTitle" idx="1"/>
          </p:nvPr>
        </p:nvSpPr>
        <p:spPr/>
        <p:txBody>
          <a:bodyPr>
            <a:normAutofit/>
          </a:bodyPr>
          <a:lstStyle/>
          <a:p>
            <a:r>
              <a:rPr lang="en-GB" dirty="0"/>
              <a:t>Many thanks </a:t>
            </a:r>
          </a:p>
          <a:p>
            <a:r>
              <a:rPr lang="en-GB" dirty="0"/>
              <a:t>Any questions ?</a:t>
            </a:r>
          </a:p>
          <a:p>
            <a:endParaRPr lang="en-GB" dirty="0"/>
          </a:p>
        </p:txBody>
      </p:sp>
      <p:sp>
        <p:nvSpPr>
          <p:cNvPr id="4" name="Text Placeholder 3">
            <a:extLst>
              <a:ext uri="{FF2B5EF4-FFF2-40B4-BE49-F238E27FC236}">
                <a16:creationId xmlns:a16="http://schemas.microsoft.com/office/drawing/2014/main" id="{BCC90BFF-78B1-568B-114B-C105CFD9E7DC}"/>
              </a:ext>
            </a:extLst>
          </p:cNvPr>
          <p:cNvSpPr>
            <a:spLocks noGrp="1"/>
          </p:cNvSpPr>
          <p:nvPr>
            <p:ph type="body" sz="quarter" idx="14"/>
          </p:nvPr>
        </p:nvSpPr>
        <p:spPr/>
        <p:txBody>
          <a:bodyPr/>
          <a:lstStyle/>
          <a:p>
            <a:r>
              <a:rPr lang="en-GB" dirty="0"/>
              <a:t>Email: Alexandru.Boboc@ukaea.uk</a:t>
            </a:r>
          </a:p>
        </p:txBody>
      </p:sp>
      <p:grpSp>
        <p:nvGrpSpPr>
          <p:cNvPr id="11" name="Group 10">
            <a:extLst>
              <a:ext uri="{FF2B5EF4-FFF2-40B4-BE49-F238E27FC236}">
                <a16:creationId xmlns:a16="http://schemas.microsoft.com/office/drawing/2014/main" id="{8B4FC8A1-2AE1-1868-FFB4-AAF02AC26334}"/>
              </a:ext>
            </a:extLst>
          </p:cNvPr>
          <p:cNvGrpSpPr/>
          <p:nvPr/>
        </p:nvGrpSpPr>
        <p:grpSpPr>
          <a:xfrm>
            <a:off x="7143207" y="2529134"/>
            <a:ext cx="3151676" cy="4156603"/>
            <a:chOff x="5619207" y="2529133"/>
            <a:chExt cx="3151676" cy="4156603"/>
          </a:xfrm>
        </p:grpSpPr>
        <p:sp>
          <p:nvSpPr>
            <p:cNvPr id="9" name="TextBox 8">
              <a:extLst>
                <a:ext uri="{FF2B5EF4-FFF2-40B4-BE49-F238E27FC236}">
                  <a16:creationId xmlns:a16="http://schemas.microsoft.com/office/drawing/2014/main" id="{A02F2659-2866-69ED-55D6-0386DD425333}"/>
                </a:ext>
              </a:extLst>
            </p:cNvPr>
            <p:cNvSpPr txBox="1"/>
            <p:nvPr/>
          </p:nvSpPr>
          <p:spPr>
            <a:xfrm>
              <a:off x="6442275" y="2529133"/>
              <a:ext cx="1505540" cy="369332"/>
            </a:xfrm>
            <a:prstGeom prst="rect">
              <a:avLst/>
            </a:prstGeom>
            <a:noFill/>
          </p:spPr>
          <p:txBody>
            <a:bodyPr wrap="none" rtlCol="0">
              <a:spAutoFit/>
            </a:bodyPr>
            <a:lstStyle/>
            <a:p>
              <a:r>
                <a:rPr lang="en-GB" b="1" dirty="0">
                  <a:highlight>
                    <a:srgbClr val="FFFF00"/>
                  </a:highlight>
                </a:rPr>
                <a:t>FUSIONICS </a:t>
              </a:r>
            </a:p>
          </p:txBody>
        </p:sp>
        <p:pic>
          <p:nvPicPr>
            <p:cNvPr id="10" name="Picture 9">
              <a:extLst>
                <a:ext uri="{FF2B5EF4-FFF2-40B4-BE49-F238E27FC236}">
                  <a16:creationId xmlns:a16="http://schemas.microsoft.com/office/drawing/2014/main" id="{0434F9C4-2E41-1BD3-5888-112675F2929A}"/>
                </a:ext>
              </a:extLst>
            </p:cNvPr>
            <p:cNvPicPr>
              <a:picLocks noChangeAspect="1"/>
            </p:cNvPicPr>
            <p:nvPr/>
          </p:nvPicPr>
          <p:blipFill>
            <a:blip r:embed="rId2"/>
            <a:stretch>
              <a:fillRect/>
            </a:stretch>
          </p:blipFill>
          <p:spPr>
            <a:xfrm>
              <a:off x="5619207" y="2898465"/>
              <a:ext cx="3151676" cy="3787271"/>
            </a:xfrm>
            <a:prstGeom prst="rect">
              <a:avLst/>
            </a:prstGeom>
          </p:spPr>
        </p:pic>
      </p:grpSp>
      <p:pic>
        <p:nvPicPr>
          <p:cNvPr id="6" name="Picture 5">
            <a:extLst>
              <a:ext uri="{FF2B5EF4-FFF2-40B4-BE49-F238E27FC236}">
                <a16:creationId xmlns:a16="http://schemas.microsoft.com/office/drawing/2014/main" id="{F3EB30B9-3F4A-7DD5-718B-E0CEF265DC5A}"/>
              </a:ext>
            </a:extLst>
          </p:cNvPr>
          <p:cNvPicPr>
            <a:picLocks noChangeAspect="1"/>
          </p:cNvPicPr>
          <p:nvPr/>
        </p:nvPicPr>
        <p:blipFill>
          <a:blip r:embed="rId3"/>
          <a:stretch>
            <a:fillRect/>
          </a:stretch>
        </p:blipFill>
        <p:spPr>
          <a:xfrm>
            <a:off x="1540758" y="15499"/>
            <a:ext cx="1911735" cy="1685513"/>
          </a:xfrm>
          <a:prstGeom prst="rect">
            <a:avLst/>
          </a:prstGeom>
        </p:spPr>
      </p:pic>
    </p:spTree>
    <p:extLst>
      <p:ext uri="{BB962C8B-B14F-4D97-AF65-F5344CB8AC3E}">
        <p14:creationId xmlns:p14="http://schemas.microsoft.com/office/powerpoint/2010/main" val="398871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2F5D7F-C903-040B-D801-5665C952D100}"/>
              </a:ext>
            </a:extLst>
          </p:cNvPr>
          <p:cNvSpPr>
            <a:spLocks noGrp="1"/>
          </p:cNvSpPr>
          <p:nvPr>
            <p:ph type="ftr" sz="quarter" idx="10"/>
          </p:nvPr>
        </p:nvSpPr>
        <p:spPr>
          <a:xfrm>
            <a:off x="2237812" y="6387724"/>
            <a:ext cx="622530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C5103DDE-27FC-6B0E-8F0C-0AE0DE44F4FD}"/>
              </a:ext>
            </a:extLst>
          </p:cNvPr>
          <p:cNvSpPr>
            <a:spLocks noGrp="1"/>
          </p:cNvSpPr>
          <p:nvPr>
            <p:ph type="sldNum" sz="quarter" idx="11"/>
          </p:nvPr>
        </p:nvSpPr>
        <p:spPr/>
        <p:txBody>
          <a:bodyPr/>
          <a:lstStyle/>
          <a:p>
            <a:fld id="{35482B25-261F-464E-BDD8-63296DE4D8A4}" type="slidenum">
              <a:rPr lang="en-US" smtClean="0"/>
              <a:pPr/>
              <a:t>3</a:t>
            </a:fld>
            <a:endParaRPr lang="en-US" dirty="0"/>
          </a:p>
        </p:txBody>
      </p:sp>
      <p:sp>
        <p:nvSpPr>
          <p:cNvPr id="6" name="Title 1">
            <a:extLst>
              <a:ext uri="{FF2B5EF4-FFF2-40B4-BE49-F238E27FC236}">
                <a16:creationId xmlns:a16="http://schemas.microsoft.com/office/drawing/2014/main" id="{E81A1963-FF50-7F4E-C0F1-0E1C8C51F4C2}"/>
              </a:ext>
            </a:extLst>
          </p:cNvPr>
          <p:cNvSpPr txBox="1">
            <a:spLocks/>
          </p:cNvSpPr>
          <p:nvPr/>
        </p:nvSpPr>
        <p:spPr>
          <a:xfrm>
            <a:off x="1792329" y="218450"/>
            <a:ext cx="7543800" cy="342900"/>
          </a:xfrm>
          <a:prstGeom prst="rect">
            <a:avLst/>
          </a:prstGeom>
        </p:spPr>
        <p:txBody>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400" dirty="0"/>
              <a:t>Intro - JET </a:t>
            </a:r>
            <a:r>
              <a:rPr lang="en-GB" sz="2400" dirty="0">
                <a:solidFill>
                  <a:srgbClr val="FF0000"/>
                </a:solidFill>
              </a:rPr>
              <a:t>F</a:t>
            </a:r>
            <a:r>
              <a:rPr lang="en-GB" sz="2400" dirty="0"/>
              <a:t>ar </a:t>
            </a:r>
            <a:r>
              <a:rPr lang="en-GB" sz="2400" dirty="0">
                <a:solidFill>
                  <a:srgbClr val="FF0000"/>
                </a:solidFill>
              </a:rPr>
              <a:t>I</a:t>
            </a:r>
            <a:r>
              <a:rPr lang="en-GB" sz="2400" dirty="0"/>
              <a:t>nfra</a:t>
            </a:r>
            <a:r>
              <a:rPr lang="en-GB" sz="2400" dirty="0">
                <a:solidFill>
                  <a:srgbClr val="FF0000"/>
                </a:solidFill>
              </a:rPr>
              <a:t>R</a:t>
            </a:r>
            <a:r>
              <a:rPr lang="en-GB" sz="2400" dirty="0"/>
              <a:t>ed Interferometer/Polarimeter Diagnostic System</a:t>
            </a:r>
          </a:p>
        </p:txBody>
      </p:sp>
      <p:pic>
        <p:nvPicPr>
          <p:cNvPr id="7" name="Content Placeholder 4">
            <a:extLst>
              <a:ext uri="{FF2B5EF4-FFF2-40B4-BE49-F238E27FC236}">
                <a16:creationId xmlns:a16="http://schemas.microsoft.com/office/drawing/2014/main" id="{A162B328-6F36-14F2-119F-73EFE1791E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27"/>
          <a:stretch/>
        </p:blipFill>
        <p:spPr bwMode="auto">
          <a:xfrm>
            <a:off x="1600202" y="2145100"/>
            <a:ext cx="4695517" cy="345867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5A6596F7-3745-EDEC-6A1B-5C7ACE7C1D8F}"/>
              </a:ext>
            </a:extLst>
          </p:cNvPr>
          <p:cNvSpPr/>
          <p:nvPr/>
        </p:nvSpPr>
        <p:spPr>
          <a:xfrm>
            <a:off x="5401713" y="2209462"/>
            <a:ext cx="5028727" cy="2677656"/>
          </a:xfrm>
          <a:prstGeom prst="rect">
            <a:avLst/>
          </a:prstGeom>
          <a:solidFill>
            <a:schemeClr val="bg1">
              <a:lumMod val="95000"/>
            </a:schemeClr>
          </a:solidFill>
          <a:ln>
            <a:solidFill>
              <a:srgbClr val="00206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de-DE" altLang="en-US" sz="1200" b="1" dirty="0">
                <a:solidFill>
                  <a:srgbClr val="0070C0"/>
                </a:solidFill>
                <a:latin typeface="Arial" panose="020B0604020202020204" pitchFamily="34" charset="0"/>
                <a:cs typeface="Arial" panose="020B0604020202020204" pitchFamily="34" charset="0"/>
              </a:rPr>
              <a:t>Hybrid  interferometer and polarimeter</a:t>
            </a:r>
          </a:p>
          <a:p>
            <a:pPr marL="285750" indent="-285750">
              <a:buFont typeface="Arial" panose="020B0604020202020204" pitchFamily="34" charset="0"/>
              <a:buChar char="•"/>
              <a:defRPr/>
            </a:pPr>
            <a:r>
              <a:rPr lang="de-DE" altLang="en-US" sz="1200" b="1" dirty="0">
                <a:solidFill>
                  <a:srgbClr val="FF0000"/>
                </a:solidFill>
                <a:latin typeface="Arial" panose="020B0604020202020204" pitchFamily="34" charset="0"/>
                <a:cs typeface="Arial" panose="020B0604020202020204" pitchFamily="34" charset="0"/>
              </a:rPr>
              <a:t>Essential for JET Plasma Operation</a:t>
            </a:r>
            <a:endParaRPr lang="en-GB" altLang="en-US" sz="1200"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altLang="en-US" sz="1200" dirty="0">
                <a:latin typeface="Arial" panose="020B0604020202020204" pitchFamily="34" charset="0"/>
                <a:cs typeface="Arial" panose="020B0604020202020204" pitchFamily="34" charset="0"/>
              </a:rPr>
              <a:t>Measures </a:t>
            </a:r>
            <a:r>
              <a:rPr lang="en-GB" altLang="en-US" sz="1200" b="1" dirty="0">
                <a:latin typeface="Arial" pitchFamily="34" charset="0"/>
                <a:cs typeface="Arial" panose="020B0604020202020204" pitchFamily="34" charset="0"/>
              </a:rPr>
              <a:t>electron plasma density </a:t>
            </a:r>
            <a:r>
              <a:rPr lang="en-GB" altLang="en-US" sz="1200" dirty="0">
                <a:latin typeface="Arial" pitchFamily="34" charset="0"/>
                <a:cs typeface="Arial" panose="020B0604020202020204" pitchFamily="34" charset="0"/>
              </a:rPr>
              <a:t>and magnetic fields via Faraday Rotation angle</a:t>
            </a:r>
          </a:p>
          <a:p>
            <a:pPr marL="285750" indent="-285750">
              <a:buFont typeface="Arial" panose="020B0604020202020204" pitchFamily="34" charset="0"/>
              <a:buChar char="•"/>
              <a:defRPr/>
            </a:pPr>
            <a:r>
              <a:rPr lang="en-GB" altLang="en-US" sz="1200" dirty="0">
                <a:latin typeface="Arial" pitchFamily="34" charset="0"/>
                <a:cs typeface="Arial" panose="020B0604020202020204" pitchFamily="34" charset="0"/>
              </a:rPr>
              <a:t>Number of channels 10 (8 probing the plasma) </a:t>
            </a:r>
          </a:p>
          <a:p>
            <a:pPr marL="285750" indent="-285750">
              <a:buFont typeface="Arial" panose="020B0604020202020204" pitchFamily="34" charset="0"/>
              <a:buChar char="•"/>
              <a:defRPr/>
            </a:pPr>
            <a:r>
              <a:rPr lang="en-GB" sz="1200" dirty="0">
                <a:latin typeface="Arial" panose="020B0604020202020204" pitchFamily="34" charset="0"/>
                <a:cs typeface="Arial" panose="020B0604020202020204" pitchFamily="34" charset="0"/>
              </a:rPr>
              <a:t>Four lateral channels have double passage due to in-vessel mirrors</a:t>
            </a:r>
            <a:endParaRPr lang="en-GB" altLang="en-US" sz="1200" dirty="0">
              <a:latin typeface="Arial" pitchFamily="34" charset="0"/>
              <a:cs typeface="Arial" panose="020B0604020202020204" pitchFamily="34" charset="0"/>
            </a:endParaRPr>
          </a:p>
          <a:p>
            <a:pPr marL="285750" indent="-285750">
              <a:buFont typeface="Arial" panose="020B0604020202020204" pitchFamily="34" charset="0"/>
              <a:buChar char="•"/>
              <a:defRPr/>
            </a:pPr>
            <a:r>
              <a:rPr lang="en-GB" altLang="en-US" sz="1200" dirty="0">
                <a:latin typeface="Arial" pitchFamily="34" charset="0"/>
                <a:cs typeface="Arial" panose="020B0604020202020204" pitchFamily="34" charset="0"/>
              </a:rPr>
              <a:t>Uses </a:t>
            </a:r>
            <a:r>
              <a:rPr lang="en-GB" altLang="en-US" sz="1200" b="1" dirty="0">
                <a:latin typeface="Arial" pitchFamily="34" charset="0"/>
                <a:cs typeface="Arial" panose="020B0604020202020204" pitchFamily="34" charset="0"/>
              </a:rPr>
              <a:t>Far Infrared Lasers(FIR) </a:t>
            </a:r>
            <a:r>
              <a:rPr lang="en-GB" altLang="en-US" sz="1200" dirty="0">
                <a:latin typeface="Arial" pitchFamily="34" charset="0"/>
                <a:cs typeface="Arial" panose="020B0604020202020204" pitchFamily="34" charset="0"/>
              </a:rPr>
              <a:t>(wavelength 100 microns 200mW power)</a:t>
            </a:r>
          </a:p>
          <a:p>
            <a:pPr marL="285750" indent="-285750">
              <a:buFont typeface="Arial" panose="020B0604020202020204" pitchFamily="34" charset="0"/>
              <a:buChar char="•"/>
              <a:defRPr/>
            </a:pPr>
            <a:r>
              <a:rPr lang="en-GB" altLang="en-US" sz="1200" dirty="0">
                <a:latin typeface="Arial" pitchFamily="34" charset="0"/>
                <a:cs typeface="Arial" panose="020B0604020202020204" pitchFamily="34" charset="0"/>
              </a:rPr>
              <a:t>Number of optical components ~ 500 over </a:t>
            </a:r>
            <a:r>
              <a:rPr lang="en-GB" altLang="en-US" sz="1200" b="1" dirty="0">
                <a:latin typeface="Arial" pitchFamily="34" charset="0"/>
                <a:cs typeface="Arial" panose="020B0604020202020204" pitchFamily="34" charset="0"/>
              </a:rPr>
              <a:t>3 buildings</a:t>
            </a:r>
            <a:r>
              <a:rPr lang="en-GB" altLang="en-US" sz="1200" dirty="0">
                <a:latin typeface="Arial" pitchFamily="34" charset="0"/>
                <a:cs typeface="Arial" panose="020B0604020202020204" pitchFamily="34" charset="0"/>
              </a:rPr>
              <a:t> </a:t>
            </a:r>
          </a:p>
          <a:p>
            <a:pPr marL="285750" indent="-285750">
              <a:buFont typeface="Arial" panose="020B0604020202020204" pitchFamily="34" charset="0"/>
              <a:buChar char="•"/>
              <a:defRPr/>
            </a:pPr>
            <a:r>
              <a:rPr lang="en-GB" altLang="en-US" sz="1200" b="1" dirty="0">
                <a:latin typeface="Arial" pitchFamily="34" charset="0"/>
                <a:cs typeface="Arial" panose="020B0604020202020204" pitchFamily="34" charset="0"/>
              </a:rPr>
              <a:t>Optical path length 80 meters </a:t>
            </a:r>
            <a:r>
              <a:rPr lang="en-GB" altLang="en-US" sz="1200" dirty="0">
                <a:latin typeface="Arial" pitchFamily="34" charset="0"/>
                <a:cs typeface="Arial" panose="020B0604020202020204" pitchFamily="34" charset="0"/>
              </a:rPr>
              <a:t>x16 branches</a:t>
            </a:r>
          </a:p>
          <a:p>
            <a:pPr marL="285750" indent="-285750">
              <a:buFont typeface="Arial" panose="020B0604020202020204" pitchFamily="34" charset="0"/>
              <a:buChar char="•"/>
              <a:defRPr/>
            </a:pPr>
            <a:r>
              <a:rPr lang="en-GB" altLang="en-US" sz="1200" dirty="0">
                <a:latin typeface="Arial" pitchFamily="34" charset="0"/>
                <a:cs typeface="Arial" panose="020B0604020202020204" pitchFamily="34" charset="0"/>
              </a:rPr>
              <a:t>Largest single component: Diagnostic tower (14 metres high, 70 tonnes weight)</a:t>
            </a:r>
          </a:p>
          <a:p>
            <a:pPr marL="285750" indent="-285750">
              <a:buFont typeface="Arial" panose="020B0604020202020204" pitchFamily="34" charset="0"/>
              <a:buChar char="•"/>
              <a:defRPr/>
            </a:pPr>
            <a:r>
              <a:rPr lang="en-GB" altLang="en-US" sz="1200" b="1" dirty="0">
                <a:latin typeface="Arial" pitchFamily="34" charset="0"/>
                <a:cs typeface="Arial" panose="020B0604020202020204" pitchFamily="34" charset="0"/>
              </a:rPr>
              <a:t>Operation time: 16 hr/day</a:t>
            </a:r>
            <a:r>
              <a:rPr lang="en-GB" altLang="en-US" sz="1200" dirty="0">
                <a:latin typeface="Arial" pitchFamily="34" charset="0"/>
                <a:cs typeface="Arial" panose="020B0604020202020204" pitchFamily="34" charset="0"/>
              </a:rPr>
              <a:t>, mostly unattended</a:t>
            </a:r>
          </a:p>
          <a:p>
            <a:pPr marL="285750" indent="-285750">
              <a:buFont typeface="Arial" panose="020B0604020202020204" pitchFamily="34" charset="0"/>
              <a:buChar char="•"/>
              <a:defRPr/>
            </a:pPr>
            <a:r>
              <a:rPr lang="en-GB" altLang="en-US" sz="1200" dirty="0">
                <a:latin typeface="Arial" pitchFamily="34" charset="0"/>
                <a:cs typeface="Arial" panose="020B0604020202020204" pitchFamily="34" charset="0"/>
              </a:rPr>
              <a:t>Age: ~</a:t>
            </a:r>
            <a:r>
              <a:rPr lang="en-GB" altLang="en-US" sz="1200" b="1" dirty="0">
                <a:latin typeface="Arial" pitchFamily="34" charset="0"/>
                <a:cs typeface="Arial" panose="020B0604020202020204" pitchFamily="34" charset="0"/>
              </a:rPr>
              <a:t>40 years old</a:t>
            </a:r>
          </a:p>
        </p:txBody>
      </p:sp>
      <p:sp>
        <p:nvSpPr>
          <p:cNvPr id="9" name="TextBox 8">
            <a:extLst>
              <a:ext uri="{FF2B5EF4-FFF2-40B4-BE49-F238E27FC236}">
                <a16:creationId xmlns:a16="http://schemas.microsoft.com/office/drawing/2014/main" id="{7BC40827-CF89-B933-DF4F-D59651589C48}"/>
              </a:ext>
            </a:extLst>
          </p:cNvPr>
          <p:cNvSpPr txBox="1"/>
          <p:nvPr/>
        </p:nvSpPr>
        <p:spPr>
          <a:xfrm>
            <a:off x="4466969" y="1554457"/>
            <a:ext cx="5724128" cy="523220"/>
          </a:xfrm>
          <a:prstGeom prst="rect">
            <a:avLst/>
          </a:prstGeom>
          <a:solidFill>
            <a:srgbClr val="FFC000"/>
          </a:solidFill>
        </p:spPr>
        <p:txBody>
          <a:bodyPr wrap="square">
            <a:spAutoFit/>
          </a:bodyPr>
          <a:lstStyle/>
          <a:p>
            <a:pPr algn="ctr">
              <a:defRPr/>
            </a:pPr>
            <a:r>
              <a:rPr lang="en-GB" altLang="en-US" sz="1400" dirty="0">
                <a:solidFill>
                  <a:srgbClr val="FF0000"/>
                </a:solidFill>
                <a:latin typeface="Arial" pitchFamily="34" charset="0"/>
                <a:cs typeface="Arial" panose="020B0604020202020204" pitchFamily="34" charset="0"/>
              </a:rPr>
              <a:t>Why Far Infrared (THz) ?</a:t>
            </a:r>
          </a:p>
          <a:p>
            <a:pPr algn="ctr">
              <a:defRPr/>
            </a:pPr>
            <a:r>
              <a:rPr lang="en-GB" altLang="en-US" sz="1400" dirty="0">
                <a:latin typeface="Arial" pitchFamily="34" charset="0"/>
                <a:cs typeface="Arial" panose="020B0604020202020204" pitchFamily="34" charset="0"/>
              </a:rPr>
              <a:t>Plasma frequencies (GHz) =&gt; plasma is a transparent medium for FIR</a:t>
            </a:r>
          </a:p>
        </p:txBody>
      </p:sp>
      <p:sp>
        <p:nvSpPr>
          <p:cNvPr id="11" name="TextBox 10">
            <a:extLst>
              <a:ext uri="{FF2B5EF4-FFF2-40B4-BE49-F238E27FC236}">
                <a16:creationId xmlns:a16="http://schemas.microsoft.com/office/drawing/2014/main" id="{F8224F54-DE53-E7DC-3CF3-9322E2F0807D}"/>
              </a:ext>
            </a:extLst>
          </p:cNvPr>
          <p:cNvSpPr txBox="1"/>
          <p:nvPr/>
        </p:nvSpPr>
        <p:spPr>
          <a:xfrm>
            <a:off x="3174505" y="5731276"/>
            <a:ext cx="5353881" cy="461665"/>
          </a:xfrm>
          <a:prstGeom prst="rect">
            <a:avLst/>
          </a:prstGeom>
          <a:noFill/>
        </p:spPr>
        <p:txBody>
          <a:bodyPr wrap="square">
            <a:spAutoFit/>
          </a:bodyPr>
          <a:lstStyle/>
          <a:p>
            <a:pPr>
              <a:defRPr/>
            </a:pPr>
            <a:r>
              <a:rPr lang="en-GB" altLang="en-US" sz="1200" i="1" dirty="0">
                <a:latin typeface="Arial" pitchFamily="34" charset="0"/>
                <a:cs typeface="Arial" panose="020B0604020202020204" pitchFamily="34" charset="0"/>
              </a:rPr>
              <a:t>Note 1: Interferometry is based on plasma optical refractive index </a:t>
            </a:r>
          </a:p>
          <a:p>
            <a:pPr>
              <a:defRPr/>
            </a:pPr>
            <a:r>
              <a:rPr lang="en-GB" altLang="en-US" sz="1200" i="1" dirty="0">
                <a:latin typeface="Arial" pitchFamily="34" charset="0"/>
                <a:cs typeface="Arial" panose="020B0604020202020204" pitchFamily="34" charset="0"/>
              </a:rPr>
              <a:t>Note 2: Polarimetry is based on plasma optical activity and birefringence</a:t>
            </a:r>
          </a:p>
        </p:txBody>
      </p:sp>
    </p:spTree>
    <p:extLst>
      <p:ext uri="{BB962C8B-B14F-4D97-AF65-F5344CB8AC3E}">
        <p14:creationId xmlns:p14="http://schemas.microsoft.com/office/powerpoint/2010/main" val="137058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141EF8-47CC-64BB-21D8-CC48792CAFF7}"/>
              </a:ext>
            </a:extLst>
          </p:cNvPr>
          <p:cNvSpPr>
            <a:spLocks noGrp="1"/>
          </p:cNvSpPr>
          <p:nvPr>
            <p:ph type="ftr" sz="quarter" idx="10"/>
          </p:nvPr>
        </p:nvSpPr>
        <p:spPr>
          <a:xfrm>
            <a:off x="2237812" y="6387724"/>
            <a:ext cx="782255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D946CBE7-97A8-8B82-80EE-BA11DEE277A6}"/>
              </a:ext>
            </a:extLst>
          </p:cNvPr>
          <p:cNvSpPr>
            <a:spLocks noGrp="1"/>
          </p:cNvSpPr>
          <p:nvPr>
            <p:ph type="sldNum" sz="quarter" idx="11"/>
          </p:nvPr>
        </p:nvSpPr>
        <p:spPr/>
        <p:txBody>
          <a:bodyPr/>
          <a:lstStyle/>
          <a:p>
            <a:fld id="{35482B25-261F-464E-BDD8-63296DE4D8A4}" type="slidenum">
              <a:rPr lang="en-US" smtClean="0"/>
              <a:pPr/>
              <a:t>4</a:t>
            </a:fld>
            <a:endParaRPr lang="en-US" dirty="0"/>
          </a:p>
        </p:txBody>
      </p:sp>
      <p:sp>
        <p:nvSpPr>
          <p:cNvPr id="46" name="TextBox 45">
            <a:extLst>
              <a:ext uri="{FF2B5EF4-FFF2-40B4-BE49-F238E27FC236}">
                <a16:creationId xmlns:a16="http://schemas.microsoft.com/office/drawing/2014/main" id="{4A334E8F-5C3A-4358-4417-98EC2484D746}"/>
              </a:ext>
            </a:extLst>
          </p:cNvPr>
          <p:cNvSpPr txBox="1"/>
          <p:nvPr/>
        </p:nvSpPr>
        <p:spPr>
          <a:xfrm>
            <a:off x="1558354" y="16241"/>
            <a:ext cx="5461688" cy="307777"/>
          </a:xfrm>
          <a:prstGeom prst="rect">
            <a:avLst/>
          </a:prstGeom>
          <a:noFill/>
        </p:spPr>
        <p:txBody>
          <a:bodyPr wrap="none" rtlCol="0">
            <a:spAutoFit/>
          </a:bodyPr>
          <a:lstStyle/>
          <a:p>
            <a:r>
              <a:rPr lang="en-GB" sz="1400" dirty="0">
                <a:solidFill>
                  <a:srgbClr val="FF0000"/>
                </a:solidFill>
              </a:rPr>
              <a:t>Lessons learned from FIR Interferometry/Polarimetry on JET alone</a:t>
            </a:r>
          </a:p>
        </p:txBody>
      </p:sp>
      <p:sp>
        <p:nvSpPr>
          <p:cNvPr id="4" name="Title 1">
            <a:extLst>
              <a:ext uri="{FF2B5EF4-FFF2-40B4-BE49-F238E27FC236}">
                <a16:creationId xmlns:a16="http://schemas.microsoft.com/office/drawing/2014/main" id="{BA3C58FD-E942-2995-75E2-BA123FA0C67D}"/>
              </a:ext>
            </a:extLst>
          </p:cNvPr>
          <p:cNvSpPr txBox="1">
            <a:spLocks/>
          </p:cNvSpPr>
          <p:nvPr/>
        </p:nvSpPr>
        <p:spPr>
          <a:xfrm>
            <a:off x="1774027" y="346624"/>
            <a:ext cx="7769063" cy="1916769"/>
          </a:xfrm>
          <a:prstGeom prst="rect">
            <a:avLst/>
          </a:prstGeom>
        </p:spPr>
        <p:txBody>
          <a:bodyPr>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JET Far Infrared Diagnostic Status before Deuterium-Tritium Experiment Campaigns no. 2 and no. 3(DTE2 &amp; DTE3)</a:t>
            </a:r>
          </a:p>
        </p:txBody>
      </p:sp>
      <p:sp>
        <p:nvSpPr>
          <p:cNvPr id="5" name="Rectangle 4">
            <a:extLst>
              <a:ext uri="{FF2B5EF4-FFF2-40B4-BE49-F238E27FC236}">
                <a16:creationId xmlns:a16="http://schemas.microsoft.com/office/drawing/2014/main" id="{A0C8ADB4-2A5E-669E-81AD-0B7E1338F639}"/>
              </a:ext>
            </a:extLst>
          </p:cNvPr>
          <p:cNvSpPr/>
          <p:nvPr/>
        </p:nvSpPr>
        <p:spPr>
          <a:xfrm>
            <a:off x="1986234" y="2286001"/>
            <a:ext cx="776906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arenR"/>
            </a:pPr>
            <a:r>
              <a:rPr lang="en-GB" sz="1600" b="1" dirty="0">
                <a:latin typeface="Arial" panose="020B0604020202020204" pitchFamily="34" charset="0"/>
                <a:ea typeface="Times New Roman" panose="02020603050405020304" pitchFamily="18" charset="0"/>
                <a:cs typeface="Times New Roman" panose="02020603050405020304" pitchFamily="18" charset="0"/>
              </a:rPr>
              <a:t>Triple redundancy </a:t>
            </a:r>
            <a:r>
              <a:rPr lang="en-GB" sz="1600" dirty="0">
                <a:latin typeface="Arial" panose="020B0604020202020204" pitchFamily="34" charset="0"/>
                <a:ea typeface="Times New Roman" panose="02020603050405020304" pitchFamily="18" charset="0"/>
                <a:cs typeface="Times New Roman" panose="02020603050405020304" pitchFamily="18" charset="0"/>
              </a:rPr>
              <a:t>for laser availability </a:t>
            </a:r>
          </a:p>
          <a:p>
            <a:pPr marL="342900" indent="-342900">
              <a:buFont typeface="+mj-lt"/>
              <a:buAutoNum type="arabicParenR"/>
            </a:pPr>
            <a:r>
              <a:rPr lang="en-GB" sz="1600" b="1" dirty="0">
                <a:latin typeface="Arial" panose="020B0604020202020204" pitchFamily="34" charset="0"/>
                <a:ea typeface="Times New Roman" panose="02020603050405020304" pitchFamily="18" charset="0"/>
                <a:cs typeface="Times New Roman" panose="02020603050405020304" pitchFamily="18" charset="0"/>
              </a:rPr>
              <a:t>Triple redundancy </a:t>
            </a:r>
            <a:r>
              <a:rPr lang="en-GB" sz="1600" dirty="0">
                <a:latin typeface="Arial" panose="020B0604020202020204" pitchFamily="34" charset="0"/>
                <a:ea typeface="Times New Roman" panose="02020603050405020304" pitchFamily="18" charset="0"/>
                <a:cs typeface="Times New Roman" panose="02020603050405020304" pitchFamily="18" charset="0"/>
              </a:rPr>
              <a:t>on measurements for density control</a:t>
            </a:r>
          </a:p>
          <a:p>
            <a:pPr marL="342900" indent="-342900">
              <a:buFont typeface="+mj-lt"/>
              <a:buAutoNum type="arabicParenR"/>
            </a:pPr>
            <a:r>
              <a:rPr lang="en-GB" sz="1600" b="1" dirty="0">
                <a:latin typeface="Arial" panose="020B0604020202020204" pitchFamily="34" charset="0"/>
                <a:ea typeface="Times New Roman" panose="02020603050405020304" pitchFamily="18" charset="0"/>
                <a:cs typeface="Times New Roman" panose="02020603050405020304" pitchFamily="18" charset="0"/>
              </a:rPr>
              <a:t>Double redundancy </a:t>
            </a:r>
            <a:r>
              <a:rPr lang="en-GB" sz="1600" dirty="0">
                <a:latin typeface="Arial" panose="020B0604020202020204" pitchFamily="34" charset="0"/>
                <a:ea typeface="Times New Roman" panose="02020603050405020304" pitchFamily="18" charset="0"/>
                <a:cs typeface="Times New Roman" panose="02020603050405020304" pitchFamily="18" charset="0"/>
              </a:rPr>
              <a:t>in signal detection + hot spare</a:t>
            </a:r>
          </a:p>
        </p:txBody>
      </p:sp>
      <p:sp>
        <p:nvSpPr>
          <p:cNvPr id="6" name="Rectangle 5">
            <a:extLst>
              <a:ext uri="{FF2B5EF4-FFF2-40B4-BE49-F238E27FC236}">
                <a16:creationId xmlns:a16="http://schemas.microsoft.com/office/drawing/2014/main" id="{F151827F-1140-B37F-1964-2813DCEF34BC}"/>
              </a:ext>
            </a:extLst>
          </p:cNvPr>
          <p:cNvSpPr/>
          <p:nvPr/>
        </p:nvSpPr>
        <p:spPr>
          <a:xfrm>
            <a:off x="1952584" y="3499817"/>
            <a:ext cx="8393011" cy="156966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arenR" startAt="4"/>
            </a:pPr>
            <a:r>
              <a:rPr lang="en-GB" sz="1600" b="1" dirty="0">
                <a:latin typeface="Arial" panose="020B0604020202020204" pitchFamily="34" charset="0"/>
                <a:ea typeface="Times New Roman" panose="02020603050405020304" pitchFamily="18" charset="0"/>
                <a:cs typeface="Times New Roman" panose="02020603050405020304" pitchFamily="18" charset="0"/>
              </a:rPr>
              <a:t>Monitoring from remote </a:t>
            </a:r>
            <a:r>
              <a:rPr lang="en-GB" sz="1600" dirty="0">
                <a:latin typeface="Arial" panose="020B0604020202020204" pitchFamily="34" charset="0"/>
                <a:ea typeface="Times New Roman" panose="02020603050405020304" pitchFamily="18" charset="0"/>
                <a:cs typeface="Times New Roman" panose="02020603050405020304" pitchFamily="18" charset="0"/>
              </a:rPr>
              <a:t>designed for non-expert </a:t>
            </a:r>
            <a:br>
              <a:rPr lang="en-GB" sz="1600" dirty="0">
                <a:latin typeface="Arial" panose="020B0604020202020204" pitchFamily="34" charset="0"/>
                <a:ea typeface="Times New Roman" panose="02020603050405020304" pitchFamily="18" charset="0"/>
                <a:cs typeface="Times New Roman" panose="02020603050405020304" pitchFamily="18" charset="0"/>
              </a:rPr>
            </a:br>
            <a:r>
              <a:rPr lang="en-GB" sz="1600" dirty="0">
                <a:latin typeface="Arial" panose="020B0604020202020204" pitchFamily="34" charset="0"/>
                <a:ea typeface="Times New Roman" panose="02020603050405020304" pitchFamily="18" charset="0"/>
                <a:cs typeface="Times New Roman" panose="02020603050405020304" pitchFamily="18" charset="0"/>
              </a:rPr>
              <a:t>(e.g. Shift Technicians, Diagnostic co-ordinators, Responsible Diagnostic Experts)</a:t>
            </a:r>
          </a:p>
          <a:p>
            <a:pPr marL="342900" indent="-342900">
              <a:buFont typeface="+mj-lt"/>
              <a:buAutoNum type="arabicParenR" startAt="4"/>
            </a:pPr>
            <a:r>
              <a:rPr lang="en-GB" sz="1600" b="1" dirty="0">
                <a:latin typeface="Arial" panose="020B0604020202020204" pitchFamily="34" charset="0"/>
                <a:ea typeface="Times New Roman" panose="02020603050405020304" pitchFamily="18" charset="0"/>
                <a:cs typeface="Times New Roman" panose="02020603050405020304" pitchFamily="18" charset="0"/>
              </a:rPr>
              <a:t>Three Data Acquisition Systems </a:t>
            </a:r>
            <a:r>
              <a:rPr lang="en-GB" sz="1600" dirty="0">
                <a:latin typeface="Arial" panose="020B0604020202020204" pitchFamily="34" charset="0"/>
                <a:ea typeface="Times New Roman" panose="02020603050405020304" pitchFamily="18" charset="0"/>
                <a:cs typeface="Times New Roman" panose="02020603050405020304" pitchFamily="18" charset="0"/>
              </a:rPr>
              <a:t>with 100% channel reliability </a:t>
            </a:r>
            <a:br>
              <a:rPr lang="en-GB" sz="1600" dirty="0">
                <a:latin typeface="Arial" panose="020B0604020202020204" pitchFamily="34" charset="0"/>
                <a:ea typeface="Times New Roman" panose="02020603050405020304" pitchFamily="18" charset="0"/>
                <a:cs typeface="Times New Roman" panose="02020603050405020304" pitchFamily="18" charset="0"/>
              </a:rPr>
            </a:br>
            <a:r>
              <a:rPr lang="en-GB" sz="1600" dirty="0">
                <a:latin typeface="Arial" panose="020B0604020202020204" pitchFamily="34" charset="0"/>
                <a:ea typeface="Times New Roman" panose="02020603050405020304" pitchFamily="18" charset="0"/>
                <a:cs typeface="Times New Roman" panose="02020603050405020304" pitchFamily="18" charset="0"/>
              </a:rPr>
              <a:t>in terms of signal quality (C40, PowerPC and FPGA architecture)</a:t>
            </a:r>
          </a:p>
          <a:p>
            <a:pPr marL="342900" indent="-342900">
              <a:buFont typeface="+mj-lt"/>
              <a:buAutoNum type="arabicParenR" startAt="4"/>
            </a:pPr>
            <a:r>
              <a:rPr lang="en-GB" sz="1600" b="1" dirty="0">
                <a:latin typeface="Arial" panose="020B0604020202020204" pitchFamily="34" charset="0"/>
                <a:ea typeface="Times New Roman" panose="02020603050405020304" pitchFamily="18" charset="0"/>
                <a:cs typeface="Times New Roman" panose="02020603050405020304" pitchFamily="18" charset="0"/>
              </a:rPr>
              <a:t>Spare parts/Ancillary equipment</a:t>
            </a:r>
            <a:r>
              <a:rPr lang="en-GB" sz="1600" dirty="0">
                <a:latin typeface="Arial" panose="020B0604020202020204" pitchFamily="34" charset="0"/>
                <a:ea typeface="Times New Roman" panose="02020603050405020304" pitchFamily="18" charset="0"/>
                <a:cs typeface="Times New Roman" panose="02020603050405020304" pitchFamily="18" charset="0"/>
              </a:rPr>
              <a:t> commissioned/checked and ready to use/swap</a:t>
            </a:r>
          </a:p>
          <a:p>
            <a:pPr marL="342900" indent="-342900">
              <a:buFont typeface="+mj-lt"/>
              <a:buAutoNum type="arabicParenR" startAt="4"/>
            </a:pPr>
            <a:endParaRPr lang="en-GB" sz="1600" b="1" i="1" dirty="0">
              <a:solidFill>
                <a:schemeClr val="tx1">
                  <a:lumMod val="75000"/>
                  <a:lumOff val="2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703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4B4C47-22B3-BEBF-1244-111AFB263FB1}"/>
              </a:ext>
            </a:extLst>
          </p:cNvPr>
          <p:cNvSpPr>
            <a:spLocks noGrp="1"/>
          </p:cNvSpPr>
          <p:nvPr>
            <p:ph type="ftr" sz="quarter" idx="10"/>
          </p:nvPr>
        </p:nvSpPr>
        <p:spPr>
          <a:xfrm>
            <a:off x="2237812" y="6387724"/>
            <a:ext cx="6098079"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A3D30EEC-4EBF-E274-516D-78A113B1205F}"/>
              </a:ext>
            </a:extLst>
          </p:cNvPr>
          <p:cNvSpPr>
            <a:spLocks noGrp="1"/>
          </p:cNvSpPr>
          <p:nvPr>
            <p:ph type="sldNum" sz="quarter" idx="11"/>
          </p:nvPr>
        </p:nvSpPr>
        <p:spPr/>
        <p:txBody>
          <a:bodyPr/>
          <a:lstStyle/>
          <a:p>
            <a:fld id="{35482B25-261F-464E-BDD8-63296DE4D8A4}" type="slidenum">
              <a:rPr lang="en-US" smtClean="0"/>
              <a:pPr/>
              <a:t>5</a:t>
            </a:fld>
            <a:endParaRPr lang="en-US" dirty="0"/>
          </a:p>
        </p:txBody>
      </p:sp>
      <p:sp>
        <p:nvSpPr>
          <p:cNvPr id="4" name="Title 1">
            <a:extLst>
              <a:ext uri="{FF2B5EF4-FFF2-40B4-BE49-F238E27FC236}">
                <a16:creationId xmlns:a16="http://schemas.microsoft.com/office/drawing/2014/main" id="{682C0240-7638-C92F-4D5A-CAFD162FF282}"/>
              </a:ext>
            </a:extLst>
          </p:cNvPr>
          <p:cNvSpPr txBox="1">
            <a:spLocks/>
          </p:cNvSpPr>
          <p:nvPr/>
        </p:nvSpPr>
        <p:spPr>
          <a:xfrm>
            <a:off x="1312753" y="2716750"/>
            <a:ext cx="10103668" cy="589970"/>
          </a:xfrm>
          <a:prstGeom prst="rect">
            <a:avLst/>
          </a:prstGeom>
        </p:spPr>
        <p:txBody>
          <a:bodyPr>
            <a:normAutofit fontScale="70000" lnSpcReduction="20000"/>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3000" dirty="0">
                <a:latin typeface="Arial Black" panose="020B0A04020102020204" pitchFamily="34" charset="0"/>
              </a:rPr>
              <a:t>How to design power-plant diagnostics based on past experience?</a:t>
            </a:r>
          </a:p>
        </p:txBody>
      </p:sp>
    </p:spTree>
    <p:extLst>
      <p:ext uri="{BB962C8B-B14F-4D97-AF65-F5344CB8AC3E}">
        <p14:creationId xmlns:p14="http://schemas.microsoft.com/office/powerpoint/2010/main" val="408071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86E447-5C8E-CC03-DCD3-DC77F7845DA1}"/>
              </a:ext>
            </a:extLst>
          </p:cNvPr>
          <p:cNvSpPr>
            <a:spLocks noGrp="1"/>
          </p:cNvSpPr>
          <p:nvPr>
            <p:ph type="sldNum" sz="quarter" idx="11"/>
          </p:nvPr>
        </p:nvSpPr>
        <p:spPr/>
        <p:txBody>
          <a:bodyPr/>
          <a:lstStyle/>
          <a:p>
            <a:fld id="{35482B25-261F-464E-BDD8-63296DE4D8A4}" type="slidenum">
              <a:rPr lang="en-US" smtClean="0"/>
              <a:pPr/>
              <a:t>6</a:t>
            </a:fld>
            <a:endParaRPr lang="en-US" dirty="0"/>
          </a:p>
        </p:txBody>
      </p:sp>
      <p:sp>
        <p:nvSpPr>
          <p:cNvPr id="13" name="Footer Placeholder 1">
            <a:extLst>
              <a:ext uri="{FF2B5EF4-FFF2-40B4-BE49-F238E27FC236}">
                <a16:creationId xmlns:a16="http://schemas.microsoft.com/office/drawing/2014/main" id="{082E74D0-5263-A4CC-18FF-AD4C12FA9F21}"/>
              </a:ext>
            </a:extLst>
          </p:cNvPr>
          <p:cNvSpPr>
            <a:spLocks noGrp="1"/>
          </p:cNvSpPr>
          <p:nvPr>
            <p:ph type="ftr" sz="quarter" idx="10"/>
          </p:nvPr>
        </p:nvSpPr>
        <p:spPr>
          <a:xfrm>
            <a:off x="2237811" y="6387724"/>
            <a:ext cx="792284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2" name="Title 1">
            <a:extLst>
              <a:ext uri="{FF2B5EF4-FFF2-40B4-BE49-F238E27FC236}">
                <a16:creationId xmlns:a16="http://schemas.microsoft.com/office/drawing/2014/main" id="{62717D12-6A36-8210-368A-A0247725BB80}"/>
              </a:ext>
            </a:extLst>
          </p:cNvPr>
          <p:cNvSpPr txBox="1">
            <a:spLocks/>
          </p:cNvSpPr>
          <p:nvPr/>
        </p:nvSpPr>
        <p:spPr>
          <a:xfrm>
            <a:off x="1691527" y="523888"/>
            <a:ext cx="9015413"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Lesson learned</a:t>
            </a:r>
          </a:p>
        </p:txBody>
      </p:sp>
      <p:sp>
        <p:nvSpPr>
          <p:cNvPr id="5" name="TextBox 4">
            <a:extLst>
              <a:ext uri="{FF2B5EF4-FFF2-40B4-BE49-F238E27FC236}">
                <a16:creationId xmlns:a16="http://schemas.microsoft.com/office/drawing/2014/main" id="{C25E89A1-F5DA-A772-7560-5B229565F27C}"/>
              </a:ext>
            </a:extLst>
          </p:cNvPr>
          <p:cNvSpPr txBox="1"/>
          <p:nvPr/>
        </p:nvSpPr>
        <p:spPr>
          <a:xfrm>
            <a:off x="2613895" y="2706913"/>
            <a:ext cx="6077822" cy="923330"/>
          </a:xfrm>
          <a:prstGeom prst="rect">
            <a:avLst/>
          </a:prstGeom>
          <a:noFill/>
        </p:spPr>
        <p:txBody>
          <a:bodyPr wrap="square">
            <a:spAutoFit/>
          </a:bodyPr>
          <a:lstStyle/>
          <a:p>
            <a:pPr marL="285750" indent="-285750">
              <a:buFont typeface="Arial" panose="020B0604020202020204" pitchFamily="34" charset="0"/>
              <a:buChar char="•"/>
            </a:pPr>
            <a:r>
              <a:rPr lang="en-GB" dirty="0">
                <a:cs typeface="Arial" panose="020B0604020202020204" pitchFamily="34" charset="0"/>
              </a:rPr>
              <a:t>Learn from the mistakes done in last 70 years</a:t>
            </a:r>
          </a:p>
          <a:p>
            <a:pPr marL="285750" indent="-285750">
              <a:buFont typeface="Arial" panose="020B0604020202020204" pitchFamily="34" charset="0"/>
              <a:buChar char="•"/>
            </a:pPr>
            <a:r>
              <a:rPr lang="en-GB" dirty="0">
                <a:cs typeface="Arial" panose="020B0604020202020204" pitchFamily="34" charset="0"/>
              </a:rPr>
              <a:t>Learn from the positives done in last 70 years</a:t>
            </a:r>
          </a:p>
          <a:p>
            <a:pPr marL="285750" indent="-285750">
              <a:buFont typeface="Arial" panose="020B0604020202020204" pitchFamily="34" charset="0"/>
              <a:buChar char="•"/>
            </a:pPr>
            <a:r>
              <a:rPr lang="en-GB" dirty="0">
                <a:cs typeface="Arial" panose="020B0604020202020204" pitchFamily="34" charset="0"/>
              </a:rPr>
              <a:t>Developments were multi-generational</a:t>
            </a:r>
          </a:p>
        </p:txBody>
      </p:sp>
    </p:spTree>
    <p:extLst>
      <p:ext uri="{BB962C8B-B14F-4D97-AF65-F5344CB8AC3E}">
        <p14:creationId xmlns:p14="http://schemas.microsoft.com/office/powerpoint/2010/main" val="2872233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5BAF61-86E3-9992-C811-BF15BCC4D839}"/>
              </a:ext>
            </a:extLst>
          </p:cNvPr>
          <p:cNvSpPr>
            <a:spLocks noGrp="1"/>
          </p:cNvSpPr>
          <p:nvPr>
            <p:ph type="ftr" sz="quarter" idx="10"/>
          </p:nvPr>
        </p:nvSpPr>
        <p:spPr>
          <a:xfrm>
            <a:off x="2237812" y="6387724"/>
            <a:ext cx="6284298"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E2CC7DCA-6ECB-248C-D134-BFB9485311EE}"/>
              </a:ext>
            </a:extLst>
          </p:cNvPr>
          <p:cNvSpPr>
            <a:spLocks noGrp="1"/>
          </p:cNvSpPr>
          <p:nvPr>
            <p:ph type="sldNum" sz="quarter" idx="11"/>
          </p:nvPr>
        </p:nvSpPr>
        <p:spPr/>
        <p:txBody>
          <a:bodyPr/>
          <a:lstStyle/>
          <a:p>
            <a:fld id="{35482B25-261F-464E-BDD8-63296DE4D8A4}" type="slidenum">
              <a:rPr lang="en-US" smtClean="0"/>
              <a:pPr/>
              <a:t>7</a:t>
            </a:fld>
            <a:endParaRPr lang="en-US" dirty="0"/>
          </a:p>
        </p:txBody>
      </p:sp>
      <p:sp>
        <p:nvSpPr>
          <p:cNvPr id="4" name="Subtitle 2">
            <a:extLst>
              <a:ext uri="{FF2B5EF4-FFF2-40B4-BE49-F238E27FC236}">
                <a16:creationId xmlns:a16="http://schemas.microsoft.com/office/drawing/2014/main" id="{992F8A27-091F-CB89-41BC-96B18B349681}"/>
              </a:ext>
            </a:extLst>
          </p:cNvPr>
          <p:cNvSpPr txBox="1">
            <a:spLocks/>
          </p:cNvSpPr>
          <p:nvPr/>
        </p:nvSpPr>
        <p:spPr>
          <a:xfrm>
            <a:off x="1770301" y="1016333"/>
            <a:ext cx="9126998" cy="1313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cs typeface="Arial" panose="020B0604020202020204" pitchFamily="34" charset="0"/>
              </a:rPr>
              <a:t>Systems developed to </a:t>
            </a:r>
            <a:r>
              <a:rPr lang="en-GB" sz="1800" b="1" dirty="0">
                <a:solidFill>
                  <a:schemeClr val="accent4"/>
                </a:solidFill>
                <a:cs typeface="Arial" panose="020B0604020202020204" pitchFamily="34" charset="0"/>
              </a:rPr>
              <a:t>maximise physics output </a:t>
            </a:r>
            <a:r>
              <a:rPr lang="en-GB" sz="1800" dirty="0">
                <a:cs typeface="Arial" panose="020B0604020202020204" pitchFamily="34" charset="0"/>
              </a:rPr>
              <a:t>and not reliability</a:t>
            </a:r>
          </a:p>
          <a:p>
            <a:r>
              <a:rPr lang="en-GB" sz="1800" dirty="0">
                <a:cs typeface="Arial" panose="020B0604020202020204" pitchFamily="34" charset="0"/>
              </a:rPr>
              <a:t>Prototype, one-off,</a:t>
            </a:r>
            <a:r>
              <a:rPr lang="en-GB" sz="1800" b="1" dirty="0">
                <a:solidFill>
                  <a:schemeClr val="accent4"/>
                </a:solidFill>
                <a:cs typeface="Arial" panose="020B0604020202020204" pitchFamily="34" charset="0"/>
              </a:rPr>
              <a:t> one measurement - one diagnostic </a:t>
            </a:r>
          </a:p>
          <a:p>
            <a:r>
              <a:rPr lang="en-GB" sz="1800" dirty="0">
                <a:cs typeface="Arial" panose="020B0604020202020204" pitchFamily="34" charset="0"/>
              </a:rPr>
              <a:t>Long time for developing a system (</a:t>
            </a:r>
            <a:r>
              <a:rPr lang="en-GB" sz="1800" b="1" dirty="0">
                <a:solidFill>
                  <a:schemeClr val="accent4"/>
                </a:solidFill>
                <a:cs typeface="Arial" panose="020B0604020202020204" pitchFamily="34" charset="0"/>
              </a:rPr>
              <a:t>small team</a:t>
            </a:r>
            <a:r>
              <a:rPr lang="en-GB" sz="1800" dirty="0">
                <a:cs typeface="Arial" panose="020B0604020202020204" pitchFamily="34" charset="0"/>
              </a:rPr>
              <a:t>) </a:t>
            </a:r>
            <a:r>
              <a:rPr lang="en-GB" sz="1800" dirty="0">
                <a:solidFill>
                  <a:srgbClr val="FF0000"/>
                </a:solidFill>
                <a:cs typeface="Arial" panose="020B0604020202020204" pitchFamily="34" charset="0"/>
              </a:rPr>
              <a:t>=&gt; “old design” when required</a:t>
            </a:r>
            <a:endParaRPr lang="en-GB" sz="1800" dirty="0">
              <a:cs typeface="Arial" panose="020B0604020202020204" pitchFamily="34" charset="0"/>
            </a:endParaRPr>
          </a:p>
        </p:txBody>
      </p:sp>
      <p:sp>
        <p:nvSpPr>
          <p:cNvPr id="5" name="Title 1">
            <a:extLst>
              <a:ext uri="{FF2B5EF4-FFF2-40B4-BE49-F238E27FC236}">
                <a16:creationId xmlns:a16="http://schemas.microsoft.com/office/drawing/2014/main" id="{496A3DE4-29F9-6502-4AB8-B132CF578DF2}"/>
              </a:ext>
            </a:extLst>
          </p:cNvPr>
          <p:cNvSpPr txBox="1">
            <a:spLocks/>
          </p:cNvSpPr>
          <p:nvPr/>
        </p:nvSpPr>
        <p:spPr>
          <a:xfrm>
            <a:off x="1663340" y="216938"/>
            <a:ext cx="9015413"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Current development approach* </a:t>
            </a:r>
          </a:p>
        </p:txBody>
      </p:sp>
      <p:sp>
        <p:nvSpPr>
          <p:cNvPr id="6" name="Subtitle 2">
            <a:extLst>
              <a:ext uri="{FF2B5EF4-FFF2-40B4-BE49-F238E27FC236}">
                <a16:creationId xmlns:a16="http://schemas.microsoft.com/office/drawing/2014/main" id="{EB2F45EF-9C60-A79E-7EC0-D8F221BA5247}"/>
              </a:ext>
            </a:extLst>
          </p:cNvPr>
          <p:cNvSpPr txBox="1">
            <a:spLocks/>
          </p:cNvSpPr>
          <p:nvPr/>
        </p:nvSpPr>
        <p:spPr>
          <a:xfrm>
            <a:off x="1770302" y="2537830"/>
            <a:ext cx="8801487" cy="1390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cs typeface="Arial" panose="020B0604020202020204" pitchFamily="34" charset="0"/>
              </a:rPr>
              <a:t>“Comfortable” approach of </a:t>
            </a:r>
            <a:r>
              <a:rPr lang="en-GB" sz="1800" b="1" dirty="0">
                <a:solidFill>
                  <a:schemeClr val="accent4"/>
                </a:solidFill>
                <a:cs typeface="Arial" panose="020B0604020202020204" pitchFamily="34" charset="0"/>
              </a:rPr>
              <a:t>copying </a:t>
            </a:r>
            <a:r>
              <a:rPr lang="en-GB" sz="1800" b="1" u="sng" dirty="0">
                <a:solidFill>
                  <a:schemeClr val="accent4"/>
                </a:solidFill>
                <a:cs typeface="Arial" panose="020B0604020202020204" pitchFamily="34" charset="0"/>
              </a:rPr>
              <a:t>existing</a:t>
            </a:r>
            <a:r>
              <a:rPr lang="en-GB" sz="1800" b="1" dirty="0">
                <a:solidFill>
                  <a:schemeClr val="accent4"/>
                </a:solidFill>
                <a:cs typeface="Arial" panose="020B0604020202020204" pitchFamily="34" charset="0"/>
              </a:rPr>
              <a:t> validated </a:t>
            </a:r>
            <a:r>
              <a:rPr lang="en-GB" sz="1800" dirty="0">
                <a:cs typeface="Arial" panose="020B0604020202020204" pitchFamily="34" charset="0"/>
              </a:rPr>
              <a:t>systems</a:t>
            </a:r>
          </a:p>
          <a:p>
            <a:r>
              <a:rPr lang="en-GB" sz="1800" dirty="0">
                <a:cs typeface="Arial" panose="020B0604020202020204" pitchFamily="34" charset="0"/>
              </a:rPr>
              <a:t>Care for meeting the </a:t>
            </a:r>
            <a:r>
              <a:rPr lang="en-GB" sz="1800" b="1" u="sng" dirty="0">
                <a:solidFill>
                  <a:schemeClr val="accent4"/>
                </a:solidFill>
                <a:cs typeface="Arial" panose="020B0604020202020204" pitchFamily="34" charset="0"/>
              </a:rPr>
              <a:t>minimum</a:t>
            </a:r>
            <a:r>
              <a:rPr lang="en-GB" sz="1800" b="1" dirty="0">
                <a:solidFill>
                  <a:schemeClr val="accent4"/>
                </a:solidFill>
                <a:cs typeface="Arial" panose="020B0604020202020204" pitchFamily="34" charset="0"/>
              </a:rPr>
              <a:t> requirements only </a:t>
            </a:r>
            <a:r>
              <a:rPr lang="en-GB" sz="1800" dirty="0">
                <a:solidFill>
                  <a:srgbClr val="FF0000"/>
                </a:solidFill>
                <a:cs typeface="Arial" panose="020B0604020202020204" pitchFamily="34" charset="0"/>
              </a:rPr>
              <a:t>=&gt;</a:t>
            </a:r>
            <a:r>
              <a:rPr lang="en-GB" sz="1800" b="1" dirty="0">
                <a:solidFill>
                  <a:schemeClr val="accent4"/>
                </a:solidFill>
                <a:cs typeface="Arial" panose="020B0604020202020204" pitchFamily="34" charset="0"/>
              </a:rPr>
              <a:t> </a:t>
            </a:r>
            <a:r>
              <a:rPr lang="en-GB" sz="1800" dirty="0">
                <a:solidFill>
                  <a:srgbClr val="FF0000"/>
                </a:solidFill>
                <a:cs typeface="Arial" panose="020B0604020202020204" pitchFamily="34" charset="0"/>
              </a:rPr>
              <a:t>no built-in resilience</a:t>
            </a:r>
          </a:p>
          <a:p>
            <a:r>
              <a:rPr lang="en-GB" sz="1800" dirty="0">
                <a:cs typeface="Arial" panose="020B0604020202020204" pitchFamily="34" charset="0"/>
              </a:rPr>
              <a:t>Not an agile approach with </a:t>
            </a:r>
            <a:r>
              <a:rPr lang="en-GB" sz="1800" b="1" dirty="0">
                <a:solidFill>
                  <a:schemeClr val="accent4"/>
                </a:solidFill>
                <a:cs typeface="Arial" panose="020B0604020202020204" pitchFamily="34" charset="0"/>
              </a:rPr>
              <a:t>not much innovation </a:t>
            </a:r>
            <a:r>
              <a:rPr lang="en-GB" sz="1800" dirty="0">
                <a:solidFill>
                  <a:srgbClr val="FF0000"/>
                </a:solidFill>
                <a:cs typeface="Arial" panose="020B0604020202020204" pitchFamily="34" charset="0"/>
              </a:rPr>
              <a:t>=&gt; risk of obsolescence</a:t>
            </a:r>
          </a:p>
        </p:txBody>
      </p:sp>
      <p:sp>
        <p:nvSpPr>
          <p:cNvPr id="7" name="Subtitle 2">
            <a:extLst>
              <a:ext uri="{FF2B5EF4-FFF2-40B4-BE49-F238E27FC236}">
                <a16:creationId xmlns:a16="http://schemas.microsoft.com/office/drawing/2014/main" id="{A88BBFE2-B61C-717E-B8D2-7775C267B486}"/>
              </a:ext>
            </a:extLst>
          </p:cNvPr>
          <p:cNvSpPr txBox="1">
            <a:spLocks/>
          </p:cNvSpPr>
          <p:nvPr/>
        </p:nvSpPr>
        <p:spPr>
          <a:xfrm>
            <a:off x="1877266" y="4020346"/>
            <a:ext cx="8161261" cy="1688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cs typeface="Arial" panose="020B0604020202020204" pitchFamily="34" charset="0"/>
              </a:rPr>
              <a:t>No clear direction with respect </a:t>
            </a:r>
            <a:r>
              <a:rPr lang="en-GB" sz="1800" b="1" dirty="0">
                <a:solidFill>
                  <a:srgbClr val="0070C0"/>
                </a:solidFill>
                <a:cs typeface="Arial" panose="020B0604020202020204" pitchFamily="34" charset="0"/>
              </a:rPr>
              <a:t>Human Resources </a:t>
            </a:r>
            <a:r>
              <a:rPr lang="en-GB" sz="1800" dirty="0">
                <a:cs typeface="Arial" panose="020B0604020202020204" pitchFamily="34" charset="0"/>
              </a:rPr>
              <a:t>required for developing, commissioning, </a:t>
            </a:r>
            <a:r>
              <a:rPr lang="en-GB" sz="1800" u="sng" dirty="0">
                <a:cs typeface="Arial" panose="020B0604020202020204" pitchFamily="34" charset="0"/>
              </a:rPr>
              <a:t>operating</a:t>
            </a:r>
            <a:r>
              <a:rPr lang="en-GB" sz="1800" dirty="0">
                <a:cs typeface="Arial" panose="020B0604020202020204" pitchFamily="34" charset="0"/>
              </a:rPr>
              <a:t> the system</a:t>
            </a:r>
          </a:p>
          <a:p>
            <a:r>
              <a:rPr lang="en-GB" sz="1800" b="1" dirty="0">
                <a:solidFill>
                  <a:srgbClr val="0070C0"/>
                </a:solidFill>
                <a:cs typeface="Arial" panose="020B0604020202020204" pitchFamily="34" charset="0"/>
              </a:rPr>
              <a:t>Safety</a:t>
            </a:r>
            <a:r>
              <a:rPr lang="en-GB" sz="1800" dirty="0">
                <a:cs typeface="Arial" panose="020B0604020202020204" pitchFamily="34" charset="0"/>
              </a:rPr>
              <a:t> considered mostly locally within the system or close area</a:t>
            </a:r>
          </a:p>
          <a:p>
            <a:r>
              <a:rPr lang="en-GB" sz="1800" b="1" dirty="0">
                <a:solidFill>
                  <a:srgbClr val="0070C0"/>
                </a:solidFill>
                <a:cs typeface="Arial" panose="020B0604020202020204" pitchFamily="34" charset="0"/>
              </a:rPr>
              <a:t>Quality control </a:t>
            </a:r>
            <a:r>
              <a:rPr lang="en-GB" sz="1800" dirty="0">
                <a:cs typeface="Arial" panose="020B0604020202020204" pitchFamily="34" charset="0"/>
              </a:rPr>
              <a:t>and tracking to various levels not unitary with the entire plan</a:t>
            </a:r>
          </a:p>
        </p:txBody>
      </p:sp>
      <p:sp>
        <p:nvSpPr>
          <p:cNvPr id="8" name="TextBox 7">
            <a:extLst>
              <a:ext uri="{FF2B5EF4-FFF2-40B4-BE49-F238E27FC236}">
                <a16:creationId xmlns:a16="http://schemas.microsoft.com/office/drawing/2014/main" id="{4E77BDD3-6E63-0038-39AD-D6B31E509077}"/>
              </a:ext>
            </a:extLst>
          </p:cNvPr>
          <p:cNvSpPr txBox="1"/>
          <p:nvPr/>
        </p:nvSpPr>
        <p:spPr>
          <a:xfrm>
            <a:off x="8256640" y="5936226"/>
            <a:ext cx="1966051" cy="276999"/>
          </a:xfrm>
          <a:prstGeom prst="rect">
            <a:avLst/>
          </a:prstGeom>
          <a:noFill/>
        </p:spPr>
        <p:txBody>
          <a:bodyPr wrap="none" rtlCol="0">
            <a:spAutoFit/>
          </a:bodyPr>
          <a:lstStyle/>
          <a:p>
            <a:r>
              <a:rPr lang="en-GB" sz="1200" i="1" dirty="0"/>
              <a:t>* The list is not exhaustive</a:t>
            </a:r>
          </a:p>
        </p:txBody>
      </p:sp>
    </p:spTree>
    <p:extLst>
      <p:ext uri="{BB962C8B-B14F-4D97-AF65-F5344CB8AC3E}">
        <p14:creationId xmlns:p14="http://schemas.microsoft.com/office/powerpoint/2010/main" val="31380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5BAF61-86E3-9992-C811-BF15BCC4D839}"/>
              </a:ext>
            </a:extLst>
          </p:cNvPr>
          <p:cNvSpPr>
            <a:spLocks noGrp="1"/>
          </p:cNvSpPr>
          <p:nvPr>
            <p:ph type="ftr" sz="quarter" idx="10"/>
          </p:nvPr>
        </p:nvSpPr>
        <p:spPr>
          <a:xfrm>
            <a:off x="2237812" y="6387724"/>
            <a:ext cx="6284298"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3" name="Slide Number Placeholder 2">
            <a:extLst>
              <a:ext uri="{FF2B5EF4-FFF2-40B4-BE49-F238E27FC236}">
                <a16:creationId xmlns:a16="http://schemas.microsoft.com/office/drawing/2014/main" id="{E2CC7DCA-6ECB-248C-D134-BFB9485311EE}"/>
              </a:ext>
            </a:extLst>
          </p:cNvPr>
          <p:cNvSpPr>
            <a:spLocks noGrp="1"/>
          </p:cNvSpPr>
          <p:nvPr>
            <p:ph type="sldNum" sz="quarter" idx="11"/>
          </p:nvPr>
        </p:nvSpPr>
        <p:spPr/>
        <p:txBody>
          <a:bodyPr/>
          <a:lstStyle/>
          <a:p>
            <a:fld id="{35482B25-261F-464E-BDD8-63296DE4D8A4}" type="slidenum">
              <a:rPr lang="en-US" smtClean="0"/>
              <a:pPr/>
              <a:t>8</a:t>
            </a:fld>
            <a:endParaRPr lang="en-US" dirty="0"/>
          </a:p>
        </p:txBody>
      </p:sp>
      <p:sp>
        <p:nvSpPr>
          <p:cNvPr id="4" name="Subtitle 2">
            <a:extLst>
              <a:ext uri="{FF2B5EF4-FFF2-40B4-BE49-F238E27FC236}">
                <a16:creationId xmlns:a16="http://schemas.microsoft.com/office/drawing/2014/main" id="{992F8A27-091F-CB89-41BC-96B18B349681}"/>
              </a:ext>
            </a:extLst>
          </p:cNvPr>
          <p:cNvSpPr txBox="1">
            <a:spLocks/>
          </p:cNvSpPr>
          <p:nvPr/>
        </p:nvSpPr>
        <p:spPr>
          <a:xfrm>
            <a:off x="2092400" y="2380558"/>
            <a:ext cx="8482048" cy="1313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cs typeface="Arial" panose="020B0604020202020204" pitchFamily="34" charset="0"/>
              </a:rPr>
              <a:t>Plasma duration from seconds to non-stop</a:t>
            </a:r>
          </a:p>
          <a:p>
            <a:r>
              <a:rPr lang="en-GB" sz="1800" dirty="0">
                <a:cs typeface="Arial" panose="020B0604020202020204" pitchFamily="34" charset="0"/>
              </a:rPr>
              <a:t>Neutron fluences higher order of magnitudes (up to 7 !)</a:t>
            </a:r>
          </a:p>
          <a:p>
            <a:r>
              <a:rPr lang="en-GB" sz="1800" dirty="0">
                <a:cs typeface="Arial" panose="020B0604020202020204" pitchFamily="34" charset="0"/>
              </a:rPr>
              <a:t>No human access to most of the parts of the machine for decades</a:t>
            </a:r>
          </a:p>
        </p:txBody>
      </p:sp>
      <p:sp>
        <p:nvSpPr>
          <p:cNvPr id="5" name="Title 1">
            <a:extLst>
              <a:ext uri="{FF2B5EF4-FFF2-40B4-BE49-F238E27FC236}">
                <a16:creationId xmlns:a16="http://schemas.microsoft.com/office/drawing/2014/main" id="{496A3DE4-29F9-6502-4AB8-B132CF578DF2}"/>
              </a:ext>
            </a:extLst>
          </p:cNvPr>
          <p:cNvSpPr txBox="1">
            <a:spLocks/>
          </p:cNvSpPr>
          <p:nvPr/>
        </p:nvSpPr>
        <p:spPr>
          <a:xfrm>
            <a:off x="1663340" y="216938"/>
            <a:ext cx="9015413"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Current machine versus Fusion power plants*</a:t>
            </a:r>
          </a:p>
        </p:txBody>
      </p:sp>
      <p:sp>
        <p:nvSpPr>
          <p:cNvPr id="8" name="TextBox 7">
            <a:extLst>
              <a:ext uri="{FF2B5EF4-FFF2-40B4-BE49-F238E27FC236}">
                <a16:creationId xmlns:a16="http://schemas.microsoft.com/office/drawing/2014/main" id="{4E77BDD3-6E63-0038-39AD-D6B31E509077}"/>
              </a:ext>
            </a:extLst>
          </p:cNvPr>
          <p:cNvSpPr txBox="1"/>
          <p:nvPr/>
        </p:nvSpPr>
        <p:spPr>
          <a:xfrm>
            <a:off x="8256640" y="5936226"/>
            <a:ext cx="1966051" cy="276999"/>
          </a:xfrm>
          <a:prstGeom prst="rect">
            <a:avLst/>
          </a:prstGeom>
          <a:noFill/>
        </p:spPr>
        <p:txBody>
          <a:bodyPr wrap="none" rtlCol="0">
            <a:spAutoFit/>
          </a:bodyPr>
          <a:lstStyle/>
          <a:p>
            <a:r>
              <a:rPr lang="en-GB" sz="1200" i="1" dirty="0"/>
              <a:t>* The list is not exhaustive</a:t>
            </a:r>
          </a:p>
        </p:txBody>
      </p:sp>
    </p:spTree>
    <p:extLst>
      <p:ext uri="{BB962C8B-B14F-4D97-AF65-F5344CB8AC3E}">
        <p14:creationId xmlns:p14="http://schemas.microsoft.com/office/powerpoint/2010/main" val="23225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86E447-5C8E-CC03-DCD3-DC77F7845DA1}"/>
              </a:ext>
            </a:extLst>
          </p:cNvPr>
          <p:cNvSpPr>
            <a:spLocks noGrp="1"/>
          </p:cNvSpPr>
          <p:nvPr>
            <p:ph type="sldNum" sz="quarter" idx="11"/>
          </p:nvPr>
        </p:nvSpPr>
        <p:spPr/>
        <p:txBody>
          <a:bodyPr/>
          <a:lstStyle/>
          <a:p>
            <a:fld id="{35482B25-261F-464E-BDD8-63296DE4D8A4}" type="slidenum">
              <a:rPr lang="en-US" smtClean="0"/>
              <a:pPr/>
              <a:t>9</a:t>
            </a:fld>
            <a:endParaRPr lang="en-US" dirty="0"/>
          </a:p>
        </p:txBody>
      </p:sp>
      <p:sp>
        <p:nvSpPr>
          <p:cNvPr id="4" name="Title 1">
            <a:extLst>
              <a:ext uri="{FF2B5EF4-FFF2-40B4-BE49-F238E27FC236}">
                <a16:creationId xmlns:a16="http://schemas.microsoft.com/office/drawing/2014/main" id="{7BD970DE-DB26-5CF7-3430-9DC5439440BA}"/>
              </a:ext>
            </a:extLst>
          </p:cNvPr>
          <p:cNvSpPr txBox="1">
            <a:spLocks/>
          </p:cNvSpPr>
          <p:nvPr/>
        </p:nvSpPr>
        <p:spPr>
          <a:xfrm>
            <a:off x="1691527" y="523888"/>
            <a:ext cx="9015413" cy="589970"/>
          </a:xfrm>
          <a:prstGeom prst="rect">
            <a:avLst/>
          </a:prstGeom>
        </p:spPr>
        <p:txBody>
          <a:bodyPr>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2600" dirty="0">
                <a:latin typeface="Arial Black" panose="020B0A04020102020204" pitchFamily="34" charset="0"/>
              </a:rPr>
              <a:t>Fusion power plants approach</a:t>
            </a:r>
          </a:p>
        </p:txBody>
      </p:sp>
      <p:sp>
        <p:nvSpPr>
          <p:cNvPr id="5" name="Subtitle 2">
            <a:extLst>
              <a:ext uri="{FF2B5EF4-FFF2-40B4-BE49-F238E27FC236}">
                <a16:creationId xmlns:a16="http://schemas.microsoft.com/office/drawing/2014/main" id="{180B05A4-210F-1E29-C8B9-531307E43BFD}"/>
              </a:ext>
            </a:extLst>
          </p:cNvPr>
          <p:cNvSpPr txBox="1">
            <a:spLocks/>
          </p:cNvSpPr>
          <p:nvPr/>
        </p:nvSpPr>
        <p:spPr>
          <a:xfrm>
            <a:off x="1908599" y="2062705"/>
            <a:ext cx="8415272" cy="12114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0070C0"/>
                </a:solidFill>
                <a:cs typeface="Arial" panose="020B0604020202020204" pitchFamily="34" charset="0"/>
              </a:rPr>
              <a:t>Fully engineering approach</a:t>
            </a:r>
            <a:endParaRPr lang="en-GB" sz="1800" dirty="0">
              <a:cs typeface="Arial" panose="020B0604020202020204" pitchFamily="34" charset="0"/>
            </a:endParaRPr>
          </a:p>
          <a:p>
            <a:r>
              <a:rPr lang="en-GB" sz="1800" b="1" dirty="0">
                <a:solidFill>
                  <a:srgbClr val="0070C0"/>
                </a:solidFill>
                <a:cs typeface="Arial" panose="020B0604020202020204" pitchFamily="34" charset="0"/>
              </a:rPr>
              <a:t>Integrated </a:t>
            </a:r>
            <a:r>
              <a:rPr lang="en-GB" sz="1800" dirty="0">
                <a:cs typeface="Arial" panose="020B0604020202020204" pitchFamily="34" charset="0"/>
              </a:rPr>
              <a:t>with other plants and machine design</a:t>
            </a:r>
          </a:p>
          <a:p>
            <a:r>
              <a:rPr lang="en-GB" sz="1800" dirty="0"/>
              <a:t>Strong </a:t>
            </a:r>
            <a:r>
              <a:rPr lang="en-GB" sz="1800" b="1" dirty="0">
                <a:solidFill>
                  <a:srgbClr val="0070C0"/>
                </a:solidFill>
              </a:rPr>
              <a:t>Safety Systems</a:t>
            </a:r>
            <a:endParaRPr lang="en-GB" sz="1800" dirty="0">
              <a:cs typeface="Arial" panose="020B0604020202020204" pitchFamily="34" charset="0"/>
            </a:endParaRPr>
          </a:p>
        </p:txBody>
      </p:sp>
      <p:sp>
        <p:nvSpPr>
          <p:cNvPr id="13" name="Footer Placeholder 1">
            <a:extLst>
              <a:ext uri="{FF2B5EF4-FFF2-40B4-BE49-F238E27FC236}">
                <a16:creationId xmlns:a16="http://schemas.microsoft.com/office/drawing/2014/main" id="{082E74D0-5263-A4CC-18FF-AD4C12FA9F21}"/>
              </a:ext>
            </a:extLst>
          </p:cNvPr>
          <p:cNvSpPr>
            <a:spLocks noGrp="1"/>
          </p:cNvSpPr>
          <p:nvPr>
            <p:ph type="ftr" sz="quarter" idx="10"/>
          </p:nvPr>
        </p:nvSpPr>
        <p:spPr>
          <a:xfrm>
            <a:off x="2237811" y="6387724"/>
            <a:ext cx="7922844" cy="365125"/>
          </a:xfrm>
        </p:spPr>
        <p:txBody>
          <a:bodyPr/>
          <a:lstStyle/>
          <a:p>
            <a:r>
              <a:rPr lang="en-GB" dirty="0" err="1"/>
              <a:t>Dr.</a:t>
            </a:r>
            <a:r>
              <a:rPr lang="en-GB" dirty="0"/>
              <a:t> Alexandru Boboc "Experience on the interferometry and polarimetry for fusion power plants", ICFDT7, Frascati (2024)</a:t>
            </a:r>
            <a:endParaRPr lang="en-US" dirty="0"/>
          </a:p>
        </p:txBody>
      </p:sp>
      <p:sp>
        <p:nvSpPr>
          <p:cNvPr id="6" name="TextBox 5">
            <a:extLst>
              <a:ext uri="{FF2B5EF4-FFF2-40B4-BE49-F238E27FC236}">
                <a16:creationId xmlns:a16="http://schemas.microsoft.com/office/drawing/2014/main" id="{2EA395E1-8A0F-A978-D789-B5473A6DC51E}"/>
              </a:ext>
            </a:extLst>
          </p:cNvPr>
          <p:cNvSpPr txBox="1"/>
          <p:nvPr/>
        </p:nvSpPr>
        <p:spPr>
          <a:xfrm>
            <a:off x="2154329" y="1529390"/>
            <a:ext cx="4841158" cy="369332"/>
          </a:xfrm>
          <a:prstGeom prst="rect">
            <a:avLst/>
          </a:prstGeom>
          <a:noFill/>
        </p:spPr>
        <p:txBody>
          <a:bodyPr wrap="square">
            <a:spAutoFit/>
          </a:bodyPr>
          <a:lstStyle/>
          <a:p>
            <a:r>
              <a:rPr lang="en-GB" dirty="0">
                <a:cs typeface="Arial" panose="020B0604020202020204" pitchFamily="34" charset="0"/>
              </a:rPr>
              <a:t>From </a:t>
            </a:r>
            <a:r>
              <a:rPr lang="en-GB" u="sng" dirty="0">
                <a:cs typeface="Arial" panose="020B0604020202020204" pitchFamily="34" charset="0"/>
              </a:rPr>
              <a:t>day one </a:t>
            </a:r>
            <a:r>
              <a:rPr lang="en-GB" dirty="0">
                <a:cs typeface="Arial" panose="020B0604020202020204" pitchFamily="34" charset="0"/>
              </a:rPr>
              <a:t>of development…..</a:t>
            </a:r>
            <a:endParaRPr lang="en-GB" dirty="0"/>
          </a:p>
        </p:txBody>
      </p:sp>
      <p:sp>
        <p:nvSpPr>
          <p:cNvPr id="2" name="Subtitle 2">
            <a:extLst>
              <a:ext uri="{FF2B5EF4-FFF2-40B4-BE49-F238E27FC236}">
                <a16:creationId xmlns:a16="http://schemas.microsoft.com/office/drawing/2014/main" id="{1216AC52-C125-10FD-0850-F782403B8C9A}"/>
              </a:ext>
            </a:extLst>
          </p:cNvPr>
          <p:cNvSpPr txBox="1">
            <a:spLocks/>
          </p:cNvSpPr>
          <p:nvPr/>
        </p:nvSpPr>
        <p:spPr>
          <a:xfrm>
            <a:off x="1991596" y="3637936"/>
            <a:ext cx="8415272" cy="16154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0070C0"/>
                </a:solidFill>
                <a:cs typeface="Arial" panose="020B0604020202020204" pitchFamily="34" charset="0"/>
              </a:rPr>
              <a:t>Diagnostics are for </a:t>
            </a:r>
            <a:r>
              <a:rPr lang="en-GB" sz="1800" b="1" dirty="0">
                <a:solidFill>
                  <a:srgbClr val="0070C0"/>
                </a:solidFill>
                <a:cs typeface="Arial" panose="020B0604020202020204" pitchFamily="34" charset="0"/>
              </a:rPr>
              <a:t>control</a:t>
            </a:r>
            <a:r>
              <a:rPr lang="en-GB" sz="1800" dirty="0">
                <a:solidFill>
                  <a:srgbClr val="0070C0"/>
                </a:solidFill>
                <a:cs typeface="Arial" panose="020B0604020202020204" pitchFamily="34" charset="0"/>
              </a:rPr>
              <a:t> and </a:t>
            </a:r>
            <a:r>
              <a:rPr lang="en-GB" sz="1800" b="1" dirty="0">
                <a:solidFill>
                  <a:srgbClr val="0070C0"/>
                </a:solidFill>
                <a:cs typeface="Arial" panose="020B0604020202020204" pitchFamily="34" charset="0"/>
              </a:rPr>
              <a:t>monitoring</a:t>
            </a:r>
            <a:r>
              <a:rPr lang="en-GB" sz="1800" dirty="0">
                <a:solidFill>
                  <a:srgbClr val="0070C0"/>
                </a:solidFill>
                <a:cs typeface="Arial" panose="020B0604020202020204" pitchFamily="34" charset="0"/>
              </a:rPr>
              <a:t>  </a:t>
            </a:r>
            <a:r>
              <a:rPr lang="en-GB" sz="1800" b="1" i="1" dirty="0">
                <a:solidFill>
                  <a:srgbClr val="0070C0"/>
                </a:solidFill>
                <a:cs typeface="Arial" panose="020B0604020202020204" pitchFamily="34" charset="0"/>
              </a:rPr>
              <a:t>– </a:t>
            </a:r>
            <a:r>
              <a:rPr lang="en-GB" sz="1800" i="1" dirty="0">
                <a:solidFill>
                  <a:srgbClr val="0070C0"/>
                </a:solidFill>
                <a:cs typeface="Arial" panose="020B0604020202020204" pitchFamily="34" charset="0"/>
              </a:rPr>
              <a:t>Physics is optional </a:t>
            </a:r>
            <a:endParaRPr lang="en-GB" sz="1800" i="1" dirty="0">
              <a:cs typeface="Arial" panose="020B0604020202020204" pitchFamily="34" charset="0"/>
            </a:endParaRPr>
          </a:p>
          <a:p>
            <a:r>
              <a:rPr lang="en-GB" sz="1800" dirty="0"/>
              <a:t>Clear </a:t>
            </a:r>
            <a:r>
              <a:rPr lang="en-GB" sz="1800" b="1" dirty="0">
                <a:solidFill>
                  <a:srgbClr val="0070C0"/>
                </a:solidFill>
              </a:rPr>
              <a:t>parameters to control </a:t>
            </a:r>
            <a:r>
              <a:rPr lang="en-GB" sz="1800" dirty="0"/>
              <a:t>and what measurements (sensors) are required</a:t>
            </a:r>
          </a:p>
          <a:p>
            <a:r>
              <a:rPr lang="en-GB" sz="1800" dirty="0"/>
              <a:t>Each measurement will have a </a:t>
            </a:r>
            <a:r>
              <a:rPr lang="en-GB" sz="1800" b="1" dirty="0">
                <a:solidFill>
                  <a:srgbClr val="0070C0"/>
                </a:solidFill>
              </a:rPr>
              <a:t>functional role </a:t>
            </a:r>
            <a:r>
              <a:rPr lang="en-GB" sz="1800" dirty="0"/>
              <a:t>for machine control, monitoring and protection</a:t>
            </a:r>
            <a:endParaRPr lang="en-GB" sz="1800" dirty="0">
              <a:cs typeface="Arial" panose="020B0604020202020204" pitchFamily="34" charset="0"/>
            </a:endParaRPr>
          </a:p>
        </p:txBody>
      </p:sp>
    </p:spTree>
    <p:extLst>
      <p:ext uri="{BB962C8B-B14F-4D97-AF65-F5344CB8AC3E}">
        <p14:creationId xmlns:p14="http://schemas.microsoft.com/office/powerpoint/2010/main" val="290869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Office Theme">
  <a:themeElements>
    <a:clrScheme name="Custom 1">
      <a:dk1>
        <a:srgbClr val="002F56"/>
      </a:dk1>
      <a:lt1>
        <a:srgbClr val="FFFFFF"/>
      </a:lt1>
      <a:dk2>
        <a:srgbClr val="000000"/>
      </a:dk2>
      <a:lt2>
        <a:srgbClr val="D1D2D3"/>
      </a:lt2>
      <a:accent1>
        <a:srgbClr val="002F56"/>
      </a:accent1>
      <a:accent2>
        <a:srgbClr val="F6D34D"/>
      </a:accent2>
      <a:accent3>
        <a:srgbClr val="006F45"/>
      </a:accent3>
      <a:accent4>
        <a:srgbClr val="0082CA"/>
      </a:accent4>
      <a:accent5>
        <a:srgbClr val="C9242C"/>
      </a:accent5>
      <a:accent6>
        <a:srgbClr val="808283"/>
      </a:accent6>
      <a:hlink>
        <a:srgbClr val="002F5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DDDE5081-9B04-D540-B312-3C759482D4DE}" vid="{6B1108CC-55C1-AB48-9FD1-DF720B0EE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BA324D4326BF488938ABEC8C246596" ma:contentTypeVersion="18" ma:contentTypeDescription="Create a new document." ma:contentTypeScope="" ma:versionID="36d27199052bc9c7537dd02bae3c1808">
  <xsd:schema xmlns:xsd="http://www.w3.org/2001/XMLSchema" xmlns:xs="http://www.w3.org/2001/XMLSchema" xmlns:p="http://schemas.microsoft.com/office/2006/metadata/properties" xmlns:ns3="e35ba970-3bd0-4186-864f-3ac5d8009557" xmlns:ns4="d0aec621-aa62-4e5c-b227-415ade7e8a01" targetNamespace="http://schemas.microsoft.com/office/2006/metadata/properties" ma:root="true" ma:fieldsID="4c96d5d37b3fea89ec167c0f8f18b49c" ns3:_="" ns4:_="">
    <xsd:import namespace="e35ba970-3bd0-4186-864f-3ac5d8009557"/>
    <xsd:import namespace="d0aec621-aa62-4e5c-b227-415ade7e8a0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_activity"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5ba970-3bd0-4186-864f-3ac5d800955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aec621-aa62-4e5c-b227-415ade7e8a0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5ba970-3bd0-4186-864f-3ac5d8009557" xsi:nil="true"/>
  </documentManagement>
</p:properties>
</file>

<file path=customXml/itemProps1.xml><?xml version="1.0" encoding="utf-8"?>
<ds:datastoreItem xmlns:ds="http://schemas.openxmlformats.org/officeDocument/2006/customXml" ds:itemID="{F6A1DB0A-44FF-40C2-B6AB-1F317F48C8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5ba970-3bd0-4186-864f-3ac5d8009557"/>
    <ds:schemaRef ds:uri="d0aec621-aa62-4e5c-b227-415ade7e8a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509344-96AF-4EA7-99AD-7F02268C2175}">
  <ds:schemaRefs>
    <ds:schemaRef ds:uri="http://schemas.microsoft.com/sharepoint/v3/contenttype/forms"/>
  </ds:schemaRefs>
</ds:datastoreItem>
</file>

<file path=customXml/itemProps3.xml><?xml version="1.0" encoding="utf-8"?>
<ds:datastoreItem xmlns:ds="http://schemas.openxmlformats.org/officeDocument/2006/customXml" ds:itemID="{F80E9167-C085-44EF-BEA8-CCEE1D07EC81}">
  <ds:schemaRefs>
    <ds:schemaRef ds:uri="http://purl.org/dc/elements/1.1/"/>
    <ds:schemaRef ds:uri="d0aec621-aa62-4e5c-b227-415ade7e8a01"/>
    <ds:schemaRef ds:uri="http://purl.org/dc/terms/"/>
    <ds:schemaRef ds:uri="http://purl.org/dc/dcmitype/"/>
    <ds:schemaRef ds:uri="http://schemas.microsoft.com/office/2006/metadata/properties"/>
    <ds:schemaRef ds:uri="e35ba970-3bd0-4186-864f-3ac5d8009557"/>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UKAEA-s</Template>
  <TotalTime>3244</TotalTime>
  <Words>3026</Words>
  <Application>Microsoft Office PowerPoint</Application>
  <PresentationFormat>Widescreen</PresentationFormat>
  <Paragraphs>423</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Black</vt:lpstr>
      <vt:lpstr>Calibri</vt:lpstr>
      <vt:lpstr>Noto Sans Symbols</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7th ICDTF 2024 - Boboc</dc:title>
  <dc:creator>Boboc, Alexandru</dc:creator>
  <cp:lastModifiedBy>Boboc, Alexandru</cp:lastModifiedBy>
  <cp:revision>48</cp:revision>
  <cp:lastPrinted>2017-03-10T11:43:47Z</cp:lastPrinted>
  <dcterms:created xsi:type="dcterms:W3CDTF">2023-10-11T13:29:30Z</dcterms:created>
  <dcterms:modified xsi:type="dcterms:W3CDTF">2024-10-18T10:30:19Z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759de7-3255-46b5-8dfe-736652f9c6c1_Enabled">
    <vt:lpwstr>true</vt:lpwstr>
  </property>
  <property fmtid="{D5CDD505-2E9C-101B-9397-08002B2CF9AE}" pid="3" name="MSIP_Label_22759de7-3255-46b5-8dfe-736652f9c6c1_SetDate">
    <vt:lpwstr>2022-10-14T13:16:18Z</vt:lpwstr>
  </property>
  <property fmtid="{D5CDD505-2E9C-101B-9397-08002B2CF9AE}" pid="4" name="MSIP_Label_22759de7-3255-46b5-8dfe-736652f9c6c1_Method">
    <vt:lpwstr>Standard</vt:lpwstr>
  </property>
  <property fmtid="{D5CDD505-2E9C-101B-9397-08002B2CF9AE}" pid="5" name="MSIP_Label_22759de7-3255-46b5-8dfe-736652f9c6c1_Name">
    <vt:lpwstr>22759de7-3255-46b5-8dfe-736652f9c6c1</vt:lpwstr>
  </property>
  <property fmtid="{D5CDD505-2E9C-101B-9397-08002B2CF9AE}" pid="6" name="MSIP_Label_22759de7-3255-46b5-8dfe-736652f9c6c1_SiteId">
    <vt:lpwstr>c6ac664b-ae27-4d5d-b4e6-bb5717196fc7</vt:lpwstr>
  </property>
  <property fmtid="{D5CDD505-2E9C-101B-9397-08002B2CF9AE}" pid="7" name="MSIP_Label_22759de7-3255-46b5-8dfe-736652f9c6c1_ActionId">
    <vt:lpwstr>ca2ff8cc-a72d-4b9a-8b7c-722249e7a2fc</vt:lpwstr>
  </property>
  <property fmtid="{D5CDD505-2E9C-101B-9397-08002B2CF9AE}" pid="8" name="MSIP_Label_22759de7-3255-46b5-8dfe-736652f9c6c1_ContentBits">
    <vt:lpwstr>0</vt:lpwstr>
  </property>
  <property fmtid="{D5CDD505-2E9C-101B-9397-08002B2CF9AE}" pid="9" name="ContentTypeId">
    <vt:lpwstr>0x01010077BA324D4326BF488938ABEC8C246596</vt:lpwstr>
  </property>
</Properties>
</file>