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1"/>
  </p:notesMasterIdLst>
  <p:sldIdLst>
    <p:sldId id="256" r:id="rId2"/>
    <p:sldId id="257" r:id="rId3"/>
    <p:sldId id="263" r:id="rId4"/>
    <p:sldId id="265" r:id="rId5"/>
    <p:sldId id="26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4" r:id="rId15"/>
    <p:sldId id="277" r:id="rId16"/>
    <p:sldId id="332" r:id="rId17"/>
    <p:sldId id="333" r:id="rId18"/>
    <p:sldId id="276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74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C6514-3BD4-45BC-9958-76E95A9E6B5E}" type="datetimeFigureOut">
              <a:rPr lang="it-IT" smtClean="0"/>
              <a:t>23/01/2024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CC431-8334-45D7-A45A-25CA20B27E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04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CC431-8334-45D7-A45A-25CA20B27E6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733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CBF798-36EC-437C-95B8-8DE40FE0678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83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91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7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5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7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9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1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2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7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9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9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38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Np9cywZG91_8b7HbZBp39ulVQszpEpwC?usp=sharin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393/ncc/i2018-18127-3" TargetMode="External"/><Relationship Id="rId3" Type="http://schemas.openxmlformats.org/officeDocument/2006/relationships/hyperlink" Target="https://doi.org/10.1140/epjp/s13360-023-04299-1" TargetMode="External"/><Relationship Id="rId7" Type="http://schemas.openxmlformats.org/officeDocument/2006/relationships/hyperlink" Target="https://doi.org/10.1088/1361-6552/aa811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nuclphysbps.2019.07.026" TargetMode="External"/><Relationship Id="rId5" Type="http://schemas.openxmlformats.org/officeDocument/2006/relationships/hyperlink" Target="https://doi.org/10.3390/app13084701" TargetMode="External"/><Relationship Id="rId4" Type="http://schemas.openxmlformats.org/officeDocument/2006/relationships/hyperlink" Target="https://doi.org/10.1038/s41598-023-45809-6" TargetMode="External"/><Relationship Id="rId9" Type="http://schemas.openxmlformats.org/officeDocument/2006/relationships/hyperlink" Target="https://doi.org/10.1063/1.322470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x.doi.org/10.23801/asimmetrie.2023.35.0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infn.it/RadioLAB/" TargetMode="External"/><Relationship Id="rId4" Type="http://schemas.openxmlformats.org/officeDocument/2006/relationships/hyperlink" Target="https://agenda.infn.it/event/35909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A603B-EEBC-FE90-19CE-5BB27A8B8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9" b="743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5D8121-FE9A-C8AD-D12B-4B800269C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it-IT" sz="4800" dirty="0"/>
              <a:t>RADIOLAB e ISOradioLAb </a:t>
            </a:r>
            <a:r>
              <a:rPr lang="it-IT" sz="4800" dirty="0" err="1"/>
              <a:t>Summer</a:t>
            </a:r>
            <a:r>
              <a:rPr lang="it-IT" sz="4800" dirty="0"/>
              <a:t> School</a:t>
            </a:r>
            <a:endParaRPr lang="en-GB" sz="48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998F18-1B22-3E4A-B30E-22D3B3160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433390"/>
          </a:xfrm>
        </p:spPr>
        <p:txBody>
          <a:bodyPr>
            <a:normAutofit/>
          </a:bodyPr>
          <a:lstStyle/>
          <a:p>
            <a:r>
              <a:rPr lang="it-IT" sz="2000" dirty="0"/>
              <a:t>Un ritiro scientifico ai piedi della parete Est del Monte Rosa</a:t>
            </a:r>
          </a:p>
          <a:p>
            <a:r>
              <a:rPr lang="it-IT" sz="1800" b="1" dirty="0"/>
              <a:t>Macugnaga </a:t>
            </a:r>
            <a:r>
              <a:rPr lang="it-IT" sz="1800" dirty="0"/>
              <a:t>| </a:t>
            </a:r>
            <a:r>
              <a:rPr lang="it-IT" sz="1800" dirty="0">
                <a:solidFill>
                  <a:schemeClr val="bg1"/>
                </a:solidFill>
                <a:highlight>
                  <a:srgbClr val="008000"/>
                </a:highlight>
              </a:rPr>
              <a:t>10-15 settembre 2023</a:t>
            </a:r>
            <a:endParaRPr lang="en-GB" sz="1800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schermata, testo, Carattere, Elementi grafici&#10;&#10;Descrizione generata automaticamente">
            <a:extLst>
              <a:ext uri="{FF2B5EF4-FFF2-40B4-BE49-F238E27FC236}">
                <a16:creationId xmlns:a16="http://schemas.microsoft.com/office/drawing/2014/main" id="{316AC099-C181-2397-BD2F-D463D2F7E9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39" y="157354"/>
            <a:ext cx="1768831" cy="884540"/>
          </a:xfrm>
          <a:prstGeom prst="rect">
            <a:avLst/>
          </a:prstGeom>
        </p:spPr>
      </p:pic>
      <p:pic>
        <p:nvPicPr>
          <p:cNvPr id="5122" name="Picture 2" descr="Le Sezioni – RadioLab">
            <a:extLst>
              <a:ext uri="{FF2B5EF4-FFF2-40B4-BE49-F238E27FC236}">
                <a16:creationId xmlns:a16="http://schemas.microsoft.com/office/drawing/2014/main" id="{0AE7B6A2-1931-D8F1-F500-019C73A3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69" y="163210"/>
            <a:ext cx="884797" cy="8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05B24B71-26E3-3803-0FEF-17D4C602A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40" y="319704"/>
            <a:ext cx="1665460" cy="571808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10ACA06E-ABCB-04CC-375F-3BEC33D1F076}"/>
              </a:ext>
            </a:extLst>
          </p:cNvPr>
          <p:cNvGrpSpPr/>
          <p:nvPr/>
        </p:nvGrpSpPr>
        <p:grpSpPr>
          <a:xfrm>
            <a:off x="10789865" y="1122363"/>
            <a:ext cx="843609" cy="780012"/>
            <a:chOff x="7388619" y="2222593"/>
            <a:chExt cx="1001168" cy="927749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1671D844-F47F-5BA0-BD7E-B8EFAACAC3A0}"/>
                </a:ext>
              </a:extLst>
            </p:cNvPr>
            <p:cNvSpPr/>
            <p:nvPr/>
          </p:nvSpPr>
          <p:spPr>
            <a:xfrm>
              <a:off x="7388619" y="2222593"/>
              <a:ext cx="1001168" cy="927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1D9F51F-BA7F-98B1-BD5A-F9921F462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957" y="2269545"/>
              <a:ext cx="926492" cy="833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Logo-Miam-AI">
            <a:extLst>
              <a:ext uri="{FF2B5EF4-FFF2-40B4-BE49-F238E27FC236}">
                <a16:creationId xmlns:a16="http://schemas.microsoft.com/office/drawing/2014/main" id="{8DF843F5-A05E-635D-92EA-3D5C884D5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00" y="2133226"/>
            <a:ext cx="1252537" cy="4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304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FFEF28-1125-2915-1C8A-333D8922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Grazie</a:t>
            </a:r>
            <a:r>
              <a:rPr lang="en-US" sz="4800" dirty="0"/>
              <a:t> per </a:t>
            </a:r>
            <a:r>
              <a:rPr lang="en-US" sz="4800" dirty="0" err="1"/>
              <a:t>l’attenzione</a:t>
            </a:r>
            <a:endParaRPr lang="en-US" sz="4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0CE7A6-4242-DB0F-7280-C63F6D05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22" y="625683"/>
            <a:ext cx="4091535" cy="5455380"/>
          </a:xfrm>
          <a:prstGeom prst="rect">
            <a:avLst/>
          </a:prstGeom>
        </p:spPr>
      </p:pic>
      <p:pic>
        <p:nvPicPr>
          <p:cNvPr id="3" name="Immagine 2" descr="Immagine che contiene schermata, testo, Carattere, Elementi grafici&#10;&#10;Descrizione generata automaticamente">
            <a:extLst>
              <a:ext uri="{FF2B5EF4-FFF2-40B4-BE49-F238E27FC236}">
                <a16:creationId xmlns:a16="http://schemas.microsoft.com/office/drawing/2014/main" id="{35A83461-71EB-A1A6-5594-1FB9724EF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51" y="962388"/>
            <a:ext cx="1768831" cy="884540"/>
          </a:xfrm>
          <a:prstGeom prst="rect">
            <a:avLst/>
          </a:prstGeom>
        </p:spPr>
      </p:pic>
      <p:pic>
        <p:nvPicPr>
          <p:cNvPr id="4" name="Picture 2" descr="Le Sezioni – RadioLab">
            <a:extLst>
              <a:ext uri="{FF2B5EF4-FFF2-40B4-BE49-F238E27FC236}">
                <a16:creationId xmlns:a16="http://schemas.microsoft.com/office/drawing/2014/main" id="{C9DE386E-AA00-B97C-12C1-13EA484D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" y="968244"/>
            <a:ext cx="884797" cy="8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5CB3C56-4895-7ABD-4B30-A474C0488552}"/>
              </a:ext>
            </a:extLst>
          </p:cNvPr>
          <p:cNvGrpSpPr/>
          <p:nvPr/>
        </p:nvGrpSpPr>
        <p:grpSpPr>
          <a:xfrm>
            <a:off x="578652" y="5786110"/>
            <a:ext cx="843609" cy="780012"/>
            <a:chOff x="7388619" y="2222593"/>
            <a:chExt cx="1001168" cy="927749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4DB82870-D935-FAE3-58A8-CC96EC870A7C}"/>
                </a:ext>
              </a:extLst>
            </p:cNvPr>
            <p:cNvSpPr/>
            <p:nvPr/>
          </p:nvSpPr>
          <p:spPr>
            <a:xfrm>
              <a:off x="7388619" y="2222593"/>
              <a:ext cx="1001168" cy="927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9FAEFA6-D827-B290-899B-B1EB0FBA8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957" y="2269545"/>
              <a:ext cx="926492" cy="833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8" descr="Logo-Miam-AI">
            <a:extLst>
              <a:ext uri="{FF2B5EF4-FFF2-40B4-BE49-F238E27FC236}">
                <a16:creationId xmlns:a16="http://schemas.microsoft.com/office/drawing/2014/main" id="{52F182D8-5F4D-77AD-B5B9-6E26166D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97" y="5940546"/>
            <a:ext cx="1252537" cy="4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 descr="Immagine che contiene testo, Carattere, logo, cerchio&#10;&#10;Descrizione generata automaticamente">
            <a:extLst>
              <a:ext uri="{FF2B5EF4-FFF2-40B4-BE49-F238E27FC236}">
                <a16:creationId xmlns:a16="http://schemas.microsoft.com/office/drawing/2014/main" id="{871BEF7D-F6CF-CF18-456E-C046B0B764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32" y="5891175"/>
            <a:ext cx="1696384" cy="5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7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cielo, erba, vestiti&#10;&#10;Descrizione generata automaticamente">
            <a:extLst>
              <a:ext uri="{FF2B5EF4-FFF2-40B4-BE49-F238E27FC236}">
                <a16:creationId xmlns:a16="http://schemas.microsoft.com/office/drawing/2014/main" id="{B2AA973C-449A-2182-9139-86A8836A37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2984500"/>
            <a:ext cx="5383348" cy="358920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AF21457-64B8-0E1D-C090-F1F1A9F8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Alcuni momenti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336096-AF95-4F25-5607-439007459630}"/>
              </a:ext>
            </a:extLst>
          </p:cNvPr>
          <p:cNvSpPr txBox="1"/>
          <p:nvPr/>
        </p:nvSpPr>
        <p:spPr>
          <a:xfrm>
            <a:off x="235603" y="1516839"/>
            <a:ext cx="11536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Al link </a:t>
            </a:r>
          </a:p>
          <a:p>
            <a:r>
              <a:rPr lang="it-IT" sz="2000" dirty="0">
                <a:hlinkClick r:id="rId3"/>
              </a:rPr>
              <a:t>https://drive.google.com/drive/folders/1Np9cywZG91_8b7HbZBp39ulVQszpEpwC?usp=sharing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Trovate tutte le foto dell’evento</a:t>
            </a:r>
          </a:p>
        </p:txBody>
      </p:sp>
      <p:pic>
        <p:nvPicPr>
          <p:cNvPr id="9" name="Immagine 8" descr="Immagine che contiene erba, aria aperta, camminata, persone&#10;&#10;Descrizione generata automaticamente">
            <a:extLst>
              <a:ext uri="{FF2B5EF4-FFF2-40B4-BE49-F238E27FC236}">
                <a16:creationId xmlns:a16="http://schemas.microsoft.com/office/drawing/2014/main" id="{7DFB117A-E6A9-31AA-B359-5BB1AC2DB7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3" y="2984500"/>
            <a:ext cx="5398161" cy="358920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DAEA4A-7F43-E2C9-E878-9A7D987C20F6}"/>
              </a:ext>
            </a:extLst>
          </p:cNvPr>
          <p:cNvSpPr txBox="1"/>
          <p:nvPr/>
        </p:nvSpPr>
        <p:spPr>
          <a:xfrm>
            <a:off x="2645433" y="3115185"/>
            <a:ext cx="2093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2023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7C9729-D2B7-71CB-101F-DCF6B56E60C2}"/>
              </a:ext>
            </a:extLst>
          </p:cNvPr>
          <p:cNvSpPr txBox="1"/>
          <p:nvPr/>
        </p:nvSpPr>
        <p:spPr>
          <a:xfrm>
            <a:off x="7893141" y="3129561"/>
            <a:ext cx="2093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36589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21457-64B8-0E1D-C090-F1F1A9F8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Altre iniziative – La notte della ricerca</a:t>
            </a:r>
          </a:p>
        </p:txBody>
      </p:sp>
      <p:pic>
        <p:nvPicPr>
          <p:cNvPr id="5" name="Immagine 4" descr="Immagine che contiene persona, vestiti, muro, interno&#10;&#10;Descrizione generata automaticamente">
            <a:extLst>
              <a:ext uri="{FF2B5EF4-FFF2-40B4-BE49-F238E27FC236}">
                <a16:creationId xmlns:a16="http://schemas.microsoft.com/office/drawing/2014/main" id="{71F7F8EF-4AF4-AA53-1691-289654D30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2" y="2039818"/>
            <a:ext cx="7590298" cy="426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09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21457-64B8-0E1D-C090-F1F1A9F8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Altre iniziative – Radon day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151F281-1897-2637-E7C4-E397641BE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45" y="1681782"/>
            <a:ext cx="3486911" cy="26151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A9244D8-D325-1017-4B64-1D68A329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293" y="1681781"/>
            <a:ext cx="3486913" cy="26151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A6C522-C35F-10FB-F9C7-A72AAECB3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365" y="1613914"/>
            <a:ext cx="3515490" cy="263661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5F22755-89C8-DBD7-1CCE-CDB3E7774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318" y="4250531"/>
            <a:ext cx="3370707" cy="2528030"/>
          </a:xfrm>
          <a:prstGeom prst="rect">
            <a:avLst/>
          </a:prstGeom>
        </p:spPr>
      </p:pic>
      <p:pic>
        <p:nvPicPr>
          <p:cNvPr id="10" name="Immagine 9" descr="Immagine che contiene vestiti, uomo, persona, calzature&#10;&#10;Descrizione generata automaticamente">
            <a:extLst>
              <a:ext uri="{FF2B5EF4-FFF2-40B4-BE49-F238E27FC236}">
                <a16:creationId xmlns:a16="http://schemas.microsoft.com/office/drawing/2014/main" id="{D6201203-85F7-F3D0-191F-F27414AD8B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48" y="4329969"/>
            <a:ext cx="3283558" cy="24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9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21457-64B8-0E1D-C090-F1F1A9F8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Altre iniziative - Lampedusa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99348E9-B6CC-1D24-446C-ABB0D5BAD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8" y="1521580"/>
            <a:ext cx="1830661" cy="24408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75DD555-8831-D631-09CA-03D519DF0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023" y="0"/>
            <a:ext cx="3167807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0E74D7-6D29-A641-D11E-13A7CF290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763" y="1501710"/>
            <a:ext cx="3217437" cy="241458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2741E3B-E4B2-F36D-BD95-320420D02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496" y="1439497"/>
            <a:ext cx="2672822" cy="35637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36BBF42-8E08-1E7F-BD29-556F704CB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736" y="3962461"/>
            <a:ext cx="3860718" cy="28955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5D6AACF-DC65-6B13-BA02-CB6FAFFE3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817" y="4148996"/>
            <a:ext cx="2140271" cy="241458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835CE8C-B8E9-B615-5A25-0EE691005B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890" y="4039220"/>
            <a:ext cx="2056515" cy="27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38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21457-64B8-0E1D-C090-F1F1A9F8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Altre iniziative – Pantelleria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610281-242F-4D92-F1F9-881D0DD3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392" y="2007394"/>
            <a:ext cx="7448550" cy="41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0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21457-64B8-0E1D-C090-F1F1A9F8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24" y="143124"/>
            <a:ext cx="10168128" cy="1179576"/>
          </a:xfrm>
        </p:spPr>
        <p:txBody>
          <a:bodyPr/>
          <a:lstStyle/>
          <a:p>
            <a:r>
              <a:rPr lang="it-IT" dirty="0" smtClean="0"/>
              <a:t>Pubblicazioni e convegni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58220" y="1948172"/>
            <a:ext cx="11473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Colucci, M., Ambrosino, F., La Verde, G., Groppi, F., &amp; Pugliese, M. (2023). ISOradioLAb: An educational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project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on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environmental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radioactivity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for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Italian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minor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islands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—the case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study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of Lampedusa and Linosa. </a:t>
            </a:r>
            <a:r>
              <a:rPr lang="it-IT" sz="1200" i="1" dirty="0">
                <a:solidFill>
                  <a:srgbClr val="222222"/>
                </a:solidFill>
                <a:latin typeface="Arial" panose="020B0604020202020204" pitchFamily="34" charset="0"/>
              </a:rPr>
              <a:t>The </a:t>
            </a:r>
            <a:r>
              <a:rPr lang="it-IT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European</a:t>
            </a:r>
            <a:r>
              <a:rPr lang="it-IT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Physical</a:t>
            </a:r>
            <a:r>
              <a:rPr lang="it-IT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Journal Plus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it-IT" sz="1200" i="1" dirty="0">
                <a:solidFill>
                  <a:srgbClr val="222222"/>
                </a:solidFill>
                <a:latin typeface="Arial" panose="020B0604020202020204" pitchFamily="34" charset="0"/>
              </a:rPr>
              <a:t>138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(8), 691. 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  <a:hlinkClick r:id="rId3"/>
              </a:rPr>
              <a:t>https://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  <a:hlinkClick r:id="rId3"/>
              </a:rPr>
              <a:t>doi.org/10.1140/epjp/s13360-023-04299-1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it-IT" sz="1200" dirty="0"/>
          </a:p>
        </p:txBody>
      </p:sp>
      <p:sp>
        <p:nvSpPr>
          <p:cNvPr id="6" name="Rettangolo 5"/>
          <p:cNvSpPr/>
          <p:nvPr/>
        </p:nvSpPr>
        <p:spPr>
          <a:xfrm>
            <a:off x="845224" y="1216446"/>
            <a:ext cx="10827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Ambrosino, F., La Verde, G., Colucci, M., Fanti, V., Barrale, D.,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Caciolli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A.,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Hemmer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S., De Giorgi ML., Ventura, A.,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Immè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J., Pagano, A.,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Budinich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M.,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Vascotto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M., Montalbano, V., Capua, M., Tucci, R.,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Chiosso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M.,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Visca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L., Groppi, F., Pugliese, M. (2024). </a:t>
            </a:r>
            <a:r>
              <a:rPr lang="it-IT" sz="1200" b="1" dirty="0" err="1">
                <a:latin typeface="Arial" panose="020B0604020202020204" pitchFamily="34" charset="0"/>
              </a:rPr>
              <a:t>RadioLab</a:t>
            </a:r>
            <a:r>
              <a:rPr lang="it-IT" sz="1200" b="1" dirty="0">
                <a:latin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</a:rPr>
              <a:t>project</a:t>
            </a:r>
            <a:r>
              <a:rPr lang="it-IT" sz="1200" b="1" dirty="0">
                <a:latin typeface="Arial" panose="020B0604020202020204" pitchFamily="34" charset="0"/>
              </a:rPr>
              <a:t>: </a:t>
            </a:r>
            <a:r>
              <a:rPr lang="it-IT" sz="1200" b="1" dirty="0" err="1">
                <a:latin typeface="Arial" panose="020B0604020202020204" pitchFamily="34" charset="0"/>
              </a:rPr>
              <a:t>knowledge</a:t>
            </a:r>
            <a:r>
              <a:rPr lang="it-IT" sz="1200" b="1" dirty="0">
                <a:latin typeface="Arial" panose="020B0604020202020204" pitchFamily="34" charset="0"/>
              </a:rPr>
              <a:t> of radon gas in </a:t>
            </a:r>
            <a:r>
              <a:rPr lang="it-IT" sz="1200" b="1" dirty="0" err="1">
                <a:latin typeface="Arial" panose="020B0604020202020204" pitchFamily="34" charset="0"/>
              </a:rPr>
              <a:t>Italy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it-IT" sz="1200" b="1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it-IT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Scientific</a:t>
            </a:r>
            <a:r>
              <a:rPr lang="it-IT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Reports, 14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(1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), 1224. 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https://doi.org/10.1038/s41598-023-45809-6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it-IT" sz="12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58219" y="2464403"/>
            <a:ext cx="11473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La Verde, G.,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Ambrosino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F.,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Ragosta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M., &amp; Pugliese, M. (2023). Results of Indoor Radon Measurements in Campania Schools Carried Out by Students of an Italian Outreach Project.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Applied Sciences, 13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(8), 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4701. 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  <a:hlinkClick r:id="rId5"/>
              </a:rPr>
              <a:t>https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hlinkClick r:id="rId5"/>
              </a:rPr>
              <a:t>://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  <a:hlinkClick r:id="rId5"/>
              </a:rPr>
              <a:t>doi.org/10.3390/app13084701</a:t>
            </a:r>
            <a:endParaRPr lang="en-US" sz="12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sz="12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58217" y="4160418"/>
            <a:ext cx="11473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Pugliese, M., La Verde, G., &amp; Roca, V. (2019). Dissemination about natural radioactivity through work-based learning experiences.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Nuclear and Particle Physics Proceedings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306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183-188.</a:t>
            </a:r>
            <a:r>
              <a:rPr lang="it-IT" sz="1200" dirty="0" smtClean="0">
                <a:hlinkClick r:id="rId6"/>
              </a:rPr>
              <a:t>https</a:t>
            </a:r>
            <a:r>
              <a:rPr lang="it-IT" sz="1200" dirty="0">
                <a:hlinkClick r:id="rId6"/>
              </a:rPr>
              <a:t>://</a:t>
            </a:r>
            <a:r>
              <a:rPr lang="it-IT" sz="1200" dirty="0" smtClean="0">
                <a:hlinkClick r:id="rId6"/>
              </a:rPr>
              <a:t>doi.org/10.1016/j.nuclphysbps.2019.07.026</a:t>
            </a:r>
            <a:endParaRPr lang="it-IT" sz="1200" dirty="0" smtClean="0"/>
          </a:p>
        </p:txBody>
      </p:sp>
      <p:sp>
        <p:nvSpPr>
          <p:cNvPr id="10" name="Rettangolo 9"/>
          <p:cNvSpPr/>
          <p:nvPr/>
        </p:nvSpPr>
        <p:spPr>
          <a:xfrm>
            <a:off x="358218" y="5268414"/>
            <a:ext cx="11473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De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Cicco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F.,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Balzano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E.,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Limata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B. N.,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Masullo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M. R., Quarto, M., Roca, V., </a:t>
            </a:r>
            <a:r>
              <a:rPr lang="en-US" sz="12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Sabbarese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, C.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&amp; Pugliese, M. (2017). Radon measurement laboratories. An educational experience based on school and university cooperation.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Physics Education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52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(6), 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065003.</a:t>
            </a:r>
          </a:p>
          <a:p>
            <a:r>
              <a:rPr lang="it-IT" sz="1200" dirty="0" smtClean="0">
                <a:hlinkClick r:id="rId7"/>
              </a:rPr>
              <a:t>https://doi.org/10.1088/1361-6552/aa811e</a:t>
            </a:r>
            <a:endParaRPr lang="it-IT" sz="1200" dirty="0" smtClean="0"/>
          </a:p>
          <a:p>
            <a:endParaRPr lang="it-IT" sz="1200" dirty="0"/>
          </a:p>
        </p:txBody>
      </p:sp>
      <p:sp>
        <p:nvSpPr>
          <p:cNvPr id="11" name="Rettangolo 10"/>
          <p:cNvSpPr/>
          <p:nvPr/>
        </p:nvSpPr>
        <p:spPr>
          <a:xfrm>
            <a:off x="358218" y="4651505"/>
            <a:ext cx="11473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Groppi, F. (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2018). Radon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Laboratory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for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secondary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schools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. </a:t>
            </a:r>
            <a:r>
              <a:rPr lang="it-IT" sz="1200" i="1" dirty="0">
                <a:solidFill>
                  <a:srgbClr val="222222"/>
                </a:solidFill>
                <a:latin typeface="Arial" panose="020B0604020202020204" pitchFamily="34" charset="0"/>
              </a:rPr>
              <a:t>Il nuovo cimento C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it-IT" sz="1200" i="1" dirty="0">
                <a:solidFill>
                  <a:srgbClr val="222222"/>
                </a:solidFill>
                <a:latin typeface="Arial" panose="020B0604020202020204" pitchFamily="34" charset="0"/>
              </a:rPr>
              <a:t>41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(3), 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1-9.</a:t>
            </a:r>
          </a:p>
          <a:p>
            <a:r>
              <a:rPr lang="it-IT" sz="1200" dirty="0" smtClean="0">
                <a:hlinkClick r:id="rId8"/>
              </a:rPr>
              <a:t>https://doi.org/10.1393/ncc/i2018-18127-3</a:t>
            </a:r>
            <a:endParaRPr lang="it-IT" sz="1200" dirty="0" smtClean="0"/>
          </a:p>
          <a:p>
            <a:endParaRPr lang="it-IT" sz="1200" dirty="0"/>
          </a:p>
        </p:txBody>
      </p:sp>
      <p:sp>
        <p:nvSpPr>
          <p:cNvPr id="12" name="Rettangolo 11"/>
          <p:cNvSpPr/>
          <p:nvPr/>
        </p:nvSpPr>
        <p:spPr>
          <a:xfrm>
            <a:off x="358218" y="6035623"/>
            <a:ext cx="11473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Groppi, F.,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Bazzocchi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A., Manenti, S.,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Gini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L., &amp;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Bonardi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M. L. (2009, August). Radon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Laboratory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: A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Proposal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for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Scientific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Culture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Dissemination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Among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Young Students in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Italy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. In AIP Conference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Proceedings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(Vol. 1164, No. 1, pp. 93-99). American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Institute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of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Physics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  <a:hlinkClick r:id="rId9"/>
              </a:rPr>
              <a:t>https://doi.org/10.1063/1.3224704</a:t>
            </a:r>
            <a:endParaRPr lang="it-IT" sz="12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58220" y="2950909"/>
            <a:ext cx="11473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Groppi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F., 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Ambrosino F., 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Colucci, M., Pugliese, M.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ISOradioLAb: un progetto educativo sulla </a:t>
            </a:r>
            <a:r>
              <a:rPr lang="it-IT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radioattivita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 ambientale nelle scuole delle piccole isole, Presentazione alla SIF 2023, ATTI DI CONFERENZE-SOCIETÀ ITALIANA DI FISICA, 2023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58218" y="3422631"/>
            <a:ext cx="11473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La Verde G, 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F., Ambrosino F.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., </a:t>
            </a:r>
            <a:r>
              <a:rPr lang="it-IT" sz="12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Ragosta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 M, 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Pugliese, M.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sz="1200" dirty="0" err="1"/>
              <a:t>RadioLab</a:t>
            </a:r>
            <a:r>
              <a:rPr lang="it-IT" sz="1200" dirty="0"/>
              <a:t>: un progetto didattico tra divulgazione e scienza</a:t>
            </a:r>
            <a:r>
              <a:rPr lang="it-IT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it-IT" sz="1200" dirty="0">
                <a:solidFill>
                  <a:srgbClr val="222222"/>
                </a:solidFill>
                <a:latin typeface="Arial" panose="020B0604020202020204" pitchFamily="34" charset="0"/>
              </a:rPr>
              <a:t>Presentazione alla SIF 2023, ATTI DI CONFERENZE-SOCIETÀ ITALIANA DI FISICA, 2023</a:t>
            </a:r>
          </a:p>
        </p:txBody>
      </p:sp>
    </p:spTree>
    <p:extLst>
      <p:ext uri="{BB962C8B-B14F-4D97-AF65-F5344CB8AC3E}">
        <p14:creationId xmlns:p14="http://schemas.microsoft.com/office/powerpoint/2010/main" val="1700385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AF21457-64B8-0E1D-C090-F1F1A9F8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24" y="143124"/>
            <a:ext cx="10168128" cy="1179576"/>
          </a:xfrm>
        </p:spPr>
        <p:txBody>
          <a:bodyPr/>
          <a:lstStyle/>
          <a:p>
            <a:r>
              <a:rPr lang="it-IT" dirty="0" smtClean="0"/>
              <a:t>Pubblicazioni e convegni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24205" y="2399506"/>
            <a:ext cx="1121789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dirty="0">
                <a:solidFill>
                  <a:srgbClr val="000000"/>
                </a:solidFill>
              </a:rPr>
              <a:t>M. </a:t>
            </a:r>
            <a:r>
              <a:rPr lang="en-US" sz="1200" dirty="0" err="1">
                <a:solidFill>
                  <a:srgbClr val="000000"/>
                </a:solidFill>
              </a:rPr>
              <a:t>Colucci</a:t>
            </a:r>
            <a:r>
              <a:rPr lang="en-US" sz="1200" dirty="0">
                <a:solidFill>
                  <a:srgbClr val="000000"/>
                </a:solidFill>
              </a:rPr>
              <a:t>, F. </a:t>
            </a:r>
            <a:r>
              <a:rPr lang="en-US" sz="1200" dirty="0" err="1">
                <a:solidFill>
                  <a:srgbClr val="000000"/>
                </a:solidFill>
              </a:rPr>
              <a:t>Groppi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it-IT" sz="1200" dirty="0">
                <a:solidFill>
                  <a:srgbClr val="000000"/>
                </a:solidFill>
              </a:rPr>
              <a:t>Radiazioni che ci circondano : Il monitoraggio della radioattività ambientale, ASSIMETRIE35 (2023) 27-29, </a:t>
            </a:r>
            <a:r>
              <a:rPr lang="it-IT" sz="1200" dirty="0">
                <a:solidFill>
                  <a:srgbClr val="000000"/>
                </a:solidFill>
                <a:hlinkClick r:id="rId2"/>
              </a:rPr>
              <a:t>https://dx.doi.org/10.23801/asimmetrie.2023.35.07</a:t>
            </a:r>
            <a:endParaRPr lang="it-IT" sz="1200" dirty="0">
              <a:solidFill>
                <a:srgbClr val="000000"/>
              </a:solidFill>
            </a:endParaRPr>
          </a:p>
          <a:p>
            <a:pPr lvl="0" algn="just"/>
            <a:endParaRPr lang="it-IT" sz="800" dirty="0">
              <a:solidFill>
                <a:srgbClr val="000000"/>
              </a:solidFill>
            </a:endParaRPr>
          </a:p>
          <a:p>
            <a:pPr lvl="0" algn="just"/>
            <a:r>
              <a:rPr lang="it-IT" sz="1200" dirty="0">
                <a:solidFill>
                  <a:srgbClr val="000000"/>
                </a:solidFill>
              </a:rPr>
              <a:t>Flavia Groppi, Marcella Capua, </a:t>
            </a:r>
            <a:r>
              <a:rPr lang="it-IT" sz="1200" dirty="0" err="1">
                <a:solidFill>
                  <a:srgbClr val="000000"/>
                </a:solidFill>
              </a:rPr>
              <a:t>Mariagabriella</a:t>
            </a:r>
            <a:r>
              <a:rPr lang="it-IT" sz="1200" dirty="0">
                <a:solidFill>
                  <a:srgbClr val="000000"/>
                </a:solidFill>
              </a:rPr>
              <a:t> Pugliese, Maria Fiorella Cagnetta, Simone Manenti, Michele Colucci, </a:t>
            </a:r>
            <a:r>
              <a:rPr lang="en-US" sz="1200" dirty="0">
                <a:solidFill>
                  <a:srgbClr val="000000"/>
                </a:solidFill>
              </a:rPr>
              <a:t>Italian projects to educate, train and bring the young generation to discover the radioactivity, 6-th INCC2022 </a:t>
            </a:r>
            <a:r>
              <a:rPr lang="en-US" sz="1200" dirty="0" err="1">
                <a:solidFill>
                  <a:srgbClr val="000000"/>
                </a:solidFill>
              </a:rPr>
              <a:t>Programme</a:t>
            </a:r>
            <a:r>
              <a:rPr lang="en-US" sz="1200" dirty="0">
                <a:solidFill>
                  <a:srgbClr val="000000"/>
                </a:solidFill>
              </a:rPr>
              <a:t> and Abstract Book.</a:t>
            </a:r>
          </a:p>
          <a:p>
            <a:pPr lvl="0" algn="just"/>
            <a:endParaRPr lang="en-US" sz="800" dirty="0">
              <a:solidFill>
                <a:srgbClr val="000000"/>
              </a:solidFill>
            </a:endParaRPr>
          </a:p>
          <a:p>
            <a:pPr lvl="0" algn="just"/>
            <a:r>
              <a:rPr lang="it-IT" sz="1200" dirty="0">
                <a:solidFill>
                  <a:srgbClr val="000000"/>
                </a:solidFill>
              </a:rPr>
              <a:t>M. Capua, F. Groppi, M. Pugliese, G. La Verde, S. Procopio, P. Capone, V. Lupiano, A. </a:t>
            </a:r>
            <a:r>
              <a:rPr lang="it-IT" sz="1200" dirty="0" err="1">
                <a:solidFill>
                  <a:srgbClr val="000000"/>
                </a:solidFill>
              </a:rPr>
              <a:t>Bruzzese</a:t>
            </a:r>
            <a:r>
              <a:rPr lang="it-IT" sz="1200" dirty="0">
                <a:solidFill>
                  <a:srgbClr val="000000"/>
                </a:solidFill>
              </a:rPr>
              <a:t>, Misure di concentrazione di radon in acqua - </a:t>
            </a:r>
            <a:r>
              <a:rPr lang="it-IT" sz="1200" dirty="0" err="1">
                <a:solidFill>
                  <a:srgbClr val="000000"/>
                </a:solidFill>
              </a:rPr>
              <a:t>spring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  <a:r>
              <a:rPr lang="it-IT" sz="1200" dirty="0" err="1">
                <a:solidFill>
                  <a:srgbClr val="000000"/>
                </a:solidFill>
              </a:rPr>
              <a:t>school</a:t>
            </a:r>
            <a:r>
              <a:rPr lang="it-IT" sz="1200" dirty="0">
                <a:solidFill>
                  <a:srgbClr val="000000"/>
                </a:solidFill>
              </a:rPr>
              <a:t> , Milano : Società Italiana di Fisica, 2022. - ISBN 978-88-7438-130-2. - pp. 134-135 (( Intervento presentato al 108. convegno Congresso nazionale tenutosi a Milano nel 2022.</a:t>
            </a:r>
            <a:endParaRPr lang="en-US" sz="1200" dirty="0">
              <a:solidFill>
                <a:srgbClr val="000000"/>
              </a:solidFill>
            </a:endParaRPr>
          </a:p>
          <a:p>
            <a:pPr lvl="0" algn="just"/>
            <a:endParaRPr lang="it-IT" sz="800" dirty="0">
              <a:solidFill>
                <a:srgbClr val="000000"/>
              </a:solidFill>
            </a:endParaRPr>
          </a:p>
          <a:p>
            <a:pPr lvl="0" algn="just"/>
            <a:r>
              <a:rPr lang="it-IT" sz="1200" dirty="0">
                <a:solidFill>
                  <a:srgbClr val="000000"/>
                </a:solidFill>
              </a:rPr>
              <a:t>Antonello, Marisa De Vito, L. Liliana, Maria Rosaria Palucci, P. Santa, T. Rosanna, O. </a:t>
            </a:r>
            <a:r>
              <a:rPr lang="it-IT" sz="1200" dirty="0" err="1">
                <a:solidFill>
                  <a:srgbClr val="000000"/>
                </a:solidFill>
              </a:rPr>
              <a:t>Jheny</a:t>
            </a:r>
            <a:r>
              <a:rPr lang="it-IT" sz="1200" dirty="0">
                <a:solidFill>
                  <a:srgbClr val="000000"/>
                </a:solidFill>
              </a:rPr>
              <a:t>, Maria Gabriella Pugliese, Flavia Groppi, Il progetto </a:t>
            </a:r>
            <a:r>
              <a:rPr lang="it-IT" sz="1200" dirty="0" err="1">
                <a:solidFill>
                  <a:srgbClr val="000000"/>
                </a:solidFill>
              </a:rPr>
              <a:t>RadioLab</a:t>
            </a:r>
            <a:r>
              <a:rPr lang="it-IT" sz="1200" dirty="0">
                <a:solidFill>
                  <a:srgbClr val="000000"/>
                </a:solidFill>
              </a:rPr>
              <a:t> per le scuole: Le attività di </a:t>
            </a:r>
            <a:r>
              <a:rPr lang="it-IT" sz="1200" dirty="0" err="1">
                <a:solidFill>
                  <a:srgbClr val="000000"/>
                </a:solidFill>
              </a:rPr>
              <a:t>RadioLab</a:t>
            </a:r>
            <a:r>
              <a:rPr lang="it-IT" sz="1200" dirty="0">
                <a:solidFill>
                  <a:srgbClr val="000000"/>
                </a:solidFill>
              </a:rPr>
              <a:t>-Calabria = The </a:t>
            </a:r>
            <a:r>
              <a:rPr lang="it-IT" sz="1200" dirty="0" err="1">
                <a:solidFill>
                  <a:srgbClr val="000000"/>
                </a:solidFill>
              </a:rPr>
              <a:t>RadioLab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  <a:r>
              <a:rPr lang="it-IT" sz="1200" dirty="0" err="1">
                <a:solidFill>
                  <a:srgbClr val="000000"/>
                </a:solidFill>
              </a:rPr>
              <a:t>project</a:t>
            </a:r>
            <a:r>
              <a:rPr lang="it-IT" sz="1200" dirty="0">
                <a:solidFill>
                  <a:srgbClr val="000000"/>
                </a:solidFill>
              </a:rPr>
              <a:t>: The </a:t>
            </a:r>
            <a:r>
              <a:rPr lang="it-IT" sz="1200" dirty="0" err="1">
                <a:solidFill>
                  <a:srgbClr val="000000"/>
                </a:solidFill>
              </a:rPr>
              <a:t>activities</a:t>
            </a:r>
            <a:r>
              <a:rPr lang="it-IT" sz="1200" dirty="0">
                <a:solidFill>
                  <a:srgbClr val="000000"/>
                </a:solidFill>
              </a:rPr>
              <a:t> of </a:t>
            </a:r>
            <a:r>
              <a:rPr lang="it-IT" sz="1200" dirty="0" err="1">
                <a:solidFill>
                  <a:srgbClr val="000000"/>
                </a:solidFill>
              </a:rPr>
              <a:t>RadioLab</a:t>
            </a:r>
            <a:r>
              <a:rPr lang="it-IT" sz="1200" dirty="0">
                <a:solidFill>
                  <a:srgbClr val="000000"/>
                </a:solidFill>
              </a:rPr>
              <a:t>-Calabria, GIORNALE DI FISICA DELLA SOCIETÀ ITALIANA DI FISICA. - ISSN 0017-0283. - 43:(2022 </a:t>
            </a:r>
            <a:r>
              <a:rPr lang="it-IT" sz="1200" dirty="0" err="1">
                <a:solidFill>
                  <a:srgbClr val="000000"/>
                </a:solidFill>
              </a:rPr>
              <a:t>Jul</a:t>
            </a:r>
            <a:r>
              <a:rPr lang="it-IT" sz="1200" dirty="0">
                <a:solidFill>
                  <a:srgbClr val="000000"/>
                </a:solidFill>
              </a:rPr>
              <a:t>), pp. 321-334. </a:t>
            </a:r>
            <a:endParaRPr lang="en-US" sz="1200" dirty="0">
              <a:solidFill>
                <a:srgbClr val="000000"/>
              </a:solidFill>
            </a:endParaRPr>
          </a:p>
          <a:p>
            <a:pPr lvl="0" algn="just"/>
            <a:endParaRPr lang="it-IT" sz="800" dirty="0">
              <a:solidFill>
                <a:srgbClr val="000000"/>
              </a:solidFill>
            </a:endParaRPr>
          </a:p>
          <a:p>
            <a:pPr lvl="0" algn="just"/>
            <a:r>
              <a:rPr lang="it-IT" sz="1200" dirty="0">
                <a:solidFill>
                  <a:srgbClr val="000000"/>
                </a:solidFill>
              </a:rPr>
              <a:t>Groppi Flavia, Capua </a:t>
            </a:r>
            <a:r>
              <a:rPr lang="it-IT" sz="1200" dirty="0" err="1">
                <a:solidFill>
                  <a:srgbClr val="000000"/>
                </a:solidFill>
              </a:rPr>
              <a:t>Marcella;Cagnetta</a:t>
            </a:r>
            <a:r>
              <a:rPr lang="it-IT" sz="1200" dirty="0">
                <a:solidFill>
                  <a:srgbClr val="000000"/>
                </a:solidFill>
              </a:rPr>
              <a:t> Fiorella Maria; Colucci  Michele; Maggioli Paolo; Orbe </a:t>
            </a:r>
            <a:r>
              <a:rPr lang="it-IT" sz="1200" dirty="0" err="1">
                <a:solidFill>
                  <a:srgbClr val="000000"/>
                </a:solidFill>
              </a:rPr>
              <a:t>Jenny;Tucci</a:t>
            </a:r>
            <a:r>
              <a:rPr lang="it-IT" sz="1200" dirty="0">
                <a:solidFill>
                  <a:srgbClr val="000000"/>
                </a:solidFill>
              </a:rPr>
              <a:t> Rosanna; Simone Manenti, </a:t>
            </a:r>
            <a:r>
              <a:rPr lang="en-US" sz="1200" dirty="0">
                <a:solidFill>
                  <a:srgbClr val="000000"/>
                </a:solidFill>
              </a:rPr>
              <a:t>RADIOLAB a High School Italian Project of radon measurements towards the realization of networking and international relations, Book of Abstracts of </a:t>
            </a:r>
            <a:r>
              <a:rPr lang="en-US" sz="1200" dirty="0" err="1">
                <a:solidFill>
                  <a:srgbClr val="000000"/>
                </a:solidFill>
              </a:rPr>
              <a:t>NestetPrima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edizione</a:t>
            </a:r>
            <a:r>
              <a:rPr lang="en-US" sz="1200" dirty="0">
                <a:solidFill>
                  <a:srgbClr val="000000"/>
                </a:solidFill>
              </a:rPr>
              <a:t>. - Brussel : ENS, 2021. - pp. 29-30 (( </a:t>
            </a:r>
            <a:r>
              <a:rPr lang="en-US" sz="1200" dirty="0" err="1">
                <a:solidFill>
                  <a:srgbClr val="000000"/>
                </a:solidFill>
              </a:rPr>
              <a:t>convegno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Nestet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tenutosi</a:t>
            </a:r>
            <a:r>
              <a:rPr lang="en-US" sz="1200" dirty="0">
                <a:solidFill>
                  <a:srgbClr val="000000"/>
                </a:solidFill>
              </a:rPr>
              <a:t> a Brussels </a:t>
            </a:r>
            <a:r>
              <a:rPr lang="en-US" sz="1200" dirty="0" err="1">
                <a:solidFill>
                  <a:srgbClr val="000000"/>
                </a:solidFill>
              </a:rPr>
              <a:t>nel</a:t>
            </a:r>
            <a:r>
              <a:rPr lang="en-US" sz="1200" dirty="0">
                <a:solidFill>
                  <a:srgbClr val="000000"/>
                </a:solidFill>
              </a:rPr>
              <a:t> 2021.</a:t>
            </a:r>
          </a:p>
          <a:p>
            <a:pPr lvl="0" algn="just"/>
            <a:endParaRPr lang="en-US" sz="800" dirty="0">
              <a:solidFill>
                <a:srgbClr val="000000"/>
              </a:solidFill>
            </a:endParaRPr>
          </a:p>
          <a:p>
            <a:pPr lvl="0" algn="just"/>
            <a:r>
              <a:rPr lang="en-US" sz="1200" dirty="0">
                <a:solidFill>
                  <a:srgbClr val="000000"/>
                </a:solidFill>
              </a:rPr>
              <a:t>F. </a:t>
            </a:r>
            <a:r>
              <a:rPr lang="en-US" sz="1200" dirty="0" err="1">
                <a:solidFill>
                  <a:srgbClr val="000000"/>
                </a:solidFill>
              </a:rPr>
              <a:t>Groppi</a:t>
            </a:r>
            <a:r>
              <a:rPr lang="en-US" sz="1200" dirty="0">
                <a:solidFill>
                  <a:srgbClr val="000000"/>
                </a:solidFill>
              </a:rPr>
              <a:t>, P. P. </a:t>
            </a:r>
            <a:r>
              <a:rPr lang="en-US" sz="1200" dirty="0" err="1">
                <a:solidFill>
                  <a:srgbClr val="000000"/>
                </a:solidFill>
              </a:rPr>
              <a:t>Maggioli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it-IT" sz="1200" dirty="0">
                <a:solidFill>
                  <a:srgbClr val="000000"/>
                </a:solidFill>
              </a:rPr>
              <a:t>Misura indoor del radon-222 in locali del Comune di Coriza, Albania - Radon-222 indoor </a:t>
            </a:r>
            <a:r>
              <a:rPr lang="it-IT" sz="1200" dirty="0" err="1">
                <a:solidFill>
                  <a:srgbClr val="000000"/>
                </a:solidFill>
              </a:rPr>
              <a:t>measurements</a:t>
            </a:r>
            <a:r>
              <a:rPr lang="it-IT" sz="1200" dirty="0">
                <a:solidFill>
                  <a:srgbClr val="000000"/>
                </a:solidFill>
              </a:rPr>
              <a:t> in </a:t>
            </a:r>
            <a:r>
              <a:rPr lang="it-IT" sz="1200" dirty="0" err="1">
                <a:solidFill>
                  <a:srgbClr val="000000"/>
                </a:solidFill>
              </a:rPr>
              <a:t>Korca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  <a:r>
              <a:rPr lang="it-IT" sz="1200" dirty="0" err="1">
                <a:solidFill>
                  <a:srgbClr val="000000"/>
                </a:solidFill>
              </a:rPr>
              <a:t>municipality's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  <a:r>
              <a:rPr lang="it-IT" sz="1200" dirty="0" err="1">
                <a:solidFill>
                  <a:srgbClr val="000000"/>
                </a:solidFill>
              </a:rPr>
              <a:t>areas</a:t>
            </a:r>
            <a:r>
              <a:rPr lang="it-IT" sz="1200" dirty="0">
                <a:solidFill>
                  <a:srgbClr val="000000"/>
                </a:solidFill>
              </a:rPr>
              <a:t>, Albania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it-IT" sz="1200" dirty="0">
                <a:solidFill>
                  <a:srgbClr val="000000"/>
                </a:solidFill>
              </a:rPr>
              <a:t>GIORNALE DI FISICA DELLA SOCIETÀ ITALIANA DI FISICA. - ISSN 0017-0283. - 62:1(2021 Mar), pp. 25-36. [10.1393/</a:t>
            </a:r>
            <a:r>
              <a:rPr lang="it-IT" sz="1200" dirty="0" err="1">
                <a:solidFill>
                  <a:srgbClr val="000000"/>
                </a:solidFill>
              </a:rPr>
              <a:t>gdf</a:t>
            </a:r>
            <a:r>
              <a:rPr lang="it-IT" sz="1200" dirty="0">
                <a:solidFill>
                  <a:srgbClr val="000000"/>
                </a:solidFill>
              </a:rPr>
              <a:t>/i2021-10397-6]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68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FFEF28-1125-2915-1C8A-333D8922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Grazie a RADIOLAB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schermata, testo, Carattere, Elementi grafici&#10;&#10;Descrizione generata automaticamente">
            <a:extLst>
              <a:ext uri="{FF2B5EF4-FFF2-40B4-BE49-F238E27FC236}">
                <a16:creationId xmlns:a16="http://schemas.microsoft.com/office/drawing/2014/main" id="{35A83461-71EB-A1A6-5594-1FB9724EF6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51" y="962388"/>
            <a:ext cx="1768831" cy="884540"/>
          </a:xfrm>
          <a:prstGeom prst="rect">
            <a:avLst/>
          </a:prstGeom>
        </p:spPr>
      </p:pic>
      <p:pic>
        <p:nvPicPr>
          <p:cNvPr id="4" name="Picture 2" descr="Le Sezioni – RadioLab">
            <a:extLst>
              <a:ext uri="{FF2B5EF4-FFF2-40B4-BE49-F238E27FC236}">
                <a16:creationId xmlns:a16="http://schemas.microsoft.com/office/drawing/2014/main" id="{C9DE386E-AA00-B97C-12C1-13EA484D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" y="968244"/>
            <a:ext cx="884797" cy="8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8C1FB02-2CCF-9FEB-27D3-26EE0EBC3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532" y="864394"/>
            <a:ext cx="7358440" cy="552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7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B91DD-6BCD-4D41-BFE8-533A5625F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957" y="297656"/>
            <a:ext cx="7791449" cy="1023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002060"/>
                </a:solidFill>
              </a:rPr>
              <a:t>Le statistiche </a:t>
            </a:r>
            <a:r>
              <a:rPr lang="it-IT" dirty="0" err="1">
                <a:solidFill>
                  <a:srgbClr val="002060"/>
                </a:solidFill>
              </a:rPr>
              <a:t>a.s.</a:t>
            </a:r>
            <a:r>
              <a:rPr lang="it-IT" dirty="0">
                <a:solidFill>
                  <a:srgbClr val="002060"/>
                </a:solidFill>
              </a:rPr>
              <a:t> 2022/23</a:t>
            </a:r>
          </a:p>
        </p:txBody>
      </p:sp>
      <p:pic>
        <p:nvPicPr>
          <p:cNvPr id="16387" name="Picture 4" descr="Risultati immagini per infn logo">
            <a:extLst>
              <a:ext uri="{FF2B5EF4-FFF2-40B4-BE49-F238E27FC236}">
                <a16:creationId xmlns:a16="http://schemas.microsoft.com/office/drawing/2014/main" id="{DAFBE188-4259-3EFB-2E19-D70027044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3661"/>
            <a:ext cx="1844675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magine 4">
            <a:extLst>
              <a:ext uri="{FF2B5EF4-FFF2-40B4-BE49-F238E27FC236}">
                <a16:creationId xmlns:a16="http://schemas.microsoft.com/office/drawing/2014/main" id="{B10118EC-F198-93E8-521C-081461D3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65087"/>
            <a:ext cx="1209675" cy="11414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CasellaDiTesto 4">
            <a:extLst>
              <a:ext uri="{FF2B5EF4-FFF2-40B4-BE49-F238E27FC236}">
                <a16:creationId xmlns:a16="http://schemas.microsoft.com/office/drawing/2014/main" id="{9D9855E3-0C91-8ED5-3CA3-276F195B7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563" y="6265863"/>
            <a:ext cx="301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Lampedusa, 20 aprile 2023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F3718B81-9BAA-ED16-BA7B-8A631E7FEBC0}"/>
              </a:ext>
            </a:extLst>
          </p:cNvPr>
          <p:cNvGraphicFramePr>
            <a:graphicFrameLocks noGrp="1"/>
          </p:cNvGraphicFramePr>
          <p:nvPr/>
        </p:nvGraphicFramePr>
        <p:xfrm>
          <a:off x="384970" y="1234440"/>
          <a:ext cx="11587161" cy="5623560"/>
        </p:xfrm>
        <a:graphic>
          <a:graphicData uri="http://schemas.openxmlformats.org/drawingml/2006/table">
            <a:tbl>
              <a:tblPr firstRow="1" bandRow="1"/>
              <a:tblGrid>
                <a:gridCol w="2363012">
                  <a:extLst>
                    <a:ext uri="{9D8B030D-6E8A-4147-A177-3AD203B41FA5}">
                      <a16:colId xmlns:a16="http://schemas.microsoft.com/office/drawing/2014/main" val="1381679160"/>
                    </a:ext>
                  </a:extLst>
                </a:gridCol>
                <a:gridCol w="2902789">
                  <a:extLst>
                    <a:ext uri="{9D8B030D-6E8A-4147-A177-3AD203B41FA5}">
                      <a16:colId xmlns:a16="http://schemas.microsoft.com/office/drawing/2014/main" val="1960448302"/>
                    </a:ext>
                  </a:extLst>
                </a:gridCol>
                <a:gridCol w="2398998">
                  <a:extLst>
                    <a:ext uri="{9D8B030D-6E8A-4147-A177-3AD203B41FA5}">
                      <a16:colId xmlns:a16="http://schemas.microsoft.com/office/drawing/2014/main" val="691527222"/>
                    </a:ext>
                  </a:extLst>
                </a:gridCol>
                <a:gridCol w="1799249">
                  <a:extLst>
                    <a:ext uri="{9D8B030D-6E8A-4147-A177-3AD203B41FA5}">
                      <a16:colId xmlns:a16="http://schemas.microsoft.com/office/drawing/2014/main" val="4138798675"/>
                    </a:ext>
                  </a:extLst>
                </a:gridCol>
                <a:gridCol w="2123113">
                  <a:extLst>
                    <a:ext uri="{9D8B030D-6E8A-4147-A177-3AD203B41FA5}">
                      <a16:colId xmlns:a16="http://schemas.microsoft.com/office/drawing/2014/main" val="313341931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Sede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n. Scuole coinvolte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n studenti coinvolti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n. docenti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n. Ricercatori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43075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Cagliari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30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3041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Cosenza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60 (67% F)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9738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Lecce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10; lezioni in presenza con PLS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30 (16 M; 14 F)</a:t>
                      </a:r>
                    </a:p>
                    <a:p>
                      <a:r>
                        <a:rPr lang="it-IT" sz="1400" dirty="0"/>
                        <a:t>PLS: 150 studenti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734914"/>
                  </a:ext>
                </a:extLst>
              </a:tr>
              <a:tr h="37084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Milano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9; lezioni online e in presenza; misure in presenza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230 (160 M; 70 F)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773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7 come PCTO con PLS , on line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30 (16 M; 14 F)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1911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Napoli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3 attività in presenza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99 (46 M; 53 F)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12547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Siena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113 (64 M; 49 F)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085326"/>
                  </a:ext>
                </a:extLst>
              </a:tr>
              <a:tr h="37084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Padova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 ;  2 classi IV</a:t>
                      </a:r>
                    </a:p>
                    <a:p>
                      <a:r>
                        <a:rPr lang="it-IT" sz="1400" dirty="0"/>
                        <a:t>Lezioni online e in presenza; misure in presenza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38 (35 M; 3 F)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7465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10 scuole (on line)</a:t>
                      </a:r>
                    </a:p>
                    <a:p>
                      <a:r>
                        <a:rPr lang="it-IT" sz="1400" dirty="0"/>
                        <a:t>Classi III; IV; V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127 (89 M; 47 F)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endParaRPr lang="it-IT" sz="14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9657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 Scuola Media; in presenza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19 (10 M; 9F)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0812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Torino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40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5711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dirty="0"/>
                        <a:t>Trieste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40 (20 F;  20 M)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1400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D4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97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283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F6004-9531-4199-6F7B-CAB48D85E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Statistiche partecipanti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BA13B3-A5B4-B69D-6EC7-23749A15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4894707" cy="3694176"/>
          </a:xfrm>
        </p:spPr>
        <p:txBody>
          <a:bodyPr>
            <a:normAutofit/>
          </a:bodyPr>
          <a:lstStyle/>
          <a:p>
            <a:r>
              <a:rPr lang="it-IT" dirty="0"/>
              <a:t> 32 studenti provenienti da 6 regioni</a:t>
            </a:r>
          </a:p>
          <a:p>
            <a:r>
              <a:rPr lang="it-IT" sz="2400" dirty="0"/>
              <a:t>11 docenti da 6 regioni</a:t>
            </a:r>
          </a:p>
          <a:p>
            <a:r>
              <a:rPr lang="it-IT" sz="2400" dirty="0"/>
              <a:t>4 rappresentanti INFN</a:t>
            </a:r>
          </a:p>
          <a:p>
            <a:r>
              <a:rPr lang="it-IT" sz="2400" dirty="0"/>
              <a:t>6 esperti universitari ed esterni</a:t>
            </a:r>
          </a:p>
          <a:p>
            <a:r>
              <a:rPr lang="it-IT" sz="2400" dirty="0"/>
              <a:t>5 tutor UNIMI/INFN-Mi</a:t>
            </a:r>
          </a:p>
          <a:p>
            <a:r>
              <a:rPr lang="en-GB" sz="2400" dirty="0"/>
              <a:t>1 tutor </a:t>
            </a:r>
            <a:r>
              <a:rPr lang="en-GB" sz="2400" dirty="0" err="1"/>
              <a:t>Unical</a:t>
            </a:r>
            <a:endParaRPr lang="en-GB" sz="2400" dirty="0"/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CD47F2D-4F01-674D-8B91-46525221D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611" y="1661217"/>
            <a:ext cx="4126821" cy="451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9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CCED64-3584-E890-81B7-8951ADEA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978619"/>
            <a:ext cx="5991244" cy="1106424"/>
          </a:xfrm>
        </p:spPr>
        <p:txBody>
          <a:bodyPr>
            <a:normAutofit/>
          </a:bodyPr>
          <a:lstStyle/>
          <a:p>
            <a:r>
              <a:rPr lang="it-IT" sz="3200"/>
              <a:t>Organizzazione</a:t>
            </a:r>
            <a:endParaRPr lang="en-GB" sz="3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04F341-3D01-D401-A1FE-B7BD6303D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5993892" cy="3560251"/>
          </a:xfrm>
        </p:spPr>
        <p:txBody>
          <a:bodyPr>
            <a:normAutofit/>
          </a:bodyPr>
          <a:lstStyle/>
          <a:p>
            <a:r>
              <a:rPr lang="it-IT" sz="1800" dirty="0"/>
              <a:t>Ritrovo con i partecipanti presso </a:t>
            </a:r>
            <a:r>
              <a:rPr lang="it-IT" sz="1800" b="1" dirty="0"/>
              <a:t>Aeroporto di Malpensa</a:t>
            </a:r>
          </a:p>
          <a:p>
            <a:r>
              <a:rPr lang="it-IT" sz="1800" dirty="0"/>
              <a:t>Trasferimento in autobus per </a:t>
            </a:r>
            <a:r>
              <a:rPr lang="it-IT" sz="1800" b="1" dirty="0"/>
              <a:t>Macugnaga</a:t>
            </a:r>
          </a:p>
          <a:p>
            <a:r>
              <a:rPr lang="it-IT" sz="1800" dirty="0"/>
              <a:t>Sistemazione presso la </a:t>
            </a:r>
            <a:r>
              <a:rPr lang="it-IT" sz="1800" b="1" dirty="0"/>
              <a:t>Casa Alpina De Filippi</a:t>
            </a:r>
          </a:p>
          <a:p>
            <a:r>
              <a:rPr lang="it-IT" sz="1800" dirty="0"/>
              <a:t>Lezioni, sessioni pratiche e attività sperimentali all’aperto</a:t>
            </a:r>
          </a:p>
          <a:p>
            <a:r>
              <a:rPr lang="it-IT" sz="1800" dirty="0"/>
              <a:t>Visite guidate (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Dorf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, villaggio storico di Macugnaga, Rifugio CAI Zamboni Zappa, Miniera della Guia, Museo Walser</a:t>
            </a:r>
            <a:r>
              <a:rPr lang="it-IT" sz="1800" dirty="0"/>
              <a:t>)</a:t>
            </a:r>
            <a:endParaRPr lang="en-GB" sz="1800" dirty="0"/>
          </a:p>
        </p:txBody>
      </p:sp>
      <p:pic>
        <p:nvPicPr>
          <p:cNvPr id="5" name="Elemento grafico 4" descr="Collegamento con riempimento a tinta unita">
            <a:extLst>
              <a:ext uri="{FF2B5EF4-FFF2-40B4-BE49-F238E27FC236}">
                <a16:creationId xmlns:a16="http://schemas.microsoft.com/office/drawing/2014/main" id="{51F94941-9105-DF3E-59D3-CA57F6E61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5483" y="1413961"/>
            <a:ext cx="3179059" cy="317905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C94D86-738A-67E9-D2B5-5D9A2BB87ACD}"/>
              </a:ext>
            </a:extLst>
          </p:cNvPr>
          <p:cNvSpPr txBox="1"/>
          <p:nvPr/>
        </p:nvSpPr>
        <p:spPr>
          <a:xfrm>
            <a:off x="7679817" y="4593020"/>
            <a:ext cx="43502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Link INDICO: </a:t>
            </a:r>
            <a:br>
              <a:rPr lang="en-GB" dirty="0"/>
            </a:br>
            <a:r>
              <a:rPr lang="en-GB" b="1" dirty="0">
                <a:solidFill>
                  <a:srgbClr val="00B050"/>
                </a:solidFill>
                <a:hlinkClick r:id="rId4"/>
              </a:rPr>
              <a:t>https://agenda.infn.it/event/35909/</a:t>
            </a:r>
            <a:endParaRPr lang="en-GB" b="1" dirty="0">
              <a:solidFill>
                <a:srgbClr val="00B050"/>
              </a:solidFill>
            </a:endParaRPr>
          </a:p>
          <a:p>
            <a:endParaRPr lang="en-GB" b="1" dirty="0">
              <a:solidFill>
                <a:srgbClr val="00B050"/>
              </a:solidFill>
            </a:endParaRPr>
          </a:p>
          <a:p>
            <a:r>
              <a:rPr lang="en-GB" dirty="0"/>
              <a:t>Sito web Radiolab</a:t>
            </a:r>
          </a:p>
          <a:p>
            <a:r>
              <a:rPr lang="en-GB" b="1" dirty="0">
                <a:hlinkClick r:id="rId5"/>
              </a:rPr>
              <a:t>https://web.infn.it/RadioLAB/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4232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A05C59-284A-43D9-AE28-6F5AA1F00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E28CBF-0CA6-B6AE-241C-342F38AD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it-IT" sz="5200"/>
              <a:t>Scopo della scuola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0BB4C9-B781-4AEE-ACAB-8EE849F24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647DA-FC1D-4189-8B97-4EF3C2C0BA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4AB873-24FF-F9DF-FCEE-DA3079D4D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/>
              <a:t>L’obiettivo della scuola è quello di avvicinare studentesse e studenti (III, IV e V superiore) al tema della </a:t>
            </a:r>
            <a:r>
              <a:rPr lang="it-IT" sz="1800" b="1"/>
              <a:t>radioattività</a:t>
            </a:r>
            <a:r>
              <a:rPr lang="it-IT" sz="1800"/>
              <a:t>, in particolare quella ambientale. </a:t>
            </a:r>
          </a:p>
          <a:p>
            <a:pPr marL="0" indent="0">
              <a:buNone/>
            </a:pPr>
            <a:r>
              <a:rPr lang="it-IT" sz="1800"/>
              <a:t>Per fare ciò sono state previste </a:t>
            </a:r>
            <a:r>
              <a:rPr lang="it-IT" sz="1800" b="1"/>
              <a:t>lezioni teoriche </a:t>
            </a:r>
            <a:r>
              <a:rPr lang="it-IT" sz="1800"/>
              <a:t>sul tema e tanta attività pratica di </a:t>
            </a:r>
            <a:r>
              <a:rPr lang="it-IT" sz="1800" b="1"/>
              <a:t>misura e analisi dei dati </a:t>
            </a:r>
            <a:r>
              <a:rPr lang="it-IT" sz="1800"/>
              <a:t>raccolti.</a:t>
            </a:r>
          </a:p>
          <a:p>
            <a:pPr marL="0" indent="0">
              <a:buNone/>
            </a:pPr>
            <a:r>
              <a:rPr lang="it-IT" sz="1800"/>
              <a:t>I partecipanti hanno vestito i panni del ricercatore in tutte le sue parti, dalla </a:t>
            </a:r>
            <a:r>
              <a:rPr lang="it-IT" sz="1800" b="1"/>
              <a:t>progettazione della ricerca </a:t>
            </a:r>
            <a:r>
              <a:rPr lang="it-IT" sz="1800"/>
              <a:t>fino alla </a:t>
            </a:r>
            <a:r>
              <a:rPr lang="it-IT" sz="1800" b="1"/>
              <a:t>comunicazione dei risultati</a:t>
            </a:r>
            <a:r>
              <a:rPr lang="it-IT" sz="1800"/>
              <a:t>.</a:t>
            </a:r>
          </a:p>
        </p:txBody>
      </p:sp>
      <p:pic>
        <p:nvPicPr>
          <p:cNvPr id="6" name="Immagine 5" descr="Immagine che contiene persona, vestiti, Viso umano, interno&#10;&#10;Descrizione generata automaticamente">
            <a:extLst>
              <a:ext uri="{FF2B5EF4-FFF2-40B4-BE49-F238E27FC236}">
                <a16:creationId xmlns:a16="http://schemas.microsoft.com/office/drawing/2014/main" id="{5E46A906-A059-D80D-178E-0A6E5C29C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5" r="2" b="19250"/>
          <a:stretch/>
        </p:blipFill>
        <p:spPr>
          <a:xfrm>
            <a:off x="7684008" y="-26"/>
            <a:ext cx="4507992" cy="4121398"/>
          </a:xfrm>
          <a:prstGeom prst="rect">
            <a:avLst/>
          </a:prstGeom>
        </p:spPr>
      </p:pic>
      <p:pic>
        <p:nvPicPr>
          <p:cNvPr id="5" name="Immagine 4" descr="Immagine che contiene vestiti, interno, uomo, persona&#10;&#10;Descrizione generata automaticamente">
            <a:extLst>
              <a:ext uri="{FF2B5EF4-FFF2-40B4-BE49-F238E27FC236}">
                <a16:creationId xmlns:a16="http://schemas.microsoft.com/office/drawing/2014/main" id="{A31BB734-EFAE-0EE5-28ED-2A13D7386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97" b="14105"/>
          <a:stretch/>
        </p:blipFill>
        <p:spPr>
          <a:xfrm>
            <a:off x="7684008" y="4349387"/>
            <a:ext cx="4507992" cy="25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9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86ECB-13AC-D5D9-8443-92EA1B77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Timetable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3DDF1A3-B420-810A-1EE1-70EB79F8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2538"/>
            <a:ext cx="6096000" cy="251791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2DDC2E3-8F57-51BC-97B3-D024E7A4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437"/>
            <a:ext cx="6096000" cy="4483923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446FBAE-156D-6863-9C2E-74511B6F1D21}"/>
              </a:ext>
            </a:extLst>
          </p:cNvPr>
          <p:cNvGrpSpPr/>
          <p:nvPr/>
        </p:nvGrpSpPr>
        <p:grpSpPr>
          <a:xfrm>
            <a:off x="11380818" y="3806586"/>
            <a:ext cx="662026" cy="648682"/>
            <a:chOff x="7388619" y="2222593"/>
            <a:chExt cx="1001168" cy="927749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95CAB9BB-2B5E-D00C-CE5A-0D2B1AB961CE}"/>
                </a:ext>
              </a:extLst>
            </p:cNvPr>
            <p:cNvSpPr/>
            <p:nvPr/>
          </p:nvSpPr>
          <p:spPr>
            <a:xfrm>
              <a:off x="7388619" y="2222593"/>
              <a:ext cx="1001168" cy="927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429292F-42D9-5D8C-148D-D37E06457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957" y="2269545"/>
              <a:ext cx="926492" cy="833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magine 6" descr="Immagine che contiene simbolo, moneta&#10;&#10;Descrizione generata automaticamente">
            <a:extLst>
              <a:ext uri="{FF2B5EF4-FFF2-40B4-BE49-F238E27FC236}">
                <a16:creationId xmlns:a16="http://schemas.microsoft.com/office/drawing/2014/main" id="{FB2BD277-936F-E297-AB43-AB3F4C50FD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508" y="3146518"/>
            <a:ext cx="612646" cy="6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9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39E62-81C3-B590-8B74-6D771DD85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 sperimentali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8BAFCD-B1EB-6DC6-014F-13EC2ECD6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9" y="2478024"/>
            <a:ext cx="4980432" cy="3694176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Misure di </a:t>
            </a:r>
            <a:r>
              <a:rPr lang="it-IT" b="1" dirty="0"/>
              <a:t>concentrazione di radon </a:t>
            </a:r>
            <a:r>
              <a:rPr lang="it-IT" dirty="0"/>
              <a:t>in aria utilizzando strumentazione attiva (Cella di Lucas e 2 rivelatori al semiconduttore)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Misure di radioattività del suolo con zainetto gamma-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edu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CAEN (scintillatore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NaI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Misure di radioattività in matrici ambientali (Scintillatore e 3 contatori Geiger-Muller)</a:t>
            </a:r>
          </a:p>
        </p:txBody>
      </p:sp>
      <p:pic>
        <p:nvPicPr>
          <p:cNvPr id="4" name="Google Shape;1274;p24">
            <a:extLst>
              <a:ext uri="{FF2B5EF4-FFF2-40B4-BE49-F238E27FC236}">
                <a16:creationId xmlns:a16="http://schemas.microsoft.com/office/drawing/2014/main" id="{B80233D3-D104-4405-B058-4DB6BA5F1FE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17490" y="766600"/>
            <a:ext cx="4442428" cy="26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A9A9280-838E-D727-E582-5BA3DEBD6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3" b="95170" l="9951" r="89886">
                        <a14:foregroundMark x1="75693" y1="92330" x2="60685" y2="95170"/>
                        <a14:foregroundMark x1="60685" y1="95170" x2="60359" y2="94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5857" y="3172548"/>
            <a:ext cx="3230561" cy="1855069"/>
          </a:xfrm>
          <a:prstGeom prst="rect">
            <a:avLst/>
          </a:prstGeom>
        </p:spPr>
      </p:pic>
      <p:pic>
        <p:nvPicPr>
          <p:cNvPr id="7" name="Picture 2" descr="RTM 1688-2 : Radon and thoron monitor">
            <a:extLst>
              <a:ext uri="{FF2B5EF4-FFF2-40B4-BE49-F238E27FC236}">
                <a16:creationId xmlns:a16="http://schemas.microsoft.com/office/drawing/2014/main" id="{DBEDA0BE-878F-1CB7-8DE4-74EE75276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398" y="4325112"/>
            <a:ext cx="3625808" cy="241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rentium Plus (US) - QRI | Airthings">
            <a:extLst>
              <a:ext uri="{FF2B5EF4-FFF2-40B4-BE49-F238E27FC236}">
                <a16:creationId xmlns:a16="http://schemas.microsoft.com/office/drawing/2014/main" id="{1616C3FC-865F-9372-C6F5-6C746F6F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61" y="4592664"/>
            <a:ext cx="1835451" cy="183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6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39E62-81C3-B590-8B74-6D771DD85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 sperimentali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8BAFCD-B1EB-6DC6-014F-13EC2ECD6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9" y="2478024"/>
            <a:ext cx="4980432" cy="3694176"/>
          </a:xfrm>
        </p:spPr>
        <p:txBody>
          <a:bodyPr>
            <a:normAutofit fontScale="77500" lnSpcReduction="20000"/>
          </a:bodyPr>
          <a:lstStyle/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Misure di concentrazione di radon in aria utilizzando strumentazione attiva (Cella di Lucas e 2 rivelatori al semiconduttore)</a:t>
            </a:r>
          </a:p>
          <a:p>
            <a:r>
              <a:rPr lang="it-IT" dirty="0"/>
              <a:t>Misure di </a:t>
            </a:r>
            <a:r>
              <a:rPr lang="it-IT" b="1" dirty="0"/>
              <a:t>radioattività del suolo </a:t>
            </a:r>
            <a:r>
              <a:rPr lang="it-IT" dirty="0"/>
              <a:t>con zainetto gamma-</a:t>
            </a:r>
            <a:r>
              <a:rPr lang="it-IT" dirty="0" err="1"/>
              <a:t>edu</a:t>
            </a:r>
            <a:r>
              <a:rPr lang="it-IT" dirty="0"/>
              <a:t> CAEN (scintillatore </a:t>
            </a:r>
            <a:r>
              <a:rPr lang="it-IT" dirty="0" err="1"/>
              <a:t>NaI</a:t>
            </a:r>
            <a:r>
              <a:rPr lang="it-IT" dirty="0"/>
              <a:t>)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Misure di radioattività in matrici ambientali (Scintillatore e 3 contatori Geiger-Muller)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F1A42F-FAEA-D7D5-1E9F-6380FF8FDF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4116" y="929837"/>
            <a:ext cx="3049571" cy="2287178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DB69550E-3C07-BC53-B4CB-49F25C552675}"/>
              </a:ext>
            </a:extLst>
          </p:cNvPr>
          <p:cNvGrpSpPr/>
          <p:nvPr/>
        </p:nvGrpSpPr>
        <p:grpSpPr>
          <a:xfrm>
            <a:off x="7333427" y="3684298"/>
            <a:ext cx="4186680" cy="3063568"/>
            <a:chOff x="1314478" y="506815"/>
            <a:chExt cx="9563045" cy="5916891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099A2AE-3169-A96F-5E62-F460874D6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89" r="-42" b="14488"/>
            <a:stretch/>
          </p:blipFill>
          <p:spPr>
            <a:xfrm>
              <a:off x="1314478" y="506815"/>
              <a:ext cx="3764325" cy="5916891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782B104-F9E7-D5F0-AC5B-D1E6FCF74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3222" r="-645" b="14167"/>
            <a:stretch/>
          </p:blipFill>
          <p:spPr>
            <a:xfrm>
              <a:off x="7113198" y="506815"/>
              <a:ext cx="3764325" cy="5880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30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39E62-81C3-B590-8B74-6D771DD85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 sperimentali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8BAFCD-B1EB-6DC6-014F-13EC2ECD6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9" y="2478024"/>
            <a:ext cx="4980432" cy="3694176"/>
          </a:xfrm>
        </p:spPr>
        <p:txBody>
          <a:bodyPr>
            <a:normAutofit fontScale="77500" lnSpcReduction="20000"/>
          </a:bodyPr>
          <a:lstStyle/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Misure di concentrazione di radon in aria utilizzando strumentazione attiva (Cella di Lucas e 2 rivelatori al semiconduttore)</a:t>
            </a:r>
          </a:p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Misure di radioattività del suolo con zainetto gamma-</a:t>
            </a:r>
            <a:r>
              <a:rPr lang="it-IT" dirty="0" err="1">
                <a:solidFill>
                  <a:schemeClr val="bg1">
                    <a:lumMod val="85000"/>
                  </a:schemeClr>
                </a:solidFill>
              </a:rPr>
              <a:t>edu</a:t>
            </a:r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 CAEN (scintillatore </a:t>
            </a:r>
            <a:r>
              <a:rPr lang="it-IT" dirty="0" err="1">
                <a:solidFill>
                  <a:schemeClr val="bg1">
                    <a:lumMod val="85000"/>
                  </a:schemeClr>
                </a:solidFill>
              </a:rPr>
              <a:t>NaI</a:t>
            </a:r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r>
              <a:rPr lang="it-IT" dirty="0"/>
              <a:t>Misure di </a:t>
            </a:r>
            <a:r>
              <a:rPr lang="it-IT" b="1" dirty="0"/>
              <a:t>radioattività in matrici ambientali </a:t>
            </a:r>
            <a:r>
              <a:rPr lang="it-IT" dirty="0"/>
              <a:t>(Scintillatore e 3 contatori Geiger-Muller)</a:t>
            </a:r>
          </a:p>
        </p:txBody>
      </p:sp>
      <p:pic>
        <p:nvPicPr>
          <p:cNvPr id="4" name="Picture 6" descr="Nucleare, riconoscere il pericolo radioattività: il contatore Geiger e  Müller">
            <a:extLst>
              <a:ext uri="{FF2B5EF4-FFF2-40B4-BE49-F238E27FC236}">
                <a16:creationId xmlns:a16="http://schemas.microsoft.com/office/drawing/2014/main" id="{233FE75D-B1EA-B8D6-722A-8B96B347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11" y="1400775"/>
            <a:ext cx="2735313" cy="20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Gamma spectrometry - HTDS">
            <a:extLst>
              <a:ext uri="{FF2B5EF4-FFF2-40B4-BE49-F238E27FC236}">
                <a16:creationId xmlns:a16="http://schemas.microsoft.com/office/drawing/2014/main" id="{73CCADE5-6710-3575-5A74-00638B3A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51" y="3946707"/>
            <a:ext cx="4997232" cy="23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94;p18">
            <a:extLst>
              <a:ext uri="{FF2B5EF4-FFF2-40B4-BE49-F238E27FC236}">
                <a16:creationId xmlns:a16="http://schemas.microsoft.com/office/drawing/2014/main" id="{985A6883-BADA-0A8F-8897-D53E706333C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0832" y="1400774"/>
            <a:ext cx="2843318" cy="20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5FF99F9-22AA-AA48-8A8C-7A417227F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525" y="4126044"/>
            <a:ext cx="2313931" cy="20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8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21457-64B8-0E1D-C090-F1F1A9F8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Outcome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22DE89-0DB8-1891-6FDD-C1E6FFE7A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4876801" cy="3694176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I partecipanti hanno avuto modo di vivere la vita del ricercatore per una settimana e la totalità di loro ha apprezzato l’attività</a:t>
            </a:r>
          </a:p>
          <a:p>
            <a:r>
              <a:rPr lang="it-IT" dirty="0"/>
              <a:t>Hanno condiviso esperienze, conoscenze ma soprattutto hanno creato un forte clima di collaborazione</a:t>
            </a:r>
          </a:p>
          <a:p>
            <a:r>
              <a:rPr lang="it-IT" dirty="0"/>
              <a:t>La maggior parte di loro consiglierebbe l’esperienza ad altre persone </a:t>
            </a:r>
          </a:p>
        </p:txBody>
      </p:sp>
      <p:pic>
        <p:nvPicPr>
          <p:cNvPr id="1026" name="Picture 2" descr="Grafico delle risposte di Moduli. Titolo della domanda: Consiglieresti ad altri di partecipare ad eventuali future edizioni della Summer School (che potrebbero essere organizzate in altre sedi)?&#10;. Numero di risposte: 36 risposte.">
            <a:extLst>
              <a:ext uri="{FF2B5EF4-FFF2-40B4-BE49-F238E27FC236}">
                <a16:creationId xmlns:a16="http://schemas.microsoft.com/office/drawing/2014/main" id="{67DC80A3-D430-5BE9-B4DA-778900C1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32" y="3766435"/>
            <a:ext cx="5365372" cy="272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fico delle risposte di Moduli. Titolo della domanda: Come valuteresti il clima di collaborazione che si è creato tra voi partecipanti?&#10;. Numero di risposte: 36 risposte.">
            <a:extLst>
              <a:ext uri="{FF2B5EF4-FFF2-40B4-BE49-F238E27FC236}">
                <a16:creationId xmlns:a16="http://schemas.microsoft.com/office/drawing/2014/main" id="{8066F048-CC4D-1330-DC04-C2520E71A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5787"/>
            <a:ext cx="5365373" cy="25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15247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RightStep">
      <a:dk1>
        <a:srgbClr val="000000"/>
      </a:dk1>
      <a:lt1>
        <a:srgbClr val="FFFFFF"/>
      </a:lt1>
      <a:dk2>
        <a:srgbClr val="2D2F1B"/>
      </a:dk2>
      <a:lt2>
        <a:srgbClr val="F0F3F2"/>
      </a:lt2>
      <a:accent1>
        <a:srgbClr val="C34D90"/>
      </a:accent1>
      <a:accent2>
        <a:srgbClr val="B13B4D"/>
      </a:accent2>
      <a:accent3>
        <a:srgbClr val="C36C4D"/>
      </a:accent3>
      <a:accent4>
        <a:srgbClr val="B18B3B"/>
      </a:accent4>
      <a:accent5>
        <a:srgbClr val="A0AA43"/>
      </a:accent5>
      <a:accent6>
        <a:srgbClr val="75B13B"/>
      </a:accent6>
      <a:hlink>
        <a:srgbClr val="6970CD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1402</Words>
  <Application>Microsoft Office PowerPoint</Application>
  <PresentationFormat>Widescreen</PresentationFormat>
  <Paragraphs>146</Paragraphs>
  <Slides>19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Aptos</vt:lpstr>
      <vt:lpstr>Arial</vt:lpstr>
      <vt:lpstr>Avenir Next LT Pro</vt:lpstr>
      <vt:lpstr>Calibri</vt:lpstr>
      <vt:lpstr>Century Gothic</vt:lpstr>
      <vt:lpstr>Rockwell</vt:lpstr>
      <vt:lpstr>AccentBoxVTI</vt:lpstr>
      <vt:lpstr>RADIOLAB e ISOradioLAb Summer School</vt:lpstr>
      <vt:lpstr>Statistiche partecipanti</vt:lpstr>
      <vt:lpstr>Organizzazione</vt:lpstr>
      <vt:lpstr>Scopo della scuola</vt:lpstr>
      <vt:lpstr>Timetable</vt:lpstr>
      <vt:lpstr>Attività sperimentali</vt:lpstr>
      <vt:lpstr>Attività sperimentali</vt:lpstr>
      <vt:lpstr>Attività sperimentali</vt:lpstr>
      <vt:lpstr>Outcome</vt:lpstr>
      <vt:lpstr>Grazie per l’attenzione</vt:lpstr>
      <vt:lpstr>Alcuni momenti</vt:lpstr>
      <vt:lpstr>Altre iniziative – La notte della ricerca</vt:lpstr>
      <vt:lpstr>Altre iniziative – Radon day</vt:lpstr>
      <vt:lpstr>Altre iniziative - Lampedusa</vt:lpstr>
      <vt:lpstr>Altre iniziative – Pantelleria</vt:lpstr>
      <vt:lpstr>Pubblicazioni e convegni</vt:lpstr>
      <vt:lpstr>Pubblicazioni e convegni</vt:lpstr>
      <vt:lpstr>Grazie a RADIOLAB</vt:lpstr>
      <vt:lpstr>Le statistiche a.s. 2022/23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RADIOLAB e ISOradioLAb Summer School</dc:title>
  <dc:creator>Michele Colucci</dc:creator>
  <cp:lastModifiedBy>Giuseppe La Verde</cp:lastModifiedBy>
  <cp:revision>50</cp:revision>
  <dcterms:created xsi:type="dcterms:W3CDTF">2023-08-29T09:04:37Z</dcterms:created>
  <dcterms:modified xsi:type="dcterms:W3CDTF">2024-01-23T08:04:48Z</dcterms:modified>
</cp:coreProperties>
</file>