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4" r:id="rId1"/>
    <p:sldMasterId id="2147483676" r:id="rId2"/>
    <p:sldMasterId id="2147483704" r:id="rId3"/>
    <p:sldMasterId id="2147483797" r:id="rId4"/>
  </p:sldMasterIdLst>
  <p:notesMasterIdLst>
    <p:notesMasterId r:id="rId46"/>
  </p:notesMasterIdLst>
  <p:sldIdLst>
    <p:sldId id="256" r:id="rId5"/>
    <p:sldId id="257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354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444" r:id="rId25"/>
    <p:sldId id="466" r:id="rId26"/>
    <p:sldId id="298" r:id="rId27"/>
    <p:sldId id="448" r:id="rId28"/>
    <p:sldId id="467" r:id="rId29"/>
    <p:sldId id="468" r:id="rId30"/>
    <p:sldId id="281" r:id="rId31"/>
    <p:sldId id="282" r:id="rId32"/>
    <p:sldId id="295" r:id="rId33"/>
    <p:sldId id="296" r:id="rId34"/>
    <p:sldId id="284" r:id="rId35"/>
    <p:sldId id="492" r:id="rId36"/>
    <p:sldId id="493" r:id="rId37"/>
    <p:sldId id="495" r:id="rId38"/>
    <p:sldId id="258" r:id="rId39"/>
    <p:sldId id="494" r:id="rId40"/>
    <p:sldId id="488" r:id="rId41"/>
    <p:sldId id="490" r:id="rId42"/>
    <p:sldId id="266" r:id="rId43"/>
    <p:sldId id="489" r:id="rId44"/>
    <p:sldId id="265" r:id="rId4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mbria Math" panose="02040503050406030204" pitchFamily="18" charset="0"/>
      <p:regular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Fjalla One" panose="02000506040000020004" pitchFamily="2" charset="0"/>
      <p:regular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Tahoma" panose="020B0604030504040204" pitchFamily="34" charset="0"/>
      <p:regular r:id="rId67"/>
      <p:bold r:id="rId68"/>
    </p:embeddedFont>
    <p:embeddedFont>
      <p:font typeface="The Hand Black" panose="03070502030502020204" pitchFamily="66" charset="0"/>
      <p:bold r:id="rId69"/>
    </p:embeddedFont>
    <p:embeddedFont>
      <p:font typeface="The Serif Hand Black" panose="03070502030502020204" pitchFamily="66" charset="0"/>
      <p:bold r:id="rId70"/>
    </p:embeddedFont>
    <p:embeddedFont>
      <p:font typeface="Wingdings 3" pitchFamily="2" charset="2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41"/>
    <p:restoredTop sz="86190"/>
  </p:normalViewPr>
  <p:slideViewPr>
    <p:cSldViewPr snapToGrid="0">
      <p:cViewPr>
        <p:scale>
          <a:sx n="110" d="100"/>
          <a:sy n="110" d="100"/>
        </p:scale>
        <p:origin x="944" y="-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1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uminosity" TargetMode="External"/><Relationship Id="rId7" Type="http://schemas.openxmlformats.org/officeDocument/2006/relationships/hyperlink" Target="https://en.wikipedia.org/wiki/List_of_nearest_star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Light-year" TargetMode="External"/><Relationship Id="rId5" Type="http://schemas.openxmlformats.org/officeDocument/2006/relationships/hyperlink" Target="https://en.wikipedia.org/wiki/Parsec" TargetMode="External"/><Relationship Id="rId4" Type="http://schemas.openxmlformats.org/officeDocument/2006/relationships/hyperlink" Target="https://en.wikipedia.org/wiki/Solar_System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ltraviolet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Near-infrared" TargetMode="External"/><Relationship Id="rId4" Type="http://schemas.openxmlformats.org/officeDocument/2006/relationships/hyperlink" Target="https://en.wikipedia.org/wiki/Visible_spectrum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cc0677c71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cc0677c71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cc0677c718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cc0677c718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cc0677c71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cc0677c71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fca2f6f2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fca2f6f2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cc0677c71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cc0677c71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ca2f6f2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fca2f6f2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81b98a7d5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81b98a7d5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Sinistra: Statua “De Vaartkapoen” a Molenbeek (Belgio). Destra: Statua “floating stone” all’aeroporto del Cairo (Egitto)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d53e419cd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d53e419cd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cc0677c718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cc0677c718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dirty="0" err="1">
                <a:solidFill>
                  <a:schemeClr val="dk1"/>
                </a:solidFill>
              </a:rPr>
              <a:t>Immagine</a:t>
            </a:r>
            <a:r>
              <a:rPr lang="en-GB" sz="800" dirty="0">
                <a:solidFill>
                  <a:schemeClr val="dk1"/>
                </a:solidFill>
              </a:rPr>
              <a:t> del Coma Cluster</a:t>
            </a:r>
            <a:endParaRPr sz="8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dirty="0">
                <a:solidFill>
                  <a:schemeClr val="dk1"/>
                </a:solidFill>
              </a:rPr>
              <a:t>N.B. </a:t>
            </a:r>
            <a:r>
              <a:rPr lang="en-GB" sz="800" dirty="0" err="1">
                <a:solidFill>
                  <a:schemeClr val="dk1"/>
                </a:solidFill>
              </a:rPr>
              <a:t>nessuno</a:t>
            </a:r>
            <a:r>
              <a:rPr lang="en-GB" sz="800" dirty="0">
                <a:solidFill>
                  <a:schemeClr val="dk1"/>
                </a:solidFill>
              </a:rPr>
              <a:t> </a:t>
            </a:r>
            <a:r>
              <a:rPr lang="en-GB" sz="800" dirty="0" err="1">
                <a:solidFill>
                  <a:schemeClr val="dk1"/>
                </a:solidFill>
              </a:rPr>
              <a:t>gli</a:t>
            </a:r>
            <a:r>
              <a:rPr lang="en-GB" sz="800" dirty="0">
                <a:solidFill>
                  <a:schemeClr val="dk1"/>
                </a:solidFill>
              </a:rPr>
              <a:t> </a:t>
            </a:r>
            <a:r>
              <a:rPr lang="en-GB" sz="800" dirty="0" err="1">
                <a:solidFill>
                  <a:schemeClr val="dk1"/>
                </a:solidFill>
              </a:rPr>
              <a:t>credette</a:t>
            </a:r>
            <a:r>
              <a:rPr lang="en-GB" sz="800" dirty="0">
                <a:solidFill>
                  <a:schemeClr val="dk1"/>
                </a:solidFill>
              </a:rPr>
              <a:t> (</a:t>
            </a:r>
            <a:r>
              <a:rPr lang="en-GB" sz="800" dirty="0" err="1">
                <a:solidFill>
                  <a:schemeClr val="dk1"/>
                </a:solidFill>
              </a:rPr>
              <a:t>aveva</a:t>
            </a:r>
            <a:r>
              <a:rPr lang="en-GB" sz="800" dirty="0">
                <a:solidFill>
                  <a:schemeClr val="dk1"/>
                </a:solidFill>
              </a:rPr>
              <a:t> un </a:t>
            </a:r>
            <a:r>
              <a:rPr lang="en-GB" sz="800" dirty="0" err="1">
                <a:solidFill>
                  <a:schemeClr val="dk1"/>
                </a:solidFill>
              </a:rPr>
              <a:t>cattivo</a:t>
            </a:r>
            <a:r>
              <a:rPr lang="en-GB" sz="800" dirty="0">
                <a:solidFill>
                  <a:schemeClr val="dk1"/>
                </a:solidFill>
              </a:rPr>
              <a:t> carattere)</a:t>
            </a:r>
            <a:endParaRPr sz="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chemeClr val="dk1"/>
                </a:solidFill>
              </a:rPr>
              <a:t>Confermato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nel</a:t>
            </a:r>
            <a:r>
              <a:rPr lang="en-GB" sz="900" dirty="0">
                <a:solidFill>
                  <a:schemeClr val="dk1"/>
                </a:solidFill>
              </a:rPr>
              <a:t> 1936 (ma </a:t>
            </a:r>
            <a:r>
              <a:rPr lang="en-GB" sz="900" dirty="0" err="1">
                <a:solidFill>
                  <a:schemeClr val="dk1"/>
                </a:solidFill>
              </a:rPr>
              <a:t>ancora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nessuno</a:t>
            </a:r>
            <a:r>
              <a:rPr lang="en-GB" sz="900" dirty="0">
                <a:solidFill>
                  <a:schemeClr val="dk1"/>
                </a:solidFill>
              </a:rPr>
              <a:t> ci </a:t>
            </a:r>
            <a:r>
              <a:rPr lang="en-GB" sz="900" dirty="0" err="1">
                <a:solidFill>
                  <a:schemeClr val="dk1"/>
                </a:solidFill>
              </a:rPr>
              <a:t>badò</a:t>
            </a:r>
            <a:r>
              <a:rPr lang="en-GB" sz="900" dirty="0">
                <a:solidFill>
                  <a:schemeClr val="dk1"/>
                </a:solidFill>
              </a:rPr>
              <a:t>)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cc0677c718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cc0677c718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>
                <a:solidFill>
                  <a:schemeClr val="dk1"/>
                </a:solidFill>
              </a:rPr>
              <a:t>Nella </a:t>
            </a:r>
            <a:r>
              <a:rPr lang="en-GB" sz="900" dirty="0" err="1">
                <a:solidFill>
                  <a:schemeClr val="dk1"/>
                </a:solidFill>
              </a:rPr>
              <a:t>sua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carriera</a:t>
            </a:r>
            <a:r>
              <a:rPr lang="en-GB" sz="900" dirty="0">
                <a:solidFill>
                  <a:schemeClr val="dk1"/>
                </a:solidFill>
              </a:rPr>
              <a:t>, </a:t>
            </a:r>
            <a:r>
              <a:rPr lang="en-GB" sz="900" dirty="0" err="1">
                <a:solidFill>
                  <a:schemeClr val="dk1"/>
                </a:solidFill>
              </a:rPr>
              <a:t>dovette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combattere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spesso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stereotipi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sulle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donne</a:t>
            </a:r>
            <a:r>
              <a:rPr lang="en-GB" sz="900" dirty="0">
                <a:solidFill>
                  <a:schemeClr val="dk1"/>
                </a:solidFill>
              </a:rPr>
              <a:t> in </a:t>
            </a:r>
            <a:r>
              <a:rPr lang="en-GB" sz="900" dirty="0" err="1">
                <a:solidFill>
                  <a:schemeClr val="dk1"/>
                </a:solidFill>
              </a:rPr>
              <a:t>scienza</a:t>
            </a:r>
            <a:r>
              <a:rPr lang="en-GB" sz="900" dirty="0">
                <a:solidFill>
                  <a:schemeClr val="dk1"/>
                </a:solidFill>
              </a:rPr>
              <a:t>.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 err="1">
                <a:solidFill>
                  <a:schemeClr val="dk1"/>
                </a:solidFill>
              </a:rPr>
              <a:t>Gli</a:t>
            </a:r>
            <a:r>
              <a:rPr lang="en-GB" sz="900" dirty="0">
                <a:solidFill>
                  <a:schemeClr val="dk1"/>
                </a:solidFill>
              </a:rPr>
              <a:t> fu </a:t>
            </a:r>
            <a:r>
              <a:rPr lang="en-GB" sz="900" dirty="0" err="1">
                <a:solidFill>
                  <a:schemeClr val="dk1"/>
                </a:solidFill>
              </a:rPr>
              <a:t>negata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ammissione</a:t>
            </a:r>
            <a:r>
              <a:rPr lang="en-GB" sz="900" dirty="0">
                <a:solidFill>
                  <a:schemeClr val="dk1"/>
                </a:solidFill>
              </a:rPr>
              <a:t> a </a:t>
            </a:r>
            <a:r>
              <a:rPr lang="en-GB" sz="900" dirty="0" err="1">
                <a:solidFill>
                  <a:schemeClr val="dk1"/>
                </a:solidFill>
              </a:rPr>
              <a:t>astronomia</a:t>
            </a:r>
            <a:r>
              <a:rPr lang="en-GB" sz="900" dirty="0">
                <a:solidFill>
                  <a:schemeClr val="dk1"/>
                </a:solidFill>
              </a:rPr>
              <a:t> a Harvard, </a:t>
            </a:r>
            <a:r>
              <a:rPr lang="en-GB" sz="900" dirty="0" err="1">
                <a:solidFill>
                  <a:schemeClr val="dk1"/>
                </a:solidFill>
              </a:rPr>
              <a:t>perché</a:t>
            </a:r>
            <a:r>
              <a:rPr lang="en-GB" sz="900" dirty="0">
                <a:solidFill>
                  <a:schemeClr val="dk1"/>
                </a:solidFill>
              </a:rPr>
              <a:t> era </a:t>
            </a:r>
            <a:r>
              <a:rPr lang="en-GB" sz="900" dirty="0" err="1">
                <a:solidFill>
                  <a:schemeClr val="dk1"/>
                </a:solidFill>
              </a:rPr>
              <a:t>una</a:t>
            </a:r>
            <a:r>
              <a:rPr lang="en-GB" sz="900" dirty="0">
                <a:solidFill>
                  <a:schemeClr val="dk1"/>
                </a:solidFill>
              </a:rPr>
              <a:t> donna.  Ma </a:t>
            </a:r>
            <a:r>
              <a:rPr lang="en-GB" sz="900" dirty="0" err="1">
                <a:solidFill>
                  <a:schemeClr val="dk1"/>
                </a:solidFill>
              </a:rPr>
              <a:t>si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laureò</a:t>
            </a:r>
            <a:r>
              <a:rPr lang="en-GB" sz="900" dirty="0">
                <a:solidFill>
                  <a:schemeClr val="dk1"/>
                </a:solidFill>
              </a:rPr>
              <a:t> con Feynman e Bethe, </a:t>
            </a:r>
            <a:r>
              <a:rPr lang="en-GB" sz="900" dirty="0" err="1">
                <a:solidFill>
                  <a:schemeClr val="dk1"/>
                </a:solidFill>
              </a:rPr>
              <a:t>premi</a:t>
            </a:r>
            <a:r>
              <a:rPr lang="en-GB" sz="900" dirty="0">
                <a:solidFill>
                  <a:schemeClr val="dk1"/>
                </a:solidFill>
              </a:rPr>
              <a:t> Nobel. 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>
                <a:solidFill>
                  <a:schemeClr val="dk1"/>
                </a:solidFill>
              </a:rPr>
              <a:t>4 </a:t>
            </a:r>
            <a:r>
              <a:rPr lang="en-GB" sz="900" dirty="0" err="1">
                <a:solidFill>
                  <a:schemeClr val="dk1"/>
                </a:solidFill>
              </a:rPr>
              <a:t>figli</a:t>
            </a:r>
            <a:r>
              <a:rPr lang="en-GB" sz="900" dirty="0">
                <a:solidFill>
                  <a:schemeClr val="dk1"/>
                </a:solidFill>
              </a:rPr>
              <a:t>, tutti </a:t>
            </a:r>
            <a:r>
              <a:rPr lang="en-GB" sz="900" dirty="0" err="1">
                <a:solidFill>
                  <a:schemeClr val="dk1"/>
                </a:solidFill>
              </a:rPr>
              <a:t>laureati</a:t>
            </a:r>
            <a:r>
              <a:rPr lang="en-GB" sz="900" dirty="0">
                <a:solidFill>
                  <a:schemeClr val="dk1"/>
                </a:solidFill>
              </a:rPr>
              <a:t> o </a:t>
            </a:r>
            <a:r>
              <a:rPr lang="en-GB" sz="900" dirty="0" err="1">
                <a:solidFill>
                  <a:schemeClr val="dk1"/>
                </a:solidFill>
              </a:rPr>
              <a:t>dottorati</a:t>
            </a:r>
            <a:r>
              <a:rPr lang="en-GB" sz="900" dirty="0">
                <a:solidFill>
                  <a:schemeClr val="dk1"/>
                </a:solidFill>
              </a:rPr>
              <a:t> in </a:t>
            </a:r>
            <a:r>
              <a:rPr lang="en-GB" sz="900" dirty="0" err="1">
                <a:solidFill>
                  <a:schemeClr val="dk1"/>
                </a:solidFill>
              </a:rPr>
              <a:t>scienza</a:t>
            </a:r>
            <a:r>
              <a:rPr lang="en-GB" sz="900" dirty="0">
                <a:solidFill>
                  <a:schemeClr val="dk1"/>
                </a:solidFill>
              </a:rPr>
              <a:t>.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900" dirty="0">
                <a:solidFill>
                  <a:schemeClr val="dk1"/>
                </a:solidFill>
              </a:rPr>
              <a:t>Fu la prima a </a:t>
            </a:r>
            <a:r>
              <a:rPr lang="en-GB" sz="900" dirty="0" err="1">
                <a:solidFill>
                  <a:schemeClr val="dk1"/>
                </a:solidFill>
              </a:rPr>
              <a:t>pensare</a:t>
            </a:r>
            <a:r>
              <a:rPr lang="en-GB" sz="900" dirty="0">
                <a:solidFill>
                  <a:schemeClr val="dk1"/>
                </a:solidFill>
              </a:rPr>
              <a:t> pure </a:t>
            </a:r>
            <a:r>
              <a:rPr lang="en-GB" sz="900" dirty="0" err="1">
                <a:solidFill>
                  <a:schemeClr val="dk1"/>
                </a:solidFill>
              </a:rPr>
              <a:t>che</a:t>
            </a:r>
            <a:r>
              <a:rPr lang="en-GB" sz="900" dirty="0">
                <a:solidFill>
                  <a:schemeClr val="dk1"/>
                </a:solidFill>
              </a:rPr>
              <a:t> le </a:t>
            </a:r>
            <a:r>
              <a:rPr lang="en-GB" sz="900" dirty="0" err="1">
                <a:solidFill>
                  <a:schemeClr val="dk1"/>
                </a:solidFill>
              </a:rPr>
              <a:t>galassie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erano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raggruppate</a:t>
            </a:r>
            <a:r>
              <a:rPr lang="en-GB" sz="900" dirty="0">
                <a:solidFill>
                  <a:schemeClr val="dk1"/>
                </a:solidFill>
              </a:rPr>
              <a:t> in </a:t>
            </a:r>
            <a:r>
              <a:rPr lang="en-GB" sz="900" dirty="0" err="1">
                <a:solidFill>
                  <a:schemeClr val="dk1"/>
                </a:solidFill>
              </a:rPr>
              <a:t>strutture</a:t>
            </a:r>
            <a:r>
              <a:rPr lang="en-GB" sz="900" dirty="0">
                <a:solidFill>
                  <a:schemeClr val="dk1"/>
                </a:solidFill>
              </a:rPr>
              <a:t>… Non presa </a:t>
            </a:r>
            <a:r>
              <a:rPr lang="en-GB" sz="900" dirty="0" err="1">
                <a:solidFill>
                  <a:schemeClr val="dk1"/>
                </a:solidFill>
              </a:rPr>
              <a:t>sul</a:t>
            </a:r>
            <a:r>
              <a:rPr lang="en-GB" sz="900" dirty="0">
                <a:solidFill>
                  <a:schemeClr val="dk1"/>
                </a:solidFill>
              </a:rPr>
              <a:t> serio per 20 anni, </a:t>
            </a:r>
            <a:r>
              <a:rPr lang="en-GB" sz="900" dirty="0" err="1">
                <a:solidFill>
                  <a:schemeClr val="dk1"/>
                </a:solidFill>
              </a:rPr>
              <a:t>mentre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ora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è</a:t>
            </a:r>
            <a:r>
              <a:rPr lang="en-GB" sz="900" dirty="0">
                <a:solidFill>
                  <a:schemeClr val="dk1"/>
                </a:solidFill>
              </a:rPr>
              <a:t> la </a:t>
            </a:r>
            <a:r>
              <a:rPr lang="en-GB" sz="900" dirty="0" err="1">
                <a:solidFill>
                  <a:schemeClr val="dk1"/>
                </a:solidFill>
              </a:rPr>
              <a:t>struttura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verificata</a:t>
            </a:r>
            <a:r>
              <a:rPr lang="en-GB" sz="900" dirty="0">
                <a:solidFill>
                  <a:schemeClr val="dk1"/>
                </a:solidFill>
              </a:rPr>
              <a:t> </a:t>
            </a:r>
            <a:r>
              <a:rPr lang="en-GB" sz="900" dirty="0" err="1">
                <a:solidFill>
                  <a:schemeClr val="dk1"/>
                </a:solidFill>
              </a:rPr>
              <a:t>dell’Universo</a:t>
            </a:r>
            <a:r>
              <a:rPr lang="en-GB" sz="900" dirty="0">
                <a:solidFill>
                  <a:schemeClr val="dk1"/>
                </a:solidFill>
              </a:rPr>
              <a:t>.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cc0677c71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cc0677c71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Nel deserto dove l’aria è secca il cielo stellato si vede molto più chiaramente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</a:t>
            </a:r>
            <a:r>
              <a:rPr lang="en-CA" baseline="0" dirty="0"/>
              <a:t> can scale up what we found with the circular motion apparatus to a galaxy. The principles are the same.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856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AFA008B-3782-7C9D-B750-BEFF7C181F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B05E69-A53E-5A44-B48C-C13B4BF7E383}" type="slidenum">
              <a:rPr lang="en-US" altLang="it-IT"/>
              <a:pPr/>
              <a:t>23</a:t>
            </a:fld>
            <a:endParaRPr lang="en-US" altLang="it-IT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3CCB3F6E-783C-7923-6F2B-4166E3CE64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BE5CE7B1-489A-6802-D0BE-2CBF0BE27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5138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 now know that surrounding the stars</a:t>
            </a:r>
            <a:r>
              <a:rPr lang="en-CA" baseline="0" dirty="0"/>
              <a:t> in the centre of the galaxy is a blob of dark matter that extends ten times farther our &amp; has 10 times more mass. </a:t>
            </a:r>
          </a:p>
          <a:p>
            <a:r>
              <a:rPr lang="en-CA" baseline="0" dirty="0"/>
              <a:t>The stars are just the tip of the iceberg.</a:t>
            </a:r>
          </a:p>
          <a:p>
            <a:endParaRPr lang="en-CA" baseline="0" dirty="0"/>
          </a:p>
          <a:p>
            <a:r>
              <a:rPr lang="en-CA" baseline="0" dirty="0"/>
              <a:t>This is a radical change. On a par with realizing the Earth orbits around the Sun. Arguably, the greatest advance in our understanding of the universe in the last half a century.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1644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cc0677c71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cc0677c71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d75ef9416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d75ef9416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E0A0965-369C-32B8-9F34-5119CA2F07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866DF0-381F-244F-B9A2-2F09C7349456}" type="slidenum">
              <a:rPr lang="en-US" altLang="it-IT"/>
              <a:pPr/>
              <a:t>29</a:t>
            </a:fld>
            <a:endParaRPr lang="en-US" altLang="it-IT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1F76108F-57B3-0EFA-808B-EF888B3071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76585F93-7ECC-3EC8-6273-8916EF219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F650275-29A5-8155-E14F-5C37867B65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B9BF5E-F151-834B-B6DF-B4D88ACE67FF}" type="slidenum">
              <a:rPr lang="en-US" altLang="it-IT"/>
              <a:pPr/>
              <a:t>30</a:t>
            </a:fld>
            <a:endParaRPr lang="en-US" altLang="it-IT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2CC35C73-64BB-4C85-C781-35E278DA64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75E3C1C3-D834-CAA9-1947-7DBE30184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81b98a7d5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81b98a7d5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0686783a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0686783a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cc0677c71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cc0677c71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Sirio</a:t>
            </a:r>
            <a:r>
              <a:rPr lang="en-GB" dirty="0"/>
              <a:t>. </a:t>
            </a:r>
            <a:r>
              <a:rPr lang="en-GB" dirty="0" err="1"/>
              <a:t>Telescopio</a:t>
            </a:r>
            <a:r>
              <a:rPr lang="en-GB" dirty="0"/>
              <a:t> Smith, 2.7m di </a:t>
            </a:r>
            <a:r>
              <a:rPr lang="en-GB" dirty="0" err="1"/>
              <a:t>diametro</a:t>
            </a:r>
            <a:r>
              <a:rPr lang="en-GB" dirty="0"/>
              <a:t> in Texas. </a:t>
            </a:r>
            <a:r>
              <a:rPr lang="en-GB" dirty="0" err="1"/>
              <a:t>Telescopio</a:t>
            </a:r>
            <a:r>
              <a:rPr lang="en-GB" dirty="0"/>
              <a:t> </a:t>
            </a:r>
            <a:r>
              <a:rPr lang="en-GB" dirty="0" err="1"/>
              <a:t>ottico</a:t>
            </a:r>
            <a:r>
              <a:rPr lang="en-GB" dirty="0"/>
              <a:t>.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Sirius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appears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bright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because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intrinsic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3" tooltip="Luminosity"/>
              </a:rPr>
              <a:t>luminosity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proximity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the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4" tooltip="Solar System"/>
              </a:rPr>
              <a:t>Solar System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At a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distance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of 2.64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5" tooltip="Parsec"/>
              </a:rPr>
              <a:t>parsecs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(8.6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6" tooltip="Light-year"/>
              </a:rPr>
              <a:t>ly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the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Sirius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system (è un sistema binario)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one of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Earth's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7" tooltip="List of nearest stars"/>
              </a:rPr>
              <a:t>nearest neighbours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Planck results from observations of the CMB (4-year</a:t>
            </a:r>
            <a:r>
              <a:rPr lang="en-CA" baseline="0" dirty="0"/>
              <a:t> survey fro 2009-2013)</a:t>
            </a:r>
          </a:p>
          <a:p>
            <a:r>
              <a:rPr lang="en-CA" baseline="0" dirty="0"/>
              <a:t>Adds confidence to L-CDM model, from WMAP</a:t>
            </a:r>
          </a:p>
          <a:p>
            <a:r>
              <a:rPr lang="en-CA" baseline="0" dirty="0"/>
              <a:t>Dark Energy Survey, started in 2012 and ending in 2018</a:t>
            </a:r>
          </a:p>
          <a:p>
            <a:r>
              <a:rPr lang="en-CA" baseline="0" dirty="0"/>
              <a:t>Year 1, August 2017 results: </a:t>
            </a:r>
          </a:p>
          <a:p>
            <a:endParaRPr lang="en-CA" baseline="0" dirty="0"/>
          </a:p>
          <a:p>
            <a:r>
              <a:rPr lang="en-CA" baseline="0" dirty="0"/>
              <a:t>DES in the Chilean Andes to reduce precipitation, light pollution, and tau (optical density of the atmosphere)</a:t>
            </a:r>
          </a:p>
        </p:txBody>
      </p:sp>
    </p:spTree>
    <p:extLst>
      <p:ext uri="{BB962C8B-B14F-4D97-AF65-F5344CB8AC3E}">
        <p14:creationId xmlns:p14="http://schemas.microsoft.com/office/powerpoint/2010/main" val="274029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2AAAF7A-438D-74A2-891E-3038B4F04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6F8218-EDCC-B344-A3B0-F3B0E306752D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5145A2AE-E841-5712-20FD-CB855ED71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DC536EDA-3ED4-FE9F-208D-994865EC75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b0686783a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b0686783a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le particelle elementari  "sezione d'urto» invece che "dimensioni" (es. Pi*r^2 di una pallottola)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53EAC-8DF6-6C41-9163-8667D20615C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541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b0686783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b0686783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cc0677c71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cc0677c71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Andromeda (</a:t>
            </a:r>
            <a:r>
              <a:rPr lang="en-GB" dirty="0" err="1"/>
              <a:t>Galassia</a:t>
            </a:r>
            <a:r>
              <a:rPr lang="en-GB" dirty="0"/>
              <a:t> a </a:t>
            </a:r>
            <a:r>
              <a:rPr lang="en-GB" dirty="0" err="1"/>
              <a:t>spirale</a:t>
            </a:r>
            <a:r>
              <a:rPr lang="en-GB" dirty="0"/>
              <a:t> + </a:t>
            </a:r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vicino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nostra </a:t>
            </a:r>
            <a:r>
              <a:rPr lang="en-GB" dirty="0" err="1"/>
              <a:t>su</a:t>
            </a:r>
            <a:r>
              <a:rPr lang="en-GB" dirty="0"/>
              <a:t> cui Vera Rubin ha </a:t>
            </a:r>
            <a:r>
              <a:rPr lang="en-GB" dirty="0" err="1"/>
              <a:t>misurato</a:t>
            </a:r>
            <a:r>
              <a:rPr lang="en-GB" dirty="0"/>
              <a:t> </a:t>
            </a:r>
            <a:r>
              <a:rPr lang="en-GB" dirty="0" err="1"/>
              <a:t>l’evidenza</a:t>
            </a:r>
            <a:r>
              <a:rPr lang="en-GB" dirty="0"/>
              <a:t> di dark matter …</a:t>
            </a:r>
            <a:r>
              <a:rPr lang="en-GB" dirty="0" err="1"/>
              <a:t>vedi</a:t>
            </a:r>
            <a:r>
              <a:rPr lang="en-GB" dirty="0"/>
              <a:t> slide successive). </a:t>
            </a:r>
            <a:r>
              <a:rPr lang="en-GB" dirty="0" err="1"/>
              <a:t>Immagine</a:t>
            </a:r>
            <a:r>
              <a:rPr lang="en-GB" dirty="0"/>
              <a:t> </a:t>
            </a:r>
            <a:r>
              <a:rPr lang="en-GB" dirty="0" err="1"/>
              <a:t>amatoriale</a:t>
            </a:r>
            <a:r>
              <a:rPr lang="en-GB" dirty="0"/>
              <a:t>. </a:t>
            </a:r>
            <a:r>
              <a:rPr lang="en-GB" dirty="0" err="1"/>
              <a:t>Contiene</a:t>
            </a:r>
            <a:r>
              <a:rPr lang="en-GB" dirty="0"/>
              <a:t> circa 200 </a:t>
            </a:r>
            <a:r>
              <a:rPr lang="en-GB" dirty="0" err="1"/>
              <a:t>miliardi</a:t>
            </a:r>
            <a:r>
              <a:rPr lang="en-GB" dirty="0"/>
              <a:t> di </a:t>
            </a:r>
            <a:r>
              <a:rPr lang="en-GB" dirty="0" err="1"/>
              <a:t>stelle</a:t>
            </a:r>
            <a:r>
              <a:rPr lang="en-GB" dirty="0"/>
              <a:t>.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cc0677c71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cc0677c71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 trova intorno alla Terra ad un orbita ad altitudine di circa 1/3 del raggio terrestre. Lanciato nel 1990 and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remains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operation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in the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3" tooltip="Ultraviolet"/>
              </a:rPr>
              <a:t>ultraviolet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4" tooltip="Visible spectrum"/>
              </a:rPr>
              <a:t>visible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and </a:t>
            </a:r>
            <a:r>
              <a:rPr lang="it-IT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5" tooltip="Near-infrared"/>
              </a:rPr>
              <a:t>near-infrared</a:t>
            </a:r>
            <a:r>
              <a:rPr lang="it-IT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cc0677c71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cc0677c718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Ammasso</a:t>
            </a:r>
            <a:r>
              <a:rPr lang="en-GB" dirty="0"/>
              <a:t> di </a:t>
            </a:r>
            <a:r>
              <a:rPr lang="en-GB" dirty="0" err="1"/>
              <a:t>Galassie</a:t>
            </a:r>
            <a:r>
              <a:rPr lang="en-GB" dirty="0"/>
              <a:t> </a:t>
            </a:r>
            <a:r>
              <a:rPr lang="en-GB" dirty="0">
                <a:solidFill>
                  <a:srgbClr val="333333"/>
                </a:solidFill>
              </a:rPr>
              <a:t>Abell 1689 visto da HUBBLE </a:t>
            </a:r>
            <a:r>
              <a:rPr lang="en-GB" dirty="0" err="1">
                <a:solidFill>
                  <a:srgbClr val="333333"/>
                </a:solidFill>
              </a:rPr>
              <a:t>contiene</a:t>
            </a:r>
            <a:r>
              <a:rPr lang="en-GB" dirty="0">
                <a:solidFill>
                  <a:srgbClr val="333333"/>
                </a:solidFill>
              </a:rPr>
              <a:t> </a:t>
            </a:r>
            <a:r>
              <a:rPr lang="en-GB" dirty="0" err="1">
                <a:solidFill>
                  <a:srgbClr val="333333"/>
                </a:solidFill>
              </a:rPr>
              <a:t>migliaia</a:t>
            </a:r>
            <a:r>
              <a:rPr lang="en-GB" dirty="0">
                <a:solidFill>
                  <a:srgbClr val="333333"/>
                </a:solidFill>
              </a:rPr>
              <a:t> di </a:t>
            </a:r>
            <a:r>
              <a:rPr lang="en-GB" dirty="0" err="1">
                <a:solidFill>
                  <a:srgbClr val="333333"/>
                </a:solidFill>
              </a:rPr>
              <a:t>galassie</a:t>
            </a:r>
            <a:r>
              <a:rPr lang="en-GB" dirty="0">
                <a:solidFill>
                  <a:srgbClr val="333333"/>
                </a:solidFill>
              </a:rPr>
              <a:t>,</a:t>
            </a:r>
            <a:endParaRPr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333333"/>
                </a:solidFill>
              </a:rPr>
              <a:t>Il nostro </a:t>
            </a:r>
            <a:r>
              <a:rPr lang="en-GB" dirty="0" err="1">
                <a:solidFill>
                  <a:srgbClr val="333333"/>
                </a:solidFill>
              </a:rPr>
              <a:t>gruppo</a:t>
            </a:r>
            <a:r>
              <a:rPr lang="en-GB" dirty="0">
                <a:solidFill>
                  <a:srgbClr val="333333"/>
                </a:solidFill>
              </a:rPr>
              <a:t> locale ne </a:t>
            </a:r>
            <a:r>
              <a:rPr lang="en-GB" dirty="0" err="1">
                <a:solidFill>
                  <a:srgbClr val="333333"/>
                </a:solidFill>
              </a:rPr>
              <a:t>contiene</a:t>
            </a:r>
            <a:r>
              <a:rPr lang="en-GB" dirty="0">
                <a:solidFill>
                  <a:srgbClr val="333333"/>
                </a:solidFill>
              </a:rPr>
              <a:t> 80</a:t>
            </a:r>
            <a:endParaRPr dirty="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cc0677c718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cc0677c718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cc0677c718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cc0677c718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Chris </a:t>
            </a:r>
            <a:r>
              <a:rPr lang="it-IT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Hemsworth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cc0677c71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cc0677c71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2F9362E-9D1C-554D-921A-947B7147FB0B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CAD281A-E2A5-9447-A8A9-FADF015B45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3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5677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A2E68-3AEE-E18F-9719-262C3264B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0569CA-5D3D-13F2-48D4-8A6C0AD94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8C4BFC-8A1A-B0FA-573F-7EE05CD9C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2D604F-2EED-4FC9-FAF3-57D087225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EDE747-BEBF-AAB1-252A-E1910919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3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C9D7DF-CA9B-46AC-D529-02410375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C2335F-54F9-CD83-4951-9307724E5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E8C1F6-2D05-D629-BD4C-14DD2EE1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861B6B-24B4-32F2-5E02-0E7E6B20E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2E4CB8-90B0-5F7D-9AD2-B89699D0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08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7F3742-4ECE-FCA1-D28E-3F3C5AEE2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E5B3FD-FF00-6720-C679-A8BCF1BDC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60F701-48E3-D635-6B25-C3FC25FCD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DB4314-C081-EABE-49A8-70160FEF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0C7727-CF18-F02C-7994-6E1B93BBB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08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5C1F89-BA93-4CC3-CB4B-34F1E72EB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00758B-99FE-3665-8903-1E086F7F0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75BF3E-D26F-C30A-353F-01807F098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954E0C-C004-8787-DDB7-1C13A99EF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1838A3-9AC1-250D-F2C7-C1CB9E9E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315276-089A-B34C-90F4-70FEAE8B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66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A145C-A20C-5981-7F3C-5E620903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FA876E-D518-B993-02FA-2AA67E86C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B6514E-54D7-0216-6F25-75B66877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BD80298-CD11-6483-443F-943B2FAB0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F3F060D-AE09-0FAF-D930-8410AFDA3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E791E48-9E2F-2E32-AA65-951161C5F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C1EDB-CE87-4BA6-95D9-AD3AE9C734F7}" type="datetime1">
              <a:rPr lang="it-IT" smtClean="0"/>
              <a:pPr/>
              <a:t>22/01/24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6938A3C-7444-3EDC-CF0E-17FB7CE4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
             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A46909-C5E0-9665-1038-D74EE00A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93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CE038C-354B-A4C8-0570-F3E5D4E29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DBDBB52-82CC-FED0-23B7-2432324E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D64E35-07F9-0CF8-20CB-7980ADA69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6E3B14-C749-2F84-56F6-EFA33C45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88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A953AE6-CF52-CAF2-057B-150FF567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589CEF7-F142-E4D6-832D-694D4D87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2577685-17F1-30D0-29FB-1668791F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9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65D01-E3D9-3E99-4DA1-57CCB28F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EA3C5C-2661-1DFE-F64D-26275258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D35418-502B-856E-B0EA-66C7B08B9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05704A-9E36-B977-7AA5-EB4C4F798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CBADB3-3E88-CD8F-8BBD-4252781A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5717889-050D-F68A-A950-68C5C1D94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71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488EC3-D333-61C3-0919-4CAC41A2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7E3BF32-DCC9-6091-84FC-CA12E5B59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ED6DC4D-B7AD-C258-9B47-360D708C7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F84BD0-3FEE-F233-1D96-D49AF07E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C8D650-B37F-822C-F437-1BA0FF00D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A8930B-B0F9-94B7-86D5-660A3AEB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4345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597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F10714-CCFB-A6AC-5C55-FA21CD3E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4AECB2-8E58-931B-6525-4A2DA0D82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7091DC-3ADA-E3D3-1E70-87924F2AE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40CD22-A5AE-258D-7F32-F8BDBA38A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400008-4010-2550-7D15-E69000D03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11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FF14A51-BA7D-B8C2-6C1A-1311B3C14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5ED4F8-78AB-8DA2-E741-2CC97B7DA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898DAF-C593-A70B-0EEA-49CE465C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BD54-29B9-3D42-B178-776ED395AA85}" type="datetimeFigureOut">
              <a:rPr lang="en-US" smtClean="0"/>
              <a:pPr/>
              <a:t>1/22/24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F2EA94-5F56-E46A-C4F2-0E7E1DA56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622048-8B6F-1C9B-47E8-1DECFAFC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B3423-611C-6944-BA94-F2572F362413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8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3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75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33" descr="Tag=AccentColor&#10;Flavor=Light&#10;Target=Fill">
            <a:extLst>
              <a:ext uri="{FF2B5EF4-FFF2-40B4-BE49-F238E27FC236}">
                <a16:creationId xmlns:a16="http://schemas.microsoft.com/office/drawing/2014/main" id="{A4E7DAC5-621F-40E6-ACD2-590570CC84F8}"/>
              </a:ext>
            </a:extLst>
          </p:cNvPr>
          <p:cNvSpPr>
            <a:spLocks noChangeAspect="1"/>
          </p:cNvSpPr>
          <p:nvPr userDrawn="1"/>
        </p:nvSpPr>
        <p:spPr>
          <a:xfrm>
            <a:off x="988813" y="0"/>
            <a:ext cx="7177823" cy="51435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sz="105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0240" y="720090"/>
            <a:ext cx="5308092" cy="2173986"/>
          </a:xfrm>
        </p:spPr>
        <p:txBody>
          <a:bodyPr rtlCol="0" anchor="b"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5104" y="3401568"/>
            <a:ext cx="5198364" cy="706374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en-GB" noProof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71B7A5D-C918-4744-A5FA-75C904B3B8D4}"/>
              </a:ext>
            </a:extLst>
          </p:cNvPr>
          <p:cNvSpPr/>
          <p:nvPr userDrawn="1"/>
        </p:nvSpPr>
        <p:spPr>
          <a:xfrm>
            <a:off x="2980655" y="3085004"/>
            <a:ext cx="3182692" cy="20574"/>
          </a:xfrm>
          <a:custGeom>
            <a:avLst/>
            <a:gdLst>
              <a:gd name="connsiteX0" fmla="*/ 0 w 3182692"/>
              <a:gd name="connsiteY0" fmla="*/ 0 h 20574"/>
              <a:gd name="connsiteX1" fmla="*/ 604711 w 3182692"/>
              <a:gd name="connsiteY1" fmla="*/ 0 h 20574"/>
              <a:gd name="connsiteX2" fmla="*/ 1241250 w 3182692"/>
              <a:gd name="connsiteY2" fmla="*/ 0 h 20574"/>
              <a:gd name="connsiteX3" fmla="*/ 1909615 w 3182692"/>
              <a:gd name="connsiteY3" fmla="*/ 0 h 20574"/>
              <a:gd name="connsiteX4" fmla="*/ 2577981 w 3182692"/>
              <a:gd name="connsiteY4" fmla="*/ 0 h 20574"/>
              <a:gd name="connsiteX5" fmla="*/ 3182692 w 3182692"/>
              <a:gd name="connsiteY5" fmla="*/ 0 h 20574"/>
              <a:gd name="connsiteX6" fmla="*/ 3182692 w 3182692"/>
              <a:gd name="connsiteY6" fmla="*/ 20574 h 20574"/>
              <a:gd name="connsiteX7" fmla="*/ 2482500 w 3182692"/>
              <a:gd name="connsiteY7" fmla="*/ 20574 h 20574"/>
              <a:gd name="connsiteX8" fmla="*/ 1782308 w 3182692"/>
              <a:gd name="connsiteY8" fmla="*/ 20574 h 20574"/>
              <a:gd name="connsiteX9" fmla="*/ 1145769 w 3182692"/>
              <a:gd name="connsiteY9" fmla="*/ 20574 h 20574"/>
              <a:gd name="connsiteX10" fmla="*/ 0 w 3182692"/>
              <a:gd name="connsiteY10" fmla="*/ 20574 h 20574"/>
              <a:gd name="connsiteX11" fmla="*/ 0 w 3182692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0574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869" y="8892"/>
                  <a:pt x="3183080" y="12703"/>
                  <a:pt x="3182692" y="20574"/>
                </a:cubicBezTo>
                <a:cubicBezTo>
                  <a:pt x="2998421" y="24028"/>
                  <a:pt x="2675038" y="21300"/>
                  <a:pt x="2482500" y="20574"/>
                </a:cubicBezTo>
                <a:cubicBezTo>
                  <a:pt x="2289962" y="19848"/>
                  <a:pt x="1930644" y="9120"/>
                  <a:pt x="1782308" y="20574"/>
                </a:cubicBezTo>
                <a:cubicBezTo>
                  <a:pt x="1633972" y="32028"/>
                  <a:pt x="1287388" y="294"/>
                  <a:pt x="1145769" y="20574"/>
                </a:cubicBezTo>
                <a:cubicBezTo>
                  <a:pt x="1004150" y="40854"/>
                  <a:pt x="256377" y="-35152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3182692" h="20574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3228" y="8886"/>
                  <a:pt x="3182047" y="10327"/>
                  <a:pt x="3182692" y="20574"/>
                </a:cubicBezTo>
                <a:cubicBezTo>
                  <a:pt x="3039109" y="-10415"/>
                  <a:pt x="2823860" y="16134"/>
                  <a:pt x="2546154" y="20574"/>
                </a:cubicBezTo>
                <a:cubicBezTo>
                  <a:pt x="2268448" y="25014"/>
                  <a:pt x="2098674" y="7577"/>
                  <a:pt x="1845961" y="20574"/>
                </a:cubicBezTo>
                <a:cubicBezTo>
                  <a:pt x="1593248" y="33571"/>
                  <a:pt x="1456743" y="29846"/>
                  <a:pt x="1304904" y="20574"/>
                </a:cubicBezTo>
                <a:cubicBezTo>
                  <a:pt x="1153065" y="11302"/>
                  <a:pt x="947204" y="13412"/>
                  <a:pt x="668365" y="20574"/>
                </a:cubicBezTo>
                <a:cubicBezTo>
                  <a:pt x="389526" y="27736"/>
                  <a:pt x="288244" y="-2342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4193597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7CE2522-15B5-4BC5-91A9-523F325A8324}"/>
              </a:ext>
            </a:extLst>
          </p:cNvPr>
          <p:cNvSpPr/>
          <p:nvPr userDrawn="1"/>
        </p:nvSpPr>
        <p:spPr>
          <a:xfrm>
            <a:off x="4108299" y="0"/>
            <a:ext cx="5035702" cy="51435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n-GB" sz="105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2" y="486918"/>
            <a:ext cx="3134106" cy="4176522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168" y="980694"/>
            <a:ext cx="3744468" cy="3188970"/>
          </a:xfrm>
        </p:spPr>
        <p:txBody>
          <a:bodyPr rtlCol="0"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</a:defRPr>
            </a:lvl1pPr>
            <a:lvl2pPr marL="171450">
              <a:defRPr sz="3000">
                <a:solidFill>
                  <a:schemeClr val="bg1"/>
                </a:solidFill>
              </a:defRPr>
            </a:lvl2pPr>
            <a:lvl3pPr marL="342900">
              <a:defRPr sz="2700">
                <a:solidFill>
                  <a:schemeClr val="bg1"/>
                </a:solidFill>
              </a:defRPr>
            </a:lvl3pPr>
            <a:lvl4pPr>
              <a:defRPr sz="1350">
                <a:solidFill>
                  <a:schemeClr val="bg1"/>
                </a:solidFill>
              </a:defRPr>
            </a:lvl4pPr>
            <a:lvl5pPr>
              <a:defRPr sz="13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1714500" cy="273844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3168" y="4766310"/>
            <a:ext cx="2400300" cy="273844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solidFill>
                  <a:schemeClr val="bg1"/>
                </a:solidFill>
              </a:rPr>
              <a:t>N. Di Marco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50658" y="4766310"/>
            <a:ext cx="960120" cy="27384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C18C1E5-FB55-42F5-BD6D-9CC153FCDBE6}" type="slidenum">
              <a:rPr lang="en-GB" noProof="0" smtClean="0"/>
              <a:pPr rtl="0"/>
              <a:t>‹N›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81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3271477"/>
            <a:ext cx="3028949" cy="1872023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31002" cy="3145322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0722" y="246888"/>
            <a:ext cx="5170932" cy="1337310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2029968"/>
            <a:ext cx="5170932" cy="261289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171450">
              <a:defRPr sz="1500"/>
            </a:lvl2pPr>
            <a:lvl3pPr marL="342900">
              <a:defRPr sz="1350"/>
            </a:lvl3pPr>
            <a:lvl4pPr marL="514350">
              <a:defRPr sz="1200"/>
            </a:lvl4pPr>
            <a:lvl5pPr marL="685800">
              <a:defRPr sz="10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80810" y="4767263"/>
            <a:ext cx="2057400" cy="273844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n-GB" noProof="0" smtClean="0"/>
              <a:pPr rtl="0"/>
              <a:t>‹N›</a:t>
            </a:fld>
            <a:endParaRPr lang="en-GB" noProof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3490722" y="1796796"/>
            <a:ext cx="3182692" cy="20574"/>
          </a:xfrm>
          <a:custGeom>
            <a:avLst/>
            <a:gdLst>
              <a:gd name="connsiteX0" fmla="*/ 0 w 3182692"/>
              <a:gd name="connsiteY0" fmla="*/ 0 h 20574"/>
              <a:gd name="connsiteX1" fmla="*/ 604711 w 3182692"/>
              <a:gd name="connsiteY1" fmla="*/ 0 h 20574"/>
              <a:gd name="connsiteX2" fmla="*/ 1241250 w 3182692"/>
              <a:gd name="connsiteY2" fmla="*/ 0 h 20574"/>
              <a:gd name="connsiteX3" fmla="*/ 1909615 w 3182692"/>
              <a:gd name="connsiteY3" fmla="*/ 0 h 20574"/>
              <a:gd name="connsiteX4" fmla="*/ 2577981 w 3182692"/>
              <a:gd name="connsiteY4" fmla="*/ 0 h 20574"/>
              <a:gd name="connsiteX5" fmla="*/ 3182692 w 3182692"/>
              <a:gd name="connsiteY5" fmla="*/ 0 h 20574"/>
              <a:gd name="connsiteX6" fmla="*/ 3182692 w 3182692"/>
              <a:gd name="connsiteY6" fmla="*/ 20574 h 20574"/>
              <a:gd name="connsiteX7" fmla="*/ 2482500 w 3182692"/>
              <a:gd name="connsiteY7" fmla="*/ 20574 h 20574"/>
              <a:gd name="connsiteX8" fmla="*/ 1782308 w 3182692"/>
              <a:gd name="connsiteY8" fmla="*/ 20574 h 20574"/>
              <a:gd name="connsiteX9" fmla="*/ 1145769 w 3182692"/>
              <a:gd name="connsiteY9" fmla="*/ 20574 h 20574"/>
              <a:gd name="connsiteX10" fmla="*/ 0 w 3182692"/>
              <a:gd name="connsiteY10" fmla="*/ 20574 h 20574"/>
              <a:gd name="connsiteX11" fmla="*/ 0 w 3182692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0574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869" y="8892"/>
                  <a:pt x="3183080" y="12703"/>
                  <a:pt x="3182692" y="20574"/>
                </a:cubicBezTo>
                <a:cubicBezTo>
                  <a:pt x="2998421" y="24028"/>
                  <a:pt x="2675038" y="21300"/>
                  <a:pt x="2482500" y="20574"/>
                </a:cubicBezTo>
                <a:cubicBezTo>
                  <a:pt x="2289962" y="19848"/>
                  <a:pt x="1930644" y="9120"/>
                  <a:pt x="1782308" y="20574"/>
                </a:cubicBezTo>
                <a:cubicBezTo>
                  <a:pt x="1633972" y="32028"/>
                  <a:pt x="1287388" y="294"/>
                  <a:pt x="1145769" y="20574"/>
                </a:cubicBezTo>
                <a:cubicBezTo>
                  <a:pt x="1004150" y="40854"/>
                  <a:pt x="256377" y="-35152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3182692" h="20574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3228" y="8886"/>
                  <a:pt x="3182047" y="10327"/>
                  <a:pt x="3182692" y="20574"/>
                </a:cubicBezTo>
                <a:cubicBezTo>
                  <a:pt x="3039109" y="-10415"/>
                  <a:pt x="2823860" y="16134"/>
                  <a:pt x="2546154" y="20574"/>
                </a:cubicBezTo>
                <a:cubicBezTo>
                  <a:pt x="2268448" y="25014"/>
                  <a:pt x="2098674" y="7577"/>
                  <a:pt x="1845961" y="20574"/>
                </a:cubicBezTo>
                <a:cubicBezTo>
                  <a:pt x="1593248" y="33571"/>
                  <a:pt x="1456743" y="29846"/>
                  <a:pt x="1304904" y="20574"/>
                </a:cubicBezTo>
                <a:cubicBezTo>
                  <a:pt x="1153065" y="11302"/>
                  <a:pt x="947204" y="13412"/>
                  <a:pt x="668365" y="20574"/>
                </a:cubicBezTo>
                <a:cubicBezTo>
                  <a:pt x="389526" y="27736"/>
                  <a:pt x="288244" y="-2342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2624241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605432" y="459486"/>
            <a:ext cx="7933137" cy="4174779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sz="105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9908" y="1433322"/>
            <a:ext cx="6041898" cy="1556766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2980655" y="3130124"/>
            <a:ext cx="3182692" cy="20574"/>
          </a:xfrm>
          <a:custGeom>
            <a:avLst/>
            <a:gdLst>
              <a:gd name="connsiteX0" fmla="*/ 0 w 3182692"/>
              <a:gd name="connsiteY0" fmla="*/ 0 h 20574"/>
              <a:gd name="connsiteX1" fmla="*/ 604711 w 3182692"/>
              <a:gd name="connsiteY1" fmla="*/ 0 h 20574"/>
              <a:gd name="connsiteX2" fmla="*/ 1241250 w 3182692"/>
              <a:gd name="connsiteY2" fmla="*/ 0 h 20574"/>
              <a:gd name="connsiteX3" fmla="*/ 1909615 w 3182692"/>
              <a:gd name="connsiteY3" fmla="*/ 0 h 20574"/>
              <a:gd name="connsiteX4" fmla="*/ 2577981 w 3182692"/>
              <a:gd name="connsiteY4" fmla="*/ 0 h 20574"/>
              <a:gd name="connsiteX5" fmla="*/ 3182692 w 3182692"/>
              <a:gd name="connsiteY5" fmla="*/ 0 h 20574"/>
              <a:gd name="connsiteX6" fmla="*/ 3182692 w 3182692"/>
              <a:gd name="connsiteY6" fmla="*/ 20574 h 20574"/>
              <a:gd name="connsiteX7" fmla="*/ 2482500 w 3182692"/>
              <a:gd name="connsiteY7" fmla="*/ 20574 h 20574"/>
              <a:gd name="connsiteX8" fmla="*/ 1782308 w 3182692"/>
              <a:gd name="connsiteY8" fmla="*/ 20574 h 20574"/>
              <a:gd name="connsiteX9" fmla="*/ 1145769 w 3182692"/>
              <a:gd name="connsiteY9" fmla="*/ 20574 h 20574"/>
              <a:gd name="connsiteX10" fmla="*/ 0 w 3182692"/>
              <a:gd name="connsiteY10" fmla="*/ 20574 h 20574"/>
              <a:gd name="connsiteX11" fmla="*/ 0 w 3182692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0574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869" y="8892"/>
                  <a:pt x="3183080" y="12703"/>
                  <a:pt x="3182692" y="20574"/>
                </a:cubicBezTo>
                <a:cubicBezTo>
                  <a:pt x="2998421" y="24028"/>
                  <a:pt x="2675038" y="21300"/>
                  <a:pt x="2482500" y="20574"/>
                </a:cubicBezTo>
                <a:cubicBezTo>
                  <a:pt x="2289962" y="19848"/>
                  <a:pt x="1930644" y="9120"/>
                  <a:pt x="1782308" y="20574"/>
                </a:cubicBezTo>
                <a:cubicBezTo>
                  <a:pt x="1633972" y="32028"/>
                  <a:pt x="1287388" y="294"/>
                  <a:pt x="1145769" y="20574"/>
                </a:cubicBezTo>
                <a:cubicBezTo>
                  <a:pt x="1004150" y="40854"/>
                  <a:pt x="256377" y="-35152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3182692" h="20574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3228" y="8886"/>
                  <a:pt x="3182047" y="10327"/>
                  <a:pt x="3182692" y="20574"/>
                </a:cubicBezTo>
                <a:cubicBezTo>
                  <a:pt x="3039109" y="-10415"/>
                  <a:pt x="2823860" y="16134"/>
                  <a:pt x="2546154" y="20574"/>
                </a:cubicBezTo>
                <a:cubicBezTo>
                  <a:pt x="2268448" y="25014"/>
                  <a:pt x="2098674" y="7577"/>
                  <a:pt x="1845961" y="20574"/>
                </a:cubicBezTo>
                <a:cubicBezTo>
                  <a:pt x="1593248" y="33571"/>
                  <a:pt x="1456743" y="29846"/>
                  <a:pt x="1304904" y="20574"/>
                </a:cubicBezTo>
                <a:cubicBezTo>
                  <a:pt x="1153065" y="11302"/>
                  <a:pt x="947204" y="13412"/>
                  <a:pt x="668365" y="20574"/>
                </a:cubicBezTo>
                <a:cubicBezTo>
                  <a:pt x="389526" y="27736"/>
                  <a:pt x="288244" y="-2342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0874" y="3264408"/>
            <a:ext cx="4299966" cy="699516"/>
          </a:xfrm>
        </p:spPr>
        <p:txBody>
          <a:bodyPr rtlCol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06130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273844"/>
            <a:ext cx="7886700" cy="994172"/>
          </a:xfrm>
        </p:spPr>
        <p:txBody>
          <a:bodyPr rtlCol="0"/>
          <a:lstStyle>
            <a:lvl1pPr>
              <a:defRPr sz="405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66"/>
            <a:ext cx="7886700" cy="3079242"/>
          </a:xfrm>
        </p:spPr>
        <p:txBody>
          <a:bodyPr rtlCol="0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628649" y="1282446"/>
            <a:ext cx="7886700" cy="20574"/>
          </a:xfrm>
          <a:custGeom>
            <a:avLst/>
            <a:gdLst>
              <a:gd name="connsiteX0" fmla="*/ 0 w 7886700"/>
              <a:gd name="connsiteY0" fmla="*/ 0 h 20574"/>
              <a:gd name="connsiteX1" fmla="*/ 578358 w 7886700"/>
              <a:gd name="connsiteY1" fmla="*/ 0 h 20574"/>
              <a:gd name="connsiteX2" fmla="*/ 998982 w 7886700"/>
              <a:gd name="connsiteY2" fmla="*/ 0 h 20574"/>
              <a:gd name="connsiteX3" fmla="*/ 1813941 w 7886700"/>
              <a:gd name="connsiteY3" fmla="*/ 0 h 20574"/>
              <a:gd name="connsiteX4" fmla="*/ 2392299 w 7886700"/>
              <a:gd name="connsiteY4" fmla="*/ 0 h 20574"/>
              <a:gd name="connsiteX5" fmla="*/ 2970657 w 7886700"/>
              <a:gd name="connsiteY5" fmla="*/ 0 h 20574"/>
              <a:gd name="connsiteX6" fmla="*/ 3785616 w 7886700"/>
              <a:gd name="connsiteY6" fmla="*/ 0 h 20574"/>
              <a:gd name="connsiteX7" fmla="*/ 4285107 w 7886700"/>
              <a:gd name="connsiteY7" fmla="*/ 0 h 20574"/>
              <a:gd name="connsiteX8" fmla="*/ 5100066 w 7886700"/>
              <a:gd name="connsiteY8" fmla="*/ 0 h 20574"/>
              <a:gd name="connsiteX9" fmla="*/ 5915025 w 7886700"/>
              <a:gd name="connsiteY9" fmla="*/ 0 h 20574"/>
              <a:gd name="connsiteX10" fmla="*/ 6572250 w 7886700"/>
              <a:gd name="connsiteY10" fmla="*/ 0 h 20574"/>
              <a:gd name="connsiteX11" fmla="*/ 7886700 w 7886700"/>
              <a:gd name="connsiteY11" fmla="*/ 0 h 20574"/>
              <a:gd name="connsiteX12" fmla="*/ 7886700 w 7886700"/>
              <a:gd name="connsiteY12" fmla="*/ 20574 h 20574"/>
              <a:gd name="connsiteX13" fmla="*/ 7466076 w 7886700"/>
              <a:gd name="connsiteY13" fmla="*/ 20574 h 20574"/>
              <a:gd name="connsiteX14" fmla="*/ 6651117 w 7886700"/>
              <a:gd name="connsiteY14" fmla="*/ 20574 h 20574"/>
              <a:gd name="connsiteX15" fmla="*/ 6151626 w 7886700"/>
              <a:gd name="connsiteY15" fmla="*/ 20574 h 20574"/>
              <a:gd name="connsiteX16" fmla="*/ 5494401 w 7886700"/>
              <a:gd name="connsiteY16" fmla="*/ 20574 h 20574"/>
              <a:gd name="connsiteX17" fmla="*/ 4679442 w 7886700"/>
              <a:gd name="connsiteY17" fmla="*/ 20574 h 20574"/>
              <a:gd name="connsiteX18" fmla="*/ 4022217 w 7886700"/>
              <a:gd name="connsiteY18" fmla="*/ 20574 h 20574"/>
              <a:gd name="connsiteX19" fmla="*/ 3601593 w 7886700"/>
              <a:gd name="connsiteY19" fmla="*/ 20574 h 20574"/>
              <a:gd name="connsiteX20" fmla="*/ 3102102 w 7886700"/>
              <a:gd name="connsiteY20" fmla="*/ 20574 h 20574"/>
              <a:gd name="connsiteX21" fmla="*/ 2287143 w 7886700"/>
              <a:gd name="connsiteY21" fmla="*/ 20574 h 20574"/>
              <a:gd name="connsiteX22" fmla="*/ 1629918 w 7886700"/>
              <a:gd name="connsiteY22" fmla="*/ 20574 h 20574"/>
              <a:gd name="connsiteX23" fmla="*/ 1130427 w 7886700"/>
              <a:gd name="connsiteY23" fmla="*/ 20574 h 20574"/>
              <a:gd name="connsiteX24" fmla="*/ 0 w 7886700"/>
              <a:gd name="connsiteY24" fmla="*/ 20574 h 20574"/>
              <a:gd name="connsiteX25" fmla="*/ 0 w 7886700"/>
              <a:gd name="connsiteY25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886700" h="20574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887055" y="5465"/>
                  <a:pt x="7886440" y="14230"/>
                  <a:pt x="7886700" y="20574"/>
                </a:cubicBezTo>
                <a:cubicBezTo>
                  <a:pt x="7752936" y="30980"/>
                  <a:pt x="7671143" y="15382"/>
                  <a:pt x="7466076" y="20574"/>
                </a:cubicBezTo>
                <a:cubicBezTo>
                  <a:pt x="7261009" y="25766"/>
                  <a:pt x="7039949" y="39034"/>
                  <a:pt x="6651117" y="20574"/>
                </a:cubicBezTo>
                <a:cubicBezTo>
                  <a:pt x="6262285" y="2114"/>
                  <a:pt x="6379660" y="14574"/>
                  <a:pt x="6151626" y="20574"/>
                </a:cubicBezTo>
                <a:cubicBezTo>
                  <a:pt x="5923592" y="26574"/>
                  <a:pt x="5816137" y="42595"/>
                  <a:pt x="5494401" y="20574"/>
                </a:cubicBezTo>
                <a:cubicBezTo>
                  <a:pt x="5172665" y="-1447"/>
                  <a:pt x="5022009" y="7288"/>
                  <a:pt x="4679442" y="20574"/>
                </a:cubicBezTo>
                <a:cubicBezTo>
                  <a:pt x="4336875" y="33860"/>
                  <a:pt x="4169241" y="-11410"/>
                  <a:pt x="4022217" y="20574"/>
                </a:cubicBezTo>
                <a:cubicBezTo>
                  <a:pt x="3875193" y="52558"/>
                  <a:pt x="3723776" y="39340"/>
                  <a:pt x="3601593" y="20574"/>
                </a:cubicBezTo>
                <a:cubicBezTo>
                  <a:pt x="3479410" y="1808"/>
                  <a:pt x="3283834" y="13589"/>
                  <a:pt x="3102102" y="20574"/>
                </a:cubicBezTo>
                <a:cubicBezTo>
                  <a:pt x="2920370" y="27559"/>
                  <a:pt x="2467386" y="28546"/>
                  <a:pt x="2287143" y="20574"/>
                </a:cubicBezTo>
                <a:cubicBezTo>
                  <a:pt x="2106900" y="12602"/>
                  <a:pt x="1798848" y="52698"/>
                  <a:pt x="1629918" y="20574"/>
                </a:cubicBezTo>
                <a:cubicBezTo>
                  <a:pt x="1460989" y="-11550"/>
                  <a:pt x="1324115" y="28055"/>
                  <a:pt x="1130427" y="20574"/>
                </a:cubicBezTo>
                <a:cubicBezTo>
                  <a:pt x="936739" y="13093"/>
                  <a:pt x="302034" y="23285"/>
                  <a:pt x="0" y="20574"/>
                </a:cubicBezTo>
                <a:cubicBezTo>
                  <a:pt x="-40" y="12796"/>
                  <a:pt x="-161" y="5458"/>
                  <a:pt x="0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1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9144000" cy="4541237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sz="105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286" y="699516"/>
            <a:ext cx="6858000" cy="1892808"/>
          </a:xfrm>
        </p:spPr>
        <p:txBody>
          <a:bodyPr rtlCol="0"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N. Di Marco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n-GB" noProof="0" smtClean="0"/>
              <a:pPr rtl="0"/>
              <a:t>‹N›</a:t>
            </a:fld>
            <a:endParaRPr lang="en-GB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2980655" y="2656713"/>
            <a:ext cx="3182692" cy="20574"/>
          </a:xfrm>
          <a:custGeom>
            <a:avLst/>
            <a:gdLst>
              <a:gd name="connsiteX0" fmla="*/ 0 w 3182692"/>
              <a:gd name="connsiteY0" fmla="*/ 0 h 20574"/>
              <a:gd name="connsiteX1" fmla="*/ 604711 w 3182692"/>
              <a:gd name="connsiteY1" fmla="*/ 0 h 20574"/>
              <a:gd name="connsiteX2" fmla="*/ 1241250 w 3182692"/>
              <a:gd name="connsiteY2" fmla="*/ 0 h 20574"/>
              <a:gd name="connsiteX3" fmla="*/ 1909615 w 3182692"/>
              <a:gd name="connsiteY3" fmla="*/ 0 h 20574"/>
              <a:gd name="connsiteX4" fmla="*/ 2577981 w 3182692"/>
              <a:gd name="connsiteY4" fmla="*/ 0 h 20574"/>
              <a:gd name="connsiteX5" fmla="*/ 3182692 w 3182692"/>
              <a:gd name="connsiteY5" fmla="*/ 0 h 20574"/>
              <a:gd name="connsiteX6" fmla="*/ 3182692 w 3182692"/>
              <a:gd name="connsiteY6" fmla="*/ 20574 h 20574"/>
              <a:gd name="connsiteX7" fmla="*/ 2482500 w 3182692"/>
              <a:gd name="connsiteY7" fmla="*/ 20574 h 20574"/>
              <a:gd name="connsiteX8" fmla="*/ 1782308 w 3182692"/>
              <a:gd name="connsiteY8" fmla="*/ 20574 h 20574"/>
              <a:gd name="connsiteX9" fmla="*/ 1145769 w 3182692"/>
              <a:gd name="connsiteY9" fmla="*/ 20574 h 20574"/>
              <a:gd name="connsiteX10" fmla="*/ 0 w 3182692"/>
              <a:gd name="connsiteY10" fmla="*/ 20574 h 20574"/>
              <a:gd name="connsiteX11" fmla="*/ 0 w 3182692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20574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869" y="8892"/>
                  <a:pt x="3183080" y="12703"/>
                  <a:pt x="3182692" y="20574"/>
                </a:cubicBezTo>
                <a:cubicBezTo>
                  <a:pt x="2998421" y="24028"/>
                  <a:pt x="2675038" y="21300"/>
                  <a:pt x="2482500" y="20574"/>
                </a:cubicBezTo>
                <a:cubicBezTo>
                  <a:pt x="2289962" y="19848"/>
                  <a:pt x="1930644" y="9120"/>
                  <a:pt x="1782308" y="20574"/>
                </a:cubicBezTo>
                <a:cubicBezTo>
                  <a:pt x="1633972" y="32028"/>
                  <a:pt x="1287388" y="294"/>
                  <a:pt x="1145769" y="20574"/>
                </a:cubicBezTo>
                <a:cubicBezTo>
                  <a:pt x="1004150" y="40854"/>
                  <a:pt x="256377" y="-35152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3182692" h="20574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3228" y="8886"/>
                  <a:pt x="3182047" y="10327"/>
                  <a:pt x="3182692" y="20574"/>
                </a:cubicBezTo>
                <a:cubicBezTo>
                  <a:pt x="3039109" y="-10415"/>
                  <a:pt x="2823860" y="16134"/>
                  <a:pt x="2546154" y="20574"/>
                </a:cubicBezTo>
                <a:cubicBezTo>
                  <a:pt x="2268448" y="25014"/>
                  <a:pt x="2098674" y="7577"/>
                  <a:pt x="1845961" y="20574"/>
                </a:cubicBezTo>
                <a:cubicBezTo>
                  <a:pt x="1593248" y="33571"/>
                  <a:pt x="1456743" y="29846"/>
                  <a:pt x="1304904" y="20574"/>
                </a:cubicBezTo>
                <a:cubicBezTo>
                  <a:pt x="1153065" y="11302"/>
                  <a:pt x="947204" y="13412"/>
                  <a:pt x="668365" y="20574"/>
                </a:cubicBezTo>
                <a:cubicBezTo>
                  <a:pt x="389526" y="27736"/>
                  <a:pt x="288244" y="-2342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5286" y="2770632"/>
            <a:ext cx="6858000" cy="1220724"/>
          </a:xfrm>
        </p:spPr>
        <p:txBody>
          <a:bodyPr rtlCol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2673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99082" y="2297321"/>
            <a:ext cx="1097279" cy="1109858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75945" y="2298687"/>
            <a:ext cx="1081828" cy="1108493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27867" y="2298687"/>
            <a:ext cx="1091630" cy="1108493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57220" y="2298687"/>
            <a:ext cx="1085412" cy="1108493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229" y="2293858"/>
            <a:ext cx="1097279" cy="1113323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3844"/>
            <a:ext cx="9141714" cy="994172"/>
          </a:xfrm>
        </p:spPr>
        <p:txBody>
          <a:bodyPr rtlCol="0"/>
          <a:lstStyle>
            <a:lvl1pPr algn="ct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19" name="Rectangle 18" descr="Tag=AccentColor&#10;Flavor=Light&#10;Target=FillAndLine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486229" y="1550671"/>
            <a:ext cx="8175164" cy="13716"/>
          </a:xfrm>
          <a:custGeom>
            <a:avLst/>
            <a:gdLst>
              <a:gd name="connsiteX0" fmla="*/ 0 w 8175164"/>
              <a:gd name="connsiteY0" fmla="*/ 0 h 13716"/>
              <a:gd name="connsiteX1" fmla="*/ 436009 w 8175164"/>
              <a:gd name="connsiteY1" fmla="*/ 0 h 13716"/>
              <a:gd name="connsiteX2" fmla="*/ 1199024 w 8175164"/>
              <a:gd name="connsiteY2" fmla="*/ 0 h 13716"/>
              <a:gd name="connsiteX3" fmla="*/ 1635033 w 8175164"/>
              <a:gd name="connsiteY3" fmla="*/ 0 h 13716"/>
              <a:gd name="connsiteX4" fmla="*/ 2234545 w 8175164"/>
              <a:gd name="connsiteY4" fmla="*/ 0 h 13716"/>
              <a:gd name="connsiteX5" fmla="*/ 3079312 w 8175164"/>
              <a:gd name="connsiteY5" fmla="*/ 0 h 13716"/>
              <a:gd name="connsiteX6" fmla="*/ 3760575 w 8175164"/>
              <a:gd name="connsiteY6" fmla="*/ 0 h 13716"/>
              <a:gd name="connsiteX7" fmla="*/ 4523591 w 8175164"/>
              <a:gd name="connsiteY7" fmla="*/ 0 h 13716"/>
              <a:gd name="connsiteX8" fmla="*/ 5123103 w 8175164"/>
              <a:gd name="connsiteY8" fmla="*/ 0 h 13716"/>
              <a:gd name="connsiteX9" fmla="*/ 5804366 w 8175164"/>
              <a:gd name="connsiteY9" fmla="*/ 0 h 13716"/>
              <a:gd name="connsiteX10" fmla="*/ 6649133 w 8175164"/>
              <a:gd name="connsiteY10" fmla="*/ 0 h 13716"/>
              <a:gd name="connsiteX11" fmla="*/ 7166894 w 8175164"/>
              <a:gd name="connsiteY11" fmla="*/ 0 h 13716"/>
              <a:gd name="connsiteX12" fmla="*/ 8175164 w 8175164"/>
              <a:gd name="connsiteY12" fmla="*/ 0 h 13716"/>
              <a:gd name="connsiteX13" fmla="*/ 8175164 w 8175164"/>
              <a:gd name="connsiteY13" fmla="*/ 13716 h 13716"/>
              <a:gd name="connsiteX14" fmla="*/ 7575652 w 8175164"/>
              <a:gd name="connsiteY14" fmla="*/ 13716 h 13716"/>
              <a:gd name="connsiteX15" fmla="*/ 7139643 w 8175164"/>
              <a:gd name="connsiteY15" fmla="*/ 13716 h 13716"/>
              <a:gd name="connsiteX16" fmla="*/ 6458380 w 8175164"/>
              <a:gd name="connsiteY16" fmla="*/ 13716 h 13716"/>
              <a:gd name="connsiteX17" fmla="*/ 5940619 w 8175164"/>
              <a:gd name="connsiteY17" fmla="*/ 13716 h 13716"/>
              <a:gd name="connsiteX18" fmla="*/ 5259356 w 8175164"/>
              <a:gd name="connsiteY18" fmla="*/ 13716 h 13716"/>
              <a:gd name="connsiteX19" fmla="*/ 4578092 w 8175164"/>
              <a:gd name="connsiteY19" fmla="*/ 13716 h 13716"/>
              <a:gd name="connsiteX20" fmla="*/ 3896828 w 8175164"/>
              <a:gd name="connsiteY20" fmla="*/ 13716 h 13716"/>
              <a:gd name="connsiteX21" fmla="*/ 3215565 w 8175164"/>
              <a:gd name="connsiteY21" fmla="*/ 13716 h 13716"/>
              <a:gd name="connsiteX22" fmla="*/ 2616052 w 8175164"/>
              <a:gd name="connsiteY22" fmla="*/ 13716 h 13716"/>
              <a:gd name="connsiteX23" fmla="*/ 1853037 w 8175164"/>
              <a:gd name="connsiteY23" fmla="*/ 13716 h 13716"/>
              <a:gd name="connsiteX24" fmla="*/ 1171774 w 8175164"/>
              <a:gd name="connsiteY24" fmla="*/ 13716 h 13716"/>
              <a:gd name="connsiteX25" fmla="*/ 0 w 8175164"/>
              <a:gd name="connsiteY25" fmla="*/ 13716 h 13716"/>
              <a:gd name="connsiteX26" fmla="*/ 0 w 8175164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75164" h="13716" fill="none" extrusionOk="0">
                <a:moveTo>
                  <a:pt x="0" y="0"/>
                </a:moveTo>
                <a:cubicBezTo>
                  <a:pt x="122070" y="-15352"/>
                  <a:pt x="271096" y="14537"/>
                  <a:pt x="436009" y="0"/>
                </a:cubicBezTo>
                <a:cubicBezTo>
                  <a:pt x="600922" y="-14537"/>
                  <a:pt x="917903" y="11549"/>
                  <a:pt x="1199024" y="0"/>
                </a:cubicBezTo>
                <a:cubicBezTo>
                  <a:pt x="1480146" y="-11549"/>
                  <a:pt x="1473263" y="-3517"/>
                  <a:pt x="1635033" y="0"/>
                </a:cubicBezTo>
                <a:cubicBezTo>
                  <a:pt x="1796803" y="3517"/>
                  <a:pt x="2075948" y="-7424"/>
                  <a:pt x="2234545" y="0"/>
                </a:cubicBezTo>
                <a:cubicBezTo>
                  <a:pt x="2393142" y="7424"/>
                  <a:pt x="2679535" y="13447"/>
                  <a:pt x="3079312" y="0"/>
                </a:cubicBezTo>
                <a:cubicBezTo>
                  <a:pt x="3479089" y="-13447"/>
                  <a:pt x="3573912" y="33484"/>
                  <a:pt x="3760575" y="0"/>
                </a:cubicBezTo>
                <a:cubicBezTo>
                  <a:pt x="3947238" y="-33484"/>
                  <a:pt x="4236935" y="-15029"/>
                  <a:pt x="4523591" y="0"/>
                </a:cubicBezTo>
                <a:cubicBezTo>
                  <a:pt x="4810247" y="15029"/>
                  <a:pt x="4940476" y="-20845"/>
                  <a:pt x="5123103" y="0"/>
                </a:cubicBezTo>
                <a:cubicBezTo>
                  <a:pt x="5305730" y="20845"/>
                  <a:pt x="5642048" y="22123"/>
                  <a:pt x="5804366" y="0"/>
                </a:cubicBezTo>
                <a:cubicBezTo>
                  <a:pt x="5966684" y="-22123"/>
                  <a:pt x="6357042" y="30418"/>
                  <a:pt x="6649133" y="0"/>
                </a:cubicBezTo>
                <a:cubicBezTo>
                  <a:pt x="6941224" y="-30418"/>
                  <a:pt x="7013663" y="5920"/>
                  <a:pt x="7166894" y="0"/>
                </a:cubicBezTo>
                <a:cubicBezTo>
                  <a:pt x="7320125" y="-5920"/>
                  <a:pt x="7952212" y="-46181"/>
                  <a:pt x="8175164" y="0"/>
                </a:cubicBezTo>
                <a:cubicBezTo>
                  <a:pt x="8175261" y="2784"/>
                  <a:pt x="8175180" y="9558"/>
                  <a:pt x="8175164" y="13716"/>
                </a:cubicBezTo>
                <a:cubicBezTo>
                  <a:pt x="8035581" y="15807"/>
                  <a:pt x="7702611" y="30864"/>
                  <a:pt x="7575652" y="13716"/>
                </a:cubicBezTo>
                <a:cubicBezTo>
                  <a:pt x="7448693" y="-3432"/>
                  <a:pt x="7227738" y="-7080"/>
                  <a:pt x="7139643" y="13716"/>
                </a:cubicBezTo>
                <a:cubicBezTo>
                  <a:pt x="7051548" y="34512"/>
                  <a:pt x="6755078" y="10795"/>
                  <a:pt x="6458380" y="13716"/>
                </a:cubicBezTo>
                <a:cubicBezTo>
                  <a:pt x="6161682" y="16637"/>
                  <a:pt x="6117096" y="8204"/>
                  <a:pt x="5940619" y="13716"/>
                </a:cubicBezTo>
                <a:cubicBezTo>
                  <a:pt x="5764142" y="19228"/>
                  <a:pt x="5488366" y="-11068"/>
                  <a:pt x="5259356" y="13716"/>
                </a:cubicBezTo>
                <a:cubicBezTo>
                  <a:pt x="5030346" y="38500"/>
                  <a:pt x="4830265" y="4160"/>
                  <a:pt x="4578092" y="13716"/>
                </a:cubicBezTo>
                <a:cubicBezTo>
                  <a:pt x="4325919" y="23272"/>
                  <a:pt x="4120976" y="2941"/>
                  <a:pt x="3896828" y="13716"/>
                </a:cubicBezTo>
                <a:cubicBezTo>
                  <a:pt x="3672680" y="24491"/>
                  <a:pt x="3395196" y="39135"/>
                  <a:pt x="3215565" y="13716"/>
                </a:cubicBezTo>
                <a:cubicBezTo>
                  <a:pt x="3035934" y="-11703"/>
                  <a:pt x="2849079" y="22930"/>
                  <a:pt x="2616052" y="13716"/>
                </a:cubicBezTo>
                <a:cubicBezTo>
                  <a:pt x="2383025" y="4502"/>
                  <a:pt x="2085304" y="32975"/>
                  <a:pt x="1853037" y="13716"/>
                </a:cubicBezTo>
                <a:cubicBezTo>
                  <a:pt x="1620770" y="-5543"/>
                  <a:pt x="1315715" y="30047"/>
                  <a:pt x="1171774" y="13716"/>
                </a:cubicBezTo>
                <a:cubicBezTo>
                  <a:pt x="1027833" y="-2615"/>
                  <a:pt x="252348" y="11770"/>
                  <a:pt x="0" y="13716"/>
                </a:cubicBezTo>
                <a:cubicBezTo>
                  <a:pt x="-100" y="9589"/>
                  <a:pt x="468" y="2983"/>
                  <a:pt x="0" y="0"/>
                </a:cubicBezTo>
                <a:close/>
              </a:path>
              <a:path w="8175164" h="13716" stroke="0" extrusionOk="0">
                <a:moveTo>
                  <a:pt x="0" y="0"/>
                </a:moveTo>
                <a:cubicBezTo>
                  <a:pt x="217187" y="22961"/>
                  <a:pt x="314077" y="-25649"/>
                  <a:pt x="599512" y="0"/>
                </a:cubicBezTo>
                <a:cubicBezTo>
                  <a:pt x="884947" y="25649"/>
                  <a:pt x="914521" y="-337"/>
                  <a:pt x="1035521" y="0"/>
                </a:cubicBezTo>
                <a:cubicBezTo>
                  <a:pt x="1156521" y="337"/>
                  <a:pt x="1702892" y="-31437"/>
                  <a:pt x="1880288" y="0"/>
                </a:cubicBezTo>
                <a:cubicBezTo>
                  <a:pt x="2057684" y="31437"/>
                  <a:pt x="2263628" y="-11476"/>
                  <a:pt x="2479800" y="0"/>
                </a:cubicBezTo>
                <a:cubicBezTo>
                  <a:pt x="2695972" y="11476"/>
                  <a:pt x="2942657" y="-15730"/>
                  <a:pt x="3079312" y="0"/>
                </a:cubicBezTo>
                <a:cubicBezTo>
                  <a:pt x="3215967" y="15730"/>
                  <a:pt x="3517893" y="-27086"/>
                  <a:pt x="3924079" y="0"/>
                </a:cubicBezTo>
                <a:cubicBezTo>
                  <a:pt x="4330265" y="27086"/>
                  <a:pt x="4254321" y="-4885"/>
                  <a:pt x="4441839" y="0"/>
                </a:cubicBezTo>
                <a:cubicBezTo>
                  <a:pt x="4629357" y="4885"/>
                  <a:pt x="4866369" y="-18232"/>
                  <a:pt x="5286606" y="0"/>
                </a:cubicBezTo>
                <a:cubicBezTo>
                  <a:pt x="5706843" y="18232"/>
                  <a:pt x="5947126" y="-33944"/>
                  <a:pt x="6131373" y="0"/>
                </a:cubicBezTo>
                <a:cubicBezTo>
                  <a:pt x="6315620" y="33944"/>
                  <a:pt x="6621532" y="18870"/>
                  <a:pt x="6812637" y="0"/>
                </a:cubicBezTo>
                <a:cubicBezTo>
                  <a:pt x="7003742" y="-18870"/>
                  <a:pt x="7628278" y="-50355"/>
                  <a:pt x="8175164" y="0"/>
                </a:cubicBezTo>
                <a:cubicBezTo>
                  <a:pt x="8174490" y="5682"/>
                  <a:pt x="8174561" y="9439"/>
                  <a:pt x="8175164" y="13716"/>
                </a:cubicBezTo>
                <a:cubicBezTo>
                  <a:pt x="7985285" y="23679"/>
                  <a:pt x="7830429" y="14903"/>
                  <a:pt x="7739155" y="13716"/>
                </a:cubicBezTo>
                <a:cubicBezTo>
                  <a:pt x="7647881" y="12529"/>
                  <a:pt x="7079129" y="35425"/>
                  <a:pt x="6894388" y="13716"/>
                </a:cubicBezTo>
                <a:cubicBezTo>
                  <a:pt x="6709647" y="-7993"/>
                  <a:pt x="6516710" y="30305"/>
                  <a:pt x="6376628" y="13716"/>
                </a:cubicBezTo>
                <a:cubicBezTo>
                  <a:pt x="6236546" y="-2873"/>
                  <a:pt x="5835721" y="-16357"/>
                  <a:pt x="5695364" y="13716"/>
                </a:cubicBezTo>
                <a:cubicBezTo>
                  <a:pt x="5555007" y="43789"/>
                  <a:pt x="5200322" y="44356"/>
                  <a:pt x="4850597" y="13716"/>
                </a:cubicBezTo>
                <a:cubicBezTo>
                  <a:pt x="4500872" y="-16924"/>
                  <a:pt x="4344845" y="-11960"/>
                  <a:pt x="4169334" y="13716"/>
                </a:cubicBezTo>
                <a:cubicBezTo>
                  <a:pt x="3993823" y="39392"/>
                  <a:pt x="3939404" y="18127"/>
                  <a:pt x="3733325" y="13716"/>
                </a:cubicBezTo>
                <a:cubicBezTo>
                  <a:pt x="3527246" y="9305"/>
                  <a:pt x="3375966" y="-1179"/>
                  <a:pt x="3215565" y="13716"/>
                </a:cubicBezTo>
                <a:cubicBezTo>
                  <a:pt x="3055164" y="28611"/>
                  <a:pt x="2744739" y="22247"/>
                  <a:pt x="2370798" y="13716"/>
                </a:cubicBezTo>
                <a:cubicBezTo>
                  <a:pt x="1996857" y="5185"/>
                  <a:pt x="1897284" y="18656"/>
                  <a:pt x="1689534" y="13716"/>
                </a:cubicBezTo>
                <a:cubicBezTo>
                  <a:pt x="1481784" y="8776"/>
                  <a:pt x="1428163" y="6891"/>
                  <a:pt x="1171774" y="13716"/>
                </a:cubicBezTo>
                <a:cubicBezTo>
                  <a:pt x="915385" y="20541"/>
                  <a:pt x="452373" y="-7224"/>
                  <a:pt x="0" y="13716"/>
                </a:cubicBezTo>
                <a:cubicBezTo>
                  <a:pt x="303" y="7982"/>
                  <a:pt x="182" y="520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202" y="3566160"/>
            <a:ext cx="1110996" cy="55549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Name</a:t>
            </a:r>
          </a:p>
          <a:p>
            <a:pPr lvl="1" rtl="0"/>
            <a:r>
              <a:rPr lang="en-GB" noProof="0"/>
              <a:t>Title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44852" y="3566160"/>
            <a:ext cx="1110996" cy="55549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Name</a:t>
            </a:r>
          </a:p>
          <a:p>
            <a:pPr lvl="1" rtl="0"/>
            <a:r>
              <a:rPr lang="en-GB" noProof="0"/>
              <a:t>Title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16502" y="3566160"/>
            <a:ext cx="1110996" cy="55549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Name</a:t>
            </a:r>
          </a:p>
          <a:p>
            <a:pPr lvl="1" rtl="0"/>
            <a:r>
              <a:rPr lang="en-GB" noProof="0"/>
              <a:t>Title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88152" y="3566160"/>
            <a:ext cx="1110996" cy="55549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Name</a:t>
            </a:r>
          </a:p>
          <a:p>
            <a:pPr lvl="1" rtl="0"/>
            <a:r>
              <a:rPr lang="en-GB" noProof="0"/>
              <a:t>Title</a:t>
            </a:r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9802" y="3566160"/>
            <a:ext cx="1110996" cy="55549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Name</a:t>
            </a:r>
          </a:p>
          <a:p>
            <a:pPr lvl="1" rtl="0"/>
            <a:r>
              <a:rPr lang="en-GB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9379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3916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entr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994410"/>
          </a:xfrm>
        </p:spPr>
        <p:txBody>
          <a:bodyPr rtlCol="0"/>
          <a:lstStyle>
            <a:lvl1pPr algn="ct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1728216"/>
            <a:ext cx="7886700" cy="2907792"/>
          </a:xfrm>
        </p:spPr>
        <p:txBody>
          <a:bodyPr rtlCol="0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N. Di Marco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n-GB" noProof="0" smtClean="0"/>
              <a:pPr rtl="0"/>
              <a:t>‹N›</a:t>
            </a:fld>
            <a:endParaRPr lang="en-GB" noProof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83465705-093A-460D-83A5-4A4F3275ADB7}"/>
              </a:ext>
            </a:extLst>
          </p:cNvPr>
          <p:cNvSpPr/>
          <p:nvPr userDrawn="1"/>
        </p:nvSpPr>
        <p:spPr>
          <a:xfrm flipV="1">
            <a:off x="486229" y="1550671"/>
            <a:ext cx="8175164" cy="13716"/>
          </a:xfrm>
          <a:custGeom>
            <a:avLst/>
            <a:gdLst>
              <a:gd name="connsiteX0" fmla="*/ 0 w 8175164"/>
              <a:gd name="connsiteY0" fmla="*/ 0 h 13716"/>
              <a:gd name="connsiteX1" fmla="*/ 436009 w 8175164"/>
              <a:gd name="connsiteY1" fmla="*/ 0 h 13716"/>
              <a:gd name="connsiteX2" fmla="*/ 1199024 w 8175164"/>
              <a:gd name="connsiteY2" fmla="*/ 0 h 13716"/>
              <a:gd name="connsiteX3" fmla="*/ 1635033 w 8175164"/>
              <a:gd name="connsiteY3" fmla="*/ 0 h 13716"/>
              <a:gd name="connsiteX4" fmla="*/ 2234545 w 8175164"/>
              <a:gd name="connsiteY4" fmla="*/ 0 h 13716"/>
              <a:gd name="connsiteX5" fmla="*/ 3079312 w 8175164"/>
              <a:gd name="connsiteY5" fmla="*/ 0 h 13716"/>
              <a:gd name="connsiteX6" fmla="*/ 3760575 w 8175164"/>
              <a:gd name="connsiteY6" fmla="*/ 0 h 13716"/>
              <a:gd name="connsiteX7" fmla="*/ 4523591 w 8175164"/>
              <a:gd name="connsiteY7" fmla="*/ 0 h 13716"/>
              <a:gd name="connsiteX8" fmla="*/ 5123103 w 8175164"/>
              <a:gd name="connsiteY8" fmla="*/ 0 h 13716"/>
              <a:gd name="connsiteX9" fmla="*/ 5804366 w 8175164"/>
              <a:gd name="connsiteY9" fmla="*/ 0 h 13716"/>
              <a:gd name="connsiteX10" fmla="*/ 6649133 w 8175164"/>
              <a:gd name="connsiteY10" fmla="*/ 0 h 13716"/>
              <a:gd name="connsiteX11" fmla="*/ 7166894 w 8175164"/>
              <a:gd name="connsiteY11" fmla="*/ 0 h 13716"/>
              <a:gd name="connsiteX12" fmla="*/ 8175164 w 8175164"/>
              <a:gd name="connsiteY12" fmla="*/ 0 h 13716"/>
              <a:gd name="connsiteX13" fmla="*/ 8175164 w 8175164"/>
              <a:gd name="connsiteY13" fmla="*/ 13716 h 13716"/>
              <a:gd name="connsiteX14" fmla="*/ 7575652 w 8175164"/>
              <a:gd name="connsiteY14" fmla="*/ 13716 h 13716"/>
              <a:gd name="connsiteX15" fmla="*/ 7139643 w 8175164"/>
              <a:gd name="connsiteY15" fmla="*/ 13716 h 13716"/>
              <a:gd name="connsiteX16" fmla="*/ 6458380 w 8175164"/>
              <a:gd name="connsiteY16" fmla="*/ 13716 h 13716"/>
              <a:gd name="connsiteX17" fmla="*/ 5940619 w 8175164"/>
              <a:gd name="connsiteY17" fmla="*/ 13716 h 13716"/>
              <a:gd name="connsiteX18" fmla="*/ 5259356 w 8175164"/>
              <a:gd name="connsiteY18" fmla="*/ 13716 h 13716"/>
              <a:gd name="connsiteX19" fmla="*/ 4578092 w 8175164"/>
              <a:gd name="connsiteY19" fmla="*/ 13716 h 13716"/>
              <a:gd name="connsiteX20" fmla="*/ 3896828 w 8175164"/>
              <a:gd name="connsiteY20" fmla="*/ 13716 h 13716"/>
              <a:gd name="connsiteX21" fmla="*/ 3215565 w 8175164"/>
              <a:gd name="connsiteY21" fmla="*/ 13716 h 13716"/>
              <a:gd name="connsiteX22" fmla="*/ 2616052 w 8175164"/>
              <a:gd name="connsiteY22" fmla="*/ 13716 h 13716"/>
              <a:gd name="connsiteX23" fmla="*/ 1853037 w 8175164"/>
              <a:gd name="connsiteY23" fmla="*/ 13716 h 13716"/>
              <a:gd name="connsiteX24" fmla="*/ 1171774 w 8175164"/>
              <a:gd name="connsiteY24" fmla="*/ 13716 h 13716"/>
              <a:gd name="connsiteX25" fmla="*/ 0 w 8175164"/>
              <a:gd name="connsiteY25" fmla="*/ 13716 h 13716"/>
              <a:gd name="connsiteX26" fmla="*/ 0 w 8175164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75164" h="13716" fill="none" extrusionOk="0">
                <a:moveTo>
                  <a:pt x="0" y="0"/>
                </a:moveTo>
                <a:cubicBezTo>
                  <a:pt x="122070" y="-15352"/>
                  <a:pt x="271096" y="14537"/>
                  <a:pt x="436009" y="0"/>
                </a:cubicBezTo>
                <a:cubicBezTo>
                  <a:pt x="600922" y="-14537"/>
                  <a:pt x="917903" y="11549"/>
                  <a:pt x="1199024" y="0"/>
                </a:cubicBezTo>
                <a:cubicBezTo>
                  <a:pt x="1480146" y="-11549"/>
                  <a:pt x="1473263" y="-3517"/>
                  <a:pt x="1635033" y="0"/>
                </a:cubicBezTo>
                <a:cubicBezTo>
                  <a:pt x="1796803" y="3517"/>
                  <a:pt x="2075948" y="-7424"/>
                  <a:pt x="2234545" y="0"/>
                </a:cubicBezTo>
                <a:cubicBezTo>
                  <a:pt x="2393142" y="7424"/>
                  <a:pt x="2679535" y="13447"/>
                  <a:pt x="3079312" y="0"/>
                </a:cubicBezTo>
                <a:cubicBezTo>
                  <a:pt x="3479089" y="-13447"/>
                  <a:pt x="3573912" y="33484"/>
                  <a:pt x="3760575" y="0"/>
                </a:cubicBezTo>
                <a:cubicBezTo>
                  <a:pt x="3947238" y="-33484"/>
                  <a:pt x="4236935" y="-15029"/>
                  <a:pt x="4523591" y="0"/>
                </a:cubicBezTo>
                <a:cubicBezTo>
                  <a:pt x="4810247" y="15029"/>
                  <a:pt x="4940476" y="-20845"/>
                  <a:pt x="5123103" y="0"/>
                </a:cubicBezTo>
                <a:cubicBezTo>
                  <a:pt x="5305730" y="20845"/>
                  <a:pt x="5642048" y="22123"/>
                  <a:pt x="5804366" y="0"/>
                </a:cubicBezTo>
                <a:cubicBezTo>
                  <a:pt x="5966684" y="-22123"/>
                  <a:pt x="6357042" y="30418"/>
                  <a:pt x="6649133" y="0"/>
                </a:cubicBezTo>
                <a:cubicBezTo>
                  <a:pt x="6941224" y="-30418"/>
                  <a:pt x="7013663" y="5920"/>
                  <a:pt x="7166894" y="0"/>
                </a:cubicBezTo>
                <a:cubicBezTo>
                  <a:pt x="7320125" y="-5920"/>
                  <a:pt x="7952212" y="-46181"/>
                  <a:pt x="8175164" y="0"/>
                </a:cubicBezTo>
                <a:cubicBezTo>
                  <a:pt x="8175261" y="2784"/>
                  <a:pt x="8175180" y="9558"/>
                  <a:pt x="8175164" y="13716"/>
                </a:cubicBezTo>
                <a:cubicBezTo>
                  <a:pt x="8035581" y="15807"/>
                  <a:pt x="7702611" y="30864"/>
                  <a:pt x="7575652" y="13716"/>
                </a:cubicBezTo>
                <a:cubicBezTo>
                  <a:pt x="7448693" y="-3432"/>
                  <a:pt x="7227738" y="-7080"/>
                  <a:pt x="7139643" y="13716"/>
                </a:cubicBezTo>
                <a:cubicBezTo>
                  <a:pt x="7051548" y="34512"/>
                  <a:pt x="6755078" y="10795"/>
                  <a:pt x="6458380" y="13716"/>
                </a:cubicBezTo>
                <a:cubicBezTo>
                  <a:pt x="6161682" y="16637"/>
                  <a:pt x="6117096" y="8204"/>
                  <a:pt x="5940619" y="13716"/>
                </a:cubicBezTo>
                <a:cubicBezTo>
                  <a:pt x="5764142" y="19228"/>
                  <a:pt x="5488366" y="-11068"/>
                  <a:pt x="5259356" y="13716"/>
                </a:cubicBezTo>
                <a:cubicBezTo>
                  <a:pt x="5030346" y="38500"/>
                  <a:pt x="4830265" y="4160"/>
                  <a:pt x="4578092" y="13716"/>
                </a:cubicBezTo>
                <a:cubicBezTo>
                  <a:pt x="4325919" y="23272"/>
                  <a:pt x="4120976" y="2941"/>
                  <a:pt x="3896828" y="13716"/>
                </a:cubicBezTo>
                <a:cubicBezTo>
                  <a:pt x="3672680" y="24491"/>
                  <a:pt x="3395196" y="39135"/>
                  <a:pt x="3215565" y="13716"/>
                </a:cubicBezTo>
                <a:cubicBezTo>
                  <a:pt x="3035934" y="-11703"/>
                  <a:pt x="2849079" y="22930"/>
                  <a:pt x="2616052" y="13716"/>
                </a:cubicBezTo>
                <a:cubicBezTo>
                  <a:pt x="2383025" y="4502"/>
                  <a:pt x="2085304" y="32975"/>
                  <a:pt x="1853037" y="13716"/>
                </a:cubicBezTo>
                <a:cubicBezTo>
                  <a:pt x="1620770" y="-5543"/>
                  <a:pt x="1315715" y="30047"/>
                  <a:pt x="1171774" y="13716"/>
                </a:cubicBezTo>
                <a:cubicBezTo>
                  <a:pt x="1027833" y="-2615"/>
                  <a:pt x="252348" y="11770"/>
                  <a:pt x="0" y="13716"/>
                </a:cubicBezTo>
                <a:cubicBezTo>
                  <a:pt x="-100" y="9589"/>
                  <a:pt x="468" y="2983"/>
                  <a:pt x="0" y="0"/>
                </a:cubicBezTo>
                <a:close/>
              </a:path>
              <a:path w="8175164" h="13716" stroke="0" extrusionOk="0">
                <a:moveTo>
                  <a:pt x="0" y="0"/>
                </a:moveTo>
                <a:cubicBezTo>
                  <a:pt x="217187" y="22961"/>
                  <a:pt x="314077" y="-25649"/>
                  <a:pt x="599512" y="0"/>
                </a:cubicBezTo>
                <a:cubicBezTo>
                  <a:pt x="884947" y="25649"/>
                  <a:pt x="914521" y="-337"/>
                  <a:pt x="1035521" y="0"/>
                </a:cubicBezTo>
                <a:cubicBezTo>
                  <a:pt x="1156521" y="337"/>
                  <a:pt x="1702892" y="-31437"/>
                  <a:pt x="1880288" y="0"/>
                </a:cubicBezTo>
                <a:cubicBezTo>
                  <a:pt x="2057684" y="31437"/>
                  <a:pt x="2263628" y="-11476"/>
                  <a:pt x="2479800" y="0"/>
                </a:cubicBezTo>
                <a:cubicBezTo>
                  <a:pt x="2695972" y="11476"/>
                  <a:pt x="2942657" y="-15730"/>
                  <a:pt x="3079312" y="0"/>
                </a:cubicBezTo>
                <a:cubicBezTo>
                  <a:pt x="3215967" y="15730"/>
                  <a:pt x="3517893" y="-27086"/>
                  <a:pt x="3924079" y="0"/>
                </a:cubicBezTo>
                <a:cubicBezTo>
                  <a:pt x="4330265" y="27086"/>
                  <a:pt x="4254321" y="-4885"/>
                  <a:pt x="4441839" y="0"/>
                </a:cubicBezTo>
                <a:cubicBezTo>
                  <a:pt x="4629357" y="4885"/>
                  <a:pt x="4866369" y="-18232"/>
                  <a:pt x="5286606" y="0"/>
                </a:cubicBezTo>
                <a:cubicBezTo>
                  <a:pt x="5706843" y="18232"/>
                  <a:pt x="5947126" y="-33944"/>
                  <a:pt x="6131373" y="0"/>
                </a:cubicBezTo>
                <a:cubicBezTo>
                  <a:pt x="6315620" y="33944"/>
                  <a:pt x="6621532" y="18870"/>
                  <a:pt x="6812637" y="0"/>
                </a:cubicBezTo>
                <a:cubicBezTo>
                  <a:pt x="7003742" y="-18870"/>
                  <a:pt x="7628278" y="-50355"/>
                  <a:pt x="8175164" y="0"/>
                </a:cubicBezTo>
                <a:cubicBezTo>
                  <a:pt x="8174490" y="5682"/>
                  <a:pt x="8174561" y="9439"/>
                  <a:pt x="8175164" y="13716"/>
                </a:cubicBezTo>
                <a:cubicBezTo>
                  <a:pt x="7985285" y="23679"/>
                  <a:pt x="7830429" y="14903"/>
                  <a:pt x="7739155" y="13716"/>
                </a:cubicBezTo>
                <a:cubicBezTo>
                  <a:pt x="7647881" y="12529"/>
                  <a:pt x="7079129" y="35425"/>
                  <a:pt x="6894388" y="13716"/>
                </a:cubicBezTo>
                <a:cubicBezTo>
                  <a:pt x="6709647" y="-7993"/>
                  <a:pt x="6516710" y="30305"/>
                  <a:pt x="6376628" y="13716"/>
                </a:cubicBezTo>
                <a:cubicBezTo>
                  <a:pt x="6236546" y="-2873"/>
                  <a:pt x="5835721" y="-16357"/>
                  <a:pt x="5695364" y="13716"/>
                </a:cubicBezTo>
                <a:cubicBezTo>
                  <a:pt x="5555007" y="43789"/>
                  <a:pt x="5200322" y="44356"/>
                  <a:pt x="4850597" y="13716"/>
                </a:cubicBezTo>
                <a:cubicBezTo>
                  <a:pt x="4500872" y="-16924"/>
                  <a:pt x="4344845" y="-11960"/>
                  <a:pt x="4169334" y="13716"/>
                </a:cubicBezTo>
                <a:cubicBezTo>
                  <a:pt x="3993823" y="39392"/>
                  <a:pt x="3939404" y="18127"/>
                  <a:pt x="3733325" y="13716"/>
                </a:cubicBezTo>
                <a:cubicBezTo>
                  <a:pt x="3527246" y="9305"/>
                  <a:pt x="3375966" y="-1179"/>
                  <a:pt x="3215565" y="13716"/>
                </a:cubicBezTo>
                <a:cubicBezTo>
                  <a:pt x="3055164" y="28611"/>
                  <a:pt x="2744739" y="22247"/>
                  <a:pt x="2370798" y="13716"/>
                </a:cubicBezTo>
                <a:cubicBezTo>
                  <a:pt x="1996857" y="5185"/>
                  <a:pt x="1897284" y="18656"/>
                  <a:pt x="1689534" y="13716"/>
                </a:cubicBezTo>
                <a:cubicBezTo>
                  <a:pt x="1481784" y="8776"/>
                  <a:pt x="1428163" y="6891"/>
                  <a:pt x="1171774" y="13716"/>
                </a:cubicBezTo>
                <a:cubicBezTo>
                  <a:pt x="915385" y="20541"/>
                  <a:pt x="452373" y="-7224"/>
                  <a:pt x="0" y="13716"/>
                </a:cubicBezTo>
                <a:cubicBezTo>
                  <a:pt x="303" y="7982"/>
                  <a:pt x="182" y="520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2213506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28216"/>
            <a:ext cx="3886200" cy="2907792"/>
          </a:xfrm>
        </p:spPr>
        <p:txBody>
          <a:bodyPr rtlCol="0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728216"/>
            <a:ext cx="3886200" cy="2907792"/>
          </a:xfrm>
        </p:spPr>
        <p:txBody>
          <a:bodyPr rtlCol="0"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23FEB8C5-87FB-41BA-B300-D935D5EEAECC}"/>
              </a:ext>
            </a:extLst>
          </p:cNvPr>
          <p:cNvSpPr/>
          <p:nvPr userDrawn="1"/>
        </p:nvSpPr>
        <p:spPr>
          <a:xfrm flipV="1">
            <a:off x="486229" y="1550671"/>
            <a:ext cx="8175164" cy="13716"/>
          </a:xfrm>
          <a:custGeom>
            <a:avLst/>
            <a:gdLst>
              <a:gd name="connsiteX0" fmla="*/ 0 w 8175164"/>
              <a:gd name="connsiteY0" fmla="*/ 0 h 13716"/>
              <a:gd name="connsiteX1" fmla="*/ 436009 w 8175164"/>
              <a:gd name="connsiteY1" fmla="*/ 0 h 13716"/>
              <a:gd name="connsiteX2" fmla="*/ 1199024 w 8175164"/>
              <a:gd name="connsiteY2" fmla="*/ 0 h 13716"/>
              <a:gd name="connsiteX3" fmla="*/ 1635033 w 8175164"/>
              <a:gd name="connsiteY3" fmla="*/ 0 h 13716"/>
              <a:gd name="connsiteX4" fmla="*/ 2234545 w 8175164"/>
              <a:gd name="connsiteY4" fmla="*/ 0 h 13716"/>
              <a:gd name="connsiteX5" fmla="*/ 3079312 w 8175164"/>
              <a:gd name="connsiteY5" fmla="*/ 0 h 13716"/>
              <a:gd name="connsiteX6" fmla="*/ 3760575 w 8175164"/>
              <a:gd name="connsiteY6" fmla="*/ 0 h 13716"/>
              <a:gd name="connsiteX7" fmla="*/ 4523591 w 8175164"/>
              <a:gd name="connsiteY7" fmla="*/ 0 h 13716"/>
              <a:gd name="connsiteX8" fmla="*/ 5123103 w 8175164"/>
              <a:gd name="connsiteY8" fmla="*/ 0 h 13716"/>
              <a:gd name="connsiteX9" fmla="*/ 5804366 w 8175164"/>
              <a:gd name="connsiteY9" fmla="*/ 0 h 13716"/>
              <a:gd name="connsiteX10" fmla="*/ 6649133 w 8175164"/>
              <a:gd name="connsiteY10" fmla="*/ 0 h 13716"/>
              <a:gd name="connsiteX11" fmla="*/ 7166894 w 8175164"/>
              <a:gd name="connsiteY11" fmla="*/ 0 h 13716"/>
              <a:gd name="connsiteX12" fmla="*/ 8175164 w 8175164"/>
              <a:gd name="connsiteY12" fmla="*/ 0 h 13716"/>
              <a:gd name="connsiteX13" fmla="*/ 8175164 w 8175164"/>
              <a:gd name="connsiteY13" fmla="*/ 13716 h 13716"/>
              <a:gd name="connsiteX14" fmla="*/ 7575652 w 8175164"/>
              <a:gd name="connsiteY14" fmla="*/ 13716 h 13716"/>
              <a:gd name="connsiteX15" fmla="*/ 7139643 w 8175164"/>
              <a:gd name="connsiteY15" fmla="*/ 13716 h 13716"/>
              <a:gd name="connsiteX16" fmla="*/ 6458380 w 8175164"/>
              <a:gd name="connsiteY16" fmla="*/ 13716 h 13716"/>
              <a:gd name="connsiteX17" fmla="*/ 5940619 w 8175164"/>
              <a:gd name="connsiteY17" fmla="*/ 13716 h 13716"/>
              <a:gd name="connsiteX18" fmla="*/ 5259356 w 8175164"/>
              <a:gd name="connsiteY18" fmla="*/ 13716 h 13716"/>
              <a:gd name="connsiteX19" fmla="*/ 4578092 w 8175164"/>
              <a:gd name="connsiteY19" fmla="*/ 13716 h 13716"/>
              <a:gd name="connsiteX20" fmla="*/ 3896828 w 8175164"/>
              <a:gd name="connsiteY20" fmla="*/ 13716 h 13716"/>
              <a:gd name="connsiteX21" fmla="*/ 3215565 w 8175164"/>
              <a:gd name="connsiteY21" fmla="*/ 13716 h 13716"/>
              <a:gd name="connsiteX22" fmla="*/ 2616052 w 8175164"/>
              <a:gd name="connsiteY22" fmla="*/ 13716 h 13716"/>
              <a:gd name="connsiteX23" fmla="*/ 1853037 w 8175164"/>
              <a:gd name="connsiteY23" fmla="*/ 13716 h 13716"/>
              <a:gd name="connsiteX24" fmla="*/ 1171774 w 8175164"/>
              <a:gd name="connsiteY24" fmla="*/ 13716 h 13716"/>
              <a:gd name="connsiteX25" fmla="*/ 0 w 8175164"/>
              <a:gd name="connsiteY25" fmla="*/ 13716 h 13716"/>
              <a:gd name="connsiteX26" fmla="*/ 0 w 8175164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75164" h="13716" fill="none" extrusionOk="0">
                <a:moveTo>
                  <a:pt x="0" y="0"/>
                </a:moveTo>
                <a:cubicBezTo>
                  <a:pt x="122070" y="-15352"/>
                  <a:pt x="271096" y="14537"/>
                  <a:pt x="436009" y="0"/>
                </a:cubicBezTo>
                <a:cubicBezTo>
                  <a:pt x="600922" y="-14537"/>
                  <a:pt x="917903" y="11549"/>
                  <a:pt x="1199024" y="0"/>
                </a:cubicBezTo>
                <a:cubicBezTo>
                  <a:pt x="1480146" y="-11549"/>
                  <a:pt x="1473263" y="-3517"/>
                  <a:pt x="1635033" y="0"/>
                </a:cubicBezTo>
                <a:cubicBezTo>
                  <a:pt x="1796803" y="3517"/>
                  <a:pt x="2075948" y="-7424"/>
                  <a:pt x="2234545" y="0"/>
                </a:cubicBezTo>
                <a:cubicBezTo>
                  <a:pt x="2393142" y="7424"/>
                  <a:pt x="2679535" y="13447"/>
                  <a:pt x="3079312" y="0"/>
                </a:cubicBezTo>
                <a:cubicBezTo>
                  <a:pt x="3479089" y="-13447"/>
                  <a:pt x="3573912" y="33484"/>
                  <a:pt x="3760575" y="0"/>
                </a:cubicBezTo>
                <a:cubicBezTo>
                  <a:pt x="3947238" y="-33484"/>
                  <a:pt x="4236935" y="-15029"/>
                  <a:pt x="4523591" y="0"/>
                </a:cubicBezTo>
                <a:cubicBezTo>
                  <a:pt x="4810247" y="15029"/>
                  <a:pt x="4940476" y="-20845"/>
                  <a:pt x="5123103" y="0"/>
                </a:cubicBezTo>
                <a:cubicBezTo>
                  <a:pt x="5305730" y="20845"/>
                  <a:pt x="5642048" y="22123"/>
                  <a:pt x="5804366" y="0"/>
                </a:cubicBezTo>
                <a:cubicBezTo>
                  <a:pt x="5966684" y="-22123"/>
                  <a:pt x="6357042" y="30418"/>
                  <a:pt x="6649133" y="0"/>
                </a:cubicBezTo>
                <a:cubicBezTo>
                  <a:pt x="6941224" y="-30418"/>
                  <a:pt x="7013663" y="5920"/>
                  <a:pt x="7166894" y="0"/>
                </a:cubicBezTo>
                <a:cubicBezTo>
                  <a:pt x="7320125" y="-5920"/>
                  <a:pt x="7952212" y="-46181"/>
                  <a:pt x="8175164" y="0"/>
                </a:cubicBezTo>
                <a:cubicBezTo>
                  <a:pt x="8175261" y="2784"/>
                  <a:pt x="8175180" y="9558"/>
                  <a:pt x="8175164" y="13716"/>
                </a:cubicBezTo>
                <a:cubicBezTo>
                  <a:pt x="8035581" y="15807"/>
                  <a:pt x="7702611" y="30864"/>
                  <a:pt x="7575652" y="13716"/>
                </a:cubicBezTo>
                <a:cubicBezTo>
                  <a:pt x="7448693" y="-3432"/>
                  <a:pt x="7227738" y="-7080"/>
                  <a:pt x="7139643" y="13716"/>
                </a:cubicBezTo>
                <a:cubicBezTo>
                  <a:pt x="7051548" y="34512"/>
                  <a:pt x="6755078" y="10795"/>
                  <a:pt x="6458380" y="13716"/>
                </a:cubicBezTo>
                <a:cubicBezTo>
                  <a:pt x="6161682" y="16637"/>
                  <a:pt x="6117096" y="8204"/>
                  <a:pt x="5940619" y="13716"/>
                </a:cubicBezTo>
                <a:cubicBezTo>
                  <a:pt x="5764142" y="19228"/>
                  <a:pt x="5488366" y="-11068"/>
                  <a:pt x="5259356" y="13716"/>
                </a:cubicBezTo>
                <a:cubicBezTo>
                  <a:pt x="5030346" y="38500"/>
                  <a:pt x="4830265" y="4160"/>
                  <a:pt x="4578092" y="13716"/>
                </a:cubicBezTo>
                <a:cubicBezTo>
                  <a:pt x="4325919" y="23272"/>
                  <a:pt x="4120976" y="2941"/>
                  <a:pt x="3896828" y="13716"/>
                </a:cubicBezTo>
                <a:cubicBezTo>
                  <a:pt x="3672680" y="24491"/>
                  <a:pt x="3395196" y="39135"/>
                  <a:pt x="3215565" y="13716"/>
                </a:cubicBezTo>
                <a:cubicBezTo>
                  <a:pt x="3035934" y="-11703"/>
                  <a:pt x="2849079" y="22930"/>
                  <a:pt x="2616052" y="13716"/>
                </a:cubicBezTo>
                <a:cubicBezTo>
                  <a:pt x="2383025" y="4502"/>
                  <a:pt x="2085304" y="32975"/>
                  <a:pt x="1853037" y="13716"/>
                </a:cubicBezTo>
                <a:cubicBezTo>
                  <a:pt x="1620770" y="-5543"/>
                  <a:pt x="1315715" y="30047"/>
                  <a:pt x="1171774" y="13716"/>
                </a:cubicBezTo>
                <a:cubicBezTo>
                  <a:pt x="1027833" y="-2615"/>
                  <a:pt x="252348" y="11770"/>
                  <a:pt x="0" y="13716"/>
                </a:cubicBezTo>
                <a:cubicBezTo>
                  <a:pt x="-100" y="9589"/>
                  <a:pt x="468" y="2983"/>
                  <a:pt x="0" y="0"/>
                </a:cubicBezTo>
                <a:close/>
              </a:path>
              <a:path w="8175164" h="13716" stroke="0" extrusionOk="0">
                <a:moveTo>
                  <a:pt x="0" y="0"/>
                </a:moveTo>
                <a:cubicBezTo>
                  <a:pt x="217187" y="22961"/>
                  <a:pt x="314077" y="-25649"/>
                  <a:pt x="599512" y="0"/>
                </a:cubicBezTo>
                <a:cubicBezTo>
                  <a:pt x="884947" y="25649"/>
                  <a:pt x="914521" y="-337"/>
                  <a:pt x="1035521" y="0"/>
                </a:cubicBezTo>
                <a:cubicBezTo>
                  <a:pt x="1156521" y="337"/>
                  <a:pt x="1702892" y="-31437"/>
                  <a:pt x="1880288" y="0"/>
                </a:cubicBezTo>
                <a:cubicBezTo>
                  <a:pt x="2057684" y="31437"/>
                  <a:pt x="2263628" y="-11476"/>
                  <a:pt x="2479800" y="0"/>
                </a:cubicBezTo>
                <a:cubicBezTo>
                  <a:pt x="2695972" y="11476"/>
                  <a:pt x="2942657" y="-15730"/>
                  <a:pt x="3079312" y="0"/>
                </a:cubicBezTo>
                <a:cubicBezTo>
                  <a:pt x="3215967" y="15730"/>
                  <a:pt x="3517893" y="-27086"/>
                  <a:pt x="3924079" y="0"/>
                </a:cubicBezTo>
                <a:cubicBezTo>
                  <a:pt x="4330265" y="27086"/>
                  <a:pt x="4254321" y="-4885"/>
                  <a:pt x="4441839" y="0"/>
                </a:cubicBezTo>
                <a:cubicBezTo>
                  <a:pt x="4629357" y="4885"/>
                  <a:pt x="4866369" y="-18232"/>
                  <a:pt x="5286606" y="0"/>
                </a:cubicBezTo>
                <a:cubicBezTo>
                  <a:pt x="5706843" y="18232"/>
                  <a:pt x="5947126" y="-33944"/>
                  <a:pt x="6131373" y="0"/>
                </a:cubicBezTo>
                <a:cubicBezTo>
                  <a:pt x="6315620" y="33944"/>
                  <a:pt x="6621532" y="18870"/>
                  <a:pt x="6812637" y="0"/>
                </a:cubicBezTo>
                <a:cubicBezTo>
                  <a:pt x="7003742" y="-18870"/>
                  <a:pt x="7628278" y="-50355"/>
                  <a:pt x="8175164" y="0"/>
                </a:cubicBezTo>
                <a:cubicBezTo>
                  <a:pt x="8174490" y="5682"/>
                  <a:pt x="8174561" y="9439"/>
                  <a:pt x="8175164" y="13716"/>
                </a:cubicBezTo>
                <a:cubicBezTo>
                  <a:pt x="7985285" y="23679"/>
                  <a:pt x="7830429" y="14903"/>
                  <a:pt x="7739155" y="13716"/>
                </a:cubicBezTo>
                <a:cubicBezTo>
                  <a:pt x="7647881" y="12529"/>
                  <a:pt x="7079129" y="35425"/>
                  <a:pt x="6894388" y="13716"/>
                </a:cubicBezTo>
                <a:cubicBezTo>
                  <a:pt x="6709647" y="-7993"/>
                  <a:pt x="6516710" y="30305"/>
                  <a:pt x="6376628" y="13716"/>
                </a:cubicBezTo>
                <a:cubicBezTo>
                  <a:pt x="6236546" y="-2873"/>
                  <a:pt x="5835721" y="-16357"/>
                  <a:pt x="5695364" y="13716"/>
                </a:cubicBezTo>
                <a:cubicBezTo>
                  <a:pt x="5555007" y="43789"/>
                  <a:pt x="5200322" y="44356"/>
                  <a:pt x="4850597" y="13716"/>
                </a:cubicBezTo>
                <a:cubicBezTo>
                  <a:pt x="4500872" y="-16924"/>
                  <a:pt x="4344845" y="-11960"/>
                  <a:pt x="4169334" y="13716"/>
                </a:cubicBezTo>
                <a:cubicBezTo>
                  <a:pt x="3993823" y="39392"/>
                  <a:pt x="3939404" y="18127"/>
                  <a:pt x="3733325" y="13716"/>
                </a:cubicBezTo>
                <a:cubicBezTo>
                  <a:pt x="3527246" y="9305"/>
                  <a:pt x="3375966" y="-1179"/>
                  <a:pt x="3215565" y="13716"/>
                </a:cubicBezTo>
                <a:cubicBezTo>
                  <a:pt x="3055164" y="28611"/>
                  <a:pt x="2744739" y="22247"/>
                  <a:pt x="2370798" y="13716"/>
                </a:cubicBezTo>
                <a:cubicBezTo>
                  <a:pt x="1996857" y="5185"/>
                  <a:pt x="1897284" y="18656"/>
                  <a:pt x="1689534" y="13716"/>
                </a:cubicBezTo>
                <a:cubicBezTo>
                  <a:pt x="1481784" y="8776"/>
                  <a:pt x="1428163" y="6891"/>
                  <a:pt x="1171774" y="13716"/>
                </a:cubicBezTo>
                <a:cubicBezTo>
                  <a:pt x="915385" y="20541"/>
                  <a:pt x="452373" y="-7224"/>
                  <a:pt x="0" y="13716"/>
                </a:cubicBezTo>
                <a:cubicBezTo>
                  <a:pt x="303" y="7982"/>
                  <a:pt x="182" y="520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571337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33956"/>
            <a:ext cx="3868340" cy="617934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713382"/>
            <a:ext cx="3868340" cy="192948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33956"/>
            <a:ext cx="3887391" cy="617934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33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713382"/>
            <a:ext cx="3887391" cy="1929484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486229" y="1550671"/>
            <a:ext cx="8175164" cy="13716"/>
          </a:xfrm>
          <a:custGeom>
            <a:avLst/>
            <a:gdLst>
              <a:gd name="connsiteX0" fmla="*/ 0 w 8175164"/>
              <a:gd name="connsiteY0" fmla="*/ 0 h 13716"/>
              <a:gd name="connsiteX1" fmla="*/ 436009 w 8175164"/>
              <a:gd name="connsiteY1" fmla="*/ 0 h 13716"/>
              <a:gd name="connsiteX2" fmla="*/ 1199024 w 8175164"/>
              <a:gd name="connsiteY2" fmla="*/ 0 h 13716"/>
              <a:gd name="connsiteX3" fmla="*/ 1635033 w 8175164"/>
              <a:gd name="connsiteY3" fmla="*/ 0 h 13716"/>
              <a:gd name="connsiteX4" fmla="*/ 2234545 w 8175164"/>
              <a:gd name="connsiteY4" fmla="*/ 0 h 13716"/>
              <a:gd name="connsiteX5" fmla="*/ 3079312 w 8175164"/>
              <a:gd name="connsiteY5" fmla="*/ 0 h 13716"/>
              <a:gd name="connsiteX6" fmla="*/ 3760575 w 8175164"/>
              <a:gd name="connsiteY6" fmla="*/ 0 h 13716"/>
              <a:gd name="connsiteX7" fmla="*/ 4523591 w 8175164"/>
              <a:gd name="connsiteY7" fmla="*/ 0 h 13716"/>
              <a:gd name="connsiteX8" fmla="*/ 5123103 w 8175164"/>
              <a:gd name="connsiteY8" fmla="*/ 0 h 13716"/>
              <a:gd name="connsiteX9" fmla="*/ 5804366 w 8175164"/>
              <a:gd name="connsiteY9" fmla="*/ 0 h 13716"/>
              <a:gd name="connsiteX10" fmla="*/ 6649133 w 8175164"/>
              <a:gd name="connsiteY10" fmla="*/ 0 h 13716"/>
              <a:gd name="connsiteX11" fmla="*/ 7166894 w 8175164"/>
              <a:gd name="connsiteY11" fmla="*/ 0 h 13716"/>
              <a:gd name="connsiteX12" fmla="*/ 8175164 w 8175164"/>
              <a:gd name="connsiteY12" fmla="*/ 0 h 13716"/>
              <a:gd name="connsiteX13" fmla="*/ 8175164 w 8175164"/>
              <a:gd name="connsiteY13" fmla="*/ 13716 h 13716"/>
              <a:gd name="connsiteX14" fmla="*/ 7575652 w 8175164"/>
              <a:gd name="connsiteY14" fmla="*/ 13716 h 13716"/>
              <a:gd name="connsiteX15" fmla="*/ 7139643 w 8175164"/>
              <a:gd name="connsiteY15" fmla="*/ 13716 h 13716"/>
              <a:gd name="connsiteX16" fmla="*/ 6458380 w 8175164"/>
              <a:gd name="connsiteY16" fmla="*/ 13716 h 13716"/>
              <a:gd name="connsiteX17" fmla="*/ 5940619 w 8175164"/>
              <a:gd name="connsiteY17" fmla="*/ 13716 h 13716"/>
              <a:gd name="connsiteX18" fmla="*/ 5259356 w 8175164"/>
              <a:gd name="connsiteY18" fmla="*/ 13716 h 13716"/>
              <a:gd name="connsiteX19" fmla="*/ 4578092 w 8175164"/>
              <a:gd name="connsiteY19" fmla="*/ 13716 h 13716"/>
              <a:gd name="connsiteX20" fmla="*/ 3896828 w 8175164"/>
              <a:gd name="connsiteY20" fmla="*/ 13716 h 13716"/>
              <a:gd name="connsiteX21" fmla="*/ 3215565 w 8175164"/>
              <a:gd name="connsiteY21" fmla="*/ 13716 h 13716"/>
              <a:gd name="connsiteX22" fmla="*/ 2616052 w 8175164"/>
              <a:gd name="connsiteY22" fmla="*/ 13716 h 13716"/>
              <a:gd name="connsiteX23" fmla="*/ 1853037 w 8175164"/>
              <a:gd name="connsiteY23" fmla="*/ 13716 h 13716"/>
              <a:gd name="connsiteX24" fmla="*/ 1171774 w 8175164"/>
              <a:gd name="connsiteY24" fmla="*/ 13716 h 13716"/>
              <a:gd name="connsiteX25" fmla="*/ 0 w 8175164"/>
              <a:gd name="connsiteY25" fmla="*/ 13716 h 13716"/>
              <a:gd name="connsiteX26" fmla="*/ 0 w 8175164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75164" h="13716" fill="none" extrusionOk="0">
                <a:moveTo>
                  <a:pt x="0" y="0"/>
                </a:moveTo>
                <a:cubicBezTo>
                  <a:pt x="122070" y="-15352"/>
                  <a:pt x="271096" y="14537"/>
                  <a:pt x="436009" y="0"/>
                </a:cubicBezTo>
                <a:cubicBezTo>
                  <a:pt x="600922" y="-14537"/>
                  <a:pt x="917903" y="11549"/>
                  <a:pt x="1199024" y="0"/>
                </a:cubicBezTo>
                <a:cubicBezTo>
                  <a:pt x="1480146" y="-11549"/>
                  <a:pt x="1473263" y="-3517"/>
                  <a:pt x="1635033" y="0"/>
                </a:cubicBezTo>
                <a:cubicBezTo>
                  <a:pt x="1796803" y="3517"/>
                  <a:pt x="2075948" y="-7424"/>
                  <a:pt x="2234545" y="0"/>
                </a:cubicBezTo>
                <a:cubicBezTo>
                  <a:pt x="2393142" y="7424"/>
                  <a:pt x="2679535" y="13447"/>
                  <a:pt x="3079312" y="0"/>
                </a:cubicBezTo>
                <a:cubicBezTo>
                  <a:pt x="3479089" y="-13447"/>
                  <a:pt x="3573912" y="33484"/>
                  <a:pt x="3760575" y="0"/>
                </a:cubicBezTo>
                <a:cubicBezTo>
                  <a:pt x="3947238" y="-33484"/>
                  <a:pt x="4236935" y="-15029"/>
                  <a:pt x="4523591" y="0"/>
                </a:cubicBezTo>
                <a:cubicBezTo>
                  <a:pt x="4810247" y="15029"/>
                  <a:pt x="4940476" y="-20845"/>
                  <a:pt x="5123103" y="0"/>
                </a:cubicBezTo>
                <a:cubicBezTo>
                  <a:pt x="5305730" y="20845"/>
                  <a:pt x="5642048" y="22123"/>
                  <a:pt x="5804366" y="0"/>
                </a:cubicBezTo>
                <a:cubicBezTo>
                  <a:pt x="5966684" y="-22123"/>
                  <a:pt x="6357042" y="30418"/>
                  <a:pt x="6649133" y="0"/>
                </a:cubicBezTo>
                <a:cubicBezTo>
                  <a:pt x="6941224" y="-30418"/>
                  <a:pt x="7013663" y="5920"/>
                  <a:pt x="7166894" y="0"/>
                </a:cubicBezTo>
                <a:cubicBezTo>
                  <a:pt x="7320125" y="-5920"/>
                  <a:pt x="7952212" y="-46181"/>
                  <a:pt x="8175164" y="0"/>
                </a:cubicBezTo>
                <a:cubicBezTo>
                  <a:pt x="8175261" y="2784"/>
                  <a:pt x="8175180" y="9558"/>
                  <a:pt x="8175164" y="13716"/>
                </a:cubicBezTo>
                <a:cubicBezTo>
                  <a:pt x="8035581" y="15807"/>
                  <a:pt x="7702611" y="30864"/>
                  <a:pt x="7575652" y="13716"/>
                </a:cubicBezTo>
                <a:cubicBezTo>
                  <a:pt x="7448693" y="-3432"/>
                  <a:pt x="7227738" y="-7080"/>
                  <a:pt x="7139643" y="13716"/>
                </a:cubicBezTo>
                <a:cubicBezTo>
                  <a:pt x="7051548" y="34512"/>
                  <a:pt x="6755078" y="10795"/>
                  <a:pt x="6458380" y="13716"/>
                </a:cubicBezTo>
                <a:cubicBezTo>
                  <a:pt x="6161682" y="16637"/>
                  <a:pt x="6117096" y="8204"/>
                  <a:pt x="5940619" y="13716"/>
                </a:cubicBezTo>
                <a:cubicBezTo>
                  <a:pt x="5764142" y="19228"/>
                  <a:pt x="5488366" y="-11068"/>
                  <a:pt x="5259356" y="13716"/>
                </a:cubicBezTo>
                <a:cubicBezTo>
                  <a:pt x="5030346" y="38500"/>
                  <a:pt x="4830265" y="4160"/>
                  <a:pt x="4578092" y="13716"/>
                </a:cubicBezTo>
                <a:cubicBezTo>
                  <a:pt x="4325919" y="23272"/>
                  <a:pt x="4120976" y="2941"/>
                  <a:pt x="3896828" y="13716"/>
                </a:cubicBezTo>
                <a:cubicBezTo>
                  <a:pt x="3672680" y="24491"/>
                  <a:pt x="3395196" y="39135"/>
                  <a:pt x="3215565" y="13716"/>
                </a:cubicBezTo>
                <a:cubicBezTo>
                  <a:pt x="3035934" y="-11703"/>
                  <a:pt x="2849079" y="22930"/>
                  <a:pt x="2616052" y="13716"/>
                </a:cubicBezTo>
                <a:cubicBezTo>
                  <a:pt x="2383025" y="4502"/>
                  <a:pt x="2085304" y="32975"/>
                  <a:pt x="1853037" y="13716"/>
                </a:cubicBezTo>
                <a:cubicBezTo>
                  <a:pt x="1620770" y="-5543"/>
                  <a:pt x="1315715" y="30047"/>
                  <a:pt x="1171774" y="13716"/>
                </a:cubicBezTo>
                <a:cubicBezTo>
                  <a:pt x="1027833" y="-2615"/>
                  <a:pt x="252348" y="11770"/>
                  <a:pt x="0" y="13716"/>
                </a:cubicBezTo>
                <a:cubicBezTo>
                  <a:pt x="-100" y="9589"/>
                  <a:pt x="468" y="2983"/>
                  <a:pt x="0" y="0"/>
                </a:cubicBezTo>
                <a:close/>
              </a:path>
              <a:path w="8175164" h="13716" stroke="0" extrusionOk="0">
                <a:moveTo>
                  <a:pt x="0" y="0"/>
                </a:moveTo>
                <a:cubicBezTo>
                  <a:pt x="217187" y="22961"/>
                  <a:pt x="314077" y="-25649"/>
                  <a:pt x="599512" y="0"/>
                </a:cubicBezTo>
                <a:cubicBezTo>
                  <a:pt x="884947" y="25649"/>
                  <a:pt x="914521" y="-337"/>
                  <a:pt x="1035521" y="0"/>
                </a:cubicBezTo>
                <a:cubicBezTo>
                  <a:pt x="1156521" y="337"/>
                  <a:pt x="1702892" y="-31437"/>
                  <a:pt x="1880288" y="0"/>
                </a:cubicBezTo>
                <a:cubicBezTo>
                  <a:pt x="2057684" y="31437"/>
                  <a:pt x="2263628" y="-11476"/>
                  <a:pt x="2479800" y="0"/>
                </a:cubicBezTo>
                <a:cubicBezTo>
                  <a:pt x="2695972" y="11476"/>
                  <a:pt x="2942657" y="-15730"/>
                  <a:pt x="3079312" y="0"/>
                </a:cubicBezTo>
                <a:cubicBezTo>
                  <a:pt x="3215967" y="15730"/>
                  <a:pt x="3517893" y="-27086"/>
                  <a:pt x="3924079" y="0"/>
                </a:cubicBezTo>
                <a:cubicBezTo>
                  <a:pt x="4330265" y="27086"/>
                  <a:pt x="4254321" y="-4885"/>
                  <a:pt x="4441839" y="0"/>
                </a:cubicBezTo>
                <a:cubicBezTo>
                  <a:pt x="4629357" y="4885"/>
                  <a:pt x="4866369" y="-18232"/>
                  <a:pt x="5286606" y="0"/>
                </a:cubicBezTo>
                <a:cubicBezTo>
                  <a:pt x="5706843" y="18232"/>
                  <a:pt x="5947126" y="-33944"/>
                  <a:pt x="6131373" y="0"/>
                </a:cubicBezTo>
                <a:cubicBezTo>
                  <a:pt x="6315620" y="33944"/>
                  <a:pt x="6621532" y="18870"/>
                  <a:pt x="6812637" y="0"/>
                </a:cubicBezTo>
                <a:cubicBezTo>
                  <a:pt x="7003742" y="-18870"/>
                  <a:pt x="7628278" y="-50355"/>
                  <a:pt x="8175164" y="0"/>
                </a:cubicBezTo>
                <a:cubicBezTo>
                  <a:pt x="8174490" y="5682"/>
                  <a:pt x="8174561" y="9439"/>
                  <a:pt x="8175164" y="13716"/>
                </a:cubicBezTo>
                <a:cubicBezTo>
                  <a:pt x="7985285" y="23679"/>
                  <a:pt x="7830429" y="14903"/>
                  <a:pt x="7739155" y="13716"/>
                </a:cubicBezTo>
                <a:cubicBezTo>
                  <a:pt x="7647881" y="12529"/>
                  <a:pt x="7079129" y="35425"/>
                  <a:pt x="6894388" y="13716"/>
                </a:cubicBezTo>
                <a:cubicBezTo>
                  <a:pt x="6709647" y="-7993"/>
                  <a:pt x="6516710" y="30305"/>
                  <a:pt x="6376628" y="13716"/>
                </a:cubicBezTo>
                <a:cubicBezTo>
                  <a:pt x="6236546" y="-2873"/>
                  <a:pt x="5835721" y="-16357"/>
                  <a:pt x="5695364" y="13716"/>
                </a:cubicBezTo>
                <a:cubicBezTo>
                  <a:pt x="5555007" y="43789"/>
                  <a:pt x="5200322" y="44356"/>
                  <a:pt x="4850597" y="13716"/>
                </a:cubicBezTo>
                <a:cubicBezTo>
                  <a:pt x="4500872" y="-16924"/>
                  <a:pt x="4344845" y="-11960"/>
                  <a:pt x="4169334" y="13716"/>
                </a:cubicBezTo>
                <a:cubicBezTo>
                  <a:pt x="3993823" y="39392"/>
                  <a:pt x="3939404" y="18127"/>
                  <a:pt x="3733325" y="13716"/>
                </a:cubicBezTo>
                <a:cubicBezTo>
                  <a:pt x="3527246" y="9305"/>
                  <a:pt x="3375966" y="-1179"/>
                  <a:pt x="3215565" y="13716"/>
                </a:cubicBezTo>
                <a:cubicBezTo>
                  <a:pt x="3055164" y="28611"/>
                  <a:pt x="2744739" y="22247"/>
                  <a:pt x="2370798" y="13716"/>
                </a:cubicBezTo>
                <a:cubicBezTo>
                  <a:pt x="1996857" y="5185"/>
                  <a:pt x="1897284" y="18656"/>
                  <a:pt x="1689534" y="13716"/>
                </a:cubicBezTo>
                <a:cubicBezTo>
                  <a:pt x="1481784" y="8776"/>
                  <a:pt x="1428163" y="6891"/>
                  <a:pt x="1171774" y="13716"/>
                </a:cubicBezTo>
                <a:cubicBezTo>
                  <a:pt x="915385" y="20541"/>
                  <a:pt x="452373" y="-7224"/>
                  <a:pt x="0" y="13716"/>
                </a:cubicBezTo>
                <a:cubicBezTo>
                  <a:pt x="303" y="7982"/>
                  <a:pt x="182" y="520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2701316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6918" y="1933956"/>
            <a:ext cx="2400300" cy="53343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3075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918" y="2504661"/>
            <a:ext cx="2400300" cy="2175476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500"/>
            </a:lvl2pPr>
            <a:lvl3pPr>
              <a:lnSpc>
                <a:spcPct val="90000"/>
              </a:lnSpc>
              <a:defRPr sz="135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374136" y="1933956"/>
            <a:ext cx="2400300" cy="534924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3075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74136" y="2504661"/>
            <a:ext cx="2400300" cy="2138205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500"/>
            </a:lvl2pPr>
            <a:lvl3pPr>
              <a:lnSpc>
                <a:spcPct val="90000"/>
              </a:lnSpc>
              <a:defRPr sz="135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10" name="Rectangle 9" descr="Tag=AccentColor&#10;Flavor=Light&#10;Target=FillAndLine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486229" y="1550671"/>
            <a:ext cx="8175164" cy="13716"/>
          </a:xfrm>
          <a:custGeom>
            <a:avLst/>
            <a:gdLst>
              <a:gd name="connsiteX0" fmla="*/ 0 w 8175164"/>
              <a:gd name="connsiteY0" fmla="*/ 0 h 13716"/>
              <a:gd name="connsiteX1" fmla="*/ 436009 w 8175164"/>
              <a:gd name="connsiteY1" fmla="*/ 0 h 13716"/>
              <a:gd name="connsiteX2" fmla="*/ 1199024 w 8175164"/>
              <a:gd name="connsiteY2" fmla="*/ 0 h 13716"/>
              <a:gd name="connsiteX3" fmla="*/ 1635033 w 8175164"/>
              <a:gd name="connsiteY3" fmla="*/ 0 h 13716"/>
              <a:gd name="connsiteX4" fmla="*/ 2234545 w 8175164"/>
              <a:gd name="connsiteY4" fmla="*/ 0 h 13716"/>
              <a:gd name="connsiteX5" fmla="*/ 3079312 w 8175164"/>
              <a:gd name="connsiteY5" fmla="*/ 0 h 13716"/>
              <a:gd name="connsiteX6" fmla="*/ 3760575 w 8175164"/>
              <a:gd name="connsiteY6" fmla="*/ 0 h 13716"/>
              <a:gd name="connsiteX7" fmla="*/ 4523591 w 8175164"/>
              <a:gd name="connsiteY7" fmla="*/ 0 h 13716"/>
              <a:gd name="connsiteX8" fmla="*/ 5123103 w 8175164"/>
              <a:gd name="connsiteY8" fmla="*/ 0 h 13716"/>
              <a:gd name="connsiteX9" fmla="*/ 5804366 w 8175164"/>
              <a:gd name="connsiteY9" fmla="*/ 0 h 13716"/>
              <a:gd name="connsiteX10" fmla="*/ 6649133 w 8175164"/>
              <a:gd name="connsiteY10" fmla="*/ 0 h 13716"/>
              <a:gd name="connsiteX11" fmla="*/ 7166894 w 8175164"/>
              <a:gd name="connsiteY11" fmla="*/ 0 h 13716"/>
              <a:gd name="connsiteX12" fmla="*/ 8175164 w 8175164"/>
              <a:gd name="connsiteY12" fmla="*/ 0 h 13716"/>
              <a:gd name="connsiteX13" fmla="*/ 8175164 w 8175164"/>
              <a:gd name="connsiteY13" fmla="*/ 13716 h 13716"/>
              <a:gd name="connsiteX14" fmla="*/ 7575652 w 8175164"/>
              <a:gd name="connsiteY14" fmla="*/ 13716 h 13716"/>
              <a:gd name="connsiteX15" fmla="*/ 7139643 w 8175164"/>
              <a:gd name="connsiteY15" fmla="*/ 13716 h 13716"/>
              <a:gd name="connsiteX16" fmla="*/ 6458380 w 8175164"/>
              <a:gd name="connsiteY16" fmla="*/ 13716 h 13716"/>
              <a:gd name="connsiteX17" fmla="*/ 5940619 w 8175164"/>
              <a:gd name="connsiteY17" fmla="*/ 13716 h 13716"/>
              <a:gd name="connsiteX18" fmla="*/ 5259356 w 8175164"/>
              <a:gd name="connsiteY18" fmla="*/ 13716 h 13716"/>
              <a:gd name="connsiteX19" fmla="*/ 4578092 w 8175164"/>
              <a:gd name="connsiteY19" fmla="*/ 13716 h 13716"/>
              <a:gd name="connsiteX20" fmla="*/ 3896828 w 8175164"/>
              <a:gd name="connsiteY20" fmla="*/ 13716 h 13716"/>
              <a:gd name="connsiteX21" fmla="*/ 3215565 w 8175164"/>
              <a:gd name="connsiteY21" fmla="*/ 13716 h 13716"/>
              <a:gd name="connsiteX22" fmla="*/ 2616052 w 8175164"/>
              <a:gd name="connsiteY22" fmla="*/ 13716 h 13716"/>
              <a:gd name="connsiteX23" fmla="*/ 1853037 w 8175164"/>
              <a:gd name="connsiteY23" fmla="*/ 13716 h 13716"/>
              <a:gd name="connsiteX24" fmla="*/ 1171774 w 8175164"/>
              <a:gd name="connsiteY24" fmla="*/ 13716 h 13716"/>
              <a:gd name="connsiteX25" fmla="*/ 0 w 8175164"/>
              <a:gd name="connsiteY25" fmla="*/ 13716 h 13716"/>
              <a:gd name="connsiteX26" fmla="*/ 0 w 8175164"/>
              <a:gd name="connsiteY2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175164" h="13716" fill="none" extrusionOk="0">
                <a:moveTo>
                  <a:pt x="0" y="0"/>
                </a:moveTo>
                <a:cubicBezTo>
                  <a:pt x="122070" y="-15352"/>
                  <a:pt x="271096" y="14537"/>
                  <a:pt x="436009" y="0"/>
                </a:cubicBezTo>
                <a:cubicBezTo>
                  <a:pt x="600922" y="-14537"/>
                  <a:pt x="917903" y="11549"/>
                  <a:pt x="1199024" y="0"/>
                </a:cubicBezTo>
                <a:cubicBezTo>
                  <a:pt x="1480146" y="-11549"/>
                  <a:pt x="1473263" y="-3517"/>
                  <a:pt x="1635033" y="0"/>
                </a:cubicBezTo>
                <a:cubicBezTo>
                  <a:pt x="1796803" y="3517"/>
                  <a:pt x="2075948" y="-7424"/>
                  <a:pt x="2234545" y="0"/>
                </a:cubicBezTo>
                <a:cubicBezTo>
                  <a:pt x="2393142" y="7424"/>
                  <a:pt x="2679535" y="13447"/>
                  <a:pt x="3079312" y="0"/>
                </a:cubicBezTo>
                <a:cubicBezTo>
                  <a:pt x="3479089" y="-13447"/>
                  <a:pt x="3573912" y="33484"/>
                  <a:pt x="3760575" y="0"/>
                </a:cubicBezTo>
                <a:cubicBezTo>
                  <a:pt x="3947238" y="-33484"/>
                  <a:pt x="4236935" y="-15029"/>
                  <a:pt x="4523591" y="0"/>
                </a:cubicBezTo>
                <a:cubicBezTo>
                  <a:pt x="4810247" y="15029"/>
                  <a:pt x="4940476" y="-20845"/>
                  <a:pt x="5123103" y="0"/>
                </a:cubicBezTo>
                <a:cubicBezTo>
                  <a:pt x="5305730" y="20845"/>
                  <a:pt x="5642048" y="22123"/>
                  <a:pt x="5804366" y="0"/>
                </a:cubicBezTo>
                <a:cubicBezTo>
                  <a:pt x="5966684" y="-22123"/>
                  <a:pt x="6357042" y="30418"/>
                  <a:pt x="6649133" y="0"/>
                </a:cubicBezTo>
                <a:cubicBezTo>
                  <a:pt x="6941224" y="-30418"/>
                  <a:pt x="7013663" y="5920"/>
                  <a:pt x="7166894" y="0"/>
                </a:cubicBezTo>
                <a:cubicBezTo>
                  <a:pt x="7320125" y="-5920"/>
                  <a:pt x="7952212" y="-46181"/>
                  <a:pt x="8175164" y="0"/>
                </a:cubicBezTo>
                <a:cubicBezTo>
                  <a:pt x="8175261" y="2784"/>
                  <a:pt x="8175180" y="9558"/>
                  <a:pt x="8175164" y="13716"/>
                </a:cubicBezTo>
                <a:cubicBezTo>
                  <a:pt x="8035581" y="15807"/>
                  <a:pt x="7702611" y="30864"/>
                  <a:pt x="7575652" y="13716"/>
                </a:cubicBezTo>
                <a:cubicBezTo>
                  <a:pt x="7448693" y="-3432"/>
                  <a:pt x="7227738" y="-7080"/>
                  <a:pt x="7139643" y="13716"/>
                </a:cubicBezTo>
                <a:cubicBezTo>
                  <a:pt x="7051548" y="34512"/>
                  <a:pt x="6755078" y="10795"/>
                  <a:pt x="6458380" y="13716"/>
                </a:cubicBezTo>
                <a:cubicBezTo>
                  <a:pt x="6161682" y="16637"/>
                  <a:pt x="6117096" y="8204"/>
                  <a:pt x="5940619" y="13716"/>
                </a:cubicBezTo>
                <a:cubicBezTo>
                  <a:pt x="5764142" y="19228"/>
                  <a:pt x="5488366" y="-11068"/>
                  <a:pt x="5259356" y="13716"/>
                </a:cubicBezTo>
                <a:cubicBezTo>
                  <a:pt x="5030346" y="38500"/>
                  <a:pt x="4830265" y="4160"/>
                  <a:pt x="4578092" y="13716"/>
                </a:cubicBezTo>
                <a:cubicBezTo>
                  <a:pt x="4325919" y="23272"/>
                  <a:pt x="4120976" y="2941"/>
                  <a:pt x="3896828" y="13716"/>
                </a:cubicBezTo>
                <a:cubicBezTo>
                  <a:pt x="3672680" y="24491"/>
                  <a:pt x="3395196" y="39135"/>
                  <a:pt x="3215565" y="13716"/>
                </a:cubicBezTo>
                <a:cubicBezTo>
                  <a:pt x="3035934" y="-11703"/>
                  <a:pt x="2849079" y="22930"/>
                  <a:pt x="2616052" y="13716"/>
                </a:cubicBezTo>
                <a:cubicBezTo>
                  <a:pt x="2383025" y="4502"/>
                  <a:pt x="2085304" y="32975"/>
                  <a:pt x="1853037" y="13716"/>
                </a:cubicBezTo>
                <a:cubicBezTo>
                  <a:pt x="1620770" y="-5543"/>
                  <a:pt x="1315715" y="30047"/>
                  <a:pt x="1171774" y="13716"/>
                </a:cubicBezTo>
                <a:cubicBezTo>
                  <a:pt x="1027833" y="-2615"/>
                  <a:pt x="252348" y="11770"/>
                  <a:pt x="0" y="13716"/>
                </a:cubicBezTo>
                <a:cubicBezTo>
                  <a:pt x="-100" y="9589"/>
                  <a:pt x="468" y="2983"/>
                  <a:pt x="0" y="0"/>
                </a:cubicBezTo>
                <a:close/>
              </a:path>
              <a:path w="8175164" h="13716" stroke="0" extrusionOk="0">
                <a:moveTo>
                  <a:pt x="0" y="0"/>
                </a:moveTo>
                <a:cubicBezTo>
                  <a:pt x="217187" y="22961"/>
                  <a:pt x="314077" y="-25649"/>
                  <a:pt x="599512" y="0"/>
                </a:cubicBezTo>
                <a:cubicBezTo>
                  <a:pt x="884947" y="25649"/>
                  <a:pt x="914521" y="-337"/>
                  <a:pt x="1035521" y="0"/>
                </a:cubicBezTo>
                <a:cubicBezTo>
                  <a:pt x="1156521" y="337"/>
                  <a:pt x="1702892" y="-31437"/>
                  <a:pt x="1880288" y="0"/>
                </a:cubicBezTo>
                <a:cubicBezTo>
                  <a:pt x="2057684" y="31437"/>
                  <a:pt x="2263628" y="-11476"/>
                  <a:pt x="2479800" y="0"/>
                </a:cubicBezTo>
                <a:cubicBezTo>
                  <a:pt x="2695972" y="11476"/>
                  <a:pt x="2942657" y="-15730"/>
                  <a:pt x="3079312" y="0"/>
                </a:cubicBezTo>
                <a:cubicBezTo>
                  <a:pt x="3215967" y="15730"/>
                  <a:pt x="3517893" y="-27086"/>
                  <a:pt x="3924079" y="0"/>
                </a:cubicBezTo>
                <a:cubicBezTo>
                  <a:pt x="4330265" y="27086"/>
                  <a:pt x="4254321" y="-4885"/>
                  <a:pt x="4441839" y="0"/>
                </a:cubicBezTo>
                <a:cubicBezTo>
                  <a:pt x="4629357" y="4885"/>
                  <a:pt x="4866369" y="-18232"/>
                  <a:pt x="5286606" y="0"/>
                </a:cubicBezTo>
                <a:cubicBezTo>
                  <a:pt x="5706843" y="18232"/>
                  <a:pt x="5947126" y="-33944"/>
                  <a:pt x="6131373" y="0"/>
                </a:cubicBezTo>
                <a:cubicBezTo>
                  <a:pt x="6315620" y="33944"/>
                  <a:pt x="6621532" y="18870"/>
                  <a:pt x="6812637" y="0"/>
                </a:cubicBezTo>
                <a:cubicBezTo>
                  <a:pt x="7003742" y="-18870"/>
                  <a:pt x="7628278" y="-50355"/>
                  <a:pt x="8175164" y="0"/>
                </a:cubicBezTo>
                <a:cubicBezTo>
                  <a:pt x="8174490" y="5682"/>
                  <a:pt x="8174561" y="9439"/>
                  <a:pt x="8175164" y="13716"/>
                </a:cubicBezTo>
                <a:cubicBezTo>
                  <a:pt x="7985285" y="23679"/>
                  <a:pt x="7830429" y="14903"/>
                  <a:pt x="7739155" y="13716"/>
                </a:cubicBezTo>
                <a:cubicBezTo>
                  <a:pt x="7647881" y="12529"/>
                  <a:pt x="7079129" y="35425"/>
                  <a:pt x="6894388" y="13716"/>
                </a:cubicBezTo>
                <a:cubicBezTo>
                  <a:pt x="6709647" y="-7993"/>
                  <a:pt x="6516710" y="30305"/>
                  <a:pt x="6376628" y="13716"/>
                </a:cubicBezTo>
                <a:cubicBezTo>
                  <a:pt x="6236546" y="-2873"/>
                  <a:pt x="5835721" y="-16357"/>
                  <a:pt x="5695364" y="13716"/>
                </a:cubicBezTo>
                <a:cubicBezTo>
                  <a:pt x="5555007" y="43789"/>
                  <a:pt x="5200322" y="44356"/>
                  <a:pt x="4850597" y="13716"/>
                </a:cubicBezTo>
                <a:cubicBezTo>
                  <a:pt x="4500872" y="-16924"/>
                  <a:pt x="4344845" y="-11960"/>
                  <a:pt x="4169334" y="13716"/>
                </a:cubicBezTo>
                <a:cubicBezTo>
                  <a:pt x="3993823" y="39392"/>
                  <a:pt x="3939404" y="18127"/>
                  <a:pt x="3733325" y="13716"/>
                </a:cubicBezTo>
                <a:cubicBezTo>
                  <a:pt x="3527246" y="9305"/>
                  <a:pt x="3375966" y="-1179"/>
                  <a:pt x="3215565" y="13716"/>
                </a:cubicBezTo>
                <a:cubicBezTo>
                  <a:pt x="3055164" y="28611"/>
                  <a:pt x="2744739" y="22247"/>
                  <a:pt x="2370798" y="13716"/>
                </a:cubicBezTo>
                <a:cubicBezTo>
                  <a:pt x="1996857" y="5185"/>
                  <a:pt x="1897284" y="18656"/>
                  <a:pt x="1689534" y="13716"/>
                </a:cubicBezTo>
                <a:cubicBezTo>
                  <a:pt x="1481784" y="8776"/>
                  <a:pt x="1428163" y="6891"/>
                  <a:pt x="1171774" y="13716"/>
                </a:cubicBezTo>
                <a:cubicBezTo>
                  <a:pt x="915385" y="20541"/>
                  <a:pt x="452373" y="-7224"/>
                  <a:pt x="0" y="13716"/>
                </a:cubicBezTo>
                <a:cubicBezTo>
                  <a:pt x="303" y="7982"/>
                  <a:pt x="182" y="520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2AA5FD4-D71A-436D-B50A-847980623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4496" y="1933956"/>
            <a:ext cx="2400300" cy="534924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3075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GB" noProof="0"/>
              <a:t>Subtitle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498877DB-362B-4B53-84A8-D53090240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4496" y="2504661"/>
            <a:ext cx="2400300" cy="2138205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sz="1800"/>
            </a:lvl1pPr>
            <a:lvl2pPr>
              <a:lnSpc>
                <a:spcPct val="90000"/>
              </a:lnSpc>
              <a:defRPr sz="1500"/>
            </a:lvl2pPr>
            <a:lvl3pPr>
              <a:lnSpc>
                <a:spcPct val="90000"/>
              </a:lnSpc>
              <a:defRPr sz="1350"/>
            </a:lvl3pPr>
            <a:lvl4pPr>
              <a:lnSpc>
                <a:spcPct val="90000"/>
              </a:lnSpc>
              <a:defRPr sz="1200"/>
            </a:lvl4pPr>
            <a:lvl5pPr>
              <a:lnSpc>
                <a:spcPct val="90000"/>
              </a:lnSpc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5228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7926" y="-1"/>
            <a:ext cx="2946068" cy="3107630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0772" y="3246255"/>
            <a:ext cx="2933222" cy="1897245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66494" y="2844323"/>
            <a:ext cx="2280997" cy="2299177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0698" y="1"/>
            <a:ext cx="2276846" cy="269777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202" y="322326"/>
            <a:ext cx="2942082" cy="1234440"/>
          </a:xfrm>
        </p:spPr>
        <p:txBody>
          <a:bodyPr rtlCol="0" anchor="b"/>
          <a:lstStyle>
            <a:lvl1pPr>
              <a:defRPr sz="4050"/>
            </a:lvl1pPr>
          </a:lstStyle>
          <a:p>
            <a:pPr rtl="0"/>
            <a:r>
              <a:rPr lang="en-GB" noProof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202" y="2029968"/>
            <a:ext cx="2948940" cy="253746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471996" y="1817370"/>
            <a:ext cx="2907792" cy="20574"/>
          </a:xfrm>
          <a:custGeom>
            <a:avLst/>
            <a:gdLst>
              <a:gd name="connsiteX0" fmla="*/ 0 w 2907792"/>
              <a:gd name="connsiteY0" fmla="*/ 0 h 20574"/>
              <a:gd name="connsiteX1" fmla="*/ 552480 w 2907792"/>
              <a:gd name="connsiteY1" fmla="*/ 0 h 20574"/>
              <a:gd name="connsiteX2" fmla="*/ 1134039 w 2907792"/>
              <a:gd name="connsiteY2" fmla="*/ 0 h 20574"/>
              <a:gd name="connsiteX3" fmla="*/ 1744675 w 2907792"/>
              <a:gd name="connsiteY3" fmla="*/ 0 h 20574"/>
              <a:gd name="connsiteX4" fmla="*/ 2355312 w 2907792"/>
              <a:gd name="connsiteY4" fmla="*/ 0 h 20574"/>
              <a:gd name="connsiteX5" fmla="*/ 2907792 w 2907792"/>
              <a:gd name="connsiteY5" fmla="*/ 0 h 20574"/>
              <a:gd name="connsiteX6" fmla="*/ 2907792 w 2907792"/>
              <a:gd name="connsiteY6" fmla="*/ 20574 h 20574"/>
              <a:gd name="connsiteX7" fmla="*/ 2268078 w 2907792"/>
              <a:gd name="connsiteY7" fmla="*/ 20574 h 20574"/>
              <a:gd name="connsiteX8" fmla="*/ 1628364 w 2907792"/>
              <a:gd name="connsiteY8" fmla="*/ 20574 h 20574"/>
              <a:gd name="connsiteX9" fmla="*/ 1046805 w 2907792"/>
              <a:gd name="connsiteY9" fmla="*/ 20574 h 20574"/>
              <a:gd name="connsiteX10" fmla="*/ 0 w 2907792"/>
              <a:gd name="connsiteY10" fmla="*/ 20574 h 20574"/>
              <a:gd name="connsiteX11" fmla="*/ 0 w 2907792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07792" h="20574" fill="none" extrusionOk="0">
                <a:moveTo>
                  <a:pt x="0" y="0"/>
                </a:moveTo>
                <a:cubicBezTo>
                  <a:pt x="242325" y="-19053"/>
                  <a:pt x="284351" y="-13133"/>
                  <a:pt x="552480" y="0"/>
                </a:cubicBezTo>
                <a:cubicBezTo>
                  <a:pt x="820609" y="13133"/>
                  <a:pt x="959039" y="-21800"/>
                  <a:pt x="1134039" y="0"/>
                </a:cubicBezTo>
                <a:cubicBezTo>
                  <a:pt x="1309039" y="21800"/>
                  <a:pt x="1470108" y="26289"/>
                  <a:pt x="1744675" y="0"/>
                </a:cubicBezTo>
                <a:cubicBezTo>
                  <a:pt x="2019242" y="-26289"/>
                  <a:pt x="2072729" y="-26430"/>
                  <a:pt x="2355312" y="0"/>
                </a:cubicBezTo>
                <a:cubicBezTo>
                  <a:pt x="2637895" y="26430"/>
                  <a:pt x="2750552" y="-22380"/>
                  <a:pt x="2907792" y="0"/>
                </a:cubicBezTo>
                <a:cubicBezTo>
                  <a:pt x="2906969" y="8892"/>
                  <a:pt x="2908180" y="12703"/>
                  <a:pt x="2907792" y="20574"/>
                </a:cubicBezTo>
                <a:cubicBezTo>
                  <a:pt x="2596334" y="2065"/>
                  <a:pt x="2419738" y="16383"/>
                  <a:pt x="2268078" y="20574"/>
                </a:cubicBezTo>
                <a:cubicBezTo>
                  <a:pt x="2116418" y="24765"/>
                  <a:pt x="1816427" y="-5841"/>
                  <a:pt x="1628364" y="20574"/>
                </a:cubicBezTo>
                <a:cubicBezTo>
                  <a:pt x="1440301" y="46989"/>
                  <a:pt x="1254687" y="9779"/>
                  <a:pt x="1046805" y="20574"/>
                </a:cubicBezTo>
                <a:cubicBezTo>
                  <a:pt x="838923" y="31369"/>
                  <a:pt x="417559" y="56227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2907792" h="20574" stroke="0" extrusionOk="0">
                <a:moveTo>
                  <a:pt x="0" y="0"/>
                </a:moveTo>
                <a:cubicBezTo>
                  <a:pt x="130781" y="18347"/>
                  <a:pt x="288072" y="24923"/>
                  <a:pt x="552480" y="0"/>
                </a:cubicBezTo>
                <a:cubicBezTo>
                  <a:pt x="816888" y="-24923"/>
                  <a:pt x="936660" y="2523"/>
                  <a:pt x="1046805" y="0"/>
                </a:cubicBezTo>
                <a:cubicBezTo>
                  <a:pt x="1156950" y="-2523"/>
                  <a:pt x="1558342" y="30209"/>
                  <a:pt x="1686519" y="0"/>
                </a:cubicBezTo>
                <a:cubicBezTo>
                  <a:pt x="1814696" y="-30209"/>
                  <a:pt x="2125717" y="-694"/>
                  <a:pt x="2239000" y="0"/>
                </a:cubicBezTo>
                <a:cubicBezTo>
                  <a:pt x="2352283" y="694"/>
                  <a:pt x="2700442" y="28374"/>
                  <a:pt x="2907792" y="0"/>
                </a:cubicBezTo>
                <a:cubicBezTo>
                  <a:pt x="2908328" y="8886"/>
                  <a:pt x="2907147" y="10327"/>
                  <a:pt x="2907792" y="20574"/>
                </a:cubicBezTo>
                <a:cubicBezTo>
                  <a:pt x="2718813" y="13308"/>
                  <a:pt x="2500551" y="5675"/>
                  <a:pt x="2326234" y="20574"/>
                </a:cubicBezTo>
                <a:cubicBezTo>
                  <a:pt x="2151917" y="35473"/>
                  <a:pt x="2005659" y="-9418"/>
                  <a:pt x="1686519" y="20574"/>
                </a:cubicBezTo>
                <a:cubicBezTo>
                  <a:pt x="1367380" y="50566"/>
                  <a:pt x="1358200" y="7047"/>
                  <a:pt x="1192195" y="20574"/>
                </a:cubicBezTo>
                <a:cubicBezTo>
                  <a:pt x="1026190" y="34101"/>
                  <a:pt x="840953" y="20318"/>
                  <a:pt x="610636" y="20574"/>
                </a:cubicBezTo>
                <a:cubicBezTo>
                  <a:pt x="380319" y="20830"/>
                  <a:pt x="122341" y="4109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4165078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 descr="Tag=AccentColor&#10;Flavor=Light&#10;Target=Fill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9144000" cy="1760561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n-GB" sz="1050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01752"/>
            <a:ext cx="7886700" cy="1008126"/>
          </a:xfrm>
        </p:spPr>
        <p:txBody>
          <a:bodyPr rtlCol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N. Di Marco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n-GB" noProof="0" smtClean="0"/>
              <a:pPr rtl="0"/>
              <a:t>‹N›</a:t>
            </a:fld>
            <a:endParaRPr lang="en-GB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79767" y="2633472"/>
            <a:ext cx="548640" cy="54864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6537" y="2633472"/>
            <a:ext cx="548640" cy="54864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3307" y="2633472"/>
            <a:ext cx="548640" cy="54864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algn="ctr">
              <a:buNone/>
              <a:defRPr sz="1500"/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912" y="3236976"/>
            <a:ext cx="2297430" cy="41148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75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Presenter Name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2142" y="3236976"/>
            <a:ext cx="2297430" cy="411480"/>
          </a:xfr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75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Email</a:t>
            </a:r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5372" y="3236976"/>
            <a:ext cx="2297430" cy="411480"/>
          </a:xfr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750"/>
              </a:spcBef>
              <a:buNone/>
              <a:defRPr sz="18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350"/>
            </a:lvl2pPr>
          </a:lstStyle>
          <a:p>
            <a:pPr lvl="0" rtl="0"/>
            <a:r>
              <a:rPr lang="en-GB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2326983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3042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2571750"/>
          </a:xfrm>
        </p:spPr>
        <p:txBody>
          <a:bodyPr rtlCol="0" anchor="b">
            <a:normAutofit/>
          </a:bodyPr>
          <a:lstStyle>
            <a:lvl1pPr>
              <a:defRPr sz="45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640" y="411480"/>
            <a:ext cx="4539996" cy="4073652"/>
          </a:xfrm>
        </p:spPr>
        <p:txBody>
          <a:bodyPr rtlCol="0" anchor="ctr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983230"/>
            <a:ext cx="2949178" cy="150190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098119" y="2440607"/>
            <a:ext cx="3360420" cy="20574"/>
          </a:xfrm>
          <a:custGeom>
            <a:avLst/>
            <a:gdLst>
              <a:gd name="connsiteX0" fmla="*/ 0 w 3360420"/>
              <a:gd name="connsiteY0" fmla="*/ 0 h 20574"/>
              <a:gd name="connsiteX1" fmla="*/ 638480 w 3360420"/>
              <a:gd name="connsiteY1" fmla="*/ 0 h 20574"/>
              <a:gd name="connsiteX2" fmla="*/ 1310564 w 3360420"/>
              <a:gd name="connsiteY2" fmla="*/ 0 h 20574"/>
              <a:gd name="connsiteX3" fmla="*/ 2016252 w 3360420"/>
              <a:gd name="connsiteY3" fmla="*/ 0 h 20574"/>
              <a:gd name="connsiteX4" fmla="*/ 2721940 w 3360420"/>
              <a:gd name="connsiteY4" fmla="*/ 0 h 20574"/>
              <a:gd name="connsiteX5" fmla="*/ 3360420 w 3360420"/>
              <a:gd name="connsiteY5" fmla="*/ 0 h 20574"/>
              <a:gd name="connsiteX6" fmla="*/ 3360420 w 3360420"/>
              <a:gd name="connsiteY6" fmla="*/ 20574 h 20574"/>
              <a:gd name="connsiteX7" fmla="*/ 2621128 w 3360420"/>
              <a:gd name="connsiteY7" fmla="*/ 20574 h 20574"/>
              <a:gd name="connsiteX8" fmla="*/ 1881835 w 3360420"/>
              <a:gd name="connsiteY8" fmla="*/ 20574 h 20574"/>
              <a:gd name="connsiteX9" fmla="*/ 1209751 w 3360420"/>
              <a:gd name="connsiteY9" fmla="*/ 20574 h 20574"/>
              <a:gd name="connsiteX10" fmla="*/ 0 w 3360420"/>
              <a:gd name="connsiteY10" fmla="*/ 20574 h 20574"/>
              <a:gd name="connsiteX11" fmla="*/ 0 w 3360420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60420" h="20574" fill="none" extrusionOk="0">
                <a:moveTo>
                  <a:pt x="0" y="0"/>
                </a:moveTo>
                <a:cubicBezTo>
                  <a:pt x="173390" y="25775"/>
                  <a:pt x="488191" y="-28129"/>
                  <a:pt x="638480" y="0"/>
                </a:cubicBezTo>
                <a:cubicBezTo>
                  <a:pt x="788769" y="28129"/>
                  <a:pt x="1174965" y="-28957"/>
                  <a:pt x="1310564" y="0"/>
                </a:cubicBezTo>
                <a:cubicBezTo>
                  <a:pt x="1446163" y="28957"/>
                  <a:pt x="1725466" y="-34787"/>
                  <a:pt x="2016252" y="0"/>
                </a:cubicBezTo>
                <a:cubicBezTo>
                  <a:pt x="2307038" y="34787"/>
                  <a:pt x="2437945" y="-15142"/>
                  <a:pt x="2721940" y="0"/>
                </a:cubicBezTo>
                <a:cubicBezTo>
                  <a:pt x="3005935" y="15142"/>
                  <a:pt x="3141795" y="-10480"/>
                  <a:pt x="3360420" y="0"/>
                </a:cubicBezTo>
                <a:cubicBezTo>
                  <a:pt x="3359597" y="8892"/>
                  <a:pt x="3360808" y="12703"/>
                  <a:pt x="3360420" y="20574"/>
                </a:cubicBezTo>
                <a:cubicBezTo>
                  <a:pt x="3047302" y="-11983"/>
                  <a:pt x="2960325" y="17098"/>
                  <a:pt x="2621128" y="20574"/>
                </a:cubicBezTo>
                <a:cubicBezTo>
                  <a:pt x="2281931" y="24050"/>
                  <a:pt x="2176842" y="33702"/>
                  <a:pt x="1881835" y="20574"/>
                </a:cubicBezTo>
                <a:cubicBezTo>
                  <a:pt x="1586828" y="7446"/>
                  <a:pt x="1449984" y="-2138"/>
                  <a:pt x="1209751" y="20574"/>
                </a:cubicBezTo>
                <a:cubicBezTo>
                  <a:pt x="969518" y="43286"/>
                  <a:pt x="318488" y="62760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3360420" h="20574" stroke="0" extrusionOk="0">
                <a:moveTo>
                  <a:pt x="0" y="0"/>
                </a:moveTo>
                <a:cubicBezTo>
                  <a:pt x="152211" y="-10113"/>
                  <a:pt x="493092" y="-25529"/>
                  <a:pt x="638480" y="0"/>
                </a:cubicBezTo>
                <a:cubicBezTo>
                  <a:pt x="783868" y="25529"/>
                  <a:pt x="1051824" y="-19092"/>
                  <a:pt x="1209751" y="0"/>
                </a:cubicBezTo>
                <a:cubicBezTo>
                  <a:pt x="1367678" y="19092"/>
                  <a:pt x="1729599" y="16071"/>
                  <a:pt x="1949044" y="0"/>
                </a:cubicBezTo>
                <a:cubicBezTo>
                  <a:pt x="2168489" y="-16071"/>
                  <a:pt x="2323758" y="-4710"/>
                  <a:pt x="2587523" y="0"/>
                </a:cubicBezTo>
                <a:cubicBezTo>
                  <a:pt x="2851288" y="4710"/>
                  <a:pt x="3195571" y="-8175"/>
                  <a:pt x="3360420" y="0"/>
                </a:cubicBezTo>
                <a:cubicBezTo>
                  <a:pt x="3360956" y="8886"/>
                  <a:pt x="3359775" y="10327"/>
                  <a:pt x="3360420" y="20574"/>
                </a:cubicBezTo>
                <a:cubicBezTo>
                  <a:pt x="3025528" y="-8746"/>
                  <a:pt x="2845368" y="41895"/>
                  <a:pt x="2688336" y="20574"/>
                </a:cubicBezTo>
                <a:cubicBezTo>
                  <a:pt x="2531304" y="-747"/>
                  <a:pt x="2279760" y="-2784"/>
                  <a:pt x="1949044" y="20574"/>
                </a:cubicBezTo>
                <a:cubicBezTo>
                  <a:pt x="1618328" y="43932"/>
                  <a:pt x="1624903" y="14363"/>
                  <a:pt x="1377772" y="20574"/>
                </a:cubicBezTo>
                <a:cubicBezTo>
                  <a:pt x="1130641" y="26785"/>
                  <a:pt x="973925" y="-12225"/>
                  <a:pt x="705688" y="20574"/>
                </a:cubicBezTo>
                <a:cubicBezTo>
                  <a:pt x="437451" y="53373"/>
                  <a:pt x="236989" y="-6880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4038226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8940" cy="2571750"/>
          </a:xfrm>
        </p:spPr>
        <p:txBody>
          <a:bodyPr rtlCol="0" anchor="b">
            <a:normAutofit/>
          </a:bodyPr>
          <a:lstStyle>
            <a:lvl1pPr>
              <a:defRPr sz="450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77640" y="411480"/>
            <a:ext cx="4539996" cy="4073652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983230"/>
            <a:ext cx="2948940" cy="150190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N. Di Marco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098548" y="2440607"/>
            <a:ext cx="3360420" cy="20574"/>
          </a:xfrm>
          <a:custGeom>
            <a:avLst/>
            <a:gdLst>
              <a:gd name="connsiteX0" fmla="*/ 0 w 3360420"/>
              <a:gd name="connsiteY0" fmla="*/ 0 h 20574"/>
              <a:gd name="connsiteX1" fmla="*/ 638480 w 3360420"/>
              <a:gd name="connsiteY1" fmla="*/ 0 h 20574"/>
              <a:gd name="connsiteX2" fmla="*/ 1310564 w 3360420"/>
              <a:gd name="connsiteY2" fmla="*/ 0 h 20574"/>
              <a:gd name="connsiteX3" fmla="*/ 2016252 w 3360420"/>
              <a:gd name="connsiteY3" fmla="*/ 0 h 20574"/>
              <a:gd name="connsiteX4" fmla="*/ 2721940 w 3360420"/>
              <a:gd name="connsiteY4" fmla="*/ 0 h 20574"/>
              <a:gd name="connsiteX5" fmla="*/ 3360420 w 3360420"/>
              <a:gd name="connsiteY5" fmla="*/ 0 h 20574"/>
              <a:gd name="connsiteX6" fmla="*/ 3360420 w 3360420"/>
              <a:gd name="connsiteY6" fmla="*/ 20574 h 20574"/>
              <a:gd name="connsiteX7" fmla="*/ 2621128 w 3360420"/>
              <a:gd name="connsiteY7" fmla="*/ 20574 h 20574"/>
              <a:gd name="connsiteX8" fmla="*/ 1881835 w 3360420"/>
              <a:gd name="connsiteY8" fmla="*/ 20574 h 20574"/>
              <a:gd name="connsiteX9" fmla="*/ 1209751 w 3360420"/>
              <a:gd name="connsiteY9" fmla="*/ 20574 h 20574"/>
              <a:gd name="connsiteX10" fmla="*/ 0 w 3360420"/>
              <a:gd name="connsiteY10" fmla="*/ 20574 h 20574"/>
              <a:gd name="connsiteX11" fmla="*/ 0 w 3360420"/>
              <a:gd name="connsiteY11" fmla="*/ 0 h 2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60420" h="20574" fill="none" extrusionOk="0">
                <a:moveTo>
                  <a:pt x="0" y="0"/>
                </a:moveTo>
                <a:cubicBezTo>
                  <a:pt x="173390" y="25775"/>
                  <a:pt x="488191" y="-28129"/>
                  <a:pt x="638480" y="0"/>
                </a:cubicBezTo>
                <a:cubicBezTo>
                  <a:pt x="788769" y="28129"/>
                  <a:pt x="1174965" y="-28957"/>
                  <a:pt x="1310564" y="0"/>
                </a:cubicBezTo>
                <a:cubicBezTo>
                  <a:pt x="1446163" y="28957"/>
                  <a:pt x="1725466" y="-34787"/>
                  <a:pt x="2016252" y="0"/>
                </a:cubicBezTo>
                <a:cubicBezTo>
                  <a:pt x="2307038" y="34787"/>
                  <a:pt x="2437945" y="-15142"/>
                  <a:pt x="2721940" y="0"/>
                </a:cubicBezTo>
                <a:cubicBezTo>
                  <a:pt x="3005935" y="15142"/>
                  <a:pt x="3141795" y="-10480"/>
                  <a:pt x="3360420" y="0"/>
                </a:cubicBezTo>
                <a:cubicBezTo>
                  <a:pt x="3359597" y="8892"/>
                  <a:pt x="3360808" y="12703"/>
                  <a:pt x="3360420" y="20574"/>
                </a:cubicBezTo>
                <a:cubicBezTo>
                  <a:pt x="3047302" y="-11983"/>
                  <a:pt x="2960325" y="17098"/>
                  <a:pt x="2621128" y="20574"/>
                </a:cubicBezTo>
                <a:cubicBezTo>
                  <a:pt x="2281931" y="24050"/>
                  <a:pt x="2176842" y="33702"/>
                  <a:pt x="1881835" y="20574"/>
                </a:cubicBezTo>
                <a:cubicBezTo>
                  <a:pt x="1586828" y="7446"/>
                  <a:pt x="1449984" y="-2138"/>
                  <a:pt x="1209751" y="20574"/>
                </a:cubicBezTo>
                <a:cubicBezTo>
                  <a:pt x="969518" y="43286"/>
                  <a:pt x="318488" y="62760"/>
                  <a:pt x="0" y="20574"/>
                </a:cubicBezTo>
                <a:cubicBezTo>
                  <a:pt x="-161" y="11630"/>
                  <a:pt x="139" y="4527"/>
                  <a:pt x="0" y="0"/>
                </a:cubicBezTo>
                <a:close/>
              </a:path>
              <a:path w="3360420" h="20574" stroke="0" extrusionOk="0">
                <a:moveTo>
                  <a:pt x="0" y="0"/>
                </a:moveTo>
                <a:cubicBezTo>
                  <a:pt x="152211" y="-10113"/>
                  <a:pt x="493092" y="-25529"/>
                  <a:pt x="638480" y="0"/>
                </a:cubicBezTo>
                <a:cubicBezTo>
                  <a:pt x="783868" y="25529"/>
                  <a:pt x="1051824" y="-19092"/>
                  <a:pt x="1209751" y="0"/>
                </a:cubicBezTo>
                <a:cubicBezTo>
                  <a:pt x="1367678" y="19092"/>
                  <a:pt x="1729599" y="16071"/>
                  <a:pt x="1949044" y="0"/>
                </a:cubicBezTo>
                <a:cubicBezTo>
                  <a:pt x="2168489" y="-16071"/>
                  <a:pt x="2323758" y="-4710"/>
                  <a:pt x="2587523" y="0"/>
                </a:cubicBezTo>
                <a:cubicBezTo>
                  <a:pt x="2851288" y="4710"/>
                  <a:pt x="3195571" y="-8175"/>
                  <a:pt x="3360420" y="0"/>
                </a:cubicBezTo>
                <a:cubicBezTo>
                  <a:pt x="3360956" y="8886"/>
                  <a:pt x="3359775" y="10327"/>
                  <a:pt x="3360420" y="20574"/>
                </a:cubicBezTo>
                <a:cubicBezTo>
                  <a:pt x="3025528" y="-8746"/>
                  <a:pt x="2845368" y="41895"/>
                  <a:pt x="2688336" y="20574"/>
                </a:cubicBezTo>
                <a:cubicBezTo>
                  <a:pt x="2531304" y="-747"/>
                  <a:pt x="2279760" y="-2784"/>
                  <a:pt x="1949044" y="20574"/>
                </a:cubicBezTo>
                <a:cubicBezTo>
                  <a:pt x="1618328" y="43932"/>
                  <a:pt x="1624903" y="14363"/>
                  <a:pt x="1377772" y="20574"/>
                </a:cubicBezTo>
                <a:cubicBezTo>
                  <a:pt x="1130641" y="26785"/>
                  <a:pt x="973925" y="-12225"/>
                  <a:pt x="705688" y="20574"/>
                </a:cubicBezTo>
                <a:cubicBezTo>
                  <a:pt x="437451" y="53373"/>
                  <a:pt x="236989" y="-6880"/>
                  <a:pt x="0" y="20574"/>
                </a:cubicBezTo>
                <a:cubicBezTo>
                  <a:pt x="271" y="13936"/>
                  <a:pt x="-429" y="800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050" noProof="0"/>
          </a:p>
        </p:txBody>
      </p:sp>
    </p:spTree>
    <p:extLst>
      <p:ext uri="{BB962C8B-B14F-4D97-AF65-F5344CB8AC3E}">
        <p14:creationId xmlns:p14="http://schemas.microsoft.com/office/powerpoint/2010/main" val="3941936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67043" y="1344168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719695" y="2420115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" name="Rectangle 9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3257" y="219457"/>
            <a:ext cx="628649" cy="575765"/>
          </a:xfrm>
        </p:spPr>
        <p:txBody>
          <a:bodyPr/>
          <a:lstStyle>
            <a:lvl1pPr>
              <a:defRPr sz="2100" b="0" i="0">
                <a:latin typeface="+mj-lt"/>
              </a:defRPr>
            </a:lvl1pPr>
          </a:lstStyle>
          <a:p>
            <a:fld id="{2D20476D-3398-E045-AED4-EDDF4ED29EA7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57031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78679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1485-D2A0-944C-BD5F-E9F586081DAE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31126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008234"/>
            <a:ext cx="3263267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69" y="2008234"/>
            <a:ext cx="2816534" cy="1712867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9F9EE-C59D-BE44-8964-D1139B4D7DC9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44201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E45B-C744-D646-B4EE-66FAFC2EEEE7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0087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3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E184A-7998-5A40-B478-B90AE60166E4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654432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8545D-7014-044C-9E50-ABFFCE17A497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28750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9A80-03C2-BE47-A5B8-01D4C96AF90F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551271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60" y="1085850"/>
            <a:ext cx="3892549" cy="3429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171701"/>
            <a:ext cx="2094869" cy="234695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15" name="Rectangle 1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B407-0845-A946-B53A-B863D9F1CCEB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09092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269999"/>
            <a:ext cx="2895195" cy="1301751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65BFD-8FF1-6C49-ABD3-F26B7B654C54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87552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725005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7" y="4152499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01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97562"/>
            <a:ext cx="6619244" cy="1034816"/>
          </a:xfrm>
        </p:spPr>
        <p:txBody>
          <a:bodyPr/>
          <a:lstStyle>
            <a:lvl1pPr>
              <a:defRPr sz="3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6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7615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7289579" y="197386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3721" y="443320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72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5388"/>
            <a:ext cx="6340430" cy="2023687"/>
          </a:xfrm>
        </p:spPr>
        <p:txBody>
          <a:bodyPr/>
          <a:lstStyle>
            <a:lvl1pPr>
              <a:defRPr sz="3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4329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27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74801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7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62974"/>
            <a:ext cx="234687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2395171"/>
            <a:ext cx="2346876" cy="212512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6"/>
            <a:ext cx="235903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95171"/>
            <a:ext cx="2359035" cy="21251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1962975"/>
            <a:ext cx="2370772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26" y="2395171"/>
            <a:ext cx="2373539" cy="212512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372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4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1"/>
            <a:ext cx="2287828" cy="68846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9403" y="3399635"/>
            <a:ext cx="2285075" cy="48836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8" y="1952625"/>
            <a:ext cx="2018431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6649" y="3888002"/>
            <a:ext cx="2287829" cy="6322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575" y="3399635"/>
            <a:ext cx="2287829" cy="48836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576" y="3888001"/>
            <a:ext cx="2287828" cy="6322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1115" y="1952625"/>
            <a:ext cx="0" cy="2638196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51429" y="1952625"/>
            <a:ext cx="0" cy="26193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1/23/24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78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730251"/>
            <a:ext cx="6619245" cy="53022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A197D-3D44-984C-A717-ED663AF29BAF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972505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67" y="958851"/>
            <a:ext cx="1060450" cy="3561442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5" y="958851"/>
            <a:ext cx="4685660" cy="356144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it-IT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9333E-1C29-5846-88CA-90EF3423AB4B}" type="slidenum">
              <a:rPr lang="en-US" altLang="it-IT" smtClean="0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303613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9788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987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811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18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4452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4432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43457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049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76AF2-7508-179C-116E-65A0E8AE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941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DA3C21-D8FF-36C0-A085-8BF4312D413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971551"/>
            <a:ext cx="4038600" cy="36230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5C522D-383C-5C2C-C0EE-2C467D24FB2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971550"/>
            <a:ext cx="4038600" cy="175379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60B950D-FCFE-A884-4DD7-E6D55A765F5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2839642"/>
            <a:ext cx="4038600" cy="175498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5C9DD811-4FFE-B81B-B7B2-C213E1284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57751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F626F5D-7846-A34F-284B-282F624A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57751"/>
            <a:ext cx="2895600" cy="183356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B253B86D-4718-542B-9915-631A3C7F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57751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fld id="{53565484-315A-A444-BACC-B91A059531A2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86775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2C5AAC-86C3-4DD2-2498-D71D843C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941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D5C6875-84EA-247B-0839-3DB14AE64CD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971551"/>
            <a:ext cx="4038600" cy="36230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1D090C-DD3A-04FD-8369-09A590B1F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971551"/>
            <a:ext cx="4038600" cy="36230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2FE1BF-1BD0-0E7F-E42E-F427BB5F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57751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07D361-D1FD-9F7F-2B52-A1A01FED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57751"/>
            <a:ext cx="2895600" cy="183356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0BA2E3-E91B-8CB2-27B7-2D8A5E50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57751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fld id="{A84A824B-1476-0447-9894-3252F3BC922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29269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19320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71349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167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>
            <a:lvl1pPr>
              <a:defRPr lang="en-CA" sz="24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828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2.jpe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434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87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xStyles>
    <p:titleStyle>
      <a:lvl1pPr algn="l" defTabSz="342900" rtl="0" eaLnBrk="1" latinLnBrk="0" hangingPunct="1">
        <a:spcBef>
          <a:spcPct val="0"/>
        </a:spcBef>
        <a:buNone/>
        <a:defRPr sz="2625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000000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00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rgbClr val="000000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350" kern="1200">
          <a:solidFill>
            <a:srgbClr val="000000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rgbClr val="000000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A530D1C-ECA0-1F20-EA5D-ED82E2DD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6C6D0D-5C14-ED82-953F-9B21AB762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C36AAF-24FB-9C2F-76FD-70829E299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C1EDB-CE87-4BA6-95D9-AD3AE9C734F7}" type="datetime1">
              <a:rPr lang="it-IT" smtClean="0"/>
              <a:pPr/>
              <a:t>22/01/24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8257FA-4DBB-09C8-B0C7-CF52E113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
            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922E22-5BE9-04BE-AA61-690AA745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55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Quarter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9/3/20XX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>
                <a:solidFill>
                  <a:schemeClr val="tx1"/>
                </a:solidFill>
              </a:rPr>
              <a:t>N. Di Marco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n-GB" noProof="0" smtClean="0"/>
              <a:pPr rtl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2568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1779"/>
            <a:ext cx="9144000" cy="5150270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8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5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59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8204" y="479554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269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1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  <p:sldLayoutId id="2147483820" r:id="rId23"/>
    <p:sldLayoutId id="2147483821" r:id="rId24"/>
    <p:sldLayoutId id="2147483822" r:id="rId25"/>
    <p:sldLayoutId id="2147483823" r:id="rId26"/>
  </p:sldLayoutIdLst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9.xml"/><Relationship Id="rId1" Type="http://schemas.openxmlformats.org/officeDocument/2006/relationships/video" Target="https://www.youtube.com/embed/rXqZBMfX5VQ?feature=oembed" TargetMode="Externa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6.xml"/><Relationship Id="rId1" Type="http://schemas.openxmlformats.org/officeDocument/2006/relationships/video" Target="https://www.youtube.com/embed/6itfq4CzxZ8?feature=oembed" TargetMode="Externa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.jpeg"/><Relationship Id="rId5" Type="http://schemas.openxmlformats.org/officeDocument/2006/relationships/image" Target="../media/image9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1560754" y="3298200"/>
            <a:ext cx="65937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La Materia </a:t>
            </a:r>
            <a:r>
              <a:rPr lang="en-GB" dirty="0" err="1"/>
              <a:t>Oscura</a:t>
            </a:r>
            <a:endParaRPr dirty="0"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491490" y="4087650"/>
            <a:ext cx="817296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/>
              <a:t>Progetto per le </a:t>
            </a:r>
            <a:r>
              <a:rPr lang="en-GB" sz="1800" dirty="0" err="1"/>
              <a:t>scuole</a:t>
            </a:r>
            <a:r>
              <a:rPr lang="en-GB" sz="1800" dirty="0"/>
              <a:t> </a:t>
            </a:r>
            <a:r>
              <a:rPr lang="en-GB" sz="1800" dirty="0" err="1"/>
              <a:t>secondarie</a:t>
            </a:r>
            <a:r>
              <a:rPr lang="en-GB" sz="1800" dirty="0"/>
              <a:t> di secondo </a:t>
            </a:r>
            <a:r>
              <a:rPr lang="en-GB" sz="1800" dirty="0" err="1"/>
              <a:t>grado</a:t>
            </a:r>
            <a:r>
              <a:rPr lang="en-GB" sz="1800" dirty="0"/>
              <a:t> in Abruzzo</a:t>
            </a:r>
            <a:endParaRPr sz="1800" dirty="0"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91" y="460095"/>
            <a:ext cx="4080510" cy="271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D05B4CD-0FEE-0658-0612-FED51356E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88" y="499767"/>
            <a:ext cx="2671696" cy="267169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ienzapertutti_atomi_scala">
            <a:extLst>
              <a:ext uri="{FF2B5EF4-FFF2-40B4-BE49-F238E27FC236}">
                <a16:creationId xmlns:a16="http://schemas.microsoft.com/office/drawing/2014/main" id="{0A108DE0-BD81-D989-6474-34C2E256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8" y="1472763"/>
            <a:ext cx="2492923" cy="332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e dimensioni del nucleo rispetto all'atomo">
            <a:extLst>
              <a:ext uri="{FF2B5EF4-FFF2-40B4-BE49-F238E27FC236}">
                <a16:creationId xmlns:a16="http://schemas.microsoft.com/office/drawing/2014/main" id="{64959207-E256-440F-DF61-AB7E895BF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990" y="1337114"/>
            <a:ext cx="500062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06EC206-5194-63A7-6349-83022E1CBD50}"/>
              </a:ext>
            </a:extLst>
          </p:cNvPr>
          <p:cNvSpPr/>
          <p:nvPr/>
        </p:nvSpPr>
        <p:spPr>
          <a:xfrm>
            <a:off x="3350173" y="4698125"/>
            <a:ext cx="5068613" cy="338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The Hand Black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CF4027-9493-02D9-6584-EB88DCEC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C18C1E5-FB55-42F5-BD6D-9CC153FCDBE6}" type="slidenum">
              <a:rPr lang="en-GB" kern="1200">
                <a:solidFill>
                  <a:prstClr val="white"/>
                </a:solidFill>
                <a:latin typeface="The Hand Black"/>
                <a:ea typeface="+mn-ea"/>
                <a:cs typeface="+mn-cs"/>
              </a:rPr>
              <a:pPr defTabSz="685800">
                <a:buClrTx/>
              </a:pPr>
              <a:t>10</a:t>
            </a:fld>
            <a:endParaRPr lang="en-GB" kern="1200">
              <a:solidFill>
                <a:prstClr val="white"/>
              </a:solidFill>
              <a:latin typeface="The Hand Black"/>
              <a:ea typeface="+mn-ea"/>
              <a:cs typeface="+mn-cs"/>
            </a:endParaRPr>
          </a:p>
        </p:txBody>
      </p:sp>
      <p:sp>
        <p:nvSpPr>
          <p:cNvPr id="3" name="Google Shape;252;p27">
            <a:extLst>
              <a:ext uri="{FF2B5EF4-FFF2-40B4-BE49-F238E27FC236}">
                <a16:creationId xmlns:a16="http://schemas.microsoft.com/office/drawing/2014/main" id="{474EB4FC-0443-04CD-8644-3885CE17D900}"/>
              </a:ext>
            </a:extLst>
          </p:cNvPr>
          <p:cNvSpPr txBox="1">
            <a:spLocks/>
          </p:cNvSpPr>
          <p:nvPr/>
        </p:nvSpPr>
        <p:spPr>
          <a:xfrm>
            <a:off x="510408" y="423014"/>
            <a:ext cx="7754014" cy="914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750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GB" dirty="0" err="1"/>
              <a:t>Scendiamo</a:t>
            </a:r>
            <a:r>
              <a:rPr lang="en-GB" dirty="0"/>
              <a:t> sempre </a:t>
            </a:r>
            <a:r>
              <a:rPr lang="en-GB" dirty="0" err="1"/>
              <a:t>più</a:t>
            </a:r>
            <a:r>
              <a:rPr lang="en-GB" dirty="0"/>
              <a:t> verso </a:t>
            </a:r>
            <a:r>
              <a:rPr lang="en-GB" dirty="0" err="1"/>
              <a:t>l’infinitamente</a:t>
            </a:r>
            <a:r>
              <a:rPr lang="en-GB" dirty="0"/>
              <a:t> piccolo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74413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726000" y="653449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Ingrandendo</a:t>
            </a:r>
            <a:r>
              <a:rPr lang="en-GB" dirty="0"/>
              <a:t> </a:t>
            </a:r>
            <a:r>
              <a:rPr lang="en-GB" dirty="0" err="1"/>
              <a:t>ancora</a:t>
            </a:r>
            <a:r>
              <a:rPr lang="en-GB" dirty="0"/>
              <a:t> di </a:t>
            </a:r>
            <a:r>
              <a:rPr lang="en-GB" dirty="0" err="1"/>
              <a:t>più</a:t>
            </a:r>
            <a:r>
              <a:rPr lang="en-GB" dirty="0"/>
              <a:t>…</a:t>
            </a:r>
            <a:r>
              <a:rPr lang="en-GB" dirty="0" err="1"/>
              <a:t>troviamo</a:t>
            </a:r>
            <a:r>
              <a:rPr lang="en-GB" dirty="0"/>
              <a:t> </a:t>
            </a:r>
            <a:r>
              <a:rPr lang="en-GB" dirty="0" err="1"/>
              <a:t>l’indivisibile</a:t>
            </a:r>
            <a:endParaRPr dirty="0"/>
          </a:p>
        </p:txBody>
      </p:sp>
      <p:sp>
        <p:nvSpPr>
          <p:cNvPr id="268" name="Google Shape;268;p28"/>
          <p:cNvSpPr txBox="1">
            <a:spLocks noGrp="1"/>
          </p:cNvSpPr>
          <p:nvPr>
            <p:ph type="body" idx="1"/>
          </p:nvPr>
        </p:nvSpPr>
        <p:spPr>
          <a:xfrm>
            <a:off x="509525" y="1841570"/>
            <a:ext cx="2885185" cy="2672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/>
              <a:t>Troviamo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…</a:t>
            </a:r>
            <a:endParaRPr sz="2200" dirty="0"/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Char char="-"/>
            </a:pPr>
            <a:r>
              <a:rPr lang="en-GB" sz="2200" dirty="0"/>
              <a:t>la </a:t>
            </a:r>
            <a:r>
              <a:rPr lang="en-GB" sz="2200" b="1" dirty="0" err="1"/>
              <a:t>materia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conosciamo</a:t>
            </a:r>
            <a:r>
              <a:rPr lang="en-GB" sz="2200" dirty="0"/>
              <a:t> (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viene</a:t>
            </a:r>
            <a:r>
              <a:rPr lang="en-GB" sz="2200" dirty="0"/>
              <a:t> </a:t>
            </a:r>
            <a:r>
              <a:rPr lang="en-GB" sz="2200" dirty="0" err="1"/>
              <a:t>dalle</a:t>
            </a:r>
            <a:r>
              <a:rPr lang="en-GB" sz="2200" dirty="0"/>
              <a:t> </a:t>
            </a:r>
            <a:r>
              <a:rPr lang="en-GB" sz="2200" dirty="0" err="1"/>
              <a:t>stelle</a:t>
            </a:r>
            <a:r>
              <a:rPr lang="en-GB" sz="2200" dirty="0"/>
              <a:t>)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fatta</a:t>
            </a:r>
            <a:r>
              <a:rPr lang="en-GB" sz="2200" dirty="0"/>
              <a:t> di </a:t>
            </a:r>
            <a:r>
              <a:rPr lang="en-GB" sz="2200" dirty="0" err="1"/>
              <a:t>oggetti</a:t>
            </a:r>
            <a:r>
              <a:rPr lang="en-GB" sz="2200" dirty="0"/>
              <a:t> </a:t>
            </a:r>
            <a:r>
              <a:rPr lang="en-GB" sz="2200" dirty="0" err="1"/>
              <a:t>infinitamente</a:t>
            </a:r>
            <a:r>
              <a:rPr lang="en-GB" sz="2200" dirty="0"/>
              <a:t> </a:t>
            </a:r>
            <a:r>
              <a:rPr lang="en-GB" sz="2200" dirty="0" err="1"/>
              <a:t>piccoli</a:t>
            </a:r>
            <a:r>
              <a:rPr lang="en-GB" sz="2200" dirty="0"/>
              <a:t>:</a:t>
            </a:r>
            <a:endParaRPr sz="2200" dirty="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GB" sz="2200" dirty="0"/>
              <a:t>le “</a:t>
            </a:r>
            <a:r>
              <a:rPr lang="en-GB" sz="2200" dirty="0" err="1"/>
              <a:t>particelle</a:t>
            </a:r>
            <a:r>
              <a:rPr lang="en-GB" sz="2200" dirty="0"/>
              <a:t> </a:t>
            </a:r>
            <a:r>
              <a:rPr lang="en-GB" sz="2200" dirty="0" err="1"/>
              <a:t>elementari</a:t>
            </a:r>
            <a:r>
              <a:rPr lang="en-GB" sz="2200" dirty="0"/>
              <a:t>”</a:t>
            </a:r>
            <a:endParaRPr sz="2200" dirty="0"/>
          </a:p>
        </p:txBody>
      </p:sp>
      <p:sp>
        <p:nvSpPr>
          <p:cNvPr id="267" name="Google Shape;267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  <p:pic>
        <p:nvPicPr>
          <p:cNvPr id="269" name="Google Shape;26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710" y="1484187"/>
            <a:ext cx="5534789" cy="3179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 txBox="1">
            <a:spLocks noGrp="1"/>
          </p:cNvSpPr>
          <p:nvPr>
            <p:ph type="title"/>
          </p:nvPr>
        </p:nvSpPr>
        <p:spPr>
          <a:xfrm>
            <a:off x="235320" y="1825200"/>
            <a:ext cx="22107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In </a:t>
            </a:r>
            <a:r>
              <a:rPr lang="en-GB" dirty="0" err="1">
                <a:solidFill>
                  <a:schemeClr val="tx1"/>
                </a:solidFill>
              </a:rPr>
              <a:t>viaggio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nell’Universo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75" name="Google Shape;275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  <p:pic>
        <p:nvPicPr>
          <p:cNvPr id="4" name="Elementi multimediali online 3" descr="Universo zoom in out">
            <a:hlinkClick r:id="" action="ppaction://media"/>
            <a:extLst>
              <a:ext uri="{FF2B5EF4-FFF2-40B4-BE49-F238E27FC236}">
                <a16:creationId xmlns:a16="http://schemas.microsoft.com/office/drawing/2014/main" id="{7BB68CFA-DE05-E490-8C50-18DCFD1B5F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05990" y="982980"/>
            <a:ext cx="6736735" cy="3806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0"/>
          <p:cNvSpPr txBox="1">
            <a:spLocks noGrp="1"/>
          </p:cNvSpPr>
          <p:nvPr>
            <p:ph type="title"/>
          </p:nvPr>
        </p:nvSpPr>
        <p:spPr>
          <a:xfrm>
            <a:off x="1308930" y="74808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Ricapitolando</a:t>
            </a:r>
            <a:r>
              <a:rPr lang="en-GB" dirty="0"/>
              <a:t>:</a:t>
            </a:r>
            <a:endParaRPr dirty="0"/>
          </a:p>
        </p:txBody>
      </p:sp>
      <p:sp>
        <p:nvSpPr>
          <p:cNvPr id="282" name="Google Shape;282;p30"/>
          <p:cNvSpPr txBox="1">
            <a:spLocks noGrp="1"/>
          </p:cNvSpPr>
          <p:nvPr>
            <p:ph type="body" idx="1"/>
          </p:nvPr>
        </p:nvSpPr>
        <p:spPr>
          <a:xfrm>
            <a:off x="494550" y="2232300"/>
            <a:ext cx="8154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 dirty="0"/>
              <a:t>La </a:t>
            </a:r>
            <a:r>
              <a:rPr lang="en-GB" sz="2200" dirty="0" err="1"/>
              <a:t>materia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conosciamo</a:t>
            </a:r>
            <a:r>
              <a:rPr lang="en-GB" sz="2200" dirty="0"/>
              <a:t> </a:t>
            </a:r>
            <a:r>
              <a:rPr lang="en-GB" sz="2200" dirty="0" err="1"/>
              <a:t>emette</a:t>
            </a:r>
            <a:r>
              <a:rPr lang="en-GB" sz="2200" dirty="0"/>
              <a:t> o </a:t>
            </a:r>
            <a:r>
              <a:rPr lang="en-GB" sz="2200" dirty="0" err="1"/>
              <a:t>assorbe</a:t>
            </a:r>
            <a:r>
              <a:rPr lang="en-GB" sz="2200" dirty="0"/>
              <a:t> o </a:t>
            </a:r>
            <a:r>
              <a:rPr lang="en-GB" sz="2200" dirty="0" err="1"/>
              <a:t>riflette</a:t>
            </a:r>
            <a:r>
              <a:rPr lang="en-GB" sz="2200" dirty="0"/>
              <a:t> luce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 dirty="0"/>
              <a:t>La </a:t>
            </a:r>
            <a:r>
              <a:rPr lang="en-GB" sz="2200" dirty="0" err="1"/>
              <a:t>materia</a:t>
            </a:r>
            <a:r>
              <a:rPr lang="en-GB" sz="2200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fatta</a:t>
            </a:r>
            <a:r>
              <a:rPr lang="en-GB" sz="2200" dirty="0"/>
              <a:t> di </a:t>
            </a:r>
            <a:r>
              <a:rPr lang="en-GB" sz="2200" dirty="0" err="1"/>
              <a:t>particelle</a:t>
            </a:r>
            <a:r>
              <a:rPr lang="en-GB" sz="2200" dirty="0"/>
              <a:t> </a:t>
            </a:r>
            <a:r>
              <a:rPr lang="en-GB" sz="2200" dirty="0" err="1"/>
              <a:t>elementari</a:t>
            </a:r>
            <a:r>
              <a:rPr lang="en-GB" sz="2200" dirty="0"/>
              <a:t> (quark e </a:t>
            </a:r>
            <a:r>
              <a:rPr lang="en-GB" sz="2200" dirty="0" err="1"/>
              <a:t>elettroni</a:t>
            </a:r>
            <a:r>
              <a:rPr lang="en-GB" sz="2200" dirty="0"/>
              <a:t>)</a:t>
            </a:r>
            <a:endParaRPr sz="2200" b="1" dirty="0"/>
          </a:p>
        </p:txBody>
      </p:sp>
      <p:sp>
        <p:nvSpPr>
          <p:cNvPr id="283" name="Google Shape;283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1"/>
          <p:cNvSpPr txBox="1">
            <a:spLocks noGrp="1"/>
          </p:cNvSpPr>
          <p:nvPr>
            <p:ph type="title"/>
          </p:nvPr>
        </p:nvSpPr>
        <p:spPr>
          <a:xfrm>
            <a:off x="1297500" y="7938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Ricapitolando</a:t>
            </a:r>
            <a:r>
              <a:rPr lang="en-GB" dirty="0"/>
              <a:t>:</a:t>
            </a:r>
            <a:endParaRPr dirty="0"/>
          </a:p>
        </p:txBody>
      </p:sp>
      <p:sp>
        <p:nvSpPr>
          <p:cNvPr id="289" name="Google Shape;289;p31"/>
          <p:cNvSpPr txBox="1">
            <a:spLocks noGrp="1"/>
          </p:cNvSpPr>
          <p:nvPr>
            <p:ph type="body" idx="1"/>
          </p:nvPr>
        </p:nvSpPr>
        <p:spPr>
          <a:xfrm>
            <a:off x="494550" y="2032870"/>
            <a:ext cx="8154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 dirty="0"/>
              <a:t>La </a:t>
            </a:r>
            <a:r>
              <a:rPr lang="en-GB" sz="2200" dirty="0" err="1"/>
              <a:t>materia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conosciamo</a:t>
            </a:r>
            <a:r>
              <a:rPr lang="en-GB" sz="2200" dirty="0"/>
              <a:t> </a:t>
            </a:r>
            <a:r>
              <a:rPr lang="en-GB" sz="2200" dirty="0" err="1"/>
              <a:t>emette</a:t>
            </a:r>
            <a:r>
              <a:rPr lang="en-GB" sz="2200" dirty="0"/>
              <a:t> o </a:t>
            </a:r>
            <a:r>
              <a:rPr lang="en-GB" sz="2200" dirty="0" err="1"/>
              <a:t>assorbe</a:t>
            </a:r>
            <a:r>
              <a:rPr lang="en-GB" sz="2200" dirty="0"/>
              <a:t> o </a:t>
            </a:r>
            <a:r>
              <a:rPr lang="en-GB" sz="2200" dirty="0" err="1"/>
              <a:t>riflette</a:t>
            </a:r>
            <a:r>
              <a:rPr lang="en-GB" sz="2200" dirty="0"/>
              <a:t> luce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 dirty="0"/>
              <a:t>La </a:t>
            </a:r>
            <a:r>
              <a:rPr lang="en-GB" sz="2200" dirty="0" err="1"/>
              <a:t>materia</a:t>
            </a:r>
            <a:r>
              <a:rPr lang="en-GB" sz="2200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fatta</a:t>
            </a:r>
            <a:r>
              <a:rPr lang="en-GB" sz="2200" dirty="0"/>
              <a:t> di </a:t>
            </a:r>
            <a:r>
              <a:rPr lang="en-GB" sz="2200" dirty="0" err="1"/>
              <a:t>particelle</a:t>
            </a:r>
            <a:r>
              <a:rPr lang="en-GB" sz="2200" dirty="0"/>
              <a:t> </a:t>
            </a:r>
            <a:r>
              <a:rPr lang="en-GB" sz="2200" dirty="0" err="1"/>
              <a:t>elementari</a:t>
            </a:r>
            <a:r>
              <a:rPr lang="en-GB" sz="2200" dirty="0"/>
              <a:t> (quark e </a:t>
            </a:r>
            <a:r>
              <a:rPr lang="en-GB" sz="2200" dirty="0" err="1"/>
              <a:t>elettroni</a:t>
            </a:r>
            <a:r>
              <a:rPr lang="en-GB" sz="2200" dirty="0"/>
              <a:t>)</a:t>
            </a:r>
            <a:endParaRPr sz="22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200" dirty="0" err="1"/>
              <a:t>Tutto</a:t>
            </a:r>
            <a:r>
              <a:rPr lang="en-GB" sz="2200" dirty="0"/>
              <a:t> qui?</a:t>
            </a:r>
            <a:endParaRPr sz="2200" dirty="0"/>
          </a:p>
        </p:txBody>
      </p:sp>
      <p:sp>
        <p:nvSpPr>
          <p:cNvPr id="290" name="Google Shape;290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Purtroppo… o per fortuna NO!</a:t>
            </a:r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body" idx="1"/>
          </p:nvPr>
        </p:nvSpPr>
        <p:spPr>
          <a:xfrm>
            <a:off x="633900" y="1975729"/>
            <a:ext cx="36174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/>
              <a:t>Abbiamo</a:t>
            </a:r>
            <a:r>
              <a:rPr lang="en-GB" sz="2200" dirty="0"/>
              <a:t> un </a:t>
            </a:r>
            <a:r>
              <a:rPr lang="en-GB" sz="2200" dirty="0" err="1"/>
              <a:t>problema</a:t>
            </a:r>
            <a:r>
              <a:rPr lang="en-GB" sz="2200" dirty="0"/>
              <a:t>, un </a:t>
            </a:r>
            <a:r>
              <a:rPr lang="en-GB" sz="2200" dirty="0" err="1"/>
              <a:t>grande</a:t>
            </a:r>
            <a:r>
              <a:rPr lang="en-GB" sz="2200" dirty="0"/>
              <a:t> </a:t>
            </a:r>
            <a:r>
              <a:rPr lang="en-GB" sz="2200" dirty="0" err="1"/>
              <a:t>problema</a:t>
            </a:r>
            <a:r>
              <a:rPr lang="en-GB" sz="2200" dirty="0"/>
              <a:t>!</a:t>
            </a:r>
            <a:endParaRPr sz="22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200" dirty="0"/>
              <a:t>Il </a:t>
            </a:r>
            <a:r>
              <a:rPr lang="en-GB" sz="2200" dirty="0" err="1"/>
              <a:t>più</a:t>
            </a:r>
            <a:r>
              <a:rPr lang="en-GB" sz="2200" dirty="0"/>
              <a:t> </a:t>
            </a:r>
            <a:r>
              <a:rPr lang="en-GB" sz="2200" dirty="0" err="1"/>
              <a:t>grande</a:t>
            </a:r>
            <a:r>
              <a:rPr lang="en-GB" sz="2200" dirty="0"/>
              <a:t> </a:t>
            </a:r>
            <a:r>
              <a:rPr lang="en-GB" sz="2200" dirty="0" err="1"/>
              <a:t>mistero</a:t>
            </a:r>
            <a:r>
              <a:rPr lang="en-GB" sz="2200" dirty="0"/>
              <a:t> </a:t>
            </a:r>
            <a:r>
              <a:rPr lang="en-GB" sz="2200" dirty="0" err="1"/>
              <a:t>dell’Universo</a:t>
            </a:r>
            <a:r>
              <a:rPr lang="en-GB" sz="2200" dirty="0"/>
              <a:t>.</a:t>
            </a:r>
            <a:endParaRPr sz="2200" dirty="0"/>
          </a:p>
        </p:txBody>
      </p:sp>
      <p:sp>
        <p:nvSpPr>
          <p:cNvPr id="297" name="Google Shape;297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298" name="Google Shape;2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1300" y="1011975"/>
            <a:ext cx="4693050" cy="3705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>
            <a:spLocks noGrp="1"/>
          </p:cNvSpPr>
          <p:nvPr>
            <p:ph type="title"/>
          </p:nvPr>
        </p:nvSpPr>
        <p:spPr>
          <a:xfrm>
            <a:off x="473950" y="1254300"/>
            <a:ext cx="5474100" cy="26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Ma, se non </a:t>
            </a:r>
            <a:r>
              <a:rPr lang="en-GB" dirty="0" err="1">
                <a:solidFill>
                  <a:schemeClr val="tx1"/>
                </a:solidFill>
              </a:rPr>
              <a:t>emette</a:t>
            </a:r>
            <a:r>
              <a:rPr lang="en-GB" dirty="0">
                <a:solidFill>
                  <a:schemeClr val="tx1"/>
                </a:solidFill>
              </a:rPr>
              <a:t> luce, né la </a:t>
            </a:r>
            <a:r>
              <a:rPr lang="en-GB" dirty="0" err="1">
                <a:solidFill>
                  <a:schemeClr val="tx1"/>
                </a:solidFill>
              </a:rPr>
              <a:t>assorbe</a:t>
            </a:r>
            <a:r>
              <a:rPr lang="en-GB" dirty="0">
                <a:solidFill>
                  <a:schemeClr val="tx1"/>
                </a:solidFill>
              </a:rPr>
              <a:t> e né la </a:t>
            </a:r>
            <a:r>
              <a:rPr lang="en-GB" dirty="0" err="1">
                <a:solidFill>
                  <a:schemeClr val="tx1"/>
                </a:solidFill>
              </a:rPr>
              <a:t>riflette</a:t>
            </a:r>
            <a:r>
              <a:rPr lang="en-GB" dirty="0">
                <a:solidFill>
                  <a:schemeClr val="tx1"/>
                </a:solidFill>
              </a:rPr>
              <a:t>, come </a:t>
            </a:r>
            <a:r>
              <a:rPr lang="en-GB" dirty="0" err="1">
                <a:solidFill>
                  <a:schemeClr val="tx1"/>
                </a:solidFill>
              </a:rPr>
              <a:t>facciamo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sapere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che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c’è</a:t>
            </a:r>
            <a:r>
              <a:rPr lang="en-GB" dirty="0">
                <a:solidFill>
                  <a:schemeClr val="tx1"/>
                </a:solidFill>
              </a:rPr>
              <a:t>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04" name="Google Shape;304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Sapete cos’è la forza di gravità</a:t>
            </a:r>
            <a:endParaRPr/>
          </a:p>
        </p:txBody>
      </p:sp>
      <p:sp>
        <p:nvSpPr>
          <p:cNvPr id="310" name="Google Shape;310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311" name="Google Shape;3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0250"/>
            <a:ext cx="4707808" cy="353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175" y="1460250"/>
            <a:ext cx="2666230" cy="3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Sapete cos’è la forza di gravità</a:t>
            </a:r>
            <a:endParaRPr/>
          </a:p>
        </p:txBody>
      </p:sp>
      <p:sp>
        <p:nvSpPr>
          <p:cNvPr id="317" name="Google Shape;317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12" y="924037"/>
            <a:ext cx="6086675" cy="382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Ammassi</a:t>
            </a:r>
            <a:r>
              <a:rPr lang="en-GB" b="1" dirty="0"/>
              <a:t> di </a:t>
            </a:r>
            <a:r>
              <a:rPr lang="en-GB" b="1" dirty="0" err="1"/>
              <a:t>Galassie</a:t>
            </a:r>
            <a:endParaRPr b="1" dirty="0"/>
          </a:p>
        </p:txBody>
      </p:sp>
      <p:sp>
        <p:nvSpPr>
          <p:cNvPr id="325" name="Google Shape;325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326" name="Google Shape;32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375" y="1689275"/>
            <a:ext cx="3743074" cy="280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6"/>
          <p:cNvSpPr txBox="1"/>
          <p:nvPr/>
        </p:nvSpPr>
        <p:spPr>
          <a:xfrm>
            <a:off x="807600" y="742500"/>
            <a:ext cx="827373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rgbClr val="FFFF00"/>
                </a:solidFill>
              </a:rPr>
              <a:t>Zwicky 1933 </a:t>
            </a:r>
            <a:r>
              <a:rPr lang="en-GB" sz="2000" b="1" dirty="0" err="1">
                <a:solidFill>
                  <a:srgbClr val="FFFF00"/>
                </a:solidFill>
              </a:rPr>
              <a:t>osserva</a:t>
            </a:r>
            <a:r>
              <a:rPr lang="en-GB" sz="2000" b="1" dirty="0">
                <a:solidFill>
                  <a:srgbClr val="FFFF00"/>
                </a:solidFill>
              </a:rPr>
              <a:t> le </a:t>
            </a:r>
            <a:r>
              <a:rPr lang="en-GB" sz="2000" b="1" dirty="0" err="1">
                <a:solidFill>
                  <a:srgbClr val="FFFF00"/>
                </a:solidFill>
              </a:rPr>
              <a:t>galassie</a:t>
            </a:r>
            <a:r>
              <a:rPr lang="en-GB" sz="2000" b="1" dirty="0">
                <a:solidFill>
                  <a:srgbClr val="FFFF00"/>
                </a:solidFill>
              </a:rPr>
              <a:t> in un </a:t>
            </a:r>
            <a:r>
              <a:rPr lang="en-GB" sz="2000" b="1" dirty="0" err="1">
                <a:solidFill>
                  <a:srgbClr val="FFFF00"/>
                </a:solidFill>
              </a:rPr>
              <a:t>ammasso</a:t>
            </a:r>
            <a:r>
              <a:rPr lang="en-GB" sz="2000" b="1" dirty="0">
                <a:solidFill>
                  <a:srgbClr val="FFFF00"/>
                </a:solidFill>
              </a:rPr>
              <a:t> e </a:t>
            </a:r>
            <a:r>
              <a:rPr lang="en-GB" sz="2000" b="1" dirty="0" err="1">
                <a:solidFill>
                  <a:srgbClr val="FFFF00"/>
                </a:solidFill>
              </a:rPr>
              <a:t>trova</a:t>
            </a:r>
            <a:r>
              <a:rPr lang="en-GB" sz="2000" b="1" dirty="0">
                <a:solidFill>
                  <a:srgbClr val="FFFF00"/>
                </a:solidFill>
              </a:rPr>
              <a:t> </a:t>
            </a:r>
            <a:r>
              <a:rPr lang="en-GB" sz="2000" b="1" dirty="0" err="1">
                <a:solidFill>
                  <a:srgbClr val="FFFF00"/>
                </a:solidFill>
              </a:rPr>
              <a:t>che</a:t>
            </a:r>
            <a:r>
              <a:rPr lang="en-GB" sz="2000" b="1" dirty="0">
                <a:solidFill>
                  <a:srgbClr val="FFFF00"/>
                </a:solidFill>
              </a:rPr>
              <a:t> </a:t>
            </a:r>
            <a:r>
              <a:rPr lang="en-GB" sz="2000" b="1" dirty="0" err="1">
                <a:solidFill>
                  <a:srgbClr val="FFFF00"/>
                </a:solidFill>
              </a:rPr>
              <a:t>si</a:t>
            </a:r>
            <a:r>
              <a:rPr lang="en-GB" sz="2000" b="1" dirty="0">
                <a:solidFill>
                  <a:srgbClr val="FFFF00"/>
                </a:solidFill>
              </a:rPr>
              <a:t> </a:t>
            </a:r>
            <a:r>
              <a:rPr lang="en-GB" sz="2000" b="1" dirty="0" err="1">
                <a:solidFill>
                  <a:srgbClr val="FFFF00"/>
                </a:solidFill>
              </a:rPr>
              <a:t>muovono</a:t>
            </a:r>
            <a:r>
              <a:rPr lang="en-GB" sz="2000" b="1" dirty="0">
                <a:solidFill>
                  <a:srgbClr val="FFFF00"/>
                </a:solidFill>
              </a:rPr>
              <a:t> </a:t>
            </a:r>
            <a:r>
              <a:rPr lang="en-GB" sz="2000" b="1" dirty="0" err="1">
                <a:solidFill>
                  <a:srgbClr val="FFFF00"/>
                </a:solidFill>
              </a:rPr>
              <a:t>troppo</a:t>
            </a:r>
            <a:r>
              <a:rPr lang="en-GB" sz="2000" b="1" dirty="0">
                <a:solidFill>
                  <a:srgbClr val="FFFF00"/>
                </a:solidFill>
              </a:rPr>
              <a:t> </a:t>
            </a:r>
            <a:r>
              <a:rPr lang="en-GB" sz="2000" b="1" dirty="0" err="1">
                <a:solidFill>
                  <a:srgbClr val="FFFF00"/>
                </a:solidFill>
              </a:rPr>
              <a:t>veloci</a:t>
            </a:r>
            <a:r>
              <a:rPr lang="en-GB" sz="2000" b="1" dirty="0">
                <a:solidFill>
                  <a:srgbClr val="FFFF00"/>
                </a:solidFill>
              </a:rPr>
              <a:t>.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28" name="Google Shape;3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2450" y="1542730"/>
            <a:ext cx="3323801" cy="320701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6"/>
          <p:cNvSpPr txBox="1"/>
          <p:nvPr/>
        </p:nvSpPr>
        <p:spPr>
          <a:xfrm>
            <a:off x="4097438" y="1689275"/>
            <a:ext cx="1450105" cy="216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La </a:t>
            </a:r>
            <a:r>
              <a:rPr lang="en-GB" dirty="0" err="1">
                <a:solidFill>
                  <a:schemeClr val="tx1"/>
                </a:solidFill>
              </a:rPr>
              <a:t>massa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totale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luminosa</a:t>
            </a:r>
            <a:r>
              <a:rPr lang="en-GB" dirty="0">
                <a:solidFill>
                  <a:schemeClr val="tx1"/>
                </a:solidFill>
              </a:rPr>
              <a:t> non </a:t>
            </a:r>
            <a:r>
              <a:rPr lang="en-GB" dirty="0" err="1">
                <a:solidFill>
                  <a:schemeClr val="tx1"/>
                </a:solidFill>
              </a:rPr>
              <a:t>è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sufficiente</a:t>
            </a:r>
            <a:r>
              <a:rPr lang="en-GB" dirty="0">
                <a:solidFill>
                  <a:schemeClr val="tx1"/>
                </a:solidFill>
              </a:rPr>
              <a:t> per </a:t>
            </a:r>
            <a:r>
              <a:rPr lang="en-GB" dirty="0" err="1">
                <a:solidFill>
                  <a:schemeClr val="tx1"/>
                </a:solidFill>
              </a:rPr>
              <a:t>tenerle</a:t>
            </a:r>
            <a:r>
              <a:rPr lang="en-GB" dirty="0">
                <a:solidFill>
                  <a:schemeClr val="tx1"/>
                </a:solidFill>
              </a:rPr>
              <a:t> legate…   …</a:t>
            </a:r>
            <a:r>
              <a:rPr lang="en-GB" dirty="0" err="1">
                <a:solidFill>
                  <a:schemeClr val="tx1"/>
                </a:solidFill>
              </a:rPr>
              <a:t>sarebbero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dovute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scappare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4097438" y="3720844"/>
            <a:ext cx="1450105" cy="92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chemeClr val="tx1"/>
                </a:solidFill>
              </a:rPr>
              <a:t>Servirebbe</a:t>
            </a:r>
            <a:r>
              <a:rPr lang="en-GB" dirty="0">
                <a:solidFill>
                  <a:schemeClr val="tx1"/>
                </a:solidFill>
              </a:rPr>
              <a:t> 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~500 volte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chemeClr val="tx1"/>
                </a:solidFill>
              </a:rPr>
              <a:t>più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massa</a:t>
            </a:r>
            <a:r>
              <a:rPr lang="en-GB" dirty="0">
                <a:solidFill>
                  <a:schemeClr val="tx1"/>
                </a:solidFill>
              </a:rPr>
              <a:t>!!??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71616407-3E4D-4469-BDAF-3837EBF9F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A733EBD-820A-4FA2-9A24-E3259DA7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C4E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Google Shape;143;p14"/>
          <p:cNvPicPr preferRelativeResize="0"/>
          <p:nvPr/>
        </p:nvPicPr>
        <p:blipFill rotWithShape="1">
          <a:blip r:embed="rId3"/>
          <a:srcRect t="11852" b="9553"/>
          <a:stretch/>
        </p:blipFill>
        <p:spPr>
          <a:xfrm>
            <a:off x="482600" y="482600"/>
            <a:ext cx="8178799" cy="4178299"/>
          </a:xfrm>
          <a:prstGeom prst="rect">
            <a:avLst/>
          </a:prstGeom>
          <a:noFill/>
        </p:spPr>
      </p:pic>
      <p:sp>
        <p:nvSpPr>
          <p:cNvPr id="152" name="Rectangle 151">
            <a:extLst>
              <a:ext uri="{FF2B5EF4-FFF2-40B4-BE49-F238E27FC236}">
                <a16:creationId xmlns:a16="http://schemas.microsoft.com/office/drawing/2014/main" id="{6D4A187A-A5A0-48DF-94DB-432F7582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2" name="Google Shape;142;p14"/>
          <p:cNvSpPr txBox="1">
            <a:spLocks noGrp="1"/>
          </p:cNvSpPr>
          <p:nvPr>
            <p:ph type="sldNum" idx="12"/>
          </p:nvPr>
        </p:nvSpPr>
        <p:spPr>
          <a:xfrm>
            <a:off x="7764405" y="221796"/>
            <a:ext cx="628649" cy="575766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indent="0" defTabSz="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2800" kern="1200">
                <a:solidFill>
                  <a:srgbClr val="FFFFFF"/>
                </a:solidFill>
                <a:ea typeface="+mn-ea"/>
                <a:cs typeface="+mn-cs"/>
              </a:rPr>
              <a:pPr lvl="0" indent="0" defTabSz="4572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-US" sz="2800" kern="1200">
              <a:solidFill>
                <a:srgbClr val="FFFFFF"/>
              </a:solidFill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7"/>
          <p:cNvSpPr txBox="1">
            <a:spLocks noGrp="1"/>
          </p:cNvSpPr>
          <p:nvPr>
            <p:ph type="title"/>
          </p:nvPr>
        </p:nvSpPr>
        <p:spPr>
          <a:xfrm>
            <a:off x="830499" y="519588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/>
              <a:t>Galassie</a:t>
            </a:r>
            <a:endParaRPr b="1" dirty="0"/>
          </a:p>
        </p:txBody>
      </p:sp>
      <p:sp>
        <p:nvSpPr>
          <p:cNvPr id="336" name="Google Shape;336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337" name="Google Shape;33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785" y="340374"/>
            <a:ext cx="3304525" cy="4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7"/>
          <p:cNvSpPr txBox="1"/>
          <p:nvPr/>
        </p:nvSpPr>
        <p:spPr>
          <a:xfrm>
            <a:off x="3433075" y="1127625"/>
            <a:ext cx="2009700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rgbClr val="FFFF00"/>
                </a:solidFill>
              </a:rPr>
              <a:t>Vera Rubin </a:t>
            </a:r>
            <a:r>
              <a:rPr lang="en-GB" sz="2200" b="1" dirty="0">
                <a:solidFill>
                  <a:schemeClr val="tx1"/>
                </a:solidFill>
              </a:rPr>
              <a:t>(1928)</a:t>
            </a:r>
            <a:endParaRPr sz="2200" b="1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chemeClr val="tx1"/>
                </a:solidFill>
              </a:rPr>
              <a:t>Studiando</a:t>
            </a:r>
            <a:r>
              <a:rPr lang="en-GB" dirty="0">
                <a:solidFill>
                  <a:schemeClr val="tx1"/>
                </a:solidFill>
              </a:rPr>
              <a:t> la </a:t>
            </a:r>
            <a:r>
              <a:rPr lang="en-GB" dirty="0" err="1">
                <a:solidFill>
                  <a:schemeClr val="tx1"/>
                </a:solidFill>
              </a:rPr>
              <a:t>galassia</a:t>
            </a:r>
            <a:r>
              <a:rPr lang="en-GB" dirty="0">
                <a:solidFill>
                  <a:schemeClr val="tx1"/>
                </a:solidFill>
              </a:rPr>
              <a:t> di Andromeda, </a:t>
            </a:r>
            <a:r>
              <a:rPr lang="en-GB" dirty="0" err="1">
                <a:solidFill>
                  <a:schemeClr val="tx1"/>
                </a:solidFill>
              </a:rPr>
              <a:t>nel</a:t>
            </a:r>
            <a:r>
              <a:rPr lang="en-GB" dirty="0">
                <a:solidFill>
                  <a:schemeClr val="tx1"/>
                </a:solidFill>
              </a:rPr>
              <a:t> 1970 </a:t>
            </a:r>
            <a:r>
              <a:rPr lang="en-GB" dirty="0" err="1">
                <a:solidFill>
                  <a:schemeClr val="tx1"/>
                </a:solidFill>
              </a:rPr>
              <a:t>mostrò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che</a:t>
            </a:r>
            <a:r>
              <a:rPr lang="en-GB" dirty="0">
                <a:solidFill>
                  <a:schemeClr val="tx1"/>
                </a:solidFill>
              </a:rPr>
              <a:t> la </a:t>
            </a:r>
            <a:r>
              <a:rPr lang="en-GB" dirty="0" err="1">
                <a:solidFill>
                  <a:schemeClr val="tx1"/>
                </a:solidFill>
              </a:rPr>
              <a:t>rotazione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l’avrebbe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smembrata</a:t>
            </a:r>
            <a:r>
              <a:rPr lang="en-GB" dirty="0">
                <a:solidFill>
                  <a:schemeClr val="tx1"/>
                </a:solidFill>
              </a:rPr>
              <a:t>, con solo la </a:t>
            </a:r>
            <a:r>
              <a:rPr lang="en-GB" dirty="0" err="1">
                <a:solidFill>
                  <a:schemeClr val="tx1"/>
                </a:solidFill>
              </a:rPr>
              <a:t>massa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luminosa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chemeClr val="tx1"/>
                </a:solidFill>
              </a:rPr>
              <a:t>Ipotizzò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una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massa</a:t>
            </a:r>
            <a:r>
              <a:rPr lang="en-GB" dirty="0">
                <a:solidFill>
                  <a:schemeClr val="tx1"/>
                </a:solidFill>
              </a:rPr>
              <a:t> non vista...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       …</a:t>
            </a:r>
            <a:r>
              <a:rPr lang="en-GB" dirty="0" err="1">
                <a:solidFill>
                  <a:schemeClr val="tx1"/>
                </a:solidFill>
              </a:rPr>
              <a:t>ora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chiamata</a:t>
            </a:r>
            <a:r>
              <a:rPr lang="en-GB" dirty="0">
                <a:solidFill>
                  <a:schemeClr val="tx1"/>
                </a:solidFill>
              </a:rPr>
              <a:t> Materia </a:t>
            </a:r>
            <a:r>
              <a:rPr lang="en-GB" dirty="0" err="1">
                <a:solidFill>
                  <a:schemeClr val="tx1"/>
                </a:solidFill>
              </a:rPr>
              <a:t>Oscura</a:t>
            </a:r>
            <a:r>
              <a:rPr lang="en-GB" dirty="0">
                <a:solidFill>
                  <a:schemeClr val="tx1"/>
                </a:solidFill>
              </a:rPr>
              <a:t>.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(</a:t>
            </a:r>
            <a:r>
              <a:rPr lang="en-GB" dirty="0" err="1">
                <a:solidFill>
                  <a:schemeClr val="tx1"/>
                </a:solidFill>
              </a:rPr>
              <a:t>nessuno</a:t>
            </a:r>
            <a:r>
              <a:rPr lang="en-GB" dirty="0">
                <a:solidFill>
                  <a:schemeClr val="tx1"/>
                </a:solidFill>
              </a:rPr>
              <a:t> le </a:t>
            </a:r>
            <a:r>
              <a:rPr lang="en-GB" dirty="0" err="1">
                <a:solidFill>
                  <a:schemeClr val="tx1"/>
                </a:solidFill>
              </a:rPr>
              <a:t>credette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veramente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all’epoca</a:t>
            </a:r>
            <a:r>
              <a:rPr lang="en-GB" dirty="0">
                <a:solidFill>
                  <a:schemeClr val="tx1"/>
                </a:solidFill>
              </a:rPr>
              <a:t>)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339" name="Google Shape;339;p37"/>
          <p:cNvPicPr preferRelativeResize="0"/>
          <p:nvPr/>
        </p:nvPicPr>
        <p:blipFill rotWithShape="1">
          <a:blip r:embed="rId4">
            <a:alphaModFix/>
          </a:blip>
          <a:srcRect r="50653"/>
          <a:stretch/>
        </p:blipFill>
        <p:spPr>
          <a:xfrm>
            <a:off x="328617" y="429976"/>
            <a:ext cx="3024448" cy="4537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782"/>
            <a:ext cx="8229600" cy="434579"/>
          </a:xfrm>
        </p:spPr>
        <p:txBody>
          <a:bodyPr>
            <a:no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Century Gothic" pitchFamily="34" charset="0"/>
              </a:rPr>
              <a:t>Uniform Circular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1712525"/>
            <a:ext cx="2270576" cy="1476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1800" dirty="0">
                <a:solidFill>
                  <a:schemeClr val="tx1"/>
                </a:solidFill>
                <a:latin typeface="Century Gothic" pitchFamily="34" charset="0"/>
              </a:rPr>
              <a:t>Orbital Speed Depends on the Mass of the Central Object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483" y="2007436"/>
            <a:ext cx="3158647" cy="258988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9EAA7A-7B48-414F-BBCA-9C192429EA09}"/>
                  </a:ext>
                </a:extLst>
              </p:cNvPr>
              <p:cNvSpPr txBox="1"/>
              <p:nvPr/>
            </p:nvSpPr>
            <p:spPr>
              <a:xfrm>
                <a:off x="140760" y="3188970"/>
                <a:ext cx="2916324" cy="61767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0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CA" sz="20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CA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en-CA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9EAA7A-7B48-414F-BBCA-9C192429EA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60" y="3188970"/>
                <a:ext cx="2916324" cy="617670"/>
              </a:xfrm>
              <a:prstGeom prst="rect">
                <a:avLst/>
              </a:prstGeom>
              <a:blipFill>
                <a:blip r:embed="rId4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1">
            <a:extLst>
              <a:ext uri="{FF2B5EF4-FFF2-40B4-BE49-F238E27FC236}">
                <a16:creationId xmlns:a16="http://schemas.microsoft.com/office/drawing/2014/main" id="{6BDD9461-AEAF-7231-6264-78B42A15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20" y="2007436"/>
            <a:ext cx="3104910" cy="267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6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8" y="1267320"/>
            <a:ext cx="5351416" cy="2979360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94235" y="627460"/>
            <a:ext cx="6172200" cy="434578"/>
          </a:xfrm>
        </p:spPr>
        <p:txBody>
          <a:bodyPr>
            <a:normAutofit fontScale="90000"/>
          </a:bodyPr>
          <a:lstStyle/>
          <a:p>
            <a:r>
              <a:rPr lang="en-CA" dirty="0">
                <a:latin typeface="Century Gothic" pitchFamily="34" charset="0"/>
              </a:rPr>
              <a:t>Extend this to galaxies</a:t>
            </a:r>
          </a:p>
        </p:txBody>
      </p:sp>
      <p:pic>
        <p:nvPicPr>
          <p:cNvPr id="2" name="Google Shape;339;p37">
            <a:extLst>
              <a:ext uri="{FF2B5EF4-FFF2-40B4-BE49-F238E27FC236}">
                <a16:creationId xmlns:a16="http://schemas.microsoft.com/office/drawing/2014/main" id="{9FFA172B-BA1E-2C61-06F1-EF27AF028D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3621" r="50653"/>
          <a:stretch/>
        </p:blipFill>
        <p:spPr>
          <a:xfrm>
            <a:off x="5922094" y="1383030"/>
            <a:ext cx="3221906" cy="2863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246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4951593-7B2A-E435-DF26-60246C659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629902"/>
            <a:ext cx="6172200" cy="594122"/>
          </a:xfrm>
        </p:spPr>
        <p:txBody>
          <a:bodyPr>
            <a:normAutofit/>
          </a:bodyPr>
          <a:lstStyle/>
          <a:p>
            <a:r>
              <a:rPr lang="en-US" altLang="it-IT" sz="2700" dirty="0"/>
              <a:t>Flat Rotation Curves – so what?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A588BBF-44DE-A852-2990-536C1143634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400550" y="4743450"/>
            <a:ext cx="3600450" cy="228600"/>
          </a:xfrm>
        </p:spPr>
        <p:txBody>
          <a:bodyPr>
            <a:normAutofit fontScale="92500" lnSpcReduction="10000"/>
          </a:bodyPr>
          <a:lstStyle/>
          <a:p>
            <a:r>
              <a:rPr lang="en-US" altLang="it-IT" sz="1050"/>
              <a:t>Following Rieke, images from Bennett and Pryke</a:t>
            </a:r>
          </a:p>
        </p:txBody>
      </p:sp>
      <p:pic>
        <p:nvPicPr>
          <p:cNvPr id="54280" name="Picture 8">
            <a:extLst>
              <a:ext uri="{FF2B5EF4-FFF2-40B4-BE49-F238E27FC236}">
                <a16:creationId xmlns:a16="http://schemas.microsoft.com/office/drawing/2014/main" id="{24A682DB-ABB1-5AEE-B9C7-4F5AD0FA87E4}"/>
              </a:ext>
            </a:extLst>
          </p:cNvPr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721" y="1866901"/>
            <a:ext cx="4369832" cy="218491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2" name="Picture 10">
            <a:extLst>
              <a:ext uri="{FF2B5EF4-FFF2-40B4-BE49-F238E27FC236}">
                <a16:creationId xmlns:a16="http://schemas.microsoft.com/office/drawing/2014/main" id="{48AB2AAF-F462-EE6B-0C0F-076FE9F3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784092"/>
            <a:ext cx="3348990" cy="273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06" y="1225611"/>
            <a:ext cx="537449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Triangulum is More Massive Than it Looks</a:t>
            </a:r>
          </a:p>
        </p:txBody>
      </p:sp>
    </p:spTree>
    <p:extLst>
      <p:ext uri="{BB962C8B-B14F-4D97-AF65-F5344CB8AC3E}">
        <p14:creationId xmlns:p14="http://schemas.microsoft.com/office/powerpoint/2010/main" val="3633697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/>
          <a:stretch/>
        </p:blipFill>
        <p:spPr>
          <a:xfrm>
            <a:off x="2303748" y="1043058"/>
            <a:ext cx="4709993" cy="31863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85900" y="411510"/>
            <a:ext cx="6172200" cy="434579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>
                <a:solidFill>
                  <a:schemeClr val="tx1"/>
                </a:solidFill>
                <a:latin typeface="Century Gothic" pitchFamily="34" charset="0"/>
              </a:rPr>
              <a:t>Old View</a:t>
            </a:r>
          </a:p>
        </p:txBody>
      </p:sp>
    </p:spTree>
    <p:extLst>
      <p:ext uri="{BB962C8B-B14F-4D97-AF65-F5344CB8AC3E}">
        <p14:creationId xmlns:p14="http://schemas.microsoft.com/office/powerpoint/2010/main" val="20524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-20538"/>
            <a:ext cx="6993396" cy="51640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666582" y="-12032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CA" sz="4000" kern="1200" dirty="0">
                <a:solidFill>
                  <a:srgbClr val="00B0F0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CA" sz="3000" dirty="0">
                <a:solidFill>
                  <a:schemeClr val="bg1"/>
                </a:solidFill>
              </a:rPr>
              <a:t>New View</a:t>
            </a:r>
          </a:p>
        </p:txBody>
      </p:sp>
    </p:spTree>
    <p:extLst>
      <p:ext uri="{BB962C8B-B14F-4D97-AF65-F5344CB8AC3E}">
        <p14:creationId xmlns:p14="http://schemas.microsoft.com/office/powerpoint/2010/main" val="1167459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8"/>
          <p:cNvSpPr txBox="1">
            <a:spLocks noGrp="1"/>
          </p:cNvSpPr>
          <p:nvPr>
            <p:ph type="title"/>
          </p:nvPr>
        </p:nvSpPr>
        <p:spPr>
          <a:xfrm>
            <a:off x="947250" y="525780"/>
            <a:ext cx="2601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Lente </a:t>
            </a:r>
            <a:r>
              <a:rPr lang="en-GB" dirty="0" err="1"/>
              <a:t>Gravitazionale</a:t>
            </a:r>
            <a:endParaRPr dirty="0"/>
          </a:p>
        </p:txBody>
      </p:sp>
      <p:sp>
        <p:nvSpPr>
          <p:cNvPr id="345" name="Google Shape;345;p3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346" name="Google Shape;346;p38"/>
          <p:cNvSpPr txBox="1"/>
          <p:nvPr/>
        </p:nvSpPr>
        <p:spPr>
          <a:xfrm>
            <a:off x="538725" y="1710195"/>
            <a:ext cx="2908800" cy="2824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tx1"/>
                </a:solidFill>
              </a:rPr>
              <a:t>La luce </a:t>
            </a:r>
            <a:r>
              <a:rPr lang="en-GB" sz="1800" dirty="0" err="1">
                <a:solidFill>
                  <a:schemeClr val="tx1"/>
                </a:solidFill>
              </a:rPr>
              <a:t>è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deviata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dalla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presenza</a:t>
            </a:r>
            <a:r>
              <a:rPr lang="en-GB" sz="1800" dirty="0">
                <a:solidFill>
                  <a:schemeClr val="tx1"/>
                </a:solidFill>
              </a:rPr>
              <a:t> di </a:t>
            </a:r>
            <a:r>
              <a:rPr lang="en-GB" sz="1800" dirty="0" err="1">
                <a:solidFill>
                  <a:schemeClr val="tx1"/>
                </a:solidFill>
              </a:rPr>
              <a:t>materia</a:t>
            </a:r>
            <a:endParaRPr sz="1800"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rgbClr val="FFFF66"/>
              </a:buClr>
              <a:buSzPts val="1800"/>
              <a:buChar char="●"/>
            </a:pPr>
            <a:r>
              <a:rPr lang="en-GB" sz="1800" dirty="0" err="1">
                <a:solidFill>
                  <a:schemeClr val="tx1"/>
                </a:solidFill>
              </a:rPr>
              <a:t>quindi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guardando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alla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deflessione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della</a:t>
            </a:r>
            <a:r>
              <a:rPr lang="en-GB" sz="1800" dirty="0">
                <a:solidFill>
                  <a:schemeClr val="tx1"/>
                </a:solidFill>
              </a:rPr>
              <a:t> luce,</a:t>
            </a: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 err="1">
                <a:solidFill>
                  <a:schemeClr val="tx1"/>
                </a:solidFill>
              </a:rPr>
              <a:t>possiamo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dedurre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che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c’è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materia</a:t>
            </a:r>
            <a:r>
              <a:rPr lang="en-GB" sz="1800" dirty="0">
                <a:solidFill>
                  <a:schemeClr val="tx1"/>
                </a:solidFill>
              </a:rPr>
              <a:t>, pure se </a:t>
            </a:r>
            <a:r>
              <a:rPr lang="en-GB" sz="1800" dirty="0" err="1">
                <a:solidFill>
                  <a:schemeClr val="tx1"/>
                </a:solidFill>
              </a:rPr>
              <a:t>invisibile</a:t>
            </a:r>
            <a:r>
              <a:rPr lang="en-GB" sz="1800" dirty="0">
                <a:solidFill>
                  <a:schemeClr val="tx1"/>
                </a:solidFill>
              </a:rPr>
              <a:t>!</a:t>
            </a: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347" name="Google Shape;3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150" y="946423"/>
            <a:ext cx="5347201" cy="4044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354" name="Google Shape;354;p39"/>
          <p:cNvPicPr preferRelativeResize="0"/>
          <p:nvPr/>
        </p:nvPicPr>
        <p:blipFill rotWithShape="1">
          <a:blip r:embed="rId3">
            <a:alphaModFix/>
          </a:blip>
          <a:srcRect r="-11806"/>
          <a:stretch/>
        </p:blipFill>
        <p:spPr>
          <a:xfrm>
            <a:off x="488602" y="-178329"/>
            <a:ext cx="8655398" cy="4521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AB2A77DD-7E65-AA12-29E1-99F9DC7499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150" y="630860"/>
            <a:ext cx="6172200" cy="594122"/>
          </a:xfrm>
        </p:spPr>
        <p:txBody>
          <a:bodyPr>
            <a:normAutofit/>
          </a:bodyPr>
          <a:lstStyle/>
          <a:p>
            <a:r>
              <a:rPr lang="en-US" altLang="it-IT" dirty="0"/>
              <a:t>The Bullet Cluster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DC2E3DA3-5E11-94D6-1875-BE0408D160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6899" y="2056075"/>
            <a:ext cx="3948003" cy="2026555"/>
          </a:xfrm>
        </p:spPr>
        <p:txBody>
          <a:bodyPr>
            <a:normAutofit fontScale="92500" lnSpcReduction="10000"/>
          </a:bodyPr>
          <a:lstStyle/>
          <a:p>
            <a:r>
              <a:rPr lang="en-US" altLang="it-IT" sz="2100" dirty="0"/>
              <a:t>Given what we know about gravitational lensing (tracing the total mass in blue), hot X-ray gas in (the dominant baryonic mass, red), we can show that dark matter exists in at least one system:</a:t>
            </a:r>
          </a:p>
        </p:txBody>
      </p:sp>
      <p:pic>
        <p:nvPicPr>
          <p:cNvPr id="82948" name="Picture 4">
            <a:extLst>
              <a:ext uri="{FF2B5EF4-FFF2-40B4-BE49-F238E27FC236}">
                <a16:creationId xmlns:a16="http://schemas.microsoft.com/office/drawing/2014/main" id="{2B03E458-E036-914F-174F-128AEDDDB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19" y="1893391"/>
            <a:ext cx="4229100" cy="30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0" name="Text Box 6">
            <a:extLst>
              <a:ext uri="{FF2B5EF4-FFF2-40B4-BE49-F238E27FC236}">
                <a16:creationId xmlns:a16="http://schemas.microsoft.com/office/drawing/2014/main" id="{F4E276CB-CF2E-47CF-30DF-822DBCCC3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65" y="1591471"/>
            <a:ext cx="59986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1600" dirty="0">
                <a:solidFill>
                  <a:schemeClr val="tx1"/>
                </a:solidFill>
              </a:rPr>
              <a:t>Images from </a:t>
            </a:r>
            <a:r>
              <a:rPr lang="en-US" altLang="it-IT" sz="1600" dirty="0" err="1">
                <a:solidFill>
                  <a:schemeClr val="tx1"/>
                </a:solidFill>
              </a:rPr>
              <a:t>Clowe</a:t>
            </a:r>
            <a:r>
              <a:rPr lang="en-US" altLang="it-IT" sz="1600" dirty="0">
                <a:solidFill>
                  <a:schemeClr val="tx1"/>
                </a:solidFill>
              </a:rPr>
              <a:t> et al. 2006 and the Chandra press release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8064DA-71B9-233B-74A0-BE5BB0CB9B9E}"/>
              </a:ext>
            </a:extLst>
          </p:cNvPr>
          <p:cNvSpPr txBox="1"/>
          <p:nvPr/>
        </p:nvSpPr>
        <p:spPr>
          <a:xfrm>
            <a:off x="5080766" y="4208681"/>
            <a:ext cx="3133948" cy="73866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viewspace.org</a:t>
            </a:r>
            <a:r>
              <a:rPr lang="it-IT" dirty="0"/>
              <a:t>/</a:t>
            </a:r>
            <a:r>
              <a:rPr lang="it-IT" dirty="0" err="1"/>
              <a:t>interactives</a:t>
            </a:r>
            <a:r>
              <a:rPr lang="it-IT" dirty="0"/>
              <a:t>/</a:t>
            </a:r>
            <a:r>
              <a:rPr lang="it-IT" dirty="0" err="1"/>
              <a:t>unveiling_invisible_universe</a:t>
            </a:r>
            <a:r>
              <a:rPr lang="it-IT" dirty="0"/>
              <a:t>/</a:t>
            </a:r>
            <a:r>
              <a:rPr lang="it-IT" dirty="0" err="1"/>
              <a:t>dark_matter</a:t>
            </a:r>
            <a:r>
              <a:rPr lang="it-IT" dirty="0"/>
              <a:t>/</a:t>
            </a:r>
            <a:r>
              <a:rPr lang="it-IT" dirty="0" err="1"/>
              <a:t>bullet_cluster#slider-content</a:t>
            </a: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 txBox="1">
            <a:spLocks noGrp="1"/>
          </p:cNvSpPr>
          <p:nvPr>
            <p:ph type="title"/>
          </p:nvPr>
        </p:nvSpPr>
        <p:spPr>
          <a:xfrm>
            <a:off x="1052550" y="490761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Stelle</a:t>
            </a:r>
            <a:endParaRPr sz="3200" dirty="0"/>
          </a:p>
        </p:txBody>
      </p:sp>
      <p:sp>
        <p:nvSpPr>
          <p:cNvPr id="169" name="Google Shape;169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pic>
        <p:nvPicPr>
          <p:cNvPr id="170" name="Google Shape;17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635" y="1255757"/>
            <a:ext cx="3492631" cy="360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2134" y="1471274"/>
            <a:ext cx="2440324" cy="32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7"/>
          <p:cNvSpPr txBox="1"/>
          <p:nvPr/>
        </p:nvSpPr>
        <p:spPr>
          <a:xfrm>
            <a:off x="4091940" y="2015122"/>
            <a:ext cx="1874520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Sirio</a:t>
            </a:r>
            <a:r>
              <a:rPr lang="en-GB" sz="2000" dirty="0"/>
              <a:t> vista dal </a:t>
            </a:r>
            <a:r>
              <a:rPr lang="en-GB" sz="2000" dirty="0" err="1">
                <a:solidFill>
                  <a:schemeClr val="tx1"/>
                </a:solidFill>
              </a:rPr>
              <a:t>Telescopio</a:t>
            </a:r>
            <a:r>
              <a:rPr lang="en-GB" sz="2000" dirty="0">
                <a:solidFill>
                  <a:schemeClr val="tx1"/>
                </a:solidFill>
              </a:rPr>
              <a:t> Smith, 2.7m di </a:t>
            </a:r>
            <a:r>
              <a:rPr lang="en-GB" sz="2000" dirty="0" err="1">
                <a:solidFill>
                  <a:schemeClr val="tx1"/>
                </a:solidFill>
              </a:rPr>
              <a:t>diametro</a:t>
            </a:r>
            <a:r>
              <a:rPr lang="en-GB" sz="2000" dirty="0">
                <a:solidFill>
                  <a:schemeClr val="tx1"/>
                </a:solidFill>
              </a:rPr>
              <a:t> in Texas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D8AC556E-B8EF-82BB-BB93-693D151A04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717234"/>
            <a:ext cx="8229600" cy="594122"/>
          </a:xfrm>
        </p:spPr>
        <p:txBody>
          <a:bodyPr>
            <a:normAutofit/>
          </a:bodyPr>
          <a:lstStyle/>
          <a:p>
            <a:r>
              <a:rPr lang="en-US" altLang="it-IT" dirty="0"/>
              <a:t>The Bullet Cluster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DCAAF064-9B6F-4617-EBE4-98014D4B631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6251" y="1645921"/>
            <a:ext cx="4038600" cy="3623072"/>
          </a:xfrm>
        </p:spPr>
        <p:txBody>
          <a:bodyPr>
            <a:normAutofit/>
          </a:bodyPr>
          <a:lstStyle/>
          <a:p>
            <a:r>
              <a:rPr lang="en-US" altLang="it-IT" sz="1500" dirty="0"/>
              <a:t>Lensing of background galaxies seen in the optical images lets the mass distribution be mapped.</a:t>
            </a:r>
          </a:p>
          <a:p>
            <a:endParaRPr lang="en-US" altLang="it-IT" sz="1500" dirty="0"/>
          </a:p>
          <a:p>
            <a:r>
              <a:rPr lang="en-US" altLang="it-IT" sz="1500" dirty="0"/>
              <a:t>The X-rays trace the hot gas, the dominant source of baryons in this cluster merger.</a:t>
            </a:r>
          </a:p>
          <a:p>
            <a:endParaRPr lang="en-US" altLang="it-IT" sz="1500" dirty="0"/>
          </a:p>
          <a:p>
            <a:r>
              <a:rPr lang="en-US" altLang="it-IT" sz="1500" dirty="0"/>
              <a:t>They don’t line up!  Why?  Dark Matter seems to not interact with itself the way diffuse gas does during a cluster collision.</a:t>
            </a:r>
          </a:p>
        </p:txBody>
      </p:sp>
      <p:pic>
        <p:nvPicPr>
          <p:cNvPr id="84997" name="Picture 5">
            <a:extLst>
              <a:ext uri="{FF2B5EF4-FFF2-40B4-BE49-F238E27FC236}">
                <a16:creationId xmlns:a16="http://schemas.microsoft.com/office/drawing/2014/main" id="{FF3A09B3-60D6-82DF-0304-B91BF89318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291866"/>
            <a:ext cx="3417570" cy="2302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4999" name="Picture 7">
            <a:extLst>
              <a:ext uri="{FF2B5EF4-FFF2-40B4-BE49-F238E27FC236}">
                <a16:creationId xmlns:a16="http://schemas.microsoft.com/office/drawing/2014/main" id="{7B542A89-BB6C-70DF-59DE-25240355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680851"/>
            <a:ext cx="3417570" cy="230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3531580" y="66930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Bullet cluster</a:t>
            </a:r>
            <a:endParaRPr dirty="0"/>
          </a:p>
        </p:txBody>
      </p:sp>
      <p:sp>
        <p:nvSpPr>
          <p:cNvPr id="368" name="Google Shape;368;p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9911AD-E953-DCC7-A2CF-B548BFB814DA}"/>
              </a:ext>
            </a:extLst>
          </p:cNvPr>
          <p:cNvSpPr txBox="1"/>
          <p:nvPr/>
        </p:nvSpPr>
        <p:spPr>
          <a:xfrm>
            <a:off x="2249559" y="4318153"/>
            <a:ext cx="36952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La Dark Matter esiste!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" name="Elementi multimediali online 2" descr="Dark Matter">
            <a:hlinkClick r:id="" action="ppaction://media"/>
            <a:extLst>
              <a:ext uri="{FF2B5EF4-FFF2-40B4-BE49-F238E27FC236}">
                <a16:creationId xmlns:a16="http://schemas.microsoft.com/office/drawing/2014/main" id="{F6002E2F-E7AD-D265-120B-E6FEB1BCA2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3789" y="1702697"/>
            <a:ext cx="5282811" cy="2984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B16116-A5BE-9527-6459-D0A5C68B4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879"/>
            <a:ext cx="8229600" cy="857250"/>
          </a:xfrm>
        </p:spPr>
        <p:txBody>
          <a:bodyPr/>
          <a:lstStyle/>
          <a:p>
            <a:pPr algn="ctr"/>
            <a:r>
              <a:rPr lang="it-IT" sz="3200" dirty="0"/>
              <a:t>SUMMARY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8E46F57-09FB-82D5-D246-43A90125B616}"/>
              </a:ext>
            </a:extLst>
          </p:cNvPr>
          <p:cNvSpPr txBox="1"/>
          <p:nvPr/>
        </p:nvSpPr>
        <p:spPr>
          <a:xfrm>
            <a:off x="457200" y="1604070"/>
            <a:ext cx="83465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2800" dirty="0"/>
              <a:t>That Zwicky Bastard was right!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2800" dirty="0"/>
              <a:t>Dark Matter does indeed seem to be real, thank you Bullet Cluster.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2800" dirty="0"/>
              <a:t>The majority of matter, dark or otherwise, is “non-baryonic” exotic stuff, and we don’t know for sure what it is.  It’s likely flying through this room right this instant in huge amounts.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2800" dirty="0"/>
              <a:t>What is it?</a:t>
            </a:r>
          </a:p>
        </p:txBody>
      </p:sp>
    </p:spTree>
    <p:extLst>
      <p:ext uri="{BB962C8B-B14F-4D97-AF65-F5344CB8AC3E}">
        <p14:creationId xmlns:p14="http://schemas.microsoft.com/office/powerpoint/2010/main" val="3927700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779"/>
            <a:ext cx="9144000" cy="5150269"/>
            <a:chOff x="0" y="-2373"/>
            <a:chExt cx="12192000" cy="68670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3" name="Picture 2" descr="What Is Dark Matter">
            <a:extLst>
              <a:ext uri="{FF2B5EF4-FFF2-40B4-BE49-F238E27FC236}">
                <a16:creationId xmlns:a16="http://schemas.microsoft.com/office/drawing/2014/main" id="{BA0625EB-B4D3-7EA4-6C96-B9BA54BE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505" y="107161"/>
            <a:ext cx="6996037" cy="4669854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11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roup 5137">
            <a:extLst>
              <a:ext uri="{FF2B5EF4-FFF2-40B4-BE49-F238E27FC236}">
                <a16:creationId xmlns:a16="http://schemas.microsoft.com/office/drawing/2014/main" id="{5A992EA8-A2AE-480C-BFF9-7B1346439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779"/>
            <a:ext cx="9144000" cy="5150269"/>
            <a:chOff x="0" y="-2373"/>
            <a:chExt cx="12192000" cy="6867027"/>
          </a:xfrm>
        </p:grpSpPr>
        <p:sp>
          <p:nvSpPr>
            <p:cNvPr id="5139" name="Rectangle 5138">
              <a:extLst>
                <a:ext uri="{FF2B5EF4-FFF2-40B4-BE49-F238E27FC236}">
                  <a16:creationId xmlns:a16="http://schemas.microsoft.com/office/drawing/2014/main" id="{0F6F97DA-7406-453D-9AB4-28B0891B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40" name="Oval 5139">
              <a:extLst>
                <a:ext uri="{FF2B5EF4-FFF2-40B4-BE49-F238E27FC236}">
                  <a16:creationId xmlns:a16="http://schemas.microsoft.com/office/drawing/2014/main" id="{31D171A9-30C8-4156-8EAF-50888EBE7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41" name="Oval 5140">
              <a:extLst>
                <a:ext uri="{FF2B5EF4-FFF2-40B4-BE49-F238E27FC236}">
                  <a16:creationId xmlns:a16="http://schemas.microsoft.com/office/drawing/2014/main" id="{C52A6C74-8DC4-4902-962C-0DAFD7F9B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42" name="Oval 5141">
              <a:extLst>
                <a:ext uri="{FF2B5EF4-FFF2-40B4-BE49-F238E27FC236}">
                  <a16:creationId xmlns:a16="http://schemas.microsoft.com/office/drawing/2014/main" id="{D34C65DE-5132-426E-9E92-81CB9EFF8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43" name="Oval 5142">
              <a:extLst>
                <a:ext uri="{FF2B5EF4-FFF2-40B4-BE49-F238E27FC236}">
                  <a16:creationId xmlns:a16="http://schemas.microsoft.com/office/drawing/2014/main" id="{463FE9C4-150E-4C97-A21E-53B7CD261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44" name="Oval 5143">
              <a:extLst>
                <a:ext uri="{FF2B5EF4-FFF2-40B4-BE49-F238E27FC236}">
                  <a16:creationId xmlns:a16="http://schemas.microsoft.com/office/drawing/2014/main" id="{F4DD7FA2-5B3A-4DD2-BA1A-735CC86BAA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45" name="Freeform 5">
              <a:extLst>
                <a:ext uri="{FF2B5EF4-FFF2-40B4-BE49-F238E27FC236}">
                  <a16:creationId xmlns:a16="http://schemas.microsoft.com/office/drawing/2014/main" id="{B11D6824-D097-439B-9956-5436E5111A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147" name="Rectangle 5146">
            <a:extLst>
              <a:ext uri="{FF2B5EF4-FFF2-40B4-BE49-F238E27FC236}">
                <a16:creationId xmlns:a16="http://schemas.microsoft.com/office/drawing/2014/main" id="{5669AB50-4CAD-4D10-A09A-A0C01AF9E6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12F8782-09F9-797F-7A06-8D8D7E47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295" y="930949"/>
            <a:ext cx="4071414" cy="23653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GRAZIE PER L’ATTENZIONE E BUON LAVORO</a:t>
            </a:r>
          </a:p>
        </p:txBody>
      </p:sp>
      <p:grpSp>
        <p:nvGrpSpPr>
          <p:cNvPr id="5149" name="Group 5148">
            <a:extLst>
              <a:ext uri="{FF2B5EF4-FFF2-40B4-BE49-F238E27FC236}">
                <a16:creationId xmlns:a16="http://schemas.microsoft.com/office/drawing/2014/main" id="{0C5EAE72-3D24-4A03-9BDF-FBE8C100A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7501" y="297627"/>
            <a:ext cx="3744117" cy="4544249"/>
            <a:chOff x="423335" y="396836"/>
            <a:chExt cx="4992158" cy="6058999"/>
          </a:xfrm>
        </p:grpSpPr>
        <p:sp>
          <p:nvSpPr>
            <p:cNvPr id="5150" name="Rectangle 5149">
              <a:extLst>
                <a:ext uri="{FF2B5EF4-FFF2-40B4-BE49-F238E27FC236}">
                  <a16:creationId xmlns:a16="http://schemas.microsoft.com/office/drawing/2014/main" id="{B76F2A6D-EB50-477B-BD17-230CCC88F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5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5151" name="Freeform 5">
              <a:extLst>
                <a:ext uri="{FF2B5EF4-FFF2-40B4-BE49-F238E27FC236}">
                  <a16:creationId xmlns:a16="http://schemas.microsoft.com/office/drawing/2014/main" id="{8FBA8B6C-1D72-481E-A101-FBBBF888B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170217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152" name="Freeform 5">
              <a:extLst>
                <a:ext uri="{FF2B5EF4-FFF2-40B4-BE49-F238E27FC236}">
                  <a16:creationId xmlns:a16="http://schemas.microsoft.com/office/drawing/2014/main" id="{46FCD9A8-07DA-4FCE-B3CC-44762A40BD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3545327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0FC1D0C0-5549-9117-2F51-052AFE3FB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52" y="1009013"/>
            <a:ext cx="3184891" cy="318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38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>
            <a:spLocks noGrp="1"/>
          </p:cNvSpPr>
          <p:nvPr>
            <p:ph type="title"/>
          </p:nvPr>
        </p:nvSpPr>
        <p:spPr>
          <a:xfrm>
            <a:off x="819000" y="553750"/>
            <a:ext cx="4164299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The Milky Way</a:t>
            </a:r>
            <a:endParaRPr sz="3600" dirty="0"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1"/>
          </p:nvPr>
        </p:nvSpPr>
        <p:spPr>
          <a:xfrm>
            <a:off x="457200" y="1522650"/>
            <a:ext cx="3731400" cy="32550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Spiral Galaxy with a central bar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2 arms with radius of about 20 Kpc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Galactic </a:t>
            </a:r>
            <a:r>
              <a:rPr lang="en-GB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Center</a:t>
            </a: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 at 8.5 Kpc from us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WE ARE HERE!!!!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1pc =3.26 light year   (1ly =10^13 km)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Times New Roman"/>
                <a:ea typeface="Times New Roman"/>
                <a:cs typeface="Times New Roman"/>
                <a:sym typeface="Times New Roman"/>
              </a:rPr>
              <a:t>20 Kpc = 65200 light year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15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51" name="Google Shape;151;p1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pic>
        <p:nvPicPr>
          <p:cNvPr id="152" name="Google Shape;15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450" y="845625"/>
            <a:ext cx="4164299" cy="416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850" y="452025"/>
            <a:ext cx="2465153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" name="Google Shape;154;p15"/>
          <p:cNvCxnSpPr>
            <a:cxnSpLocks/>
          </p:cNvCxnSpPr>
          <p:nvPr/>
        </p:nvCxnSpPr>
        <p:spPr>
          <a:xfrm>
            <a:off x="2322300" y="3509010"/>
            <a:ext cx="4164299" cy="24003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9A623A-A141-DAD3-AA10-A49E6E7A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" y="846059"/>
            <a:ext cx="8229600" cy="857250"/>
          </a:xfrm>
        </p:spPr>
        <p:txBody>
          <a:bodyPr/>
          <a:lstStyle/>
          <a:p>
            <a:pPr algn="ctr"/>
            <a:r>
              <a:rPr lang="it-IT" sz="2800" b="0" i="0" u="none" strike="noStrike" dirty="0" err="1">
                <a:solidFill>
                  <a:schemeClr val="bg1"/>
                </a:solidFill>
                <a:effectLst/>
                <a:latin typeface="Fjalla One" panose="020F0502020204030204" pitchFamily="34" charset="0"/>
              </a:rPr>
              <a:t>Properties</a:t>
            </a:r>
            <a:r>
              <a:rPr lang="it-IT" sz="2800" b="0" i="0" u="none" strike="noStrike" dirty="0">
                <a:solidFill>
                  <a:schemeClr val="bg1"/>
                </a:solidFill>
                <a:effectLst/>
                <a:latin typeface="Fjalla One" panose="020F0502020204030204" pitchFamily="34" charset="0"/>
              </a:rPr>
              <a:t> of Dark Matter</a:t>
            </a:r>
            <a:br>
              <a:rPr lang="it-IT" b="0" i="0" u="none" strike="noStrike" dirty="0">
                <a:solidFill>
                  <a:srgbClr val="5A5A5A"/>
                </a:solidFill>
                <a:effectLst/>
                <a:latin typeface="Fjalla One" panose="020F0502020204030204" pitchFamily="34" charset="0"/>
              </a:rPr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F8C1D6-974C-7B1D-148D-F037CADB54DF}"/>
              </a:ext>
            </a:extLst>
          </p:cNvPr>
          <p:cNvSpPr txBox="1"/>
          <p:nvPr/>
        </p:nvSpPr>
        <p:spPr>
          <a:xfrm>
            <a:off x="171450" y="1870531"/>
            <a:ext cx="84124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While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the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specific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characteristics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of dark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matter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are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still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under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investigation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, scientists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generally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agree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possesses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the following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properties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:</a:t>
            </a:r>
          </a:p>
          <a:p>
            <a:pPr algn="l">
              <a:buFont typeface="+mj-lt"/>
              <a:buAutoNum type="arabicPeriod"/>
            </a:pPr>
            <a:r>
              <a:rPr lang="it-IT" sz="1800" b="1" i="0" u="none" strike="noStrike" dirty="0">
                <a:solidFill>
                  <a:srgbClr val="5A5A5A"/>
                </a:solidFill>
                <a:effectLst/>
                <a:latin typeface="Cantarell"/>
              </a:rPr>
              <a:t>Non-</a:t>
            </a:r>
            <a:r>
              <a:rPr lang="it-IT" sz="1800" b="1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Baryonic</a:t>
            </a:r>
            <a:r>
              <a:rPr lang="it-IT" sz="1800" b="1" i="0" u="none" strike="noStrike" dirty="0">
                <a:solidFill>
                  <a:srgbClr val="5A5A5A"/>
                </a:solidFill>
                <a:effectLst/>
                <a:latin typeface="Cantarell"/>
              </a:rPr>
              <a:t>: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 Dark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matter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not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made of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baryons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,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which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are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particles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like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protons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and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neutrons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that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comprise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ordinary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matter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it-IT" sz="1800" b="1" i="0" u="none" strike="noStrike" dirty="0">
                <a:solidFill>
                  <a:srgbClr val="5A5A5A"/>
                </a:solidFill>
                <a:effectLst/>
                <a:latin typeface="Cantarell"/>
              </a:rPr>
              <a:t>Non-</a:t>
            </a:r>
            <a:r>
              <a:rPr lang="it-IT" sz="1800" b="1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Luminous</a:t>
            </a:r>
            <a:r>
              <a:rPr lang="it-IT" sz="1800" b="1" i="0" u="none" strike="noStrike" dirty="0">
                <a:solidFill>
                  <a:srgbClr val="5A5A5A"/>
                </a:solidFill>
                <a:effectLst/>
                <a:latin typeface="Cantarell"/>
              </a:rPr>
              <a:t>: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 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does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not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emit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,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reflect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or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absorb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light, or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any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other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electromagnetic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radiation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.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invisible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it-IT" sz="1800" b="1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Gravity</a:t>
            </a:r>
            <a:r>
              <a:rPr lang="it-IT" sz="1800" b="1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1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Interacting</a:t>
            </a:r>
            <a:r>
              <a:rPr lang="it-IT" sz="1800" b="1" i="0" u="none" strike="noStrike" dirty="0">
                <a:solidFill>
                  <a:srgbClr val="5A5A5A"/>
                </a:solidFill>
                <a:effectLst/>
                <a:latin typeface="Cantarell"/>
              </a:rPr>
              <a:t>: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 Dark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matter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interacts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gravitationally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with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ordinary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matter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and light.</a:t>
            </a:r>
          </a:p>
          <a:p>
            <a:pPr algn="l">
              <a:buFont typeface="+mj-lt"/>
              <a:buAutoNum type="arabicPeriod"/>
            </a:pPr>
            <a:r>
              <a:rPr lang="it-IT" sz="1800" b="1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Collisionless</a:t>
            </a:r>
            <a:r>
              <a:rPr lang="it-IT" sz="1800" b="1" i="0" u="none" strike="noStrike" dirty="0">
                <a:solidFill>
                  <a:srgbClr val="5A5A5A"/>
                </a:solidFill>
                <a:effectLst/>
                <a:latin typeface="Cantarell"/>
              </a:rPr>
              <a:t>: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 Dark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matter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particles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do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not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interact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with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each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other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or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other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particles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via strong or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electromagnetic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forces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,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meaning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they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pass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right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through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each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other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and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through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other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 </a:t>
            </a:r>
            <a:r>
              <a:rPr lang="it-IT" sz="1800" b="0" i="0" u="none" strike="noStrike" dirty="0" err="1">
                <a:solidFill>
                  <a:srgbClr val="5A5A5A"/>
                </a:solidFill>
                <a:effectLst/>
                <a:latin typeface="Cantarell"/>
              </a:rPr>
              <a:t>particles</a:t>
            </a:r>
            <a:r>
              <a:rPr lang="it-IT" sz="1800" b="0" i="0" u="none" strike="noStrike" dirty="0">
                <a:solidFill>
                  <a:srgbClr val="5A5A5A"/>
                </a:solidFill>
                <a:effectLst/>
                <a:latin typeface="Cantarel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2049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99" y="1458162"/>
            <a:ext cx="6005828" cy="370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31640" y="1005578"/>
            <a:ext cx="2079612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</a:rPr>
              <a:t>Normal Matter</a:t>
            </a:r>
          </a:p>
          <a:p>
            <a:pPr algn="ctr"/>
            <a:r>
              <a:rPr lang="en-US" sz="2100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</a:rPr>
              <a:t>4.9%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9892" y="465516"/>
            <a:ext cx="2214246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</a:rPr>
              <a:t>Dark Matter</a:t>
            </a:r>
          </a:p>
          <a:p>
            <a:pPr algn="ctr"/>
            <a:r>
              <a:rPr lang="en-US" sz="2700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</a:rPr>
              <a:t>26.8%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02778" y="1005578"/>
            <a:ext cx="1998222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</a:rPr>
              <a:t>Dark Energy</a:t>
            </a:r>
          </a:p>
          <a:p>
            <a:pPr algn="ctr"/>
            <a:r>
              <a:rPr lang="en-US" sz="2100" dirty="0">
                <a:solidFill>
                  <a:prstClr val="white"/>
                </a:solidFill>
                <a:latin typeface="Century Gothic" pitchFamily="34" charset="0"/>
                <a:ea typeface="+mn-ea"/>
                <a:cs typeface="+mn-cs"/>
              </a:rPr>
              <a:t>68.3%</a:t>
            </a:r>
          </a:p>
        </p:txBody>
      </p:sp>
    </p:spTree>
    <p:extLst>
      <p:ext uri="{BB962C8B-B14F-4D97-AF65-F5344CB8AC3E}">
        <p14:creationId xmlns:p14="http://schemas.microsoft.com/office/powerpoint/2010/main" val="36204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4607758D-1201-7DB7-EEAE-77B9385B68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00" y="114301"/>
            <a:ext cx="6172200" cy="651272"/>
          </a:xfrm>
        </p:spPr>
        <p:txBody>
          <a:bodyPr/>
          <a:lstStyle/>
          <a:p>
            <a:r>
              <a:rPr lang="en-US" altLang="it-IT">
                <a:solidFill>
                  <a:schemeClr val="tx1"/>
                </a:solidFill>
              </a:rPr>
              <a:t>The Nature of Dark Matter</a:t>
            </a: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EC3A2B0D-9A13-8BAE-E448-64FE5A4F4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800100"/>
            <a:ext cx="5600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it-IT"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Can dark matter be composed of normal matter?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38755E57-4372-9FD7-1A22-BBC2C58E8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1178719"/>
            <a:ext cx="2971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it-IT"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If so, then its mass would mostly come from protons and neutrons = baryons</a:t>
            </a:r>
          </a:p>
        </p:txBody>
      </p:sp>
      <p:sp>
        <p:nvSpPr>
          <p:cNvPr id="76805" name="Text Box 5">
            <a:extLst>
              <a:ext uri="{FF2B5EF4-FFF2-40B4-BE49-F238E27FC236}">
                <a16:creationId xmlns:a16="http://schemas.microsoft.com/office/drawing/2014/main" id="{0E7CB057-EE33-A76B-D9F7-9F573A9E2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171700"/>
            <a:ext cx="30861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it-IT"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The density of baryons right after the big bang leaves a unique imprint in the abundances of deuterium and lithium.</a:t>
            </a: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94A26E2A-FC91-8078-AA1E-7ADD1BCD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3714751"/>
            <a:ext cx="3086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it-IT"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Density of baryonic matter is only ~ 4 % of critical density, total is 30%.</a:t>
            </a:r>
          </a:p>
        </p:txBody>
      </p:sp>
      <p:sp>
        <p:nvSpPr>
          <p:cNvPr id="76807" name="Text Box 7">
            <a:extLst>
              <a:ext uri="{FF2B5EF4-FFF2-40B4-BE49-F238E27FC236}">
                <a16:creationId xmlns:a16="http://schemas.microsoft.com/office/drawing/2014/main" id="{E092E0C7-5864-A140-9708-ED61F9282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4686300"/>
            <a:ext cx="594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it-IT" sz="1800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Most dark matter must be non-baryonic!</a:t>
            </a:r>
          </a:p>
        </p:txBody>
      </p:sp>
      <p:sp>
        <p:nvSpPr>
          <p:cNvPr id="76808" name="FlagCount" hidden="1">
            <a:extLst>
              <a:ext uri="{FF2B5EF4-FFF2-40B4-BE49-F238E27FC236}">
                <a16:creationId xmlns:a16="http://schemas.microsoft.com/office/drawing/2014/main" id="{D05EEA2F-515C-0A18-599E-5DB1B18B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190500"/>
            <a:ext cx="285750" cy="2381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it-IT" sz="1050" b="1" kern="1200">
                <a:solidFill>
                  <a:srgbClr val="FFFFFF"/>
                </a:solidFill>
                <a:latin typeface="Tahoma" panose="020B0604030504040204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6809" name="Picture 9">
            <a:extLst>
              <a:ext uri="{FF2B5EF4-FFF2-40B4-BE49-F238E27FC236}">
                <a16:creationId xmlns:a16="http://schemas.microsoft.com/office/drawing/2014/main" id="{0A670B80-88D3-BADB-4281-6FAA6F89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292" y="1200150"/>
            <a:ext cx="312658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/>
      <p:bldP spid="76804" grpId="0"/>
      <p:bldP spid="76805" grpId="0"/>
      <p:bldP spid="76806" grpId="0"/>
      <p:bldP spid="7680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11" b="1">
                <a:solidFill>
                  <a:srgbClr val="BBCBFE"/>
                </a:solidFill>
                <a:latin typeface="Calibri"/>
                <a:ea typeface="Calibri"/>
                <a:cs typeface="Calibri"/>
                <a:sym typeface="Calibri"/>
              </a:rPr>
              <a:t>CARTA DI IDENTITA’ DEL FOTONE</a:t>
            </a:r>
            <a:endParaRPr sz="3211" b="1">
              <a:solidFill>
                <a:srgbClr val="BBCB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body" idx="1"/>
          </p:nvPr>
        </p:nvSpPr>
        <p:spPr>
          <a:xfrm>
            <a:off x="1297500" y="1022250"/>
            <a:ext cx="53955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Particella elementare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Priva di massa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Elettricamente neutra ma elemento costituente di ogni campo elettromagnetico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pic>
        <p:nvPicPr>
          <p:cNvPr id="220" name="Google Shape;2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7175" y="237550"/>
            <a:ext cx="1398050" cy="13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3"/>
          <p:cNvSpPr txBox="1"/>
          <p:nvPr/>
        </p:nvSpPr>
        <p:spPr>
          <a:xfrm>
            <a:off x="322800" y="3208050"/>
            <a:ext cx="36345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 le particelle elementari si parla di «Sezione d’urto», </a:t>
            </a:r>
            <a:r>
              <a:rPr lang="en-GB" sz="1100">
                <a:solidFill>
                  <a:schemeClr val="lt1"/>
                </a:solidFill>
              </a:rPr>
              <a:t>σ(E)</a:t>
            </a: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 indicare la «superficie di interazione» (es.</a:t>
            </a: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100">
                <a:solidFill>
                  <a:schemeClr val="lt1"/>
                </a:solidFill>
              </a:rPr>
              <a:t>πR^2</a:t>
            </a: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di</a:t>
            </a: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una pallottola)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6671250" y="1802400"/>
            <a:ext cx="2349900" cy="1538700"/>
          </a:xfrm>
          <a:prstGeom prst="wedgeEllipseCallout">
            <a:avLst>
              <a:gd name="adj1" fmla="val -64186"/>
              <a:gd name="adj2" fmla="val -3251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Dipende dalla natura della forza in gioco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3" name="Google Shape;2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800" y="0"/>
            <a:ext cx="6112824" cy="32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/>
          <p:nvPr/>
        </p:nvSpPr>
        <p:spPr>
          <a:xfrm>
            <a:off x="4208599" y="3341100"/>
            <a:ext cx="4715700" cy="1662300"/>
          </a:xfrm>
          <a:prstGeom prst="rect">
            <a:avLst/>
          </a:prstGeom>
          <a:noFill/>
          <a:ln w="9525" cap="flat" cmpd="sng">
            <a:solidFill>
              <a:srgbClr val="FFFF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Possiamo definire il libero cammino medio come la distanza media che intercorre tra due interazioni </a:t>
            </a:r>
            <a:r>
              <a:rPr lang="en-GB" sz="2400">
                <a:solidFill>
                  <a:schemeClr val="lt1"/>
                </a:solidFill>
              </a:rPr>
              <a:t>λ=1/(nσ(E))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Galassie</a:t>
            </a:r>
            <a:endParaRPr dirty="0"/>
          </a:p>
        </p:txBody>
      </p:sp>
      <p:sp>
        <p:nvSpPr>
          <p:cNvPr id="178" name="Google Shape;178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pic>
        <p:nvPicPr>
          <p:cNvPr id="179" name="Google Shape;1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75" y="986516"/>
            <a:ext cx="6193149" cy="40703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008353-411F-718D-DBBF-EC62B018A07F}"/>
              </a:ext>
            </a:extLst>
          </p:cNvPr>
          <p:cNvSpPr txBox="1"/>
          <p:nvPr/>
        </p:nvSpPr>
        <p:spPr>
          <a:xfrm>
            <a:off x="6759764" y="2571750"/>
            <a:ext cx="238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La Galassia di Andromeda</a:t>
            </a:r>
          </a:p>
          <a:p>
            <a:r>
              <a:rPr lang="en-GB" sz="1800" dirty="0" err="1"/>
              <a:t>Contiene</a:t>
            </a:r>
            <a:r>
              <a:rPr lang="en-GB" sz="1800" dirty="0"/>
              <a:t> circa 200 </a:t>
            </a:r>
            <a:r>
              <a:rPr lang="en-GB" sz="1800" dirty="0" err="1"/>
              <a:t>miliardi</a:t>
            </a:r>
            <a:r>
              <a:rPr lang="en-GB" sz="1800" dirty="0"/>
              <a:t> di </a:t>
            </a:r>
            <a:r>
              <a:rPr lang="en-GB" sz="1800" dirty="0" err="1"/>
              <a:t>stelle</a:t>
            </a:r>
            <a:r>
              <a:rPr lang="en-GB" sz="1800" dirty="0"/>
              <a:t>. </a:t>
            </a:r>
            <a:r>
              <a:rPr lang="it-IT" sz="1800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1" descr="foton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12" y="165032"/>
            <a:ext cx="1327287" cy="1327287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485900" y="400050"/>
            <a:ext cx="3943350" cy="857250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342900">
              <a:buClrTx/>
            </a:pPr>
            <a:r>
              <a:rPr lang="en-US" sz="33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 Light" panose="020F0302020204030204"/>
              </a:rPr>
              <a:t>CARTA DI IDENTITA’ DEL </a:t>
            </a:r>
            <a:br>
              <a:rPr lang="en-US" sz="33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 Light" panose="020F0302020204030204"/>
              </a:rPr>
            </a:br>
            <a:r>
              <a:rPr lang="en-US" sz="3300" b="1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 Light" panose="020F0302020204030204"/>
              </a:rPr>
              <a:t>FOTONE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058" y="1299657"/>
            <a:ext cx="5086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685800">
              <a:buClrTx/>
              <a:buFont typeface="Wingdings" charset="2"/>
              <a:buChar char="v"/>
            </a:pP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Particella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elementare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indent="-342900" defTabSz="685800">
              <a:buClrTx/>
              <a:buFont typeface="Wingdings" charset="2"/>
              <a:buChar char="v"/>
            </a:pP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Priva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di </a:t>
            </a: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massa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indent="-342900" defTabSz="685800">
              <a:buClrTx/>
              <a:buFont typeface="Wingdings" charset="2"/>
              <a:buChar char="v"/>
            </a:pP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Elettricamente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neutra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ma </a:t>
            </a: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elemento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costituente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di </a:t>
            </a: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ogni</a:t>
            </a: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campo </a:t>
            </a:r>
            <a:r>
              <a:rPr lang="en-US" sz="21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elettromagnetico</a:t>
            </a:r>
            <a:endParaRPr lang="en-US" sz="21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indent="-342900" defTabSz="685800">
              <a:buClrTx/>
              <a:buFont typeface="Wingdings" charset="2"/>
              <a:buChar char="v"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Vita da Star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234" y="4445855"/>
            <a:ext cx="329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18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Libero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cammino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medio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= 0.1 cm  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5615" y="2766380"/>
            <a:ext cx="4187746" cy="1814019"/>
          </a:xfrm>
          <a:custGeom>
            <a:avLst/>
            <a:gdLst>
              <a:gd name="connsiteX0" fmla="*/ 0 w 5583661"/>
              <a:gd name="connsiteY0" fmla="*/ 1471371 h 2418692"/>
              <a:gd name="connsiteX1" fmla="*/ 645044 w 5583661"/>
              <a:gd name="connsiteY1" fmla="*/ 1451215 h 2418692"/>
              <a:gd name="connsiteX2" fmla="*/ 1028039 w 5583661"/>
              <a:gd name="connsiteY2" fmla="*/ 1431059 h 2418692"/>
              <a:gd name="connsiteX3" fmla="*/ 1693240 w 5583661"/>
              <a:gd name="connsiteY3" fmla="*/ 1410903 h 2418692"/>
              <a:gd name="connsiteX4" fmla="*/ 1935132 w 5583661"/>
              <a:gd name="connsiteY4" fmla="*/ 1390747 h 2418692"/>
              <a:gd name="connsiteX5" fmla="*/ 1955289 w 5583661"/>
              <a:gd name="connsiteY5" fmla="*/ 1088411 h 2418692"/>
              <a:gd name="connsiteX6" fmla="*/ 1995605 w 5583661"/>
              <a:gd name="connsiteY6" fmla="*/ 806230 h 2418692"/>
              <a:gd name="connsiteX7" fmla="*/ 2056077 w 5583661"/>
              <a:gd name="connsiteY7" fmla="*/ 362803 h 2418692"/>
              <a:gd name="connsiteX8" fmla="*/ 2076235 w 5583661"/>
              <a:gd name="connsiteY8" fmla="*/ 302336 h 2418692"/>
              <a:gd name="connsiteX9" fmla="*/ 2177023 w 5583661"/>
              <a:gd name="connsiteY9" fmla="*/ 322492 h 2418692"/>
              <a:gd name="connsiteX10" fmla="*/ 2277811 w 5583661"/>
              <a:gd name="connsiteY10" fmla="*/ 403115 h 2418692"/>
              <a:gd name="connsiteX11" fmla="*/ 2519703 w 5583661"/>
              <a:gd name="connsiteY11" fmla="*/ 584517 h 2418692"/>
              <a:gd name="connsiteX12" fmla="*/ 2660806 w 5583661"/>
              <a:gd name="connsiteY12" fmla="*/ 725607 h 2418692"/>
              <a:gd name="connsiteX13" fmla="*/ 2721279 w 5583661"/>
              <a:gd name="connsiteY13" fmla="*/ 786074 h 2418692"/>
              <a:gd name="connsiteX14" fmla="*/ 2761594 w 5583661"/>
              <a:gd name="connsiteY14" fmla="*/ 866698 h 2418692"/>
              <a:gd name="connsiteX15" fmla="*/ 2822067 w 5583661"/>
              <a:gd name="connsiteY15" fmla="*/ 806230 h 2418692"/>
              <a:gd name="connsiteX16" fmla="*/ 2842225 w 5583661"/>
              <a:gd name="connsiteY16" fmla="*/ 745763 h 2418692"/>
              <a:gd name="connsiteX17" fmla="*/ 2902697 w 5583661"/>
              <a:gd name="connsiteY17" fmla="*/ 644984 h 2418692"/>
              <a:gd name="connsiteX18" fmla="*/ 3003486 w 5583661"/>
              <a:gd name="connsiteY18" fmla="*/ 463582 h 2418692"/>
              <a:gd name="connsiteX19" fmla="*/ 3043801 w 5583661"/>
              <a:gd name="connsiteY19" fmla="*/ 342648 h 2418692"/>
              <a:gd name="connsiteX20" fmla="*/ 3104274 w 5583661"/>
              <a:gd name="connsiteY20" fmla="*/ 241869 h 2418692"/>
              <a:gd name="connsiteX21" fmla="*/ 3124431 w 5583661"/>
              <a:gd name="connsiteY21" fmla="*/ 181401 h 2418692"/>
              <a:gd name="connsiteX22" fmla="*/ 3184904 w 5583661"/>
              <a:gd name="connsiteY22" fmla="*/ 20155 h 2418692"/>
              <a:gd name="connsiteX23" fmla="*/ 3346165 w 5583661"/>
              <a:gd name="connsiteY23" fmla="*/ 282180 h 2418692"/>
              <a:gd name="connsiteX24" fmla="*/ 3386480 w 5583661"/>
              <a:gd name="connsiteY24" fmla="*/ 362803 h 2418692"/>
              <a:gd name="connsiteX25" fmla="*/ 3426796 w 5583661"/>
              <a:gd name="connsiteY25" fmla="*/ 423271 h 2418692"/>
              <a:gd name="connsiteX26" fmla="*/ 3527584 w 5583661"/>
              <a:gd name="connsiteY26" fmla="*/ 604673 h 2418692"/>
              <a:gd name="connsiteX27" fmla="*/ 3608214 w 5583661"/>
              <a:gd name="connsiteY27" fmla="*/ 765919 h 2418692"/>
              <a:gd name="connsiteX28" fmla="*/ 3648529 w 5583661"/>
              <a:gd name="connsiteY28" fmla="*/ 826386 h 2418692"/>
              <a:gd name="connsiteX29" fmla="*/ 3709002 w 5583661"/>
              <a:gd name="connsiteY29" fmla="*/ 987632 h 2418692"/>
              <a:gd name="connsiteX30" fmla="*/ 3749317 w 5583661"/>
              <a:gd name="connsiteY30" fmla="*/ 1068255 h 2418692"/>
              <a:gd name="connsiteX31" fmla="*/ 3829948 w 5583661"/>
              <a:gd name="connsiteY31" fmla="*/ 1229501 h 2418692"/>
              <a:gd name="connsiteX32" fmla="*/ 3709002 w 5583661"/>
              <a:gd name="connsiteY32" fmla="*/ 1310124 h 2418692"/>
              <a:gd name="connsiteX33" fmla="*/ 3588056 w 5583661"/>
              <a:gd name="connsiteY33" fmla="*/ 1350436 h 2418692"/>
              <a:gd name="connsiteX34" fmla="*/ 3487268 w 5583661"/>
              <a:gd name="connsiteY34" fmla="*/ 1390747 h 2418692"/>
              <a:gd name="connsiteX35" fmla="*/ 3003486 w 5583661"/>
              <a:gd name="connsiteY35" fmla="*/ 1551994 h 2418692"/>
              <a:gd name="connsiteX36" fmla="*/ 2902697 w 5583661"/>
              <a:gd name="connsiteY36" fmla="*/ 1572149 h 2418692"/>
              <a:gd name="connsiteX37" fmla="*/ 2660806 w 5583661"/>
              <a:gd name="connsiteY37" fmla="*/ 1652772 h 2418692"/>
              <a:gd name="connsiteX38" fmla="*/ 2560018 w 5583661"/>
              <a:gd name="connsiteY38" fmla="*/ 1693084 h 2418692"/>
              <a:gd name="connsiteX39" fmla="*/ 2418915 w 5583661"/>
              <a:gd name="connsiteY39" fmla="*/ 1733396 h 2418692"/>
              <a:gd name="connsiteX40" fmla="*/ 2539860 w 5583661"/>
              <a:gd name="connsiteY40" fmla="*/ 1814019 h 2418692"/>
              <a:gd name="connsiteX41" fmla="*/ 2701121 w 5583661"/>
              <a:gd name="connsiteY41" fmla="*/ 1894642 h 2418692"/>
              <a:gd name="connsiteX42" fmla="*/ 3688845 w 5583661"/>
              <a:gd name="connsiteY42" fmla="*/ 2217134 h 2418692"/>
              <a:gd name="connsiteX43" fmla="*/ 3930736 w 5583661"/>
              <a:gd name="connsiteY43" fmla="*/ 2277601 h 2418692"/>
              <a:gd name="connsiteX44" fmla="*/ 4233100 w 5583661"/>
              <a:gd name="connsiteY44" fmla="*/ 2378380 h 2418692"/>
              <a:gd name="connsiteX45" fmla="*/ 4414519 w 5583661"/>
              <a:gd name="connsiteY45" fmla="*/ 2418692 h 2418692"/>
              <a:gd name="connsiteX46" fmla="*/ 4454834 w 5583661"/>
              <a:gd name="connsiteY46" fmla="*/ 1471371 h 2418692"/>
              <a:gd name="connsiteX47" fmla="*/ 4495149 w 5583661"/>
              <a:gd name="connsiteY47" fmla="*/ 1209346 h 2418692"/>
              <a:gd name="connsiteX48" fmla="*/ 4515307 w 5583661"/>
              <a:gd name="connsiteY48" fmla="*/ 947321 h 2418692"/>
              <a:gd name="connsiteX49" fmla="*/ 4535465 w 5583661"/>
              <a:gd name="connsiteY49" fmla="*/ 886853 h 2418692"/>
              <a:gd name="connsiteX50" fmla="*/ 4495149 w 5583661"/>
              <a:gd name="connsiteY50" fmla="*/ 806230 h 2418692"/>
              <a:gd name="connsiteX51" fmla="*/ 4091997 w 5583661"/>
              <a:gd name="connsiteY51" fmla="*/ 846542 h 2418692"/>
              <a:gd name="connsiteX52" fmla="*/ 3709002 w 5583661"/>
              <a:gd name="connsiteY52" fmla="*/ 967476 h 2418692"/>
              <a:gd name="connsiteX53" fmla="*/ 3547741 w 5583661"/>
              <a:gd name="connsiteY53" fmla="*/ 1007788 h 2418692"/>
              <a:gd name="connsiteX54" fmla="*/ 3467111 w 5583661"/>
              <a:gd name="connsiteY54" fmla="*/ 1027944 h 2418692"/>
              <a:gd name="connsiteX55" fmla="*/ 3346165 w 5583661"/>
              <a:gd name="connsiteY55" fmla="*/ 1068255 h 2418692"/>
              <a:gd name="connsiteX56" fmla="*/ 2862382 w 5583661"/>
              <a:gd name="connsiteY56" fmla="*/ 1048099 h 2418692"/>
              <a:gd name="connsiteX57" fmla="*/ 2741436 w 5583661"/>
              <a:gd name="connsiteY57" fmla="*/ 987632 h 2418692"/>
              <a:gd name="connsiteX58" fmla="*/ 2378599 w 5583661"/>
              <a:gd name="connsiteY58" fmla="*/ 846542 h 2418692"/>
              <a:gd name="connsiteX59" fmla="*/ 2217338 w 5583661"/>
              <a:gd name="connsiteY59" fmla="*/ 786074 h 2418692"/>
              <a:gd name="connsiteX60" fmla="*/ 1773871 w 5583661"/>
              <a:gd name="connsiteY60" fmla="*/ 624828 h 2418692"/>
              <a:gd name="connsiteX61" fmla="*/ 1552137 w 5583661"/>
              <a:gd name="connsiteY61" fmla="*/ 524049 h 2418692"/>
              <a:gd name="connsiteX62" fmla="*/ 1370718 w 5583661"/>
              <a:gd name="connsiteY62" fmla="*/ 483738 h 2418692"/>
              <a:gd name="connsiteX63" fmla="*/ 967566 w 5583661"/>
              <a:gd name="connsiteY63" fmla="*/ 362803 h 2418692"/>
              <a:gd name="connsiteX64" fmla="*/ 907093 w 5583661"/>
              <a:gd name="connsiteY64" fmla="*/ 382959 h 2418692"/>
              <a:gd name="connsiteX65" fmla="*/ 947408 w 5583661"/>
              <a:gd name="connsiteY65" fmla="*/ 443426 h 2418692"/>
              <a:gd name="connsiteX66" fmla="*/ 987724 w 5583661"/>
              <a:gd name="connsiteY66" fmla="*/ 584517 h 2418692"/>
              <a:gd name="connsiteX67" fmla="*/ 1028039 w 5583661"/>
              <a:gd name="connsiteY67" fmla="*/ 665140 h 2418692"/>
              <a:gd name="connsiteX68" fmla="*/ 1068354 w 5583661"/>
              <a:gd name="connsiteY68" fmla="*/ 967476 h 2418692"/>
              <a:gd name="connsiteX69" fmla="*/ 1048196 w 5583661"/>
              <a:gd name="connsiteY69" fmla="*/ 1289969 h 2418692"/>
              <a:gd name="connsiteX70" fmla="*/ 1773871 w 5583661"/>
              <a:gd name="connsiteY70" fmla="*/ 1350436 h 2418692"/>
              <a:gd name="connsiteX71" fmla="*/ 2640648 w 5583661"/>
              <a:gd name="connsiteY71" fmla="*/ 1330280 h 2418692"/>
              <a:gd name="connsiteX72" fmla="*/ 2620491 w 5583661"/>
              <a:gd name="connsiteY72" fmla="*/ 1189190 h 2418692"/>
              <a:gd name="connsiteX73" fmla="*/ 2600333 w 5583661"/>
              <a:gd name="connsiteY73" fmla="*/ 1128723 h 2418692"/>
              <a:gd name="connsiteX74" fmla="*/ 2620491 w 5583661"/>
              <a:gd name="connsiteY74" fmla="*/ 624828 h 2418692"/>
              <a:gd name="connsiteX75" fmla="*/ 2640648 w 5583661"/>
              <a:gd name="connsiteY75" fmla="*/ 544205 h 2418692"/>
              <a:gd name="connsiteX76" fmla="*/ 2680964 w 5583661"/>
              <a:gd name="connsiteY76" fmla="*/ 483738 h 2418692"/>
              <a:gd name="connsiteX77" fmla="*/ 2761594 w 5583661"/>
              <a:gd name="connsiteY77" fmla="*/ 302336 h 2418692"/>
              <a:gd name="connsiteX78" fmla="*/ 2781752 w 5583661"/>
              <a:gd name="connsiteY78" fmla="*/ 241869 h 2418692"/>
              <a:gd name="connsiteX79" fmla="*/ 2963170 w 5583661"/>
              <a:gd name="connsiteY79" fmla="*/ 161246 h 2418692"/>
              <a:gd name="connsiteX80" fmla="*/ 3063958 w 5583661"/>
              <a:gd name="connsiteY80" fmla="*/ 141090 h 2418692"/>
              <a:gd name="connsiteX81" fmla="*/ 3467111 w 5583661"/>
              <a:gd name="connsiteY81" fmla="*/ 80623 h 2418692"/>
              <a:gd name="connsiteX82" fmla="*/ 3930736 w 5583661"/>
              <a:gd name="connsiteY82" fmla="*/ 0 h 2418692"/>
              <a:gd name="connsiteX83" fmla="*/ 4192785 w 5583661"/>
              <a:gd name="connsiteY83" fmla="*/ 40311 h 2418692"/>
              <a:gd name="connsiteX84" fmla="*/ 4394361 w 5583661"/>
              <a:gd name="connsiteY84" fmla="*/ 322492 h 2418692"/>
              <a:gd name="connsiteX85" fmla="*/ 4616095 w 5583661"/>
              <a:gd name="connsiteY85" fmla="*/ 584517 h 2418692"/>
              <a:gd name="connsiteX86" fmla="*/ 4757198 w 5583661"/>
              <a:gd name="connsiteY86" fmla="*/ 705451 h 2418692"/>
              <a:gd name="connsiteX87" fmla="*/ 4797514 w 5583661"/>
              <a:gd name="connsiteY87" fmla="*/ 745763 h 2418692"/>
              <a:gd name="connsiteX88" fmla="*/ 4857986 w 5583661"/>
              <a:gd name="connsiteY88" fmla="*/ 786074 h 2418692"/>
              <a:gd name="connsiteX89" fmla="*/ 4938617 w 5583661"/>
              <a:gd name="connsiteY89" fmla="*/ 907009 h 2418692"/>
              <a:gd name="connsiteX90" fmla="*/ 4958775 w 5583661"/>
              <a:gd name="connsiteY90" fmla="*/ 987632 h 2418692"/>
              <a:gd name="connsiteX91" fmla="*/ 5099878 w 5583661"/>
              <a:gd name="connsiteY91" fmla="*/ 1169034 h 2418692"/>
              <a:gd name="connsiteX92" fmla="*/ 5120036 w 5583661"/>
              <a:gd name="connsiteY92" fmla="*/ 1048099 h 2418692"/>
              <a:gd name="connsiteX93" fmla="*/ 5140193 w 5583661"/>
              <a:gd name="connsiteY93" fmla="*/ 987632 h 2418692"/>
              <a:gd name="connsiteX94" fmla="*/ 5261139 w 5583661"/>
              <a:gd name="connsiteY94" fmla="*/ 907009 h 2418692"/>
              <a:gd name="connsiteX95" fmla="*/ 5402242 w 5583661"/>
              <a:gd name="connsiteY95" fmla="*/ 826386 h 2418692"/>
              <a:gd name="connsiteX96" fmla="*/ 5482873 w 5583661"/>
              <a:gd name="connsiteY96" fmla="*/ 806230 h 2418692"/>
              <a:gd name="connsiteX97" fmla="*/ 4918459 w 5583661"/>
              <a:gd name="connsiteY97" fmla="*/ 786074 h 2418692"/>
              <a:gd name="connsiteX98" fmla="*/ 5019247 w 5583661"/>
              <a:gd name="connsiteY98" fmla="*/ 765919 h 2418692"/>
              <a:gd name="connsiteX99" fmla="*/ 5583661 w 5583661"/>
              <a:gd name="connsiteY99" fmla="*/ 765919 h 241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583661" h="2418692">
                <a:moveTo>
                  <a:pt x="0" y="1471371"/>
                </a:moveTo>
                <a:lnTo>
                  <a:pt x="645044" y="1451215"/>
                </a:lnTo>
                <a:cubicBezTo>
                  <a:pt x="772787" y="1446206"/>
                  <a:pt x="900292" y="1435972"/>
                  <a:pt x="1028039" y="1431059"/>
                </a:cubicBezTo>
                <a:lnTo>
                  <a:pt x="1693240" y="1410903"/>
                </a:lnTo>
                <a:cubicBezTo>
                  <a:pt x="1773871" y="1404184"/>
                  <a:pt x="1884108" y="1453540"/>
                  <a:pt x="1935132" y="1390747"/>
                </a:cubicBezTo>
                <a:cubicBezTo>
                  <a:pt x="1998827" y="1312361"/>
                  <a:pt x="1947234" y="1189092"/>
                  <a:pt x="1955289" y="1088411"/>
                </a:cubicBezTo>
                <a:cubicBezTo>
                  <a:pt x="1971464" y="886247"/>
                  <a:pt x="1961834" y="941298"/>
                  <a:pt x="1995605" y="806230"/>
                </a:cubicBezTo>
                <a:cubicBezTo>
                  <a:pt x="1997850" y="788271"/>
                  <a:pt x="2034383" y="460418"/>
                  <a:pt x="2056077" y="362803"/>
                </a:cubicBezTo>
                <a:cubicBezTo>
                  <a:pt x="2060686" y="342063"/>
                  <a:pt x="2069516" y="322492"/>
                  <a:pt x="2076235" y="302336"/>
                </a:cubicBezTo>
                <a:cubicBezTo>
                  <a:pt x="2109831" y="309055"/>
                  <a:pt x="2146378" y="307171"/>
                  <a:pt x="2177023" y="322492"/>
                </a:cubicBezTo>
                <a:cubicBezTo>
                  <a:pt x="2215504" y="341731"/>
                  <a:pt x="2242565" y="378445"/>
                  <a:pt x="2277811" y="403115"/>
                </a:cubicBezTo>
                <a:cubicBezTo>
                  <a:pt x="2465286" y="534335"/>
                  <a:pt x="2295777" y="376605"/>
                  <a:pt x="2519703" y="584517"/>
                </a:cubicBezTo>
                <a:cubicBezTo>
                  <a:pt x="2568446" y="629774"/>
                  <a:pt x="2613772" y="678577"/>
                  <a:pt x="2660806" y="725607"/>
                </a:cubicBezTo>
                <a:lnTo>
                  <a:pt x="2721279" y="786074"/>
                </a:lnTo>
                <a:cubicBezTo>
                  <a:pt x="2734717" y="812949"/>
                  <a:pt x="2732130" y="860806"/>
                  <a:pt x="2761594" y="866698"/>
                </a:cubicBezTo>
                <a:cubicBezTo>
                  <a:pt x="2789547" y="872288"/>
                  <a:pt x="2806254" y="829948"/>
                  <a:pt x="2822067" y="806230"/>
                </a:cubicBezTo>
                <a:cubicBezTo>
                  <a:pt x="2833853" y="788553"/>
                  <a:pt x="2832723" y="764766"/>
                  <a:pt x="2842225" y="745763"/>
                </a:cubicBezTo>
                <a:cubicBezTo>
                  <a:pt x="2859747" y="710723"/>
                  <a:pt x="2881932" y="678205"/>
                  <a:pt x="2902697" y="644984"/>
                </a:cubicBezTo>
                <a:cubicBezTo>
                  <a:pt x="2957020" y="558075"/>
                  <a:pt x="2952636" y="585611"/>
                  <a:pt x="3003486" y="463582"/>
                </a:cubicBezTo>
                <a:cubicBezTo>
                  <a:pt x="3019830" y="424359"/>
                  <a:pt x="3021937" y="379084"/>
                  <a:pt x="3043801" y="342648"/>
                </a:cubicBezTo>
                <a:cubicBezTo>
                  <a:pt x="3063959" y="309055"/>
                  <a:pt x="3086752" y="276909"/>
                  <a:pt x="3104274" y="241869"/>
                </a:cubicBezTo>
                <a:cubicBezTo>
                  <a:pt x="3113776" y="222866"/>
                  <a:pt x="3116970" y="201294"/>
                  <a:pt x="3124431" y="181401"/>
                </a:cubicBezTo>
                <a:cubicBezTo>
                  <a:pt x="3196751" y="-11437"/>
                  <a:pt x="3139143" y="157423"/>
                  <a:pt x="3184904" y="20155"/>
                </a:cubicBezTo>
                <a:cubicBezTo>
                  <a:pt x="3272179" y="151056"/>
                  <a:pt x="3267662" y="138271"/>
                  <a:pt x="3346165" y="282180"/>
                </a:cubicBezTo>
                <a:cubicBezTo>
                  <a:pt x="3360554" y="308558"/>
                  <a:pt x="3371571" y="336716"/>
                  <a:pt x="3386480" y="362803"/>
                </a:cubicBezTo>
                <a:cubicBezTo>
                  <a:pt x="3398500" y="383836"/>
                  <a:pt x="3414589" y="402346"/>
                  <a:pt x="3426796" y="423271"/>
                </a:cubicBezTo>
                <a:cubicBezTo>
                  <a:pt x="3461653" y="483020"/>
                  <a:pt x="3495216" y="543539"/>
                  <a:pt x="3527584" y="604673"/>
                </a:cubicBezTo>
                <a:cubicBezTo>
                  <a:pt x="3555703" y="657782"/>
                  <a:pt x="3574878" y="715919"/>
                  <a:pt x="3608214" y="765919"/>
                </a:cubicBezTo>
                <a:cubicBezTo>
                  <a:pt x="3621652" y="786075"/>
                  <a:pt x="3637694" y="804719"/>
                  <a:pt x="3648529" y="826386"/>
                </a:cubicBezTo>
                <a:cubicBezTo>
                  <a:pt x="3732058" y="993427"/>
                  <a:pt x="3656662" y="865514"/>
                  <a:pt x="3709002" y="987632"/>
                </a:cubicBezTo>
                <a:cubicBezTo>
                  <a:pt x="3720839" y="1015249"/>
                  <a:pt x="3737113" y="1040798"/>
                  <a:pt x="3749317" y="1068255"/>
                </a:cubicBezTo>
                <a:cubicBezTo>
                  <a:pt x="3815067" y="1216178"/>
                  <a:pt x="3758557" y="1122425"/>
                  <a:pt x="3829948" y="1229501"/>
                </a:cubicBezTo>
                <a:cubicBezTo>
                  <a:pt x="3789633" y="1256375"/>
                  <a:pt x="3752339" y="1288457"/>
                  <a:pt x="3709002" y="1310124"/>
                </a:cubicBezTo>
                <a:cubicBezTo>
                  <a:pt x="3670992" y="1329127"/>
                  <a:pt x="3627994" y="1335915"/>
                  <a:pt x="3588056" y="1350436"/>
                </a:cubicBezTo>
                <a:cubicBezTo>
                  <a:pt x="3554051" y="1362800"/>
                  <a:pt x="3521475" y="1378952"/>
                  <a:pt x="3487268" y="1390747"/>
                </a:cubicBezTo>
                <a:cubicBezTo>
                  <a:pt x="3326570" y="1446155"/>
                  <a:pt x="3170168" y="1518662"/>
                  <a:pt x="3003486" y="1551994"/>
                </a:cubicBezTo>
                <a:cubicBezTo>
                  <a:pt x="2969890" y="1558712"/>
                  <a:pt x="2935567" y="1562482"/>
                  <a:pt x="2902697" y="1572149"/>
                </a:cubicBezTo>
                <a:cubicBezTo>
                  <a:pt x="2821159" y="1596128"/>
                  <a:pt x="2740953" y="1624487"/>
                  <a:pt x="2660806" y="1652772"/>
                </a:cubicBezTo>
                <a:cubicBezTo>
                  <a:pt x="2626685" y="1664814"/>
                  <a:pt x="2593898" y="1680380"/>
                  <a:pt x="2560018" y="1693084"/>
                </a:cubicBezTo>
                <a:cubicBezTo>
                  <a:pt x="2502182" y="1714771"/>
                  <a:pt x="2482453" y="1717513"/>
                  <a:pt x="2418915" y="1733396"/>
                </a:cubicBezTo>
                <a:cubicBezTo>
                  <a:pt x="2459230" y="1760270"/>
                  <a:pt x="2497792" y="1789982"/>
                  <a:pt x="2539860" y="1814019"/>
                </a:cubicBezTo>
                <a:cubicBezTo>
                  <a:pt x="2592040" y="1843834"/>
                  <a:pt x="2645442" y="1872025"/>
                  <a:pt x="2701121" y="1894642"/>
                </a:cubicBezTo>
                <a:cubicBezTo>
                  <a:pt x="3152208" y="2077879"/>
                  <a:pt x="3217608" y="2089785"/>
                  <a:pt x="3688845" y="2217134"/>
                </a:cubicBezTo>
                <a:cubicBezTo>
                  <a:pt x="3769078" y="2238817"/>
                  <a:pt x="3851048" y="2253992"/>
                  <a:pt x="3930736" y="2277601"/>
                </a:cubicBezTo>
                <a:cubicBezTo>
                  <a:pt x="4032598" y="2307780"/>
                  <a:pt x="4128306" y="2360916"/>
                  <a:pt x="4233100" y="2378380"/>
                </a:cubicBezTo>
                <a:cubicBezTo>
                  <a:pt x="4375005" y="2402029"/>
                  <a:pt x="4315272" y="2385612"/>
                  <a:pt x="4414519" y="2418692"/>
                </a:cubicBezTo>
                <a:cubicBezTo>
                  <a:pt x="4529406" y="2074047"/>
                  <a:pt x="4417222" y="2430377"/>
                  <a:pt x="4454834" y="1471371"/>
                </a:cubicBezTo>
                <a:cubicBezTo>
                  <a:pt x="4456164" y="1437463"/>
                  <a:pt x="4488350" y="1250138"/>
                  <a:pt x="4495149" y="1209346"/>
                </a:cubicBezTo>
                <a:cubicBezTo>
                  <a:pt x="4501868" y="1122004"/>
                  <a:pt x="4504440" y="1034244"/>
                  <a:pt x="4515307" y="947321"/>
                </a:cubicBezTo>
                <a:cubicBezTo>
                  <a:pt x="4517943" y="926239"/>
                  <a:pt x="4538470" y="907886"/>
                  <a:pt x="4535465" y="886853"/>
                </a:cubicBezTo>
                <a:cubicBezTo>
                  <a:pt x="4531215" y="857108"/>
                  <a:pt x="4508588" y="833104"/>
                  <a:pt x="4495149" y="806230"/>
                </a:cubicBezTo>
                <a:cubicBezTo>
                  <a:pt x="4404175" y="813227"/>
                  <a:pt x="4201359" y="823110"/>
                  <a:pt x="4091997" y="846542"/>
                </a:cubicBezTo>
                <a:cubicBezTo>
                  <a:pt x="3927654" y="881755"/>
                  <a:pt x="3895688" y="920808"/>
                  <a:pt x="3709002" y="967476"/>
                </a:cubicBezTo>
                <a:lnTo>
                  <a:pt x="3547741" y="1007788"/>
                </a:lnTo>
                <a:cubicBezTo>
                  <a:pt x="3520864" y="1014507"/>
                  <a:pt x="3493393" y="1019184"/>
                  <a:pt x="3467111" y="1027944"/>
                </a:cubicBezTo>
                <a:lnTo>
                  <a:pt x="3346165" y="1068255"/>
                </a:lnTo>
                <a:cubicBezTo>
                  <a:pt x="3184904" y="1061536"/>
                  <a:pt x="3023342" y="1060021"/>
                  <a:pt x="2862382" y="1048099"/>
                </a:cubicBezTo>
                <a:cubicBezTo>
                  <a:pt x="2793919" y="1043028"/>
                  <a:pt x="2802494" y="1013797"/>
                  <a:pt x="2741436" y="987632"/>
                </a:cubicBezTo>
                <a:cubicBezTo>
                  <a:pt x="2622159" y="936518"/>
                  <a:pt x="2499719" y="893122"/>
                  <a:pt x="2378599" y="846542"/>
                </a:cubicBezTo>
                <a:lnTo>
                  <a:pt x="2217338" y="786074"/>
                </a:lnTo>
                <a:cubicBezTo>
                  <a:pt x="2069660" y="731930"/>
                  <a:pt x="1917065" y="689910"/>
                  <a:pt x="1773871" y="624828"/>
                </a:cubicBezTo>
                <a:cubicBezTo>
                  <a:pt x="1699960" y="591235"/>
                  <a:pt x="1628767" y="550867"/>
                  <a:pt x="1552137" y="524049"/>
                </a:cubicBezTo>
                <a:cubicBezTo>
                  <a:pt x="1493666" y="503586"/>
                  <a:pt x="1430372" y="500440"/>
                  <a:pt x="1370718" y="483738"/>
                </a:cubicBezTo>
                <a:cubicBezTo>
                  <a:pt x="643623" y="280171"/>
                  <a:pt x="1250473" y="433525"/>
                  <a:pt x="967566" y="362803"/>
                </a:cubicBezTo>
                <a:cubicBezTo>
                  <a:pt x="947408" y="369522"/>
                  <a:pt x="912247" y="362346"/>
                  <a:pt x="907093" y="382959"/>
                </a:cubicBezTo>
                <a:cubicBezTo>
                  <a:pt x="901217" y="406460"/>
                  <a:pt x="936574" y="421759"/>
                  <a:pt x="947408" y="443426"/>
                </a:cubicBezTo>
                <a:cubicBezTo>
                  <a:pt x="971774" y="492154"/>
                  <a:pt x="968348" y="532853"/>
                  <a:pt x="987724" y="584517"/>
                </a:cubicBezTo>
                <a:cubicBezTo>
                  <a:pt x="998275" y="612650"/>
                  <a:pt x="1014601" y="638266"/>
                  <a:pt x="1028039" y="665140"/>
                </a:cubicBezTo>
                <a:cubicBezTo>
                  <a:pt x="1049481" y="772345"/>
                  <a:pt x="1068354" y="849660"/>
                  <a:pt x="1068354" y="967476"/>
                </a:cubicBezTo>
                <a:cubicBezTo>
                  <a:pt x="1068354" y="1075183"/>
                  <a:pt x="1054915" y="1182471"/>
                  <a:pt x="1048196" y="1289969"/>
                </a:cubicBezTo>
                <a:cubicBezTo>
                  <a:pt x="1339524" y="1326381"/>
                  <a:pt x="1467059" y="1350436"/>
                  <a:pt x="1773871" y="1350436"/>
                </a:cubicBezTo>
                <a:cubicBezTo>
                  <a:pt x="2062875" y="1350436"/>
                  <a:pt x="2351722" y="1336999"/>
                  <a:pt x="2640648" y="1330280"/>
                </a:cubicBezTo>
                <a:cubicBezTo>
                  <a:pt x="2633929" y="1283250"/>
                  <a:pt x="2629809" y="1235775"/>
                  <a:pt x="2620491" y="1189190"/>
                </a:cubicBezTo>
                <a:cubicBezTo>
                  <a:pt x="2616324" y="1168356"/>
                  <a:pt x="2600333" y="1149969"/>
                  <a:pt x="2600333" y="1128723"/>
                </a:cubicBezTo>
                <a:cubicBezTo>
                  <a:pt x="2600333" y="960624"/>
                  <a:pt x="2608924" y="792529"/>
                  <a:pt x="2620491" y="624828"/>
                </a:cubicBezTo>
                <a:cubicBezTo>
                  <a:pt x="2622397" y="597192"/>
                  <a:pt x="2629735" y="569666"/>
                  <a:pt x="2640648" y="544205"/>
                </a:cubicBezTo>
                <a:cubicBezTo>
                  <a:pt x="2650191" y="521939"/>
                  <a:pt x="2667525" y="503894"/>
                  <a:pt x="2680964" y="483738"/>
                </a:cubicBezTo>
                <a:cubicBezTo>
                  <a:pt x="2784968" y="171752"/>
                  <a:pt x="2665766" y="493974"/>
                  <a:pt x="2761594" y="302336"/>
                </a:cubicBezTo>
                <a:cubicBezTo>
                  <a:pt x="2771096" y="283333"/>
                  <a:pt x="2766728" y="256892"/>
                  <a:pt x="2781752" y="241869"/>
                </a:cubicBezTo>
                <a:cubicBezTo>
                  <a:pt x="2836255" y="187371"/>
                  <a:pt x="2894058" y="176603"/>
                  <a:pt x="2963170" y="161246"/>
                </a:cubicBezTo>
                <a:cubicBezTo>
                  <a:pt x="2996616" y="153814"/>
                  <a:pt x="3030127" y="146502"/>
                  <a:pt x="3063958" y="141090"/>
                </a:cubicBezTo>
                <a:cubicBezTo>
                  <a:pt x="3198139" y="119623"/>
                  <a:pt x="3333072" y="102961"/>
                  <a:pt x="3467111" y="80623"/>
                </a:cubicBezTo>
                <a:cubicBezTo>
                  <a:pt x="3863743" y="14523"/>
                  <a:pt x="3709715" y="44199"/>
                  <a:pt x="3930736" y="0"/>
                </a:cubicBezTo>
                <a:cubicBezTo>
                  <a:pt x="4018086" y="13437"/>
                  <a:pt x="4120234" y="-10155"/>
                  <a:pt x="4192785" y="40311"/>
                </a:cubicBezTo>
                <a:cubicBezTo>
                  <a:pt x="4287680" y="106319"/>
                  <a:pt x="4334884" y="223373"/>
                  <a:pt x="4394361" y="322492"/>
                </a:cubicBezTo>
                <a:cubicBezTo>
                  <a:pt x="4591333" y="650748"/>
                  <a:pt x="4238170" y="80664"/>
                  <a:pt x="4616095" y="584517"/>
                </a:cubicBezTo>
                <a:cubicBezTo>
                  <a:pt x="4694598" y="689178"/>
                  <a:pt x="4646520" y="650117"/>
                  <a:pt x="4757198" y="705451"/>
                </a:cubicBezTo>
                <a:cubicBezTo>
                  <a:pt x="4770637" y="718888"/>
                  <a:pt x="4782674" y="733892"/>
                  <a:pt x="4797514" y="745763"/>
                </a:cubicBezTo>
                <a:cubicBezTo>
                  <a:pt x="4816432" y="760896"/>
                  <a:pt x="4842033" y="767843"/>
                  <a:pt x="4857986" y="786074"/>
                </a:cubicBezTo>
                <a:cubicBezTo>
                  <a:pt x="4889892" y="822535"/>
                  <a:pt x="4938617" y="907009"/>
                  <a:pt x="4938617" y="907009"/>
                </a:cubicBezTo>
                <a:cubicBezTo>
                  <a:pt x="4945336" y="933883"/>
                  <a:pt x="4946386" y="962855"/>
                  <a:pt x="4958775" y="987632"/>
                </a:cubicBezTo>
                <a:cubicBezTo>
                  <a:pt x="5006998" y="1084069"/>
                  <a:pt x="5033515" y="1102677"/>
                  <a:pt x="5099878" y="1169034"/>
                </a:cubicBezTo>
                <a:cubicBezTo>
                  <a:pt x="5106597" y="1128722"/>
                  <a:pt x="5111170" y="1087993"/>
                  <a:pt x="5120036" y="1048099"/>
                </a:cubicBezTo>
                <a:cubicBezTo>
                  <a:pt x="5124645" y="1027359"/>
                  <a:pt x="5125169" y="1002655"/>
                  <a:pt x="5140193" y="987632"/>
                </a:cubicBezTo>
                <a:cubicBezTo>
                  <a:pt x="5174455" y="953373"/>
                  <a:pt x="5220824" y="933883"/>
                  <a:pt x="5261139" y="907009"/>
                </a:cubicBezTo>
                <a:cubicBezTo>
                  <a:pt x="5311264" y="873595"/>
                  <a:pt x="5343791" y="848303"/>
                  <a:pt x="5402242" y="826386"/>
                </a:cubicBezTo>
                <a:cubicBezTo>
                  <a:pt x="5428182" y="816659"/>
                  <a:pt x="5455996" y="812949"/>
                  <a:pt x="5482873" y="806230"/>
                </a:cubicBezTo>
                <a:cubicBezTo>
                  <a:pt x="5294735" y="799511"/>
                  <a:pt x="5106009" y="802381"/>
                  <a:pt x="4918459" y="786074"/>
                </a:cubicBezTo>
                <a:cubicBezTo>
                  <a:pt x="4884327" y="783106"/>
                  <a:pt x="4985002" y="766957"/>
                  <a:pt x="5019247" y="765919"/>
                </a:cubicBezTo>
                <a:cubicBezTo>
                  <a:pt x="5207299" y="760221"/>
                  <a:pt x="5395523" y="765919"/>
                  <a:pt x="5583661" y="76591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Immagine 11" descr="foton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3486150"/>
            <a:ext cx="742950" cy="7429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00" y="3486151"/>
            <a:ext cx="628650" cy="6371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4229101"/>
            <a:ext cx="628650" cy="637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2743201"/>
            <a:ext cx="628650" cy="6371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0" y="2914651"/>
            <a:ext cx="628650" cy="6371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3086101"/>
            <a:ext cx="628650" cy="6371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374" y="3028951"/>
            <a:ext cx="628650" cy="63714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886201" y="3943350"/>
            <a:ext cx="29367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1350" b="1" kern="1200" dirty="0" err="1">
                <a:solidFill>
                  <a:prstClr val="black"/>
                </a:solidFill>
                <a:latin typeface="Lucida Grande"/>
                <a:ea typeface="Lucida Grande"/>
                <a:cs typeface="Lucida Grande"/>
              </a:rPr>
              <a:t>λ</a:t>
            </a: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83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11" b="1">
                <a:solidFill>
                  <a:srgbClr val="BBCBFE"/>
                </a:solidFill>
                <a:latin typeface="Calibri"/>
                <a:ea typeface="Calibri"/>
                <a:cs typeface="Calibri"/>
                <a:sym typeface="Calibri"/>
              </a:rPr>
              <a:t>CARTA DI IDENTITA’ DEL FOTONE</a:t>
            </a:r>
            <a:endParaRPr sz="3211" b="1">
              <a:solidFill>
                <a:srgbClr val="BBCBF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2"/>
          <p:cNvSpPr txBox="1">
            <a:spLocks noGrp="1"/>
          </p:cNvSpPr>
          <p:nvPr>
            <p:ph type="body" idx="1"/>
          </p:nvPr>
        </p:nvSpPr>
        <p:spPr>
          <a:xfrm>
            <a:off x="1297500" y="1022250"/>
            <a:ext cx="5395500" cy="22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Particella elementare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Priva di massa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93065" algn="l" rtl="0"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2800">
                <a:latin typeface="Calibri"/>
                <a:ea typeface="Calibri"/>
                <a:cs typeface="Calibri"/>
                <a:sym typeface="Calibri"/>
              </a:rPr>
              <a:t>Elettricamente neutra ma elemento costituente di ogni campo elettromagnetico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9" name="Google Shape;209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pic>
        <p:nvPicPr>
          <p:cNvPr id="210" name="Google Shape;2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758" y="862957"/>
            <a:ext cx="1398050" cy="139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 txBox="1"/>
          <p:nvPr/>
        </p:nvSpPr>
        <p:spPr>
          <a:xfrm>
            <a:off x="822675" y="3109750"/>
            <a:ext cx="48912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 le particelle elementari si parla di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«Sezione d’urto», </a:t>
            </a:r>
            <a:r>
              <a:rPr lang="en-GB" sz="1100">
                <a:solidFill>
                  <a:schemeClr val="lt1"/>
                </a:solidFill>
              </a:rPr>
              <a:t>σ(E)</a:t>
            </a: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 indicare la «superficie di interazione» (es.</a:t>
            </a: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100">
                <a:solidFill>
                  <a:schemeClr val="lt1"/>
                </a:solidFill>
              </a:rPr>
              <a:t>πR^2</a:t>
            </a: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di</a:t>
            </a: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una pallottola)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2"/>
          <p:cNvSpPr/>
          <p:nvPr/>
        </p:nvSpPr>
        <p:spPr>
          <a:xfrm>
            <a:off x="6320075" y="2453375"/>
            <a:ext cx="2349900" cy="1538700"/>
          </a:xfrm>
          <a:prstGeom prst="wedgeEllipseCallout">
            <a:avLst>
              <a:gd name="adj1" fmla="val -130749"/>
              <a:gd name="adj2" fmla="val 28324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Dipende dalla natura della forza in gioco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xfrm>
            <a:off x="788670" y="534300"/>
            <a:ext cx="397947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>
                <a:solidFill>
                  <a:schemeClr val="bg1"/>
                </a:solidFill>
              </a:rPr>
              <a:t>Polvere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interstellare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5" name="Google Shape;185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pic>
        <p:nvPicPr>
          <p:cNvPr id="186" name="Google Shape;1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4140" y="0"/>
            <a:ext cx="49198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9"/>
          <p:cNvSpPr txBox="1"/>
          <p:nvPr/>
        </p:nvSpPr>
        <p:spPr>
          <a:xfrm>
            <a:off x="393834" y="1670477"/>
            <a:ext cx="343521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Nebulosa</a:t>
            </a:r>
            <a:r>
              <a:rPr lang="en-GB" dirty="0"/>
              <a:t> Testa di Cavallo </a:t>
            </a:r>
            <a:r>
              <a:rPr lang="en-GB" dirty="0" err="1"/>
              <a:t>osservata</a:t>
            </a:r>
            <a:r>
              <a:rPr lang="en-GB" dirty="0"/>
              <a:t> con il </a:t>
            </a:r>
            <a:r>
              <a:rPr lang="en-GB" dirty="0" err="1"/>
              <a:t>telescopio</a:t>
            </a:r>
            <a:r>
              <a:rPr lang="en-GB" dirty="0"/>
              <a:t> </a:t>
            </a:r>
            <a:r>
              <a:rPr lang="en-GB" dirty="0" err="1"/>
              <a:t>spaziale</a:t>
            </a:r>
            <a:r>
              <a:rPr lang="en-GB" dirty="0"/>
              <a:t> Hubble </a:t>
            </a:r>
          </a:p>
        </p:txBody>
      </p:sp>
      <p:pic>
        <p:nvPicPr>
          <p:cNvPr id="1026" name="Picture 2" descr="The Hubble Space Telescope in orbit">
            <a:extLst>
              <a:ext uri="{FF2B5EF4-FFF2-40B4-BE49-F238E27FC236}">
                <a16:creationId xmlns:a16="http://schemas.microsoft.com/office/drawing/2014/main" id="{1B9099F8-2EF2-B668-EC50-9DB66B3D1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4" y="2286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title"/>
          </p:nvPr>
        </p:nvSpPr>
        <p:spPr>
          <a:xfrm>
            <a:off x="389475" y="185875"/>
            <a:ext cx="2570100" cy="102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 molto altro!</a:t>
            </a:r>
            <a:endParaRPr/>
          </a:p>
        </p:txBody>
      </p:sp>
      <p:sp>
        <p:nvSpPr>
          <p:cNvPr id="192" name="Google Shape;192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194" name="Google Shape;1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792" y="218118"/>
            <a:ext cx="501095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18F609-5652-C1F7-F1BF-DA06DE1BF806}"/>
              </a:ext>
            </a:extLst>
          </p:cNvPr>
          <p:cNvSpPr txBox="1"/>
          <p:nvPr/>
        </p:nvSpPr>
        <p:spPr>
          <a:xfrm>
            <a:off x="389475" y="1938665"/>
            <a:ext cx="222799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/>
              <a:t>Ammasso</a:t>
            </a:r>
            <a:r>
              <a:rPr lang="en-GB" sz="2000" dirty="0"/>
              <a:t> di </a:t>
            </a:r>
            <a:r>
              <a:rPr lang="en-GB" sz="2000" dirty="0" err="1"/>
              <a:t>Galassie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333333"/>
                </a:solidFill>
              </a:rPr>
              <a:t>Abell 1689 visto da HUBBLE </a:t>
            </a:r>
            <a:r>
              <a:rPr lang="en-GB" sz="2000" dirty="0" err="1">
                <a:solidFill>
                  <a:srgbClr val="333333"/>
                </a:solidFill>
              </a:rPr>
              <a:t>contiene</a:t>
            </a:r>
            <a:r>
              <a:rPr lang="en-GB" sz="2000" dirty="0">
                <a:solidFill>
                  <a:srgbClr val="333333"/>
                </a:solidFill>
              </a:rPr>
              <a:t> </a:t>
            </a:r>
            <a:r>
              <a:rPr lang="en-GB" sz="2000" dirty="0" err="1">
                <a:solidFill>
                  <a:srgbClr val="333333"/>
                </a:solidFill>
              </a:rPr>
              <a:t>migliaia</a:t>
            </a:r>
            <a:r>
              <a:rPr lang="en-GB" sz="2000" dirty="0">
                <a:solidFill>
                  <a:srgbClr val="333333"/>
                </a:solidFill>
              </a:rPr>
              <a:t> di </a:t>
            </a:r>
            <a:r>
              <a:rPr lang="en-GB" sz="2000" dirty="0" err="1">
                <a:solidFill>
                  <a:srgbClr val="333333"/>
                </a:solidFill>
              </a:rPr>
              <a:t>galassie</a:t>
            </a:r>
            <a:endParaRPr lang="it-IT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>
            <a:spLocks noGrp="1"/>
          </p:cNvSpPr>
          <p:nvPr>
            <p:ph type="title"/>
          </p:nvPr>
        </p:nvSpPr>
        <p:spPr>
          <a:xfrm>
            <a:off x="1204950" y="632683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L’Universo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rivela</a:t>
            </a:r>
            <a:r>
              <a:rPr lang="en-GB" dirty="0"/>
              <a:t> a </a:t>
            </a:r>
            <a:r>
              <a:rPr lang="en-GB" dirty="0" err="1"/>
              <a:t>noi</a:t>
            </a:r>
            <a:r>
              <a:rPr lang="en-GB" dirty="0"/>
              <a:t> </a:t>
            </a:r>
            <a:r>
              <a:rPr lang="en-GB" dirty="0" err="1"/>
              <a:t>tramite</a:t>
            </a:r>
            <a:r>
              <a:rPr lang="en-GB" dirty="0"/>
              <a:t> la luce.</a:t>
            </a:r>
            <a:endParaRPr dirty="0"/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645990" y="1941120"/>
            <a:ext cx="32745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 err="1"/>
              <a:t>Grazie</a:t>
            </a:r>
            <a:r>
              <a:rPr lang="en-GB" sz="2200" dirty="0"/>
              <a:t> </a:t>
            </a:r>
            <a:r>
              <a:rPr lang="en-GB" sz="2200" dirty="0" err="1"/>
              <a:t>agli</a:t>
            </a:r>
            <a:r>
              <a:rPr lang="en-GB" sz="2200" dirty="0"/>
              <a:t> </a:t>
            </a:r>
            <a:r>
              <a:rPr lang="en-GB" sz="2200" dirty="0" err="1"/>
              <a:t>oggetti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</a:t>
            </a:r>
            <a:r>
              <a:rPr lang="en-GB" sz="2200" dirty="0" err="1"/>
              <a:t>producono</a:t>
            </a:r>
            <a:r>
              <a:rPr lang="en-GB" sz="2200" dirty="0"/>
              <a:t> luce (</a:t>
            </a:r>
            <a:r>
              <a:rPr lang="en-GB" sz="2200" dirty="0" err="1"/>
              <a:t>sorgenti</a:t>
            </a:r>
            <a:r>
              <a:rPr lang="en-GB" sz="2200" dirty="0"/>
              <a:t>) </a:t>
            </a:r>
            <a:r>
              <a:rPr lang="en-GB" sz="2200" dirty="0" err="1"/>
              <a:t>noi</a:t>
            </a:r>
            <a:r>
              <a:rPr lang="en-GB" sz="2200" dirty="0"/>
              <a:t> </a:t>
            </a:r>
            <a:r>
              <a:rPr lang="en-GB" sz="2200" dirty="0" err="1"/>
              <a:t>vediamo</a:t>
            </a:r>
            <a:r>
              <a:rPr lang="en-GB" sz="2200" dirty="0"/>
              <a:t>:</a:t>
            </a:r>
            <a:endParaRPr sz="2200" dirty="0"/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 dirty="0" err="1"/>
              <a:t>Sorgenti</a:t>
            </a:r>
            <a:r>
              <a:rPr lang="en-GB" sz="2200" dirty="0"/>
              <a:t> </a:t>
            </a:r>
            <a:endParaRPr sz="2200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-GB" sz="2200" dirty="0" err="1"/>
              <a:t>Oggetti</a:t>
            </a:r>
            <a:r>
              <a:rPr lang="en-GB" sz="2200" dirty="0"/>
              <a:t> </a:t>
            </a:r>
            <a:r>
              <a:rPr lang="en-GB" sz="2200" dirty="0" err="1"/>
              <a:t>che</a:t>
            </a:r>
            <a:r>
              <a:rPr lang="en-GB" sz="2200" dirty="0"/>
              <a:t> la luce la </a:t>
            </a:r>
            <a:r>
              <a:rPr lang="en-GB" sz="2200" dirty="0" err="1"/>
              <a:t>riflettono</a:t>
            </a:r>
            <a:endParaRPr sz="2200" dirty="0"/>
          </a:p>
        </p:txBody>
      </p:sp>
      <p:sp>
        <p:nvSpPr>
          <p:cNvPr id="200" name="Google Shape;200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460250"/>
            <a:ext cx="4082009" cy="3050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6"/>
          <p:cNvSpPr txBox="1">
            <a:spLocks noGrp="1"/>
          </p:cNvSpPr>
          <p:nvPr>
            <p:ph type="title"/>
          </p:nvPr>
        </p:nvSpPr>
        <p:spPr>
          <a:xfrm>
            <a:off x="387611" y="605033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Parlando di </a:t>
            </a:r>
            <a:r>
              <a:rPr lang="en-GB" dirty="0" err="1"/>
              <a:t>stelle</a:t>
            </a:r>
            <a:r>
              <a:rPr lang="en-GB" dirty="0"/>
              <a:t>, </a:t>
            </a:r>
            <a:r>
              <a:rPr lang="en-GB" dirty="0" err="1"/>
              <a:t>galassie</a:t>
            </a:r>
            <a:r>
              <a:rPr lang="en-GB" dirty="0"/>
              <a:t>, </a:t>
            </a:r>
            <a:r>
              <a:rPr lang="en-GB" dirty="0" err="1"/>
              <a:t>ecc</a:t>
            </a:r>
            <a:r>
              <a:rPr lang="en-GB" dirty="0"/>
              <a:t> </a:t>
            </a:r>
            <a:br>
              <a:rPr lang="en-GB" dirty="0"/>
            </a:br>
            <a:endParaRPr b="1" dirty="0"/>
          </a:p>
        </p:txBody>
      </p:sp>
      <p:sp>
        <p:nvSpPr>
          <p:cNvPr id="244" name="Google Shape;244;p26"/>
          <p:cNvSpPr txBox="1">
            <a:spLocks noGrp="1"/>
          </p:cNvSpPr>
          <p:nvPr>
            <p:ph type="body" idx="1"/>
          </p:nvPr>
        </p:nvSpPr>
        <p:spPr>
          <a:xfrm>
            <a:off x="319051" y="4271135"/>
            <a:ext cx="7024429" cy="627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200" dirty="0"/>
              <a:t>Di </a:t>
            </a:r>
            <a:r>
              <a:rPr lang="en-GB" sz="2200" dirty="0" err="1"/>
              <a:t>cosa</a:t>
            </a:r>
            <a:r>
              <a:rPr lang="en-GB" sz="2200" dirty="0"/>
              <a:t> </a:t>
            </a:r>
            <a:r>
              <a:rPr lang="en-GB" sz="2200" dirty="0" err="1"/>
              <a:t>è</a:t>
            </a:r>
            <a:r>
              <a:rPr lang="en-GB" sz="2200" dirty="0"/>
              <a:t> </a:t>
            </a:r>
            <a:r>
              <a:rPr lang="en-GB" sz="2200" dirty="0" err="1"/>
              <a:t>fatta</a:t>
            </a:r>
            <a:r>
              <a:rPr lang="en-GB" sz="2200" dirty="0"/>
              <a:t> la </a:t>
            </a:r>
            <a:r>
              <a:rPr lang="en-GB" sz="2200" dirty="0" err="1"/>
              <a:t>materia</a:t>
            </a:r>
            <a:r>
              <a:rPr lang="en-GB" sz="2200" dirty="0"/>
              <a:t>?</a:t>
            </a:r>
            <a:endParaRPr sz="2200" dirty="0"/>
          </a:p>
        </p:txBody>
      </p:sp>
      <p:sp>
        <p:nvSpPr>
          <p:cNvPr id="245" name="Google Shape;245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pic>
        <p:nvPicPr>
          <p:cNvPr id="246" name="Google Shape;2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942" y="151498"/>
            <a:ext cx="3311650" cy="49920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5446D4-243A-3116-64A2-65DC36D988A9}"/>
              </a:ext>
            </a:extLst>
          </p:cNvPr>
          <p:cNvSpPr txBox="1"/>
          <p:nvPr/>
        </p:nvSpPr>
        <p:spPr>
          <a:xfrm>
            <a:off x="319051" y="394486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</a:rPr>
              <a:t>Parlando di </a:t>
            </a:r>
            <a:r>
              <a:rPr lang="en-GB" sz="2000" b="1" dirty="0" err="1">
                <a:latin typeface="+mj-lt"/>
              </a:rPr>
              <a:t>materia</a:t>
            </a:r>
            <a:r>
              <a:rPr lang="en-GB" sz="2000" b="1" dirty="0">
                <a:latin typeface="+mj-lt"/>
              </a:rPr>
              <a:t>…</a:t>
            </a:r>
            <a:endParaRPr lang="it-IT" sz="2000" dirty="0">
              <a:latin typeface="+mj-lt"/>
            </a:endParaRPr>
          </a:p>
        </p:txBody>
      </p:sp>
      <p:pic>
        <p:nvPicPr>
          <p:cNvPr id="7" name="Google Shape;170;p17">
            <a:extLst>
              <a:ext uri="{FF2B5EF4-FFF2-40B4-BE49-F238E27FC236}">
                <a16:creationId xmlns:a16="http://schemas.microsoft.com/office/drawing/2014/main" id="{36F3CBDE-F812-C756-120B-CC9B291849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804" y="1114306"/>
            <a:ext cx="1828801" cy="176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6;p19">
            <a:extLst>
              <a:ext uri="{FF2B5EF4-FFF2-40B4-BE49-F238E27FC236}">
                <a16:creationId xmlns:a16="http://schemas.microsoft.com/office/drawing/2014/main" id="{BFE0A3A6-05C0-5DC9-256E-E494D0F1271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781" y="1546885"/>
            <a:ext cx="1828801" cy="1761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296D089-A462-99A8-C752-0F81D09D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36" y="1815609"/>
            <a:ext cx="1781183" cy="178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ris Hemsworth biografia">
            <a:extLst>
              <a:ext uri="{FF2B5EF4-FFF2-40B4-BE49-F238E27FC236}">
                <a16:creationId xmlns:a16="http://schemas.microsoft.com/office/drawing/2014/main" id="{01C8B9E4-709F-753A-4286-879987D0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69" y="1972668"/>
            <a:ext cx="17653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4499" y="1707575"/>
            <a:ext cx="3576877" cy="238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>
            <a:spLocks noGrp="1"/>
          </p:cNvSpPr>
          <p:nvPr>
            <p:ph type="title"/>
          </p:nvPr>
        </p:nvSpPr>
        <p:spPr>
          <a:xfrm>
            <a:off x="571500" y="633400"/>
            <a:ext cx="7754014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Scendiamo</a:t>
            </a:r>
            <a:r>
              <a:rPr lang="en-GB" dirty="0"/>
              <a:t> sempre </a:t>
            </a:r>
            <a:r>
              <a:rPr lang="en-GB" dirty="0" err="1"/>
              <a:t>più</a:t>
            </a:r>
            <a:r>
              <a:rPr lang="en-GB" dirty="0"/>
              <a:t> verso </a:t>
            </a:r>
            <a:r>
              <a:rPr lang="en-GB" dirty="0" err="1"/>
              <a:t>l’infinitamente</a:t>
            </a:r>
            <a:r>
              <a:rPr lang="en-GB" dirty="0"/>
              <a:t> piccolo </a:t>
            </a:r>
            <a:endParaRPr b="1" dirty="0"/>
          </a:p>
        </p:txBody>
      </p:sp>
      <p:sp>
        <p:nvSpPr>
          <p:cNvPr id="253" name="Google Shape;253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pic>
        <p:nvPicPr>
          <p:cNvPr id="254" name="Google Shape;2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113" y="1638440"/>
            <a:ext cx="2802375" cy="294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4575" y="2224663"/>
            <a:ext cx="2802378" cy="186752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2046200" y="2903050"/>
            <a:ext cx="321300" cy="3333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/>
          <p:nvPr/>
        </p:nvSpPr>
        <p:spPr>
          <a:xfrm>
            <a:off x="5728300" y="2787600"/>
            <a:ext cx="257400" cy="2559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8" name="Google Shape;258;p27"/>
          <p:cNvCxnSpPr>
            <a:endCxn id="256" idx="0"/>
          </p:cNvCxnSpPr>
          <p:nvPr/>
        </p:nvCxnSpPr>
        <p:spPr>
          <a:xfrm flipH="1">
            <a:off x="2206850" y="1675450"/>
            <a:ext cx="1067100" cy="122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9" name="Google Shape;259;p27"/>
          <p:cNvCxnSpPr>
            <a:endCxn id="256" idx="4"/>
          </p:cNvCxnSpPr>
          <p:nvPr/>
        </p:nvCxnSpPr>
        <p:spPr>
          <a:xfrm rot="10800000">
            <a:off x="2206850" y="3236350"/>
            <a:ext cx="1079700" cy="125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27"/>
          <p:cNvCxnSpPr>
            <a:endCxn id="257" idx="0"/>
          </p:cNvCxnSpPr>
          <p:nvPr/>
        </p:nvCxnSpPr>
        <p:spPr>
          <a:xfrm flipH="1">
            <a:off x="5857000" y="2020500"/>
            <a:ext cx="1752300" cy="76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27"/>
          <p:cNvCxnSpPr>
            <a:endCxn id="257" idx="4"/>
          </p:cNvCxnSpPr>
          <p:nvPr/>
        </p:nvCxnSpPr>
        <p:spPr>
          <a:xfrm rot="10800000">
            <a:off x="5857000" y="3043500"/>
            <a:ext cx="1777800" cy="754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ABDE15-5FD9-B167-C621-015AB0692221}"/>
              </a:ext>
            </a:extLst>
          </p:cNvPr>
          <p:cNvSpPr txBox="1"/>
          <p:nvPr/>
        </p:nvSpPr>
        <p:spPr>
          <a:xfrm>
            <a:off x="282746" y="4212325"/>
            <a:ext cx="4903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0,2 millimetri =2x10^(-4) m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776EE9D-9646-078B-7542-2A584F808D9C}"/>
              </a:ext>
            </a:extLst>
          </p:cNvPr>
          <p:cNvSpPr txBox="1"/>
          <p:nvPr/>
        </p:nvSpPr>
        <p:spPr>
          <a:xfrm>
            <a:off x="7239641" y="4295814"/>
            <a:ext cx="4903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10^(-10) m</a:t>
            </a:r>
            <a:endParaRPr lang="it-IT" dirty="0"/>
          </a:p>
        </p:txBody>
      </p:sp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013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30">
      <a:majorFont>
        <a:latin typeface="The Serif Hand Black"/>
        <a:ea typeface=""/>
        <a:cs typeface=""/>
      </a:majorFont>
      <a:minorFont>
        <a:latin typeface="The Han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61_TF00621257_Win32" id="{F9DD55AF-ED29-46DC-90E1-B3CE2B31E455}" vid="{668D6EBA-FCEA-4415-AF9C-31F8A3E93355}"/>
    </a:ext>
  </a:extLst>
</a:theme>
</file>

<file path=ppt/theme/theme4.xml><?xml version="1.0" encoding="utf-8"?>
<a:theme xmlns:a="http://schemas.openxmlformats.org/drawingml/2006/main" name="Riunioni ione">
  <a:themeElements>
    <a:clrScheme name="Riunioni 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Riunioni 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4410</TotalTime>
  <Words>1582</Words>
  <Application>Microsoft Macintosh PowerPoint</Application>
  <PresentationFormat>Presentazione su schermo (16:9)</PresentationFormat>
  <Paragraphs>196</Paragraphs>
  <Slides>41</Slides>
  <Notes>34</Notes>
  <HiddenSlides>3</HiddenSlides>
  <MMClips>2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41</vt:i4>
      </vt:variant>
    </vt:vector>
  </HeadingPairs>
  <TitlesOfParts>
    <vt:vector size="62" baseType="lpstr">
      <vt:lpstr>The Hand Black</vt:lpstr>
      <vt:lpstr>Roboto</vt:lpstr>
      <vt:lpstr>Calibri Light</vt:lpstr>
      <vt:lpstr>Times New Roman</vt:lpstr>
      <vt:lpstr>The Serif Hand Black</vt:lpstr>
      <vt:lpstr>Arial</vt:lpstr>
      <vt:lpstr>Google Sans</vt:lpstr>
      <vt:lpstr>Cambria Math</vt:lpstr>
      <vt:lpstr>Calibri</vt:lpstr>
      <vt:lpstr>Wingdings 3</vt:lpstr>
      <vt:lpstr>Lucida Grande</vt:lpstr>
      <vt:lpstr>Tahoma</vt:lpstr>
      <vt:lpstr>Fjalla One</vt:lpstr>
      <vt:lpstr>Century Gothic</vt:lpstr>
      <vt:lpstr>Wingdings</vt:lpstr>
      <vt:lpstr>Cantarell</vt:lpstr>
      <vt:lpstr>Lato</vt:lpstr>
      <vt:lpstr>2013 PPT Template</vt:lpstr>
      <vt:lpstr>Tema di Office</vt:lpstr>
      <vt:lpstr>SketchyVTI</vt:lpstr>
      <vt:lpstr>Riunioni ione</vt:lpstr>
      <vt:lpstr>La Materia Oscura</vt:lpstr>
      <vt:lpstr>Presentazione standard di PowerPoint</vt:lpstr>
      <vt:lpstr>Stelle</vt:lpstr>
      <vt:lpstr>Galassie</vt:lpstr>
      <vt:lpstr>Polvere interstellare</vt:lpstr>
      <vt:lpstr>E molto altro!</vt:lpstr>
      <vt:lpstr>L’Universo si rivela a noi tramite la luce.</vt:lpstr>
      <vt:lpstr>Parlando di stelle, galassie, ecc  </vt:lpstr>
      <vt:lpstr>Scendiamo sempre più verso l’infinitamente piccolo </vt:lpstr>
      <vt:lpstr>Presentazione standard di PowerPoint</vt:lpstr>
      <vt:lpstr>Ingrandendo ancora di più…troviamo l’indivisibile</vt:lpstr>
      <vt:lpstr>In viaggio nell’Universo</vt:lpstr>
      <vt:lpstr>Ricapitolando:</vt:lpstr>
      <vt:lpstr>Ricapitolando:</vt:lpstr>
      <vt:lpstr>Purtroppo… o per fortuna NO!</vt:lpstr>
      <vt:lpstr>Ma, se non emette luce, né la assorbe e né la riflette, come facciamo a sapere che c’è?</vt:lpstr>
      <vt:lpstr>Sapete cos’è la forza di gravità</vt:lpstr>
      <vt:lpstr>Sapete cos’è la forza di gravità</vt:lpstr>
      <vt:lpstr>Ammassi di Galassie</vt:lpstr>
      <vt:lpstr>Galassie</vt:lpstr>
      <vt:lpstr>Uniform Circular Motion</vt:lpstr>
      <vt:lpstr>Extend this to galaxies</vt:lpstr>
      <vt:lpstr>Flat Rotation Curves – so what?</vt:lpstr>
      <vt:lpstr>Triangulum is More Massive Than it Looks</vt:lpstr>
      <vt:lpstr>Old View</vt:lpstr>
      <vt:lpstr>Presentazione standard di PowerPoint</vt:lpstr>
      <vt:lpstr>Lente Gravitazionale</vt:lpstr>
      <vt:lpstr>Presentazione standard di PowerPoint</vt:lpstr>
      <vt:lpstr>The Bullet Cluster</vt:lpstr>
      <vt:lpstr>The Bullet Cluster</vt:lpstr>
      <vt:lpstr>Bullet cluster</vt:lpstr>
      <vt:lpstr>SUMMARY</vt:lpstr>
      <vt:lpstr>Presentazione standard di PowerPoint</vt:lpstr>
      <vt:lpstr>GRAZIE PER L’ATTENZIONE E BUON LAVORO</vt:lpstr>
      <vt:lpstr>The Milky Way</vt:lpstr>
      <vt:lpstr>Properties of Dark Matter </vt:lpstr>
      <vt:lpstr>Presentazione standard di PowerPoint</vt:lpstr>
      <vt:lpstr>The Nature of Dark Matter</vt:lpstr>
      <vt:lpstr>CARTA DI IDENTITA’ DEL FOTONE </vt:lpstr>
      <vt:lpstr>Presentazione standard di PowerPoint</vt:lpstr>
      <vt:lpstr>CARTA DI IDENTITA’ DEL FOTONE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Materia Oscura</dc:title>
  <cp:lastModifiedBy>Giulia Pagliaroli</cp:lastModifiedBy>
  <cp:revision>25</cp:revision>
  <dcterms:modified xsi:type="dcterms:W3CDTF">2024-01-23T16:38:02Z</dcterms:modified>
</cp:coreProperties>
</file>