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75" r:id="rId1"/>
    <p:sldMasterId id="2147483787" r:id="rId2"/>
    <p:sldMasterId id="2147483799" r:id="rId3"/>
    <p:sldMasterId id="2147483811" r:id="rId4"/>
  </p:sldMasterIdLst>
  <p:notesMasterIdLst>
    <p:notesMasterId r:id="rId24"/>
  </p:notesMasterIdLst>
  <p:handoutMasterIdLst>
    <p:handoutMasterId r:id="rId25"/>
  </p:handoutMasterIdLst>
  <p:sldIdLst>
    <p:sldId id="451" r:id="rId5"/>
    <p:sldId id="523" r:id="rId6"/>
    <p:sldId id="510" r:id="rId7"/>
    <p:sldId id="295" r:id="rId8"/>
    <p:sldId id="264" r:id="rId9"/>
    <p:sldId id="664" r:id="rId10"/>
    <p:sldId id="665" r:id="rId11"/>
    <p:sldId id="666" r:id="rId12"/>
    <p:sldId id="669" r:id="rId13"/>
    <p:sldId id="663" r:id="rId14"/>
    <p:sldId id="670" r:id="rId15"/>
    <p:sldId id="650" r:id="rId16"/>
    <p:sldId id="263" r:id="rId17"/>
    <p:sldId id="267" r:id="rId18"/>
    <p:sldId id="603" r:id="rId19"/>
    <p:sldId id="372" r:id="rId20"/>
    <p:sldId id="604" r:id="rId21"/>
    <p:sldId id="273" r:id="rId22"/>
    <p:sldId id="534" r:id="rId2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4B1B"/>
    <a:srgbClr val="600306"/>
    <a:srgbClr val="470D0C"/>
    <a:srgbClr val="000000"/>
    <a:srgbClr val="809B9E"/>
    <a:srgbClr val="3C55D0"/>
    <a:srgbClr val="8D6829"/>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55" autoAdjust="0"/>
    <p:restoredTop sz="91695" autoAdjust="0"/>
  </p:normalViewPr>
  <p:slideViewPr>
    <p:cSldViewPr snapToGrid="0">
      <p:cViewPr>
        <p:scale>
          <a:sx n="79" d="100"/>
          <a:sy n="79" d="100"/>
        </p:scale>
        <p:origin x="1140" y="51"/>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0"/>
    </p:cViewPr>
  </p:sorterViewPr>
  <p:notesViewPr>
    <p:cSldViewPr snapToGrid="0">
      <p:cViewPr>
        <p:scale>
          <a:sx n="150" d="100"/>
          <a:sy n="150" d="100"/>
        </p:scale>
        <p:origin x="-1704" y="34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884C3E0A-5D6B-47CE-A0D6-7AE88E20D3AB}" type="datetime1">
              <a:rPr lang="en-US"/>
              <a:pPr/>
              <a:t>2/11/2024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A5809D3-38F1-4E2A-A3AA-B62759E12A6C}" type="slidenum">
              <a:rPr lang="en-US"/>
              <a:pPr/>
              <a:t>‹#›</a:t>
            </a:fld>
            <a:endParaRPr lang="en-US"/>
          </a:p>
        </p:txBody>
      </p:sp>
    </p:spTree>
    <p:extLst>
      <p:ext uri="{BB962C8B-B14F-4D97-AF65-F5344CB8AC3E}">
        <p14:creationId xmlns:p14="http://schemas.microsoft.com/office/powerpoint/2010/main" val="2271561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7EA2B84-D37F-4D8A-BB6A-AAE2211F3BF2}" type="slidenum">
              <a:rPr lang="en-US"/>
              <a:pPr/>
              <a:t>‹#›</a:t>
            </a:fld>
            <a:endParaRPr lang="en-US"/>
          </a:p>
        </p:txBody>
      </p:sp>
    </p:spTree>
    <p:extLst>
      <p:ext uri="{BB962C8B-B14F-4D97-AF65-F5344CB8AC3E}">
        <p14:creationId xmlns:p14="http://schemas.microsoft.com/office/powerpoint/2010/main" val="96152528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6"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EA2B84-D37F-4D8A-BB6A-AAE2211F3BF2}"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2721269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experimental demonstration of a graybox controller</a:t>
            </a:r>
          </a:p>
        </p:txBody>
      </p:sp>
      <p:sp>
        <p:nvSpPr>
          <p:cNvPr id="4" name="Slide Number Placeholder 3"/>
          <p:cNvSpPr>
            <a:spLocks noGrp="1"/>
          </p:cNvSpPr>
          <p:nvPr>
            <p:ph type="sldNum" sz="quarter" idx="5"/>
          </p:nvPr>
        </p:nvSpPr>
        <p:spPr/>
        <p:txBody>
          <a:bodyPr/>
          <a:lstStyle/>
          <a:p>
            <a:fld id="{CE4C7B53-63BA-A34D-BA11-91579FDFDDD5}" type="slidenum">
              <a:rPr lang="en-US" smtClean="0"/>
              <a:t>14</a:t>
            </a:fld>
            <a:endParaRPr lang="en-US"/>
          </a:p>
        </p:txBody>
      </p:sp>
    </p:spTree>
    <p:extLst>
      <p:ext uri="{BB962C8B-B14F-4D97-AF65-F5344CB8AC3E}">
        <p14:creationId xmlns:p14="http://schemas.microsoft.com/office/powerpoint/2010/main" val="3587291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C7B53-63BA-A34D-BA11-91579FDFDDD5}" type="slidenum">
              <a:rPr lang="en-US" smtClean="0"/>
              <a:t>18</a:t>
            </a:fld>
            <a:endParaRPr lang="en-US"/>
          </a:p>
        </p:txBody>
      </p:sp>
    </p:spTree>
    <p:extLst>
      <p:ext uri="{BB962C8B-B14F-4D97-AF65-F5344CB8AC3E}">
        <p14:creationId xmlns:p14="http://schemas.microsoft.com/office/powerpoint/2010/main" val="3952126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3 phases</a:t>
            </a:r>
          </a:p>
          <a:p>
            <a:endParaRPr lang="en-AU" dirty="0"/>
          </a:p>
          <a:p>
            <a:r>
              <a:rPr lang="en-AU" dirty="0"/>
              <a:t>Thin</a:t>
            </a:r>
            <a:r>
              <a:rPr lang="en-AU" baseline="0" dirty="0"/>
              <a:t> high contrast layer with poor optical properties, anneal to diffuse protons into substrate, creates a gradient index profile that is highly asymmetric, to symmetrise we return lithium ions to the surface, burying the waveguide. This gives symmetric, low propagation loss waveguide with nonlinear properties close to that of the substrate. I worked on characterisation of the reverse proton exchange step in planar waveguides. </a:t>
            </a:r>
            <a:endParaRPr lang="en-AU" dirty="0"/>
          </a:p>
        </p:txBody>
      </p:sp>
      <p:sp>
        <p:nvSpPr>
          <p:cNvPr id="4" name="Slide Number Placeholder 3"/>
          <p:cNvSpPr>
            <a:spLocks noGrp="1"/>
          </p:cNvSpPr>
          <p:nvPr>
            <p:ph type="sldNum" sz="quarter" idx="10"/>
          </p:nvPr>
        </p:nvSpPr>
        <p:spPr/>
        <p:txBody>
          <a:bodyPr/>
          <a:lstStyle/>
          <a:p>
            <a:fld id="{76DE3478-C4B2-4B4C-9A63-1060FB87379B}" type="slidenum">
              <a:rPr lang="en-GB" smtClean="0"/>
              <a:pPr/>
              <a:t>3</a:t>
            </a:fld>
            <a:endParaRPr lang="en-GB" dirty="0"/>
          </a:p>
        </p:txBody>
      </p:sp>
    </p:spTree>
    <p:extLst>
      <p:ext uri="{BB962C8B-B14F-4D97-AF65-F5344CB8AC3E}">
        <p14:creationId xmlns:p14="http://schemas.microsoft.com/office/powerpoint/2010/main" val="401872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DBE7763-94DC-AFC7-4119-AC40604D7260}"/>
              </a:ext>
            </a:extLst>
          </p:cNvPr>
          <p:cNvSpPr>
            <a:spLocks noGrp="1" noChangeArrowheads="1"/>
          </p:cNvSpPr>
          <p:nvPr>
            <p:ph type="sldNum" sz="quarter" idx="5"/>
          </p:nvPr>
        </p:nvSpPr>
        <p:spPr>
          <a:ln/>
        </p:spPr>
        <p:txBody>
          <a:bodyPr/>
          <a:lstStyle/>
          <a:p>
            <a:fld id="{1FDFEAF0-BE69-4556-985B-B2798436BF95}" type="slidenum">
              <a:rPr lang="en-US" altLang="it-IT"/>
              <a:pPr/>
              <a:t>4</a:t>
            </a:fld>
            <a:endParaRPr lang="en-US" altLang="it-IT"/>
          </a:p>
        </p:txBody>
      </p:sp>
      <p:sp>
        <p:nvSpPr>
          <p:cNvPr id="236546" name="Rectangle 2">
            <a:extLst>
              <a:ext uri="{FF2B5EF4-FFF2-40B4-BE49-F238E27FC236}">
                <a16:creationId xmlns:a16="http://schemas.microsoft.com/office/drawing/2014/main" id="{D85B94F6-5A7C-6008-CFEC-280DF1F2F96D}"/>
              </a:ext>
            </a:extLst>
          </p:cNvPr>
          <p:cNvSpPr>
            <a:spLocks noGrp="1" noRot="1" noChangeAspect="1" noChangeArrowheads="1" noTextEdit="1"/>
          </p:cNvSpPr>
          <p:nvPr>
            <p:ph type="sldImg"/>
          </p:nvPr>
        </p:nvSpPr>
        <p:spPr>
          <a:ln/>
        </p:spPr>
      </p:sp>
      <p:sp>
        <p:nvSpPr>
          <p:cNvPr id="236547" name="Rectangle 3">
            <a:extLst>
              <a:ext uri="{FF2B5EF4-FFF2-40B4-BE49-F238E27FC236}">
                <a16:creationId xmlns:a16="http://schemas.microsoft.com/office/drawing/2014/main" id="{9453D888-2C6D-DB4A-DA03-BFD525773499}"/>
              </a:ext>
            </a:extLst>
          </p:cNvPr>
          <p:cNvSpPr>
            <a:spLocks noGrp="1" noChangeArrowheads="1"/>
          </p:cNvSpPr>
          <p:nvPr>
            <p:ph type="body" idx="1"/>
          </p:nvPr>
        </p:nvSpPr>
        <p:spPr/>
        <p:txBody>
          <a:bodyPr/>
          <a:lstStyle/>
          <a:p>
            <a:endParaRPr lang="en-US"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AC948EC-E875-A2B0-64F2-0EF059235AC7}"/>
              </a:ext>
            </a:extLst>
          </p:cNvPr>
          <p:cNvSpPr>
            <a:spLocks noGrp="1" noChangeArrowheads="1"/>
          </p:cNvSpPr>
          <p:nvPr>
            <p:ph type="sldNum" sz="quarter" idx="5"/>
          </p:nvPr>
        </p:nvSpPr>
        <p:spPr>
          <a:ln/>
        </p:spPr>
        <p:txBody>
          <a:bodyPr/>
          <a:lstStyle/>
          <a:p>
            <a:fld id="{DFDF6B45-F968-48C7-8E94-18DA6AAD16CA}" type="slidenum">
              <a:rPr lang="en-US" altLang="it-IT"/>
              <a:pPr/>
              <a:t>5</a:t>
            </a:fld>
            <a:endParaRPr lang="en-US" altLang="it-IT"/>
          </a:p>
        </p:txBody>
      </p:sp>
      <p:sp>
        <p:nvSpPr>
          <p:cNvPr id="145410" name="Rectangle 2">
            <a:extLst>
              <a:ext uri="{FF2B5EF4-FFF2-40B4-BE49-F238E27FC236}">
                <a16:creationId xmlns:a16="http://schemas.microsoft.com/office/drawing/2014/main" id="{355432EA-9355-1E16-B85C-21EBA47FA955}"/>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F1E8686C-5E09-1041-E3F5-620FD560D028}"/>
              </a:ext>
            </a:extLst>
          </p:cNvPr>
          <p:cNvSpPr>
            <a:spLocks noGrp="1" noChangeArrowheads="1"/>
          </p:cNvSpPr>
          <p:nvPr>
            <p:ph type="body" idx="1"/>
          </p:nvPr>
        </p:nvSpPr>
        <p:spPr/>
        <p:txBody>
          <a:bodyPr/>
          <a:lstStyle/>
          <a:p>
            <a:endParaRPr lang="en-US"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5835F-4553-EB4B-B10B-65E929E5C6B5}" type="slidenum">
              <a:rPr lang="en-US" smtClean="0"/>
              <a:t>6</a:t>
            </a:fld>
            <a:endParaRPr lang="en-US"/>
          </a:p>
        </p:txBody>
      </p:sp>
    </p:spTree>
    <p:extLst>
      <p:ext uri="{BB962C8B-B14F-4D97-AF65-F5344CB8AC3E}">
        <p14:creationId xmlns:p14="http://schemas.microsoft.com/office/powerpoint/2010/main" val="3226660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5835F-4553-EB4B-B10B-65E929E5C6B5}" type="slidenum">
              <a:rPr lang="en-US" smtClean="0"/>
              <a:t>10</a:t>
            </a:fld>
            <a:endParaRPr lang="en-US"/>
          </a:p>
        </p:txBody>
      </p:sp>
    </p:spTree>
    <p:extLst>
      <p:ext uri="{BB962C8B-B14F-4D97-AF65-F5344CB8AC3E}">
        <p14:creationId xmlns:p14="http://schemas.microsoft.com/office/powerpoint/2010/main" val="1412467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people take data and fit a model. But the model is generally incorrect, missing some aspects of the physics of the device</a:t>
            </a:r>
          </a:p>
        </p:txBody>
      </p:sp>
      <p:sp>
        <p:nvSpPr>
          <p:cNvPr id="4" name="Slide Number Placeholder 3"/>
          <p:cNvSpPr>
            <a:spLocks noGrp="1"/>
          </p:cNvSpPr>
          <p:nvPr>
            <p:ph type="sldNum" sz="quarter" idx="5"/>
          </p:nvPr>
        </p:nvSpPr>
        <p:spPr/>
        <p:txBody>
          <a:bodyPr/>
          <a:lstStyle/>
          <a:p>
            <a:fld id="{CE4C7B53-63BA-A34D-BA11-91579FDFDDD5}" type="slidenum">
              <a:rPr lang="en-US" smtClean="0"/>
              <a:t>11</a:t>
            </a:fld>
            <a:endParaRPr lang="en-US"/>
          </a:p>
        </p:txBody>
      </p:sp>
    </p:spTree>
    <p:extLst>
      <p:ext uri="{BB962C8B-B14F-4D97-AF65-F5344CB8AC3E}">
        <p14:creationId xmlns:p14="http://schemas.microsoft.com/office/powerpoint/2010/main" val="2533960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Neural networks can help controlling a device but don’t provide a physical insight</a:t>
            </a:r>
          </a:p>
        </p:txBody>
      </p:sp>
      <p:sp>
        <p:nvSpPr>
          <p:cNvPr id="4" name="Slide Number Placeholder 3"/>
          <p:cNvSpPr>
            <a:spLocks noGrp="1"/>
          </p:cNvSpPr>
          <p:nvPr>
            <p:ph type="sldNum" sz="quarter" idx="5"/>
          </p:nvPr>
        </p:nvSpPr>
        <p:spPr/>
        <p:txBody>
          <a:bodyPr/>
          <a:lstStyle/>
          <a:p>
            <a:fld id="{4015835F-4553-EB4B-B10B-65E929E5C6B5}" type="slidenum">
              <a:rPr lang="en-US" smtClean="0"/>
              <a:t>12</a:t>
            </a:fld>
            <a:endParaRPr lang="en-US"/>
          </a:p>
        </p:txBody>
      </p:sp>
    </p:spTree>
    <p:extLst>
      <p:ext uri="{BB962C8B-B14F-4D97-AF65-F5344CB8AC3E}">
        <p14:creationId xmlns:p14="http://schemas.microsoft.com/office/powerpoint/2010/main" val="3101709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GB is the best of the two worlds: </a:t>
            </a:r>
            <a:r>
              <a:rPr lang="en-US" dirty="0" err="1"/>
              <a:t>idetifies</a:t>
            </a:r>
            <a:r>
              <a:rPr lang="en-US" dirty="0"/>
              <a:t> a model and uses is for control. This provide solution to other problems such as characterizing the environment</a:t>
            </a:r>
          </a:p>
        </p:txBody>
      </p:sp>
      <p:sp>
        <p:nvSpPr>
          <p:cNvPr id="4" name="Slide Number Placeholder 3"/>
          <p:cNvSpPr>
            <a:spLocks noGrp="1"/>
          </p:cNvSpPr>
          <p:nvPr>
            <p:ph type="sldNum" sz="quarter" idx="5"/>
          </p:nvPr>
        </p:nvSpPr>
        <p:spPr/>
        <p:txBody>
          <a:bodyPr/>
          <a:lstStyle/>
          <a:p>
            <a:fld id="{CE4C7B53-63BA-A34D-BA11-91579FDFDDD5}" type="slidenum">
              <a:rPr lang="en-US" smtClean="0"/>
              <a:t>13</a:t>
            </a:fld>
            <a:endParaRPr lang="en-US"/>
          </a:p>
        </p:txBody>
      </p:sp>
    </p:spTree>
    <p:extLst>
      <p:ext uri="{BB962C8B-B14F-4D97-AF65-F5344CB8AC3E}">
        <p14:creationId xmlns:p14="http://schemas.microsoft.com/office/powerpoint/2010/main" val="3966070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EB8CFA5-A6DB-44FE-BB5B-2FA0DA83CBA0}" type="datetimeFigureOut">
              <a:rPr lang="en-GB" smtClean="0"/>
              <a:pPr/>
              <a:t>11/02/2024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EB8CFA5-A6DB-44FE-BB5B-2FA0DA83CBA0}" type="datetimeFigureOut">
              <a:rPr lang="en-GB" smtClean="0"/>
              <a:pPr/>
              <a:t>11/02/2024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EB8CFA5-A6DB-44FE-BB5B-2FA0DA83CBA0}" type="datetimeFigureOut">
              <a:rPr lang="en-GB" smtClean="0"/>
              <a:pPr/>
              <a:t>11/02/2024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04A92-5771-E2CF-5B2E-80E9C62383E1}"/>
              </a:ext>
            </a:extLst>
          </p:cNvPr>
          <p:cNvSpPr>
            <a:spLocks noGrp="1"/>
          </p:cNvSpPr>
          <p:nvPr>
            <p:ph type="title" sz="quarter"/>
          </p:nvPr>
        </p:nvSpPr>
        <p:spPr>
          <a:xfrm>
            <a:off x="628650" y="365125"/>
            <a:ext cx="7886700" cy="1325563"/>
          </a:xfrm>
          <a:prstGeom prst="rect">
            <a:avLst/>
          </a:prstGeom>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EEED2148-ECFC-483A-7724-27B3DB339EDC}"/>
              </a:ext>
            </a:extLst>
          </p:cNvPr>
          <p:cNvSpPr>
            <a:spLocks noGrp="1"/>
          </p:cNvSpPr>
          <p:nvPr>
            <p:ph sz="quarter" idx="1"/>
          </p:nvPr>
        </p:nvSpPr>
        <p:spPr>
          <a:xfrm>
            <a:off x="628650" y="1825625"/>
            <a:ext cx="3867150" cy="2098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DD79F98A-99D6-300B-D018-55D770EAEBC5}"/>
              </a:ext>
            </a:extLst>
          </p:cNvPr>
          <p:cNvSpPr>
            <a:spLocks noGrp="1"/>
          </p:cNvSpPr>
          <p:nvPr>
            <p:ph sz="quarter" idx="2"/>
          </p:nvPr>
        </p:nvSpPr>
        <p:spPr>
          <a:xfrm>
            <a:off x="4648200" y="1825625"/>
            <a:ext cx="3867150" cy="2098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Content Placeholder 4">
            <a:extLst>
              <a:ext uri="{FF2B5EF4-FFF2-40B4-BE49-F238E27FC236}">
                <a16:creationId xmlns:a16="http://schemas.microsoft.com/office/drawing/2014/main" id="{4C7827FF-707C-6F37-F598-18F91B7EFEB7}"/>
              </a:ext>
            </a:extLst>
          </p:cNvPr>
          <p:cNvSpPr>
            <a:spLocks noGrp="1"/>
          </p:cNvSpPr>
          <p:nvPr>
            <p:ph sz="quarter" idx="3"/>
          </p:nvPr>
        </p:nvSpPr>
        <p:spPr>
          <a:xfrm>
            <a:off x="628650" y="4076700"/>
            <a:ext cx="3867150" cy="21002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Content Placeholder 5">
            <a:extLst>
              <a:ext uri="{FF2B5EF4-FFF2-40B4-BE49-F238E27FC236}">
                <a16:creationId xmlns:a16="http://schemas.microsoft.com/office/drawing/2014/main" id="{831F7CB4-5743-C1BE-9317-DA58AE5F0818}"/>
              </a:ext>
            </a:extLst>
          </p:cNvPr>
          <p:cNvSpPr>
            <a:spLocks noGrp="1"/>
          </p:cNvSpPr>
          <p:nvPr>
            <p:ph sz="quarter" idx="4"/>
          </p:nvPr>
        </p:nvSpPr>
        <p:spPr>
          <a:xfrm>
            <a:off x="4648200" y="4076700"/>
            <a:ext cx="3867150" cy="21002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extLst>
      <p:ext uri="{BB962C8B-B14F-4D97-AF65-F5344CB8AC3E}">
        <p14:creationId xmlns:p14="http://schemas.microsoft.com/office/powerpoint/2010/main" val="3189996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43F7D3E-89CE-4262-A40D-711534EF5147}" type="datetimeFigureOut">
              <a:rPr lang="en-GB" smtClean="0"/>
              <a:pPr/>
              <a:t>11/02/2024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3F7D3E-89CE-4262-A40D-711534EF5147}" type="datetimeFigureOut">
              <a:rPr lang="en-GB" smtClean="0"/>
              <a:pPr/>
              <a:t>11/02/2024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3F7D3E-89CE-4262-A40D-711534EF5147}" type="datetimeFigureOut">
              <a:rPr lang="en-GB" smtClean="0"/>
              <a:pPr/>
              <a:t>11/02/2024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43F7D3E-89CE-4262-A40D-711534EF5147}" type="datetimeFigureOut">
              <a:rPr lang="en-GB" smtClean="0"/>
              <a:pPr/>
              <a:t>11/02/2024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59E24-DB0A-4ACF-81F4-176CD217932F}" type="slidenum">
              <a:rPr lang="en-GB" smtClean="0"/>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43F7D3E-89CE-4262-A40D-711534EF5147}" type="datetimeFigureOut">
              <a:rPr lang="en-GB" smtClean="0"/>
              <a:pPr/>
              <a:t>11/02/2024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9D59E24-DB0A-4ACF-81F4-176CD217932F}" type="slidenum">
              <a:rPr lang="en-GB" smtClean="0"/>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43F7D3E-89CE-4262-A40D-711534EF5147}" type="datetimeFigureOut">
              <a:rPr lang="en-GB" smtClean="0"/>
              <a:pPr/>
              <a:t>11/02/2024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D59E24-DB0A-4ACF-81F4-176CD217932F}" type="slidenum">
              <a:rPr lang="en-GB" smtClean="0"/>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3F7D3E-89CE-4262-A40D-711534EF5147}" type="datetimeFigureOut">
              <a:rPr lang="en-GB" smtClean="0"/>
              <a:pPr/>
              <a:t>11/02/2024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D59E24-DB0A-4ACF-81F4-176CD217932F}"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24" y="17966"/>
            <a:ext cx="8229600" cy="1143000"/>
          </a:xfrm>
        </p:spPr>
        <p:txBody>
          <a:bodyPr/>
          <a:lstStyle>
            <a:lvl1pPr algn="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3F7D3E-89CE-4262-A40D-711534EF5147}" type="datetimeFigureOut">
              <a:rPr lang="en-GB" smtClean="0"/>
              <a:pPr/>
              <a:t>11/02/2024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59E24-DB0A-4ACF-81F4-176CD217932F}" type="slidenum">
              <a:rPr lang="en-GB" smtClean="0"/>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3F7D3E-89CE-4262-A40D-711534EF5147}" type="datetimeFigureOut">
              <a:rPr lang="en-GB" smtClean="0"/>
              <a:pPr/>
              <a:t>11/02/2024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59E24-DB0A-4ACF-81F4-176CD217932F}" type="slidenum">
              <a:rPr lang="en-GB" smtClean="0"/>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3F7D3E-89CE-4262-A40D-711534EF5147}" type="datetimeFigureOut">
              <a:rPr lang="en-GB" smtClean="0"/>
              <a:pPr/>
              <a:t>11/02/2024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3F7D3E-89CE-4262-A40D-711534EF5147}" type="datetimeFigureOut">
              <a:rPr lang="en-GB" smtClean="0"/>
              <a:pPr/>
              <a:t>11/02/2024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718581-451A-DFFB-3E11-FC3D6666E2BB}"/>
              </a:ext>
            </a:extLst>
          </p:cNvPr>
          <p:cNvPicPr>
            <a:picLocks noChangeAspect="1"/>
          </p:cNvPicPr>
          <p:nvPr userDrawn="1"/>
        </p:nvPicPr>
        <p:blipFill>
          <a:blip r:embed="rId2">
            <a:alphaModFix amt="60000"/>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EF00CEA-C288-458B-B7E1-B0304228B737}" type="datetime1">
              <a:rPr lang="en-GB" smtClean="0"/>
              <a:t>11/02/2024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3618375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E15DC0A-96C3-426E-A409-497DF4B9BD61}" type="datetime1">
              <a:rPr lang="en-GB" smtClean="0"/>
              <a:t>11/02/2024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1597277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5C4577-9618-46DD-BB40-A966D82D0EBC}" type="datetime1">
              <a:rPr lang="en-GB" smtClean="0"/>
              <a:t>11/02/2024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2315540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162BC8B-DACA-4414-A9FE-095A2A5E452F}" type="datetime1">
              <a:rPr lang="en-GB" smtClean="0"/>
              <a:t>11/02/2024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16377019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7D9BAA3-B3CB-4DAE-8F04-A1253CCA15A3}" type="datetime1">
              <a:rPr lang="en-GB" smtClean="0"/>
              <a:t>11/02/2024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1886120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097F6EF-2257-48D1-8533-DA4D4894CC82}" type="datetime1">
              <a:rPr lang="en-GB" smtClean="0"/>
              <a:t>11/02/2024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722494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EB8CFA5-A6DB-44FE-BB5B-2FA0DA83CBA0}" type="datetimeFigureOut">
              <a:rPr lang="en-GB" smtClean="0"/>
              <a:pPr/>
              <a:t>11/02/2024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12C49C-E37D-489D-AE57-D6AE803898FB}" type="datetime1">
              <a:rPr lang="en-GB" smtClean="0"/>
              <a:t>11/02/2024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35632699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438A32-441C-4EF8-ABED-0BF67DCF5C09}" type="datetime1">
              <a:rPr lang="en-GB" smtClean="0"/>
              <a:t>11/02/2024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844824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B3B28E-0651-4416-8227-C31F4F73CDDE}" type="datetime1">
              <a:rPr lang="en-GB" smtClean="0"/>
              <a:t>11/02/2024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40952115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4BB7F0D-0368-4B02-B752-F3E828A383A2}" type="datetime1">
              <a:rPr lang="en-GB" smtClean="0"/>
              <a:t>11/02/2024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3015851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5A541AA-2017-4749-B28C-78CD2C6244C2}" type="datetime1">
              <a:rPr lang="en-GB" smtClean="0"/>
              <a:t>11/02/2024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59E24-DB0A-4ACF-81F4-176CD217932F}" type="slidenum">
              <a:rPr lang="en-GB" smtClean="0"/>
              <a:pPr/>
              <a:t>‹#›</a:t>
            </a:fld>
            <a:endParaRPr lang="en-GB"/>
          </a:p>
        </p:txBody>
      </p:sp>
    </p:spTree>
    <p:extLst>
      <p:ext uri="{BB962C8B-B14F-4D97-AF65-F5344CB8AC3E}">
        <p14:creationId xmlns:p14="http://schemas.microsoft.com/office/powerpoint/2010/main" val="14069468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F67CB3A-F421-42D0-A5A9-15CC4CF63FFA}" type="datetime1">
              <a:rPr lang="en-GB" smtClean="0"/>
              <a:t>11/02/2024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3406175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3566" y="84505"/>
            <a:ext cx="8796867" cy="885299"/>
          </a:xfrm>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A810629-756E-413E-8F7A-D60329E324DF}" type="datetime1">
              <a:rPr lang="en-GB" smtClean="0"/>
              <a:t>11/02/2024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542873" y="6373284"/>
            <a:ext cx="575744" cy="365125"/>
          </a:xfrm>
          <a:prstGeom prst="rect">
            <a:avLst/>
          </a:prstGeom>
        </p:spPr>
        <p:txBody>
          <a:bodyPr/>
          <a:lstStyle/>
          <a:p>
            <a:fld id="{29B4C46E-EE79-4723-A822-322EBC4A74BF}" type="slidenum">
              <a:rPr lang="en-GB" smtClean="0"/>
              <a:pPr/>
              <a:t>‹#›</a:t>
            </a:fld>
            <a:endParaRPr lang="en-GB" dirty="0"/>
          </a:p>
        </p:txBody>
      </p:sp>
    </p:spTree>
    <p:extLst>
      <p:ext uri="{BB962C8B-B14F-4D97-AF65-F5344CB8AC3E}">
        <p14:creationId xmlns:p14="http://schemas.microsoft.com/office/powerpoint/2010/main" val="12215889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1A224BB-CD37-4ACD-AC2D-0FE99E530203}" type="datetime1">
              <a:rPr lang="en-GB" smtClean="0"/>
              <a:t>11/02/2024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3044486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F26F5D4-5C3C-4264-86BB-540D5086DC5E}" type="datetime1">
              <a:rPr lang="en-GB" smtClean="0"/>
              <a:t>11/02/2024</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323436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E10CB5E-E16A-4C0C-964E-88DB88401583}" type="datetime1">
              <a:rPr lang="en-GB" smtClean="0"/>
              <a:t>11/02/2024</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1558940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EB8CFA5-A6DB-44FE-BB5B-2FA0DA83CBA0}" type="datetimeFigureOut">
              <a:rPr lang="en-GB" smtClean="0"/>
              <a:pPr/>
              <a:t>11/02/2024</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3305BFCF-3922-4027-B424-D503D3B2F3F3}" type="datetime1">
              <a:rPr lang="en-GB" smtClean="0"/>
              <a:t>11/02/2024</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3344811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5219E90-C4B4-447A-9C35-CE3564B841B0}" type="datetime1">
              <a:rPr lang="en-GB" smtClean="0"/>
              <a:t>11/02/2024</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33401316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FEF6D1F-5AF6-4290-8630-9C85158DBC9E}" type="datetime1">
              <a:rPr lang="en-GB" smtClean="0"/>
              <a:t>11/02/2024</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26598545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1895C72-A372-4E3F-AF43-C9A1AE41B59E}" type="datetime1">
              <a:rPr lang="en-GB" smtClean="0"/>
              <a:t>11/02/2024</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19401528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202090D-E1C4-4671-B4B8-B613AF799C20}" type="datetime1">
              <a:rPr lang="en-GB" smtClean="0"/>
              <a:t>11/02/2024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2618944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1D75439-BCC1-4B0E-A3B6-4495E2A1E4AF}" type="datetime1">
              <a:rPr lang="en-GB" smtClean="0"/>
              <a:t>11/02/2024</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extLst>
      <p:ext uri="{BB962C8B-B14F-4D97-AF65-F5344CB8AC3E}">
        <p14:creationId xmlns:p14="http://schemas.microsoft.com/office/powerpoint/2010/main" val="336008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EB8CFA5-A6DB-44FE-BB5B-2FA0DA83CBA0}" type="datetimeFigureOut">
              <a:rPr lang="en-GB" smtClean="0"/>
              <a:pPr/>
              <a:t>11/02/2024</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EB8CFA5-A6DB-44FE-BB5B-2FA0DA83CBA0}" type="datetimeFigureOut">
              <a:rPr lang="en-GB" smtClean="0"/>
              <a:pPr/>
              <a:t>11/02/2024</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EB8CFA5-A6DB-44FE-BB5B-2FA0DA83CBA0}" type="datetimeFigureOut">
              <a:rPr lang="en-GB" smtClean="0"/>
              <a:pPr/>
              <a:t>11/02/2024</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EB8CFA5-A6DB-44FE-BB5B-2FA0DA83CBA0}" type="datetimeFigureOut">
              <a:rPr lang="en-GB" smtClean="0"/>
              <a:pPr/>
              <a:t>11/02/2024</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EB8CFA5-A6DB-44FE-BB5B-2FA0DA83CBA0}" type="datetimeFigureOut">
              <a:rPr lang="en-GB" smtClean="0"/>
              <a:pPr/>
              <a:t>11/02/2024</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9B4C46E-EE79-4723-A822-322EBC4A74BF}"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p:cNvSpPr/>
          <p:nvPr userDrawn="1"/>
        </p:nvSpPr>
        <p:spPr>
          <a:xfrm>
            <a:off x="0" y="0"/>
            <a:ext cx="9144000" cy="1166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823" r:id="rId12"/>
  </p:sldLayoutIdLst>
  <p:txStyles>
    <p:title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7D3E-89CE-4262-A40D-711534EF5147}" type="datetimeFigureOut">
              <a:rPr lang="en-GB" smtClean="0"/>
              <a:pPr/>
              <a:t>11/02/2024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59E24-DB0A-4ACF-81F4-176CD217932F}"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47AD78-34D3-4AC0-8462-96098F2B52E1}" type="datetime1">
              <a:rPr lang="en-GB" smtClean="0"/>
              <a:t>11/02/2024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59E24-DB0A-4ACF-81F4-176CD217932F}" type="slidenum">
              <a:rPr lang="en-GB" smtClean="0"/>
              <a:pPr/>
              <a:t>‹#›</a:t>
            </a:fld>
            <a:endParaRPr lang="en-GB"/>
          </a:p>
        </p:txBody>
      </p:sp>
    </p:spTree>
    <p:extLst>
      <p:ext uri="{BB962C8B-B14F-4D97-AF65-F5344CB8AC3E}">
        <p14:creationId xmlns:p14="http://schemas.microsoft.com/office/powerpoint/2010/main" val="1079422445"/>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1066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177799" y="173034"/>
            <a:ext cx="8796867" cy="885299"/>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61352691"/>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hf sldNum="0" hdr="0" ftr="0" dt="0"/>
  <p:txStyles>
    <p:titleStyle>
      <a:lvl1pPr algn="l" defTabSz="914400" rtl="0" eaLnBrk="1" latinLnBrk="0" hangingPunct="1">
        <a:spcBef>
          <a:spcPct val="0"/>
        </a:spcBef>
        <a:buNone/>
        <a:defRPr sz="3600" b="1" kern="1200" baseline="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tif"/></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10.png"/><Relationship Id="rId7" Type="http://schemas.openxmlformats.org/officeDocument/2006/relationships/image" Target="../media/image44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830.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4.pn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5.wmf"/><Relationship Id="rId3" Type="http://schemas.openxmlformats.org/officeDocument/2006/relationships/image" Target="../media/image10.jpeg"/><Relationship Id="rId7" Type="http://schemas.openxmlformats.org/officeDocument/2006/relationships/image" Target="../media/image12.wmf"/><Relationship Id="rId12" Type="http://schemas.openxmlformats.org/officeDocument/2006/relationships/oleObject" Target="../embeddings/oleObject5.bin"/><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oleObject" Target="../embeddings/oleObject2.bin"/><Relationship Id="rId11" Type="http://schemas.openxmlformats.org/officeDocument/2006/relationships/image" Target="../media/image14.wmf"/><Relationship Id="rId5" Type="http://schemas.openxmlformats.org/officeDocument/2006/relationships/image" Target="../media/image11.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3.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image" Target="../media/image16.wmf"/></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ctrTitle"/>
          </p:nvPr>
        </p:nvSpPr>
        <p:spPr>
          <a:xfrm>
            <a:off x="1" y="1909221"/>
            <a:ext cx="8987632" cy="824186"/>
          </a:xfrm>
        </p:spPr>
        <p:txBody>
          <a:bodyPr>
            <a:noAutofit/>
          </a:bodyPr>
          <a:lstStyle/>
          <a:p>
            <a:r>
              <a:rPr lang="en-US" sz="4000" b="1" dirty="0"/>
              <a:t>Reconfigurable photonic devices in lithium niobate</a:t>
            </a:r>
            <a:endParaRPr lang="en-US" sz="4000" b="1" dirty="0">
              <a:latin typeface="Arial" panose="020B0604020202020204" pitchFamily="34" charset="0"/>
              <a:ea typeface="ＭＳ Ｐゴシック" charset="-128"/>
              <a:cs typeface="Arial" panose="020B0604020202020204" pitchFamily="34" charset="0"/>
            </a:endParaRPr>
          </a:p>
        </p:txBody>
      </p:sp>
      <p:sp>
        <p:nvSpPr>
          <p:cNvPr id="10" name="Rectangle 2"/>
          <p:cNvSpPr>
            <a:spLocks/>
          </p:cNvSpPr>
          <p:nvPr/>
        </p:nvSpPr>
        <p:spPr bwMode="auto">
          <a:xfrm>
            <a:off x="233098" y="3078305"/>
            <a:ext cx="8754535" cy="2045570"/>
          </a:xfrm>
          <a:prstGeom prst="rect">
            <a:avLst/>
          </a:prstGeom>
          <a:noFill/>
          <a:ln w="12700" cap="flat">
            <a:noFill/>
            <a:miter lim="800000"/>
            <a:headEnd type="none" w="med" len="med"/>
            <a:tailEnd type="none" w="med" len="med"/>
          </a:ln>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3200" b="0" i="0" u="none" strike="noStrike" kern="1200" cap="none" spc="0" normalizeH="0" baseline="0" noProof="0" dirty="0">
                <a:ln>
                  <a:noFill/>
                </a:ln>
                <a:effectLst/>
                <a:uLnTx/>
                <a:uFillTx/>
                <a:latin typeface="Arial" pitchFamily="34" charset="0"/>
                <a:ea typeface="ＭＳ Ｐゴシック" charset="-128"/>
                <a:cs typeface="+mn-cs"/>
              </a:rPr>
              <a:t>Mirko Lobino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200" b="1" i="0" u="none" strike="noStrike" kern="1200" cap="none" spc="0" normalizeH="0" baseline="0" noProof="0" dirty="0">
                <a:ln>
                  <a:noFill/>
                </a:ln>
                <a:effectLst/>
                <a:uLnTx/>
                <a:uFillTx/>
                <a:latin typeface="Calibri"/>
                <a:ea typeface="Gill Sans" charset="0"/>
                <a:cs typeface="Gill Sans" charset="0"/>
                <a:sym typeface="Gill Sans" charset="0"/>
              </a:rPr>
              <a:t>Università di Trento</a:t>
            </a:r>
          </a:p>
          <a:p>
            <a:pPr marL="0" marR="0" lvl="0" indent="0" algn="ctr" defTabSz="914400" rtl="0" eaLnBrk="1" fontAlgn="base" latinLnBrk="0" hangingPunct="1">
              <a:lnSpc>
                <a:spcPct val="100000"/>
              </a:lnSpc>
              <a:spcBef>
                <a:spcPct val="0"/>
              </a:spcBef>
              <a:spcAft>
                <a:spcPct val="0"/>
              </a:spcAft>
              <a:buClrTx/>
              <a:buSzTx/>
              <a:buFontTx/>
              <a:buNone/>
              <a:tabLst/>
              <a:defRPr/>
            </a:pPr>
            <a:r>
              <a:rPr lang="it-IT" sz="2200" b="1" dirty="0">
                <a:latin typeface="Calibri"/>
                <a:ea typeface="Gill Sans" charset="0"/>
                <a:cs typeface="Gill Sans" charset="0"/>
                <a:sym typeface="Gill Sans" charset="0"/>
              </a:rPr>
              <a:t>Dipartimento di Ingegneria Industriale</a:t>
            </a:r>
            <a:endParaRPr kumimoji="0" lang="en-US" sz="2200" b="1" i="0" u="none" strike="noStrike" kern="1200" cap="none" spc="0" normalizeH="0" baseline="0" noProof="0" dirty="0">
              <a:ln>
                <a:noFill/>
              </a:ln>
              <a:effectLst/>
              <a:uLnTx/>
              <a:uFillTx/>
              <a:latin typeface="Calibri"/>
              <a:ea typeface="Gill Sans" charset="0"/>
              <a:cs typeface="Gill Sans" charset="0"/>
              <a:sym typeface="Gill Sans" charset="0"/>
            </a:endParaRPr>
          </a:p>
        </p:txBody>
      </p:sp>
      <p:sp>
        <p:nvSpPr>
          <p:cNvPr id="11" name="Rectangle 2">
            <a:extLst>
              <a:ext uri="{FF2B5EF4-FFF2-40B4-BE49-F238E27FC236}">
                <a16:creationId xmlns:a16="http://schemas.microsoft.com/office/drawing/2014/main" id="{63BB49E3-C79F-4F33-A623-4F3B6E2A69B2}"/>
              </a:ext>
            </a:extLst>
          </p:cNvPr>
          <p:cNvSpPr>
            <a:spLocks/>
          </p:cNvSpPr>
          <p:nvPr/>
        </p:nvSpPr>
        <p:spPr bwMode="auto">
          <a:xfrm>
            <a:off x="7112" y="5221033"/>
            <a:ext cx="9144000" cy="824187"/>
          </a:xfrm>
          <a:prstGeom prst="rect">
            <a:avLst/>
          </a:prstGeom>
          <a:noFill/>
          <a:ln w="12700" cap="flat">
            <a:noFill/>
            <a:miter lim="800000"/>
            <a:headEnd type="none" w="med" len="med"/>
            <a:tailEnd type="none" w="med" len="med"/>
          </a:ln>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effectLst/>
                <a:uLnTx/>
                <a:uFillTx/>
                <a:latin typeface="Calibri"/>
                <a:ea typeface="Gill Sans" charset="0"/>
                <a:cs typeface="Gill Sans" charset="0"/>
                <a:sym typeface="Gill Sans" charset="0"/>
              </a:rPr>
              <a:t>Quantum Architectures for Analogues and Theory Applications – Trento </a:t>
            </a:r>
            <a:r>
              <a:rPr kumimoji="0" lang="it-IT" sz="2200" b="1" i="0" u="none" strike="noStrike" kern="1200" cap="none" spc="0" normalizeH="0" baseline="0" noProof="0" dirty="0">
                <a:ln>
                  <a:noFill/>
                </a:ln>
                <a:effectLst/>
                <a:uLnTx/>
                <a:uFillTx/>
                <a:latin typeface="Calibri"/>
                <a:ea typeface="Gill Sans" charset="0"/>
                <a:cs typeface="Gill Sans" charset="0"/>
                <a:sym typeface="Gill Sans" charset="0"/>
              </a:rPr>
              <a:t>13/02/2024</a:t>
            </a:r>
            <a:endParaRPr kumimoji="0" lang="en-US" sz="2200" b="1" i="0" u="none" strike="noStrike" kern="1200" cap="none" spc="0" normalizeH="0" baseline="0" noProof="0" dirty="0">
              <a:ln>
                <a:noFill/>
              </a:ln>
              <a:effectLst/>
              <a:uLnTx/>
              <a:uFillTx/>
              <a:latin typeface="Calibri"/>
              <a:ea typeface="Gill Sans" charset="0"/>
              <a:cs typeface="Gill Sans" charset="0"/>
              <a:sym typeface="Gill Sans" charset="0"/>
            </a:endParaRPr>
          </a:p>
        </p:txBody>
      </p:sp>
      <p:pic>
        <p:nvPicPr>
          <p:cNvPr id="5" name="Picture 10" descr="Text&#10;&#10;Description automatically generated with medium confidence">
            <a:extLst>
              <a:ext uri="{FF2B5EF4-FFF2-40B4-BE49-F238E27FC236}">
                <a16:creationId xmlns:a16="http://schemas.microsoft.com/office/drawing/2014/main" id="{C5F35F9E-5910-80AC-FF9E-73F212639C3C}"/>
              </a:ext>
            </a:extLst>
          </p:cNvPr>
          <p:cNvPicPr>
            <a:picLocks noChangeAspect="1"/>
          </p:cNvPicPr>
          <p:nvPr/>
        </p:nvPicPr>
        <p:blipFill>
          <a:blip r:embed="rId3"/>
          <a:stretch>
            <a:fillRect/>
          </a:stretch>
        </p:blipFill>
        <p:spPr>
          <a:xfrm>
            <a:off x="91441" y="296922"/>
            <a:ext cx="2765688" cy="856174"/>
          </a:xfrm>
          <a:prstGeom prst="rect">
            <a:avLst/>
          </a:prstGeom>
        </p:spPr>
      </p:pic>
      <p:pic>
        <p:nvPicPr>
          <p:cNvPr id="7" name="Picture 6" descr="Logo, icon&#10;&#10;Description automatically generated">
            <a:extLst>
              <a:ext uri="{FF2B5EF4-FFF2-40B4-BE49-F238E27FC236}">
                <a16:creationId xmlns:a16="http://schemas.microsoft.com/office/drawing/2014/main" id="{4CE5EB77-55CB-958F-8317-763D25B8B688}"/>
              </a:ext>
            </a:extLst>
          </p:cNvPr>
          <p:cNvPicPr>
            <a:picLocks noChangeAspect="1"/>
          </p:cNvPicPr>
          <p:nvPr/>
        </p:nvPicPr>
        <p:blipFill>
          <a:blip r:embed="rId4"/>
          <a:stretch>
            <a:fillRect/>
          </a:stretch>
        </p:blipFill>
        <p:spPr>
          <a:xfrm>
            <a:off x="3931421" y="366079"/>
            <a:ext cx="1419165" cy="717861"/>
          </a:xfrm>
          <a:prstGeom prst="rect">
            <a:avLst/>
          </a:prstGeom>
        </p:spPr>
      </p:pic>
      <p:pic>
        <p:nvPicPr>
          <p:cNvPr id="12" name="Picture 11" descr="Text&#10;&#10;Description automatically generated">
            <a:extLst>
              <a:ext uri="{FF2B5EF4-FFF2-40B4-BE49-F238E27FC236}">
                <a16:creationId xmlns:a16="http://schemas.microsoft.com/office/drawing/2014/main" id="{1204CB0B-26D8-72C1-4660-011C420780A9}"/>
              </a:ext>
            </a:extLst>
          </p:cNvPr>
          <p:cNvPicPr>
            <a:picLocks noChangeAspect="1"/>
          </p:cNvPicPr>
          <p:nvPr/>
        </p:nvPicPr>
        <p:blipFill>
          <a:blip r:embed="rId5"/>
          <a:stretch>
            <a:fillRect/>
          </a:stretch>
        </p:blipFill>
        <p:spPr>
          <a:xfrm>
            <a:off x="6424879" y="198921"/>
            <a:ext cx="2829185" cy="1052176"/>
          </a:xfrm>
          <a:prstGeom prst="rect">
            <a:avLst/>
          </a:prstGeom>
        </p:spPr>
      </p:pic>
    </p:spTree>
    <p:extLst>
      <p:ext uri="{BB962C8B-B14F-4D97-AF65-F5344CB8AC3E}">
        <p14:creationId xmlns:p14="http://schemas.microsoft.com/office/powerpoint/2010/main" val="2315829042"/>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8C31-3AAE-16AA-13A3-4D205AB01012}"/>
              </a:ext>
            </a:extLst>
          </p:cNvPr>
          <p:cNvSpPr>
            <a:spLocks noGrp="1"/>
          </p:cNvSpPr>
          <p:nvPr>
            <p:ph type="title"/>
          </p:nvPr>
        </p:nvSpPr>
        <p:spPr>
          <a:xfrm>
            <a:off x="149555" y="217871"/>
            <a:ext cx="8885444" cy="994172"/>
          </a:xfrm>
        </p:spPr>
        <p:txBody>
          <a:bodyPr>
            <a:noAutofit/>
          </a:bodyPr>
          <a:lstStyle/>
          <a:p>
            <a:pPr algn="l"/>
            <a:r>
              <a:rPr lang="en-AU" dirty="0"/>
              <a:t>Implementing transformations over many modes</a:t>
            </a:r>
            <a:endParaRPr lang="en-US" dirty="0"/>
          </a:p>
        </p:txBody>
      </p:sp>
      <p:pic>
        <p:nvPicPr>
          <p:cNvPr id="5" name="Picture 4" descr="A diagram of a diagram of a diagram of a diagram of a diagram of a diagram of a diagram of a diagram of a diagram of a diagram of a diagram of a diagram of a diagram of">
            <a:extLst>
              <a:ext uri="{FF2B5EF4-FFF2-40B4-BE49-F238E27FC236}">
                <a16:creationId xmlns:a16="http://schemas.microsoft.com/office/drawing/2014/main" id="{90E290F9-4689-195B-B017-DD121FB27A9F}"/>
              </a:ext>
            </a:extLst>
          </p:cNvPr>
          <p:cNvPicPr>
            <a:picLocks noChangeAspect="1"/>
          </p:cNvPicPr>
          <p:nvPr/>
        </p:nvPicPr>
        <p:blipFill>
          <a:blip r:embed="rId3"/>
          <a:stretch>
            <a:fillRect/>
          </a:stretch>
        </p:blipFill>
        <p:spPr>
          <a:xfrm>
            <a:off x="1574668" y="2588065"/>
            <a:ext cx="6035217" cy="4052064"/>
          </a:xfrm>
          <a:prstGeom prst="rect">
            <a:avLst/>
          </a:prstGeom>
        </p:spPr>
      </p:pic>
      <p:sp>
        <p:nvSpPr>
          <p:cNvPr id="7" name="Content Placeholder 2">
            <a:extLst>
              <a:ext uri="{FF2B5EF4-FFF2-40B4-BE49-F238E27FC236}">
                <a16:creationId xmlns:a16="http://schemas.microsoft.com/office/drawing/2014/main" id="{5BF5CCB1-4A1F-606D-3A83-AE36E12BEE8B}"/>
              </a:ext>
            </a:extLst>
          </p:cNvPr>
          <p:cNvSpPr txBox="1">
            <a:spLocks/>
          </p:cNvSpPr>
          <p:nvPr/>
        </p:nvSpPr>
        <p:spPr>
          <a:xfrm>
            <a:off x="149554" y="1426123"/>
            <a:ext cx="7977099" cy="114300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AU" sz="2400" dirty="0">
                <a:latin typeface="Calibri" panose="020F0502020204030204" pitchFamily="34" charset="0"/>
                <a:cs typeface="Calibri" panose="020F0502020204030204" pitchFamily="34" charset="0"/>
              </a:rPr>
              <a:t>Hard to analytically predict what each electrode will do</a:t>
            </a:r>
          </a:p>
          <a:p>
            <a:pPr fontAlgn="auto">
              <a:spcAft>
                <a:spcPts val="0"/>
              </a:spcAft>
            </a:pPr>
            <a:r>
              <a:rPr lang="en-AU" sz="2400" dirty="0">
                <a:latin typeface="Calibri" panose="020F0502020204030204" pitchFamily="34" charset="0"/>
                <a:cs typeface="Calibri" panose="020F0502020204030204" pitchFamily="34" charset="0"/>
              </a:rPr>
              <a:t>Problem: how to implement a desired transformation?</a:t>
            </a:r>
          </a:p>
        </p:txBody>
      </p:sp>
    </p:spTree>
    <p:extLst>
      <p:ext uri="{BB962C8B-B14F-4D97-AF65-F5344CB8AC3E}">
        <p14:creationId xmlns:p14="http://schemas.microsoft.com/office/powerpoint/2010/main" val="3394862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E459A-52B3-48F5-8E37-03FD3E6552E4}"/>
              </a:ext>
            </a:extLst>
          </p:cNvPr>
          <p:cNvSpPr>
            <a:spLocks noGrp="1"/>
          </p:cNvSpPr>
          <p:nvPr>
            <p:ph type="title"/>
          </p:nvPr>
        </p:nvSpPr>
        <p:spPr/>
        <p:txBody>
          <a:bodyPr>
            <a:normAutofit/>
          </a:bodyPr>
          <a:lstStyle/>
          <a:p>
            <a:r>
              <a:rPr lang="en-AU" dirty="0"/>
              <a:t>Controlling Electrooptical Circuits</a:t>
            </a:r>
            <a:endParaRPr lang="en-AU"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991241-DF1D-4ADE-8B86-25A43FE2945E}"/>
                  </a:ext>
                </a:extLst>
              </p:cNvPr>
              <p:cNvSpPr>
                <a:spLocks noGrp="1"/>
              </p:cNvSpPr>
              <p:nvPr>
                <p:ph idx="1"/>
              </p:nvPr>
            </p:nvSpPr>
            <p:spPr>
              <a:xfrm>
                <a:off x="268152" y="1189954"/>
                <a:ext cx="8748680" cy="1624703"/>
              </a:xfrm>
            </p:spPr>
            <p:txBody>
              <a:bodyPr>
                <a:normAutofit/>
              </a:bodyPr>
              <a:lstStyle/>
              <a:p>
                <a:r>
                  <a:rPr lang="en-AU" sz="2400" dirty="0">
                    <a:latin typeface="Calibri" panose="020F0502020204030204" pitchFamily="34" charset="0"/>
                    <a:cs typeface="Calibri" panose="020F0502020204030204" pitchFamily="34" charset="0"/>
                  </a:rPr>
                  <a:t>With a fixed incoming state </a:t>
                </a:r>
                <a14:m>
                  <m:oMath xmlns:m="http://schemas.openxmlformats.org/officeDocument/2006/math">
                    <m:d>
                      <m:dPr>
                        <m:begChr m:val=""/>
                        <m:endChr m:val="⟩"/>
                        <m:ctrlPr>
                          <a:rPr lang="en-AU" sz="2400" i="1" smtClean="0">
                            <a:latin typeface="Cambria Math" panose="02040503050406030204" pitchFamily="18" charset="0"/>
                            <a:cs typeface="Calibri" panose="020F0502020204030204" pitchFamily="34" charset="0"/>
                          </a:rPr>
                        </m:ctrlPr>
                      </m:dPr>
                      <m:e>
                        <m:r>
                          <a:rPr lang="en-US" sz="2400" b="0" i="1" smtClean="0">
                            <a:latin typeface="Cambria Math" panose="02040503050406030204" pitchFamily="18" charset="0"/>
                            <a:cs typeface="Calibri" panose="020F0502020204030204" pitchFamily="34" charset="0"/>
                          </a:rPr>
                          <m:t>|</m:t>
                        </m:r>
                        <m:sSub>
                          <m:sSubPr>
                            <m:ctrlPr>
                              <a:rPr lang="en-AU" sz="2400" i="1" smtClean="0">
                                <a:latin typeface="Cambria Math" panose="02040503050406030204" pitchFamily="18" charset="0"/>
                                <a:cs typeface="Calibri" panose="020F0502020204030204" pitchFamily="34" charset="0"/>
                              </a:rPr>
                            </m:ctrlPr>
                          </m:sSubPr>
                          <m:e>
                            <m:r>
                              <a:rPr lang="en-AU" sz="2400" i="1" smtClean="0">
                                <a:latin typeface="Cambria Math" panose="02040503050406030204" pitchFamily="18" charset="0"/>
                                <a:ea typeface="Cambria Math" panose="02040503050406030204" pitchFamily="18" charset="0"/>
                                <a:cs typeface="Calibri" panose="020F0502020204030204" pitchFamily="34" charset="0"/>
                              </a:rPr>
                              <m:t>𝜓</m:t>
                            </m:r>
                          </m:e>
                          <m:sub>
                            <m:r>
                              <a:rPr lang="en-US" sz="2400" b="0" i="1" smtClean="0">
                                <a:latin typeface="Cambria Math" panose="02040503050406030204" pitchFamily="18" charset="0"/>
                                <a:cs typeface="Calibri" panose="020F0502020204030204" pitchFamily="34" charset="0"/>
                              </a:rPr>
                              <m:t>0</m:t>
                            </m:r>
                          </m:sub>
                        </m:sSub>
                      </m:e>
                    </m:d>
                  </m:oMath>
                </a14:m>
                <a:r>
                  <a:rPr lang="en-AU" sz="2400" dirty="0">
                    <a:latin typeface="Calibri" panose="020F0502020204030204" pitchFamily="34" charset="0"/>
                    <a:cs typeface="Calibri" panose="020F0502020204030204" pitchFamily="34" charset="0"/>
                  </a:rPr>
                  <a:t>, the array of voltages </a:t>
                </a:r>
                <a:r>
                  <a:rPr lang="en-AU" sz="2400" dirty="0" err="1">
                    <a:latin typeface="Calibri" panose="020F0502020204030204" pitchFamily="34" charset="0"/>
                    <a:cs typeface="Calibri" panose="020F0502020204030204" pitchFamily="34" charset="0"/>
                  </a:rPr>
                  <a:t>V</a:t>
                </a:r>
                <a:r>
                  <a:rPr lang="en-AU" sz="2400" baseline="-25000" dirty="0" err="1">
                    <a:latin typeface="Calibri" panose="020F0502020204030204" pitchFamily="34" charset="0"/>
                    <a:cs typeface="Calibri" panose="020F0502020204030204" pitchFamily="34" charset="0"/>
                  </a:rPr>
                  <a:t>n</a:t>
                </a:r>
                <a:r>
                  <a:rPr lang="en-AU" sz="2400" dirty="0">
                    <a:latin typeface="Calibri" panose="020F0502020204030204" pitchFamily="34" charset="0"/>
                    <a:cs typeface="Calibri" panose="020F0502020204030204" pitchFamily="34" charset="0"/>
                  </a:rPr>
                  <a:t> are the inputs, and </a:t>
                </a:r>
                <a14:m>
                  <m:oMath xmlns:m="http://schemas.openxmlformats.org/officeDocument/2006/math">
                    <m:d>
                      <m:dPr>
                        <m:begChr m:val=""/>
                        <m:endChr m:val="⟩"/>
                        <m:ctrlPr>
                          <a:rPr lang="en-AU"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m:t>
                        </m:r>
                        <m:sSub>
                          <m:sSubPr>
                            <m:ctrlPr>
                              <a:rPr lang="en-AU" sz="2400" i="1">
                                <a:latin typeface="Cambria Math" panose="02040503050406030204" pitchFamily="18" charset="0"/>
                                <a:cs typeface="Calibri" panose="020F0502020204030204" pitchFamily="34" charset="0"/>
                              </a:rPr>
                            </m:ctrlPr>
                          </m:sSubPr>
                          <m:e>
                            <m:r>
                              <a:rPr lang="en-AU" sz="2400" i="1">
                                <a:latin typeface="Cambria Math" panose="02040503050406030204" pitchFamily="18" charset="0"/>
                                <a:ea typeface="Cambria Math" panose="02040503050406030204" pitchFamily="18" charset="0"/>
                                <a:cs typeface="Calibri" panose="020F0502020204030204" pitchFamily="34" charset="0"/>
                              </a:rPr>
                              <m:t>𝜓</m:t>
                            </m:r>
                          </m:e>
                          <m:sub>
                            <m:r>
                              <a:rPr lang="en-US" sz="2400" b="0" i="1" smtClean="0">
                                <a:latin typeface="Cambria Math" panose="02040503050406030204" pitchFamily="18" charset="0"/>
                                <a:cs typeface="Calibri" panose="020F0502020204030204" pitchFamily="34" charset="0"/>
                              </a:rPr>
                              <m:t>𝑇</m:t>
                            </m:r>
                          </m:sub>
                        </m:sSub>
                      </m:e>
                    </m:d>
                  </m:oMath>
                </a14:m>
                <a:r>
                  <a:rPr lang="en-AU" sz="2400" dirty="0">
                    <a:latin typeface="Calibri" panose="020F0502020204030204" pitchFamily="34" charset="0"/>
                    <a:cs typeface="Calibri" panose="020F0502020204030204" pitchFamily="34" charset="0"/>
                  </a:rPr>
                  <a:t> is the output</a:t>
                </a:r>
              </a:p>
              <a:p>
                <a:r>
                  <a:rPr lang="en-AU" sz="2400" dirty="0">
                    <a:latin typeface="Calibri" panose="020F0502020204030204" pitchFamily="34" charset="0"/>
                    <a:cs typeface="Calibri" panose="020F0502020204030204" pitchFamily="34" charset="0"/>
                  </a:rPr>
                  <a:t>Usually we want to choose H(</a:t>
                </a:r>
                <a:r>
                  <a:rPr lang="en-AU" sz="2400" dirty="0" err="1">
                    <a:latin typeface="Calibri" panose="020F0502020204030204" pitchFamily="34" charset="0"/>
                    <a:cs typeface="Calibri" panose="020F0502020204030204" pitchFamily="34" charset="0"/>
                  </a:rPr>
                  <a:t>V</a:t>
                </a:r>
                <a:r>
                  <a:rPr lang="en-AU" sz="2400" baseline="-25000" dirty="0" err="1">
                    <a:latin typeface="Calibri" panose="020F0502020204030204" pitchFamily="34" charset="0"/>
                    <a:cs typeface="Calibri" panose="020F0502020204030204" pitchFamily="34" charset="0"/>
                  </a:rPr>
                  <a:t>n</a:t>
                </a:r>
                <a:r>
                  <a:rPr lang="en-AU" sz="2400" dirty="0">
                    <a:latin typeface="Calibri" panose="020F0502020204030204" pitchFamily="34" charset="0"/>
                    <a:cs typeface="Calibri" panose="020F0502020204030204" pitchFamily="34" charset="0"/>
                  </a:rPr>
                  <a:t>) independently on the input state</a:t>
                </a:r>
              </a:p>
              <a:p>
                <a:pPr marL="0" indent="0">
                  <a:buNone/>
                </a:pPr>
                <a:endParaRPr lang="en-AU" sz="2400" dirty="0">
                  <a:latin typeface="Calibri" panose="020F0502020204030204" pitchFamily="34" charset="0"/>
                  <a:cs typeface="Calibri" panose="020F0502020204030204" pitchFamily="34" charset="0"/>
                </a:endParaRPr>
              </a:p>
            </p:txBody>
          </p:sp>
        </mc:Choice>
        <mc:Fallback xmlns="">
          <p:sp>
            <p:nvSpPr>
              <p:cNvPr id="3" name="Content Placeholder 2">
                <a:extLst>
                  <a:ext uri="{FF2B5EF4-FFF2-40B4-BE49-F238E27FC236}">
                    <a16:creationId xmlns:a16="http://schemas.microsoft.com/office/drawing/2014/main" id="{26991241-DF1D-4ADE-8B86-25A43FE2945E}"/>
                  </a:ext>
                </a:extLst>
              </p:cNvPr>
              <p:cNvSpPr>
                <a:spLocks noGrp="1" noRot="1" noChangeAspect="1" noMove="1" noResize="1" noEditPoints="1" noAdjustHandles="1" noChangeArrowheads="1" noChangeShapeType="1" noTextEdit="1"/>
              </p:cNvSpPr>
              <p:nvPr>
                <p:ph idx="1"/>
              </p:nvPr>
            </p:nvSpPr>
            <p:spPr>
              <a:xfrm>
                <a:off x="268152" y="1189954"/>
                <a:ext cx="8748680" cy="1624703"/>
              </a:xfrm>
              <a:blipFill>
                <a:blip r:embed="rId3"/>
                <a:stretch>
                  <a:fillRect l="-976" t="-37079" r="-139" b="-6367"/>
                </a:stretch>
              </a:blipFill>
            </p:spPr>
            <p:txBody>
              <a:bodyPr/>
              <a:lstStyle/>
              <a:p>
                <a:r>
                  <a:rPr lang="it-IT">
                    <a:noFill/>
                  </a:rPr>
                  <a:t> </a:t>
                </a:r>
              </a:p>
            </p:txBody>
          </p:sp>
        </mc:Fallback>
      </mc:AlternateContent>
      <p:grpSp>
        <p:nvGrpSpPr>
          <p:cNvPr id="6" name="Group 5">
            <a:extLst>
              <a:ext uri="{FF2B5EF4-FFF2-40B4-BE49-F238E27FC236}">
                <a16:creationId xmlns:a16="http://schemas.microsoft.com/office/drawing/2014/main" id="{D9469AEA-FD67-6615-05A1-6C5351B0F8DB}"/>
              </a:ext>
            </a:extLst>
          </p:cNvPr>
          <p:cNvGrpSpPr/>
          <p:nvPr/>
        </p:nvGrpSpPr>
        <p:grpSpPr>
          <a:xfrm>
            <a:off x="1899743" y="2763751"/>
            <a:ext cx="4806893" cy="2559186"/>
            <a:chOff x="3120413" y="2693934"/>
            <a:chExt cx="2770341" cy="1837434"/>
          </a:xfrm>
        </p:grpSpPr>
        <p:pic>
          <p:nvPicPr>
            <p:cNvPr id="7" name="Picture 4" descr="Diagram&#10;&#10;Description automatically generated">
              <a:extLst>
                <a:ext uri="{FF2B5EF4-FFF2-40B4-BE49-F238E27FC236}">
                  <a16:creationId xmlns:a16="http://schemas.microsoft.com/office/drawing/2014/main" id="{5385DB95-7008-DF6F-6C61-909E59C2DC85}"/>
                </a:ext>
              </a:extLst>
            </p:cNvPr>
            <p:cNvPicPr>
              <a:picLocks noChangeAspect="1"/>
            </p:cNvPicPr>
            <p:nvPr/>
          </p:nvPicPr>
          <p:blipFill rotWithShape="1">
            <a:blip r:embed="rId4">
              <a:clrChange>
                <a:clrFrom>
                  <a:srgbClr val="FFFFFF"/>
                </a:clrFrom>
                <a:clrTo>
                  <a:srgbClr val="FFFFFF">
                    <a:alpha val="0"/>
                  </a:srgbClr>
                </a:clrTo>
              </a:clrChange>
            </a:blip>
            <a:srcRect l="1573" t="425" r="5242" b="6596"/>
            <a:stretch/>
          </p:blipFill>
          <p:spPr>
            <a:xfrm>
              <a:off x="3334527" y="2693934"/>
              <a:ext cx="2556227" cy="1570487"/>
            </a:xfrm>
            <a:prstGeom prst="flowChartPunchedCard">
              <a:avLst/>
            </a:prstGeom>
          </p:spPr>
        </p:pic>
        <p:sp>
          <p:nvSpPr>
            <p:cNvPr id="8" name="TextBox 7">
              <a:extLst>
                <a:ext uri="{FF2B5EF4-FFF2-40B4-BE49-F238E27FC236}">
                  <a16:creationId xmlns:a16="http://schemas.microsoft.com/office/drawing/2014/main" id="{D41C4BD3-C92B-95CA-BB03-067414C25BF7}"/>
                </a:ext>
              </a:extLst>
            </p:cNvPr>
            <p:cNvSpPr txBox="1"/>
            <p:nvPr/>
          </p:nvSpPr>
          <p:spPr>
            <a:xfrm>
              <a:off x="3120413" y="4172282"/>
              <a:ext cx="2743200" cy="35908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AU" sz="2800" dirty="0">
                  <a:solidFill>
                    <a:srgbClr val="000000"/>
                  </a:solidFill>
                  <a:latin typeface="Calibri" panose="020F0502020204030204" pitchFamily="34" charset="0"/>
                  <a:cs typeface="Calibri" panose="020F0502020204030204" pitchFamily="34" charset="0"/>
                </a:rPr>
                <a:t>Device</a:t>
              </a:r>
              <a:r>
                <a:rPr lang="en-GB" sz="2800" dirty="0">
                  <a:solidFill>
                    <a:srgbClr val="000000"/>
                  </a:solidFill>
                  <a:latin typeface="Calibri" panose="020F0502020204030204" pitchFamily="34" charset="0"/>
                  <a:cs typeface="Calibri" panose="020F0502020204030204" pitchFamily="34" charset="0"/>
                </a:rPr>
                <a:t>​</a:t>
              </a:r>
            </a:p>
          </p:txBody>
        </p:sp>
      </p:grpSp>
      <p:grpSp>
        <p:nvGrpSpPr>
          <p:cNvPr id="9" name="Group 8">
            <a:extLst>
              <a:ext uri="{FF2B5EF4-FFF2-40B4-BE49-F238E27FC236}">
                <a16:creationId xmlns:a16="http://schemas.microsoft.com/office/drawing/2014/main" id="{179C3121-3540-5C38-0654-42DC17B0F95B}"/>
              </a:ext>
            </a:extLst>
          </p:cNvPr>
          <p:cNvGrpSpPr/>
          <p:nvPr/>
        </p:nvGrpSpPr>
        <p:grpSpPr>
          <a:xfrm>
            <a:off x="180139" y="6294807"/>
            <a:ext cx="8787205" cy="584775"/>
            <a:chOff x="180139" y="6216079"/>
            <a:chExt cx="8787205" cy="584775"/>
          </a:xfrm>
        </p:grpSpPr>
        <p:grpSp>
          <p:nvGrpSpPr>
            <p:cNvPr id="11" name="Group 10">
              <a:extLst>
                <a:ext uri="{FF2B5EF4-FFF2-40B4-BE49-F238E27FC236}">
                  <a16:creationId xmlns:a16="http://schemas.microsoft.com/office/drawing/2014/main" id="{B877AEE4-1B54-82D4-2612-E428A22EA767}"/>
                </a:ext>
              </a:extLst>
            </p:cNvPr>
            <p:cNvGrpSpPr/>
            <p:nvPr/>
          </p:nvGrpSpPr>
          <p:grpSpPr>
            <a:xfrm>
              <a:off x="4046864" y="6237377"/>
              <a:ext cx="4920480" cy="420284"/>
              <a:chOff x="268152" y="5619703"/>
              <a:chExt cx="2862030" cy="244461"/>
            </a:xfrm>
          </p:grpSpPr>
          <p:pic>
            <p:nvPicPr>
              <p:cNvPr id="13" name="Picture 2" descr="RMIT logo.png">
                <a:extLst>
                  <a:ext uri="{FF2B5EF4-FFF2-40B4-BE49-F238E27FC236}">
                    <a16:creationId xmlns:a16="http://schemas.microsoft.com/office/drawing/2014/main" id="{817D9A75-871C-A39C-95AF-30596F597D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8152" y="5619703"/>
                <a:ext cx="689809" cy="243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3" descr="QPL_logo_g-01.png">
                <a:extLst>
                  <a:ext uri="{FF2B5EF4-FFF2-40B4-BE49-F238E27FC236}">
                    <a16:creationId xmlns:a16="http://schemas.microsoft.com/office/drawing/2014/main" id="{FF0BC66D-E2B3-68C7-4C4D-A7FB7653980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25749" y="5620409"/>
                <a:ext cx="689477" cy="243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4">
                <a:extLst>
                  <a:ext uri="{FF2B5EF4-FFF2-40B4-BE49-F238E27FC236}">
                    <a16:creationId xmlns:a16="http://schemas.microsoft.com/office/drawing/2014/main" id="{714C9A41-816A-31F4-559D-1AC7C7AE9B9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83016" y="5620409"/>
                <a:ext cx="1147166" cy="243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 name="TextBox 11">
              <a:extLst>
                <a:ext uri="{FF2B5EF4-FFF2-40B4-BE49-F238E27FC236}">
                  <a16:creationId xmlns:a16="http://schemas.microsoft.com/office/drawing/2014/main" id="{BE98EF15-AFEC-DBE3-0CFB-762D5FD72255}"/>
                </a:ext>
              </a:extLst>
            </p:cNvPr>
            <p:cNvSpPr txBox="1"/>
            <p:nvPr/>
          </p:nvSpPr>
          <p:spPr>
            <a:xfrm>
              <a:off x="180139" y="6216079"/>
              <a:ext cx="3872214" cy="584775"/>
            </a:xfrm>
            <a:prstGeom prst="rect">
              <a:avLst/>
            </a:prstGeom>
            <a:noFill/>
          </p:spPr>
          <p:txBody>
            <a:bodyPr wrap="none" rtlCol="0">
              <a:spAutoFit/>
            </a:bodyPr>
            <a:lstStyle/>
            <a:p>
              <a:r>
                <a:rPr lang="it-IT" sz="1600" dirty="0"/>
                <a:t>Collaboration with A. Peruzzo</a:t>
              </a:r>
            </a:p>
            <a:p>
              <a:r>
                <a:rPr lang="it-IT" sz="1600" dirty="0"/>
                <a:t>A. Youssry, et al, NPJ Q. Inf. 10, 9(2024)</a:t>
              </a:r>
            </a:p>
          </p:txBody>
        </p:sp>
      </p:grpSp>
    </p:spTree>
    <p:extLst>
      <p:ext uri="{BB962C8B-B14F-4D97-AF65-F5344CB8AC3E}">
        <p14:creationId xmlns:p14="http://schemas.microsoft.com/office/powerpoint/2010/main" val="4289027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316DC-9333-4D8B-AFEE-BF8115B80671}"/>
              </a:ext>
            </a:extLst>
          </p:cNvPr>
          <p:cNvSpPr>
            <a:spLocks noGrp="1"/>
          </p:cNvSpPr>
          <p:nvPr>
            <p:ph type="title"/>
          </p:nvPr>
        </p:nvSpPr>
        <p:spPr/>
        <p:txBody>
          <a:bodyPr/>
          <a:lstStyle/>
          <a:p>
            <a:r>
              <a:rPr lang="en-AU" dirty="0"/>
              <a:t>Identification - Blackbox</a:t>
            </a:r>
          </a:p>
        </p:txBody>
      </p:sp>
      <p:sp>
        <p:nvSpPr>
          <p:cNvPr id="3" name="Content Placeholder 2">
            <a:extLst>
              <a:ext uri="{FF2B5EF4-FFF2-40B4-BE49-F238E27FC236}">
                <a16:creationId xmlns:a16="http://schemas.microsoft.com/office/drawing/2014/main" id="{2028BBC5-509F-4249-9EAB-82EA46DF9783}"/>
              </a:ext>
            </a:extLst>
          </p:cNvPr>
          <p:cNvSpPr>
            <a:spLocks noGrp="1"/>
          </p:cNvSpPr>
          <p:nvPr>
            <p:ph idx="1"/>
          </p:nvPr>
        </p:nvSpPr>
        <p:spPr>
          <a:xfrm>
            <a:off x="195942" y="1253032"/>
            <a:ext cx="8229600" cy="4525963"/>
          </a:xfrm>
        </p:spPr>
        <p:txBody>
          <a:bodyPr>
            <a:normAutofit/>
          </a:bodyPr>
          <a:lstStyle/>
          <a:p>
            <a:r>
              <a:rPr lang="en-AU" sz="2400" dirty="0"/>
              <a:t>A highly non-linear function</a:t>
            </a:r>
          </a:p>
          <a:p>
            <a:r>
              <a:rPr lang="en-AU" sz="2400" dirty="0"/>
              <a:t>Ex: Neural network </a:t>
            </a:r>
          </a:p>
          <a:p>
            <a:r>
              <a:rPr lang="en-AU" sz="2400" dirty="0"/>
              <a:t>Universal Approximation Theorem</a:t>
            </a:r>
          </a:p>
          <a:p>
            <a:r>
              <a:rPr lang="en-AU" sz="2400" dirty="0"/>
              <a:t>No Physics</a:t>
            </a:r>
          </a:p>
          <a:p>
            <a:r>
              <a:rPr lang="en-AU" sz="2400" dirty="0"/>
              <a:t>Output control</a:t>
            </a:r>
          </a:p>
        </p:txBody>
      </p:sp>
      <p:pic>
        <p:nvPicPr>
          <p:cNvPr id="9" name="Picture 8">
            <a:extLst>
              <a:ext uri="{FF2B5EF4-FFF2-40B4-BE49-F238E27FC236}">
                <a16:creationId xmlns:a16="http://schemas.microsoft.com/office/drawing/2014/main" id="{5742DE1D-10F9-68FA-A401-2D78D7F65074}"/>
              </a:ext>
            </a:extLst>
          </p:cNvPr>
          <p:cNvPicPr>
            <a:picLocks noChangeAspect="1"/>
          </p:cNvPicPr>
          <p:nvPr/>
        </p:nvPicPr>
        <p:blipFill rotWithShape="1">
          <a:blip r:embed="rId3">
            <a:clrChange>
              <a:clrFrom>
                <a:srgbClr val="FFFFFF"/>
              </a:clrFrom>
              <a:clrTo>
                <a:srgbClr val="FFFFFF">
                  <a:alpha val="0"/>
                </a:srgbClr>
              </a:clrTo>
            </a:clrChange>
            <a:lum contrast="-40000"/>
          </a:blip>
          <a:srcRect r="8181"/>
          <a:stretch/>
        </p:blipFill>
        <p:spPr>
          <a:xfrm>
            <a:off x="2776260" y="3065798"/>
            <a:ext cx="4036323" cy="2767007"/>
          </a:xfrm>
          <a:prstGeom prst="flowChartPunchedCard">
            <a:avLst/>
          </a:prstGeom>
        </p:spPr>
      </p:pic>
      <p:grpSp>
        <p:nvGrpSpPr>
          <p:cNvPr id="11" name="Group 10">
            <a:extLst>
              <a:ext uri="{FF2B5EF4-FFF2-40B4-BE49-F238E27FC236}">
                <a16:creationId xmlns:a16="http://schemas.microsoft.com/office/drawing/2014/main" id="{E7BAB265-EFE6-F6DD-E1EB-61AD1317A103}"/>
              </a:ext>
            </a:extLst>
          </p:cNvPr>
          <p:cNvGrpSpPr/>
          <p:nvPr/>
        </p:nvGrpSpPr>
        <p:grpSpPr>
          <a:xfrm>
            <a:off x="6046156" y="1359647"/>
            <a:ext cx="2077756" cy="1455010"/>
            <a:chOff x="3120413" y="2693934"/>
            <a:chExt cx="2770341" cy="1940013"/>
          </a:xfrm>
        </p:grpSpPr>
        <p:pic>
          <p:nvPicPr>
            <p:cNvPr id="12" name="Picture 4" descr="Diagram&#10;&#10;Description automatically generated">
              <a:extLst>
                <a:ext uri="{FF2B5EF4-FFF2-40B4-BE49-F238E27FC236}">
                  <a16:creationId xmlns:a16="http://schemas.microsoft.com/office/drawing/2014/main" id="{703DBB30-7D38-F0E7-B7BF-23AC07139272}"/>
                </a:ext>
              </a:extLst>
            </p:cNvPr>
            <p:cNvPicPr>
              <a:picLocks noChangeAspect="1"/>
            </p:cNvPicPr>
            <p:nvPr/>
          </p:nvPicPr>
          <p:blipFill rotWithShape="1">
            <a:blip r:embed="rId4">
              <a:clrChange>
                <a:clrFrom>
                  <a:srgbClr val="FFFFFF"/>
                </a:clrFrom>
                <a:clrTo>
                  <a:srgbClr val="FFFFFF">
                    <a:alpha val="0"/>
                  </a:srgbClr>
                </a:clrTo>
              </a:clrChange>
            </a:blip>
            <a:srcRect l="1573" t="425" r="5242" b="6596"/>
            <a:stretch/>
          </p:blipFill>
          <p:spPr>
            <a:xfrm>
              <a:off x="3334527" y="2693934"/>
              <a:ext cx="2556227" cy="1570487"/>
            </a:xfrm>
            <a:prstGeom prst="flowChartPunchedCard">
              <a:avLst/>
            </a:prstGeom>
          </p:spPr>
        </p:pic>
        <p:sp>
          <p:nvSpPr>
            <p:cNvPr id="13" name="TextBox 12">
              <a:extLst>
                <a:ext uri="{FF2B5EF4-FFF2-40B4-BE49-F238E27FC236}">
                  <a16:creationId xmlns:a16="http://schemas.microsoft.com/office/drawing/2014/main" id="{DA2FB864-3D72-A121-788F-13E05E092728}"/>
                </a:ext>
              </a:extLst>
            </p:cNvPr>
            <p:cNvSpPr txBox="1"/>
            <p:nvPr/>
          </p:nvSpPr>
          <p:spPr>
            <a:xfrm>
              <a:off x="3120413" y="4172282"/>
              <a:ext cx="2743200" cy="46166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AU" sz="1800" dirty="0">
                  <a:solidFill>
                    <a:srgbClr val="000000"/>
                  </a:solidFill>
                  <a:latin typeface="Calibri" panose="020F0502020204030204" pitchFamily="34" charset="0"/>
                  <a:cs typeface="Calibri" panose="020F0502020204030204" pitchFamily="34" charset="0"/>
                </a:rPr>
                <a:t>Device</a:t>
              </a:r>
              <a:r>
                <a:rPr lang="en-GB" sz="1800" dirty="0">
                  <a:solidFill>
                    <a:srgbClr val="000000"/>
                  </a:solidFill>
                  <a:latin typeface="Calibri" panose="020F0502020204030204" pitchFamily="34" charset="0"/>
                  <a:cs typeface="Calibri" panose="020F0502020204030204" pitchFamily="34" charset="0"/>
                </a:rPr>
                <a:t>​</a:t>
              </a:r>
            </a:p>
          </p:txBody>
        </p:sp>
      </p:grpSp>
      <p:grpSp>
        <p:nvGrpSpPr>
          <p:cNvPr id="4" name="Group 3">
            <a:extLst>
              <a:ext uri="{FF2B5EF4-FFF2-40B4-BE49-F238E27FC236}">
                <a16:creationId xmlns:a16="http://schemas.microsoft.com/office/drawing/2014/main" id="{543D7812-C3DB-2DE2-416C-6BD6D7C44A3B}"/>
              </a:ext>
            </a:extLst>
          </p:cNvPr>
          <p:cNvGrpSpPr/>
          <p:nvPr/>
        </p:nvGrpSpPr>
        <p:grpSpPr>
          <a:xfrm>
            <a:off x="180139" y="6294807"/>
            <a:ext cx="8787205" cy="584775"/>
            <a:chOff x="180139" y="6216079"/>
            <a:chExt cx="8787205" cy="584775"/>
          </a:xfrm>
        </p:grpSpPr>
        <p:grpSp>
          <p:nvGrpSpPr>
            <p:cNvPr id="5" name="Group 4">
              <a:extLst>
                <a:ext uri="{FF2B5EF4-FFF2-40B4-BE49-F238E27FC236}">
                  <a16:creationId xmlns:a16="http://schemas.microsoft.com/office/drawing/2014/main" id="{65496D05-77BE-5236-2668-1D290B9ED4C4}"/>
                </a:ext>
              </a:extLst>
            </p:cNvPr>
            <p:cNvGrpSpPr/>
            <p:nvPr/>
          </p:nvGrpSpPr>
          <p:grpSpPr>
            <a:xfrm>
              <a:off x="4046864" y="6237377"/>
              <a:ext cx="4920480" cy="420284"/>
              <a:chOff x="268152" y="5619703"/>
              <a:chExt cx="2862030" cy="244461"/>
            </a:xfrm>
          </p:grpSpPr>
          <p:pic>
            <p:nvPicPr>
              <p:cNvPr id="8" name="Picture 2" descr="RMIT logo.png">
                <a:extLst>
                  <a:ext uri="{FF2B5EF4-FFF2-40B4-BE49-F238E27FC236}">
                    <a16:creationId xmlns:a16="http://schemas.microsoft.com/office/drawing/2014/main" id="{BF4E800D-0B60-BAD7-4408-CEE26A1131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8152" y="5619703"/>
                <a:ext cx="689809" cy="243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3" descr="QPL_logo_g-01.png">
                <a:extLst>
                  <a:ext uri="{FF2B5EF4-FFF2-40B4-BE49-F238E27FC236}">
                    <a16:creationId xmlns:a16="http://schemas.microsoft.com/office/drawing/2014/main" id="{64882095-6C71-AE55-8018-1D08B322864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25749" y="5620409"/>
                <a:ext cx="689477" cy="243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4">
                <a:extLst>
                  <a:ext uri="{FF2B5EF4-FFF2-40B4-BE49-F238E27FC236}">
                    <a16:creationId xmlns:a16="http://schemas.microsoft.com/office/drawing/2014/main" id="{A5F8BD7D-84D2-318A-917B-D66627E1550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83016" y="5620409"/>
                <a:ext cx="1147166" cy="243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FB877EC7-F493-82C4-1C20-F34F5C3499D3}"/>
                </a:ext>
              </a:extLst>
            </p:cNvPr>
            <p:cNvSpPr txBox="1"/>
            <p:nvPr/>
          </p:nvSpPr>
          <p:spPr>
            <a:xfrm>
              <a:off x="180139" y="6216079"/>
              <a:ext cx="3872214" cy="584775"/>
            </a:xfrm>
            <a:prstGeom prst="rect">
              <a:avLst/>
            </a:prstGeom>
            <a:noFill/>
          </p:spPr>
          <p:txBody>
            <a:bodyPr wrap="none" rtlCol="0">
              <a:spAutoFit/>
            </a:bodyPr>
            <a:lstStyle/>
            <a:p>
              <a:r>
                <a:rPr lang="it-IT" sz="1600" dirty="0"/>
                <a:t>Collaboration with A. Peruzzo</a:t>
              </a:r>
            </a:p>
            <a:p>
              <a:r>
                <a:rPr lang="it-IT" sz="1600" dirty="0"/>
                <a:t>A. Youssry, et al, NPJ Q. Inf. 10, 9(2024)</a:t>
              </a:r>
            </a:p>
          </p:txBody>
        </p:sp>
      </p:grpSp>
    </p:spTree>
    <p:extLst>
      <p:ext uri="{BB962C8B-B14F-4D97-AF65-F5344CB8AC3E}">
        <p14:creationId xmlns:p14="http://schemas.microsoft.com/office/powerpoint/2010/main" val="1779759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75F02-D74D-4E77-A23C-3DB080CBF67C}"/>
              </a:ext>
            </a:extLst>
          </p:cNvPr>
          <p:cNvSpPr>
            <a:spLocks noGrp="1"/>
          </p:cNvSpPr>
          <p:nvPr>
            <p:ph type="title"/>
          </p:nvPr>
        </p:nvSpPr>
        <p:spPr/>
        <p:txBody>
          <a:bodyPr/>
          <a:lstStyle/>
          <a:p>
            <a:r>
              <a:rPr lang="en-AU" dirty="0"/>
              <a:t>Identification - </a:t>
            </a:r>
            <a:r>
              <a:rPr lang="en-AU" dirty="0" err="1"/>
              <a:t>Graybox</a:t>
            </a:r>
            <a:endParaRPr lang="en-AU" dirty="0"/>
          </a:p>
        </p:txBody>
      </p:sp>
      <p:sp>
        <p:nvSpPr>
          <p:cNvPr id="10" name="Content Placeholder 9">
            <a:extLst>
              <a:ext uri="{FF2B5EF4-FFF2-40B4-BE49-F238E27FC236}">
                <a16:creationId xmlns:a16="http://schemas.microsoft.com/office/drawing/2014/main" id="{97A747CE-89DC-1F6E-936F-7A126859C707}"/>
              </a:ext>
            </a:extLst>
          </p:cNvPr>
          <p:cNvSpPr>
            <a:spLocks noGrp="1"/>
          </p:cNvSpPr>
          <p:nvPr>
            <p:ph idx="1"/>
          </p:nvPr>
        </p:nvSpPr>
        <p:spPr>
          <a:xfrm>
            <a:off x="175627" y="1337495"/>
            <a:ext cx="8229600" cy="4525963"/>
          </a:xfrm>
        </p:spPr>
        <p:txBody>
          <a:bodyPr>
            <a:normAutofit/>
          </a:bodyPr>
          <a:lstStyle/>
          <a:p>
            <a:r>
              <a:rPr lang="en-US" sz="2400" dirty="0"/>
              <a:t>Best of the two worlds!</a:t>
            </a:r>
          </a:p>
          <a:p>
            <a:r>
              <a:rPr lang="en-US" sz="2400" dirty="0"/>
              <a:t>How much Black vs White?</a:t>
            </a:r>
          </a:p>
        </p:txBody>
      </p:sp>
      <p:pic>
        <p:nvPicPr>
          <p:cNvPr id="9" name="Picture 8">
            <a:extLst>
              <a:ext uri="{FF2B5EF4-FFF2-40B4-BE49-F238E27FC236}">
                <a16:creationId xmlns:a16="http://schemas.microsoft.com/office/drawing/2014/main" id="{028F2DB0-0444-94FB-7337-1F2484FFB089}"/>
              </a:ext>
            </a:extLst>
          </p:cNvPr>
          <p:cNvPicPr>
            <a:picLocks noChangeAspect="1"/>
          </p:cNvPicPr>
          <p:nvPr/>
        </p:nvPicPr>
        <p:blipFill rotWithShape="1">
          <a:blip r:embed="rId3"/>
          <a:srcRect l="2721" t="-5507" r="3907" b="836"/>
          <a:stretch/>
        </p:blipFill>
        <p:spPr>
          <a:xfrm>
            <a:off x="555604" y="2714041"/>
            <a:ext cx="7682020" cy="2303700"/>
          </a:xfrm>
          <a:prstGeom prst="flowChartPunchedCard">
            <a:avLst/>
          </a:prstGeom>
        </p:spPr>
      </p:pic>
      <p:grpSp>
        <p:nvGrpSpPr>
          <p:cNvPr id="5" name="Group 4">
            <a:extLst>
              <a:ext uri="{FF2B5EF4-FFF2-40B4-BE49-F238E27FC236}">
                <a16:creationId xmlns:a16="http://schemas.microsoft.com/office/drawing/2014/main" id="{AF489446-3397-AD6D-3B7E-3AC1CBFDC569}"/>
              </a:ext>
            </a:extLst>
          </p:cNvPr>
          <p:cNvGrpSpPr/>
          <p:nvPr/>
        </p:nvGrpSpPr>
        <p:grpSpPr>
          <a:xfrm>
            <a:off x="6046156" y="1359647"/>
            <a:ext cx="2077756" cy="1455010"/>
            <a:chOff x="3120413" y="2693934"/>
            <a:chExt cx="2770341" cy="1940013"/>
          </a:xfrm>
        </p:grpSpPr>
        <p:pic>
          <p:nvPicPr>
            <p:cNvPr id="6" name="Picture 4" descr="Diagram&#10;&#10;Description automatically generated">
              <a:extLst>
                <a:ext uri="{FF2B5EF4-FFF2-40B4-BE49-F238E27FC236}">
                  <a16:creationId xmlns:a16="http://schemas.microsoft.com/office/drawing/2014/main" id="{6E0B2D0B-D210-D7F7-3704-8FB8E225B58F}"/>
                </a:ext>
              </a:extLst>
            </p:cNvPr>
            <p:cNvPicPr>
              <a:picLocks noChangeAspect="1"/>
            </p:cNvPicPr>
            <p:nvPr/>
          </p:nvPicPr>
          <p:blipFill rotWithShape="1">
            <a:blip r:embed="rId4">
              <a:clrChange>
                <a:clrFrom>
                  <a:srgbClr val="FFFFFF"/>
                </a:clrFrom>
                <a:clrTo>
                  <a:srgbClr val="FFFFFF">
                    <a:alpha val="0"/>
                  </a:srgbClr>
                </a:clrTo>
              </a:clrChange>
            </a:blip>
            <a:srcRect l="1573" t="425" r="5242" b="6596"/>
            <a:stretch/>
          </p:blipFill>
          <p:spPr>
            <a:xfrm>
              <a:off x="3334527" y="2693934"/>
              <a:ext cx="2556227" cy="1570487"/>
            </a:xfrm>
            <a:prstGeom prst="flowChartPunchedCard">
              <a:avLst/>
            </a:prstGeom>
          </p:spPr>
        </p:pic>
        <p:sp>
          <p:nvSpPr>
            <p:cNvPr id="7" name="TextBox 6">
              <a:extLst>
                <a:ext uri="{FF2B5EF4-FFF2-40B4-BE49-F238E27FC236}">
                  <a16:creationId xmlns:a16="http://schemas.microsoft.com/office/drawing/2014/main" id="{1F04D7E9-0083-A6EA-2416-FAB141E92A88}"/>
                </a:ext>
              </a:extLst>
            </p:cNvPr>
            <p:cNvSpPr txBox="1"/>
            <p:nvPr/>
          </p:nvSpPr>
          <p:spPr>
            <a:xfrm>
              <a:off x="3120413" y="4172282"/>
              <a:ext cx="2743200" cy="46166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AU" sz="1800" dirty="0">
                  <a:solidFill>
                    <a:srgbClr val="000000"/>
                  </a:solidFill>
                  <a:latin typeface="Calibri" panose="020F0502020204030204" pitchFamily="34" charset="0"/>
                  <a:cs typeface="Calibri" panose="020F0502020204030204" pitchFamily="34" charset="0"/>
                </a:rPr>
                <a:t>Device</a:t>
              </a:r>
              <a:r>
                <a:rPr lang="en-GB" sz="1800" dirty="0">
                  <a:solidFill>
                    <a:srgbClr val="000000"/>
                  </a:solidFill>
                  <a:latin typeface="Calibri" panose="020F0502020204030204" pitchFamily="34" charset="0"/>
                  <a:cs typeface="Calibri" panose="020F0502020204030204" pitchFamily="34" charset="0"/>
                </a:rPr>
                <a:t>​</a:t>
              </a:r>
            </a:p>
          </p:txBody>
        </p:sp>
      </p:grpSp>
      <p:grpSp>
        <p:nvGrpSpPr>
          <p:cNvPr id="4" name="Group 3">
            <a:extLst>
              <a:ext uri="{FF2B5EF4-FFF2-40B4-BE49-F238E27FC236}">
                <a16:creationId xmlns:a16="http://schemas.microsoft.com/office/drawing/2014/main" id="{622317CB-651B-EDA0-8110-2F6CB3F38F8B}"/>
              </a:ext>
            </a:extLst>
          </p:cNvPr>
          <p:cNvGrpSpPr/>
          <p:nvPr/>
        </p:nvGrpSpPr>
        <p:grpSpPr>
          <a:xfrm>
            <a:off x="180139" y="6294807"/>
            <a:ext cx="8787205" cy="584775"/>
            <a:chOff x="180139" y="6216079"/>
            <a:chExt cx="8787205" cy="584775"/>
          </a:xfrm>
        </p:grpSpPr>
        <p:grpSp>
          <p:nvGrpSpPr>
            <p:cNvPr id="11" name="Group 10">
              <a:extLst>
                <a:ext uri="{FF2B5EF4-FFF2-40B4-BE49-F238E27FC236}">
                  <a16:creationId xmlns:a16="http://schemas.microsoft.com/office/drawing/2014/main" id="{23907352-0969-9458-4AF9-8B8D83CF1EB8}"/>
                </a:ext>
              </a:extLst>
            </p:cNvPr>
            <p:cNvGrpSpPr/>
            <p:nvPr/>
          </p:nvGrpSpPr>
          <p:grpSpPr>
            <a:xfrm>
              <a:off x="4046864" y="6237377"/>
              <a:ext cx="4920480" cy="420284"/>
              <a:chOff x="268152" y="5619703"/>
              <a:chExt cx="2862030" cy="244461"/>
            </a:xfrm>
          </p:grpSpPr>
          <p:pic>
            <p:nvPicPr>
              <p:cNvPr id="13" name="Picture 2" descr="RMIT logo.png">
                <a:extLst>
                  <a:ext uri="{FF2B5EF4-FFF2-40B4-BE49-F238E27FC236}">
                    <a16:creationId xmlns:a16="http://schemas.microsoft.com/office/drawing/2014/main" id="{C55C0629-5326-2251-23BD-54DC23BE1D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8152" y="5619703"/>
                <a:ext cx="689809" cy="243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3" descr="QPL_logo_g-01.png">
                <a:extLst>
                  <a:ext uri="{FF2B5EF4-FFF2-40B4-BE49-F238E27FC236}">
                    <a16:creationId xmlns:a16="http://schemas.microsoft.com/office/drawing/2014/main" id="{76CD05C3-CD4B-70DE-BD4F-E4163ED0065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25749" y="5620409"/>
                <a:ext cx="689477" cy="243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4">
                <a:extLst>
                  <a:ext uri="{FF2B5EF4-FFF2-40B4-BE49-F238E27FC236}">
                    <a16:creationId xmlns:a16="http://schemas.microsoft.com/office/drawing/2014/main" id="{97AEC6BD-37B1-808A-4290-CF3CF12A074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83016" y="5620409"/>
                <a:ext cx="1147166" cy="243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 name="TextBox 11">
              <a:extLst>
                <a:ext uri="{FF2B5EF4-FFF2-40B4-BE49-F238E27FC236}">
                  <a16:creationId xmlns:a16="http://schemas.microsoft.com/office/drawing/2014/main" id="{35CE5912-E429-8A5B-C639-9773C49631F5}"/>
                </a:ext>
              </a:extLst>
            </p:cNvPr>
            <p:cNvSpPr txBox="1"/>
            <p:nvPr/>
          </p:nvSpPr>
          <p:spPr>
            <a:xfrm>
              <a:off x="180139" y="6216079"/>
              <a:ext cx="3872214" cy="584775"/>
            </a:xfrm>
            <a:prstGeom prst="rect">
              <a:avLst/>
            </a:prstGeom>
            <a:noFill/>
          </p:spPr>
          <p:txBody>
            <a:bodyPr wrap="none" rtlCol="0">
              <a:spAutoFit/>
            </a:bodyPr>
            <a:lstStyle/>
            <a:p>
              <a:r>
                <a:rPr lang="it-IT" sz="1600" dirty="0"/>
                <a:t>Collaboration with A. Peruzzo</a:t>
              </a:r>
            </a:p>
            <a:p>
              <a:r>
                <a:rPr lang="it-IT" sz="1600" dirty="0"/>
                <a:t>A. Youssry, et al, NPJ Q. Inf. 10, 9(2024)</a:t>
              </a:r>
            </a:p>
          </p:txBody>
        </p:sp>
      </p:grpSp>
    </p:spTree>
    <p:extLst>
      <p:ext uri="{BB962C8B-B14F-4D97-AF65-F5344CB8AC3E}">
        <p14:creationId xmlns:p14="http://schemas.microsoft.com/office/powerpoint/2010/main" val="1669225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C8B7A-D279-4442-840D-28FAFB30908E}"/>
              </a:ext>
            </a:extLst>
          </p:cNvPr>
          <p:cNvSpPr>
            <a:spLocks noGrp="1"/>
          </p:cNvSpPr>
          <p:nvPr>
            <p:ph type="title"/>
          </p:nvPr>
        </p:nvSpPr>
        <p:spPr>
          <a:xfrm>
            <a:off x="94524" y="248779"/>
            <a:ext cx="6566668" cy="994172"/>
          </a:xfrm>
        </p:spPr>
        <p:txBody>
          <a:bodyPr>
            <a:noAutofit/>
          </a:bodyPr>
          <a:lstStyle/>
          <a:p>
            <a:r>
              <a:rPr lang="en-AU" dirty="0"/>
              <a:t>Experimental </a:t>
            </a:r>
            <a:r>
              <a:rPr lang="en-AU" dirty="0" err="1"/>
              <a:t>Graybox</a:t>
            </a:r>
            <a:r>
              <a:rPr lang="en-AU" dirty="0"/>
              <a:t> Quantum Control</a:t>
            </a:r>
          </a:p>
        </p:txBody>
      </p:sp>
      <p:pic>
        <p:nvPicPr>
          <p:cNvPr id="6" name="Content Placeholder 5">
            <a:extLst>
              <a:ext uri="{FF2B5EF4-FFF2-40B4-BE49-F238E27FC236}">
                <a16:creationId xmlns:a16="http://schemas.microsoft.com/office/drawing/2014/main" id="{BD005724-3903-03A1-E4E2-4294031A3C51}"/>
              </a:ext>
            </a:extLst>
          </p:cNvPr>
          <p:cNvPicPr>
            <a:picLocks noGrp="1" noChangeAspect="1"/>
          </p:cNvPicPr>
          <p:nvPr>
            <p:ph idx="1"/>
          </p:nvPr>
        </p:nvPicPr>
        <p:blipFill>
          <a:blip r:embed="rId3"/>
          <a:stretch>
            <a:fillRect/>
          </a:stretch>
        </p:blipFill>
        <p:spPr>
          <a:xfrm>
            <a:off x="997460" y="1793554"/>
            <a:ext cx="6711356" cy="4120509"/>
          </a:xfrm>
        </p:spPr>
      </p:pic>
      <p:grpSp>
        <p:nvGrpSpPr>
          <p:cNvPr id="4" name="Group 3">
            <a:extLst>
              <a:ext uri="{FF2B5EF4-FFF2-40B4-BE49-F238E27FC236}">
                <a16:creationId xmlns:a16="http://schemas.microsoft.com/office/drawing/2014/main" id="{94C8A8A3-E39D-AB61-5BCC-CA6D473695E9}"/>
              </a:ext>
            </a:extLst>
          </p:cNvPr>
          <p:cNvGrpSpPr/>
          <p:nvPr/>
        </p:nvGrpSpPr>
        <p:grpSpPr>
          <a:xfrm>
            <a:off x="180139" y="6294807"/>
            <a:ext cx="8787205" cy="584775"/>
            <a:chOff x="180139" y="6216079"/>
            <a:chExt cx="8787205" cy="584775"/>
          </a:xfrm>
        </p:grpSpPr>
        <p:grpSp>
          <p:nvGrpSpPr>
            <p:cNvPr id="5" name="Group 4">
              <a:extLst>
                <a:ext uri="{FF2B5EF4-FFF2-40B4-BE49-F238E27FC236}">
                  <a16:creationId xmlns:a16="http://schemas.microsoft.com/office/drawing/2014/main" id="{9A3C6054-2D52-96AA-6C8C-815A5617D3B0}"/>
                </a:ext>
              </a:extLst>
            </p:cNvPr>
            <p:cNvGrpSpPr/>
            <p:nvPr/>
          </p:nvGrpSpPr>
          <p:grpSpPr>
            <a:xfrm>
              <a:off x="4046864" y="6237377"/>
              <a:ext cx="4920480" cy="420284"/>
              <a:chOff x="268152" y="5619703"/>
              <a:chExt cx="2862030" cy="244461"/>
            </a:xfrm>
          </p:grpSpPr>
          <p:pic>
            <p:nvPicPr>
              <p:cNvPr id="12" name="Picture 2" descr="RMIT logo.png">
                <a:extLst>
                  <a:ext uri="{FF2B5EF4-FFF2-40B4-BE49-F238E27FC236}">
                    <a16:creationId xmlns:a16="http://schemas.microsoft.com/office/drawing/2014/main" id="{C7292BFC-B5B2-01F7-FF5A-00BD185D83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8152" y="5619703"/>
                <a:ext cx="689809" cy="243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3" descr="QPL_logo_g-01.png">
                <a:extLst>
                  <a:ext uri="{FF2B5EF4-FFF2-40B4-BE49-F238E27FC236}">
                    <a16:creationId xmlns:a16="http://schemas.microsoft.com/office/drawing/2014/main" id="{5E7C7117-E03A-6DEE-3737-5256EBDB33B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25749" y="5620409"/>
                <a:ext cx="689477" cy="243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4">
                <a:extLst>
                  <a:ext uri="{FF2B5EF4-FFF2-40B4-BE49-F238E27FC236}">
                    <a16:creationId xmlns:a16="http://schemas.microsoft.com/office/drawing/2014/main" id="{5C12B9B3-F11E-D160-54A1-DBBC237D4B4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83016" y="5620409"/>
                <a:ext cx="1147166" cy="243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DE47BE5B-B63F-7377-584C-979237B7D0C9}"/>
                </a:ext>
              </a:extLst>
            </p:cNvPr>
            <p:cNvSpPr txBox="1"/>
            <p:nvPr/>
          </p:nvSpPr>
          <p:spPr>
            <a:xfrm>
              <a:off x="180139" y="6216079"/>
              <a:ext cx="3872214" cy="584775"/>
            </a:xfrm>
            <a:prstGeom prst="rect">
              <a:avLst/>
            </a:prstGeom>
            <a:noFill/>
          </p:spPr>
          <p:txBody>
            <a:bodyPr wrap="none" rtlCol="0">
              <a:spAutoFit/>
            </a:bodyPr>
            <a:lstStyle/>
            <a:p>
              <a:r>
                <a:rPr lang="it-IT" sz="1600" dirty="0"/>
                <a:t>Collaboration with A. Peruzzo</a:t>
              </a:r>
            </a:p>
            <a:p>
              <a:r>
                <a:rPr lang="it-IT" sz="1600" dirty="0"/>
                <a:t>A. Youssry, et al, NPJ Q. Inf. 10, 9(2024)</a:t>
              </a:r>
            </a:p>
          </p:txBody>
        </p:sp>
      </p:grpSp>
    </p:spTree>
    <p:extLst>
      <p:ext uri="{BB962C8B-B14F-4D97-AF65-F5344CB8AC3E}">
        <p14:creationId xmlns:p14="http://schemas.microsoft.com/office/powerpoint/2010/main" val="2004847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7AE190-9BCE-9493-E63C-ED55C1EC5A6F}"/>
              </a:ext>
            </a:extLst>
          </p:cNvPr>
          <p:cNvSpPr>
            <a:spLocks noGrp="1"/>
          </p:cNvSpPr>
          <p:nvPr>
            <p:ph type="title"/>
          </p:nvPr>
        </p:nvSpPr>
        <p:spPr/>
        <p:txBody>
          <a:bodyPr/>
          <a:lstStyle/>
          <a:p>
            <a:r>
              <a:rPr lang="it-IT" dirty="0" err="1"/>
              <a:t>Thin</a:t>
            </a:r>
            <a:r>
              <a:rPr lang="it-IT" dirty="0"/>
              <a:t> film LN</a:t>
            </a:r>
          </a:p>
        </p:txBody>
      </p:sp>
      <p:pic>
        <p:nvPicPr>
          <p:cNvPr id="4" name="Picture 1">
            <a:extLst>
              <a:ext uri="{FF2B5EF4-FFF2-40B4-BE49-F238E27FC236}">
                <a16:creationId xmlns:a16="http://schemas.microsoft.com/office/drawing/2014/main" id="{CE0E8BA2-3800-D3F8-80DB-8BB074924758}"/>
              </a:ext>
            </a:extLst>
          </p:cNvPr>
          <p:cNvPicPr>
            <a:picLocks noChangeAspect="1"/>
          </p:cNvPicPr>
          <p:nvPr/>
        </p:nvPicPr>
        <p:blipFill rotWithShape="1">
          <a:blip r:embed="rId2">
            <a:extLst>
              <a:ext uri="{28A0092B-C50C-407E-A947-70E740481C1C}">
                <a14:useLocalDpi xmlns:a14="http://schemas.microsoft.com/office/drawing/2010/main" val="0"/>
              </a:ext>
            </a:extLst>
          </a:blip>
          <a:srcRect t="27940" b="11908"/>
          <a:stretch/>
        </p:blipFill>
        <p:spPr>
          <a:xfrm>
            <a:off x="4518332" y="1793548"/>
            <a:ext cx="4070174" cy="3264400"/>
          </a:xfrm>
          <a:prstGeom prst="rect">
            <a:avLst/>
          </a:prstGeom>
        </p:spPr>
      </p:pic>
      <p:pic>
        <p:nvPicPr>
          <p:cNvPr id="5" name="Picture 12">
            <a:extLst>
              <a:ext uri="{FF2B5EF4-FFF2-40B4-BE49-F238E27FC236}">
                <a16:creationId xmlns:a16="http://schemas.microsoft.com/office/drawing/2014/main" id="{62DB89C6-25CC-CE5E-E7A3-B894E2B40979}"/>
              </a:ext>
            </a:extLst>
          </p:cNvPr>
          <p:cNvPicPr>
            <a:picLocks noChangeAspect="1"/>
          </p:cNvPicPr>
          <p:nvPr/>
        </p:nvPicPr>
        <p:blipFill rotWithShape="1">
          <a:blip r:embed="rId3">
            <a:extLst>
              <a:ext uri="{28A0092B-C50C-407E-A947-70E740481C1C}">
                <a14:useLocalDpi xmlns:a14="http://schemas.microsoft.com/office/drawing/2010/main" val="0"/>
              </a:ext>
            </a:extLst>
          </a:blip>
          <a:srcRect l="7268" t="39156" b="4871"/>
          <a:stretch/>
        </p:blipFill>
        <p:spPr>
          <a:xfrm>
            <a:off x="919625" y="4024742"/>
            <a:ext cx="3459410" cy="1637731"/>
          </a:xfrm>
          <a:prstGeom prst="rect">
            <a:avLst/>
          </a:prstGeom>
        </p:spPr>
      </p:pic>
      <p:sp>
        <p:nvSpPr>
          <p:cNvPr id="6" name="TextBox 11">
            <a:extLst>
              <a:ext uri="{FF2B5EF4-FFF2-40B4-BE49-F238E27FC236}">
                <a16:creationId xmlns:a16="http://schemas.microsoft.com/office/drawing/2014/main" id="{BD5F9E82-E645-8AC4-C935-7BB73ED2B78A}"/>
              </a:ext>
            </a:extLst>
          </p:cNvPr>
          <p:cNvSpPr txBox="1"/>
          <p:nvPr/>
        </p:nvSpPr>
        <p:spPr>
          <a:xfrm>
            <a:off x="6318191" y="3975181"/>
            <a:ext cx="1514573"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2000" b="1" dirty="0">
                <a:solidFill>
                  <a:schemeClr val="bg1"/>
                </a:solidFill>
                <a:latin typeface="Arial"/>
                <a:cs typeface="Arial"/>
              </a:rPr>
              <a:t>~5mm</a:t>
            </a:r>
          </a:p>
        </p:txBody>
      </p:sp>
      <p:cxnSp>
        <p:nvCxnSpPr>
          <p:cNvPr id="7" name="Straight Connector 13">
            <a:extLst>
              <a:ext uri="{FF2B5EF4-FFF2-40B4-BE49-F238E27FC236}">
                <a16:creationId xmlns:a16="http://schemas.microsoft.com/office/drawing/2014/main" id="{BDA6E1DB-80B0-C773-4A37-6DA7D07B0B67}"/>
              </a:ext>
            </a:extLst>
          </p:cNvPr>
          <p:cNvCxnSpPr/>
          <p:nvPr/>
        </p:nvCxnSpPr>
        <p:spPr>
          <a:xfrm>
            <a:off x="6025805" y="3818517"/>
            <a:ext cx="439612" cy="156665"/>
          </a:xfrm>
          <a:prstGeom prst="line">
            <a:avLst/>
          </a:prstGeom>
          <a:ln>
            <a:solidFill>
              <a:schemeClr val="bg1"/>
            </a:solidFill>
            <a:headEnd type="triangle"/>
            <a:tailEnd type="triangle"/>
          </a:ln>
        </p:spPr>
        <p:style>
          <a:lnRef idx="3">
            <a:schemeClr val="dk1"/>
          </a:lnRef>
          <a:fillRef idx="0">
            <a:schemeClr val="dk1"/>
          </a:fillRef>
          <a:effectRef idx="2">
            <a:schemeClr val="dk1"/>
          </a:effectRef>
          <a:fontRef idx="minor">
            <a:schemeClr val="tx1"/>
          </a:fontRef>
        </p:style>
      </p:cxnSp>
      <p:pic>
        <p:nvPicPr>
          <p:cNvPr id="10" name="Picture 3">
            <a:extLst>
              <a:ext uri="{FF2B5EF4-FFF2-40B4-BE49-F238E27FC236}">
                <a16:creationId xmlns:a16="http://schemas.microsoft.com/office/drawing/2014/main" id="{04861CFB-337F-2A04-8C69-5EC34D94DB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549" y="1781973"/>
            <a:ext cx="3145216" cy="2466836"/>
          </a:xfrm>
          <a:prstGeom prst="rect">
            <a:avLst/>
          </a:prstGeom>
        </p:spPr>
        <p:style>
          <a:lnRef idx="2">
            <a:schemeClr val="accent1"/>
          </a:lnRef>
          <a:fillRef idx="1">
            <a:schemeClr val="lt1"/>
          </a:fillRef>
          <a:effectRef idx="0">
            <a:schemeClr val="accent1"/>
          </a:effectRef>
          <a:fontRef idx="minor">
            <a:schemeClr val="dk1"/>
          </a:fontRef>
        </p:style>
      </p:pic>
      <p:cxnSp>
        <p:nvCxnSpPr>
          <p:cNvPr id="11" name="Straight Connector 4">
            <a:extLst>
              <a:ext uri="{FF2B5EF4-FFF2-40B4-BE49-F238E27FC236}">
                <a16:creationId xmlns:a16="http://schemas.microsoft.com/office/drawing/2014/main" id="{09A910EC-501E-31EE-8EC3-F1DAD5BFF3E5}"/>
              </a:ext>
            </a:extLst>
          </p:cNvPr>
          <p:cNvCxnSpPr/>
          <p:nvPr/>
        </p:nvCxnSpPr>
        <p:spPr>
          <a:xfrm>
            <a:off x="1119127" y="4024741"/>
            <a:ext cx="207419" cy="0"/>
          </a:xfrm>
          <a:prstGeom prst="line">
            <a:avLst/>
          </a:prstGeom>
          <a:ln>
            <a:solidFill>
              <a:schemeClr val="bg2"/>
            </a:solidFill>
          </a:ln>
        </p:spPr>
        <p:style>
          <a:lnRef idx="3">
            <a:schemeClr val="accent1"/>
          </a:lnRef>
          <a:fillRef idx="0">
            <a:schemeClr val="accent1"/>
          </a:fillRef>
          <a:effectRef idx="2">
            <a:schemeClr val="accent1"/>
          </a:effectRef>
          <a:fontRef idx="minor">
            <a:schemeClr val="tx1"/>
          </a:fontRef>
        </p:style>
      </p:cxnSp>
      <p:sp>
        <p:nvSpPr>
          <p:cNvPr id="12" name="TextBox 5">
            <a:extLst>
              <a:ext uri="{FF2B5EF4-FFF2-40B4-BE49-F238E27FC236}">
                <a16:creationId xmlns:a16="http://schemas.microsoft.com/office/drawing/2014/main" id="{B2147833-7A6F-FE7E-FFCE-DCC247887378}"/>
              </a:ext>
            </a:extLst>
          </p:cNvPr>
          <p:cNvSpPr txBox="1"/>
          <p:nvPr/>
        </p:nvSpPr>
        <p:spPr>
          <a:xfrm>
            <a:off x="1373115" y="3845993"/>
            <a:ext cx="1155948" cy="400110"/>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r>
              <a:rPr lang="en-AU" sz="2000" dirty="0">
                <a:solidFill>
                  <a:schemeClr val="bg1"/>
                </a:solidFill>
                <a:effectLst>
                  <a:outerShdw blurRad="50800" dist="38100" dir="2700000" algn="tl" rotWithShape="0">
                    <a:prstClr val="black">
                      <a:alpha val="40000"/>
                    </a:prstClr>
                  </a:outerShdw>
                </a:effectLst>
                <a:latin typeface="Arial"/>
                <a:cs typeface="Arial"/>
              </a:rPr>
              <a:t>10um</a:t>
            </a:r>
          </a:p>
        </p:txBody>
      </p:sp>
      <p:cxnSp>
        <p:nvCxnSpPr>
          <p:cNvPr id="13" name="Straight Connector 24">
            <a:extLst>
              <a:ext uri="{FF2B5EF4-FFF2-40B4-BE49-F238E27FC236}">
                <a16:creationId xmlns:a16="http://schemas.microsoft.com/office/drawing/2014/main" id="{5506A598-9CF0-9F1F-F63B-119116BD140D}"/>
              </a:ext>
            </a:extLst>
          </p:cNvPr>
          <p:cNvCxnSpPr>
            <a:endCxn id="15" idx="1"/>
          </p:cNvCxnSpPr>
          <p:nvPr/>
        </p:nvCxnSpPr>
        <p:spPr>
          <a:xfrm>
            <a:off x="916582" y="4248809"/>
            <a:ext cx="1267644" cy="11774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26">
            <a:extLst>
              <a:ext uri="{FF2B5EF4-FFF2-40B4-BE49-F238E27FC236}">
                <a16:creationId xmlns:a16="http://schemas.microsoft.com/office/drawing/2014/main" id="{5F23FFD4-7B93-7C66-7335-B879A2D2294B}"/>
              </a:ext>
            </a:extLst>
          </p:cNvPr>
          <p:cNvCxnSpPr/>
          <p:nvPr/>
        </p:nvCxnSpPr>
        <p:spPr>
          <a:xfrm flipV="1">
            <a:off x="2285549" y="4248809"/>
            <a:ext cx="1802495" cy="1177452"/>
          </a:xfrm>
          <a:prstGeom prst="line">
            <a:avLst/>
          </a:prstGeom>
        </p:spPr>
        <p:style>
          <a:lnRef idx="2">
            <a:schemeClr val="accent1"/>
          </a:lnRef>
          <a:fillRef idx="0">
            <a:schemeClr val="accent1"/>
          </a:fillRef>
          <a:effectRef idx="1">
            <a:schemeClr val="accent1"/>
          </a:effectRef>
          <a:fontRef idx="minor">
            <a:schemeClr val="tx1"/>
          </a:fontRef>
        </p:style>
      </p:cxnSp>
      <p:sp>
        <p:nvSpPr>
          <p:cNvPr id="15" name="Rectangle 29">
            <a:extLst>
              <a:ext uri="{FF2B5EF4-FFF2-40B4-BE49-F238E27FC236}">
                <a16:creationId xmlns:a16="http://schemas.microsoft.com/office/drawing/2014/main" id="{5D43A775-4BAB-3272-8794-37BC27CB2333}"/>
              </a:ext>
            </a:extLst>
          </p:cNvPr>
          <p:cNvSpPr/>
          <p:nvPr/>
        </p:nvSpPr>
        <p:spPr>
          <a:xfrm>
            <a:off x="2184226" y="5375600"/>
            <a:ext cx="101322" cy="10132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AU"/>
          </a:p>
        </p:txBody>
      </p:sp>
      <p:grpSp>
        <p:nvGrpSpPr>
          <p:cNvPr id="23" name="Group 22">
            <a:extLst>
              <a:ext uri="{FF2B5EF4-FFF2-40B4-BE49-F238E27FC236}">
                <a16:creationId xmlns:a16="http://schemas.microsoft.com/office/drawing/2014/main" id="{7E7CFAE2-B4BB-4B26-FF75-51FA4883A5D4}"/>
              </a:ext>
            </a:extLst>
          </p:cNvPr>
          <p:cNvGrpSpPr/>
          <p:nvPr/>
        </p:nvGrpSpPr>
        <p:grpSpPr>
          <a:xfrm>
            <a:off x="133349" y="6177487"/>
            <a:ext cx="8654614" cy="690319"/>
            <a:chOff x="133349" y="6177487"/>
            <a:chExt cx="8654614" cy="690319"/>
          </a:xfrm>
        </p:grpSpPr>
        <p:pic>
          <p:nvPicPr>
            <p:cNvPr id="24" name="Picture 18">
              <a:extLst>
                <a:ext uri="{FF2B5EF4-FFF2-40B4-BE49-F238E27FC236}">
                  <a16:creationId xmlns:a16="http://schemas.microsoft.com/office/drawing/2014/main" id="{CDBD8851-3072-D965-2BB3-F3ECC7A5FF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5807" y="6194311"/>
              <a:ext cx="1512156" cy="531617"/>
            </a:xfrm>
            <a:prstGeom prst="rect">
              <a:avLst/>
            </a:prstGeom>
          </p:spPr>
        </p:pic>
        <p:pic>
          <p:nvPicPr>
            <p:cNvPr id="25" name="Picture 21">
              <a:extLst>
                <a:ext uri="{FF2B5EF4-FFF2-40B4-BE49-F238E27FC236}">
                  <a16:creationId xmlns:a16="http://schemas.microsoft.com/office/drawing/2014/main" id="{01811614-64DE-12DE-47C9-687313AA77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9300" y="6177487"/>
              <a:ext cx="1106764" cy="605261"/>
            </a:xfrm>
            <a:prstGeom prst="rect">
              <a:avLst/>
            </a:prstGeom>
          </p:spPr>
        </p:pic>
        <p:sp>
          <p:nvSpPr>
            <p:cNvPr id="26" name="TextBox 25">
              <a:extLst>
                <a:ext uri="{FF2B5EF4-FFF2-40B4-BE49-F238E27FC236}">
                  <a16:creationId xmlns:a16="http://schemas.microsoft.com/office/drawing/2014/main" id="{456300EA-B988-ED26-4B45-8E765BE54A9F}"/>
                </a:ext>
              </a:extLst>
            </p:cNvPr>
            <p:cNvSpPr txBox="1"/>
            <p:nvPr/>
          </p:nvSpPr>
          <p:spPr>
            <a:xfrm>
              <a:off x="133349" y="6283031"/>
              <a:ext cx="5026954" cy="584775"/>
            </a:xfrm>
            <a:prstGeom prst="rect">
              <a:avLst/>
            </a:prstGeom>
            <a:noFill/>
          </p:spPr>
          <p:txBody>
            <a:bodyPr wrap="none" rtlCol="0">
              <a:spAutoFit/>
            </a:bodyPr>
            <a:lstStyle/>
            <a:p>
              <a:r>
                <a:rPr lang="it-IT" sz="1600" dirty="0"/>
                <a:t>Collaboration with A. Mitchell</a:t>
              </a:r>
            </a:p>
            <a:p>
              <a:r>
                <a:rPr lang="it-IT" sz="1600" b="0" i="0" dirty="0">
                  <a:solidFill>
                    <a:srgbClr val="333333"/>
                  </a:solidFill>
                  <a:effectLst/>
                  <a:latin typeface="-apple-system"/>
                </a:rPr>
                <a:t>Daniel Peace </a:t>
              </a:r>
              <a:r>
                <a:rPr lang="it-IT" sz="1600" b="0" i="1" dirty="0">
                  <a:solidFill>
                    <a:srgbClr val="333333"/>
                  </a:solidFill>
                  <a:effectLst/>
                  <a:latin typeface="-apple-system"/>
                </a:rPr>
                <a:t>et al</a:t>
              </a:r>
              <a:r>
                <a:rPr lang="it-IT" sz="1600" b="0" i="0" dirty="0">
                  <a:solidFill>
                    <a:srgbClr val="333333"/>
                  </a:solidFill>
                  <a:effectLst/>
                  <a:latin typeface="-apple-system"/>
                </a:rPr>
                <a:t> 2022 </a:t>
              </a:r>
              <a:r>
                <a:rPr lang="it-IT" sz="1600" b="0" i="1" dirty="0">
                  <a:solidFill>
                    <a:srgbClr val="333333"/>
                  </a:solidFill>
                  <a:effectLst/>
                  <a:latin typeface="-apple-system"/>
                </a:rPr>
                <a:t>J. Phys. Photonics</a:t>
              </a:r>
              <a:r>
                <a:rPr lang="it-IT" sz="1600" b="0" i="0" dirty="0">
                  <a:solidFill>
                    <a:srgbClr val="333333"/>
                  </a:solidFill>
                  <a:effectLst/>
                  <a:latin typeface="-apple-system"/>
                </a:rPr>
                <a:t> </a:t>
              </a:r>
              <a:r>
                <a:rPr lang="it-IT" sz="1600" b="1" i="0" dirty="0">
                  <a:solidFill>
                    <a:srgbClr val="333333"/>
                  </a:solidFill>
                  <a:effectLst/>
                  <a:latin typeface="-apple-system"/>
                </a:rPr>
                <a:t>4</a:t>
              </a:r>
              <a:r>
                <a:rPr lang="it-IT" sz="1600" b="0" i="0" dirty="0">
                  <a:solidFill>
                    <a:srgbClr val="333333"/>
                  </a:solidFill>
                  <a:effectLst/>
                  <a:latin typeface="-apple-system"/>
                </a:rPr>
                <a:t> 035002 (2022)</a:t>
              </a:r>
              <a:endParaRPr lang="it-IT" sz="1600" dirty="0"/>
            </a:p>
          </p:txBody>
        </p:sp>
      </p:grpSp>
    </p:spTree>
    <p:extLst>
      <p:ext uri="{BB962C8B-B14F-4D97-AF65-F5344CB8AC3E}">
        <p14:creationId xmlns:p14="http://schemas.microsoft.com/office/powerpoint/2010/main" val="3509878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1684" y="2384827"/>
            <a:ext cx="4692316" cy="3519236"/>
          </a:xfrm>
          <a:prstGeom prst="rect">
            <a:avLst/>
          </a:prstGeom>
        </p:spPr>
      </p:pic>
      <p:sp>
        <p:nvSpPr>
          <p:cNvPr id="3" name="Title 2"/>
          <p:cNvSpPr>
            <a:spLocks noGrp="1"/>
          </p:cNvSpPr>
          <p:nvPr>
            <p:ph type="title" idx="4294967295"/>
          </p:nvPr>
        </p:nvSpPr>
        <p:spPr>
          <a:xfrm>
            <a:off x="201658" y="373987"/>
            <a:ext cx="8229600" cy="349250"/>
          </a:xfrm>
        </p:spPr>
        <p:txBody>
          <a:bodyPr>
            <a:noAutofit/>
          </a:bodyPr>
          <a:lstStyle/>
          <a:p>
            <a:pPr algn="l"/>
            <a:r>
              <a:rPr lang="en-AU" dirty="0"/>
              <a:t>Squeezing Measurement</a:t>
            </a:r>
          </a:p>
        </p:txBody>
      </p:sp>
      <mc:AlternateContent xmlns:mc="http://schemas.openxmlformats.org/markup-compatibility/2006" xmlns:a14="http://schemas.microsoft.com/office/drawing/2010/main">
        <mc:Choice Requires="a14">
          <p:sp>
            <p:nvSpPr>
              <p:cNvPr id="14" name="TextBox 13"/>
              <p:cNvSpPr txBox="1"/>
              <p:nvPr/>
            </p:nvSpPr>
            <p:spPr>
              <a:xfrm>
                <a:off x="4819661" y="1938879"/>
                <a:ext cx="4140364" cy="3776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AU" i="1">
                              <a:latin typeface="Cambria Math" panose="02040503050406030204" pitchFamily="18" charset="0"/>
                              <a:cs typeface="Arial"/>
                            </a:rPr>
                          </m:ctrlPr>
                        </m:sSubPr>
                        <m:e>
                          <m:r>
                            <a:rPr lang="en-AU" i="1">
                              <a:latin typeface="Cambria Math" panose="02040503050406030204" pitchFamily="18" charset="0"/>
                              <a:cs typeface="Arial"/>
                            </a:rPr>
                            <m:t>𝑆</m:t>
                          </m:r>
                        </m:e>
                        <m:sub>
                          <m:r>
                            <a:rPr lang="en-AU" i="1">
                              <a:latin typeface="Cambria Math" panose="02040503050406030204" pitchFamily="18" charset="0"/>
                              <a:ea typeface="Cambria Math" panose="02040503050406030204" pitchFamily="18" charset="0"/>
                              <a:cs typeface="Arial"/>
                            </a:rPr>
                            <m:t>±</m:t>
                          </m:r>
                        </m:sub>
                      </m:sSub>
                      <m:r>
                        <a:rPr lang="en-AU" i="1">
                          <a:latin typeface="Cambria Math" panose="02040503050406030204" pitchFamily="18" charset="0"/>
                          <a:cs typeface="Arial"/>
                        </a:rPr>
                        <m:t>=</m:t>
                      </m:r>
                      <m:sSub>
                        <m:sSubPr>
                          <m:ctrlPr>
                            <a:rPr lang="en-AU" i="1">
                              <a:latin typeface="Cambria Math" panose="02040503050406030204" pitchFamily="18" charset="0"/>
                              <a:ea typeface="Cambria Math" panose="02040503050406030204" pitchFamily="18" charset="0"/>
                              <a:cs typeface="Arial"/>
                            </a:rPr>
                          </m:ctrlPr>
                        </m:sSubPr>
                        <m:e>
                          <m:r>
                            <a:rPr lang="en-AU" i="1">
                              <a:latin typeface="Cambria Math" panose="02040503050406030204" pitchFamily="18" charset="0"/>
                              <a:ea typeface="Cambria Math" panose="02040503050406030204" pitchFamily="18" charset="0"/>
                              <a:cs typeface="Arial"/>
                            </a:rPr>
                            <m:t>𝜂</m:t>
                          </m:r>
                        </m:e>
                        <m:sub>
                          <m:r>
                            <a:rPr lang="en-AU" i="1">
                              <a:latin typeface="Cambria Math" panose="02040503050406030204" pitchFamily="18" charset="0"/>
                              <a:ea typeface="Cambria Math" panose="02040503050406030204" pitchFamily="18" charset="0"/>
                              <a:cs typeface="Arial"/>
                            </a:rPr>
                            <m:t>𝑑𝑒𝑡</m:t>
                          </m:r>
                        </m:sub>
                      </m:sSub>
                      <m:func>
                        <m:funcPr>
                          <m:ctrlPr>
                            <a:rPr lang="en-AU" i="1">
                              <a:latin typeface="Cambria Math" panose="02040503050406030204" pitchFamily="18" charset="0"/>
                              <a:ea typeface="Cambria Math" panose="02040503050406030204" pitchFamily="18" charset="0"/>
                              <a:cs typeface="Arial"/>
                            </a:rPr>
                          </m:ctrlPr>
                        </m:funcPr>
                        <m:fName>
                          <m:r>
                            <m:rPr>
                              <m:sty m:val="p"/>
                            </m:rPr>
                            <a:rPr lang="en-AU">
                              <a:latin typeface="Cambria Math" panose="02040503050406030204" pitchFamily="18" charset="0"/>
                              <a:ea typeface="Cambria Math" panose="02040503050406030204" pitchFamily="18" charset="0"/>
                              <a:cs typeface="Arial"/>
                            </a:rPr>
                            <m:t>exp</m:t>
                          </m:r>
                        </m:fName>
                        <m:e>
                          <m:d>
                            <m:dPr>
                              <m:ctrlPr>
                                <a:rPr lang="en-AU" i="1">
                                  <a:latin typeface="Cambria Math" panose="02040503050406030204" pitchFamily="18" charset="0"/>
                                  <a:ea typeface="Cambria Math" panose="02040503050406030204" pitchFamily="18" charset="0"/>
                                  <a:cs typeface="Arial"/>
                                </a:rPr>
                              </m:ctrlPr>
                            </m:dPr>
                            <m:e>
                              <m:r>
                                <a:rPr lang="en-AU" i="1">
                                  <a:latin typeface="Cambria Math" panose="02040503050406030204" pitchFamily="18" charset="0"/>
                                  <a:ea typeface="Cambria Math" panose="02040503050406030204" pitchFamily="18" charset="0"/>
                                  <a:cs typeface="Arial"/>
                                </a:rPr>
                                <m:t>±2</m:t>
                              </m:r>
                              <m:r>
                                <a:rPr lang="en-AU" i="1">
                                  <a:latin typeface="Cambria Math" panose="02040503050406030204" pitchFamily="18" charset="0"/>
                                  <a:ea typeface="Cambria Math" panose="02040503050406030204" pitchFamily="18" charset="0"/>
                                  <a:cs typeface="Arial"/>
                                </a:rPr>
                                <m:t>𝑟</m:t>
                              </m:r>
                            </m:e>
                          </m:d>
                        </m:e>
                      </m:func>
                      <m:r>
                        <a:rPr lang="en-AU" i="1">
                          <a:latin typeface="Cambria Math" panose="02040503050406030204" pitchFamily="18" charset="0"/>
                          <a:ea typeface="Cambria Math" panose="02040503050406030204" pitchFamily="18" charset="0"/>
                          <a:cs typeface="Arial"/>
                        </a:rPr>
                        <m:t>+1−</m:t>
                      </m:r>
                      <m:sSub>
                        <m:sSubPr>
                          <m:ctrlPr>
                            <a:rPr lang="en-AU" i="1">
                              <a:latin typeface="Cambria Math" panose="02040503050406030204" pitchFamily="18" charset="0"/>
                              <a:ea typeface="Cambria Math" panose="02040503050406030204" pitchFamily="18" charset="0"/>
                              <a:cs typeface="Arial"/>
                            </a:rPr>
                          </m:ctrlPr>
                        </m:sSubPr>
                        <m:e>
                          <m:r>
                            <a:rPr lang="en-AU" i="1">
                              <a:latin typeface="Cambria Math" panose="02040503050406030204" pitchFamily="18" charset="0"/>
                              <a:ea typeface="Cambria Math" panose="02040503050406030204" pitchFamily="18" charset="0"/>
                              <a:cs typeface="Arial"/>
                            </a:rPr>
                            <m:t>𝜂</m:t>
                          </m:r>
                        </m:e>
                        <m:sub>
                          <m:r>
                            <a:rPr lang="en-AU" i="1">
                              <a:latin typeface="Cambria Math" panose="02040503050406030204" pitchFamily="18" charset="0"/>
                              <a:ea typeface="Cambria Math" panose="02040503050406030204" pitchFamily="18" charset="0"/>
                              <a:cs typeface="Arial"/>
                            </a:rPr>
                            <m:t>𝑑𝑒𝑡</m:t>
                          </m:r>
                        </m:sub>
                      </m:sSub>
                    </m:oMath>
                  </m:oMathPara>
                </a14:m>
                <a:endParaRPr lang="en-AU" dirty="0">
                  <a:latin typeface="Arial"/>
                  <a:cs typeface="Aria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819661" y="1938879"/>
                <a:ext cx="4140364" cy="377667"/>
              </a:xfrm>
              <a:prstGeom prst="rect">
                <a:avLst/>
              </a:prstGeom>
              <a:blipFill>
                <a:blip r:embed="rId3"/>
                <a:stretch>
                  <a:fillRect l="-1178" b="-24194"/>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172012" y="2670487"/>
                <a:ext cx="145636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AU" sz="1600" i="1">
                              <a:latin typeface="Cambria Math" panose="02040503050406030204" pitchFamily="18" charset="0"/>
                              <a:cs typeface="Arial"/>
                            </a:rPr>
                          </m:ctrlPr>
                        </m:sSubPr>
                        <m:e>
                          <m:r>
                            <a:rPr lang="en-AU" sz="1600" i="1">
                              <a:latin typeface="Cambria Math" panose="02040503050406030204" pitchFamily="18" charset="0"/>
                              <a:cs typeface="Arial"/>
                            </a:rPr>
                            <m:t>𝜂</m:t>
                          </m:r>
                        </m:e>
                        <m:sub>
                          <m:r>
                            <a:rPr lang="en-AU" sz="1600" i="1">
                              <a:latin typeface="Cambria Math" panose="02040503050406030204" pitchFamily="18" charset="0"/>
                              <a:cs typeface="Arial"/>
                            </a:rPr>
                            <m:t>𝑆𝐻𝐺</m:t>
                          </m:r>
                        </m:sub>
                      </m:sSub>
                      <m:r>
                        <a:rPr lang="en-AU" sz="1600" i="1">
                          <a:latin typeface="Cambria Math" panose="02040503050406030204" pitchFamily="18" charset="0"/>
                          <a:cs typeface="Arial"/>
                        </a:rPr>
                        <m:t>=18%/</m:t>
                      </m:r>
                      <m:r>
                        <a:rPr lang="en-AU" sz="1600" i="1">
                          <a:latin typeface="Cambria Math" panose="02040503050406030204" pitchFamily="18" charset="0"/>
                          <a:cs typeface="Arial"/>
                        </a:rPr>
                        <m:t>𝑊</m:t>
                      </m:r>
                    </m:oMath>
                  </m:oMathPara>
                </a14:m>
                <a:endParaRPr lang="en-AU" sz="1600" dirty="0">
                  <a:latin typeface="Arial"/>
                  <a:cs typeface="Aria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172012" y="2670487"/>
                <a:ext cx="1456361" cy="246221"/>
              </a:xfrm>
              <a:prstGeom prst="rect">
                <a:avLst/>
              </a:prstGeom>
              <a:blipFill>
                <a:blip r:embed="rId5"/>
                <a:stretch>
                  <a:fillRect l="-2510" r="-1674" b="-37500"/>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71249" y="2124020"/>
                <a:ext cx="4379474" cy="2805320"/>
              </a:xfrm>
              <a:prstGeom prst="rect">
                <a:avLst/>
              </a:prstGeom>
            </p:spPr>
            <p:txBody>
              <a:bodyPr wrap="square">
                <a:spAutoFit/>
              </a:bodyPr>
              <a:lstStyle/>
              <a:p>
                <a:pPr marL="342900" indent="-342900">
                  <a:lnSpc>
                    <a:spcPct val="150000"/>
                  </a:lnSpc>
                  <a:buFont typeface="Arial" panose="020B0604020202020204" pitchFamily="34" charset="0"/>
                  <a:buChar char="•"/>
                </a:pPr>
                <a:r>
                  <a:rPr lang="en-AU" sz="2000" dirty="0">
                    <a:latin typeface="Arial"/>
                    <a:cs typeface="Arial"/>
                  </a:rPr>
                  <a:t>Measured squeezing </a:t>
                </a:r>
                <a:r>
                  <a:rPr lang="en-US" sz="2000" dirty="0">
                    <a:latin typeface="Arial"/>
                    <a:cs typeface="Arial"/>
                  </a:rPr>
                  <a:t>-0</a:t>
                </a:r>
                <a:r>
                  <a:rPr lang="en-AU" sz="2000" dirty="0">
                    <a:latin typeface="Arial"/>
                    <a:cs typeface="Arial"/>
                  </a:rPr>
                  <a:t>.33</a:t>
                </a:r>
                <a14:m>
                  <m:oMath xmlns:m="http://schemas.openxmlformats.org/officeDocument/2006/math">
                    <m:r>
                      <a:rPr lang="en-AU" sz="2000" i="1">
                        <a:latin typeface="Cambria Math" panose="02040503050406030204" pitchFamily="18" charset="0"/>
                        <a:cs typeface="Arial"/>
                      </a:rPr>
                      <m:t>±</m:t>
                    </m:r>
                  </m:oMath>
                </a14:m>
                <a:r>
                  <a:rPr lang="en-AU" sz="2000" dirty="0">
                    <a:latin typeface="Arial"/>
                    <a:cs typeface="Arial"/>
                  </a:rPr>
                  <a:t>0.07 dB squeezing and 0.48</a:t>
                </a:r>
                <a14:m>
                  <m:oMath xmlns:m="http://schemas.openxmlformats.org/officeDocument/2006/math">
                    <m:r>
                      <a:rPr lang="en-AU" sz="2000" i="1">
                        <a:latin typeface="Cambria Math" panose="02040503050406030204" pitchFamily="18" charset="0"/>
                        <a:cs typeface="Arial"/>
                      </a:rPr>
                      <m:t>±</m:t>
                    </m:r>
                  </m:oMath>
                </a14:m>
                <a:r>
                  <a:rPr lang="en-AU" sz="2000" dirty="0">
                    <a:latin typeface="Arial"/>
                    <a:cs typeface="Arial"/>
                  </a:rPr>
                  <a:t>0.06 dB anti-squeezing</a:t>
                </a:r>
              </a:p>
              <a:p>
                <a:pPr marL="342900" indent="-342900">
                  <a:lnSpc>
                    <a:spcPct val="150000"/>
                  </a:lnSpc>
                  <a:buFont typeface="Arial" panose="020B0604020202020204" pitchFamily="34" charset="0"/>
                  <a:buChar char="•"/>
                </a:pPr>
                <a:r>
                  <a:rPr lang="en-AU" sz="2000" dirty="0">
                    <a:latin typeface="Arial"/>
                    <a:cs typeface="Arial"/>
                  </a:rPr>
                  <a:t>Removing external losses, estimate -1.7</a:t>
                </a:r>
                <a14:m>
                  <m:oMath xmlns:m="http://schemas.openxmlformats.org/officeDocument/2006/math">
                    <m:r>
                      <a:rPr lang="en-AU" sz="2000" i="1">
                        <a:latin typeface="Cambria Math" panose="02040503050406030204" pitchFamily="18" charset="0"/>
                        <a:cs typeface="Arial"/>
                      </a:rPr>
                      <m:t>±</m:t>
                    </m:r>
                  </m:oMath>
                </a14:m>
                <a:r>
                  <a:rPr lang="en-AU" sz="2000" dirty="0">
                    <a:latin typeface="Arial"/>
                    <a:cs typeface="Arial"/>
                  </a:rPr>
                  <a:t>0.4dB inferred squeezing on chip</a:t>
                </a:r>
              </a:p>
            </p:txBody>
          </p:sp>
        </mc:Choice>
        <mc:Fallback xmlns="">
          <p:sp>
            <p:nvSpPr>
              <p:cNvPr id="2" name="Rectangle 1"/>
              <p:cNvSpPr>
                <a:spLocks noRot="1" noChangeAspect="1" noMove="1" noResize="1" noEditPoints="1" noAdjustHandles="1" noChangeArrowheads="1" noChangeShapeType="1" noTextEdit="1"/>
              </p:cNvSpPr>
              <p:nvPr/>
            </p:nvSpPr>
            <p:spPr>
              <a:xfrm>
                <a:off x="271249" y="2124020"/>
                <a:ext cx="4379474" cy="2805320"/>
              </a:xfrm>
              <a:prstGeom prst="rect">
                <a:avLst/>
              </a:prstGeom>
              <a:blipFill>
                <a:blip r:embed="rId6"/>
                <a:stretch>
                  <a:fillRect l="-1252" b="-282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271249" y="1352666"/>
                <a:ext cx="6357123" cy="400110"/>
              </a:xfrm>
              <a:prstGeom prst="rect">
                <a:avLst/>
              </a:prstGeom>
              <a:noFill/>
            </p:spPr>
            <p:txBody>
              <a:bodyPr wrap="square" rtlCol="0">
                <a:spAutoFit/>
              </a:bodyPr>
              <a:lstStyle/>
              <a:p>
                <a:pPr marL="342900" indent="-342900">
                  <a:buFont typeface="Arial" panose="020B0604020202020204" pitchFamily="34" charset="0"/>
                  <a:buChar char="•"/>
                </a:pPr>
                <a:r>
                  <a:rPr lang="en-AU" sz="2000" dirty="0">
                    <a:latin typeface="Arial"/>
                    <a:cs typeface="Arial"/>
                  </a:rPr>
                  <a:t>Estimate total detection efficiency, </a:t>
                </a:r>
                <a14:m>
                  <m:oMath xmlns:m="http://schemas.openxmlformats.org/officeDocument/2006/math">
                    <m:sSub>
                      <m:sSubPr>
                        <m:ctrlPr>
                          <a:rPr lang="en-AU" sz="2000" i="1">
                            <a:latin typeface="Cambria Math" panose="02040503050406030204" pitchFamily="18" charset="0"/>
                            <a:cs typeface="Arial"/>
                          </a:rPr>
                        </m:ctrlPr>
                      </m:sSubPr>
                      <m:e>
                        <m:r>
                          <a:rPr lang="en-AU" sz="2000" i="1">
                            <a:latin typeface="Cambria Math" panose="02040503050406030204" pitchFamily="18" charset="0"/>
                            <a:cs typeface="Arial"/>
                          </a:rPr>
                          <m:t>𝜂</m:t>
                        </m:r>
                      </m:e>
                      <m:sub>
                        <m:r>
                          <a:rPr lang="en-AU" sz="2000" i="1">
                            <a:latin typeface="Cambria Math" panose="02040503050406030204" pitchFamily="18" charset="0"/>
                            <a:cs typeface="Arial"/>
                          </a:rPr>
                          <m:t>𝑑𝑒𝑡</m:t>
                        </m:r>
                      </m:sub>
                    </m:sSub>
                  </m:oMath>
                </a14:m>
                <a:r>
                  <a:rPr lang="en-AU" sz="2000" dirty="0">
                    <a:latin typeface="Arial"/>
                    <a:cs typeface="Arial"/>
                  </a:rPr>
                  <a:t> of 23%</a:t>
                </a:r>
              </a:p>
            </p:txBody>
          </p:sp>
        </mc:Choice>
        <mc:Fallback xmlns="">
          <p:sp>
            <p:nvSpPr>
              <p:cNvPr id="4" name="TextBox 3"/>
              <p:cNvSpPr txBox="1">
                <a:spLocks noRot="1" noChangeAspect="1" noMove="1" noResize="1" noEditPoints="1" noAdjustHandles="1" noChangeArrowheads="1" noChangeShapeType="1" noTextEdit="1"/>
              </p:cNvSpPr>
              <p:nvPr/>
            </p:nvSpPr>
            <p:spPr>
              <a:xfrm>
                <a:off x="271249" y="1352666"/>
                <a:ext cx="6357123" cy="400110"/>
              </a:xfrm>
              <a:prstGeom prst="rect">
                <a:avLst/>
              </a:prstGeom>
              <a:blipFill>
                <a:blip r:embed="rId7"/>
                <a:stretch>
                  <a:fillRect l="-863" t="-7576" b="-27273"/>
                </a:stretch>
              </a:blipFill>
            </p:spPr>
            <p:txBody>
              <a:bodyPr/>
              <a:lstStyle/>
              <a:p>
                <a:r>
                  <a:rPr lang="it-IT">
                    <a:noFill/>
                  </a:rPr>
                  <a:t> </a:t>
                </a:r>
              </a:p>
            </p:txBody>
          </p:sp>
        </mc:Fallback>
      </mc:AlternateContent>
      <p:grpSp>
        <p:nvGrpSpPr>
          <p:cNvPr id="6" name="Group 5">
            <a:extLst>
              <a:ext uri="{FF2B5EF4-FFF2-40B4-BE49-F238E27FC236}">
                <a16:creationId xmlns:a16="http://schemas.microsoft.com/office/drawing/2014/main" id="{BD77B1A6-E279-0F51-7FE7-A20B84E297DE}"/>
              </a:ext>
            </a:extLst>
          </p:cNvPr>
          <p:cNvGrpSpPr/>
          <p:nvPr/>
        </p:nvGrpSpPr>
        <p:grpSpPr>
          <a:xfrm>
            <a:off x="133349" y="6177487"/>
            <a:ext cx="8654614" cy="690319"/>
            <a:chOff x="133349" y="6177487"/>
            <a:chExt cx="8654614" cy="690319"/>
          </a:xfrm>
        </p:grpSpPr>
        <p:pic>
          <p:nvPicPr>
            <p:cNvPr id="8" name="Picture 18">
              <a:extLst>
                <a:ext uri="{FF2B5EF4-FFF2-40B4-BE49-F238E27FC236}">
                  <a16:creationId xmlns:a16="http://schemas.microsoft.com/office/drawing/2014/main" id="{3CEF9411-7BCB-617C-5CCB-C51F7FF58A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5807" y="6194311"/>
              <a:ext cx="1512156" cy="531617"/>
            </a:xfrm>
            <a:prstGeom prst="rect">
              <a:avLst/>
            </a:prstGeom>
          </p:spPr>
        </p:pic>
        <p:pic>
          <p:nvPicPr>
            <p:cNvPr id="10" name="Picture 21">
              <a:extLst>
                <a:ext uri="{FF2B5EF4-FFF2-40B4-BE49-F238E27FC236}">
                  <a16:creationId xmlns:a16="http://schemas.microsoft.com/office/drawing/2014/main" id="{4F0D714A-6EF2-B4D5-B98B-1E24412FDC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9300" y="6177487"/>
              <a:ext cx="1106764" cy="605261"/>
            </a:xfrm>
            <a:prstGeom prst="rect">
              <a:avLst/>
            </a:prstGeom>
          </p:spPr>
        </p:pic>
        <p:sp>
          <p:nvSpPr>
            <p:cNvPr id="11" name="TextBox 10">
              <a:extLst>
                <a:ext uri="{FF2B5EF4-FFF2-40B4-BE49-F238E27FC236}">
                  <a16:creationId xmlns:a16="http://schemas.microsoft.com/office/drawing/2014/main" id="{300389EE-4063-6D0E-A5C5-BF98F5FEA09D}"/>
                </a:ext>
              </a:extLst>
            </p:cNvPr>
            <p:cNvSpPr txBox="1"/>
            <p:nvPr/>
          </p:nvSpPr>
          <p:spPr>
            <a:xfrm>
              <a:off x="133349" y="6283031"/>
              <a:ext cx="5026954" cy="584775"/>
            </a:xfrm>
            <a:prstGeom prst="rect">
              <a:avLst/>
            </a:prstGeom>
            <a:noFill/>
          </p:spPr>
          <p:txBody>
            <a:bodyPr wrap="none" rtlCol="0">
              <a:spAutoFit/>
            </a:bodyPr>
            <a:lstStyle/>
            <a:p>
              <a:r>
                <a:rPr lang="it-IT" sz="1600" dirty="0"/>
                <a:t>Collaboration with A. Mitchell</a:t>
              </a:r>
            </a:p>
            <a:p>
              <a:r>
                <a:rPr lang="it-IT" sz="1600" b="0" i="0" dirty="0">
                  <a:solidFill>
                    <a:srgbClr val="333333"/>
                  </a:solidFill>
                  <a:effectLst/>
                  <a:latin typeface="-apple-system"/>
                </a:rPr>
                <a:t>Daniel Peace </a:t>
              </a:r>
              <a:r>
                <a:rPr lang="it-IT" sz="1600" b="0" i="1" dirty="0">
                  <a:solidFill>
                    <a:srgbClr val="333333"/>
                  </a:solidFill>
                  <a:effectLst/>
                  <a:latin typeface="-apple-system"/>
                </a:rPr>
                <a:t>et al</a:t>
              </a:r>
              <a:r>
                <a:rPr lang="it-IT" sz="1600" b="0" i="0" dirty="0">
                  <a:solidFill>
                    <a:srgbClr val="333333"/>
                  </a:solidFill>
                  <a:effectLst/>
                  <a:latin typeface="-apple-system"/>
                </a:rPr>
                <a:t> 2022 </a:t>
              </a:r>
              <a:r>
                <a:rPr lang="it-IT" sz="1600" b="0" i="1" dirty="0">
                  <a:solidFill>
                    <a:srgbClr val="333333"/>
                  </a:solidFill>
                  <a:effectLst/>
                  <a:latin typeface="-apple-system"/>
                </a:rPr>
                <a:t>J. Phys. Photonics</a:t>
              </a:r>
              <a:r>
                <a:rPr lang="it-IT" sz="1600" b="0" i="0" dirty="0">
                  <a:solidFill>
                    <a:srgbClr val="333333"/>
                  </a:solidFill>
                  <a:effectLst/>
                  <a:latin typeface="-apple-system"/>
                </a:rPr>
                <a:t> </a:t>
              </a:r>
              <a:r>
                <a:rPr lang="it-IT" sz="1600" b="1" i="0" dirty="0">
                  <a:solidFill>
                    <a:srgbClr val="333333"/>
                  </a:solidFill>
                  <a:effectLst/>
                  <a:latin typeface="-apple-system"/>
                </a:rPr>
                <a:t>4</a:t>
              </a:r>
              <a:r>
                <a:rPr lang="it-IT" sz="1600" b="0" i="0" dirty="0">
                  <a:solidFill>
                    <a:srgbClr val="333333"/>
                  </a:solidFill>
                  <a:effectLst/>
                  <a:latin typeface="-apple-system"/>
                </a:rPr>
                <a:t> 035002 (2022)</a:t>
              </a:r>
              <a:endParaRPr lang="it-IT" sz="1600" dirty="0"/>
            </a:p>
          </p:txBody>
        </p:sp>
      </p:grpSp>
    </p:spTree>
    <p:extLst>
      <p:ext uri="{BB962C8B-B14F-4D97-AF65-F5344CB8AC3E}">
        <p14:creationId xmlns:p14="http://schemas.microsoft.com/office/powerpoint/2010/main" val="2870263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D68687B9-F8D2-9D4F-F995-9B7032F1E7AD}"/>
              </a:ext>
            </a:extLst>
          </p:cNvPr>
          <p:cNvPicPr>
            <a:picLocks noChangeAspect="1"/>
          </p:cNvPicPr>
          <p:nvPr/>
        </p:nvPicPr>
        <p:blipFill>
          <a:blip r:embed="rId2"/>
          <a:stretch>
            <a:fillRect/>
          </a:stretch>
        </p:blipFill>
        <p:spPr>
          <a:xfrm>
            <a:off x="4446827" y="1088008"/>
            <a:ext cx="1437006" cy="1437006"/>
          </a:xfrm>
          <a:prstGeom prst="rect">
            <a:avLst/>
          </a:prstGeom>
        </p:spPr>
      </p:pic>
      <p:pic>
        <p:nvPicPr>
          <p:cNvPr id="6" name="Picture 5" descr="Logo, icon&#10;&#10;Description automatically generated">
            <a:extLst>
              <a:ext uri="{FF2B5EF4-FFF2-40B4-BE49-F238E27FC236}">
                <a16:creationId xmlns:a16="http://schemas.microsoft.com/office/drawing/2014/main" id="{93CA7829-56C8-4B70-F6F8-D8F39C26069C}"/>
              </a:ext>
            </a:extLst>
          </p:cNvPr>
          <p:cNvPicPr>
            <a:picLocks noChangeAspect="1"/>
          </p:cNvPicPr>
          <p:nvPr/>
        </p:nvPicPr>
        <p:blipFill>
          <a:blip r:embed="rId3"/>
          <a:stretch>
            <a:fillRect/>
          </a:stretch>
        </p:blipFill>
        <p:spPr>
          <a:xfrm>
            <a:off x="1082599" y="1447581"/>
            <a:ext cx="1419165" cy="717861"/>
          </a:xfrm>
          <a:prstGeom prst="rect">
            <a:avLst/>
          </a:prstGeom>
        </p:spPr>
      </p:pic>
      <p:pic>
        <p:nvPicPr>
          <p:cNvPr id="7" name="Picture 6" descr="Icon&#10;&#10;Description automatically generated">
            <a:extLst>
              <a:ext uri="{FF2B5EF4-FFF2-40B4-BE49-F238E27FC236}">
                <a16:creationId xmlns:a16="http://schemas.microsoft.com/office/drawing/2014/main" id="{0AF41BF8-9270-6094-3F3A-766448D03E76}"/>
              </a:ext>
            </a:extLst>
          </p:cNvPr>
          <p:cNvPicPr>
            <a:picLocks noChangeAspect="1"/>
          </p:cNvPicPr>
          <p:nvPr/>
        </p:nvPicPr>
        <p:blipFill>
          <a:blip r:embed="rId4"/>
          <a:stretch>
            <a:fillRect/>
          </a:stretch>
        </p:blipFill>
        <p:spPr>
          <a:xfrm>
            <a:off x="2862514" y="1168714"/>
            <a:ext cx="1275594" cy="1275594"/>
          </a:xfrm>
          <a:prstGeom prst="rect">
            <a:avLst/>
          </a:prstGeom>
        </p:spPr>
      </p:pic>
      <p:pic>
        <p:nvPicPr>
          <p:cNvPr id="8" name="Picture 7" descr="Text&#10;&#10;Description automatically generated">
            <a:extLst>
              <a:ext uri="{FF2B5EF4-FFF2-40B4-BE49-F238E27FC236}">
                <a16:creationId xmlns:a16="http://schemas.microsoft.com/office/drawing/2014/main" id="{2B348D6A-EE25-F16E-8DCD-C1F5CE0604E2}"/>
              </a:ext>
            </a:extLst>
          </p:cNvPr>
          <p:cNvPicPr>
            <a:picLocks noChangeAspect="1"/>
          </p:cNvPicPr>
          <p:nvPr/>
        </p:nvPicPr>
        <p:blipFill>
          <a:blip r:embed="rId5"/>
          <a:stretch>
            <a:fillRect/>
          </a:stretch>
        </p:blipFill>
        <p:spPr>
          <a:xfrm>
            <a:off x="6134291" y="1280423"/>
            <a:ext cx="2829185" cy="1052176"/>
          </a:xfrm>
          <a:prstGeom prst="rect">
            <a:avLst/>
          </a:prstGeom>
        </p:spPr>
      </p:pic>
      <p:sp>
        <p:nvSpPr>
          <p:cNvPr id="2" name="Titolo 1">
            <a:extLst>
              <a:ext uri="{FF2B5EF4-FFF2-40B4-BE49-F238E27FC236}">
                <a16:creationId xmlns:a16="http://schemas.microsoft.com/office/drawing/2014/main" id="{C9EBC1EC-4C8A-1FC0-05DE-BCA35824138D}"/>
              </a:ext>
            </a:extLst>
          </p:cNvPr>
          <p:cNvSpPr>
            <a:spLocks noGrp="1"/>
          </p:cNvSpPr>
          <p:nvPr>
            <p:ph type="title"/>
          </p:nvPr>
        </p:nvSpPr>
        <p:spPr/>
        <p:txBody>
          <a:bodyPr/>
          <a:lstStyle/>
          <a:p>
            <a:r>
              <a:rPr lang="it-IT" dirty="0"/>
              <a:t>INFN </a:t>
            </a:r>
            <a:r>
              <a:rPr lang="it-IT" dirty="0" err="1"/>
              <a:t>experiment</a:t>
            </a:r>
            <a:r>
              <a:rPr lang="it-IT" dirty="0"/>
              <a:t>: UNIDET</a:t>
            </a:r>
          </a:p>
        </p:txBody>
      </p:sp>
      <p:pic>
        <p:nvPicPr>
          <p:cNvPr id="4" name="Picture 4" descr="Graphical user interface, application&#10;&#10;Description automatically generated">
            <a:extLst>
              <a:ext uri="{FF2B5EF4-FFF2-40B4-BE49-F238E27FC236}">
                <a16:creationId xmlns:a16="http://schemas.microsoft.com/office/drawing/2014/main" id="{50BA39A6-A32C-9730-111B-F5EDB2C56AB2}"/>
              </a:ext>
            </a:extLst>
          </p:cNvPr>
          <p:cNvPicPr>
            <a:picLocks noChangeAspect="1"/>
          </p:cNvPicPr>
          <p:nvPr/>
        </p:nvPicPr>
        <p:blipFill>
          <a:blip r:embed="rId6"/>
          <a:stretch>
            <a:fillRect/>
          </a:stretch>
        </p:blipFill>
        <p:spPr>
          <a:xfrm>
            <a:off x="345977" y="2619214"/>
            <a:ext cx="8452045" cy="3989468"/>
          </a:xfrm>
          <a:prstGeom prst="rect">
            <a:avLst/>
          </a:prstGeom>
        </p:spPr>
      </p:pic>
    </p:spTree>
    <p:extLst>
      <p:ext uri="{BB962C8B-B14F-4D97-AF65-F5344CB8AC3E}">
        <p14:creationId xmlns:p14="http://schemas.microsoft.com/office/powerpoint/2010/main" val="531606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8F01C-31BE-46D7-8BD9-005788784E1D}"/>
              </a:ext>
            </a:extLst>
          </p:cNvPr>
          <p:cNvSpPr>
            <a:spLocks noGrp="1"/>
          </p:cNvSpPr>
          <p:nvPr>
            <p:ph type="title"/>
          </p:nvPr>
        </p:nvSpPr>
        <p:spPr/>
        <p:txBody>
          <a:bodyPr>
            <a:normAutofit/>
          </a:bodyPr>
          <a:lstStyle/>
          <a:p>
            <a:r>
              <a:rPr lang="en-AU" dirty="0"/>
              <a:t>Summary</a:t>
            </a:r>
          </a:p>
        </p:txBody>
      </p:sp>
      <p:sp>
        <p:nvSpPr>
          <p:cNvPr id="3" name="Content Placeholder 2">
            <a:extLst>
              <a:ext uri="{FF2B5EF4-FFF2-40B4-BE49-F238E27FC236}">
                <a16:creationId xmlns:a16="http://schemas.microsoft.com/office/drawing/2014/main" id="{A33211B5-37DE-447B-AE4C-07AE51F59412}"/>
              </a:ext>
            </a:extLst>
          </p:cNvPr>
          <p:cNvSpPr>
            <a:spLocks noGrp="1"/>
          </p:cNvSpPr>
          <p:nvPr>
            <p:ph idx="1"/>
          </p:nvPr>
        </p:nvSpPr>
        <p:spPr/>
        <p:txBody>
          <a:bodyPr>
            <a:normAutofit/>
          </a:bodyPr>
          <a:lstStyle/>
          <a:p>
            <a:r>
              <a:rPr lang="it-IT" dirty="0"/>
              <a:t>Versatility of lithium niobate for photonic devices</a:t>
            </a:r>
          </a:p>
          <a:p>
            <a:r>
              <a:rPr lang="it-IT" dirty="0"/>
              <a:t>Graybox control to multimode circuits</a:t>
            </a:r>
          </a:p>
          <a:p>
            <a:r>
              <a:rPr lang="it-IT" dirty="0"/>
              <a:t>Thin film lithium niobate for nanophotonics devices</a:t>
            </a:r>
            <a:endParaRPr lang="en-AU" dirty="0"/>
          </a:p>
        </p:txBody>
      </p:sp>
    </p:spTree>
    <p:extLst>
      <p:ext uri="{BB962C8B-B14F-4D97-AF65-F5344CB8AC3E}">
        <p14:creationId xmlns:p14="http://schemas.microsoft.com/office/powerpoint/2010/main" val="1392571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353DE5-3934-4B85-8267-6D89AB0B7A17}"/>
              </a:ext>
            </a:extLst>
          </p:cNvPr>
          <p:cNvPicPr>
            <a:picLocks noChangeAspect="1"/>
          </p:cNvPicPr>
          <p:nvPr/>
        </p:nvPicPr>
        <p:blipFill rotWithShape="1">
          <a:blip r:embed="rId2">
            <a:extLst>
              <a:ext uri="{28A0092B-C50C-407E-A947-70E740481C1C}">
                <a14:useLocalDpi xmlns:a14="http://schemas.microsoft.com/office/drawing/2010/main" val="0"/>
              </a:ext>
            </a:extLst>
          </a:blip>
          <a:srcRect l="9004" t="20526" r="7335" b="23105"/>
          <a:stretch/>
        </p:blipFill>
        <p:spPr bwMode="auto">
          <a:xfrm>
            <a:off x="2861955" y="247983"/>
            <a:ext cx="3044639" cy="1538276"/>
          </a:xfrm>
          <a:prstGeom prst="rect">
            <a:avLst/>
          </a:prstGeom>
          <a:ln>
            <a:noFill/>
          </a:ln>
          <a:extLst>
            <a:ext uri="{53640926-AAD7-44D8-BBD7-CCE9431645EC}">
              <a14:shadowObscured xmlns:a14="http://schemas.microsoft.com/office/drawing/2010/main"/>
            </a:ext>
          </a:extLst>
        </p:spPr>
      </p:pic>
      <p:sp>
        <p:nvSpPr>
          <p:cNvPr id="3" name="Content Placeholder 2"/>
          <p:cNvSpPr>
            <a:spLocks noGrp="1"/>
          </p:cNvSpPr>
          <p:nvPr>
            <p:ph idx="4294967295"/>
          </p:nvPr>
        </p:nvSpPr>
        <p:spPr>
          <a:xfrm>
            <a:off x="269475" y="1537106"/>
            <a:ext cx="8229600" cy="1070671"/>
          </a:xfrm>
        </p:spPr>
        <p:txBody>
          <a:bodyPr>
            <a:normAutofit/>
          </a:bodyPr>
          <a:lstStyle/>
          <a:p>
            <a:pPr marL="0" indent="0" algn="ctr">
              <a:buNone/>
            </a:pPr>
            <a:r>
              <a:rPr lang="en-AU" sz="6000" b="1" i="1" dirty="0">
                <a:effectLst>
                  <a:outerShdw blurRad="38100" dist="38100" dir="2700000" algn="tl">
                    <a:srgbClr val="000000">
                      <a:alpha val="43137"/>
                    </a:srgbClr>
                  </a:outerShdw>
                </a:effectLst>
              </a:rPr>
              <a:t>Thank You</a:t>
            </a:r>
          </a:p>
        </p:txBody>
      </p:sp>
      <p:pic>
        <p:nvPicPr>
          <p:cNvPr id="6" name="Picture 5" descr="Alberto Quaranta - Full Professor, Experimental Physics ...">
            <a:extLst>
              <a:ext uri="{FF2B5EF4-FFF2-40B4-BE49-F238E27FC236}">
                <a16:creationId xmlns:a16="http://schemas.microsoft.com/office/drawing/2014/main" id="{1960C254-9B0B-E6B0-50A4-6330D75A23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4162" y="2682373"/>
            <a:ext cx="1529600" cy="1529600"/>
          </a:xfrm>
          <a:prstGeom prst="rect">
            <a:avLst/>
          </a:prstGeom>
          <a:noFill/>
          <a:ln>
            <a:noFill/>
          </a:ln>
        </p:spPr>
      </p:pic>
      <p:pic>
        <p:nvPicPr>
          <p:cNvPr id="7" name="Picture 6" descr="A/Prof. Mirko Lobino – Integrated Quantum Technologies group">
            <a:extLst>
              <a:ext uri="{FF2B5EF4-FFF2-40B4-BE49-F238E27FC236}">
                <a16:creationId xmlns:a16="http://schemas.microsoft.com/office/drawing/2014/main" id="{C6ECD8AD-2B87-BDBC-B3EB-6DB027B72A6A}"/>
              </a:ext>
            </a:extLst>
          </p:cNvPr>
          <p:cNvPicPr>
            <a:picLocks noChangeAspect="1"/>
          </p:cNvPicPr>
          <p:nvPr/>
        </p:nvPicPr>
        <p:blipFill rotWithShape="1">
          <a:blip r:embed="rId4">
            <a:extLst>
              <a:ext uri="{28A0092B-C50C-407E-A947-70E740481C1C}">
                <a14:useLocalDpi xmlns:a14="http://schemas.microsoft.com/office/drawing/2010/main" val="0"/>
              </a:ext>
            </a:extLst>
          </a:blip>
          <a:srcRect l="5326" r="31045"/>
          <a:stretch/>
        </p:blipFill>
        <p:spPr bwMode="auto">
          <a:xfrm>
            <a:off x="170625" y="2529025"/>
            <a:ext cx="1749009" cy="1836296"/>
          </a:xfrm>
          <a:prstGeom prst="rect">
            <a:avLst/>
          </a:prstGeom>
          <a:noFill/>
          <a:ln>
            <a:noFill/>
          </a:ln>
          <a:extLst>
            <a:ext uri="{53640926-AAD7-44D8-BBD7-CCE9431645EC}">
              <a14:shadowObscured xmlns:a14="http://schemas.microsoft.com/office/drawing/2010/main"/>
            </a:ext>
          </a:extLst>
        </p:spPr>
      </p:pic>
      <p:pic>
        <p:nvPicPr>
          <p:cNvPr id="8" name="Immagine 1" descr="Immagine che contiene Viso umano, persona, vestiti, interno&#10;&#10;Descrizione generata automaticamente">
            <a:extLst>
              <a:ext uri="{FF2B5EF4-FFF2-40B4-BE49-F238E27FC236}">
                <a16:creationId xmlns:a16="http://schemas.microsoft.com/office/drawing/2014/main" id="{55B18ADC-FE6E-7178-BD9E-202A3FCA753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18290" y="2529025"/>
            <a:ext cx="1749009" cy="1836296"/>
          </a:xfrm>
          <a:prstGeom prst="rect">
            <a:avLst/>
          </a:prstGeom>
          <a:noFill/>
          <a:ln>
            <a:noFill/>
          </a:ln>
        </p:spPr>
      </p:pic>
      <p:pic>
        <p:nvPicPr>
          <p:cNvPr id="9" name="Immagine 1" descr="Immagine che contiene Viso umano, persona, erba, aria aperta&#10;&#10;Descrizione generata automaticamente">
            <a:extLst>
              <a:ext uri="{FF2B5EF4-FFF2-40B4-BE49-F238E27FC236}">
                <a16:creationId xmlns:a16="http://schemas.microsoft.com/office/drawing/2014/main" id="{28361CAB-4D88-C18B-F594-20F6341EEFD0}"/>
              </a:ext>
            </a:extLst>
          </p:cNvPr>
          <p:cNvPicPr>
            <a:picLocks noChangeAspect="1"/>
          </p:cNvPicPr>
          <p:nvPr/>
        </p:nvPicPr>
        <p:blipFill>
          <a:blip r:embed="rId6"/>
          <a:stretch>
            <a:fillRect/>
          </a:stretch>
        </p:blipFill>
        <p:spPr>
          <a:xfrm>
            <a:off x="5451827" y="2579048"/>
            <a:ext cx="1929118" cy="1736250"/>
          </a:xfrm>
          <a:prstGeom prst="rect">
            <a:avLst/>
          </a:prstGeom>
        </p:spPr>
      </p:pic>
      <p:pic>
        <p:nvPicPr>
          <p:cNvPr id="10" name="Picture 9">
            <a:extLst>
              <a:ext uri="{FF2B5EF4-FFF2-40B4-BE49-F238E27FC236}">
                <a16:creationId xmlns:a16="http://schemas.microsoft.com/office/drawing/2014/main" id="{51D4B639-0D1E-F86B-5B95-13C7563E38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5474" y="2561502"/>
            <a:ext cx="1643918" cy="1771343"/>
          </a:xfrm>
          <a:prstGeom prst="rect">
            <a:avLst/>
          </a:prstGeom>
        </p:spPr>
      </p:pic>
    </p:spTree>
    <p:extLst>
      <p:ext uri="{BB962C8B-B14F-4D97-AF65-F5344CB8AC3E}">
        <p14:creationId xmlns:p14="http://schemas.microsoft.com/office/powerpoint/2010/main" val="2647055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 y="-1587"/>
            <a:ext cx="8229600" cy="1143000"/>
          </a:xfrm>
        </p:spPr>
        <p:txBody>
          <a:bodyPr>
            <a:normAutofit/>
          </a:bodyPr>
          <a:lstStyle/>
          <a:p>
            <a:pPr algn="l"/>
            <a:r>
              <a:rPr lang="en-AU" dirty="0"/>
              <a:t>LiNbO</a:t>
            </a:r>
            <a:r>
              <a:rPr lang="en-AU" baseline="-25000" dirty="0"/>
              <a:t>3</a:t>
            </a:r>
            <a:r>
              <a:rPr lang="en-AU" dirty="0"/>
              <a:t> Integrated Photonics</a:t>
            </a:r>
          </a:p>
        </p:txBody>
      </p:sp>
      <p:grpSp>
        <p:nvGrpSpPr>
          <p:cNvPr id="3" name="Group 2">
            <a:extLst>
              <a:ext uri="{FF2B5EF4-FFF2-40B4-BE49-F238E27FC236}">
                <a16:creationId xmlns:a16="http://schemas.microsoft.com/office/drawing/2014/main" id="{B05F6883-E53D-44B8-94EF-564D54CF0AD4}"/>
              </a:ext>
            </a:extLst>
          </p:cNvPr>
          <p:cNvGrpSpPr/>
          <p:nvPr/>
        </p:nvGrpSpPr>
        <p:grpSpPr>
          <a:xfrm>
            <a:off x="295829" y="1131748"/>
            <a:ext cx="8694544" cy="5344363"/>
            <a:chOff x="295829" y="1131748"/>
            <a:chExt cx="8694544" cy="5344363"/>
          </a:xfrm>
        </p:grpSpPr>
        <p:sp>
          <p:nvSpPr>
            <p:cNvPr id="4" name="Rectangle 3"/>
            <p:cNvSpPr/>
            <p:nvPr/>
          </p:nvSpPr>
          <p:spPr>
            <a:xfrm>
              <a:off x="295829" y="1426979"/>
              <a:ext cx="4364890" cy="10582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AU"/>
            </a:p>
          </p:txBody>
        </p:sp>
        <p:sp>
          <p:nvSpPr>
            <p:cNvPr id="5" name="TextBox 4"/>
            <p:cNvSpPr txBox="1"/>
            <p:nvPr/>
          </p:nvSpPr>
          <p:spPr>
            <a:xfrm>
              <a:off x="400604" y="1545475"/>
              <a:ext cx="4666696" cy="1138773"/>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r>
                <a:rPr lang="en-AU" sz="1600" b="1" dirty="0">
                  <a:latin typeface="+mn-lt"/>
                </a:rPr>
                <a:t>Integrated Quantum Photonics: </a:t>
              </a:r>
            </a:p>
            <a:p>
              <a:r>
                <a:rPr lang="en-AU" sz="1600" dirty="0">
                  <a:latin typeface="+mn-lt"/>
                </a:rPr>
                <a:t>implementation of photonic quantum circuits in </a:t>
              </a:r>
            </a:p>
            <a:p>
              <a:r>
                <a:rPr lang="en-AU" sz="1600" dirty="0">
                  <a:latin typeface="+mn-lt"/>
                </a:rPr>
                <a:t>photolithography patterned waveguides</a:t>
              </a:r>
            </a:p>
            <a:p>
              <a:endParaRPr lang="en-AU" sz="2000" b="1" dirty="0">
                <a:latin typeface="+mn-lt"/>
              </a:endParaRPr>
            </a:p>
          </p:txBody>
        </p:sp>
        <p:pic>
          <p:nvPicPr>
            <p:cNvPr id="6" name="Picture 5" descr="C:\Users\s2879180\Downloads\20140226_1741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6019614" y="1131748"/>
              <a:ext cx="2041020" cy="15307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25674" y="2720343"/>
              <a:ext cx="2628900" cy="461665"/>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r>
                <a:rPr lang="en-AU" sz="1200" dirty="0"/>
                <a:t>Image of a waveguide chip fabricated at Griffith University-IQP</a:t>
              </a:r>
            </a:p>
          </p:txBody>
        </p:sp>
        <p:sp>
          <p:nvSpPr>
            <p:cNvPr id="8" name="TextBox 7"/>
            <p:cNvSpPr txBox="1"/>
            <p:nvPr/>
          </p:nvSpPr>
          <p:spPr>
            <a:xfrm>
              <a:off x="346102" y="3134674"/>
              <a:ext cx="8644271" cy="2246769"/>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r>
                <a:rPr lang="en-AU" sz="1500" b="1" dirty="0"/>
                <a:t>PROPERTIES OF LITHIUM NIOBATE:</a:t>
              </a:r>
            </a:p>
            <a:p>
              <a:pPr marL="342900" indent="-342900">
                <a:buFont typeface="Arial" panose="020B0604020202020204" pitchFamily="34" charset="0"/>
                <a:buChar char="•"/>
              </a:pPr>
              <a:endParaRPr lang="en-AU" sz="1500" dirty="0">
                <a:latin typeface="+mn-lt"/>
              </a:endParaRPr>
            </a:p>
            <a:p>
              <a:pPr marL="342900" indent="-342900">
                <a:buFont typeface="Arial" panose="020B0604020202020204" pitchFamily="34" charset="0"/>
                <a:buChar char="•"/>
              </a:pPr>
              <a:r>
                <a:rPr lang="en-AU" sz="1500" dirty="0">
                  <a:latin typeface="+mn-lt"/>
                </a:rPr>
                <a:t>High transparency range</a:t>
              </a:r>
              <a:r>
                <a:rPr lang="en-AU" sz="1500" dirty="0"/>
                <a:t> </a:t>
              </a:r>
              <a:r>
                <a:rPr lang="en-US" sz="1500" dirty="0"/>
                <a:t>(</a:t>
              </a:r>
              <a:r>
                <a:rPr lang="en-US" sz="1500" dirty="0">
                  <a:latin typeface="Times New Roman" panose="02020603050405020304" pitchFamily="18" charset="0"/>
                  <a:cs typeface="Times New Roman" panose="02020603050405020304" pitchFamily="18" charset="0"/>
                </a:rPr>
                <a:t>0.35</a:t>
              </a:r>
              <a:r>
                <a:rPr lang="en-US" sz="1500" dirty="0"/>
                <a:t> </a:t>
              </a:r>
              <a:r>
                <a:rPr lang="en-US" sz="1500" dirty="0">
                  <a:latin typeface="Symbol" pitchFamily="18" charset="2"/>
                </a:rPr>
                <a:t>m</a:t>
              </a:r>
              <a:r>
                <a:rPr lang="en-US" sz="1500" dirty="0">
                  <a:latin typeface="Times New Roman" panose="02020603050405020304" pitchFamily="18" charset="0"/>
                  <a:cs typeface="Times New Roman" panose="02020603050405020304" pitchFamily="18" charset="0"/>
                </a:rPr>
                <a:t>m</a:t>
              </a:r>
              <a:r>
                <a:rPr lang="en-US" sz="1500" dirty="0"/>
                <a:t> &lt; </a:t>
              </a:r>
              <a:r>
                <a:rPr lang="en-US" sz="1500" dirty="0">
                  <a:latin typeface="Symbol" pitchFamily="18" charset="2"/>
                </a:rPr>
                <a:t>l </a:t>
              </a:r>
              <a:r>
                <a:rPr lang="en-US" sz="1500" dirty="0"/>
                <a:t>&lt; </a:t>
              </a:r>
              <a:r>
                <a:rPr lang="en-US" sz="1500" dirty="0">
                  <a:latin typeface="Times New Roman" panose="02020603050405020304" pitchFamily="18" charset="0"/>
                  <a:cs typeface="Times New Roman" panose="02020603050405020304" pitchFamily="18" charset="0"/>
                </a:rPr>
                <a:t>4.5</a:t>
              </a:r>
              <a:r>
                <a:rPr lang="en-US" sz="1500" dirty="0"/>
                <a:t> </a:t>
              </a:r>
              <a:r>
                <a:rPr lang="en-US" sz="1500" dirty="0">
                  <a:latin typeface="Symbol" pitchFamily="18" charset="2"/>
                </a:rPr>
                <a:t>m</a:t>
              </a:r>
              <a:r>
                <a:rPr lang="en-US" sz="1500" dirty="0">
                  <a:latin typeface="Times New Roman" panose="02020603050405020304" pitchFamily="18" charset="0"/>
                  <a:cs typeface="Times New Roman" panose="02020603050405020304" pitchFamily="18" charset="0"/>
                </a:rPr>
                <a:t>m</a:t>
              </a:r>
              <a:r>
                <a:rPr lang="en-US" sz="1500" dirty="0"/>
                <a:t>), </a:t>
              </a:r>
              <a:r>
                <a:rPr lang="en-US" sz="1500" dirty="0">
                  <a:latin typeface="+mn-lt"/>
                </a:rPr>
                <a:t>low propagation losses at 1550 </a:t>
              </a:r>
              <a:r>
                <a:rPr lang="en-US" sz="1500" dirty="0">
                  <a:latin typeface="Times New Roman" panose="02020603050405020304" pitchFamily="18" charset="0"/>
                  <a:cs typeface="Times New Roman" panose="02020603050405020304" pitchFamily="18" charset="0"/>
                </a:rPr>
                <a:t>nm</a:t>
              </a:r>
              <a:r>
                <a:rPr lang="en-US" sz="1500" dirty="0"/>
                <a:t> </a:t>
              </a:r>
            </a:p>
            <a:p>
              <a:pPr marL="342900" indent="-342900">
                <a:buFont typeface="Arial" panose="020B0604020202020204" pitchFamily="34" charset="0"/>
                <a:buChar char="•"/>
              </a:pPr>
              <a:endParaRPr lang="en-US" sz="1500" dirty="0">
                <a:latin typeface="+mn-lt"/>
              </a:endParaRPr>
            </a:p>
            <a:p>
              <a:pPr marL="342900" indent="-342900">
                <a:buFont typeface="Arial" panose="020B0604020202020204" pitchFamily="34" charset="0"/>
                <a:buChar char="•"/>
              </a:pPr>
              <a:r>
                <a:rPr lang="en-US" sz="1500" dirty="0">
                  <a:latin typeface="+mn-lt"/>
                </a:rPr>
                <a:t>High electro-optic coefficient </a:t>
              </a:r>
              <a:r>
                <a:rPr lang="en-US" sz="1500" dirty="0"/>
                <a:t>(</a:t>
              </a:r>
              <a:r>
                <a:rPr lang="en-US" sz="1500" dirty="0">
                  <a:latin typeface="Times New Roman" panose="02020603050405020304" pitchFamily="18" charset="0"/>
                  <a:cs typeface="Times New Roman" panose="02020603050405020304" pitchFamily="18" charset="0"/>
                </a:rPr>
                <a:t>30</a:t>
              </a:r>
              <a:r>
                <a:rPr lang="en-US" sz="1500" dirty="0"/>
                <a:t> </a:t>
              </a:r>
              <a:r>
                <a:rPr lang="en-US" sz="1500" dirty="0">
                  <a:latin typeface="Times New Roman" panose="02020603050405020304" pitchFamily="18" charset="0"/>
                  <a:cs typeface="Times New Roman" panose="02020603050405020304" pitchFamily="18" charset="0"/>
                </a:rPr>
                <a:t>pm/V</a:t>
              </a:r>
              <a:r>
                <a:rPr lang="en-US" sz="1500" dirty="0"/>
                <a:t>) </a:t>
              </a:r>
              <a:r>
                <a:rPr lang="en-US" sz="1500" dirty="0">
                  <a:latin typeface="+mn-lt"/>
                </a:rPr>
                <a:t>and second order susceptibility </a:t>
              </a:r>
              <a:r>
                <a:rPr lang="en-US" sz="1500" dirty="0"/>
                <a:t>(</a:t>
              </a:r>
              <a:r>
                <a:rPr lang="en-US" sz="1500" dirty="0">
                  <a:latin typeface="Times New Roman" panose="02020603050405020304" pitchFamily="18" charset="0"/>
                  <a:cs typeface="Times New Roman" panose="02020603050405020304" pitchFamily="18" charset="0"/>
                </a:rPr>
                <a:t>20</a:t>
              </a:r>
              <a:r>
                <a:rPr lang="en-US" sz="1500" dirty="0"/>
                <a:t> </a:t>
              </a:r>
              <a:r>
                <a:rPr lang="en-US" sz="1500" dirty="0">
                  <a:latin typeface="Times New Roman" panose="02020603050405020304" pitchFamily="18" charset="0"/>
                  <a:cs typeface="Times New Roman" panose="02020603050405020304" pitchFamily="18" charset="0"/>
                </a:rPr>
                <a:t>pm/V</a:t>
              </a:r>
              <a:r>
                <a:rPr lang="en-US" sz="1500" dirty="0"/>
                <a:t>)</a:t>
              </a:r>
            </a:p>
            <a:p>
              <a:endParaRPr lang="en-US" sz="1500" dirty="0"/>
            </a:p>
            <a:p>
              <a:pPr marL="342900" indent="-342900">
                <a:buFont typeface="Arial" panose="020B0604020202020204" pitchFamily="34" charset="0"/>
                <a:buChar char="•"/>
              </a:pPr>
              <a:r>
                <a:rPr lang="en-US" sz="1500" dirty="0">
                  <a:latin typeface="+mn-lt"/>
                </a:rPr>
                <a:t>Compatibility with periodic poling technique to achieve quasi phase matching</a:t>
              </a:r>
            </a:p>
            <a:p>
              <a:pPr marL="342900" indent="-342900">
                <a:buFont typeface="Arial" panose="020B0604020202020204" pitchFamily="34" charset="0"/>
                <a:buChar char="•"/>
              </a:pPr>
              <a:endParaRPr lang="en-US" sz="1500" dirty="0"/>
            </a:p>
            <a:p>
              <a:endParaRPr lang="en-US" sz="2000" dirty="0"/>
            </a:p>
          </p:txBody>
        </p:sp>
        <p:sp>
          <p:nvSpPr>
            <p:cNvPr id="9" name="TextBox 9"/>
            <p:cNvSpPr txBox="1"/>
            <p:nvPr/>
          </p:nvSpPr>
          <p:spPr>
            <a:xfrm>
              <a:off x="760580" y="5312334"/>
              <a:ext cx="2396811" cy="1092607"/>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r>
                <a:rPr lang="en-AU" sz="1300" b="1" dirty="0"/>
                <a:t>WAVEGUIDE CIRCUITS</a:t>
              </a:r>
            </a:p>
            <a:p>
              <a:pPr algn="ctr"/>
              <a:r>
                <a:rPr lang="en-AU" sz="1300" b="1" dirty="0"/>
                <a:t>+</a:t>
              </a:r>
            </a:p>
            <a:p>
              <a:pPr algn="ctr"/>
              <a:r>
                <a:rPr lang="en-AU" sz="1300" b="1" dirty="0"/>
                <a:t>PERIODIC POLING</a:t>
              </a:r>
            </a:p>
            <a:p>
              <a:pPr algn="ctr"/>
              <a:r>
                <a:rPr lang="en-AU" sz="1300" b="1" dirty="0"/>
                <a:t>+</a:t>
              </a:r>
            </a:p>
            <a:p>
              <a:pPr algn="ctr"/>
              <a:r>
                <a:rPr lang="en-AU" sz="1300" b="1" dirty="0"/>
                <a:t>ELECTRODES DEPOSITION</a:t>
              </a:r>
            </a:p>
          </p:txBody>
        </p:sp>
        <p:sp>
          <p:nvSpPr>
            <p:cNvPr id="10" name="Right Brace 9"/>
            <p:cNvSpPr/>
            <p:nvPr/>
          </p:nvSpPr>
          <p:spPr>
            <a:xfrm>
              <a:off x="3821405" y="5272211"/>
              <a:ext cx="386319" cy="1203900"/>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rtl="0" fontAlgn="base">
                <a:spcBef>
                  <a:spcPct val="0"/>
                </a:spcBef>
                <a:spcAft>
                  <a:spcPct val="0"/>
                </a:spcAft>
                <a:defRPr sz="24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mn-lt"/>
                  <a:ea typeface="+mn-ea"/>
                  <a:cs typeface="+mn-cs"/>
                </a:defRPr>
              </a:lvl2pPr>
              <a:lvl3pPr marL="914400" algn="l" rtl="0" fontAlgn="base">
                <a:spcBef>
                  <a:spcPct val="0"/>
                </a:spcBef>
                <a:spcAft>
                  <a:spcPct val="0"/>
                </a:spcAft>
                <a:defRPr sz="2400" kern="1200">
                  <a:solidFill>
                    <a:schemeClr val="tx1"/>
                  </a:solidFill>
                  <a:latin typeface="+mn-lt"/>
                  <a:ea typeface="+mn-ea"/>
                  <a:cs typeface="+mn-cs"/>
                </a:defRPr>
              </a:lvl3pPr>
              <a:lvl4pPr marL="1371600" algn="l" rtl="0" fontAlgn="base">
                <a:spcBef>
                  <a:spcPct val="0"/>
                </a:spcBef>
                <a:spcAft>
                  <a:spcPct val="0"/>
                </a:spcAft>
                <a:defRPr sz="2400" kern="1200">
                  <a:solidFill>
                    <a:schemeClr val="tx1"/>
                  </a:solidFill>
                  <a:latin typeface="+mn-lt"/>
                  <a:ea typeface="+mn-ea"/>
                  <a:cs typeface="+mn-cs"/>
                </a:defRPr>
              </a:lvl4pPr>
              <a:lvl5pPr marL="1828800" algn="l" rtl="0" fontAlgn="base">
                <a:spcBef>
                  <a:spcPct val="0"/>
                </a:spcBef>
                <a:spcAft>
                  <a:spcPct val="0"/>
                </a:spcAft>
                <a:defRPr sz="2400" kern="1200">
                  <a:solidFill>
                    <a:schemeClr val="tx1"/>
                  </a:solidFill>
                  <a:latin typeface="+mn-lt"/>
                  <a:ea typeface="+mn-ea"/>
                  <a:cs typeface="+mn-cs"/>
                </a:defRPr>
              </a:lvl5pPr>
              <a:lvl6pPr marL="2286000" algn="l" defTabSz="914400" rtl="0" eaLnBrk="1" latinLnBrk="0" hangingPunct="1">
                <a:defRPr sz="2400" kern="1200">
                  <a:solidFill>
                    <a:schemeClr val="tx1"/>
                  </a:solidFill>
                  <a:latin typeface="+mn-lt"/>
                  <a:ea typeface="+mn-ea"/>
                  <a:cs typeface="+mn-cs"/>
                </a:defRPr>
              </a:lvl6pPr>
              <a:lvl7pPr marL="2743200" algn="l" defTabSz="914400" rtl="0" eaLnBrk="1" latinLnBrk="0" hangingPunct="1">
                <a:defRPr sz="2400" kern="1200">
                  <a:solidFill>
                    <a:schemeClr val="tx1"/>
                  </a:solidFill>
                  <a:latin typeface="+mn-lt"/>
                  <a:ea typeface="+mn-ea"/>
                  <a:cs typeface="+mn-cs"/>
                </a:defRPr>
              </a:lvl7pPr>
              <a:lvl8pPr marL="3200400" algn="l" defTabSz="914400" rtl="0" eaLnBrk="1" latinLnBrk="0" hangingPunct="1">
                <a:defRPr sz="2400" kern="1200">
                  <a:solidFill>
                    <a:schemeClr val="tx1"/>
                  </a:solidFill>
                  <a:latin typeface="+mn-lt"/>
                  <a:ea typeface="+mn-ea"/>
                  <a:cs typeface="+mn-cs"/>
                </a:defRPr>
              </a:lvl8pPr>
              <a:lvl9pPr marL="3657600" algn="l" defTabSz="914400" rtl="0" eaLnBrk="1" latinLnBrk="0" hangingPunct="1">
                <a:defRPr sz="2400" kern="1200">
                  <a:solidFill>
                    <a:schemeClr val="tx1"/>
                  </a:solidFill>
                  <a:latin typeface="+mn-lt"/>
                  <a:ea typeface="+mn-ea"/>
                  <a:cs typeface="+mn-cs"/>
                </a:defRPr>
              </a:lvl9pPr>
            </a:lstStyle>
            <a:p>
              <a:pPr algn="ctr"/>
              <a:endParaRPr lang="en-AU"/>
            </a:p>
          </p:txBody>
        </p:sp>
        <p:sp>
          <p:nvSpPr>
            <p:cNvPr id="11" name="TextBox 11"/>
            <p:cNvSpPr txBox="1"/>
            <p:nvPr/>
          </p:nvSpPr>
          <p:spPr>
            <a:xfrm>
              <a:off x="4324684" y="5333110"/>
              <a:ext cx="4322134" cy="1092607"/>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pPr algn="ctr"/>
              <a:r>
                <a:rPr lang="en-AU" sz="1300" b="1" dirty="0"/>
                <a:t>GENERATION OF QUANTUM STATES VIA SPDC </a:t>
              </a:r>
            </a:p>
            <a:p>
              <a:pPr algn="ctr"/>
              <a:r>
                <a:rPr lang="en-AU" sz="1300" b="1" dirty="0"/>
                <a:t>IN QUASI-PHASE MATCHED PPLN WAVEGUIDES</a:t>
              </a:r>
            </a:p>
            <a:p>
              <a:pPr algn="ctr"/>
              <a:r>
                <a:rPr lang="en-AU" sz="1300" b="1" dirty="0"/>
                <a:t>+</a:t>
              </a:r>
            </a:p>
            <a:p>
              <a:pPr algn="ctr"/>
              <a:r>
                <a:rPr lang="en-AU" sz="1300" b="1" dirty="0"/>
                <a:t>ELECTRO-OPTIC TUNABLE CIRCUITS FOR THE ACTIVE MANIPULATION OF QUANTUM STATES </a:t>
              </a:r>
            </a:p>
          </p:txBody>
        </p:sp>
      </p:grpSp>
    </p:spTree>
    <p:extLst>
      <p:ext uri="{BB962C8B-B14F-4D97-AF65-F5344CB8AC3E}">
        <p14:creationId xmlns:p14="http://schemas.microsoft.com/office/powerpoint/2010/main" val="1389782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Waveguide Fabrication</a:t>
            </a:r>
            <a:endParaRPr lang="en-AU" dirty="0"/>
          </a:p>
        </p:txBody>
      </p:sp>
      <p:pic>
        <p:nvPicPr>
          <p:cNvPr id="10" name="Picture 9" descr="C:\Users\s2879180\Downloads\p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542" y="2107707"/>
            <a:ext cx="2126495" cy="101967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675575" y="2248247"/>
            <a:ext cx="337080" cy="307777"/>
          </a:xfrm>
          <a:prstGeom prst="rect">
            <a:avLst/>
          </a:prstGeom>
        </p:spPr>
        <p:txBody>
          <a:bodyPr wrap="none">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r>
              <a:rPr lang="en-US" sz="1400" dirty="0" err="1">
                <a:latin typeface="Times New Roman" panose="02020603050405020304" pitchFamily="18" charset="0"/>
                <a:cs typeface="Times New Roman" panose="02020603050405020304" pitchFamily="18" charset="0"/>
              </a:rPr>
              <a:t>Ti</a:t>
            </a:r>
            <a:endParaRPr lang="en-AU" sz="1400" dirty="0">
              <a:latin typeface="Times New Roman" panose="02020603050405020304" pitchFamily="18" charset="0"/>
              <a:cs typeface="Times New Roman" panose="02020603050405020304" pitchFamily="18" charset="0"/>
            </a:endParaRPr>
          </a:p>
        </p:txBody>
      </p:sp>
      <p:sp>
        <p:nvSpPr>
          <p:cNvPr id="15" name="Rectangle 14"/>
          <p:cNvSpPr/>
          <p:nvPr/>
        </p:nvSpPr>
        <p:spPr>
          <a:xfrm>
            <a:off x="5465134" y="2803515"/>
            <a:ext cx="671979" cy="276999"/>
          </a:xfrm>
          <a:prstGeom prst="rect">
            <a:avLst/>
          </a:prstGeom>
        </p:spPr>
        <p:txBody>
          <a:bodyPr wrap="none">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r>
              <a:rPr lang="en-US" sz="1200" dirty="0">
                <a:latin typeface="Times New Roman" panose="02020603050405020304" pitchFamily="18" charset="0"/>
                <a:cs typeface="Times New Roman" panose="02020603050405020304" pitchFamily="18" charset="0"/>
              </a:rPr>
              <a:t>LiNbO</a:t>
            </a:r>
            <a:r>
              <a:rPr lang="en-US" sz="1200" baseline="-10000" dirty="0">
                <a:latin typeface="Times New Roman" panose="02020603050405020304" pitchFamily="18" charset="0"/>
                <a:cs typeface="Times New Roman" panose="02020603050405020304" pitchFamily="18" charset="0"/>
              </a:rPr>
              <a:t>3</a:t>
            </a:r>
            <a:endParaRPr lang="en-AU" sz="1200" dirty="0">
              <a:latin typeface="Times New Roman" panose="02020603050405020304" pitchFamily="18" charset="0"/>
              <a:cs typeface="Times New Roman" panose="02020603050405020304" pitchFamily="18" charset="0"/>
            </a:endParaRPr>
          </a:p>
        </p:txBody>
      </p:sp>
      <p:sp>
        <p:nvSpPr>
          <p:cNvPr id="16" name="TextBox 6"/>
          <p:cNvSpPr txBox="1"/>
          <p:nvPr/>
        </p:nvSpPr>
        <p:spPr>
          <a:xfrm>
            <a:off x="115339" y="1361444"/>
            <a:ext cx="4031873" cy="307777"/>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r>
              <a:rPr lang="en-AU" sz="1400" b="1" dirty="0"/>
              <a:t>Periodically Poling for Quasi Phase Matching</a:t>
            </a:r>
          </a:p>
        </p:txBody>
      </p:sp>
      <p:sp>
        <p:nvSpPr>
          <p:cNvPr id="18" name="Rectangle 17"/>
          <p:cNvSpPr/>
          <p:nvPr/>
        </p:nvSpPr>
        <p:spPr>
          <a:xfrm>
            <a:off x="5072081" y="1285274"/>
            <a:ext cx="3857625" cy="2430772"/>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AU"/>
          </a:p>
        </p:txBody>
      </p:sp>
      <p:sp>
        <p:nvSpPr>
          <p:cNvPr id="19" name="Rectangle 18"/>
          <p:cNvSpPr/>
          <p:nvPr/>
        </p:nvSpPr>
        <p:spPr>
          <a:xfrm>
            <a:off x="194973" y="1287857"/>
            <a:ext cx="3857625" cy="2430772"/>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AU"/>
          </a:p>
        </p:txBody>
      </p:sp>
      <p:sp>
        <p:nvSpPr>
          <p:cNvPr id="20" name="Rectangle 19"/>
          <p:cNvSpPr/>
          <p:nvPr/>
        </p:nvSpPr>
        <p:spPr>
          <a:xfrm>
            <a:off x="2679879" y="4217328"/>
            <a:ext cx="3857625" cy="2430772"/>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AU"/>
          </a:p>
        </p:txBody>
      </p:sp>
      <p:sp>
        <p:nvSpPr>
          <p:cNvPr id="22" name="Right Arrow 21"/>
          <p:cNvSpPr/>
          <p:nvPr/>
        </p:nvSpPr>
        <p:spPr>
          <a:xfrm>
            <a:off x="4332467" y="2306683"/>
            <a:ext cx="552450" cy="360174"/>
          </a:xfrm>
          <a:prstGeom prst="rightArrow">
            <a:avLst/>
          </a:prstGeom>
          <a:solidFill>
            <a:schemeClr val="accent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AU"/>
          </a:p>
        </p:txBody>
      </p:sp>
      <p:sp>
        <p:nvSpPr>
          <p:cNvPr id="26" name="TextBox 30"/>
          <p:cNvSpPr txBox="1"/>
          <p:nvPr/>
        </p:nvSpPr>
        <p:spPr>
          <a:xfrm>
            <a:off x="7263752" y="3133902"/>
            <a:ext cx="1548822" cy="215444"/>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r>
              <a:rPr lang="en-AU" sz="800" b="1" dirty="0"/>
              <a:t>Higher refractive index core</a:t>
            </a:r>
          </a:p>
        </p:txBody>
      </p:sp>
      <p:cxnSp>
        <p:nvCxnSpPr>
          <p:cNvPr id="27" name="Straight Arrow Connector 26"/>
          <p:cNvCxnSpPr/>
          <p:nvPr/>
        </p:nvCxnSpPr>
        <p:spPr>
          <a:xfrm flipH="1" flipV="1">
            <a:off x="7635539" y="2942016"/>
            <a:ext cx="201881" cy="2375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21"/>
          <p:cNvSpPr txBox="1"/>
          <p:nvPr/>
        </p:nvSpPr>
        <p:spPr>
          <a:xfrm>
            <a:off x="5086293" y="1361444"/>
            <a:ext cx="4743450" cy="523220"/>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r>
              <a:rPr lang="en-AU" sz="1400" b="1" dirty="0"/>
              <a:t>Proton Exchange (benzoic acid, T=170 C) </a:t>
            </a:r>
          </a:p>
          <a:p>
            <a:r>
              <a:rPr lang="en-AU" sz="1400" b="1" dirty="0"/>
              <a:t>And Reverse Proton Exchange</a:t>
            </a:r>
          </a:p>
        </p:txBody>
      </p:sp>
      <p:sp>
        <p:nvSpPr>
          <p:cNvPr id="32" name="TextBox 22"/>
          <p:cNvSpPr txBox="1"/>
          <p:nvPr/>
        </p:nvSpPr>
        <p:spPr>
          <a:xfrm>
            <a:off x="3567039" y="4337393"/>
            <a:ext cx="2108536" cy="307777"/>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a:lstStyle>
          <a:p>
            <a:r>
              <a:rPr lang="en-AU" sz="1400" b="1" dirty="0"/>
              <a:t>Electrodes Fabrication</a:t>
            </a:r>
          </a:p>
        </p:txBody>
      </p:sp>
      <p:sp>
        <p:nvSpPr>
          <p:cNvPr id="7" name="Bent Arrow 6"/>
          <p:cNvSpPr/>
          <p:nvPr/>
        </p:nvSpPr>
        <p:spPr>
          <a:xfrm rot="10800000">
            <a:off x="7263752" y="4800584"/>
            <a:ext cx="813816" cy="868680"/>
          </a:xfrm>
          <a:prstGeom prst="bentArrow">
            <a:avLst/>
          </a:prstGeom>
          <a:solidFill>
            <a:schemeClr val="accent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38" name="Picture 37" descr="C:\Users\s2879180\Downloads\20160531_1630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3119" y="4677850"/>
            <a:ext cx="3237316" cy="182098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p:nvPr/>
        </p:nvPicPr>
        <p:blipFill rotWithShape="1">
          <a:blip r:embed="rId5">
            <a:extLst>
              <a:ext uri="{28A0092B-C50C-407E-A947-70E740481C1C}">
                <a14:useLocalDpi xmlns:a14="http://schemas.microsoft.com/office/drawing/2010/main" val="0"/>
              </a:ext>
            </a:extLst>
          </a:blip>
          <a:srcRect l="87099" t="5163" b="69440"/>
          <a:stretch/>
        </p:blipFill>
        <p:spPr bwMode="auto">
          <a:xfrm>
            <a:off x="4986480" y="5775035"/>
            <a:ext cx="1448432" cy="782094"/>
          </a:xfrm>
          <a:prstGeom prst="rect">
            <a:avLst/>
          </a:prstGeom>
          <a:noFill/>
          <a:ln>
            <a:noFill/>
          </a:ln>
        </p:spPr>
      </p:pic>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804" y="1742182"/>
            <a:ext cx="2426944" cy="1903486"/>
          </a:xfrm>
          <a:prstGeom prst="rect">
            <a:avLst/>
          </a:prstGeom>
        </p:spPr>
      </p:pic>
    </p:spTree>
    <p:extLst>
      <p:ext uri="{BB962C8B-B14F-4D97-AF65-F5344CB8AC3E}">
        <p14:creationId xmlns:p14="http://schemas.microsoft.com/office/powerpoint/2010/main" val="2123652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a:extLst>
              <a:ext uri="{FF2B5EF4-FFF2-40B4-BE49-F238E27FC236}">
                <a16:creationId xmlns:a16="http://schemas.microsoft.com/office/drawing/2014/main" id="{069732D5-AD48-BBA5-1316-2577AA350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2133600"/>
            <a:ext cx="2525713" cy="1993900"/>
          </a:xfrm>
          <a:prstGeom prst="rect">
            <a:avLst/>
          </a:prstGeom>
          <a:noFill/>
          <a:extLst>
            <a:ext uri="{909E8E84-426E-40DD-AFC4-6F175D3DCCD1}">
              <a14:hiddenFill xmlns:a14="http://schemas.microsoft.com/office/drawing/2010/main">
                <a:solidFill>
                  <a:srgbClr val="FFFFFF"/>
                </a:solidFill>
              </a14:hiddenFill>
            </a:ext>
          </a:extLst>
        </p:spPr>
      </p:pic>
      <p:sp>
        <p:nvSpPr>
          <p:cNvPr id="235523" name="Rectangle 3">
            <a:extLst>
              <a:ext uri="{FF2B5EF4-FFF2-40B4-BE49-F238E27FC236}">
                <a16:creationId xmlns:a16="http://schemas.microsoft.com/office/drawing/2014/main" id="{FDD74AC4-564C-AFEB-F29D-5D266D8C0401}"/>
              </a:ext>
            </a:extLst>
          </p:cNvPr>
          <p:cNvSpPr>
            <a:spLocks noGrp="1" noChangeArrowheads="1"/>
          </p:cNvSpPr>
          <p:nvPr>
            <p:ph type="title" sz="quarter"/>
          </p:nvPr>
        </p:nvSpPr>
        <p:spPr bwMode="auto">
          <a:xfrm>
            <a:off x="590550" y="203200"/>
            <a:ext cx="8229600" cy="77787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altLang="it-IT" b="1" dirty="0">
                <a:solidFill>
                  <a:schemeClr val="tx1"/>
                </a:solidFill>
                <a:latin typeface="Arial Unicode MS" pitchFamily="34" charset="-128"/>
              </a:rPr>
              <a:t>Optical and Particle Wave </a:t>
            </a:r>
          </a:p>
        </p:txBody>
      </p:sp>
      <p:graphicFrame>
        <p:nvGraphicFramePr>
          <p:cNvPr id="235524" name="Object 4">
            <a:extLst>
              <a:ext uri="{FF2B5EF4-FFF2-40B4-BE49-F238E27FC236}">
                <a16:creationId xmlns:a16="http://schemas.microsoft.com/office/drawing/2014/main" id="{02A5653E-62C1-B436-0E53-7DE862141137}"/>
              </a:ext>
            </a:extLst>
          </p:cNvPr>
          <p:cNvGraphicFramePr>
            <a:graphicFrameLocks noGrp="1" noChangeAspect="1"/>
          </p:cNvGraphicFramePr>
          <p:nvPr>
            <p:ph sz="quarter" idx="1"/>
          </p:nvPr>
        </p:nvGraphicFramePr>
        <p:xfrm>
          <a:off x="3348038" y="2016125"/>
          <a:ext cx="3240087" cy="827088"/>
        </p:xfrm>
        <a:graphic>
          <a:graphicData uri="http://schemas.openxmlformats.org/presentationml/2006/ole">
            <mc:AlternateContent xmlns:mc="http://schemas.openxmlformats.org/markup-compatibility/2006">
              <mc:Choice xmlns:v="urn:schemas-microsoft-com:vml" Requires="v">
                <p:oleObj name="Equation" r:id="rId4" imgW="1790640" imgH="457200" progId="Equation.DSMT4">
                  <p:embed/>
                </p:oleObj>
              </mc:Choice>
              <mc:Fallback>
                <p:oleObj name="Equation" r:id="rId4" imgW="1790640" imgH="457200" progId="Equation.DSMT4">
                  <p:embed/>
                  <p:pic>
                    <p:nvPicPr>
                      <p:cNvPr id="235524" name="Object 4">
                        <a:extLst>
                          <a:ext uri="{FF2B5EF4-FFF2-40B4-BE49-F238E27FC236}">
                            <a16:creationId xmlns:a16="http://schemas.microsoft.com/office/drawing/2014/main" id="{02A5653E-62C1-B436-0E53-7DE862141137}"/>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2016125"/>
                        <a:ext cx="3240087"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25" name="Object 5">
            <a:extLst>
              <a:ext uri="{FF2B5EF4-FFF2-40B4-BE49-F238E27FC236}">
                <a16:creationId xmlns:a16="http://schemas.microsoft.com/office/drawing/2014/main" id="{CFB572FF-F399-33D5-4CFF-BDBFA78EE19C}"/>
              </a:ext>
            </a:extLst>
          </p:cNvPr>
          <p:cNvGraphicFramePr>
            <a:graphicFrameLocks noGrp="1" noChangeAspect="1"/>
          </p:cNvGraphicFramePr>
          <p:nvPr>
            <p:ph sz="quarter" idx="2"/>
          </p:nvPr>
        </p:nvGraphicFramePr>
        <p:xfrm>
          <a:off x="1763713" y="3149600"/>
          <a:ext cx="1798637" cy="784225"/>
        </p:xfrm>
        <a:graphic>
          <a:graphicData uri="http://schemas.openxmlformats.org/presentationml/2006/ole">
            <mc:AlternateContent xmlns:mc="http://schemas.openxmlformats.org/markup-compatibility/2006">
              <mc:Choice xmlns:v="urn:schemas-microsoft-com:vml" Requires="v">
                <p:oleObj name="Equation" r:id="rId6" imgW="990360" imgH="431640" progId="Equation.3">
                  <p:embed/>
                </p:oleObj>
              </mc:Choice>
              <mc:Fallback>
                <p:oleObj name="Equation" r:id="rId6" imgW="990360" imgH="431640" progId="Equation.3">
                  <p:embed/>
                  <p:pic>
                    <p:nvPicPr>
                      <p:cNvPr id="235525" name="Object 5">
                        <a:extLst>
                          <a:ext uri="{FF2B5EF4-FFF2-40B4-BE49-F238E27FC236}">
                            <a16:creationId xmlns:a16="http://schemas.microsoft.com/office/drawing/2014/main" id="{CFB572FF-F399-33D5-4CFF-BDBFA78EE19C}"/>
                          </a:ext>
                        </a:extLst>
                      </p:cNvPr>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3713" y="3149600"/>
                        <a:ext cx="1798637"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26" name="Object 6">
            <a:extLst>
              <a:ext uri="{FF2B5EF4-FFF2-40B4-BE49-F238E27FC236}">
                <a16:creationId xmlns:a16="http://schemas.microsoft.com/office/drawing/2014/main" id="{A5B8B483-25A0-A013-9876-FC6FAD08C586}"/>
              </a:ext>
            </a:extLst>
          </p:cNvPr>
          <p:cNvGraphicFramePr>
            <a:graphicFrameLocks noGrp="1" noChangeAspect="1"/>
          </p:cNvGraphicFramePr>
          <p:nvPr>
            <p:ph sz="quarter" idx="3"/>
          </p:nvPr>
        </p:nvGraphicFramePr>
        <p:xfrm>
          <a:off x="1042988" y="4676775"/>
          <a:ext cx="960437" cy="1200150"/>
        </p:xfrm>
        <a:graphic>
          <a:graphicData uri="http://schemas.openxmlformats.org/presentationml/2006/ole">
            <mc:AlternateContent xmlns:mc="http://schemas.openxmlformats.org/markup-compatibility/2006">
              <mc:Choice xmlns:v="urn:schemas-microsoft-com:vml" Requires="v">
                <p:oleObj name="Equation" r:id="rId8" imgW="507960" imgH="634680" progId="Equation.DSMT4">
                  <p:embed/>
                </p:oleObj>
              </mc:Choice>
              <mc:Fallback>
                <p:oleObj name="Equation" r:id="rId8" imgW="507960" imgH="634680" progId="Equation.DSMT4">
                  <p:embed/>
                  <p:pic>
                    <p:nvPicPr>
                      <p:cNvPr id="235526" name="Object 6">
                        <a:extLst>
                          <a:ext uri="{FF2B5EF4-FFF2-40B4-BE49-F238E27FC236}">
                            <a16:creationId xmlns:a16="http://schemas.microsoft.com/office/drawing/2014/main" id="{A5B8B483-25A0-A013-9876-FC6FAD08C586}"/>
                          </a:ext>
                        </a:extLst>
                      </p:cNvPr>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2988" y="4676775"/>
                        <a:ext cx="960437"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27" name="Text Box 7">
            <a:extLst>
              <a:ext uri="{FF2B5EF4-FFF2-40B4-BE49-F238E27FC236}">
                <a16:creationId xmlns:a16="http://schemas.microsoft.com/office/drawing/2014/main" id="{0CEAD001-81AB-1ED8-9F49-12811E0A67F0}"/>
              </a:ext>
            </a:extLst>
          </p:cNvPr>
          <p:cNvSpPr txBox="1">
            <a:spLocks noChangeArrowheads="1"/>
          </p:cNvSpPr>
          <p:nvPr/>
        </p:nvSpPr>
        <p:spPr bwMode="auto">
          <a:xfrm>
            <a:off x="755650" y="2232025"/>
            <a:ext cx="439261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spcBef>
                <a:spcPct val="50000"/>
              </a:spcBef>
            </a:pPr>
            <a:r>
              <a:rPr lang="en-US" altLang="it-IT" sz="2000">
                <a:solidFill>
                  <a:schemeClr val="tx1"/>
                </a:solidFill>
                <a:latin typeface="Times New Roman" panose="02020603050405020304" pitchFamily="18" charset="0"/>
              </a:rPr>
              <a:t>Paraxial wave equation</a:t>
            </a:r>
          </a:p>
        </p:txBody>
      </p:sp>
      <p:sp>
        <p:nvSpPr>
          <p:cNvPr id="235528" name="Text Box 8">
            <a:extLst>
              <a:ext uri="{FF2B5EF4-FFF2-40B4-BE49-F238E27FC236}">
                <a16:creationId xmlns:a16="http://schemas.microsoft.com/office/drawing/2014/main" id="{F9C65FA4-9E62-A31C-A537-20F178BD8E38}"/>
              </a:ext>
            </a:extLst>
          </p:cNvPr>
          <p:cNvSpPr txBox="1">
            <a:spLocks noChangeArrowheads="1"/>
          </p:cNvSpPr>
          <p:nvPr/>
        </p:nvSpPr>
        <p:spPr bwMode="auto">
          <a:xfrm>
            <a:off x="755650" y="3068638"/>
            <a:ext cx="17287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spcBef>
                <a:spcPct val="50000"/>
              </a:spcBef>
            </a:pPr>
            <a:r>
              <a:rPr lang="en-US" altLang="it-IT" sz="2000">
                <a:solidFill>
                  <a:schemeClr val="tx1"/>
                </a:solidFill>
                <a:latin typeface="Times New Roman" panose="02020603050405020304" pitchFamily="18" charset="0"/>
              </a:rPr>
              <a:t>With</a:t>
            </a:r>
          </a:p>
        </p:txBody>
      </p:sp>
      <p:sp>
        <p:nvSpPr>
          <p:cNvPr id="235529" name="Text Box 9">
            <a:extLst>
              <a:ext uri="{FF2B5EF4-FFF2-40B4-BE49-F238E27FC236}">
                <a16:creationId xmlns:a16="http://schemas.microsoft.com/office/drawing/2014/main" id="{83FFC479-BB23-CEC4-4FEE-0D452E42143D}"/>
              </a:ext>
            </a:extLst>
          </p:cNvPr>
          <p:cNvSpPr txBox="1">
            <a:spLocks noChangeArrowheads="1"/>
          </p:cNvSpPr>
          <p:nvPr/>
        </p:nvSpPr>
        <p:spPr bwMode="auto">
          <a:xfrm>
            <a:off x="755650" y="4195763"/>
            <a:ext cx="17287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spcBef>
                <a:spcPct val="50000"/>
              </a:spcBef>
            </a:pPr>
            <a:r>
              <a:rPr lang="en-US" altLang="it-IT" sz="2000">
                <a:solidFill>
                  <a:schemeClr val="tx1"/>
                </a:solidFill>
                <a:latin typeface="Times New Roman" panose="02020603050405020304" pitchFamily="18" charset="0"/>
              </a:rPr>
              <a:t>Changing:</a:t>
            </a:r>
          </a:p>
        </p:txBody>
      </p:sp>
      <p:sp>
        <p:nvSpPr>
          <p:cNvPr id="235530" name="Text Box 10">
            <a:extLst>
              <a:ext uri="{FF2B5EF4-FFF2-40B4-BE49-F238E27FC236}">
                <a16:creationId xmlns:a16="http://schemas.microsoft.com/office/drawing/2014/main" id="{D56FE889-25D8-39BE-09D5-6B57554120A0}"/>
              </a:ext>
            </a:extLst>
          </p:cNvPr>
          <p:cNvSpPr txBox="1">
            <a:spLocks noChangeArrowheads="1"/>
          </p:cNvSpPr>
          <p:nvPr/>
        </p:nvSpPr>
        <p:spPr bwMode="auto">
          <a:xfrm>
            <a:off x="5362575" y="4327525"/>
            <a:ext cx="32416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spcBef>
                <a:spcPct val="50000"/>
              </a:spcBef>
            </a:pPr>
            <a:r>
              <a:rPr lang="en-US" altLang="it-IT" sz="2000">
                <a:solidFill>
                  <a:schemeClr val="tx1"/>
                </a:solidFill>
                <a:latin typeface="Times New Roman" panose="02020603050405020304" pitchFamily="18" charset="0"/>
              </a:rPr>
              <a:t>Schr</a:t>
            </a:r>
            <a:r>
              <a:rPr lang="en-US" altLang="it-IT" sz="2000">
                <a:solidFill>
                  <a:schemeClr val="tx1"/>
                </a:solidFill>
                <a:latin typeface="Times New Roman" panose="02020603050405020304" pitchFamily="18" charset="0"/>
                <a:cs typeface="Times New Roman" panose="02020603050405020304" pitchFamily="18" charset="0"/>
              </a:rPr>
              <a:t>ö</a:t>
            </a:r>
            <a:r>
              <a:rPr lang="en-US" altLang="it-IT" sz="2000">
                <a:solidFill>
                  <a:schemeClr val="tx1"/>
                </a:solidFill>
                <a:latin typeface="Times New Roman" panose="02020603050405020304" pitchFamily="18" charset="0"/>
              </a:rPr>
              <a:t>dinger equation</a:t>
            </a:r>
          </a:p>
        </p:txBody>
      </p:sp>
      <p:graphicFrame>
        <p:nvGraphicFramePr>
          <p:cNvPr id="235531" name="Object 11">
            <a:extLst>
              <a:ext uri="{FF2B5EF4-FFF2-40B4-BE49-F238E27FC236}">
                <a16:creationId xmlns:a16="http://schemas.microsoft.com/office/drawing/2014/main" id="{93943802-CEFF-8178-DE19-234E53337868}"/>
              </a:ext>
            </a:extLst>
          </p:cNvPr>
          <p:cNvGraphicFramePr>
            <a:graphicFrameLocks noGrp="1" noChangeAspect="1"/>
          </p:cNvGraphicFramePr>
          <p:nvPr>
            <p:ph sz="quarter" idx="4"/>
          </p:nvPr>
        </p:nvGraphicFramePr>
        <p:xfrm>
          <a:off x="5180013" y="4852988"/>
          <a:ext cx="3073400" cy="735012"/>
        </p:xfrm>
        <a:graphic>
          <a:graphicData uri="http://schemas.openxmlformats.org/presentationml/2006/ole">
            <mc:AlternateContent xmlns:mc="http://schemas.openxmlformats.org/markup-compatibility/2006">
              <mc:Choice xmlns:v="urn:schemas-microsoft-com:vml" Requires="v">
                <p:oleObj name="Equation" r:id="rId10" imgW="1752480" imgH="419040" progId="Equation.DSMT4">
                  <p:embed/>
                </p:oleObj>
              </mc:Choice>
              <mc:Fallback>
                <p:oleObj name="Equation" r:id="rId10" imgW="1752480" imgH="419040" progId="Equation.DSMT4">
                  <p:embed/>
                  <p:pic>
                    <p:nvPicPr>
                      <p:cNvPr id="235531" name="Object 11">
                        <a:extLst>
                          <a:ext uri="{FF2B5EF4-FFF2-40B4-BE49-F238E27FC236}">
                            <a16:creationId xmlns:a16="http://schemas.microsoft.com/office/drawing/2014/main" id="{93943802-CEFF-8178-DE19-234E53337868}"/>
                          </a:ext>
                        </a:extLst>
                      </p:cNvPr>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0013" y="4852988"/>
                        <a:ext cx="3073400" cy="73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32" name="AutoShape 12">
            <a:extLst>
              <a:ext uri="{FF2B5EF4-FFF2-40B4-BE49-F238E27FC236}">
                <a16:creationId xmlns:a16="http://schemas.microsoft.com/office/drawing/2014/main" id="{38DC4873-0DBF-BD08-58C1-BC3B346EE434}"/>
              </a:ext>
            </a:extLst>
          </p:cNvPr>
          <p:cNvSpPr>
            <a:spLocks noChangeArrowheads="1"/>
          </p:cNvSpPr>
          <p:nvPr/>
        </p:nvSpPr>
        <p:spPr bwMode="auto">
          <a:xfrm>
            <a:off x="2843213" y="5013325"/>
            <a:ext cx="1728787" cy="430213"/>
          </a:xfrm>
          <a:prstGeom prst="rightArrow">
            <a:avLst>
              <a:gd name="adj1" fmla="val 50000"/>
              <a:gd name="adj2" fmla="val 100461"/>
            </a:avLst>
          </a:prstGeom>
          <a:solidFill>
            <a:schemeClr val="bg2"/>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5533" name="Text Box 13">
            <a:extLst>
              <a:ext uri="{FF2B5EF4-FFF2-40B4-BE49-F238E27FC236}">
                <a16:creationId xmlns:a16="http://schemas.microsoft.com/office/drawing/2014/main" id="{F5FFDD78-A5CC-B179-F325-22E098F035EC}"/>
              </a:ext>
            </a:extLst>
          </p:cNvPr>
          <p:cNvSpPr txBox="1">
            <a:spLocks noChangeArrowheads="1"/>
          </p:cNvSpPr>
          <p:nvPr/>
        </p:nvSpPr>
        <p:spPr bwMode="auto">
          <a:xfrm>
            <a:off x="971550" y="1268413"/>
            <a:ext cx="136842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endParaRPr lang="en-US" altLang="it-IT">
              <a:latin typeface="Times New Roman" panose="02020603050405020304" pitchFamily="18" charset="0"/>
            </a:endParaRPr>
          </a:p>
        </p:txBody>
      </p:sp>
      <p:graphicFrame>
        <p:nvGraphicFramePr>
          <p:cNvPr id="235534" name="Object 14">
            <a:extLst>
              <a:ext uri="{FF2B5EF4-FFF2-40B4-BE49-F238E27FC236}">
                <a16:creationId xmlns:a16="http://schemas.microsoft.com/office/drawing/2014/main" id="{FD6200D8-5C6D-1DAE-6EF3-A1EE515FBEDC}"/>
              </a:ext>
            </a:extLst>
          </p:cNvPr>
          <p:cNvGraphicFramePr>
            <a:graphicFrameLocks noChangeAspect="1"/>
          </p:cNvGraphicFramePr>
          <p:nvPr/>
        </p:nvGraphicFramePr>
        <p:xfrm>
          <a:off x="827088" y="1655763"/>
          <a:ext cx="3732212" cy="538162"/>
        </p:xfrm>
        <a:graphic>
          <a:graphicData uri="http://schemas.openxmlformats.org/presentationml/2006/ole">
            <mc:AlternateContent xmlns:mc="http://schemas.openxmlformats.org/markup-compatibility/2006">
              <mc:Choice xmlns:v="urn:schemas-microsoft-com:vml" Requires="v">
                <p:oleObj name="Equation" r:id="rId12" imgW="1765080" imgH="253800" progId="Equation.DSMT4">
                  <p:embed/>
                </p:oleObj>
              </mc:Choice>
              <mc:Fallback>
                <p:oleObj name="Equation" r:id="rId12" imgW="1765080" imgH="253800" progId="Equation.DSMT4">
                  <p:embed/>
                  <p:pic>
                    <p:nvPicPr>
                      <p:cNvPr id="235534" name="Object 14">
                        <a:extLst>
                          <a:ext uri="{FF2B5EF4-FFF2-40B4-BE49-F238E27FC236}">
                            <a16:creationId xmlns:a16="http://schemas.microsoft.com/office/drawing/2014/main" id="{FD6200D8-5C6D-1DAE-6EF3-A1EE515FBED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7088" y="1655763"/>
                        <a:ext cx="3732212" cy="538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5535" name="Text Box 15">
            <a:extLst>
              <a:ext uri="{FF2B5EF4-FFF2-40B4-BE49-F238E27FC236}">
                <a16:creationId xmlns:a16="http://schemas.microsoft.com/office/drawing/2014/main" id="{672D2CE7-A1E0-86FE-231A-C33AE7BE66DC}"/>
              </a:ext>
            </a:extLst>
          </p:cNvPr>
          <p:cNvSpPr txBox="1">
            <a:spLocks noChangeArrowheads="1"/>
          </p:cNvSpPr>
          <p:nvPr/>
        </p:nvSpPr>
        <p:spPr bwMode="auto">
          <a:xfrm>
            <a:off x="755650" y="1125538"/>
            <a:ext cx="81375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spcBef>
                <a:spcPct val="50000"/>
              </a:spcBef>
            </a:pPr>
            <a:r>
              <a:rPr lang="en-US" altLang="it-IT" sz="2000" dirty="0">
                <a:solidFill>
                  <a:schemeClr val="tx1"/>
                </a:solidFill>
                <a:latin typeface="Times New Roman" panose="02020603050405020304" pitchFamily="18" charset="0"/>
              </a:rPr>
              <a:t>2-D Electric field distribution in guided structure propagating in </a:t>
            </a:r>
            <a:r>
              <a:rPr lang="en-US" altLang="it-IT" sz="2000" i="1" dirty="0">
                <a:solidFill>
                  <a:schemeClr val="tx1"/>
                </a:solidFill>
                <a:latin typeface="Times New Roman" panose="02020603050405020304" pitchFamily="18" charset="0"/>
              </a:rPr>
              <a:t>z</a:t>
            </a:r>
            <a:r>
              <a:rPr lang="en-US" altLang="it-IT" sz="2000" dirty="0">
                <a:solidFill>
                  <a:schemeClr val="tx1"/>
                </a:solidFill>
                <a:latin typeface="Times New Roman" panose="02020603050405020304" pitchFamily="18" charset="0"/>
              </a:rPr>
              <a:t> direction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35529"/>
                                        </p:tgtEl>
                                        <p:attrNameLst>
                                          <p:attrName>style.visibility</p:attrName>
                                        </p:attrNameLst>
                                      </p:cBhvr>
                                      <p:to>
                                        <p:strVal val="visible"/>
                                      </p:to>
                                    </p:set>
                                    <p:animEffect transition="in" filter="blinds(horizontal)">
                                      <p:cBhvr>
                                        <p:cTn id="7" dur="500"/>
                                        <p:tgtEl>
                                          <p:spTgt spid="235529"/>
                                        </p:tgtEl>
                                      </p:cBhvr>
                                    </p:animEffect>
                                  </p:childTnLst>
                                </p:cTn>
                              </p:par>
                              <p:par>
                                <p:cTn id="8" presetID="3" presetClass="entr" presetSubtype="10" fill="hold" nodeType="withEffect">
                                  <p:stCondLst>
                                    <p:cond delay="0"/>
                                  </p:stCondLst>
                                  <p:childTnLst>
                                    <p:set>
                                      <p:cBhvr>
                                        <p:cTn id="9" dur="1" fill="hold">
                                          <p:stCondLst>
                                            <p:cond delay="0"/>
                                          </p:stCondLst>
                                        </p:cTn>
                                        <p:tgtEl>
                                          <p:spTgt spid="235526"/>
                                        </p:tgtEl>
                                        <p:attrNameLst>
                                          <p:attrName>style.visibility</p:attrName>
                                        </p:attrNameLst>
                                      </p:cBhvr>
                                      <p:to>
                                        <p:strVal val="visible"/>
                                      </p:to>
                                    </p:set>
                                    <p:animEffect transition="in" filter="blinds(horizontal)">
                                      <p:cBhvr>
                                        <p:cTn id="10" dur="500"/>
                                        <p:tgtEl>
                                          <p:spTgt spid="235526"/>
                                        </p:tgtEl>
                                      </p:cBhvr>
                                    </p:animEffect>
                                  </p:childTnLst>
                                </p:cTn>
                              </p:par>
                              <p:par>
                                <p:cTn id="11" presetID="3" presetClass="entr" presetSubtype="10" fill="hold" nodeType="withEffect">
                                  <p:stCondLst>
                                    <p:cond delay="0"/>
                                  </p:stCondLst>
                                  <p:childTnLst>
                                    <p:set>
                                      <p:cBhvr>
                                        <p:cTn id="12" dur="1" fill="hold">
                                          <p:stCondLst>
                                            <p:cond delay="0"/>
                                          </p:stCondLst>
                                        </p:cTn>
                                        <p:tgtEl>
                                          <p:spTgt spid="235532"/>
                                        </p:tgtEl>
                                        <p:attrNameLst>
                                          <p:attrName>style.visibility</p:attrName>
                                        </p:attrNameLst>
                                      </p:cBhvr>
                                      <p:to>
                                        <p:strVal val="visible"/>
                                      </p:to>
                                    </p:set>
                                    <p:animEffect transition="in" filter="blinds(horizontal)">
                                      <p:cBhvr>
                                        <p:cTn id="13" dur="500"/>
                                        <p:tgtEl>
                                          <p:spTgt spid="235532"/>
                                        </p:tgtEl>
                                      </p:cBhvr>
                                    </p:animEffect>
                                  </p:childTnLst>
                                </p:cTn>
                              </p:par>
                              <p:par>
                                <p:cTn id="14" presetID="3" presetClass="entr" presetSubtype="10" fill="hold" nodeType="withEffect">
                                  <p:stCondLst>
                                    <p:cond delay="0"/>
                                  </p:stCondLst>
                                  <p:childTnLst>
                                    <p:set>
                                      <p:cBhvr>
                                        <p:cTn id="15" dur="1" fill="hold">
                                          <p:stCondLst>
                                            <p:cond delay="0"/>
                                          </p:stCondLst>
                                        </p:cTn>
                                        <p:tgtEl>
                                          <p:spTgt spid="235531"/>
                                        </p:tgtEl>
                                        <p:attrNameLst>
                                          <p:attrName>style.visibility</p:attrName>
                                        </p:attrNameLst>
                                      </p:cBhvr>
                                      <p:to>
                                        <p:strVal val="visible"/>
                                      </p:to>
                                    </p:set>
                                    <p:animEffect transition="in" filter="blinds(horizontal)">
                                      <p:cBhvr>
                                        <p:cTn id="16" dur="500"/>
                                        <p:tgtEl>
                                          <p:spTgt spid="235531"/>
                                        </p:tgtEl>
                                      </p:cBhvr>
                                    </p:animEffect>
                                  </p:childTnLst>
                                </p:cTn>
                              </p:par>
                              <p:par>
                                <p:cTn id="17" presetID="3" presetClass="entr" presetSubtype="10" fill="hold" nodeType="withEffect">
                                  <p:stCondLst>
                                    <p:cond delay="0"/>
                                  </p:stCondLst>
                                  <p:childTnLst>
                                    <p:set>
                                      <p:cBhvr>
                                        <p:cTn id="18" dur="1" fill="hold">
                                          <p:stCondLst>
                                            <p:cond delay="0"/>
                                          </p:stCondLst>
                                        </p:cTn>
                                        <p:tgtEl>
                                          <p:spTgt spid="235530"/>
                                        </p:tgtEl>
                                        <p:attrNameLst>
                                          <p:attrName>style.visibility</p:attrName>
                                        </p:attrNameLst>
                                      </p:cBhvr>
                                      <p:to>
                                        <p:strVal val="visible"/>
                                      </p:to>
                                    </p:set>
                                    <p:animEffect transition="in" filter="blinds(horizontal)">
                                      <p:cBhvr>
                                        <p:cTn id="19" dur="500"/>
                                        <p:tgtEl>
                                          <p:spTgt spid="235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9" grpId="0"/>
      <p:bldP spid="2355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A5714C0A-6F9B-F87F-C091-330F52D0C232}"/>
              </a:ext>
            </a:extLst>
          </p:cNvPr>
          <p:cNvSpPr>
            <a:spLocks noGrp="1" noChangeArrowheads="1"/>
          </p:cNvSpPr>
          <p:nvPr>
            <p:ph type="title"/>
          </p:nvPr>
        </p:nvSpPr>
        <p:spPr bwMode="auto">
          <a:xfrm>
            <a:off x="405654" y="-110831"/>
            <a:ext cx="8459787" cy="8636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fontScale="90000"/>
          </a:bodyPr>
          <a:lstStyle/>
          <a:p>
            <a:br>
              <a:rPr lang="en-US" altLang="it-IT" sz="4000" b="1" dirty="0"/>
            </a:br>
            <a:r>
              <a:rPr lang="en-US" altLang="it-IT" sz="4000" b="1" dirty="0"/>
              <a:t>Waveguide Array: Discrete Diffraction</a:t>
            </a:r>
          </a:p>
        </p:txBody>
      </p:sp>
      <p:graphicFrame>
        <p:nvGraphicFramePr>
          <p:cNvPr id="119811" name="Object 3">
            <a:extLst>
              <a:ext uri="{FF2B5EF4-FFF2-40B4-BE49-F238E27FC236}">
                <a16:creationId xmlns:a16="http://schemas.microsoft.com/office/drawing/2014/main" id="{7BE5229B-F819-C573-5003-EEDF2777A4A2}"/>
              </a:ext>
            </a:extLst>
          </p:cNvPr>
          <p:cNvGraphicFramePr>
            <a:graphicFrameLocks noGrp="1" noChangeAspect="1"/>
          </p:cNvGraphicFramePr>
          <p:nvPr>
            <p:ph sz="half" idx="1"/>
          </p:nvPr>
        </p:nvGraphicFramePr>
        <p:xfrm>
          <a:off x="6443663" y="4941888"/>
          <a:ext cx="1657350" cy="431800"/>
        </p:xfrm>
        <a:graphic>
          <a:graphicData uri="http://schemas.openxmlformats.org/presentationml/2006/ole">
            <mc:AlternateContent xmlns:mc="http://schemas.openxmlformats.org/markup-compatibility/2006">
              <mc:Choice xmlns:v="urn:schemas-microsoft-com:vml" Requires="v">
                <p:oleObj name="Equation" r:id="rId3" imgW="1079280" imgH="304560" progId="Equation.DSMT4">
                  <p:embed/>
                </p:oleObj>
              </mc:Choice>
              <mc:Fallback>
                <p:oleObj name="Equation" r:id="rId3" imgW="1079280" imgH="304560" progId="Equation.DSMT4">
                  <p:embed/>
                  <p:pic>
                    <p:nvPicPr>
                      <p:cNvPr id="119811" name="Object 3">
                        <a:extLst>
                          <a:ext uri="{FF2B5EF4-FFF2-40B4-BE49-F238E27FC236}">
                            <a16:creationId xmlns:a16="http://schemas.microsoft.com/office/drawing/2014/main" id="{7BE5229B-F819-C573-5003-EEDF2777A4A2}"/>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4941888"/>
                        <a:ext cx="16573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9812" name="Rectangle 4">
            <a:extLst>
              <a:ext uri="{FF2B5EF4-FFF2-40B4-BE49-F238E27FC236}">
                <a16:creationId xmlns:a16="http://schemas.microsoft.com/office/drawing/2014/main" id="{FB1173D3-C77F-A1AC-5035-B36E7B320EA7}"/>
              </a:ext>
            </a:extLst>
          </p:cNvPr>
          <p:cNvSpPr>
            <a:spLocks noChangeArrowheads="1"/>
          </p:cNvSpPr>
          <p:nvPr/>
        </p:nvSpPr>
        <p:spPr bwMode="auto">
          <a:xfrm>
            <a:off x="1116013" y="908050"/>
            <a:ext cx="741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it-IT" sz="2400" dirty="0">
                <a:solidFill>
                  <a:schemeClr val="tx1"/>
                </a:solidFill>
              </a:rPr>
              <a:t>Output pattern for single waveguide</a:t>
            </a:r>
            <a:endParaRPr lang="en-US" altLang="it-IT" sz="2800" i="1" dirty="0">
              <a:solidFill>
                <a:schemeClr val="tx1"/>
              </a:solidFill>
            </a:endParaRPr>
          </a:p>
        </p:txBody>
      </p:sp>
      <p:sp>
        <p:nvSpPr>
          <p:cNvPr id="119813" name="Text Box 5">
            <a:extLst>
              <a:ext uri="{FF2B5EF4-FFF2-40B4-BE49-F238E27FC236}">
                <a16:creationId xmlns:a16="http://schemas.microsoft.com/office/drawing/2014/main" id="{4448C09C-9D01-CA28-9264-5555CD353C79}"/>
              </a:ext>
            </a:extLst>
          </p:cNvPr>
          <p:cNvSpPr txBox="1">
            <a:spLocks noChangeArrowheads="1"/>
          </p:cNvSpPr>
          <p:nvPr/>
        </p:nvSpPr>
        <p:spPr bwMode="auto">
          <a:xfrm>
            <a:off x="405654" y="5007630"/>
            <a:ext cx="6913563" cy="6889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lnSpc>
                <a:spcPct val="70000"/>
              </a:lnSpc>
              <a:spcBef>
                <a:spcPct val="50000"/>
              </a:spcBef>
            </a:pPr>
            <a:r>
              <a:rPr lang="en-US" altLang="it-IT" sz="2000" dirty="0">
                <a:solidFill>
                  <a:schemeClr val="tx1"/>
                </a:solidFill>
              </a:rPr>
              <a:t>The points show the waveguide intensity distribution      </a:t>
            </a:r>
          </a:p>
          <a:p>
            <a:pPr algn="l">
              <a:lnSpc>
                <a:spcPct val="70000"/>
              </a:lnSpc>
              <a:spcBef>
                <a:spcPct val="50000"/>
              </a:spcBef>
            </a:pPr>
            <a:r>
              <a:rPr lang="en-US" altLang="it-IT" sz="2000" dirty="0">
                <a:solidFill>
                  <a:schemeClr val="tx1"/>
                </a:solidFill>
              </a:rPr>
              <a:t>predicted by the coupled-mode </a:t>
            </a:r>
            <a:r>
              <a:rPr lang="en-US" altLang="it-IT" sz="2000" dirty="0" err="1">
                <a:solidFill>
                  <a:schemeClr val="tx1"/>
                </a:solidFill>
              </a:rPr>
              <a:t>Eqs</a:t>
            </a:r>
            <a:r>
              <a:rPr lang="en-US" altLang="it-IT" sz="2000" dirty="0">
                <a:solidFill>
                  <a:schemeClr val="tx1"/>
                </a:solidFill>
              </a:rPr>
              <a:t>. for </a:t>
            </a:r>
            <a:r>
              <a:rPr lang="en-US" altLang="it-IT" sz="2000" dirty="0">
                <a:latin typeface="+mn-lt"/>
              </a:rPr>
              <a:t>C</a:t>
            </a:r>
            <a:r>
              <a:rPr lang="en-US" altLang="it-IT" sz="2000" dirty="0">
                <a:solidFill>
                  <a:schemeClr val="tx1"/>
                </a:solidFill>
              </a:rPr>
              <a:t> = 3 </a:t>
            </a:r>
            <a:r>
              <a:rPr lang="en-US" altLang="it-IT" sz="2000" i="1" dirty="0">
                <a:solidFill>
                  <a:schemeClr val="tx1"/>
                </a:solidFill>
              </a:rPr>
              <a:t>cm</a:t>
            </a:r>
            <a:r>
              <a:rPr lang="en-US" altLang="it-IT" sz="2000" i="1" baseline="30000" dirty="0">
                <a:solidFill>
                  <a:schemeClr val="tx1"/>
                </a:solidFill>
              </a:rPr>
              <a:t>-1</a:t>
            </a:r>
            <a:endParaRPr lang="en-US" altLang="it-IT" sz="2000" i="1" dirty="0">
              <a:solidFill>
                <a:schemeClr val="tx1"/>
              </a:solidFill>
            </a:endParaRPr>
          </a:p>
        </p:txBody>
      </p:sp>
      <p:graphicFrame>
        <p:nvGraphicFramePr>
          <p:cNvPr id="119814" name="Object 6">
            <a:extLst>
              <a:ext uri="{FF2B5EF4-FFF2-40B4-BE49-F238E27FC236}">
                <a16:creationId xmlns:a16="http://schemas.microsoft.com/office/drawing/2014/main" id="{AEB96144-E41D-948C-8E05-D5DF35A25326}"/>
              </a:ext>
            </a:extLst>
          </p:cNvPr>
          <p:cNvGraphicFramePr>
            <a:graphicFrameLocks noGrp="1" noChangeAspect="1"/>
          </p:cNvGraphicFramePr>
          <p:nvPr>
            <p:ph sz="half" idx="2"/>
          </p:nvPr>
        </p:nvGraphicFramePr>
        <p:xfrm>
          <a:off x="755650" y="1773238"/>
          <a:ext cx="6337300" cy="3097212"/>
        </p:xfrm>
        <a:graphic>
          <a:graphicData uri="http://schemas.openxmlformats.org/presentationml/2006/ole">
            <mc:AlternateContent xmlns:mc="http://schemas.openxmlformats.org/markup-compatibility/2006">
              <mc:Choice xmlns:v="urn:schemas-microsoft-com:vml" Requires="v">
                <p:oleObj name="CorelDRAW" r:id="rId5" imgW="5199555" imgH="2196901" progId="CorelDRAW.Graphic.12">
                  <p:embed/>
                </p:oleObj>
              </mc:Choice>
              <mc:Fallback>
                <p:oleObj name="CorelDRAW" r:id="rId5" imgW="5199555" imgH="2196901" progId="CorelDRAW.Graphic.12">
                  <p:embed/>
                  <p:pic>
                    <p:nvPicPr>
                      <p:cNvPr id="119814" name="Object 6">
                        <a:extLst>
                          <a:ext uri="{FF2B5EF4-FFF2-40B4-BE49-F238E27FC236}">
                            <a16:creationId xmlns:a16="http://schemas.microsoft.com/office/drawing/2014/main" id="{AEB96144-E41D-948C-8E05-D5DF35A25326}"/>
                          </a:ext>
                        </a:extLst>
                      </p:cNvPr>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1773238"/>
                        <a:ext cx="6337300" cy="309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9815" name="Text Box 7">
            <a:extLst>
              <a:ext uri="{FF2B5EF4-FFF2-40B4-BE49-F238E27FC236}">
                <a16:creationId xmlns:a16="http://schemas.microsoft.com/office/drawing/2014/main" id="{4AC0224C-07B6-CE2D-39D8-EFBA3709B1A1}"/>
              </a:ext>
            </a:extLst>
          </p:cNvPr>
          <p:cNvSpPr txBox="1">
            <a:spLocks noChangeArrowheads="1"/>
          </p:cNvSpPr>
          <p:nvPr/>
        </p:nvSpPr>
        <p:spPr bwMode="auto">
          <a:xfrm>
            <a:off x="6948488" y="2420938"/>
            <a:ext cx="2160587"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spcBef>
                <a:spcPct val="50000"/>
              </a:spcBef>
            </a:pPr>
            <a:r>
              <a:rPr lang="en-US" altLang="it-IT" sz="2000" dirty="0">
                <a:solidFill>
                  <a:schemeClr val="tx1"/>
                </a:solidFill>
              </a:rPr>
              <a:t>Coupling constant </a:t>
            </a:r>
            <a:r>
              <a:rPr lang="en-US" altLang="it-IT" sz="2000" dirty="0">
                <a:solidFill>
                  <a:schemeClr val="tx1"/>
                </a:solidFill>
                <a:latin typeface="+mj-lt"/>
              </a:rPr>
              <a:t>C</a:t>
            </a:r>
            <a:r>
              <a:rPr lang="en-US" altLang="it-IT" sz="2000" dirty="0">
                <a:solidFill>
                  <a:schemeClr val="tx1"/>
                </a:solidFill>
                <a:latin typeface="Symbol" panose="05050102010706020507" pitchFamily="18" charset="2"/>
              </a:rPr>
              <a:t> </a:t>
            </a:r>
            <a:r>
              <a:rPr lang="en-US" altLang="it-IT" sz="2000" dirty="0">
                <a:solidFill>
                  <a:schemeClr val="tx1"/>
                </a:solidFill>
              </a:rPr>
              <a:t>has been measured by the analysis of  diffraction patterns</a:t>
            </a:r>
          </a:p>
        </p:txBody>
      </p:sp>
      <p:sp>
        <p:nvSpPr>
          <p:cNvPr id="2" name="TextBox 1">
            <a:extLst>
              <a:ext uri="{FF2B5EF4-FFF2-40B4-BE49-F238E27FC236}">
                <a16:creationId xmlns:a16="http://schemas.microsoft.com/office/drawing/2014/main" id="{ED67F8BC-EE60-45FD-4245-D948A20B7F60}"/>
              </a:ext>
            </a:extLst>
          </p:cNvPr>
          <p:cNvSpPr txBox="1"/>
          <p:nvPr/>
        </p:nvSpPr>
        <p:spPr>
          <a:xfrm>
            <a:off x="207508" y="6210028"/>
            <a:ext cx="4616905" cy="338554"/>
          </a:xfrm>
          <a:prstGeom prst="rect">
            <a:avLst/>
          </a:prstGeom>
          <a:noFill/>
        </p:spPr>
        <p:txBody>
          <a:bodyPr wrap="none" rtlCol="0">
            <a:spAutoFit/>
          </a:bodyPr>
          <a:lstStyle/>
          <a:p>
            <a:r>
              <a:rPr lang="it-IT" sz="1600" dirty="0"/>
              <a:t>S. Longhi, et al, Phys. Rev. B 74, 155116 (2006)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8C31-3AAE-16AA-13A3-4D205AB01012}"/>
              </a:ext>
            </a:extLst>
          </p:cNvPr>
          <p:cNvSpPr>
            <a:spLocks noGrp="1"/>
          </p:cNvSpPr>
          <p:nvPr>
            <p:ph type="title"/>
          </p:nvPr>
        </p:nvSpPr>
        <p:spPr>
          <a:xfrm>
            <a:off x="149555" y="217871"/>
            <a:ext cx="8885444" cy="994172"/>
          </a:xfrm>
        </p:spPr>
        <p:txBody>
          <a:bodyPr>
            <a:noAutofit/>
          </a:bodyPr>
          <a:lstStyle/>
          <a:p>
            <a:pPr algn="l"/>
            <a:r>
              <a:rPr lang="en-AU" dirty="0"/>
              <a:t>Waveguide array</a:t>
            </a:r>
            <a:endParaRPr lang="en-US" dirty="0"/>
          </a:p>
        </p:txBody>
      </p:sp>
      <p:pic>
        <p:nvPicPr>
          <p:cNvPr id="5" name="Picture 4" descr="A diagram of a diagram of a diagram of a diagram of a diagram of a diagram of a diagram of a diagram of a diagram of a diagram of a diagram of a diagram of a diagram of">
            <a:extLst>
              <a:ext uri="{FF2B5EF4-FFF2-40B4-BE49-F238E27FC236}">
                <a16:creationId xmlns:a16="http://schemas.microsoft.com/office/drawing/2014/main" id="{90E290F9-4689-195B-B017-DD121FB27A9F}"/>
              </a:ext>
            </a:extLst>
          </p:cNvPr>
          <p:cNvPicPr>
            <a:picLocks noChangeAspect="1"/>
          </p:cNvPicPr>
          <p:nvPr/>
        </p:nvPicPr>
        <p:blipFill>
          <a:blip r:embed="rId3"/>
          <a:stretch>
            <a:fillRect/>
          </a:stretch>
        </p:blipFill>
        <p:spPr>
          <a:xfrm>
            <a:off x="1574668" y="1927996"/>
            <a:ext cx="6035217" cy="4052064"/>
          </a:xfrm>
          <a:prstGeom prst="rect">
            <a:avLst/>
          </a:prstGeom>
        </p:spPr>
      </p:pic>
      <p:sp>
        <p:nvSpPr>
          <p:cNvPr id="7" name="Content Placeholder 2">
            <a:extLst>
              <a:ext uri="{FF2B5EF4-FFF2-40B4-BE49-F238E27FC236}">
                <a16:creationId xmlns:a16="http://schemas.microsoft.com/office/drawing/2014/main" id="{5BF5CCB1-4A1F-606D-3A83-AE36E12BEE8B}"/>
              </a:ext>
            </a:extLst>
          </p:cNvPr>
          <p:cNvSpPr txBox="1">
            <a:spLocks/>
          </p:cNvSpPr>
          <p:nvPr/>
        </p:nvSpPr>
        <p:spPr>
          <a:xfrm>
            <a:off x="149555" y="1056727"/>
            <a:ext cx="7977099" cy="114300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AU" sz="2400" dirty="0">
                <a:latin typeface="Calibri" panose="020F0502020204030204" pitchFamily="34" charset="0"/>
                <a:cs typeface="Calibri" panose="020F0502020204030204" pitchFamily="34" charset="0"/>
              </a:rPr>
              <a:t>Periodic potential</a:t>
            </a:r>
          </a:p>
          <a:p>
            <a:pPr fontAlgn="auto">
              <a:spcAft>
                <a:spcPts val="0"/>
              </a:spcAft>
            </a:pPr>
            <a:r>
              <a:rPr lang="en-AU" sz="2400" dirty="0">
                <a:latin typeface="Calibri" panose="020F0502020204030204" pitchFamily="34" charset="0"/>
                <a:cs typeface="Calibri" panose="020F0502020204030204" pitchFamily="34" charset="0"/>
              </a:rPr>
              <a:t>Because of the analogy it can behave like a solid</a:t>
            </a:r>
          </a:p>
        </p:txBody>
      </p:sp>
      <p:grpSp>
        <p:nvGrpSpPr>
          <p:cNvPr id="4" name="Group 3">
            <a:extLst>
              <a:ext uri="{FF2B5EF4-FFF2-40B4-BE49-F238E27FC236}">
                <a16:creationId xmlns:a16="http://schemas.microsoft.com/office/drawing/2014/main" id="{59BA20DB-B06E-4CBC-DA87-0C3BF11581EF}"/>
              </a:ext>
            </a:extLst>
          </p:cNvPr>
          <p:cNvGrpSpPr/>
          <p:nvPr/>
        </p:nvGrpSpPr>
        <p:grpSpPr>
          <a:xfrm>
            <a:off x="180139" y="6294807"/>
            <a:ext cx="8787205" cy="584775"/>
            <a:chOff x="180139" y="6216079"/>
            <a:chExt cx="8787205" cy="584775"/>
          </a:xfrm>
        </p:grpSpPr>
        <p:grpSp>
          <p:nvGrpSpPr>
            <p:cNvPr id="6" name="Group 5">
              <a:extLst>
                <a:ext uri="{FF2B5EF4-FFF2-40B4-BE49-F238E27FC236}">
                  <a16:creationId xmlns:a16="http://schemas.microsoft.com/office/drawing/2014/main" id="{367DDDF4-E4D1-97E5-FF6A-2175286CB30F}"/>
                </a:ext>
              </a:extLst>
            </p:cNvPr>
            <p:cNvGrpSpPr/>
            <p:nvPr/>
          </p:nvGrpSpPr>
          <p:grpSpPr>
            <a:xfrm>
              <a:off x="4046864" y="6237377"/>
              <a:ext cx="4920480" cy="420284"/>
              <a:chOff x="268152" y="5619703"/>
              <a:chExt cx="2862030" cy="244461"/>
            </a:xfrm>
          </p:grpSpPr>
          <p:pic>
            <p:nvPicPr>
              <p:cNvPr id="9" name="Picture 2" descr="RMIT logo.png">
                <a:extLst>
                  <a:ext uri="{FF2B5EF4-FFF2-40B4-BE49-F238E27FC236}">
                    <a16:creationId xmlns:a16="http://schemas.microsoft.com/office/drawing/2014/main" id="{FCBB8D13-B210-5156-A7D6-51788B8B42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8152" y="5619703"/>
                <a:ext cx="689809" cy="243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3" descr="QPL_logo_g-01.png">
                <a:extLst>
                  <a:ext uri="{FF2B5EF4-FFF2-40B4-BE49-F238E27FC236}">
                    <a16:creationId xmlns:a16="http://schemas.microsoft.com/office/drawing/2014/main" id="{87756CD1-5DA5-FA6B-3E7E-3782517E376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25749" y="5620409"/>
                <a:ext cx="689477" cy="243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4">
                <a:extLst>
                  <a:ext uri="{FF2B5EF4-FFF2-40B4-BE49-F238E27FC236}">
                    <a16:creationId xmlns:a16="http://schemas.microsoft.com/office/drawing/2014/main" id="{2A52ED95-C5B6-0319-CEE2-A98901E97DE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83016" y="5620409"/>
                <a:ext cx="1147166" cy="243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4F3479FF-D0F2-8112-0D54-02EF2DB015C0}"/>
                </a:ext>
              </a:extLst>
            </p:cNvPr>
            <p:cNvSpPr txBox="1"/>
            <p:nvPr/>
          </p:nvSpPr>
          <p:spPr>
            <a:xfrm>
              <a:off x="180139" y="6216079"/>
              <a:ext cx="3930307" cy="584775"/>
            </a:xfrm>
            <a:prstGeom prst="rect">
              <a:avLst/>
            </a:prstGeom>
            <a:noFill/>
          </p:spPr>
          <p:txBody>
            <a:bodyPr wrap="none" rtlCol="0">
              <a:spAutoFit/>
            </a:bodyPr>
            <a:lstStyle/>
            <a:p>
              <a:r>
                <a:rPr lang="it-IT" sz="1600" dirty="0"/>
                <a:t>Collaboration with A. Peruzzo</a:t>
              </a:r>
            </a:p>
            <a:p>
              <a:r>
                <a:rPr lang="it-IT" sz="1600" dirty="0"/>
                <a:t>Y. Yang, et al, Nature Comm.15, 5(2024)</a:t>
              </a:r>
            </a:p>
          </p:txBody>
        </p:sp>
      </p:grpSp>
    </p:spTree>
    <p:extLst>
      <p:ext uri="{BB962C8B-B14F-4D97-AF65-F5344CB8AC3E}">
        <p14:creationId xmlns:p14="http://schemas.microsoft.com/office/powerpoint/2010/main" val="1559230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50498-1A20-AD39-E881-10884A521786}"/>
              </a:ext>
            </a:extLst>
          </p:cNvPr>
          <p:cNvSpPr>
            <a:spLocks noGrp="1"/>
          </p:cNvSpPr>
          <p:nvPr>
            <p:ph type="title"/>
          </p:nvPr>
        </p:nvSpPr>
        <p:spPr>
          <a:xfrm>
            <a:off x="0" y="274638"/>
            <a:ext cx="9144000" cy="1143000"/>
          </a:xfrm>
        </p:spPr>
        <p:txBody>
          <a:bodyPr>
            <a:normAutofit fontScale="90000"/>
          </a:bodyPr>
          <a:lstStyle/>
          <a:p>
            <a:r>
              <a:rPr lang="en-US" dirty="0"/>
              <a:t>Platform to simulate solid state phenomena: Anderson Localization</a:t>
            </a:r>
            <a:endParaRPr lang="it-IT" dirty="0"/>
          </a:p>
        </p:txBody>
      </p:sp>
      <p:sp>
        <p:nvSpPr>
          <p:cNvPr id="5" name="Content Placeholder 2">
            <a:extLst>
              <a:ext uri="{FF2B5EF4-FFF2-40B4-BE49-F238E27FC236}">
                <a16:creationId xmlns:a16="http://schemas.microsoft.com/office/drawing/2014/main" id="{C5B905A8-03D2-DC0C-B6A5-28223A152549}"/>
              </a:ext>
            </a:extLst>
          </p:cNvPr>
          <p:cNvSpPr txBox="1">
            <a:spLocks/>
          </p:cNvSpPr>
          <p:nvPr/>
        </p:nvSpPr>
        <p:spPr>
          <a:xfrm>
            <a:off x="113220" y="1504842"/>
            <a:ext cx="7977099" cy="114300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AU" sz="2400" dirty="0">
                <a:latin typeface="Calibri" panose="020F0502020204030204" pitchFamily="34" charset="0"/>
                <a:cs typeface="Calibri" panose="020F0502020204030204" pitchFamily="34" charset="0"/>
              </a:rPr>
              <a:t>Disorder in the coefficients leads to localization of light</a:t>
            </a:r>
          </a:p>
          <a:p>
            <a:pPr fontAlgn="auto">
              <a:spcAft>
                <a:spcPts val="0"/>
              </a:spcAft>
            </a:pPr>
            <a:r>
              <a:rPr lang="en-AU" sz="2400" dirty="0">
                <a:latin typeface="Calibri" panose="020F0502020204030204" pitchFamily="34" charset="0"/>
                <a:cs typeface="Calibri" panose="020F0502020204030204" pitchFamily="34" charset="0"/>
              </a:rPr>
              <a:t>Light injected in waveguide 6 , with C</a:t>
            </a:r>
            <a:r>
              <a:rPr lang="en-AU" sz="2400" baseline="-25000" dirty="0">
                <a:latin typeface="Calibri" panose="020F0502020204030204" pitchFamily="34" charset="0"/>
                <a:cs typeface="Calibri" panose="020F0502020204030204" pitchFamily="34" charset="0"/>
              </a:rPr>
              <a:t>0</a:t>
            </a:r>
            <a:r>
              <a:rPr lang="en-AU" sz="2400" dirty="0">
                <a:latin typeface="Calibri" panose="020F0502020204030204" pitchFamily="34" charset="0"/>
                <a:cs typeface="Calibri" panose="020F0502020204030204" pitchFamily="34" charset="0"/>
              </a:rPr>
              <a:t> = 84.8 m</a:t>
            </a:r>
            <a:r>
              <a:rPr lang="en-AU" sz="2400" baseline="30000" dirty="0">
                <a:latin typeface="Calibri" panose="020F0502020204030204" pitchFamily="34" charset="0"/>
                <a:cs typeface="Calibri" panose="020F0502020204030204" pitchFamily="34" charset="0"/>
              </a:rPr>
              <a:t>−1</a:t>
            </a:r>
            <a:r>
              <a:rPr lang="en-AU" sz="2400" dirty="0">
                <a:latin typeface="Calibri" panose="020F0502020204030204" pitchFamily="34" charset="0"/>
                <a:cs typeface="Calibri" panose="020F0502020204030204" pitchFamily="34" charset="0"/>
              </a:rPr>
              <a:t>,</a:t>
            </a:r>
          </a:p>
        </p:txBody>
      </p:sp>
      <p:pic>
        <p:nvPicPr>
          <p:cNvPr id="7" name="Picture 6" descr="A close-up of a graph&#10;&#10;Description automatically generated">
            <a:extLst>
              <a:ext uri="{FF2B5EF4-FFF2-40B4-BE49-F238E27FC236}">
                <a16:creationId xmlns:a16="http://schemas.microsoft.com/office/drawing/2014/main" id="{1CA8C9FD-0292-5981-194F-84A5CB3382C3}"/>
              </a:ext>
            </a:extLst>
          </p:cNvPr>
          <p:cNvPicPr>
            <a:picLocks noChangeAspect="1"/>
          </p:cNvPicPr>
          <p:nvPr/>
        </p:nvPicPr>
        <p:blipFill>
          <a:blip r:embed="rId2"/>
          <a:stretch>
            <a:fillRect/>
          </a:stretch>
        </p:blipFill>
        <p:spPr>
          <a:xfrm>
            <a:off x="422059" y="2720772"/>
            <a:ext cx="8285938" cy="3376951"/>
          </a:xfrm>
          <a:prstGeom prst="rect">
            <a:avLst/>
          </a:prstGeom>
        </p:spPr>
      </p:pic>
      <p:sp>
        <p:nvSpPr>
          <p:cNvPr id="8" name="Content Placeholder 2">
            <a:extLst>
              <a:ext uri="{FF2B5EF4-FFF2-40B4-BE49-F238E27FC236}">
                <a16:creationId xmlns:a16="http://schemas.microsoft.com/office/drawing/2014/main" id="{87FEC9C6-AED2-E8AD-A45A-3FA3E68F2C06}"/>
              </a:ext>
            </a:extLst>
          </p:cNvPr>
          <p:cNvSpPr txBox="1">
            <a:spLocks/>
          </p:cNvSpPr>
          <p:nvPr/>
        </p:nvSpPr>
        <p:spPr>
          <a:xfrm>
            <a:off x="1254708" y="2516784"/>
            <a:ext cx="2378669" cy="49250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AU" sz="2000" dirty="0">
                <a:latin typeface="Calibri" panose="020F0502020204030204" pitchFamily="34" charset="0"/>
                <a:cs typeface="Calibri" panose="020F0502020204030204" pitchFamily="34" charset="0"/>
              </a:rPr>
              <a:t>Disorder in </a:t>
            </a:r>
            <a:r>
              <a:rPr lang="en-AU" sz="2000" dirty="0">
                <a:latin typeface="Symbol" panose="05050102010706020507" pitchFamily="18" charset="2"/>
                <a:cs typeface="Calibri" panose="020F0502020204030204" pitchFamily="34" charset="0"/>
              </a:rPr>
              <a:t>b</a:t>
            </a:r>
            <a:r>
              <a:rPr lang="en-AU" sz="2000" baseline="-25000" dirty="0">
                <a:latin typeface="Calibri" panose="020F0502020204030204" pitchFamily="34" charset="0"/>
                <a:cs typeface="Calibri" panose="020F0502020204030204" pitchFamily="34" charset="0"/>
              </a:rPr>
              <a:t>n</a:t>
            </a:r>
          </a:p>
        </p:txBody>
      </p:sp>
      <p:sp>
        <p:nvSpPr>
          <p:cNvPr id="9" name="Content Placeholder 2">
            <a:extLst>
              <a:ext uri="{FF2B5EF4-FFF2-40B4-BE49-F238E27FC236}">
                <a16:creationId xmlns:a16="http://schemas.microsoft.com/office/drawing/2014/main" id="{D48377DE-E59F-E025-D739-85ED5DABC0BB}"/>
              </a:ext>
            </a:extLst>
          </p:cNvPr>
          <p:cNvSpPr txBox="1">
            <a:spLocks/>
          </p:cNvSpPr>
          <p:nvPr/>
        </p:nvSpPr>
        <p:spPr>
          <a:xfrm>
            <a:off x="5510623" y="2516784"/>
            <a:ext cx="2378669" cy="49250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AU" sz="2000" dirty="0">
                <a:latin typeface="Calibri" panose="020F0502020204030204" pitchFamily="34" charset="0"/>
                <a:cs typeface="Calibri" panose="020F0502020204030204" pitchFamily="34" charset="0"/>
              </a:rPr>
              <a:t>Disorder in C</a:t>
            </a:r>
            <a:r>
              <a:rPr lang="en-AU" sz="2000" baseline="-25000" dirty="0">
                <a:latin typeface="Calibri" panose="020F0502020204030204" pitchFamily="34" charset="0"/>
                <a:cs typeface="Calibri" panose="020F0502020204030204" pitchFamily="34" charset="0"/>
              </a:rPr>
              <a:t>n,n+1</a:t>
            </a:r>
          </a:p>
        </p:txBody>
      </p:sp>
      <p:grpSp>
        <p:nvGrpSpPr>
          <p:cNvPr id="11" name="Group 10">
            <a:extLst>
              <a:ext uri="{FF2B5EF4-FFF2-40B4-BE49-F238E27FC236}">
                <a16:creationId xmlns:a16="http://schemas.microsoft.com/office/drawing/2014/main" id="{D15CF652-2038-B8E9-3199-349F61BD5CEB}"/>
              </a:ext>
            </a:extLst>
          </p:cNvPr>
          <p:cNvGrpSpPr/>
          <p:nvPr/>
        </p:nvGrpSpPr>
        <p:grpSpPr>
          <a:xfrm>
            <a:off x="4046864" y="6316105"/>
            <a:ext cx="4920480" cy="420284"/>
            <a:chOff x="268152" y="5619703"/>
            <a:chExt cx="2862030" cy="244461"/>
          </a:xfrm>
        </p:grpSpPr>
        <p:pic>
          <p:nvPicPr>
            <p:cNvPr id="13" name="Picture 2" descr="RMIT logo.png">
              <a:extLst>
                <a:ext uri="{FF2B5EF4-FFF2-40B4-BE49-F238E27FC236}">
                  <a16:creationId xmlns:a16="http://schemas.microsoft.com/office/drawing/2014/main" id="{CDE22CE9-C778-DE94-F632-F5779B1DB2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152" y="5619703"/>
              <a:ext cx="689809" cy="243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3" descr="QPL_logo_g-01.png">
              <a:extLst>
                <a:ext uri="{FF2B5EF4-FFF2-40B4-BE49-F238E27FC236}">
                  <a16:creationId xmlns:a16="http://schemas.microsoft.com/office/drawing/2014/main" id="{ED17B254-558E-593C-619F-FB85729829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5749" y="5620409"/>
              <a:ext cx="689477" cy="243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4">
              <a:extLst>
                <a:ext uri="{FF2B5EF4-FFF2-40B4-BE49-F238E27FC236}">
                  <a16:creationId xmlns:a16="http://schemas.microsoft.com/office/drawing/2014/main" id="{66D383AD-9EBC-7BE2-FD14-D1FCD417D0A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83016" y="5620409"/>
              <a:ext cx="1147166" cy="243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Rectangle 1">
            <a:extLst>
              <a:ext uri="{FF2B5EF4-FFF2-40B4-BE49-F238E27FC236}">
                <a16:creationId xmlns:a16="http://schemas.microsoft.com/office/drawing/2014/main" id="{167B4B1E-D77A-1AD2-1306-DE8B964A485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FFFFFF"/>
                </a:solidFill>
                <a:effectLst/>
                <a:latin typeface="Lucida Grande"/>
              </a:rPr>
              <a:t>arXiv:2311.14951</a:t>
            </a:r>
            <a:endParaRPr kumimoji="0" lang="it-IT" altLang="it-IT"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1800" b="0" i="0" u="none" strike="noStrike" cap="none" normalizeH="0" baseline="0">
                <a:ln>
                  <a:noFill/>
                </a:ln>
                <a:solidFill>
                  <a:srgbClr val="FFFFFF"/>
                </a:solidFill>
                <a:effectLst/>
                <a:latin typeface="Lucida Grande"/>
              </a:rPr>
            </a:b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F692ED51-9E35-318A-1291-861E55703A57}"/>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FFFFFF"/>
                </a:solidFill>
                <a:effectLst/>
                <a:latin typeface="Lucida Grande"/>
              </a:rPr>
              <a:t>arXiv:2311.14951</a:t>
            </a:r>
            <a:endParaRPr kumimoji="0" lang="it-IT" altLang="it-IT"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1800" b="0" i="0" u="none" strike="noStrike" cap="none" normalizeH="0" baseline="0">
                <a:ln>
                  <a:noFill/>
                </a:ln>
                <a:solidFill>
                  <a:srgbClr val="FFFFFF"/>
                </a:solidFill>
                <a:effectLst/>
                <a:latin typeface="Lucida Grande"/>
              </a:rPr>
            </a:br>
            <a:endParaRPr kumimoji="0" lang="it-IT" altLang="it-IT"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41613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50498-1A20-AD39-E881-10884A521786}"/>
              </a:ext>
            </a:extLst>
          </p:cNvPr>
          <p:cNvSpPr>
            <a:spLocks noGrp="1"/>
          </p:cNvSpPr>
          <p:nvPr>
            <p:ph type="title"/>
          </p:nvPr>
        </p:nvSpPr>
        <p:spPr>
          <a:xfrm>
            <a:off x="-86615" y="286921"/>
            <a:ext cx="9406229" cy="1143000"/>
          </a:xfrm>
        </p:spPr>
        <p:txBody>
          <a:bodyPr>
            <a:normAutofit fontScale="90000"/>
          </a:bodyPr>
          <a:lstStyle/>
          <a:p>
            <a:r>
              <a:rPr lang="en-US" dirty="0"/>
              <a:t>Localization with order: Aubry-</a:t>
            </a:r>
            <a:r>
              <a:rPr lang="en-US" dirty="0" err="1"/>
              <a:t>Andrè</a:t>
            </a:r>
            <a:r>
              <a:rPr lang="en-US" dirty="0"/>
              <a:t> model</a:t>
            </a:r>
            <a:endParaRPr lang="it-IT" dirty="0"/>
          </a:p>
        </p:txBody>
      </p:sp>
      <p:sp>
        <p:nvSpPr>
          <p:cNvPr id="3" name="Content Placeholder 2">
            <a:extLst>
              <a:ext uri="{FF2B5EF4-FFF2-40B4-BE49-F238E27FC236}">
                <a16:creationId xmlns:a16="http://schemas.microsoft.com/office/drawing/2014/main" id="{C2C2D5DD-165B-53C9-E256-6080B3AB7F10}"/>
              </a:ext>
            </a:extLst>
          </p:cNvPr>
          <p:cNvSpPr txBox="1">
            <a:spLocks/>
          </p:cNvSpPr>
          <p:nvPr/>
        </p:nvSpPr>
        <p:spPr>
          <a:xfrm>
            <a:off x="113220" y="1486674"/>
            <a:ext cx="7977099" cy="114300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it-IT" sz="2400" b="0" i="0" u="none" strike="noStrike" baseline="0" dirty="0">
                <a:latin typeface="CMR10"/>
              </a:rPr>
              <a:t>condensed matter </a:t>
            </a:r>
            <a:r>
              <a:rPr lang="en-US" sz="2400" b="0" i="0" u="none" strike="noStrike" baseline="0" dirty="0">
                <a:latin typeface="CMR10"/>
              </a:rPr>
              <a:t>systems with a quasi-periodic potential           </a:t>
            </a:r>
            <a:r>
              <a:rPr lang="el-GR" sz="2400" b="0" i="0" u="none" strike="noStrike" baseline="0" dirty="0">
                <a:latin typeface="CMMI10"/>
              </a:rPr>
              <a:t>β</a:t>
            </a:r>
            <a:r>
              <a:rPr lang="it-IT" sz="2400" b="0" i="0" u="none" strike="noStrike" baseline="-25000" dirty="0">
                <a:latin typeface="CMMI7"/>
              </a:rPr>
              <a:t>n</a:t>
            </a:r>
            <a:r>
              <a:rPr lang="it-IT" sz="2400" b="0" i="0" u="none" strike="noStrike" baseline="0" dirty="0">
                <a:latin typeface="CMMI7"/>
              </a:rPr>
              <a:t> </a:t>
            </a:r>
            <a:r>
              <a:rPr lang="it-IT" sz="2400" b="0" i="0" u="none" strike="noStrike" baseline="0" dirty="0">
                <a:latin typeface="CMR10"/>
              </a:rPr>
              <a:t>= </a:t>
            </a:r>
            <a:r>
              <a:rPr lang="el-GR" sz="2400" b="0" i="0" u="none" strike="noStrike" baseline="0" dirty="0">
                <a:latin typeface="CMMI10"/>
              </a:rPr>
              <a:t>β</a:t>
            </a:r>
            <a:r>
              <a:rPr lang="el-GR" sz="2400" b="0" i="0" u="none" strike="noStrike" baseline="-25000" dirty="0">
                <a:latin typeface="CMR7"/>
              </a:rPr>
              <a:t>0</a:t>
            </a:r>
            <a:r>
              <a:rPr lang="el-GR" sz="2400" b="0" i="0" u="none" strike="noStrike" baseline="0" dirty="0">
                <a:latin typeface="CMR7"/>
              </a:rPr>
              <a:t> </a:t>
            </a:r>
            <a:r>
              <a:rPr lang="el-GR" sz="2400" b="0" i="0" u="none" strike="noStrike" baseline="0" dirty="0">
                <a:latin typeface="CMR10"/>
              </a:rPr>
              <a:t>+ Λ</a:t>
            </a:r>
            <a:r>
              <a:rPr lang="it-IT" sz="2400" b="0" i="0" u="none" strike="noStrike" baseline="0" dirty="0">
                <a:latin typeface="CMR10"/>
              </a:rPr>
              <a:t>cos(2</a:t>
            </a:r>
            <a:r>
              <a:rPr lang="el-GR" sz="2400" b="0" i="0" u="none" strike="noStrike" baseline="0" dirty="0">
                <a:latin typeface="CMMI10"/>
              </a:rPr>
              <a:t>π</a:t>
            </a:r>
            <a:r>
              <a:rPr lang="it-IT" sz="2400" b="0" i="0" u="none" strike="noStrike" baseline="0" dirty="0">
                <a:latin typeface="CMMI10"/>
              </a:rPr>
              <a:t>n</a:t>
            </a:r>
            <a:r>
              <a:rPr lang="el-GR" sz="2400" b="0" i="0" u="none" strike="noStrike" baseline="0" dirty="0">
                <a:latin typeface="CMMI10"/>
              </a:rPr>
              <a:t>χ</a:t>
            </a:r>
            <a:r>
              <a:rPr lang="el-GR" sz="2400" b="0" i="0" u="none" strike="noStrike" baseline="0" dirty="0">
                <a:latin typeface="CMR10"/>
              </a:rPr>
              <a:t>)</a:t>
            </a:r>
            <a:r>
              <a:rPr lang="en-US" sz="2400" b="0" i="0" u="none" strike="noStrike" baseline="0" dirty="0">
                <a:latin typeface="CMR10"/>
              </a:rPr>
              <a:t>, with the condition that </a:t>
            </a:r>
            <a:r>
              <a:rPr lang="el-GR" sz="2400" b="0" i="0" u="none" strike="noStrike" baseline="0" dirty="0">
                <a:latin typeface="CMR10"/>
              </a:rPr>
              <a:t>Λ</a:t>
            </a:r>
            <a:r>
              <a:rPr lang="el-GR" sz="2400" b="0" i="0" u="none" strike="noStrike" baseline="0" dirty="0">
                <a:latin typeface="CMMI10"/>
              </a:rPr>
              <a:t>/</a:t>
            </a:r>
            <a:r>
              <a:rPr lang="it-IT" sz="2400" b="0" i="0" u="none" strike="noStrike" baseline="0" dirty="0">
                <a:latin typeface="CMMI10"/>
              </a:rPr>
              <a:t>C </a:t>
            </a:r>
            <a:r>
              <a:rPr lang="it-IT" sz="2400" b="0" i="0" u="none" strike="noStrike" baseline="0" dirty="0">
                <a:latin typeface="CMR10"/>
              </a:rPr>
              <a:t>= 2</a:t>
            </a:r>
            <a:endParaRPr lang="en-US" sz="2400" b="0" i="0" u="none" strike="noStrike" baseline="0" dirty="0">
              <a:latin typeface="CMR10"/>
            </a:endParaRPr>
          </a:p>
          <a:p>
            <a:pPr algn="l"/>
            <a:r>
              <a:rPr lang="en-US" sz="2400" dirty="0">
                <a:latin typeface="CMR10"/>
                <a:cs typeface="Calibri" panose="020F0502020204030204" pitchFamily="34" charset="0"/>
              </a:rPr>
              <a:t>The coupling coefficient is constant across the array</a:t>
            </a:r>
          </a:p>
          <a:p>
            <a:pPr algn="l"/>
            <a:r>
              <a:rPr lang="en-US" sz="2400" b="0" i="0" u="none" strike="noStrike" baseline="0" dirty="0">
                <a:latin typeface="CMR10"/>
              </a:rPr>
              <a:t>Voltage setting for </a:t>
            </a:r>
            <a:r>
              <a:rPr lang="el-GR" sz="2400" b="0" i="0" u="none" strike="noStrike" baseline="0" dirty="0">
                <a:latin typeface="CMR10"/>
              </a:rPr>
              <a:t>Λ</a:t>
            </a:r>
            <a:r>
              <a:rPr lang="el-GR" sz="2400" b="0" i="0" u="none" strike="noStrike" baseline="0" dirty="0">
                <a:latin typeface="CMMI10"/>
              </a:rPr>
              <a:t>/</a:t>
            </a:r>
            <a:r>
              <a:rPr lang="it-IT" sz="2400" b="0" i="0" u="none" strike="noStrike" baseline="0" dirty="0">
                <a:latin typeface="CMMI10"/>
              </a:rPr>
              <a:t>C </a:t>
            </a:r>
            <a:r>
              <a:rPr lang="it-IT" sz="2400" b="0" i="0" u="none" strike="noStrike" baseline="0" dirty="0">
                <a:latin typeface="CMR10"/>
              </a:rPr>
              <a:t>= 37</a:t>
            </a:r>
            <a:r>
              <a:rPr lang="it-IT" sz="2400" b="0" i="0" u="none" strike="noStrike" baseline="0" dirty="0">
                <a:latin typeface="CMMI10"/>
              </a:rPr>
              <a:t>.</a:t>
            </a:r>
            <a:r>
              <a:rPr lang="it-IT" sz="2400" b="0" i="0" u="none" strike="noStrike" baseline="0" dirty="0">
                <a:latin typeface="CMR10"/>
              </a:rPr>
              <a:t>4</a:t>
            </a:r>
            <a:endParaRPr lang="en-AU" sz="2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D56F0C5-D111-0ED2-0168-B9F386370483}"/>
              </a:ext>
            </a:extLst>
          </p:cNvPr>
          <p:cNvPicPr>
            <a:picLocks noChangeAspect="1"/>
          </p:cNvPicPr>
          <p:nvPr/>
        </p:nvPicPr>
        <p:blipFill rotWithShape="1">
          <a:blip r:embed="rId2"/>
          <a:srcRect b="61965"/>
          <a:stretch/>
        </p:blipFill>
        <p:spPr>
          <a:xfrm>
            <a:off x="1450252" y="3257928"/>
            <a:ext cx="5955322" cy="3442626"/>
          </a:xfrm>
          <a:prstGeom prst="rect">
            <a:avLst/>
          </a:prstGeom>
        </p:spPr>
      </p:pic>
    </p:spTree>
    <p:extLst>
      <p:ext uri="{BB962C8B-B14F-4D97-AF65-F5344CB8AC3E}">
        <p14:creationId xmlns:p14="http://schemas.microsoft.com/office/powerpoint/2010/main" val="2257033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voltage and a voltage measurement&#10;&#10;Description automatically generated with medium confidence">
            <a:extLst>
              <a:ext uri="{FF2B5EF4-FFF2-40B4-BE49-F238E27FC236}">
                <a16:creationId xmlns:a16="http://schemas.microsoft.com/office/drawing/2014/main" id="{31C0C33D-143D-BE51-B61E-B5A24A167DD7}"/>
              </a:ext>
            </a:extLst>
          </p:cNvPr>
          <p:cNvPicPr>
            <a:picLocks noChangeAspect="1"/>
          </p:cNvPicPr>
          <p:nvPr/>
        </p:nvPicPr>
        <p:blipFill rotWithShape="1">
          <a:blip r:embed="rId2"/>
          <a:srcRect t="69993"/>
          <a:stretch/>
        </p:blipFill>
        <p:spPr>
          <a:xfrm>
            <a:off x="4228325" y="4045161"/>
            <a:ext cx="4915675" cy="2241914"/>
          </a:xfrm>
          <a:prstGeom prst="rect">
            <a:avLst/>
          </a:prstGeom>
        </p:spPr>
      </p:pic>
      <p:sp>
        <p:nvSpPr>
          <p:cNvPr id="2" name="Title 1">
            <a:extLst>
              <a:ext uri="{FF2B5EF4-FFF2-40B4-BE49-F238E27FC236}">
                <a16:creationId xmlns:a16="http://schemas.microsoft.com/office/drawing/2014/main" id="{1BB50498-1A20-AD39-E881-10884A521786}"/>
              </a:ext>
            </a:extLst>
          </p:cNvPr>
          <p:cNvSpPr>
            <a:spLocks noGrp="1"/>
          </p:cNvSpPr>
          <p:nvPr>
            <p:ph type="title"/>
          </p:nvPr>
        </p:nvSpPr>
        <p:spPr/>
        <p:txBody>
          <a:bodyPr>
            <a:normAutofit fontScale="90000"/>
          </a:bodyPr>
          <a:lstStyle/>
          <a:p>
            <a:r>
              <a:rPr lang="en-US" dirty="0"/>
              <a:t>Localization with order: Aubry-</a:t>
            </a:r>
            <a:r>
              <a:rPr lang="en-US" dirty="0" err="1"/>
              <a:t>Andrè</a:t>
            </a:r>
            <a:r>
              <a:rPr lang="en-US" dirty="0"/>
              <a:t> model</a:t>
            </a:r>
            <a:endParaRPr lang="it-IT"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2C2D5DD-165B-53C9-E256-6080B3AB7F10}"/>
                  </a:ext>
                </a:extLst>
              </p:cNvPr>
              <p:cNvSpPr txBox="1">
                <a:spLocks/>
              </p:cNvSpPr>
              <p:nvPr/>
            </p:nvSpPr>
            <p:spPr>
              <a:xfrm>
                <a:off x="113220" y="1462455"/>
                <a:ext cx="8917560" cy="237681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it-IT" sz="2400" b="0" i="0" u="none" strike="noStrike" baseline="0" dirty="0">
                    <a:latin typeface="CMR10"/>
                  </a:rPr>
                  <a:t>Condensed matter </a:t>
                </a:r>
                <a:r>
                  <a:rPr lang="en-US" sz="2400" b="0" i="0" u="none" strike="noStrike" baseline="0" dirty="0">
                    <a:latin typeface="CMR10"/>
                  </a:rPr>
                  <a:t>systems with a quasi-periodic potential                </a:t>
                </a:r>
                <a:r>
                  <a:rPr lang="el-GR" sz="2400" b="0" i="0" u="none" strike="noStrike" baseline="0" dirty="0">
                    <a:latin typeface="CMMI10"/>
                  </a:rPr>
                  <a:t>β</a:t>
                </a:r>
                <a:r>
                  <a:rPr lang="it-IT" sz="2400" b="0" i="0" u="none" strike="noStrike" baseline="-25000" dirty="0">
                    <a:latin typeface="CMMI7"/>
                  </a:rPr>
                  <a:t>n</a:t>
                </a:r>
                <a:r>
                  <a:rPr lang="it-IT" sz="2400" b="0" i="0" u="none" strike="noStrike" baseline="0" dirty="0">
                    <a:latin typeface="CMMI7"/>
                  </a:rPr>
                  <a:t> </a:t>
                </a:r>
                <a:r>
                  <a:rPr lang="it-IT" sz="2400" b="0" i="0" u="none" strike="noStrike" baseline="0" dirty="0">
                    <a:latin typeface="CMR10"/>
                  </a:rPr>
                  <a:t>= </a:t>
                </a:r>
                <a:r>
                  <a:rPr lang="el-GR" sz="2400" b="0" i="0" u="none" strike="noStrike" baseline="0" dirty="0">
                    <a:latin typeface="CMMI10"/>
                  </a:rPr>
                  <a:t>β</a:t>
                </a:r>
                <a:r>
                  <a:rPr lang="el-GR" sz="2400" b="0" i="0" u="none" strike="noStrike" baseline="-25000" dirty="0">
                    <a:latin typeface="CMR7"/>
                  </a:rPr>
                  <a:t>0</a:t>
                </a:r>
                <a:r>
                  <a:rPr lang="el-GR" sz="2400" b="0" i="0" u="none" strike="noStrike" baseline="0" dirty="0">
                    <a:latin typeface="CMR7"/>
                  </a:rPr>
                  <a:t> </a:t>
                </a:r>
                <a:r>
                  <a:rPr lang="el-GR" sz="2400" b="0" i="0" u="none" strike="noStrike" baseline="0" dirty="0">
                    <a:latin typeface="CMR10"/>
                  </a:rPr>
                  <a:t>+ Λ</a:t>
                </a:r>
                <a:r>
                  <a:rPr lang="it-IT" sz="2400" b="0" i="0" u="none" strike="noStrike" baseline="0" dirty="0">
                    <a:latin typeface="CMR10"/>
                  </a:rPr>
                  <a:t>cos(2</a:t>
                </a:r>
                <a:r>
                  <a:rPr lang="el-GR" sz="2400" b="0" i="0" u="none" strike="noStrike" baseline="0" dirty="0">
                    <a:latin typeface="CMMI10"/>
                  </a:rPr>
                  <a:t>π</a:t>
                </a:r>
                <a:r>
                  <a:rPr lang="it-IT" sz="2400" b="0" i="0" u="none" strike="noStrike" baseline="0" dirty="0">
                    <a:latin typeface="CMMI10"/>
                  </a:rPr>
                  <a:t>n</a:t>
                </a:r>
                <a:r>
                  <a:rPr lang="el-GR" sz="2400" b="0" i="0" u="none" strike="noStrike" baseline="0" dirty="0">
                    <a:latin typeface="CMMI10"/>
                  </a:rPr>
                  <a:t>χ</a:t>
                </a:r>
                <a:r>
                  <a:rPr lang="el-GR" sz="2400" b="0" i="0" u="none" strike="noStrike" baseline="0" dirty="0">
                    <a:latin typeface="CMR10"/>
                  </a:rPr>
                  <a:t>)</a:t>
                </a:r>
                <a:r>
                  <a:rPr lang="en-US" sz="2400" b="0" i="0" u="none" strike="noStrike" baseline="0" dirty="0">
                    <a:latin typeface="CMR10"/>
                  </a:rPr>
                  <a:t>, with the condition that </a:t>
                </a:r>
                <a:r>
                  <a:rPr lang="el-GR" sz="2400" b="0" i="0" u="none" strike="noStrike" baseline="0" dirty="0">
                    <a:latin typeface="CMR10"/>
                  </a:rPr>
                  <a:t>Λ</a:t>
                </a:r>
                <a:r>
                  <a:rPr lang="el-GR" sz="2400" b="0" i="0" u="none" strike="noStrike" baseline="0" dirty="0">
                    <a:latin typeface="CMMI10"/>
                  </a:rPr>
                  <a:t>/</a:t>
                </a:r>
                <a:r>
                  <a:rPr lang="it-IT" sz="2400" b="0" i="0" u="none" strike="noStrike" baseline="0" dirty="0">
                    <a:latin typeface="CMMI10"/>
                  </a:rPr>
                  <a:t>C </a:t>
                </a:r>
                <a:r>
                  <a:rPr lang="it-IT" sz="2400" b="0" i="0" u="none" strike="noStrike" baseline="0" dirty="0">
                    <a:latin typeface="CMR10"/>
                  </a:rPr>
                  <a:t>= 2</a:t>
                </a:r>
                <a:endParaRPr lang="en-US" sz="2400" b="0" i="0" u="none" strike="noStrike" baseline="0" dirty="0">
                  <a:latin typeface="CMR10"/>
                </a:endParaRPr>
              </a:p>
              <a:p>
                <a:r>
                  <a:rPr lang="en-US" sz="2400" dirty="0">
                    <a:latin typeface="Calibri" panose="020F0502020204030204" pitchFamily="34" charset="0"/>
                    <a:cs typeface="Calibri" panose="020F0502020204030204" pitchFamily="34" charset="0"/>
                  </a:rPr>
                  <a:t>To quantify the degree of localization we used the participation ratio (PR): </a:t>
                </a:r>
                <a14:m>
                  <m:oMath xmlns:m="http://schemas.openxmlformats.org/officeDocument/2006/math">
                    <m:r>
                      <a:rPr lang="en-US" sz="2400" b="0" i="0" smtClean="0">
                        <a:latin typeface="Cambria Math" panose="02040503050406030204" pitchFamily="18" charset="0"/>
                        <a:cs typeface="Calibri" panose="020F0502020204030204" pitchFamily="34" charset="0"/>
                      </a:rPr>
                      <m:t>  </m:t>
                    </m:r>
                    <m:r>
                      <a:rPr lang="en-US" sz="2400" b="0" i="1" smtClean="0">
                        <a:latin typeface="Cambria Math" panose="02040503050406030204" pitchFamily="18" charset="0"/>
                        <a:cs typeface="Calibri" panose="020F0502020204030204" pitchFamily="34" charset="0"/>
                      </a:rPr>
                      <m:t>𝑃𝑅</m:t>
                    </m:r>
                    <m:r>
                      <a:rPr lang="en-US" sz="2400" b="0" i="1" smtClean="0">
                        <a:latin typeface="Cambria Math" panose="02040503050406030204" pitchFamily="18" charset="0"/>
                        <a:cs typeface="Calibri" panose="020F0502020204030204" pitchFamily="34" charset="0"/>
                      </a:rPr>
                      <m:t>=1/</m:t>
                    </m:r>
                    <m:nary>
                      <m:naryPr>
                        <m:chr m:val="∑"/>
                        <m:supHide m:val="on"/>
                        <m:ctrlPr>
                          <a:rPr lang="en-US" sz="2400" b="0" i="1" smtClean="0">
                            <a:latin typeface="Cambria Math" panose="02040503050406030204" pitchFamily="18" charset="0"/>
                            <a:cs typeface="Calibri" panose="020F0502020204030204" pitchFamily="34" charset="0"/>
                          </a:rPr>
                        </m:ctrlPr>
                      </m:naryPr>
                      <m:sub>
                        <m:r>
                          <m:rPr>
                            <m:brk m:alnAt="7"/>
                          </m:rPr>
                          <a:rPr lang="en-US" sz="2400" b="0" i="1" smtClean="0">
                            <a:latin typeface="Cambria Math" panose="02040503050406030204" pitchFamily="18" charset="0"/>
                            <a:cs typeface="Calibri" panose="020F0502020204030204" pitchFamily="34" charset="0"/>
                          </a:rPr>
                          <m:t>𝑖</m:t>
                        </m:r>
                      </m:sub>
                      <m:sup/>
                      <m:e>
                        <m:sSup>
                          <m:sSupPr>
                            <m:ctrlPr>
                              <a:rPr lang="en-US" sz="2400" b="0" i="1" smtClean="0">
                                <a:latin typeface="Cambria Math" panose="02040503050406030204" pitchFamily="18" charset="0"/>
                                <a:cs typeface="Calibri" panose="020F0502020204030204" pitchFamily="34" charset="0"/>
                              </a:rPr>
                            </m:ctrlPr>
                          </m:sSupPr>
                          <m:e>
                            <m:d>
                              <m:dPr>
                                <m:begChr m:val="|"/>
                                <m:endChr m:val="|"/>
                                <m:ctrlPr>
                                  <a:rPr lang="en-US" sz="2400" i="1">
                                    <a:latin typeface="Cambria Math" panose="02040503050406030204" pitchFamily="18" charset="0"/>
                                    <a:cs typeface="Calibri" panose="020F0502020204030204" pitchFamily="34" charset="0"/>
                                  </a:rPr>
                                </m:ctrlPr>
                              </m:dPr>
                              <m:e>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𝑃</m:t>
                                    </m:r>
                                  </m:e>
                                  <m:sub>
                                    <m:r>
                                      <a:rPr lang="en-US" sz="2400" i="1">
                                        <a:latin typeface="Cambria Math" panose="02040503050406030204" pitchFamily="18" charset="0"/>
                                        <a:cs typeface="Calibri" panose="020F0502020204030204" pitchFamily="34" charset="0"/>
                                      </a:rPr>
                                      <m:t>𝑖</m:t>
                                    </m:r>
                                  </m:sub>
                                </m:sSub>
                              </m:e>
                            </m:d>
                          </m:e>
                          <m:sup>
                            <m:r>
                              <a:rPr lang="en-US" sz="2400" b="0" i="1" smtClean="0">
                                <a:latin typeface="Cambria Math" panose="02040503050406030204" pitchFamily="18" charset="0"/>
                                <a:cs typeface="Calibri" panose="020F0502020204030204" pitchFamily="34" charset="0"/>
                              </a:rPr>
                              <m:t>2</m:t>
                            </m:r>
                          </m:sup>
                        </m:sSup>
                      </m:e>
                    </m:nary>
                  </m:oMath>
                </a14:m>
                <a:endParaRPr lang="en-AU" sz="2400" dirty="0">
                  <a:latin typeface="Calibri" panose="020F0502020204030204" pitchFamily="34" charset="0"/>
                  <a:cs typeface="Calibri" panose="020F0502020204030204" pitchFamily="34" charset="0"/>
                </a:endParaRPr>
              </a:p>
              <a:p>
                <a:r>
                  <a:rPr lang="en-AU" sz="2400" dirty="0">
                    <a:latin typeface="Calibri" panose="020F0502020204030204" pitchFamily="34" charset="0"/>
                    <a:cs typeface="Calibri" panose="020F0502020204030204" pitchFamily="34" charset="0"/>
                  </a:rPr>
                  <a:t>Light injected in waveguide 6</a:t>
                </a:r>
              </a:p>
            </p:txBody>
          </p:sp>
        </mc:Choice>
        <mc:Fallback xmlns="">
          <p:sp>
            <p:nvSpPr>
              <p:cNvPr id="3" name="Content Placeholder 2">
                <a:extLst>
                  <a:ext uri="{FF2B5EF4-FFF2-40B4-BE49-F238E27FC236}">
                    <a16:creationId xmlns:a16="http://schemas.microsoft.com/office/drawing/2014/main" id="{C2C2D5DD-165B-53C9-E256-6080B3AB7F10}"/>
                  </a:ext>
                </a:extLst>
              </p:cNvPr>
              <p:cNvSpPr txBox="1">
                <a:spLocks noRot="1" noChangeAspect="1" noMove="1" noResize="1" noEditPoints="1" noAdjustHandles="1" noChangeArrowheads="1" noChangeShapeType="1" noTextEdit="1"/>
              </p:cNvSpPr>
              <p:nvPr/>
            </p:nvSpPr>
            <p:spPr>
              <a:xfrm>
                <a:off x="113220" y="1462455"/>
                <a:ext cx="8917560" cy="2376813"/>
              </a:xfrm>
              <a:prstGeom prst="rect">
                <a:avLst/>
              </a:prstGeom>
              <a:blipFill>
                <a:blip r:embed="rId3"/>
                <a:stretch>
                  <a:fillRect l="-958" t="-2051" b="-6923"/>
                </a:stretch>
              </a:blipFill>
            </p:spPr>
            <p:txBody>
              <a:bodyPr/>
              <a:lstStyle/>
              <a:p>
                <a:r>
                  <a:rPr lang="it-IT">
                    <a:noFill/>
                  </a:rPr>
                  <a:t> </a:t>
                </a:r>
              </a:p>
            </p:txBody>
          </p:sp>
        </mc:Fallback>
      </mc:AlternateContent>
      <p:pic>
        <p:nvPicPr>
          <p:cNvPr id="6" name="Picture 5" descr="A diagram of a voltage and a voltage measurement&#10;&#10;Description automatically generated with medium confidence">
            <a:extLst>
              <a:ext uri="{FF2B5EF4-FFF2-40B4-BE49-F238E27FC236}">
                <a16:creationId xmlns:a16="http://schemas.microsoft.com/office/drawing/2014/main" id="{95D69F54-81C2-0D4A-EEB3-F27A41F5D238}"/>
              </a:ext>
            </a:extLst>
          </p:cNvPr>
          <p:cNvPicPr>
            <a:picLocks noChangeAspect="1"/>
          </p:cNvPicPr>
          <p:nvPr/>
        </p:nvPicPr>
        <p:blipFill rotWithShape="1">
          <a:blip r:embed="rId2"/>
          <a:srcRect t="38035" r="14740" b="30136"/>
          <a:stretch/>
        </p:blipFill>
        <p:spPr>
          <a:xfrm>
            <a:off x="113220" y="3884085"/>
            <a:ext cx="4115105" cy="2334905"/>
          </a:xfrm>
          <a:prstGeom prst="rect">
            <a:avLst/>
          </a:prstGeom>
        </p:spPr>
      </p:pic>
    </p:spTree>
    <p:extLst>
      <p:ext uri="{BB962C8B-B14F-4D97-AF65-F5344CB8AC3E}">
        <p14:creationId xmlns:p14="http://schemas.microsoft.com/office/powerpoint/2010/main" val="1337176754"/>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43111</TotalTime>
  <Words>905</Words>
  <Application>Microsoft Office PowerPoint</Application>
  <PresentationFormat>On-screen Show (4:3)</PresentationFormat>
  <Paragraphs>132</Paragraphs>
  <Slides>19</Slides>
  <Notes>11</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2</vt:i4>
      </vt:variant>
      <vt:variant>
        <vt:lpstr>Slide Titles</vt:lpstr>
      </vt:variant>
      <vt:variant>
        <vt:i4>19</vt:i4>
      </vt:variant>
    </vt:vector>
  </HeadingPairs>
  <TitlesOfParts>
    <vt:vector size="37" baseType="lpstr">
      <vt:lpstr>-apple-system</vt:lpstr>
      <vt:lpstr>Arial</vt:lpstr>
      <vt:lpstr>Arial Unicode MS</vt:lpstr>
      <vt:lpstr>Calibri</vt:lpstr>
      <vt:lpstr>Cambria Math</vt:lpstr>
      <vt:lpstr>CMMI10</vt:lpstr>
      <vt:lpstr>CMMI7</vt:lpstr>
      <vt:lpstr>CMR10</vt:lpstr>
      <vt:lpstr>CMR7</vt:lpstr>
      <vt:lpstr>Lucida Grande</vt:lpstr>
      <vt:lpstr>Symbol</vt:lpstr>
      <vt:lpstr>Times New Roman</vt:lpstr>
      <vt:lpstr>2_Office Theme</vt:lpstr>
      <vt:lpstr>Custom Design</vt:lpstr>
      <vt:lpstr>1_Custom Design</vt:lpstr>
      <vt:lpstr>3_Office Theme</vt:lpstr>
      <vt:lpstr>Equation</vt:lpstr>
      <vt:lpstr>CorelDRAW</vt:lpstr>
      <vt:lpstr>Reconfigurable photonic devices in lithium niobate</vt:lpstr>
      <vt:lpstr>LiNbO3 Integrated Photonics</vt:lpstr>
      <vt:lpstr>Waveguide Fabrication</vt:lpstr>
      <vt:lpstr>Optical and Particle Wave </vt:lpstr>
      <vt:lpstr> Waveguide Array: Discrete Diffraction</vt:lpstr>
      <vt:lpstr>Waveguide array</vt:lpstr>
      <vt:lpstr>Platform to simulate solid state phenomena: Anderson Localization</vt:lpstr>
      <vt:lpstr>Localization with order: Aubry-Andrè model</vt:lpstr>
      <vt:lpstr>Localization with order: Aubry-Andrè model</vt:lpstr>
      <vt:lpstr>Implementing transformations over many modes</vt:lpstr>
      <vt:lpstr>Controlling Electrooptical Circuits</vt:lpstr>
      <vt:lpstr>Identification - Blackbox</vt:lpstr>
      <vt:lpstr>Identification - Graybox</vt:lpstr>
      <vt:lpstr>Experimental Graybox Quantum Control</vt:lpstr>
      <vt:lpstr>Thin film LN</vt:lpstr>
      <vt:lpstr>Squeezing Measurement</vt:lpstr>
      <vt:lpstr>INFN experiment: UNIDET</vt:lpstr>
      <vt:lpstr>Summary</vt:lpstr>
      <vt:lpstr>PowerPoint Presentation</vt:lpstr>
    </vt:vector>
  </TitlesOfParts>
  <Company>University of Bristol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 title here</dc:title>
  <dc:creator>isses</dc:creator>
  <cp:lastModifiedBy>Mirko Lobino</cp:lastModifiedBy>
  <cp:revision>1289</cp:revision>
  <cp:lastPrinted>2009-09-17T09:15:10Z</cp:lastPrinted>
  <dcterms:created xsi:type="dcterms:W3CDTF">2010-04-09T07:50:29Z</dcterms:created>
  <dcterms:modified xsi:type="dcterms:W3CDTF">2024-02-11T21:13:16Z</dcterms:modified>
</cp:coreProperties>
</file>