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317" r:id="rId2"/>
    <p:sldId id="1374" r:id="rId3"/>
    <p:sldId id="1367" r:id="rId4"/>
    <p:sldId id="1301" r:id="rId5"/>
    <p:sldId id="1329" r:id="rId6"/>
    <p:sldId id="1383" r:id="rId7"/>
    <p:sldId id="1382" r:id="rId8"/>
    <p:sldId id="1359" r:id="rId9"/>
    <p:sldId id="1397" r:id="rId10"/>
    <p:sldId id="1398" r:id="rId11"/>
    <p:sldId id="1379" r:id="rId12"/>
    <p:sldId id="1339" r:id="rId13"/>
    <p:sldId id="1341" r:id="rId14"/>
    <p:sldId id="1392" r:id="rId15"/>
    <p:sldId id="1389" r:id="rId16"/>
    <p:sldId id="1399" r:id="rId17"/>
    <p:sldId id="1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C9F352-64D8-4450-A594-66301B434E17}">
          <p14:sldIdLst>
            <p14:sldId id="1317"/>
          </p14:sldIdLst>
        </p14:section>
        <p14:section name="Introduction" id="{25181167-0DFD-4AA8-8A1D-539E9916717E}">
          <p14:sldIdLst>
            <p14:sldId id="1374"/>
            <p14:sldId id="1367"/>
            <p14:sldId id="1301"/>
            <p14:sldId id="1329"/>
          </p14:sldIdLst>
        </p14:section>
        <p14:section name="SYK model" id="{7363EA83-0A6E-4E89-9198-2D6759AAABAC}">
          <p14:sldIdLst>
            <p14:sldId id="1383"/>
            <p14:sldId id="1382"/>
            <p14:sldId id="1359"/>
            <p14:sldId id="1397"/>
            <p14:sldId id="1398"/>
            <p14:sldId id="1379"/>
            <p14:sldId id="1339"/>
            <p14:sldId id="1341"/>
            <p14:sldId id="1392"/>
          </p14:sldIdLst>
        </p14:section>
        <p14:section name="Conclusions" id="{178073DB-DBEF-4CA2-B5C1-DD2CD91BE2A7}">
          <p14:sldIdLst>
            <p14:sldId id="1389"/>
            <p14:sldId id="1399"/>
            <p14:sldId id="1296"/>
          </p14:sldIdLst>
        </p14:section>
        <p14:section name="Details Setup" id="{7815C72A-A624-47E1-9BE1-8571FC14676B}">
          <p14:sldIdLst/>
        </p14:section>
        <p14:section name="Disordered spin models" id="{FC6E0609-B09C-427A-A2C6-7FC78D760B03}">
          <p14:sldIdLst/>
        </p14:section>
        <p14:section name="Universal dynamics" id="{A05E557F-1A56-439F-A1B2-3E4E00FA4FC9}">
          <p14:sldIdLst/>
        </p14:section>
        <p14:section name="Backup slides" id="{1C6E4583-3910-4951-B848-9BC41103C7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9972" autoAdjust="0"/>
  </p:normalViewPr>
  <p:slideViewPr>
    <p:cSldViewPr snapToGrid="0">
      <p:cViewPr varScale="1">
        <p:scale>
          <a:sx n="61" d="100"/>
          <a:sy n="61" d="100"/>
        </p:scale>
        <p:origin x="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435C0-C32A-456D-B648-04C238382294}"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6D16E-E0A5-44F5-AD8D-6A728FB11BAF}" type="slidenum">
              <a:rPr lang="en-US" smtClean="0"/>
              <a:t>‹#›</a:t>
            </a:fld>
            <a:endParaRPr lang="en-US"/>
          </a:p>
        </p:txBody>
      </p:sp>
    </p:spTree>
    <p:extLst>
      <p:ext uri="{BB962C8B-B14F-4D97-AF65-F5344CB8AC3E}">
        <p14:creationId xmlns:p14="http://schemas.microsoft.com/office/powerpoint/2010/main" val="3165776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4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Bridges holography/gravity, quantum information, condensed matter</a:t>
            </a:r>
          </a:p>
          <a:p>
            <a:r>
              <a:rPr lang="en-US" dirty="0"/>
              <a:t>(interesting research question: is just similar to strange metal or can really emerge as an effective description?) </a:t>
            </a:r>
          </a:p>
          <a:p>
            <a:endParaRPr lang="en-US" dirty="0"/>
          </a:p>
          <a:p>
            <a:r>
              <a:rPr lang="en-US" dirty="0"/>
              <a:t>From Liu/Sonner</a:t>
            </a:r>
          </a:p>
          <a:p>
            <a:r>
              <a:rPr lang="en-US" dirty="0"/>
              <a:t>Holographic systems at a finite density/temperature are described by black holes, a defining feature of which is that they</a:t>
            </a:r>
          </a:p>
          <a:p>
            <a:r>
              <a:rPr lang="en-US" dirty="0"/>
              <a:t>swallow everything thrown at them as fast as possible. Without fine tuning initial conditions such absorption processes happen with a time scale controlled by the geometric scale of a black hole which in turn determines its temperature. As a result the dissipation time is generically of the same order as the inverse temperature scale.</a:t>
            </a:r>
          </a:p>
        </p:txBody>
      </p:sp>
      <p:sp>
        <p:nvSpPr>
          <p:cNvPr id="4" name="Slide Number Placeholder 3"/>
          <p:cNvSpPr>
            <a:spLocks noGrp="1"/>
          </p:cNvSpPr>
          <p:nvPr>
            <p:ph type="sldNum" sz="quarter" idx="5"/>
          </p:nvPr>
        </p:nvSpPr>
        <p:spPr/>
        <p:txBody>
          <a:bodyPr/>
          <a:lstStyle/>
          <a:p>
            <a:fld id="{5A56D16E-E0A5-44F5-AD8D-6A728FB11BAF}" type="slidenum">
              <a:rPr lang="en-US" smtClean="0"/>
              <a:t>3</a:t>
            </a:fld>
            <a:endParaRPr lang="en-US"/>
          </a:p>
        </p:txBody>
      </p:sp>
    </p:spTree>
    <p:extLst>
      <p:ext uri="{BB962C8B-B14F-4D97-AF65-F5344CB8AC3E}">
        <p14:creationId xmlns:p14="http://schemas.microsoft.com/office/powerpoint/2010/main" val="189526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6D16E-E0A5-44F5-AD8D-6A728FB11BAF}" type="slidenum">
              <a:rPr lang="en-US" smtClean="0"/>
              <a:t>4</a:t>
            </a:fld>
            <a:endParaRPr lang="en-US"/>
          </a:p>
        </p:txBody>
      </p:sp>
    </p:spTree>
    <p:extLst>
      <p:ext uri="{BB962C8B-B14F-4D97-AF65-F5344CB8AC3E}">
        <p14:creationId xmlns:p14="http://schemas.microsoft.com/office/powerpoint/2010/main" val="39445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disorder generates localization instead of scrambling</a:t>
            </a:r>
          </a:p>
        </p:txBody>
      </p:sp>
      <p:sp>
        <p:nvSpPr>
          <p:cNvPr id="4" name="Slide Number Placeholder 3"/>
          <p:cNvSpPr>
            <a:spLocks noGrp="1"/>
          </p:cNvSpPr>
          <p:nvPr>
            <p:ph type="sldNum" sz="quarter" idx="5"/>
          </p:nvPr>
        </p:nvSpPr>
        <p:spPr/>
        <p:txBody>
          <a:bodyPr/>
          <a:lstStyle/>
          <a:p>
            <a:fld id="{5A56D16E-E0A5-44F5-AD8D-6A728FB11BAF}" type="slidenum">
              <a:rPr lang="en-US" smtClean="0"/>
              <a:t>6</a:t>
            </a:fld>
            <a:endParaRPr lang="en-US"/>
          </a:p>
        </p:txBody>
      </p:sp>
    </p:spTree>
    <p:extLst>
      <p:ext uri="{BB962C8B-B14F-4D97-AF65-F5344CB8AC3E}">
        <p14:creationId xmlns:p14="http://schemas.microsoft.com/office/powerpoint/2010/main" val="188798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6D16E-E0A5-44F5-AD8D-6A728FB11BAF}" type="slidenum">
              <a:rPr lang="en-US" smtClean="0"/>
              <a:t>8</a:t>
            </a:fld>
            <a:endParaRPr lang="en-US"/>
          </a:p>
        </p:txBody>
      </p:sp>
    </p:spTree>
    <p:extLst>
      <p:ext uri="{BB962C8B-B14F-4D97-AF65-F5344CB8AC3E}">
        <p14:creationId xmlns:p14="http://schemas.microsoft.com/office/powerpoint/2010/main" val="285725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6D16E-E0A5-44F5-AD8D-6A728FB11BAF}" type="slidenum">
              <a:rPr lang="en-US" smtClean="0"/>
              <a:t>9</a:t>
            </a:fld>
            <a:endParaRPr lang="en-US"/>
          </a:p>
        </p:txBody>
      </p:sp>
    </p:spTree>
    <p:extLst>
      <p:ext uri="{BB962C8B-B14F-4D97-AF65-F5344CB8AC3E}">
        <p14:creationId xmlns:p14="http://schemas.microsoft.com/office/powerpoint/2010/main" val="233340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75C1-1071-93C2-D8D8-31BEA9D09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F5390-CFD0-E796-4AE3-9533E1C85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5D4CC-07AB-A7E5-B57C-836774FD8C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B0FCCA-87C9-29F5-6C7C-81FFF41F5B82}"/>
              </a:ext>
            </a:extLst>
          </p:cNvPr>
          <p:cNvSpPr>
            <a:spLocks noGrp="1"/>
          </p:cNvSpPr>
          <p:nvPr>
            <p:ph type="sldNum" sz="quarter" idx="5"/>
          </p:nvPr>
        </p:nvSpPr>
        <p:spPr/>
        <p:txBody>
          <a:bodyPr/>
          <a:lstStyle/>
          <a:p>
            <a:fld id="{5A56D16E-E0A5-44F5-AD8D-6A728FB11BAF}" type="slidenum">
              <a:rPr lang="en-US" smtClean="0"/>
              <a:t>10</a:t>
            </a:fld>
            <a:endParaRPr lang="en-US"/>
          </a:p>
        </p:txBody>
      </p:sp>
    </p:spTree>
    <p:extLst>
      <p:ext uri="{BB962C8B-B14F-4D97-AF65-F5344CB8AC3E}">
        <p14:creationId xmlns:p14="http://schemas.microsoft.com/office/powerpoint/2010/main" val="278643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59FB-4C53-4AFF-A1B7-D11E714101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C7FF3-E837-4EF0-A9E5-E7B9966CD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78D8AE-EAF9-45EA-BF90-F6E1CA1C286B}"/>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5" name="Footer Placeholder 4">
            <a:extLst>
              <a:ext uri="{FF2B5EF4-FFF2-40B4-BE49-F238E27FC236}">
                <a16:creationId xmlns:a16="http://schemas.microsoft.com/office/drawing/2014/main" id="{FF42EAE3-8245-44A8-A4DE-F427F87E2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0A588-1559-4B27-85D6-94BF3272569E}"/>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161922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B324-DCF5-40FC-9915-3FEB179CF9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4A8E9D-DAFA-4785-BCBE-60B4A90824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7DB4-5D80-4F62-A699-16E0C6DE35CF}"/>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5" name="Footer Placeholder 4">
            <a:extLst>
              <a:ext uri="{FF2B5EF4-FFF2-40B4-BE49-F238E27FC236}">
                <a16:creationId xmlns:a16="http://schemas.microsoft.com/office/drawing/2014/main" id="{DE945957-4832-468A-8D60-095118F7C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1F9B8-47E7-478B-BBCD-C6CD208D9880}"/>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237931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E036C1-6394-4776-9B4E-8148D0E4B3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9E87FD-B5CF-472B-8151-EC4707A67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08368-7195-45AA-A949-2C41CBDA15FE}"/>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5" name="Footer Placeholder 4">
            <a:extLst>
              <a:ext uri="{FF2B5EF4-FFF2-40B4-BE49-F238E27FC236}">
                <a16:creationId xmlns:a16="http://schemas.microsoft.com/office/drawing/2014/main" id="{6E52161A-C17A-4010-9BE3-BE6835456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7C832-6FC4-4834-89BD-B496EFCB6BA0}"/>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214280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F903-929E-412B-AF37-BEAF0B228D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AE2406-2C64-4893-AB7A-0A1E9A609C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69F50-3C0E-4818-BD42-B18549A9F029}"/>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5" name="Footer Placeholder 4">
            <a:extLst>
              <a:ext uri="{FF2B5EF4-FFF2-40B4-BE49-F238E27FC236}">
                <a16:creationId xmlns:a16="http://schemas.microsoft.com/office/drawing/2014/main" id="{FFC75967-51FA-4EF5-B44F-A5A25998C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A5C09-9BB1-4702-B465-B8C7C8540860}"/>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410522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4FD3-3FDC-40FA-98E8-08FE1E154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0EDE0-96B0-4F8B-BE60-3EA50F5FB5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6131D1-58B4-493B-9EC8-73DDCA2C6395}"/>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5" name="Footer Placeholder 4">
            <a:extLst>
              <a:ext uri="{FF2B5EF4-FFF2-40B4-BE49-F238E27FC236}">
                <a16:creationId xmlns:a16="http://schemas.microsoft.com/office/drawing/2014/main" id="{42C94BF1-C93B-4211-A0FC-A94F0C3CE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829F8-1ADF-4479-9684-8CF38B5C0E20}"/>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379110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DD42-CF3A-42D1-B085-482A12D3D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39F01-B915-4F41-9AED-AEA51E94C4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414657-7ACD-4722-848D-3EC3FC7569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BBF81-34D1-410D-8393-6E665530D737}"/>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6" name="Footer Placeholder 5">
            <a:extLst>
              <a:ext uri="{FF2B5EF4-FFF2-40B4-BE49-F238E27FC236}">
                <a16:creationId xmlns:a16="http://schemas.microsoft.com/office/drawing/2014/main" id="{F011555E-EDF1-4CAE-ABC8-BA5EEE4CF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CAA5C-1423-4C2D-B7DE-63619E85DDFF}"/>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345437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CC3F-5EE5-4A66-A3DF-30C75386C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359E19-2189-47AB-8AAB-C44B595AB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BAC438-EDEF-41BE-8B25-B920593F84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578307-EBD8-4EA5-AA49-25AD96336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F04941-56F1-4D2C-BB19-188A0D5B5A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A28AC-B3C8-407E-B8E5-2FF67CB25D06}"/>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8" name="Footer Placeholder 7">
            <a:extLst>
              <a:ext uri="{FF2B5EF4-FFF2-40B4-BE49-F238E27FC236}">
                <a16:creationId xmlns:a16="http://schemas.microsoft.com/office/drawing/2014/main" id="{4AB4C79C-FBD0-42F8-AED9-587F04A655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37A856-8356-42F4-AD1C-457E38FFDD3E}"/>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250255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4FD4-8EF7-410E-A5A0-66A43178A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2669A2-0D8F-4662-B3D0-4A52A4530F7D}"/>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4" name="Footer Placeholder 3">
            <a:extLst>
              <a:ext uri="{FF2B5EF4-FFF2-40B4-BE49-F238E27FC236}">
                <a16:creationId xmlns:a16="http://schemas.microsoft.com/office/drawing/2014/main" id="{EC335730-0912-401F-AD21-B4D86B024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92E7CF-BACD-42DF-A736-E314D3D718EE}"/>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11160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A8B07-5235-4AAA-A4F1-92D63F286790}"/>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3" name="Footer Placeholder 2">
            <a:extLst>
              <a:ext uri="{FF2B5EF4-FFF2-40B4-BE49-F238E27FC236}">
                <a16:creationId xmlns:a16="http://schemas.microsoft.com/office/drawing/2014/main" id="{600E04B6-74E9-47A5-970D-8ED2B9DF1C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A05B3-0A64-4BD5-ACC1-99E9B92B49C7}"/>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353984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2845-3390-464C-8947-7822A9B8A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731FE4-0CDF-491C-945E-84BDB21C8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CCA93-413F-4178-AB11-938EFE743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6E40C4-DC36-44D9-BB23-8AA01B1511AE}"/>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6" name="Footer Placeholder 5">
            <a:extLst>
              <a:ext uri="{FF2B5EF4-FFF2-40B4-BE49-F238E27FC236}">
                <a16:creationId xmlns:a16="http://schemas.microsoft.com/office/drawing/2014/main" id="{D749AAE3-6E33-45D7-B087-46B9DAA2A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57057-4302-4E65-9BB0-836F4D9076B6}"/>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1922246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ECEA-ACBC-405D-93C1-0DF99730B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FB6063-7B39-41FD-9F59-C9CBC5C15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AF6993-7FCD-4209-9748-E5E69640F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7AEC6-672A-4AD0-B5A2-603332213241}"/>
              </a:ext>
            </a:extLst>
          </p:cNvPr>
          <p:cNvSpPr>
            <a:spLocks noGrp="1"/>
          </p:cNvSpPr>
          <p:nvPr>
            <p:ph type="dt" sz="half" idx="10"/>
          </p:nvPr>
        </p:nvSpPr>
        <p:spPr/>
        <p:txBody>
          <a:bodyPr/>
          <a:lstStyle/>
          <a:p>
            <a:fld id="{C96FF174-EDDD-470D-8AA6-4BD43A194580}" type="datetimeFigureOut">
              <a:rPr lang="en-US" smtClean="0"/>
              <a:t>2/13/2024</a:t>
            </a:fld>
            <a:endParaRPr lang="en-US"/>
          </a:p>
        </p:txBody>
      </p:sp>
      <p:sp>
        <p:nvSpPr>
          <p:cNvPr id="6" name="Footer Placeholder 5">
            <a:extLst>
              <a:ext uri="{FF2B5EF4-FFF2-40B4-BE49-F238E27FC236}">
                <a16:creationId xmlns:a16="http://schemas.microsoft.com/office/drawing/2014/main" id="{71B8E339-C2CD-4D1F-8889-7B854D5B5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7AC9C-C102-44FE-A129-A1174B88D2CF}"/>
              </a:ext>
            </a:extLst>
          </p:cNvPr>
          <p:cNvSpPr>
            <a:spLocks noGrp="1"/>
          </p:cNvSpPr>
          <p:nvPr>
            <p:ph type="sldNum" sz="quarter" idx="12"/>
          </p:nvPr>
        </p:nvSpPr>
        <p:spPr/>
        <p:txBody>
          <a:bodyPr/>
          <a:lstStyle/>
          <a:p>
            <a:fld id="{2C6C4111-75F8-41C6-90DC-3266E114D7CF}" type="slidenum">
              <a:rPr lang="en-US" smtClean="0"/>
              <a:t>‹#›</a:t>
            </a:fld>
            <a:endParaRPr lang="en-US"/>
          </a:p>
        </p:txBody>
      </p:sp>
    </p:spTree>
    <p:extLst>
      <p:ext uri="{BB962C8B-B14F-4D97-AF65-F5344CB8AC3E}">
        <p14:creationId xmlns:p14="http://schemas.microsoft.com/office/powerpoint/2010/main" val="1678682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EFF28D-4F4E-40D5-8E13-F58B4D3BF3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FF24-CC13-410A-832A-DA6E3D469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3AA63-9815-42AC-A591-26215A3B1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FF174-EDDD-470D-8AA6-4BD43A194580}" type="datetimeFigureOut">
              <a:rPr lang="en-US" smtClean="0"/>
              <a:t>2/13/2024</a:t>
            </a:fld>
            <a:endParaRPr lang="en-US"/>
          </a:p>
        </p:txBody>
      </p:sp>
      <p:sp>
        <p:nvSpPr>
          <p:cNvPr id="5" name="Footer Placeholder 4">
            <a:extLst>
              <a:ext uri="{FF2B5EF4-FFF2-40B4-BE49-F238E27FC236}">
                <a16:creationId xmlns:a16="http://schemas.microsoft.com/office/drawing/2014/main" id="{93228A3E-D0FD-4F0C-ABFC-8019B933B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8FE54-4660-4B52-8C33-A5135940A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C4111-75F8-41C6-90DC-3266E114D7CF}" type="slidenum">
              <a:rPr lang="en-US" smtClean="0"/>
              <a:t>‹#›</a:t>
            </a:fld>
            <a:endParaRPr lang="en-US"/>
          </a:p>
        </p:txBody>
      </p:sp>
    </p:spTree>
    <p:extLst>
      <p:ext uri="{BB962C8B-B14F-4D97-AF65-F5344CB8AC3E}">
        <p14:creationId xmlns:p14="http://schemas.microsoft.com/office/powerpoint/2010/main" val="164314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18" Type="http://schemas.openxmlformats.org/officeDocument/2006/relationships/image" Target="../media/image860.png"/><Relationship Id="rId3" Type="http://schemas.openxmlformats.org/officeDocument/2006/relationships/image" Target="../media/image23.png"/><Relationship Id="rId21" Type="http://schemas.openxmlformats.org/officeDocument/2006/relationships/image" Target="../media/image840.png"/><Relationship Id="rId7" Type="http://schemas.openxmlformats.org/officeDocument/2006/relationships/image" Target="../media/image63.png"/><Relationship Id="rId12" Type="http://schemas.openxmlformats.org/officeDocument/2006/relationships/image" Target="../media/image59.png"/><Relationship Id="rId17" Type="http://schemas.openxmlformats.org/officeDocument/2006/relationships/image" Target="../media/image850.png"/><Relationship Id="rId2" Type="http://schemas.openxmlformats.org/officeDocument/2006/relationships/notesSlide" Target="../notesSlides/notesSlide7.xml"/><Relationship Id="rId16" Type="http://schemas.openxmlformats.org/officeDocument/2006/relationships/image" Target="../media/image70.png"/><Relationship Id="rId20" Type="http://schemas.openxmlformats.org/officeDocument/2006/relationships/image" Target="../media/image880.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58.png"/><Relationship Id="rId24" Type="http://schemas.openxmlformats.org/officeDocument/2006/relationships/image" Target="../media/image33.png"/><Relationship Id="rId5" Type="http://schemas.openxmlformats.org/officeDocument/2006/relationships/image" Target="../media/image61.png"/><Relationship Id="rId15" Type="http://schemas.openxmlformats.org/officeDocument/2006/relationships/image" Target="../media/image69.png"/><Relationship Id="rId23" Type="http://schemas.openxmlformats.org/officeDocument/2006/relationships/image" Target="../media/image32.jpeg"/><Relationship Id="rId10" Type="http://schemas.openxmlformats.org/officeDocument/2006/relationships/image" Target="../media/image66.png"/><Relationship Id="rId19" Type="http://schemas.openxmlformats.org/officeDocument/2006/relationships/image" Target="../media/image870.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68.png"/><Relationship Id="rId22"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12.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920.png"/><Relationship Id="rId7" Type="http://schemas.openxmlformats.org/officeDocument/2006/relationships/image" Target="../media/image1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116.png"/><Relationship Id="rId5" Type="http://schemas.openxmlformats.org/officeDocument/2006/relationships/image" Target="../media/image36.png"/><Relationship Id="rId10" Type="http://schemas.openxmlformats.org/officeDocument/2006/relationships/image" Target="../media/image1120.png"/><Relationship Id="rId4" Type="http://schemas.openxmlformats.org/officeDocument/2006/relationships/image" Target="../media/image35.png"/><Relationship Id="rId9" Type="http://schemas.openxmlformats.org/officeDocument/2006/relationships/image" Target="../media/image11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38.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9.sv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8.png"/><Relationship Id="rId21" Type="http://schemas.openxmlformats.org/officeDocument/2006/relationships/image" Target="../media/image22.png"/><Relationship Id="rId7" Type="http://schemas.openxmlformats.org/officeDocument/2006/relationships/image" Target="../media/image11.png"/><Relationship Id="rId12" Type="http://schemas.openxmlformats.org/officeDocument/2006/relationships/image" Target="../media/image30.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16.png"/><Relationship Id="rId23" Type="http://schemas.openxmlformats.org/officeDocument/2006/relationships/image" Target="../media/image24.png"/><Relationship Id="rId19" Type="http://schemas.openxmlformats.org/officeDocument/2006/relationships/image" Target="../media/image20.png"/><Relationship Id="rId4" Type="http://schemas.openxmlformats.org/officeDocument/2006/relationships/image" Target="../media/image9.jpeg"/><Relationship Id="rId14" Type="http://schemas.openxmlformats.org/officeDocument/2006/relationships/image" Target="../media/image15.png"/><Relationship Id="rId22"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3.pn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70.pn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3.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3.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3.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23.png"/><Relationship Id="rId7" Type="http://schemas.openxmlformats.org/officeDocument/2006/relationships/image" Target="../media/image63.png"/><Relationship Id="rId12" Type="http://schemas.openxmlformats.org/officeDocument/2006/relationships/image" Target="../media/image59.png"/><Relationship Id="rId2" Type="http://schemas.openxmlformats.org/officeDocument/2006/relationships/notesSlide" Target="../notesSlides/notesSlide6.xml"/><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58.png"/><Relationship Id="rId5" Type="http://schemas.openxmlformats.org/officeDocument/2006/relationships/image" Target="../media/image61.png"/><Relationship Id="rId15" Type="http://schemas.openxmlformats.org/officeDocument/2006/relationships/image" Target="../media/image69.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68.png"/><Relationship Id="rId22"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6/69/Panorama_di_trento.jpg">
            <a:extLst>
              <a:ext uri="{FF2B5EF4-FFF2-40B4-BE49-F238E27FC236}">
                <a16:creationId xmlns:a16="http://schemas.microsoft.com/office/drawing/2014/main" id="{775CFF6A-1CC5-4AE1-A2C2-55807091F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40" b="30695"/>
          <a:stretch/>
        </p:blipFill>
        <p:spPr bwMode="auto">
          <a:xfrm>
            <a:off x="0" y="-1"/>
            <a:ext cx="12192000" cy="3029638"/>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65172" y="4365109"/>
            <a:ext cx="3723041" cy="468000"/>
          </a:xfrm>
        </p:spPr>
        <p:txBody>
          <a:bodyPr>
            <a:normAutofit/>
          </a:bodyPr>
          <a:lstStyle/>
          <a:p>
            <a:pPr algn="l"/>
            <a:r>
              <a:rPr lang="en-US" sz="2700" dirty="0">
                <a:latin typeface="+mj-lt"/>
              </a:rPr>
              <a:t>Philipp Hauke </a:t>
            </a:r>
          </a:p>
        </p:txBody>
      </p:sp>
      <p:sp>
        <p:nvSpPr>
          <p:cNvPr id="13" name="Titel 1">
            <a:extLst>
              <a:ext uri="{FF2B5EF4-FFF2-40B4-BE49-F238E27FC236}">
                <a16:creationId xmlns:a16="http://schemas.microsoft.com/office/drawing/2014/main" id="{20536BFF-DB65-4279-85E7-B52AEA0FE75E}"/>
              </a:ext>
            </a:extLst>
          </p:cNvPr>
          <p:cNvSpPr txBox="1">
            <a:spLocks/>
          </p:cNvSpPr>
          <p:nvPr/>
        </p:nvSpPr>
        <p:spPr>
          <a:xfrm>
            <a:off x="165172" y="2823099"/>
            <a:ext cx="11965097" cy="11060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700" dirty="0"/>
              <a:t>Quantum simulation and non-equilibrium dynamics of the Sachdev-Ye-</a:t>
            </a:r>
            <a:r>
              <a:rPr lang="en-US" sz="2700" dirty="0" err="1"/>
              <a:t>Kitaev</a:t>
            </a:r>
            <a:r>
              <a:rPr lang="en-US" sz="2700" dirty="0"/>
              <a:t> model</a:t>
            </a:r>
          </a:p>
          <a:p>
            <a:pPr algn="l"/>
            <a:endParaRPr lang="en-US" sz="2400" dirty="0"/>
          </a:p>
        </p:txBody>
      </p:sp>
      <p:pic>
        <p:nvPicPr>
          <p:cNvPr id="18" name="Grafik 10">
            <a:extLst>
              <a:ext uri="{FF2B5EF4-FFF2-40B4-BE49-F238E27FC236}">
                <a16:creationId xmlns:a16="http://schemas.microsoft.com/office/drawing/2014/main" id="{E4234256-4E4C-413B-9B0C-2D8EC3E2E7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2288" y="5056145"/>
            <a:ext cx="1839819" cy="618766"/>
          </a:xfrm>
          <a:prstGeom prst="rect">
            <a:avLst/>
          </a:prstGeom>
        </p:spPr>
      </p:pic>
      <p:pic>
        <p:nvPicPr>
          <p:cNvPr id="19" name="Grafik 9">
            <a:extLst>
              <a:ext uri="{FF2B5EF4-FFF2-40B4-BE49-F238E27FC236}">
                <a16:creationId xmlns:a16="http://schemas.microsoft.com/office/drawing/2014/main" id="{38C0BAEC-0005-46B7-A3C7-FD924144A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5748" y="5883665"/>
            <a:ext cx="2518287" cy="779587"/>
          </a:xfrm>
          <a:prstGeom prst="rect">
            <a:avLst/>
          </a:prstGeom>
        </p:spPr>
      </p:pic>
      <p:pic>
        <p:nvPicPr>
          <p:cNvPr id="20" name="Grafik 11">
            <a:extLst>
              <a:ext uri="{FF2B5EF4-FFF2-40B4-BE49-F238E27FC236}">
                <a16:creationId xmlns:a16="http://schemas.microsoft.com/office/drawing/2014/main" id="{F723DB9F-3B72-4DBB-9366-1B7A9330E8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1287" y="5107887"/>
            <a:ext cx="1396609" cy="705775"/>
          </a:xfrm>
          <a:prstGeom prst="rect">
            <a:avLst/>
          </a:prstGeom>
        </p:spPr>
      </p:pic>
      <p:sp>
        <p:nvSpPr>
          <p:cNvPr id="2" name="Rectangle 1">
            <a:extLst>
              <a:ext uri="{FF2B5EF4-FFF2-40B4-BE49-F238E27FC236}">
                <a16:creationId xmlns:a16="http://schemas.microsoft.com/office/drawing/2014/main" id="{BCF3E30F-7C89-4DFB-9ABF-D6AE678B89BD}"/>
              </a:ext>
            </a:extLst>
          </p:cNvPr>
          <p:cNvSpPr/>
          <p:nvPr/>
        </p:nvSpPr>
        <p:spPr>
          <a:xfrm>
            <a:off x="10149369" y="2720229"/>
            <a:ext cx="2135136" cy="369332"/>
          </a:xfrm>
          <a:prstGeom prst="rect">
            <a:avLst/>
          </a:prstGeom>
        </p:spPr>
        <p:txBody>
          <a:bodyPr wrap="none">
            <a:spAutoFit/>
          </a:bodyPr>
          <a:lstStyle/>
          <a:p>
            <a:r>
              <a:rPr lang="it-IT" dirty="0">
                <a:solidFill>
                  <a:schemeClr val="bg1"/>
                </a:solidFill>
              </a:rPr>
              <a:t>© Franco </a:t>
            </a:r>
            <a:r>
              <a:rPr lang="it-IT" dirty="0" err="1">
                <a:solidFill>
                  <a:schemeClr val="bg1"/>
                </a:solidFill>
              </a:rPr>
              <a:t>Visintainer</a:t>
            </a:r>
            <a:endParaRPr lang="en-US" dirty="0">
              <a:solidFill>
                <a:schemeClr val="bg1"/>
              </a:solidFill>
            </a:endParaRPr>
          </a:p>
        </p:txBody>
      </p:sp>
      <p:sp>
        <p:nvSpPr>
          <p:cNvPr id="4" name="TextBox 3">
            <a:extLst>
              <a:ext uri="{FF2B5EF4-FFF2-40B4-BE49-F238E27FC236}">
                <a16:creationId xmlns:a16="http://schemas.microsoft.com/office/drawing/2014/main" id="{94AA69E7-FA1E-40F9-8D4E-F14A72E2C30D}"/>
              </a:ext>
            </a:extLst>
          </p:cNvPr>
          <p:cNvSpPr txBox="1"/>
          <p:nvPr/>
        </p:nvSpPr>
        <p:spPr>
          <a:xfrm>
            <a:off x="165172" y="6068593"/>
            <a:ext cx="4434997" cy="830997"/>
          </a:xfrm>
          <a:prstGeom prst="rect">
            <a:avLst/>
          </a:prstGeom>
          <a:noFill/>
        </p:spPr>
        <p:txBody>
          <a:bodyPr wrap="none" rtlCol="0">
            <a:spAutoFit/>
          </a:bodyPr>
          <a:lstStyle/>
          <a:p>
            <a:r>
              <a:rPr lang="en-US" sz="1600" dirty="0"/>
              <a:t>Horizon Europe RIA </a:t>
            </a:r>
            <a:r>
              <a:rPr lang="en-US" sz="1600" i="1" dirty="0" err="1"/>
              <a:t>NeQST</a:t>
            </a:r>
            <a:r>
              <a:rPr lang="en-US" sz="1600" dirty="0"/>
              <a:t> (101080086)</a:t>
            </a:r>
          </a:p>
          <a:p>
            <a:r>
              <a:rPr lang="en-US" sz="1600" dirty="0" err="1"/>
              <a:t>Quantera</a:t>
            </a:r>
            <a:r>
              <a:rPr lang="en-US" sz="1600" dirty="0"/>
              <a:t> II, Horizon 2020, </a:t>
            </a:r>
            <a:r>
              <a:rPr lang="en-US" sz="1600" i="1" dirty="0"/>
              <a:t>DYNAMITE </a:t>
            </a:r>
            <a:r>
              <a:rPr lang="en-US" sz="1600" dirty="0"/>
              <a:t>(101017733)</a:t>
            </a:r>
          </a:p>
          <a:p>
            <a:r>
              <a:rPr lang="en-US" sz="1600" dirty="0"/>
              <a:t>INFN specific initiative QUANTUM </a:t>
            </a:r>
          </a:p>
        </p:txBody>
      </p:sp>
      <p:pic>
        <p:nvPicPr>
          <p:cNvPr id="21" name="Picture 2" descr="TIFPA Trento Institute for Fundamental Physics and Applications">
            <a:extLst>
              <a:ext uri="{FF2B5EF4-FFF2-40B4-BE49-F238E27FC236}">
                <a16:creationId xmlns:a16="http://schemas.microsoft.com/office/drawing/2014/main" id="{A9C7E9DF-9CEB-42B4-B391-8B25970A245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0224"/>
          <a:stretch/>
        </p:blipFill>
        <p:spPr bwMode="auto">
          <a:xfrm>
            <a:off x="11069261" y="5797265"/>
            <a:ext cx="982380" cy="918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1093430-A767-4465-8095-CE238AF73537}"/>
              </a:ext>
            </a:extLst>
          </p:cNvPr>
          <p:cNvSpPr/>
          <p:nvPr/>
        </p:nvSpPr>
        <p:spPr>
          <a:xfrm>
            <a:off x="165172" y="3566750"/>
            <a:ext cx="11623054" cy="369332"/>
          </a:xfrm>
          <a:prstGeom prst="rect">
            <a:avLst/>
          </a:prstGeom>
        </p:spPr>
        <p:txBody>
          <a:bodyPr wrap="none">
            <a:spAutoFit/>
          </a:bodyPr>
          <a:lstStyle/>
          <a:p>
            <a:r>
              <a:rPr lang="en-US" dirty="0">
                <a:latin typeface="+mj-lt"/>
              </a:rPr>
              <a:t>Quantum Architectures for Analogues and Theory Applications, Trento 			       February 13th, 2024</a:t>
            </a:r>
          </a:p>
        </p:txBody>
      </p:sp>
      <p:sp>
        <p:nvSpPr>
          <p:cNvPr id="7" name="Rectangle 6">
            <a:extLst>
              <a:ext uri="{FF2B5EF4-FFF2-40B4-BE49-F238E27FC236}">
                <a16:creationId xmlns:a16="http://schemas.microsoft.com/office/drawing/2014/main" id="{67FC39A2-48A8-442A-A1C5-3F953CAE593C}"/>
              </a:ext>
            </a:extLst>
          </p:cNvPr>
          <p:cNvSpPr/>
          <p:nvPr/>
        </p:nvSpPr>
        <p:spPr>
          <a:xfrm>
            <a:off x="165172" y="4756455"/>
            <a:ext cx="7015274" cy="646331"/>
          </a:xfrm>
          <a:prstGeom prst="rect">
            <a:avLst/>
          </a:prstGeom>
        </p:spPr>
        <p:txBody>
          <a:bodyPr wrap="square">
            <a:spAutoFit/>
          </a:bodyPr>
          <a:lstStyle/>
          <a:p>
            <a:r>
              <a:rPr lang="en-US" dirty="0" err="1">
                <a:latin typeface="+mj-lt"/>
              </a:rPr>
              <a:t>Pitaevskii</a:t>
            </a:r>
            <a:r>
              <a:rPr lang="en-US" dirty="0">
                <a:latin typeface="+mj-lt"/>
              </a:rPr>
              <a:t> BEC Center &amp; Department of Physics, </a:t>
            </a:r>
            <a:r>
              <a:rPr lang="de-DE" dirty="0">
                <a:latin typeface="+mj-lt"/>
              </a:rPr>
              <a:t>University of Trento</a:t>
            </a:r>
          </a:p>
          <a:p>
            <a:r>
              <a:rPr lang="en-US" dirty="0">
                <a:latin typeface="+mj-lt"/>
              </a:rPr>
              <a:t>INFN-TIFPA</a:t>
            </a:r>
            <a:r>
              <a:rPr lang="de-DE" dirty="0">
                <a:latin typeface="+mj-lt"/>
              </a:rPr>
              <a:t>, </a:t>
            </a:r>
            <a:r>
              <a:rPr lang="en-US" dirty="0">
                <a:latin typeface="+mj-lt"/>
              </a:rPr>
              <a:t>Trento Institute for Fundamental Physics and Applications</a:t>
            </a:r>
          </a:p>
        </p:txBody>
      </p:sp>
      <p:pic>
        <p:nvPicPr>
          <p:cNvPr id="5" name="x_x_Picture 1" descr="image.png">
            <a:extLst>
              <a:ext uri="{FF2B5EF4-FFF2-40B4-BE49-F238E27FC236}">
                <a16:creationId xmlns:a16="http://schemas.microsoft.com/office/drawing/2014/main" id="{956ECDA5-EBB3-DB41-BB99-1DDD65F2C6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7205" y="6124439"/>
            <a:ext cx="241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1E1B52C-8BCE-400E-4449-D76ACEB63C98}"/>
              </a:ext>
            </a:extLst>
          </p:cNvPr>
          <p:cNvSpPr txBox="1"/>
          <p:nvPr/>
        </p:nvSpPr>
        <p:spPr>
          <a:xfrm>
            <a:off x="140359" y="5791082"/>
            <a:ext cx="6146800" cy="338554"/>
          </a:xfrm>
          <a:prstGeom prst="rect">
            <a:avLst/>
          </a:prstGeom>
          <a:noFill/>
        </p:spPr>
        <p:txBody>
          <a:bodyPr wrap="square">
            <a:spAutoFit/>
          </a:bodyPr>
          <a:lstStyle/>
          <a:p>
            <a:r>
              <a:rPr lang="en-US" sz="1600" dirty="0">
                <a:latin typeface="+mj-lt"/>
              </a:rPr>
              <a:t>SERI project </a:t>
            </a:r>
            <a:r>
              <a:rPr lang="en-US" sz="1600" i="1" dirty="0">
                <a:latin typeface="+mj-lt"/>
              </a:rPr>
              <a:t>Holograph </a:t>
            </a:r>
            <a:endParaRPr lang="en-US" sz="1600" dirty="0"/>
          </a:p>
        </p:txBody>
      </p:sp>
    </p:spTree>
    <p:extLst>
      <p:ext uri="{BB962C8B-B14F-4D97-AF65-F5344CB8AC3E}">
        <p14:creationId xmlns:p14="http://schemas.microsoft.com/office/powerpoint/2010/main" val="199313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6762C-2627-1477-4E95-FDAACB793D63}"/>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0C2CBB29-7CAB-DBEE-64E8-F1F83D8749E2}"/>
              </a:ext>
            </a:extLst>
          </p:cNvPr>
          <p:cNvGrpSpPr/>
          <p:nvPr/>
        </p:nvGrpSpPr>
        <p:grpSpPr>
          <a:xfrm>
            <a:off x="-484284" y="1334007"/>
            <a:ext cx="6105453" cy="3115295"/>
            <a:chOff x="105685" y="2677369"/>
            <a:chExt cx="6105453" cy="3115295"/>
          </a:xfrm>
        </p:grpSpPr>
        <p:pic>
          <p:nvPicPr>
            <p:cNvPr id="6" name="Picture 5">
              <a:extLst>
                <a:ext uri="{FF2B5EF4-FFF2-40B4-BE49-F238E27FC236}">
                  <a16:creationId xmlns:a16="http://schemas.microsoft.com/office/drawing/2014/main" id="{55252AFD-6A7F-03DF-3D12-C8D7EDDE8F15}"/>
                </a:ext>
              </a:extLst>
            </p:cNvPr>
            <p:cNvPicPr>
              <a:picLocks noChangeAspect="1"/>
            </p:cNvPicPr>
            <p:nvPr/>
          </p:nvPicPr>
          <p:blipFill rotWithShape="1">
            <a:blip r:embed="rId3"/>
            <a:srcRect l="23848"/>
            <a:stretch/>
          </p:blipFill>
          <p:spPr>
            <a:xfrm>
              <a:off x="1868281" y="2677369"/>
              <a:ext cx="4342857" cy="3115295"/>
            </a:xfrm>
            <a:prstGeom prst="rect">
              <a:avLst/>
            </a:prstGeom>
          </p:spPr>
        </p:pic>
        <p:sp>
          <p:nvSpPr>
            <p:cNvPr id="23" name="Rectangle 22">
              <a:extLst>
                <a:ext uri="{FF2B5EF4-FFF2-40B4-BE49-F238E27FC236}">
                  <a16:creationId xmlns:a16="http://schemas.microsoft.com/office/drawing/2014/main" id="{833F481E-A78C-7F88-24DC-ECBC9AA39698}"/>
                </a:ext>
              </a:extLst>
            </p:cNvPr>
            <p:cNvSpPr/>
            <p:nvPr/>
          </p:nvSpPr>
          <p:spPr>
            <a:xfrm>
              <a:off x="105685" y="3780311"/>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Rectangle 73">
            <a:extLst>
              <a:ext uri="{FF2B5EF4-FFF2-40B4-BE49-F238E27FC236}">
                <a16:creationId xmlns:a16="http://schemas.microsoft.com/office/drawing/2014/main" id="{1AF28962-FC89-CD3F-67A9-05C9CE0DB88A}"/>
              </a:ext>
            </a:extLst>
          </p:cNvPr>
          <p:cNvSpPr/>
          <p:nvPr/>
        </p:nvSpPr>
        <p:spPr>
          <a:xfrm>
            <a:off x="3324116" y="1245281"/>
            <a:ext cx="792059" cy="98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55A5E1-8F9A-E32E-1D16-CC7E7A7CEE39}"/>
              </a:ext>
            </a:extLst>
          </p:cNvPr>
          <p:cNvSpPr>
            <a:spLocks noGrp="1"/>
          </p:cNvSpPr>
          <p:nvPr>
            <p:ph type="title"/>
          </p:nvPr>
        </p:nvSpPr>
        <p:spPr>
          <a:xfrm>
            <a:off x="614999" y="561047"/>
            <a:ext cx="7522029" cy="1325563"/>
          </a:xfrm>
        </p:spPr>
        <p:txBody>
          <a:bodyPr>
            <a:noAutofit/>
          </a:bodyPr>
          <a:lstStyle/>
          <a:p>
            <a:r>
              <a:rPr lang="en-US" sz="3200" dirty="0"/>
              <a:t>We propose to use a multimode cavity </a:t>
            </a:r>
            <a:br>
              <a:rPr lang="en-US" sz="3200" dirty="0"/>
            </a:br>
            <a:br>
              <a:rPr lang="en-US" sz="3200" dirty="0"/>
            </a:br>
            <a:endParaRPr lang="en-US" sz="3200" dirty="0"/>
          </a:p>
        </p:txBody>
      </p:sp>
      <p:cxnSp>
        <p:nvCxnSpPr>
          <p:cNvPr id="7" name="Straight Connector 6">
            <a:extLst>
              <a:ext uri="{FF2B5EF4-FFF2-40B4-BE49-F238E27FC236}">
                <a16:creationId xmlns:a16="http://schemas.microsoft.com/office/drawing/2014/main" id="{127F3980-E9F5-E1F5-1C47-D3C850A79E09}"/>
              </a:ext>
            </a:extLst>
          </p:cNvPr>
          <p:cNvCxnSpPr>
            <a:cxnSpLocks/>
          </p:cNvCxnSpPr>
          <p:nvPr/>
        </p:nvCxnSpPr>
        <p:spPr>
          <a:xfrm>
            <a:off x="8160356" y="2295876"/>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D1908-C556-BF7C-6B53-AE6DC580A2B2}"/>
              </a:ext>
            </a:extLst>
          </p:cNvPr>
          <p:cNvCxnSpPr>
            <a:cxnSpLocks/>
          </p:cNvCxnSpPr>
          <p:nvPr/>
        </p:nvCxnSpPr>
        <p:spPr>
          <a:xfrm>
            <a:off x="6693858" y="1763945"/>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D57190-65C1-56EE-DF12-957EE3D791C0}"/>
                  </a:ext>
                </a:extLst>
              </p:cNvPr>
              <p:cNvSpPr txBox="1"/>
              <p:nvPr/>
            </p:nvSpPr>
            <p:spPr>
              <a:xfrm>
                <a:off x="8669396" y="1986168"/>
                <a:ext cx="9886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1</m:t>
                              </m:r>
                            </m:e>
                            <m:sub>
                              <m:r>
                                <a:rPr lang="en-US" i="1">
                                  <a:latin typeface="Cambria Math" panose="02040503050406030204" pitchFamily="18" charset="0"/>
                                </a:rPr>
                                <m:t>𝑚</m:t>
                              </m:r>
                            </m:sub>
                          </m:sSub>
                          <m:r>
                            <a:rPr lang="en-US" i="1">
                              <a:latin typeface="Cambria Math" panose="02040503050406030204" pitchFamily="18" charset="0"/>
                            </a:rPr>
                            <m:t>}</m:t>
                          </m:r>
                        </m:e>
                      </m:d>
                    </m:oMath>
                  </m:oMathPara>
                </a14:m>
                <a:endParaRPr lang="en-US" dirty="0"/>
              </a:p>
            </p:txBody>
          </p:sp>
        </mc:Choice>
        <mc:Fallback xmlns="">
          <p:sp>
            <p:nvSpPr>
              <p:cNvPr id="9" name="TextBox 8">
                <a:extLst>
                  <a:ext uri="{FF2B5EF4-FFF2-40B4-BE49-F238E27FC236}">
                    <a16:creationId xmlns:a16="http://schemas.microsoft.com/office/drawing/2014/main" id="{2E47335F-7597-41C2-8B75-69948077D99B}"/>
                  </a:ext>
                </a:extLst>
              </p:cNvPr>
              <p:cNvSpPr txBox="1">
                <a:spLocks noRot="1" noChangeAspect="1" noMove="1" noResize="1" noEditPoints="1" noAdjustHandles="1" noChangeArrowheads="1" noChangeShapeType="1" noTextEdit="1"/>
              </p:cNvSpPr>
              <p:nvPr/>
            </p:nvSpPr>
            <p:spPr>
              <a:xfrm>
                <a:off x="8669396" y="1986168"/>
                <a:ext cx="988669" cy="276999"/>
              </a:xfrm>
              <a:prstGeom prst="rect">
                <a:avLst/>
              </a:prstGeom>
              <a:blipFill>
                <a:blip r:embed="rId4"/>
                <a:stretch>
                  <a:fillRect l="-17901" t="-180000" r="-58025" b="-2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CCD919-62F5-3A85-3767-1E19BA9CBC7F}"/>
                  </a:ext>
                </a:extLst>
              </p:cNvPr>
              <p:cNvSpPr txBox="1"/>
              <p:nvPr/>
            </p:nvSpPr>
            <p:spPr>
              <a:xfrm>
                <a:off x="7237716" y="1625705"/>
                <a:ext cx="9625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𝑒</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0</m:t>
                              </m:r>
                            </m:e>
                            <m:sub>
                              <m:r>
                                <a:rPr lang="en-US" i="1">
                                  <a:latin typeface="Cambria Math" panose="02040503050406030204" pitchFamily="18" charset="0"/>
                                </a:rPr>
                                <m:t>𝑚</m:t>
                              </m:r>
                            </m:sub>
                          </m:sSub>
                          <m:r>
                            <a:rPr lang="en-US" i="1">
                              <a:latin typeface="Cambria Math" panose="02040503050406030204" pitchFamily="18" charset="0"/>
                            </a:rPr>
                            <m:t>}</m:t>
                          </m:r>
                        </m:e>
                      </m:d>
                    </m:oMath>
                  </m:oMathPara>
                </a14:m>
                <a:endParaRPr lang="en-US" dirty="0"/>
              </a:p>
            </p:txBody>
          </p:sp>
        </mc:Choice>
        <mc:Fallback xmlns="">
          <p:sp>
            <p:nvSpPr>
              <p:cNvPr id="15" name="TextBox 14">
                <a:extLst>
                  <a:ext uri="{FF2B5EF4-FFF2-40B4-BE49-F238E27FC236}">
                    <a16:creationId xmlns:a16="http://schemas.microsoft.com/office/drawing/2014/main" id="{BB11F690-543C-42F9-9A24-A988BEF60D6C}"/>
                  </a:ext>
                </a:extLst>
              </p:cNvPr>
              <p:cNvSpPr txBox="1">
                <a:spLocks noRot="1" noChangeAspect="1" noMove="1" noResize="1" noEditPoints="1" noAdjustHandles="1" noChangeArrowheads="1" noChangeShapeType="1" noTextEdit="1"/>
              </p:cNvSpPr>
              <p:nvPr/>
            </p:nvSpPr>
            <p:spPr>
              <a:xfrm>
                <a:off x="7237716" y="1625705"/>
                <a:ext cx="962508" cy="276999"/>
              </a:xfrm>
              <a:prstGeom prst="rect">
                <a:avLst/>
              </a:prstGeom>
              <a:blipFill>
                <a:blip r:embed="rId5"/>
                <a:stretch>
                  <a:fillRect l="-20886" t="-180000" r="-58861" b="-266667"/>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4FD220E0-3545-D332-CBC0-AEB1D94C51BC}"/>
              </a:ext>
            </a:extLst>
          </p:cNvPr>
          <p:cNvCxnSpPr>
            <a:cxnSpLocks/>
          </p:cNvCxnSpPr>
          <p:nvPr/>
        </p:nvCxnSpPr>
        <p:spPr>
          <a:xfrm>
            <a:off x="6699906" y="3590262"/>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2F9623F-60DA-0AB5-1D90-72ED64B1C242}"/>
                  </a:ext>
                </a:extLst>
              </p:cNvPr>
              <p:cNvSpPr txBox="1"/>
              <p:nvPr/>
            </p:nvSpPr>
            <p:spPr>
              <a:xfrm>
                <a:off x="7243287" y="3415529"/>
                <a:ext cx="10122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0</m:t>
                              </m:r>
                            </m:e>
                            <m:sub>
                              <m:r>
                                <a:rPr lang="en-US" b="0" i="1" smtClean="0">
                                  <a:latin typeface="Cambria Math" panose="02040503050406030204" pitchFamily="18" charset="0"/>
                                </a:rPr>
                                <m:t>𝑚</m:t>
                              </m:r>
                            </m:sub>
                          </m:sSub>
                          <m:r>
                            <a:rPr lang="en-US" b="0" i="1" smtClean="0">
                              <a:latin typeface="Cambria Math" panose="02040503050406030204" pitchFamily="18" charset="0"/>
                            </a:rPr>
                            <m:t>}</m:t>
                          </m:r>
                        </m:e>
                      </m:d>
                    </m:oMath>
                  </m:oMathPara>
                </a14:m>
                <a:endParaRPr lang="en-US" dirty="0"/>
              </a:p>
            </p:txBody>
          </p:sp>
        </mc:Choice>
        <mc:Fallback xmlns="">
          <p:sp>
            <p:nvSpPr>
              <p:cNvPr id="21" name="TextBox 20">
                <a:extLst>
                  <a:ext uri="{FF2B5EF4-FFF2-40B4-BE49-F238E27FC236}">
                    <a16:creationId xmlns:a16="http://schemas.microsoft.com/office/drawing/2014/main" id="{F5439E92-3EB3-4EE6-8EFB-E69A35831623}"/>
                  </a:ext>
                </a:extLst>
              </p:cNvPr>
              <p:cNvSpPr txBox="1">
                <a:spLocks noRot="1" noChangeAspect="1" noMove="1" noResize="1" noEditPoints="1" noAdjustHandles="1" noChangeArrowheads="1" noChangeShapeType="1" noTextEdit="1"/>
              </p:cNvSpPr>
              <p:nvPr/>
            </p:nvSpPr>
            <p:spPr>
              <a:xfrm>
                <a:off x="7243287" y="3415529"/>
                <a:ext cx="1012265" cy="276999"/>
              </a:xfrm>
              <a:prstGeom prst="rect">
                <a:avLst/>
              </a:prstGeom>
              <a:blipFill>
                <a:blip r:embed="rId6"/>
                <a:stretch>
                  <a:fillRect l="-16265" t="-173913" r="-54819" b="-260870"/>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9D5CFA75-D171-E740-4E74-C3F9892BA23E}"/>
              </a:ext>
            </a:extLst>
          </p:cNvPr>
          <p:cNvCxnSpPr/>
          <p:nvPr/>
        </p:nvCxnSpPr>
        <p:spPr>
          <a:xfrm flipH="1">
            <a:off x="3444559" y="2065063"/>
            <a:ext cx="380922" cy="76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152BBEC-73FD-EB2C-49DA-C1EBD5E97EF0}"/>
              </a:ext>
            </a:extLst>
          </p:cNvPr>
          <p:cNvSpPr txBox="1"/>
          <p:nvPr/>
        </p:nvSpPr>
        <p:spPr>
          <a:xfrm>
            <a:off x="3601604" y="3137667"/>
            <a:ext cx="868507" cy="646331"/>
          </a:xfrm>
          <a:prstGeom prst="rect">
            <a:avLst/>
          </a:prstGeom>
          <a:noFill/>
        </p:spPr>
        <p:txBody>
          <a:bodyPr wrap="none" rtlCol="0">
            <a:spAutoFit/>
          </a:bodyPr>
          <a:lstStyle/>
          <a:p>
            <a:r>
              <a:rPr lang="en-US" dirty="0"/>
              <a:t>cavity </a:t>
            </a:r>
          </a:p>
          <a:p>
            <a:r>
              <a:rPr lang="en-US" dirty="0"/>
              <a:t>photon</a:t>
            </a:r>
          </a:p>
        </p:txBody>
      </p:sp>
      <p:cxnSp>
        <p:nvCxnSpPr>
          <p:cNvPr id="34" name="Straight Arrow Connector 33">
            <a:extLst>
              <a:ext uri="{FF2B5EF4-FFF2-40B4-BE49-F238E27FC236}">
                <a16:creationId xmlns:a16="http://schemas.microsoft.com/office/drawing/2014/main" id="{03D8A0D3-D0E0-D1AE-4A9C-54D172588AE6}"/>
              </a:ext>
            </a:extLst>
          </p:cNvPr>
          <p:cNvCxnSpPr/>
          <p:nvPr/>
        </p:nvCxnSpPr>
        <p:spPr>
          <a:xfrm flipV="1">
            <a:off x="6519553" y="1516803"/>
            <a:ext cx="0" cy="2159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A995BA-A448-30D0-0FC2-FEFD194D82D8}"/>
              </a:ext>
            </a:extLst>
          </p:cNvPr>
          <p:cNvCxnSpPr/>
          <p:nvPr/>
        </p:nvCxnSpPr>
        <p:spPr>
          <a:xfrm>
            <a:off x="6436428" y="1763945"/>
            <a:ext cx="17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35E3B8-1FB2-18DB-FC35-1851052B131E}"/>
              </a:ext>
            </a:extLst>
          </p:cNvPr>
          <p:cNvCxnSpPr/>
          <p:nvPr/>
        </p:nvCxnSpPr>
        <p:spPr>
          <a:xfrm>
            <a:off x="6432400" y="3571212"/>
            <a:ext cx="17430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9373B29-1F1C-1845-4B24-DF9510272ED8}"/>
                  </a:ext>
                </a:extLst>
              </p:cNvPr>
              <p:cNvSpPr txBox="1"/>
              <p:nvPr/>
            </p:nvSpPr>
            <p:spPr>
              <a:xfrm>
                <a:off x="5949224" y="1516181"/>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at</m:t>
                          </m:r>
                        </m:sub>
                      </m:sSub>
                    </m:oMath>
                  </m:oMathPara>
                </a14:m>
                <a:endParaRPr lang="en-US" dirty="0"/>
              </a:p>
            </p:txBody>
          </p:sp>
        </mc:Choice>
        <mc:Fallback xmlns="">
          <p:sp>
            <p:nvSpPr>
              <p:cNvPr id="38" name="TextBox 37">
                <a:extLst>
                  <a:ext uri="{FF2B5EF4-FFF2-40B4-BE49-F238E27FC236}">
                    <a16:creationId xmlns:a16="http://schemas.microsoft.com/office/drawing/2014/main" id="{F795F484-D847-4CB8-BF16-89598A27A2E1}"/>
                  </a:ext>
                </a:extLst>
              </p:cNvPr>
              <p:cNvSpPr txBox="1">
                <a:spLocks noRot="1" noChangeAspect="1" noMove="1" noResize="1" noEditPoints="1" noAdjustHandles="1" noChangeArrowheads="1" noChangeShapeType="1" noTextEdit="1"/>
              </p:cNvSpPr>
              <p:nvPr/>
            </p:nvSpPr>
            <p:spPr>
              <a:xfrm>
                <a:off x="5949224" y="1516181"/>
                <a:ext cx="57252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DCBB9E9-0B9E-EC58-B2BF-BF65A66FC62A}"/>
                  </a:ext>
                </a:extLst>
              </p:cNvPr>
              <p:cNvSpPr txBox="1"/>
              <p:nvPr/>
            </p:nvSpPr>
            <p:spPr>
              <a:xfrm>
                <a:off x="6147620" y="3354029"/>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39" name="TextBox 38">
                <a:extLst>
                  <a:ext uri="{FF2B5EF4-FFF2-40B4-BE49-F238E27FC236}">
                    <a16:creationId xmlns:a16="http://schemas.microsoft.com/office/drawing/2014/main" id="{A60AC68A-2DBC-470E-ABE5-E62C6B157BE5}"/>
                  </a:ext>
                </a:extLst>
              </p:cNvPr>
              <p:cNvSpPr txBox="1">
                <a:spLocks noRot="1" noChangeAspect="1" noMove="1" noResize="1" noEditPoints="1" noAdjustHandles="1" noChangeArrowheads="1" noChangeShapeType="1" noTextEdit="1"/>
              </p:cNvSpPr>
              <p:nvPr/>
            </p:nvSpPr>
            <p:spPr>
              <a:xfrm>
                <a:off x="6147620" y="3354029"/>
                <a:ext cx="36580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5D9399F-1157-8C47-1C2A-E0FD4D5F6F2B}"/>
                  </a:ext>
                </a:extLst>
              </p:cNvPr>
              <p:cNvSpPr txBox="1"/>
              <p:nvPr/>
            </p:nvSpPr>
            <p:spPr>
              <a:xfrm>
                <a:off x="5956114" y="1731320"/>
                <a:ext cx="560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m</m:t>
                          </m:r>
                        </m:sub>
                      </m:sSub>
                    </m:oMath>
                  </m:oMathPara>
                </a14:m>
                <a:endParaRPr lang="en-US" dirty="0"/>
              </a:p>
            </p:txBody>
          </p:sp>
        </mc:Choice>
        <mc:Fallback xmlns="">
          <p:sp>
            <p:nvSpPr>
              <p:cNvPr id="40" name="TextBox 39">
                <a:extLst>
                  <a:ext uri="{FF2B5EF4-FFF2-40B4-BE49-F238E27FC236}">
                    <a16:creationId xmlns:a16="http://schemas.microsoft.com/office/drawing/2014/main" id="{BDA9AE86-B9C6-455E-8164-A63E2DB42E8C}"/>
                  </a:ext>
                </a:extLst>
              </p:cNvPr>
              <p:cNvSpPr txBox="1">
                <a:spLocks noRot="1" noChangeAspect="1" noMove="1" noResize="1" noEditPoints="1" noAdjustHandles="1" noChangeArrowheads="1" noChangeShapeType="1" noTextEdit="1"/>
              </p:cNvSpPr>
              <p:nvPr/>
            </p:nvSpPr>
            <p:spPr>
              <a:xfrm>
                <a:off x="5956114" y="1731320"/>
                <a:ext cx="560282" cy="369332"/>
              </a:xfrm>
              <a:prstGeom prst="rect">
                <a:avLst/>
              </a:prstGeom>
              <a:blipFill>
                <a:blip r:embed="rId9"/>
                <a:stretch>
                  <a:fillRect/>
                </a:stretch>
              </a:blipFill>
            </p:spPr>
            <p:txBody>
              <a:bodyPr/>
              <a:lstStyle/>
              <a:p>
                <a:r>
                  <a:rPr lang="en-US">
                    <a:noFill/>
                  </a:rPr>
                  <a:t> </a:t>
                </a:r>
              </a:p>
            </p:txBody>
          </p:sp>
        </mc:Fallback>
      </mc:AlternateContent>
      <p:sp>
        <p:nvSpPr>
          <p:cNvPr id="41" name="Right Brace 40">
            <a:extLst>
              <a:ext uri="{FF2B5EF4-FFF2-40B4-BE49-F238E27FC236}">
                <a16:creationId xmlns:a16="http://schemas.microsoft.com/office/drawing/2014/main" id="{CD54CFD5-DA5B-E412-0D7C-4D21CA664DCE}"/>
              </a:ext>
            </a:extLst>
          </p:cNvPr>
          <p:cNvSpPr/>
          <p:nvPr/>
        </p:nvSpPr>
        <p:spPr>
          <a:xfrm>
            <a:off x="8219098" y="2323927"/>
            <a:ext cx="70990" cy="248275"/>
          </a:xfrm>
          <a:prstGeom prst="rightBrace">
            <a:avLst>
              <a:gd name="adj1" fmla="val 5082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F940DB5-3E2B-9123-F19A-0838D5D5F78A}"/>
                  </a:ext>
                </a:extLst>
              </p:cNvPr>
              <p:cNvSpPr txBox="1"/>
              <p:nvPr/>
            </p:nvSpPr>
            <p:spPr>
              <a:xfrm>
                <a:off x="8309964" y="2317576"/>
                <a:ext cx="360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m:rPr>
                              <m:sty m:val="p"/>
                            </m:rPr>
                            <a:rPr lang="en-US" b="0" i="0" smtClean="0">
                              <a:solidFill>
                                <a:schemeClr val="tx1"/>
                              </a:solidFill>
                              <a:latin typeface="Cambria Math" panose="02040503050406030204" pitchFamily="18" charset="0"/>
                            </a:rPr>
                            <m:t>Δ</m:t>
                          </m:r>
                        </m:e>
                        <m:sub>
                          <m:r>
                            <a:rPr lang="en-US" b="0" i="1" smtClean="0">
                              <a:solidFill>
                                <a:schemeClr val="tx1"/>
                              </a:solidFill>
                              <a:latin typeface="Cambria Math" panose="02040503050406030204" pitchFamily="18" charset="0"/>
                            </a:rPr>
                            <m:t>𝑚</m:t>
                          </m:r>
                        </m:sub>
                      </m:sSub>
                    </m:oMath>
                  </m:oMathPara>
                </a14:m>
                <a:endParaRPr lang="en-US" dirty="0">
                  <a:solidFill>
                    <a:schemeClr val="tx1"/>
                  </a:solidFill>
                </a:endParaRPr>
              </a:p>
            </p:txBody>
          </p:sp>
        </mc:Choice>
        <mc:Fallback xmlns="">
          <p:sp>
            <p:nvSpPr>
              <p:cNvPr id="42" name="TextBox 41">
                <a:extLst>
                  <a:ext uri="{FF2B5EF4-FFF2-40B4-BE49-F238E27FC236}">
                    <a16:creationId xmlns:a16="http://schemas.microsoft.com/office/drawing/2014/main" id="{0FC76854-4A18-44F0-8B68-E99614DB57BE}"/>
                  </a:ext>
                </a:extLst>
              </p:cNvPr>
              <p:cNvSpPr txBox="1">
                <a:spLocks noRot="1" noChangeAspect="1" noMove="1" noResize="1" noEditPoints="1" noAdjustHandles="1" noChangeArrowheads="1" noChangeShapeType="1" noTextEdit="1"/>
              </p:cNvSpPr>
              <p:nvPr/>
            </p:nvSpPr>
            <p:spPr>
              <a:xfrm>
                <a:off x="8309964" y="2317576"/>
                <a:ext cx="360290" cy="276999"/>
              </a:xfrm>
              <a:prstGeom prst="rect">
                <a:avLst/>
              </a:prstGeom>
              <a:blipFill>
                <a:blip r:embed="rId10"/>
                <a:stretch>
                  <a:fillRect l="-15254" r="-3390" b="-10870"/>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FA8E9350-045A-A5F4-94D1-AA257BE48F25}"/>
              </a:ext>
            </a:extLst>
          </p:cNvPr>
          <p:cNvCxnSpPr/>
          <p:nvPr/>
        </p:nvCxnSpPr>
        <p:spPr>
          <a:xfrm>
            <a:off x="6441490" y="1982581"/>
            <a:ext cx="17430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F01F19EF-8E18-E0BB-CE38-7828AC5AEE68}"/>
                  </a:ext>
                </a:extLst>
              </p:cNvPr>
              <p:cNvSpPr/>
              <p:nvPr/>
            </p:nvSpPr>
            <p:spPr>
              <a:xfrm>
                <a:off x="5964253" y="4211936"/>
                <a:ext cx="4640886" cy="431978"/>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𝑚</m:t>
                        </m:r>
                      </m:sub>
                      <m:sup/>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b="1">
                            <a:latin typeface="Cambria Math" panose="02040503050406030204" pitchFamily="18" charset="0"/>
                            <a:ea typeface="Cambria Math" panose="02040503050406030204" pitchFamily="18" charset="0"/>
                          </a:rPr>
                          <m:t>𝐫</m:t>
                        </m:r>
                        <m:r>
                          <a:rPr lang="en-US" b="1">
                            <a:latin typeface="Cambria Math" panose="02040503050406030204" pitchFamily="18" charset="0"/>
                            <a:ea typeface="Cambria Math" panose="02040503050406030204" pitchFamily="18" charset="0"/>
                          </a:rPr>
                          <m:t> </m:t>
                        </m:r>
                        <m:d>
                          <m:dPr>
                            <m:ctrlPr>
                              <a:rPr lang="en-US" b="1"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𝑔</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r>
                              <a:rPr lang="en-US" i="1">
                                <a:latin typeface="Cambria Math" panose="02040503050406030204" pitchFamily="18" charset="0"/>
                              </a:rPr>
                              <m:t>+</m:t>
                            </m:r>
                            <m:r>
                              <m:rPr>
                                <m:sty m:val="p"/>
                              </m:rPr>
                              <a:rPr lang="en-US">
                                <a:latin typeface="Cambria Math" panose="02040503050406030204" pitchFamily="18" charset="0"/>
                              </a:rPr>
                              <m:t>H</m:t>
                            </m:r>
                            <m:r>
                              <a:rPr lang="en-US">
                                <a:latin typeface="Cambria Math" panose="02040503050406030204" pitchFamily="18" charset="0"/>
                              </a:rPr>
                              <m:t>.</m:t>
                            </m:r>
                            <m:r>
                              <m:rPr>
                                <m:sty m:val="p"/>
                              </m:rPr>
                              <a:rPr lang="en-US">
                                <a:latin typeface="Cambria Math" panose="02040503050406030204" pitchFamily="18" charset="0"/>
                              </a:rPr>
                              <m:t>c</m:t>
                            </m:r>
                            <m:r>
                              <a:rPr lang="en-US">
                                <a:latin typeface="Cambria Math" panose="02040503050406030204" pitchFamily="18" charset="0"/>
                              </a:rPr>
                              <m:t>.</m:t>
                            </m:r>
                          </m:e>
                        </m:d>
                      </m:e>
                    </m:nary>
                  </m:oMath>
                </a14:m>
                <a:r>
                  <a:rPr lang="en-US" dirty="0"/>
                  <a:t> </a:t>
                </a:r>
              </a:p>
            </p:txBody>
          </p:sp>
        </mc:Choice>
        <mc:Fallback xmlns="">
          <p:sp>
            <p:nvSpPr>
              <p:cNvPr id="44" name="Rectangle 43">
                <a:extLst>
                  <a:ext uri="{FF2B5EF4-FFF2-40B4-BE49-F238E27FC236}">
                    <a16:creationId xmlns:a16="http://schemas.microsoft.com/office/drawing/2014/main" id="{D30ECFC7-CFCE-43F2-96B1-7C455DBFB95F}"/>
                  </a:ext>
                </a:extLst>
              </p:cNvPr>
              <p:cNvSpPr>
                <a:spLocks noRot="1" noChangeAspect="1" noMove="1" noResize="1" noEditPoints="1" noAdjustHandles="1" noChangeArrowheads="1" noChangeShapeType="1" noTextEdit="1"/>
              </p:cNvSpPr>
              <p:nvPr/>
            </p:nvSpPr>
            <p:spPr>
              <a:xfrm>
                <a:off x="5964253" y="4211936"/>
                <a:ext cx="4640886" cy="431978"/>
              </a:xfrm>
              <a:prstGeom prst="rect">
                <a:avLst/>
              </a:prstGeom>
              <a:blipFill>
                <a:blip r:embed="rId11"/>
                <a:stretch>
                  <a:fillRect t="-92958" b="-153521"/>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509C475A-888D-E80A-271C-4BD5386CA957}"/>
              </a:ext>
            </a:extLst>
          </p:cNvPr>
          <p:cNvSpPr/>
          <p:nvPr/>
        </p:nvSpPr>
        <p:spPr>
          <a:xfrm>
            <a:off x="3443049" y="1189182"/>
            <a:ext cx="1235457" cy="948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4EB68A02-6D99-7B6C-CEE5-5449F00BE826}"/>
              </a:ext>
            </a:extLst>
          </p:cNvPr>
          <p:cNvCxnSpPr>
            <a:cxnSpLocks/>
          </p:cNvCxnSpPr>
          <p:nvPr/>
        </p:nvCxnSpPr>
        <p:spPr>
          <a:xfrm>
            <a:off x="8160356" y="2209950"/>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0576F2-2859-E62F-5754-174D694980FC}"/>
              </a:ext>
            </a:extLst>
          </p:cNvPr>
          <p:cNvCxnSpPr>
            <a:cxnSpLocks/>
          </p:cNvCxnSpPr>
          <p:nvPr/>
        </p:nvCxnSpPr>
        <p:spPr>
          <a:xfrm>
            <a:off x="8155276" y="2125613"/>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AF4D2F0-EF70-44AE-9B58-3C0BEBEC475E}"/>
              </a:ext>
            </a:extLst>
          </p:cNvPr>
          <p:cNvCxnSpPr>
            <a:cxnSpLocks/>
          </p:cNvCxnSpPr>
          <p:nvPr/>
        </p:nvCxnSpPr>
        <p:spPr>
          <a:xfrm>
            <a:off x="8150196" y="2038319"/>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70DB4AD-5E50-379B-4813-5F8C7B26679C}"/>
                  </a:ext>
                </a:extLst>
              </p:cNvPr>
              <p:cNvSpPr txBox="1"/>
              <p:nvPr/>
            </p:nvSpPr>
            <p:spPr>
              <a:xfrm>
                <a:off x="3592310" y="1176221"/>
                <a:ext cx="961738" cy="923330"/>
              </a:xfrm>
              <a:prstGeom prst="rect">
                <a:avLst/>
              </a:prstGeom>
              <a:noFill/>
            </p:spPr>
            <p:txBody>
              <a:bodyPr wrap="none" rtlCol="0">
                <a:spAutoFit/>
              </a:bodyPr>
              <a:lstStyle/>
              <a:p>
                <a:pPr algn="ctr"/>
                <a:r>
                  <a:rPr lang="en-US" dirty="0"/>
                  <a:t>atoms</a:t>
                </a:r>
              </a:p>
              <a:p>
                <a:pPr algn="ctr"/>
                <a:r>
                  <a:rPr lang="en-US" dirty="0"/>
                  <a:t>in states</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𝑔</m:t>
                      </m:r>
                    </m:oMath>
                  </m:oMathPara>
                </a14:m>
                <a:endParaRPr lang="en-US" dirty="0"/>
              </a:p>
            </p:txBody>
          </p:sp>
        </mc:Choice>
        <mc:Fallback xmlns="">
          <p:sp>
            <p:nvSpPr>
              <p:cNvPr id="45" name="TextBox 44">
                <a:extLst>
                  <a:ext uri="{FF2B5EF4-FFF2-40B4-BE49-F238E27FC236}">
                    <a16:creationId xmlns:a16="http://schemas.microsoft.com/office/drawing/2014/main" id="{A76C84BB-EDE1-453F-945A-153E49EC855D}"/>
                  </a:ext>
                </a:extLst>
              </p:cNvPr>
              <p:cNvSpPr txBox="1">
                <a:spLocks noRot="1" noChangeAspect="1" noMove="1" noResize="1" noEditPoints="1" noAdjustHandles="1" noChangeArrowheads="1" noChangeShapeType="1" noTextEdit="1"/>
              </p:cNvSpPr>
              <p:nvPr/>
            </p:nvSpPr>
            <p:spPr>
              <a:xfrm>
                <a:off x="3592310" y="1176221"/>
                <a:ext cx="961738" cy="923330"/>
              </a:xfrm>
              <a:prstGeom prst="rect">
                <a:avLst/>
              </a:prstGeom>
              <a:blipFill>
                <a:blip r:embed="rId12"/>
                <a:stretch>
                  <a:fillRect l="-5063" t="-3974" r="-6329" b="-1987"/>
                </a:stretch>
              </a:blipFill>
            </p:spPr>
            <p:txBody>
              <a:bodyPr/>
              <a:lstStyle/>
              <a:p>
                <a:r>
                  <a:rPr lang="en-US">
                    <a:noFill/>
                  </a:rPr>
                  <a:t> </a:t>
                </a:r>
              </a:p>
            </p:txBody>
          </p:sp>
        </mc:Fallback>
      </mc:AlternateContent>
      <p:sp>
        <p:nvSpPr>
          <p:cNvPr id="48" name="Freeform: Shape 47">
            <a:extLst>
              <a:ext uri="{FF2B5EF4-FFF2-40B4-BE49-F238E27FC236}">
                <a16:creationId xmlns:a16="http://schemas.microsoft.com/office/drawing/2014/main" id="{E3D1C8D2-95AE-2C34-35A8-5568B04E4102}"/>
              </a:ext>
            </a:extLst>
          </p:cNvPr>
          <p:cNvSpPr/>
          <p:nvPr/>
        </p:nvSpPr>
        <p:spPr>
          <a:xfrm flipV="1">
            <a:off x="7086724" y="1829845"/>
            <a:ext cx="1061531" cy="463183"/>
          </a:xfrm>
          <a:custGeom>
            <a:avLst/>
            <a:gdLst>
              <a:gd name="connsiteX0" fmla="*/ 0 w 1270659"/>
              <a:gd name="connsiteY0" fmla="*/ 581932 h 581932"/>
              <a:gd name="connsiteX1" fmla="*/ 558140 w 1270659"/>
              <a:gd name="connsiteY1" fmla="*/ 41 h 581932"/>
              <a:gd name="connsiteX2" fmla="*/ 1270659 w 1270659"/>
              <a:gd name="connsiteY2" fmla="*/ 558181 h 581932"/>
              <a:gd name="connsiteX0" fmla="*/ 0 w 1200935"/>
              <a:gd name="connsiteY0" fmla="*/ 583262 h 583262"/>
              <a:gd name="connsiteX1" fmla="*/ 558140 w 1200935"/>
              <a:gd name="connsiteY1" fmla="*/ 1371 h 583262"/>
              <a:gd name="connsiteX2" fmla="*/ 1200935 w 1200935"/>
              <a:gd name="connsiteY2" fmla="*/ 463282 h 583262"/>
              <a:gd name="connsiteX0" fmla="*/ 0 w 1200935"/>
              <a:gd name="connsiteY0" fmla="*/ 704119 h 704119"/>
              <a:gd name="connsiteX1" fmla="*/ 558140 w 1200935"/>
              <a:gd name="connsiteY1" fmla="*/ 4614 h 704119"/>
              <a:gd name="connsiteX2" fmla="*/ 1200935 w 1200935"/>
              <a:gd name="connsiteY2" fmla="*/ 466525 h 704119"/>
              <a:gd name="connsiteX0" fmla="*/ 0 w 1184364"/>
              <a:gd name="connsiteY0" fmla="*/ 707020 h 707020"/>
              <a:gd name="connsiteX1" fmla="*/ 558140 w 1184364"/>
              <a:gd name="connsiteY1" fmla="*/ 7515 h 707020"/>
              <a:gd name="connsiteX2" fmla="*/ 1184364 w 1184364"/>
              <a:gd name="connsiteY2" fmla="*/ 365529 h 707020"/>
              <a:gd name="connsiteX0" fmla="*/ 0 w 1209219"/>
              <a:gd name="connsiteY0" fmla="*/ 771954 h 771954"/>
              <a:gd name="connsiteX1" fmla="*/ 582995 w 1209219"/>
              <a:gd name="connsiteY1" fmla="*/ 7515 h 771954"/>
              <a:gd name="connsiteX2" fmla="*/ 1209219 w 1209219"/>
              <a:gd name="connsiteY2" fmla="*/ 365529 h 771954"/>
              <a:gd name="connsiteX0" fmla="*/ 0 w 1209219"/>
              <a:gd name="connsiteY0" fmla="*/ 771954 h 771954"/>
              <a:gd name="connsiteX1" fmla="*/ 582995 w 1209219"/>
              <a:gd name="connsiteY1" fmla="*/ 7515 h 771954"/>
              <a:gd name="connsiteX2" fmla="*/ 1209219 w 1209219"/>
              <a:gd name="connsiteY2" fmla="*/ 365529 h 771954"/>
              <a:gd name="connsiteX0" fmla="*/ 0 w 1209219"/>
              <a:gd name="connsiteY0" fmla="*/ 937538 h 937538"/>
              <a:gd name="connsiteX1" fmla="*/ 582995 w 1209219"/>
              <a:gd name="connsiteY1" fmla="*/ 7515 h 937538"/>
              <a:gd name="connsiteX2" fmla="*/ 1209219 w 1209219"/>
              <a:gd name="connsiteY2" fmla="*/ 365529 h 937538"/>
              <a:gd name="connsiteX0" fmla="*/ 0 w 1209219"/>
              <a:gd name="connsiteY0" fmla="*/ 937538 h 937538"/>
              <a:gd name="connsiteX1" fmla="*/ 582995 w 1209219"/>
              <a:gd name="connsiteY1" fmla="*/ 7515 h 937538"/>
              <a:gd name="connsiteX2" fmla="*/ 1209219 w 1209219"/>
              <a:gd name="connsiteY2" fmla="*/ 365529 h 937538"/>
            </a:gdLst>
            <a:ahLst/>
            <a:cxnLst>
              <a:cxn ang="0">
                <a:pos x="connsiteX0" y="connsiteY0"/>
              </a:cxn>
              <a:cxn ang="0">
                <a:pos x="connsiteX1" y="connsiteY1"/>
              </a:cxn>
              <a:cxn ang="0">
                <a:pos x="connsiteX2" y="connsiteY2"/>
              </a:cxn>
            </a:cxnLst>
            <a:rect l="l" t="t" r="r" b="b"/>
            <a:pathLst>
              <a:path w="1209219" h="937538">
                <a:moveTo>
                  <a:pt x="0" y="937538"/>
                </a:moveTo>
                <a:cubicBezTo>
                  <a:pt x="175254" y="447271"/>
                  <a:pt x="382839" y="47114"/>
                  <a:pt x="582995" y="7515"/>
                </a:cubicBezTo>
                <a:cubicBezTo>
                  <a:pt x="783151" y="-32084"/>
                  <a:pt x="958847" y="84480"/>
                  <a:pt x="1209219" y="365529"/>
                </a:cubicBez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7E01AC8-70D7-705F-3C80-1D7BE2CE2FFB}"/>
              </a:ext>
            </a:extLst>
          </p:cNvPr>
          <p:cNvGrpSpPr/>
          <p:nvPr/>
        </p:nvGrpSpPr>
        <p:grpSpPr>
          <a:xfrm>
            <a:off x="6081111" y="1791728"/>
            <a:ext cx="1238253" cy="1777568"/>
            <a:chOff x="6109015" y="3026769"/>
            <a:chExt cx="1238253" cy="1777568"/>
          </a:xfrm>
        </p:grpSpPr>
        <p:cxnSp>
          <p:nvCxnSpPr>
            <p:cNvPr id="5" name="Straight Arrow Connector 4">
              <a:extLst>
                <a:ext uri="{FF2B5EF4-FFF2-40B4-BE49-F238E27FC236}">
                  <a16:creationId xmlns:a16="http://schemas.microsoft.com/office/drawing/2014/main" id="{A114BC6A-DD66-9343-F03B-7ECEAE74B6F1}"/>
                </a:ext>
              </a:extLst>
            </p:cNvPr>
            <p:cNvCxnSpPr>
              <a:cxnSpLocks/>
            </p:cNvCxnSpPr>
            <p:nvPr/>
          </p:nvCxnSpPr>
          <p:spPr>
            <a:xfrm flipV="1">
              <a:off x="6889073" y="3829616"/>
              <a:ext cx="0" cy="9747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3C85D5-F119-A9D7-9B01-01C06DDAF3BA}"/>
                </a:ext>
              </a:extLst>
            </p:cNvPr>
            <p:cNvCxnSpPr>
              <a:cxnSpLocks/>
            </p:cNvCxnSpPr>
            <p:nvPr/>
          </p:nvCxnSpPr>
          <p:spPr>
            <a:xfrm>
              <a:off x="6736041" y="3829616"/>
              <a:ext cx="611227"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BDF1D75-31D2-1E7B-4F60-3E7B2DCE5BC5}"/>
                    </a:ext>
                  </a:extLst>
                </p:cNvPr>
                <p:cNvSpPr txBox="1"/>
                <p:nvPr/>
              </p:nvSpPr>
              <p:spPr>
                <a:xfrm>
                  <a:off x="6109015" y="3668743"/>
                  <a:ext cx="3418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𝜔</m:t>
                            </m:r>
                          </m:e>
                          <m:sub>
                            <m:r>
                              <a:rPr lang="en-US" b="0" i="1" smtClean="0">
                                <a:solidFill>
                                  <a:srgbClr val="C00000"/>
                                </a:solidFill>
                                <a:latin typeface="Cambria Math" panose="02040503050406030204" pitchFamily="18" charset="0"/>
                              </a:rPr>
                              <m:t>𝑑</m:t>
                            </m:r>
                          </m:sub>
                        </m:sSub>
                      </m:oMath>
                    </m:oMathPara>
                  </a14:m>
                  <a:endParaRPr lang="en-US" dirty="0">
                    <a:solidFill>
                      <a:srgbClr val="C00000"/>
                    </a:solidFill>
                  </a:endParaRPr>
                </a:p>
              </p:txBody>
            </p:sp>
          </mc:Choice>
          <mc:Fallback xmlns="">
            <p:sp>
              <p:nvSpPr>
                <p:cNvPr id="11" name="TextBox 10">
                  <a:extLst>
                    <a:ext uri="{FF2B5EF4-FFF2-40B4-BE49-F238E27FC236}">
                      <a16:creationId xmlns:a16="http://schemas.microsoft.com/office/drawing/2014/main" id="{7F94A2FD-B2F2-7AF6-D35D-B56CD27161BA}"/>
                    </a:ext>
                  </a:extLst>
                </p:cNvPr>
                <p:cNvSpPr txBox="1">
                  <a:spLocks noRot="1" noChangeAspect="1" noMove="1" noResize="1" noEditPoints="1" noAdjustHandles="1" noChangeArrowheads="1" noChangeShapeType="1" noTextEdit="1"/>
                </p:cNvSpPr>
                <p:nvPr/>
              </p:nvSpPr>
              <p:spPr>
                <a:xfrm>
                  <a:off x="6109015" y="3668743"/>
                  <a:ext cx="341888" cy="276999"/>
                </a:xfrm>
                <a:prstGeom prst="rect">
                  <a:avLst/>
                </a:prstGeom>
                <a:blipFill>
                  <a:blip r:embed="rId13"/>
                  <a:stretch>
                    <a:fillRect l="-8929" r="-7143" b="-15217"/>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925E9CEE-F951-72AC-DD90-D0C20E7FAAB4}"/>
                </a:ext>
              </a:extLst>
            </p:cNvPr>
            <p:cNvSpPr/>
            <p:nvPr/>
          </p:nvSpPr>
          <p:spPr>
            <a:xfrm>
              <a:off x="6867559" y="3026769"/>
              <a:ext cx="65145" cy="780471"/>
            </a:xfrm>
            <a:prstGeom prst="rightBrace">
              <a:avLst>
                <a:gd name="adj1" fmla="val 50822"/>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1433DFD-0FED-FBDC-BA91-FB62E4816196}"/>
                    </a:ext>
                  </a:extLst>
                </p:cNvPr>
                <p:cNvSpPr txBox="1"/>
                <p:nvPr/>
              </p:nvSpPr>
              <p:spPr>
                <a:xfrm>
                  <a:off x="6934151" y="3270964"/>
                  <a:ext cx="313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m:rPr>
                                <m:sty m:val="p"/>
                              </m:rPr>
                              <a:rPr lang="en-US" b="0" i="0" smtClean="0">
                                <a:solidFill>
                                  <a:srgbClr val="C00000"/>
                                </a:solidFill>
                                <a:latin typeface="Cambria Math" panose="02040503050406030204" pitchFamily="18" charset="0"/>
                              </a:rPr>
                              <m:t>Δ</m:t>
                            </m:r>
                          </m:e>
                          <m:sub>
                            <m:r>
                              <a:rPr lang="en-US" b="0" i="1" smtClean="0">
                                <a:solidFill>
                                  <a:srgbClr val="C00000"/>
                                </a:solidFill>
                                <a:latin typeface="Cambria Math" panose="02040503050406030204" pitchFamily="18" charset="0"/>
                              </a:rPr>
                              <m:t>𝑑</m:t>
                            </m:r>
                          </m:sub>
                        </m:sSub>
                      </m:oMath>
                    </m:oMathPara>
                  </a14:m>
                  <a:endParaRPr lang="en-US" dirty="0">
                    <a:solidFill>
                      <a:srgbClr val="C00000"/>
                    </a:solidFill>
                  </a:endParaRPr>
                </a:p>
              </p:txBody>
            </p:sp>
          </mc:Choice>
          <mc:Fallback xmlns="">
            <p:sp>
              <p:nvSpPr>
                <p:cNvPr id="13" name="TextBox 12">
                  <a:extLst>
                    <a:ext uri="{FF2B5EF4-FFF2-40B4-BE49-F238E27FC236}">
                      <a16:creationId xmlns:a16="http://schemas.microsoft.com/office/drawing/2014/main" id="{D8493BFC-5787-8CD5-B290-85A67D88E5F9}"/>
                    </a:ext>
                  </a:extLst>
                </p:cNvPr>
                <p:cNvSpPr txBox="1">
                  <a:spLocks noRot="1" noChangeAspect="1" noMove="1" noResize="1" noEditPoints="1" noAdjustHandles="1" noChangeArrowheads="1" noChangeShapeType="1" noTextEdit="1"/>
                </p:cNvSpPr>
                <p:nvPr/>
              </p:nvSpPr>
              <p:spPr>
                <a:xfrm>
                  <a:off x="6934151" y="3270964"/>
                  <a:ext cx="313034" cy="276999"/>
                </a:xfrm>
                <a:prstGeom prst="rect">
                  <a:avLst/>
                </a:prstGeom>
                <a:blipFill>
                  <a:blip r:embed="rId14"/>
                  <a:stretch>
                    <a:fillRect l="-17647" r="-7843" b="-1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9198E75-EC5F-D975-A753-AD74B13965C3}"/>
                  </a:ext>
                </a:extLst>
              </p:cNvPr>
              <p:cNvSpPr txBox="1"/>
              <p:nvPr/>
            </p:nvSpPr>
            <p:spPr>
              <a:xfrm>
                <a:off x="6874326" y="2804936"/>
                <a:ext cx="3322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m:rPr>
                              <m:sty m:val="p"/>
                            </m:rPr>
                            <a:rPr lang="en-US" b="0" i="0" smtClean="0">
                              <a:solidFill>
                                <a:srgbClr val="C00000"/>
                              </a:solidFill>
                              <a:latin typeface="Cambria Math" panose="02040503050406030204" pitchFamily="18" charset="0"/>
                            </a:rPr>
                            <m:t>Ω</m:t>
                          </m:r>
                        </m:e>
                        <m:sub>
                          <m:r>
                            <a:rPr lang="en-US" b="0" i="1" smtClean="0">
                              <a:solidFill>
                                <a:srgbClr val="C00000"/>
                              </a:solidFill>
                              <a:latin typeface="Cambria Math" panose="02040503050406030204" pitchFamily="18" charset="0"/>
                            </a:rPr>
                            <m:t>𝑑</m:t>
                          </m:r>
                        </m:sub>
                      </m:sSub>
                    </m:oMath>
                  </m:oMathPara>
                </a14:m>
                <a:endParaRPr lang="en-US" dirty="0">
                  <a:solidFill>
                    <a:srgbClr val="C00000"/>
                  </a:solidFill>
                </a:endParaRPr>
              </a:p>
            </p:txBody>
          </p:sp>
        </mc:Choice>
        <mc:Fallback xmlns="">
          <p:sp>
            <p:nvSpPr>
              <p:cNvPr id="17" name="TextBox 16">
                <a:extLst>
                  <a:ext uri="{FF2B5EF4-FFF2-40B4-BE49-F238E27FC236}">
                    <a16:creationId xmlns:a16="http://schemas.microsoft.com/office/drawing/2014/main" id="{AA67566B-858B-83DA-9366-58EC155867D0}"/>
                  </a:ext>
                </a:extLst>
              </p:cNvPr>
              <p:cNvSpPr txBox="1">
                <a:spLocks noRot="1" noChangeAspect="1" noMove="1" noResize="1" noEditPoints="1" noAdjustHandles="1" noChangeArrowheads="1" noChangeShapeType="1" noTextEdit="1"/>
              </p:cNvSpPr>
              <p:nvPr/>
            </p:nvSpPr>
            <p:spPr>
              <a:xfrm>
                <a:off x="6874326" y="2804936"/>
                <a:ext cx="332270" cy="276999"/>
              </a:xfrm>
              <a:prstGeom prst="rect">
                <a:avLst/>
              </a:prstGeom>
              <a:blipFill>
                <a:blip r:embed="rId15"/>
                <a:stretch>
                  <a:fillRect l="-16667" r="-7407" b="-15217"/>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BB919AFD-78DF-360F-5EC6-FC1F4FE5DA42}"/>
              </a:ext>
            </a:extLst>
          </p:cNvPr>
          <p:cNvCxnSpPr/>
          <p:nvPr/>
        </p:nvCxnSpPr>
        <p:spPr>
          <a:xfrm>
            <a:off x="6434600" y="2594575"/>
            <a:ext cx="17430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4098AF3-20B6-DCB6-071B-6D1A692C79C7}"/>
                  </a:ext>
                </a:extLst>
              </p:cNvPr>
              <p:cNvSpPr txBox="1"/>
              <p:nvPr/>
            </p:nvSpPr>
            <p:spPr>
              <a:xfrm>
                <a:off x="6339223" y="4695242"/>
                <a:ext cx="5546775" cy="339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b="1">
                          <a:latin typeface="Cambria Math" panose="02040503050406030204" pitchFamily="18" charset="0"/>
                          <a:ea typeface="Cambria Math" panose="02040503050406030204" pitchFamily="18" charset="0"/>
                        </a:rPr>
                        <m:t>𝐫</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𝑑</m:t>
                              </m:r>
                            </m:sub>
                          </m:sSub>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𝑔</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H</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b="1">
                          <a:latin typeface="Cambria Math" panose="02040503050406030204" pitchFamily="18" charset="0"/>
                          <a:ea typeface="Cambria Math" panose="02040503050406030204" pitchFamily="18" charset="0"/>
                        </a:rPr>
                        <m:t>𝐫</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Δ</m:t>
                          </m:r>
                        </m:e>
                        <m:sub>
                          <m:r>
                            <a:rPr lang="en-US" b="0" i="1" smtClean="0">
                              <a:latin typeface="Cambria Math" panose="02040503050406030204" pitchFamily="18" charset="0"/>
                              <a:ea typeface="Cambria Math" panose="02040503050406030204" pitchFamily="18" charset="0"/>
                            </a:rPr>
                            <m:t>𝑑</m:t>
                          </m:r>
                        </m:sub>
                      </m:sSub>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oMath>
                  </m:oMathPara>
                </a14:m>
                <a:endParaRPr lang="en-US" dirty="0"/>
              </a:p>
            </p:txBody>
          </p:sp>
        </mc:Choice>
        <mc:Fallback xmlns="">
          <p:sp>
            <p:nvSpPr>
              <p:cNvPr id="19" name="TextBox 18">
                <a:extLst>
                  <a:ext uri="{FF2B5EF4-FFF2-40B4-BE49-F238E27FC236}">
                    <a16:creationId xmlns:a16="http://schemas.microsoft.com/office/drawing/2014/main" id="{B86E9151-CB8D-6B1A-10F3-E43D763C8084}"/>
                  </a:ext>
                </a:extLst>
              </p:cNvPr>
              <p:cNvSpPr txBox="1">
                <a:spLocks noRot="1" noChangeAspect="1" noMove="1" noResize="1" noEditPoints="1" noAdjustHandles="1" noChangeArrowheads="1" noChangeShapeType="1" noTextEdit="1"/>
              </p:cNvSpPr>
              <p:nvPr/>
            </p:nvSpPr>
            <p:spPr>
              <a:xfrm>
                <a:off x="6339223" y="4695242"/>
                <a:ext cx="5546775" cy="339645"/>
              </a:xfrm>
              <a:prstGeom prst="rect">
                <a:avLst/>
              </a:prstGeom>
              <a:blipFill>
                <a:blip r:embed="rId16"/>
                <a:stretch>
                  <a:fillRect l="-440" t="-3571" b="-26786"/>
                </a:stretch>
              </a:blipFill>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8CA97757-5D91-9F78-11F7-A856FD0E2F7B}"/>
              </a:ext>
            </a:extLst>
          </p:cNvPr>
          <p:cNvGrpSpPr/>
          <p:nvPr/>
        </p:nvGrpSpPr>
        <p:grpSpPr>
          <a:xfrm>
            <a:off x="9410254" y="2955069"/>
            <a:ext cx="2455007" cy="1146124"/>
            <a:chOff x="4944968" y="1340572"/>
            <a:chExt cx="3372473" cy="1574444"/>
          </a:xfrm>
        </p:grpSpPr>
        <p:grpSp>
          <p:nvGrpSpPr>
            <p:cNvPr id="26" name="Group 25">
              <a:extLst>
                <a:ext uri="{FF2B5EF4-FFF2-40B4-BE49-F238E27FC236}">
                  <a16:creationId xmlns:a16="http://schemas.microsoft.com/office/drawing/2014/main" id="{39DA3938-80F8-9E66-D2FC-FF73A6CB9FCA}"/>
                </a:ext>
              </a:extLst>
            </p:cNvPr>
            <p:cNvGrpSpPr/>
            <p:nvPr/>
          </p:nvGrpSpPr>
          <p:grpSpPr>
            <a:xfrm flipH="1">
              <a:off x="5686977" y="1340572"/>
              <a:ext cx="956894" cy="881350"/>
              <a:chOff x="3331186" y="4704202"/>
              <a:chExt cx="956894" cy="881350"/>
            </a:xfrm>
          </p:grpSpPr>
          <p:cxnSp>
            <p:nvCxnSpPr>
              <p:cNvPr id="50" name="Straight Arrow Connector 49">
                <a:extLst>
                  <a:ext uri="{FF2B5EF4-FFF2-40B4-BE49-F238E27FC236}">
                    <a16:creationId xmlns:a16="http://schemas.microsoft.com/office/drawing/2014/main" id="{8D109FAF-FB9B-0EB4-0A03-9DB39ADDE88F}"/>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2B3E14B-E0B0-D052-F0D4-7BDCEBAD326F}"/>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8" name="Freeform: Shape 27">
              <a:extLst>
                <a:ext uri="{FF2B5EF4-FFF2-40B4-BE49-F238E27FC236}">
                  <a16:creationId xmlns:a16="http://schemas.microsoft.com/office/drawing/2014/main" id="{39E772BC-8151-C766-B6BC-B151B96F3757}"/>
                </a:ext>
              </a:extLst>
            </p:cNvPr>
            <p:cNvSpPr/>
            <p:nvPr/>
          </p:nvSpPr>
          <p:spPr>
            <a:xfrm rot="16695486">
              <a:off x="6790772" y="1632133"/>
              <a:ext cx="749147" cy="732656"/>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30" name="Group 29">
              <a:extLst>
                <a:ext uri="{FF2B5EF4-FFF2-40B4-BE49-F238E27FC236}">
                  <a16:creationId xmlns:a16="http://schemas.microsoft.com/office/drawing/2014/main" id="{D1FC94F1-A817-1BB0-DB75-3D40241AFF57}"/>
                </a:ext>
              </a:extLst>
            </p:cNvPr>
            <p:cNvGrpSpPr/>
            <p:nvPr/>
          </p:nvGrpSpPr>
          <p:grpSpPr>
            <a:xfrm>
              <a:off x="5916304" y="2288671"/>
              <a:ext cx="680031" cy="626345"/>
              <a:chOff x="3331186" y="4704202"/>
              <a:chExt cx="956894" cy="881350"/>
            </a:xfrm>
          </p:grpSpPr>
          <p:cxnSp>
            <p:nvCxnSpPr>
              <p:cNvPr id="47" name="Straight Arrow Connector 46">
                <a:extLst>
                  <a:ext uri="{FF2B5EF4-FFF2-40B4-BE49-F238E27FC236}">
                    <a16:creationId xmlns:a16="http://schemas.microsoft.com/office/drawing/2014/main" id="{3A1C0DA8-3E60-C2E2-D800-9C2D06656B0E}"/>
                  </a:ext>
                </a:extLst>
              </p:cNvPr>
              <p:cNvCxnSpPr>
                <a:cxnSpLocks/>
              </p:cNvCxnSpPr>
              <p:nvPr/>
            </p:nvCxnSpPr>
            <p:spPr>
              <a:xfrm flipV="1">
                <a:off x="3331186" y="4990642"/>
                <a:ext cx="645903" cy="594910"/>
              </a:xfrm>
              <a:prstGeom prst="straightConnector1">
                <a:avLst/>
              </a:prstGeom>
              <a:ln w="57150">
                <a:solidFill>
                  <a:srgbClr val="3333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0F47AB2-E6EB-8627-4F64-1D88F5BE9505}"/>
                  </a:ext>
                </a:extLst>
              </p:cNvPr>
              <p:cNvCxnSpPr>
                <a:cxnSpLocks/>
              </p:cNvCxnSpPr>
              <p:nvPr/>
            </p:nvCxnSpPr>
            <p:spPr>
              <a:xfrm flipV="1">
                <a:off x="3654137" y="4704202"/>
                <a:ext cx="633943" cy="583896"/>
              </a:xfrm>
              <a:prstGeom prst="straightConnector1">
                <a:avLst/>
              </a:prstGeom>
              <a:ln w="57150">
                <a:solidFill>
                  <a:srgbClr val="3333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27B08FB-9360-5AB1-7FC7-7B6C52392D29}"/>
                    </a:ext>
                  </a:extLst>
                </p:cNvPr>
                <p:cNvSpPr txBox="1"/>
                <p:nvPr/>
              </p:nvSpPr>
              <p:spPr>
                <a:xfrm>
                  <a:off x="4944968" y="2248994"/>
                  <a:ext cx="1328814" cy="380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𝑒</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Δ</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m:t>
                        </m:r>
                        <m:r>
                          <a:rPr lang="en-US" b="1" i="1" smtClean="0">
                            <a:latin typeface="Cambria Math" panose="02040503050406030204" pitchFamily="18" charset="0"/>
                          </a:rPr>
                          <m:t>𝒓</m:t>
                        </m:r>
                        <m:r>
                          <a:rPr lang="en-US" b="0" i="1"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C480570A-88E3-6096-60E5-903D14606F96}"/>
                    </a:ext>
                  </a:extLst>
                </p:cNvPr>
                <p:cNvSpPr txBox="1">
                  <a:spLocks noRot="1" noChangeAspect="1" noMove="1" noResize="1" noEditPoints="1" noAdjustHandles="1" noChangeArrowheads="1" noChangeShapeType="1" noTextEdit="1"/>
                </p:cNvSpPr>
                <p:nvPr/>
              </p:nvSpPr>
              <p:spPr>
                <a:xfrm>
                  <a:off x="4944968" y="2248994"/>
                  <a:ext cx="1328814" cy="380517"/>
                </a:xfrm>
                <a:prstGeom prst="rect">
                  <a:avLst/>
                </a:prstGeom>
                <a:blipFill>
                  <a:blip r:embed="rId18"/>
                  <a:stretch>
                    <a:fillRect l="-8176" t="-2174" r="-8805" b="-32609"/>
                  </a:stretch>
                </a:blipFill>
              </p:spPr>
              <p:txBody>
                <a:bodyPr/>
                <a:lstStyle/>
                <a:p>
                  <a:r>
                    <a:rPr lang="en-US">
                      <a:noFill/>
                    </a:rPr>
                    <a:t> </a:t>
                  </a:r>
                </a:p>
              </p:txBody>
            </p:sp>
          </mc:Fallback>
        </mc:AlternateContent>
        <p:sp>
          <p:nvSpPr>
            <p:cNvPr id="33" name="Oval 32">
              <a:extLst>
                <a:ext uri="{FF2B5EF4-FFF2-40B4-BE49-F238E27FC236}">
                  <a16:creationId xmlns:a16="http://schemas.microsoft.com/office/drawing/2014/main" id="{FAAC1CBB-E670-64AC-719A-41C57DE974C9}"/>
                </a:ext>
              </a:extLst>
            </p:cNvPr>
            <p:cNvSpPr/>
            <p:nvPr/>
          </p:nvSpPr>
          <p:spPr>
            <a:xfrm>
              <a:off x="6530274" y="2101208"/>
              <a:ext cx="272421" cy="272421"/>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F2D0DDD-4FDF-6C93-645B-118C0543F6EE}"/>
                    </a:ext>
                  </a:extLst>
                </p:cNvPr>
                <p:cNvSpPr txBox="1"/>
                <p:nvPr/>
              </p:nvSpPr>
              <p:spPr>
                <a:xfrm>
                  <a:off x="5383598" y="1400750"/>
                  <a:ext cx="451688" cy="411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𝑔</m:t>
                            </m:r>
                          </m:sub>
                        </m:sSub>
                      </m:oMath>
                    </m:oMathPara>
                  </a14:m>
                  <a:endParaRPr lang="en-US" dirty="0"/>
                </a:p>
              </p:txBody>
            </p:sp>
          </mc:Choice>
          <mc:Fallback xmlns="">
            <p:sp>
              <p:nvSpPr>
                <p:cNvPr id="23" name="TextBox 22">
                  <a:extLst>
                    <a:ext uri="{FF2B5EF4-FFF2-40B4-BE49-F238E27FC236}">
                      <a16:creationId xmlns:a16="http://schemas.microsoft.com/office/drawing/2014/main" id="{B339A186-ACC1-0939-E88A-039082EA43BF}"/>
                    </a:ext>
                  </a:extLst>
                </p:cNvPr>
                <p:cNvSpPr txBox="1">
                  <a:spLocks noRot="1" noChangeAspect="1" noMove="1" noResize="1" noEditPoints="1" noAdjustHandles="1" noChangeArrowheads="1" noChangeShapeType="1" noTextEdit="1"/>
                </p:cNvSpPr>
                <p:nvPr/>
              </p:nvSpPr>
              <p:spPr>
                <a:xfrm>
                  <a:off x="5383598" y="1400750"/>
                  <a:ext cx="451688" cy="411521"/>
                </a:xfrm>
                <a:prstGeom prst="rect">
                  <a:avLst/>
                </a:prstGeom>
                <a:blipFill>
                  <a:blip r:embed="rId19"/>
                  <a:stretch>
                    <a:fillRect l="-24528" r="-9434" b="-26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2B4C58A-D849-A39B-E573-57E1D0A38FE4}"/>
                    </a:ext>
                  </a:extLst>
                </p:cNvPr>
                <p:cNvSpPr txBox="1"/>
                <p:nvPr/>
              </p:nvSpPr>
              <p:spPr>
                <a:xfrm>
                  <a:off x="7294539" y="2048212"/>
                  <a:ext cx="1022902" cy="380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Δ</m:t>
                            </m:r>
                          </m:e>
                          <m:sub>
                            <m:r>
                              <a:rPr lang="en-US" b="0" i="1" smtClean="0">
                                <a:latin typeface="Cambria Math" panose="02040503050406030204" pitchFamily="18" charset="0"/>
                              </a:rPr>
                              <m:t>𝑚</m:t>
                            </m:r>
                          </m:sub>
                        </m:sSub>
                      </m:oMath>
                    </m:oMathPara>
                  </a14:m>
                  <a:endParaRPr lang="en-US" dirty="0"/>
                </a:p>
              </p:txBody>
            </p:sp>
          </mc:Choice>
          <mc:Fallback xmlns="">
            <p:sp>
              <p:nvSpPr>
                <p:cNvPr id="24" name="TextBox 23">
                  <a:extLst>
                    <a:ext uri="{FF2B5EF4-FFF2-40B4-BE49-F238E27FC236}">
                      <a16:creationId xmlns:a16="http://schemas.microsoft.com/office/drawing/2014/main" id="{4D74C76B-2804-CBDF-23C6-0A53118094EE}"/>
                    </a:ext>
                  </a:extLst>
                </p:cNvPr>
                <p:cNvSpPr txBox="1">
                  <a:spLocks noRot="1" noChangeAspect="1" noMove="1" noResize="1" noEditPoints="1" noAdjustHandles="1" noChangeArrowheads="1" noChangeShapeType="1" noTextEdit="1"/>
                </p:cNvSpPr>
                <p:nvPr/>
              </p:nvSpPr>
              <p:spPr>
                <a:xfrm>
                  <a:off x="7294539" y="2048212"/>
                  <a:ext cx="1022902" cy="380517"/>
                </a:xfrm>
                <a:prstGeom prst="rect">
                  <a:avLst/>
                </a:prstGeom>
                <a:blipFill>
                  <a:blip r:embed="rId20"/>
                  <a:stretch>
                    <a:fillRect l="-4098" r="-820" b="-10870"/>
                  </a:stretch>
                </a:blipFill>
              </p:spPr>
              <p:txBody>
                <a:bodyPr/>
                <a:lstStyle/>
                <a:p>
                  <a:r>
                    <a:rPr lang="en-US">
                      <a:noFill/>
                    </a:rPr>
                    <a:t> </a:t>
                  </a:r>
                </a:p>
              </p:txBody>
            </p:sp>
          </mc:Fallback>
        </mc:AlternateContent>
      </p:grpSp>
      <p:sp>
        <p:nvSpPr>
          <p:cNvPr id="52" name="Rectangle: Rounded Corners 51">
            <a:extLst>
              <a:ext uri="{FF2B5EF4-FFF2-40B4-BE49-F238E27FC236}">
                <a16:creationId xmlns:a16="http://schemas.microsoft.com/office/drawing/2014/main" id="{5CE22B6B-3423-F006-9B3C-8B1A0DCA6BD3}"/>
              </a:ext>
            </a:extLst>
          </p:cNvPr>
          <p:cNvSpPr/>
          <p:nvPr/>
        </p:nvSpPr>
        <p:spPr>
          <a:xfrm>
            <a:off x="9414981" y="2860207"/>
            <a:ext cx="2471017" cy="1307841"/>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38CFBC39-46AC-2939-746F-FD730FC6C845}"/>
              </a:ext>
            </a:extLst>
          </p:cNvPr>
          <p:cNvGrpSpPr/>
          <p:nvPr/>
        </p:nvGrpSpPr>
        <p:grpSpPr>
          <a:xfrm>
            <a:off x="8554458" y="5130722"/>
            <a:ext cx="2408775" cy="1195046"/>
            <a:chOff x="2196595" y="1163021"/>
            <a:chExt cx="3668346" cy="1819946"/>
          </a:xfrm>
        </p:grpSpPr>
        <p:sp>
          <p:nvSpPr>
            <p:cNvPr id="54" name="Freeform: Shape 53">
              <a:extLst>
                <a:ext uri="{FF2B5EF4-FFF2-40B4-BE49-F238E27FC236}">
                  <a16:creationId xmlns:a16="http://schemas.microsoft.com/office/drawing/2014/main" id="{BA5F48B8-D4F6-ACF7-0452-F630CCB21949}"/>
                </a:ext>
              </a:extLst>
            </p:cNvPr>
            <p:cNvSpPr/>
            <p:nvPr/>
          </p:nvSpPr>
          <p:spPr>
            <a:xfrm>
              <a:off x="3144223" y="1993569"/>
              <a:ext cx="749147" cy="732656"/>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55" name="Group 54">
              <a:extLst>
                <a:ext uri="{FF2B5EF4-FFF2-40B4-BE49-F238E27FC236}">
                  <a16:creationId xmlns:a16="http://schemas.microsoft.com/office/drawing/2014/main" id="{F67EE063-6201-E0B1-1CB7-7273285142D7}"/>
                </a:ext>
              </a:extLst>
            </p:cNvPr>
            <p:cNvGrpSpPr/>
            <p:nvPr/>
          </p:nvGrpSpPr>
          <p:grpSpPr>
            <a:xfrm>
              <a:off x="3213339" y="1308650"/>
              <a:ext cx="680031" cy="626345"/>
              <a:chOff x="3331186" y="4704202"/>
              <a:chExt cx="956894" cy="881350"/>
            </a:xfrm>
          </p:grpSpPr>
          <p:cxnSp>
            <p:nvCxnSpPr>
              <p:cNvPr id="67" name="Straight Arrow Connector 66">
                <a:extLst>
                  <a:ext uri="{FF2B5EF4-FFF2-40B4-BE49-F238E27FC236}">
                    <a16:creationId xmlns:a16="http://schemas.microsoft.com/office/drawing/2014/main" id="{8AA69DB5-DB70-C17B-B26D-55FE2E227AD6}"/>
                  </a:ext>
                </a:extLst>
              </p:cNvPr>
              <p:cNvCxnSpPr>
                <a:cxnSpLocks/>
              </p:cNvCxnSpPr>
              <p:nvPr/>
            </p:nvCxnSpPr>
            <p:spPr>
              <a:xfrm flipV="1">
                <a:off x="3331186" y="4990642"/>
                <a:ext cx="645903" cy="594910"/>
              </a:xfrm>
              <a:prstGeom prst="straightConnector1">
                <a:avLst/>
              </a:prstGeom>
              <a:ln w="57150">
                <a:solidFill>
                  <a:srgbClr val="3333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F86349E-7BF1-0BCD-2091-225FB34D4F08}"/>
                  </a:ext>
                </a:extLst>
              </p:cNvPr>
              <p:cNvCxnSpPr>
                <a:cxnSpLocks/>
              </p:cNvCxnSpPr>
              <p:nvPr/>
            </p:nvCxnSpPr>
            <p:spPr>
              <a:xfrm flipV="1">
                <a:off x="3654137" y="4704202"/>
                <a:ext cx="633943" cy="583896"/>
              </a:xfrm>
              <a:prstGeom prst="straightConnector1">
                <a:avLst/>
              </a:prstGeom>
              <a:ln w="57150">
                <a:solidFill>
                  <a:srgbClr val="3333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D11D5F69-29A4-6F3F-A7A1-3E35A7351925}"/>
                </a:ext>
              </a:extLst>
            </p:cNvPr>
            <p:cNvGrpSpPr/>
            <p:nvPr/>
          </p:nvGrpSpPr>
          <p:grpSpPr>
            <a:xfrm>
              <a:off x="2242003" y="1948048"/>
              <a:ext cx="956894" cy="881350"/>
              <a:chOff x="3331186" y="4704202"/>
              <a:chExt cx="956894" cy="881350"/>
            </a:xfrm>
          </p:grpSpPr>
          <p:cxnSp>
            <p:nvCxnSpPr>
              <p:cNvPr id="65" name="Straight Arrow Connector 64">
                <a:extLst>
                  <a:ext uri="{FF2B5EF4-FFF2-40B4-BE49-F238E27FC236}">
                    <a16:creationId xmlns:a16="http://schemas.microsoft.com/office/drawing/2014/main" id="{3D208E32-3CB5-0DFD-B82C-5014FA58BD45}"/>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91D057C9-151F-A7D0-CA7F-241CDE3CD4F7}"/>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16A7642-5D1E-AA5C-FEBD-B25B88204B2B}"/>
                    </a:ext>
                  </a:extLst>
                </p:cNvPr>
                <p:cNvSpPr txBox="1"/>
                <p:nvPr/>
              </p:nvSpPr>
              <p:spPr>
                <a:xfrm>
                  <a:off x="2245053" y="1872367"/>
                  <a:ext cx="500745" cy="456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𝑔</m:t>
                            </m:r>
                          </m:sub>
                        </m:sSub>
                      </m:oMath>
                    </m:oMathPara>
                  </a14:m>
                  <a:endParaRPr lang="en-US" dirty="0"/>
                </a:p>
              </p:txBody>
            </p:sp>
          </mc:Choice>
          <mc:Fallback xmlns="">
            <p:sp>
              <p:nvSpPr>
                <p:cNvPr id="8" name="TextBox 7">
                  <a:extLst>
                    <a:ext uri="{FF2B5EF4-FFF2-40B4-BE49-F238E27FC236}">
                      <a16:creationId xmlns:a16="http://schemas.microsoft.com/office/drawing/2014/main" id="{5C23D4D8-2C52-2FA7-DC84-FB5275CB98DC}"/>
                    </a:ext>
                  </a:extLst>
                </p:cNvPr>
                <p:cNvSpPr txBox="1">
                  <a:spLocks noRot="1" noChangeAspect="1" noMove="1" noResize="1" noEditPoints="1" noAdjustHandles="1" noChangeArrowheads="1" noChangeShapeType="1" noTextEdit="1"/>
                </p:cNvSpPr>
                <p:nvPr/>
              </p:nvSpPr>
              <p:spPr>
                <a:xfrm>
                  <a:off x="2245053" y="1872367"/>
                  <a:ext cx="500745" cy="456217"/>
                </a:xfrm>
                <a:prstGeom prst="rect">
                  <a:avLst/>
                </a:prstGeom>
                <a:blipFill>
                  <a:blip r:embed="rId21"/>
                  <a:stretch>
                    <a:fillRect l="-24074" r="-7407" b="-26531"/>
                  </a:stretch>
                </a:blipFill>
              </p:spPr>
              <p:txBody>
                <a:bodyPr/>
                <a:lstStyle/>
                <a:p>
                  <a:r>
                    <a:rPr lang="en-US">
                      <a:noFill/>
                    </a:rPr>
                    <a:t> </a:t>
                  </a:r>
                </a:p>
              </p:txBody>
            </p:sp>
          </mc:Fallback>
        </mc:AlternateContent>
        <p:sp>
          <p:nvSpPr>
            <p:cNvPr id="58" name="Oval 57">
              <a:extLst>
                <a:ext uri="{FF2B5EF4-FFF2-40B4-BE49-F238E27FC236}">
                  <a16:creationId xmlns:a16="http://schemas.microsoft.com/office/drawing/2014/main" id="{402D26C2-EC06-C7BA-1BC3-E3A12150AA1D}"/>
                </a:ext>
              </a:extLst>
            </p:cNvPr>
            <p:cNvSpPr/>
            <p:nvPr/>
          </p:nvSpPr>
          <p:spPr>
            <a:xfrm>
              <a:off x="3051725" y="1843382"/>
              <a:ext cx="272421" cy="272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9" name="Multiplication Sign 58">
              <a:extLst>
                <a:ext uri="{FF2B5EF4-FFF2-40B4-BE49-F238E27FC236}">
                  <a16:creationId xmlns:a16="http://schemas.microsoft.com/office/drawing/2014/main" id="{405D3DE5-F74B-DC58-BB3D-A2E1E10AD588}"/>
                </a:ext>
              </a:extLst>
            </p:cNvPr>
            <p:cNvSpPr/>
            <p:nvPr/>
          </p:nvSpPr>
          <p:spPr>
            <a:xfrm>
              <a:off x="3659035" y="2472681"/>
              <a:ext cx="507088" cy="507088"/>
            </a:xfrm>
            <a:prstGeom prst="mathMultiply">
              <a:avLst>
                <a:gd name="adj1" fmla="val 731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TextBox 59">
              <a:extLst>
                <a:ext uri="{FF2B5EF4-FFF2-40B4-BE49-F238E27FC236}">
                  <a16:creationId xmlns:a16="http://schemas.microsoft.com/office/drawing/2014/main" id="{9B10943C-FF78-1327-4F13-141792CC7658}"/>
                </a:ext>
              </a:extLst>
            </p:cNvPr>
            <p:cNvSpPr txBox="1"/>
            <p:nvPr/>
          </p:nvSpPr>
          <p:spPr>
            <a:xfrm>
              <a:off x="4065267" y="2514251"/>
              <a:ext cx="1799674" cy="468716"/>
            </a:xfrm>
            <a:prstGeom prst="rect">
              <a:avLst/>
            </a:prstGeom>
            <a:noFill/>
          </p:spPr>
          <p:txBody>
            <a:bodyPr wrap="none" rtlCol="0">
              <a:spAutoFit/>
            </a:bodyPr>
            <a:lstStyle/>
            <a:p>
              <a:r>
                <a:rPr lang="en-US" sz="1400" dirty="0"/>
                <a:t>classical drive</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C875234-EC52-CAF5-C2E4-77C3CABC9282}"/>
                    </a:ext>
                  </a:extLst>
                </p:cNvPr>
                <p:cNvSpPr txBox="1"/>
                <p:nvPr/>
              </p:nvSpPr>
              <p:spPr>
                <a:xfrm>
                  <a:off x="2196595" y="1163021"/>
                  <a:ext cx="1473135" cy="421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𝑒</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Δ</m:t>
                            </m:r>
                          </m:e>
                          <m:sub>
                            <m:r>
                              <m:rPr>
                                <m:sty m:val="p"/>
                              </m:rPr>
                              <a:rPr lang="en-US" b="0" i="0" smtClean="0">
                                <a:latin typeface="Cambria Math" panose="02040503050406030204" pitchFamily="18" charset="0"/>
                              </a:rPr>
                              <m:t>d</m:t>
                            </m:r>
                          </m:sub>
                        </m:sSub>
                        <m:r>
                          <a:rPr lang="en-US" b="0" i="1" smtClean="0">
                            <a:latin typeface="Cambria Math" panose="02040503050406030204" pitchFamily="18" charset="0"/>
                          </a:rPr>
                          <m:t>(</m:t>
                        </m:r>
                        <m:r>
                          <a:rPr lang="en-US" b="1" i="1" smtClean="0">
                            <a:latin typeface="Cambria Math" panose="02040503050406030204" pitchFamily="18" charset="0"/>
                          </a:rPr>
                          <m:t>𝒓</m:t>
                        </m:r>
                        <m:r>
                          <a:rPr lang="en-US" b="0" i="1" smtClean="0">
                            <a:latin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1D80FC43-6EB6-59EE-992D-ADD03E441D3E}"/>
                    </a:ext>
                  </a:extLst>
                </p:cNvPr>
                <p:cNvSpPr txBox="1">
                  <a:spLocks noRot="1" noChangeAspect="1" noMove="1" noResize="1" noEditPoints="1" noAdjustHandles="1" noChangeArrowheads="1" noChangeShapeType="1" noTextEdit="1"/>
                </p:cNvSpPr>
                <p:nvPr/>
              </p:nvSpPr>
              <p:spPr>
                <a:xfrm>
                  <a:off x="2196595" y="1163021"/>
                  <a:ext cx="1473135" cy="421844"/>
                </a:xfrm>
                <a:prstGeom prst="rect">
                  <a:avLst/>
                </a:prstGeom>
                <a:blipFill>
                  <a:blip r:embed="rId17"/>
                  <a:stretch>
                    <a:fillRect l="-8228" t="-2222" r="-9494" b="-35556"/>
                  </a:stretch>
                </a:blipFill>
              </p:spPr>
              <p:txBody>
                <a:bodyPr/>
                <a:lstStyle/>
                <a:p>
                  <a:r>
                    <a:rPr lang="en-US">
                      <a:noFill/>
                    </a:rPr>
                    <a:t> </a:t>
                  </a:r>
                </a:p>
              </p:txBody>
            </p:sp>
          </mc:Fallback>
        </mc:AlternateContent>
      </p:grpSp>
      <p:sp>
        <p:nvSpPr>
          <p:cNvPr id="69" name="Rectangle: Rounded Corners 68">
            <a:extLst>
              <a:ext uri="{FF2B5EF4-FFF2-40B4-BE49-F238E27FC236}">
                <a16:creationId xmlns:a16="http://schemas.microsoft.com/office/drawing/2014/main" id="{CE2AAC05-8C95-F7D4-CBEF-9E65982E98C3}"/>
              </a:ext>
            </a:extLst>
          </p:cNvPr>
          <p:cNvSpPr/>
          <p:nvPr/>
        </p:nvSpPr>
        <p:spPr>
          <a:xfrm>
            <a:off x="8421217" y="5113627"/>
            <a:ext cx="2473696" cy="1254599"/>
          </a:xfrm>
          <a:prstGeom prst="round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A6A1A19-CC59-416F-F1F1-A6E790E31BB1}"/>
                  </a:ext>
                </a:extLst>
              </p:cNvPr>
              <p:cNvSpPr txBox="1"/>
              <p:nvPr/>
            </p:nvSpPr>
            <p:spPr>
              <a:xfrm>
                <a:off x="10372366" y="4211287"/>
                <a:ext cx="1747175" cy="405880"/>
              </a:xfrm>
              <a:prstGeom prst="rect">
                <a:avLst/>
              </a:prstGeom>
              <a:noFill/>
            </p:spPr>
            <p:txBody>
              <a:bodyPr wrap="squar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𝑚</m:t>
                        </m:r>
                      </m:sub>
                      <m:sup/>
                      <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Δ</m:t>
                            </m:r>
                          </m:e>
                          <m:sub>
                            <m:r>
                              <a:rPr lang="en-US" i="1">
                                <a:latin typeface="Cambria Math" panose="02040503050406030204" pitchFamily="18" charset="0"/>
                                <a:ea typeface="Cambria Math" panose="02040503050406030204" pitchFamily="18" charset="0"/>
                              </a:rPr>
                              <m:t>𝑚</m:t>
                            </m:r>
                          </m:sub>
                        </m:sSub>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𝑚</m:t>
                            </m:r>
                          </m:sub>
                          <m:sup/>
                        </m:sSubSup>
                      </m:e>
                    </m:nary>
                  </m:oMath>
                </a14:m>
                <a:r>
                  <a:rPr lang="en-US" dirty="0"/>
                  <a:t> </a:t>
                </a:r>
              </a:p>
            </p:txBody>
          </p:sp>
        </mc:Choice>
        <mc:Fallback xmlns="">
          <p:sp>
            <p:nvSpPr>
              <p:cNvPr id="73" name="TextBox 72">
                <a:extLst>
                  <a:ext uri="{FF2B5EF4-FFF2-40B4-BE49-F238E27FC236}">
                    <a16:creationId xmlns:a16="http://schemas.microsoft.com/office/drawing/2014/main" id="{59183B58-A3A8-1000-B286-E84785A19F5E}"/>
                  </a:ext>
                </a:extLst>
              </p:cNvPr>
              <p:cNvSpPr txBox="1">
                <a:spLocks noRot="1" noChangeAspect="1" noMove="1" noResize="1" noEditPoints="1" noAdjustHandles="1" noChangeArrowheads="1" noChangeShapeType="1" noTextEdit="1"/>
              </p:cNvSpPr>
              <p:nvPr/>
            </p:nvSpPr>
            <p:spPr>
              <a:xfrm>
                <a:off x="10372366" y="4211287"/>
                <a:ext cx="1747175" cy="405880"/>
              </a:xfrm>
              <a:prstGeom prst="rect">
                <a:avLst/>
              </a:prstGeom>
              <a:blipFill>
                <a:blip r:embed="rId22"/>
                <a:stretch>
                  <a:fillRect l="-7692" t="-101515" b="-171212"/>
                </a:stretch>
              </a:blipFill>
            </p:spPr>
            <p:txBody>
              <a:bodyPr/>
              <a:lstStyle/>
              <a:p>
                <a:r>
                  <a:rPr lang="en-US">
                    <a:noFill/>
                  </a:rPr>
                  <a:t> </a:t>
                </a:r>
              </a:p>
            </p:txBody>
          </p:sp>
        </mc:Fallback>
      </mc:AlternateContent>
      <p:pic>
        <p:nvPicPr>
          <p:cNvPr id="14" name="EF7C0287-A625-450C-BE92-6B057A4EEFDA" descr="7924BD39-52E2-485E-BD7B-71512224FA9B">
            <a:extLst>
              <a:ext uri="{FF2B5EF4-FFF2-40B4-BE49-F238E27FC236}">
                <a16:creationId xmlns:a16="http://schemas.microsoft.com/office/drawing/2014/main" id="{340A61C8-2664-A276-4ACA-9648C91C336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9931254" y="1261176"/>
            <a:ext cx="1362240" cy="102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peech Bubble: Rectangle with Corners Rounded 21">
            <a:extLst>
              <a:ext uri="{FF2B5EF4-FFF2-40B4-BE49-F238E27FC236}">
                <a16:creationId xmlns:a16="http://schemas.microsoft.com/office/drawing/2014/main" id="{51D4169D-2E31-4F8A-317E-6879FCDF5547}"/>
              </a:ext>
            </a:extLst>
          </p:cNvPr>
          <p:cNvSpPr/>
          <p:nvPr/>
        </p:nvSpPr>
        <p:spPr>
          <a:xfrm>
            <a:off x="8669396" y="72109"/>
            <a:ext cx="3441734" cy="920245"/>
          </a:xfrm>
          <a:prstGeom prst="wedgeRoundRectCallout">
            <a:avLst>
              <a:gd name="adj1" fmla="val -2016"/>
              <a:gd name="adj2" fmla="val 103350"/>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Can you not write all of that stuff </a:t>
            </a:r>
          </a:p>
          <a:p>
            <a:pPr algn="ctr"/>
            <a:r>
              <a:rPr lang="en-US" dirty="0">
                <a:solidFill>
                  <a:schemeClr val="tx1"/>
                </a:solidFill>
              </a:rPr>
              <a:t>in understandable language </a:t>
            </a:r>
          </a:p>
          <a:p>
            <a:pPr algn="ctr"/>
            <a:r>
              <a:rPr lang="en-US" dirty="0">
                <a:solidFill>
                  <a:schemeClr val="tx1"/>
                </a:solidFill>
              </a:rPr>
              <a:t>(= Feynman diagrams)? </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53E83E5-01CF-91B7-C87D-7BC630B403C8}"/>
                  </a:ext>
                </a:extLst>
              </p:cNvPr>
              <p:cNvSpPr txBox="1"/>
              <p:nvPr/>
            </p:nvSpPr>
            <p:spPr>
              <a:xfrm>
                <a:off x="6904868" y="2036990"/>
                <a:ext cx="6288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m:rPr>
                              <m:sty m:val="p"/>
                            </m:rPr>
                            <a:rPr lang="en-US" b="0" i="0" smtClean="0">
                              <a:solidFill>
                                <a:srgbClr val="C00000"/>
                              </a:solidFill>
                              <a:latin typeface="Cambria Math" panose="02040503050406030204" pitchFamily="18" charset="0"/>
                            </a:rPr>
                            <m:t>Δ</m:t>
                          </m:r>
                        </m:e>
                        <m:sub>
                          <m:r>
                            <a:rPr lang="en-US" b="0" i="1" smtClean="0">
                              <a:solidFill>
                                <a:srgbClr val="C00000"/>
                              </a:solidFill>
                              <a:latin typeface="Cambria Math" panose="02040503050406030204" pitchFamily="18" charset="0"/>
                            </a:rPr>
                            <m:t>𝑑</m:t>
                          </m:r>
                        </m:sub>
                      </m:sSub>
                      <m:r>
                        <a:rPr lang="en-US" b="0" i="1" smtClean="0">
                          <a:solidFill>
                            <a:srgbClr val="C00000"/>
                          </a:solidFill>
                          <a:latin typeface="Cambria Math" panose="02040503050406030204" pitchFamily="18" charset="0"/>
                        </a:rPr>
                        <m:t>(</m:t>
                      </m:r>
                      <m:r>
                        <a:rPr lang="en-US" b="1" i="1" smtClean="0">
                          <a:solidFill>
                            <a:srgbClr val="C00000"/>
                          </a:solidFill>
                          <a:latin typeface="Cambria Math" panose="02040503050406030204" pitchFamily="18" charset="0"/>
                        </a:rPr>
                        <m:t>𝒓</m:t>
                      </m:r>
                      <m:r>
                        <a:rPr lang="en-US" b="0" i="1" smtClean="0">
                          <a:solidFill>
                            <a:srgbClr val="C00000"/>
                          </a:solidFill>
                          <a:latin typeface="Cambria Math" panose="02040503050406030204" pitchFamily="18" charset="0"/>
                        </a:rPr>
                        <m:t>)</m:t>
                      </m:r>
                    </m:oMath>
                  </m:oMathPara>
                </a14:m>
                <a:endParaRPr lang="en-US" dirty="0">
                  <a:solidFill>
                    <a:srgbClr val="C00000"/>
                  </a:solidFill>
                </a:endParaRPr>
              </a:p>
            </p:txBody>
          </p:sp>
        </mc:Choice>
        <mc:Fallback xmlns="">
          <p:sp>
            <p:nvSpPr>
              <p:cNvPr id="71" name="TextBox 70">
                <a:extLst>
                  <a:ext uri="{FF2B5EF4-FFF2-40B4-BE49-F238E27FC236}">
                    <a16:creationId xmlns:a16="http://schemas.microsoft.com/office/drawing/2014/main" id="{053E83E5-01CF-91B7-C87D-7BC630B403C8}"/>
                  </a:ext>
                </a:extLst>
              </p:cNvPr>
              <p:cNvSpPr txBox="1">
                <a:spLocks noRot="1" noChangeAspect="1" noMove="1" noResize="1" noEditPoints="1" noAdjustHandles="1" noChangeArrowheads="1" noChangeShapeType="1" noTextEdit="1"/>
              </p:cNvSpPr>
              <p:nvPr/>
            </p:nvSpPr>
            <p:spPr>
              <a:xfrm>
                <a:off x="6904868" y="2036990"/>
                <a:ext cx="628826" cy="276999"/>
              </a:xfrm>
              <a:prstGeom prst="rect">
                <a:avLst/>
              </a:prstGeom>
              <a:blipFill>
                <a:blip r:embed="rId24"/>
                <a:stretch>
                  <a:fillRect l="-8738" t="-2174" r="-13592" b="-32609"/>
                </a:stretch>
              </a:blipFill>
            </p:spPr>
            <p:txBody>
              <a:bodyPr/>
              <a:lstStyle/>
              <a:p>
                <a:r>
                  <a:rPr lang="en-US">
                    <a:noFill/>
                  </a:rPr>
                  <a:t> </a:t>
                </a:r>
              </a:p>
            </p:txBody>
          </p:sp>
        </mc:Fallback>
      </mc:AlternateContent>
      <p:sp>
        <p:nvSpPr>
          <p:cNvPr id="72" name="Freeform: Shape 71">
            <a:extLst>
              <a:ext uri="{FF2B5EF4-FFF2-40B4-BE49-F238E27FC236}">
                <a16:creationId xmlns:a16="http://schemas.microsoft.com/office/drawing/2014/main" id="{91655E58-4981-680B-C64E-99C1BB3F3D56}"/>
              </a:ext>
            </a:extLst>
          </p:cNvPr>
          <p:cNvSpPr/>
          <p:nvPr/>
        </p:nvSpPr>
        <p:spPr>
          <a:xfrm>
            <a:off x="6631921" y="1737462"/>
            <a:ext cx="572528" cy="220796"/>
          </a:xfrm>
          <a:custGeom>
            <a:avLst/>
            <a:gdLst>
              <a:gd name="connsiteX0" fmla="*/ 0 w 626212"/>
              <a:gd name="connsiteY0" fmla="*/ 35948 h 308258"/>
              <a:gd name="connsiteX1" fmla="*/ 118533 w 626212"/>
              <a:gd name="connsiteY1" fmla="*/ 103682 h 308258"/>
              <a:gd name="connsiteX2" fmla="*/ 186266 w 626212"/>
              <a:gd name="connsiteY2" fmla="*/ 27482 h 308258"/>
              <a:gd name="connsiteX3" fmla="*/ 262466 w 626212"/>
              <a:gd name="connsiteY3" fmla="*/ 306882 h 308258"/>
              <a:gd name="connsiteX4" fmla="*/ 330200 w 626212"/>
              <a:gd name="connsiteY4" fmla="*/ 137548 h 308258"/>
              <a:gd name="connsiteX5" fmla="*/ 381000 w 626212"/>
              <a:gd name="connsiteY5" fmla="*/ 205282 h 308258"/>
              <a:gd name="connsiteX6" fmla="*/ 474133 w 626212"/>
              <a:gd name="connsiteY6" fmla="*/ 44415 h 308258"/>
              <a:gd name="connsiteX7" fmla="*/ 533400 w 626212"/>
              <a:gd name="connsiteY7" fmla="*/ 146015 h 308258"/>
              <a:gd name="connsiteX8" fmla="*/ 618066 w 626212"/>
              <a:gd name="connsiteY8" fmla="*/ 10548 h 308258"/>
              <a:gd name="connsiteX9" fmla="*/ 618066 w 626212"/>
              <a:gd name="connsiteY9" fmla="*/ 19015 h 30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212" h="308258">
                <a:moveTo>
                  <a:pt x="0" y="35948"/>
                </a:moveTo>
                <a:cubicBezTo>
                  <a:pt x="43744" y="70520"/>
                  <a:pt x="87489" y="105093"/>
                  <a:pt x="118533" y="103682"/>
                </a:cubicBezTo>
                <a:cubicBezTo>
                  <a:pt x="149577" y="102271"/>
                  <a:pt x="162277" y="-6385"/>
                  <a:pt x="186266" y="27482"/>
                </a:cubicBezTo>
                <a:cubicBezTo>
                  <a:pt x="210255" y="61349"/>
                  <a:pt x="238477" y="288538"/>
                  <a:pt x="262466" y="306882"/>
                </a:cubicBezTo>
                <a:cubicBezTo>
                  <a:pt x="286455" y="325226"/>
                  <a:pt x="310444" y="154481"/>
                  <a:pt x="330200" y="137548"/>
                </a:cubicBezTo>
                <a:cubicBezTo>
                  <a:pt x="349956" y="120615"/>
                  <a:pt x="357011" y="220804"/>
                  <a:pt x="381000" y="205282"/>
                </a:cubicBezTo>
                <a:cubicBezTo>
                  <a:pt x="404989" y="189760"/>
                  <a:pt x="448733" y="54293"/>
                  <a:pt x="474133" y="44415"/>
                </a:cubicBezTo>
                <a:cubicBezTo>
                  <a:pt x="499533" y="34537"/>
                  <a:pt x="509411" y="151659"/>
                  <a:pt x="533400" y="146015"/>
                </a:cubicBezTo>
                <a:cubicBezTo>
                  <a:pt x="557389" y="140371"/>
                  <a:pt x="618066" y="10548"/>
                  <a:pt x="618066" y="10548"/>
                </a:cubicBezTo>
                <a:cubicBezTo>
                  <a:pt x="632177" y="-10619"/>
                  <a:pt x="625121" y="4198"/>
                  <a:pt x="618066" y="190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207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9" grpId="0" animBg="1"/>
      <p:bldP spid="22" grpId="0" animBg="1"/>
      <p:bldP spid="71" grpId="0"/>
      <p:bldP spid="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54E2-9905-4683-BB34-6036EC36A254}"/>
              </a:ext>
            </a:extLst>
          </p:cNvPr>
          <p:cNvSpPr>
            <a:spLocks noGrp="1"/>
          </p:cNvSpPr>
          <p:nvPr>
            <p:ph type="title"/>
          </p:nvPr>
        </p:nvSpPr>
        <p:spPr/>
        <p:txBody>
          <a:bodyPr>
            <a:normAutofit fontScale="90000"/>
          </a:bodyPr>
          <a:lstStyle/>
          <a:p>
            <a:r>
              <a:rPr lang="en-US" sz="4000" dirty="0"/>
              <a:t>Summary of setup – in language of Feynman diagrams</a:t>
            </a:r>
            <a:br>
              <a:rPr lang="en-US" sz="4000" dirty="0"/>
            </a:br>
            <a:endParaRPr lang="en-US" sz="4000" dirty="0"/>
          </a:p>
        </p:txBody>
      </p:sp>
      <p:grpSp>
        <p:nvGrpSpPr>
          <p:cNvPr id="3" name="Group 2">
            <a:extLst>
              <a:ext uri="{FF2B5EF4-FFF2-40B4-BE49-F238E27FC236}">
                <a16:creationId xmlns:a16="http://schemas.microsoft.com/office/drawing/2014/main" id="{ED094F62-633A-4E53-A9EE-A67B5794339C}"/>
              </a:ext>
            </a:extLst>
          </p:cNvPr>
          <p:cNvGrpSpPr/>
          <p:nvPr/>
        </p:nvGrpSpPr>
        <p:grpSpPr>
          <a:xfrm>
            <a:off x="2292438" y="1324076"/>
            <a:ext cx="2155004" cy="1551361"/>
            <a:chOff x="2242003" y="1268973"/>
            <a:chExt cx="2784415" cy="2004467"/>
          </a:xfrm>
        </p:grpSpPr>
        <p:sp>
          <p:nvSpPr>
            <p:cNvPr id="13" name="Freeform: Shape 12">
              <a:extLst>
                <a:ext uri="{FF2B5EF4-FFF2-40B4-BE49-F238E27FC236}">
                  <a16:creationId xmlns:a16="http://schemas.microsoft.com/office/drawing/2014/main" id="{32FB015C-184F-495C-BDDA-7726808AD7CF}"/>
                </a:ext>
              </a:extLst>
            </p:cNvPr>
            <p:cNvSpPr/>
            <p:nvPr/>
          </p:nvSpPr>
          <p:spPr>
            <a:xfrm>
              <a:off x="3144223" y="1993569"/>
              <a:ext cx="749147" cy="732656"/>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7" name="Group 16">
              <a:extLst>
                <a:ext uri="{FF2B5EF4-FFF2-40B4-BE49-F238E27FC236}">
                  <a16:creationId xmlns:a16="http://schemas.microsoft.com/office/drawing/2014/main" id="{0216BD7A-AFFD-45A6-AE97-74F0ABBD443D}"/>
                </a:ext>
              </a:extLst>
            </p:cNvPr>
            <p:cNvGrpSpPr/>
            <p:nvPr/>
          </p:nvGrpSpPr>
          <p:grpSpPr>
            <a:xfrm>
              <a:off x="3213339" y="1308650"/>
              <a:ext cx="680031" cy="626345"/>
              <a:chOff x="3331186" y="4704202"/>
              <a:chExt cx="956894" cy="881350"/>
            </a:xfrm>
          </p:grpSpPr>
          <p:cxnSp>
            <p:nvCxnSpPr>
              <p:cNvPr id="18" name="Straight Arrow Connector 17">
                <a:extLst>
                  <a:ext uri="{FF2B5EF4-FFF2-40B4-BE49-F238E27FC236}">
                    <a16:creationId xmlns:a16="http://schemas.microsoft.com/office/drawing/2014/main" id="{99240423-F3DF-476D-9C53-F875F9D504C0}"/>
                  </a:ext>
                </a:extLst>
              </p:cNvPr>
              <p:cNvCxnSpPr>
                <a:cxnSpLocks/>
              </p:cNvCxnSpPr>
              <p:nvPr/>
            </p:nvCxnSpPr>
            <p:spPr>
              <a:xfrm flipV="1">
                <a:off x="3331186" y="4990642"/>
                <a:ext cx="645903" cy="594910"/>
              </a:xfrm>
              <a:prstGeom prst="straightConnector1">
                <a:avLst/>
              </a:prstGeom>
              <a:ln w="57150">
                <a:solidFill>
                  <a:srgbClr val="3333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EB46AD-F4ED-451A-B983-7E82821443AD}"/>
                  </a:ext>
                </a:extLst>
              </p:cNvPr>
              <p:cNvCxnSpPr>
                <a:cxnSpLocks/>
              </p:cNvCxnSpPr>
              <p:nvPr/>
            </p:nvCxnSpPr>
            <p:spPr>
              <a:xfrm flipV="1">
                <a:off x="3654137" y="4704202"/>
                <a:ext cx="633943" cy="583896"/>
              </a:xfrm>
              <a:prstGeom prst="straightConnector1">
                <a:avLst/>
              </a:prstGeom>
              <a:ln w="57150">
                <a:solidFill>
                  <a:srgbClr val="3333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A37A2E3-C8FC-4353-957D-C8038FBE7C14}"/>
                </a:ext>
              </a:extLst>
            </p:cNvPr>
            <p:cNvGrpSpPr/>
            <p:nvPr/>
          </p:nvGrpSpPr>
          <p:grpSpPr>
            <a:xfrm>
              <a:off x="2242003" y="1948048"/>
              <a:ext cx="956894" cy="881350"/>
              <a:chOff x="3331186" y="4704202"/>
              <a:chExt cx="956894" cy="881350"/>
            </a:xfrm>
          </p:grpSpPr>
          <p:cxnSp>
            <p:nvCxnSpPr>
              <p:cNvPr id="7" name="Straight Arrow Connector 6">
                <a:extLst>
                  <a:ext uri="{FF2B5EF4-FFF2-40B4-BE49-F238E27FC236}">
                    <a16:creationId xmlns:a16="http://schemas.microsoft.com/office/drawing/2014/main" id="{1FF3C1E9-DD3B-44CB-B28B-ACA099663921}"/>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315C10E-E0A0-40BB-9CE7-EE8A769F960A}"/>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DCE8296-019A-4C3B-9FE6-EDF027BE3216}"/>
                    </a:ext>
                  </a:extLst>
                </p:cNvPr>
                <p:cNvSpPr txBox="1"/>
                <p:nvPr/>
              </p:nvSpPr>
              <p:spPr>
                <a:xfrm>
                  <a:off x="2245054" y="1948049"/>
                  <a:ext cx="473060" cy="429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𝑔</m:t>
                            </m:r>
                          </m:sub>
                        </m:sSub>
                      </m:oMath>
                    </m:oMathPara>
                  </a14:m>
                  <a:endParaRPr lang="en-US" sz="2000" dirty="0"/>
                </a:p>
              </p:txBody>
            </p:sp>
          </mc:Choice>
          <mc:Fallback xmlns="">
            <p:sp>
              <p:nvSpPr>
                <p:cNvPr id="12" name="TextBox 11">
                  <a:extLst>
                    <a:ext uri="{FF2B5EF4-FFF2-40B4-BE49-F238E27FC236}">
                      <a16:creationId xmlns:a16="http://schemas.microsoft.com/office/drawing/2014/main" id="{CDCE8296-019A-4C3B-9FE6-EDF027BE3216}"/>
                    </a:ext>
                  </a:extLst>
                </p:cNvPr>
                <p:cNvSpPr txBox="1">
                  <a:spLocks noRot="1" noChangeAspect="1" noMove="1" noResize="1" noEditPoints="1" noAdjustHandles="1" noChangeArrowheads="1" noChangeShapeType="1" noTextEdit="1"/>
                </p:cNvSpPr>
                <p:nvPr/>
              </p:nvSpPr>
              <p:spPr>
                <a:xfrm>
                  <a:off x="2245054" y="1948049"/>
                  <a:ext cx="473060" cy="429897"/>
                </a:xfrm>
                <a:prstGeom prst="rect">
                  <a:avLst/>
                </a:prstGeom>
                <a:blipFill>
                  <a:blip r:embed="rId2"/>
                  <a:stretch>
                    <a:fillRect l="-23333" r="-6667" b="-25926"/>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C0ACE676-3CFC-411C-873F-AF18B4D509E4}"/>
                </a:ext>
              </a:extLst>
            </p:cNvPr>
            <p:cNvSpPr/>
            <p:nvPr/>
          </p:nvSpPr>
          <p:spPr>
            <a:xfrm>
              <a:off x="3051725" y="1843382"/>
              <a:ext cx="272421" cy="272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Multiplication Sign 14">
              <a:extLst>
                <a:ext uri="{FF2B5EF4-FFF2-40B4-BE49-F238E27FC236}">
                  <a16:creationId xmlns:a16="http://schemas.microsoft.com/office/drawing/2014/main" id="{BF69826D-14A1-4495-8F88-7DE0CF14E55C}"/>
                </a:ext>
              </a:extLst>
            </p:cNvPr>
            <p:cNvSpPr/>
            <p:nvPr/>
          </p:nvSpPr>
          <p:spPr>
            <a:xfrm>
              <a:off x="3659035" y="2472681"/>
              <a:ext cx="507088" cy="507088"/>
            </a:xfrm>
            <a:prstGeom prst="mathMultiply">
              <a:avLst>
                <a:gd name="adj1" fmla="val 731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a:extLst>
                <a:ext uri="{FF2B5EF4-FFF2-40B4-BE49-F238E27FC236}">
                  <a16:creationId xmlns:a16="http://schemas.microsoft.com/office/drawing/2014/main" id="{4BC500C4-B694-42DA-A698-3AA4AE836502}"/>
                </a:ext>
              </a:extLst>
            </p:cNvPr>
            <p:cNvSpPr txBox="1"/>
            <p:nvPr/>
          </p:nvSpPr>
          <p:spPr>
            <a:xfrm>
              <a:off x="3324146" y="2836005"/>
              <a:ext cx="1702272" cy="437435"/>
            </a:xfrm>
            <a:prstGeom prst="rect">
              <a:avLst/>
            </a:prstGeom>
            <a:noFill/>
          </p:spPr>
          <p:txBody>
            <a:bodyPr wrap="none" rtlCol="0">
              <a:spAutoFit/>
            </a:bodyPr>
            <a:lstStyle/>
            <a:p>
              <a:r>
                <a:rPr lang="en-US" sz="1600" dirty="0"/>
                <a:t>classical drive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CEE28B8-F5AC-4CC9-BC2F-CE67FB2C3D99}"/>
                    </a:ext>
                  </a:extLst>
                </p:cNvPr>
                <p:cNvSpPr txBox="1"/>
                <p:nvPr/>
              </p:nvSpPr>
              <p:spPr>
                <a:xfrm>
                  <a:off x="2242003" y="1268973"/>
                  <a:ext cx="1384053" cy="3976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Δ</m:t>
                            </m:r>
                          </m:e>
                          <m:sub>
                            <m:r>
                              <m:rPr>
                                <m:sty m:val="p"/>
                              </m:rPr>
                              <a:rPr lang="en-US" sz="2000" b="0" i="0" smtClean="0">
                                <a:latin typeface="Cambria Math" panose="02040503050406030204" pitchFamily="18" charset="0"/>
                              </a:rPr>
                              <m:t>d</m:t>
                            </m:r>
                          </m:sub>
                        </m:sSub>
                        <m:r>
                          <a:rPr lang="en-US" sz="2000" b="0" i="1" smtClean="0">
                            <a:latin typeface="Cambria Math" panose="02040503050406030204" pitchFamily="18" charset="0"/>
                          </a:rPr>
                          <m:t>(</m:t>
                        </m:r>
                        <m:r>
                          <a:rPr lang="en-US" sz="2000" b="1" i="1" smtClean="0">
                            <a:latin typeface="Cambria Math" panose="02040503050406030204" pitchFamily="18" charset="0"/>
                          </a:rPr>
                          <m:t>𝒓</m:t>
                        </m:r>
                        <m:r>
                          <a:rPr lang="en-US" sz="2000" b="0" i="1" smtClean="0">
                            <a:latin typeface="Cambria Math" panose="02040503050406030204" pitchFamily="18" charset="0"/>
                          </a:rPr>
                          <m:t>)</m:t>
                        </m:r>
                      </m:oMath>
                    </m:oMathPara>
                  </a14:m>
                  <a:endParaRPr lang="en-US" sz="2000" dirty="0"/>
                </a:p>
              </p:txBody>
            </p:sp>
          </mc:Choice>
          <mc:Fallback xmlns="">
            <p:sp>
              <p:nvSpPr>
                <p:cNvPr id="20" name="TextBox 19">
                  <a:extLst>
                    <a:ext uri="{FF2B5EF4-FFF2-40B4-BE49-F238E27FC236}">
                      <a16:creationId xmlns:a16="http://schemas.microsoft.com/office/drawing/2014/main" id="{2CEE28B8-F5AC-4CC9-BC2F-CE67FB2C3D99}"/>
                    </a:ext>
                  </a:extLst>
                </p:cNvPr>
                <p:cNvSpPr txBox="1">
                  <a:spLocks noRot="1" noChangeAspect="1" noMove="1" noResize="1" noEditPoints="1" noAdjustHandles="1" noChangeArrowheads="1" noChangeShapeType="1" noTextEdit="1"/>
                </p:cNvSpPr>
                <p:nvPr/>
              </p:nvSpPr>
              <p:spPr>
                <a:xfrm>
                  <a:off x="2242003" y="1268973"/>
                  <a:ext cx="1384053" cy="397669"/>
                </a:xfrm>
                <a:prstGeom prst="rect">
                  <a:avLst/>
                </a:prstGeom>
                <a:blipFill>
                  <a:blip r:embed="rId3"/>
                  <a:stretch>
                    <a:fillRect l="-8571" t="-4000" r="-9143" b="-36000"/>
                  </a:stretch>
                </a:blipFill>
              </p:spPr>
              <p:txBody>
                <a:bodyPr/>
                <a:lstStyle/>
                <a:p>
                  <a:r>
                    <a:rPr lang="en-US">
                      <a:noFill/>
                    </a:rPr>
                    <a:t> </a:t>
                  </a:r>
                </a:p>
              </p:txBody>
            </p:sp>
          </mc:Fallback>
        </mc:AlternateContent>
      </p:grpSp>
      <p:grpSp>
        <p:nvGrpSpPr>
          <p:cNvPr id="5" name="Group 4">
            <a:extLst>
              <a:ext uri="{FF2B5EF4-FFF2-40B4-BE49-F238E27FC236}">
                <a16:creationId xmlns:a16="http://schemas.microsoft.com/office/drawing/2014/main" id="{AE15E8FF-0B34-4925-8A84-3E6068A36B37}"/>
              </a:ext>
            </a:extLst>
          </p:cNvPr>
          <p:cNvGrpSpPr/>
          <p:nvPr/>
        </p:nvGrpSpPr>
        <p:grpSpPr>
          <a:xfrm>
            <a:off x="4840517" y="1404215"/>
            <a:ext cx="2606883" cy="1193714"/>
            <a:chOff x="4944968" y="1340572"/>
            <a:chExt cx="3438338" cy="1574444"/>
          </a:xfrm>
        </p:grpSpPr>
        <p:grpSp>
          <p:nvGrpSpPr>
            <p:cNvPr id="27" name="Group 26">
              <a:extLst>
                <a:ext uri="{FF2B5EF4-FFF2-40B4-BE49-F238E27FC236}">
                  <a16:creationId xmlns:a16="http://schemas.microsoft.com/office/drawing/2014/main" id="{DF0215A4-1F81-461E-A20E-CDD53FF499CD}"/>
                </a:ext>
              </a:extLst>
            </p:cNvPr>
            <p:cNvGrpSpPr/>
            <p:nvPr/>
          </p:nvGrpSpPr>
          <p:grpSpPr>
            <a:xfrm flipH="1">
              <a:off x="5686977" y="1340572"/>
              <a:ext cx="956894" cy="881350"/>
              <a:chOff x="3331186" y="4704202"/>
              <a:chExt cx="956894" cy="881350"/>
            </a:xfrm>
          </p:grpSpPr>
          <p:cxnSp>
            <p:nvCxnSpPr>
              <p:cNvPr id="28" name="Straight Arrow Connector 27">
                <a:extLst>
                  <a:ext uri="{FF2B5EF4-FFF2-40B4-BE49-F238E27FC236}">
                    <a16:creationId xmlns:a16="http://schemas.microsoft.com/office/drawing/2014/main" id="{1D857982-AFD5-49E1-973F-91A5A1AB762B}"/>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B61D4D4-8944-4677-8724-C2EA6ADC914F}"/>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 name="Freeform: Shape 25">
              <a:extLst>
                <a:ext uri="{FF2B5EF4-FFF2-40B4-BE49-F238E27FC236}">
                  <a16:creationId xmlns:a16="http://schemas.microsoft.com/office/drawing/2014/main" id="{858A16FF-4B2B-462C-841A-DF29BEBD6D07}"/>
                </a:ext>
              </a:extLst>
            </p:cNvPr>
            <p:cNvSpPr/>
            <p:nvPr/>
          </p:nvSpPr>
          <p:spPr>
            <a:xfrm rot="16695486">
              <a:off x="6790772" y="1632133"/>
              <a:ext cx="749147" cy="732656"/>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1" name="Group 20">
              <a:extLst>
                <a:ext uri="{FF2B5EF4-FFF2-40B4-BE49-F238E27FC236}">
                  <a16:creationId xmlns:a16="http://schemas.microsoft.com/office/drawing/2014/main" id="{FC4E7215-6206-4405-A70B-846E42451B2B}"/>
                </a:ext>
              </a:extLst>
            </p:cNvPr>
            <p:cNvGrpSpPr/>
            <p:nvPr/>
          </p:nvGrpSpPr>
          <p:grpSpPr>
            <a:xfrm>
              <a:off x="5916304" y="2288671"/>
              <a:ext cx="680031" cy="626345"/>
              <a:chOff x="3331186" y="4704202"/>
              <a:chExt cx="956894" cy="881350"/>
            </a:xfrm>
          </p:grpSpPr>
          <p:cxnSp>
            <p:nvCxnSpPr>
              <p:cNvPr id="22" name="Straight Arrow Connector 21">
                <a:extLst>
                  <a:ext uri="{FF2B5EF4-FFF2-40B4-BE49-F238E27FC236}">
                    <a16:creationId xmlns:a16="http://schemas.microsoft.com/office/drawing/2014/main" id="{D6F415D9-36A5-417F-AB3D-8B76206712B2}"/>
                  </a:ext>
                </a:extLst>
              </p:cNvPr>
              <p:cNvCxnSpPr>
                <a:cxnSpLocks/>
              </p:cNvCxnSpPr>
              <p:nvPr/>
            </p:nvCxnSpPr>
            <p:spPr>
              <a:xfrm flipV="1">
                <a:off x="3331186" y="4990642"/>
                <a:ext cx="645903" cy="594910"/>
              </a:xfrm>
              <a:prstGeom prst="straightConnector1">
                <a:avLst/>
              </a:prstGeom>
              <a:ln w="57150">
                <a:solidFill>
                  <a:srgbClr val="3333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DF93BFA-C1B2-4772-B6A0-E222FF107585}"/>
                  </a:ext>
                </a:extLst>
              </p:cNvPr>
              <p:cNvCxnSpPr>
                <a:cxnSpLocks/>
              </p:cNvCxnSpPr>
              <p:nvPr/>
            </p:nvCxnSpPr>
            <p:spPr>
              <a:xfrm flipV="1">
                <a:off x="3654137" y="4704202"/>
                <a:ext cx="633943" cy="583896"/>
              </a:xfrm>
              <a:prstGeom prst="straightConnector1">
                <a:avLst/>
              </a:prstGeom>
              <a:ln w="57150">
                <a:solidFill>
                  <a:srgbClr val="3333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5D4D050-0EA9-4853-A31E-F146E4EC5B58}"/>
                    </a:ext>
                  </a:extLst>
                </p:cNvPr>
                <p:cNvSpPr txBox="1"/>
                <p:nvPr/>
              </p:nvSpPr>
              <p:spPr>
                <a:xfrm>
                  <a:off x="4944968" y="2248995"/>
                  <a:ext cx="1412843" cy="4059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𝑒</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Δ</m:t>
                            </m:r>
                          </m:e>
                          <m:sub>
                            <m:r>
                              <m:rPr>
                                <m:sty m:val="p"/>
                              </m:rPr>
                              <a:rPr lang="en-US" sz="2000" b="0" i="0" smtClean="0">
                                <a:latin typeface="Cambria Math" panose="02040503050406030204" pitchFamily="18" charset="0"/>
                              </a:rPr>
                              <m:t>d</m:t>
                            </m:r>
                          </m:sub>
                        </m:sSub>
                        <m:r>
                          <a:rPr lang="en-US" sz="2000" b="0" i="1" smtClean="0">
                            <a:latin typeface="Cambria Math" panose="02040503050406030204" pitchFamily="18" charset="0"/>
                          </a:rPr>
                          <m:t>(</m:t>
                        </m:r>
                        <m:r>
                          <a:rPr lang="en-US" sz="2000" b="1" i="1" smtClean="0">
                            <a:latin typeface="Cambria Math" panose="02040503050406030204" pitchFamily="18" charset="0"/>
                          </a:rPr>
                          <m:t>𝒓</m:t>
                        </m:r>
                        <m:r>
                          <a:rPr lang="en-US" sz="2000" b="0" i="1" smtClean="0">
                            <a:latin typeface="Cambria Math" panose="02040503050406030204" pitchFamily="18" charset="0"/>
                          </a:rPr>
                          <m:t>)</m:t>
                        </m:r>
                      </m:oMath>
                    </m:oMathPara>
                  </a14:m>
                  <a:endParaRPr lang="en-US" sz="2000" dirty="0"/>
                </a:p>
              </p:txBody>
            </p:sp>
          </mc:Choice>
          <mc:Fallback xmlns="">
            <p:sp>
              <p:nvSpPr>
                <p:cNvPr id="24" name="TextBox 23">
                  <a:extLst>
                    <a:ext uri="{FF2B5EF4-FFF2-40B4-BE49-F238E27FC236}">
                      <a16:creationId xmlns:a16="http://schemas.microsoft.com/office/drawing/2014/main" id="{55D4D050-0EA9-4853-A31E-F146E4EC5B58}"/>
                    </a:ext>
                  </a:extLst>
                </p:cNvPr>
                <p:cNvSpPr txBox="1">
                  <a:spLocks noRot="1" noChangeAspect="1" noMove="1" noResize="1" noEditPoints="1" noAdjustHandles="1" noChangeArrowheads="1" noChangeShapeType="1" noTextEdit="1"/>
                </p:cNvSpPr>
                <p:nvPr/>
              </p:nvSpPr>
              <p:spPr>
                <a:xfrm>
                  <a:off x="4944968" y="2248995"/>
                  <a:ext cx="1412843" cy="405941"/>
                </a:xfrm>
                <a:prstGeom prst="rect">
                  <a:avLst/>
                </a:prstGeom>
                <a:blipFill>
                  <a:blip r:embed="rId4"/>
                  <a:stretch>
                    <a:fillRect l="-8571" t="-2000" r="-9143" b="-36000"/>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12E6BB3F-38A2-4728-8138-A03CF4967CFC}"/>
                </a:ext>
              </a:extLst>
            </p:cNvPr>
            <p:cNvSpPr/>
            <p:nvPr/>
          </p:nvSpPr>
          <p:spPr>
            <a:xfrm>
              <a:off x="6530274" y="2101208"/>
              <a:ext cx="272421" cy="272421"/>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05810A9-8C27-471F-9501-2D2933BED8C8}"/>
                    </a:ext>
                  </a:extLst>
                </p:cNvPr>
                <p:cNvSpPr txBox="1"/>
                <p:nvPr/>
              </p:nvSpPr>
              <p:spPr>
                <a:xfrm>
                  <a:off x="5383598" y="1400750"/>
                  <a:ext cx="482901" cy="4388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𝑔</m:t>
                            </m:r>
                          </m:sub>
                        </m:sSub>
                      </m:oMath>
                    </m:oMathPara>
                  </a14:m>
                  <a:endParaRPr lang="en-US" sz="2000" dirty="0"/>
                </a:p>
              </p:txBody>
            </p:sp>
          </mc:Choice>
          <mc:Fallback xmlns="">
            <p:sp>
              <p:nvSpPr>
                <p:cNvPr id="30" name="TextBox 29">
                  <a:extLst>
                    <a:ext uri="{FF2B5EF4-FFF2-40B4-BE49-F238E27FC236}">
                      <a16:creationId xmlns:a16="http://schemas.microsoft.com/office/drawing/2014/main" id="{C05810A9-8C27-471F-9501-2D2933BED8C8}"/>
                    </a:ext>
                  </a:extLst>
                </p:cNvPr>
                <p:cNvSpPr txBox="1">
                  <a:spLocks noRot="1" noChangeAspect="1" noMove="1" noResize="1" noEditPoints="1" noAdjustHandles="1" noChangeArrowheads="1" noChangeShapeType="1" noTextEdit="1"/>
                </p:cNvSpPr>
                <p:nvPr/>
              </p:nvSpPr>
              <p:spPr>
                <a:xfrm>
                  <a:off x="5383598" y="1400750"/>
                  <a:ext cx="482901" cy="438840"/>
                </a:xfrm>
                <a:prstGeom prst="rect">
                  <a:avLst/>
                </a:prstGeom>
                <a:blipFill>
                  <a:blip r:embed="rId5"/>
                  <a:stretch>
                    <a:fillRect l="-23333" r="-6667"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54D987F-F3B8-4CAD-A83C-6617A44CF154}"/>
                    </a:ext>
                  </a:extLst>
                </p:cNvPr>
                <p:cNvSpPr txBox="1"/>
                <p:nvPr/>
              </p:nvSpPr>
              <p:spPr>
                <a:xfrm>
                  <a:off x="7294540" y="2048211"/>
                  <a:ext cx="1088766" cy="4059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Δ</m:t>
                            </m:r>
                          </m:e>
                          <m:sub>
                            <m:r>
                              <a:rPr lang="en-US" sz="2000" b="0" i="1" smtClean="0">
                                <a:latin typeface="Cambria Math" panose="02040503050406030204" pitchFamily="18" charset="0"/>
                              </a:rPr>
                              <m:t>𝑚</m:t>
                            </m:r>
                          </m:sub>
                        </m:sSub>
                      </m:oMath>
                    </m:oMathPara>
                  </a14:m>
                  <a:endParaRPr lang="en-US" sz="2000" dirty="0"/>
                </a:p>
              </p:txBody>
            </p:sp>
          </mc:Choice>
          <mc:Fallback xmlns="">
            <p:sp>
              <p:nvSpPr>
                <p:cNvPr id="31" name="TextBox 30">
                  <a:extLst>
                    <a:ext uri="{FF2B5EF4-FFF2-40B4-BE49-F238E27FC236}">
                      <a16:creationId xmlns:a16="http://schemas.microsoft.com/office/drawing/2014/main" id="{254D987F-F3B8-4CAD-A83C-6617A44CF154}"/>
                    </a:ext>
                  </a:extLst>
                </p:cNvPr>
                <p:cNvSpPr txBox="1">
                  <a:spLocks noRot="1" noChangeAspect="1" noMove="1" noResize="1" noEditPoints="1" noAdjustHandles="1" noChangeArrowheads="1" noChangeShapeType="1" noTextEdit="1"/>
                </p:cNvSpPr>
                <p:nvPr/>
              </p:nvSpPr>
              <p:spPr>
                <a:xfrm>
                  <a:off x="7294540" y="2048211"/>
                  <a:ext cx="1088766" cy="405941"/>
                </a:xfrm>
                <a:prstGeom prst="rect">
                  <a:avLst/>
                </a:prstGeom>
                <a:blipFill>
                  <a:blip r:embed="rId6"/>
                  <a:stretch>
                    <a:fillRect l="-4444" r="-1481" b="-12000"/>
                  </a:stretch>
                </a:blipFill>
              </p:spPr>
              <p:txBody>
                <a:bodyPr/>
                <a:lstStyle/>
                <a:p>
                  <a:r>
                    <a:rPr lang="en-US">
                      <a:noFill/>
                    </a:rPr>
                    <a:t> </a:t>
                  </a:r>
                </a:p>
              </p:txBody>
            </p:sp>
          </mc:Fallback>
        </mc:AlternateContent>
      </p:grpSp>
      <p:sp>
        <p:nvSpPr>
          <p:cNvPr id="32" name="TextBox 31">
            <a:extLst>
              <a:ext uri="{FF2B5EF4-FFF2-40B4-BE49-F238E27FC236}">
                <a16:creationId xmlns:a16="http://schemas.microsoft.com/office/drawing/2014/main" id="{A94FC672-C7C2-48BB-8692-7F6304217C11}"/>
              </a:ext>
            </a:extLst>
          </p:cNvPr>
          <p:cNvSpPr txBox="1"/>
          <p:nvPr/>
        </p:nvSpPr>
        <p:spPr>
          <a:xfrm>
            <a:off x="429137" y="1566330"/>
            <a:ext cx="1307794" cy="646331"/>
          </a:xfrm>
          <a:prstGeom prst="rect">
            <a:avLst/>
          </a:prstGeom>
          <a:noFill/>
        </p:spPr>
        <p:txBody>
          <a:bodyPr wrap="none" rtlCol="0">
            <a:spAutoFit/>
          </a:bodyPr>
          <a:lstStyle/>
          <a:p>
            <a:r>
              <a:rPr lang="en-US" dirty="0"/>
              <a:t>Elementary </a:t>
            </a:r>
          </a:p>
          <a:p>
            <a:r>
              <a:rPr lang="en-US" dirty="0"/>
              <a:t>interactions</a:t>
            </a:r>
          </a:p>
        </p:txBody>
      </p:sp>
      <p:sp>
        <p:nvSpPr>
          <p:cNvPr id="33" name="TextBox 32">
            <a:extLst>
              <a:ext uri="{FF2B5EF4-FFF2-40B4-BE49-F238E27FC236}">
                <a16:creationId xmlns:a16="http://schemas.microsoft.com/office/drawing/2014/main" id="{B77BAAFD-0281-456A-94AC-7FDBDB9090DC}"/>
              </a:ext>
            </a:extLst>
          </p:cNvPr>
          <p:cNvSpPr txBox="1"/>
          <p:nvPr/>
        </p:nvSpPr>
        <p:spPr>
          <a:xfrm>
            <a:off x="459050" y="4031131"/>
            <a:ext cx="1114664" cy="646331"/>
          </a:xfrm>
          <a:prstGeom prst="rect">
            <a:avLst/>
          </a:prstGeom>
          <a:noFill/>
        </p:spPr>
        <p:txBody>
          <a:bodyPr wrap="none" rtlCol="0">
            <a:spAutoFit/>
          </a:bodyPr>
          <a:lstStyle/>
          <a:p>
            <a:r>
              <a:rPr lang="en-US" dirty="0"/>
              <a:t>Resonant </a:t>
            </a:r>
          </a:p>
          <a:p>
            <a:r>
              <a:rPr lang="en-US" dirty="0"/>
              <a:t>process</a:t>
            </a:r>
          </a:p>
        </p:txBody>
      </p:sp>
      <p:grpSp>
        <p:nvGrpSpPr>
          <p:cNvPr id="9" name="Group 8">
            <a:extLst>
              <a:ext uri="{FF2B5EF4-FFF2-40B4-BE49-F238E27FC236}">
                <a16:creationId xmlns:a16="http://schemas.microsoft.com/office/drawing/2014/main" id="{117FA7A4-085C-4FBE-AE5B-6A33AD665C1A}"/>
              </a:ext>
            </a:extLst>
          </p:cNvPr>
          <p:cNvGrpSpPr/>
          <p:nvPr/>
        </p:nvGrpSpPr>
        <p:grpSpPr>
          <a:xfrm>
            <a:off x="2063904" y="3505170"/>
            <a:ext cx="3840899" cy="2677937"/>
            <a:chOff x="1997591" y="2998115"/>
            <a:chExt cx="4395671" cy="3064733"/>
          </a:xfrm>
        </p:grpSpPr>
        <p:grpSp>
          <p:nvGrpSpPr>
            <p:cNvPr id="59" name="Group 58">
              <a:extLst>
                <a:ext uri="{FF2B5EF4-FFF2-40B4-BE49-F238E27FC236}">
                  <a16:creationId xmlns:a16="http://schemas.microsoft.com/office/drawing/2014/main" id="{FE45DC46-7E17-4556-830B-BDBFCD957F11}"/>
                </a:ext>
              </a:extLst>
            </p:cNvPr>
            <p:cNvGrpSpPr/>
            <p:nvPr/>
          </p:nvGrpSpPr>
          <p:grpSpPr>
            <a:xfrm>
              <a:off x="4911186" y="3740978"/>
              <a:ext cx="561491" cy="517163"/>
              <a:chOff x="3331186" y="4704202"/>
              <a:chExt cx="956894" cy="881350"/>
            </a:xfrm>
          </p:grpSpPr>
          <p:cxnSp>
            <p:nvCxnSpPr>
              <p:cNvPr id="60" name="Straight Arrow Connector 59">
                <a:extLst>
                  <a:ext uri="{FF2B5EF4-FFF2-40B4-BE49-F238E27FC236}">
                    <a16:creationId xmlns:a16="http://schemas.microsoft.com/office/drawing/2014/main" id="{3D93C983-7E72-4CC4-90B4-A205BE8AA471}"/>
                  </a:ext>
                </a:extLst>
              </p:cNvPr>
              <p:cNvCxnSpPr>
                <a:cxnSpLocks/>
              </p:cNvCxnSpPr>
              <p:nvPr/>
            </p:nvCxnSpPr>
            <p:spPr>
              <a:xfrm flipV="1">
                <a:off x="3331186" y="4990642"/>
                <a:ext cx="645903" cy="594910"/>
              </a:xfrm>
              <a:prstGeom prst="straightConnector1">
                <a:avLst/>
              </a:prstGeom>
              <a:ln w="57150">
                <a:solidFill>
                  <a:srgbClr val="3333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9B4F17A-5EC1-4842-955D-50E5EE66E013}"/>
                  </a:ext>
                </a:extLst>
              </p:cNvPr>
              <p:cNvCxnSpPr>
                <a:cxnSpLocks/>
              </p:cNvCxnSpPr>
              <p:nvPr/>
            </p:nvCxnSpPr>
            <p:spPr>
              <a:xfrm flipV="1">
                <a:off x="3654137" y="4704202"/>
                <a:ext cx="633943" cy="583896"/>
              </a:xfrm>
              <a:prstGeom prst="straightConnector1">
                <a:avLst/>
              </a:prstGeom>
              <a:ln w="57150">
                <a:solidFill>
                  <a:srgbClr val="3333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8781B30A-D358-40AF-8A90-EF205EB08DCE}"/>
                </a:ext>
              </a:extLst>
            </p:cNvPr>
            <p:cNvGrpSpPr/>
            <p:nvPr/>
          </p:nvGrpSpPr>
          <p:grpSpPr>
            <a:xfrm flipH="1">
              <a:off x="4911186" y="4264037"/>
              <a:ext cx="790092" cy="718159"/>
              <a:chOff x="3331186" y="4715777"/>
              <a:chExt cx="956894" cy="869775"/>
            </a:xfrm>
          </p:grpSpPr>
          <p:cxnSp>
            <p:nvCxnSpPr>
              <p:cNvPr id="63" name="Straight Arrow Connector 62">
                <a:extLst>
                  <a:ext uri="{FF2B5EF4-FFF2-40B4-BE49-F238E27FC236}">
                    <a16:creationId xmlns:a16="http://schemas.microsoft.com/office/drawing/2014/main" id="{3AA4CF04-DEB7-4EEB-B592-BB342E34469F}"/>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0C31726D-317B-4737-951E-B7C2CDE6D080}"/>
                  </a:ext>
                </a:extLst>
              </p:cNvPr>
              <p:cNvCxnSpPr>
                <a:cxnSpLocks/>
              </p:cNvCxnSpPr>
              <p:nvPr/>
            </p:nvCxnSpPr>
            <p:spPr>
              <a:xfrm flipV="1">
                <a:off x="3654137" y="4715777"/>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0" name="Freeform: Shape 69">
              <a:extLst>
                <a:ext uri="{FF2B5EF4-FFF2-40B4-BE49-F238E27FC236}">
                  <a16:creationId xmlns:a16="http://schemas.microsoft.com/office/drawing/2014/main" id="{51538E27-998E-47EF-BA4D-2ACA91440390}"/>
                </a:ext>
              </a:extLst>
            </p:cNvPr>
            <p:cNvSpPr/>
            <p:nvPr/>
          </p:nvSpPr>
          <p:spPr>
            <a:xfrm>
              <a:off x="4971316" y="3174077"/>
              <a:ext cx="515382" cy="504037"/>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4" name="Group 33">
              <a:extLst>
                <a:ext uri="{FF2B5EF4-FFF2-40B4-BE49-F238E27FC236}">
                  <a16:creationId xmlns:a16="http://schemas.microsoft.com/office/drawing/2014/main" id="{70B9E520-61C9-4E3B-BC99-323D5698A27C}"/>
                </a:ext>
              </a:extLst>
            </p:cNvPr>
            <p:cNvGrpSpPr/>
            <p:nvPr/>
          </p:nvGrpSpPr>
          <p:grpSpPr>
            <a:xfrm flipH="1">
              <a:off x="2489567" y="4036158"/>
              <a:ext cx="790092" cy="718159"/>
              <a:chOff x="3331186" y="4715777"/>
              <a:chExt cx="956894" cy="869775"/>
            </a:xfrm>
          </p:grpSpPr>
          <p:cxnSp>
            <p:nvCxnSpPr>
              <p:cNvPr id="35" name="Straight Arrow Connector 34">
                <a:extLst>
                  <a:ext uri="{FF2B5EF4-FFF2-40B4-BE49-F238E27FC236}">
                    <a16:creationId xmlns:a16="http://schemas.microsoft.com/office/drawing/2014/main" id="{FF9F2B83-B00E-44B1-A8A2-30B0F1DF98FB}"/>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AA2C71E-B1A6-4908-A66A-CD479C6A1027}"/>
                  </a:ext>
                </a:extLst>
              </p:cNvPr>
              <p:cNvCxnSpPr>
                <a:cxnSpLocks/>
              </p:cNvCxnSpPr>
              <p:nvPr/>
            </p:nvCxnSpPr>
            <p:spPr>
              <a:xfrm flipV="1">
                <a:off x="3654137" y="4715777"/>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Freeform: Shape 36">
              <a:extLst>
                <a:ext uri="{FF2B5EF4-FFF2-40B4-BE49-F238E27FC236}">
                  <a16:creationId xmlns:a16="http://schemas.microsoft.com/office/drawing/2014/main" id="{2E75E99B-018D-425B-8660-6F869240FBFE}"/>
                </a:ext>
              </a:extLst>
            </p:cNvPr>
            <p:cNvSpPr/>
            <p:nvPr/>
          </p:nvSpPr>
          <p:spPr>
            <a:xfrm rot="17598622">
              <a:off x="3435985" y="4359396"/>
              <a:ext cx="618559" cy="604942"/>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Freeform: Shape 37">
              <a:extLst>
                <a:ext uri="{FF2B5EF4-FFF2-40B4-BE49-F238E27FC236}">
                  <a16:creationId xmlns:a16="http://schemas.microsoft.com/office/drawing/2014/main" id="{FE87CB09-10FE-490D-870A-B52AF82AE58F}"/>
                </a:ext>
              </a:extLst>
            </p:cNvPr>
            <p:cNvSpPr/>
            <p:nvPr/>
          </p:nvSpPr>
          <p:spPr>
            <a:xfrm>
              <a:off x="2625500" y="5368262"/>
              <a:ext cx="533312" cy="521572"/>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9" name="Group 38">
              <a:extLst>
                <a:ext uri="{FF2B5EF4-FFF2-40B4-BE49-F238E27FC236}">
                  <a16:creationId xmlns:a16="http://schemas.microsoft.com/office/drawing/2014/main" id="{C843D680-BA0D-41EB-92C0-B4B782949E43}"/>
                </a:ext>
              </a:extLst>
            </p:cNvPr>
            <p:cNvGrpSpPr/>
            <p:nvPr/>
          </p:nvGrpSpPr>
          <p:grpSpPr>
            <a:xfrm>
              <a:off x="2682568" y="4802735"/>
              <a:ext cx="561491" cy="517163"/>
              <a:chOff x="3331186" y="4704202"/>
              <a:chExt cx="956894" cy="881350"/>
            </a:xfrm>
          </p:grpSpPr>
          <p:cxnSp>
            <p:nvCxnSpPr>
              <p:cNvPr id="40" name="Straight Arrow Connector 39">
                <a:extLst>
                  <a:ext uri="{FF2B5EF4-FFF2-40B4-BE49-F238E27FC236}">
                    <a16:creationId xmlns:a16="http://schemas.microsoft.com/office/drawing/2014/main" id="{AB31B573-D71D-48E3-8C6E-18D9D8141552}"/>
                  </a:ext>
                </a:extLst>
              </p:cNvPr>
              <p:cNvCxnSpPr>
                <a:cxnSpLocks/>
              </p:cNvCxnSpPr>
              <p:nvPr/>
            </p:nvCxnSpPr>
            <p:spPr>
              <a:xfrm flipV="1">
                <a:off x="3331186" y="4990642"/>
                <a:ext cx="645903" cy="594910"/>
              </a:xfrm>
              <a:prstGeom prst="straightConnector1">
                <a:avLst/>
              </a:prstGeom>
              <a:ln w="57150">
                <a:solidFill>
                  <a:srgbClr val="3333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2BABB8F-EDD5-45D4-81E6-FD69BE52D7BF}"/>
                  </a:ext>
                </a:extLst>
              </p:cNvPr>
              <p:cNvCxnSpPr>
                <a:cxnSpLocks/>
              </p:cNvCxnSpPr>
              <p:nvPr/>
            </p:nvCxnSpPr>
            <p:spPr>
              <a:xfrm flipV="1">
                <a:off x="3654137" y="4704202"/>
                <a:ext cx="633943" cy="583896"/>
              </a:xfrm>
              <a:prstGeom prst="straightConnector1">
                <a:avLst/>
              </a:prstGeom>
              <a:ln w="57150">
                <a:solidFill>
                  <a:srgbClr val="3333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0B9FA886-21CF-4AE2-A409-160E3F56BACA}"/>
                </a:ext>
              </a:extLst>
            </p:cNvPr>
            <p:cNvGrpSpPr/>
            <p:nvPr/>
          </p:nvGrpSpPr>
          <p:grpSpPr>
            <a:xfrm>
              <a:off x="2013848" y="5330676"/>
              <a:ext cx="656794" cy="604942"/>
              <a:chOff x="3331186" y="4704202"/>
              <a:chExt cx="956894" cy="881350"/>
            </a:xfrm>
          </p:grpSpPr>
          <p:cxnSp>
            <p:nvCxnSpPr>
              <p:cNvPr id="43" name="Straight Arrow Connector 42">
                <a:extLst>
                  <a:ext uri="{FF2B5EF4-FFF2-40B4-BE49-F238E27FC236}">
                    <a16:creationId xmlns:a16="http://schemas.microsoft.com/office/drawing/2014/main" id="{D731C4E1-4FD1-42A7-8D5A-9CA179C7F108}"/>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2D05B76-C08E-4907-B063-C7A2A4C25C35}"/>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31BB46E-09E3-4316-85E2-F09925FFC5C6}"/>
                    </a:ext>
                  </a:extLst>
                </p:cNvPr>
                <p:cNvSpPr txBox="1"/>
                <p:nvPr/>
              </p:nvSpPr>
              <p:spPr>
                <a:xfrm>
                  <a:off x="1997591" y="5217789"/>
                  <a:ext cx="419008" cy="38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𝑔</m:t>
                            </m:r>
                          </m:sub>
                        </m:sSub>
                      </m:oMath>
                    </m:oMathPara>
                  </a14:m>
                  <a:endParaRPr lang="en-US" sz="2000" dirty="0"/>
                </a:p>
              </p:txBody>
            </p:sp>
          </mc:Choice>
          <mc:Fallback xmlns="">
            <p:sp>
              <p:nvSpPr>
                <p:cNvPr id="45" name="TextBox 44">
                  <a:extLst>
                    <a:ext uri="{FF2B5EF4-FFF2-40B4-BE49-F238E27FC236}">
                      <a16:creationId xmlns:a16="http://schemas.microsoft.com/office/drawing/2014/main" id="{E31BB46E-09E3-4316-85E2-F09925FFC5C6}"/>
                    </a:ext>
                  </a:extLst>
                </p:cNvPr>
                <p:cNvSpPr txBox="1">
                  <a:spLocks noRot="1" noChangeAspect="1" noMove="1" noResize="1" noEditPoints="1" noAdjustHandles="1" noChangeArrowheads="1" noChangeShapeType="1" noTextEdit="1"/>
                </p:cNvSpPr>
                <p:nvPr/>
              </p:nvSpPr>
              <p:spPr>
                <a:xfrm>
                  <a:off x="1997591" y="5217789"/>
                  <a:ext cx="419008" cy="380777"/>
                </a:xfrm>
                <a:prstGeom prst="rect">
                  <a:avLst/>
                </a:prstGeom>
                <a:blipFill>
                  <a:blip r:embed="rId7"/>
                  <a:stretch>
                    <a:fillRect l="-25000" r="-6667" b="-25455"/>
                  </a:stretch>
                </a:blipFill>
              </p:spPr>
              <p:txBody>
                <a:bodyPr/>
                <a:lstStyle/>
                <a:p>
                  <a:r>
                    <a:rPr lang="en-US">
                      <a:noFill/>
                    </a:rPr>
                    <a:t> </a:t>
                  </a:r>
                </a:p>
              </p:txBody>
            </p:sp>
          </mc:Fallback>
        </mc:AlternateContent>
        <p:sp>
          <p:nvSpPr>
            <p:cNvPr id="46" name="Oval 45">
              <a:extLst>
                <a:ext uri="{FF2B5EF4-FFF2-40B4-BE49-F238E27FC236}">
                  <a16:creationId xmlns:a16="http://schemas.microsoft.com/office/drawing/2014/main" id="{61146729-E20A-479A-A5C8-1E9762224252}"/>
                </a:ext>
              </a:extLst>
            </p:cNvPr>
            <p:cNvSpPr/>
            <p:nvPr/>
          </p:nvSpPr>
          <p:spPr>
            <a:xfrm>
              <a:off x="2549126" y="5244255"/>
              <a:ext cx="224934" cy="2249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Multiplication Sign 46">
              <a:extLst>
                <a:ext uri="{FF2B5EF4-FFF2-40B4-BE49-F238E27FC236}">
                  <a16:creationId xmlns:a16="http://schemas.microsoft.com/office/drawing/2014/main" id="{F2E00E31-CB5B-4CDB-BA5D-B7EDFDF3ED87}"/>
                </a:ext>
              </a:extLst>
            </p:cNvPr>
            <p:cNvSpPr/>
            <p:nvPr/>
          </p:nvSpPr>
          <p:spPr>
            <a:xfrm>
              <a:off x="2981827" y="5716820"/>
              <a:ext cx="346028" cy="346028"/>
            </a:xfrm>
            <a:prstGeom prst="mathMultiply">
              <a:avLst>
                <a:gd name="adj1" fmla="val 731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Oval 53">
              <a:extLst>
                <a:ext uri="{FF2B5EF4-FFF2-40B4-BE49-F238E27FC236}">
                  <a16:creationId xmlns:a16="http://schemas.microsoft.com/office/drawing/2014/main" id="{8AC42BAB-2805-4483-8944-6756E2A34EA3}"/>
                </a:ext>
              </a:extLst>
            </p:cNvPr>
            <p:cNvSpPr/>
            <p:nvPr/>
          </p:nvSpPr>
          <p:spPr>
            <a:xfrm>
              <a:off x="3185864" y="4645088"/>
              <a:ext cx="224934" cy="22493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DBD2DD1-4F0E-4939-877E-EFCF3ACAC9FE}"/>
                    </a:ext>
                  </a:extLst>
                </p:cNvPr>
                <p:cNvSpPr txBox="1"/>
                <p:nvPr/>
              </p:nvSpPr>
              <p:spPr>
                <a:xfrm>
                  <a:off x="2239072" y="4076289"/>
                  <a:ext cx="419008" cy="38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𝑔</m:t>
                            </m:r>
                          </m:sub>
                        </m:sSub>
                      </m:oMath>
                    </m:oMathPara>
                  </a14:m>
                  <a:endParaRPr lang="en-US" sz="2000" dirty="0"/>
                </a:p>
              </p:txBody>
            </p:sp>
          </mc:Choice>
          <mc:Fallback xmlns="">
            <p:sp>
              <p:nvSpPr>
                <p:cNvPr id="55" name="TextBox 54">
                  <a:extLst>
                    <a:ext uri="{FF2B5EF4-FFF2-40B4-BE49-F238E27FC236}">
                      <a16:creationId xmlns:a16="http://schemas.microsoft.com/office/drawing/2014/main" id="{DDBD2DD1-4F0E-4939-877E-EFCF3ACAC9FE}"/>
                    </a:ext>
                  </a:extLst>
                </p:cNvPr>
                <p:cNvSpPr txBox="1">
                  <a:spLocks noRot="1" noChangeAspect="1" noMove="1" noResize="1" noEditPoints="1" noAdjustHandles="1" noChangeArrowheads="1" noChangeShapeType="1" noTextEdit="1"/>
                </p:cNvSpPr>
                <p:nvPr/>
              </p:nvSpPr>
              <p:spPr>
                <a:xfrm>
                  <a:off x="2239072" y="4076289"/>
                  <a:ext cx="419008" cy="380777"/>
                </a:xfrm>
                <a:prstGeom prst="rect">
                  <a:avLst/>
                </a:prstGeom>
                <a:blipFill>
                  <a:blip r:embed="rId8"/>
                  <a:stretch>
                    <a:fillRect l="-23333" r="-6667" b="-25926"/>
                  </a:stretch>
                </a:blipFill>
              </p:spPr>
              <p:txBody>
                <a:bodyPr/>
                <a:lstStyle/>
                <a:p>
                  <a:r>
                    <a:rPr lang="en-US">
                      <a:noFill/>
                    </a:rPr>
                    <a:t> </a:t>
                  </a:r>
                </a:p>
              </p:txBody>
            </p:sp>
          </mc:Fallback>
        </mc:AlternateContent>
        <p:sp>
          <p:nvSpPr>
            <p:cNvPr id="57" name="Freeform: Shape 56">
              <a:extLst>
                <a:ext uri="{FF2B5EF4-FFF2-40B4-BE49-F238E27FC236}">
                  <a16:creationId xmlns:a16="http://schemas.microsoft.com/office/drawing/2014/main" id="{38E99346-C7A3-4A89-8E07-852D5D65C9AA}"/>
                </a:ext>
              </a:extLst>
            </p:cNvPr>
            <p:cNvSpPr/>
            <p:nvPr/>
          </p:nvSpPr>
          <p:spPr>
            <a:xfrm rot="17580000">
              <a:off x="4169022" y="4120824"/>
              <a:ext cx="618559" cy="604942"/>
            </a:xfrm>
            <a:custGeom>
              <a:avLst/>
              <a:gdLst>
                <a:gd name="connsiteX0" fmla="*/ 0 w 749147"/>
                <a:gd name="connsiteY0" fmla="*/ 32862 h 732656"/>
                <a:gd name="connsiteX1" fmla="*/ 297455 w 749147"/>
                <a:gd name="connsiteY1" fmla="*/ 32862 h 732656"/>
                <a:gd name="connsiteX2" fmla="*/ 209320 w 749147"/>
                <a:gd name="connsiteY2" fmla="*/ 374385 h 732656"/>
                <a:gd name="connsiteX3" fmla="*/ 561860 w 749147"/>
                <a:gd name="connsiteY3" fmla="*/ 330317 h 732656"/>
                <a:gd name="connsiteX4" fmla="*/ 473725 w 749147"/>
                <a:gd name="connsiteY4" fmla="*/ 693874 h 732656"/>
                <a:gd name="connsiteX5" fmla="*/ 749147 w 749147"/>
                <a:gd name="connsiteY5" fmla="*/ 704891 h 73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147" h="732656">
                  <a:moveTo>
                    <a:pt x="0" y="32862"/>
                  </a:moveTo>
                  <a:cubicBezTo>
                    <a:pt x="131284" y="4402"/>
                    <a:pt x="262568" y="-24058"/>
                    <a:pt x="297455" y="32862"/>
                  </a:cubicBezTo>
                  <a:cubicBezTo>
                    <a:pt x="332342" y="89782"/>
                    <a:pt x="165253" y="324809"/>
                    <a:pt x="209320" y="374385"/>
                  </a:cubicBezTo>
                  <a:cubicBezTo>
                    <a:pt x="253387" y="423961"/>
                    <a:pt x="517793" y="277069"/>
                    <a:pt x="561860" y="330317"/>
                  </a:cubicBezTo>
                  <a:cubicBezTo>
                    <a:pt x="605928" y="383565"/>
                    <a:pt x="442511" y="631445"/>
                    <a:pt x="473725" y="693874"/>
                  </a:cubicBezTo>
                  <a:cubicBezTo>
                    <a:pt x="504940" y="756303"/>
                    <a:pt x="627043" y="730597"/>
                    <a:pt x="749147" y="70489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Oval 57">
              <a:extLst>
                <a:ext uri="{FF2B5EF4-FFF2-40B4-BE49-F238E27FC236}">
                  <a16:creationId xmlns:a16="http://schemas.microsoft.com/office/drawing/2014/main" id="{45C9B6E9-89A4-4E51-A882-C15B46797D85}"/>
                </a:ext>
              </a:extLst>
            </p:cNvPr>
            <p:cNvSpPr/>
            <p:nvPr/>
          </p:nvSpPr>
          <p:spPr>
            <a:xfrm>
              <a:off x="4795167" y="4143904"/>
              <a:ext cx="224934" cy="22493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60F03C1-367B-4151-8197-67992AB0BBFC}"/>
                    </a:ext>
                  </a:extLst>
                </p:cNvPr>
                <p:cNvSpPr txBox="1"/>
                <p:nvPr/>
              </p:nvSpPr>
              <p:spPr>
                <a:xfrm>
                  <a:off x="4980504" y="4628962"/>
                  <a:ext cx="419008" cy="38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𝑔</m:t>
                            </m:r>
                          </m:sub>
                        </m:sSub>
                      </m:oMath>
                    </m:oMathPara>
                  </a14:m>
                  <a:endParaRPr lang="en-US" sz="2000" dirty="0"/>
                </a:p>
              </p:txBody>
            </p:sp>
          </mc:Choice>
          <mc:Fallback xmlns="">
            <p:sp>
              <p:nvSpPr>
                <p:cNvPr id="65" name="TextBox 64">
                  <a:extLst>
                    <a:ext uri="{FF2B5EF4-FFF2-40B4-BE49-F238E27FC236}">
                      <a16:creationId xmlns:a16="http://schemas.microsoft.com/office/drawing/2014/main" id="{A60F03C1-367B-4151-8197-67992AB0BBFC}"/>
                    </a:ext>
                  </a:extLst>
                </p:cNvPr>
                <p:cNvSpPr txBox="1">
                  <a:spLocks noRot="1" noChangeAspect="1" noMove="1" noResize="1" noEditPoints="1" noAdjustHandles="1" noChangeArrowheads="1" noChangeShapeType="1" noTextEdit="1"/>
                </p:cNvSpPr>
                <p:nvPr/>
              </p:nvSpPr>
              <p:spPr>
                <a:xfrm>
                  <a:off x="4980504" y="4628962"/>
                  <a:ext cx="419008" cy="380777"/>
                </a:xfrm>
                <a:prstGeom prst="rect">
                  <a:avLst/>
                </a:prstGeom>
                <a:blipFill>
                  <a:blip r:embed="rId9"/>
                  <a:stretch>
                    <a:fillRect l="-23333" r="-6667" b="-25926"/>
                  </a:stretch>
                </a:blipFill>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4785ED35-0A03-4391-AF09-F80090B78F0C}"/>
                </a:ext>
              </a:extLst>
            </p:cNvPr>
            <p:cNvGrpSpPr/>
            <p:nvPr/>
          </p:nvGrpSpPr>
          <p:grpSpPr>
            <a:xfrm>
              <a:off x="5508808" y="3100074"/>
              <a:ext cx="656794" cy="604942"/>
              <a:chOff x="3331186" y="4704202"/>
              <a:chExt cx="956894" cy="881350"/>
            </a:xfrm>
          </p:grpSpPr>
          <p:cxnSp>
            <p:nvCxnSpPr>
              <p:cNvPr id="67" name="Straight Arrow Connector 66">
                <a:extLst>
                  <a:ext uri="{FF2B5EF4-FFF2-40B4-BE49-F238E27FC236}">
                    <a16:creationId xmlns:a16="http://schemas.microsoft.com/office/drawing/2014/main" id="{02105E91-8612-4248-9AC0-B8EDA40D3A85}"/>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EA32096-C4D7-4E6C-9519-EB8F69F81DC1}"/>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9" name="Oval 68">
              <a:extLst>
                <a:ext uri="{FF2B5EF4-FFF2-40B4-BE49-F238E27FC236}">
                  <a16:creationId xmlns:a16="http://schemas.microsoft.com/office/drawing/2014/main" id="{F7BBF347-BD34-483A-AA22-5F393FCC38C3}"/>
                </a:ext>
              </a:extLst>
            </p:cNvPr>
            <p:cNvSpPr/>
            <p:nvPr/>
          </p:nvSpPr>
          <p:spPr>
            <a:xfrm>
              <a:off x="5414732" y="3585449"/>
              <a:ext cx="224934" cy="2249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1" name="Multiplication Sign 70">
              <a:extLst>
                <a:ext uri="{FF2B5EF4-FFF2-40B4-BE49-F238E27FC236}">
                  <a16:creationId xmlns:a16="http://schemas.microsoft.com/office/drawing/2014/main" id="{79057D84-6DC3-41F9-99EA-4719C18C4000}"/>
                </a:ext>
              </a:extLst>
            </p:cNvPr>
            <p:cNvSpPr/>
            <p:nvPr/>
          </p:nvSpPr>
          <p:spPr>
            <a:xfrm>
              <a:off x="4828135" y="2998115"/>
              <a:ext cx="346028" cy="346028"/>
            </a:xfrm>
            <a:prstGeom prst="mathMultiply">
              <a:avLst>
                <a:gd name="adj1" fmla="val 7310"/>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7E47292-7E90-48EB-9430-AF842498CE4A}"/>
                    </a:ext>
                  </a:extLst>
                </p:cNvPr>
                <p:cNvSpPr txBox="1"/>
                <p:nvPr/>
              </p:nvSpPr>
              <p:spPr>
                <a:xfrm>
                  <a:off x="5974254" y="3348332"/>
                  <a:ext cx="419008" cy="380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𝜓</m:t>
                            </m:r>
                          </m:e>
                          <m:sub>
                            <m:r>
                              <a:rPr lang="en-US" sz="2000" b="0" i="1" smtClean="0">
                                <a:latin typeface="Cambria Math" panose="02040503050406030204" pitchFamily="18" charset="0"/>
                              </a:rPr>
                              <m:t>𝑔</m:t>
                            </m:r>
                          </m:sub>
                        </m:sSub>
                      </m:oMath>
                    </m:oMathPara>
                  </a14:m>
                  <a:endParaRPr lang="en-US" sz="2000" dirty="0"/>
                </a:p>
              </p:txBody>
            </p:sp>
          </mc:Choice>
          <mc:Fallback xmlns="">
            <p:sp>
              <p:nvSpPr>
                <p:cNvPr id="72" name="TextBox 71">
                  <a:extLst>
                    <a:ext uri="{FF2B5EF4-FFF2-40B4-BE49-F238E27FC236}">
                      <a16:creationId xmlns:a16="http://schemas.microsoft.com/office/drawing/2014/main" id="{C7E47292-7E90-48EB-9430-AF842498CE4A}"/>
                    </a:ext>
                  </a:extLst>
                </p:cNvPr>
                <p:cNvSpPr txBox="1">
                  <a:spLocks noRot="1" noChangeAspect="1" noMove="1" noResize="1" noEditPoints="1" noAdjustHandles="1" noChangeArrowheads="1" noChangeShapeType="1" noTextEdit="1"/>
                </p:cNvSpPr>
                <p:nvPr/>
              </p:nvSpPr>
              <p:spPr>
                <a:xfrm>
                  <a:off x="5974254" y="3348332"/>
                  <a:ext cx="419008" cy="380777"/>
                </a:xfrm>
                <a:prstGeom prst="rect">
                  <a:avLst/>
                </a:prstGeom>
                <a:blipFill>
                  <a:blip r:embed="rId10"/>
                  <a:stretch>
                    <a:fillRect l="-25000" r="-6667" b="-25455"/>
                  </a:stretch>
                </a:blipFill>
              </p:spPr>
              <p:txBody>
                <a:bodyPr/>
                <a:lstStyle/>
                <a:p>
                  <a:r>
                    <a:rPr lang="en-US">
                      <a:noFill/>
                    </a:rPr>
                    <a:t> </a:t>
                  </a:r>
                </a:p>
              </p:txBody>
            </p:sp>
          </mc:Fallback>
        </mc:AlternateContent>
      </p:grpSp>
      <p:sp>
        <p:nvSpPr>
          <p:cNvPr id="73" name="Arrow: Right 72">
            <a:extLst>
              <a:ext uri="{FF2B5EF4-FFF2-40B4-BE49-F238E27FC236}">
                <a16:creationId xmlns:a16="http://schemas.microsoft.com/office/drawing/2014/main" id="{36A34029-2ED3-4A0A-8227-9735089EFC19}"/>
              </a:ext>
            </a:extLst>
          </p:cNvPr>
          <p:cNvSpPr/>
          <p:nvPr/>
        </p:nvSpPr>
        <p:spPr>
          <a:xfrm>
            <a:off x="7304242" y="4315271"/>
            <a:ext cx="477178" cy="813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071FD3C-D553-DD72-52F7-A46A429FF466}"/>
              </a:ext>
            </a:extLst>
          </p:cNvPr>
          <p:cNvGrpSpPr/>
          <p:nvPr/>
        </p:nvGrpSpPr>
        <p:grpSpPr>
          <a:xfrm>
            <a:off x="9050641" y="3986943"/>
            <a:ext cx="1663857" cy="1546981"/>
            <a:chOff x="9050641" y="4177443"/>
            <a:chExt cx="1939360" cy="1803132"/>
          </a:xfrm>
        </p:grpSpPr>
        <p:grpSp>
          <p:nvGrpSpPr>
            <p:cNvPr id="80" name="Group 79">
              <a:extLst>
                <a:ext uri="{FF2B5EF4-FFF2-40B4-BE49-F238E27FC236}">
                  <a16:creationId xmlns:a16="http://schemas.microsoft.com/office/drawing/2014/main" id="{72D93479-9A22-4428-AC27-60F33784D4A4}"/>
                </a:ext>
              </a:extLst>
            </p:cNvPr>
            <p:cNvGrpSpPr/>
            <p:nvPr/>
          </p:nvGrpSpPr>
          <p:grpSpPr>
            <a:xfrm>
              <a:off x="9050641" y="5034310"/>
              <a:ext cx="1027373" cy="946265"/>
              <a:chOff x="3331186" y="4704202"/>
              <a:chExt cx="956894" cy="881350"/>
            </a:xfrm>
          </p:grpSpPr>
          <p:cxnSp>
            <p:nvCxnSpPr>
              <p:cNvPr id="81" name="Straight Arrow Connector 80">
                <a:extLst>
                  <a:ext uri="{FF2B5EF4-FFF2-40B4-BE49-F238E27FC236}">
                    <a16:creationId xmlns:a16="http://schemas.microsoft.com/office/drawing/2014/main" id="{C3163E06-E84B-4350-997D-C8710A7D23C4}"/>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8FC5AD00-2F80-43E7-A42F-9DBEFBED6718}"/>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2A53D348-6D87-4AF4-8BEA-3B14136F92A5}"/>
                </a:ext>
              </a:extLst>
            </p:cNvPr>
            <p:cNvGrpSpPr/>
            <p:nvPr/>
          </p:nvGrpSpPr>
          <p:grpSpPr>
            <a:xfrm>
              <a:off x="9962628" y="4177443"/>
              <a:ext cx="1027373" cy="946265"/>
              <a:chOff x="3331186" y="4704202"/>
              <a:chExt cx="956894" cy="881350"/>
            </a:xfrm>
          </p:grpSpPr>
          <p:cxnSp>
            <p:nvCxnSpPr>
              <p:cNvPr id="88" name="Straight Arrow Connector 87">
                <a:extLst>
                  <a:ext uri="{FF2B5EF4-FFF2-40B4-BE49-F238E27FC236}">
                    <a16:creationId xmlns:a16="http://schemas.microsoft.com/office/drawing/2014/main" id="{D912C7A8-FBE2-4D37-90A1-945EB2C54CE8}"/>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EE4CD2F-8A77-4F25-9114-82D186024A9D}"/>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67FD4547-0D6D-4E66-AF66-AC0385639C8A}"/>
                </a:ext>
              </a:extLst>
            </p:cNvPr>
            <p:cNvGrpSpPr/>
            <p:nvPr/>
          </p:nvGrpSpPr>
          <p:grpSpPr>
            <a:xfrm flipH="1">
              <a:off x="9962628" y="5034310"/>
              <a:ext cx="1027373" cy="946265"/>
              <a:chOff x="3331186" y="4704202"/>
              <a:chExt cx="956894" cy="881350"/>
            </a:xfrm>
          </p:grpSpPr>
          <p:cxnSp>
            <p:nvCxnSpPr>
              <p:cNvPr id="91" name="Straight Arrow Connector 90">
                <a:extLst>
                  <a:ext uri="{FF2B5EF4-FFF2-40B4-BE49-F238E27FC236}">
                    <a16:creationId xmlns:a16="http://schemas.microsoft.com/office/drawing/2014/main" id="{8148486D-EFD4-45BC-9540-F81F235A5B73}"/>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5E9500B-0923-48B5-B33B-31CDBC9CDA39}"/>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524939AE-D32D-4801-B7DC-7F5FA6F0D638}"/>
                </a:ext>
              </a:extLst>
            </p:cNvPr>
            <p:cNvGrpSpPr/>
            <p:nvPr/>
          </p:nvGrpSpPr>
          <p:grpSpPr>
            <a:xfrm flipH="1">
              <a:off x="9080368" y="4180921"/>
              <a:ext cx="1027373" cy="946265"/>
              <a:chOff x="3331186" y="4704202"/>
              <a:chExt cx="956894" cy="881350"/>
            </a:xfrm>
          </p:grpSpPr>
          <p:cxnSp>
            <p:nvCxnSpPr>
              <p:cNvPr id="94" name="Straight Arrow Connector 93">
                <a:extLst>
                  <a:ext uri="{FF2B5EF4-FFF2-40B4-BE49-F238E27FC236}">
                    <a16:creationId xmlns:a16="http://schemas.microsoft.com/office/drawing/2014/main" id="{779D79F0-E615-4B34-B149-BA87A3036793}"/>
                  </a:ext>
                </a:extLst>
              </p:cNvPr>
              <p:cNvCxnSpPr>
                <a:cxnSpLocks/>
              </p:cNvCxnSpPr>
              <p:nvPr/>
            </p:nvCxnSpPr>
            <p:spPr>
              <a:xfrm flipV="1">
                <a:off x="3331186" y="4990642"/>
                <a:ext cx="645903" cy="5949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F284A15-4B3E-449D-9B55-C8D433EFA9B7}"/>
                  </a:ext>
                </a:extLst>
              </p:cNvPr>
              <p:cNvCxnSpPr>
                <a:cxnSpLocks/>
              </p:cNvCxnSpPr>
              <p:nvPr/>
            </p:nvCxnSpPr>
            <p:spPr>
              <a:xfrm flipV="1">
                <a:off x="3654137" y="4704202"/>
                <a:ext cx="633943" cy="583896"/>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3" name="Oval 82">
              <a:extLst>
                <a:ext uri="{FF2B5EF4-FFF2-40B4-BE49-F238E27FC236}">
                  <a16:creationId xmlns:a16="http://schemas.microsoft.com/office/drawing/2014/main" id="{88C32A2F-1F9D-456D-B41C-F7B201C8791B}"/>
                </a:ext>
              </a:extLst>
            </p:cNvPr>
            <p:cNvSpPr/>
            <p:nvPr/>
          </p:nvSpPr>
          <p:spPr>
            <a:xfrm>
              <a:off x="9897190" y="4927059"/>
              <a:ext cx="272421" cy="272421"/>
            </a:xfrm>
            <a:prstGeom prst="ellipse">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015FF68A-0227-4ED5-A9A1-C4D1B320437B}"/>
                  </a:ext>
                </a:extLst>
              </p:cNvPr>
              <p:cNvSpPr/>
              <p:nvPr/>
            </p:nvSpPr>
            <p:spPr>
              <a:xfrm>
                <a:off x="8902512" y="5949107"/>
                <a:ext cx="2537426" cy="795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𝐻</m:t>
                          </m:r>
                        </m:e>
                        <m:sub>
                          <m:r>
                            <m:rPr>
                              <m:sty m:val="p"/>
                            </m:rPr>
                            <a:rPr lang="en-US">
                              <a:latin typeface="Cambria Math" panose="02040503050406030204" pitchFamily="18" charset="0"/>
                            </a:rPr>
                            <m:t>eff</m:t>
                          </m:r>
                        </m:sub>
                        <m:sup/>
                      </m:sSubSup>
                      <m:r>
                        <a:rPr lang="en-US" b="0" i="1" smtClean="0">
                          <a:latin typeface="Cambria Math" panose="02040503050406030204" pitchFamily="18" charset="0"/>
                        </a:rPr>
                        <m:t>=</m:t>
                      </m:r>
                      <m:nary>
                        <m:naryPr>
                          <m:chr m:val="∑"/>
                          <m:supHide m:val="on"/>
                          <m:ctrlPr>
                            <a:rPr lang="en-US" i="1" dirty="0">
                              <a:latin typeface="Cambria Math" panose="02040503050406030204" pitchFamily="18" charset="0"/>
                            </a:rPr>
                          </m:ctrlPr>
                        </m:naryPr>
                        <m:sub>
                          <m:r>
                            <a:rPr lang="en-US" i="1" dirty="0">
                              <a:latin typeface="Cambria Math" panose="02040503050406030204" pitchFamily="18" charset="0"/>
                            </a:rPr>
                            <m:t>𝑖𝑗𝑘𝑙</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𝐽</m:t>
                              </m:r>
                            </m:e>
                            <m:sub>
                              <m:r>
                                <a:rPr lang="en-US" i="1" dirty="0">
                                  <a:latin typeface="Cambria Math" panose="02040503050406030204" pitchFamily="18" charset="0"/>
                                </a:rPr>
                                <m:t>𝑖𝑗𝑘𝑙</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𝑐</m:t>
                              </m:r>
                            </m:e>
                            <m:sub>
                              <m:r>
                                <a:rPr lang="en-US" i="1" dirty="0">
                                  <a:latin typeface="Cambria Math" panose="02040503050406030204" pitchFamily="18" charset="0"/>
                                </a:rPr>
                                <m:t>𝑖</m:t>
                              </m:r>
                            </m:sub>
                            <m:sup>
                              <m:r>
                                <a:rPr lang="en-US" i="1" dirty="0">
                                  <a:latin typeface="Cambria Math" panose="02040503050406030204" pitchFamily="18" charset="0"/>
                                  <a:ea typeface="Cambria Math" panose="02040503050406030204" pitchFamily="18" charset="0"/>
                                </a:rPr>
                                <m:t>†</m:t>
                              </m:r>
                            </m:sup>
                          </m:sSubSup>
                          <m:sSubSup>
                            <m:sSubSupPr>
                              <m:ctrlPr>
                                <a:rPr lang="en-US" i="1" dirty="0">
                                  <a:latin typeface="Cambria Math" panose="02040503050406030204" pitchFamily="18" charset="0"/>
                                </a:rPr>
                              </m:ctrlPr>
                            </m:sSubSupPr>
                            <m:e>
                              <m:r>
                                <a:rPr lang="en-US" i="1" dirty="0">
                                  <a:latin typeface="Cambria Math" panose="02040503050406030204" pitchFamily="18" charset="0"/>
                                </a:rPr>
                                <m:t>𝑐</m:t>
                              </m:r>
                            </m:e>
                            <m:sub>
                              <m:r>
                                <a:rPr lang="en-US" i="1" dirty="0">
                                  <a:latin typeface="Cambria Math" panose="02040503050406030204" pitchFamily="18" charset="0"/>
                                </a:rPr>
                                <m:t>𝑗</m:t>
                              </m:r>
                            </m:sub>
                            <m:sup>
                              <m:r>
                                <a:rPr lang="en-US" i="1" dirty="0">
                                  <a:latin typeface="Cambria Math" panose="02040503050406030204" pitchFamily="18" charset="0"/>
                                  <a:ea typeface="Cambria Math" panose="02040503050406030204" pitchFamily="18" charset="0"/>
                                </a:rPr>
                                <m:t>†</m:t>
                              </m:r>
                            </m:sup>
                          </m:sSub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𝑐</m:t>
                              </m:r>
                            </m:e>
                            <m:sub>
                              <m:r>
                                <a:rPr lang="en-US" i="1" dirty="0">
                                  <a:latin typeface="Cambria Math" panose="02040503050406030204" pitchFamily="18" charset="0"/>
                                  <a:ea typeface="Cambria Math" panose="02040503050406030204" pitchFamily="18" charset="0"/>
                                </a:rPr>
                                <m:t>𝑘</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𝑐</m:t>
                              </m:r>
                            </m:e>
                            <m:sub>
                              <m:r>
                                <a:rPr lang="en-US" i="1" dirty="0">
                                  <a:latin typeface="Cambria Math" panose="02040503050406030204" pitchFamily="18" charset="0"/>
                                  <a:ea typeface="Cambria Math" panose="02040503050406030204" pitchFamily="18" charset="0"/>
                                </a:rPr>
                                <m:t>𝑙</m:t>
                              </m:r>
                            </m:sub>
                          </m:sSub>
                        </m:e>
                      </m:nary>
                    </m:oMath>
                  </m:oMathPara>
                </a14:m>
                <a:endParaRPr lang="en-US" dirty="0"/>
              </a:p>
            </p:txBody>
          </p:sp>
        </mc:Choice>
        <mc:Fallback xmlns="">
          <p:sp>
            <p:nvSpPr>
              <p:cNvPr id="96" name="Rectangle 95">
                <a:extLst>
                  <a:ext uri="{FF2B5EF4-FFF2-40B4-BE49-F238E27FC236}">
                    <a16:creationId xmlns:a16="http://schemas.microsoft.com/office/drawing/2014/main" id="{015FF68A-0227-4ED5-A9A1-C4D1B320437B}"/>
                  </a:ext>
                </a:extLst>
              </p:cNvPr>
              <p:cNvSpPr>
                <a:spLocks noRot="1" noChangeAspect="1" noMove="1" noResize="1" noEditPoints="1" noAdjustHandles="1" noChangeArrowheads="1" noChangeShapeType="1" noTextEdit="1"/>
              </p:cNvSpPr>
              <p:nvPr/>
            </p:nvSpPr>
            <p:spPr>
              <a:xfrm>
                <a:off x="8902512" y="5949107"/>
                <a:ext cx="2537426" cy="79585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343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3" grpId="0" animBg="1"/>
      <p:bldP spid="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0F131E-5EE5-728F-06EC-F2E8BDCE0CEA}"/>
              </a:ext>
            </a:extLst>
          </p:cNvPr>
          <p:cNvPicPr>
            <a:picLocks noChangeAspect="1"/>
          </p:cNvPicPr>
          <p:nvPr/>
        </p:nvPicPr>
        <p:blipFill rotWithShape="1">
          <a:blip r:embed="rId2"/>
          <a:srcRect t="55999"/>
          <a:stretch/>
        </p:blipFill>
        <p:spPr>
          <a:xfrm>
            <a:off x="7345113" y="2248868"/>
            <a:ext cx="4798352" cy="1969925"/>
          </a:xfrm>
          <a:prstGeom prst="rect">
            <a:avLst/>
          </a:prstGeom>
        </p:spPr>
      </p:pic>
      <p:pic>
        <p:nvPicPr>
          <p:cNvPr id="5" name="Picture 4">
            <a:extLst>
              <a:ext uri="{FF2B5EF4-FFF2-40B4-BE49-F238E27FC236}">
                <a16:creationId xmlns:a16="http://schemas.microsoft.com/office/drawing/2014/main" id="{F548494C-F496-653B-97FE-CE9B93C5B6D0}"/>
              </a:ext>
            </a:extLst>
          </p:cNvPr>
          <p:cNvPicPr>
            <a:picLocks noChangeAspect="1"/>
          </p:cNvPicPr>
          <p:nvPr/>
        </p:nvPicPr>
        <p:blipFill rotWithShape="1">
          <a:blip r:embed="rId2"/>
          <a:srcRect b="44148"/>
          <a:stretch/>
        </p:blipFill>
        <p:spPr>
          <a:xfrm>
            <a:off x="599183" y="1488963"/>
            <a:ext cx="6430560" cy="2794802"/>
          </a:xfrm>
          <a:prstGeom prst="rect">
            <a:avLst/>
          </a:prstGeom>
        </p:spPr>
      </p:pic>
      <p:sp>
        <p:nvSpPr>
          <p:cNvPr id="10" name="Rectangle 9">
            <a:extLst>
              <a:ext uri="{FF2B5EF4-FFF2-40B4-BE49-F238E27FC236}">
                <a16:creationId xmlns:a16="http://schemas.microsoft.com/office/drawing/2014/main" id="{A231E271-CA8F-4F3D-8A42-921E40B130B6}"/>
              </a:ext>
            </a:extLst>
          </p:cNvPr>
          <p:cNvSpPr/>
          <p:nvPr/>
        </p:nvSpPr>
        <p:spPr>
          <a:xfrm>
            <a:off x="4821462" y="1685770"/>
            <a:ext cx="2071559" cy="1457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7B62CE-B54A-1FC5-C907-15BF42DA43DA}"/>
              </a:ext>
            </a:extLst>
          </p:cNvPr>
          <p:cNvSpPr/>
          <p:nvPr/>
        </p:nvSpPr>
        <p:spPr>
          <a:xfrm>
            <a:off x="4321743" y="1734433"/>
            <a:ext cx="2196283" cy="770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A746C35-1CB4-49DF-B54B-BBF66EE99584}"/>
                  </a:ext>
                </a:extLst>
              </p:cNvPr>
              <p:cNvSpPr>
                <a:spLocks noGrp="1"/>
              </p:cNvSpPr>
              <p:nvPr>
                <p:ph type="title"/>
              </p:nvPr>
            </p:nvSpPr>
            <p:spPr/>
            <p:txBody>
              <a:bodyPr>
                <a:normAutofit fontScale="90000"/>
              </a:bodyPr>
              <a:lstStyle/>
              <a:p>
                <a:pPr algn="ctr"/>
                <a:r>
                  <a:rPr lang="en-US" dirty="0"/>
                  <a:t>Are the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𝐽</m:t>
                        </m:r>
                      </m:e>
                      <m:sub>
                        <m:r>
                          <a:rPr lang="en-US" i="1" dirty="0">
                            <a:latin typeface="Cambria Math" panose="02040503050406030204" pitchFamily="18" charset="0"/>
                          </a:rPr>
                          <m:t>𝑖𝑗𝑘𝑙</m:t>
                        </m:r>
                      </m:sub>
                    </m:sSub>
                  </m:oMath>
                </a14:m>
                <a:r>
                  <a:rPr lang="en-US" dirty="0"/>
                  <a:t> really random? </a:t>
                </a:r>
                <a:br>
                  <a:rPr lang="en-US" dirty="0"/>
                </a:br>
                <a:endParaRPr lang="en-US" dirty="0"/>
              </a:p>
            </p:txBody>
          </p:sp>
        </mc:Choice>
        <mc:Fallback xmlns="">
          <p:sp>
            <p:nvSpPr>
              <p:cNvPr id="2" name="Title 1">
                <a:extLst>
                  <a:ext uri="{FF2B5EF4-FFF2-40B4-BE49-F238E27FC236}">
                    <a16:creationId xmlns:a16="http://schemas.microsoft.com/office/drawing/2014/main" id="{5A746C35-1CB4-49DF-B54B-BBF66EE99584}"/>
                  </a:ext>
                </a:extLst>
              </p:cNvPr>
              <p:cNvSpPr>
                <a:spLocks noGrp="1" noRot="1" noChangeAspect="1" noMove="1" noResize="1" noEditPoints="1" noAdjustHandles="1" noChangeArrowheads="1" noChangeShapeType="1" noTextEdit="1"/>
              </p:cNvSpPr>
              <p:nvPr>
                <p:ph type="title"/>
              </p:nvPr>
            </p:nvSpPr>
            <p:spPr>
              <a:blipFill>
                <a:blip r:embed="rId3"/>
                <a:stretch>
                  <a:fillRect t="-82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BA5EB81-0A59-4CE6-BFBA-A976E80E1139}"/>
              </a:ext>
            </a:extLst>
          </p:cNvPr>
          <p:cNvSpPr txBox="1"/>
          <p:nvPr/>
        </p:nvSpPr>
        <p:spPr>
          <a:xfrm>
            <a:off x="838200" y="1184314"/>
            <a:ext cx="5952527" cy="369332"/>
          </a:xfrm>
          <a:prstGeom prst="rect">
            <a:avLst/>
          </a:prstGeom>
          <a:noFill/>
        </p:spPr>
        <p:txBody>
          <a:bodyPr wrap="none" rtlCol="0">
            <a:spAutoFit/>
          </a:bodyPr>
          <a:lstStyle/>
          <a:p>
            <a:r>
              <a:rPr lang="en-US" dirty="0" err="1"/>
              <a:t>Numerics</a:t>
            </a:r>
            <a:r>
              <a:rPr lang="en-US" dirty="0"/>
              <a:t> from “first principles” including speckle pattern etc.</a:t>
            </a:r>
          </a:p>
        </p:txBody>
      </p:sp>
      <p:sp>
        <p:nvSpPr>
          <p:cNvPr id="6" name="TextBox 5">
            <a:extLst>
              <a:ext uri="{FF2B5EF4-FFF2-40B4-BE49-F238E27FC236}">
                <a16:creationId xmlns:a16="http://schemas.microsoft.com/office/drawing/2014/main" id="{D68C8B18-58F0-409F-BD3D-A47711B1C51D}"/>
              </a:ext>
            </a:extLst>
          </p:cNvPr>
          <p:cNvSpPr txBox="1"/>
          <p:nvPr/>
        </p:nvSpPr>
        <p:spPr>
          <a:xfrm>
            <a:off x="3979834" y="5072367"/>
            <a:ext cx="7751417" cy="1631216"/>
          </a:xfrm>
          <a:prstGeom prst="rect">
            <a:avLst/>
          </a:prstGeom>
          <a:noFill/>
        </p:spPr>
        <p:txBody>
          <a:bodyPr wrap="none" rtlCol="0">
            <a:spAutoFit/>
          </a:bodyPr>
          <a:lstStyle/>
          <a:p>
            <a:r>
              <a:rPr lang="en-US" dirty="0"/>
              <a:t>Interesting research question: what random distributions are “permissible”?</a:t>
            </a:r>
          </a:p>
          <a:p>
            <a:endParaRPr lang="en-US" sz="500" dirty="0"/>
          </a:p>
          <a:p>
            <a:r>
              <a:rPr lang="it-IT" dirty="0" err="1"/>
              <a:t>See</a:t>
            </a:r>
            <a:r>
              <a:rPr lang="it-IT" dirty="0"/>
              <a:t>, e.g.,  </a:t>
            </a:r>
            <a:r>
              <a:rPr lang="it-IT" dirty="0" err="1">
                <a:solidFill>
                  <a:schemeClr val="accent1"/>
                </a:solidFill>
              </a:rPr>
              <a:t>Krajewski</a:t>
            </a:r>
            <a:r>
              <a:rPr lang="it-IT" dirty="0">
                <a:solidFill>
                  <a:schemeClr val="accent1"/>
                </a:solidFill>
              </a:rPr>
              <a:t>, et al., </a:t>
            </a:r>
            <a:r>
              <a:rPr lang="en-US" i="1" dirty="0">
                <a:solidFill>
                  <a:schemeClr val="accent1"/>
                </a:solidFill>
              </a:rPr>
              <a:t>Phys. Rev. D </a:t>
            </a:r>
            <a:r>
              <a:rPr lang="en-US" dirty="0">
                <a:solidFill>
                  <a:schemeClr val="accent1"/>
                </a:solidFill>
              </a:rPr>
              <a:t>2019; Cao, et al., </a:t>
            </a:r>
            <a:r>
              <a:rPr lang="en-US" i="1" dirty="0">
                <a:solidFill>
                  <a:schemeClr val="accent1"/>
                </a:solidFill>
              </a:rPr>
              <a:t>Science Bulletin </a:t>
            </a:r>
            <a:r>
              <a:rPr lang="en-US" dirty="0">
                <a:solidFill>
                  <a:schemeClr val="accent1"/>
                </a:solidFill>
              </a:rPr>
              <a:t>2020; </a:t>
            </a:r>
          </a:p>
          <a:p>
            <a:r>
              <a:rPr lang="en-US" dirty="0">
                <a:solidFill>
                  <a:schemeClr val="accent1"/>
                </a:solidFill>
              </a:rPr>
              <a:t>                  García-García, et al., </a:t>
            </a:r>
            <a:r>
              <a:rPr lang="en-US" i="1" dirty="0">
                <a:solidFill>
                  <a:schemeClr val="accent1"/>
                </a:solidFill>
              </a:rPr>
              <a:t>Phys. Rev. D </a:t>
            </a:r>
            <a:r>
              <a:rPr lang="en-US" dirty="0">
                <a:solidFill>
                  <a:schemeClr val="accent1"/>
                </a:solidFill>
              </a:rPr>
              <a:t>2021; </a:t>
            </a:r>
            <a:r>
              <a:rPr lang="en-US" dirty="0" err="1">
                <a:solidFill>
                  <a:schemeClr val="accent1"/>
                </a:solidFill>
              </a:rPr>
              <a:t>Tezuka</a:t>
            </a:r>
            <a:r>
              <a:rPr lang="en-US" dirty="0">
                <a:solidFill>
                  <a:schemeClr val="accent1"/>
                </a:solidFill>
              </a:rPr>
              <a:t>, et al., </a:t>
            </a:r>
            <a:r>
              <a:rPr lang="en-US" i="1" dirty="0">
                <a:solidFill>
                  <a:schemeClr val="accent1"/>
                </a:solidFill>
              </a:rPr>
              <a:t>Phys. Rev. B </a:t>
            </a:r>
            <a:r>
              <a:rPr lang="en-US" dirty="0">
                <a:solidFill>
                  <a:schemeClr val="accent1"/>
                </a:solidFill>
              </a:rPr>
              <a:t>2023</a:t>
            </a:r>
          </a:p>
          <a:p>
            <a:r>
              <a:rPr lang="en-US" dirty="0">
                <a:solidFill>
                  <a:schemeClr val="accent1"/>
                </a:solidFill>
              </a:rPr>
              <a:t>Legramandi, </a:t>
            </a:r>
            <a:r>
              <a:rPr lang="en-US" dirty="0" err="1">
                <a:solidFill>
                  <a:schemeClr val="accent1"/>
                </a:solidFill>
              </a:rPr>
              <a:t>Bandyopadyhay</a:t>
            </a:r>
            <a:r>
              <a:rPr lang="en-US" dirty="0">
                <a:solidFill>
                  <a:schemeClr val="accent1"/>
                </a:solidFill>
              </a:rPr>
              <a:t>, Uhrich, Hauke, in preparation</a:t>
            </a:r>
          </a:p>
          <a:p>
            <a:endParaRPr lang="en-US" sz="500" dirty="0"/>
          </a:p>
          <a:p>
            <a:r>
              <a:rPr lang="en-US" dirty="0"/>
              <a:t>And what do such deformations mean on the gravity side? </a:t>
            </a:r>
            <a:endParaRPr lang="en-US" dirty="0">
              <a:solidFill>
                <a:schemeClr val="accent1"/>
              </a:solidFill>
            </a:endParaRPr>
          </a:p>
        </p:txBody>
      </p:sp>
      <p:sp>
        <p:nvSpPr>
          <p:cNvPr id="9" name="Rectangle 8">
            <a:extLst>
              <a:ext uri="{FF2B5EF4-FFF2-40B4-BE49-F238E27FC236}">
                <a16:creationId xmlns:a16="http://schemas.microsoft.com/office/drawing/2014/main" id="{59AA7EDA-F0D3-4A6A-82B3-A522D13DD54C}"/>
              </a:ext>
            </a:extLst>
          </p:cNvPr>
          <p:cNvSpPr/>
          <p:nvPr/>
        </p:nvSpPr>
        <p:spPr>
          <a:xfrm>
            <a:off x="942331" y="1667538"/>
            <a:ext cx="324091" cy="358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740DEB-0A8A-4134-AAF1-344C51B4E115}"/>
              </a:ext>
            </a:extLst>
          </p:cNvPr>
          <p:cNvSpPr txBox="1"/>
          <p:nvPr/>
        </p:nvSpPr>
        <p:spPr>
          <a:xfrm>
            <a:off x="4438574" y="2687764"/>
            <a:ext cx="1027845" cy="369332"/>
          </a:xfrm>
          <a:prstGeom prst="rect">
            <a:avLst/>
          </a:prstGeom>
          <a:noFill/>
        </p:spPr>
        <p:txBody>
          <a:bodyPr wrap="none" rtlCol="0">
            <a:spAutoFit/>
          </a:bodyPr>
          <a:lstStyle/>
          <a:p>
            <a:r>
              <a:rPr lang="en-US" dirty="0"/>
              <a:t>Gaussian</a:t>
            </a:r>
          </a:p>
        </p:txBody>
      </p:sp>
      <p:sp>
        <p:nvSpPr>
          <p:cNvPr id="13" name="TextBox 12">
            <a:extLst>
              <a:ext uri="{FF2B5EF4-FFF2-40B4-BE49-F238E27FC236}">
                <a16:creationId xmlns:a16="http://schemas.microsoft.com/office/drawing/2014/main" id="{9ECAFB13-FEB0-4AEE-B304-3B598816CD15}"/>
              </a:ext>
            </a:extLst>
          </p:cNvPr>
          <p:cNvSpPr txBox="1"/>
          <p:nvPr/>
        </p:nvSpPr>
        <p:spPr>
          <a:xfrm>
            <a:off x="3891463" y="1724149"/>
            <a:ext cx="920508" cy="369332"/>
          </a:xfrm>
          <a:prstGeom prst="rect">
            <a:avLst/>
          </a:prstGeom>
          <a:noFill/>
        </p:spPr>
        <p:txBody>
          <a:bodyPr wrap="none" rtlCol="0">
            <a:spAutoFit/>
          </a:bodyPr>
          <a:lstStyle/>
          <a:p>
            <a:r>
              <a:rPr lang="en-US" dirty="0"/>
              <a:t>random</a:t>
            </a:r>
          </a:p>
        </p:txBody>
      </p:sp>
      <p:sp>
        <p:nvSpPr>
          <p:cNvPr id="14" name="TextBox 13">
            <a:extLst>
              <a:ext uri="{FF2B5EF4-FFF2-40B4-BE49-F238E27FC236}">
                <a16:creationId xmlns:a16="http://schemas.microsoft.com/office/drawing/2014/main" id="{3433BE3B-E33B-4FC0-8FBC-1DDB50EDE844}"/>
              </a:ext>
            </a:extLst>
          </p:cNvPr>
          <p:cNvSpPr txBox="1"/>
          <p:nvPr/>
        </p:nvSpPr>
        <p:spPr>
          <a:xfrm>
            <a:off x="7372891" y="1165470"/>
            <a:ext cx="3710568" cy="923330"/>
          </a:xfrm>
          <a:prstGeom prst="rect">
            <a:avLst/>
          </a:prstGeom>
          <a:noFill/>
        </p:spPr>
        <p:txBody>
          <a:bodyPr wrap="none" rtlCol="0">
            <a:spAutoFit/>
          </a:bodyPr>
          <a:lstStyle/>
          <a:p>
            <a:r>
              <a:rPr lang="en-US" dirty="0"/>
              <a:t>We find, that happens also in </a:t>
            </a:r>
          </a:p>
          <a:p>
            <a:r>
              <a:rPr lang="en-US" dirty="0">
                <a:solidFill>
                  <a:schemeClr val="accent1"/>
                </a:solidFill>
              </a:rPr>
              <a:t>Chen, et al., </a:t>
            </a:r>
            <a:r>
              <a:rPr lang="en-US" i="1" dirty="0">
                <a:solidFill>
                  <a:schemeClr val="accent1"/>
                </a:solidFill>
              </a:rPr>
              <a:t>Phys. Rev. Lett. </a:t>
            </a:r>
            <a:r>
              <a:rPr lang="en-US" dirty="0">
                <a:solidFill>
                  <a:schemeClr val="accent1"/>
                </a:solidFill>
              </a:rPr>
              <a:t>2018 </a:t>
            </a:r>
          </a:p>
          <a:p>
            <a:r>
              <a:rPr lang="en-US" dirty="0">
                <a:solidFill>
                  <a:schemeClr val="accent1"/>
                </a:solidFill>
              </a:rPr>
              <a:t>Wei and </a:t>
            </a:r>
            <a:r>
              <a:rPr lang="en-US" dirty="0" err="1">
                <a:solidFill>
                  <a:schemeClr val="accent1"/>
                </a:solidFill>
              </a:rPr>
              <a:t>Sedrakyan</a:t>
            </a:r>
            <a:r>
              <a:rPr lang="en-US" dirty="0">
                <a:solidFill>
                  <a:schemeClr val="accent1"/>
                </a:solidFill>
              </a:rPr>
              <a:t>, </a:t>
            </a:r>
            <a:r>
              <a:rPr lang="en-US" i="1" dirty="0">
                <a:solidFill>
                  <a:schemeClr val="accent1"/>
                </a:solidFill>
              </a:rPr>
              <a:t>Phys. Rev. A </a:t>
            </a:r>
            <a:r>
              <a:rPr lang="en-US" dirty="0">
                <a:solidFill>
                  <a:schemeClr val="accent1"/>
                </a:solidFill>
              </a:rPr>
              <a:t>2021</a:t>
            </a:r>
          </a:p>
        </p:txBody>
      </p:sp>
      <p:sp>
        <p:nvSpPr>
          <p:cNvPr id="15" name="Rectangle 14">
            <a:extLst>
              <a:ext uri="{FF2B5EF4-FFF2-40B4-BE49-F238E27FC236}">
                <a16:creationId xmlns:a16="http://schemas.microsoft.com/office/drawing/2014/main" id="{E2B47DFB-0196-47D4-A972-75C267B30392}"/>
              </a:ext>
            </a:extLst>
          </p:cNvPr>
          <p:cNvSpPr/>
          <p:nvPr/>
        </p:nvSpPr>
        <p:spPr>
          <a:xfrm>
            <a:off x="4009050" y="2064202"/>
            <a:ext cx="1864678" cy="369332"/>
          </a:xfrm>
          <a:prstGeom prst="rect">
            <a:avLst/>
          </a:prstGeom>
        </p:spPr>
        <p:txBody>
          <a:bodyPr wrap="none">
            <a:spAutoFit/>
          </a:bodyPr>
          <a:lstStyle/>
          <a:p>
            <a:r>
              <a:rPr lang="en-US" dirty="0"/>
              <a:t>but rather Cauchy</a:t>
            </a:r>
          </a:p>
        </p:txBody>
      </p:sp>
      <p:sp>
        <p:nvSpPr>
          <p:cNvPr id="18" name="Rectangle 17">
            <a:extLst>
              <a:ext uri="{FF2B5EF4-FFF2-40B4-BE49-F238E27FC236}">
                <a16:creationId xmlns:a16="http://schemas.microsoft.com/office/drawing/2014/main" id="{5FA565C6-2FEF-EB87-7682-CC4342CA4579}"/>
              </a:ext>
            </a:extLst>
          </p:cNvPr>
          <p:cNvSpPr/>
          <p:nvPr/>
        </p:nvSpPr>
        <p:spPr>
          <a:xfrm>
            <a:off x="7601574" y="2312017"/>
            <a:ext cx="114946" cy="179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A3F50D-49C0-53E6-89BD-F89E1EE63BE0}"/>
              </a:ext>
            </a:extLst>
          </p:cNvPr>
          <p:cNvSpPr/>
          <p:nvPr/>
        </p:nvSpPr>
        <p:spPr>
          <a:xfrm>
            <a:off x="10073066" y="2327534"/>
            <a:ext cx="114946" cy="179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D586CA-6F04-F0A1-1386-14C5C345F3B6}"/>
              </a:ext>
            </a:extLst>
          </p:cNvPr>
          <p:cNvSpPr/>
          <p:nvPr/>
        </p:nvSpPr>
        <p:spPr>
          <a:xfrm>
            <a:off x="10073066" y="3024702"/>
            <a:ext cx="114946" cy="179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83AA-5891-4ECC-8C9B-E842BE4892B1}"/>
              </a:ext>
            </a:extLst>
          </p:cNvPr>
          <p:cNvSpPr>
            <a:spLocks noGrp="1"/>
          </p:cNvSpPr>
          <p:nvPr>
            <p:ph type="title"/>
          </p:nvPr>
        </p:nvSpPr>
        <p:spPr/>
        <p:txBody>
          <a:bodyPr/>
          <a:lstStyle/>
          <a:p>
            <a:r>
              <a:rPr lang="en-US" dirty="0"/>
              <a:t>Test physics, e.g., maximal short-time chaos </a:t>
            </a:r>
            <a:br>
              <a:rPr lang="en-US" dirty="0"/>
            </a:br>
            <a:endParaRPr lang="en-US" dirty="0"/>
          </a:p>
        </p:txBody>
      </p:sp>
      <p:grpSp>
        <p:nvGrpSpPr>
          <p:cNvPr id="22" name="Group 21">
            <a:extLst>
              <a:ext uri="{FF2B5EF4-FFF2-40B4-BE49-F238E27FC236}">
                <a16:creationId xmlns:a16="http://schemas.microsoft.com/office/drawing/2014/main" id="{E7117649-E1F3-4EED-BBFD-07E9B8D65D77}"/>
              </a:ext>
            </a:extLst>
          </p:cNvPr>
          <p:cNvGrpSpPr/>
          <p:nvPr/>
        </p:nvGrpSpPr>
        <p:grpSpPr>
          <a:xfrm>
            <a:off x="4812454" y="1397713"/>
            <a:ext cx="5017613" cy="3755370"/>
            <a:chOff x="5257800" y="1564451"/>
            <a:chExt cx="6096000" cy="4562475"/>
          </a:xfrm>
        </p:grpSpPr>
        <p:pic>
          <p:nvPicPr>
            <p:cNvPr id="4" name="Picture 3">
              <a:extLst>
                <a:ext uri="{FF2B5EF4-FFF2-40B4-BE49-F238E27FC236}">
                  <a16:creationId xmlns:a16="http://schemas.microsoft.com/office/drawing/2014/main" id="{66AE3968-1757-4A99-9EA3-4A7834F3A57C}"/>
                </a:ext>
              </a:extLst>
            </p:cNvPr>
            <p:cNvPicPr>
              <a:picLocks noChangeAspect="1"/>
            </p:cNvPicPr>
            <p:nvPr/>
          </p:nvPicPr>
          <p:blipFill>
            <a:blip r:embed="rId2"/>
            <a:stretch>
              <a:fillRect/>
            </a:stretch>
          </p:blipFill>
          <p:spPr>
            <a:xfrm>
              <a:off x="5257800" y="1564451"/>
              <a:ext cx="6096000" cy="4562475"/>
            </a:xfrm>
            <a:prstGeom prst="rect">
              <a:avLst/>
            </a:prstGeom>
          </p:spPr>
        </p:pic>
        <p:sp>
          <p:nvSpPr>
            <p:cNvPr id="5" name="Rectangle 4">
              <a:extLst>
                <a:ext uri="{FF2B5EF4-FFF2-40B4-BE49-F238E27FC236}">
                  <a16:creationId xmlns:a16="http://schemas.microsoft.com/office/drawing/2014/main" id="{6856070D-2F4F-46FC-89E8-3A65CC9650D3}"/>
                </a:ext>
              </a:extLst>
            </p:cNvPr>
            <p:cNvSpPr/>
            <p:nvPr/>
          </p:nvSpPr>
          <p:spPr>
            <a:xfrm>
              <a:off x="7094317" y="1898248"/>
              <a:ext cx="3854370" cy="188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984D270-89F0-49AF-8D9C-91D39DF11A30}"/>
                </a:ext>
              </a:extLst>
            </p:cNvPr>
            <p:cNvSpPr/>
            <p:nvPr/>
          </p:nvSpPr>
          <p:spPr>
            <a:xfrm>
              <a:off x="9305081" y="3475298"/>
              <a:ext cx="1719806" cy="7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BC21BF-A845-4BBE-BC40-9DF2EF3FF104}"/>
                </a:ext>
              </a:extLst>
            </p:cNvPr>
            <p:cNvSpPr/>
            <p:nvPr/>
          </p:nvSpPr>
          <p:spPr>
            <a:xfrm>
              <a:off x="7585275" y="3202035"/>
              <a:ext cx="1719806" cy="7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00F81DC-6290-4615-88A8-24273E73FA4A}"/>
                </a:ext>
              </a:extLst>
            </p:cNvPr>
            <p:cNvSpPr/>
            <p:nvPr/>
          </p:nvSpPr>
          <p:spPr>
            <a:xfrm>
              <a:off x="6846425" y="2397256"/>
              <a:ext cx="1719806" cy="7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11AB57D0-2117-48C6-A8BA-393AEE8CCD02}"/>
              </a:ext>
            </a:extLst>
          </p:cNvPr>
          <p:cNvSpPr txBox="1"/>
          <p:nvPr/>
        </p:nvSpPr>
        <p:spPr>
          <a:xfrm>
            <a:off x="5396905" y="4261429"/>
            <a:ext cx="520655" cy="369332"/>
          </a:xfrm>
          <a:prstGeom prst="rect">
            <a:avLst/>
          </a:prstGeom>
          <a:noFill/>
        </p:spPr>
        <p:txBody>
          <a:bodyPr wrap="square" rtlCol="0">
            <a:spAutoFit/>
          </a:bodyPr>
          <a:lstStyle/>
          <a:p>
            <a:r>
              <a:rPr lang="en-US" dirty="0">
                <a:solidFill>
                  <a:srgbClr val="FF0000"/>
                </a:solidFill>
              </a:rPr>
              <a:t>SYK</a:t>
            </a:r>
          </a:p>
        </p:txBody>
      </p:sp>
      <p:cxnSp>
        <p:nvCxnSpPr>
          <p:cNvPr id="11" name="Straight Arrow Connector 10">
            <a:extLst>
              <a:ext uri="{FF2B5EF4-FFF2-40B4-BE49-F238E27FC236}">
                <a16:creationId xmlns:a16="http://schemas.microsoft.com/office/drawing/2014/main" id="{CB4501DF-7626-4265-8D0F-8ABEFF38C6F3}"/>
              </a:ext>
            </a:extLst>
          </p:cNvPr>
          <p:cNvCxnSpPr>
            <a:cxnSpLocks/>
          </p:cNvCxnSpPr>
          <p:nvPr/>
        </p:nvCxnSpPr>
        <p:spPr>
          <a:xfrm flipH="1">
            <a:off x="6021940" y="3297126"/>
            <a:ext cx="479474" cy="1148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5BA663A-0922-4694-B32E-5FB533483DC1}"/>
                  </a:ext>
                </a:extLst>
              </p:cNvPr>
              <p:cNvSpPr txBox="1"/>
              <p:nvPr/>
            </p:nvSpPr>
            <p:spPr>
              <a:xfrm>
                <a:off x="6345979" y="3531106"/>
                <a:ext cx="51962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Δ</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m:oMathPara>
                </a14:m>
                <a:endParaRPr lang="en-US" dirty="0"/>
              </a:p>
            </p:txBody>
          </p:sp>
        </mc:Choice>
        <mc:Fallback xmlns="">
          <p:sp>
            <p:nvSpPr>
              <p:cNvPr id="13" name="TextBox 12">
                <a:extLst>
                  <a:ext uri="{FF2B5EF4-FFF2-40B4-BE49-F238E27FC236}">
                    <a16:creationId xmlns:a16="http://schemas.microsoft.com/office/drawing/2014/main" id="{F5BA663A-0922-4694-B32E-5FB533483DC1}"/>
                  </a:ext>
                </a:extLst>
              </p:cNvPr>
              <p:cNvSpPr txBox="1">
                <a:spLocks noRot="1" noChangeAspect="1" noMove="1" noResize="1" noEditPoints="1" noAdjustHandles="1" noChangeArrowheads="1" noChangeShapeType="1" noTextEdit="1"/>
              </p:cNvSpPr>
              <p:nvPr/>
            </p:nvSpPr>
            <p:spPr>
              <a:xfrm>
                <a:off x="6345979" y="3531106"/>
                <a:ext cx="519629" cy="276999"/>
              </a:xfrm>
              <a:prstGeom prst="rect">
                <a:avLst/>
              </a:prstGeom>
              <a:blipFill>
                <a:blip r:embed="rId3"/>
                <a:stretch>
                  <a:fillRect l="-4706" r="-7059" b="-1521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889D60C-8009-4E48-AA28-27E014E2E812}"/>
              </a:ext>
            </a:extLst>
          </p:cNvPr>
          <p:cNvSpPr txBox="1"/>
          <p:nvPr/>
        </p:nvSpPr>
        <p:spPr>
          <a:xfrm>
            <a:off x="838200" y="1898248"/>
            <a:ext cx="3602076" cy="369332"/>
          </a:xfrm>
          <a:prstGeom prst="rect">
            <a:avLst/>
          </a:prstGeom>
          <a:noFill/>
        </p:spPr>
        <p:txBody>
          <a:bodyPr wrap="none" rtlCol="0">
            <a:spAutoFit/>
          </a:bodyPr>
          <a:lstStyle/>
          <a:p>
            <a:r>
              <a:rPr lang="en-US" dirty="0"/>
              <a:t>Fast scrambling as revealed by OTOC</a:t>
            </a:r>
          </a:p>
        </p:txBody>
      </p:sp>
      <p:pic>
        <p:nvPicPr>
          <p:cNvPr id="16" name="Picture 15">
            <a:extLst>
              <a:ext uri="{FF2B5EF4-FFF2-40B4-BE49-F238E27FC236}">
                <a16:creationId xmlns:a16="http://schemas.microsoft.com/office/drawing/2014/main" id="{59DF91B7-FF14-411B-88B5-ECB8967E982F}"/>
              </a:ext>
            </a:extLst>
          </p:cNvPr>
          <p:cNvPicPr>
            <a:picLocks noChangeAspect="1"/>
          </p:cNvPicPr>
          <p:nvPr/>
        </p:nvPicPr>
        <p:blipFill rotWithShape="1">
          <a:blip r:embed="rId4"/>
          <a:srcRect r="31058" b="58405"/>
          <a:stretch/>
        </p:blipFill>
        <p:spPr>
          <a:xfrm>
            <a:off x="928595" y="2298450"/>
            <a:ext cx="3421285" cy="353379"/>
          </a:xfrm>
          <a:prstGeom prst="rect">
            <a:avLst/>
          </a:prstGeom>
        </p:spPr>
      </p:pic>
      <p:grpSp>
        <p:nvGrpSpPr>
          <p:cNvPr id="19" name="Group 18">
            <a:extLst>
              <a:ext uri="{FF2B5EF4-FFF2-40B4-BE49-F238E27FC236}">
                <a16:creationId xmlns:a16="http://schemas.microsoft.com/office/drawing/2014/main" id="{452B5804-1E2D-48F6-B7B4-772F86C8831C}"/>
              </a:ext>
            </a:extLst>
          </p:cNvPr>
          <p:cNvGrpSpPr/>
          <p:nvPr/>
        </p:nvGrpSpPr>
        <p:grpSpPr>
          <a:xfrm>
            <a:off x="1042142" y="2771204"/>
            <a:ext cx="3398134" cy="410237"/>
            <a:chOff x="838200" y="2787000"/>
            <a:chExt cx="4174121" cy="503917"/>
          </a:xfrm>
        </p:grpSpPr>
        <p:pic>
          <p:nvPicPr>
            <p:cNvPr id="17" name="Picture 16">
              <a:extLst>
                <a:ext uri="{FF2B5EF4-FFF2-40B4-BE49-F238E27FC236}">
                  <a16:creationId xmlns:a16="http://schemas.microsoft.com/office/drawing/2014/main" id="{F9DCB9EC-A66D-437A-86B5-F920D0F96D9D}"/>
                </a:ext>
              </a:extLst>
            </p:cNvPr>
            <p:cNvPicPr>
              <a:picLocks noChangeAspect="1"/>
            </p:cNvPicPr>
            <p:nvPr/>
          </p:nvPicPr>
          <p:blipFill rotWithShape="1">
            <a:blip r:embed="rId4"/>
            <a:srcRect l="-564" t="46219" r="44465" b="9692"/>
            <a:stretch/>
          </p:blipFill>
          <p:spPr>
            <a:xfrm>
              <a:off x="1672662" y="2841585"/>
              <a:ext cx="3339659" cy="449332"/>
            </a:xfrm>
            <a:prstGeom prst="rect">
              <a:avLst/>
            </a:prstGeom>
          </p:spPr>
        </p:pic>
        <p:pic>
          <p:nvPicPr>
            <p:cNvPr id="18" name="Picture 17">
              <a:extLst>
                <a:ext uri="{FF2B5EF4-FFF2-40B4-BE49-F238E27FC236}">
                  <a16:creationId xmlns:a16="http://schemas.microsoft.com/office/drawing/2014/main" id="{95C083A7-5618-4024-AB46-875AE5576CCC}"/>
                </a:ext>
              </a:extLst>
            </p:cNvPr>
            <p:cNvPicPr>
              <a:picLocks noChangeAspect="1"/>
            </p:cNvPicPr>
            <p:nvPr/>
          </p:nvPicPr>
          <p:blipFill rotWithShape="1">
            <a:blip r:embed="rId4"/>
            <a:srcRect l="85264" t="-1418" b="57165"/>
            <a:stretch/>
          </p:blipFill>
          <p:spPr>
            <a:xfrm>
              <a:off x="838200" y="2787000"/>
              <a:ext cx="877264" cy="451017"/>
            </a:xfrm>
            <a:prstGeom prst="rect">
              <a:avLst/>
            </a:prstGeom>
          </p:spPr>
        </p:pic>
      </p:grpSp>
      <p:pic>
        <p:nvPicPr>
          <p:cNvPr id="24" name="Picture 23">
            <a:extLst>
              <a:ext uri="{FF2B5EF4-FFF2-40B4-BE49-F238E27FC236}">
                <a16:creationId xmlns:a16="http://schemas.microsoft.com/office/drawing/2014/main" id="{4F4A6657-9532-41B2-9070-FC770DF2D115}"/>
              </a:ext>
            </a:extLst>
          </p:cNvPr>
          <p:cNvPicPr>
            <a:picLocks noChangeAspect="1"/>
          </p:cNvPicPr>
          <p:nvPr/>
        </p:nvPicPr>
        <p:blipFill rotWithShape="1">
          <a:blip r:embed="rId5"/>
          <a:srcRect t="2757" r="182" b="30133"/>
          <a:stretch/>
        </p:blipFill>
        <p:spPr>
          <a:xfrm>
            <a:off x="9712382" y="3298655"/>
            <a:ext cx="1556580" cy="400005"/>
          </a:xfrm>
          <a:prstGeom prst="rect">
            <a:avLst/>
          </a:prstGeom>
        </p:spPr>
      </p:pic>
      <p:pic>
        <p:nvPicPr>
          <p:cNvPr id="25" name="Picture 24">
            <a:extLst>
              <a:ext uri="{FF2B5EF4-FFF2-40B4-BE49-F238E27FC236}">
                <a16:creationId xmlns:a16="http://schemas.microsoft.com/office/drawing/2014/main" id="{8A98C7C9-F65A-4E76-8A7A-09C7FE6039F3}"/>
              </a:ext>
            </a:extLst>
          </p:cNvPr>
          <p:cNvPicPr>
            <a:picLocks noChangeAspect="1"/>
          </p:cNvPicPr>
          <p:nvPr/>
        </p:nvPicPr>
        <p:blipFill rotWithShape="1">
          <a:blip r:embed="rId6"/>
          <a:srcRect b="36335"/>
          <a:stretch/>
        </p:blipFill>
        <p:spPr>
          <a:xfrm>
            <a:off x="9710531" y="4306108"/>
            <a:ext cx="1643269" cy="387362"/>
          </a:xfrm>
          <a:prstGeom prst="rect">
            <a:avLst/>
          </a:prstGeom>
        </p:spPr>
      </p:pic>
      <p:sp>
        <p:nvSpPr>
          <p:cNvPr id="27" name="Rectangle 26">
            <a:extLst>
              <a:ext uri="{FF2B5EF4-FFF2-40B4-BE49-F238E27FC236}">
                <a16:creationId xmlns:a16="http://schemas.microsoft.com/office/drawing/2014/main" id="{8F421FB0-A2D9-4FAE-8CE5-9F50BCD55024}"/>
              </a:ext>
            </a:extLst>
          </p:cNvPr>
          <p:cNvSpPr/>
          <p:nvPr/>
        </p:nvSpPr>
        <p:spPr>
          <a:xfrm>
            <a:off x="5396905" y="5917529"/>
            <a:ext cx="4564711" cy="400110"/>
          </a:xfrm>
          <a:prstGeom prst="rect">
            <a:avLst/>
          </a:prstGeom>
        </p:spPr>
        <p:txBody>
          <a:bodyPr wrap="none">
            <a:spAutoFit/>
          </a:bodyPr>
          <a:lstStyle/>
          <a:p>
            <a:r>
              <a:rPr lang="en-US" sz="2000" dirty="0"/>
              <a:t>Dynamics approaches that of SYK model!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05028B2-188F-460E-AB33-48BA0B3132B9}"/>
                  </a:ext>
                </a:extLst>
              </p:cNvPr>
              <p:cNvSpPr txBox="1"/>
              <p:nvPr/>
            </p:nvSpPr>
            <p:spPr>
              <a:xfrm>
                <a:off x="11216873" y="3496553"/>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3" name="TextBox 2">
                <a:extLst>
                  <a:ext uri="{FF2B5EF4-FFF2-40B4-BE49-F238E27FC236}">
                    <a16:creationId xmlns:a16="http://schemas.microsoft.com/office/drawing/2014/main" id="{A05028B2-188F-460E-AB33-48BA0B3132B9}"/>
                  </a:ext>
                </a:extLst>
              </p:cNvPr>
              <p:cNvSpPr txBox="1">
                <a:spLocks noRot="1" noChangeAspect="1" noMove="1" noResize="1" noEditPoints="1" noAdjustHandles="1" noChangeArrowheads="1" noChangeShapeType="1" noTextEdit="1"/>
              </p:cNvSpPr>
              <p:nvPr/>
            </p:nvSpPr>
            <p:spPr>
              <a:xfrm>
                <a:off x="11216873" y="3496553"/>
                <a:ext cx="43550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7D3F701-FD70-4559-8AC9-89392D9BB93C}"/>
                  </a:ext>
                </a:extLst>
              </p:cNvPr>
              <p:cNvSpPr txBox="1"/>
              <p:nvPr/>
            </p:nvSpPr>
            <p:spPr>
              <a:xfrm>
                <a:off x="11268962" y="4482044"/>
                <a:ext cx="4355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23" name="TextBox 22">
                <a:extLst>
                  <a:ext uri="{FF2B5EF4-FFF2-40B4-BE49-F238E27FC236}">
                    <a16:creationId xmlns:a16="http://schemas.microsoft.com/office/drawing/2014/main" id="{D7D3F701-FD70-4559-8AC9-89392D9BB93C}"/>
                  </a:ext>
                </a:extLst>
              </p:cNvPr>
              <p:cNvSpPr txBox="1">
                <a:spLocks noRot="1" noChangeAspect="1" noMove="1" noResize="1" noEditPoints="1" noAdjustHandles="1" noChangeArrowheads="1" noChangeShapeType="1" noTextEdit="1"/>
              </p:cNvSpPr>
              <p:nvPr/>
            </p:nvSpPr>
            <p:spPr>
              <a:xfrm>
                <a:off x="11268962" y="4482044"/>
                <a:ext cx="43550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3CEEC938-9B5B-4BDE-960F-F502754D1D36}"/>
                  </a:ext>
                </a:extLst>
              </p:cNvPr>
              <p:cNvSpPr/>
              <p:nvPr/>
            </p:nvSpPr>
            <p:spPr>
              <a:xfrm>
                <a:off x="9693988" y="4693470"/>
                <a:ext cx="2136611" cy="538609"/>
              </a:xfrm>
              <a:prstGeom prst="rect">
                <a:avLst/>
              </a:prstGeom>
            </p:spPr>
            <p:txBody>
              <a:bodyPr wrap="non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𝐽</m:t>
                        </m:r>
                      </m:e>
                      <m:sub>
                        <m:r>
                          <a:rPr lang="en-US" i="1" dirty="0">
                            <a:latin typeface="Cambria Math" panose="02040503050406030204" pitchFamily="18" charset="0"/>
                          </a:rPr>
                          <m:t>𝑖𝑗𝑘𝑙</m:t>
                        </m:r>
                      </m:sub>
                    </m:sSub>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𝑚</m:t>
                        </m:r>
                      </m:sub>
                      <m:sup/>
                      <m:e>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𝑖𝑗</m:t>
                                </m:r>
                                <m:r>
                                  <a:rPr lang="en-US" b="0" i="1" dirty="0" smtClean="0">
                                    <a:latin typeface="Cambria Math" panose="02040503050406030204" pitchFamily="18" charset="0"/>
                                  </a:rPr>
                                  <m:t>,</m:t>
                                </m:r>
                                <m:r>
                                  <a:rPr lang="en-US" b="0" i="1" dirty="0" smtClean="0">
                                    <a:latin typeface="Cambria Math" panose="02040503050406030204" pitchFamily="18" charset="0"/>
                                  </a:rPr>
                                  <m:t>𝑚</m:t>
                                </m:r>
                              </m:sub>
                            </m:sSub>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𝐼</m:t>
                                </m:r>
                              </m:e>
                              <m:sub>
                                <m:r>
                                  <a:rPr lang="en-US" b="0" i="1" dirty="0" smtClean="0">
                                    <a:latin typeface="Cambria Math" panose="02040503050406030204" pitchFamily="18" charset="0"/>
                                  </a:rPr>
                                  <m:t>𝑘𝑙</m:t>
                                </m:r>
                                <m:r>
                                  <a:rPr lang="en-US" b="0" i="1" dirty="0" smtClean="0">
                                    <a:latin typeface="Cambria Math" panose="02040503050406030204" pitchFamily="18" charset="0"/>
                                  </a:rPr>
                                  <m:t>,</m:t>
                                </m:r>
                                <m:r>
                                  <a:rPr lang="en-US" b="0" i="1" dirty="0" smtClean="0">
                                    <a:latin typeface="Cambria Math" panose="02040503050406030204" pitchFamily="18" charset="0"/>
                                  </a:rPr>
                                  <m:t>𝑚</m:t>
                                </m:r>
                              </m:sub>
                            </m:sSub>
                          </m:num>
                          <m:den>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Δ</m:t>
                                </m:r>
                              </m:e>
                              <m:sub>
                                <m:r>
                                  <a:rPr lang="en-US" b="0" i="1" dirty="0" smtClean="0">
                                    <a:latin typeface="Cambria Math" panose="02040503050406030204" pitchFamily="18" charset="0"/>
                                  </a:rPr>
                                  <m:t>𝑚</m:t>
                                </m:r>
                              </m:sub>
                            </m:sSub>
                          </m:den>
                        </m:f>
                        <m:r>
                          <a:rPr lang="en-US" b="0" i="1" dirty="0" smtClean="0">
                            <a:latin typeface="Cambria Math" panose="02040503050406030204" pitchFamily="18" charset="0"/>
                          </a:rPr>
                          <m:t> </m:t>
                        </m:r>
                      </m:e>
                    </m:nary>
                    <m:r>
                      <a:rPr lang="en-US" b="0" i="1" dirty="0" smtClean="0">
                        <a:latin typeface="Cambria Math" panose="02040503050406030204" pitchFamily="18" charset="0"/>
                      </a:rPr>
                      <m:t> </m:t>
                    </m:r>
                  </m:oMath>
                </a14:m>
                <a:r>
                  <a:rPr lang="en-US" dirty="0"/>
                  <a:t> </a:t>
                </a:r>
              </a:p>
            </p:txBody>
          </p:sp>
        </mc:Choice>
        <mc:Fallback xmlns="">
          <p:sp>
            <p:nvSpPr>
              <p:cNvPr id="28" name="Rectangle 27">
                <a:extLst>
                  <a:ext uri="{FF2B5EF4-FFF2-40B4-BE49-F238E27FC236}">
                    <a16:creationId xmlns:a16="http://schemas.microsoft.com/office/drawing/2014/main" id="{3CEEC938-9B5B-4BDE-960F-F502754D1D36}"/>
                  </a:ext>
                </a:extLst>
              </p:cNvPr>
              <p:cNvSpPr>
                <a:spLocks noRot="1" noChangeAspect="1" noMove="1" noResize="1" noEditPoints="1" noAdjustHandles="1" noChangeArrowheads="1" noChangeShapeType="1" noTextEdit="1"/>
              </p:cNvSpPr>
              <p:nvPr/>
            </p:nvSpPr>
            <p:spPr>
              <a:xfrm>
                <a:off x="9693988" y="4693470"/>
                <a:ext cx="2136611" cy="538609"/>
              </a:xfrm>
              <a:prstGeom prst="rect">
                <a:avLst/>
              </a:prstGeom>
              <a:blipFill>
                <a:blip r:embed="rId9"/>
                <a:stretch>
                  <a:fillRect l="-570" t="-68182" b="-1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26C39BB-C75A-46EB-800F-D397A942B4F0}"/>
                  </a:ext>
                </a:extLst>
              </p:cNvPr>
              <p:cNvSpPr/>
              <p:nvPr/>
            </p:nvSpPr>
            <p:spPr>
              <a:xfrm>
                <a:off x="9693988" y="2756652"/>
                <a:ext cx="1556580" cy="538737"/>
              </a:xfrm>
              <a:prstGeom prst="rect">
                <a:avLst/>
              </a:prstGeom>
            </p:spPr>
            <p:txBody>
              <a:bodyPr wrap="non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𝐽</m:t>
                        </m:r>
                      </m:e>
                      <m:sub>
                        <m:r>
                          <a:rPr lang="en-US" i="1" dirty="0">
                            <a:latin typeface="Cambria Math" panose="02040503050406030204" pitchFamily="18" charset="0"/>
                          </a:rPr>
                          <m:t>𝑖𝑗𝑘𝑙</m:t>
                        </m:r>
                      </m:sub>
                    </m:sSub>
                    <m:r>
                      <a:rPr lang="en-US" b="0" i="1" dirty="0" smtClean="0">
                        <a:latin typeface="Cambria Math" panose="02040503050406030204" pitchFamily="18" charset="0"/>
                      </a:rPr>
                      <m:t>=</m:t>
                    </m:r>
                    <m:f>
                      <m:fPr>
                        <m:ctrlPr>
                          <a:rPr lang="en-US" i="1" dirty="0">
                            <a:latin typeface="Cambria Math" panose="02040503050406030204" pitchFamily="18" charset="0"/>
                          </a:rPr>
                        </m:ctrlPr>
                      </m:fPr>
                      <m:num>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𝑖𝑗</m:t>
                            </m:r>
                            <m:r>
                              <a:rPr lang="en-US" i="1" dirty="0">
                                <a:latin typeface="Cambria Math" panose="02040503050406030204" pitchFamily="18" charset="0"/>
                              </a:rPr>
                              <m:t>,0</m:t>
                            </m:r>
                          </m:sub>
                        </m:sSub>
                        <m:sSub>
                          <m:sSubPr>
                            <m:ctrlPr>
                              <a:rPr lang="en-US" i="1" dirty="0">
                                <a:latin typeface="Cambria Math" panose="02040503050406030204" pitchFamily="18" charset="0"/>
                              </a:rPr>
                            </m:ctrlPr>
                          </m:sSubPr>
                          <m:e>
                            <m:r>
                              <a:rPr lang="en-US" i="1" dirty="0">
                                <a:latin typeface="Cambria Math" panose="02040503050406030204" pitchFamily="18" charset="0"/>
                              </a:rPr>
                              <m:t>𝐼</m:t>
                            </m:r>
                          </m:e>
                          <m:sub>
                            <m:r>
                              <a:rPr lang="en-US" i="1" dirty="0">
                                <a:latin typeface="Cambria Math" panose="02040503050406030204" pitchFamily="18" charset="0"/>
                              </a:rPr>
                              <m:t>𝑘𝑙</m:t>
                            </m:r>
                            <m:r>
                              <a:rPr lang="en-US" i="1" dirty="0">
                                <a:latin typeface="Cambria Math" panose="02040503050406030204" pitchFamily="18" charset="0"/>
                              </a:rPr>
                              <m:t>,0</m:t>
                            </m:r>
                          </m:sub>
                        </m:sSub>
                      </m:num>
                      <m:den>
                        <m:sSub>
                          <m:sSubPr>
                            <m:ctrlPr>
                              <a:rPr lang="en-US" i="1" dirty="0">
                                <a:latin typeface="Cambria Math" panose="02040503050406030204" pitchFamily="18" charset="0"/>
                              </a:rPr>
                            </m:ctrlPr>
                          </m:sSubPr>
                          <m:e>
                            <m:r>
                              <m:rPr>
                                <m:sty m:val="p"/>
                              </m:rPr>
                              <a:rPr lang="en-US" dirty="0">
                                <a:latin typeface="Cambria Math" panose="02040503050406030204" pitchFamily="18" charset="0"/>
                              </a:rPr>
                              <m:t>Δ</m:t>
                            </m:r>
                          </m:e>
                          <m:sub>
                            <m:r>
                              <a:rPr lang="en-US" b="0" i="1" dirty="0" smtClean="0">
                                <a:latin typeface="Cambria Math" panose="02040503050406030204" pitchFamily="18" charset="0"/>
                              </a:rPr>
                              <m:t>0</m:t>
                            </m:r>
                          </m:sub>
                        </m:sSub>
                      </m:den>
                    </m:f>
                  </m:oMath>
                </a14:m>
                <a:r>
                  <a:rPr lang="en-US" dirty="0"/>
                  <a:t> </a:t>
                </a:r>
              </a:p>
            </p:txBody>
          </p:sp>
        </mc:Choice>
        <mc:Fallback xmlns="">
          <p:sp>
            <p:nvSpPr>
              <p:cNvPr id="29" name="Rectangle 28">
                <a:extLst>
                  <a:ext uri="{FF2B5EF4-FFF2-40B4-BE49-F238E27FC236}">
                    <a16:creationId xmlns:a16="http://schemas.microsoft.com/office/drawing/2014/main" id="{F26C39BB-C75A-46EB-800F-D397A942B4F0}"/>
                  </a:ext>
                </a:extLst>
              </p:cNvPr>
              <p:cNvSpPr>
                <a:spLocks noRot="1" noChangeAspect="1" noMove="1" noResize="1" noEditPoints="1" noAdjustHandles="1" noChangeArrowheads="1" noChangeShapeType="1" noTextEdit="1"/>
              </p:cNvSpPr>
              <p:nvPr/>
            </p:nvSpPr>
            <p:spPr>
              <a:xfrm>
                <a:off x="9693988" y="2756652"/>
                <a:ext cx="1556580" cy="538737"/>
              </a:xfrm>
              <a:prstGeom prst="rect">
                <a:avLst/>
              </a:prstGeom>
              <a:blipFill>
                <a:blip r:embed="rId10"/>
                <a:stretch>
                  <a:fillRect l="-7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606A64-44BB-6564-BE61-21547A78CCB1}"/>
                  </a:ext>
                </a:extLst>
              </p:cNvPr>
              <p:cNvSpPr/>
              <p:nvPr/>
            </p:nvSpPr>
            <p:spPr>
              <a:xfrm>
                <a:off x="5396905" y="6308209"/>
                <a:ext cx="5371407" cy="400110"/>
              </a:xfrm>
              <a:prstGeom prst="rect">
                <a:avLst/>
              </a:prstGeom>
            </p:spPr>
            <p:txBody>
              <a:bodyPr wrap="none">
                <a:spAutoFit/>
              </a:bodyPr>
              <a:lstStyle/>
              <a:p>
                <a:r>
                  <a:rPr lang="en-US" sz="2000" dirty="0"/>
                  <a:t>Note: relevant experimental time scales = few </a:t>
                </a:r>
                <a14:m>
                  <m:oMath xmlns:m="http://schemas.openxmlformats.org/officeDocument/2006/math">
                    <m:r>
                      <a:rPr lang="en-US" sz="2000" b="0" i="1" smtClean="0">
                        <a:latin typeface="Cambria Math" panose="02040503050406030204" pitchFamily="18" charset="0"/>
                      </a:rPr>
                      <m:t>𝐽</m:t>
                    </m:r>
                  </m:oMath>
                </a14:m>
                <a:r>
                  <a:rPr lang="en-US" sz="2000" dirty="0"/>
                  <a:t> !  </a:t>
                </a:r>
              </a:p>
            </p:txBody>
          </p:sp>
        </mc:Choice>
        <mc:Fallback xmlns="">
          <p:sp>
            <p:nvSpPr>
              <p:cNvPr id="10" name="Rectangle 9">
                <a:extLst>
                  <a:ext uri="{FF2B5EF4-FFF2-40B4-BE49-F238E27FC236}">
                    <a16:creationId xmlns:a16="http://schemas.microsoft.com/office/drawing/2014/main" id="{EB606A64-44BB-6564-BE61-21547A78CCB1}"/>
                  </a:ext>
                </a:extLst>
              </p:cNvPr>
              <p:cNvSpPr>
                <a:spLocks noRot="1" noChangeAspect="1" noMove="1" noResize="1" noEditPoints="1" noAdjustHandles="1" noChangeArrowheads="1" noChangeShapeType="1" noTextEdit="1"/>
              </p:cNvSpPr>
              <p:nvPr/>
            </p:nvSpPr>
            <p:spPr>
              <a:xfrm>
                <a:off x="5396905" y="6308209"/>
                <a:ext cx="5371407" cy="400110"/>
              </a:xfrm>
              <a:prstGeom prst="rect">
                <a:avLst/>
              </a:prstGeom>
              <a:blipFill>
                <a:blip r:embed="rId11"/>
                <a:stretch>
                  <a:fillRect l="-1135" t="-9231" r="-454" b="-27692"/>
                </a:stretch>
              </a:blipFill>
            </p:spPr>
            <p:txBody>
              <a:bodyPr/>
              <a:lstStyle/>
              <a:p>
                <a:r>
                  <a:rPr lang="en-US">
                    <a:noFill/>
                  </a:rPr>
                  <a:t> </a:t>
                </a:r>
              </a:p>
            </p:txBody>
          </p:sp>
        </mc:Fallback>
      </mc:AlternateContent>
    </p:spTree>
    <p:extLst>
      <p:ext uri="{BB962C8B-B14F-4D97-AF65-F5344CB8AC3E}">
        <p14:creationId xmlns:p14="http://schemas.microsoft.com/office/powerpoint/2010/main" val="209635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7" grpId="0"/>
      <p:bldP spid="3" grpId="0"/>
      <p:bldP spid="23" grpId="0"/>
      <p:bldP spid="28" grpId="0"/>
      <p:bldP spid="2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24AC-B0FE-2A7E-0D43-226E9F2C77DC}"/>
              </a:ext>
            </a:extLst>
          </p:cNvPr>
          <p:cNvSpPr>
            <a:spLocks noGrp="1"/>
          </p:cNvSpPr>
          <p:nvPr>
            <p:ph type="title"/>
          </p:nvPr>
        </p:nvSpPr>
        <p:spPr/>
        <p:txBody>
          <a:bodyPr>
            <a:normAutofit/>
          </a:bodyPr>
          <a:lstStyle/>
          <a:p>
            <a:r>
              <a:rPr lang="en-US" sz="3200" dirty="0"/>
              <a:t>Search for simpler observables reveals interesting physics</a:t>
            </a:r>
            <a:br>
              <a:rPr lang="en-US" sz="3200" dirty="0"/>
            </a:br>
            <a:r>
              <a:rPr lang="en-US" sz="3200" dirty="0"/>
              <a:t> </a:t>
            </a:r>
          </a:p>
        </p:txBody>
      </p:sp>
      <p:sp>
        <p:nvSpPr>
          <p:cNvPr id="4" name="Rectangle 3">
            <a:extLst>
              <a:ext uri="{FF2B5EF4-FFF2-40B4-BE49-F238E27FC236}">
                <a16:creationId xmlns:a16="http://schemas.microsoft.com/office/drawing/2014/main" id="{C7D1C25B-C23B-B0FB-B705-D45930C151F2}"/>
              </a:ext>
            </a:extLst>
          </p:cNvPr>
          <p:cNvSpPr/>
          <p:nvPr/>
        </p:nvSpPr>
        <p:spPr>
          <a:xfrm>
            <a:off x="838200" y="6242316"/>
            <a:ext cx="7339877" cy="646331"/>
          </a:xfrm>
          <a:prstGeom prst="rect">
            <a:avLst/>
          </a:prstGeom>
        </p:spPr>
        <p:txBody>
          <a:bodyPr wrap="square">
            <a:spAutoFit/>
          </a:bodyPr>
          <a:lstStyle/>
          <a:p>
            <a:r>
              <a:rPr lang="en-US" dirty="0">
                <a:solidFill>
                  <a:schemeClr val="accent1"/>
                </a:solidFill>
              </a:rPr>
              <a:t>S. </a:t>
            </a:r>
            <a:r>
              <a:rPr lang="en-US" dirty="0" err="1">
                <a:solidFill>
                  <a:schemeClr val="accent1"/>
                </a:solidFill>
              </a:rPr>
              <a:t>Bandyopadyhay</a:t>
            </a:r>
            <a:r>
              <a:rPr lang="en-US" dirty="0">
                <a:solidFill>
                  <a:schemeClr val="accent1"/>
                </a:solidFill>
              </a:rPr>
              <a:t>, P. Uhrich, A. Paviglianiti, P. Hauke, </a:t>
            </a:r>
            <a:r>
              <a:rPr lang="en-US" i="1" dirty="0">
                <a:solidFill>
                  <a:schemeClr val="accent1"/>
                </a:solidFill>
              </a:rPr>
              <a:t>QUANTUM</a:t>
            </a:r>
            <a:r>
              <a:rPr lang="en-US" dirty="0">
                <a:solidFill>
                  <a:schemeClr val="accent1"/>
                </a:solidFill>
              </a:rPr>
              <a:t> 2023</a:t>
            </a:r>
          </a:p>
          <a:p>
            <a:r>
              <a:rPr lang="en-US" dirty="0">
                <a:solidFill>
                  <a:schemeClr val="accent1"/>
                </a:solidFill>
              </a:rPr>
              <a:t>A. Paviglianiti, S. </a:t>
            </a:r>
            <a:r>
              <a:rPr lang="en-US" dirty="0" err="1">
                <a:solidFill>
                  <a:schemeClr val="accent1"/>
                </a:solidFill>
              </a:rPr>
              <a:t>Bandyopadyhay</a:t>
            </a:r>
            <a:r>
              <a:rPr lang="en-US" dirty="0">
                <a:solidFill>
                  <a:schemeClr val="accent1"/>
                </a:solidFill>
              </a:rPr>
              <a:t>, P. Uhrich, P. Hauke, </a:t>
            </a:r>
            <a:r>
              <a:rPr lang="en-US" i="1" dirty="0">
                <a:solidFill>
                  <a:schemeClr val="accent1"/>
                </a:solidFill>
              </a:rPr>
              <a:t>JHEP</a:t>
            </a:r>
            <a:r>
              <a:rPr lang="en-US" dirty="0">
                <a:solidFill>
                  <a:schemeClr val="accent1"/>
                </a:solidFill>
              </a:rPr>
              <a:t> 2022</a:t>
            </a:r>
          </a:p>
        </p:txBody>
      </p:sp>
      <p:grpSp>
        <p:nvGrpSpPr>
          <p:cNvPr id="5" name="Group 4">
            <a:extLst>
              <a:ext uri="{FF2B5EF4-FFF2-40B4-BE49-F238E27FC236}">
                <a16:creationId xmlns:a16="http://schemas.microsoft.com/office/drawing/2014/main" id="{03389D98-CDCC-F615-4479-74B61FC5DEF0}"/>
              </a:ext>
            </a:extLst>
          </p:cNvPr>
          <p:cNvGrpSpPr/>
          <p:nvPr/>
        </p:nvGrpSpPr>
        <p:grpSpPr>
          <a:xfrm>
            <a:off x="4807865" y="1470717"/>
            <a:ext cx="5086958" cy="2079161"/>
            <a:chOff x="5314342" y="1781662"/>
            <a:chExt cx="5949390" cy="2431658"/>
          </a:xfrm>
        </p:grpSpPr>
        <p:pic>
          <p:nvPicPr>
            <p:cNvPr id="6" name="Picture 5">
              <a:extLst>
                <a:ext uri="{FF2B5EF4-FFF2-40B4-BE49-F238E27FC236}">
                  <a16:creationId xmlns:a16="http://schemas.microsoft.com/office/drawing/2014/main" id="{DDC64CE5-1AD2-CDF5-8F9C-372F814F9A6C}"/>
                </a:ext>
              </a:extLst>
            </p:cNvPr>
            <p:cNvPicPr>
              <a:picLocks noChangeAspect="1"/>
            </p:cNvPicPr>
            <p:nvPr/>
          </p:nvPicPr>
          <p:blipFill rotWithShape="1">
            <a:blip r:embed="rId2"/>
            <a:srcRect l="7919" b="55858"/>
            <a:stretch/>
          </p:blipFill>
          <p:spPr>
            <a:xfrm>
              <a:off x="5600700" y="1781662"/>
              <a:ext cx="5663031" cy="1936439"/>
            </a:xfrm>
            <a:prstGeom prst="rect">
              <a:avLst/>
            </a:prstGeom>
          </p:spPr>
        </p:pic>
        <p:pic>
          <p:nvPicPr>
            <p:cNvPr id="7" name="Picture 6">
              <a:extLst>
                <a:ext uri="{FF2B5EF4-FFF2-40B4-BE49-F238E27FC236}">
                  <a16:creationId xmlns:a16="http://schemas.microsoft.com/office/drawing/2014/main" id="{F77C89C8-2165-8198-C58D-228A7B712B73}"/>
                </a:ext>
              </a:extLst>
            </p:cNvPr>
            <p:cNvPicPr>
              <a:picLocks noChangeAspect="1"/>
            </p:cNvPicPr>
            <p:nvPr/>
          </p:nvPicPr>
          <p:blipFill rotWithShape="1">
            <a:blip r:embed="rId2"/>
            <a:srcRect l="21513" t="87636" b="1844"/>
            <a:stretch/>
          </p:blipFill>
          <p:spPr>
            <a:xfrm>
              <a:off x="6379214" y="3746337"/>
              <a:ext cx="4884518" cy="466983"/>
            </a:xfrm>
            <a:prstGeom prst="rect">
              <a:avLst/>
            </a:prstGeom>
          </p:spPr>
        </p:pic>
        <p:sp>
          <p:nvSpPr>
            <p:cNvPr id="8" name="Rectangle 7">
              <a:extLst>
                <a:ext uri="{FF2B5EF4-FFF2-40B4-BE49-F238E27FC236}">
                  <a16:creationId xmlns:a16="http://schemas.microsoft.com/office/drawing/2014/main" id="{841952AA-F10D-7381-8BE8-D1528D2F8C9D}"/>
                </a:ext>
              </a:extLst>
            </p:cNvPr>
            <p:cNvSpPr/>
            <p:nvPr/>
          </p:nvSpPr>
          <p:spPr>
            <a:xfrm>
              <a:off x="9133989" y="1851999"/>
              <a:ext cx="1875099" cy="88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CB19F99-0DD1-3F5A-FF7B-415760383782}"/>
                </a:ext>
              </a:extLst>
            </p:cNvPr>
            <p:cNvSpPr/>
            <p:nvPr/>
          </p:nvSpPr>
          <p:spPr>
            <a:xfrm flipV="1">
              <a:off x="5314342" y="3636796"/>
              <a:ext cx="667473" cy="162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6E4ECE08-130A-D3F4-49F5-DF6F8290B004}"/>
              </a:ext>
            </a:extLst>
          </p:cNvPr>
          <p:cNvSpPr/>
          <p:nvPr/>
        </p:nvSpPr>
        <p:spPr>
          <a:xfrm>
            <a:off x="7875796" y="1790603"/>
            <a:ext cx="1774314" cy="923330"/>
          </a:xfrm>
          <a:prstGeom prst="rect">
            <a:avLst/>
          </a:prstGeom>
        </p:spPr>
        <p:txBody>
          <a:bodyPr wrap="square">
            <a:spAutoFit/>
          </a:bodyPr>
          <a:lstStyle/>
          <a:p>
            <a:r>
              <a:rPr lang="en-US" dirty="0">
                <a:latin typeface="LMRoman9-Regular"/>
              </a:rPr>
              <a:t>Gaussian (super-exponential) decay</a:t>
            </a:r>
            <a:endParaRPr lang="en-US" dirty="0"/>
          </a:p>
        </p:txBody>
      </p:sp>
      <p:sp>
        <p:nvSpPr>
          <p:cNvPr id="11" name="Rectangle 10">
            <a:extLst>
              <a:ext uri="{FF2B5EF4-FFF2-40B4-BE49-F238E27FC236}">
                <a16:creationId xmlns:a16="http://schemas.microsoft.com/office/drawing/2014/main" id="{F4A19A36-5E28-894A-9D17-AF58A0EF1E75}"/>
              </a:ext>
            </a:extLst>
          </p:cNvPr>
          <p:cNvSpPr/>
          <p:nvPr/>
        </p:nvSpPr>
        <p:spPr>
          <a:xfrm>
            <a:off x="2538440" y="3743856"/>
            <a:ext cx="1680140" cy="369332"/>
          </a:xfrm>
          <a:prstGeom prst="rect">
            <a:avLst/>
          </a:prstGeom>
        </p:spPr>
        <p:txBody>
          <a:bodyPr wrap="none">
            <a:spAutoFit/>
          </a:bodyPr>
          <a:lstStyle/>
          <a:p>
            <a:r>
              <a:rPr lang="en-US" dirty="0">
                <a:latin typeface="LMRoman9-Regular"/>
              </a:rPr>
              <a:t>simple rescaling</a:t>
            </a:r>
            <a:endParaRPr lang="en-US" dirty="0"/>
          </a:p>
        </p:txBody>
      </p:sp>
      <p:pic>
        <p:nvPicPr>
          <p:cNvPr id="12" name="Picture 11">
            <a:extLst>
              <a:ext uri="{FF2B5EF4-FFF2-40B4-BE49-F238E27FC236}">
                <a16:creationId xmlns:a16="http://schemas.microsoft.com/office/drawing/2014/main" id="{E3310028-4198-A131-1AB5-36B02344AA87}"/>
              </a:ext>
            </a:extLst>
          </p:cNvPr>
          <p:cNvPicPr>
            <a:picLocks noChangeAspect="1"/>
          </p:cNvPicPr>
          <p:nvPr/>
        </p:nvPicPr>
        <p:blipFill rotWithShape="1">
          <a:blip r:embed="rId3"/>
          <a:srcRect l="38396" t="32967" b="52134"/>
          <a:stretch/>
        </p:blipFill>
        <p:spPr>
          <a:xfrm>
            <a:off x="2591703" y="4203201"/>
            <a:ext cx="2150909" cy="576525"/>
          </a:xfrm>
          <a:prstGeom prst="rect">
            <a:avLst/>
          </a:prstGeom>
        </p:spPr>
      </p:pic>
      <p:grpSp>
        <p:nvGrpSpPr>
          <p:cNvPr id="13" name="Group 12">
            <a:extLst>
              <a:ext uri="{FF2B5EF4-FFF2-40B4-BE49-F238E27FC236}">
                <a16:creationId xmlns:a16="http://schemas.microsoft.com/office/drawing/2014/main" id="{15E19C32-0426-A4C3-40A0-F4B77553DCE7}"/>
              </a:ext>
            </a:extLst>
          </p:cNvPr>
          <p:cNvGrpSpPr/>
          <p:nvPr/>
        </p:nvGrpSpPr>
        <p:grpSpPr>
          <a:xfrm>
            <a:off x="5094223" y="3435392"/>
            <a:ext cx="4800599" cy="2081493"/>
            <a:chOff x="5600700" y="3746337"/>
            <a:chExt cx="5663031" cy="2455435"/>
          </a:xfrm>
        </p:grpSpPr>
        <p:pic>
          <p:nvPicPr>
            <p:cNvPr id="14" name="Picture 13">
              <a:extLst>
                <a:ext uri="{FF2B5EF4-FFF2-40B4-BE49-F238E27FC236}">
                  <a16:creationId xmlns:a16="http://schemas.microsoft.com/office/drawing/2014/main" id="{AFD6F026-E140-118D-9620-D060EBF8C167}"/>
                </a:ext>
              </a:extLst>
            </p:cNvPr>
            <p:cNvPicPr>
              <a:picLocks noChangeAspect="1"/>
            </p:cNvPicPr>
            <p:nvPr/>
          </p:nvPicPr>
          <p:blipFill rotWithShape="1">
            <a:blip r:embed="rId2"/>
            <a:srcRect l="7919" t="44027"/>
            <a:stretch/>
          </p:blipFill>
          <p:spPr>
            <a:xfrm>
              <a:off x="5600700" y="3746337"/>
              <a:ext cx="5663031" cy="2455435"/>
            </a:xfrm>
            <a:prstGeom prst="rect">
              <a:avLst/>
            </a:prstGeom>
          </p:spPr>
        </p:pic>
        <p:sp>
          <p:nvSpPr>
            <p:cNvPr id="15" name="Rectangle 14">
              <a:extLst>
                <a:ext uri="{FF2B5EF4-FFF2-40B4-BE49-F238E27FC236}">
                  <a16:creationId xmlns:a16="http://schemas.microsoft.com/office/drawing/2014/main" id="{F8BAA582-CEEB-0E0E-F4A9-7F79ED1CD593}"/>
                </a:ext>
              </a:extLst>
            </p:cNvPr>
            <p:cNvSpPr/>
            <p:nvPr/>
          </p:nvSpPr>
          <p:spPr>
            <a:xfrm>
              <a:off x="9133989" y="3805165"/>
              <a:ext cx="1875099" cy="88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A96A68B6-022A-16AE-A9FF-87D51FF083BA}"/>
              </a:ext>
            </a:extLst>
          </p:cNvPr>
          <p:cNvSpPr/>
          <p:nvPr/>
        </p:nvSpPr>
        <p:spPr>
          <a:xfrm>
            <a:off x="8137396" y="4217775"/>
            <a:ext cx="1155035" cy="707886"/>
          </a:xfrm>
          <a:prstGeom prst="rect">
            <a:avLst/>
          </a:prstGeom>
        </p:spPr>
        <p:txBody>
          <a:bodyPr wrap="square">
            <a:spAutoFit/>
          </a:bodyPr>
          <a:lstStyle/>
          <a:p>
            <a:r>
              <a:rPr lang="en-US" sz="2000" dirty="0">
                <a:latin typeface="LMRoman9-Regular"/>
              </a:rPr>
              <a:t>Universal </a:t>
            </a:r>
          </a:p>
          <a:p>
            <a:r>
              <a:rPr lang="en-US" sz="2000" dirty="0">
                <a:latin typeface="LMRoman9-Regular"/>
              </a:rPr>
              <a:t>collapse! </a:t>
            </a:r>
            <a:endParaRPr lang="en-US" sz="2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E67720-072A-957E-33F8-E463B7DF1C0F}"/>
                  </a:ext>
                </a:extLst>
              </p:cNvPr>
              <p:cNvSpPr txBox="1"/>
              <p:nvPr/>
            </p:nvSpPr>
            <p:spPr>
              <a:xfrm rot="16200000">
                <a:off x="4018137" y="2266509"/>
                <a:ext cx="167492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local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observable</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t</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41E67720-072A-957E-33F8-E463B7DF1C0F}"/>
                  </a:ext>
                </a:extLst>
              </p:cNvPr>
              <p:cNvSpPr txBox="1">
                <a:spLocks noRot="1" noChangeAspect="1" noMove="1" noResize="1" noEditPoints="1" noAdjustHandles="1" noChangeArrowheads="1" noChangeShapeType="1" noTextEdit="1"/>
              </p:cNvSpPr>
              <p:nvPr/>
            </p:nvSpPr>
            <p:spPr>
              <a:xfrm rot="16200000">
                <a:off x="4018137" y="2266509"/>
                <a:ext cx="1674925" cy="276999"/>
              </a:xfrm>
              <a:prstGeom prst="rect">
                <a:avLst/>
              </a:prstGeom>
              <a:blipFill>
                <a:blip r:embed="rId4"/>
                <a:stretch>
                  <a:fillRect l="-4444" t="-36000" r="-37778" b="-4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0CCD88B-A7E3-E350-DCCF-757FCF5A1F39}"/>
                  </a:ext>
                </a:extLst>
              </p:cNvPr>
              <p:cNvSpPr txBox="1"/>
              <p:nvPr/>
            </p:nvSpPr>
            <p:spPr>
              <a:xfrm rot="16200000">
                <a:off x="4084394" y="4117966"/>
                <a:ext cx="1542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𝒢</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local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obs</m:t>
                      </m:r>
                      <m:r>
                        <a:rPr lang="en-US" b="0" i="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E0CCD88B-A7E3-E350-DCCF-757FCF5A1F39}"/>
                  </a:ext>
                </a:extLst>
              </p:cNvPr>
              <p:cNvSpPr txBox="1">
                <a:spLocks noRot="1" noChangeAspect="1" noMove="1" noResize="1" noEditPoints="1" noAdjustHandles="1" noChangeArrowheads="1" noChangeShapeType="1" noTextEdit="1"/>
              </p:cNvSpPr>
              <p:nvPr/>
            </p:nvSpPr>
            <p:spPr>
              <a:xfrm rot="16200000">
                <a:off x="4084394" y="4117966"/>
                <a:ext cx="1542409" cy="276999"/>
              </a:xfrm>
              <a:prstGeom prst="rect">
                <a:avLst/>
              </a:prstGeom>
              <a:blipFill>
                <a:blip r:embed="rId5"/>
                <a:stretch>
                  <a:fillRect l="-4444" t="-5138" r="-37778" b="-4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2B92252-510B-4D5A-915B-0BD27EC274DB}"/>
                  </a:ext>
                </a:extLst>
              </p:cNvPr>
              <p:cNvSpPr/>
              <p:nvPr/>
            </p:nvSpPr>
            <p:spPr>
              <a:xfrm>
                <a:off x="2591703" y="1797187"/>
                <a:ext cx="1722266" cy="923330"/>
              </a:xfrm>
              <a:prstGeom prst="rect">
                <a:avLst/>
              </a:prstGeom>
            </p:spPr>
            <p:txBody>
              <a:bodyPr wrap="none">
                <a:spAutoFit/>
              </a:bodyPr>
              <a:lstStyle/>
              <a:p>
                <a:r>
                  <a:rPr lang="en-US" dirty="0">
                    <a:latin typeface="LMRoman9-Regular"/>
                  </a:rPr>
                  <a:t>Abrupt quench </a:t>
                </a:r>
              </a:p>
              <a:p>
                <a:r>
                  <a:rPr lang="en-US" dirty="0">
                    <a:latin typeface="LMRoman9-Regular"/>
                  </a:rPr>
                  <a:t>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a:t> into </a:t>
                </a:r>
              </a:p>
              <a:p>
                <a:r>
                  <a:rPr lang="en-US" dirty="0"/>
                  <a:t>SYK Hamiltonian</a:t>
                </a:r>
              </a:p>
            </p:txBody>
          </p:sp>
        </mc:Choice>
        <mc:Fallback xmlns="">
          <p:sp>
            <p:nvSpPr>
              <p:cNvPr id="19" name="Rectangle 18">
                <a:extLst>
                  <a:ext uri="{FF2B5EF4-FFF2-40B4-BE49-F238E27FC236}">
                    <a16:creationId xmlns:a16="http://schemas.microsoft.com/office/drawing/2014/main" id="{72B92252-510B-4D5A-915B-0BD27EC274DB}"/>
                  </a:ext>
                </a:extLst>
              </p:cNvPr>
              <p:cNvSpPr>
                <a:spLocks noRot="1" noChangeAspect="1" noMove="1" noResize="1" noEditPoints="1" noAdjustHandles="1" noChangeArrowheads="1" noChangeShapeType="1" noTextEdit="1"/>
              </p:cNvSpPr>
              <p:nvPr/>
            </p:nvSpPr>
            <p:spPr>
              <a:xfrm>
                <a:off x="2591703" y="1797187"/>
                <a:ext cx="1722266" cy="923330"/>
              </a:xfrm>
              <a:prstGeom prst="rect">
                <a:avLst/>
              </a:prstGeom>
              <a:blipFill>
                <a:blip r:embed="rId6"/>
                <a:stretch>
                  <a:fillRect l="-2827" t="-3974" r="-3180" b="-9934"/>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A656525D-3E8C-7FBF-F1F4-468856F894C1}"/>
              </a:ext>
            </a:extLst>
          </p:cNvPr>
          <p:cNvSpPr txBox="1"/>
          <p:nvPr/>
        </p:nvSpPr>
        <p:spPr>
          <a:xfrm>
            <a:off x="6181754" y="5534430"/>
            <a:ext cx="3713068" cy="707886"/>
          </a:xfrm>
          <a:prstGeom prst="rect">
            <a:avLst/>
          </a:prstGeom>
          <a:noFill/>
        </p:spPr>
        <p:txBody>
          <a:bodyPr wrap="none" rtlCol="0">
            <a:spAutoFit/>
          </a:bodyPr>
          <a:lstStyle/>
          <a:p>
            <a:r>
              <a:rPr lang="en-US" sz="2000" dirty="0"/>
              <a:t>Potential experimental signature: </a:t>
            </a:r>
          </a:p>
          <a:p>
            <a:r>
              <a:rPr lang="en-US" sz="2000" dirty="0"/>
              <a:t>occurs on very short time-scales! </a:t>
            </a:r>
          </a:p>
        </p:txBody>
      </p:sp>
    </p:spTree>
    <p:extLst>
      <p:ext uri="{BB962C8B-B14F-4D97-AF65-F5344CB8AC3E}">
        <p14:creationId xmlns:p14="http://schemas.microsoft.com/office/powerpoint/2010/main" val="3594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18" grpId="0"/>
      <p:bldP spid="19"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C36F-AB4E-89EC-AD9D-8DBD6632E99B}"/>
              </a:ext>
            </a:extLst>
          </p:cNvPr>
          <p:cNvSpPr>
            <a:spLocks noGrp="1"/>
          </p:cNvSpPr>
          <p:nvPr>
            <p:ph type="title"/>
          </p:nvPr>
        </p:nvSpPr>
        <p:spPr/>
        <p:txBody>
          <a:bodyPr>
            <a:normAutofit/>
          </a:bodyPr>
          <a:lstStyle/>
          <a:p>
            <a:endParaRPr lang="en-US" sz="4000" dirty="0"/>
          </a:p>
        </p:txBody>
      </p:sp>
      <p:sp>
        <p:nvSpPr>
          <p:cNvPr id="3" name="Text Placeholder 2">
            <a:extLst>
              <a:ext uri="{FF2B5EF4-FFF2-40B4-BE49-F238E27FC236}">
                <a16:creationId xmlns:a16="http://schemas.microsoft.com/office/drawing/2014/main" id="{F441D5AF-D501-C334-1B79-EA10868A9C60}"/>
              </a:ext>
            </a:extLst>
          </p:cNvPr>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id="{44716ACD-B08A-C0CD-F269-C4901E809C04}"/>
              </a:ext>
            </a:extLst>
          </p:cNvPr>
          <p:cNvSpPr txBox="1"/>
          <p:nvPr/>
        </p:nvSpPr>
        <p:spPr>
          <a:xfrm>
            <a:off x="831850" y="2009775"/>
            <a:ext cx="2303516" cy="523220"/>
          </a:xfrm>
          <a:prstGeom prst="rect">
            <a:avLst/>
          </a:prstGeom>
          <a:noFill/>
        </p:spPr>
        <p:txBody>
          <a:bodyPr wrap="none" rtlCol="0">
            <a:spAutoFit/>
          </a:bodyPr>
          <a:lstStyle/>
          <a:p>
            <a:r>
              <a:rPr lang="en-US" sz="2800" dirty="0"/>
              <a:t>It is tough, but</a:t>
            </a:r>
          </a:p>
        </p:txBody>
      </p:sp>
    </p:spTree>
    <p:extLst>
      <p:ext uri="{BB962C8B-B14F-4D97-AF65-F5344CB8AC3E}">
        <p14:creationId xmlns:p14="http://schemas.microsoft.com/office/powerpoint/2010/main" val="24722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FFF8-D4AA-4769-A3C5-9D27B9E4E748}"/>
              </a:ext>
            </a:extLst>
          </p:cNvPr>
          <p:cNvSpPr>
            <a:spLocks noGrp="1"/>
          </p:cNvSpPr>
          <p:nvPr>
            <p:ph type="title"/>
          </p:nvPr>
        </p:nvSpPr>
        <p:spPr>
          <a:xfrm>
            <a:off x="796245" y="19222"/>
            <a:ext cx="10515600" cy="1325563"/>
          </a:xfrm>
        </p:spPr>
        <p:txBody>
          <a:bodyPr>
            <a:normAutofit fontScale="90000"/>
          </a:bodyPr>
          <a:lstStyle/>
          <a:p>
            <a:r>
              <a:rPr lang="en-US" sz="3200" dirty="0"/>
              <a:t>There are lots of fascinating questions for theory and experiment along this road!</a:t>
            </a:r>
            <a:br>
              <a:rPr lang="en-US" sz="3200" dirty="0"/>
            </a:br>
            <a:endParaRPr lang="en-US" sz="3200" dirty="0"/>
          </a:p>
        </p:txBody>
      </p:sp>
      <p:pic>
        <p:nvPicPr>
          <p:cNvPr id="4" name="Picture 3">
            <a:extLst>
              <a:ext uri="{FF2B5EF4-FFF2-40B4-BE49-F238E27FC236}">
                <a16:creationId xmlns:a16="http://schemas.microsoft.com/office/drawing/2014/main" id="{2D3CE1E7-6C86-EF0E-8A9B-7BD7CC1F8A44}"/>
              </a:ext>
            </a:extLst>
          </p:cNvPr>
          <p:cNvPicPr>
            <a:picLocks noChangeAspect="1"/>
          </p:cNvPicPr>
          <p:nvPr/>
        </p:nvPicPr>
        <p:blipFill rotWithShape="1">
          <a:blip r:embed="rId2"/>
          <a:srcRect t="44455" r="35086"/>
          <a:stretch/>
        </p:blipFill>
        <p:spPr>
          <a:xfrm>
            <a:off x="5974630" y="3554549"/>
            <a:ext cx="1854771" cy="921260"/>
          </a:xfrm>
          <a:prstGeom prst="rect">
            <a:avLst/>
          </a:prstGeom>
        </p:spPr>
      </p:pic>
      <p:sp>
        <p:nvSpPr>
          <p:cNvPr id="5" name="Title 1">
            <a:extLst>
              <a:ext uri="{FF2B5EF4-FFF2-40B4-BE49-F238E27FC236}">
                <a16:creationId xmlns:a16="http://schemas.microsoft.com/office/drawing/2014/main" id="{41790E99-4FBA-CE05-D1A1-E6091B2871EA}"/>
              </a:ext>
            </a:extLst>
          </p:cNvPr>
          <p:cNvSpPr txBox="1">
            <a:spLocks/>
          </p:cNvSpPr>
          <p:nvPr/>
        </p:nvSpPr>
        <p:spPr>
          <a:xfrm>
            <a:off x="1800286" y="37764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
        <p:nvSpPr>
          <p:cNvPr id="7" name="TextBox 6">
            <a:extLst>
              <a:ext uri="{FF2B5EF4-FFF2-40B4-BE49-F238E27FC236}">
                <a16:creationId xmlns:a16="http://schemas.microsoft.com/office/drawing/2014/main" id="{3EE05947-96B5-B2E5-11EB-E4C9BF85492C}"/>
              </a:ext>
            </a:extLst>
          </p:cNvPr>
          <p:cNvSpPr txBox="1"/>
          <p:nvPr/>
        </p:nvSpPr>
        <p:spPr>
          <a:xfrm>
            <a:off x="872823" y="3448017"/>
            <a:ext cx="6121400" cy="400110"/>
          </a:xfrm>
          <a:prstGeom prst="rect">
            <a:avLst/>
          </a:prstGeom>
          <a:noFill/>
        </p:spPr>
        <p:txBody>
          <a:bodyPr wrap="square">
            <a:spAutoFit/>
          </a:bodyPr>
          <a:lstStyle/>
          <a:p>
            <a:r>
              <a:rPr lang="en-US" sz="2000" dirty="0"/>
              <a:t>“Simpler” setup leads to disordered systems </a:t>
            </a:r>
          </a:p>
        </p:txBody>
      </p:sp>
      <p:sp>
        <p:nvSpPr>
          <p:cNvPr id="8" name="Rectangle 7">
            <a:extLst>
              <a:ext uri="{FF2B5EF4-FFF2-40B4-BE49-F238E27FC236}">
                <a16:creationId xmlns:a16="http://schemas.microsoft.com/office/drawing/2014/main" id="{686EAAE5-1EF7-BAA0-9FAC-78B6C58B1849}"/>
              </a:ext>
            </a:extLst>
          </p:cNvPr>
          <p:cNvSpPr/>
          <p:nvPr/>
        </p:nvSpPr>
        <p:spPr>
          <a:xfrm>
            <a:off x="903303" y="3722946"/>
            <a:ext cx="4420563" cy="921260"/>
          </a:xfrm>
          <a:prstGeom prst="rect">
            <a:avLst/>
          </a:prstGeom>
        </p:spPr>
        <p:txBody>
          <a:bodyPr wrap="square">
            <a:spAutoFit/>
          </a:bodyPr>
          <a:lstStyle/>
          <a:p>
            <a:r>
              <a:rPr lang="en-US" dirty="0">
                <a:solidFill>
                  <a:schemeClr val="accent1"/>
                </a:solidFill>
              </a:rPr>
              <a:t>Sauerwein, Orsi, Uhrich, Bandyopadhyay, </a:t>
            </a:r>
            <a:r>
              <a:rPr lang="en-US" dirty="0" err="1">
                <a:solidFill>
                  <a:schemeClr val="accent1"/>
                </a:solidFill>
              </a:rPr>
              <a:t>Mattiotti</a:t>
            </a:r>
            <a:r>
              <a:rPr lang="en-US" dirty="0">
                <a:solidFill>
                  <a:schemeClr val="accent1"/>
                </a:solidFill>
              </a:rPr>
              <a:t>, </a:t>
            </a:r>
            <a:r>
              <a:rPr lang="en-US" dirty="0" err="1">
                <a:solidFill>
                  <a:schemeClr val="accent1"/>
                </a:solidFill>
              </a:rPr>
              <a:t>Cantat-Moltrecht</a:t>
            </a:r>
            <a:r>
              <a:rPr lang="en-US" dirty="0">
                <a:solidFill>
                  <a:schemeClr val="accent1"/>
                </a:solidFill>
              </a:rPr>
              <a:t>, Pupillo, Hauke, Brantut, </a:t>
            </a:r>
            <a:r>
              <a:rPr lang="en-US" i="1" dirty="0">
                <a:solidFill>
                  <a:schemeClr val="accent1"/>
                </a:solidFill>
              </a:rPr>
              <a:t>Nat. Phys. </a:t>
            </a:r>
            <a:r>
              <a:rPr lang="en-US" dirty="0">
                <a:solidFill>
                  <a:schemeClr val="accent1"/>
                </a:solidFill>
              </a:rPr>
              <a:t>2023</a:t>
            </a:r>
          </a:p>
        </p:txBody>
      </p:sp>
      <p:sp>
        <p:nvSpPr>
          <p:cNvPr id="9" name="TextBox 8">
            <a:extLst>
              <a:ext uri="{FF2B5EF4-FFF2-40B4-BE49-F238E27FC236}">
                <a16:creationId xmlns:a16="http://schemas.microsoft.com/office/drawing/2014/main" id="{FC630019-6367-1B5A-01E2-272D581B9CEE}"/>
              </a:ext>
            </a:extLst>
          </p:cNvPr>
          <p:cNvSpPr txBox="1"/>
          <p:nvPr/>
        </p:nvSpPr>
        <p:spPr>
          <a:xfrm>
            <a:off x="10761596" y="3842986"/>
            <a:ext cx="1392599" cy="369332"/>
          </a:xfrm>
          <a:prstGeom prst="rect">
            <a:avLst/>
          </a:prstGeom>
          <a:noFill/>
        </p:spPr>
        <p:txBody>
          <a:bodyPr wrap="square" rtlCol="0">
            <a:spAutoFit/>
          </a:bodyPr>
          <a:lstStyle/>
          <a:p>
            <a:r>
              <a:rPr lang="en-US" b="1" dirty="0"/>
              <a:t>“grey states”</a:t>
            </a:r>
          </a:p>
        </p:txBody>
      </p:sp>
      <p:grpSp>
        <p:nvGrpSpPr>
          <p:cNvPr id="11" name="Group 10">
            <a:extLst>
              <a:ext uri="{FF2B5EF4-FFF2-40B4-BE49-F238E27FC236}">
                <a16:creationId xmlns:a16="http://schemas.microsoft.com/office/drawing/2014/main" id="{D3D851FA-1DF0-2218-2883-89F65F2B3614}"/>
              </a:ext>
            </a:extLst>
          </p:cNvPr>
          <p:cNvGrpSpPr/>
          <p:nvPr/>
        </p:nvGrpSpPr>
        <p:grpSpPr>
          <a:xfrm>
            <a:off x="8051393" y="3606989"/>
            <a:ext cx="2716064" cy="1187224"/>
            <a:chOff x="1911998" y="4256511"/>
            <a:chExt cx="2308108" cy="1008902"/>
          </a:xfrm>
        </p:grpSpPr>
        <p:pic>
          <p:nvPicPr>
            <p:cNvPr id="12" name="Picture 11">
              <a:extLst>
                <a:ext uri="{FF2B5EF4-FFF2-40B4-BE49-F238E27FC236}">
                  <a16:creationId xmlns:a16="http://schemas.microsoft.com/office/drawing/2014/main" id="{D2728958-8681-A9B6-E31C-1BFC76CC3641}"/>
                </a:ext>
              </a:extLst>
            </p:cNvPr>
            <p:cNvPicPr>
              <a:picLocks noChangeAspect="1"/>
            </p:cNvPicPr>
            <p:nvPr/>
          </p:nvPicPr>
          <p:blipFill rotWithShape="1">
            <a:blip r:embed="rId3"/>
            <a:srcRect l="10625" t="13181" b="52888"/>
            <a:stretch/>
          </p:blipFill>
          <p:spPr>
            <a:xfrm>
              <a:off x="2098987" y="4256511"/>
              <a:ext cx="2121119" cy="714959"/>
            </a:xfrm>
            <a:prstGeom prst="rect">
              <a:avLst/>
            </a:prstGeom>
          </p:spPr>
        </p:pic>
        <p:sp>
          <p:nvSpPr>
            <p:cNvPr id="13" name="TextBox 12">
              <a:extLst>
                <a:ext uri="{FF2B5EF4-FFF2-40B4-BE49-F238E27FC236}">
                  <a16:creationId xmlns:a16="http://schemas.microsoft.com/office/drawing/2014/main" id="{DC31C885-0099-6F7E-943E-034310C0CF32}"/>
                </a:ext>
              </a:extLst>
            </p:cNvPr>
            <p:cNvSpPr txBox="1"/>
            <p:nvPr/>
          </p:nvSpPr>
          <p:spPr>
            <a:xfrm>
              <a:off x="2646309" y="4951555"/>
              <a:ext cx="1375634" cy="313858"/>
            </a:xfrm>
            <a:prstGeom prst="rect">
              <a:avLst/>
            </a:prstGeom>
            <a:noFill/>
          </p:spPr>
          <p:txBody>
            <a:bodyPr wrap="none" rtlCol="0">
              <a:spAutoFit/>
            </a:bodyPr>
            <a:lstStyle/>
            <a:p>
              <a:pPr algn="ctr"/>
              <a:r>
                <a:rPr lang="en-US" dirty="0"/>
                <a:t>cavity detuning</a:t>
              </a:r>
            </a:p>
          </p:txBody>
        </p:sp>
        <p:sp>
          <p:nvSpPr>
            <p:cNvPr id="14" name="TextBox 13">
              <a:extLst>
                <a:ext uri="{FF2B5EF4-FFF2-40B4-BE49-F238E27FC236}">
                  <a16:creationId xmlns:a16="http://schemas.microsoft.com/office/drawing/2014/main" id="{97555B0F-3C8F-761D-D411-16E2243A2308}"/>
                </a:ext>
              </a:extLst>
            </p:cNvPr>
            <p:cNvSpPr txBox="1"/>
            <p:nvPr/>
          </p:nvSpPr>
          <p:spPr>
            <a:xfrm rot="16200000">
              <a:off x="1753652" y="4414857"/>
              <a:ext cx="630549" cy="313858"/>
            </a:xfrm>
            <a:prstGeom prst="rect">
              <a:avLst/>
            </a:prstGeom>
            <a:noFill/>
          </p:spPr>
          <p:txBody>
            <a:bodyPr wrap="none" rtlCol="0">
              <a:spAutoFit/>
            </a:bodyPr>
            <a:lstStyle/>
            <a:p>
              <a:r>
                <a:rPr lang="en-US" dirty="0"/>
                <a:t>probe</a:t>
              </a:r>
            </a:p>
          </p:txBody>
        </p:sp>
      </p:grpSp>
      <p:sp>
        <p:nvSpPr>
          <p:cNvPr id="16" name="TextBox 15">
            <a:extLst>
              <a:ext uri="{FF2B5EF4-FFF2-40B4-BE49-F238E27FC236}">
                <a16:creationId xmlns:a16="http://schemas.microsoft.com/office/drawing/2014/main" id="{1399731B-DCF6-9CF2-1DAB-23B01603C22C}"/>
              </a:ext>
            </a:extLst>
          </p:cNvPr>
          <p:cNvSpPr txBox="1"/>
          <p:nvPr/>
        </p:nvSpPr>
        <p:spPr>
          <a:xfrm>
            <a:off x="9746019" y="3276513"/>
            <a:ext cx="1018292" cy="369332"/>
          </a:xfrm>
          <a:prstGeom prst="rect">
            <a:avLst/>
          </a:prstGeom>
          <a:noFill/>
        </p:spPr>
        <p:txBody>
          <a:bodyPr wrap="none" rtlCol="0">
            <a:spAutoFit/>
          </a:bodyPr>
          <a:lstStyle/>
          <a:p>
            <a:pPr algn="ctr"/>
            <a:r>
              <a:rPr lang="en-US" dirty="0"/>
              <a:t>disorder </a:t>
            </a:r>
          </a:p>
        </p:txBody>
      </p:sp>
      <p:sp>
        <p:nvSpPr>
          <p:cNvPr id="17" name="TextBox 16">
            <a:extLst>
              <a:ext uri="{FF2B5EF4-FFF2-40B4-BE49-F238E27FC236}">
                <a16:creationId xmlns:a16="http://schemas.microsoft.com/office/drawing/2014/main" id="{461AC208-EEFE-13D8-712E-BFBE758B1A72}"/>
              </a:ext>
            </a:extLst>
          </p:cNvPr>
          <p:cNvSpPr txBox="1"/>
          <p:nvPr/>
        </p:nvSpPr>
        <p:spPr>
          <a:xfrm>
            <a:off x="8521667" y="3272842"/>
            <a:ext cx="1342099" cy="369332"/>
          </a:xfrm>
          <a:prstGeom prst="rect">
            <a:avLst/>
          </a:prstGeom>
          <a:noFill/>
        </p:spPr>
        <p:txBody>
          <a:bodyPr wrap="none" rtlCol="0">
            <a:spAutoFit/>
          </a:bodyPr>
          <a:lstStyle/>
          <a:p>
            <a:pPr algn="ctr"/>
            <a:r>
              <a:rPr lang="en-US" dirty="0"/>
              <a:t>No disorder </a:t>
            </a: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C04F1544-CF25-AA2F-AAD7-0CA2652A49E7}"/>
                  </a:ext>
                </a:extLst>
              </p:cNvPr>
              <p:cNvSpPr txBox="1"/>
              <p:nvPr/>
            </p:nvSpPr>
            <p:spPr>
              <a:xfrm>
                <a:off x="962500" y="2305712"/>
                <a:ext cx="6808082" cy="408125"/>
              </a:xfrm>
              <a:prstGeom prst="rect">
                <a:avLst/>
              </a:prstGeom>
              <a:noFill/>
            </p:spPr>
            <p:txBody>
              <a:bodyPr wrap="none" rtlCol="0">
                <a:spAutoFit/>
              </a:bodyPr>
              <a:lstStyle/>
              <a:p>
                <a:r>
                  <a:rPr lang="en-US" sz="2000" dirty="0"/>
                  <a:t>Eigenstate thermalization of non-Hermitian systems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𝐻</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𝐻</m:t>
                        </m:r>
                      </m:e>
                      <m:sup>
                        <m:r>
                          <a:rPr lang="en-US" sz="2000" b="0" i="1" smtClean="0">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oMath>
                </a14:m>
                <a:endParaRPr lang="en-US" sz="2000" dirty="0"/>
              </a:p>
            </p:txBody>
          </p:sp>
        </mc:Choice>
        <mc:Fallback>
          <p:sp>
            <p:nvSpPr>
              <p:cNvPr id="30" name="TextBox 29">
                <a:extLst>
                  <a:ext uri="{FF2B5EF4-FFF2-40B4-BE49-F238E27FC236}">
                    <a16:creationId xmlns:a16="http://schemas.microsoft.com/office/drawing/2014/main" id="{C04F1544-CF25-AA2F-AAD7-0CA2652A49E7}"/>
                  </a:ext>
                </a:extLst>
              </p:cNvPr>
              <p:cNvSpPr txBox="1">
                <a:spLocks noRot="1" noChangeAspect="1" noMove="1" noResize="1" noEditPoints="1" noAdjustHandles="1" noChangeArrowheads="1" noChangeShapeType="1" noTextEdit="1"/>
              </p:cNvSpPr>
              <p:nvPr/>
            </p:nvSpPr>
            <p:spPr>
              <a:xfrm>
                <a:off x="962500" y="2305712"/>
                <a:ext cx="6808082" cy="408125"/>
              </a:xfrm>
              <a:prstGeom prst="rect">
                <a:avLst/>
              </a:prstGeom>
              <a:blipFill>
                <a:blip r:embed="rId4"/>
                <a:stretch>
                  <a:fillRect l="-985" t="-4478" b="-26866"/>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CED5888C-3A09-0532-3F3D-72EB6491268D}"/>
              </a:ext>
            </a:extLst>
          </p:cNvPr>
          <p:cNvSpPr/>
          <p:nvPr/>
        </p:nvSpPr>
        <p:spPr>
          <a:xfrm>
            <a:off x="973665" y="2615628"/>
            <a:ext cx="6931796" cy="369332"/>
          </a:xfrm>
          <a:prstGeom prst="rect">
            <a:avLst/>
          </a:prstGeom>
        </p:spPr>
        <p:txBody>
          <a:bodyPr wrap="square">
            <a:spAutoFit/>
          </a:bodyPr>
          <a:lstStyle/>
          <a:p>
            <a:pPr>
              <a:tabLst>
                <a:tab pos="542925" algn="l"/>
              </a:tabLst>
            </a:pPr>
            <a:r>
              <a:rPr lang="da-DK" dirty="0">
                <a:solidFill>
                  <a:schemeClr val="accent1"/>
                </a:solidFill>
              </a:rPr>
              <a:t>Singha Roy, Bandyopadhyay, Costa de Almeida, Hauke, arXiv:2309.00049</a:t>
            </a:r>
          </a:p>
        </p:txBody>
      </p:sp>
      <p:grpSp>
        <p:nvGrpSpPr>
          <p:cNvPr id="38" name="Group 37">
            <a:extLst>
              <a:ext uri="{FF2B5EF4-FFF2-40B4-BE49-F238E27FC236}">
                <a16:creationId xmlns:a16="http://schemas.microsoft.com/office/drawing/2014/main" id="{11433CA9-4663-63A3-2C65-BC21BEE7AFA3}"/>
              </a:ext>
            </a:extLst>
          </p:cNvPr>
          <p:cNvGrpSpPr/>
          <p:nvPr/>
        </p:nvGrpSpPr>
        <p:grpSpPr>
          <a:xfrm>
            <a:off x="8236058" y="1276141"/>
            <a:ext cx="2977647" cy="1291079"/>
            <a:chOff x="5600700" y="3746337"/>
            <a:chExt cx="5663031" cy="2455435"/>
          </a:xfrm>
        </p:grpSpPr>
        <p:pic>
          <p:nvPicPr>
            <p:cNvPr id="39" name="Picture 38">
              <a:extLst>
                <a:ext uri="{FF2B5EF4-FFF2-40B4-BE49-F238E27FC236}">
                  <a16:creationId xmlns:a16="http://schemas.microsoft.com/office/drawing/2014/main" id="{8C78B656-81CB-490C-8E1F-01A352A04AC7}"/>
                </a:ext>
              </a:extLst>
            </p:cNvPr>
            <p:cNvPicPr>
              <a:picLocks noChangeAspect="1"/>
            </p:cNvPicPr>
            <p:nvPr/>
          </p:nvPicPr>
          <p:blipFill rotWithShape="1">
            <a:blip r:embed="rId5"/>
            <a:srcRect l="7919" t="44027"/>
            <a:stretch/>
          </p:blipFill>
          <p:spPr>
            <a:xfrm>
              <a:off x="5600700" y="3746337"/>
              <a:ext cx="5663031" cy="2455435"/>
            </a:xfrm>
            <a:prstGeom prst="rect">
              <a:avLst/>
            </a:prstGeom>
          </p:spPr>
        </p:pic>
        <p:sp>
          <p:nvSpPr>
            <p:cNvPr id="40" name="Rectangle 39">
              <a:extLst>
                <a:ext uri="{FF2B5EF4-FFF2-40B4-BE49-F238E27FC236}">
                  <a16:creationId xmlns:a16="http://schemas.microsoft.com/office/drawing/2014/main" id="{FBA4F676-CDEB-08FE-B936-4C82B12C58A3}"/>
                </a:ext>
              </a:extLst>
            </p:cNvPr>
            <p:cNvSpPr/>
            <p:nvPr/>
          </p:nvSpPr>
          <p:spPr>
            <a:xfrm>
              <a:off x="9133989" y="3805165"/>
              <a:ext cx="1875099" cy="88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45C4CB8A-3ADE-4626-0D9A-75B91C11E818}"/>
              </a:ext>
            </a:extLst>
          </p:cNvPr>
          <p:cNvSpPr/>
          <p:nvPr/>
        </p:nvSpPr>
        <p:spPr>
          <a:xfrm>
            <a:off x="958551" y="1525083"/>
            <a:ext cx="7339877" cy="646331"/>
          </a:xfrm>
          <a:prstGeom prst="rect">
            <a:avLst/>
          </a:prstGeom>
        </p:spPr>
        <p:txBody>
          <a:bodyPr wrap="square">
            <a:spAutoFit/>
          </a:bodyPr>
          <a:lstStyle/>
          <a:p>
            <a:r>
              <a:rPr lang="en-US" dirty="0" err="1">
                <a:solidFill>
                  <a:schemeClr val="accent1"/>
                </a:solidFill>
              </a:rPr>
              <a:t>Bandyopadyhay</a:t>
            </a:r>
            <a:r>
              <a:rPr lang="en-US" dirty="0">
                <a:solidFill>
                  <a:schemeClr val="accent1"/>
                </a:solidFill>
              </a:rPr>
              <a:t>, Uhrich, Paviglianiti, Hauke, </a:t>
            </a:r>
            <a:r>
              <a:rPr lang="en-US" i="1" dirty="0">
                <a:solidFill>
                  <a:schemeClr val="accent1"/>
                </a:solidFill>
              </a:rPr>
              <a:t>QUANTUM</a:t>
            </a:r>
            <a:r>
              <a:rPr lang="en-US" dirty="0">
                <a:solidFill>
                  <a:schemeClr val="accent1"/>
                </a:solidFill>
              </a:rPr>
              <a:t> 2023</a:t>
            </a:r>
          </a:p>
          <a:p>
            <a:r>
              <a:rPr lang="en-US" dirty="0">
                <a:solidFill>
                  <a:schemeClr val="accent1"/>
                </a:solidFill>
              </a:rPr>
              <a:t>Paviglianiti, </a:t>
            </a:r>
            <a:r>
              <a:rPr lang="en-US" dirty="0" err="1">
                <a:solidFill>
                  <a:schemeClr val="accent1"/>
                </a:solidFill>
              </a:rPr>
              <a:t>Bandyopadyhay</a:t>
            </a:r>
            <a:r>
              <a:rPr lang="en-US" dirty="0">
                <a:solidFill>
                  <a:schemeClr val="accent1"/>
                </a:solidFill>
              </a:rPr>
              <a:t>, Uhrich, Hauke, </a:t>
            </a:r>
            <a:r>
              <a:rPr lang="en-US" i="1" dirty="0">
                <a:solidFill>
                  <a:schemeClr val="accent1"/>
                </a:solidFill>
              </a:rPr>
              <a:t>JHEP</a:t>
            </a:r>
            <a:r>
              <a:rPr lang="en-US" dirty="0">
                <a:solidFill>
                  <a:schemeClr val="accent1"/>
                </a:solidFill>
              </a:rPr>
              <a:t> 2022</a:t>
            </a:r>
          </a:p>
        </p:txBody>
      </p:sp>
      <p:sp>
        <p:nvSpPr>
          <p:cNvPr id="42" name="TextBox 41">
            <a:extLst>
              <a:ext uri="{FF2B5EF4-FFF2-40B4-BE49-F238E27FC236}">
                <a16:creationId xmlns:a16="http://schemas.microsoft.com/office/drawing/2014/main" id="{490D063A-C161-654A-700A-B8B1D8E3AD54}"/>
              </a:ext>
            </a:extLst>
          </p:cNvPr>
          <p:cNvSpPr txBox="1"/>
          <p:nvPr/>
        </p:nvSpPr>
        <p:spPr>
          <a:xfrm>
            <a:off x="962500" y="1223421"/>
            <a:ext cx="7424968" cy="400110"/>
          </a:xfrm>
          <a:prstGeom prst="rect">
            <a:avLst/>
          </a:prstGeom>
          <a:noFill/>
        </p:spPr>
        <p:txBody>
          <a:bodyPr wrap="square">
            <a:spAutoFit/>
          </a:bodyPr>
          <a:lstStyle/>
          <a:p>
            <a:r>
              <a:rPr lang="en-US" sz="2000" dirty="0"/>
              <a:t>Unexpected universal dynamics as signature of maximal randomness</a:t>
            </a:r>
          </a:p>
        </p:txBody>
      </p:sp>
      <p:sp>
        <p:nvSpPr>
          <p:cNvPr id="65" name="TextBox 64">
            <a:extLst>
              <a:ext uri="{FF2B5EF4-FFF2-40B4-BE49-F238E27FC236}">
                <a16:creationId xmlns:a16="http://schemas.microsoft.com/office/drawing/2014/main" id="{EC54AA1C-FC7A-B948-DFCA-07E88D6E5B49}"/>
              </a:ext>
            </a:extLst>
          </p:cNvPr>
          <p:cNvSpPr txBox="1"/>
          <p:nvPr/>
        </p:nvSpPr>
        <p:spPr>
          <a:xfrm>
            <a:off x="844248" y="5806756"/>
            <a:ext cx="5721951" cy="369332"/>
          </a:xfrm>
          <a:prstGeom prst="rect">
            <a:avLst/>
          </a:prstGeom>
          <a:noFill/>
        </p:spPr>
        <p:txBody>
          <a:bodyPr wrap="none" rtlCol="0">
            <a:spAutoFit/>
          </a:bodyPr>
          <a:lstStyle/>
          <a:p>
            <a:r>
              <a:rPr lang="en-US" dirty="0"/>
              <a:t>Experiments are not ideal, but show deformations of model</a:t>
            </a:r>
          </a:p>
        </p:txBody>
      </p:sp>
      <p:grpSp>
        <p:nvGrpSpPr>
          <p:cNvPr id="66" name="Group 65">
            <a:extLst>
              <a:ext uri="{FF2B5EF4-FFF2-40B4-BE49-F238E27FC236}">
                <a16:creationId xmlns:a16="http://schemas.microsoft.com/office/drawing/2014/main" id="{CCD7EB51-C209-4A61-17C9-8E96EA8C9503}"/>
              </a:ext>
            </a:extLst>
          </p:cNvPr>
          <p:cNvGrpSpPr/>
          <p:nvPr/>
        </p:nvGrpSpPr>
        <p:grpSpPr>
          <a:xfrm>
            <a:off x="943943" y="6198452"/>
            <a:ext cx="2266347" cy="589401"/>
            <a:chOff x="3824777" y="2954178"/>
            <a:chExt cx="6079043" cy="2913106"/>
          </a:xfrm>
        </p:grpSpPr>
        <p:pic>
          <p:nvPicPr>
            <p:cNvPr id="67" name="Picture 66">
              <a:extLst>
                <a:ext uri="{FF2B5EF4-FFF2-40B4-BE49-F238E27FC236}">
                  <a16:creationId xmlns:a16="http://schemas.microsoft.com/office/drawing/2014/main" id="{E8EA5C7E-714F-8F35-D2CC-13AAB25DC45E}"/>
                </a:ext>
              </a:extLst>
            </p:cNvPr>
            <p:cNvPicPr>
              <a:picLocks noChangeAspect="1"/>
            </p:cNvPicPr>
            <p:nvPr/>
          </p:nvPicPr>
          <p:blipFill rotWithShape="1">
            <a:blip r:embed="rId6"/>
            <a:srcRect l="8997" b="57523"/>
            <a:stretch/>
          </p:blipFill>
          <p:spPr>
            <a:xfrm>
              <a:off x="3824777" y="2954178"/>
              <a:ext cx="6079043" cy="2913106"/>
            </a:xfrm>
            <a:prstGeom prst="rect">
              <a:avLst/>
            </a:prstGeom>
          </p:spPr>
        </p:pic>
        <p:sp>
          <p:nvSpPr>
            <p:cNvPr id="68" name="Rectangle 67">
              <a:extLst>
                <a:ext uri="{FF2B5EF4-FFF2-40B4-BE49-F238E27FC236}">
                  <a16:creationId xmlns:a16="http://schemas.microsoft.com/office/drawing/2014/main" id="{66672A25-8251-FDF3-20CA-5508053E13D8}"/>
                </a:ext>
              </a:extLst>
            </p:cNvPr>
            <p:cNvSpPr/>
            <p:nvPr/>
          </p:nvSpPr>
          <p:spPr>
            <a:xfrm>
              <a:off x="3981691" y="3230120"/>
              <a:ext cx="324091" cy="358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82AF51E-CCB0-B14D-EA3C-AA56577E320B}"/>
                </a:ext>
              </a:extLst>
            </p:cNvPr>
            <p:cNvSpPr/>
            <p:nvPr/>
          </p:nvSpPr>
          <p:spPr>
            <a:xfrm>
              <a:off x="7166236" y="3238413"/>
              <a:ext cx="2506586" cy="1457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847A2098-B603-3EED-FCEF-96C3D180B351}"/>
                </a:ext>
              </a:extLst>
            </p:cNvPr>
            <p:cNvSpPr/>
            <p:nvPr/>
          </p:nvSpPr>
          <p:spPr>
            <a:xfrm>
              <a:off x="6919804" y="3323511"/>
              <a:ext cx="603741" cy="600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4272B85B-7DA2-6067-1FF1-1F332939CD44}"/>
              </a:ext>
            </a:extLst>
          </p:cNvPr>
          <p:cNvSpPr txBox="1"/>
          <p:nvPr/>
        </p:nvSpPr>
        <p:spPr>
          <a:xfrm>
            <a:off x="4261418" y="6145959"/>
            <a:ext cx="5231689" cy="646331"/>
          </a:xfrm>
          <a:prstGeom prst="rect">
            <a:avLst/>
          </a:prstGeom>
          <a:noFill/>
        </p:spPr>
        <p:txBody>
          <a:bodyPr wrap="none" rtlCol="0">
            <a:spAutoFit/>
          </a:bodyPr>
          <a:lstStyle/>
          <a:p>
            <a:r>
              <a:rPr lang="en-US" dirty="0"/>
              <a:t>Does nature permit us to realize holographic matter?</a:t>
            </a:r>
          </a:p>
          <a:p>
            <a:r>
              <a:rPr lang="en-US" dirty="0"/>
              <a:t>What do deformations mean on gravity side? </a:t>
            </a:r>
          </a:p>
        </p:txBody>
      </p:sp>
      <p:sp>
        <p:nvSpPr>
          <p:cNvPr id="3" name="TextBox 2">
            <a:extLst>
              <a:ext uri="{FF2B5EF4-FFF2-40B4-BE49-F238E27FC236}">
                <a16:creationId xmlns:a16="http://schemas.microsoft.com/office/drawing/2014/main" id="{6748A052-1F9F-F155-C9EE-1E699ED92586}"/>
              </a:ext>
            </a:extLst>
          </p:cNvPr>
          <p:cNvSpPr txBox="1"/>
          <p:nvPr/>
        </p:nvSpPr>
        <p:spPr>
          <a:xfrm>
            <a:off x="880259" y="5166491"/>
            <a:ext cx="9870203" cy="369332"/>
          </a:xfrm>
          <a:prstGeom prst="rect">
            <a:avLst/>
          </a:prstGeom>
          <a:noFill/>
        </p:spPr>
        <p:txBody>
          <a:bodyPr wrap="none" rtlCol="0">
            <a:spAutoFit/>
          </a:bodyPr>
          <a:lstStyle/>
          <a:p>
            <a:r>
              <a:rPr lang="en-US" dirty="0"/>
              <a:t>Large engineering challenge: try other models, other platforms. Neutral atoms, trapped ions, solid state</a:t>
            </a:r>
          </a:p>
        </p:txBody>
      </p:sp>
    </p:spTree>
    <p:extLst>
      <p:ext uri="{BB962C8B-B14F-4D97-AF65-F5344CB8AC3E}">
        <p14:creationId xmlns:p14="http://schemas.microsoft.com/office/powerpoint/2010/main" val="13230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6" grpId="0"/>
      <p:bldP spid="17" grpId="0"/>
      <p:bldP spid="30" grpId="0"/>
      <p:bldP spid="31" grpId="0"/>
      <p:bldP spid="41" grpId="0"/>
      <p:bldP spid="42" grpId="0"/>
      <p:bldP spid="6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26F90-BF57-CEDB-0C5E-5CDD94796F65}"/>
              </a:ext>
            </a:extLst>
          </p:cNvPr>
          <p:cNvPicPr>
            <a:picLocks noChangeAspect="1"/>
          </p:cNvPicPr>
          <p:nvPr/>
        </p:nvPicPr>
        <p:blipFill rotWithShape="1">
          <a:blip r:embed="rId2">
            <a:extLst>
              <a:ext uri="{28A0092B-C50C-407E-A947-70E740481C1C}">
                <a14:useLocalDpi xmlns:a14="http://schemas.microsoft.com/office/drawing/2010/main" val="0"/>
              </a:ext>
            </a:extLst>
          </a:blip>
          <a:srcRect l="13620" t="27226" r="14374" b="10309"/>
          <a:stretch/>
        </p:blipFill>
        <p:spPr>
          <a:xfrm>
            <a:off x="118711" y="0"/>
            <a:ext cx="7259250" cy="4198354"/>
          </a:xfrm>
          <a:prstGeom prst="rect">
            <a:avLst/>
          </a:prstGeom>
        </p:spPr>
      </p:pic>
      <p:sp>
        <p:nvSpPr>
          <p:cNvPr id="34" name="Rectangle 33">
            <a:extLst>
              <a:ext uri="{FF2B5EF4-FFF2-40B4-BE49-F238E27FC236}">
                <a16:creationId xmlns:a16="http://schemas.microsoft.com/office/drawing/2014/main" id="{ECF9C505-A94D-8C2D-8785-1F37237164C4}"/>
              </a:ext>
            </a:extLst>
          </p:cNvPr>
          <p:cNvSpPr/>
          <p:nvPr/>
        </p:nvSpPr>
        <p:spPr>
          <a:xfrm>
            <a:off x="114389" y="4318231"/>
            <a:ext cx="4507012" cy="15714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D1D6C8E-FBB2-68C0-BCA6-69C13D83A4A0}"/>
              </a:ext>
            </a:extLst>
          </p:cNvPr>
          <p:cNvSpPr/>
          <p:nvPr/>
        </p:nvSpPr>
        <p:spPr>
          <a:xfrm>
            <a:off x="7458643" y="62618"/>
            <a:ext cx="4599734" cy="4130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89869D-45C9-4D5D-A7BA-9D22BFAA9158}"/>
              </a:ext>
            </a:extLst>
          </p:cNvPr>
          <p:cNvSpPr/>
          <p:nvPr/>
        </p:nvSpPr>
        <p:spPr>
          <a:xfrm>
            <a:off x="4767878" y="4313879"/>
            <a:ext cx="7290499" cy="24815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E3BCF0D-2F8C-4249-ABB6-9D24ABB0247C}"/>
              </a:ext>
            </a:extLst>
          </p:cNvPr>
          <p:cNvSpPr txBox="1"/>
          <p:nvPr/>
        </p:nvSpPr>
        <p:spPr>
          <a:xfrm>
            <a:off x="4843236" y="5671478"/>
            <a:ext cx="7242599" cy="954107"/>
          </a:xfrm>
          <a:prstGeom prst="rect">
            <a:avLst/>
          </a:prstGeom>
          <a:noFill/>
        </p:spPr>
        <p:txBody>
          <a:bodyPr wrap="square" rtlCol="0">
            <a:spAutoFit/>
          </a:bodyPr>
          <a:lstStyle/>
          <a:p>
            <a:r>
              <a:rPr lang="en-US" sz="1400" dirty="0"/>
              <a:t>SERI </a:t>
            </a:r>
            <a:r>
              <a:rPr lang="en-US" sz="1400" i="1" dirty="0"/>
              <a:t>Holograph</a:t>
            </a:r>
          </a:p>
          <a:p>
            <a:r>
              <a:rPr lang="en-US" sz="1400" dirty="0"/>
              <a:t>BMBF </a:t>
            </a:r>
            <a:r>
              <a:rPr lang="en-US" sz="1400" dirty="0" err="1"/>
              <a:t>MagicApp</a:t>
            </a:r>
            <a:r>
              <a:rPr lang="en-US" sz="1400" dirty="0"/>
              <a:t>; Q@TN </a:t>
            </a:r>
            <a:r>
              <a:rPr lang="en-US" sz="1400" dirty="0" err="1"/>
              <a:t>PhoQuaSDyn</a:t>
            </a:r>
            <a:r>
              <a:rPr lang="en-US" sz="1400" dirty="0"/>
              <a:t>, </a:t>
            </a:r>
            <a:r>
              <a:rPr lang="en-US" sz="1400" dirty="0" err="1"/>
              <a:t>HyClassQSampling</a:t>
            </a:r>
            <a:endParaRPr lang="en-US" sz="1400" dirty="0"/>
          </a:p>
          <a:p>
            <a:r>
              <a:rPr lang="en-US" sz="1400" dirty="0"/>
              <a:t>MUR FARE project DAVNE (R20PEX7Y3A)</a:t>
            </a:r>
          </a:p>
          <a:p>
            <a:r>
              <a:rPr lang="en-US" sz="1400" dirty="0" err="1"/>
              <a:t>Provincia</a:t>
            </a:r>
            <a:r>
              <a:rPr lang="en-US" sz="1400" dirty="0"/>
              <a:t> </a:t>
            </a:r>
            <a:r>
              <a:rPr lang="en-US" sz="1400" dirty="0" err="1"/>
              <a:t>Autonoma</a:t>
            </a:r>
            <a:r>
              <a:rPr lang="en-US" sz="1400" dirty="0"/>
              <a:t> di Trento</a:t>
            </a:r>
          </a:p>
        </p:txBody>
      </p:sp>
      <p:pic>
        <p:nvPicPr>
          <p:cNvPr id="18" name="x_x_Picture 1" descr="image.png">
            <a:extLst>
              <a:ext uri="{FF2B5EF4-FFF2-40B4-BE49-F238E27FC236}">
                <a16:creationId xmlns:a16="http://schemas.microsoft.com/office/drawing/2014/main" id="{D1E4168B-D261-4452-8DE7-3D3C4FD3F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240" y="4458519"/>
            <a:ext cx="241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3735B965-8924-4502-9600-B173229BC6D6}"/>
              </a:ext>
            </a:extLst>
          </p:cNvPr>
          <p:cNvSpPr/>
          <p:nvPr/>
        </p:nvSpPr>
        <p:spPr>
          <a:xfrm>
            <a:off x="52943" y="4274960"/>
            <a:ext cx="2932278" cy="369332"/>
          </a:xfrm>
          <a:prstGeom prst="rect">
            <a:avLst/>
          </a:prstGeom>
        </p:spPr>
        <p:txBody>
          <a:bodyPr wrap="none">
            <a:spAutoFit/>
          </a:bodyPr>
          <a:lstStyle/>
          <a:p>
            <a:r>
              <a:rPr lang="en-US" dirty="0"/>
              <a:t>hauke-group.physics.unitn.it</a:t>
            </a:r>
          </a:p>
        </p:txBody>
      </p:sp>
      <p:pic>
        <p:nvPicPr>
          <p:cNvPr id="5" name="Grafik 73">
            <a:extLst>
              <a:ext uri="{FF2B5EF4-FFF2-40B4-BE49-F238E27FC236}">
                <a16:creationId xmlns:a16="http://schemas.microsoft.com/office/drawing/2014/main" id="{6F9D31C7-234A-44C9-8504-FEB6142CA4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79" y="5333302"/>
            <a:ext cx="1441478" cy="484796"/>
          </a:xfrm>
          <a:prstGeom prst="rect">
            <a:avLst/>
          </a:prstGeom>
        </p:spPr>
      </p:pic>
      <p:pic>
        <p:nvPicPr>
          <p:cNvPr id="6" name="Grafik 74">
            <a:extLst>
              <a:ext uri="{FF2B5EF4-FFF2-40B4-BE49-F238E27FC236}">
                <a16:creationId xmlns:a16="http://schemas.microsoft.com/office/drawing/2014/main" id="{C894E8DC-B21D-4B24-B884-D5210E843D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357" y="4760726"/>
            <a:ext cx="985064" cy="497801"/>
          </a:xfrm>
          <a:prstGeom prst="rect">
            <a:avLst/>
          </a:prstGeom>
        </p:spPr>
      </p:pic>
      <p:sp>
        <p:nvSpPr>
          <p:cNvPr id="10" name="TextBox 9">
            <a:extLst>
              <a:ext uri="{FF2B5EF4-FFF2-40B4-BE49-F238E27FC236}">
                <a16:creationId xmlns:a16="http://schemas.microsoft.com/office/drawing/2014/main" id="{557A4B2C-3508-4F3D-B443-72E70D790089}"/>
              </a:ext>
            </a:extLst>
          </p:cNvPr>
          <p:cNvSpPr txBox="1"/>
          <p:nvPr/>
        </p:nvSpPr>
        <p:spPr>
          <a:xfrm>
            <a:off x="1679490" y="4817170"/>
            <a:ext cx="2970300" cy="369332"/>
          </a:xfrm>
          <a:prstGeom prst="rect">
            <a:avLst/>
          </a:prstGeom>
          <a:noFill/>
        </p:spPr>
        <p:txBody>
          <a:bodyPr wrap="square" rtlCol="0">
            <a:spAutoFit/>
          </a:bodyPr>
          <a:lstStyle/>
          <a:p>
            <a:r>
              <a:rPr lang="en-US" dirty="0"/>
              <a:t>bec.science.unitn.it</a:t>
            </a:r>
          </a:p>
        </p:txBody>
      </p:sp>
      <p:sp>
        <p:nvSpPr>
          <p:cNvPr id="11" name="TextBox 10">
            <a:extLst>
              <a:ext uri="{FF2B5EF4-FFF2-40B4-BE49-F238E27FC236}">
                <a16:creationId xmlns:a16="http://schemas.microsoft.com/office/drawing/2014/main" id="{DE8F192A-29CB-4CF6-944D-AA9777C5E340}"/>
              </a:ext>
            </a:extLst>
          </p:cNvPr>
          <p:cNvSpPr txBox="1"/>
          <p:nvPr/>
        </p:nvSpPr>
        <p:spPr>
          <a:xfrm>
            <a:off x="1694980" y="5387992"/>
            <a:ext cx="2970300" cy="369332"/>
          </a:xfrm>
          <a:prstGeom prst="rect">
            <a:avLst/>
          </a:prstGeom>
          <a:noFill/>
        </p:spPr>
        <p:txBody>
          <a:bodyPr wrap="square" rtlCol="0">
            <a:spAutoFit/>
          </a:bodyPr>
          <a:lstStyle/>
          <a:p>
            <a:r>
              <a:rPr lang="en-US" dirty="0"/>
              <a:t>quantumtrento.eu</a:t>
            </a:r>
          </a:p>
        </p:txBody>
      </p:sp>
      <p:sp>
        <p:nvSpPr>
          <p:cNvPr id="27" name="Rectangle 26">
            <a:extLst>
              <a:ext uri="{FF2B5EF4-FFF2-40B4-BE49-F238E27FC236}">
                <a16:creationId xmlns:a16="http://schemas.microsoft.com/office/drawing/2014/main" id="{1049ECDC-AC3E-4CDD-8CB4-893A82BCE961}"/>
              </a:ext>
            </a:extLst>
          </p:cNvPr>
          <p:cNvSpPr/>
          <p:nvPr/>
        </p:nvSpPr>
        <p:spPr>
          <a:xfrm>
            <a:off x="7501061" y="1009609"/>
            <a:ext cx="4909487" cy="646331"/>
          </a:xfrm>
          <a:prstGeom prst="rect">
            <a:avLst/>
          </a:prstGeom>
        </p:spPr>
        <p:txBody>
          <a:bodyPr wrap="square">
            <a:spAutoFit/>
          </a:bodyPr>
          <a:lstStyle/>
          <a:p>
            <a:endParaRPr lang="en-US" dirty="0"/>
          </a:p>
          <a:p>
            <a:endParaRPr lang="en-US" dirty="0">
              <a:latin typeface="LMRoman9-Regular"/>
            </a:endParaRPr>
          </a:p>
        </p:txBody>
      </p:sp>
      <p:sp>
        <p:nvSpPr>
          <p:cNvPr id="9" name="TextBox 6">
            <a:extLst>
              <a:ext uri="{FF2B5EF4-FFF2-40B4-BE49-F238E27FC236}">
                <a16:creationId xmlns:a16="http://schemas.microsoft.com/office/drawing/2014/main" id="{E9359794-A95D-42EB-A473-E9E429C21A84}"/>
              </a:ext>
            </a:extLst>
          </p:cNvPr>
          <p:cNvSpPr txBox="1"/>
          <p:nvPr/>
        </p:nvSpPr>
        <p:spPr>
          <a:xfrm rot="20898374">
            <a:off x="6772839" y="2726930"/>
            <a:ext cx="5745684" cy="1569660"/>
          </a:xfrm>
          <a:prstGeom prst="rect">
            <a:avLst/>
          </a:prstGeom>
          <a:noFill/>
        </p:spPr>
        <p:txBody>
          <a:bodyPr wrap="none" rtlCol="0">
            <a:spAutoFit/>
          </a:bodyPr>
          <a:lstStyle/>
          <a:p>
            <a:pPr>
              <a:defRPr/>
            </a:pPr>
            <a:r>
              <a:rPr lang="en-US" sz="9600" kern="0" dirty="0">
                <a:solidFill>
                  <a:srgbClr val="3333FF">
                    <a:alpha val="70000"/>
                  </a:srgbClr>
                </a:solidFill>
                <a:effectLst>
                  <a:outerShdw blurRad="50800" dist="38100" dir="5400000" algn="t" rotWithShape="0">
                    <a:prstClr val="black">
                      <a:alpha val="40000"/>
                    </a:prstClr>
                  </a:outerShdw>
                </a:effectLst>
              </a:rPr>
              <a:t>Thank you!</a:t>
            </a:r>
            <a:endParaRPr lang="en-GB" sz="9600" kern="0" dirty="0">
              <a:solidFill>
                <a:srgbClr val="3333FF">
                  <a:alpha val="70000"/>
                </a:srgbClr>
              </a:solidFill>
              <a:effectLst>
                <a:outerShdw blurRad="50800" dist="38100" dir="5400000" algn="t" rotWithShape="0">
                  <a:prstClr val="black">
                    <a:alpha val="40000"/>
                  </a:prstClr>
                </a:outerShdw>
              </a:effectLst>
            </a:endParaRPr>
          </a:p>
        </p:txBody>
      </p:sp>
      <p:sp>
        <p:nvSpPr>
          <p:cNvPr id="30" name="Rectangle 29">
            <a:extLst>
              <a:ext uri="{FF2B5EF4-FFF2-40B4-BE49-F238E27FC236}">
                <a16:creationId xmlns:a16="http://schemas.microsoft.com/office/drawing/2014/main" id="{2BEDA2F8-2E54-4B4D-85E3-78A01E7C0F82}"/>
              </a:ext>
            </a:extLst>
          </p:cNvPr>
          <p:cNvSpPr/>
          <p:nvPr/>
        </p:nvSpPr>
        <p:spPr>
          <a:xfrm>
            <a:off x="7392669" y="164429"/>
            <a:ext cx="5017879" cy="3262432"/>
          </a:xfrm>
          <a:prstGeom prst="rect">
            <a:avLst/>
          </a:prstGeom>
        </p:spPr>
        <p:txBody>
          <a:bodyPr wrap="square">
            <a:spAutoFit/>
          </a:bodyPr>
          <a:lstStyle/>
          <a:p>
            <a:r>
              <a:rPr lang="en-US" sz="2000" dirty="0"/>
              <a:t>Collaborators (on this project)</a:t>
            </a:r>
          </a:p>
          <a:p>
            <a:endParaRPr lang="en-US" sz="600" dirty="0"/>
          </a:p>
          <a:p>
            <a:pPr>
              <a:tabLst>
                <a:tab pos="798513" algn="l"/>
              </a:tabLst>
            </a:pPr>
            <a:r>
              <a:rPr lang="en-US" dirty="0"/>
              <a:t>Trento: 	Philipp Uhrich, Soumik </a:t>
            </a:r>
            <a:r>
              <a:rPr lang="en-US" dirty="0" err="1"/>
              <a:t>Bandyopadyhay</a:t>
            </a:r>
            <a:r>
              <a:rPr lang="en-US" dirty="0"/>
              <a:t>, 	Andrea Legramandi, 	Alessio Paviglianiti, </a:t>
            </a:r>
          </a:p>
          <a:p>
            <a:pPr>
              <a:tabLst>
                <a:tab pos="798513" algn="l"/>
              </a:tabLst>
            </a:pPr>
            <a:r>
              <a:rPr lang="en-US" dirty="0"/>
              <a:t>	David Pascual, Alex Windey, </a:t>
            </a:r>
          </a:p>
          <a:p>
            <a:pPr>
              <a:tabLst>
                <a:tab pos="798513" algn="l"/>
              </a:tabLst>
            </a:pPr>
            <a:r>
              <a:rPr lang="en-US" dirty="0"/>
              <a:t>	Gianluca Rastelli,   Iacopo Carusotto </a:t>
            </a:r>
          </a:p>
          <a:p>
            <a:pPr>
              <a:tabLst>
                <a:tab pos="798513" algn="l"/>
              </a:tabLst>
            </a:pPr>
            <a:endParaRPr lang="en-US" dirty="0"/>
          </a:p>
          <a:p>
            <a:pPr>
              <a:tabLst>
                <a:tab pos="798513" algn="l"/>
              </a:tabLst>
            </a:pPr>
            <a:r>
              <a:rPr lang="en-US" dirty="0"/>
              <a:t>Jean-Philipp Brantut (Lausanne), </a:t>
            </a:r>
          </a:p>
          <a:p>
            <a:pPr>
              <a:tabLst>
                <a:tab pos="798513" algn="l"/>
              </a:tabLst>
            </a:pPr>
            <a:r>
              <a:rPr lang="en-US" dirty="0"/>
              <a:t>Julian Sonner (Geneva), </a:t>
            </a:r>
          </a:p>
          <a:p>
            <a:pPr>
              <a:tabLst>
                <a:tab pos="798513" algn="l"/>
              </a:tabLst>
            </a:pPr>
            <a:r>
              <a:rPr lang="en-US" dirty="0"/>
              <a:t>Tilman Esslinger (Zürich), </a:t>
            </a:r>
          </a:p>
          <a:p>
            <a:pPr>
              <a:tabLst>
                <a:tab pos="1079500" algn="l"/>
              </a:tabLst>
            </a:pPr>
            <a:r>
              <a:rPr lang="en-US" dirty="0"/>
              <a:t>Guido Pupillo (</a:t>
            </a:r>
            <a:r>
              <a:rPr lang="en-US" dirty="0" err="1"/>
              <a:t>Strassburg</a:t>
            </a:r>
            <a:r>
              <a:rPr lang="en-US" dirty="0"/>
              <a:t>)</a:t>
            </a:r>
          </a:p>
          <a:p>
            <a:pPr>
              <a:tabLst>
                <a:tab pos="1079500" algn="l"/>
              </a:tabLst>
            </a:pPr>
            <a:r>
              <a:rPr lang="en-US" dirty="0"/>
              <a:t>and their groups</a:t>
            </a:r>
          </a:p>
        </p:txBody>
      </p:sp>
      <p:sp>
        <p:nvSpPr>
          <p:cNvPr id="2" name="Oval 1">
            <a:extLst>
              <a:ext uri="{FF2B5EF4-FFF2-40B4-BE49-F238E27FC236}">
                <a16:creationId xmlns:a16="http://schemas.microsoft.com/office/drawing/2014/main" id="{5372AAA8-8619-4012-B914-2781FDE2C68E}"/>
              </a:ext>
            </a:extLst>
          </p:cNvPr>
          <p:cNvSpPr/>
          <p:nvPr/>
        </p:nvSpPr>
        <p:spPr>
          <a:xfrm>
            <a:off x="4005698" y="1339388"/>
            <a:ext cx="560669" cy="69406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1997D1A9-DE9D-487E-A58C-EED18E0DC7E5}"/>
              </a:ext>
            </a:extLst>
          </p:cNvPr>
          <p:cNvSpPr/>
          <p:nvPr/>
        </p:nvSpPr>
        <p:spPr>
          <a:xfrm>
            <a:off x="1031717" y="52458"/>
            <a:ext cx="560669" cy="69406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143D7E4-2CE9-5698-8390-149010D02A1D}"/>
              </a:ext>
            </a:extLst>
          </p:cNvPr>
          <p:cNvSpPr txBox="1"/>
          <p:nvPr/>
        </p:nvSpPr>
        <p:spPr>
          <a:xfrm>
            <a:off x="0" y="6022036"/>
            <a:ext cx="4596847" cy="830997"/>
          </a:xfrm>
          <a:prstGeom prst="rect">
            <a:avLst/>
          </a:prstGeom>
          <a:noFill/>
        </p:spPr>
        <p:txBody>
          <a:bodyPr wrap="square">
            <a:spAutoFit/>
          </a:bodyPr>
          <a:lstStyle/>
          <a:p>
            <a:r>
              <a:rPr lang="en-US" sz="1200" dirty="0"/>
              <a:t>Views and opinions expressed are however those of the author(s) only and do not necessarily reflect those of the European Union or the European Commission. Neither the European Union nor the granting authority can be held responsible for them.</a:t>
            </a:r>
          </a:p>
        </p:txBody>
      </p:sp>
      <p:sp>
        <p:nvSpPr>
          <p:cNvPr id="28" name="TextBox 27">
            <a:extLst>
              <a:ext uri="{FF2B5EF4-FFF2-40B4-BE49-F238E27FC236}">
                <a16:creationId xmlns:a16="http://schemas.microsoft.com/office/drawing/2014/main" id="{7147AE16-4553-B9B6-3442-E546CB22CAF5}"/>
              </a:ext>
            </a:extLst>
          </p:cNvPr>
          <p:cNvSpPr txBox="1"/>
          <p:nvPr/>
        </p:nvSpPr>
        <p:spPr>
          <a:xfrm>
            <a:off x="7323720" y="4410319"/>
            <a:ext cx="4402543" cy="954107"/>
          </a:xfrm>
          <a:prstGeom prst="rect">
            <a:avLst/>
          </a:prstGeom>
          <a:noFill/>
        </p:spPr>
        <p:txBody>
          <a:bodyPr wrap="square">
            <a:spAutoFit/>
          </a:bodyPr>
          <a:lstStyle/>
          <a:p>
            <a:r>
              <a:rPr lang="en-US" sz="1400" dirty="0"/>
              <a:t>Horizon Europe </a:t>
            </a:r>
            <a:r>
              <a:rPr lang="en-US" sz="1400" dirty="0" err="1"/>
              <a:t>Programme</a:t>
            </a:r>
            <a:r>
              <a:rPr lang="en-US" sz="1400" dirty="0"/>
              <a:t>, </a:t>
            </a:r>
            <a:r>
              <a:rPr lang="en-US" sz="1400" i="1" dirty="0" err="1"/>
              <a:t>NeQST</a:t>
            </a:r>
            <a:r>
              <a:rPr lang="en-US" sz="1400" i="1" dirty="0"/>
              <a:t> </a:t>
            </a:r>
            <a:r>
              <a:rPr lang="en-US" sz="1400" dirty="0"/>
              <a:t>(GA101080086) </a:t>
            </a:r>
          </a:p>
          <a:p>
            <a:r>
              <a:rPr lang="en-US" sz="1400" dirty="0" err="1"/>
              <a:t>Quantera</a:t>
            </a:r>
            <a:r>
              <a:rPr lang="en-US" sz="1400" dirty="0"/>
              <a:t> II, Horizon 2020, </a:t>
            </a:r>
            <a:r>
              <a:rPr lang="en-US" sz="1400" i="1" dirty="0"/>
              <a:t>DYNAMITE </a:t>
            </a:r>
            <a:r>
              <a:rPr lang="en-US" sz="1400" dirty="0"/>
              <a:t>(101017733)</a:t>
            </a:r>
          </a:p>
          <a:p>
            <a:r>
              <a:rPr lang="en-US" sz="1400" dirty="0"/>
              <a:t>ICSC – Centro Nazionale di </a:t>
            </a:r>
            <a:r>
              <a:rPr lang="en-US" sz="1400" dirty="0" err="1"/>
              <a:t>Ricerca</a:t>
            </a:r>
            <a:r>
              <a:rPr lang="en-US" sz="1400" dirty="0"/>
              <a:t> in HPC, Big Data and Quantum Computing, </a:t>
            </a:r>
            <a:r>
              <a:rPr lang="en-US" sz="1400" dirty="0" err="1"/>
              <a:t>NextGenerationEU</a:t>
            </a:r>
            <a:endParaRPr lang="en-US" sz="1400" dirty="0"/>
          </a:p>
        </p:txBody>
      </p:sp>
      <p:pic>
        <p:nvPicPr>
          <p:cNvPr id="31" name="Graphic 30">
            <a:extLst>
              <a:ext uri="{FF2B5EF4-FFF2-40B4-BE49-F238E27FC236}">
                <a16:creationId xmlns:a16="http://schemas.microsoft.com/office/drawing/2014/main" id="{F5BEA451-DBA6-7C3F-E209-F81E0688FE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8324" y="5792762"/>
            <a:ext cx="1535483" cy="765672"/>
          </a:xfrm>
          <a:prstGeom prst="rect">
            <a:avLst/>
          </a:prstGeom>
        </p:spPr>
      </p:pic>
      <p:sp>
        <p:nvSpPr>
          <p:cNvPr id="4" name="Oval 3">
            <a:extLst>
              <a:ext uri="{FF2B5EF4-FFF2-40B4-BE49-F238E27FC236}">
                <a16:creationId xmlns:a16="http://schemas.microsoft.com/office/drawing/2014/main" id="{59642C14-AEB4-46A6-A031-41600AEF0056}"/>
              </a:ext>
            </a:extLst>
          </p:cNvPr>
          <p:cNvSpPr/>
          <p:nvPr/>
        </p:nvSpPr>
        <p:spPr>
          <a:xfrm>
            <a:off x="4843236" y="1285830"/>
            <a:ext cx="560669" cy="69406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3CF0878-35EA-3EFF-590A-551D8F1A41DC}"/>
              </a:ext>
            </a:extLst>
          </p:cNvPr>
          <p:cNvSpPr/>
          <p:nvPr/>
        </p:nvSpPr>
        <p:spPr>
          <a:xfrm>
            <a:off x="448443" y="345839"/>
            <a:ext cx="560669" cy="694063"/>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86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43AE-3A68-FEE7-4FB7-2224588125BA}"/>
              </a:ext>
            </a:extLst>
          </p:cNvPr>
          <p:cNvSpPr>
            <a:spLocks noGrp="1"/>
          </p:cNvSpPr>
          <p:nvPr>
            <p:ph type="title"/>
          </p:nvPr>
        </p:nvSpPr>
        <p:spPr>
          <a:xfrm>
            <a:off x="424069" y="285754"/>
            <a:ext cx="11767931" cy="1325563"/>
          </a:xfrm>
        </p:spPr>
        <p:txBody>
          <a:bodyPr>
            <a:noAutofit/>
          </a:bodyPr>
          <a:lstStyle/>
          <a:p>
            <a:r>
              <a:rPr lang="en-US" sz="3600" dirty="0"/>
              <a:t>The SYK model —a new frontier for theory and experiment in quantum simulation</a:t>
            </a:r>
            <a:br>
              <a:rPr lang="en-US" sz="3600" dirty="0"/>
            </a:br>
            <a:endParaRPr lang="en-US" sz="3600" dirty="0"/>
          </a:p>
        </p:txBody>
      </p:sp>
      <p:sp>
        <p:nvSpPr>
          <p:cNvPr id="5" name="TextBox 4">
            <a:extLst>
              <a:ext uri="{FF2B5EF4-FFF2-40B4-BE49-F238E27FC236}">
                <a16:creationId xmlns:a16="http://schemas.microsoft.com/office/drawing/2014/main" id="{012BE41B-05A1-1CDF-CB6F-BA2DC5E6B476}"/>
              </a:ext>
            </a:extLst>
          </p:cNvPr>
          <p:cNvSpPr txBox="1"/>
          <p:nvPr/>
        </p:nvSpPr>
        <p:spPr>
          <a:xfrm>
            <a:off x="424069" y="5652158"/>
            <a:ext cx="6166112" cy="646331"/>
          </a:xfrm>
          <a:prstGeom prst="rect">
            <a:avLst/>
          </a:prstGeom>
          <a:noFill/>
        </p:spPr>
        <p:txBody>
          <a:bodyPr wrap="none" rtlCol="0">
            <a:spAutoFit/>
          </a:bodyPr>
          <a:lstStyle/>
          <a:p>
            <a:r>
              <a:rPr lang="en-US" dirty="0" err="1">
                <a:solidFill>
                  <a:schemeClr val="accent1"/>
                </a:solidFill>
              </a:rPr>
              <a:t>Kitaev</a:t>
            </a:r>
            <a:r>
              <a:rPr lang="en-US" dirty="0">
                <a:solidFill>
                  <a:schemeClr val="accent1"/>
                </a:solidFill>
              </a:rPr>
              <a:t> KITP talks “</a:t>
            </a:r>
            <a:r>
              <a:rPr lang="en-US" i="1" dirty="0">
                <a:solidFill>
                  <a:schemeClr val="accent1"/>
                </a:solidFill>
              </a:rPr>
              <a:t>A simple model of quantum holography</a:t>
            </a:r>
            <a:r>
              <a:rPr lang="en-US" dirty="0">
                <a:solidFill>
                  <a:schemeClr val="accent1"/>
                </a:solidFill>
              </a:rPr>
              <a:t>" 2015</a:t>
            </a:r>
          </a:p>
          <a:p>
            <a:r>
              <a:rPr lang="en-US" dirty="0">
                <a:solidFill>
                  <a:schemeClr val="accent1"/>
                </a:solidFill>
                <a:latin typeface="LMRoman8-Regular"/>
              </a:rPr>
              <a:t>Sachdev, </a:t>
            </a:r>
            <a:r>
              <a:rPr lang="en-US" i="1" dirty="0">
                <a:solidFill>
                  <a:schemeClr val="accent1"/>
                </a:solidFill>
                <a:latin typeface="LMRoman8-Regular"/>
              </a:rPr>
              <a:t>PRX</a:t>
            </a:r>
            <a:r>
              <a:rPr lang="en-US" dirty="0">
                <a:solidFill>
                  <a:schemeClr val="accent1"/>
                </a:solidFill>
                <a:latin typeface="LMRoman8-Regular"/>
              </a:rPr>
              <a:t> </a:t>
            </a:r>
            <a:r>
              <a:rPr lang="en-US" b="1" dirty="0">
                <a:solidFill>
                  <a:schemeClr val="accent1"/>
                </a:solidFill>
                <a:latin typeface="LMRoman8-Bold"/>
              </a:rPr>
              <a:t>5 </a:t>
            </a:r>
            <a:r>
              <a:rPr lang="en-US" dirty="0">
                <a:solidFill>
                  <a:schemeClr val="accent1"/>
                </a:solidFill>
                <a:latin typeface="LMRoman8-Regular"/>
              </a:rPr>
              <a:t>(2015)</a:t>
            </a:r>
            <a:endParaRPr lang="en-US" dirty="0"/>
          </a:p>
        </p:txBody>
      </p:sp>
      <p:sp>
        <p:nvSpPr>
          <p:cNvPr id="7" name="TextBox 6">
            <a:extLst>
              <a:ext uri="{FF2B5EF4-FFF2-40B4-BE49-F238E27FC236}">
                <a16:creationId xmlns:a16="http://schemas.microsoft.com/office/drawing/2014/main" id="{A8C3FB6A-C5FE-E1BA-13E7-451D0E619555}"/>
              </a:ext>
            </a:extLst>
          </p:cNvPr>
          <p:cNvSpPr txBox="1"/>
          <p:nvPr/>
        </p:nvSpPr>
        <p:spPr>
          <a:xfrm>
            <a:off x="424070" y="6242139"/>
            <a:ext cx="6166112" cy="369332"/>
          </a:xfrm>
          <a:prstGeom prst="rect">
            <a:avLst/>
          </a:prstGeom>
          <a:noFill/>
        </p:spPr>
        <p:txBody>
          <a:bodyPr wrap="square">
            <a:spAutoFit/>
          </a:bodyPr>
          <a:lstStyle/>
          <a:p>
            <a:r>
              <a:rPr lang="en-US" dirty="0"/>
              <a:t>Simplification of Sachdev-Ye model </a:t>
            </a:r>
            <a:r>
              <a:rPr lang="en-US" i="1" dirty="0">
                <a:solidFill>
                  <a:schemeClr val="accent1"/>
                </a:solidFill>
              </a:rPr>
              <a:t>Phys. Rev. Lett.</a:t>
            </a:r>
            <a:r>
              <a:rPr lang="en-US" dirty="0">
                <a:solidFill>
                  <a:schemeClr val="accent1"/>
                </a:solidFill>
              </a:rPr>
              <a:t>, 1993</a:t>
            </a:r>
          </a:p>
        </p:txBody>
      </p:sp>
      <p:pic>
        <p:nvPicPr>
          <p:cNvPr id="13" name="Picture 12">
            <a:extLst>
              <a:ext uri="{FF2B5EF4-FFF2-40B4-BE49-F238E27FC236}">
                <a16:creationId xmlns:a16="http://schemas.microsoft.com/office/drawing/2014/main" id="{9E34B0F8-5915-898F-73B1-7481CB6F3AE0}"/>
              </a:ext>
            </a:extLst>
          </p:cNvPr>
          <p:cNvPicPr>
            <a:picLocks noChangeAspect="1"/>
          </p:cNvPicPr>
          <p:nvPr/>
        </p:nvPicPr>
        <p:blipFill rotWithShape="1">
          <a:blip r:embed="rId2">
            <a:extLst>
              <a:ext uri="{28A0092B-C50C-407E-A947-70E740481C1C}">
                <a14:useLocalDpi xmlns:a14="http://schemas.microsoft.com/office/drawing/2010/main" val="0"/>
              </a:ext>
            </a:extLst>
          </a:blip>
          <a:srcRect r="48571"/>
          <a:stretch/>
        </p:blipFill>
        <p:spPr>
          <a:xfrm>
            <a:off x="4301506" y="2833870"/>
            <a:ext cx="2291761" cy="2230636"/>
          </a:xfrm>
          <a:prstGeom prst="rect">
            <a:avLst/>
          </a:prstGeom>
        </p:spPr>
      </p:pic>
      <p:pic>
        <p:nvPicPr>
          <p:cNvPr id="11" name="Picture 10">
            <a:extLst>
              <a:ext uri="{FF2B5EF4-FFF2-40B4-BE49-F238E27FC236}">
                <a16:creationId xmlns:a16="http://schemas.microsoft.com/office/drawing/2014/main" id="{FC92F148-7743-6C08-B9A0-6563A338410D}"/>
              </a:ext>
            </a:extLst>
          </p:cNvPr>
          <p:cNvPicPr>
            <a:picLocks noChangeAspect="1"/>
          </p:cNvPicPr>
          <p:nvPr/>
        </p:nvPicPr>
        <p:blipFill rotWithShape="1">
          <a:blip r:embed="rId2">
            <a:extLst>
              <a:ext uri="{28A0092B-C50C-407E-A947-70E740481C1C}">
                <a14:useLocalDpi xmlns:a14="http://schemas.microsoft.com/office/drawing/2010/main" val="0"/>
              </a:ext>
            </a:extLst>
          </a:blip>
          <a:srcRect l="52097"/>
          <a:stretch/>
        </p:blipFill>
        <p:spPr>
          <a:xfrm>
            <a:off x="6774742" y="2780058"/>
            <a:ext cx="2291760" cy="23947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E31A106-B512-4B79-7082-FADF0B82A5E1}"/>
                  </a:ext>
                </a:extLst>
              </p:cNvPr>
              <p:cNvSpPr txBox="1"/>
              <p:nvPr/>
            </p:nvSpPr>
            <p:spPr>
              <a:xfrm>
                <a:off x="4722859" y="1966731"/>
                <a:ext cx="3016288" cy="9236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𝐻</m:t>
                          </m:r>
                        </m:e>
                        <m:sub>
                          <m:r>
                            <m:rPr>
                              <m:sty m:val="p"/>
                            </m:rPr>
                            <a:rPr lang="en-US" b="0" i="0" dirty="0" smtClean="0">
                              <a:latin typeface="Cambria Math" panose="02040503050406030204" pitchFamily="18" charset="0"/>
                            </a:rPr>
                            <m:t>SYK</m:t>
                          </m:r>
                        </m:sub>
                        <m:sup>
                          <m:r>
                            <a:rPr lang="en-US" b="0" i="1" dirty="0" smtClean="0">
                              <a:latin typeface="Cambria Math" panose="02040503050406030204" pitchFamily="18" charset="0"/>
                            </a:rPr>
                            <m:t>4</m:t>
                          </m:r>
                        </m:sup>
                      </m:sSubSup>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𝑖𝑗𝑘𝑙</m:t>
                          </m:r>
                        </m:sub>
                        <m:sup/>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𝐽</m:t>
                              </m:r>
                            </m:e>
                            <m:sub>
                              <m:r>
                                <a:rPr lang="en-US" b="0" i="1" dirty="0" smtClean="0">
                                  <a:latin typeface="Cambria Math" panose="02040503050406030204" pitchFamily="18" charset="0"/>
                                </a:rPr>
                                <m:t>𝑖𝑗𝑘𝑙</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m:t>
                              </m:r>
                            </m:sup>
                          </m:sSubSup>
                          <m:sSubSup>
                            <m:sSubSupPr>
                              <m:ctrlPr>
                                <a:rPr lang="en-US" i="1" dirty="0">
                                  <a:latin typeface="Cambria Math" panose="02040503050406030204" pitchFamily="18" charset="0"/>
                                </a:rPr>
                              </m:ctrlPr>
                            </m:sSubSupPr>
                            <m:e>
                              <m:r>
                                <a:rPr lang="en-US" b="0" i="1" dirty="0" smtClean="0">
                                  <a:latin typeface="Cambria Math" panose="02040503050406030204" pitchFamily="18" charset="0"/>
                                </a:rPr>
                                <m:t>𝑐</m:t>
                              </m:r>
                            </m:e>
                            <m:sub>
                              <m:r>
                                <a:rPr lang="en-US" b="0" i="1" dirty="0" smtClean="0">
                                  <a:latin typeface="Cambria Math" panose="02040503050406030204" pitchFamily="18" charset="0"/>
                                </a:rPr>
                                <m:t>𝑗</m:t>
                              </m:r>
                            </m:sub>
                            <m:sup>
                              <m:r>
                                <a:rPr lang="en-US" i="1" dirty="0">
                                  <a:latin typeface="Cambria Math" panose="02040503050406030204" pitchFamily="18" charset="0"/>
                                  <a:ea typeface="Cambria Math" panose="02040503050406030204" pitchFamily="18" charset="0"/>
                                </a:rPr>
                                <m:t>†</m:t>
                              </m:r>
                            </m:sup>
                          </m:sSubSup>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𝑐</m:t>
                              </m:r>
                            </m:e>
                            <m:sub>
                              <m:r>
                                <a:rPr lang="en-US" b="0" i="1" dirty="0" smtClean="0">
                                  <a:latin typeface="Cambria Math" panose="02040503050406030204" pitchFamily="18" charset="0"/>
                                  <a:ea typeface="Cambria Math" panose="02040503050406030204" pitchFamily="18" charset="0"/>
                                </a:rPr>
                                <m:t>𝑘</m:t>
                              </m:r>
                            </m:sub>
                          </m:sSub>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𝑐</m:t>
                              </m:r>
                            </m:e>
                            <m:sub>
                              <m:r>
                                <a:rPr lang="en-US" b="0" i="1" dirty="0" smtClean="0">
                                  <a:latin typeface="Cambria Math" panose="02040503050406030204" pitchFamily="18" charset="0"/>
                                  <a:ea typeface="Cambria Math" panose="02040503050406030204" pitchFamily="18" charset="0"/>
                                </a:rPr>
                                <m:t>𝑙</m:t>
                              </m:r>
                            </m:sub>
                          </m:sSub>
                        </m:e>
                      </m:nary>
                    </m:oMath>
                  </m:oMathPara>
                </a14:m>
                <a:endParaRPr lang="en-US" dirty="0"/>
              </a:p>
            </p:txBody>
          </p:sp>
        </mc:Choice>
        <mc:Fallback xmlns="">
          <p:sp>
            <p:nvSpPr>
              <p:cNvPr id="12" name="TextBox 11">
                <a:extLst>
                  <a:ext uri="{FF2B5EF4-FFF2-40B4-BE49-F238E27FC236}">
                    <a16:creationId xmlns:a16="http://schemas.microsoft.com/office/drawing/2014/main" id="{6E31A106-B512-4B79-7082-FADF0B82A5E1}"/>
                  </a:ext>
                </a:extLst>
              </p:cNvPr>
              <p:cNvSpPr txBox="1">
                <a:spLocks noRot="1" noChangeAspect="1" noMove="1" noResize="1" noEditPoints="1" noAdjustHandles="1" noChangeArrowheads="1" noChangeShapeType="1" noTextEdit="1"/>
              </p:cNvSpPr>
              <p:nvPr/>
            </p:nvSpPr>
            <p:spPr>
              <a:xfrm>
                <a:off x="4722859" y="1966731"/>
                <a:ext cx="3016288" cy="9236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5702534-1891-9FCE-2687-27140949C217}"/>
                  </a:ext>
                </a:extLst>
              </p:cNvPr>
              <p:cNvSpPr txBox="1"/>
              <p:nvPr/>
            </p:nvSpPr>
            <p:spPr>
              <a:xfrm>
                <a:off x="7235200" y="2135144"/>
                <a:ext cx="2392068" cy="411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𝐽</m:t>
                              </m:r>
                            </m:e>
                            <m:sub>
                              <m:r>
                                <a:rPr lang="en-US" b="0" i="1" dirty="0" smtClean="0">
                                  <a:latin typeface="Cambria Math" panose="02040503050406030204" pitchFamily="18" charset="0"/>
                                </a:rPr>
                                <m:t>𝑖𝑗𝑘𝑙</m:t>
                              </m:r>
                            </m:sub>
                          </m:sSub>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𝐽</m:t>
                          </m:r>
                        </m:e>
                        <m:sup>
                          <m:r>
                            <a:rPr lang="en-US" b="0" i="1" dirty="0" smtClean="0">
                              <a:latin typeface="Cambria Math" panose="02040503050406030204" pitchFamily="18" charset="0"/>
                            </a:rPr>
                            <m:t>2</m:t>
                          </m:r>
                        </m:sup>
                      </m:sSup>
                    </m:oMath>
                  </m:oMathPara>
                </a14:m>
                <a:endParaRPr lang="en-US" dirty="0"/>
              </a:p>
            </p:txBody>
          </p:sp>
        </mc:Choice>
        <mc:Fallback xmlns="">
          <p:sp>
            <p:nvSpPr>
              <p:cNvPr id="17" name="TextBox 16">
                <a:extLst>
                  <a:ext uri="{FF2B5EF4-FFF2-40B4-BE49-F238E27FC236}">
                    <a16:creationId xmlns:a16="http://schemas.microsoft.com/office/drawing/2014/main" id="{15702534-1891-9FCE-2687-27140949C217}"/>
                  </a:ext>
                </a:extLst>
              </p:cNvPr>
              <p:cNvSpPr txBox="1">
                <a:spLocks noRot="1" noChangeAspect="1" noMove="1" noResize="1" noEditPoints="1" noAdjustHandles="1" noChangeArrowheads="1" noChangeShapeType="1" noTextEdit="1"/>
              </p:cNvSpPr>
              <p:nvPr/>
            </p:nvSpPr>
            <p:spPr>
              <a:xfrm>
                <a:off x="7235200" y="2135144"/>
                <a:ext cx="2392068" cy="411395"/>
              </a:xfrm>
              <a:prstGeom prst="rect">
                <a:avLst/>
              </a:prstGeom>
              <a:blipFill>
                <a:blip r:embed="rId4"/>
                <a:stretch>
                  <a:fillRect b="-7353"/>
                </a:stretch>
              </a:blipFill>
            </p:spPr>
            <p:txBody>
              <a:bodyPr/>
              <a:lstStyle/>
              <a:p>
                <a:r>
                  <a:rPr lang="en-US">
                    <a:noFill/>
                  </a:rPr>
                  <a:t> </a:t>
                </a:r>
              </a:p>
            </p:txBody>
          </p:sp>
        </mc:Fallback>
      </mc:AlternateContent>
    </p:spTree>
    <p:extLst>
      <p:ext uri="{BB962C8B-B14F-4D97-AF65-F5344CB8AC3E}">
        <p14:creationId xmlns:p14="http://schemas.microsoft.com/office/powerpoint/2010/main" val="15920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https://1.bp.blogspot.com/-HQ-X8MZwero/XmsXZYlf3dI/AAAAAAAANk8/EcwTYEgQbDc7Nz0DjoF8bTJrkIvi9UBNwCLcBGAsYHQ/s1600/Picture12.png">
            <a:extLst>
              <a:ext uri="{FF2B5EF4-FFF2-40B4-BE49-F238E27FC236}">
                <a16:creationId xmlns:a16="http://schemas.microsoft.com/office/drawing/2014/main" id="{7E0BD1D3-EB47-2E8D-2523-08C62F54C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037" y="2955069"/>
            <a:ext cx="4452808" cy="34920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E19CF0-6BB6-4F76-9AF3-7F3A8653A192}"/>
              </a:ext>
            </a:extLst>
          </p:cNvPr>
          <p:cNvSpPr>
            <a:spLocks noGrp="1"/>
          </p:cNvSpPr>
          <p:nvPr>
            <p:ph type="title"/>
          </p:nvPr>
        </p:nvSpPr>
        <p:spPr>
          <a:xfrm>
            <a:off x="377687" y="208658"/>
            <a:ext cx="11589026" cy="1325563"/>
          </a:xfrm>
        </p:spPr>
        <p:txBody>
          <a:bodyPr>
            <a:noAutofit/>
          </a:bodyPr>
          <a:lstStyle/>
          <a:p>
            <a:r>
              <a:rPr lang="en-US" sz="3200" dirty="0"/>
              <a:t>A prototype for holographic quantum matter</a:t>
            </a:r>
            <a:br>
              <a:rPr lang="en-US" sz="3200" dirty="0"/>
            </a:br>
            <a:endParaRPr lang="en-US" sz="3200" dirty="0"/>
          </a:p>
        </p:txBody>
      </p:sp>
      <p:sp>
        <p:nvSpPr>
          <p:cNvPr id="5" name="Rectangle 4">
            <a:extLst>
              <a:ext uri="{FF2B5EF4-FFF2-40B4-BE49-F238E27FC236}">
                <a16:creationId xmlns:a16="http://schemas.microsoft.com/office/drawing/2014/main" id="{47A587BA-024A-4909-93DB-CFC5DE6662C2}"/>
              </a:ext>
            </a:extLst>
          </p:cNvPr>
          <p:cNvSpPr/>
          <p:nvPr/>
        </p:nvSpPr>
        <p:spPr>
          <a:xfrm>
            <a:off x="-2274611" y="3105834"/>
            <a:ext cx="2039404" cy="646331"/>
          </a:xfrm>
          <a:prstGeom prst="rect">
            <a:avLst/>
          </a:prstGeom>
        </p:spPr>
        <p:txBody>
          <a:bodyPr wrap="none">
            <a:spAutoFit/>
          </a:bodyPr>
          <a:lstStyle/>
          <a:p>
            <a:r>
              <a:rPr lang="en-US" dirty="0"/>
              <a:t>holographic duality </a:t>
            </a:r>
          </a:p>
          <a:p>
            <a:r>
              <a:rPr lang="en-US" dirty="0"/>
              <a:t>to black holes </a:t>
            </a:r>
          </a:p>
        </p:txBody>
      </p:sp>
      <p:pic>
        <p:nvPicPr>
          <p:cNvPr id="6" name="Picture 4" descr="Simulations back up theory that Universe is a hologram | Nature">
            <a:extLst>
              <a:ext uri="{FF2B5EF4-FFF2-40B4-BE49-F238E27FC236}">
                <a16:creationId xmlns:a16="http://schemas.microsoft.com/office/drawing/2014/main" id="{162126C7-3CF6-463F-8837-3147B81C0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5" y="5578877"/>
            <a:ext cx="1436973" cy="10772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3F5C756-5AB1-47DA-B13E-3D9F211CEE50}"/>
              </a:ext>
            </a:extLst>
          </p:cNvPr>
          <p:cNvSpPr/>
          <p:nvPr/>
        </p:nvSpPr>
        <p:spPr>
          <a:xfrm>
            <a:off x="1622309" y="5641713"/>
            <a:ext cx="1415665" cy="954107"/>
          </a:xfrm>
          <a:prstGeom prst="rect">
            <a:avLst/>
          </a:prstGeom>
        </p:spPr>
        <p:txBody>
          <a:bodyPr wrap="square">
            <a:spAutoFit/>
          </a:bodyPr>
          <a:lstStyle/>
          <a:p>
            <a:r>
              <a:rPr lang="en-US" sz="1400" dirty="0">
                <a:solidFill>
                  <a:schemeClr val="bg1">
                    <a:lumMod val="50000"/>
                  </a:schemeClr>
                </a:solidFill>
              </a:rPr>
              <a:t>Artist's impression by </a:t>
            </a:r>
          </a:p>
          <a:p>
            <a:r>
              <a:rPr lang="en-US" sz="1400" dirty="0">
                <a:solidFill>
                  <a:schemeClr val="bg1">
                    <a:lumMod val="50000"/>
                  </a:schemeClr>
                </a:solidFill>
              </a:rPr>
              <a:t>Markus Gann/ Shutterstock</a:t>
            </a:r>
          </a:p>
        </p:txBody>
      </p:sp>
      <p:grpSp>
        <p:nvGrpSpPr>
          <p:cNvPr id="8" name="Group 7">
            <a:extLst>
              <a:ext uri="{FF2B5EF4-FFF2-40B4-BE49-F238E27FC236}">
                <a16:creationId xmlns:a16="http://schemas.microsoft.com/office/drawing/2014/main" id="{DD2E56C2-F189-41D3-8C7D-DE66A56C1CA1}"/>
              </a:ext>
            </a:extLst>
          </p:cNvPr>
          <p:cNvGrpSpPr/>
          <p:nvPr/>
        </p:nvGrpSpPr>
        <p:grpSpPr>
          <a:xfrm>
            <a:off x="4776347" y="1260134"/>
            <a:ext cx="3238718" cy="1302170"/>
            <a:chOff x="2647952" y="2714683"/>
            <a:chExt cx="10514719" cy="4227583"/>
          </a:xfrm>
        </p:grpSpPr>
        <p:pic>
          <p:nvPicPr>
            <p:cNvPr id="9" name="Picture 8">
              <a:extLst>
                <a:ext uri="{FF2B5EF4-FFF2-40B4-BE49-F238E27FC236}">
                  <a16:creationId xmlns:a16="http://schemas.microsoft.com/office/drawing/2014/main" id="{464DA05A-091C-456E-8417-AD4DAF56D97C}"/>
                </a:ext>
              </a:extLst>
            </p:cNvPr>
            <p:cNvPicPr>
              <a:picLocks noChangeAspect="1"/>
            </p:cNvPicPr>
            <p:nvPr/>
          </p:nvPicPr>
          <p:blipFill rotWithShape="1">
            <a:blip r:embed="rId5">
              <a:extLst>
                <a:ext uri="{28A0092B-C50C-407E-A947-70E740481C1C}">
                  <a14:useLocalDpi xmlns:a14="http://schemas.microsoft.com/office/drawing/2010/main" val="0"/>
                </a:ext>
              </a:extLst>
            </a:blip>
            <a:srcRect l="52097"/>
            <a:stretch/>
          </p:blipFill>
          <p:spPr>
            <a:xfrm>
              <a:off x="5820696" y="3835294"/>
              <a:ext cx="2973301" cy="3106972"/>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99AE43F-8BB0-4093-9D35-DB8B2EA2571E}"/>
                    </a:ext>
                  </a:extLst>
                </p:cNvPr>
                <p:cNvSpPr txBox="1"/>
                <p:nvPr/>
              </p:nvSpPr>
              <p:spPr>
                <a:xfrm>
                  <a:off x="5573613" y="2714683"/>
                  <a:ext cx="7589058" cy="2330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600" b="0" i="1" dirty="0" smtClean="0">
                                <a:latin typeface="Cambria Math" panose="02040503050406030204" pitchFamily="18" charset="0"/>
                              </a:rPr>
                            </m:ctrlPr>
                          </m:sSubSupPr>
                          <m:e>
                            <m:r>
                              <a:rPr lang="en-US" sz="1600" b="0" i="1" dirty="0" smtClean="0">
                                <a:latin typeface="Cambria Math" panose="02040503050406030204" pitchFamily="18" charset="0"/>
                              </a:rPr>
                              <m:t>𝐻</m:t>
                            </m:r>
                          </m:e>
                          <m:sub>
                            <m:r>
                              <m:rPr>
                                <m:sty m:val="p"/>
                              </m:rPr>
                              <a:rPr lang="en-US" sz="1600" b="0" i="0" dirty="0" smtClean="0">
                                <a:latin typeface="Cambria Math" panose="02040503050406030204" pitchFamily="18" charset="0"/>
                              </a:rPr>
                              <m:t>SYK</m:t>
                            </m:r>
                          </m:sub>
                          <m:sup>
                            <m:r>
                              <a:rPr lang="en-US" sz="1600" b="0" i="1" dirty="0" smtClean="0">
                                <a:latin typeface="Cambria Math" panose="02040503050406030204" pitchFamily="18" charset="0"/>
                              </a:rPr>
                              <m:t>4</m:t>
                            </m:r>
                          </m:sup>
                        </m:sSubSup>
                        <m:r>
                          <a:rPr lang="en-US" sz="1600" b="0" i="1" dirty="0" smtClean="0">
                            <a:latin typeface="Cambria Math" panose="02040503050406030204" pitchFamily="18" charset="0"/>
                          </a:rPr>
                          <m:t>=</m:t>
                        </m:r>
                        <m:nary>
                          <m:naryPr>
                            <m:chr m:val="∑"/>
                            <m:supHide m:val="on"/>
                            <m:ctrlPr>
                              <a:rPr lang="en-US" sz="1600" b="0" i="1" dirty="0" smtClean="0">
                                <a:latin typeface="Cambria Math" panose="02040503050406030204" pitchFamily="18" charset="0"/>
                              </a:rPr>
                            </m:ctrlPr>
                          </m:naryPr>
                          <m:sub>
                            <m:r>
                              <a:rPr lang="en-US" sz="1600" b="0" i="1" dirty="0" smtClean="0">
                                <a:latin typeface="Cambria Math" panose="02040503050406030204" pitchFamily="18" charset="0"/>
                              </a:rPr>
                              <m:t>𝑖𝑗𝑘𝑙</m:t>
                            </m:r>
                          </m:sub>
                          <m:sup/>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𝐽</m:t>
                                </m:r>
                              </m:e>
                              <m:sub>
                                <m:r>
                                  <a:rPr lang="en-US" sz="1600" b="0" i="1" dirty="0" smtClean="0">
                                    <a:latin typeface="Cambria Math" panose="02040503050406030204" pitchFamily="18" charset="0"/>
                                  </a:rPr>
                                  <m:t>𝑖𝑗𝑘𝑙</m:t>
                                </m:r>
                              </m:sub>
                            </m:sSub>
                            <m:sSubSup>
                              <m:sSubSupPr>
                                <m:ctrlPr>
                                  <a:rPr lang="en-US" sz="1600" b="0" i="1" dirty="0" smtClean="0">
                                    <a:latin typeface="Cambria Math" panose="02040503050406030204" pitchFamily="18" charset="0"/>
                                  </a:rPr>
                                </m:ctrlPr>
                              </m:sSubSupPr>
                              <m:e>
                                <m:r>
                                  <a:rPr lang="en-US" sz="1600" b="0" i="1" dirty="0" smtClean="0">
                                    <a:latin typeface="Cambria Math" panose="02040503050406030204" pitchFamily="18" charset="0"/>
                                  </a:rPr>
                                  <m:t>𝑐</m:t>
                                </m:r>
                              </m:e>
                              <m:sub>
                                <m:r>
                                  <a:rPr lang="en-US" sz="1600" b="0" i="1" dirty="0" smtClean="0">
                                    <a:latin typeface="Cambria Math" panose="02040503050406030204" pitchFamily="18" charset="0"/>
                                  </a:rPr>
                                  <m:t>𝑖</m:t>
                                </m:r>
                              </m:sub>
                              <m:sup>
                                <m:r>
                                  <a:rPr lang="en-US" sz="1600" b="0" i="1" dirty="0" smtClean="0">
                                    <a:latin typeface="Cambria Math" panose="02040503050406030204" pitchFamily="18" charset="0"/>
                                    <a:ea typeface="Cambria Math" panose="02040503050406030204" pitchFamily="18" charset="0"/>
                                  </a:rPr>
                                  <m:t>†</m:t>
                                </m:r>
                              </m:sup>
                            </m:sSubSup>
                            <m:sSubSup>
                              <m:sSubSupPr>
                                <m:ctrlPr>
                                  <a:rPr lang="en-US" sz="1600" i="1" dirty="0">
                                    <a:latin typeface="Cambria Math" panose="02040503050406030204" pitchFamily="18" charset="0"/>
                                  </a:rPr>
                                </m:ctrlPr>
                              </m:sSubSupPr>
                              <m:e>
                                <m:r>
                                  <a:rPr lang="en-US" sz="1600" b="0" i="1" dirty="0" smtClean="0">
                                    <a:latin typeface="Cambria Math" panose="02040503050406030204" pitchFamily="18" charset="0"/>
                                  </a:rPr>
                                  <m:t>𝑐</m:t>
                                </m:r>
                              </m:e>
                              <m:sub>
                                <m:r>
                                  <a:rPr lang="en-US" sz="1600" b="0" i="1" dirty="0" smtClean="0">
                                    <a:latin typeface="Cambria Math" panose="02040503050406030204" pitchFamily="18" charset="0"/>
                                  </a:rPr>
                                  <m:t>𝑗</m:t>
                                </m:r>
                              </m:sub>
                              <m:sup>
                                <m:r>
                                  <a:rPr lang="en-US" sz="1600" i="1" dirty="0">
                                    <a:latin typeface="Cambria Math" panose="02040503050406030204" pitchFamily="18" charset="0"/>
                                    <a:ea typeface="Cambria Math" panose="02040503050406030204" pitchFamily="18" charset="0"/>
                                  </a:rPr>
                                  <m:t>†</m:t>
                                </m:r>
                              </m:sup>
                            </m:sSubSup>
                            <m:sSub>
                              <m:sSubPr>
                                <m:ctrlPr>
                                  <a:rPr lang="en-US" sz="1600" b="0" i="1" dirty="0" smtClean="0">
                                    <a:latin typeface="Cambria Math" panose="02040503050406030204" pitchFamily="18" charset="0"/>
                                    <a:ea typeface="Cambria Math" panose="02040503050406030204" pitchFamily="18" charset="0"/>
                                  </a:rPr>
                                </m:ctrlPr>
                              </m:sSubPr>
                              <m:e>
                                <m:r>
                                  <a:rPr lang="en-US" sz="1600" b="0" i="1" dirty="0" smtClean="0">
                                    <a:latin typeface="Cambria Math" panose="02040503050406030204" pitchFamily="18" charset="0"/>
                                    <a:ea typeface="Cambria Math" panose="02040503050406030204" pitchFamily="18" charset="0"/>
                                  </a:rPr>
                                  <m:t>𝑐</m:t>
                                </m:r>
                              </m:e>
                              <m:sub>
                                <m:r>
                                  <a:rPr lang="en-US" sz="1600" b="0" i="1" dirty="0" smtClean="0">
                                    <a:latin typeface="Cambria Math" panose="02040503050406030204" pitchFamily="18" charset="0"/>
                                    <a:ea typeface="Cambria Math" panose="02040503050406030204" pitchFamily="18" charset="0"/>
                                  </a:rPr>
                                  <m:t>𝑘</m:t>
                                </m:r>
                              </m:sub>
                            </m:sSub>
                            <m:sSub>
                              <m:sSubPr>
                                <m:ctrlPr>
                                  <a:rPr lang="en-US" sz="1600" b="0" i="1" dirty="0" smtClean="0">
                                    <a:latin typeface="Cambria Math" panose="02040503050406030204" pitchFamily="18" charset="0"/>
                                    <a:ea typeface="Cambria Math" panose="02040503050406030204" pitchFamily="18" charset="0"/>
                                  </a:rPr>
                                </m:ctrlPr>
                              </m:sSubPr>
                              <m:e>
                                <m:r>
                                  <a:rPr lang="en-US" sz="1600" b="0" i="1" dirty="0" smtClean="0">
                                    <a:latin typeface="Cambria Math" panose="02040503050406030204" pitchFamily="18" charset="0"/>
                                    <a:ea typeface="Cambria Math" panose="02040503050406030204" pitchFamily="18" charset="0"/>
                                  </a:rPr>
                                  <m:t>𝑐</m:t>
                                </m:r>
                              </m:e>
                              <m:sub>
                                <m:r>
                                  <a:rPr lang="en-US" sz="1600" b="0" i="1" dirty="0" smtClean="0">
                                    <a:latin typeface="Cambria Math" panose="02040503050406030204" pitchFamily="18" charset="0"/>
                                    <a:ea typeface="Cambria Math" panose="02040503050406030204" pitchFamily="18" charset="0"/>
                                  </a:rPr>
                                  <m:t>𝑙</m:t>
                                </m:r>
                              </m:sub>
                            </m:sSub>
                          </m:e>
                        </m:nary>
                      </m:oMath>
                    </m:oMathPara>
                  </a14:m>
                  <a:endParaRPr lang="en-US" sz="1600" dirty="0"/>
                </a:p>
              </p:txBody>
            </p:sp>
          </mc:Choice>
          <mc:Fallback xmlns="">
            <p:sp>
              <p:nvSpPr>
                <p:cNvPr id="10" name="TextBox 9">
                  <a:extLst>
                    <a:ext uri="{FF2B5EF4-FFF2-40B4-BE49-F238E27FC236}">
                      <a16:creationId xmlns:a16="http://schemas.microsoft.com/office/drawing/2014/main" id="{799AE43F-8BB0-4093-9D35-DB8B2EA2571E}"/>
                    </a:ext>
                  </a:extLst>
                </p:cNvPr>
                <p:cNvSpPr txBox="1">
                  <a:spLocks noRot="1" noChangeAspect="1" noMove="1" noResize="1" noEditPoints="1" noAdjustHandles="1" noChangeArrowheads="1" noChangeShapeType="1" noTextEdit="1"/>
                </p:cNvSpPr>
                <p:nvPr/>
              </p:nvSpPr>
              <p:spPr>
                <a:xfrm>
                  <a:off x="5573613" y="2714683"/>
                  <a:ext cx="7589058" cy="2330052"/>
                </a:xfrm>
                <a:prstGeom prst="rect">
                  <a:avLst/>
                </a:prstGeom>
                <a:blipFill>
                  <a:blip r:embed="rId6"/>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53F42AC0-9796-42F0-BB7C-2706DDA7E044}"/>
                </a:ext>
              </a:extLst>
            </p:cNvPr>
            <p:cNvPicPr>
              <a:picLocks noChangeAspect="1"/>
            </p:cNvPicPr>
            <p:nvPr/>
          </p:nvPicPr>
          <p:blipFill rotWithShape="1">
            <a:blip r:embed="rId5">
              <a:extLst>
                <a:ext uri="{28A0092B-C50C-407E-A947-70E740481C1C}">
                  <a14:useLocalDpi xmlns:a14="http://schemas.microsoft.com/office/drawing/2010/main" val="0"/>
                </a:ext>
              </a:extLst>
            </a:blip>
            <a:srcRect r="48571"/>
            <a:stretch/>
          </p:blipFill>
          <p:spPr>
            <a:xfrm>
              <a:off x="2647952" y="3221118"/>
              <a:ext cx="2929521" cy="2851386"/>
            </a:xfrm>
            <a:prstGeom prst="rect">
              <a:avLst/>
            </a:prstGeom>
          </p:spPr>
        </p:pic>
      </p:grpSp>
      <p:sp>
        <p:nvSpPr>
          <p:cNvPr id="18" name="TextBox 17">
            <a:extLst>
              <a:ext uri="{FF2B5EF4-FFF2-40B4-BE49-F238E27FC236}">
                <a16:creationId xmlns:a16="http://schemas.microsoft.com/office/drawing/2014/main" id="{A334EBE4-81A9-4F21-88FD-D25995F91BD7}"/>
              </a:ext>
            </a:extLst>
          </p:cNvPr>
          <p:cNvSpPr txBox="1"/>
          <p:nvPr/>
        </p:nvSpPr>
        <p:spPr>
          <a:xfrm>
            <a:off x="97733" y="5288850"/>
            <a:ext cx="2820318" cy="338554"/>
          </a:xfrm>
          <a:prstGeom prst="rect">
            <a:avLst/>
          </a:prstGeom>
          <a:noFill/>
        </p:spPr>
        <p:txBody>
          <a:bodyPr wrap="square" rtlCol="0">
            <a:spAutoFit/>
          </a:bodyPr>
          <a:lstStyle/>
          <a:p>
            <a:r>
              <a:rPr lang="en-US" sz="1600" dirty="0"/>
              <a:t>Gravity in d+1 dimensions</a:t>
            </a:r>
          </a:p>
        </p:txBody>
      </p:sp>
      <p:sp>
        <p:nvSpPr>
          <p:cNvPr id="19" name="Rectangle 18">
            <a:extLst>
              <a:ext uri="{FF2B5EF4-FFF2-40B4-BE49-F238E27FC236}">
                <a16:creationId xmlns:a16="http://schemas.microsoft.com/office/drawing/2014/main" id="{88DC0C11-F7D0-46D1-AB69-DCE85F747718}"/>
              </a:ext>
            </a:extLst>
          </p:cNvPr>
          <p:cNvSpPr/>
          <p:nvPr/>
        </p:nvSpPr>
        <p:spPr>
          <a:xfrm>
            <a:off x="5102246" y="2355147"/>
            <a:ext cx="529802" cy="31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7B4EA55-EF18-493E-996D-8361ED4BB890}"/>
              </a:ext>
            </a:extLst>
          </p:cNvPr>
          <p:cNvSpPr txBox="1"/>
          <p:nvPr/>
        </p:nvSpPr>
        <p:spPr>
          <a:xfrm>
            <a:off x="4898832" y="1000982"/>
            <a:ext cx="2591543" cy="369332"/>
          </a:xfrm>
          <a:prstGeom prst="rect">
            <a:avLst/>
          </a:prstGeom>
          <a:noFill/>
        </p:spPr>
        <p:txBody>
          <a:bodyPr wrap="none" rtlCol="0">
            <a:spAutoFit/>
          </a:bodyPr>
          <a:lstStyle/>
          <a:p>
            <a:r>
              <a:rPr lang="en-US" dirty="0"/>
              <a:t>Sachdev-Ye-</a:t>
            </a:r>
            <a:r>
              <a:rPr lang="en-US" dirty="0" err="1"/>
              <a:t>Kitaev</a:t>
            </a:r>
            <a:r>
              <a:rPr lang="en-US" dirty="0"/>
              <a:t> model </a:t>
            </a:r>
          </a:p>
        </p:txBody>
      </p:sp>
      <p:sp>
        <p:nvSpPr>
          <p:cNvPr id="23" name="Rectangle 22">
            <a:extLst>
              <a:ext uri="{FF2B5EF4-FFF2-40B4-BE49-F238E27FC236}">
                <a16:creationId xmlns:a16="http://schemas.microsoft.com/office/drawing/2014/main" id="{7DF666DB-A8AF-4C79-82B0-DC09F913992A}"/>
              </a:ext>
            </a:extLst>
          </p:cNvPr>
          <p:cNvSpPr/>
          <p:nvPr/>
        </p:nvSpPr>
        <p:spPr>
          <a:xfrm>
            <a:off x="328542" y="2874134"/>
            <a:ext cx="1275989" cy="42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0A8A05D-59C0-440A-B8CD-024CBC6EF099}"/>
              </a:ext>
            </a:extLst>
          </p:cNvPr>
          <p:cNvSpPr txBox="1"/>
          <p:nvPr/>
        </p:nvSpPr>
        <p:spPr>
          <a:xfrm>
            <a:off x="1139665" y="2017587"/>
            <a:ext cx="2931724" cy="646331"/>
          </a:xfrm>
          <a:prstGeom prst="rect">
            <a:avLst/>
          </a:prstGeom>
          <a:noFill/>
        </p:spPr>
        <p:txBody>
          <a:bodyPr wrap="square" rtlCol="0">
            <a:spAutoFit/>
          </a:bodyPr>
          <a:lstStyle/>
          <a:p>
            <a:r>
              <a:rPr lang="en-US" b="1" dirty="0"/>
              <a:t>Holographically dual to Jackiw-</a:t>
            </a:r>
            <a:r>
              <a:rPr lang="en-US" b="1" dirty="0" err="1"/>
              <a:t>Teitelboim</a:t>
            </a:r>
            <a:r>
              <a:rPr lang="en-US" b="1" dirty="0"/>
              <a:t> gravity </a:t>
            </a:r>
          </a:p>
        </p:txBody>
      </p:sp>
      <p:sp>
        <p:nvSpPr>
          <p:cNvPr id="30" name="Rectangle 29">
            <a:extLst>
              <a:ext uri="{FF2B5EF4-FFF2-40B4-BE49-F238E27FC236}">
                <a16:creationId xmlns:a16="http://schemas.microsoft.com/office/drawing/2014/main" id="{1F5ABC63-D3FD-4FA1-9750-D42D27B67D50}"/>
              </a:ext>
            </a:extLst>
          </p:cNvPr>
          <p:cNvSpPr/>
          <p:nvPr/>
        </p:nvSpPr>
        <p:spPr>
          <a:xfrm>
            <a:off x="3184642" y="2975423"/>
            <a:ext cx="529802" cy="31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90E055C-13BA-F186-1D49-6BDDAF27E020}"/>
              </a:ext>
            </a:extLst>
          </p:cNvPr>
          <p:cNvSpPr/>
          <p:nvPr/>
        </p:nvSpPr>
        <p:spPr>
          <a:xfrm>
            <a:off x="8270675" y="2123505"/>
            <a:ext cx="3929730" cy="1200329"/>
          </a:xfrm>
          <a:prstGeom prst="rect">
            <a:avLst/>
          </a:prstGeom>
        </p:spPr>
        <p:txBody>
          <a:bodyPr wrap="none">
            <a:spAutoFit/>
          </a:bodyPr>
          <a:lstStyle/>
          <a:p>
            <a:r>
              <a:rPr lang="en-US" dirty="0"/>
              <a:t>no quasiparticles, </a:t>
            </a:r>
          </a:p>
          <a:p>
            <a:r>
              <a:rPr lang="en-US" dirty="0"/>
              <a:t>emergent conformal symmetry  </a:t>
            </a:r>
          </a:p>
          <a:p>
            <a:pPr marL="285750" indent="-285750">
              <a:buFont typeface="Arial" panose="020B0604020202020204" pitchFamily="34" charset="0"/>
              <a:buChar char="•"/>
            </a:pPr>
            <a:r>
              <a:rPr lang="en-US" b="1" dirty="0" err="1"/>
              <a:t>phenomen</a:t>
            </a:r>
            <a:r>
              <a:rPr lang="en-US" b="1" dirty="0"/>
              <a:t>. model of strange metals</a:t>
            </a:r>
          </a:p>
          <a:p>
            <a:pPr marL="285750" indent="-285750">
              <a:buFont typeface="Arial" panose="020B0604020202020204" pitchFamily="34" charset="0"/>
              <a:buChar char="•"/>
            </a:pPr>
            <a:r>
              <a:rPr lang="en-US" b="1" dirty="0"/>
              <a:t>proxy for quantum critical system  </a:t>
            </a:r>
          </a:p>
        </p:txBody>
      </p:sp>
      <p:sp>
        <p:nvSpPr>
          <p:cNvPr id="31" name="TextBox 30">
            <a:extLst>
              <a:ext uri="{FF2B5EF4-FFF2-40B4-BE49-F238E27FC236}">
                <a16:creationId xmlns:a16="http://schemas.microsoft.com/office/drawing/2014/main" id="{770BAC96-4FDB-993D-6280-599E3B5E2E27}"/>
              </a:ext>
            </a:extLst>
          </p:cNvPr>
          <p:cNvSpPr txBox="1"/>
          <p:nvPr/>
        </p:nvSpPr>
        <p:spPr>
          <a:xfrm>
            <a:off x="8794067" y="6139363"/>
            <a:ext cx="2594300" cy="307777"/>
          </a:xfrm>
          <a:prstGeom prst="rect">
            <a:avLst/>
          </a:prstGeom>
          <a:noFill/>
        </p:spPr>
        <p:txBody>
          <a:bodyPr wrap="none" rtlCol="0">
            <a:spAutoFit/>
          </a:bodyPr>
          <a:lstStyle/>
          <a:p>
            <a:r>
              <a:rPr lang="en-US" sz="1400" dirty="0">
                <a:solidFill>
                  <a:schemeClr val="bg1">
                    <a:lumMod val="50000"/>
                  </a:schemeClr>
                </a:solidFill>
              </a:rPr>
              <a:t>Picture: blog </a:t>
            </a:r>
            <a:r>
              <a:rPr lang="en-US" sz="1400" dirty="0" err="1">
                <a:solidFill>
                  <a:schemeClr val="bg1">
                    <a:lumMod val="50000"/>
                  </a:schemeClr>
                </a:solidFill>
              </a:rPr>
              <a:t>condensedconcepts</a:t>
            </a:r>
            <a:endParaRPr lang="en-US" sz="1400" dirty="0">
              <a:solidFill>
                <a:schemeClr val="bg1">
                  <a:lumMod val="50000"/>
                </a:schemeClr>
              </a:solidFill>
            </a:endParaRPr>
          </a:p>
        </p:txBody>
      </p:sp>
      <p:sp>
        <p:nvSpPr>
          <p:cNvPr id="32" name="Rectangle: Rounded Corners 31">
            <a:extLst>
              <a:ext uri="{FF2B5EF4-FFF2-40B4-BE49-F238E27FC236}">
                <a16:creationId xmlns:a16="http://schemas.microsoft.com/office/drawing/2014/main" id="{5E5A3DAB-DD98-0EB9-8A56-6A52CFDDFD5C}"/>
              </a:ext>
            </a:extLst>
          </p:cNvPr>
          <p:cNvSpPr/>
          <p:nvPr/>
        </p:nvSpPr>
        <p:spPr>
          <a:xfrm>
            <a:off x="70569" y="1977831"/>
            <a:ext cx="4360437" cy="4734495"/>
          </a:xfrm>
          <a:prstGeom prst="roundRect">
            <a:avLst>
              <a:gd name="adj" fmla="val 4281"/>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FC81BAA-6257-13BA-EB9F-AEB011BEC8BE}"/>
              </a:ext>
            </a:extLst>
          </p:cNvPr>
          <p:cNvSpPr/>
          <p:nvPr/>
        </p:nvSpPr>
        <p:spPr>
          <a:xfrm>
            <a:off x="8258664" y="1977830"/>
            <a:ext cx="3835603" cy="4734495"/>
          </a:xfrm>
          <a:prstGeom prst="roundRect">
            <a:avLst>
              <a:gd name="adj" fmla="val 4281"/>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5DB71D0E-5A30-EEE3-D79F-5FF2540F607D}"/>
              </a:ext>
            </a:extLst>
          </p:cNvPr>
          <p:cNvSpPr/>
          <p:nvPr/>
        </p:nvSpPr>
        <p:spPr>
          <a:xfrm>
            <a:off x="4610603" y="924336"/>
            <a:ext cx="3519020" cy="1579961"/>
          </a:xfrm>
          <a:prstGeom prst="roundRect">
            <a:avLst>
              <a:gd name="adj" fmla="val 8055"/>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4B52EBB6-E49E-4EB2-F734-CD23DD2CA6D5}"/>
              </a:ext>
            </a:extLst>
          </p:cNvPr>
          <p:cNvGrpSpPr/>
          <p:nvPr/>
        </p:nvGrpSpPr>
        <p:grpSpPr>
          <a:xfrm>
            <a:off x="155564" y="2658538"/>
            <a:ext cx="3073315" cy="2220229"/>
            <a:chOff x="7340793" y="2115860"/>
            <a:chExt cx="2377206" cy="1717345"/>
          </a:xfrm>
        </p:grpSpPr>
        <p:grpSp>
          <p:nvGrpSpPr>
            <p:cNvPr id="4" name="Group 3">
              <a:extLst>
                <a:ext uri="{FF2B5EF4-FFF2-40B4-BE49-F238E27FC236}">
                  <a16:creationId xmlns:a16="http://schemas.microsoft.com/office/drawing/2014/main" id="{BAD5A305-AD3B-D796-78B1-415EF7ECE947}"/>
                </a:ext>
              </a:extLst>
            </p:cNvPr>
            <p:cNvGrpSpPr/>
            <p:nvPr/>
          </p:nvGrpSpPr>
          <p:grpSpPr>
            <a:xfrm>
              <a:off x="7340793" y="2115860"/>
              <a:ext cx="2377206" cy="1717345"/>
              <a:chOff x="7959458" y="1122722"/>
              <a:chExt cx="2377206" cy="1717345"/>
            </a:xfrm>
          </p:grpSpPr>
          <p:pic>
            <p:nvPicPr>
              <p:cNvPr id="26" name="Picture 25">
                <a:extLst>
                  <a:ext uri="{FF2B5EF4-FFF2-40B4-BE49-F238E27FC236}">
                    <a16:creationId xmlns:a16="http://schemas.microsoft.com/office/drawing/2014/main" id="{C3B50622-867A-6907-3E53-D29DED7327AE}"/>
                  </a:ext>
                </a:extLst>
              </p:cNvPr>
              <p:cNvPicPr>
                <a:picLocks noChangeAspect="1"/>
              </p:cNvPicPr>
              <p:nvPr/>
            </p:nvPicPr>
            <p:blipFill rotWithShape="1">
              <a:blip r:embed="rId7"/>
              <a:srcRect l="229" r="62532" b="19231"/>
              <a:stretch/>
            </p:blipFill>
            <p:spPr>
              <a:xfrm>
                <a:off x="7959458" y="1122722"/>
                <a:ext cx="2377206" cy="1717345"/>
              </a:xfrm>
              <a:prstGeom prst="rect">
                <a:avLst/>
              </a:prstGeom>
            </p:spPr>
          </p:pic>
          <p:sp>
            <p:nvSpPr>
              <p:cNvPr id="35" name="Rectangle 34">
                <a:extLst>
                  <a:ext uri="{FF2B5EF4-FFF2-40B4-BE49-F238E27FC236}">
                    <a16:creationId xmlns:a16="http://schemas.microsoft.com/office/drawing/2014/main" id="{5A70CCD4-3D13-926D-F8A3-558C5DD1B2C2}"/>
                  </a:ext>
                </a:extLst>
              </p:cNvPr>
              <p:cNvSpPr/>
              <p:nvPr/>
            </p:nvSpPr>
            <p:spPr>
              <a:xfrm rot="437540">
                <a:off x="8759093" y="1436571"/>
                <a:ext cx="73426" cy="460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137D55-B254-BB72-965D-1C9BD5AF84D5}"/>
                  </a:ext>
                </a:extLst>
              </p:cNvPr>
              <p:cNvSpPr/>
              <p:nvPr/>
            </p:nvSpPr>
            <p:spPr>
              <a:xfrm rot="21433675">
                <a:off x="8669774" y="1861578"/>
                <a:ext cx="181954" cy="609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297E6B-19D0-EABF-27E9-DEAB2ED46715}"/>
                    </a:ext>
                  </a:extLst>
                </p:cNvPr>
                <p:cNvSpPr txBox="1"/>
                <p:nvPr/>
              </p:nvSpPr>
              <p:spPr>
                <a:xfrm>
                  <a:off x="8925540" y="2456029"/>
                  <a:ext cx="50923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0000"/>
                            </a:solidFill>
                            <a:latin typeface="Cambria Math" panose="02040503050406030204" pitchFamily="18" charset="0"/>
                          </a:rPr>
                          <m:t>𝑉</m:t>
                        </m:r>
                      </m:oMath>
                    </m:oMathPara>
                  </a14:m>
                  <a:endParaRPr lang="en-US" sz="1600" dirty="0"/>
                </a:p>
              </p:txBody>
            </p:sp>
          </mc:Choice>
          <mc:Fallback xmlns="">
            <p:sp>
              <p:nvSpPr>
                <p:cNvPr id="13" name="TextBox 12">
                  <a:extLst>
                    <a:ext uri="{FF2B5EF4-FFF2-40B4-BE49-F238E27FC236}">
                      <a16:creationId xmlns:a16="http://schemas.microsoft.com/office/drawing/2014/main" id="{68297E6B-19D0-EABF-27E9-DEAB2ED46715}"/>
                    </a:ext>
                  </a:extLst>
                </p:cNvPr>
                <p:cNvSpPr txBox="1">
                  <a:spLocks noRot="1" noChangeAspect="1" noMove="1" noResize="1" noEditPoints="1" noAdjustHandles="1" noChangeArrowheads="1" noChangeShapeType="1" noTextEdit="1"/>
                </p:cNvSpPr>
                <p:nvPr/>
              </p:nvSpPr>
              <p:spPr>
                <a:xfrm>
                  <a:off x="8925540" y="2456029"/>
                  <a:ext cx="509237" cy="3385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5372FEB-C794-1E3D-E808-996412D3358B}"/>
                    </a:ext>
                  </a:extLst>
                </p:cNvPr>
                <p:cNvSpPr txBox="1"/>
                <p:nvPr/>
              </p:nvSpPr>
              <p:spPr>
                <a:xfrm>
                  <a:off x="8098850" y="2277693"/>
                  <a:ext cx="509237"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000000"/>
                            </a:solidFill>
                            <a:latin typeface="Cambria Math" panose="02040503050406030204" pitchFamily="18" charset="0"/>
                          </a:rPr>
                          <m:t>𝑊</m:t>
                        </m:r>
                        <m:r>
                          <a:rPr lang="en-US" sz="1600" b="0" i="1" smtClean="0">
                            <a:solidFill>
                              <a:srgbClr val="000000"/>
                            </a:solidFill>
                            <a:latin typeface="Cambria Math" panose="02040503050406030204" pitchFamily="18" charset="0"/>
                          </a:rPr>
                          <m:t>(0)</m:t>
                        </m:r>
                      </m:oMath>
                    </m:oMathPara>
                  </a14:m>
                  <a:endParaRPr lang="en-US" sz="1600" dirty="0"/>
                </a:p>
              </p:txBody>
            </p:sp>
          </mc:Choice>
          <mc:Fallback xmlns="">
            <p:sp>
              <p:nvSpPr>
                <p:cNvPr id="14" name="TextBox 13">
                  <a:extLst>
                    <a:ext uri="{FF2B5EF4-FFF2-40B4-BE49-F238E27FC236}">
                      <a16:creationId xmlns:a16="http://schemas.microsoft.com/office/drawing/2014/main" id="{25372FEB-C794-1E3D-E808-996412D3358B}"/>
                    </a:ext>
                  </a:extLst>
                </p:cNvPr>
                <p:cNvSpPr txBox="1">
                  <a:spLocks noRot="1" noChangeAspect="1" noMove="1" noResize="1" noEditPoints="1" noAdjustHandles="1" noChangeArrowheads="1" noChangeShapeType="1" noTextEdit="1"/>
                </p:cNvSpPr>
                <p:nvPr/>
              </p:nvSpPr>
              <p:spPr>
                <a:xfrm>
                  <a:off x="8098850" y="2277693"/>
                  <a:ext cx="509237" cy="338554"/>
                </a:xfrm>
                <a:prstGeom prst="rect">
                  <a:avLst/>
                </a:prstGeom>
                <a:blipFill>
                  <a:blip r:embed="rId13"/>
                  <a:stretch>
                    <a:fillRect r="-926"/>
                  </a:stretch>
                </a:blipFill>
              </p:spPr>
              <p:txBody>
                <a:bodyPr/>
                <a:lstStyle/>
                <a:p>
                  <a:r>
                    <a:rPr lang="en-US">
                      <a:noFill/>
                    </a:rPr>
                    <a:t> </a:t>
                  </a:r>
                </a:p>
              </p:txBody>
            </p:sp>
          </mc:Fallback>
        </mc:AlternateContent>
        <p:sp>
          <p:nvSpPr>
            <p:cNvPr id="20" name="Cross 19">
              <a:extLst>
                <a:ext uri="{FF2B5EF4-FFF2-40B4-BE49-F238E27FC236}">
                  <a16:creationId xmlns:a16="http://schemas.microsoft.com/office/drawing/2014/main" id="{227F991D-FF0B-5A7E-8935-E9E159A9D050}"/>
                </a:ext>
              </a:extLst>
            </p:cNvPr>
            <p:cNvSpPr/>
            <p:nvPr/>
          </p:nvSpPr>
          <p:spPr>
            <a:xfrm rot="2700000">
              <a:off x="9000334" y="2578867"/>
              <a:ext cx="112731" cy="112731"/>
            </a:xfrm>
            <a:prstGeom prst="plus">
              <a:avLst>
                <a:gd name="adj" fmla="val 37473"/>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Arrow Connector 20">
            <a:extLst>
              <a:ext uri="{FF2B5EF4-FFF2-40B4-BE49-F238E27FC236}">
                <a16:creationId xmlns:a16="http://schemas.microsoft.com/office/drawing/2014/main" id="{51AEFA18-83C4-40B1-9128-386D6005CFBA}"/>
              </a:ext>
            </a:extLst>
          </p:cNvPr>
          <p:cNvCxnSpPr>
            <a:cxnSpLocks/>
          </p:cNvCxnSpPr>
          <p:nvPr/>
        </p:nvCxnSpPr>
        <p:spPr>
          <a:xfrm flipV="1">
            <a:off x="891963" y="4066105"/>
            <a:ext cx="658355" cy="12227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1A44529-FBB0-48E9-B02F-DC4D23FBD4A4}"/>
              </a:ext>
            </a:extLst>
          </p:cNvPr>
          <p:cNvSpPr txBox="1"/>
          <p:nvPr/>
        </p:nvSpPr>
        <p:spPr>
          <a:xfrm>
            <a:off x="2692605" y="3505796"/>
            <a:ext cx="1877407" cy="584775"/>
          </a:xfrm>
          <a:prstGeom prst="rect">
            <a:avLst/>
          </a:prstGeom>
          <a:noFill/>
        </p:spPr>
        <p:txBody>
          <a:bodyPr wrap="square" rtlCol="0">
            <a:spAutoFit/>
          </a:bodyPr>
          <a:lstStyle/>
          <a:p>
            <a:r>
              <a:rPr lang="en-US" sz="1600" dirty="0"/>
              <a:t>Many-body system </a:t>
            </a:r>
          </a:p>
          <a:p>
            <a:r>
              <a:rPr lang="en-US" sz="1600" dirty="0"/>
              <a:t>in d dimensions</a:t>
            </a:r>
          </a:p>
        </p:txBody>
      </p:sp>
      <p:sp>
        <p:nvSpPr>
          <p:cNvPr id="15" name="TextBox 14">
            <a:extLst>
              <a:ext uri="{FF2B5EF4-FFF2-40B4-BE49-F238E27FC236}">
                <a16:creationId xmlns:a16="http://schemas.microsoft.com/office/drawing/2014/main" id="{AC71E087-5701-49CB-A4EE-9F6CDDDB359D}"/>
              </a:ext>
            </a:extLst>
          </p:cNvPr>
          <p:cNvSpPr txBox="1"/>
          <p:nvPr/>
        </p:nvSpPr>
        <p:spPr>
          <a:xfrm>
            <a:off x="2145085" y="4411047"/>
            <a:ext cx="1705205" cy="584775"/>
          </a:xfrm>
          <a:prstGeom prst="rect">
            <a:avLst/>
          </a:prstGeom>
          <a:noFill/>
        </p:spPr>
        <p:txBody>
          <a:bodyPr wrap="square" rtlCol="0">
            <a:spAutoFit/>
          </a:bodyPr>
          <a:lstStyle/>
          <a:p>
            <a:r>
              <a:rPr lang="en-US" sz="1600" dirty="0">
                <a:solidFill>
                  <a:schemeClr val="accent1"/>
                </a:solidFill>
              </a:rPr>
              <a:t>Liu, Sonner, arXiv:2004.06159</a:t>
            </a:r>
          </a:p>
        </p:txBody>
      </p:sp>
      <p:cxnSp>
        <p:nvCxnSpPr>
          <p:cNvPr id="40" name="Straight Arrow Connector 39">
            <a:extLst>
              <a:ext uri="{FF2B5EF4-FFF2-40B4-BE49-F238E27FC236}">
                <a16:creationId xmlns:a16="http://schemas.microsoft.com/office/drawing/2014/main" id="{F8F692E8-0287-9948-FE34-86B16F824C56}"/>
              </a:ext>
            </a:extLst>
          </p:cNvPr>
          <p:cNvCxnSpPr>
            <a:cxnSpLocks/>
          </p:cNvCxnSpPr>
          <p:nvPr/>
        </p:nvCxnSpPr>
        <p:spPr>
          <a:xfrm flipH="1" flipV="1">
            <a:off x="2719168" y="3059077"/>
            <a:ext cx="687121" cy="4619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1552DB4-D112-BF53-9D3D-776FF4DCF8AA}"/>
              </a:ext>
            </a:extLst>
          </p:cNvPr>
          <p:cNvGrpSpPr/>
          <p:nvPr/>
        </p:nvGrpSpPr>
        <p:grpSpPr>
          <a:xfrm>
            <a:off x="4786897" y="4476080"/>
            <a:ext cx="1882540" cy="1466077"/>
            <a:chOff x="7640931" y="2064603"/>
            <a:chExt cx="2271002" cy="1768602"/>
          </a:xfrm>
        </p:grpSpPr>
        <p:grpSp>
          <p:nvGrpSpPr>
            <p:cNvPr id="24" name="Group 23">
              <a:extLst>
                <a:ext uri="{FF2B5EF4-FFF2-40B4-BE49-F238E27FC236}">
                  <a16:creationId xmlns:a16="http://schemas.microsoft.com/office/drawing/2014/main" id="{C3B84D6B-7F47-73BA-64E8-60AE40BB6CFF}"/>
                </a:ext>
              </a:extLst>
            </p:cNvPr>
            <p:cNvGrpSpPr/>
            <p:nvPr/>
          </p:nvGrpSpPr>
          <p:grpSpPr>
            <a:xfrm>
              <a:off x="7640931" y="2064603"/>
              <a:ext cx="2271002" cy="1768602"/>
              <a:chOff x="8259596" y="1071465"/>
              <a:chExt cx="2271002" cy="1768602"/>
            </a:xfrm>
          </p:grpSpPr>
          <p:grpSp>
            <p:nvGrpSpPr>
              <p:cNvPr id="39" name="Group 38">
                <a:extLst>
                  <a:ext uri="{FF2B5EF4-FFF2-40B4-BE49-F238E27FC236}">
                    <a16:creationId xmlns:a16="http://schemas.microsoft.com/office/drawing/2014/main" id="{662661EF-2DD1-2A75-2EE9-F1D86C6197C8}"/>
                  </a:ext>
                </a:extLst>
              </p:cNvPr>
              <p:cNvGrpSpPr/>
              <p:nvPr/>
            </p:nvGrpSpPr>
            <p:grpSpPr>
              <a:xfrm>
                <a:off x="8307531" y="1071465"/>
                <a:ext cx="2086103" cy="1768602"/>
                <a:chOff x="8307531" y="1071465"/>
                <a:chExt cx="2086103" cy="1768602"/>
              </a:xfrm>
            </p:grpSpPr>
            <p:pic>
              <p:nvPicPr>
                <p:cNvPr id="42" name="Picture 41">
                  <a:extLst>
                    <a:ext uri="{FF2B5EF4-FFF2-40B4-BE49-F238E27FC236}">
                      <a16:creationId xmlns:a16="http://schemas.microsoft.com/office/drawing/2014/main" id="{8EFAE5CD-D488-4358-7565-E6446F067CAE}"/>
                    </a:ext>
                  </a:extLst>
                </p:cNvPr>
                <p:cNvPicPr>
                  <a:picLocks noChangeAspect="1"/>
                </p:cNvPicPr>
                <p:nvPr/>
              </p:nvPicPr>
              <p:blipFill rotWithShape="1">
                <a:blip r:embed="rId7"/>
                <a:srcRect l="6094" r="62532" b="19231"/>
                <a:stretch/>
              </p:blipFill>
              <p:spPr>
                <a:xfrm>
                  <a:off x="8333858" y="1122722"/>
                  <a:ext cx="2002805" cy="1717345"/>
                </a:xfrm>
                <a:prstGeom prst="rect">
                  <a:avLst/>
                </a:prstGeom>
              </p:spPr>
            </p:pic>
            <p:sp>
              <p:nvSpPr>
                <p:cNvPr id="43" name="Rectangle 42">
                  <a:extLst>
                    <a:ext uri="{FF2B5EF4-FFF2-40B4-BE49-F238E27FC236}">
                      <a16:creationId xmlns:a16="http://schemas.microsoft.com/office/drawing/2014/main" id="{F2C294B0-9A83-A4B5-68AF-A90C20489364}"/>
                    </a:ext>
                  </a:extLst>
                </p:cNvPr>
                <p:cNvSpPr/>
                <p:nvPr/>
              </p:nvSpPr>
              <p:spPr>
                <a:xfrm rot="21440881">
                  <a:off x="8307531" y="1923301"/>
                  <a:ext cx="2086103" cy="806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angle 43">
                  <a:extLst>
                    <a:ext uri="{FF2B5EF4-FFF2-40B4-BE49-F238E27FC236}">
                      <a16:creationId xmlns:a16="http://schemas.microsoft.com/office/drawing/2014/main" id="{B30B7527-1591-1A6B-4913-355728C7F8BE}"/>
                    </a:ext>
                  </a:extLst>
                </p:cNvPr>
                <p:cNvSpPr/>
                <p:nvPr/>
              </p:nvSpPr>
              <p:spPr>
                <a:xfrm rot="18482664">
                  <a:off x="9221508" y="1730144"/>
                  <a:ext cx="1655114" cy="3377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84342A32-CCEF-FB4A-9988-1929AB854A97}"/>
                    </a:ext>
                  </a:extLst>
                </p:cNvPr>
                <p:cNvSpPr/>
                <p:nvPr/>
              </p:nvSpPr>
              <p:spPr>
                <a:xfrm rot="437540">
                  <a:off x="8759093" y="1436571"/>
                  <a:ext cx="73426" cy="460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a:extLst>
                    <a:ext uri="{FF2B5EF4-FFF2-40B4-BE49-F238E27FC236}">
                      <a16:creationId xmlns:a16="http://schemas.microsoft.com/office/drawing/2014/main" id="{EF02A1C0-0F5D-4B2F-C53E-4F38E497AC31}"/>
                    </a:ext>
                  </a:extLst>
                </p:cNvPr>
                <p:cNvSpPr/>
                <p:nvPr/>
              </p:nvSpPr>
              <p:spPr>
                <a:xfrm rot="21433675">
                  <a:off x="8669774" y="1861578"/>
                  <a:ext cx="181954" cy="609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a:extLst>
                    <a:ext uri="{FF2B5EF4-FFF2-40B4-BE49-F238E27FC236}">
                      <a16:creationId xmlns:a16="http://schemas.microsoft.com/office/drawing/2014/main" id="{C425CECA-FD8C-D2A9-AED2-D798E95BAFD2}"/>
                    </a:ext>
                  </a:extLst>
                </p:cNvPr>
                <p:cNvSpPr/>
                <p:nvPr/>
              </p:nvSpPr>
              <p:spPr>
                <a:xfrm rot="21433675">
                  <a:off x="9054741" y="1701588"/>
                  <a:ext cx="181954" cy="201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1" name="Rectangle 40">
                <a:extLst>
                  <a:ext uri="{FF2B5EF4-FFF2-40B4-BE49-F238E27FC236}">
                    <a16:creationId xmlns:a16="http://schemas.microsoft.com/office/drawing/2014/main" id="{5C11D3F8-133E-5B7C-9952-4C577036E548}"/>
                  </a:ext>
                </a:extLst>
              </p:cNvPr>
              <p:cNvSpPr/>
              <p:nvPr/>
            </p:nvSpPr>
            <p:spPr>
              <a:xfrm rot="21440881">
                <a:off x="8259596" y="1125929"/>
                <a:ext cx="2271002" cy="2559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E700A3F-8E12-E1BC-4BDB-9E48FBAC0B6F}"/>
                    </a:ext>
                  </a:extLst>
                </p:cNvPr>
                <p:cNvSpPr txBox="1"/>
                <p:nvPr/>
              </p:nvSpPr>
              <p:spPr>
                <a:xfrm>
                  <a:off x="8925540" y="2456029"/>
                  <a:ext cx="509236" cy="3712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panose="02040503050406030204" pitchFamily="18" charset="0"/>
                          </a:rPr>
                          <m:t>𝑉</m:t>
                        </m:r>
                      </m:oMath>
                    </m:oMathPara>
                  </a14:m>
                  <a:endParaRPr lang="en-US" sz="1400" dirty="0"/>
                </a:p>
              </p:txBody>
            </p:sp>
          </mc:Choice>
          <mc:Fallback xmlns="">
            <p:sp>
              <p:nvSpPr>
                <p:cNvPr id="25" name="TextBox 24">
                  <a:extLst>
                    <a:ext uri="{FF2B5EF4-FFF2-40B4-BE49-F238E27FC236}">
                      <a16:creationId xmlns:a16="http://schemas.microsoft.com/office/drawing/2014/main" id="{2E700A3F-8E12-E1BC-4BDB-9E48FBAC0B6F}"/>
                    </a:ext>
                  </a:extLst>
                </p:cNvPr>
                <p:cNvSpPr txBox="1">
                  <a:spLocks noRot="1" noChangeAspect="1" noMove="1" noResize="1" noEditPoints="1" noAdjustHandles="1" noChangeArrowheads="1" noChangeShapeType="1" noTextEdit="1"/>
                </p:cNvSpPr>
                <p:nvPr/>
              </p:nvSpPr>
              <p:spPr>
                <a:xfrm>
                  <a:off x="8925540" y="2456029"/>
                  <a:ext cx="509236" cy="3712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3B9DE50-D5E7-BAE2-CD02-F8CB82C60870}"/>
                    </a:ext>
                  </a:extLst>
                </p:cNvPr>
                <p:cNvSpPr txBox="1"/>
                <p:nvPr/>
              </p:nvSpPr>
              <p:spPr>
                <a:xfrm>
                  <a:off x="8098851" y="2277693"/>
                  <a:ext cx="509236" cy="3712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panose="02040503050406030204" pitchFamily="18" charset="0"/>
                          </a:rPr>
                          <m:t>𝑊</m:t>
                        </m:r>
                        <m:r>
                          <a:rPr lang="en-US" sz="1400" b="0" i="1" smtClean="0">
                            <a:solidFill>
                              <a:srgbClr val="000000"/>
                            </a:solidFill>
                            <a:latin typeface="Cambria Math" panose="02040503050406030204" pitchFamily="18" charset="0"/>
                          </a:rPr>
                          <m:t>(0)</m:t>
                        </m:r>
                      </m:oMath>
                    </m:oMathPara>
                  </a14:m>
                  <a:endParaRPr lang="en-US" sz="1400" dirty="0"/>
                </a:p>
              </p:txBody>
            </p:sp>
          </mc:Choice>
          <mc:Fallback xmlns="">
            <p:sp>
              <p:nvSpPr>
                <p:cNvPr id="37" name="TextBox 36">
                  <a:extLst>
                    <a:ext uri="{FF2B5EF4-FFF2-40B4-BE49-F238E27FC236}">
                      <a16:creationId xmlns:a16="http://schemas.microsoft.com/office/drawing/2014/main" id="{D3B9DE50-D5E7-BAE2-CD02-F8CB82C60870}"/>
                    </a:ext>
                  </a:extLst>
                </p:cNvPr>
                <p:cNvSpPr txBox="1">
                  <a:spLocks noRot="1" noChangeAspect="1" noMove="1" noResize="1" noEditPoints="1" noAdjustHandles="1" noChangeArrowheads="1" noChangeShapeType="1" noTextEdit="1"/>
                </p:cNvSpPr>
                <p:nvPr/>
              </p:nvSpPr>
              <p:spPr>
                <a:xfrm>
                  <a:off x="8098851" y="2277693"/>
                  <a:ext cx="509236" cy="371287"/>
                </a:xfrm>
                <a:prstGeom prst="rect">
                  <a:avLst/>
                </a:prstGeom>
                <a:blipFill>
                  <a:blip r:embed="rId15"/>
                  <a:stretch>
                    <a:fillRect r="-40580" b="-5882"/>
                  </a:stretch>
                </a:blipFill>
              </p:spPr>
              <p:txBody>
                <a:bodyPr/>
                <a:lstStyle/>
                <a:p>
                  <a:r>
                    <a:rPr lang="en-US">
                      <a:noFill/>
                    </a:rPr>
                    <a:t> </a:t>
                  </a:r>
                </a:p>
              </p:txBody>
            </p:sp>
          </mc:Fallback>
        </mc:AlternateContent>
        <p:sp>
          <p:nvSpPr>
            <p:cNvPr id="38" name="Cross 37">
              <a:extLst>
                <a:ext uri="{FF2B5EF4-FFF2-40B4-BE49-F238E27FC236}">
                  <a16:creationId xmlns:a16="http://schemas.microsoft.com/office/drawing/2014/main" id="{BEA90116-3329-E9AD-B460-6DC834913587}"/>
                </a:ext>
              </a:extLst>
            </p:cNvPr>
            <p:cNvSpPr/>
            <p:nvPr/>
          </p:nvSpPr>
          <p:spPr>
            <a:xfrm rot="2700000">
              <a:off x="9000334" y="2578867"/>
              <a:ext cx="112731" cy="112731"/>
            </a:xfrm>
            <a:prstGeom prst="plus">
              <a:avLst>
                <a:gd name="adj" fmla="val 37473"/>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48" name="Group 47">
            <a:extLst>
              <a:ext uri="{FF2B5EF4-FFF2-40B4-BE49-F238E27FC236}">
                <a16:creationId xmlns:a16="http://schemas.microsoft.com/office/drawing/2014/main" id="{E931938F-B32F-3C04-7D23-32FB60858813}"/>
              </a:ext>
            </a:extLst>
          </p:cNvPr>
          <p:cNvGrpSpPr/>
          <p:nvPr/>
        </p:nvGrpSpPr>
        <p:grpSpPr>
          <a:xfrm>
            <a:off x="6271861" y="4456456"/>
            <a:ext cx="1768012" cy="1438608"/>
            <a:chOff x="9847837" y="1973901"/>
            <a:chExt cx="2110572" cy="1717345"/>
          </a:xfrm>
        </p:grpSpPr>
        <p:grpSp>
          <p:nvGrpSpPr>
            <p:cNvPr id="49" name="Group 48">
              <a:extLst>
                <a:ext uri="{FF2B5EF4-FFF2-40B4-BE49-F238E27FC236}">
                  <a16:creationId xmlns:a16="http://schemas.microsoft.com/office/drawing/2014/main" id="{EF245CED-1CED-BFB9-BDBF-3119B6E5E2AD}"/>
                </a:ext>
              </a:extLst>
            </p:cNvPr>
            <p:cNvGrpSpPr/>
            <p:nvPr/>
          </p:nvGrpSpPr>
          <p:grpSpPr>
            <a:xfrm>
              <a:off x="9847837" y="1973901"/>
              <a:ext cx="2110572" cy="1717345"/>
              <a:chOff x="8283058" y="1096023"/>
              <a:chExt cx="2110572" cy="1717345"/>
            </a:xfrm>
          </p:grpSpPr>
          <p:grpSp>
            <p:nvGrpSpPr>
              <p:cNvPr id="53" name="Group 52">
                <a:extLst>
                  <a:ext uri="{FF2B5EF4-FFF2-40B4-BE49-F238E27FC236}">
                    <a16:creationId xmlns:a16="http://schemas.microsoft.com/office/drawing/2014/main" id="{AD48B992-814E-11E1-B9AF-A6381B189388}"/>
                  </a:ext>
                </a:extLst>
              </p:cNvPr>
              <p:cNvGrpSpPr/>
              <p:nvPr/>
            </p:nvGrpSpPr>
            <p:grpSpPr>
              <a:xfrm>
                <a:off x="8283058" y="1096023"/>
                <a:ext cx="2110572" cy="1717345"/>
                <a:chOff x="8283058" y="1096023"/>
                <a:chExt cx="2110572" cy="1717345"/>
              </a:xfrm>
            </p:grpSpPr>
            <p:pic>
              <p:nvPicPr>
                <p:cNvPr id="55" name="Picture 54">
                  <a:extLst>
                    <a:ext uri="{FF2B5EF4-FFF2-40B4-BE49-F238E27FC236}">
                      <a16:creationId xmlns:a16="http://schemas.microsoft.com/office/drawing/2014/main" id="{1FA8AA47-EC96-9FBF-0763-C21B8D6AA45C}"/>
                    </a:ext>
                  </a:extLst>
                </p:cNvPr>
                <p:cNvPicPr>
                  <a:picLocks noChangeAspect="1"/>
                </p:cNvPicPr>
                <p:nvPr/>
              </p:nvPicPr>
              <p:blipFill rotWithShape="1">
                <a:blip r:embed="rId7">
                  <a:clrChange>
                    <a:clrFrom>
                      <a:srgbClr val="FFFFFF"/>
                    </a:clrFrom>
                    <a:clrTo>
                      <a:srgbClr val="FFFFFF">
                        <a:alpha val="0"/>
                      </a:srgbClr>
                    </a:clrTo>
                  </a:clrChange>
                </a:blip>
                <a:srcRect l="37011" t="-1791" r="31615" b="21023"/>
                <a:stretch/>
              </p:blipFill>
              <p:spPr>
                <a:xfrm>
                  <a:off x="8283058" y="1096023"/>
                  <a:ext cx="2002805" cy="1717345"/>
                </a:xfrm>
                <a:prstGeom prst="rect">
                  <a:avLst/>
                </a:prstGeom>
              </p:spPr>
            </p:pic>
            <p:sp>
              <p:nvSpPr>
                <p:cNvPr id="56" name="Rectangle 55">
                  <a:extLst>
                    <a:ext uri="{FF2B5EF4-FFF2-40B4-BE49-F238E27FC236}">
                      <a16:creationId xmlns:a16="http://schemas.microsoft.com/office/drawing/2014/main" id="{7A8B28D4-0927-9858-90B4-9C60DA088483}"/>
                    </a:ext>
                  </a:extLst>
                </p:cNvPr>
                <p:cNvSpPr/>
                <p:nvPr/>
              </p:nvSpPr>
              <p:spPr>
                <a:xfrm rot="21440881">
                  <a:off x="8314952" y="1923130"/>
                  <a:ext cx="2078678" cy="806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8CF49C7B-B56E-4949-109F-AA13F0364AF4}"/>
                    </a:ext>
                  </a:extLst>
                </p:cNvPr>
                <p:cNvSpPr/>
                <p:nvPr/>
              </p:nvSpPr>
              <p:spPr>
                <a:xfrm rot="18482664">
                  <a:off x="9231953" y="1889569"/>
                  <a:ext cx="1317476" cy="1997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Rectangle 57">
                  <a:extLst>
                    <a:ext uri="{FF2B5EF4-FFF2-40B4-BE49-F238E27FC236}">
                      <a16:creationId xmlns:a16="http://schemas.microsoft.com/office/drawing/2014/main" id="{FFFDCFE2-5651-9DFC-85B7-29AD640DCB15}"/>
                    </a:ext>
                  </a:extLst>
                </p:cNvPr>
                <p:cNvSpPr/>
                <p:nvPr/>
              </p:nvSpPr>
              <p:spPr>
                <a:xfrm rot="437540">
                  <a:off x="8773681" y="1438910"/>
                  <a:ext cx="45719" cy="2328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Rectangle 58">
                  <a:extLst>
                    <a:ext uri="{FF2B5EF4-FFF2-40B4-BE49-F238E27FC236}">
                      <a16:creationId xmlns:a16="http://schemas.microsoft.com/office/drawing/2014/main" id="{A59709A2-743E-6BAE-F9F8-AB45B724B186}"/>
                    </a:ext>
                  </a:extLst>
                </p:cNvPr>
                <p:cNvSpPr/>
                <p:nvPr/>
              </p:nvSpPr>
              <p:spPr>
                <a:xfrm rot="21433675">
                  <a:off x="8666054" y="1707826"/>
                  <a:ext cx="181954" cy="2147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a:extLst>
                    <a:ext uri="{FF2B5EF4-FFF2-40B4-BE49-F238E27FC236}">
                      <a16:creationId xmlns:a16="http://schemas.microsoft.com/office/drawing/2014/main" id="{1B603141-8CC6-E9ED-D394-3A1A13E56FA5}"/>
                    </a:ext>
                  </a:extLst>
                </p:cNvPr>
                <p:cNvSpPr/>
                <p:nvPr/>
              </p:nvSpPr>
              <p:spPr>
                <a:xfrm rot="21433675">
                  <a:off x="9056753" y="1784731"/>
                  <a:ext cx="181954" cy="1187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54" name="Rectangle 53">
                <a:extLst>
                  <a:ext uri="{FF2B5EF4-FFF2-40B4-BE49-F238E27FC236}">
                    <a16:creationId xmlns:a16="http://schemas.microsoft.com/office/drawing/2014/main" id="{4D91D8E7-890D-DA84-181F-A52280A1AE9A}"/>
                  </a:ext>
                </a:extLst>
              </p:cNvPr>
              <p:cNvSpPr/>
              <p:nvPr/>
            </p:nvSpPr>
            <p:spPr>
              <a:xfrm rot="21440881">
                <a:off x="8697072" y="1165060"/>
                <a:ext cx="1573413" cy="1989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7ED7B2D-8C62-978A-D77D-4C7DFF1560CE}"/>
                    </a:ext>
                  </a:extLst>
                </p:cNvPr>
                <p:cNvSpPr txBox="1"/>
                <p:nvPr/>
              </p:nvSpPr>
              <p:spPr>
                <a:xfrm>
                  <a:off x="11133637" y="2338507"/>
                  <a:ext cx="509237" cy="367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panose="02040503050406030204" pitchFamily="18" charset="0"/>
                          </a:rPr>
                          <m:t>𝑉</m:t>
                        </m:r>
                      </m:oMath>
                    </m:oMathPara>
                  </a14:m>
                  <a:endParaRPr lang="en-US" sz="1400" dirty="0"/>
                </a:p>
              </p:txBody>
            </p:sp>
          </mc:Choice>
          <mc:Fallback xmlns="">
            <p:sp>
              <p:nvSpPr>
                <p:cNvPr id="50" name="TextBox 49">
                  <a:extLst>
                    <a:ext uri="{FF2B5EF4-FFF2-40B4-BE49-F238E27FC236}">
                      <a16:creationId xmlns:a16="http://schemas.microsoft.com/office/drawing/2014/main" id="{D7ED7B2D-8C62-978A-D77D-4C7DFF1560CE}"/>
                    </a:ext>
                  </a:extLst>
                </p:cNvPr>
                <p:cNvSpPr txBox="1">
                  <a:spLocks noRot="1" noChangeAspect="1" noMove="1" noResize="1" noEditPoints="1" noAdjustHandles="1" noChangeArrowheads="1" noChangeShapeType="1" noTextEdit="1"/>
                </p:cNvSpPr>
                <p:nvPr/>
              </p:nvSpPr>
              <p:spPr>
                <a:xfrm>
                  <a:off x="11133637" y="2338507"/>
                  <a:ext cx="509237" cy="36741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DBD1242-605C-5DAD-9028-8B93FAD5F313}"/>
                    </a:ext>
                  </a:extLst>
                </p:cNvPr>
                <p:cNvSpPr txBox="1"/>
                <p:nvPr/>
              </p:nvSpPr>
              <p:spPr>
                <a:xfrm>
                  <a:off x="10325778" y="2104546"/>
                  <a:ext cx="509237" cy="367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00"/>
                            </a:solidFill>
                            <a:latin typeface="Cambria Math" panose="02040503050406030204" pitchFamily="18" charset="0"/>
                          </a:rPr>
                          <m:t>𝑊</m:t>
                        </m:r>
                        <m:r>
                          <a:rPr lang="en-US" sz="1400" b="0" i="1" smtClean="0">
                            <a:solidFill>
                              <a:srgbClr val="000000"/>
                            </a:solidFill>
                            <a:latin typeface="Cambria Math" panose="02040503050406030204" pitchFamily="18" charset="0"/>
                          </a:rPr>
                          <m:t>(</m:t>
                        </m:r>
                        <m:r>
                          <a:rPr lang="en-US" sz="1400" b="0" i="1" smtClean="0">
                            <a:solidFill>
                              <a:srgbClr val="000000"/>
                            </a:solidFill>
                            <a:latin typeface="Cambria Math" panose="02040503050406030204" pitchFamily="18" charset="0"/>
                          </a:rPr>
                          <m:t>𝑡</m:t>
                        </m:r>
                        <m:r>
                          <a:rPr lang="en-US" sz="1400" b="0" i="1" smtClean="0">
                            <a:solidFill>
                              <a:srgbClr val="000000"/>
                            </a:solidFill>
                            <a:latin typeface="Cambria Math" panose="02040503050406030204" pitchFamily="18" charset="0"/>
                          </a:rPr>
                          <m:t>)</m:t>
                        </m:r>
                      </m:oMath>
                    </m:oMathPara>
                  </a14:m>
                  <a:endParaRPr lang="en-US" sz="1400" dirty="0"/>
                </a:p>
              </p:txBody>
            </p:sp>
          </mc:Choice>
          <mc:Fallback xmlns="">
            <p:sp>
              <p:nvSpPr>
                <p:cNvPr id="51" name="TextBox 50">
                  <a:extLst>
                    <a:ext uri="{FF2B5EF4-FFF2-40B4-BE49-F238E27FC236}">
                      <a16:creationId xmlns:a16="http://schemas.microsoft.com/office/drawing/2014/main" id="{BDBD1242-605C-5DAD-9028-8B93FAD5F313}"/>
                    </a:ext>
                  </a:extLst>
                </p:cNvPr>
                <p:cNvSpPr txBox="1">
                  <a:spLocks noRot="1" noChangeAspect="1" noMove="1" noResize="1" noEditPoints="1" noAdjustHandles="1" noChangeArrowheads="1" noChangeShapeType="1" noTextEdit="1"/>
                </p:cNvSpPr>
                <p:nvPr/>
              </p:nvSpPr>
              <p:spPr>
                <a:xfrm>
                  <a:off x="10325778" y="2104546"/>
                  <a:ext cx="509237" cy="367410"/>
                </a:xfrm>
                <a:prstGeom prst="rect">
                  <a:avLst/>
                </a:prstGeom>
                <a:blipFill>
                  <a:blip r:embed="rId17"/>
                  <a:stretch>
                    <a:fillRect r="-32857" b="-8000"/>
                  </a:stretch>
                </a:blipFill>
              </p:spPr>
              <p:txBody>
                <a:bodyPr/>
                <a:lstStyle/>
                <a:p>
                  <a:r>
                    <a:rPr lang="en-US">
                      <a:noFill/>
                    </a:rPr>
                    <a:t> </a:t>
                  </a:r>
                </a:p>
              </p:txBody>
            </p:sp>
          </mc:Fallback>
        </mc:AlternateContent>
        <p:sp>
          <p:nvSpPr>
            <p:cNvPr id="52" name="Cross 51">
              <a:extLst>
                <a:ext uri="{FF2B5EF4-FFF2-40B4-BE49-F238E27FC236}">
                  <a16:creationId xmlns:a16="http://schemas.microsoft.com/office/drawing/2014/main" id="{349F456A-B048-784A-3B7E-FE264D7EA668}"/>
                </a:ext>
              </a:extLst>
            </p:cNvPr>
            <p:cNvSpPr/>
            <p:nvPr/>
          </p:nvSpPr>
          <p:spPr>
            <a:xfrm rot="2700000">
              <a:off x="11208431" y="2461345"/>
              <a:ext cx="112731" cy="112731"/>
            </a:xfrm>
            <a:prstGeom prst="plus">
              <a:avLst>
                <a:gd name="adj" fmla="val 37473"/>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62" name="TextBox 61">
            <a:extLst>
              <a:ext uri="{FF2B5EF4-FFF2-40B4-BE49-F238E27FC236}">
                <a16:creationId xmlns:a16="http://schemas.microsoft.com/office/drawing/2014/main" id="{1CA418B6-F466-F55C-EF5B-9D0BC0A69C3D}"/>
              </a:ext>
            </a:extLst>
          </p:cNvPr>
          <p:cNvSpPr txBox="1"/>
          <p:nvPr/>
        </p:nvSpPr>
        <p:spPr>
          <a:xfrm>
            <a:off x="5030842" y="2664486"/>
            <a:ext cx="3107636" cy="646331"/>
          </a:xfrm>
          <a:prstGeom prst="rect">
            <a:avLst/>
          </a:prstGeom>
          <a:noFill/>
        </p:spPr>
        <p:txBody>
          <a:bodyPr wrap="square" rtlCol="0">
            <a:spAutoFit/>
          </a:bodyPr>
          <a:lstStyle/>
          <a:p>
            <a:r>
              <a:rPr lang="en-US" b="1" dirty="0"/>
              <a:t>Maximal chaos/operator growth/scrambling</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BFFDC74-5204-C8F3-F42B-779E24E409B8}"/>
                  </a:ext>
                </a:extLst>
              </p:cNvPr>
              <p:cNvSpPr/>
              <p:nvPr/>
            </p:nvSpPr>
            <p:spPr>
              <a:xfrm>
                <a:off x="4652541" y="4250577"/>
                <a:ext cx="2634183" cy="413383"/>
              </a:xfrm>
              <a:prstGeom prst="rect">
                <a:avLst/>
              </a:prstGeom>
            </p:spPr>
            <p:txBody>
              <a:bodyPr wrap="none">
                <a:spAutoFit/>
              </a:bodyPr>
              <a:lstStyle/>
              <a:p>
                <a14:m>
                  <m:oMath xmlns:m="http://schemas.openxmlformats.org/officeDocument/2006/math">
                    <m:sSub>
                      <m:sSubPr>
                        <m:ctrlPr>
                          <a:rPr lang="en-US" b="0" i="1" smtClean="0">
                            <a:solidFill>
                              <a:srgbClr val="000000"/>
                            </a:solidFill>
                            <a:latin typeface="Cambria Math" panose="02040503050406030204" pitchFamily="18" charset="0"/>
                          </a:rPr>
                        </m:ctrlPr>
                      </m:sSubPr>
                      <m:e>
                        <m:d>
                          <m:dPr>
                            <m:begChr m:val="⟨"/>
                            <m:endChr m:val="⟩"/>
                            <m:ctrlPr>
                              <a:rPr lang="en-US" i="1" smtClean="0">
                                <a:solidFill>
                                  <a:srgbClr val="000000"/>
                                </a:solidFill>
                                <a:latin typeface="Cambria Math" panose="02040503050406030204" pitchFamily="18" charset="0"/>
                              </a:rPr>
                            </m:ctrlPr>
                          </m:dPr>
                          <m:e>
                            <m:sSup>
                              <m:sSupPr>
                                <m:ctrlPr>
                                  <a:rPr lang="en-US" b="0" i="1" smtClean="0">
                                    <a:solidFill>
                                      <a:srgbClr val="000000"/>
                                    </a:solidFill>
                                    <a:latin typeface="Cambria Math" panose="02040503050406030204" pitchFamily="18" charset="0"/>
                                  </a:rPr>
                                </m:ctrlPr>
                              </m:sSupPr>
                              <m:e>
                                <m:d>
                                  <m:dPr>
                                    <m:begChr m:val="|"/>
                                    <m:endChr m:val="|"/>
                                    <m:ctrlPr>
                                      <a:rPr lang="en-US" b="0" i="1" smtClean="0">
                                        <a:solidFill>
                                          <a:srgbClr val="000000"/>
                                        </a:solidFill>
                                        <a:latin typeface="Cambria Math" panose="02040503050406030204" pitchFamily="18" charset="0"/>
                                      </a:rPr>
                                    </m:ctrlPr>
                                  </m:dPr>
                                  <m:e>
                                    <m:d>
                                      <m:dPr>
                                        <m:begChr m:val="["/>
                                        <m:endChr m:val="]"/>
                                        <m:ctrlPr>
                                          <a:rPr lang="en-US" b="0" i="1" smtClean="0">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𝑊</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𝑡</m:t>
                                            </m:r>
                                          </m:e>
                                        </m:d>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𝑉</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m:t>
                                            </m:r>
                                          </m:e>
                                        </m:d>
                                      </m:e>
                                    </m:d>
                                  </m:e>
                                </m:d>
                              </m:e>
                              <m:sup>
                                <m:r>
                                  <a:rPr lang="en-US" b="0" i="1" smtClean="0">
                                    <a:solidFill>
                                      <a:srgbClr val="000000"/>
                                    </a:solidFill>
                                    <a:latin typeface="Cambria Math" panose="02040503050406030204" pitchFamily="18" charset="0"/>
                                  </a:rPr>
                                  <m:t>2</m:t>
                                </m:r>
                              </m:sup>
                            </m:sSup>
                          </m:e>
                        </m:d>
                      </m:e>
                      <m:sub>
                        <m:r>
                          <a:rPr lang="en-US" b="0" i="1" smtClean="0">
                            <a:solidFill>
                              <a:srgbClr val="000000"/>
                            </a:solidFill>
                            <a:latin typeface="Cambria Math" panose="02040503050406030204" pitchFamily="18" charset="0"/>
                          </a:rPr>
                          <m:t>𝛽</m:t>
                        </m:r>
                      </m:sub>
                    </m:sSub>
                    <m:r>
                      <a:rPr lang="en-US"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𝜆</m:t>
                        </m:r>
                        <m:r>
                          <a:rPr lang="en-US" b="0" i="1" smtClean="0">
                            <a:solidFill>
                              <a:srgbClr val="000000"/>
                            </a:solidFill>
                            <a:latin typeface="Cambria Math" panose="02040503050406030204" pitchFamily="18" charset="0"/>
                          </a:rPr>
                          <m:t>𝑡</m:t>
                        </m:r>
                      </m:sup>
                    </m:sSup>
                  </m:oMath>
                </a14:m>
                <a:r>
                  <a:rPr lang="en-US" dirty="0">
                    <a:solidFill>
                      <a:srgbClr val="000000"/>
                    </a:solidFill>
                    <a:latin typeface="LMMathSymbols9-Regular"/>
                  </a:rPr>
                  <a:t> </a:t>
                </a:r>
                <a:endParaRPr lang="en-US" dirty="0">
                  <a:solidFill>
                    <a:srgbClr val="000000"/>
                  </a:solidFill>
                  <a:latin typeface="LMRoman9-Regular"/>
                </a:endParaRPr>
              </a:p>
            </p:txBody>
          </p:sp>
        </mc:Choice>
        <mc:Fallback xmlns="">
          <p:sp>
            <p:nvSpPr>
              <p:cNvPr id="12" name="Rectangle 11">
                <a:extLst>
                  <a:ext uri="{FF2B5EF4-FFF2-40B4-BE49-F238E27FC236}">
                    <a16:creationId xmlns:a16="http://schemas.microsoft.com/office/drawing/2014/main" id="{DBFFDC74-5204-C8F3-F42B-779E24E409B8}"/>
                  </a:ext>
                </a:extLst>
              </p:cNvPr>
              <p:cNvSpPr>
                <a:spLocks noRot="1" noChangeAspect="1" noMove="1" noResize="1" noEditPoints="1" noAdjustHandles="1" noChangeArrowheads="1" noChangeShapeType="1" noTextEdit="1"/>
              </p:cNvSpPr>
              <p:nvPr/>
            </p:nvSpPr>
            <p:spPr>
              <a:xfrm>
                <a:off x="4652541" y="4250577"/>
                <a:ext cx="2634183" cy="413383"/>
              </a:xfrm>
              <a:prstGeom prst="rect">
                <a:avLst/>
              </a:prstGeom>
              <a:blipFill>
                <a:blip r:embed="rId18"/>
                <a:stretch>
                  <a:fillRect b="-8824"/>
                </a:stretch>
              </a:blipFill>
            </p:spPr>
            <p:txBody>
              <a:bodyPr/>
              <a:lstStyle/>
              <a:p>
                <a:r>
                  <a:rPr lang="en-US">
                    <a:noFill/>
                  </a:rPr>
                  <a:t> </a:t>
                </a:r>
              </a:p>
            </p:txBody>
          </p:sp>
        </mc:Fallback>
      </mc:AlternateContent>
      <p:sp>
        <p:nvSpPr>
          <p:cNvPr id="63" name="Rectangle: Rounded Corners 62">
            <a:extLst>
              <a:ext uri="{FF2B5EF4-FFF2-40B4-BE49-F238E27FC236}">
                <a16:creationId xmlns:a16="http://schemas.microsoft.com/office/drawing/2014/main" id="{B9DFFFA9-B29E-DA96-7B2C-EEAD9E9D6D5B}"/>
              </a:ext>
            </a:extLst>
          </p:cNvPr>
          <p:cNvSpPr/>
          <p:nvPr/>
        </p:nvSpPr>
        <p:spPr>
          <a:xfrm>
            <a:off x="4610603" y="2633253"/>
            <a:ext cx="3519020" cy="4079072"/>
          </a:xfrm>
          <a:prstGeom prst="roundRect">
            <a:avLst>
              <a:gd name="adj" fmla="val 4281"/>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7CDB149A-D978-B8A3-341C-815A796CF928}"/>
                  </a:ext>
                </a:extLst>
              </p:cNvPr>
              <p:cNvSpPr txBox="1"/>
              <p:nvPr/>
            </p:nvSpPr>
            <p:spPr>
              <a:xfrm>
                <a:off x="4764728" y="3857099"/>
                <a:ext cx="3778882" cy="369332"/>
              </a:xfrm>
              <a:prstGeom prst="rect">
                <a:avLst/>
              </a:prstGeom>
              <a:noFill/>
            </p:spPr>
            <p:txBody>
              <a:bodyPr wrap="square">
                <a:spAutoFit/>
              </a:bodyPr>
              <a:lstStyle/>
              <a:p>
                <a:r>
                  <a:rPr lang="en-US" dirty="0"/>
                  <a:t> s</a:t>
                </a:r>
                <a:r>
                  <a:rPr lang="en-US" b="0" dirty="0"/>
                  <a:t>aturates Lyapunov exp</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𝛽</m:t>
                    </m:r>
                  </m:oMath>
                </a14:m>
                <a:endParaRPr lang="en-US" dirty="0"/>
              </a:p>
            </p:txBody>
          </p:sp>
        </mc:Choice>
        <mc:Fallback xmlns="">
          <p:sp>
            <p:nvSpPr>
              <p:cNvPr id="85" name="TextBox 84">
                <a:extLst>
                  <a:ext uri="{FF2B5EF4-FFF2-40B4-BE49-F238E27FC236}">
                    <a16:creationId xmlns:a16="http://schemas.microsoft.com/office/drawing/2014/main" id="{7CDB149A-D978-B8A3-341C-815A796CF928}"/>
                  </a:ext>
                </a:extLst>
              </p:cNvPr>
              <p:cNvSpPr txBox="1">
                <a:spLocks noRot="1" noChangeAspect="1" noMove="1" noResize="1" noEditPoints="1" noAdjustHandles="1" noChangeArrowheads="1" noChangeShapeType="1" noTextEdit="1"/>
              </p:cNvSpPr>
              <p:nvPr/>
            </p:nvSpPr>
            <p:spPr>
              <a:xfrm>
                <a:off x="4764728" y="3857099"/>
                <a:ext cx="3778882" cy="369332"/>
              </a:xfrm>
              <a:prstGeom prst="rect">
                <a:avLst/>
              </a:prstGeom>
              <a:blipFill>
                <a:blip r:embed="rId1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618537B6-C55D-2B47-F33F-57E2CF28436F}"/>
                  </a:ext>
                </a:extLst>
              </p:cNvPr>
              <p:cNvSpPr txBox="1"/>
              <p:nvPr/>
            </p:nvSpPr>
            <p:spPr>
              <a:xfrm>
                <a:off x="4605994" y="3301109"/>
                <a:ext cx="4116925" cy="369332"/>
              </a:xfrm>
              <a:prstGeom prst="rect">
                <a:avLst/>
              </a:prstGeom>
              <a:noFill/>
            </p:spPr>
            <p:txBody>
              <a:bodyPr wrap="square">
                <a:spAutoFit/>
              </a:bodyPr>
              <a:lstStyle/>
              <a:p>
                <a:r>
                  <a:rPr lang="en-US" dirty="0"/>
                  <a:t>at </a:t>
                </a:r>
                <a14:m>
                  <m:oMath xmlns:m="http://schemas.openxmlformats.org/officeDocument/2006/math">
                    <m:r>
                      <a:rPr lang="en-US" i="1">
                        <a:latin typeface="Cambria Math" panose="02040503050406030204" pitchFamily="18" charset="0"/>
                      </a:rPr>
                      <m:t>𝛽</m:t>
                    </m:r>
                    <m:r>
                      <a:rPr lang="en-US" i="1">
                        <a:latin typeface="Cambria Math" panose="02040503050406030204" pitchFamily="18" charset="0"/>
                      </a:rPr>
                      <m:t>𝐽</m:t>
                    </m:r>
                    <m:r>
                      <a:rPr lang="en-US" i="1">
                        <a:latin typeface="Cambria Math" panose="02040503050406030204" pitchFamily="18" charset="0"/>
                      </a:rPr>
                      <m:t>≫1 </m:t>
                    </m:r>
                    <m:r>
                      <a:rPr lang="en-US">
                        <a:latin typeface="Cambria Math" panose="02040503050406030204" pitchFamily="18" charset="0"/>
                      </a:rPr>
                      <m:t>(</m:t>
                    </m:r>
                    <m:r>
                      <m:rPr>
                        <m:sty m:val="p"/>
                      </m:rPr>
                      <a:rPr lang="en-US">
                        <a:latin typeface="Cambria Math" panose="02040503050406030204" pitchFamily="18" charset="0"/>
                      </a:rPr>
                      <m:t>strong</m:t>
                    </m:r>
                    <m:r>
                      <a:rPr lang="en-US">
                        <a:latin typeface="Cambria Math" panose="02040503050406030204" pitchFamily="18" charset="0"/>
                      </a:rPr>
                      <m:t> </m:t>
                    </m:r>
                    <m:r>
                      <m:rPr>
                        <m:sty m:val="p"/>
                      </m:rPr>
                      <a:rPr lang="en-US">
                        <a:latin typeface="Cambria Math" panose="02040503050406030204" pitchFamily="18" charset="0"/>
                      </a:rPr>
                      <m:t>coupling</m:t>
                    </m:r>
                    <m:r>
                      <a:rPr lang="en-US">
                        <a:latin typeface="Cambria Math" panose="02040503050406030204" pitchFamily="18" charset="0"/>
                      </a:rPr>
                      <m:t>)</m:t>
                    </m:r>
                    <m:r>
                      <a:rPr lang="en-US" i="1">
                        <a:latin typeface="Cambria Math" panose="02040503050406030204" pitchFamily="18" charset="0"/>
                      </a:rPr>
                      <m:t> </m:t>
                    </m:r>
                  </m:oMath>
                </a14:m>
                <a:r>
                  <a:rPr lang="en-US" dirty="0"/>
                  <a:t>: </a:t>
                </a:r>
              </a:p>
            </p:txBody>
          </p:sp>
        </mc:Choice>
        <mc:Fallback xmlns="">
          <p:sp>
            <p:nvSpPr>
              <p:cNvPr id="86" name="TextBox 85">
                <a:extLst>
                  <a:ext uri="{FF2B5EF4-FFF2-40B4-BE49-F238E27FC236}">
                    <a16:creationId xmlns:a16="http://schemas.microsoft.com/office/drawing/2014/main" id="{618537B6-C55D-2B47-F33F-57E2CF28436F}"/>
                  </a:ext>
                </a:extLst>
              </p:cNvPr>
              <p:cNvSpPr txBox="1">
                <a:spLocks noRot="1" noChangeAspect="1" noMove="1" noResize="1" noEditPoints="1" noAdjustHandles="1" noChangeArrowheads="1" noChangeShapeType="1" noTextEdit="1"/>
              </p:cNvSpPr>
              <p:nvPr/>
            </p:nvSpPr>
            <p:spPr>
              <a:xfrm>
                <a:off x="4605994" y="3301109"/>
                <a:ext cx="4116925" cy="369332"/>
              </a:xfrm>
              <a:prstGeom prst="rect">
                <a:avLst/>
              </a:prstGeom>
              <a:blipFill>
                <a:blip r:embed="rId20"/>
                <a:stretch>
                  <a:fillRect l="-133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B3F0830-ED73-1847-7900-432D7EFF61D5}"/>
                  </a:ext>
                </a:extLst>
              </p:cNvPr>
              <p:cNvSpPr txBox="1"/>
              <p:nvPr/>
            </p:nvSpPr>
            <p:spPr>
              <a:xfrm>
                <a:off x="4810028" y="3578923"/>
                <a:ext cx="2335271" cy="369332"/>
              </a:xfrm>
              <a:prstGeom prst="rect">
                <a:avLst/>
              </a:prstGeom>
              <a:noFill/>
            </p:spPr>
            <p:txBody>
              <a:bodyPr wrap="square">
                <a:spAutoFit/>
              </a:bodyPr>
              <a:lstStyle/>
              <a:p>
                <a:r>
                  <a:rPr lang="en-US" dirty="0"/>
                  <a:t>single scale  </a:t>
                </a:r>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=1/</m:t>
                    </m:r>
                    <m:r>
                      <a:rPr lang="en-US" i="1">
                        <a:latin typeface="Cambria Math" panose="02040503050406030204" pitchFamily="18" charset="0"/>
                      </a:rPr>
                      <m:t>𝛽</m:t>
                    </m:r>
                  </m:oMath>
                </a14:m>
                <a:endParaRPr lang="en-US" dirty="0"/>
              </a:p>
            </p:txBody>
          </p:sp>
        </mc:Choice>
        <mc:Fallback xmlns="">
          <p:sp>
            <p:nvSpPr>
              <p:cNvPr id="87" name="TextBox 86">
                <a:extLst>
                  <a:ext uri="{FF2B5EF4-FFF2-40B4-BE49-F238E27FC236}">
                    <a16:creationId xmlns:a16="http://schemas.microsoft.com/office/drawing/2014/main" id="{1B3F0830-ED73-1847-7900-432D7EFF61D5}"/>
                  </a:ext>
                </a:extLst>
              </p:cNvPr>
              <p:cNvSpPr txBox="1">
                <a:spLocks noRot="1" noChangeAspect="1" noMove="1" noResize="1" noEditPoints="1" noAdjustHandles="1" noChangeArrowheads="1" noChangeShapeType="1" noTextEdit="1"/>
              </p:cNvSpPr>
              <p:nvPr/>
            </p:nvSpPr>
            <p:spPr>
              <a:xfrm>
                <a:off x="4810028" y="3578923"/>
                <a:ext cx="2335271" cy="369332"/>
              </a:xfrm>
              <a:prstGeom prst="rect">
                <a:avLst/>
              </a:prstGeom>
              <a:blipFill>
                <a:blip r:embed="rId21"/>
                <a:stretch>
                  <a:fillRect l="-2089" t="-8197" b="-24590"/>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9C12A0DA-2899-A66D-94A5-207DC0434952}"/>
              </a:ext>
            </a:extLst>
          </p:cNvPr>
          <p:cNvGrpSpPr/>
          <p:nvPr/>
        </p:nvGrpSpPr>
        <p:grpSpPr>
          <a:xfrm>
            <a:off x="5197379" y="5306887"/>
            <a:ext cx="2828345" cy="1381494"/>
            <a:chOff x="3587726" y="2031832"/>
            <a:chExt cx="4845428" cy="2366730"/>
          </a:xfrm>
        </p:grpSpPr>
        <p:grpSp>
          <p:nvGrpSpPr>
            <p:cNvPr id="70" name="Group 69">
              <a:extLst>
                <a:ext uri="{FF2B5EF4-FFF2-40B4-BE49-F238E27FC236}">
                  <a16:creationId xmlns:a16="http://schemas.microsoft.com/office/drawing/2014/main" id="{28C0EA8A-9946-52BF-5C79-600712D6BB71}"/>
                </a:ext>
              </a:extLst>
            </p:cNvPr>
            <p:cNvGrpSpPr/>
            <p:nvPr/>
          </p:nvGrpSpPr>
          <p:grpSpPr>
            <a:xfrm>
              <a:off x="3742479" y="2126263"/>
              <a:ext cx="4690675" cy="1787395"/>
              <a:chOff x="6150211" y="1822193"/>
              <a:chExt cx="3859816" cy="3553793"/>
            </a:xfrm>
          </p:grpSpPr>
          <p:pic>
            <p:nvPicPr>
              <p:cNvPr id="71" name="Picture 70">
                <a:extLst>
                  <a:ext uri="{FF2B5EF4-FFF2-40B4-BE49-F238E27FC236}">
                    <a16:creationId xmlns:a16="http://schemas.microsoft.com/office/drawing/2014/main" id="{33E9B021-2E96-70CB-B2EE-38F02150756A}"/>
                  </a:ext>
                </a:extLst>
              </p:cNvPr>
              <p:cNvPicPr>
                <a:picLocks noChangeAspect="1"/>
              </p:cNvPicPr>
              <p:nvPr/>
            </p:nvPicPr>
            <p:blipFill rotWithShape="1">
              <a:blip r:embed="rId22"/>
              <a:srcRect l="14402" t="6980" r="37945" b="15128"/>
              <a:stretch/>
            </p:blipFill>
            <p:spPr>
              <a:xfrm>
                <a:off x="6150211" y="1822193"/>
                <a:ext cx="2904947" cy="3553793"/>
              </a:xfrm>
              <a:prstGeom prst="rect">
                <a:avLst/>
              </a:prstGeom>
            </p:spPr>
          </p:pic>
          <p:sp>
            <p:nvSpPr>
              <p:cNvPr id="72" name="Rectangle 71">
                <a:extLst>
                  <a:ext uri="{FF2B5EF4-FFF2-40B4-BE49-F238E27FC236}">
                    <a16:creationId xmlns:a16="http://schemas.microsoft.com/office/drawing/2014/main" id="{CBF775A3-D05A-AB8D-19D9-59542F86EC18}"/>
                  </a:ext>
                </a:extLst>
              </p:cNvPr>
              <p:cNvSpPr/>
              <p:nvPr/>
            </p:nvSpPr>
            <p:spPr>
              <a:xfrm>
                <a:off x="7094316" y="1898247"/>
                <a:ext cx="2798536" cy="188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6EDB01BE-263F-B199-90BA-EF58DE33388A}"/>
                  </a:ext>
                </a:extLst>
              </p:cNvPr>
              <p:cNvSpPr/>
              <p:nvPr/>
            </p:nvSpPr>
            <p:spPr>
              <a:xfrm>
                <a:off x="9305081" y="3475294"/>
                <a:ext cx="704946" cy="93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822F2FE4-E4B9-336C-637F-A0423C507033}"/>
                  </a:ext>
                </a:extLst>
              </p:cNvPr>
              <p:cNvSpPr/>
              <p:nvPr/>
            </p:nvSpPr>
            <p:spPr>
              <a:xfrm>
                <a:off x="7585275" y="3202035"/>
                <a:ext cx="1719806" cy="7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AC8464A4-17DD-6127-5916-81AEFD692A9C}"/>
                  </a:ext>
                </a:extLst>
              </p:cNvPr>
              <p:cNvSpPr/>
              <p:nvPr/>
            </p:nvSpPr>
            <p:spPr>
              <a:xfrm>
                <a:off x="6846425" y="2397256"/>
                <a:ext cx="1719806" cy="784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6" name="Straight Arrow Connector 75">
              <a:extLst>
                <a:ext uri="{FF2B5EF4-FFF2-40B4-BE49-F238E27FC236}">
                  <a16:creationId xmlns:a16="http://schemas.microsoft.com/office/drawing/2014/main" id="{06037124-81D2-7E91-F3EB-F78ABD4C3633}"/>
                </a:ext>
              </a:extLst>
            </p:cNvPr>
            <p:cNvCxnSpPr>
              <a:cxnSpLocks/>
            </p:cNvCxnSpPr>
            <p:nvPr/>
          </p:nvCxnSpPr>
          <p:spPr>
            <a:xfrm flipH="1" flipV="1">
              <a:off x="3857528" y="2031832"/>
              <a:ext cx="20148" cy="188182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0BE799F8-87E4-5503-9E80-009666E83844}"/>
                </a:ext>
              </a:extLst>
            </p:cNvPr>
            <p:cNvCxnSpPr>
              <a:cxnSpLocks/>
            </p:cNvCxnSpPr>
            <p:nvPr/>
          </p:nvCxnSpPr>
          <p:spPr>
            <a:xfrm>
              <a:off x="3782501" y="3858569"/>
              <a:ext cx="3787567" cy="6837"/>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E7311994-3166-D0EA-72EF-22A413EDF425}"/>
                    </a:ext>
                  </a:extLst>
                </p:cNvPr>
                <p:cNvSpPr txBox="1"/>
                <p:nvPr/>
              </p:nvSpPr>
              <p:spPr>
                <a:xfrm>
                  <a:off x="7236868" y="3924016"/>
                  <a:ext cx="702702" cy="474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𝛽</m:t>
                        </m:r>
                      </m:oMath>
                    </m:oMathPara>
                  </a14:m>
                  <a:endParaRPr lang="en-US" dirty="0"/>
                </a:p>
              </p:txBody>
            </p:sp>
          </mc:Choice>
          <mc:Fallback xmlns="">
            <p:sp>
              <p:nvSpPr>
                <p:cNvPr id="78" name="TextBox 77">
                  <a:extLst>
                    <a:ext uri="{FF2B5EF4-FFF2-40B4-BE49-F238E27FC236}">
                      <a16:creationId xmlns:a16="http://schemas.microsoft.com/office/drawing/2014/main" id="{E7311994-3166-D0EA-72EF-22A413EDF425}"/>
                    </a:ext>
                  </a:extLst>
                </p:cNvPr>
                <p:cNvSpPr txBox="1">
                  <a:spLocks noRot="1" noChangeAspect="1" noMove="1" noResize="1" noEditPoints="1" noAdjustHandles="1" noChangeArrowheads="1" noChangeShapeType="1" noTextEdit="1"/>
                </p:cNvSpPr>
                <p:nvPr/>
              </p:nvSpPr>
              <p:spPr>
                <a:xfrm>
                  <a:off x="7236868" y="3924016"/>
                  <a:ext cx="702702" cy="474546"/>
                </a:xfrm>
                <a:prstGeom prst="rect">
                  <a:avLst/>
                </a:prstGeom>
                <a:blipFill>
                  <a:blip r:embed="rId23"/>
                  <a:stretch>
                    <a:fillRect l="-10448" t="-4444" r="-1940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53EDDEE-02A4-25D5-C223-608B8A98D9FA}"/>
                    </a:ext>
                  </a:extLst>
                </p:cNvPr>
                <p:cNvSpPr txBox="1"/>
                <p:nvPr/>
              </p:nvSpPr>
              <p:spPr>
                <a:xfrm>
                  <a:off x="5464539" y="3876232"/>
                  <a:ext cx="3093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oMath>
                    </m:oMathPara>
                  </a14:m>
                  <a:endParaRPr lang="en-US" dirty="0"/>
                </a:p>
              </p:txBody>
            </p:sp>
          </mc:Choice>
          <mc:Fallback xmlns="">
            <p:sp>
              <p:nvSpPr>
                <p:cNvPr id="79" name="TextBox 78">
                  <a:extLst>
                    <a:ext uri="{FF2B5EF4-FFF2-40B4-BE49-F238E27FC236}">
                      <a16:creationId xmlns:a16="http://schemas.microsoft.com/office/drawing/2014/main" id="{253EDDEE-02A4-25D5-C223-608B8A98D9FA}"/>
                    </a:ext>
                  </a:extLst>
                </p:cNvPr>
                <p:cNvSpPr txBox="1">
                  <a:spLocks noRot="1" noChangeAspect="1" noMove="1" noResize="1" noEditPoints="1" noAdjustHandles="1" noChangeArrowheads="1" noChangeShapeType="1" noTextEdit="1"/>
                </p:cNvSpPr>
                <p:nvPr/>
              </p:nvSpPr>
              <p:spPr>
                <a:xfrm>
                  <a:off x="5464539" y="3876232"/>
                  <a:ext cx="309379" cy="276999"/>
                </a:xfrm>
                <a:prstGeom prst="rect">
                  <a:avLst/>
                </a:prstGeom>
                <a:blipFill>
                  <a:blip r:embed="rId24"/>
                  <a:stretch>
                    <a:fillRect l="-43333" r="-86667" b="-8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37242391-EBD0-D8C6-65C8-0D67E7A44152}"/>
                    </a:ext>
                  </a:extLst>
                </p:cNvPr>
                <p:cNvSpPr txBox="1"/>
                <p:nvPr/>
              </p:nvSpPr>
              <p:spPr>
                <a:xfrm>
                  <a:off x="3587726" y="3710130"/>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80" name="TextBox 79">
                  <a:extLst>
                    <a:ext uri="{FF2B5EF4-FFF2-40B4-BE49-F238E27FC236}">
                      <a16:creationId xmlns:a16="http://schemas.microsoft.com/office/drawing/2014/main" id="{37242391-EBD0-D8C6-65C8-0D67E7A44152}"/>
                    </a:ext>
                  </a:extLst>
                </p:cNvPr>
                <p:cNvSpPr txBox="1">
                  <a:spLocks noRot="1" noChangeAspect="1" noMove="1" noResize="1" noEditPoints="1" noAdjustHandles="1" noChangeArrowheads="1" noChangeShapeType="1" noTextEdit="1"/>
                </p:cNvSpPr>
                <p:nvPr/>
              </p:nvSpPr>
              <p:spPr>
                <a:xfrm>
                  <a:off x="3587726" y="3710130"/>
                  <a:ext cx="181139" cy="276999"/>
                </a:xfrm>
                <a:prstGeom prst="rect">
                  <a:avLst/>
                </a:prstGeom>
                <a:blipFill>
                  <a:blip r:embed="rId25"/>
                  <a:stretch>
                    <a:fillRect l="-82353" r="-100000" b="-8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16CFF313-8C77-E987-E133-FC8279AA1CA7}"/>
                    </a:ext>
                  </a:extLst>
                </p:cNvPr>
                <p:cNvSpPr txBox="1"/>
                <p:nvPr/>
              </p:nvSpPr>
              <p:spPr>
                <a:xfrm>
                  <a:off x="3601362" y="2080669"/>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1" name="TextBox 80">
                  <a:extLst>
                    <a:ext uri="{FF2B5EF4-FFF2-40B4-BE49-F238E27FC236}">
                      <a16:creationId xmlns:a16="http://schemas.microsoft.com/office/drawing/2014/main" id="{16CFF313-8C77-E987-E133-FC8279AA1CA7}"/>
                    </a:ext>
                  </a:extLst>
                </p:cNvPr>
                <p:cNvSpPr txBox="1">
                  <a:spLocks noRot="1" noChangeAspect="1" noMove="1" noResize="1" noEditPoints="1" noAdjustHandles="1" noChangeArrowheads="1" noChangeShapeType="1" noTextEdit="1"/>
                </p:cNvSpPr>
                <p:nvPr/>
              </p:nvSpPr>
              <p:spPr>
                <a:xfrm>
                  <a:off x="3601362" y="2080669"/>
                  <a:ext cx="181139" cy="276999"/>
                </a:xfrm>
                <a:prstGeom prst="rect">
                  <a:avLst/>
                </a:prstGeom>
                <a:blipFill>
                  <a:blip r:embed="rId26"/>
                  <a:stretch>
                    <a:fillRect l="-82353" r="-100000" b="-81481"/>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43C0E13A-B513-AE8D-3D99-BF5D97121131}"/>
                </a:ext>
              </a:extLst>
            </p:cNvPr>
            <p:cNvSpPr txBox="1"/>
            <p:nvPr/>
          </p:nvSpPr>
          <p:spPr>
            <a:xfrm>
              <a:off x="3789965" y="3561760"/>
              <a:ext cx="520655" cy="369332"/>
            </a:xfrm>
            <a:prstGeom prst="rect">
              <a:avLst/>
            </a:prstGeom>
            <a:noFill/>
          </p:spPr>
          <p:txBody>
            <a:bodyPr wrap="none" rtlCol="0">
              <a:spAutoFit/>
            </a:bodyPr>
            <a:lstStyle/>
            <a:p>
              <a:r>
                <a:rPr lang="en-US" dirty="0">
                  <a:solidFill>
                    <a:srgbClr val="FF0000"/>
                  </a:solidFill>
                </a:rPr>
                <a:t>SYK</a:t>
              </a:r>
            </a:p>
          </p:txBody>
        </p:sp>
        <p:sp>
          <p:nvSpPr>
            <p:cNvPr id="83" name="TextBox 82">
              <a:extLst>
                <a:ext uri="{FF2B5EF4-FFF2-40B4-BE49-F238E27FC236}">
                  <a16:creationId xmlns:a16="http://schemas.microsoft.com/office/drawing/2014/main" id="{6ADC9458-BCC6-2B53-9B3D-E7F87A56718D}"/>
                </a:ext>
              </a:extLst>
            </p:cNvPr>
            <p:cNvSpPr txBox="1"/>
            <p:nvPr/>
          </p:nvSpPr>
          <p:spPr>
            <a:xfrm>
              <a:off x="5021112" y="2888335"/>
              <a:ext cx="1750961" cy="896363"/>
            </a:xfrm>
            <a:prstGeom prst="rect">
              <a:avLst/>
            </a:prstGeom>
            <a:noFill/>
          </p:spPr>
          <p:txBody>
            <a:bodyPr wrap="square" rtlCol="0">
              <a:spAutoFit/>
            </a:bodyPr>
            <a:lstStyle/>
            <a:p>
              <a:r>
                <a:rPr lang="en-US" sz="1400" dirty="0">
                  <a:solidFill>
                    <a:schemeClr val="accent1"/>
                  </a:solidFill>
                </a:rPr>
                <a:t>other models</a:t>
              </a:r>
            </a:p>
          </p:txBody>
        </p:sp>
      </p:grpSp>
      <p:sp>
        <p:nvSpPr>
          <p:cNvPr id="89" name="TextBox 88">
            <a:extLst>
              <a:ext uri="{FF2B5EF4-FFF2-40B4-BE49-F238E27FC236}">
                <a16:creationId xmlns:a16="http://schemas.microsoft.com/office/drawing/2014/main" id="{0F6EB27A-394C-54B5-2366-376E417EA56B}"/>
              </a:ext>
            </a:extLst>
          </p:cNvPr>
          <p:cNvSpPr txBox="1"/>
          <p:nvPr/>
        </p:nvSpPr>
        <p:spPr>
          <a:xfrm>
            <a:off x="4615286" y="5717760"/>
            <a:ext cx="1053755" cy="369332"/>
          </a:xfrm>
          <a:prstGeom prst="rect">
            <a:avLst/>
          </a:prstGeom>
          <a:noFill/>
        </p:spPr>
        <p:txBody>
          <a:bodyPr wrap="square">
            <a:spAutoFit/>
          </a:bodyPr>
          <a:lstStyle/>
          <a:p>
            <a:r>
              <a:rPr lang="en-US" dirty="0">
                <a:solidFill>
                  <a:srgbClr val="000000"/>
                </a:solidFill>
                <a:latin typeface="LMRoman9-Regular"/>
              </a:rPr>
              <a:t>OTOC </a:t>
            </a:r>
            <a:endParaRPr lang="en-US" dirty="0"/>
          </a:p>
        </p:txBody>
      </p:sp>
    </p:spTree>
    <p:extLst>
      <p:ext uri="{BB962C8B-B14F-4D97-AF65-F5344CB8AC3E}">
        <p14:creationId xmlns:p14="http://schemas.microsoft.com/office/powerpoint/2010/main" val="33775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3" grpId="0" animBg="1"/>
      <p:bldP spid="29" grpId="0"/>
      <p:bldP spid="30" grpId="0" animBg="1"/>
      <p:bldP spid="27" grpId="0"/>
      <p:bldP spid="31" grpId="0"/>
      <p:bldP spid="32" grpId="0" animBg="1"/>
      <p:bldP spid="33" grpId="0" animBg="1"/>
      <p:bldP spid="17" grpId="0"/>
      <p:bldP spid="15" grpId="0"/>
      <p:bldP spid="12" grpId="0"/>
      <p:bldP spid="85" grpId="0"/>
      <p:bldP spid="86" grpId="0"/>
      <p:bldP spid="87"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64ED-4D96-4C7C-AB19-8A135EA71DD0}"/>
              </a:ext>
            </a:extLst>
          </p:cNvPr>
          <p:cNvSpPr>
            <a:spLocks noGrp="1"/>
          </p:cNvSpPr>
          <p:nvPr>
            <p:ph type="title"/>
          </p:nvPr>
        </p:nvSpPr>
        <p:spPr/>
        <p:txBody>
          <a:bodyPr>
            <a:normAutofit/>
          </a:bodyPr>
          <a:lstStyle/>
          <a:p>
            <a:r>
              <a:rPr lang="en-US" sz="3600" dirty="0"/>
              <a:t>The main characteristic is also the main challenge:  </a:t>
            </a:r>
            <a:br>
              <a:rPr lang="en-US" sz="3600" dirty="0"/>
            </a:br>
            <a:endParaRPr lang="en-US" sz="3600" dirty="0"/>
          </a:p>
        </p:txBody>
      </p:sp>
      <p:sp>
        <p:nvSpPr>
          <p:cNvPr id="5" name="Rectangle 4">
            <a:extLst>
              <a:ext uri="{FF2B5EF4-FFF2-40B4-BE49-F238E27FC236}">
                <a16:creationId xmlns:a16="http://schemas.microsoft.com/office/drawing/2014/main" id="{A90DCB4F-70E8-4EBF-9BF9-2BFEAB3265A6}"/>
              </a:ext>
            </a:extLst>
          </p:cNvPr>
          <p:cNvSpPr/>
          <p:nvPr/>
        </p:nvSpPr>
        <p:spPr>
          <a:xfrm>
            <a:off x="2814727" y="1885022"/>
            <a:ext cx="7465908" cy="1077218"/>
          </a:xfrm>
          <a:prstGeom prst="rect">
            <a:avLst/>
          </a:prstGeom>
        </p:spPr>
        <p:txBody>
          <a:bodyPr wrap="square">
            <a:spAutoFit/>
          </a:bodyPr>
          <a:lstStyle/>
          <a:p>
            <a:r>
              <a:rPr lang="en-US" sz="3200" dirty="0">
                <a:latin typeface="+mj-lt"/>
              </a:rPr>
              <a:t>How to obtain </a:t>
            </a:r>
            <a:r>
              <a:rPr lang="en-US" sz="3200" b="1" dirty="0">
                <a:latin typeface="+mj-lt"/>
              </a:rPr>
              <a:t>infinite-ranged interactions </a:t>
            </a:r>
            <a:r>
              <a:rPr lang="en-US" sz="3200" dirty="0">
                <a:latin typeface="+mj-lt"/>
              </a:rPr>
              <a:t>that are </a:t>
            </a:r>
            <a:r>
              <a:rPr lang="en-US" sz="3200" b="1" dirty="0">
                <a:latin typeface="+mj-lt"/>
              </a:rPr>
              <a:t>random</a:t>
            </a:r>
            <a:r>
              <a:rPr lang="en-US" sz="3200" dirty="0">
                <a:latin typeface="+mj-lt"/>
              </a:rPr>
              <a:t> and </a:t>
            </a:r>
            <a:r>
              <a:rPr lang="en-US" sz="3200" b="1" dirty="0">
                <a:latin typeface="+mj-lt"/>
              </a:rPr>
              <a:t>uncorrelated </a:t>
            </a:r>
            <a:r>
              <a:rPr lang="en-US" sz="3200" dirty="0">
                <a:latin typeface="+mj-lt"/>
              </a:rPr>
              <a:t>?</a:t>
            </a:r>
          </a:p>
        </p:txBody>
      </p:sp>
      <p:grpSp>
        <p:nvGrpSpPr>
          <p:cNvPr id="20" name="Group 19">
            <a:extLst>
              <a:ext uri="{FF2B5EF4-FFF2-40B4-BE49-F238E27FC236}">
                <a16:creationId xmlns:a16="http://schemas.microsoft.com/office/drawing/2014/main" id="{1FB1EBD8-51E3-4F67-AAAC-A11E3CDB3D1D}"/>
              </a:ext>
            </a:extLst>
          </p:cNvPr>
          <p:cNvGrpSpPr/>
          <p:nvPr/>
        </p:nvGrpSpPr>
        <p:grpSpPr>
          <a:xfrm>
            <a:off x="3530278" y="3783649"/>
            <a:ext cx="4643413" cy="2811375"/>
            <a:chOff x="2814727" y="3221117"/>
            <a:chExt cx="6146043" cy="3721149"/>
          </a:xfrm>
        </p:grpSpPr>
        <p:pic>
          <p:nvPicPr>
            <p:cNvPr id="17" name="Picture 16">
              <a:extLst>
                <a:ext uri="{FF2B5EF4-FFF2-40B4-BE49-F238E27FC236}">
                  <a16:creationId xmlns:a16="http://schemas.microsoft.com/office/drawing/2014/main" id="{94C8ACEF-BE09-4ABC-B997-FB2A6936E820}"/>
                </a:ext>
              </a:extLst>
            </p:cNvPr>
            <p:cNvPicPr>
              <a:picLocks noChangeAspect="1"/>
            </p:cNvPicPr>
            <p:nvPr/>
          </p:nvPicPr>
          <p:blipFill rotWithShape="1">
            <a:blip r:embed="rId3">
              <a:extLst>
                <a:ext uri="{28A0092B-C50C-407E-A947-70E740481C1C}">
                  <a14:useLocalDpi xmlns:a14="http://schemas.microsoft.com/office/drawing/2010/main" val="0"/>
                </a:ext>
              </a:extLst>
            </a:blip>
            <a:srcRect l="52097"/>
            <a:stretch/>
          </p:blipFill>
          <p:spPr>
            <a:xfrm>
              <a:off x="5987470" y="3835293"/>
              <a:ext cx="2973300" cy="3106973"/>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B23C031-5AC6-41B9-A880-F9A52F5E4500}"/>
                    </a:ext>
                  </a:extLst>
                </p:cNvPr>
                <p:cNvSpPr txBox="1"/>
                <p:nvPr/>
              </p:nvSpPr>
              <p:spPr>
                <a:xfrm>
                  <a:off x="5740390" y="3331547"/>
                  <a:ext cx="2598917" cy="795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𝐻</m:t>
                            </m:r>
                          </m:e>
                          <m:sub>
                            <m:r>
                              <m:rPr>
                                <m:sty m:val="p"/>
                              </m:rPr>
                              <a:rPr lang="en-US" b="0" i="0" dirty="0" smtClean="0">
                                <a:latin typeface="Cambria Math" panose="02040503050406030204" pitchFamily="18" charset="0"/>
                              </a:rPr>
                              <m:t>SYK</m:t>
                            </m:r>
                          </m:sub>
                          <m:sup>
                            <m:r>
                              <a:rPr lang="en-US" b="0" i="1" dirty="0" smtClean="0">
                                <a:latin typeface="Cambria Math" panose="02040503050406030204" pitchFamily="18" charset="0"/>
                              </a:rPr>
                              <m:t>4</m:t>
                            </m:r>
                          </m:sup>
                        </m:sSubSup>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𝑖𝑗𝑘𝑙</m:t>
                            </m:r>
                          </m:sub>
                          <m:sup/>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𝐽</m:t>
                                </m:r>
                              </m:e>
                              <m:sub>
                                <m:r>
                                  <a:rPr lang="en-US" b="0" i="1" dirty="0" smtClean="0">
                                    <a:latin typeface="Cambria Math" panose="02040503050406030204" pitchFamily="18" charset="0"/>
                                  </a:rPr>
                                  <m:t>𝑖𝑗𝑘𝑙</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𝑐</m:t>
                                </m:r>
                              </m:e>
                              <m:sub>
                                <m:r>
                                  <a:rPr lang="en-US" b="0" i="1" dirty="0" smtClean="0">
                                    <a:latin typeface="Cambria Math" panose="02040503050406030204" pitchFamily="18" charset="0"/>
                                  </a:rPr>
                                  <m:t>𝑖</m:t>
                                </m:r>
                              </m:sub>
                              <m:sup>
                                <m:r>
                                  <a:rPr lang="en-US" b="0" i="1" dirty="0" smtClean="0">
                                    <a:latin typeface="Cambria Math" panose="02040503050406030204" pitchFamily="18" charset="0"/>
                                    <a:ea typeface="Cambria Math" panose="02040503050406030204" pitchFamily="18" charset="0"/>
                                  </a:rPr>
                                  <m:t>†</m:t>
                                </m:r>
                              </m:sup>
                            </m:sSubSup>
                            <m:sSubSup>
                              <m:sSubSupPr>
                                <m:ctrlPr>
                                  <a:rPr lang="en-US" i="1" dirty="0">
                                    <a:latin typeface="Cambria Math" panose="02040503050406030204" pitchFamily="18" charset="0"/>
                                  </a:rPr>
                                </m:ctrlPr>
                              </m:sSubSupPr>
                              <m:e>
                                <m:r>
                                  <a:rPr lang="en-US" b="0" i="1" dirty="0" smtClean="0">
                                    <a:latin typeface="Cambria Math" panose="02040503050406030204" pitchFamily="18" charset="0"/>
                                  </a:rPr>
                                  <m:t>𝑐</m:t>
                                </m:r>
                              </m:e>
                              <m:sub>
                                <m:r>
                                  <a:rPr lang="en-US" b="0" i="1" dirty="0" smtClean="0">
                                    <a:latin typeface="Cambria Math" panose="02040503050406030204" pitchFamily="18" charset="0"/>
                                  </a:rPr>
                                  <m:t>𝑗</m:t>
                                </m:r>
                              </m:sub>
                              <m:sup>
                                <m:r>
                                  <a:rPr lang="en-US" i="1" dirty="0">
                                    <a:latin typeface="Cambria Math" panose="02040503050406030204" pitchFamily="18" charset="0"/>
                                    <a:ea typeface="Cambria Math" panose="02040503050406030204" pitchFamily="18" charset="0"/>
                                  </a:rPr>
                                  <m:t>†</m:t>
                                </m:r>
                              </m:sup>
                            </m:sSubSup>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𝑐</m:t>
                                </m:r>
                              </m:e>
                              <m:sub>
                                <m:r>
                                  <a:rPr lang="en-US" b="0" i="1" dirty="0" smtClean="0">
                                    <a:latin typeface="Cambria Math" panose="02040503050406030204" pitchFamily="18" charset="0"/>
                                    <a:ea typeface="Cambria Math" panose="02040503050406030204" pitchFamily="18" charset="0"/>
                                  </a:rPr>
                                  <m:t>𝑘</m:t>
                                </m:r>
                              </m:sub>
                            </m:sSub>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𝑐</m:t>
                                </m:r>
                              </m:e>
                              <m:sub>
                                <m:r>
                                  <a:rPr lang="en-US" b="0" i="1" dirty="0" smtClean="0">
                                    <a:latin typeface="Cambria Math" panose="02040503050406030204" pitchFamily="18" charset="0"/>
                                    <a:ea typeface="Cambria Math" panose="02040503050406030204" pitchFamily="18" charset="0"/>
                                  </a:rPr>
                                  <m:t>𝑙</m:t>
                                </m:r>
                              </m:sub>
                            </m:sSub>
                          </m:e>
                        </m:nary>
                      </m:oMath>
                    </m:oMathPara>
                  </a14:m>
                  <a:endParaRPr lang="en-US" dirty="0"/>
                </a:p>
              </p:txBody>
            </p:sp>
          </mc:Choice>
          <mc:Fallback xmlns="">
            <p:sp>
              <p:nvSpPr>
                <p:cNvPr id="18" name="TextBox 17">
                  <a:extLst>
                    <a:ext uri="{FF2B5EF4-FFF2-40B4-BE49-F238E27FC236}">
                      <a16:creationId xmlns:a16="http://schemas.microsoft.com/office/drawing/2014/main" id="{9B23C031-5AC6-41B9-A880-F9A52F5E4500}"/>
                    </a:ext>
                  </a:extLst>
                </p:cNvPr>
                <p:cNvSpPr txBox="1">
                  <a:spLocks noRot="1" noChangeAspect="1" noMove="1" noResize="1" noEditPoints="1" noAdjustHandles="1" noChangeArrowheads="1" noChangeShapeType="1" noTextEdit="1"/>
                </p:cNvSpPr>
                <p:nvPr/>
              </p:nvSpPr>
              <p:spPr>
                <a:xfrm>
                  <a:off x="5740390" y="3331547"/>
                  <a:ext cx="2598917" cy="795859"/>
                </a:xfrm>
                <a:prstGeom prst="rect">
                  <a:avLst/>
                </a:prstGeom>
                <a:blipFill>
                  <a:blip r:embed="rId4"/>
                  <a:stretch>
                    <a:fillRect r="-22981" b="-24242"/>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AEA3D54A-8DC6-4037-898F-6178B7DBBEE6}"/>
                </a:ext>
              </a:extLst>
            </p:cNvPr>
            <p:cNvPicPr>
              <a:picLocks noChangeAspect="1"/>
            </p:cNvPicPr>
            <p:nvPr/>
          </p:nvPicPr>
          <p:blipFill rotWithShape="1">
            <a:blip r:embed="rId3">
              <a:extLst>
                <a:ext uri="{28A0092B-C50C-407E-A947-70E740481C1C}">
                  <a14:useLocalDpi xmlns:a14="http://schemas.microsoft.com/office/drawing/2010/main" val="0"/>
                </a:ext>
              </a:extLst>
            </a:blip>
            <a:srcRect r="48571"/>
            <a:stretch/>
          </p:blipFill>
          <p:spPr>
            <a:xfrm>
              <a:off x="2814727" y="3221117"/>
              <a:ext cx="2929521" cy="2851386"/>
            </a:xfrm>
            <a:prstGeom prst="rect">
              <a:avLst/>
            </a:prstGeom>
          </p:spPr>
        </p:pic>
      </p:grpSp>
    </p:spTree>
    <p:extLst>
      <p:ext uri="{BB962C8B-B14F-4D97-AF65-F5344CB8AC3E}">
        <p14:creationId xmlns:p14="http://schemas.microsoft.com/office/powerpoint/2010/main" val="215023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71E39BB-49A5-4580-8A98-52B23224928F}"/>
              </a:ext>
            </a:extLst>
          </p:cNvPr>
          <p:cNvPicPr>
            <a:picLocks noChangeAspect="1"/>
          </p:cNvPicPr>
          <p:nvPr/>
        </p:nvPicPr>
        <p:blipFill rotWithShape="1">
          <a:blip r:embed="rId2"/>
          <a:srcRect b="55542"/>
          <a:stretch/>
        </p:blipFill>
        <p:spPr>
          <a:xfrm>
            <a:off x="2971136" y="2568778"/>
            <a:ext cx="5999966" cy="1358262"/>
          </a:xfrm>
          <a:prstGeom prst="rect">
            <a:avLst/>
          </a:prstGeom>
        </p:spPr>
      </p:pic>
      <p:sp>
        <p:nvSpPr>
          <p:cNvPr id="2" name="Title 1">
            <a:extLst>
              <a:ext uri="{FF2B5EF4-FFF2-40B4-BE49-F238E27FC236}">
                <a16:creationId xmlns:a16="http://schemas.microsoft.com/office/drawing/2014/main" id="{A36164ED-4D96-4C7C-AB19-8A135EA71DD0}"/>
              </a:ext>
            </a:extLst>
          </p:cNvPr>
          <p:cNvSpPr>
            <a:spLocks noGrp="1"/>
          </p:cNvSpPr>
          <p:nvPr>
            <p:ph type="title"/>
          </p:nvPr>
        </p:nvSpPr>
        <p:spPr/>
        <p:txBody>
          <a:bodyPr>
            <a:normAutofit/>
          </a:bodyPr>
          <a:lstStyle/>
          <a:p>
            <a:r>
              <a:rPr lang="en-US" sz="3600" dirty="0"/>
              <a:t>A series of proposals already exists  </a:t>
            </a:r>
            <a:br>
              <a:rPr lang="en-US" sz="3600" dirty="0"/>
            </a:br>
            <a:endParaRPr lang="en-US" sz="3600" dirty="0"/>
          </a:p>
        </p:txBody>
      </p:sp>
      <p:sp>
        <p:nvSpPr>
          <p:cNvPr id="4" name="TextBox 3">
            <a:extLst>
              <a:ext uri="{FF2B5EF4-FFF2-40B4-BE49-F238E27FC236}">
                <a16:creationId xmlns:a16="http://schemas.microsoft.com/office/drawing/2014/main" id="{456A5157-0590-4396-86DE-D61CF15352B7}"/>
              </a:ext>
            </a:extLst>
          </p:cNvPr>
          <p:cNvSpPr txBox="1"/>
          <p:nvPr/>
        </p:nvSpPr>
        <p:spPr>
          <a:xfrm>
            <a:off x="838200" y="1362602"/>
            <a:ext cx="1688732" cy="369332"/>
          </a:xfrm>
          <a:prstGeom prst="rect">
            <a:avLst/>
          </a:prstGeom>
          <a:noFill/>
        </p:spPr>
        <p:txBody>
          <a:bodyPr wrap="none" rtlCol="0">
            <a:spAutoFit/>
          </a:bodyPr>
          <a:lstStyle/>
          <a:p>
            <a:r>
              <a:rPr lang="en-US" dirty="0"/>
              <a:t>Analog devices  </a:t>
            </a:r>
          </a:p>
        </p:txBody>
      </p:sp>
      <p:sp>
        <p:nvSpPr>
          <p:cNvPr id="6" name="TextBox 5">
            <a:extLst>
              <a:ext uri="{FF2B5EF4-FFF2-40B4-BE49-F238E27FC236}">
                <a16:creationId xmlns:a16="http://schemas.microsoft.com/office/drawing/2014/main" id="{E1A7E66B-B79A-4173-94D7-63C4D1B9A88F}"/>
              </a:ext>
            </a:extLst>
          </p:cNvPr>
          <p:cNvSpPr txBox="1"/>
          <p:nvPr/>
        </p:nvSpPr>
        <p:spPr>
          <a:xfrm>
            <a:off x="838200" y="4679390"/>
            <a:ext cx="2129814" cy="369332"/>
          </a:xfrm>
          <a:prstGeom prst="rect">
            <a:avLst/>
          </a:prstGeom>
          <a:noFill/>
        </p:spPr>
        <p:txBody>
          <a:bodyPr wrap="none" rtlCol="0">
            <a:spAutoFit/>
          </a:bodyPr>
          <a:lstStyle/>
          <a:p>
            <a:r>
              <a:rPr lang="en-US" dirty="0"/>
              <a:t>Quantum computers</a:t>
            </a:r>
          </a:p>
        </p:txBody>
      </p:sp>
      <p:sp>
        <p:nvSpPr>
          <p:cNvPr id="8" name="TextBox 7">
            <a:extLst>
              <a:ext uri="{FF2B5EF4-FFF2-40B4-BE49-F238E27FC236}">
                <a16:creationId xmlns:a16="http://schemas.microsoft.com/office/drawing/2014/main" id="{1DC37E02-F8C4-4867-BF4D-B1E9BA44E519}"/>
              </a:ext>
            </a:extLst>
          </p:cNvPr>
          <p:cNvSpPr txBox="1"/>
          <p:nvPr/>
        </p:nvSpPr>
        <p:spPr>
          <a:xfrm>
            <a:off x="3271124" y="4715301"/>
            <a:ext cx="5245988" cy="369332"/>
          </a:xfrm>
          <a:prstGeom prst="rect">
            <a:avLst/>
          </a:prstGeom>
          <a:noFill/>
        </p:spPr>
        <p:txBody>
          <a:bodyPr wrap="none" rtlCol="0">
            <a:spAutoFit/>
          </a:bodyPr>
          <a:lstStyle/>
          <a:p>
            <a:r>
              <a:rPr lang="en-US" dirty="0"/>
              <a:t>Nuclear Magnetic Resonance, Superconducting qubits</a:t>
            </a:r>
          </a:p>
        </p:txBody>
      </p:sp>
      <p:sp>
        <p:nvSpPr>
          <p:cNvPr id="10" name="TextBox 9">
            <a:extLst>
              <a:ext uri="{FF2B5EF4-FFF2-40B4-BE49-F238E27FC236}">
                <a16:creationId xmlns:a16="http://schemas.microsoft.com/office/drawing/2014/main" id="{90DC7784-D222-4842-BF75-E5BB374AD8A4}"/>
              </a:ext>
            </a:extLst>
          </p:cNvPr>
          <p:cNvSpPr txBox="1"/>
          <p:nvPr/>
        </p:nvSpPr>
        <p:spPr>
          <a:xfrm>
            <a:off x="3004159" y="1362602"/>
            <a:ext cx="6183680" cy="369332"/>
          </a:xfrm>
          <a:prstGeom prst="rect">
            <a:avLst/>
          </a:prstGeom>
          <a:noFill/>
        </p:spPr>
        <p:txBody>
          <a:bodyPr wrap="none" rtlCol="0">
            <a:spAutoFit/>
          </a:bodyPr>
          <a:lstStyle/>
          <a:p>
            <a:r>
              <a:rPr lang="en-US" dirty="0"/>
              <a:t>Graphene flakes, Majorana wires, optical lattices, molecules, . . .</a:t>
            </a:r>
          </a:p>
        </p:txBody>
      </p:sp>
      <p:sp>
        <p:nvSpPr>
          <p:cNvPr id="12" name="TextBox 11">
            <a:extLst>
              <a:ext uri="{FF2B5EF4-FFF2-40B4-BE49-F238E27FC236}">
                <a16:creationId xmlns:a16="http://schemas.microsoft.com/office/drawing/2014/main" id="{2300131C-E496-40A4-B370-0679175E9844}"/>
              </a:ext>
            </a:extLst>
          </p:cNvPr>
          <p:cNvSpPr txBox="1"/>
          <p:nvPr/>
        </p:nvSpPr>
        <p:spPr>
          <a:xfrm>
            <a:off x="10361797" y="2854556"/>
            <a:ext cx="1443216" cy="646331"/>
          </a:xfrm>
          <a:prstGeom prst="rect">
            <a:avLst/>
          </a:prstGeom>
          <a:noFill/>
        </p:spPr>
        <p:txBody>
          <a:bodyPr wrap="none" rtlCol="0">
            <a:spAutoFit/>
          </a:bodyPr>
          <a:lstStyle/>
          <a:p>
            <a:r>
              <a:rPr lang="en-US" dirty="0"/>
              <a:t>Not yet </a:t>
            </a:r>
          </a:p>
          <a:p>
            <a:r>
              <a:rPr lang="en-US" dirty="0"/>
              <a:t>implemented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AC75FF6-7902-458B-BE87-DC86B20B770D}"/>
                  </a:ext>
                </a:extLst>
              </p:cNvPr>
              <p:cNvSpPr txBox="1"/>
              <p:nvPr/>
            </p:nvSpPr>
            <p:spPr>
              <a:xfrm>
                <a:off x="10361797" y="4715301"/>
                <a:ext cx="1221488" cy="923330"/>
              </a:xfrm>
              <a:prstGeom prst="rect">
                <a:avLst/>
              </a:prstGeom>
              <a:noFill/>
            </p:spPr>
            <p:txBody>
              <a:bodyPr wrap="none" rtlCol="0">
                <a:spAutoFit/>
              </a:bodyPr>
              <a:lstStyle/>
              <a:p>
                <a:r>
                  <a:rPr lang="en-US" dirty="0"/>
                  <a:t>Challenge: </a:t>
                </a:r>
              </a:p>
              <a:p>
                <a:r>
                  <a:rPr lang="en-US" dirty="0"/>
                  <a:t>scalability</a:t>
                </a:r>
              </a:p>
              <a:p>
                <a:r>
                  <a:rPr lang="en-US" dirty="0"/>
                  <a:t>(</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≤7</m:t>
                    </m:r>
                  </m:oMath>
                </a14:m>
                <a:r>
                  <a:rPr lang="en-US" dirty="0"/>
                  <a:t>)</a:t>
                </a:r>
              </a:p>
            </p:txBody>
          </p:sp>
        </mc:Choice>
        <mc:Fallback xmlns="">
          <p:sp>
            <p:nvSpPr>
              <p:cNvPr id="13" name="TextBox 12">
                <a:extLst>
                  <a:ext uri="{FF2B5EF4-FFF2-40B4-BE49-F238E27FC236}">
                    <a16:creationId xmlns:a16="http://schemas.microsoft.com/office/drawing/2014/main" id="{9AC75FF6-7902-458B-BE87-DC86B20B770D}"/>
                  </a:ext>
                </a:extLst>
              </p:cNvPr>
              <p:cNvSpPr txBox="1">
                <a:spLocks noRot="1" noChangeAspect="1" noMove="1" noResize="1" noEditPoints="1" noAdjustHandles="1" noChangeArrowheads="1" noChangeShapeType="1" noTextEdit="1"/>
              </p:cNvSpPr>
              <p:nvPr/>
            </p:nvSpPr>
            <p:spPr>
              <a:xfrm>
                <a:off x="10361797" y="4715301"/>
                <a:ext cx="1221488" cy="923330"/>
              </a:xfrm>
              <a:prstGeom prst="rect">
                <a:avLst/>
              </a:prstGeom>
              <a:blipFill>
                <a:blip r:embed="rId3"/>
                <a:stretch>
                  <a:fillRect l="-4500" t="-3974" r="-3000" b="-9934"/>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EC4A2AF-9EB9-42D9-8C82-529A06BE1C9F}"/>
              </a:ext>
            </a:extLst>
          </p:cNvPr>
          <p:cNvSpPr/>
          <p:nvPr/>
        </p:nvSpPr>
        <p:spPr>
          <a:xfrm>
            <a:off x="3271123" y="5247794"/>
            <a:ext cx="6739652" cy="1200329"/>
          </a:xfrm>
          <a:prstGeom prst="rect">
            <a:avLst/>
          </a:prstGeom>
        </p:spPr>
        <p:txBody>
          <a:bodyPr wrap="square">
            <a:spAutoFit/>
          </a:bodyPr>
          <a:lstStyle/>
          <a:p>
            <a:r>
              <a:rPr lang="en-US" dirty="0" err="1">
                <a:solidFill>
                  <a:schemeClr val="accent1"/>
                </a:solidFill>
                <a:latin typeface="LMRoman8-Regular"/>
              </a:rPr>
              <a:t>Babbush</a:t>
            </a:r>
            <a:r>
              <a:rPr lang="en-US" dirty="0">
                <a:solidFill>
                  <a:schemeClr val="accent1"/>
                </a:solidFill>
                <a:latin typeface="LMRoman8-Regular"/>
              </a:rPr>
              <a:t> </a:t>
            </a:r>
            <a:r>
              <a:rPr lang="en-US" i="1" dirty="0">
                <a:solidFill>
                  <a:schemeClr val="accent1"/>
                </a:solidFill>
                <a:latin typeface="LMRoman8-Italic"/>
              </a:rPr>
              <a:t>et al.</a:t>
            </a:r>
            <a:r>
              <a:rPr lang="en-US" dirty="0">
                <a:solidFill>
                  <a:schemeClr val="accent1"/>
                </a:solidFill>
                <a:latin typeface="LMRoman8-Regular"/>
              </a:rPr>
              <a:t>, PRA </a:t>
            </a:r>
            <a:r>
              <a:rPr lang="en-US" b="1" dirty="0">
                <a:solidFill>
                  <a:schemeClr val="accent1"/>
                </a:solidFill>
                <a:latin typeface="LMRoman8-Bold"/>
              </a:rPr>
              <a:t>99 </a:t>
            </a:r>
            <a:r>
              <a:rPr lang="en-US" dirty="0">
                <a:solidFill>
                  <a:schemeClr val="accent1"/>
                </a:solidFill>
                <a:latin typeface="LMRoman8-Regular"/>
              </a:rPr>
              <a:t>(2019); Luo </a:t>
            </a:r>
            <a:r>
              <a:rPr lang="en-US" i="1" dirty="0">
                <a:solidFill>
                  <a:schemeClr val="accent1"/>
                </a:solidFill>
                <a:latin typeface="LMRoman8-Italic"/>
              </a:rPr>
              <a:t>et </a:t>
            </a:r>
            <a:r>
              <a:rPr lang="da-DK" i="1" dirty="0">
                <a:solidFill>
                  <a:schemeClr val="accent1"/>
                </a:solidFill>
                <a:latin typeface="LMRoman8-Italic"/>
              </a:rPr>
              <a:t>al.</a:t>
            </a:r>
            <a:r>
              <a:rPr lang="da-DK" dirty="0">
                <a:solidFill>
                  <a:schemeClr val="accent1"/>
                </a:solidFill>
                <a:latin typeface="LMRoman8-Regular"/>
              </a:rPr>
              <a:t>, npj Q. Inf. </a:t>
            </a:r>
            <a:r>
              <a:rPr lang="da-DK" b="1" dirty="0">
                <a:solidFill>
                  <a:schemeClr val="accent1"/>
                </a:solidFill>
                <a:latin typeface="LMRoman8-Bold"/>
              </a:rPr>
              <a:t>5 </a:t>
            </a:r>
            <a:r>
              <a:rPr lang="da-DK" dirty="0">
                <a:solidFill>
                  <a:schemeClr val="accent1"/>
                </a:solidFill>
                <a:latin typeface="LMRoman8-Regular"/>
              </a:rPr>
              <a:t>(2019); Bentsen </a:t>
            </a:r>
            <a:r>
              <a:rPr lang="da-DK" i="1" dirty="0">
                <a:solidFill>
                  <a:schemeClr val="accent1"/>
                </a:solidFill>
                <a:latin typeface="LMRoman8-Italic"/>
              </a:rPr>
              <a:t>et al.</a:t>
            </a:r>
            <a:r>
              <a:rPr lang="da-DK" dirty="0">
                <a:solidFill>
                  <a:schemeClr val="accent1"/>
                </a:solidFill>
                <a:latin typeface="LMRoman8-Regular"/>
              </a:rPr>
              <a:t>, PRL </a:t>
            </a:r>
            <a:r>
              <a:rPr lang="da-DK" b="1" dirty="0">
                <a:solidFill>
                  <a:schemeClr val="accent1"/>
                </a:solidFill>
                <a:latin typeface="LMRoman8-Bold"/>
              </a:rPr>
              <a:t>123 </a:t>
            </a:r>
            <a:r>
              <a:rPr lang="da-DK" dirty="0">
                <a:solidFill>
                  <a:schemeClr val="accent1"/>
                </a:solidFill>
                <a:latin typeface="LMRoman8-Regular"/>
              </a:rPr>
              <a:t>(2019); Kim </a:t>
            </a:r>
            <a:r>
              <a:rPr lang="da-DK" i="1" dirty="0">
                <a:solidFill>
                  <a:schemeClr val="accent1"/>
                </a:solidFill>
                <a:latin typeface="LMRoman8-Italic"/>
              </a:rPr>
              <a:t>et al.</a:t>
            </a:r>
            <a:r>
              <a:rPr lang="da-DK" dirty="0">
                <a:solidFill>
                  <a:schemeClr val="accent1"/>
                </a:solidFill>
                <a:latin typeface="LMRoman8-Regular"/>
              </a:rPr>
              <a:t>, PRB </a:t>
            </a:r>
            <a:r>
              <a:rPr lang="da-DK" b="1" dirty="0">
                <a:solidFill>
                  <a:schemeClr val="accent1"/>
                </a:solidFill>
                <a:latin typeface="LMRoman8-Bold"/>
              </a:rPr>
              <a:t>101 </a:t>
            </a:r>
            <a:r>
              <a:rPr lang="da-DK" dirty="0">
                <a:solidFill>
                  <a:schemeClr val="accent1"/>
                </a:solidFill>
                <a:latin typeface="LMRoman8-Regular"/>
              </a:rPr>
              <a:t>(2020); Wei and </a:t>
            </a:r>
            <a:r>
              <a:rPr lang="en-US" dirty="0" err="1">
                <a:solidFill>
                  <a:schemeClr val="accent1"/>
                </a:solidFill>
                <a:latin typeface="LMRoman8-Regular"/>
              </a:rPr>
              <a:t>Sedrakyan</a:t>
            </a:r>
            <a:r>
              <a:rPr lang="en-US" dirty="0">
                <a:solidFill>
                  <a:schemeClr val="accent1"/>
                </a:solidFill>
                <a:latin typeface="LMRoman8-Regular"/>
              </a:rPr>
              <a:t>, PRA </a:t>
            </a:r>
            <a:r>
              <a:rPr lang="en-US" b="1" dirty="0">
                <a:solidFill>
                  <a:schemeClr val="accent1"/>
                </a:solidFill>
                <a:latin typeface="LMRoman8-Bold"/>
              </a:rPr>
              <a:t>103 </a:t>
            </a:r>
            <a:r>
              <a:rPr lang="en-US" dirty="0">
                <a:solidFill>
                  <a:schemeClr val="accent1"/>
                </a:solidFill>
                <a:latin typeface="LMRoman8-Regular"/>
              </a:rPr>
              <a:t>(2021); </a:t>
            </a:r>
          </a:p>
          <a:p>
            <a:r>
              <a:rPr lang="en-US" dirty="0" err="1">
                <a:solidFill>
                  <a:schemeClr val="accent1"/>
                </a:solidFill>
                <a:latin typeface="LMRoman8-Regular"/>
              </a:rPr>
              <a:t>Jafferis</a:t>
            </a:r>
            <a:r>
              <a:rPr lang="en-US" dirty="0">
                <a:solidFill>
                  <a:schemeClr val="accent1"/>
                </a:solidFill>
                <a:latin typeface="LMRoman8-Regular"/>
              </a:rPr>
              <a:t> et al., Nature 612, </a:t>
            </a:r>
            <a:r>
              <a:rPr lang="en-US" b="1" dirty="0">
                <a:solidFill>
                  <a:schemeClr val="accent1"/>
                </a:solidFill>
                <a:latin typeface="LMRoman8-Regular"/>
              </a:rPr>
              <a:t>51 </a:t>
            </a:r>
            <a:r>
              <a:rPr lang="en-US" dirty="0">
                <a:solidFill>
                  <a:schemeClr val="accent1"/>
                </a:solidFill>
                <a:latin typeface="LMRoman8-Regular"/>
              </a:rPr>
              <a:t>(2022); </a:t>
            </a:r>
            <a:r>
              <a:rPr lang="en-US" dirty="0" err="1">
                <a:solidFill>
                  <a:schemeClr val="accent1"/>
                </a:solidFill>
                <a:latin typeface="LMRoman8-Regular"/>
              </a:rPr>
              <a:t>Kobrin</a:t>
            </a:r>
            <a:r>
              <a:rPr lang="en-US" dirty="0">
                <a:solidFill>
                  <a:schemeClr val="accent1"/>
                </a:solidFill>
                <a:latin typeface="LMRoman8-Regular"/>
              </a:rPr>
              <a:t> et al., arXiv:2302.07897</a:t>
            </a:r>
          </a:p>
        </p:txBody>
      </p:sp>
      <p:sp>
        <p:nvSpPr>
          <p:cNvPr id="3" name="Rectangle 2">
            <a:extLst>
              <a:ext uri="{FF2B5EF4-FFF2-40B4-BE49-F238E27FC236}">
                <a16:creationId xmlns:a16="http://schemas.microsoft.com/office/drawing/2014/main" id="{F0EB1DC2-ABCE-4526-9600-8B44DE6FA8A8}"/>
              </a:ext>
            </a:extLst>
          </p:cNvPr>
          <p:cNvSpPr/>
          <p:nvPr/>
        </p:nvSpPr>
        <p:spPr>
          <a:xfrm>
            <a:off x="3004158" y="1764835"/>
            <a:ext cx="8122646" cy="646331"/>
          </a:xfrm>
          <a:prstGeom prst="rect">
            <a:avLst/>
          </a:prstGeom>
        </p:spPr>
        <p:txBody>
          <a:bodyPr wrap="square">
            <a:spAutoFit/>
          </a:bodyPr>
          <a:lstStyle/>
          <a:p>
            <a:r>
              <a:rPr lang="en-US" dirty="0" err="1">
                <a:solidFill>
                  <a:schemeClr val="accent1"/>
                </a:solidFill>
              </a:rPr>
              <a:t>Pikulin</a:t>
            </a:r>
            <a:r>
              <a:rPr lang="en-US" dirty="0">
                <a:solidFill>
                  <a:schemeClr val="accent1"/>
                </a:solidFill>
              </a:rPr>
              <a:t> and Franz, PRX 2017; García-Álvarez </a:t>
            </a:r>
            <a:r>
              <a:rPr lang="en-US" i="1" dirty="0">
                <a:solidFill>
                  <a:schemeClr val="accent1"/>
                </a:solidFill>
              </a:rPr>
              <a:t>et al.</a:t>
            </a:r>
            <a:r>
              <a:rPr lang="en-US" dirty="0">
                <a:solidFill>
                  <a:schemeClr val="accent1"/>
                </a:solidFill>
              </a:rPr>
              <a:t>, PRL 2017; </a:t>
            </a:r>
            <a:r>
              <a:rPr lang="en-US" dirty="0" err="1">
                <a:solidFill>
                  <a:schemeClr val="accent1"/>
                </a:solidFill>
              </a:rPr>
              <a:t>Danshita</a:t>
            </a:r>
            <a:r>
              <a:rPr lang="en-US" dirty="0">
                <a:solidFill>
                  <a:schemeClr val="accent1"/>
                </a:solidFill>
              </a:rPr>
              <a:t> </a:t>
            </a:r>
            <a:r>
              <a:rPr lang="en-US" i="1" dirty="0">
                <a:solidFill>
                  <a:schemeClr val="accent1"/>
                </a:solidFill>
              </a:rPr>
              <a:t>et al.</a:t>
            </a:r>
            <a:r>
              <a:rPr lang="en-US" dirty="0">
                <a:solidFill>
                  <a:schemeClr val="accent1"/>
                </a:solidFill>
              </a:rPr>
              <a:t>, PTEP 2017; Chew </a:t>
            </a:r>
            <a:r>
              <a:rPr lang="en-US" i="1" dirty="0">
                <a:solidFill>
                  <a:schemeClr val="accent1"/>
                </a:solidFill>
              </a:rPr>
              <a:t>et al.</a:t>
            </a:r>
            <a:r>
              <a:rPr lang="en-US" dirty="0">
                <a:solidFill>
                  <a:schemeClr val="accent1"/>
                </a:solidFill>
              </a:rPr>
              <a:t>, PRB 2017; Chen, </a:t>
            </a:r>
            <a:r>
              <a:rPr lang="en-US" i="1" dirty="0">
                <a:solidFill>
                  <a:schemeClr val="accent1"/>
                </a:solidFill>
              </a:rPr>
              <a:t>et al.</a:t>
            </a:r>
            <a:r>
              <a:rPr lang="en-US" dirty="0">
                <a:solidFill>
                  <a:schemeClr val="accent1"/>
                </a:solidFill>
              </a:rPr>
              <a:t>, PRL 2018; </a:t>
            </a:r>
            <a:r>
              <a:rPr lang="en-US" dirty="0" err="1">
                <a:solidFill>
                  <a:schemeClr val="accent1"/>
                </a:solidFill>
              </a:rPr>
              <a:t>Kuhlenkamp</a:t>
            </a:r>
            <a:r>
              <a:rPr lang="en-US" dirty="0">
                <a:solidFill>
                  <a:schemeClr val="accent1"/>
                </a:solidFill>
              </a:rPr>
              <a:t>, Knap PRL 2020; . . . </a:t>
            </a:r>
          </a:p>
        </p:txBody>
      </p:sp>
      <p:pic>
        <p:nvPicPr>
          <p:cNvPr id="14" name="Picture 13">
            <a:extLst>
              <a:ext uri="{FF2B5EF4-FFF2-40B4-BE49-F238E27FC236}">
                <a16:creationId xmlns:a16="http://schemas.microsoft.com/office/drawing/2014/main" id="{0223B8D4-CBE7-4150-AC51-B9A50BA3658F}"/>
              </a:ext>
            </a:extLst>
          </p:cNvPr>
          <p:cNvPicPr>
            <a:picLocks noChangeAspect="1"/>
          </p:cNvPicPr>
          <p:nvPr/>
        </p:nvPicPr>
        <p:blipFill rotWithShape="1">
          <a:blip r:embed="rId2"/>
          <a:srcRect t="48144" r="55109"/>
          <a:stretch/>
        </p:blipFill>
        <p:spPr>
          <a:xfrm>
            <a:off x="1496579" y="5358622"/>
            <a:ext cx="1704404" cy="1002518"/>
          </a:xfrm>
          <a:prstGeom prst="rect">
            <a:avLst/>
          </a:prstGeom>
        </p:spPr>
      </p:pic>
    </p:spTree>
    <p:extLst>
      <p:ext uri="{BB962C8B-B14F-4D97-AF65-F5344CB8AC3E}">
        <p14:creationId xmlns:p14="http://schemas.microsoft.com/office/powerpoint/2010/main" val="94729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E2519C-6B54-5CAE-4697-6684FB0D1C51}"/>
              </a:ext>
            </a:extLst>
          </p:cNvPr>
          <p:cNvSpPr txBox="1">
            <a:spLocks/>
          </p:cNvSpPr>
          <p:nvPr/>
        </p:nvSpPr>
        <p:spPr>
          <a:xfrm>
            <a:off x="831850" y="3018147"/>
            <a:ext cx="10515600" cy="8217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Cavity-QED quantum simulation of SYK model</a:t>
            </a:r>
          </a:p>
        </p:txBody>
      </p:sp>
      <p:grpSp>
        <p:nvGrpSpPr>
          <p:cNvPr id="15" name="Group 14">
            <a:extLst>
              <a:ext uri="{FF2B5EF4-FFF2-40B4-BE49-F238E27FC236}">
                <a16:creationId xmlns:a16="http://schemas.microsoft.com/office/drawing/2014/main" id="{8B67C179-F6E6-C01D-5988-0B19CA3D1741}"/>
              </a:ext>
            </a:extLst>
          </p:cNvPr>
          <p:cNvGrpSpPr/>
          <p:nvPr/>
        </p:nvGrpSpPr>
        <p:grpSpPr>
          <a:xfrm>
            <a:off x="1330128" y="4193543"/>
            <a:ext cx="4580585" cy="2405648"/>
            <a:chOff x="-267002" y="1894682"/>
            <a:chExt cx="6105453" cy="3206483"/>
          </a:xfrm>
        </p:grpSpPr>
        <p:grpSp>
          <p:nvGrpSpPr>
            <p:cNvPr id="5" name="Group 4">
              <a:extLst>
                <a:ext uri="{FF2B5EF4-FFF2-40B4-BE49-F238E27FC236}">
                  <a16:creationId xmlns:a16="http://schemas.microsoft.com/office/drawing/2014/main" id="{A2C45675-36F1-3645-3902-A19360BA3105}"/>
                </a:ext>
              </a:extLst>
            </p:cNvPr>
            <p:cNvGrpSpPr/>
            <p:nvPr/>
          </p:nvGrpSpPr>
          <p:grpSpPr>
            <a:xfrm>
              <a:off x="-267002" y="1894682"/>
              <a:ext cx="6105453" cy="3206483"/>
              <a:chOff x="105685" y="2677369"/>
              <a:chExt cx="6105453" cy="3206483"/>
            </a:xfrm>
          </p:grpSpPr>
          <p:pic>
            <p:nvPicPr>
              <p:cNvPr id="6" name="Picture 5">
                <a:extLst>
                  <a:ext uri="{FF2B5EF4-FFF2-40B4-BE49-F238E27FC236}">
                    <a16:creationId xmlns:a16="http://schemas.microsoft.com/office/drawing/2014/main" id="{1941F282-6973-F471-37E6-0130750DA8D6}"/>
                  </a:ext>
                </a:extLst>
              </p:cNvPr>
              <p:cNvPicPr>
                <a:picLocks noChangeAspect="1"/>
              </p:cNvPicPr>
              <p:nvPr/>
            </p:nvPicPr>
            <p:blipFill rotWithShape="1">
              <a:blip r:embed="rId3"/>
              <a:srcRect l="23848"/>
              <a:stretch/>
            </p:blipFill>
            <p:spPr>
              <a:xfrm>
                <a:off x="1868281" y="2677369"/>
                <a:ext cx="4342857" cy="3115295"/>
              </a:xfrm>
              <a:prstGeom prst="rect">
                <a:avLst/>
              </a:prstGeom>
            </p:spPr>
          </p:pic>
          <p:sp>
            <p:nvSpPr>
              <p:cNvPr id="8" name="Rectangle 7">
                <a:extLst>
                  <a:ext uri="{FF2B5EF4-FFF2-40B4-BE49-F238E27FC236}">
                    <a16:creationId xmlns:a16="http://schemas.microsoft.com/office/drawing/2014/main" id="{6CE32152-EF3D-5E8A-A943-A9CA565B2F6F}"/>
                  </a:ext>
                </a:extLst>
              </p:cNvPr>
              <p:cNvSpPr/>
              <p:nvPr/>
            </p:nvSpPr>
            <p:spPr>
              <a:xfrm>
                <a:off x="105685" y="3780311"/>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9FC4348-BEC1-352A-EC9D-0B33A8CED83B}"/>
                  </a:ext>
                </a:extLst>
              </p:cNvPr>
              <p:cNvSpPr/>
              <p:nvPr/>
            </p:nvSpPr>
            <p:spPr>
              <a:xfrm>
                <a:off x="3316115" y="4726031"/>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754C21-39DE-3B85-4752-3AFB42AB565E}"/>
                  </a:ext>
                </a:extLst>
              </p:cNvPr>
              <p:cNvSpPr/>
              <p:nvPr/>
            </p:nvSpPr>
            <p:spPr>
              <a:xfrm>
                <a:off x="3773895" y="5100572"/>
                <a:ext cx="1790273" cy="783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Arrow Connector 10">
              <a:extLst>
                <a:ext uri="{FF2B5EF4-FFF2-40B4-BE49-F238E27FC236}">
                  <a16:creationId xmlns:a16="http://schemas.microsoft.com/office/drawing/2014/main" id="{4AD4CC1D-599D-D998-3E17-7534DF257C06}"/>
                </a:ext>
              </a:extLst>
            </p:cNvPr>
            <p:cNvCxnSpPr/>
            <p:nvPr/>
          </p:nvCxnSpPr>
          <p:spPr>
            <a:xfrm flipH="1">
              <a:off x="3661841" y="2625738"/>
              <a:ext cx="380922" cy="76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EFCA91-2CF7-FD2E-E925-79618D0B9A2F}"/>
                </a:ext>
              </a:extLst>
            </p:cNvPr>
            <p:cNvSpPr txBox="1"/>
            <p:nvPr/>
          </p:nvSpPr>
          <p:spPr>
            <a:xfrm>
              <a:off x="3975119" y="2257095"/>
              <a:ext cx="1018066" cy="492282"/>
            </a:xfrm>
            <a:prstGeom prst="rect">
              <a:avLst/>
            </a:prstGeom>
            <a:noFill/>
          </p:spPr>
          <p:txBody>
            <a:bodyPr wrap="none" rtlCol="0">
              <a:spAutoFit/>
            </a:bodyPr>
            <a:lstStyle/>
            <a:p>
              <a:pPr algn="ctr"/>
              <a:r>
                <a:rPr lang="en-US" dirty="0"/>
                <a:t>atoms</a:t>
              </a:r>
            </a:p>
          </p:txBody>
        </p:sp>
        <p:sp>
          <p:nvSpPr>
            <p:cNvPr id="13" name="TextBox 12">
              <a:extLst>
                <a:ext uri="{FF2B5EF4-FFF2-40B4-BE49-F238E27FC236}">
                  <a16:creationId xmlns:a16="http://schemas.microsoft.com/office/drawing/2014/main" id="{A7D29839-5C5E-D6E6-15E7-BF04262FD882}"/>
                </a:ext>
              </a:extLst>
            </p:cNvPr>
            <p:cNvSpPr txBox="1"/>
            <p:nvPr/>
          </p:nvSpPr>
          <p:spPr>
            <a:xfrm>
              <a:off x="3818886" y="3698342"/>
              <a:ext cx="868507" cy="646331"/>
            </a:xfrm>
            <a:prstGeom prst="rect">
              <a:avLst/>
            </a:prstGeom>
            <a:noFill/>
          </p:spPr>
          <p:txBody>
            <a:bodyPr wrap="none" rtlCol="0">
              <a:spAutoFit/>
            </a:bodyPr>
            <a:lstStyle/>
            <a:p>
              <a:r>
                <a:rPr lang="en-US" dirty="0"/>
                <a:t>cavity </a:t>
              </a:r>
            </a:p>
            <a:p>
              <a:r>
                <a:rPr lang="en-US" dirty="0"/>
                <a:t>photon</a:t>
              </a:r>
            </a:p>
          </p:txBody>
        </p:sp>
        <p:sp>
          <p:nvSpPr>
            <p:cNvPr id="14" name="Oval 13">
              <a:extLst>
                <a:ext uri="{FF2B5EF4-FFF2-40B4-BE49-F238E27FC236}">
                  <a16:creationId xmlns:a16="http://schemas.microsoft.com/office/drawing/2014/main" id="{7662D458-35FA-58C3-074E-585746DDB9AA}"/>
                </a:ext>
              </a:extLst>
            </p:cNvPr>
            <p:cNvSpPr/>
            <p:nvPr/>
          </p:nvSpPr>
          <p:spPr>
            <a:xfrm>
              <a:off x="3985231" y="2210539"/>
              <a:ext cx="1123223" cy="591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61C76129-48A2-6DDE-FD8D-866C9F52F805}"/>
                  </a:ext>
                </a:extLst>
              </p:cNvPr>
              <p:cNvSpPr/>
              <p:nvPr/>
            </p:nvSpPr>
            <p:spPr>
              <a:xfrm>
                <a:off x="6635102" y="5093810"/>
                <a:ext cx="2537426" cy="7958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𝐻</m:t>
                          </m:r>
                        </m:e>
                        <m:sub>
                          <m:r>
                            <m:rPr>
                              <m:sty m:val="p"/>
                            </m:rPr>
                            <a:rPr lang="en-US">
                              <a:latin typeface="Cambria Math" panose="02040503050406030204" pitchFamily="18" charset="0"/>
                            </a:rPr>
                            <m:t>eff</m:t>
                          </m:r>
                        </m:sub>
                        <m:sup/>
                      </m:sSubSup>
                      <m:r>
                        <a:rPr lang="en-US" b="0" i="1" smtClean="0">
                          <a:latin typeface="Cambria Math" panose="02040503050406030204" pitchFamily="18" charset="0"/>
                        </a:rPr>
                        <m:t>=</m:t>
                      </m:r>
                      <m:nary>
                        <m:naryPr>
                          <m:chr m:val="∑"/>
                          <m:supHide m:val="on"/>
                          <m:ctrlPr>
                            <a:rPr lang="en-US" i="1" dirty="0">
                              <a:latin typeface="Cambria Math" panose="02040503050406030204" pitchFamily="18" charset="0"/>
                            </a:rPr>
                          </m:ctrlPr>
                        </m:naryPr>
                        <m:sub>
                          <m:r>
                            <a:rPr lang="en-US" i="1" dirty="0">
                              <a:latin typeface="Cambria Math" panose="02040503050406030204" pitchFamily="18" charset="0"/>
                            </a:rPr>
                            <m:t>𝑖𝑗𝑘𝑙</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𝐽</m:t>
                              </m:r>
                            </m:e>
                            <m:sub>
                              <m:r>
                                <a:rPr lang="en-US" i="1" dirty="0">
                                  <a:latin typeface="Cambria Math" panose="02040503050406030204" pitchFamily="18" charset="0"/>
                                </a:rPr>
                                <m:t>𝑖𝑗𝑘𝑙</m:t>
                              </m:r>
                            </m:sub>
                          </m:sSub>
                          <m:sSubSup>
                            <m:sSubSupPr>
                              <m:ctrlPr>
                                <a:rPr lang="en-US" i="1" dirty="0">
                                  <a:latin typeface="Cambria Math" panose="02040503050406030204" pitchFamily="18" charset="0"/>
                                </a:rPr>
                              </m:ctrlPr>
                            </m:sSubSupPr>
                            <m:e>
                              <m:r>
                                <a:rPr lang="en-US" i="1" dirty="0">
                                  <a:latin typeface="Cambria Math" panose="02040503050406030204" pitchFamily="18" charset="0"/>
                                </a:rPr>
                                <m:t>𝑐</m:t>
                              </m:r>
                            </m:e>
                            <m:sub>
                              <m:r>
                                <a:rPr lang="en-US" i="1" dirty="0">
                                  <a:latin typeface="Cambria Math" panose="02040503050406030204" pitchFamily="18" charset="0"/>
                                </a:rPr>
                                <m:t>𝑖</m:t>
                              </m:r>
                            </m:sub>
                            <m:sup>
                              <m:r>
                                <a:rPr lang="en-US" i="1" dirty="0">
                                  <a:latin typeface="Cambria Math" panose="02040503050406030204" pitchFamily="18" charset="0"/>
                                  <a:ea typeface="Cambria Math" panose="02040503050406030204" pitchFamily="18" charset="0"/>
                                </a:rPr>
                                <m:t>†</m:t>
                              </m:r>
                            </m:sup>
                          </m:sSubSup>
                          <m:sSubSup>
                            <m:sSubSupPr>
                              <m:ctrlPr>
                                <a:rPr lang="en-US" i="1" dirty="0">
                                  <a:latin typeface="Cambria Math" panose="02040503050406030204" pitchFamily="18" charset="0"/>
                                </a:rPr>
                              </m:ctrlPr>
                            </m:sSubSupPr>
                            <m:e>
                              <m:r>
                                <a:rPr lang="en-US" i="1" dirty="0">
                                  <a:latin typeface="Cambria Math" panose="02040503050406030204" pitchFamily="18" charset="0"/>
                                </a:rPr>
                                <m:t>𝑐</m:t>
                              </m:r>
                            </m:e>
                            <m:sub>
                              <m:r>
                                <a:rPr lang="en-US" i="1" dirty="0">
                                  <a:latin typeface="Cambria Math" panose="02040503050406030204" pitchFamily="18" charset="0"/>
                                </a:rPr>
                                <m:t>𝑗</m:t>
                              </m:r>
                            </m:sub>
                            <m:sup>
                              <m:r>
                                <a:rPr lang="en-US" i="1" dirty="0">
                                  <a:latin typeface="Cambria Math" panose="02040503050406030204" pitchFamily="18" charset="0"/>
                                  <a:ea typeface="Cambria Math" panose="02040503050406030204" pitchFamily="18" charset="0"/>
                                </a:rPr>
                                <m:t>†</m:t>
                              </m:r>
                            </m:sup>
                          </m:sSubSup>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𝑐</m:t>
                              </m:r>
                            </m:e>
                            <m:sub>
                              <m:r>
                                <a:rPr lang="en-US" i="1" dirty="0">
                                  <a:latin typeface="Cambria Math" panose="02040503050406030204" pitchFamily="18" charset="0"/>
                                  <a:ea typeface="Cambria Math" panose="02040503050406030204" pitchFamily="18" charset="0"/>
                                </a:rPr>
                                <m:t>𝑘</m:t>
                              </m:r>
                            </m:sub>
                          </m:sSub>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𝑐</m:t>
                              </m:r>
                            </m:e>
                            <m:sub>
                              <m:r>
                                <a:rPr lang="en-US" i="1" dirty="0">
                                  <a:latin typeface="Cambria Math" panose="02040503050406030204" pitchFamily="18" charset="0"/>
                                  <a:ea typeface="Cambria Math" panose="02040503050406030204" pitchFamily="18" charset="0"/>
                                </a:rPr>
                                <m:t>𝑙</m:t>
                              </m:r>
                            </m:sub>
                          </m:sSub>
                        </m:e>
                      </m:nary>
                    </m:oMath>
                  </m:oMathPara>
                </a14:m>
                <a:endParaRPr lang="en-US" dirty="0"/>
              </a:p>
            </p:txBody>
          </p:sp>
        </mc:Choice>
        <mc:Fallback xmlns="">
          <p:sp>
            <p:nvSpPr>
              <p:cNvPr id="16" name="Rectangle 15">
                <a:extLst>
                  <a:ext uri="{FF2B5EF4-FFF2-40B4-BE49-F238E27FC236}">
                    <a16:creationId xmlns:a16="http://schemas.microsoft.com/office/drawing/2014/main" id="{61C76129-48A2-6DDE-FD8D-866C9F52F805}"/>
                  </a:ext>
                </a:extLst>
              </p:cNvPr>
              <p:cNvSpPr>
                <a:spLocks noRot="1" noChangeAspect="1" noMove="1" noResize="1" noEditPoints="1" noAdjustHandles="1" noChangeArrowheads="1" noChangeShapeType="1" noTextEdit="1"/>
              </p:cNvSpPr>
              <p:nvPr/>
            </p:nvSpPr>
            <p:spPr>
              <a:xfrm>
                <a:off x="6635102" y="5093810"/>
                <a:ext cx="2537426" cy="795859"/>
              </a:xfrm>
              <a:prstGeom prst="rect">
                <a:avLst/>
              </a:prstGeom>
              <a:blipFill>
                <a:blip r:embed="rId4"/>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4849B0DA-F79E-148C-D208-E5D2836F199C}"/>
              </a:ext>
            </a:extLst>
          </p:cNvPr>
          <p:cNvSpPr txBox="1"/>
          <p:nvPr/>
        </p:nvSpPr>
        <p:spPr>
          <a:xfrm>
            <a:off x="7693648" y="3683034"/>
            <a:ext cx="3764652" cy="923330"/>
          </a:xfrm>
          <a:prstGeom prst="rect">
            <a:avLst/>
          </a:prstGeom>
          <a:noFill/>
        </p:spPr>
        <p:txBody>
          <a:bodyPr wrap="square">
            <a:spAutoFit/>
          </a:bodyPr>
          <a:lstStyle/>
          <a:p>
            <a:r>
              <a:rPr lang="en-US" sz="1800" dirty="0">
                <a:solidFill>
                  <a:schemeClr val="accent1"/>
                </a:solidFill>
              </a:rPr>
              <a:t>Uhrich, Bandyopadhyay, Sauerwein, Sonner, Brantut, Hauke</a:t>
            </a:r>
          </a:p>
          <a:p>
            <a:r>
              <a:rPr lang="en-US" sz="1800" dirty="0">
                <a:solidFill>
                  <a:schemeClr val="accent1"/>
                </a:solidFill>
              </a:rPr>
              <a:t>arXiv:2303.11343</a:t>
            </a:r>
          </a:p>
        </p:txBody>
      </p:sp>
      <p:sp>
        <p:nvSpPr>
          <p:cNvPr id="21" name="TextBox 20">
            <a:extLst>
              <a:ext uri="{FF2B5EF4-FFF2-40B4-BE49-F238E27FC236}">
                <a16:creationId xmlns:a16="http://schemas.microsoft.com/office/drawing/2014/main" id="{079E912F-917A-3D37-89BB-C1C2E2DF033F}"/>
              </a:ext>
            </a:extLst>
          </p:cNvPr>
          <p:cNvSpPr txBox="1"/>
          <p:nvPr/>
        </p:nvSpPr>
        <p:spPr>
          <a:xfrm>
            <a:off x="2200568" y="2147122"/>
            <a:ext cx="859402" cy="400110"/>
          </a:xfrm>
          <a:prstGeom prst="rect">
            <a:avLst/>
          </a:prstGeom>
          <a:noFill/>
        </p:spPr>
        <p:txBody>
          <a:bodyPr wrap="none" rtlCol="0">
            <a:spAutoFit/>
          </a:bodyPr>
          <a:lstStyle/>
          <a:p>
            <a:r>
              <a:rPr lang="en-US" sz="2000" dirty="0"/>
              <a:t>Trento</a:t>
            </a:r>
          </a:p>
        </p:txBody>
      </p:sp>
      <p:sp>
        <p:nvSpPr>
          <p:cNvPr id="22" name="TextBox 21">
            <a:extLst>
              <a:ext uri="{FF2B5EF4-FFF2-40B4-BE49-F238E27FC236}">
                <a16:creationId xmlns:a16="http://schemas.microsoft.com/office/drawing/2014/main" id="{99345783-E7D8-8C2B-9D4F-A594B5E1B120}"/>
              </a:ext>
            </a:extLst>
          </p:cNvPr>
          <p:cNvSpPr txBox="1"/>
          <p:nvPr/>
        </p:nvSpPr>
        <p:spPr>
          <a:xfrm>
            <a:off x="6232274" y="2129593"/>
            <a:ext cx="1172116" cy="400110"/>
          </a:xfrm>
          <a:prstGeom prst="rect">
            <a:avLst/>
          </a:prstGeom>
          <a:noFill/>
        </p:spPr>
        <p:txBody>
          <a:bodyPr wrap="none" rtlCol="0">
            <a:spAutoFit/>
          </a:bodyPr>
          <a:lstStyle/>
          <a:p>
            <a:r>
              <a:rPr lang="en-US" sz="2000" dirty="0"/>
              <a:t>Lausanne</a:t>
            </a:r>
          </a:p>
        </p:txBody>
      </p:sp>
      <p:sp>
        <p:nvSpPr>
          <p:cNvPr id="23" name="TextBox 22">
            <a:extLst>
              <a:ext uri="{FF2B5EF4-FFF2-40B4-BE49-F238E27FC236}">
                <a16:creationId xmlns:a16="http://schemas.microsoft.com/office/drawing/2014/main" id="{21F58C5A-EEC3-8E41-2C3A-D0F0148DEE42}"/>
              </a:ext>
            </a:extLst>
          </p:cNvPr>
          <p:cNvSpPr txBox="1"/>
          <p:nvPr/>
        </p:nvSpPr>
        <p:spPr>
          <a:xfrm>
            <a:off x="9390294" y="2145369"/>
            <a:ext cx="971484" cy="400110"/>
          </a:xfrm>
          <a:prstGeom prst="rect">
            <a:avLst/>
          </a:prstGeom>
          <a:noFill/>
        </p:spPr>
        <p:txBody>
          <a:bodyPr wrap="none" rtlCol="0">
            <a:spAutoFit/>
          </a:bodyPr>
          <a:lstStyle/>
          <a:p>
            <a:r>
              <a:rPr lang="en-US" sz="2000" dirty="0"/>
              <a:t>Geneva</a:t>
            </a:r>
          </a:p>
        </p:txBody>
      </p:sp>
      <p:pic>
        <p:nvPicPr>
          <p:cNvPr id="24" name="Picture 23">
            <a:extLst>
              <a:ext uri="{FF2B5EF4-FFF2-40B4-BE49-F238E27FC236}">
                <a16:creationId xmlns:a16="http://schemas.microsoft.com/office/drawing/2014/main" id="{971F68F8-64F4-C734-7194-7ECC8728F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3956" y="367272"/>
            <a:ext cx="1313442" cy="1257380"/>
          </a:xfrm>
          <a:prstGeom prst="rect">
            <a:avLst/>
          </a:prstGeom>
        </p:spPr>
      </p:pic>
      <p:pic>
        <p:nvPicPr>
          <p:cNvPr id="25" name="Picture 24">
            <a:extLst>
              <a:ext uri="{FF2B5EF4-FFF2-40B4-BE49-F238E27FC236}">
                <a16:creationId xmlns:a16="http://schemas.microsoft.com/office/drawing/2014/main" id="{F843114B-CA75-C858-1645-1B3EF8A907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4554" y="435560"/>
            <a:ext cx="1132776" cy="1132776"/>
          </a:xfrm>
          <a:prstGeom prst="rect">
            <a:avLst/>
          </a:prstGeom>
        </p:spPr>
      </p:pic>
      <p:pic>
        <p:nvPicPr>
          <p:cNvPr id="26" name="Picture 25">
            <a:extLst>
              <a:ext uri="{FF2B5EF4-FFF2-40B4-BE49-F238E27FC236}">
                <a16:creationId xmlns:a16="http://schemas.microsoft.com/office/drawing/2014/main" id="{D2953932-19C4-658C-AF30-BD4526B960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9259" y="435560"/>
            <a:ext cx="1123883" cy="1123883"/>
          </a:xfrm>
          <a:prstGeom prst="rect">
            <a:avLst/>
          </a:prstGeom>
        </p:spPr>
      </p:pic>
      <p:pic>
        <p:nvPicPr>
          <p:cNvPr id="27" name="Picture 26">
            <a:extLst>
              <a:ext uri="{FF2B5EF4-FFF2-40B4-BE49-F238E27FC236}">
                <a16:creationId xmlns:a16="http://schemas.microsoft.com/office/drawing/2014/main" id="{DB7F3E43-0683-5C3E-427D-E939D0A2F83D}"/>
              </a:ext>
            </a:extLst>
          </p:cNvPr>
          <p:cNvPicPr>
            <a:picLocks noChangeAspect="1"/>
          </p:cNvPicPr>
          <p:nvPr/>
        </p:nvPicPr>
        <p:blipFill rotWithShape="1">
          <a:blip r:embed="rId8">
            <a:extLst>
              <a:ext uri="{28A0092B-C50C-407E-A947-70E740481C1C}">
                <a14:useLocalDpi xmlns:a14="http://schemas.microsoft.com/office/drawing/2010/main" val="0"/>
              </a:ext>
            </a:extLst>
          </a:blip>
          <a:srcRect t="10263" b="7341"/>
          <a:stretch/>
        </p:blipFill>
        <p:spPr>
          <a:xfrm>
            <a:off x="6927594" y="258809"/>
            <a:ext cx="1129742" cy="1362242"/>
          </a:xfrm>
          <a:prstGeom prst="rect">
            <a:avLst/>
          </a:prstGeom>
        </p:spPr>
      </p:pic>
      <p:sp>
        <p:nvSpPr>
          <p:cNvPr id="28" name="Rectangle 27">
            <a:extLst>
              <a:ext uri="{FF2B5EF4-FFF2-40B4-BE49-F238E27FC236}">
                <a16:creationId xmlns:a16="http://schemas.microsoft.com/office/drawing/2014/main" id="{1BB8C430-0390-DFC5-ADA3-2E29F9D34D91}"/>
              </a:ext>
            </a:extLst>
          </p:cNvPr>
          <p:cNvSpPr/>
          <p:nvPr/>
        </p:nvSpPr>
        <p:spPr>
          <a:xfrm>
            <a:off x="1330128" y="1572803"/>
            <a:ext cx="1424004" cy="646331"/>
          </a:xfrm>
          <a:prstGeom prst="rect">
            <a:avLst/>
          </a:prstGeom>
        </p:spPr>
        <p:txBody>
          <a:bodyPr wrap="square">
            <a:spAutoFit/>
          </a:bodyPr>
          <a:lstStyle/>
          <a:p>
            <a:r>
              <a:rPr lang="en-US" dirty="0">
                <a:latin typeface="LMRoman9-Regular"/>
              </a:rPr>
              <a:t>Philipp</a:t>
            </a:r>
          </a:p>
          <a:p>
            <a:r>
              <a:rPr lang="en-US" dirty="0">
                <a:latin typeface="LMRoman9-Regular"/>
              </a:rPr>
              <a:t>Uhrich</a:t>
            </a:r>
            <a:endParaRPr lang="en-US" dirty="0"/>
          </a:p>
        </p:txBody>
      </p:sp>
      <p:sp>
        <p:nvSpPr>
          <p:cNvPr id="29" name="Rectangle 28">
            <a:extLst>
              <a:ext uri="{FF2B5EF4-FFF2-40B4-BE49-F238E27FC236}">
                <a16:creationId xmlns:a16="http://schemas.microsoft.com/office/drawing/2014/main" id="{0A1758FF-6B09-8F44-0F25-5BC17598DC31}"/>
              </a:ext>
            </a:extLst>
          </p:cNvPr>
          <p:cNvSpPr/>
          <p:nvPr/>
        </p:nvSpPr>
        <p:spPr>
          <a:xfrm>
            <a:off x="2676378" y="1572804"/>
            <a:ext cx="1973483" cy="646331"/>
          </a:xfrm>
          <a:prstGeom prst="rect">
            <a:avLst/>
          </a:prstGeom>
        </p:spPr>
        <p:txBody>
          <a:bodyPr wrap="square">
            <a:spAutoFit/>
          </a:bodyPr>
          <a:lstStyle/>
          <a:p>
            <a:r>
              <a:rPr lang="en-US" dirty="0"/>
              <a:t>Soumik </a:t>
            </a:r>
            <a:r>
              <a:rPr lang="en-US" dirty="0" err="1"/>
              <a:t>Bandyopadyhay</a:t>
            </a:r>
            <a:endParaRPr lang="en-US" dirty="0"/>
          </a:p>
        </p:txBody>
      </p:sp>
      <p:sp>
        <p:nvSpPr>
          <p:cNvPr id="30" name="Rectangle 29">
            <a:extLst>
              <a:ext uri="{FF2B5EF4-FFF2-40B4-BE49-F238E27FC236}">
                <a16:creationId xmlns:a16="http://schemas.microsoft.com/office/drawing/2014/main" id="{92868F6E-D844-29D3-F847-4B9BF3B86471}"/>
              </a:ext>
            </a:extLst>
          </p:cNvPr>
          <p:cNvSpPr/>
          <p:nvPr/>
        </p:nvSpPr>
        <p:spPr>
          <a:xfrm>
            <a:off x="5579444" y="1572803"/>
            <a:ext cx="1424004" cy="646331"/>
          </a:xfrm>
          <a:prstGeom prst="rect">
            <a:avLst/>
          </a:prstGeom>
        </p:spPr>
        <p:txBody>
          <a:bodyPr wrap="square">
            <a:spAutoFit/>
          </a:bodyPr>
          <a:lstStyle/>
          <a:p>
            <a:r>
              <a:rPr lang="en-US" dirty="0">
                <a:latin typeface="LMRoman9-Regular"/>
              </a:rPr>
              <a:t>Nick</a:t>
            </a:r>
          </a:p>
          <a:p>
            <a:r>
              <a:rPr lang="en-US" dirty="0" err="1">
                <a:latin typeface="LMRoman9-Regular"/>
              </a:rPr>
              <a:t>Sauerwein</a:t>
            </a:r>
            <a:endParaRPr lang="en-US" dirty="0"/>
          </a:p>
        </p:txBody>
      </p:sp>
      <p:sp>
        <p:nvSpPr>
          <p:cNvPr id="31" name="Rectangle 30">
            <a:extLst>
              <a:ext uri="{FF2B5EF4-FFF2-40B4-BE49-F238E27FC236}">
                <a16:creationId xmlns:a16="http://schemas.microsoft.com/office/drawing/2014/main" id="{03C8D6DA-6AB5-2E1B-140F-475A444305FB}"/>
              </a:ext>
            </a:extLst>
          </p:cNvPr>
          <p:cNvSpPr/>
          <p:nvPr/>
        </p:nvSpPr>
        <p:spPr>
          <a:xfrm>
            <a:off x="6866260" y="1572802"/>
            <a:ext cx="1424004" cy="646331"/>
          </a:xfrm>
          <a:prstGeom prst="rect">
            <a:avLst/>
          </a:prstGeom>
        </p:spPr>
        <p:txBody>
          <a:bodyPr wrap="square">
            <a:spAutoFit/>
          </a:bodyPr>
          <a:lstStyle/>
          <a:p>
            <a:r>
              <a:rPr lang="en-US" dirty="0">
                <a:latin typeface="LMRoman9-Regular"/>
              </a:rPr>
              <a:t>Jean-Philipp Brantut</a:t>
            </a:r>
          </a:p>
        </p:txBody>
      </p:sp>
      <p:sp>
        <p:nvSpPr>
          <p:cNvPr id="32" name="Rectangle 31">
            <a:extLst>
              <a:ext uri="{FF2B5EF4-FFF2-40B4-BE49-F238E27FC236}">
                <a16:creationId xmlns:a16="http://schemas.microsoft.com/office/drawing/2014/main" id="{7FE7C8BF-6213-7302-CB50-FE627369CC29}"/>
              </a:ext>
            </a:extLst>
          </p:cNvPr>
          <p:cNvSpPr/>
          <p:nvPr/>
        </p:nvSpPr>
        <p:spPr>
          <a:xfrm>
            <a:off x="9407904" y="1567268"/>
            <a:ext cx="1424004" cy="646331"/>
          </a:xfrm>
          <a:prstGeom prst="rect">
            <a:avLst/>
          </a:prstGeom>
        </p:spPr>
        <p:txBody>
          <a:bodyPr wrap="square">
            <a:spAutoFit/>
          </a:bodyPr>
          <a:lstStyle/>
          <a:p>
            <a:r>
              <a:rPr lang="en-US" dirty="0">
                <a:latin typeface="LMRoman9-Regular"/>
              </a:rPr>
              <a:t>Julian Sonner</a:t>
            </a:r>
          </a:p>
        </p:txBody>
      </p:sp>
      <p:pic>
        <p:nvPicPr>
          <p:cNvPr id="33" name="EF7C0287-A625-450C-BE92-6B057A4EEFDA" descr="7924BD39-52E2-485E-BD7B-71512224FA9B">
            <a:extLst>
              <a:ext uri="{FF2B5EF4-FFF2-40B4-BE49-F238E27FC236}">
                <a16:creationId xmlns:a16="http://schemas.microsoft.com/office/drawing/2014/main" id="{F1426FC1-F3FC-A4A4-AEE1-8C70514DB5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9194916" y="429090"/>
            <a:ext cx="1362240" cy="102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rrow: Right 33">
            <a:extLst>
              <a:ext uri="{FF2B5EF4-FFF2-40B4-BE49-F238E27FC236}">
                <a16:creationId xmlns:a16="http://schemas.microsoft.com/office/drawing/2014/main" id="{6A27BC04-CBD5-568F-C208-57D387334B2B}"/>
              </a:ext>
            </a:extLst>
          </p:cNvPr>
          <p:cNvSpPr/>
          <p:nvPr/>
        </p:nvSpPr>
        <p:spPr>
          <a:xfrm>
            <a:off x="6163464" y="5296559"/>
            <a:ext cx="471638" cy="2704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6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A342-13D4-4795-9D81-52262D16B147}"/>
              </a:ext>
            </a:extLst>
          </p:cNvPr>
          <p:cNvSpPr>
            <a:spLocks noGrp="1"/>
          </p:cNvSpPr>
          <p:nvPr>
            <p:ph type="title"/>
          </p:nvPr>
        </p:nvSpPr>
        <p:spPr>
          <a:xfrm>
            <a:off x="363685" y="192443"/>
            <a:ext cx="11769314" cy="1325563"/>
          </a:xfrm>
        </p:spPr>
        <p:txBody>
          <a:bodyPr>
            <a:noAutofit/>
          </a:bodyPr>
          <a:lstStyle/>
          <a:p>
            <a:r>
              <a:rPr lang="en-US" sz="3200" dirty="0"/>
              <a:t>Cold atoms in optical cavity – an ideal platform for long-ranged system </a:t>
            </a:r>
            <a:br>
              <a:rPr lang="en-US" sz="3200" dirty="0"/>
            </a:br>
            <a:endParaRPr lang="en-US" sz="3200" dirty="0"/>
          </a:p>
        </p:txBody>
      </p:sp>
      <p:sp>
        <p:nvSpPr>
          <p:cNvPr id="5" name="TextBox 4">
            <a:extLst>
              <a:ext uri="{FF2B5EF4-FFF2-40B4-BE49-F238E27FC236}">
                <a16:creationId xmlns:a16="http://schemas.microsoft.com/office/drawing/2014/main" id="{163DFC82-2512-4929-AAE8-2542271CAB8F}"/>
              </a:ext>
            </a:extLst>
          </p:cNvPr>
          <p:cNvSpPr txBox="1"/>
          <p:nvPr/>
        </p:nvSpPr>
        <p:spPr>
          <a:xfrm>
            <a:off x="363685" y="6272014"/>
            <a:ext cx="10160093" cy="584775"/>
          </a:xfrm>
          <a:prstGeom prst="rect">
            <a:avLst/>
          </a:prstGeom>
          <a:noFill/>
        </p:spPr>
        <p:txBody>
          <a:bodyPr wrap="square" rtlCol="0">
            <a:spAutoFit/>
          </a:bodyPr>
          <a:lstStyle/>
          <a:p>
            <a:r>
              <a:rPr lang="en-US" sz="1600" dirty="0"/>
              <a:t>Experiments in many groups. In context of holographic quantum matter, </a:t>
            </a:r>
          </a:p>
          <a:p>
            <a:r>
              <a:rPr lang="en-US" sz="1600" dirty="0" err="1">
                <a:solidFill>
                  <a:schemeClr val="accent1"/>
                </a:solidFill>
              </a:rPr>
              <a:t>Periwal</a:t>
            </a:r>
            <a:r>
              <a:rPr lang="en-US" sz="1600" dirty="0">
                <a:solidFill>
                  <a:schemeClr val="accent1"/>
                </a:solidFill>
              </a:rPr>
              <a:t>, Cooper, Kunkel, </a:t>
            </a:r>
            <a:r>
              <a:rPr lang="en-US" sz="1600" dirty="0" err="1">
                <a:solidFill>
                  <a:schemeClr val="accent1"/>
                </a:solidFill>
              </a:rPr>
              <a:t>Wienand</a:t>
            </a:r>
            <a:r>
              <a:rPr lang="en-US" sz="1600" dirty="0">
                <a:solidFill>
                  <a:schemeClr val="accent1"/>
                </a:solidFill>
              </a:rPr>
              <a:t>, Davis, and </a:t>
            </a:r>
            <a:r>
              <a:rPr lang="en-US" sz="1600" dirty="0" err="1">
                <a:solidFill>
                  <a:schemeClr val="accent1"/>
                </a:solidFill>
              </a:rPr>
              <a:t>Schleier</a:t>
            </a:r>
            <a:r>
              <a:rPr lang="en-US" sz="1600" dirty="0">
                <a:solidFill>
                  <a:schemeClr val="accent1"/>
                </a:solidFill>
              </a:rPr>
              <a:t>-Smith, </a:t>
            </a:r>
            <a:r>
              <a:rPr lang="en-US" sz="1600" i="1" dirty="0">
                <a:solidFill>
                  <a:schemeClr val="accent1"/>
                </a:solidFill>
              </a:rPr>
              <a:t>Nature</a:t>
            </a:r>
            <a:r>
              <a:rPr lang="en-US" sz="1600" dirty="0">
                <a:solidFill>
                  <a:schemeClr val="accent1"/>
                </a:solidFill>
              </a:rPr>
              <a:t> 600, 630 (2021)</a:t>
            </a:r>
          </a:p>
        </p:txBody>
      </p:sp>
      <p:cxnSp>
        <p:nvCxnSpPr>
          <p:cNvPr id="7" name="Straight Connector 6">
            <a:extLst>
              <a:ext uri="{FF2B5EF4-FFF2-40B4-BE49-F238E27FC236}">
                <a16:creationId xmlns:a16="http://schemas.microsoft.com/office/drawing/2014/main" id="{9CBA98F7-8B88-4E58-8174-566AA61C3AFC}"/>
              </a:ext>
            </a:extLst>
          </p:cNvPr>
          <p:cNvCxnSpPr>
            <a:cxnSpLocks/>
          </p:cNvCxnSpPr>
          <p:nvPr/>
        </p:nvCxnSpPr>
        <p:spPr>
          <a:xfrm>
            <a:off x="8373193" y="2512962"/>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EC9DC9-1428-403D-BD60-551C43C64D16}"/>
              </a:ext>
            </a:extLst>
          </p:cNvPr>
          <p:cNvCxnSpPr>
            <a:cxnSpLocks/>
          </p:cNvCxnSpPr>
          <p:nvPr/>
        </p:nvCxnSpPr>
        <p:spPr>
          <a:xfrm>
            <a:off x="6916486" y="2256563"/>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E47335F-7597-41C2-8B75-69948077D99B}"/>
                  </a:ext>
                </a:extLst>
              </p:cNvPr>
              <p:cNvSpPr txBox="1"/>
              <p:nvPr/>
            </p:nvSpPr>
            <p:spPr>
              <a:xfrm>
                <a:off x="8917051" y="2374462"/>
                <a:ext cx="6395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1</m:t>
                          </m:r>
                        </m:e>
                      </m:d>
                    </m:oMath>
                  </m:oMathPara>
                </a14:m>
                <a:endParaRPr lang="en-US" dirty="0"/>
              </a:p>
            </p:txBody>
          </p:sp>
        </mc:Choice>
        <mc:Fallback xmlns="">
          <p:sp>
            <p:nvSpPr>
              <p:cNvPr id="9" name="TextBox 8">
                <a:extLst>
                  <a:ext uri="{FF2B5EF4-FFF2-40B4-BE49-F238E27FC236}">
                    <a16:creationId xmlns:a16="http://schemas.microsoft.com/office/drawing/2014/main" id="{2E47335F-7597-41C2-8B75-69948077D99B}"/>
                  </a:ext>
                </a:extLst>
              </p:cNvPr>
              <p:cNvSpPr txBox="1">
                <a:spLocks noRot="1" noChangeAspect="1" noMove="1" noResize="1" noEditPoints="1" noAdjustHandles="1" noChangeArrowheads="1" noChangeShapeType="1" noTextEdit="1"/>
              </p:cNvSpPr>
              <p:nvPr/>
            </p:nvSpPr>
            <p:spPr>
              <a:xfrm>
                <a:off x="8917051" y="2374462"/>
                <a:ext cx="639599" cy="276999"/>
              </a:xfrm>
              <a:prstGeom prst="rect">
                <a:avLst/>
              </a:prstGeom>
              <a:blipFill>
                <a:blip r:embed="rId2"/>
                <a:stretch>
                  <a:fillRect l="-28571" t="-180000" r="-88571" b="-2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B11F690-543C-42F9-9A24-A988BEF60D6C}"/>
                  </a:ext>
                </a:extLst>
              </p:cNvPr>
              <p:cNvSpPr txBox="1"/>
              <p:nvPr/>
            </p:nvSpPr>
            <p:spPr>
              <a:xfrm>
                <a:off x="7460344" y="2118323"/>
                <a:ext cx="6134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𝑒</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smtClean="0">
                              <a:latin typeface="Cambria Math" panose="02040503050406030204" pitchFamily="18" charset="0"/>
                            </a:rPr>
                            <m:t>0</m:t>
                          </m:r>
                        </m:e>
                      </m:d>
                    </m:oMath>
                  </m:oMathPara>
                </a14:m>
                <a:endParaRPr lang="en-US" dirty="0"/>
              </a:p>
            </p:txBody>
          </p:sp>
        </mc:Choice>
        <mc:Fallback xmlns="">
          <p:sp>
            <p:nvSpPr>
              <p:cNvPr id="15" name="TextBox 14">
                <a:extLst>
                  <a:ext uri="{FF2B5EF4-FFF2-40B4-BE49-F238E27FC236}">
                    <a16:creationId xmlns:a16="http://schemas.microsoft.com/office/drawing/2014/main" id="{BB11F690-543C-42F9-9A24-A988BEF60D6C}"/>
                  </a:ext>
                </a:extLst>
              </p:cNvPr>
              <p:cNvSpPr txBox="1">
                <a:spLocks noRot="1" noChangeAspect="1" noMove="1" noResize="1" noEditPoints="1" noAdjustHandles="1" noChangeArrowheads="1" noChangeShapeType="1" noTextEdit="1"/>
              </p:cNvSpPr>
              <p:nvPr/>
            </p:nvSpPr>
            <p:spPr>
              <a:xfrm>
                <a:off x="7460344" y="2118323"/>
                <a:ext cx="613437" cy="276999"/>
              </a:xfrm>
              <a:prstGeom prst="rect">
                <a:avLst/>
              </a:prstGeom>
              <a:blipFill>
                <a:blip r:embed="rId3"/>
                <a:stretch>
                  <a:fillRect l="-34000" t="-173913" r="-93000" b="-260870"/>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B636699B-B376-4E4C-BD2B-C84F86D2E19B}"/>
              </a:ext>
            </a:extLst>
          </p:cNvPr>
          <p:cNvCxnSpPr>
            <a:cxnSpLocks/>
          </p:cNvCxnSpPr>
          <p:nvPr/>
        </p:nvCxnSpPr>
        <p:spPr>
          <a:xfrm>
            <a:off x="6922534" y="3578055"/>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5439E92-3EB3-4EE6-8EFB-E69A35831623}"/>
                  </a:ext>
                </a:extLst>
              </p:cNvPr>
              <p:cNvSpPr txBox="1"/>
              <p:nvPr/>
            </p:nvSpPr>
            <p:spPr>
              <a:xfrm>
                <a:off x="7465915" y="3403322"/>
                <a:ext cx="6395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0</m:t>
                          </m:r>
                        </m:e>
                      </m:d>
                    </m:oMath>
                  </m:oMathPara>
                </a14:m>
                <a:endParaRPr lang="en-US" dirty="0"/>
              </a:p>
            </p:txBody>
          </p:sp>
        </mc:Choice>
        <mc:Fallback xmlns="">
          <p:sp>
            <p:nvSpPr>
              <p:cNvPr id="21" name="TextBox 20">
                <a:extLst>
                  <a:ext uri="{FF2B5EF4-FFF2-40B4-BE49-F238E27FC236}">
                    <a16:creationId xmlns:a16="http://schemas.microsoft.com/office/drawing/2014/main" id="{F5439E92-3EB3-4EE6-8EFB-E69A35831623}"/>
                  </a:ext>
                </a:extLst>
              </p:cNvPr>
              <p:cNvSpPr txBox="1">
                <a:spLocks noRot="1" noChangeAspect="1" noMove="1" noResize="1" noEditPoints="1" noAdjustHandles="1" noChangeArrowheads="1" noChangeShapeType="1" noTextEdit="1"/>
              </p:cNvSpPr>
              <p:nvPr/>
            </p:nvSpPr>
            <p:spPr>
              <a:xfrm>
                <a:off x="7465915" y="3403322"/>
                <a:ext cx="639599" cy="276999"/>
              </a:xfrm>
              <a:prstGeom prst="rect">
                <a:avLst/>
              </a:prstGeom>
              <a:blipFill>
                <a:blip r:embed="rId4"/>
                <a:stretch>
                  <a:fillRect l="-28571" t="-173913" r="-88571" b="-26087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44402D7-5B58-495B-A84F-FBEE50B7BC61}"/>
              </a:ext>
            </a:extLst>
          </p:cNvPr>
          <p:cNvPicPr>
            <a:picLocks noChangeAspect="1"/>
          </p:cNvPicPr>
          <p:nvPr/>
        </p:nvPicPr>
        <p:blipFill rotWithShape="1">
          <a:blip r:embed="rId5"/>
          <a:srcRect l="23848"/>
          <a:stretch/>
        </p:blipFill>
        <p:spPr>
          <a:xfrm>
            <a:off x="1495594" y="1589870"/>
            <a:ext cx="4342857" cy="3115295"/>
          </a:xfrm>
          <a:prstGeom prst="rect">
            <a:avLst/>
          </a:prstGeom>
        </p:spPr>
      </p:pic>
      <p:sp>
        <p:nvSpPr>
          <p:cNvPr id="22" name="Rectangle 21">
            <a:extLst>
              <a:ext uri="{FF2B5EF4-FFF2-40B4-BE49-F238E27FC236}">
                <a16:creationId xmlns:a16="http://schemas.microsoft.com/office/drawing/2014/main" id="{9152BC0B-893B-4543-BBFD-93D089F089C3}"/>
              </a:ext>
            </a:extLst>
          </p:cNvPr>
          <p:cNvSpPr/>
          <p:nvPr/>
        </p:nvSpPr>
        <p:spPr>
          <a:xfrm>
            <a:off x="2605409" y="1738960"/>
            <a:ext cx="1790273" cy="98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B20A54E-5237-403D-9D0B-3401F574D212}"/>
              </a:ext>
            </a:extLst>
          </p:cNvPr>
          <p:cNvSpPr/>
          <p:nvPr/>
        </p:nvSpPr>
        <p:spPr>
          <a:xfrm>
            <a:off x="-267002" y="2692812"/>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C0C1AE-0A3F-4C9B-AF8C-810A369FD6DA}"/>
              </a:ext>
            </a:extLst>
          </p:cNvPr>
          <p:cNvSpPr/>
          <p:nvPr/>
        </p:nvSpPr>
        <p:spPr>
          <a:xfrm>
            <a:off x="2943428" y="3638532"/>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5B2FA55-3828-4336-A922-41357534EECF}"/>
              </a:ext>
            </a:extLst>
          </p:cNvPr>
          <p:cNvSpPr/>
          <p:nvPr/>
        </p:nvSpPr>
        <p:spPr>
          <a:xfrm>
            <a:off x="3401208" y="4013073"/>
            <a:ext cx="1790273" cy="783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47A7BD19-0242-44A6-9B87-6FB7F2E1D8F0}"/>
              </a:ext>
            </a:extLst>
          </p:cNvPr>
          <p:cNvSpPr/>
          <p:nvPr/>
        </p:nvSpPr>
        <p:spPr>
          <a:xfrm flipV="1">
            <a:off x="7195287" y="2287303"/>
            <a:ext cx="1235716" cy="503264"/>
          </a:xfrm>
          <a:custGeom>
            <a:avLst/>
            <a:gdLst>
              <a:gd name="connsiteX0" fmla="*/ 0 w 1270659"/>
              <a:gd name="connsiteY0" fmla="*/ 581932 h 581932"/>
              <a:gd name="connsiteX1" fmla="*/ 558140 w 1270659"/>
              <a:gd name="connsiteY1" fmla="*/ 41 h 581932"/>
              <a:gd name="connsiteX2" fmla="*/ 1270659 w 1270659"/>
              <a:gd name="connsiteY2" fmla="*/ 558181 h 581932"/>
              <a:gd name="connsiteX0" fmla="*/ 0 w 1200935"/>
              <a:gd name="connsiteY0" fmla="*/ 583262 h 583262"/>
              <a:gd name="connsiteX1" fmla="*/ 558140 w 1200935"/>
              <a:gd name="connsiteY1" fmla="*/ 1371 h 583262"/>
              <a:gd name="connsiteX2" fmla="*/ 1200935 w 1200935"/>
              <a:gd name="connsiteY2" fmla="*/ 463282 h 583262"/>
              <a:gd name="connsiteX0" fmla="*/ 0 w 1200935"/>
              <a:gd name="connsiteY0" fmla="*/ 704119 h 704119"/>
              <a:gd name="connsiteX1" fmla="*/ 558140 w 1200935"/>
              <a:gd name="connsiteY1" fmla="*/ 4614 h 704119"/>
              <a:gd name="connsiteX2" fmla="*/ 1200935 w 1200935"/>
              <a:gd name="connsiteY2" fmla="*/ 466525 h 704119"/>
              <a:gd name="connsiteX0" fmla="*/ 0 w 1184364"/>
              <a:gd name="connsiteY0" fmla="*/ 707020 h 707020"/>
              <a:gd name="connsiteX1" fmla="*/ 558140 w 1184364"/>
              <a:gd name="connsiteY1" fmla="*/ 7515 h 707020"/>
              <a:gd name="connsiteX2" fmla="*/ 1184364 w 1184364"/>
              <a:gd name="connsiteY2" fmla="*/ 365529 h 707020"/>
              <a:gd name="connsiteX0" fmla="*/ 0 w 1209219"/>
              <a:gd name="connsiteY0" fmla="*/ 771954 h 771954"/>
              <a:gd name="connsiteX1" fmla="*/ 582995 w 1209219"/>
              <a:gd name="connsiteY1" fmla="*/ 7515 h 771954"/>
              <a:gd name="connsiteX2" fmla="*/ 1209219 w 1209219"/>
              <a:gd name="connsiteY2" fmla="*/ 365529 h 771954"/>
              <a:gd name="connsiteX0" fmla="*/ 0 w 1209219"/>
              <a:gd name="connsiteY0" fmla="*/ 771954 h 771954"/>
              <a:gd name="connsiteX1" fmla="*/ 582995 w 1209219"/>
              <a:gd name="connsiteY1" fmla="*/ 7515 h 771954"/>
              <a:gd name="connsiteX2" fmla="*/ 1209219 w 1209219"/>
              <a:gd name="connsiteY2" fmla="*/ 365529 h 771954"/>
            </a:gdLst>
            <a:ahLst/>
            <a:cxnLst>
              <a:cxn ang="0">
                <a:pos x="connsiteX0" y="connsiteY0"/>
              </a:cxn>
              <a:cxn ang="0">
                <a:pos x="connsiteX1" y="connsiteY1"/>
              </a:cxn>
              <a:cxn ang="0">
                <a:pos x="connsiteX2" y="connsiteY2"/>
              </a:cxn>
            </a:cxnLst>
            <a:rect l="l" t="t" r="r" b="b"/>
            <a:pathLst>
              <a:path w="1209219" h="771954">
                <a:moveTo>
                  <a:pt x="0" y="771954"/>
                </a:moveTo>
                <a:cubicBezTo>
                  <a:pt x="206323" y="379090"/>
                  <a:pt x="382839" y="47114"/>
                  <a:pt x="582995" y="7515"/>
                </a:cubicBezTo>
                <a:cubicBezTo>
                  <a:pt x="783151" y="-32084"/>
                  <a:pt x="958847" y="84480"/>
                  <a:pt x="1209219" y="365529"/>
                </a:cubicBez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1662681E-DEE0-4114-8853-0D39DF21FDD6}"/>
              </a:ext>
            </a:extLst>
          </p:cNvPr>
          <p:cNvSpPr txBox="1"/>
          <p:nvPr/>
        </p:nvSpPr>
        <p:spPr>
          <a:xfrm>
            <a:off x="3818886" y="3393530"/>
            <a:ext cx="868507" cy="646331"/>
          </a:xfrm>
          <a:prstGeom prst="rect">
            <a:avLst/>
          </a:prstGeom>
          <a:noFill/>
        </p:spPr>
        <p:txBody>
          <a:bodyPr wrap="none" rtlCol="0">
            <a:spAutoFit/>
          </a:bodyPr>
          <a:lstStyle/>
          <a:p>
            <a:r>
              <a:rPr lang="en-US" dirty="0"/>
              <a:t>cavity </a:t>
            </a:r>
          </a:p>
          <a:p>
            <a:r>
              <a:rPr lang="en-US" dirty="0"/>
              <a:t>photon</a:t>
            </a:r>
          </a:p>
        </p:txBody>
      </p:sp>
      <p:cxnSp>
        <p:nvCxnSpPr>
          <p:cNvPr id="34" name="Straight Arrow Connector 33">
            <a:extLst>
              <a:ext uri="{FF2B5EF4-FFF2-40B4-BE49-F238E27FC236}">
                <a16:creationId xmlns:a16="http://schemas.microsoft.com/office/drawing/2014/main" id="{02194625-C411-47F3-BCBF-754B06105608}"/>
              </a:ext>
            </a:extLst>
          </p:cNvPr>
          <p:cNvCxnSpPr/>
          <p:nvPr/>
        </p:nvCxnSpPr>
        <p:spPr>
          <a:xfrm flipV="1">
            <a:off x="6742181" y="1843002"/>
            <a:ext cx="0" cy="1963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1FF36-83EF-4BF4-ACC4-0B5C704AF3BC}"/>
              </a:ext>
            </a:extLst>
          </p:cNvPr>
          <p:cNvCxnSpPr/>
          <p:nvPr/>
        </p:nvCxnSpPr>
        <p:spPr>
          <a:xfrm>
            <a:off x="6659056" y="2256563"/>
            <a:ext cx="17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F779FB-FA64-4116-ABFF-4AE9FCA3B292}"/>
              </a:ext>
            </a:extLst>
          </p:cNvPr>
          <p:cNvCxnSpPr/>
          <p:nvPr/>
        </p:nvCxnSpPr>
        <p:spPr>
          <a:xfrm>
            <a:off x="6655028" y="3559005"/>
            <a:ext cx="17430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795F484-D847-4CB8-BF16-89598A27A2E1}"/>
                  </a:ext>
                </a:extLst>
              </p:cNvPr>
              <p:cNvSpPr txBox="1"/>
              <p:nvPr/>
            </p:nvSpPr>
            <p:spPr>
              <a:xfrm>
                <a:off x="6171852" y="2008799"/>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at</m:t>
                          </m:r>
                        </m:sub>
                      </m:sSub>
                    </m:oMath>
                  </m:oMathPara>
                </a14:m>
                <a:endParaRPr lang="en-US" dirty="0"/>
              </a:p>
            </p:txBody>
          </p:sp>
        </mc:Choice>
        <mc:Fallback xmlns="">
          <p:sp>
            <p:nvSpPr>
              <p:cNvPr id="38" name="TextBox 37">
                <a:extLst>
                  <a:ext uri="{FF2B5EF4-FFF2-40B4-BE49-F238E27FC236}">
                    <a16:creationId xmlns:a16="http://schemas.microsoft.com/office/drawing/2014/main" id="{F795F484-D847-4CB8-BF16-89598A27A2E1}"/>
                  </a:ext>
                </a:extLst>
              </p:cNvPr>
              <p:cNvSpPr txBox="1">
                <a:spLocks noRot="1" noChangeAspect="1" noMove="1" noResize="1" noEditPoints="1" noAdjustHandles="1" noChangeArrowheads="1" noChangeShapeType="1" noTextEdit="1"/>
              </p:cNvSpPr>
              <p:nvPr/>
            </p:nvSpPr>
            <p:spPr>
              <a:xfrm>
                <a:off x="6171852" y="2008799"/>
                <a:ext cx="572529"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60AC68A-2DBC-470E-ABE5-E62C6B157BE5}"/>
                  </a:ext>
                </a:extLst>
              </p:cNvPr>
              <p:cNvSpPr txBox="1"/>
              <p:nvPr/>
            </p:nvSpPr>
            <p:spPr>
              <a:xfrm>
                <a:off x="6370248" y="334182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39" name="TextBox 38">
                <a:extLst>
                  <a:ext uri="{FF2B5EF4-FFF2-40B4-BE49-F238E27FC236}">
                    <a16:creationId xmlns:a16="http://schemas.microsoft.com/office/drawing/2014/main" id="{A60AC68A-2DBC-470E-ABE5-E62C6B157BE5}"/>
                  </a:ext>
                </a:extLst>
              </p:cNvPr>
              <p:cNvSpPr txBox="1">
                <a:spLocks noRot="1" noChangeAspect="1" noMove="1" noResize="1" noEditPoints="1" noAdjustHandles="1" noChangeArrowheads="1" noChangeShapeType="1" noTextEdit="1"/>
              </p:cNvSpPr>
              <p:nvPr/>
            </p:nvSpPr>
            <p:spPr>
              <a:xfrm>
                <a:off x="6370248" y="3341822"/>
                <a:ext cx="365806"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DA9AE86-B9C6-455E-8164-A63E2DB42E8C}"/>
                  </a:ext>
                </a:extLst>
              </p:cNvPr>
              <p:cNvSpPr txBox="1"/>
              <p:nvPr/>
            </p:nvSpPr>
            <p:spPr>
              <a:xfrm>
                <a:off x="6096224" y="2237192"/>
                <a:ext cx="6805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cav</m:t>
                          </m:r>
                        </m:sub>
                      </m:sSub>
                    </m:oMath>
                  </m:oMathPara>
                </a14:m>
                <a:endParaRPr lang="en-US" dirty="0"/>
              </a:p>
            </p:txBody>
          </p:sp>
        </mc:Choice>
        <mc:Fallback xmlns="">
          <p:sp>
            <p:nvSpPr>
              <p:cNvPr id="40" name="TextBox 39">
                <a:extLst>
                  <a:ext uri="{FF2B5EF4-FFF2-40B4-BE49-F238E27FC236}">
                    <a16:creationId xmlns:a16="http://schemas.microsoft.com/office/drawing/2014/main" id="{BDA9AE86-B9C6-455E-8164-A63E2DB42E8C}"/>
                  </a:ext>
                </a:extLst>
              </p:cNvPr>
              <p:cNvSpPr txBox="1">
                <a:spLocks noRot="1" noChangeAspect="1" noMove="1" noResize="1" noEditPoints="1" noAdjustHandles="1" noChangeArrowheads="1" noChangeShapeType="1" noTextEdit="1"/>
              </p:cNvSpPr>
              <p:nvPr/>
            </p:nvSpPr>
            <p:spPr>
              <a:xfrm>
                <a:off x="6096224" y="2237192"/>
                <a:ext cx="680507" cy="369332"/>
              </a:xfrm>
              <a:prstGeom prst="rect">
                <a:avLst/>
              </a:prstGeom>
              <a:blipFill>
                <a:blip r:embed="rId8"/>
                <a:stretch>
                  <a:fillRect/>
                </a:stretch>
              </a:blipFill>
            </p:spPr>
            <p:txBody>
              <a:bodyPr/>
              <a:lstStyle/>
              <a:p>
                <a:r>
                  <a:rPr lang="en-US">
                    <a:noFill/>
                  </a:rPr>
                  <a:t> </a:t>
                </a:r>
              </a:p>
            </p:txBody>
          </p:sp>
        </mc:Fallback>
      </mc:AlternateContent>
      <p:sp>
        <p:nvSpPr>
          <p:cNvPr id="41" name="Right Brace 40">
            <a:extLst>
              <a:ext uri="{FF2B5EF4-FFF2-40B4-BE49-F238E27FC236}">
                <a16:creationId xmlns:a16="http://schemas.microsoft.com/office/drawing/2014/main" id="{3192D645-9422-4E60-8CE6-5F1BAEB02E0A}"/>
              </a:ext>
            </a:extLst>
          </p:cNvPr>
          <p:cNvSpPr/>
          <p:nvPr/>
        </p:nvSpPr>
        <p:spPr>
          <a:xfrm>
            <a:off x="8394000" y="2237192"/>
            <a:ext cx="70990" cy="248275"/>
          </a:xfrm>
          <a:prstGeom prst="rightBrace">
            <a:avLst>
              <a:gd name="adj1" fmla="val 5082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FC76854-4A18-44F0-8B68-E99614DB57BE}"/>
                  </a:ext>
                </a:extLst>
              </p:cNvPr>
              <p:cNvSpPr txBox="1"/>
              <p:nvPr/>
            </p:nvSpPr>
            <p:spPr>
              <a:xfrm>
                <a:off x="8484866" y="2230841"/>
                <a:ext cx="3782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m:rPr>
                              <m:sty m:val="p"/>
                            </m:rPr>
                            <a:rPr lang="en-US" b="0" i="0" smtClean="0">
                              <a:solidFill>
                                <a:schemeClr val="tx1"/>
                              </a:solidFill>
                              <a:latin typeface="Cambria Math" panose="02040503050406030204" pitchFamily="18" charset="0"/>
                            </a:rPr>
                            <m:t>Δ</m:t>
                          </m:r>
                        </m:e>
                        <m:sub>
                          <m:r>
                            <m:rPr>
                              <m:sty m:val="p"/>
                            </m:rPr>
                            <a:rPr lang="en-US" b="0" i="0" smtClean="0">
                              <a:solidFill>
                                <a:schemeClr val="tx1"/>
                              </a:solidFill>
                              <a:latin typeface="Cambria Math" panose="02040503050406030204" pitchFamily="18" charset="0"/>
                            </a:rPr>
                            <m:t>ca</m:t>
                          </m:r>
                        </m:sub>
                      </m:sSub>
                    </m:oMath>
                  </m:oMathPara>
                </a14:m>
                <a:endParaRPr lang="en-US" dirty="0">
                  <a:solidFill>
                    <a:schemeClr val="tx1"/>
                  </a:solidFill>
                </a:endParaRPr>
              </a:p>
            </p:txBody>
          </p:sp>
        </mc:Choice>
        <mc:Fallback xmlns="">
          <p:sp>
            <p:nvSpPr>
              <p:cNvPr id="42" name="TextBox 41">
                <a:extLst>
                  <a:ext uri="{FF2B5EF4-FFF2-40B4-BE49-F238E27FC236}">
                    <a16:creationId xmlns:a16="http://schemas.microsoft.com/office/drawing/2014/main" id="{0FC76854-4A18-44F0-8B68-E99614DB57BE}"/>
                  </a:ext>
                </a:extLst>
              </p:cNvPr>
              <p:cNvSpPr txBox="1">
                <a:spLocks noRot="1" noChangeAspect="1" noMove="1" noResize="1" noEditPoints="1" noAdjustHandles="1" noChangeArrowheads="1" noChangeShapeType="1" noTextEdit="1"/>
              </p:cNvSpPr>
              <p:nvPr/>
            </p:nvSpPr>
            <p:spPr>
              <a:xfrm>
                <a:off x="8484866" y="2230841"/>
                <a:ext cx="378245" cy="276999"/>
              </a:xfrm>
              <a:prstGeom prst="rect">
                <a:avLst/>
              </a:prstGeom>
              <a:blipFill>
                <a:blip r:embed="rId9"/>
                <a:stretch>
                  <a:fillRect l="-14516" r="-3226" b="-11111"/>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6FF2CB16-3C23-492A-AD36-37ABBD5D7AEC}"/>
              </a:ext>
            </a:extLst>
          </p:cNvPr>
          <p:cNvCxnSpPr/>
          <p:nvPr/>
        </p:nvCxnSpPr>
        <p:spPr>
          <a:xfrm>
            <a:off x="6649334" y="2488453"/>
            <a:ext cx="17430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D30ECFC7-CFCE-43F2-96B1-7C455DBFB95F}"/>
                  </a:ext>
                </a:extLst>
              </p:cNvPr>
              <p:cNvSpPr/>
              <p:nvPr/>
            </p:nvSpPr>
            <p:spPr>
              <a:xfrm>
                <a:off x="7326561" y="3984849"/>
                <a:ext cx="4301562" cy="774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r>
                        <a:rPr lang="en-US" b="1" i="0" smtClean="0">
                          <a:latin typeface="Cambria Math" panose="02040503050406030204" pitchFamily="18" charset="0"/>
                          <a:ea typeface="Cambria Math" panose="02040503050406030204" pitchFamily="18" charset="0"/>
                        </a:rPr>
                        <m:t>𝐫</m:t>
                      </m:r>
                      <m:r>
                        <a:rPr lang="en-US" b="1" i="0" smtClean="0">
                          <a:latin typeface="Cambria Math" panose="02040503050406030204" pitchFamily="18" charset="0"/>
                          <a:ea typeface="Cambria Math" panose="02040503050406030204" pitchFamily="18" charset="0"/>
                        </a:rPr>
                        <m:t> </m:t>
                      </m:r>
                      <m:d>
                        <m:dPr>
                          <m:ctrlPr>
                            <a:rPr lang="en-US" b="1"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rPr>
                              </m:ctrlPr>
                            </m:sSubPr>
                            <m:e>
                              <m:r>
                                <a:rPr lang="en-US" i="1" smtClean="0">
                                  <a:latin typeface="Cambria Math" panose="02040503050406030204" pitchFamily="18" charset="0"/>
                                </a:rPr>
                                <m:t>𝑔</m:t>
                              </m:r>
                            </m:e>
                            <m:sub>
                              <m:r>
                                <m:rPr>
                                  <m:sty m:val="p"/>
                                </m:rPr>
                                <a:rPr lang="en-US" b="0" i="0" smtClean="0">
                                  <a:latin typeface="Cambria Math" panose="02040503050406030204" pitchFamily="18" charset="0"/>
                                </a:rPr>
                                <m:t>ca</m:t>
                              </m:r>
                            </m:sub>
                          </m:sSub>
                          <m:r>
                            <a:rPr lang="en-US" b="0" i="1" smtClean="0">
                              <a:latin typeface="Cambria Math" panose="02040503050406030204" pitchFamily="18" charset="0"/>
                            </a:rPr>
                            <m:t>(</m:t>
                          </m:r>
                          <m:r>
                            <a:rPr lang="en-US" b="1" i="1" smtClean="0">
                              <a:latin typeface="Cambria Math" panose="02040503050406030204" pitchFamily="18" charset="0"/>
                            </a:rPr>
                            <m:t>𝒓</m:t>
                          </m:r>
                          <m:r>
                            <a:rPr lang="en-US" b="0" i="1" smtClean="0">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b="0" i="1" smtClean="0">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𝑔</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r>
                            <a:rPr lang="en-US" i="1">
                              <a:latin typeface="Cambria Math" panose="02040503050406030204" pitchFamily="18" charset="0"/>
                            </a:rPr>
                            <m:t>+</m:t>
                          </m:r>
                          <m:r>
                            <m:rPr>
                              <m:sty m:val="p"/>
                            </m:rPr>
                            <a:rPr lang="en-US">
                              <a:latin typeface="Cambria Math" panose="02040503050406030204" pitchFamily="18" charset="0"/>
                            </a:rPr>
                            <m:t>H</m:t>
                          </m:r>
                          <m:r>
                            <a:rPr lang="en-US">
                              <a:latin typeface="Cambria Math" panose="02040503050406030204" pitchFamily="18" charset="0"/>
                            </a:rPr>
                            <m:t>.</m:t>
                          </m:r>
                          <m:r>
                            <m:rPr>
                              <m:sty m:val="p"/>
                            </m:rPr>
                            <a:rPr lang="en-US">
                              <a:latin typeface="Cambria Math" panose="02040503050406030204" pitchFamily="18" charset="0"/>
                            </a:rPr>
                            <m:t>c</m:t>
                          </m:r>
                          <m:r>
                            <a:rPr lang="en-US">
                              <a:latin typeface="Cambria Math" panose="02040503050406030204" pitchFamily="18" charset="0"/>
                            </a:rPr>
                            <m:t>.</m:t>
                          </m:r>
                        </m:e>
                      </m:d>
                    </m:oMath>
                  </m:oMathPara>
                </a14:m>
                <a:endParaRPr lang="en-US" b="0" i="1" dirty="0">
                  <a:latin typeface="Cambria Math" panose="02040503050406030204" pitchFamily="18" charset="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Δ</m:t>
                        </m:r>
                      </m:e>
                      <m:sub>
                        <m:r>
                          <m:rPr>
                            <m:sty m:val="p"/>
                          </m:rPr>
                          <a:rPr lang="en-US" b="0" i="0" smtClean="0">
                            <a:latin typeface="Cambria Math" panose="02040503050406030204" pitchFamily="18" charset="0"/>
                            <a:ea typeface="Cambria Math" panose="02040503050406030204" pitchFamily="18" charset="0"/>
                          </a:rPr>
                          <m:t>ca</m:t>
                        </m:r>
                      </m:sub>
                    </m:sSub>
                    <m:sSubSup>
                      <m:sSubSupPr>
                        <m:ctrlPr>
                          <a:rPr lang="en-US" i="1">
                            <a:latin typeface="Cambria Math" panose="02040503050406030204" pitchFamily="18" charset="0"/>
                          </a:rPr>
                        </m:ctrlPr>
                      </m:sSubSupPr>
                      <m:e>
                        <m:r>
                          <a:rPr lang="en-US" i="1">
                            <a:latin typeface="Cambria Math" panose="02040503050406030204" pitchFamily="18" charset="0"/>
                          </a:rPr>
                          <m:t>𝑎</m:t>
                        </m:r>
                      </m:e>
                      <m:sub/>
                      <m:sup>
                        <m:r>
                          <a:rPr lang="en-US" i="1">
                            <a:latin typeface="Cambria Math" panose="02040503050406030204" pitchFamily="18" charset="0"/>
                            <a:ea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𝑎</m:t>
                        </m:r>
                      </m:e>
                      <m:sub/>
                      <m:sup/>
                    </m:sSubSup>
                  </m:oMath>
                </a14:m>
                <a:r>
                  <a:rPr lang="en-US" dirty="0"/>
                  <a:t> </a:t>
                </a:r>
              </a:p>
            </p:txBody>
          </p:sp>
        </mc:Choice>
        <mc:Fallback xmlns="">
          <p:sp>
            <p:nvSpPr>
              <p:cNvPr id="44" name="Rectangle 43">
                <a:extLst>
                  <a:ext uri="{FF2B5EF4-FFF2-40B4-BE49-F238E27FC236}">
                    <a16:creationId xmlns:a16="http://schemas.microsoft.com/office/drawing/2014/main" id="{D30ECFC7-CFCE-43F2-96B1-7C455DBFB95F}"/>
                  </a:ext>
                </a:extLst>
              </p:cNvPr>
              <p:cNvSpPr>
                <a:spLocks noRot="1" noChangeAspect="1" noMove="1" noResize="1" noEditPoints="1" noAdjustHandles="1" noChangeArrowheads="1" noChangeShapeType="1" noTextEdit="1"/>
              </p:cNvSpPr>
              <p:nvPr/>
            </p:nvSpPr>
            <p:spPr>
              <a:xfrm>
                <a:off x="7326561" y="3984849"/>
                <a:ext cx="4301562" cy="774123"/>
              </a:xfrm>
              <a:prstGeom prst="rect">
                <a:avLst/>
              </a:prstGeom>
              <a:blipFill>
                <a:blip r:embed="rId10"/>
                <a:stretch>
                  <a:fillRect/>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CD248122-21C6-43D2-8EBC-22529AC0A075}"/>
              </a:ext>
            </a:extLst>
          </p:cNvPr>
          <p:cNvGrpSpPr/>
          <p:nvPr/>
        </p:nvGrpSpPr>
        <p:grpSpPr>
          <a:xfrm>
            <a:off x="15621420" y="1189870"/>
            <a:ext cx="1467479" cy="1597058"/>
            <a:chOff x="6855882" y="1209671"/>
            <a:chExt cx="2552740" cy="2778147"/>
          </a:xfrm>
        </p:grpSpPr>
        <p:cxnSp>
          <p:nvCxnSpPr>
            <p:cNvPr id="46" name="Straight Connector 45">
              <a:extLst>
                <a:ext uri="{FF2B5EF4-FFF2-40B4-BE49-F238E27FC236}">
                  <a16:creationId xmlns:a16="http://schemas.microsoft.com/office/drawing/2014/main" id="{76DE2F7D-0F83-48BE-81FF-22A61F6092A8}"/>
                </a:ext>
              </a:extLst>
            </p:cNvPr>
            <p:cNvCxnSpPr>
              <a:cxnSpLocks/>
            </p:cNvCxnSpPr>
            <p:nvPr/>
          </p:nvCxnSpPr>
          <p:spPr>
            <a:xfrm>
              <a:off x="6859696" y="3698007"/>
              <a:ext cx="894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463337-0F81-41D3-A790-47E08FA71ECB}"/>
                </a:ext>
              </a:extLst>
            </p:cNvPr>
            <p:cNvCxnSpPr>
              <a:cxnSpLocks/>
            </p:cNvCxnSpPr>
            <p:nvPr/>
          </p:nvCxnSpPr>
          <p:spPr>
            <a:xfrm>
              <a:off x="6859696" y="2426920"/>
              <a:ext cx="894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06BF9A3-73AC-4540-B16D-D0DED3DDBF8B}"/>
                    </a:ext>
                  </a:extLst>
                </p:cNvPr>
                <p:cNvSpPr txBox="1"/>
                <p:nvPr/>
              </p:nvSpPr>
              <p:spPr>
                <a:xfrm>
                  <a:off x="7882648" y="3559507"/>
                  <a:ext cx="1525974" cy="4283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m:t>
                            </m:r>
                            <m:r>
                              <a:rPr lang="en-US" sz="1600" b="0" i="1" smtClean="0">
                                <a:latin typeface="Cambria Math" panose="02040503050406030204" pitchFamily="18" charset="0"/>
                              </a:rPr>
                              <m:t>𝑔</m:t>
                            </m:r>
                          </m:e>
                        </m:d>
                        <m:d>
                          <m:dPr>
                            <m:begChr m:val=""/>
                            <m:endChr m:val="⟩"/>
                            <m:ctrlPr>
                              <a:rPr lang="en-US" sz="1600" i="1">
                                <a:latin typeface="Cambria Math" panose="02040503050406030204" pitchFamily="18" charset="0"/>
                              </a:rPr>
                            </m:ctrlPr>
                          </m:dPr>
                          <m:e>
                            <m:r>
                              <a:rPr lang="en-US" sz="1600" i="1">
                                <a:latin typeface="Cambria Math" panose="02040503050406030204" pitchFamily="18" charset="0"/>
                              </a:rPr>
                              <m:t>|</m:t>
                            </m:r>
                            <m:d>
                              <m:dPr>
                                <m:begChr m:val="{"/>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0</m:t>
                                    </m:r>
                                  </m:e>
                                  <m:sub>
                                    <m:r>
                                      <a:rPr lang="en-US" sz="1600" b="0" i="1" smtClean="0">
                                        <a:latin typeface="Cambria Math" panose="02040503050406030204" pitchFamily="18" charset="0"/>
                                      </a:rPr>
                                      <m:t>𝑚</m:t>
                                    </m:r>
                                  </m:sub>
                                </m:sSub>
                              </m:e>
                            </m:d>
                          </m:e>
                        </m:d>
                      </m:oMath>
                    </m:oMathPara>
                  </a14:m>
                  <a:endParaRPr lang="en-US" sz="1600" dirty="0"/>
                </a:p>
              </p:txBody>
            </p:sp>
          </mc:Choice>
          <mc:Fallback xmlns="">
            <p:sp>
              <p:nvSpPr>
                <p:cNvPr id="48" name="TextBox 47">
                  <a:extLst>
                    <a:ext uri="{FF2B5EF4-FFF2-40B4-BE49-F238E27FC236}">
                      <a16:creationId xmlns:a16="http://schemas.microsoft.com/office/drawing/2014/main" id="{706BF9A3-73AC-4540-B16D-D0DED3DDBF8B}"/>
                    </a:ext>
                  </a:extLst>
                </p:cNvPr>
                <p:cNvSpPr txBox="1">
                  <a:spLocks noRot="1" noChangeAspect="1" noMove="1" noResize="1" noEditPoints="1" noAdjustHandles="1" noChangeArrowheads="1" noChangeShapeType="1" noTextEdit="1"/>
                </p:cNvSpPr>
                <p:nvPr/>
              </p:nvSpPr>
              <p:spPr>
                <a:xfrm>
                  <a:off x="7882648" y="3559507"/>
                  <a:ext cx="1525974" cy="428311"/>
                </a:xfrm>
                <a:prstGeom prst="rect">
                  <a:avLst/>
                </a:prstGeom>
                <a:blipFill>
                  <a:blip r:embed="rId12"/>
                  <a:stretch>
                    <a:fillRect l="-16667" t="-172500" r="-52778" b="-255000"/>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5FD8833F-2DA2-43FA-AC0E-DD0011A98E18}"/>
                </a:ext>
              </a:extLst>
            </p:cNvPr>
            <p:cNvCxnSpPr>
              <a:cxnSpLocks/>
            </p:cNvCxnSpPr>
            <p:nvPr/>
          </p:nvCxnSpPr>
          <p:spPr>
            <a:xfrm flipV="1">
              <a:off x="7106703" y="2959118"/>
              <a:ext cx="0" cy="7388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D18B345-3589-49C7-A980-872E78588443}"/>
                </a:ext>
              </a:extLst>
            </p:cNvPr>
            <p:cNvCxnSpPr>
              <a:cxnSpLocks/>
            </p:cNvCxnSpPr>
            <p:nvPr/>
          </p:nvCxnSpPr>
          <p:spPr>
            <a:xfrm>
              <a:off x="6861479" y="2959118"/>
              <a:ext cx="894898"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002DA8B-71BE-454D-9CB3-765B1D014B7A}"/>
                    </a:ext>
                  </a:extLst>
                </p:cNvPr>
                <p:cNvSpPr txBox="1"/>
                <p:nvPr/>
              </p:nvSpPr>
              <p:spPr>
                <a:xfrm>
                  <a:off x="7180985" y="3204884"/>
                  <a:ext cx="530595" cy="428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𝜔</m:t>
                            </m:r>
                          </m:e>
                          <m:sub>
                            <m:r>
                              <a:rPr lang="en-US" sz="1600" b="0" i="1" smtClean="0">
                                <a:solidFill>
                                  <a:srgbClr val="C00000"/>
                                </a:solidFill>
                                <a:latin typeface="Cambria Math" panose="02040503050406030204" pitchFamily="18" charset="0"/>
                              </a:rPr>
                              <m:t>𝑑</m:t>
                            </m:r>
                          </m:sub>
                        </m:sSub>
                      </m:oMath>
                    </m:oMathPara>
                  </a14:m>
                  <a:endParaRPr lang="en-US" sz="1600" dirty="0">
                    <a:solidFill>
                      <a:srgbClr val="C00000"/>
                    </a:solidFill>
                  </a:endParaRPr>
                </a:p>
              </p:txBody>
            </p:sp>
          </mc:Choice>
          <mc:Fallback xmlns="">
            <p:sp>
              <p:nvSpPr>
                <p:cNvPr id="51" name="TextBox 50">
                  <a:extLst>
                    <a:ext uri="{FF2B5EF4-FFF2-40B4-BE49-F238E27FC236}">
                      <a16:creationId xmlns:a16="http://schemas.microsoft.com/office/drawing/2014/main" id="{1002DA8B-71BE-454D-9CB3-765B1D014B7A}"/>
                    </a:ext>
                  </a:extLst>
                </p:cNvPr>
                <p:cNvSpPr txBox="1">
                  <a:spLocks noRot="1" noChangeAspect="1" noMove="1" noResize="1" noEditPoints="1" noAdjustHandles="1" noChangeArrowheads="1" noChangeShapeType="1" noTextEdit="1"/>
                </p:cNvSpPr>
                <p:nvPr/>
              </p:nvSpPr>
              <p:spPr>
                <a:xfrm>
                  <a:off x="7180985" y="3204884"/>
                  <a:ext cx="530595" cy="428312"/>
                </a:xfrm>
                <a:prstGeom prst="rect">
                  <a:avLst/>
                </a:prstGeom>
                <a:blipFill>
                  <a:blip r:embed="rId13"/>
                  <a:stretch>
                    <a:fillRect l="-8000" r="-4000" b="-14634"/>
                  </a:stretch>
                </a:blipFill>
              </p:spPr>
              <p:txBody>
                <a:bodyPr/>
                <a:lstStyle/>
                <a:p>
                  <a:r>
                    <a:rPr lang="en-US">
                      <a:noFill/>
                    </a:rPr>
                    <a:t> </a:t>
                  </a:r>
                </a:p>
              </p:txBody>
            </p:sp>
          </mc:Fallback>
        </mc:AlternateContent>
        <p:sp>
          <p:nvSpPr>
            <p:cNvPr id="52" name="Right Brace 51">
              <a:extLst>
                <a:ext uri="{FF2B5EF4-FFF2-40B4-BE49-F238E27FC236}">
                  <a16:creationId xmlns:a16="http://schemas.microsoft.com/office/drawing/2014/main" id="{7BCF9A74-353C-4DFB-9ECF-C1275FF430FD}"/>
                </a:ext>
              </a:extLst>
            </p:cNvPr>
            <p:cNvSpPr/>
            <p:nvPr/>
          </p:nvSpPr>
          <p:spPr>
            <a:xfrm>
              <a:off x="7282721" y="2426919"/>
              <a:ext cx="70990" cy="532199"/>
            </a:xfrm>
            <a:prstGeom prst="rightBrace">
              <a:avLst>
                <a:gd name="adj1" fmla="val 50822"/>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1FFBB978-D1F1-41A1-8DB8-A76706B741CA}"/>
                    </a:ext>
                  </a:extLst>
                </p:cNvPr>
                <p:cNvSpPr txBox="1"/>
                <p:nvPr/>
              </p:nvSpPr>
              <p:spPr>
                <a:xfrm>
                  <a:off x="7405878" y="2539938"/>
                  <a:ext cx="483189" cy="428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C00000"/>
                                </a:solidFill>
                                <a:latin typeface="Cambria Math" panose="02040503050406030204" pitchFamily="18" charset="0"/>
                              </a:rPr>
                            </m:ctrlPr>
                          </m:sSubPr>
                          <m:e>
                            <m:r>
                              <m:rPr>
                                <m:sty m:val="p"/>
                              </m:rPr>
                              <a:rPr lang="en-US" sz="1600" b="0" i="0" smtClean="0">
                                <a:solidFill>
                                  <a:srgbClr val="C00000"/>
                                </a:solidFill>
                                <a:latin typeface="Cambria Math" panose="02040503050406030204" pitchFamily="18" charset="0"/>
                              </a:rPr>
                              <m:t>Δ</m:t>
                            </m:r>
                          </m:e>
                          <m:sub>
                            <m:r>
                              <a:rPr lang="en-US" sz="1600" b="0" i="1" smtClean="0">
                                <a:solidFill>
                                  <a:srgbClr val="C00000"/>
                                </a:solidFill>
                                <a:latin typeface="Cambria Math" panose="02040503050406030204" pitchFamily="18" charset="0"/>
                              </a:rPr>
                              <m:t>𝑑</m:t>
                            </m:r>
                          </m:sub>
                        </m:sSub>
                      </m:oMath>
                    </m:oMathPara>
                  </a14:m>
                  <a:endParaRPr lang="en-US" sz="1600" dirty="0">
                    <a:solidFill>
                      <a:srgbClr val="C00000"/>
                    </a:solidFill>
                  </a:endParaRPr>
                </a:p>
              </p:txBody>
            </p:sp>
          </mc:Choice>
          <mc:Fallback xmlns="">
            <p:sp>
              <p:nvSpPr>
                <p:cNvPr id="53" name="TextBox 52">
                  <a:extLst>
                    <a:ext uri="{FF2B5EF4-FFF2-40B4-BE49-F238E27FC236}">
                      <a16:creationId xmlns:a16="http://schemas.microsoft.com/office/drawing/2014/main" id="{1FFBB978-D1F1-41A1-8DB8-A76706B741CA}"/>
                    </a:ext>
                  </a:extLst>
                </p:cNvPr>
                <p:cNvSpPr txBox="1">
                  <a:spLocks noRot="1" noChangeAspect="1" noMove="1" noResize="1" noEditPoints="1" noAdjustHandles="1" noChangeArrowheads="1" noChangeShapeType="1" noTextEdit="1"/>
                </p:cNvSpPr>
                <p:nvPr/>
              </p:nvSpPr>
              <p:spPr>
                <a:xfrm>
                  <a:off x="7405878" y="2539938"/>
                  <a:ext cx="483189" cy="428312"/>
                </a:xfrm>
                <a:prstGeom prst="rect">
                  <a:avLst/>
                </a:prstGeom>
                <a:blipFill>
                  <a:blip r:embed="rId14"/>
                  <a:stretch>
                    <a:fillRect l="-15217" r="-4348"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9A1D523-1968-456A-9FCC-EA775BE1BCD7}"/>
                    </a:ext>
                  </a:extLst>
                </p:cNvPr>
                <p:cNvSpPr txBox="1"/>
                <p:nvPr/>
              </p:nvSpPr>
              <p:spPr>
                <a:xfrm>
                  <a:off x="7882648" y="2217429"/>
                  <a:ext cx="1488607" cy="428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m:t>
                            </m:r>
                            <m:r>
                              <a:rPr lang="en-US" sz="1600" b="0" i="1" smtClean="0">
                                <a:latin typeface="Cambria Math" panose="02040503050406030204" pitchFamily="18" charset="0"/>
                              </a:rPr>
                              <m:t>𝑒</m:t>
                            </m:r>
                          </m:e>
                        </m:d>
                        <m:d>
                          <m:dPr>
                            <m:begChr m:val=""/>
                            <m:endChr m:val="⟩"/>
                            <m:ctrlPr>
                              <a:rPr lang="en-US" sz="1600" i="1">
                                <a:latin typeface="Cambria Math" panose="02040503050406030204" pitchFamily="18" charset="0"/>
                              </a:rPr>
                            </m:ctrlPr>
                          </m:dPr>
                          <m:e>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0</m:t>
                                    </m:r>
                                  </m:e>
                                  <m:sub>
                                    <m:r>
                                      <a:rPr lang="en-US" sz="1600" i="1">
                                        <a:latin typeface="Cambria Math" panose="02040503050406030204" pitchFamily="18" charset="0"/>
                                      </a:rPr>
                                      <m:t>𝑚</m:t>
                                    </m:r>
                                  </m:sub>
                                </m:sSub>
                              </m:e>
                            </m:d>
                          </m:e>
                        </m:d>
                      </m:oMath>
                    </m:oMathPara>
                  </a14:m>
                  <a:endParaRPr lang="en-US" sz="1600" dirty="0"/>
                </a:p>
              </p:txBody>
            </p:sp>
          </mc:Choice>
          <mc:Fallback xmlns="">
            <p:sp>
              <p:nvSpPr>
                <p:cNvPr id="54" name="TextBox 53">
                  <a:extLst>
                    <a:ext uri="{FF2B5EF4-FFF2-40B4-BE49-F238E27FC236}">
                      <a16:creationId xmlns:a16="http://schemas.microsoft.com/office/drawing/2014/main" id="{79A1D523-1968-456A-9FCC-EA775BE1BCD7}"/>
                    </a:ext>
                  </a:extLst>
                </p:cNvPr>
                <p:cNvSpPr txBox="1">
                  <a:spLocks noRot="1" noChangeAspect="1" noMove="1" noResize="1" noEditPoints="1" noAdjustHandles="1" noChangeArrowheads="1" noChangeShapeType="1" noTextEdit="1"/>
                </p:cNvSpPr>
                <p:nvPr/>
              </p:nvSpPr>
              <p:spPr>
                <a:xfrm>
                  <a:off x="7882648" y="2217429"/>
                  <a:ext cx="1488607" cy="428312"/>
                </a:xfrm>
                <a:prstGeom prst="rect">
                  <a:avLst/>
                </a:prstGeom>
                <a:blipFill>
                  <a:blip r:embed="rId15"/>
                  <a:stretch>
                    <a:fillRect l="-19858" t="-165854" r="-53901" b="-248780"/>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6A22F337-E778-4987-899D-7604348EA2C3}"/>
                </a:ext>
              </a:extLst>
            </p:cNvPr>
            <p:cNvCxnSpPr>
              <a:cxnSpLocks/>
            </p:cNvCxnSpPr>
            <p:nvPr/>
          </p:nvCxnSpPr>
          <p:spPr>
            <a:xfrm>
              <a:off x="6857789" y="2164679"/>
              <a:ext cx="894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C87805-3103-42AB-AC97-013F97FBF28B}"/>
                </a:ext>
              </a:extLst>
            </p:cNvPr>
            <p:cNvCxnSpPr>
              <a:cxnSpLocks/>
            </p:cNvCxnSpPr>
            <p:nvPr/>
          </p:nvCxnSpPr>
          <p:spPr>
            <a:xfrm>
              <a:off x="6857789" y="2056789"/>
              <a:ext cx="894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1E135A-F775-4F4F-BDB9-5E59197E9427}"/>
                </a:ext>
              </a:extLst>
            </p:cNvPr>
            <p:cNvCxnSpPr>
              <a:cxnSpLocks/>
            </p:cNvCxnSpPr>
            <p:nvPr/>
          </p:nvCxnSpPr>
          <p:spPr>
            <a:xfrm>
              <a:off x="6855882" y="1955188"/>
              <a:ext cx="894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7368CB-B992-4F54-93FB-4FCDBF4D52CB}"/>
                </a:ext>
              </a:extLst>
            </p:cNvPr>
            <p:cNvCxnSpPr>
              <a:cxnSpLocks/>
            </p:cNvCxnSpPr>
            <p:nvPr/>
          </p:nvCxnSpPr>
          <p:spPr>
            <a:xfrm>
              <a:off x="6855882" y="1847298"/>
              <a:ext cx="894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EE0CCB6-87CC-4C93-95E4-EAB08276C047}"/>
                </a:ext>
              </a:extLst>
            </p:cNvPr>
            <p:cNvSpPr txBox="1"/>
            <p:nvPr/>
          </p:nvSpPr>
          <p:spPr>
            <a:xfrm rot="16200000">
              <a:off x="6851300" y="1330972"/>
              <a:ext cx="831529" cy="588928"/>
            </a:xfrm>
            <a:prstGeom prst="rect">
              <a:avLst/>
            </a:prstGeom>
            <a:noFill/>
          </p:spPr>
          <p:txBody>
            <a:bodyPr wrap="none" rtlCol="0">
              <a:spAutoFit/>
            </a:bodyPr>
            <a:lstStyle/>
            <a:p>
              <a:r>
                <a:rPr lang="en-US" sz="1600" dirty="0"/>
                <a:t>. . . </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40B838F9-9A90-4132-A2B7-E1E2EA23FC47}"/>
                    </a:ext>
                  </a:extLst>
                </p:cNvPr>
                <p:cNvSpPr txBox="1"/>
                <p:nvPr/>
              </p:nvSpPr>
              <p:spPr>
                <a:xfrm>
                  <a:off x="7882171" y="1856349"/>
                  <a:ext cx="1488607" cy="4283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m:t>
                            </m:r>
                            <m:r>
                              <a:rPr lang="en-US" sz="1600" b="0" i="1" smtClean="0">
                                <a:latin typeface="Cambria Math" panose="02040503050406030204" pitchFamily="18" charset="0"/>
                              </a:rPr>
                              <m:t>𝑒</m:t>
                            </m:r>
                          </m:e>
                        </m:d>
                        <m:d>
                          <m:dPr>
                            <m:begChr m:val=""/>
                            <m:endChr m:val="⟩"/>
                            <m:ctrlPr>
                              <a:rPr lang="en-US" sz="1600" i="1">
                                <a:latin typeface="Cambria Math" panose="02040503050406030204" pitchFamily="18" charset="0"/>
                              </a:rPr>
                            </m:ctrlPr>
                          </m:dPr>
                          <m:e>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1</m:t>
                                    </m:r>
                                  </m:e>
                                  <m:sub>
                                    <m:r>
                                      <a:rPr lang="en-US" sz="1600" i="1">
                                        <a:latin typeface="Cambria Math" panose="02040503050406030204" pitchFamily="18" charset="0"/>
                                      </a:rPr>
                                      <m:t>𝑚</m:t>
                                    </m:r>
                                  </m:sub>
                                </m:sSub>
                              </m:e>
                            </m:d>
                          </m:e>
                        </m:d>
                      </m:oMath>
                    </m:oMathPara>
                  </a14:m>
                  <a:endParaRPr lang="en-US" sz="1600" dirty="0"/>
                </a:p>
              </p:txBody>
            </p:sp>
          </mc:Choice>
          <mc:Fallback xmlns="">
            <p:sp>
              <p:nvSpPr>
                <p:cNvPr id="60" name="TextBox 59">
                  <a:extLst>
                    <a:ext uri="{FF2B5EF4-FFF2-40B4-BE49-F238E27FC236}">
                      <a16:creationId xmlns:a16="http://schemas.microsoft.com/office/drawing/2014/main" id="{40B838F9-9A90-4132-A2B7-E1E2EA23FC47}"/>
                    </a:ext>
                  </a:extLst>
                </p:cNvPr>
                <p:cNvSpPr txBox="1">
                  <a:spLocks noRot="1" noChangeAspect="1" noMove="1" noResize="1" noEditPoints="1" noAdjustHandles="1" noChangeArrowheads="1" noChangeShapeType="1" noTextEdit="1"/>
                </p:cNvSpPr>
                <p:nvPr/>
              </p:nvSpPr>
              <p:spPr>
                <a:xfrm>
                  <a:off x="7882171" y="1856349"/>
                  <a:ext cx="1488607" cy="428312"/>
                </a:xfrm>
                <a:prstGeom prst="rect">
                  <a:avLst/>
                </a:prstGeom>
                <a:blipFill>
                  <a:blip r:embed="rId16"/>
                  <a:stretch>
                    <a:fillRect l="-19858" t="-165854" r="-53901" b="-248780"/>
                  </a:stretch>
                </a:blipFill>
              </p:spPr>
              <p:txBody>
                <a:bodyPr/>
                <a:lstStyle/>
                <a:p>
                  <a:r>
                    <a:rPr lang="en-US">
                      <a:noFill/>
                    </a:rPr>
                    <a:t> </a:t>
                  </a:r>
                </a:p>
              </p:txBody>
            </p:sp>
          </mc:Fallback>
        </mc:AlternateContent>
      </p:grpSp>
      <p:cxnSp>
        <p:nvCxnSpPr>
          <p:cNvPr id="13" name="Straight Arrow Connector 12">
            <a:extLst>
              <a:ext uri="{FF2B5EF4-FFF2-40B4-BE49-F238E27FC236}">
                <a16:creationId xmlns:a16="http://schemas.microsoft.com/office/drawing/2014/main" id="{B900C1B0-D78F-4DC6-ADA7-AFC63B372284}"/>
              </a:ext>
            </a:extLst>
          </p:cNvPr>
          <p:cNvCxnSpPr>
            <a:cxnSpLocks/>
          </p:cNvCxnSpPr>
          <p:nvPr/>
        </p:nvCxnSpPr>
        <p:spPr>
          <a:xfrm flipH="1" flipV="1">
            <a:off x="8938816" y="4380203"/>
            <a:ext cx="374126" cy="623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66AE743-D216-482F-BAD6-6B58DB647CE6}"/>
              </a:ext>
            </a:extLst>
          </p:cNvPr>
          <p:cNvSpPr txBox="1"/>
          <p:nvPr/>
        </p:nvSpPr>
        <p:spPr>
          <a:xfrm>
            <a:off x="9312942" y="4816111"/>
            <a:ext cx="1875513" cy="369332"/>
          </a:xfrm>
          <a:prstGeom prst="rect">
            <a:avLst/>
          </a:prstGeom>
          <a:noFill/>
        </p:spPr>
        <p:txBody>
          <a:bodyPr wrap="none" rtlCol="0">
            <a:spAutoFit/>
          </a:bodyPr>
          <a:lstStyle/>
          <a:p>
            <a:r>
              <a:rPr lang="en-US" dirty="0"/>
              <a:t>talks to all atoms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FB1D3C-4957-450E-AA8D-6CAE872108FE}"/>
                  </a:ext>
                </a:extLst>
              </p:cNvPr>
              <p:cNvSpPr txBox="1"/>
              <p:nvPr/>
            </p:nvSpPr>
            <p:spPr>
              <a:xfrm>
                <a:off x="7413721" y="2616199"/>
                <a:ext cx="5582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m:rPr>
                              <m:sty m:val="p"/>
                            </m:rPr>
                            <a:rPr lang="en-US" b="0" i="0" smtClean="0">
                              <a:latin typeface="Cambria Math" panose="02040503050406030204" pitchFamily="18" charset="0"/>
                            </a:rPr>
                            <m:t>ca</m:t>
                          </m:r>
                        </m:sub>
                      </m:sSub>
                    </m:oMath>
                  </m:oMathPara>
                </a14:m>
                <a:endParaRPr lang="en-US" dirty="0"/>
              </a:p>
            </p:txBody>
          </p:sp>
        </mc:Choice>
        <mc:Fallback xmlns="">
          <p:sp>
            <p:nvSpPr>
              <p:cNvPr id="17" name="TextBox 16">
                <a:extLst>
                  <a:ext uri="{FF2B5EF4-FFF2-40B4-BE49-F238E27FC236}">
                    <a16:creationId xmlns:a16="http://schemas.microsoft.com/office/drawing/2014/main" id="{3AFB1D3C-4957-450E-AA8D-6CAE872108FE}"/>
                  </a:ext>
                </a:extLst>
              </p:cNvPr>
              <p:cNvSpPr txBox="1">
                <a:spLocks noRot="1" noChangeAspect="1" noMove="1" noResize="1" noEditPoints="1" noAdjustHandles="1" noChangeArrowheads="1" noChangeShapeType="1" noTextEdit="1"/>
              </p:cNvSpPr>
              <p:nvPr/>
            </p:nvSpPr>
            <p:spPr>
              <a:xfrm>
                <a:off x="7413721" y="2616199"/>
                <a:ext cx="558230" cy="369332"/>
              </a:xfrm>
              <a:prstGeom prst="rect">
                <a:avLst/>
              </a:prstGeom>
              <a:blipFill>
                <a:blip r:embed="rId17"/>
                <a:stretch>
                  <a:fillRect b="-655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0DC1BF9-4C3C-E4FC-5B24-C79D6153068E}"/>
              </a:ext>
            </a:extLst>
          </p:cNvPr>
          <p:cNvSpPr txBox="1"/>
          <p:nvPr/>
        </p:nvSpPr>
        <p:spPr>
          <a:xfrm>
            <a:off x="9312942" y="5106884"/>
            <a:ext cx="2068377" cy="646331"/>
          </a:xfrm>
          <a:prstGeom prst="rect">
            <a:avLst/>
          </a:prstGeom>
          <a:noFill/>
        </p:spPr>
        <p:txBody>
          <a:bodyPr wrap="square">
            <a:spAutoFit/>
          </a:bodyPr>
          <a:lstStyle/>
          <a:p>
            <a:r>
              <a:rPr lang="en-US" dirty="0"/>
              <a:t>but much structure, </a:t>
            </a:r>
          </a:p>
          <a:p>
            <a:r>
              <a:rPr lang="en-US" dirty="0"/>
              <a:t>not random</a:t>
            </a:r>
          </a:p>
        </p:txBody>
      </p:sp>
      <p:sp>
        <p:nvSpPr>
          <p:cNvPr id="19" name="Rectangle 18">
            <a:extLst>
              <a:ext uri="{FF2B5EF4-FFF2-40B4-BE49-F238E27FC236}">
                <a16:creationId xmlns:a16="http://schemas.microsoft.com/office/drawing/2014/main" id="{5A25E009-E769-D56E-D7FF-45B3A1196B46}"/>
              </a:ext>
            </a:extLst>
          </p:cNvPr>
          <p:cNvSpPr/>
          <p:nvPr/>
        </p:nvSpPr>
        <p:spPr>
          <a:xfrm>
            <a:off x="3503794" y="1544315"/>
            <a:ext cx="975014" cy="98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15B8EDB8-028A-41CF-A9FB-548A86F39462}"/>
              </a:ext>
            </a:extLst>
          </p:cNvPr>
          <p:cNvCxnSpPr/>
          <p:nvPr/>
        </p:nvCxnSpPr>
        <p:spPr>
          <a:xfrm flipH="1">
            <a:off x="3661841" y="2320926"/>
            <a:ext cx="380922" cy="76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A17C55-3FAF-4575-8401-40D5373BE149}"/>
                  </a:ext>
                </a:extLst>
              </p:cNvPr>
              <p:cNvSpPr txBox="1"/>
              <p:nvPr/>
            </p:nvSpPr>
            <p:spPr>
              <a:xfrm>
                <a:off x="3809592" y="1432084"/>
                <a:ext cx="961738" cy="923330"/>
              </a:xfrm>
              <a:prstGeom prst="rect">
                <a:avLst/>
              </a:prstGeom>
              <a:noFill/>
            </p:spPr>
            <p:txBody>
              <a:bodyPr wrap="none" rtlCol="0">
                <a:spAutoFit/>
              </a:bodyPr>
              <a:lstStyle/>
              <a:p>
                <a:pPr algn="ctr"/>
                <a:r>
                  <a:rPr lang="en-US" dirty="0"/>
                  <a:t>atoms</a:t>
                </a:r>
              </a:p>
              <a:p>
                <a:pPr algn="ctr"/>
                <a:r>
                  <a:rPr lang="en-US" dirty="0"/>
                  <a:t>in states</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𝑔</m:t>
                      </m:r>
                    </m:oMath>
                  </m:oMathPara>
                </a14:m>
                <a:endParaRPr lang="en-US" dirty="0"/>
              </a:p>
            </p:txBody>
          </p:sp>
        </mc:Choice>
        <mc:Fallback xmlns="">
          <p:sp>
            <p:nvSpPr>
              <p:cNvPr id="30" name="TextBox 29">
                <a:extLst>
                  <a:ext uri="{FF2B5EF4-FFF2-40B4-BE49-F238E27FC236}">
                    <a16:creationId xmlns:a16="http://schemas.microsoft.com/office/drawing/2014/main" id="{86A17C55-3FAF-4575-8401-40D5373BE149}"/>
                  </a:ext>
                </a:extLst>
              </p:cNvPr>
              <p:cNvSpPr txBox="1">
                <a:spLocks noRot="1" noChangeAspect="1" noMove="1" noResize="1" noEditPoints="1" noAdjustHandles="1" noChangeArrowheads="1" noChangeShapeType="1" noTextEdit="1"/>
              </p:cNvSpPr>
              <p:nvPr/>
            </p:nvSpPr>
            <p:spPr>
              <a:xfrm>
                <a:off x="3809592" y="1432084"/>
                <a:ext cx="961738" cy="923330"/>
              </a:xfrm>
              <a:prstGeom prst="rect">
                <a:avLst/>
              </a:prstGeom>
              <a:blipFill>
                <a:blip r:embed="rId18"/>
                <a:stretch>
                  <a:fillRect l="-5696" t="-3974" r="-5696" b="-1987"/>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2659021F-2371-45FD-AA60-36973E26098B}"/>
              </a:ext>
            </a:extLst>
          </p:cNvPr>
          <p:cNvSpPr/>
          <p:nvPr/>
        </p:nvSpPr>
        <p:spPr>
          <a:xfrm>
            <a:off x="3660331" y="1445045"/>
            <a:ext cx="1235457" cy="948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9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1" grpId="0"/>
      <p:bldP spid="31" grpId="0" animBg="1"/>
      <p:bldP spid="32" grpId="0"/>
      <p:bldP spid="38" grpId="0"/>
      <p:bldP spid="39" grpId="0"/>
      <p:bldP spid="40" grpId="0"/>
      <p:bldP spid="41" grpId="0" animBg="1"/>
      <p:bldP spid="42" grpId="0"/>
      <p:bldP spid="44" grpId="0"/>
      <p:bldP spid="14"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A342-13D4-4795-9D81-52262D16B147}"/>
              </a:ext>
            </a:extLst>
          </p:cNvPr>
          <p:cNvSpPr>
            <a:spLocks noGrp="1"/>
          </p:cNvSpPr>
          <p:nvPr>
            <p:ph type="title"/>
          </p:nvPr>
        </p:nvSpPr>
        <p:spPr>
          <a:xfrm>
            <a:off x="614999" y="561047"/>
            <a:ext cx="7522029" cy="1325563"/>
          </a:xfrm>
        </p:spPr>
        <p:txBody>
          <a:bodyPr>
            <a:noAutofit/>
          </a:bodyPr>
          <a:lstStyle/>
          <a:p>
            <a:r>
              <a:rPr lang="en-US" sz="3200" dirty="0"/>
              <a:t>We propose to use a multimode cavity </a:t>
            </a:r>
            <a:br>
              <a:rPr lang="en-US" sz="3200" dirty="0"/>
            </a:br>
            <a:br>
              <a:rPr lang="en-US" sz="3200" dirty="0"/>
            </a:br>
            <a:endParaRPr lang="en-US" sz="3200" dirty="0"/>
          </a:p>
        </p:txBody>
      </p:sp>
      <p:grpSp>
        <p:nvGrpSpPr>
          <p:cNvPr id="27" name="Group 26">
            <a:extLst>
              <a:ext uri="{FF2B5EF4-FFF2-40B4-BE49-F238E27FC236}">
                <a16:creationId xmlns:a16="http://schemas.microsoft.com/office/drawing/2014/main" id="{24DE3B0D-084D-4931-9EC5-F16C526926FB}"/>
              </a:ext>
            </a:extLst>
          </p:cNvPr>
          <p:cNvGrpSpPr/>
          <p:nvPr/>
        </p:nvGrpSpPr>
        <p:grpSpPr>
          <a:xfrm>
            <a:off x="-484284" y="1334007"/>
            <a:ext cx="6105453" cy="3206483"/>
            <a:chOff x="105685" y="2677369"/>
            <a:chExt cx="6105453" cy="3206483"/>
          </a:xfrm>
        </p:grpSpPr>
        <p:pic>
          <p:nvPicPr>
            <p:cNvPr id="6" name="Picture 5">
              <a:extLst>
                <a:ext uri="{FF2B5EF4-FFF2-40B4-BE49-F238E27FC236}">
                  <a16:creationId xmlns:a16="http://schemas.microsoft.com/office/drawing/2014/main" id="{B44402D7-5B58-495B-A84F-FBEE50B7BC61}"/>
                </a:ext>
              </a:extLst>
            </p:cNvPr>
            <p:cNvPicPr>
              <a:picLocks noChangeAspect="1"/>
            </p:cNvPicPr>
            <p:nvPr/>
          </p:nvPicPr>
          <p:blipFill rotWithShape="1">
            <a:blip r:embed="rId3"/>
            <a:srcRect l="23848"/>
            <a:stretch/>
          </p:blipFill>
          <p:spPr>
            <a:xfrm>
              <a:off x="1868281" y="2677369"/>
              <a:ext cx="4342857" cy="3115295"/>
            </a:xfrm>
            <a:prstGeom prst="rect">
              <a:avLst/>
            </a:prstGeom>
          </p:spPr>
        </p:pic>
        <p:sp>
          <p:nvSpPr>
            <p:cNvPr id="22" name="Rectangle 21">
              <a:extLst>
                <a:ext uri="{FF2B5EF4-FFF2-40B4-BE49-F238E27FC236}">
                  <a16:creationId xmlns:a16="http://schemas.microsoft.com/office/drawing/2014/main" id="{9152BC0B-893B-4543-BBFD-93D089F089C3}"/>
                </a:ext>
              </a:extLst>
            </p:cNvPr>
            <p:cNvSpPr/>
            <p:nvPr/>
          </p:nvSpPr>
          <p:spPr>
            <a:xfrm>
              <a:off x="2978096" y="2826459"/>
              <a:ext cx="1790273" cy="98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B20A54E-5237-403D-9D0B-3401F574D212}"/>
                </a:ext>
              </a:extLst>
            </p:cNvPr>
            <p:cNvSpPr/>
            <p:nvPr/>
          </p:nvSpPr>
          <p:spPr>
            <a:xfrm>
              <a:off x="105685" y="3780311"/>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C0C1AE-0A3F-4C9B-AF8C-810A369FD6DA}"/>
                </a:ext>
              </a:extLst>
            </p:cNvPr>
            <p:cNvSpPr/>
            <p:nvPr/>
          </p:nvSpPr>
          <p:spPr>
            <a:xfrm>
              <a:off x="3316115" y="4726031"/>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5B2FA55-3828-4336-A922-41357534EECF}"/>
                </a:ext>
              </a:extLst>
            </p:cNvPr>
            <p:cNvSpPr/>
            <p:nvPr/>
          </p:nvSpPr>
          <p:spPr>
            <a:xfrm>
              <a:off x="3773895" y="5100572"/>
              <a:ext cx="1790273" cy="783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Arrow Connector 28">
            <a:extLst>
              <a:ext uri="{FF2B5EF4-FFF2-40B4-BE49-F238E27FC236}">
                <a16:creationId xmlns:a16="http://schemas.microsoft.com/office/drawing/2014/main" id="{15B8EDB8-028A-41CF-A9FB-548A86F39462}"/>
              </a:ext>
            </a:extLst>
          </p:cNvPr>
          <p:cNvCxnSpPr/>
          <p:nvPr/>
        </p:nvCxnSpPr>
        <p:spPr>
          <a:xfrm flipH="1">
            <a:off x="3444559" y="2065063"/>
            <a:ext cx="380922" cy="76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662681E-DEE0-4114-8853-0D39DF21FDD6}"/>
              </a:ext>
            </a:extLst>
          </p:cNvPr>
          <p:cNvSpPr txBox="1"/>
          <p:nvPr/>
        </p:nvSpPr>
        <p:spPr>
          <a:xfrm>
            <a:off x="3601604" y="3137667"/>
            <a:ext cx="868507" cy="646331"/>
          </a:xfrm>
          <a:prstGeom prst="rect">
            <a:avLst/>
          </a:prstGeom>
          <a:noFill/>
        </p:spPr>
        <p:txBody>
          <a:bodyPr wrap="none" rtlCol="0">
            <a:spAutoFit/>
          </a:bodyPr>
          <a:lstStyle/>
          <a:p>
            <a:r>
              <a:rPr lang="en-US" dirty="0"/>
              <a:t>cavity </a:t>
            </a:r>
          </a:p>
          <a:p>
            <a:r>
              <a:rPr lang="en-US" dirty="0"/>
              <a:t>photon</a:t>
            </a: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D30ECFC7-CFCE-43F2-96B1-7C455DBFB95F}"/>
                  </a:ext>
                </a:extLst>
              </p:cNvPr>
              <p:cNvSpPr/>
              <p:nvPr/>
            </p:nvSpPr>
            <p:spPr>
              <a:xfrm>
                <a:off x="5964253" y="4211936"/>
                <a:ext cx="4640886" cy="431978"/>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𝑚</m:t>
                        </m:r>
                      </m:sub>
                      <m:sup/>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b="1">
                            <a:latin typeface="Cambria Math" panose="02040503050406030204" pitchFamily="18" charset="0"/>
                            <a:ea typeface="Cambria Math" panose="02040503050406030204" pitchFamily="18" charset="0"/>
                          </a:rPr>
                          <m:t>𝐫</m:t>
                        </m:r>
                        <m:r>
                          <a:rPr lang="en-US" b="1">
                            <a:latin typeface="Cambria Math" panose="02040503050406030204" pitchFamily="18" charset="0"/>
                            <a:ea typeface="Cambria Math" panose="02040503050406030204" pitchFamily="18" charset="0"/>
                          </a:rPr>
                          <m:t> </m:t>
                        </m:r>
                        <m:d>
                          <m:dPr>
                            <m:ctrlPr>
                              <a:rPr lang="en-US" b="1"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𝑔</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r>
                              <a:rPr lang="en-US" i="1">
                                <a:latin typeface="Cambria Math" panose="02040503050406030204" pitchFamily="18" charset="0"/>
                              </a:rPr>
                              <m:t>+</m:t>
                            </m:r>
                            <m:r>
                              <m:rPr>
                                <m:sty m:val="p"/>
                              </m:rPr>
                              <a:rPr lang="en-US">
                                <a:latin typeface="Cambria Math" panose="02040503050406030204" pitchFamily="18" charset="0"/>
                              </a:rPr>
                              <m:t>H</m:t>
                            </m:r>
                            <m:r>
                              <a:rPr lang="en-US">
                                <a:latin typeface="Cambria Math" panose="02040503050406030204" pitchFamily="18" charset="0"/>
                              </a:rPr>
                              <m:t>.</m:t>
                            </m:r>
                            <m:r>
                              <m:rPr>
                                <m:sty m:val="p"/>
                              </m:rPr>
                              <a:rPr lang="en-US">
                                <a:latin typeface="Cambria Math" panose="02040503050406030204" pitchFamily="18" charset="0"/>
                              </a:rPr>
                              <m:t>c</m:t>
                            </m:r>
                            <m:r>
                              <a:rPr lang="en-US">
                                <a:latin typeface="Cambria Math" panose="02040503050406030204" pitchFamily="18" charset="0"/>
                              </a:rPr>
                              <m:t>.</m:t>
                            </m:r>
                          </m:e>
                        </m:d>
                      </m:e>
                    </m:nary>
                  </m:oMath>
                </a14:m>
                <a:r>
                  <a:rPr lang="en-US" dirty="0"/>
                  <a:t> </a:t>
                </a:r>
              </a:p>
            </p:txBody>
          </p:sp>
        </mc:Choice>
        <mc:Fallback xmlns="">
          <p:sp>
            <p:nvSpPr>
              <p:cNvPr id="44" name="Rectangle 43">
                <a:extLst>
                  <a:ext uri="{FF2B5EF4-FFF2-40B4-BE49-F238E27FC236}">
                    <a16:creationId xmlns:a16="http://schemas.microsoft.com/office/drawing/2014/main" id="{D30ECFC7-CFCE-43F2-96B1-7C455DBFB95F}"/>
                  </a:ext>
                </a:extLst>
              </p:cNvPr>
              <p:cNvSpPr>
                <a:spLocks noRot="1" noChangeAspect="1" noMove="1" noResize="1" noEditPoints="1" noAdjustHandles="1" noChangeArrowheads="1" noChangeShapeType="1" noTextEdit="1"/>
              </p:cNvSpPr>
              <p:nvPr/>
            </p:nvSpPr>
            <p:spPr>
              <a:xfrm>
                <a:off x="5964253" y="4211936"/>
                <a:ext cx="4640886" cy="431978"/>
              </a:xfrm>
              <a:prstGeom prst="rect">
                <a:avLst/>
              </a:prstGeom>
              <a:blipFill>
                <a:blip r:embed="rId4"/>
                <a:stretch>
                  <a:fillRect t="-92958" b="-153521"/>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2659021F-2371-45FD-AA60-36973E26098B}"/>
              </a:ext>
            </a:extLst>
          </p:cNvPr>
          <p:cNvSpPr/>
          <p:nvPr/>
        </p:nvSpPr>
        <p:spPr>
          <a:xfrm>
            <a:off x="3443049" y="1189182"/>
            <a:ext cx="1235457" cy="948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6C84BB-EDE1-453F-945A-153E49EC855D}"/>
                  </a:ext>
                </a:extLst>
              </p:cNvPr>
              <p:cNvSpPr txBox="1"/>
              <p:nvPr/>
            </p:nvSpPr>
            <p:spPr>
              <a:xfrm>
                <a:off x="3592310" y="1176221"/>
                <a:ext cx="961738" cy="923330"/>
              </a:xfrm>
              <a:prstGeom prst="rect">
                <a:avLst/>
              </a:prstGeom>
              <a:noFill/>
            </p:spPr>
            <p:txBody>
              <a:bodyPr wrap="none" rtlCol="0">
                <a:spAutoFit/>
              </a:bodyPr>
              <a:lstStyle/>
              <a:p>
                <a:pPr algn="ctr"/>
                <a:r>
                  <a:rPr lang="en-US" dirty="0"/>
                  <a:t>atoms</a:t>
                </a:r>
              </a:p>
              <a:p>
                <a:pPr algn="ctr"/>
                <a:r>
                  <a:rPr lang="en-US" dirty="0"/>
                  <a:t>in states</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𝑔</m:t>
                      </m:r>
                    </m:oMath>
                  </m:oMathPara>
                </a14:m>
                <a:endParaRPr lang="en-US" dirty="0"/>
              </a:p>
            </p:txBody>
          </p:sp>
        </mc:Choice>
        <mc:Fallback xmlns="">
          <p:sp>
            <p:nvSpPr>
              <p:cNvPr id="45" name="TextBox 44">
                <a:extLst>
                  <a:ext uri="{FF2B5EF4-FFF2-40B4-BE49-F238E27FC236}">
                    <a16:creationId xmlns:a16="http://schemas.microsoft.com/office/drawing/2014/main" id="{A76C84BB-EDE1-453F-945A-153E49EC855D}"/>
                  </a:ext>
                </a:extLst>
              </p:cNvPr>
              <p:cNvSpPr txBox="1">
                <a:spLocks noRot="1" noChangeAspect="1" noMove="1" noResize="1" noEditPoints="1" noAdjustHandles="1" noChangeArrowheads="1" noChangeShapeType="1" noTextEdit="1"/>
              </p:cNvSpPr>
              <p:nvPr/>
            </p:nvSpPr>
            <p:spPr>
              <a:xfrm>
                <a:off x="3592310" y="1176221"/>
                <a:ext cx="961738" cy="923330"/>
              </a:xfrm>
              <a:prstGeom prst="rect">
                <a:avLst/>
              </a:prstGeom>
              <a:blipFill>
                <a:blip r:embed="rId5"/>
                <a:stretch>
                  <a:fillRect l="-5063" t="-3974" r="-6329" b="-1987"/>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E462A09A-B73F-5231-E247-805F9812D2DA}"/>
              </a:ext>
            </a:extLst>
          </p:cNvPr>
          <p:cNvCxnSpPr>
            <a:cxnSpLocks/>
          </p:cNvCxnSpPr>
          <p:nvPr/>
        </p:nvCxnSpPr>
        <p:spPr>
          <a:xfrm>
            <a:off x="8160356" y="2295876"/>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3818D65-439D-D6EB-8677-C5A17CF691E5}"/>
              </a:ext>
            </a:extLst>
          </p:cNvPr>
          <p:cNvCxnSpPr>
            <a:cxnSpLocks/>
          </p:cNvCxnSpPr>
          <p:nvPr/>
        </p:nvCxnSpPr>
        <p:spPr>
          <a:xfrm>
            <a:off x="6693858" y="1763945"/>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449A17C-5373-9146-9F0C-ED133B6C5A07}"/>
                  </a:ext>
                </a:extLst>
              </p:cNvPr>
              <p:cNvSpPr txBox="1"/>
              <p:nvPr/>
            </p:nvSpPr>
            <p:spPr>
              <a:xfrm>
                <a:off x="8669396" y="1986168"/>
                <a:ext cx="9886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1</m:t>
                              </m:r>
                            </m:e>
                            <m:sub>
                              <m:r>
                                <a:rPr lang="en-US" i="1">
                                  <a:latin typeface="Cambria Math" panose="02040503050406030204" pitchFamily="18" charset="0"/>
                                </a:rPr>
                                <m:t>𝑚</m:t>
                              </m:r>
                            </m:sub>
                          </m:sSub>
                          <m:r>
                            <a:rPr lang="en-US" i="1">
                              <a:latin typeface="Cambria Math" panose="02040503050406030204" pitchFamily="18" charset="0"/>
                            </a:rPr>
                            <m:t>}</m:t>
                          </m:r>
                        </m:e>
                      </m:d>
                    </m:oMath>
                  </m:oMathPara>
                </a14:m>
                <a:endParaRPr lang="en-US" dirty="0"/>
              </a:p>
            </p:txBody>
          </p:sp>
        </mc:Choice>
        <mc:Fallback xmlns="">
          <p:sp>
            <p:nvSpPr>
              <p:cNvPr id="51" name="TextBox 50">
                <a:extLst>
                  <a:ext uri="{FF2B5EF4-FFF2-40B4-BE49-F238E27FC236}">
                    <a16:creationId xmlns:a16="http://schemas.microsoft.com/office/drawing/2014/main" id="{0449A17C-5373-9146-9F0C-ED133B6C5A07}"/>
                  </a:ext>
                </a:extLst>
              </p:cNvPr>
              <p:cNvSpPr txBox="1">
                <a:spLocks noRot="1" noChangeAspect="1" noMove="1" noResize="1" noEditPoints="1" noAdjustHandles="1" noChangeArrowheads="1" noChangeShapeType="1" noTextEdit="1"/>
              </p:cNvSpPr>
              <p:nvPr/>
            </p:nvSpPr>
            <p:spPr>
              <a:xfrm>
                <a:off x="8669396" y="1986168"/>
                <a:ext cx="988669" cy="276999"/>
              </a:xfrm>
              <a:prstGeom prst="rect">
                <a:avLst/>
              </a:prstGeom>
              <a:blipFill>
                <a:blip r:embed="rId6"/>
                <a:stretch>
                  <a:fillRect l="-17901" t="-180000" r="-58025" b="-2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5EA71B6A-6C93-238E-05D8-5CFDB26AAD0C}"/>
                  </a:ext>
                </a:extLst>
              </p:cNvPr>
              <p:cNvSpPr txBox="1"/>
              <p:nvPr/>
            </p:nvSpPr>
            <p:spPr>
              <a:xfrm>
                <a:off x="7237716" y="1625705"/>
                <a:ext cx="9625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𝑒</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0</m:t>
                              </m:r>
                            </m:e>
                            <m:sub>
                              <m:r>
                                <a:rPr lang="en-US" i="1">
                                  <a:latin typeface="Cambria Math" panose="02040503050406030204" pitchFamily="18" charset="0"/>
                                </a:rPr>
                                <m:t>𝑚</m:t>
                              </m:r>
                            </m:sub>
                          </m:sSub>
                          <m:r>
                            <a:rPr lang="en-US" i="1">
                              <a:latin typeface="Cambria Math" panose="02040503050406030204" pitchFamily="18" charset="0"/>
                            </a:rPr>
                            <m:t>}</m:t>
                          </m:r>
                        </m:e>
                      </m:d>
                    </m:oMath>
                  </m:oMathPara>
                </a14:m>
                <a:endParaRPr lang="en-US" dirty="0"/>
              </a:p>
            </p:txBody>
          </p:sp>
        </mc:Choice>
        <mc:Fallback xmlns="">
          <p:sp>
            <p:nvSpPr>
              <p:cNvPr id="52" name="TextBox 51">
                <a:extLst>
                  <a:ext uri="{FF2B5EF4-FFF2-40B4-BE49-F238E27FC236}">
                    <a16:creationId xmlns:a16="http://schemas.microsoft.com/office/drawing/2014/main" id="{5EA71B6A-6C93-238E-05D8-5CFDB26AAD0C}"/>
                  </a:ext>
                </a:extLst>
              </p:cNvPr>
              <p:cNvSpPr txBox="1">
                <a:spLocks noRot="1" noChangeAspect="1" noMove="1" noResize="1" noEditPoints="1" noAdjustHandles="1" noChangeArrowheads="1" noChangeShapeType="1" noTextEdit="1"/>
              </p:cNvSpPr>
              <p:nvPr/>
            </p:nvSpPr>
            <p:spPr>
              <a:xfrm>
                <a:off x="7237716" y="1625705"/>
                <a:ext cx="962508" cy="276999"/>
              </a:xfrm>
              <a:prstGeom prst="rect">
                <a:avLst/>
              </a:prstGeom>
              <a:blipFill>
                <a:blip r:embed="rId7"/>
                <a:stretch>
                  <a:fillRect l="-20886" t="-180000" r="-58861" b="-266667"/>
                </a:stretch>
              </a:blipFill>
            </p:spPr>
            <p:txBody>
              <a:bodyPr/>
              <a:lstStyle/>
              <a:p>
                <a:r>
                  <a:rPr lang="en-US">
                    <a:noFill/>
                  </a:rPr>
                  <a:t> </a:t>
                </a:r>
              </a:p>
            </p:txBody>
          </p:sp>
        </mc:Fallback>
      </mc:AlternateContent>
      <p:cxnSp>
        <p:nvCxnSpPr>
          <p:cNvPr id="53" name="Straight Connector 52">
            <a:extLst>
              <a:ext uri="{FF2B5EF4-FFF2-40B4-BE49-F238E27FC236}">
                <a16:creationId xmlns:a16="http://schemas.microsoft.com/office/drawing/2014/main" id="{10986188-D93F-70E9-A084-209B213743FC}"/>
              </a:ext>
            </a:extLst>
          </p:cNvPr>
          <p:cNvCxnSpPr>
            <a:cxnSpLocks/>
          </p:cNvCxnSpPr>
          <p:nvPr/>
        </p:nvCxnSpPr>
        <p:spPr>
          <a:xfrm>
            <a:off x="6699906" y="3590262"/>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A5EEDF8-972C-5B28-0A31-957C3DF3BE6E}"/>
                  </a:ext>
                </a:extLst>
              </p:cNvPr>
              <p:cNvSpPr txBox="1"/>
              <p:nvPr/>
            </p:nvSpPr>
            <p:spPr>
              <a:xfrm>
                <a:off x="7243287" y="3415529"/>
                <a:ext cx="10122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0</m:t>
                              </m:r>
                            </m:e>
                            <m:sub>
                              <m:r>
                                <a:rPr lang="en-US" b="0" i="1" smtClean="0">
                                  <a:latin typeface="Cambria Math" panose="02040503050406030204" pitchFamily="18" charset="0"/>
                                </a:rPr>
                                <m:t>𝑚</m:t>
                              </m:r>
                            </m:sub>
                          </m:sSub>
                          <m:r>
                            <a:rPr lang="en-US" b="0" i="1" smtClean="0">
                              <a:latin typeface="Cambria Math" panose="02040503050406030204" pitchFamily="18" charset="0"/>
                            </a:rPr>
                            <m:t>}</m:t>
                          </m:r>
                        </m:e>
                      </m:d>
                    </m:oMath>
                  </m:oMathPara>
                </a14:m>
                <a:endParaRPr lang="en-US" dirty="0"/>
              </a:p>
            </p:txBody>
          </p:sp>
        </mc:Choice>
        <mc:Fallback xmlns="">
          <p:sp>
            <p:nvSpPr>
              <p:cNvPr id="54" name="TextBox 53">
                <a:extLst>
                  <a:ext uri="{FF2B5EF4-FFF2-40B4-BE49-F238E27FC236}">
                    <a16:creationId xmlns:a16="http://schemas.microsoft.com/office/drawing/2014/main" id="{5A5EEDF8-972C-5B28-0A31-957C3DF3BE6E}"/>
                  </a:ext>
                </a:extLst>
              </p:cNvPr>
              <p:cNvSpPr txBox="1">
                <a:spLocks noRot="1" noChangeAspect="1" noMove="1" noResize="1" noEditPoints="1" noAdjustHandles="1" noChangeArrowheads="1" noChangeShapeType="1" noTextEdit="1"/>
              </p:cNvSpPr>
              <p:nvPr/>
            </p:nvSpPr>
            <p:spPr>
              <a:xfrm>
                <a:off x="7243287" y="3415529"/>
                <a:ext cx="1012265" cy="276999"/>
              </a:xfrm>
              <a:prstGeom prst="rect">
                <a:avLst/>
              </a:prstGeom>
              <a:blipFill>
                <a:blip r:embed="rId8"/>
                <a:stretch>
                  <a:fillRect l="-16265" t="-173913" r="-54819" b="-260870"/>
                </a:stretch>
              </a:blipFill>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34E58F19-0505-E49A-2F1F-829A4931395D}"/>
              </a:ext>
            </a:extLst>
          </p:cNvPr>
          <p:cNvCxnSpPr/>
          <p:nvPr/>
        </p:nvCxnSpPr>
        <p:spPr>
          <a:xfrm flipV="1">
            <a:off x="6519553" y="1516803"/>
            <a:ext cx="0" cy="2159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BEE9F59-3A83-09E9-BEF7-0604E4C8F5D4}"/>
              </a:ext>
            </a:extLst>
          </p:cNvPr>
          <p:cNvCxnSpPr/>
          <p:nvPr/>
        </p:nvCxnSpPr>
        <p:spPr>
          <a:xfrm>
            <a:off x="6436428" y="1763945"/>
            <a:ext cx="17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8495C35-C32D-1E9E-1F61-97A0E68073B2}"/>
              </a:ext>
            </a:extLst>
          </p:cNvPr>
          <p:cNvCxnSpPr/>
          <p:nvPr/>
        </p:nvCxnSpPr>
        <p:spPr>
          <a:xfrm>
            <a:off x="6432400" y="3571212"/>
            <a:ext cx="17430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2E56572-24BD-9FAA-CE65-434799B053F6}"/>
                  </a:ext>
                </a:extLst>
              </p:cNvPr>
              <p:cNvSpPr txBox="1"/>
              <p:nvPr/>
            </p:nvSpPr>
            <p:spPr>
              <a:xfrm>
                <a:off x="5949224" y="1516181"/>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at</m:t>
                          </m:r>
                        </m:sub>
                      </m:sSub>
                    </m:oMath>
                  </m:oMathPara>
                </a14:m>
                <a:endParaRPr lang="en-US" dirty="0"/>
              </a:p>
            </p:txBody>
          </p:sp>
        </mc:Choice>
        <mc:Fallback xmlns="">
          <p:sp>
            <p:nvSpPr>
              <p:cNvPr id="58" name="TextBox 57">
                <a:extLst>
                  <a:ext uri="{FF2B5EF4-FFF2-40B4-BE49-F238E27FC236}">
                    <a16:creationId xmlns:a16="http://schemas.microsoft.com/office/drawing/2014/main" id="{F2E56572-24BD-9FAA-CE65-434799B053F6}"/>
                  </a:ext>
                </a:extLst>
              </p:cNvPr>
              <p:cNvSpPr txBox="1">
                <a:spLocks noRot="1" noChangeAspect="1" noMove="1" noResize="1" noEditPoints="1" noAdjustHandles="1" noChangeArrowheads="1" noChangeShapeType="1" noTextEdit="1"/>
              </p:cNvSpPr>
              <p:nvPr/>
            </p:nvSpPr>
            <p:spPr>
              <a:xfrm>
                <a:off x="5949224" y="1516181"/>
                <a:ext cx="57252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FC2F90B-9FCC-6F7F-A86B-F9E2FC3B2113}"/>
                  </a:ext>
                </a:extLst>
              </p:cNvPr>
              <p:cNvSpPr txBox="1"/>
              <p:nvPr/>
            </p:nvSpPr>
            <p:spPr>
              <a:xfrm>
                <a:off x="6147620" y="3354029"/>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59" name="TextBox 58">
                <a:extLst>
                  <a:ext uri="{FF2B5EF4-FFF2-40B4-BE49-F238E27FC236}">
                    <a16:creationId xmlns:a16="http://schemas.microsoft.com/office/drawing/2014/main" id="{CFC2F90B-9FCC-6F7F-A86B-F9E2FC3B2113}"/>
                  </a:ext>
                </a:extLst>
              </p:cNvPr>
              <p:cNvSpPr txBox="1">
                <a:spLocks noRot="1" noChangeAspect="1" noMove="1" noResize="1" noEditPoints="1" noAdjustHandles="1" noChangeArrowheads="1" noChangeShapeType="1" noTextEdit="1"/>
              </p:cNvSpPr>
              <p:nvPr/>
            </p:nvSpPr>
            <p:spPr>
              <a:xfrm>
                <a:off x="6147620" y="3354029"/>
                <a:ext cx="36580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74A4EF5-DADA-8ABB-4C09-152066C3EB97}"/>
                  </a:ext>
                </a:extLst>
              </p:cNvPr>
              <p:cNvSpPr txBox="1"/>
              <p:nvPr/>
            </p:nvSpPr>
            <p:spPr>
              <a:xfrm>
                <a:off x="5956114" y="1731320"/>
                <a:ext cx="560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m</m:t>
                          </m:r>
                        </m:sub>
                      </m:sSub>
                    </m:oMath>
                  </m:oMathPara>
                </a14:m>
                <a:endParaRPr lang="en-US" dirty="0"/>
              </a:p>
            </p:txBody>
          </p:sp>
        </mc:Choice>
        <mc:Fallback xmlns="">
          <p:sp>
            <p:nvSpPr>
              <p:cNvPr id="60" name="TextBox 59">
                <a:extLst>
                  <a:ext uri="{FF2B5EF4-FFF2-40B4-BE49-F238E27FC236}">
                    <a16:creationId xmlns:a16="http://schemas.microsoft.com/office/drawing/2014/main" id="{A74A4EF5-DADA-8ABB-4C09-152066C3EB97}"/>
                  </a:ext>
                </a:extLst>
              </p:cNvPr>
              <p:cNvSpPr txBox="1">
                <a:spLocks noRot="1" noChangeAspect="1" noMove="1" noResize="1" noEditPoints="1" noAdjustHandles="1" noChangeArrowheads="1" noChangeShapeType="1" noTextEdit="1"/>
              </p:cNvSpPr>
              <p:nvPr/>
            </p:nvSpPr>
            <p:spPr>
              <a:xfrm>
                <a:off x="5956114" y="1731320"/>
                <a:ext cx="560282" cy="369332"/>
              </a:xfrm>
              <a:prstGeom prst="rect">
                <a:avLst/>
              </a:prstGeom>
              <a:blipFill>
                <a:blip r:embed="rId11"/>
                <a:stretch>
                  <a:fillRect/>
                </a:stretch>
              </a:blipFill>
            </p:spPr>
            <p:txBody>
              <a:bodyPr/>
              <a:lstStyle/>
              <a:p>
                <a:r>
                  <a:rPr lang="en-US">
                    <a:noFill/>
                  </a:rPr>
                  <a:t> </a:t>
                </a:r>
              </a:p>
            </p:txBody>
          </p:sp>
        </mc:Fallback>
      </mc:AlternateContent>
      <p:cxnSp>
        <p:nvCxnSpPr>
          <p:cNvPr id="67" name="Straight Connector 66">
            <a:extLst>
              <a:ext uri="{FF2B5EF4-FFF2-40B4-BE49-F238E27FC236}">
                <a16:creationId xmlns:a16="http://schemas.microsoft.com/office/drawing/2014/main" id="{2427474C-7B3A-D027-F45C-1C0AEC0C6680}"/>
              </a:ext>
            </a:extLst>
          </p:cNvPr>
          <p:cNvCxnSpPr/>
          <p:nvPr/>
        </p:nvCxnSpPr>
        <p:spPr>
          <a:xfrm>
            <a:off x="6441490" y="1982581"/>
            <a:ext cx="17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1685CD-B01E-F9C3-68BA-1CAADF72892C}"/>
              </a:ext>
            </a:extLst>
          </p:cNvPr>
          <p:cNvCxnSpPr>
            <a:cxnSpLocks/>
          </p:cNvCxnSpPr>
          <p:nvPr/>
        </p:nvCxnSpPr>
        <p:spPr>
          <a:xfrm>
            <a:off x="8160356" y="2209950"/>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84BDED-87B9-C1EF-DD28-5F9C8F8DD059}"/>
              </a:ext>
            </a:extLst>
          </p:cNvPr>
          <p:cNvCxnSpPr>
            <a:cxnSpLocks/>
          </p:cNvCxnSpPr>
          <p:nvPr/>
        </p:nvCxnSpPr>
        <p:spPr>
          <a:xfrm>
            <a:off x="8155276" y="2125613"/>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60FF589-3740-81E9-5241-EFC466909401}"/>
              </a:ext>
            </a:extLst>
          </p:cNvPr>
          <p:cNvCxnSpPr>
            <a:cxnSpLocks/>
          </p:cNvCxnSpPr>
          <p:nvPr/>
        </p:nvCxnSpPr>
        <p:spPr>
          <a:xfrm>
            <a:off x="8150196" y="2038319"/>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Freeform: Shape 71">
            <a:extLst>
              <a:ext uri="{FF2B5EF4-FFF2-40B4-BE49-F238E27FC236}">
                <a16:creationId xmlns:a16="http://schemas.microsoft.com/office/drawing/2014/main" id="{DDD2EFB3-1DAD-15DF-51DD-8A9598AE2A87}"/>
              </a:ext>
            </a:extLst>
          </p:cNvPr>
          <p:cNvSpPr/>
          <p:nvPr/>
        </p:nvSpPr>
        <p:spPr>
          <a:xfrm flipV="1">
            <a:off x="7086724" y="1829845"/>
            <a:ext cx="1061531" cy="463183"/>
          </a:xfrm>
          <a:custGeom>
            <a:avLst/>
            <a:gdLst>
              <a:gd name="connsiteX0" fmla="*/ 0 w 1270659"/>
              <a:gd name="connsiteY0" fmla="*/ 581932 h 581932"/>
              <a:gd name="connsiteX1" fmla="*/ 558140 w 1270659"/>
              <a:gd name="connsiteY1" fmla="*/ 41 h 581932"/>
              <a:gd name="connsiteX2" fmla="*/ 1270659 w 1270659"/>
              <a:gd name="connsiteY2" fmla="*/ 558181 h 581932"/>
              <a:gd name="connsiteX0" fmla="*/ 0 w 1200935"/>
              <a:gd name="connsiteY0" fmla="*/ 583262 h 583262"/>
              <a:gd name="connsiteX1" fmla="*/ 558140 w 1200935"/>
              <a:gd name="connsiteY1" fmla="*/ 1371 h 583262"/>
              <a:gd name="connsiteX2" fmla="*/ 1200935 w 1200935"/>
              <a:gd name="connsiteY2" fmla="*/ 463282 h 583262"/>
              <a:gd name="connsiteX0" fmla="*/ 0 w 1200935"/>
              <a:gd name="connsiteY0" fmla="*/ 704119 h 704119"/>
              <a:gd name="connsiteX1" fmla="*/ 558140 w 1200935"/>
              <a:gd name="connsiteY1" fmla="*/ 4614 h 704119"/>
              <a:gd name="connsiteX2" fmla="*/ 1200935 w 1200935"/>
              <a:gd name="connsiteY2" fmla="*/ 466525 h 704119"/>
              <a:gd name="connsiteX0" fmla="*/ 0 w 1184364"/>
              <a:gd name="connsiteY0" fmla="*/ 707020 h 707020"/>
              <a:gd name="connsiteX1" fmla="*/ 558140 w 1184364"/>
              <a:gd name="connsiteY1" fmla="*/ 7515 h 707020"/>
              <a:gd name="connsiteX2" fmla="*/ 1184364 w 1184364"/>
              <a:gd name="connsiteY2" fmla="*/ 365529 h 707020"/>
              <a:gd name="connsiteX0" fmla="*/ 0 w 1209219"/>
              <a:gd name="connsiteY0" fmla="*/ 771954 h 771954"/>
              <a:gd name="connsiteX1" fmla="*/ 582995 w 1209219"/>
              <a:gd name="connsiteY1" fmla="*/ 7515 h 771954"/>
              <a:gd name="connsiteX2" fmla="*/ 1209219 w 1209219"/>
              <a:gd name="connsiteY2" fmla="*/ 365529 h 771954"/>
              <a:gd name="connsiteX0" fmla="*/ 0 w 1209219"/>
              <a:gd name="connsiteY0" fmla="*/ 771954 h 771954"/>
              <a:gd name="connsiteX1" fmla="*/ 582995 w 1209219"/>
              <a:gd name="connsiteY1" fmla="*/ 7515 h 771954"/>
              <a:gd name="connsiteX2" fmla="*/ 1209219 w 1209219"/>
              <a:gd name="connsiteY2" fmla="*/ 365529 h 771954"/>
              <a:gd name="connsiteX0" fmla="*/ 0 w 1209219"/>
              <a:gd name="connsiteY0" fmla="*/ 937538 h 937538"/>
              <a:gd name="connsiteX1" fmla="*/ 582995 w 1209219"/>
              <a:gd name="connsiteY1" fmla="*/ 7515 h 937538"/>
              <a:gd name="connsiteX2" fmla="*/ 1209219 w 1209219"/>
              <a:gd name="connsiteY2" fmla="*/ 365529 h 937538"/>
              <a:gd name="connsiteX0" fmla="*/ 0 w 1209219"/>
              <a:gd name="connsiteY0" fmla="*/ 937538 h 937538"/>
              <a:gd name="connsiteX1" fmla="*/ 582995 w 1209219"/>
              <a:gd name="connsiteY1" fmla="*/ 7515 h 937538"/>
              <a:gd name="connsiteX2" fmla="*/ 1209219 w 1209219"/>
              <a:gd name="connsiteY2" fmla="*/ 365529 h 937538"/>
            </a:gdLst>
            <a:ahLst/>
            <a:cxnLst>
              <a:cxn ang="0">
                <a:pos x="connsiteX0" y="connsiteY0"/>
              </a:cxn>
              <a:cxn ang="0">
                <a:pos x="connsiteX1" y="connsiteY1"/>
              </a:cxn>
              <a:cxn ang="0">
                <a:pos x="connsiteX2" y="connsiteY2"/>
              </a:cxn>
            </a:cxnLst>
            <a:rect l="l" t="t" r="r" b="b"/>
            <a:pathLst>
              <a:path w="1209219" h="937538">
                <a:moveTo>
                  <a:pt x="0" y="937538"/>
                </a:moveTo>
                <a:cubicBezTo>
                  <a:pt x="175254" y="447271"/>
                  <a:pt x="382839" y="47114"/>
                  <a:pt x="582995" y="7515"/>
                </a:cubicBezTo>
                <a:cubicBezTo>
                  <a:pt x="783151" y="-32084"/>
                  <a:pt x="958847" y="84480"/>
                  <a:pt x="1209219" y="365529"/>
                </a:cubicBez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AA775046-B867-DEE7-04A4-53484663BE2A}"/>
              </a:ext>
            </a:extLst>
          </p:cNvPr>
          <p:cNvSpPr txBox="1"/>
          <p:nvPr/>
        </p:nvSpPr>
        <p:spPr>
          <a:xfrm>
            <a:off x="614999" y="6211669"/>
            <a:ext cx="8608514" cy="646331"/>
          </a:xfrm>
          <a:prstGeom prst="rect">
            <a:avLst/>
          </a:prstGeom>
          <a:noFill/>
        </p:spPr>
        <p:txBody>
          <a:bodyPr wrap="square">
            <a:spAutoFit/>
          </a:bodyPr>
          <a:lstStyle/>
          <a:p>
            <a:r>
              <a:rPr lang="en-US" dirty="0"/>
              <a:t>Multimode experiments, e.g.,</a:t>
            </a:r>
            <a:r>
              <a:rPr lang="en-US" dirty="0">
                <a:solidFill>
                  <a:schemeClr val="accent1"/>
                </a:solidFill>
              </a:rPr>
              <a:t> Lev group, </a:t>
            </a:r>
            <a:r>
              <a:rPr lang="en-US" i="1" dirty="0">
                <a:solidFill>
                  <a:schemeClr val="accent1"/>
                </a:solidFill>
              </a:rPr>
              <a:t>PRX</a:t>
            </a:r>
            <a:r>
              <a:rPr lang="en-US" dirty="0">
                <a:solidFill>
                  <a:schemeClr val="accent1"/>
                </a:solidFill>
              </a:rPr>
              <a:t> 2018</a:t>
            </a:r>
          </a:p>
          <a:p>
            <a:r>
              <a:rPr lang="en-US" dirty="0"/>
              <a:t>Related theory work in context of fermionic glasses, </a:t>
            </a:r>
            <a:r>
              <a:rPr lang="en-US" dirty="0">
                <a:solidFill>
                  <a:schemeClr val="accent1"/>
                </a:solidFill>
              </a:rPr>
              <a:t>Müller, </a:t>
            </a:r>
            <a:r>
              <a:rPr lang="en-US" dirty="0" err="1">
                <a:solidFill>
                  <a:schemeClr val="accent1"/>
                </a:solidFill>
              </a:rPr>
              <a:t>Strack</a:t>
            </a:r>
            <a:r>
              <a:rPr lang="en-US" dirty="0">
                <a:solidFill>
                  <a:schemeClr val="accent1"/>
                </a:solidFill>
              </a:rPr>
              <a:t>, Sachdev </a:t>
            </a:r>
            <a:r>
              <a:rPr lang="en-US" i="1" dirty="0">
                <a:solidFill>
                  <a:schemeClr val="accent1"/>
                </a:solidFill>
              </a:rPr>
              <a:t>PRA</a:t>
            </a:r>
            <a:r>
              <a:rPr lang="en-US" dirty="0">
                <a:solidFill>
                  <a:schemeClr val="accent1"/>
                </a:solidFill>
              </a:rPr>
              <a:t> 2012</a:t>
            </a:r>
          </a:p>
        </p:txBody>
      </p:sp>
    </p:spTree>
    <p:extLst>
      <p:ext uri="{BB962C8B-B14F-4D97-AF65-F5344CB8AC3E}">
        <p14:creationId xmlns:p14="http://schemas.microsoft.com/office/powerpoint/2010/main" val="6930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4DE3B0D-084D-4931-9EC5-F16C526926FB}"/>
              </a:ext>
            </a:extLst>
          </p:cNvPr>
          <p:cNvGrpSpPr/>
          <p:nvPr/>
        </p:nvGrpSpPr>
        <p:grpSpPr>
          <a:xfrm>
            <a:off x="-484284" y="1334007"/>
            <a:ext cx="6105453" cy="3115295"/>
            <a:chOff x="105685" y="2677369"/>
            <a:chExt cx="6105453" cy="3115295"/>
          </a:xfrm>
        </p:grpSpPr>
        <p:pic>
          <p:nvPicPr>
            <p:cNvPr id="6" name="Picture 5">
              <a:extLst>
                <a:ext uri="{FF2B5EF4-FFF2-40B4-BE49-F238E27FC236}">
                  <a16:creationId xmlns:a16="http://schemas.microsoft.com/office/drawing/2014/main" id="{B44402D7-5B58-495B-A84F-FBEE50B7BC61}"/>
                </a:ext>
              </a:extLst>
            </p:cNvPr>
            <p:cNvPicPr>
              <a:picLocks noChangeAspect="1"/>
            </p:cNvPicPr>
            <p:nvPr/>
          </p:nvPicPr>
          <p:blipFill rotWithShape="1">
            <a:blip r:embed="rId3"/>
            <a:srcRect l="23848"/>
            <a:stretch/>
          </p:blipFill>
          <p:spPr>
            <a:xfrm>
              <a:off x="1868281" y="2677369"/>
              <a:ext cx="4342857" cy="3115295"/>
            </a:xfrm>
            <a:prstGeom prst="rect">
              <a:avLst/>
            </a:prstGeom>
          </p:spPr>
        </p:pic>
        <p:sp>
          <p:nvSpPr>
            <p:cNvPr id="23" name="Rectangle 22">
              <a:extLst>
                <a:ext uri="{FF2B5EF4-FFF2-40B4-BE49-F238E27FC236}">
                  <a16:creationId xmlns:a16="http://schemas.microsoft.com/office/drawing/2014/main" id="{CB20A54E-5237-403D-9D0B-3401F574D212}"/>
                </a:ext>
              </a:extLst>
            </p:cNvPr>
            <p:cNvSpPr/>
            <p:nvPr/>
          </p:nvSpPr>
          <p:spPr>
            <a:xfrm>
              <a:off x="105685" y="3780311"/>
              <a:ext cx="1790273" cy="115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Rectangle 73">
            <a:extLst>
              <a:ext uri="{FF2B5EF4-FFF2-40B4-BE49-F238E27FC236}">
                <a16:creationId xmlns:a16="http://schemas.microsoft.com/office/drawing/2014/main" id="{79FA22C8-846E-28AC-02D1-FFBB0F08D6C2}"/>
              </a:ext>
            </a:extLst>
          </p:cNvPr>
          <p:cNvSpPr/>
          <p:nvPr/>
        </p:nvSpPr>
        <p:spPr>
          <a:xfrm>
            <a:off x="3324116" y="1245281"/>
            <a:ext cx="792059" cy="98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E5F32DB8-E180-A85B-3F32-928B4B4DC7FB}"/>
              </a:ext>
            </a:extLst>
          </p:cNvPr>
          <p:cNvSpPr/>
          <p:nvPr/>
        </p:nvSpPr>
        <p:spPr>
          <a:xfrm>
            <a:off x="2325902" y="1303525"/>
            <a:ext cx="1790273" cy="98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05A342-13D4-4795-9D81-52262D16B147}"/>
              </a:ext>
            </a:extLst>
          </p:cNvPr>
          <p:cNvSpPr>
            <a:spLocks noGrp="1"/>
          </p:cNvSpPr>
          <p:nvPr>
            <p:ph type="title"/>
          </p:nvPr>
        </p:nvSpPr>
        <p:spPr>
          <a:xfrm>
            <a:off x="614999" y="561047"/>
            <a:ext cx="7522029" cy="1325563"/>
          </a:xfrm>
        </p:spPr>
        <p:txBody>
          <a:bodyPr>
            <a:noAutofit/>
          </a:bodyPr>
          <a:lstStyle/>
          <a:p>
            <a:r>
              <a:rPr lang="en-US" sz="3200" dirty="0"/>
              <a:t>We propose to use a multimode cavity </a:t>
            </a:r>
            <a:br>
              <a:rPr lang="en-US" sz="3200" dirty="0"/>
            </a:br>
            <a:br>
              <a:rPr lang="en-US" sz="3200" dirty="0"/>
            </a:br>
            <a:endParaRPr lang="en-US" sz="3200" dirty="0"/>
          </a:p>
        </p:txBody>
      </p:sp>
      <p:cxnSp>
        <p:nvCxnSpPr>
          <p:cNvPr id="7" name="Straight Connector 6">
            <a:extLst>
              <a:ext uri="{FF2B5EF4-FFF2-40B4-BE49-F238E27FC236}">
                <a16:creationId xmlns:a16="http://schemas.microsoft.com/office/drawing/2014/main" id="{9CBA98F7-8B88-4E58-8174-566AA61C3AFC}"/>
              </a:ext>
            </a:extLst>
          </p:cNvPr>
          <p:cNvCxnSpPr>
            <a:cxnSpLocks/>
          </p:cNvCxnSpPr>
          <p:nvPr/>
        </p:nvCxnSpPr>
        <p:spPr>
          <a:xfrm>
            <a:off x="8160356" y="2295876"/>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EC9DC9-1428-403D-BD60-551C43C64D16}"/>
              </a:ext>
            </a:extLst>
          </p:cNvPr>
          <p:cNvCxnSpPr>
            <a:cxnSpLocks/>
          </p:cNvCxnSpPr>
          <p:nvPr/>
        </p:nvCxnSpPr>
        <p:spPr>
          <a:xfrm>
            <a:off x="6693858" y="1763945"/>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E47335F-7597-41C2-8B75-69948077D99B}"/>
                  </a:ext>
                </a:extLst>
              </p:cNvPr>
              <p:cNvSpPr txBox="1"/>
              <p:nvPr/>
            </p:nvSpPr>
            <p:spPr>
              <a:xfrm>
                <a:off x="8669396" y="1986168"/>
                <a:ext cx="9886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1</m:t>
                              </m:r>
                            </m:e>
                            <m:sub>
                              <m:r>
                                <a:rPr lang="en-US" i="1">
                                  <a:latin typeface="Cambria Math" panose="02040503050406030204" pitchFamily="18" charset="0"/>
                                </a:rPr>
                                <m:t>𝑚</m:t>
                              </m:r>
                            </m:sub>
                          </m:sSub>
                          <m:r>
                            <a:rPr lang="en-US" i="1">
                              <a:latin typeface="Cambria Math" panose="02040503050406030204" pitchFamily="18" charset="0"/>
                            </a:rPr>
                            <m:t>}</m:t>
                          </m:r>
                        </m:e>
                      </m:d>
                    </m:oMath>
                  </m:oMathPara>
                </a14:m>
                <a:endParaRPr lang="en-US" dirty="0"/>
              </a:p>
            </p:txBody>
          </p:sp>
        </mc:Choice>
        <mc:Fallback xmlns="">
          <p:sp>
            <p:nvSpPr>
              <p:cNvPr id="9" name="TextBox 8">
                <a:extLst>
                  <a:ext uri="{FF2B5EF4-FFF2-40B4-BE49-F238E27FC236}">
                    <a16:creationId xmlns:a16="http://schemas.microsoft.com/office/drawing/2014/main" id="{2E47335F-7597-41C2-8B75-69948077D99B}"/>
                  </a:ext>
                </a:extLst>
              </p:cNvPr>
              <p:cNvSpPr txBox="1">
                <a:spLocks noRot="1" noChangeAspect="1" noMove="1" noResize="1" noEditPoints="1" noAdjustHandles="1" noChangeArrowheads="1" noChangeShapeType="1" noTextEdit="1"/>
              </p:cNvSpPr>
              <p:nvPr/>
            </p:nvSpPr>
            <p:spPr>
              <a:xfrm>
                <a:off x="8669396" y="1986168"/>
                <a:ext cx="988669" cy="276999"/>
              </a:xfrm>
              <a:prstGeom prst="rect">
                <a:avLst/>
              </a:prstGeom>
              <a:blipFill>
                <a:blip r:embed="rId4"/>
                <a:stretch>
                  <a:fillRect l="-17901" t="-180000" r="-58025" b="-26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B11F690-543C-42F9-9A24-A988BEF60D6C}"/>
                  </a:ext>
                </a:extLst>
              </p:cNvPr>
              <p:cNvSpPr txBox="1"/>
              <p:nvPr/>
            </p:nvSpPr>
            <p:spPr>
              <a:xfrm>
                <a:off x="7237716" y="1625705"/>
                <a:ext cx="9625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𝑒</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0</m:t>
                              </m:r>
                            </m:e>
                            <m:sub>
                              <m:r>
                                <a:rPr lang="en-US" i="1">
                                  <a:latin typeface="Cambria Math" panose="02040503050406030204" pitchFamily="18" charset="0"/>
                                </a:rPr>
                                <m:t>𝑚</m:t>
                              </m:r>
                            </m:sub>
                          </m:sSub>
                          <m:r>
                            <a:rPr lang="en-US" i="1">
                              <a:latin typeface="Cambria Math" panose="02040503050406030204" pitchFamily="18" charset="0"/>
                            </a:rPr>
                            <m:t>}</m:t>
                          </m:r>
                        </m:e>
                      </m:d>
                    </m:oMath>
                  </m:oMathPara>
                </a14:m>
                <a:endParaRPr lang="en-US" dirty="0"/>
              </a:p>
            </p:txBody>
          </p:sp>
        </mc:Choice>
        <mc:Fallback xmlns="">
          <p:sp>
            <p:nvSpPr>
              <p:cNvPr id="15" name="TextBox 14">
                <a:extLst>
                  <a:ext uri="{FF2B5EF4-FFF2-40B4-BE49-F238E27FC236}">
                    <a16:creationId xmlns:a16="http://schemas.microsoft.com/office/drawing/2014/main" id="{BB11F690-543C-42F9-9A24-A988BEF60D6C}"/>
                  </a:ext>
                </a:extLst>
              </p:cNvPr>
              <p:cNvSpPr txBox="1">
                <a:spLocks noRot="1" noChangeAspect="1" noMove="1" noResize="1" noEditPoints="1" noAdjustHandles="1" noChangeArrowheads="1" noChangeShapeType="1" noTextEdit="1"/>
              </p:cNvSpPr>
              <p:nvPr/>
            </p:nvSpPr>
            <p:spPr>
              <a:xfrm>
                <a:off x="7237716" y="1625705"/>
                <a:ext cx="962508" cy="276999"/>
              </a:xfrm>
              <a:prstGeom prst="rect">
                <a:avLst/>
              </a:prstGeom>
              <a:blipFill>
                <a:blip r:embed="rId5"/>
                <a:stretch>
                  <a:fillRect l="-20886" t="-180000" r="-58861" b="-266667"/>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B636699B-B376-4E4C-BD2B-C84F86D2E19B}"/>
              </a:ext>
            </a:extLst>
          </p:cNvPr>
          <p:cNvCxnSpPr>
            <a:cxnSpLocks/>
          </p:cNvCxnSpPr>
          <p:nvPr/>
        </p:nvCxnSpPr>
        <p:spPr>
          <a:xfrm>
            <a:off x="6699906" y="3590262"/>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5439E92-3EB3-4EE6-8EFB-E69A35831623}"/>
                  </a:ext>
                </a:extLst>
              </p:cNvPr>
              <p:cNvSpPr txBox="1"/>
              <p:nvPr/>
            </p:nvSpPr>
            <p:spPr>
              <a:xfrm>
                <a:off x="7243287" y="3415529"/>
                <a:ext cx="10122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𝑔</m:t>
                          </m:r>
                        </m:e>
                      </m:d>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0</m:t>
                              </m:r>
                            </m:e>
                            <m:sub>
                              <m:r>
                                <a:rPr lang="en-US" b="0" i="1" smtClean="0">
                                  <a:latin typeface="Cambria Math" panose="02040503050406030204" pitchFamily="18" charset="0"/>
                                </a:rPr>
                                <m:t>𝑚</m:t>
                              </m:r>
                            </m:sub>
                          </m:sSub>
                          <m:r>
                            <a:rPr lang="en-US" b="0" i="1" smtClean="0">
                              <a:latin typeface="Cambria Math" panose="02040503050406030204" pitchFamily="18" charset="0"/>
                            </a:rPr>
                            <m:t>}</m:t>
                          </m:r>
                        </m:e>
                      </m:d>
                    </m:oMath>
                  </m:oMathPara>
                </a14:m>
                <a:endParaRPr lang="en-US" dirty="0"/>
              </a:p>
            </p:txBody>
          </p:sp>
        </mc:Choice>
        <mc:Fallback xmlns="">
          <p:sp>
            <p:nvSpPr>
              <p:cNvPr id="21" name="TextBox 20">
                <a:extLst>
                  <a:ext uri="{FF2B5EF4-FFF2-40B4-BE49-F238E27FC236}">
                    <a16:creationId xmlns:a16="http://schemas.microsoft.com/office/drawing/2014/main" id="{F5439E92-3EB3-4EE6-8EFB-E69A35831623}"/>
                  </a:ext>
                </a:extLst>
              </p:cNvPr>
              <p:cNvSpPr txBox="1">
                <a:spLocks noRot="1" noChangeAspect="1" noMove="1" noResize="1" noEditPoints="1" noAdjustHandles="1" noChangeArrowheads="1" noChangeShapeType="1" noTextEdit="1"/>
              </p:cNvSpPr>
              <p:nvPr/>
            </p:nvSpPr>
            <p:spPr>
              <a:xfrm>
                <a:off x="7243287" y="3415529"/>
                <a:ext cx="1012265" cy="276999"/>
              </a:xfrm>
              <a:prstGeom prst="rect">
                <a:avLst/>
              </a:prstGeom>
              <a:blipFill>
                <a:blip r:embed="rId6"/>
                <a:stretch>
                  <a:fillRect l="-16265" t="-173913" r="-54819" b="-260870"/>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15B8EDB8-028A-41CF-A9FB-548A86F39462}"/>
              </a:ext>
            </a:extLst>
          </p:cNvPr>
          <p:cNvCxnSpPr/>
          <p:nvPr/>
        </p:nvCxnSpPr>
        <p:spPr>
          <a:xfrm flipH="1">
            <a:off x="3444559" y="2065063"/>
            <a:ext cx="380922" cy="76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662681E-DEE0-4114-8853-0D39DF21FDD6}"/>
              </a:ext>
            </a:extLst>
          </p:cNvPr>
          <p:cNvSpPr txBox="1"/>
          <p:nvPr/>
        </p:nvSpPr>
        <p:spPr>
          <a:xfrm>
            <a:off x="3601604" y="3137667"/>
            <a:ext cx="868507" cy="646331"/>
          </a:xfrm>
          <a:prstGeom prst="rect">
            <a:avLst/>
          </a:prstGeom>
          <a:noFill/>
        </p:spPr>
        <p:txBody>
          <a:bodyPr wrap="none" rtlCol="0">
            <a:spAutoFit/>
          </a:bodyPr>
          <a:lstStyle/>
          <a:p>
            <a:r>
              <a:rPr lang="en-US" dirty="0"/>
              <a:t>cavity </a:t>
            </a:r>
          </a:p>
          <a:p>
            <a:r>
              <a:rPr lang="en-US" dirty="0"/>
              <a:t>photon</a:t>
            </a:r>
          </a:p>
        </p:txBody>
      </p:sp>
      <p:cxnSp>
        <p:nvCxnSpPr>
          <p:cNvPr id="34" name="Straight Arrow Connector 33">
            <a:extLst>
              <a:ext uri="{FF2B5EF4-FFF2-40B4-BE49-F238E27FC236}">
                <a16:creationId xmlns:a16="http://schemas.microsoft.com/office/drawing/2014/main" id="{02194625-C411-47F3-BCBF-754B06105608}"/>
              </a:ext>
            </a:extLst>
          </p:cNvPr>
          <p:cNvCxnSpPr/>
          <p:nvPr/>
        </p:nvCxnSpPr>
        <p:spPr>
          <a:xfrm flipV="1">
            <a:off x="6519553" y="1516803"/>
            <a:ext cx="0" cy="2159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1FF36-83EF-4BF4-ACC4-0B5C704AF3BC}"/>
              </a:ext>
            </a:extLst>
          </p:cNvPr>
          <p:cNvCxnSpPr/>
          <p:nvPr/>
        </p:nvCxnSpPr>
        <p:spPr>
          <a:xfrm>
            <a:off x="6436428" y="1763945"/>
            <a:ext cx="174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F779FB-FA64-4116-ABFF-4AE9FCA3B292}"/>
              </a:ext>
            </a:extLst>
          </p:cNvPr>
          <p:cNvCxnSpPr/>
          <p:nvPr/>
        </p:nvCxnSpPr>
        <p:spPr>
          <a:xfrm>
            <a:off x="6432400" y="3571212"/>
            <a:ext cx="17430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795F484-D847-4CB8-BF16-89598A27A2E1}"/>
                  </a:ext>
                </a:extLst>
              </p:cNvPr>
              <p:cNvSpPr txBox="1"/>
              <p:nvPr/>
            </p:nvSpPr>
            <p:spPr>
              <a:xfrm>
                <a:off x="5949224" y="1516181"/>
                <a:ext cx="5725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at</m:t>
                          </m:r>
                        </m:sub>
                      </m:sSub>
                    </m:oMath>
                  </m:oMathPara>
                </a14:m>
                <a:endParaRPr lang="en-US" dirty="0"/>
              </a:p>
            </p:txBody>
          </p:sp>
        </mc:Choice>
        <mc:Fallback xmlns="">
          <p:sp>
            <p:nvSpPr>
              <p:cNvPr id="38" name="TextBox 37">
                <a:extLst>
                  <a:ext uri="{FF2B5EF4-FFF2-40B4-BE49-F238E27FC236}">
                    <a16:creationId xmlns:a16="http://schemas.microsoft.com/office/drawing/2014/main" id="{F795F484-D847-4CB8-BF16-89598A27A2E1}"/>
                  </a:ext>
                </a:extLst>
              </p:cNvPr>
              <p:cNvSpPr txBox="1">
                <a:spLocks noRot="1" noChangeAspect="1" noMove="1" noResize="1" noEditPoints="1" noAdjustHandles="1" noChangeArrowheads="1" noChangeShapeType="1" noTextEdit="1"/>
              </p:cNvSpPr>
              <p:nvPr/>
            </p:nvSpPr>
            <p:spPr>
              <a:xfrm>
                <a:off x="5949224" y="1516181"/>
                <a:ext cx="57252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60AC68A-2DBC-470E-ABE5-E62C6B157BE5}"/>
                  </a:ext>
                </a:extLst>
              </p:cNvPr>
              <p:cNvSpPr txBox="1"/>
              <p:nvPr/>
            </p:nvSpPr>
            <p:spPr>
              <a:xfrm>
                <a:off x="6147620" y="3354029"/>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39" name="TextBox 38">
                <a:extLst>
                  <a:ext uri="{FF2B5EF4-FFF2-40B4-BE49-F238E27FC236}">
                    <a16:creationId xmlns:a16="http://schemas.microsoft.com/office/drawing/2014/main" id="{A60AC68A-2DBC-470E-ABE5-E62C6B157BE5}"/>
                  </a:ext>
                </a:extLst>
              </p:cNvPr>
              <p:cNvSpPr txBox="1">
                <a:spLocks noRot="1" noChangeAspect="1" noMove="1" noResize="1" noEditPoints="1" noAdjustHandles="1" noChangeArrowheads="1" noChangeShapeType="1" noTextEdit="1"/>
              </p:cNvSpPr>
              <p:nvPr/>
            </p:nvSpPr>
            <p:spPr>
              <a:xfrm>
                <a:off x="6147620" y="3354029"/>
                <a:ext cx="36580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DA9AE86-B9C6-455E-8164-A63E2DB42E8C}"/>
                  </a:ext>
                </a:extLst>
              </p:cNvPr>
              <p:cNvSpPr txBox="1"/>
              <p:nvPr/>
            </p:nvSpPr>
            <p:spPr>
              <a:xfrm>
                <a:off x="5956114" y="1731320"/>
                <a:ext cx="5602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m:rPr>
                              <m:sty m:val="p"/>
                            </m:rPr>
                            <a:rPr lang="en-US" b="0" i="0" smtClean="0">
                              <a:latin typeface="Cambria Math" panose="02040503050406030204" pitchFamily="18" charset="0"/>
                            </a:rPr>
                            <m:t>m</m:t>
                          </m:r>
                        </m:sub>
                      </m:sSub>
                    </m:oMath>
                  </m:oMathPara>
                </a14:m>
                <a:endParaRPr lang="en-US" dirty="0"/>
              </a:p>
            </p:txBody>
          </p:sp>
        </mc:Choice>
        <mc:Fallback xmlns="">
          <p:sp>
            <p:nvSpPr>
              <p:cNvPr id="40" name="TextBox 39">
                <a:extLst>
                  <a:ext uri="{FF2B5EF4-FFF2-40B4-BE49-F238E27FC236}">
                    <a16:creationId xmlns:a16="http://schemas.microsoft.com/office/drawing/2014/main" id="{BDA9AE86-B9C6-455E-8164-A63E2DB42E8C}"/>
                  </a:ext>
                </a:extLst>
              </p:cNvPr>
              <p:cNvSpPr txBox="1">
                <a:spLocks noRot="1" noChangeAspect="1" noMove="1" noResize="1" noEditPoints="1" noAdjustHandles="1" noChangeArrowheads="1" noChangeShapeType="1" noTextEdit="1"/>
              </p:cNvSpPr>
              <p:nvPr/>
            </p:nvSpPr>
            <p:spPr>
              <a:xfrm>
                <a:off x="5956114" y="1731320"/>
                <a:ext cx="560282" cy="369332"/>
              </a:xfrm>
              <a:prstGeom prst="rect">
                <a:avLst/>
              </a:prstGeom>
              <a:blipFill>
                <a:blip r:embed="rId9"/>
                <a:stretch>
                  <a:fillRect/>
                </a:stretch>
              </a:blipFill>
            </p:spPr>
            <p:txBody>
              <a:bodyPr/>
              <a:lstStyle/>
              <a:p>
                <a:r>
                  <a:rPr lang="en-US">
                    <a:noFill/>
                  </a:rPr>
                  <a:t> </a:t>
                </a:r>
              </a:p>
            </p:txBody>
          </p:sp>
        </mc:Fallback>
      </mc:AlternateContent>
      <p:sp>
        <p:nvSpPr>
          <p:cNvPr id="41" name="Right Brace 40">
            <a:extLst>
              <a:ext uri="{FF2B5EF4-FFF2-40B4-BE49-F238E27FC236}">
                <a16:creationId xmlns:a16="http://schemas.microsoft.com/office/drawing/2014/main" id="{3192D645-9422-4E60-8CE6-5F1BAEB02E0A}"/>
              </a:ext>
            </a:extLst>
          </p:cNvPr>
          <p:cNvSpPr/>
          <p:nvPr/>
        </p:nvSpPr>
        <p:spPr>
          <a:xfrm>
            <a:off x="8219098" y="2323927"/>
            <a:ext cx="70990" cy="248275"/>
          </a:xfrm>
          <a:prstGeom prst="rightBrace">
            <a:avLst>
              <a:gd name="adj1" fmla="val 5082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FC76854-4A18-44F0-8B68-E99614DB57BE}"/>
                  </a:ext>
                </a:extLst>
              </p:cNvPr>
              <p:cNvSpPr txBox="1"/>
              <p:nvPr/>
            </p:nvSpPr>
            <p:spPr>
              <a:xfrm>
                <a:off x="8309964" y="2317576"/>
                <a:ext cx="3602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m:rPr>
                              <m:sty m:val="p"/>
                            </m:rPr>
                            <a:rPr lang="en-US" b="0" i="0" smtClean="0">
                              <a:solidFill>
                                <a:schemeClr val="tx1"/>
                              </a:solidFill>
                              <a:latin typeface="Cambria Math" panose="02040503050406030204" pitchFamily="18" charset="0"/>
                            </a:rPr>
                            <m:t>Δ</m:t>
                          </m:r>
                        </m:e>
                        <m:sub>
                          <m:r>
                            <a:rPr lang="en-US" b="0" i="1" smtClean="0">
                              <a:solidFill>
                                <a:schemeClr val="tx1"/>
                              </a:solidFill>
                              <a:latin typeface="Cambria Math" panose="02040503050406030204" pitchFamily="18" charset="0"/>
                            </a:rPr>
                            <m:t>𝑚</m:t>
                          </m:r>
                        </m:sub>
                      </m:sSub>
                    </m:oMath>
                  </m:oMathPara>
                </a14:m>
                <a:endParaRPr lang="en-US" dirty="0">
                  <a:solidFill>
                    <a:schemeClr val="tx1"/>
                  </a:solidFill>
                </a:endParaRPr>
              </a:p>
            </p:txBody>
          </p:sp>
        </mc:Choice>
        <mc:Fallback xmlns="">
          <p:sp>
            <p:nvSpPr>
              <p:cNvPr id="42" name="TextBox 41">
                <a:extLst>
                  <a:ext uri="{FF2B5EF4-FFF2-40B4-BE49-F238E27FC236}">
                    <a16:creationId xmlns:a16="http://schemas.microsoft.com/office/drawing/2014/main" id="{0FC76854-4A18-44F0-8B68-E99614DB57BE}"/>
                  </a:ext>
                </a:extLst>
              </p:cNvPr>
              <p:cNvSpPr txBox="1">
                <a:spLocks noRot="1" noChangeAspect="1" noMove="1" noResize="1" noEditPoints="1" noAdjustHandles="1" noChangeArrowheads="1" noChangeShapeType="1" noTextEdit="1"/>
              </p:cNvSpPr>
              <p:nvPr/>
            </p:nvSpPr>
            <p:spPr>
              <a:xfrm>
                <a:off x="8309964" y="2317576"/>
                <a:ext cx="360290" cy="276999"/>
              </a:xfrm>
              <a:prstGeom prst="rect">
                <a:avLst/>
              </a:prstGeom>
              <a:blipFill>
                <a:blip r:embed="rId10"/>
                <a:stretch>
                  <a:fillRect l="-15254" r="-3390" b="-10870"/>
                </a:stretch>
              </a:blipFill>
            </p:spPr>
            <p:txBody>
              <a:bodyPr/>
              <a:lstStyle/>
              <a:p>
                <a:r>
                  <a:rPr lang="en-US">
                    <a:noFill/>
                  </a:rPr>
                  <a:t> </a:t>
                </a:r>
              </a:p>
            </p:txBody>
          </p:sp>
        </mc:Fallback>
      </mc:AlternateContent>
      <p:cxnSp>
        <p:nvCxnSpPr>
          <p:cNvPr id="43" name="Straight Connector 42">
            <a:extLst>
              <a:ext uri="{FF2B5EF4-FFF2-40B4-BE49-F238E27FC236}">
                <a16:creationId xmlns:a16="http://schemas.microsoft.com/office/drawing/2014/main" id="{6FF2CB16-3C23-492A-AD36-37ABBD5D7AEC}"/>
              </a:ext>
            </a:extLst>
          </p:cNvPr>
          <p:cNvCxnSpPr/>
          <p:nvPr/>
        </p:nvCxnSpPr>
        <p:spPr>
          <a:xfrm>
            <a:off x="6441490" y="1982581"/>
            <a:ext cx="174305"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D30ECFC7-CFCE-43F2-96B1-7C455DBFB95F}"/>
                  </a:ext>
                </a:extLst>
              </p:cNvPr>
              <p:cNvSpPr/>
              <p:nvPr/>
            </p:nvSpPr>
            <p:spPr>
              <a:xfrm>
                <a:off x="5964253" y="4211936"/>
                <a:ext cx="4640886" cy="431978"/>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𝑚</m:t>
                        </m:r>
                      </m:sub>
                      <m:sup/>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b="1">
                            <a:latin typeface="Cambria Math" panose="02040503050406030204" pitchFamily="18" charset="0"/>
                            <a:ea typeface="Cambria Math" panose="02040503050406030204" pitchFamily="18" charset="0"/>
                          </a:rPr>
                          <m:t>𝐫</m:t>
                        </m:r>
                        <m:r>
                          <a:rPr lang="en-US" b="1">
                            <a:latin typeface="Cambria Math" panose="02040503050406030204" pitchFamily="18" charset="0"/>
                            <a:ea typeface="Cambria Math" panose="02040503050406030204" pitchFamily="18" charset="0"/>
                          </a:rPr>
                          <m:t> </m:t>
                        </m:r>
                        <m:d>
                          <m:dPr>
                            <m:ctrlPr>
                              <a:rPr lang="en-US" b="1"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sub>
                            </m:sSub>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𝑚</m:t>
                                </m:r>
                              </m:sub>
                            </m:sSub>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𝑔</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r>
                              <a:rPr lang="en-US" i="1">
                                <a:latin typeface="Cambria Math" panose="02040503050406030204" pitchFamily="18" charset="0"/>
                              </a:rPr>
                              <m:t>+</m:t>
                            </m:r>
                            <m:r>
                              <m:rPr>
                                <m:sty m:val="p"/>
                              </m:rPr>
                              <a:rPr lang="en-US">
                                <a:latin typeface="Cambria Math" panose="02040503050406030204" pitchFamily="18" charset="0"/>
                              </a:rPr>
                              <m:t>H</m:t>
                            </m:r>
                            <m:r>
                              <a:rPr lang="en-US">
                                <a:latin typeface="Cambria Math" panose="02040503050406030204" pitchFamily="18" charset="0"/>
                              </a:rPr>
                              <m:t>.</m:t>
                            </m:r>
                            <m:r>
                              <m:rPr>
                                <m:sty m:val="p"/>
                              </m:rPr>
                              <a:rPr lang="en-US">
                                <a:latin typeface="Cambria Math" panose="02040503050406030204" pitchFamily="18" charset="0"/>
                              </a:rPr>
                              <m:t>c</m:t>
                            </m:r>
                            <m:r>
                              <a:rPr lang="en-US">
                                <a:latin typeface="Cambria Math" panose="02040503050406030204" pitchFamily="18" charset="0"/>
                              </a:rPr>
                              <m:t>.</m:t>
                            </m:r>
                          </m:e>
                        </m:d>
                      </m:e>
                    </m:nary>
                  </m:oMath>
                </a14:m>
                <a:r>
                  <a:rPr lang="en-US" dirty="0"/>
                  <a:t> </a:t>
                </a:r>
              </a:p>
            </p:txBody>
          </p:sp>
        </mc:Choice>
        <mc:Fallback xmlns="">
          <p:sp>
            <p:nvSpPr>
              <p:cNvPr id="44" name="Rectangle 43">
                <a:extLst>
                  <a:ext uri="{FF2B5EF4-FFF2-40B4-BE49-F238E27FC236}">
                    <a16:creationId xmlns:a16="http://schemas.microsoft.com/office/drawing/2014/main" id="{D30ECFC7-CFCE-43F2-96B1-7C455DBFB95F}"/>
                  </a:ext>
                </a:extLst>
              </p:cNvPr>
              <p:cNvSpPr>
                <a:spLocks noRot="1" noChangeAspect="1" noMove="1" noResize="1" noEditPoints="1" noAdjustHandles="1" noChangeArrowheads="1" noChangeShapeType="1" noTextEdit="1"/>
              </p:cNvSpPr>
              <p:nvPr/>
            </p:nvSpPr>
            <p:spPr>
              <a:xfrm>
                <a:off x="5964253" y="4211936"/>
                <a:ext cx="4640886" cy="431978"/>
              </a:xfrm>
              <a:prstGeom prst="rect">
                <a:avLst/>
              </a:prstGeom>
              <a:blipFill>
                <a:blip r:embed="rId11"/>
                <a:stretch>
                  <a:fillRect t="-92958" b="-153521"/>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2659021F-2371-45FD-AA60-36973E26098B}"/>
              </a:ext>
            </a:extLst>
          </p:cNvPr>
          <p:cNvSpPr/>
          <p:nvPr/>
        </p:nvSpPr>
        <p:spPr>
          <a:xfrm>
            <a:off x="3443049" y="1189182"/>
            <a:ext cx="1235457" cy="948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C3A74CA-02FC-4CC6-A8BD-BE0E25719EED}"/>
              </a:ext>
            </a:extLst>
          </p:cNvPr>
          <p:cNvCxnSpPr>
            <a:cxnSpLocks/>
          </p:cNvCxnSpPr>
          <p:nvPr/>
        </p:nvCxnSpPr>
        <p:spPr>
          <a:xfrm>
            <a:off x="8160356" y="2209950"/>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F426DD-940F-4232-812D-BBF9C17BBD52}"/>
              </a:ext>
            </a:extLst>
          </p:cNvPr>
          <p:cNvCxnSpPr>
            <a:cxnSpLocks/>
          </p:cNvCxnSpPr>
          <p:nvPr/>
        </p:nvCxnSpPr>
        <p:spPr>
          <a:xfrm>
            <a:off x="8155276" y="2125613"/>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24B01CF-2C63-441A-BBE5-A40D443364EA}"/>
              </a:ext>
            </a:extLst>
          </p:cNvPr>
          <p:cNvCxnSpPr>
            <a:cxnSpLocks/>
          </p:cNvCxnSpPr>
          <p:nvPr/>
        </p:nvCxnSpPr>
        <p:spPr>
          <a:xfrm>
            <a:off x="8150196" y="2038319"/>
            <a:ext cx="45922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76C84BB-EDE1-453F-945A-153E49EC855D}"/>
                  </a:ext>
                </a:extLst>
              </p:cNvPr>
              <p:cNvSpPr txBox="1"/>
              <p:nvPr/>
            </p:nvSpPr>
            <p:spPr>
              <a:xfrm>
                <a:off x="3592310" y="1176221"/>
                <a:ext cx="961738" cy="923330"/>
              </a:xfrm>
              <a:prstGeom prst="rect">
                <a:avLst/>
              </a:prstGeom>
              <a:noFill/>
            </p:spPr>
            <p:txBody>
              <a:bodyPr wrap="none" rtlCol="0">
                <a:spAutoFit/>
              </a:bodyPr>
              <a:lstStyle/>
              <a:p>
                <a:pPr algn="ctr"/>
                <a:r>
                  <a:rPr lang="en-US" dirty="0"/>
                  <a:t>atoms</a:t>
                </a:r>
              </a:p>
              <a:p>
                <a:pPr algn="ctr"/>
                <a:r>
                  <a:rPr lang="en-US" dirty="0"/>
                  <a:t>in states</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r>
                        <a:rPr lang="en-US" b="0" i="1" smtClean="0">
                          <a:latin typeface="Cambria Math" panose="02040503050406030204" pitchFamily="18" charset="0"/>
                        </a:rPr>
                        <m:t>𝑔</m:t>
                      </m:r>
                    </m:oMath>
                  </m:oMathPara>
                </a14:m>
                <a:endParaRPr lang="en-US" dirty="0"/>
              </a:p>
            </p:txBody>
          </p:sp>
        </mc:Choice>
        <mc:Fallback xmlns="">
          <p:sp>
            <p:nvSpPr>
              <p:cNvPr id="45" name="TextBox 44">
                <a:extLst>
                  <a:ext uri="{FF2B5EF4-FFF2-40B4-BE49-F238E27FC236}">
                    <a16:creationId xmlns:a16="http://schemas.microsoft.com/office/drawing/2014/main" id="{A76C84BB-EDE1-453F-945A-153E49EC855D}"/>
                  </a:ext>
                </a:extLst>
              </p:cNvPr>
              <p:cNvSpPr txBox="1">
                <a:spLocks noRot="1" noChangeAspect="1" noMove="1" noResize="1" noEditPoints="1" noAdjustHandles="1" noChangeArrowheads="1" noChangeShapeType="1" noTextEdit="1"/>
              </p:cNvSpPr>
              <p:nvPr/>
            </p:nvSpPr>
            <p:spPr>
              <a:xfrm>
                <a:off x="3592310" y="1176221"/>
                <a:ext cx="961738" cy="923330"/>
              </a:xfrm>
              <a:prstGeom prst="rect">
                <a:avLst/>
              </a:prstGeom>
              <a:blipFill>
                <a:blip r:embed="rId12"/>
                <a:stretch>
                  <a:fillRect l="-5063" t="-3974" r="-6329" b="-1987"/>
                </a:stretch>
              </a:blipFill>
            </p:spPr>
            <p:txBody>
              <a:bodyPr/>
              <a:lstStyle/>
              <a:p>
                <a:r>
                  <a:rPr lang="en-US">
                    <a:noFill/>
                  </a:rPr>
                  <a:t> </a:t>
                </a:r>
              </a:p>
            </p:txBody>
          </p:sp>
        </mc:Fallback>
      </mc:AlternateContent>
      <p:sp>
        <p:nvSpPr>
          <p:cNvPr id="48" name="Freeform: Shape 47">
            <a:extLst>
              <a:ext uri="{FF2B5EF4-FFF2-40B4-BE49-F238E27FC236}">
                <a16:creationId xmlns:a16="http://schemas.microsoft.com/office/drawing/2014/main" id="{EE0491B3-BD5A-4C90-7E95-6B8699BAC1EA}"/>
              </a:ext>
            </a:extLst>
          </p:cNvPr>
          <p:cNvSpPr/>
          <p:nvPr/>
        </p:nvSpPr>
        <p:spPr>
          <a:xfrm flipV="1">
            <a:off x="7086724" y="1829845"/>
            <a:ext cx="1061531" cy="463183"/>
          </a:xfrm>
          <a:custGeom>
            <a:avLst/>
            <a:gdLst>
              <a:gd name="connsiteX0" fmla="*/ 0 w 1270659"/>
              <a:gd name="connsiteY0" fmla="*/ 581932 h 581932"/>
              <a:gd name="connsiteX1" fmla="*/ 558140 w 1270659"/>
              <a:gd name="connsiteY1" fmla="*/ 41 h 581932"/>
              <a:gd name="connsiteX2" fmla="*/ 1270659 w 1270659"/>
              <a:gd name="connsiteY2" fmla="*/ 558181 h 581932"/>
              <a:gd name="connsiteX0" fmla="*/ 0 w 1200935"/>
              <a:gd name="connsiteY0" fmla="*/ 583262 h 583262"/>
              <a:gd name="connsiteX1" fmla="*/ 558140 w 1200935"/>
              <a:gd name="connsiteY1" fmla="*/ 1371 h 583262"/>
              <a:gd name="connsiteX2" fmla="*/ 1200935 w 1200935"/>
              <a:gd name="connsiteY2" fmla="*/ 463282 h 583262"/>
              <a:gd name="connsiteX0" fmla="*/ 0 w 1200935"/>
              <a:gd name="connsiteY0" fmla="*/ 704119 h 704119"/>
              <a:gd name="connsiteX1" fmla="*/ 558140 w 1200935"/>
              <a:gd name="connsiteY1" fmla="*/ 4614 h 704119"/>
              <a:gd name="connsiteX2" fmla="*/ 1200935 w 1200935"/>
              <a:gd name="connsiteY2" fmla="*/ 466525 h 704119"/>
              <a:gd name="connsiteX0" fmla="*/ 0 w 1184364"/>
              <a:gd name="connsiteY0" fmla="*/ 707020 h 707020"/>
              <a:gd name="connsiteX1" fmla="*/ 558140 w 1184364"/>
              <a:gd name="connsiteY1" fmla="*/ 7515 h 707020"/>
              <a:gd name="connsiteX2" fmla="*/ 1184364 w 1184364"/>
              <a:gd name="connsiteY2" fmla="*/ 365529 h 707020"/>
              <a:gd name="connsiteX0" fmla="*/ 0 w 1209219"/>
              <a:gd name="connsiteY0" fmla="*/ 771954 h 771954"/>
              <a:gd name="connsiteX1" fmla="*/ 582995 w 1209219"/>
              <a:gd name="connsiteY1" fmla="*/ 7515 h 771954"/>
              <a:gd name="connsiteX2" fmla="*/ 1209219 w 1209219"/>
              <a:gd name="connsiteY2" fmla="*/ 365529 h 771954"/>
              <a:gd name="connsiteX0" fmla="*/ 0 w 1209219"/>
              <a:gd name="connsiteY0" fmla="*/ 771954 h 771954"/>
              <a:gd name="connsiteX1" fmla="*/ 582995 w 1209219"/>
              <a:gd name="connsiteY1" fmla="*/ 7515 h 771954"/>
              <a:gd name="connsiteX2" fmla="*/ 1209219 w 1209219"/>
              <a:gd name="connsiteY2" fmla="*/ 365529 h 771954"/>
              <a:gd name="connsiteX0" fmla="*/ 0 w 1209219"/>
              <a:gd name="connsiteY0" fmla="*/ 937538 h 937538"/>
              <a:gd name="connsiteX1" fmla="*/ 582995 w 1209219"/>
              <a:gd name="connsiteY1" fmla="*/ 7515 h 937538"/>
              <a:gd name="connsiteX2" fmla="*/ 1209219 w 1209219"/>
              <a:gd name="connsiteY2" fmla="*/ 365529 h 937538"/>
              <a:gd name="connsiteX0" fmla="*/ 0 w 1209219"/>
              <a:gd name="connsiteY0" fmla="*/ 937538 h 937538"/>
              <a:gd name="connsiteX1" fmla="*/ 582995 w 1209219"/>
              <a:gd name="connsiteY1" fmla="*/ 7515 h 937538"/>
              <a:gd name="connsiteX2" fmla="*/ 1209219 w 1209219"/>
              <a:gd name="connsiteY2" fmla="*/ 365529 h 937538"/>
            </a:gdLst>
            <a:ahLst/>
            <a:cxnLst>
              <a:cxn ang="0">
                <a:pos x="connsiteX0" y="connsiteY0"/>
              </a:cxn>
              <a:cxn ang="0">
                <a:pos x="connsiteX1" y="connsiteY1"/>
              </a:cxn>
              <a:cxn ang="0">
                <a:pos x="connsiteX2" y="connsiteY2"/>
              </a:cxn>
            </a:cxnLst>
            <a:rect l="l" t="t" r="r" b="b"/>
            <a:pathLst>
              <a:path w="1209219" h="937538">
                <a:moveTo>
                  <a:pt x="0" y="937538"/>
                </a:moveTo>
                <a:cubicBezTo>
                  <a:pt x="175254" y="447271"/>
                  <a:pt x="382839" y="47114"/>
                  <a:pt x="582995" y="7515"/>
                </a:cubicBezTo>
                <a:cubicBezTo>
                  <a:pt x="783151" y="-32084"/>
                  <a:pt x="958847" y="84480"/>
                  <a:pt x="1209219" y="365529"/>
                </a:cubicBez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382164F0-0E19-1229-767B-582438869758}"/>
              </a:ext>
            </a:extLst>
          </p:cNvPr>
          <p:cNvGrpSpPr/>
          <p:nvPr/>
        </p:nvGrpSpPr>
        <p:grpSpPr>
          <a:xfrm>
            <a:off x="6081111" y="1791728"/>
            <a:ext cx="1238253" cy="1777568"/>
            <a:chOff x="6109015" y="3026769"/>
            <a:chExt cx="1238253" cy="1777568"/>
          </a:xfrm>
        </p:grpSpPr>
        <p:cxnSp>
          <p:nvCxnSpPr>
            <p:cNvPr id="5" name="Straight Arrow Connector 4">
              <a:extLst>
                <a:ext uri="{FF2B5EF4-FFF2-40B4-BE49-F238E27FC236}">
                  <a16:creationId xmlns:a16="http://schemas.microsoft.com/office/drawing/2014/main" id="{D784ED78-67CB-7333-D1F8-F872FD389D6B}"/>
                </a:ext>
              </a:extLst>
            </p:cNvPr>
            <p:cNvCxnSpPr>
              <a:cxnSpLocks/>
            </p:cNvCxnSpPr>
            <p:nvPr/>
          </p:nvCxnSpPr>
          <p:spPr>
            <a:xfrm flipV="1">
              <a:off x="6889073" y="3829616"/>
              <a:ext cx="0" cy="9747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DA6F51-7C25-58D5-E4CC-C14B40E08EF8}"/>
                </a:ext>
              </a:extLst>
            </p:cNvPr>
            <p:cNvCxnSpPr>
              <a:cxnSpLocks/>
            </p:cNvCxnSpPr>
            <p:nvPr/>
          </p:nvCxnSpPr>
          <p:spPr>
            <a:xfrm>
              <a:off x="6736041" y="3829616"/>
              <a:ext cx="611227"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F94A2FD-B2F2-7AF6-D35D-B56CD27161BA}"/>
                    </a:ext>
                  </a:extLst>
                </p:cNvPr>
                <p:cNvSpPr txBox="1"/>
                <p:nvPr/>
              </p:nvSpPr>
              <p:spPr>
                <a:xfrm>
                  <a:off x="6109015" y="3668743"/>
                  <a:ext cx="3418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𝜔</m:t>
                            </m:r>
                          </m:e>
                          <m:sub>
                            <m:r>
                              <a:rPr lang="en-US" b="0" i="1" smtClean="0">
                                <a:solidFill>
                                  <a:srgbClr val="C00000"/>
                                </a:solidFill>
                                <a:latin typeface="Cambria Math" panose="02040503050406030204" pitchFamily="18" charset="0"/>
                              </a:rPr>
                              <m:t>𝑑</m:t>
                            </m:r>
                          </m:sub>
                        </m:sSub>
                      </m:oMath>
                    </m:oMathPara>
                  </a14:m>
                  <a:endParaRPr lang="en-US" dirty="0">
                    <a:solidFill>
                      <a:srgbClr val="C00000"/>
                    </a:solidFill>
                  </a:endParaRPr>
                </a:p>
              </p:txBody>
            </p:sp>
          </mc:Choice>
          <mc:Fallback xmlns="">
            <p:sp>
              <p:nvSpPr>
                <p:cNvPr id="11" name="TextBox 10">
                  <a:extLst>
                    <a:ext uri="{FF2B5EF4-FFF2-40B4-BE49-F238E27FC236}">
                      <a16:creationId xmlns:a16="http://schemas.microsoft.com/office/drawing/2014/main" id="{7F94A2FD-B2F2-7AF6-D35D-B56CD27161BA}"/>
                    </a:ext>
                  </a:extLst>
                </p:cNvPr>
                <p:cNvSpPr txBox="1">
                  <a:spLocks noRot="1" noChangeAspect="1" noMove="1" noResize="1" noEditPoints="1" noAdjustHandles="1" noChangeArrowheads="1" noChangeShapeType="1" noTextEdit="1"/>
                </p:cNvSpPr>
                <p:nvPr/>
              </p:nvSpPr>
              <p:spPr>
                <a:xfrm>
                  <a:off x="6109015" y="3668743"/>
                  <a:ext cx="341888" cy="276999"/>
                </a:xfrm>
                <a:prstGeom prst="rect">
                  <a:avLst/>
                </a:prstGeom>
                <a:blipFill>
                  <a:blip r:embed="rId13"/>
                  <a:stretch>
                    <a:fillRect l="-8929" r="-7143" b="-15217"/>
                  </a:stretch>
                </a:blipFill>
              </p:spPr>
              <p:txBody>
                <a:bodyPr/>
                <a:lstStyle/>
                <a:p>
                  <a:r>
                    <a:rPr lang="en-US">
                      <a:noFill/>
                    </a:rPr>
                    <a:t> </a:t>
                  </a:r>
                </a:p>
              </p:txBody>
            </p:sp>
          </mc:Fallback>
        </mc:AlternateContent>
        <p:sp>
          <p:nvSpPr>
            <p:cNvPr id="12" name="Right Brace 11">
              <a:extLst>
                <a:ext uri="{FF2B5EF4-FFF2-40B4-BE49-F238E27FC236}">
                  <a16:creationId xmlns:a16="http://schemas.microsoft.com/office/drawing/2014/main" id="{45B5F278-8DE2-1C9B-3B84-87B08A3D4F92}"/>
                </a:ext>
              </a:extLst>
            </p:cNvPr>
            <p:cNvSpPr/>
            <p:nvPr/>
          </p:nvSpPr>
          <p:spPr>
            <a:xfrm>
              <a:off x="6867559" y="3026769"/>
              <a:ext cx="65145" cy="780471"/>
            </a:xfrm>
            <a:prstGeom prst="rightBrace">
              <a:avLst>
                <a:gd name="adj1" fmla="val 50822"/>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493BFC-5787-8CD5-B290-85A67D88E5F9}"/>
                    </a:ext>
                  </a:extLst>
                </p:cNvPr>
                <p:cNvSpPr txBox="1"/>
                <p:nvPr/>
              </p:nvSpPr>
              <p:spPr>
                <a:xfrm>
                  <a:off x="6934151" y="3270964"/>
                  <a:ext cx="313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m:rPr>
                                <m:sty m:val="p"/>
                              </m:rPr>
                              <a:rPr lang="en-US" b="0" i="0" smtClean="0">
                                <a:solidFill>
                                  <a:srgbClr val="C00000"/>
                                </a:solidFill>
                                <a:latin typeface="Cambria Math" panose="02040503050406030204" pitchFamily="18" charset="0"/>
                              </a:rPr>
                              <m:t>Δ</m:t>
                            </m:r>
                          </m:e>
                          <m:sub>
                            <m:r>
                              <a:rPr lang="en-US" b="0" i="1" smtClean="0">
                                <a:solidFill>
                                  <a:srgbClr val="C00000"/>
                                </a:solidFill>
                                <a:latin typeface="Cambria Math" panose="02040503050406030204" pitchFamily="18" charset="0"/>
                              </a:rPr>
                              <m:t>𝑑</m:t>
                            </m:r>
                          </m:sub>
                        </m:sSub>
                      </m:oMath>
                    </m:oMathPara>
                  </a14:m>
                  <a:endParaRPr lang="en-US" dirty="0">
                    <a:solidFill>
                      <a:srgbClr val="C00000"/>
                    </a:solidFill>
                  </a:endParaRPr>
                </a:p>
              </p:txBody>
            </p:sp>
          </mc:Choice>
          <mc:Fallback xmlns="">
            <p:sp>
              <p:nvSpPr>
                <p:cNvPr id="13" name="TextBox 12">
                  <a:extLst>
                    <a:ext uri="{FF2B5EF4-FFF2-40B4-BE49-F238E27FC236}">
                      <a16:creationId xmlns:a16="http://schemas.microsoft.com/office/drawing/2014/main" id="{D8493BFC-5787-8CD5-B290-85A67D88E5F9}"/>
                    </a:ext>
                  </a:extLst>
                </p:cNvPr>
                <p:cNvSpPr txBox="1">
                  <a:spLocks noRot="1" noChangeAspect="1" noMove="1" noResize="1" noEditPoints="1" noAdjustHandles="1" noChangeArrowheads="1" noChangeShapeType="1" noTextEdit="1"/>
                </p:cNvSpPr>
                <p:nvPr/>
              </p:nvSpPr>
              <p:spPr>
                <a:xfrm>
                  <a:off x="6934151" y="3270964"/>
                  <a:ext cx="313034" cy="276999"/>
                </a:xfrm>
                <a:prstGeom prst="rect">
                  <a:avLst/>
                </a:prstGeom>
                <a:blipFill>
                  <a:blip r:embed="rId14"/>
                  <a:stretch>
                    <a:fillRect l="-17647" r="-7843" b="-177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67566B-858B-83DA-9366-58EC155867D0}"/>
                  </a:ext>
                </a:extLst>
              </p:cNvPr>
              <p:cNvSpPr txBox="1"/>
              <p:nvPr/>
            </p:nvSpPr>
            <p:spPr>
              <a:xfrm>
                <a:off x="6874326" y="2804936"/>
                <a:ext cx="3322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m:rPr>
                              <m:sty m:val="p"/>
                            </m:rPr>
                            <a:rPr lang="en-US" b="0" i="0" smtClean="0">
                              <a:solidFill>
                                <a:srgbClr val="C00000"/>
                              </a:solidFill>
                              <a:latin typeface="Cambria Math" panose="02040503050406030204" pitchFamily="18" charset="0"/>
                            </a:rPr>
                            <m:t>Ω</m:t>
                          </m:r>
                        </m:e>
                        <m:sub>
                          <m:r>
                            <a:rPr lang="en-US" b="0" i="1" smtClean="0">
                              <a:solidFill>
                                <a:srgbClr val="C00000"/>
                              </a:solidFill>
                              <a:latin typeface="Cambria Math" panose="02040503050406030204" pitchFamily="18" charset="0"/>
                            </a:rPr>
                            <m:t>𝑑</m:t>
                          </m:r>
                        </m:sub>
                      </m:sSub>
                    </m:oMath>
                  </m:oMathPara>
                </a14:m>
                <a:endParaRPr lang="en-US" dirty="0">
                  <a:solidFill>
                    <a:srgbClr val="C00000"/>
                  </a:solidFill>
                </a:endParaRPr>
              </a:p>
            </p:txBody>
          </p:sp>
        </mc:Choice>
        <mc:Fallback xmlns="">
          <p:sp>
            <p:nvSpPr>
              <p:cNvPr id="17" name="TextBox 16">
                <a:extLst>
                  <a:ext uri="{FF2B5EF4-FFF2-40B4-BE49-F238E27FC236}">
                    <a16:creationId xmlns:a16="http://schemas.microsoft.com/office/drawing/2014/main" id="{AA67566B-858B-83DA-9366-58EC155867D0}"/>
                  </a:ext>
                </a:extLst>
              </p:cNvPr>
              <p:cNvSpPr txBox="1">
                <a:spLocks noRot="1" noChangeAspect="1" noMove="1" noResize="1" noEditPoints="1" noAdjustHandles="1" noChangeArrowheads="1" noChangeShapeType="1" noTextEdit="1"/>
              </p:cNvSpPr>
              <p:nvPr/>
            </p:nvSpPr>
            <p:spPr>
              <a:xfrm>
                <a:off x="6874326" y="2804936"/>
                <a:ext cx="332270" cy="276999"/>
              </a:xfrm>
              <a:prstGeom prst="rect">
                <a:avLst/>
              </a:prstGeom>
              <a:blipFill>
                <a:blip r:embed="rId15"/>
                <a:stretch>
                  <a:fillRect l="-16667" r="-7407" b="-15217"/>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E52424D9-BB0A-4162-7546-BF6AF501AE62}"/>
              </a:ext>
            </a:extLst>
          </p:cNvPr>
          <p:cNvCxnSpPr/>
          <p:nvPr/>
        </p:nvCxnSpPr>
        <p:spPr>
          <a:xfrm>
            <a:off x="6434600" y="2594575"/>
            <a:ext cx="17430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6E9151-CB8D-6B1A-10F3-E43D763C8084}"/>
                  </a:ext>
                </a:extLst>
              </p:cNvPr>
              <p:cNvSpPr txBox="1"/>
              <p:nvPr/>
            </p:nvSpPr>
            <p:spPr>
              <a:xfrm>
                <a:off x="6339223" y="4695242"/>
                <a:ext cx="5546775" cy="339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b="1">
                          <a:latin typeface="Cambria Math" panose="02040503050406030204" pitchFamily="18" charset="0"/>
                          <a:ea typeface="Cambria Math" panose="02040503050406030204" pitchFamily="18" charset="0"/>
                        </a:rPr>
                        <m:t>𝐫</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Ω</m:t>
                              </m:r>
                            </m:e>
                            <m:sub>
                              <m:r>
                                <a:rPr lang="en-US" i="1">
                                  <a:latin typeface="Cambria Math" panose="02040503050406030204" pitchFamily="18" charset="0"/>
                                </a:rPr>
                                <m:t>𝑑</m:t>
                              </m:r>
                            </m:sub>
                          </m:sSub>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𝑔</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r>
                            <a:rPr lang="en-US" b="0" i="1"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H</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c</m:t>
                          </m:r>
                          <m:r>
                            <a:rPr lang="en-US" b="0" i="0" smtClean="0">
                              <a:latin typeface="Cambria Math" panose="02040503050406030204" pitchFamily="18" charset="0"/>
                              <a:ea typeface="Cambria Math" panose="02040503050406030204" pitchFamily="18" charset="0"/>
                            </a:rPr>
                            <m:t>.</m:t>
                          </m:r>
                        </m:e>
                      </m:d>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b="1">
                          <a:latin typeface="Cambria Math" panose="02040503050406030204" pitchFamily="18" charset="0"/>
                          <a:ea typeface="Cambria Math" panose="02040503050406030204" pitchFamily="18" charset="0"/>
                        </a:rPr>
                        <m:t>𝐫</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Δ</m:t>
                          </m:r>
                        </m:e>
                        <m:sub>
                          <m:r>
                            <a:rPr lang="en-US" b="0" i="1" smtClean="0">
                              <a:latin typeface="Cambria Math" panose="02040503050406030204" pitchFamily="18" charset="0"/>
                              <a:ea typeface="Cambria Math" panose="02040503050406030204" pitchFamily="18" charset="0"/>
                            </a:rPr>
                            <m:t>𝑑</m:t>
                          </m:r>
                        </m:sub>
                      </m:sSub>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r>
                            <a:rPr lang="en-US" i="1">
                              <a:latin typeface="Cambria Math" panose="02040503050406030204" pitchFamily="18" charset="0"/>
                              <a:ea typeface="Cambria Math" panose="02040503050406030204" pitchFamily="18" charset="0"/>
                            </a:rPr>
                            <m:t>†</m:t>
                          </m:r>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sSubSup>
                        <m:sSubSupPr>
                          <m:ctrlPr>
                            <a:rPr lang="en-US" i="1">
                              <a:latin typeface="Cambria Math" panose="02040503050406030204" pitchFamily="18" charset="0"/>
                            </a:rPr>
                          </m:ctrlPr>
                        </m:sSubSupPr>
                        <m:e>
                          <m:r>
                            <a:rPr lang="en-US" i="1">
                              <a:latin typeface="Cambria Math" panose="02040503050406030204" pitchFamily="18" charset="0"/>
                            </a:rPr>
                            <m:t>𝜓</m:t>
                          </m:r>
                        </m:e>
                        <m:sub>
                          <m:r>
                            <a:rPr lang="en-US" i="1">
                              <a:latin typeface="Cambria Math" panose="02040503050406030204" pitchFamily="18" charset="0"/>
                            </a:rPr>
                            <m:t>𝑒</m:t>
                          </m:r>
                        </m:sub>
                        <m:sup/>
                      </m:sSubSup>
                      <m:d>
                        <m:dPr>
                          <m:ctrlPr>
                            <a:rPr lang="en-US" i="1">
                              <a:latin typeface="Cambria Math" panose="02040503050406030204" pitchFamily="18" charset="0"/>
                              <a:ea typeface="Cambria Math" panose="02040503050406030204" pitchFamily="18" charset="0"/>
                            </a:rPr>
                          </m:ctrlPr>
                        </m:dPr>
                        <m:e>
                          <m:r>
                            <a:rPr lang="en-US" b="1">
                              <a:latin typeface="Cambria Math" panose="02040503050406030204" pitchFamily="18" charset="0"/>
                              <a:ea typeface="Cambria Math" panose="02040503050406030204" pitchFamily="18" charset="0"/>
                            </a:rPr>
                            <m:t>𝐫</m:t>
                          </m:r>
                        </m:e>
                      </m:d>
                    </m:oMath>
                  </m:oMathPara>
                </a14:m>
                <a:endParaRPr lang="en-US" dirty="0"/>
              </a:p>
            </p:txBody>
          </p:sp>
        </mc:Choice>
        <mc:Fallback xmlns="">
          <p:sp>
            <p:nvSpPr>
              <p:cNvPr id="19" name="TextBox 18">
                <a:extLst>
                  <a:ext uri="{FF2B5EF4-FFF2-40B4-BE49-F238E27FC236}">
                    <a16:creationId xmlns:a16="http://schemas.microsoft.com/office/drawing/2014/main" id="{B86E9151-CB8D-6B1A-10F3-E43D763C8084}"/>
                  </a:ext>
                </a:extLst>
              </p:cNvPr>
              <p:cNvSpPr txBox="1">
                <a:spLocks noRot="1" noChangeAspect="1" noMove="1" noResize="1" noEditPoints="1" noAdjustHandles="1" noChangeArrowheads="1" noChangeShapeType="1" noTextEdit="1"/>
              </p:cNvSpPr>
              <p:nvPr/>
            </p:nvSpPr>
            <p:spPr>
              <a:xfrm>
                <a:off x="6339223" y="4695242"/>
                <a:ext cx="5546775" cy="339645"/>
              </a:xfrm>
              <a:prstGeom prst="rect">
                <a:avLst/>
              </a:prstGeom>
              <a:blipFill>
                <a:blip r:embed="rId16"/>
                <a:stretch>
                  <a:fillRect l="-440" t="-3571" b="-26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9183B58-A3A8-1000-B286-E84785A19F5E}"/>
                  </a:ext>
                </a:extLst>
              </p:cNvPr>
              <p:cNvSpPr txBox="1"/>
              <p:nvPr/>
            </p:nvSpPr>
            <p:spPr>
              <a:xfrm>
                <a:off x="10372366" y="4211287"/>
                <a:ext cx="1747175" cy="405880"/>
              </a:xfrm>
              <a:prstGeom prst="rect">
                <a:avLst/>
              </a:prstGeom>
              <a:noFill/>
            </p:spPr>
            <p:txBody>
              <a:bodyPr wrap="squar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𝑚</m:t>
                        </m:r>
                      </m:sub>
                      <m:sup/>
                      <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Δ</m:t>
                            </m:r>
                          </m:e>
                          <m:sub>
                            <m:r>
                              <a:rPr lang="en-US" i="1">
                                <a:latin typeface="Cambria Math" panose="02040503050406030204" pitchFamily="18" charset="0"/>
                                <a:ea typeface="Cambria Math" panose="02040503050406030204" pitchFamily="18" charset="0"/>
                              </a:rPr>
                              <m:t>𝑚</m:t>
                            </m:r>
                          </m:sub>
                        </m:sSub>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𝑚</m:t>
                            </m:r>
                          </m:sub>
                          <m:sup>
                            <m:r>
                              <a:rPr lang="en-US" i="1">
                                <a:latin typeface="Cambria Math" panose="02040503050406030204" pitchFamily="18" charset="0"/>
                                <a:ea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b="0" i="1" smtClean="0">
                                <a:latin typeface="Cambria Math" panose="02040503050406030204" pitchFamily="18" charset="0"/>
                              </a:rPr>
                              <m:t>𝑚</m:t>
                            </m:r>
                          </m:sub>
                          <m:sup/>
                        </m:sSubSup>
                      </m:e>
                    </m:nary>
                  </m:oMath>
                </a14:m>
                <a:r>
                  <a:rPr lang="en-US" dirty="0"/>
                  <a:t> </a:t>
                </a:r>
              </a:p>
            </p:txBody>
          </p:sp>
        </mc:Choice>
        <mc:Fallback xmlns="">
          <p:sp>
            <p:nvSpPr>
              <p:cNvPr id="73" name="TextBox 72">
                <a:extLst>
                  <a:ext uri="{FF2B5EF4-FFF2-40B4-BE49-F238E27FC236}">
                    <a16:creationId xmlns:a16="http://schemas.microsoft.com/office/drawing/2014/main" id="{59183B58-A3A8-1000-B286-E84785A19F5E}"/>
                  </a:ext>
                </a:extLst>
              </p:cNvPr>
              <p:cNvSpPr txBox="1">
                <a:spLocks noRot="1" noChangeAspect="1" noMove="1" noResize="1" noEditPoints="1" noAdjustHandles="1" noChangeArrowheads="1" noChangeShapeType="1" noTextEdit="1"/>
              </p:cNvSpPr>
              <p:nvPr/>
            </p:nvSpPr>
            <p:spPr>
              <a:xfrm>
                <a:off x="10372366" y="4211287"/>
                <a:ext cx="1747175" cy="405880"/>
              </a:xfrm>
              <a:prstGeom prst="rect">
                <a:avLst/>
              </a:prstGeom>
              <a:blipFill>
                <a:blip r:embed="rId22"/>
                <a:stretch>
                  <a:fillRect l="-7692" t="-101515" b="-171212"/>
                </a:stretch>
              </a:blipFill>
            </p:spPr>
            <p:txBody>
              <a:bodyPr/>
              <a:lstStyle/>
              <a:p>
                <a:r>
                  <a:rPr lang="en-US">
                    <a:noFill/>
                  </a:rPr>
                  <a:t> </a:t>
                </a:r>
              </a:p>
            </p:txBody>
          </p:sp>
        </mc:Fallback>
      </mc:AlternateContent>
    </p:spTree>
    <p:extLst>
      <p:ext uri="{BB962C8B-B14F-4D97-AF65-F5344CB8AC3E}">
        <p14:creationId xmlns:p14="http://schemas.microsoft.com/office/powerpoint/2010/main" val="20329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17" grpId="0"/>
      <p:bldP spid="19"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Widescreen</PresentationFormat>
  <Paragraphs>283</Paragraphs>
  <Slides>17</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Cambria Math</vt:lpstr>
      <vt:lpstr>LMMathSymbols9-Regular</vt:lpstr>
      <vt:lpstr>LMRoman8-Bold</vt:lpstr>
      <vt:lpstr>LMRoman8-Italic</vt:lpstr>
      <vt:lpstr>LMRoman8-Regular</vt:lpstr>
      <vt:lpstr>LMRoman9-Regular</vt:lpstr>
      <vt:lpstr>Office Theme</vt:lpstr>
      <vt:lpstr>PowerPoint Presentation</vt:lpstr>
      <vt:lpstr>The SYK model —a new frontier for theory and experiment in quantum simulation </vt:lpstr>
      <vt:lpstr>A prototype for holographic quantum matter </vt:lpstr>
      <vt:lpstr>The main characteristic is also the main challenge:   </vt:lpstr>
      <vt:lpstr>A series of proposals already exists   </vt:lpstr>
      <vt:lpstr>PowerPoint Presentation</vt:lpstr>
      <vt:lpstr>Cold atoms in optical cavity – an ideal platform for long-ranged system  </vt:lpstr>
      <vt:lpstr>We propose to use a multimode cavity   </vt:lpstr>
      <vt:lpstr>We propose to use a multimode cavity   </vt:lpstr>
      <vt:lpstr>We propose to use a multimode cavity   </vt:lpstr>
      <vt:lpstr>Summary of setup – in language of Feynman diagrams </vt:lpstr>
      <vt:lpstr>Are the J_ijkl really random?  </vt:lpstr>
      <vt:lpstr>Test physics, e.g., maximal short-time chaos  </vt:lpstr>
      <vt:lpstr>Search for simpler observables reveals interesting physics  </vt:lpstr>
      <vt:lpstr>PowerPoint Presentation</vt:lpstr>
      <vt:lpstr>There are lots of fascinating questions for theory and experiment along this road!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dc:creator>
  <cp:lastModifiedBy>Hauke, Philipp Hans Juergen</cp:lastModifiedBy>
  <cp:revision>372</cp:revision>
  <dcterms:created xsi:type="dcterms:W3CDTF">2022-03-27T16:08:39Z</dcterms:created>
  <dcterms:modified xsi:type="dcterms:W3CDTF">2024-02-13T09:47:40Z</dcterms:modified>
</cp:coreProperties>
</file>