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08" r:id="rId2"/>
    <p:sldId id="261" r:id="rId3"/>
    <p:sldId id="306" r:id="rId4"/>
    <p:sldId id="309" r:id="rId5"/>
    <p:sldId id="310" r:id="rId6"/>
    <p:sldId id="311" r:id="rId7"/>
    <p:sldId id="312" r:id="rId8"/>
    <p:sldId id="313" r:id="rId9"/>
    <p:sldId id="315" r:id="rId10"/>
    <p:sldId id="316" r:id="rId11"/>
    <p:sldId id="317" r:id="rId12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7158FA-5118-4378-B7C8-049C3FAEA66C}" v="340" dt="2024-01-12T12:20:17.305"/>
    <p1510:client id="{3061227E-2CB5-45A8-8CEB-9D4BCDB438E4}" v="2" dt="2024-01-12T12:45:12.032"/>
    <p1510:client id="{42C4965D-B725-40FA-9AC9-E3284F85BDBC}" v="336" dt="2024-01-12T12:30:26.7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17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DA000-EEDE-224A-904A-85231460938A}" type="datetimeFigureOut">
              <a:rPr lang="en-IT" smtClean="0"/>
              <a:t>01/12/2024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3C5FD-D8A4-CB4C-8E9C-9A9327295F56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7473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3C5FD-D8A4-CB4C-8E9C-9A9327295F56}" type="slidenum">
              <a:rPr lang="en-IT" smtClean="0"/>
              <a:t>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10518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3C5FD-D8A4-CB4C-8E9C-9A9327295F56}" type="slidenum">
              <a:rPr lang="en-IT" smtClean="0"/>
              <a:t>10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16448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3C5FD-D8A4-CB4C-8E9C-9A9327295F56}" type="slidenum">
              <a:rPr lang="en-IT" smtClean="0"/>
              <a:t>11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4368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3C5FD-D8A4-CB4C-8E9C-9A9327295F56}" type="slidenum">
              <a:rPr lang="en-IT" smtClean="0"/>
              <a:t>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82506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u="none" strike="noStrike">
                <a:effectLst/>
                <a:latin typeface="Helvetica" pitchFamily="2" charset="0"/>
              </a:rPr>
              <a:t>Azimuth master motor:</a:t>
            </a:r>
          </a:p>
          <a:p>
            <a:pPr algn="l"/>
            <a:r>
              <a:rPr lang="en-GB" b="0" i="0" u="none" strike="noStrike">
                <a:effectLst/>
                <a:latin typeface="Helvetica" pitchFamily="2" charset="0"/>
              </a:rPr>
              <a:t>-</a:t>
            </a:r>
            <a:r>
              <a:rPr lang="en-GB" b="1" i="0" u="none" strike="noStrike">
                <a:effectLst/>
                <a:latin typeface="Helvetica" pitchFamily="2" charset="0"/>
              </a:rPr>
              <a:t>Maggio 2019  </a:t>
            </a:r>
          </a:p>
          <a:p>
            <a:pPr algn="l"/>
            <a:r>
              <a:rPr lang="en-GB" b="0" i="0" u="none" strike="noStrike">
                <a:effectLst/>
                <a:latin typeface="Helvetica" pitchFamily="2" charset="0"/>
              </a:rPr>
              <a:t>“</a:t>
            </a:r>
            <a:r>
              <a:rPr lang="en-US" b="0" i="0">
                <a:solidFill>
                  <a:srgbClr val="D1D5DB"/>
                </a:solidFill>
                <a:effectLst/>
                <a:latin typeface="Söhne"/>
              </a:rPr>
              <a:t>AZ master motor locked due to water infiltration</a:t>
            </a:r>
            <a:r>
              <a:rPr lang="en-GB" b="0" i="0" u="none" strike="noStrike">
                <a:effectLst/>
                <a:latin typeface="Helvetica" pitchFamily="2" charset="0"/>
              </a:rPr>
              <a:t>”</a:t>
            </a:r>
            <a:br>
              <a:rPr lang="en-GB" b="0" i="0" u="none" strike="noStrike">
                <a:effectLst/>
                <a:latin typeface="Helvetica" pitchFamily="2" charset="0"/>
              </a:rPr>
            </a:br>
            <a:endParaRPr lang="en-GB" b="0" i="0" u="none" strike="noStrike">
              <a:effectLst/>
              <a:latin typeface="Helvetica" pitchFamily="2" charset="0"/>
            </a:endParaRPr>
          </a:p>
          <a:p>
            <a:pPr algn="l"/>
            <a:r>
              <a:rPr lang="en-GB">
                <a:latin typeface="Helvetica" pitchFamily="2" charset="0"/>
              </a:rPr>
              <a:t>A</a:t>
            </a:r>
            <a:r>
              <a:rPr lang="en-GB" b="0" i="0" u="none" strike="noStrike">
                <a:effectLst/>
                <a:latin typeface="Helvetica" pitchFamily="2" charset="0"/>
              </a:rPr>
              <a:t>zimuth encoder: </a:t>
            </a:r>
          </a:p>
          <a:p>
            <a:pPr algn="l"/>
            <a:r>
              <a:rPr lang="en-GB" b="0" i="0" u="none" strike="noStrike">
                <a:effectLst/>
                <a:latin typeface="Helvetica" pitchFamily="2" charset="0"/>
              </a:rPr>
              <a:t>-</a:t>
            </a:r>
            <a:r>
              <a:rPr lang="en-GB" b="1" i="0" u="none" strike="noStrike">
                <a:effectLst/>
                <a:latin typeface="Helvetica" pitchFamily="2" charset="0"/>
              </a:rPr>
              <a:t>Novembre  2021, </a:t>
            </a:r>
            <a:r>
              <a:rPr lang="en-GB" b="1" i="0" u="none" strike="noStrike" err="1">
                <a:effectLst/>
                <a:latin typeface="Helvetica" pitchFamily="2" charset="0"/>
              </a:rPr>
              <a:t>primi</a:t>
            </a:r>
            <a:r>
              <a:rPr lang="en-GB" b="1" i="0" u="none" strike="noStrike">
                <a:effectLst/>
                <a:latin typeface="Helvetica" pitchFamily="2" charset="0"/>
              </a:rPr>
              <a:t> </a:t>
            </a:r>
            <a:r>
              <a:rPr lang="en-GB" b="1" i="0" u="none" strike="noStrike" err="1">
                <a:effectLst/>
                <a:latin typeface="Helvetica" pitchFamily="2" charset="0"/>
              </a:rPr>
              <a:t>giorni</a:t>
            </a:r>
            <a:r>
              <a:rPr lang="en-GB" b="1" i="0" u="none" strike="noStrike">
                <a:effectLst/>
                <a:latin typeface="Helvetica" pitchFamily="2" charset="0"/>
              </a:rPr>
              <a:t>.  “</a:t>
            </a:r>
            <a:r>
              <a:rPr lang="en-US" b="0" i="0">
                <a:solidFill>
                  <a:srgbClr val="D1D5DB"/>
                </a:solidFill>
                <a:effectLst/>
                <a:latin typeface="Söhne"/>
              </a:rPr>
              <a:t>Encoder could no longer be used due to the accumulation of errors. The tape appears damaged at multiple points</a:t>
            </a:r>
            <a:r>
              <a:rPr lang="en-GB" b="0" i="0" u="none" strike="noStrike">
                <a:effectLst/>
                <a:latin typeface="Helvetica" pitchFamily="2" charset="0"/>
              </a:rPr>
              <a:t>”</a:t>
            </a:r>
            <a:endParaRPr lang="en-GB">
              <a:latin typeface="Helvetica" pitchFamily="2" charset="0"/>
            </a:endParaRPr>
          </a:p>
          <a:p>
            <a:pPr algn="l"/>
            <a:endParaRPr lang="en-GB" b="0" i="0" u="none" strike="noStrike">
              <a:effectLst/>
              <a:latin typeface="Helvetica" pitchFamily="2" charset="0"/>
            </a:endParaRPr>
          </a:p>
          <a:p>
            <a:pPr algn="l"/>
            <a:r>
              <a:rPr lang="en-GB" b="0" i="0" u="none" strike="noStrike">
                <a:effectLst/>
                <a:latin typeface="Helvetica" pitchFamily="2" charset="0"/>
              </a:rPr>
              <a:t>Elevation motor:</a:t>
            </a:r>
          </a:p>
          <a:p>
            <a:pPr algn="l"/>
            <a:r>
              <a:rPr lang="en-GB" b="0" i="0" u="none" strike="noStrike">
                <a:effectLst/>
                <a:latin typeface="Helvetica" pitchFamily="2" charset="0"/>
              </a:rPr>
              <a:t>-</a:t>
            </a:r>
            <a:r>
              <a:rPr lang="en-GB" b="1" i="0" u="none" strike="noStrike" err="1">
                <a:effectLst/>
                <a:latin typeface="Helvetica" pitchFamily="2" charset="0"/>
              </a:rPr>
              <a:t>Febbraio</a:t>
            </a:r>
            <a:r>
              <a:rPr lang="en-GB" b="1" i="0" u="none" strike="noStrike">
                <a:effectLst/>
                <a:latin typeface="Helvetica" pitchFamily="2" charset="0"/>
              </a:rPr>
              <a:t> 10, 2022 </a:t>
            </a:r>
          </a:p>
          <a:p>
            <a:pPr algn="l"/>
            <a:r>
              <a:rPr lang="en-GB" b="0" i="0" u="none" strike="noStrike">
                <a:effectLst/>
                <a:latin typeface="Helvetica" pitchFamily="2" charset="0"/>
              </a:rPr>
              <a:t>“</a:t>
            </a:r>
            <a:r>
              <a:rPr lang="en-GB" b="0" i="0" u="none" strike="noStrike" err="1">
                <a:effectLst/>
                <a:latin typeface="Helvetica" pitchFamily="2" charset="0"/>
              </a:rPr>
              <a:t>bloccato</a:t>
            </a:r>
            <a:r>
              <a:rPr lang="en-GB" b="0" i="0" u="none" strike="noStrike">
                <a:effectLst/>
                <a:latin typeface="Helvetica" pitchFamily="2" charset="0"/>
              </a:rPr>
              <a:t> per </a:t>
            </a:r>
            <a:r>
              <a:rPr lang="en-GB" b="0" i="0" u="none" strike="noStrike" err="1">
                <a:effectLst/>
                <a:latin typeface="Helvetica" pitchFamily="2" charset="0"/>
              </a:rPr>
              <a:t>freno</a:t>
            </a:r>
            <a:r>
              <a:rPr lang="en-GB" b="0" i="0" u="none" strike="noStrike">
                <a:effectLst/>
                <a:latin typeface="Helvetica" pitchFamily="2" charset="0"/>
              </a:rPr>
              <a:t> </a:t>
            </a:r>
            <a:r>
              <a:rPr lang="en-GB" b="0" i="0" u="none" strike="noStrike" err="1">
                <a:effectLst/>
                <a:latin typeface="Helvetica" pitchFamily="2" charset="0"/>
              </a:rPr>
              <a:t>aderente</a:t>
            </a:r>
            <a:r>
              <a:rPr lang="en-GB" b="0" i="0" u="none" strike="noStrike">
                <a:effectLst/>
                <a:latin typeface="Helvetica" pitchFamily="2" charset="0"/>
              </a:rPr>
              <a:t> al </a:t>
            </a:r>
            <a:r>
              <a:rPr lang="en-GB" b="0" i="0" u="none" strike="noStrike" err="1">
                <a:effectLst/>
                <a:latin typeface="Helvetica" pitchFamily="2" charset="0"/>
              </a:rPr>
              <a:t>rotore</a:t>
            </a:r>
            <a:r>
              <a:rPr lang="en-GB" b="0" i="0" u="none" strike="noStrike">
                <a:effectLst/>
                <a:latin typeface="Helvetica" pitchFamily="2" charset="0"/>
              </a:rPr>
              <a:t>. Non </a:t>
            </a:r>
            <a:r>
              <a:rPr lang="en-GB" b="0" i="0" u="none" strike="noStrike" err="1">
                <a:effectLst/>
                <a:latin typeface="Helvetica" pitchFamily="2" charset="0"/>
              </a:rPr>
              <a:t>si</a:t>
            </a:r>
            <a:r>
              <a:rPr lang="en-GB" b="0" i="0" u="none" strike="noStrike">
                <a:effectLst/>
                <a:latin typeface="Helvetica" pitchFamily="2" charset="0"/>
              </a:rPr>
              <a:t> </a:t>
            </a:r>
            <a:r>
              <a:rPr lang="en-GB" b="0" i="0" u="none" strike="noStrike" err="1">
                <a:effectLst/>
                <a:latin typeface="Helvetica" pitchFamily="2" charset="0"/>
              </a:rPr>
              <a:t>tratta</a:t>
            </a:r>
            <a:r>
              <a:rPr lang="en-GB" b="0" i="0" u="none" strike="noStrike">
                <a:effectLst/>
                <a:latin typeface="Helvetica" pitchFamily="2" charset="0"/>
              </a:rPr>
              <a:t> di </a:t>
            </a:r>
            <a:r>
              <a:rPr lang="en-GB" b="0" i="0" u="none" strike="noStrike" err="1">
                <a:effectLst/>
                <a:latin typeface="Helvetica" pitchFamily="2" charset="0"/>
              </a:rPr>
              <a:t>infiltrazione</a:t>
            </a:r>
            <a:r>
              <a:rPr lang="en-GB" b="0" i="0" u="none" strike="noStrike">
                <a:effectLst/>
                <a:latin typeface="Helvetica" pitchFamily="2" charset="0"/>
              </a:rPr>
              <a:t> ma di </a:t>
            </a:r>
            <a:r>
              <a:rPr lang="en-GB" b="0" i="0" u="none" strike="noStrike" err="1">
                <a:effectLst/>
                <a:latin typeface="Helvetica" pitchFamily="2" charset="0"/>
              </a:rPr>
              <a:t>condensa</a:t>
            </a:r>
            <a:r>
              <a:rPr lang="en-GB" b="0" i="0" u="none" strike="noStrike">
                <a:effectLst/>
                <a:latin typeface="Helvetica" pitchFamily="2" charset="0"/>
              </a:rPr>
              <a:t>. Il </a:t>
            </a:r>
            <a:r>
              <a:rPr lang="en-GB" b="0" i="0" u="none" strike="noStrike" err="1">
                <a:effectLst/>
                <a:latin typeface="Helvetica" pitchFamily="2" charset="0"/>
              </a:rPr>
              <a:t>meccanico</a:t>
            </a:r>
            <a:r>
              <a:rPr lang="en-GB" b="0" i="0" u="none" strike="noStrike">
                <a:effectLst/>
                <a:latin typeface="Helvetica" pitchFamily="2" charset="0"/>
              </a:rPr>
              <a:t> </a:t>
            </a:r>
            <a:r>
              <a:rPr lang="en-GB" b="0" i="0" u="none" strike="noStrike" err="1">
                <a:effectLst/>
                <a:latin typeface="Helvetica" pitchFamily="2" charset="0"/>
              </a:rPr>
              <a:t>che</a:t>
            </a:r>
            <a:r>
              <a:rPr lang="en-GB" b="0" i="0" u="none" strike="noStrike">
                <a:effectLst/>
                <a:latin typeface="Helvetica" pitchFamily="2" charset="0"/>
              </a:rPr>
              <a:t> ha </a:t>
            </a:r>
            <a:r>
              <a:rPr lang="en-GB" b="0" i="0" u="none" strike="noStrike" err="1">
                <a:effectLst/>
                <a:latin typeface="Helvetica" pitchFamily="2" charset="0"/>
              </a:rPr>
              <a:t>tentato</a:t>
            </a:r>
            <a:r>
              <a:rPr lang="en-GB" b="0" i="0" u="none" strike="noStrike">
                <a:effectLst/>
                <a:latin typeface="Helvetica" pitchFamily="2" charset="0"/>
              </a:rPr>
              <a:t> la </a:t>
            </a:r>
            <a:r>
              <a:rPr lang="en-GB" b="0" i="0" u="none" strike="noStrike" err="1">
                <a:effectLst/>
                <a:latin typeface="Helvetica" pitchFamily="2" charset="0"/>
              </a:rPr>
              <a:t>riparazione</a:t>
            </a:r>
            <a:r>
              <a:rPr lang="en-GB" b="0" i="0" u="none" strike="noStrike">
                <a:effectLst/>
                <a:latin typeface="Helvetica" pitchFamily="2" charset="0"/>
              </a:rPr>
              <a:t> ci ha </a:t>
            </a:r>
            <a:r>
              <a:rPr lang="en-GB" b="0" i="0" u="none" strike="noStrike" err="1">
                <a:effectLst/>
                <a:latin typeface="Helvetica" pitchFamily="2" charset="0"/>
              </a:rPr>
              <a:t>informato</a:t>
            </a:r>
            <a:r>
              <a:rPr lang="en-GB" b="0" i="0" u="none" strike="noStrike">
                <a:effectLst/>
                <a:latin typeface="Helvetica" pitchFamily="2" charset="0"/>
              </a:rPr>
              <a:t> </a:t>
            </a:r>
            <a:r>
              <a:rPr lang="en-GB" b="0" i="0" u="none" strike="noStrike" err="1">
                <a:effectLst/>
                <a:latin typeface="Helvetica" pitchFamily="2" charset="0"/>
              </a:rPr>
              <a:t>che</a:t>
            </a:r>
            <a:r>
              <a:rPr lang="en-GB" b="0" i="0" u="none" strike="noStrike">
                <a:effectLst/>
                <a:latin typeface="Helvetica" pitchFamily="2" charset="0"/>
              </a:rPr>
              <a:t> </a:t>
            </a:r>
            <a:r>
              <a:rPr lang="en-GB" b="0" i="0" u="none" strike="noStrike" err="1">
                <a:effectLst/>
                <a:latin typeface="Helvetica" pitchFamily="2" charset="0"/>
              </a:rPr>
              <a:t>questi</a:t>
            </a:r>
            <a:r>
              <a:rPr lang="en-GB" b="0" i="0" u="none" strike="noStrike">
                <a:effectLst/>
                <a:latin typeface="Helvetica" pitchFamily="2" charset="0"/>
              </a:rPr>
              <a:t> </a:t>
            </a:r>
            <a:r>
              <a:rPr lang="en-GB" b="0" i="0" u="none" strike="noStrike" err="1">
                <a:effectLst/>
                <a:latin typeface="Helvetica" pitchFamily="2" charset="0"/>
              </a:rPr>
              <a:t>problemi</a:t>
            </a:r>
            <a:r>
              <a:rPr lang="en-GB" b="0" i="0" u="none" strike="noStrike">
                <a:effectLst/>
                <a:latin typeface="Helvetica" pitchFamily="2" charset="0"/>
              </a:rPr>
              <a:t> </a:t>
            </a:r>
            <a:r>
              <a:rPr lang="en-GB" b="0" i="0" u="none" strike="noStrike" err="1">
                <a:effectLst/>
                <a:latin typeface="Helvetica" pitchFamily="2" charset="0"/>
              </a:rPr>
              <a:t>sono</a:t>
            </a:r>
            <a:r>
              <a:rPr lang="en-GB" b="0" i="0" u="none" strike="noStrike">
                <a:effectLst/>
                <a:latin typeface="Helvetica" pitchFamily="2" charset="0"/>
              </a:rPr>
              <a:t> </a:t>
            </a:r>
            <a:r>
              <a:rPr lang="en-GB" b="0" i="0" u="none" strike="noStrike" err="1">
                <a:effectLst/>
                <a:latin typeface="Helvetica" pitchFamily="2" charset="0"/>
              </a:rPr>
              <a:t>molto</a:t>
            </a:r>
            <a:r>
              <a:rPr lang="en-GB" b="0" i="0" u="none" strike="noStrike">
                <a:effectLst/>
                <a:latin typeface="Helvetica" pitchFamily="2" charset="0"/>
              </a:rPr>
              <a:t> </a:t>
            </a:r>
            <a:r>
              <a:rPr lang="en-GB" b="0" i="0" u="none" strike="noStrike" err="1">
                <a:effectLst/>
                <a:latin typeface="Helvetica" pitchFamily="2" charset="0"/>
              </a:rPr>
              <a:t>frequenti</a:t>
            </a:r>
            <a:r>
              <a:rPr lang="en-GB" b="0" i="0" u="none" strike="noStrike">
                <a:effectLst/>
                <a:latin typeface="Helvetica" pitchFamily="2" charset="0"/>
              </a:rPr>
              <a:t> in </a:t>
            </a:r>
            <a:r>
              <a:rPr lang="en-GB" b="0" i="0" u="none" strike="noStrike" err="1">
                <a:effectLst/>
                <a:latin typeface="Helvetica" pitchFamily="2" charset="0"/>
              </a:rPr>
              <a:t>motori</a:t>
            </a:r>
            <a:r>
              <a:rPr lang="en-GB" b="0" i="0" u="none" strike="noStrike">
                <a:effectLst/>
                <a:latin typeface="Helvetica" pitchFamily="2" charset="0"/>
              </a:rPr>
              <a:t> </a:t>
            </a:r>
            <a:r>
              <a:rPr lang="en-GB" b="0" i="0" u="none" strike="noStrike" err="1">
                <a:effectLst/>
                <a:latin typeface="Helvetica" pitchFamily="2" charset="0"/>
              </a:rPr>
              <a:t>che</a:t>
            </a:r>
            <a:r>
              <a:rPr lang="en-GB" b="0" i="0" u="none" strike="noStrike">
                <a:effectLst/>
                <a:latin typeface="Helvetica" pitchFamily="2" charset="0"/>
              </a:rPr>
              <a:t> </a:t>
            </a:r>
            <a:r>
              <a:rPr lang="en-GB" b="0" i="0" u="none" strike="noStrike" err="1">
                <a:effectLst/>
                <a:latin typeface="Helvetica" pitchFamily="2" charset="0"/>
              </a:rPr>
              <a:t>lavorano</a:t>
            </a:r>
            <a:r>
              <a:rPr lang="en-GB" b="0" i="0" u="none" strike="noStrike">
                <a:effectLst/>
                <a:latin typeface="Helvetica" pitchFamily="2" charset="0"/>
              </a:rPr>
              <a:t> in </a:t>
            </a:r>
            <a:r>
              <a:rPr lang="en-GB" b="0" i="0" u="none" strike="noStrike" err="1">
                <a:effectLst/>
                <a:latin typeface="Helvetica" pitchFamily="2" charset="0"/>
              </a:rPr>
              <a:t>estreno</a:t>
            </a:r>
            <a:r>
              <a:rPr lang="en-GB" b="0" i="0" u="none" strike="noStrike">
                <a:effectLst/>
                <a:latin typeface="Helvetica" pitchFamily="2" charset="0"/>
              </a:rPr>
              <a:t>, </a:t>
            </a:r>
            <a:r>
              <a:rPr lang="en-GB" b="0" i="0" u="none" strike="noStrike" err="1">
                <a:effectLst/>
                <a:latin typeface="Helvetica" pitchFamily="2" charset="0"/>
              </a:rPr>
              <a:t>che</a:t>
            </a:r>
            <a:r>
              <a:rPr lang="en-GB" b="0" i="0" u="none" strike="noStrike">
                <a:effectLst/>
                <a:latin typeface="Helvetica" pitchFamily="2" charset="0"/>
              </a:rPr>
              <a:t> </a:t>
            </a:r>
            <a:r>
              <a:rPr lang="en-GB" b="0" i="0" u="none" strike="noStrike" err="1">
                <a:effectLst/>
                <a:latin typeface="Helvetica" pitchFamily="2" charset="0"/>
              </a:rPr>
              <a:t>l'ammontare</a:t>
            </a:r>
            <a:r>
              <a:rPr lang="en-GB" b="0" i="0" u="none" strike="noStrike">
                <a:effectLst/>
                <a:latin typeface="Helvetica" pitchFamily="2" charset="0"/>
              </a:rPr>
              <a:t> </a:t>
            </a:r>
            <a:r>
              <a:rPr lang="en-GB" b="0" i="0" u="none" strike="noStrike" err="1">
                <a:effectLst/>
                <a:latin typeface="Helvetica" pitchFamily="2" charset="0"/>
              </a:rPr>
              <a:t>della</a:t>
            </a:r>
            <a:r>
              <a:rPr lang="en-GB" b="0" i="0" u="none" strike="noStrike">
                <a:effectLst/>
                <a:latin typeface="Helvetica" pitchFamily="2" charset="0"/>
              </a:rPr>
              <a:t> </a:t>
            </a:r>
            <a:r>
              <a:rPr lang="en-GB" b="0" i="0" u="none" strike="noStrike" err="1">
                <a:effectLst/>
                <a:latin typeface="Helvetica" pitchFamily="2" charset="0"/>
              </a:rPr>
              <a:t>formazione</a:t>
            </a:r>
            <a:r>
              <a:rPr lang="en-GB" b="0" i="0" u="none" strike="noStrike">
                <a:effectLst/>
                <a:latin typeface="Helvetica" pitchFamily="2" charset="0"/>
              </a:rPr>
              <a:t> di </a:t>
            </a:r>
            <a:r>
              <a:rPr lang="en-GB" b="0" i="0" u="none" strike="noStrike" err="1">
                <a:effectLst/>
                <a:latin typeface="Helvetica" pitchFamily="2" charset="0"/>
              </a:rPr>
              <a:t>condensa</a:t>
            </a:r>
            <a:r>
              <a:rPr lang="en-GB" b="0" i="0" u="none" strike="noStrike">
                <a:effectLst/>
                <a:latin typeface="Helvetica" pitchFamily="2" charset="0"/>
              </a:rPr>
              <a:t> varia </a:t>
            </a:r>
            <a:r>
              <a:rPr lang="en-GB" b="0" i="0" u="none" strike="noStrike" err="1">
                <a:effectLst/>
                <a:latin typeface="Helvetica" pitchFamily="2" charset="0"/>
              </a:rPr>
              <a:t>dalle</a:t>
            </a:r>
            <a:r>
              <a:rPr lang="en-GB" b="0" i="0" u="none" strike="noStrike">
                <a:effectLst/>
                <a:latin typeface="Helvetica" pitchFamily="2" charset="0"/>
              </a:rPr>
              <a:t> </a:t>
            </a:r>
            <a:r>
              <a:rPr lang="en-GB" b="0" i="0" u="none" strike="noStrike" err="1">
                <a:effectLst/>
                <a:latin typeface="Helvetica" pitchFamily="2" charset="0"/>
              </a:rPr>
              <a:t>condizioni</a:t>
            </a:r>
            <a:r>
              <a:rPr lang="en-GB" b="0" i="0" u="none" strike="noStrike">
                <a:effectLst/>
                <a:latin typeface="Helvetica" pitchFamily="2" charset="0"/>
              </a:rPr>
              <a:t> di </a:t>
            </a:r>
            <a:r>
              <a:rPr lang="en-GB" b="0" i="0" u="none" strike="noStrike" err="1">
                <a:effectLst/>
                <a:latin typeface="Helvetica" pitchFamily="2" charset="0"/>
              </a:rPr>
              <a:t>esposizione</a:t>
            </a:r>
            <a:r>
              <a:rPr lang="en-GB" b="0" i="0" u="none" strike="noStrike">
                <a:effectLst/>
                <a:latin typeface="Helvetica" pitchFamily="2" charset="0"/>
              </a:rPr>
              <a:t> ed </a:t>
            </a:r>
            <a:r>
              <a:rPr lang="en-GB" b="0" i="0" u="none" strike="noStrike" err="1">
                <a:effectLst/>
                <a:latin typeface="Helvetica" pitchFamily="2" charset="0"/>
              </a:rPr>
              <a:t>anche</a:t>
            </a:r>
            <a:r>
              <a:rPr lang="en-GB" b="0" i="0" u="none" strike="noStrike">
                <a:effectLst/>
                <a:latin typeface="Helvetica" pitchFamily="2" charset="0"/>
              </a:rPr>
              <a:t> ore di </a:t>
            </a:r>
            <a:r>
              <a:rPr lang="en-GB" b="0" i="0" u="none" strike="noStrike" err="1">
                <a:effectLst/>
                <a:latin typeface="Helvetica" pitchFamily="2" charset="0"/>
              </a:rPr>
              <a:t>lavoro</a:t>
            </a:r>
            <a:r>
              <a:rPr lang="en-GB" b="0" i="0" u="none" strike="noStrike">
                <a:effectLst/>
                <a:latin typeface="Helvetica" pitchFamily="2" charset="0"/>
              </a:rPr>
              <a:t> e </a:t>
            </a:r>
            <a:r>
              <a:rPr lang="en-GB" b="0" i="0" u="none" strike="noStrike" err="1">
                <a:effectLst/>
                <a:latin typeface="Helvetica" pitchFamily="2" charset="0"/>
              </a:rPr>
              <a:t>cicli</a:t>
            </a:r>
            <a:r>
              <a:rPr lang="en-GB" b="0" i="0" u="none" strike="noStrike">
                <a:effectLst/>
                <a:latin typeface="Helvetica" pitchFamily="2" charset="0"/>
              </a:rPr>
              <a:t> di </a:t>
            </a:r>
            <a:r>
              <a:rPr lang="en-GB" b="0" i="0" u="none" strike="noStrike" err="1">
                <a:effectLst/>
                <a:latin typeface="Helvetica" pitchFamily="2" charset="0"/>
              </a:rPr>
              <a:t>spegnimento</a:t>
            </a:r>
            <a:r>
              <a:rPr lang="en-GB" b="0" i="0" u="none" strike="noStrike">
                <a:effectLst/>
                <a:latin typeface="Helvetica" pitchFamily="2" charset="0"/>
              </a:rPr>
              <a:t> (il </a:t>
            </a:r>
            <a:r>
              <a:rPr lang="en-GB" b="0" i="0" u="none" strike="noStrike" err="1">
                <a:effectLst/>
                <a:latin typeface="Helvetica" pitchFamily="2" charset="0"/>
              </a:rPr>
              <a:t>motore</a:t>
            </a:r>
            <a:r>
              <a:rPr lang="en-GB" b="0" i="0" u="none" strike="noStrike">
                <a:effectLst/>
                <a:latin typeface="Helvetica" pitchFamily="2" charset="0"/>
              </a:rPr>
              <a:t> </a:t>
            </a:r>
            <a:r>
              <a:rPr lang="en-GB" b="0" i="0" u="none" strike="noStrike" err="1">
                <a:effectLst/>
                <a:latin typeface="Helvetica" pitchFamily="2" charset="0"/>
              </a:rPr>
              <a:t>si</a:t>
            </a:r>
            <a:r>
              <a:rPr lang="en-GB" b="0" i="0" u="none" strike="noStrike">
                <a:effectLst/>
                <a:latin typeface="Helvetica" pitchFamily="2" charset="0"/>
              </a:rPr>
              <a:t> </a:t>
            </a:r>
            <a:r>
              <a:rPr lang="en-GB" b="0" i="0" u="none" strike="noStrike" err="1">
                <a:effectLst/>
                <a:latin typeface="Helvetica" pitchFamily="2" charset="0"/>
              </a:rPr>
              <a:t>riscalda</a:t>
            </a:r>
            <a:r>
              <a:rPr lang="en-GB" b="0" i="0" u="none" strike="noStrike">
                <a:effectLst/>
                <a:latin typeface="Helvetica" pitchFamily="2" charset="0"/>
              </a:rPr>
              <a:t> in </a:t>
            </a:r>
            <a:r>
              <a:rPr lang="en-GB" b="0" i="0" u="none" strike="noStrike" err="1">
                <a:effectLst/>
                <a:latin typeface="Helvetica" pitchFamily="2" charset="0"/>
              </a:rPr>
              <a:t>attività</a:t>
            </a:r>
            <a:r>
              <a:rPr lang="en-GB" b="0" i="0" u="none" strike="noStrike">
                <a:effectLst/>
                <a:latin typeface="Helvetica" pitchFamily="2" charset="0"/>
              </a:rPr>
              <a:t> e </a:t>
            </a:r>
            <a:r>
              <a:rPr lang="en-GB" b="0" i="0" u="none" strike="noStrike" err="1">
                <a:effectLst/>
                <a:latin typeface="Helvetica" pitchFamily="2" charset="0"/>
              </a:rPr>
              <a:t>si</a:t>
            </a:r>
            <a:r>
              <a:rPr lang="en-GB" b="0" i="0" u="none" strike="noStrike">
                <a:effectLst/>
                <a:latin typeface="Helvetica" pitchFamily="2" charset="0"/>
              </a:rPr>
              <a:t> </a:t>
            </a:r>
            <a:r>
              <a:rPr lang="en-GB" b="0" i="0" u="none" strike="noStrike" err="1">
                <a:effectLst/>
                <a:latin typeface="Helvetica" pitchFamily="2" charset="0"/>
              </a:rPr>
              <a:t>raffredda</a:t>
            </a:r>
            <a:r>
              <a:rPr lang="en-GB" b="0" i="0" u="none" strike="noStrike">
                <a:effectLst/>
                <a:latin typeface="Helvetica" pitchFamily="2" charset="0"/>
              </a:rPr>
              <a:t> </a:t>
            </a:r>
            <a:r>
              <a:rPr lang="en-GB" b="0" i="0" u="none" strike="noStrike" err="1">
                <a:effectLst/>
                <a:latin typeface="Helvetica" pitchFamily="2" charset="0"/>
              </a:rPr>
              <a:t>durante</a:t>
            </a:r>
            <a:r>
              <a:rPr lang="en-GB" b="0" i="0" u="none" strike="noStrike">
                <a:effectLst/>
                <a:latin typeface="Helvetica" pitchFamily="2" charset="0"/>
              </a:rPr>
              <a:t> le pause di </a:t>
            </a:r>
            <a:r>
              <a:rPr lang="en-GB" b="0" i="0" u="none" strike="noStrike" err="1">
                <a:effectLst/>
                <a:latin typeface="Helvetica" pitchFamily="2" charset="0"/>
              </a:rPr>
              <a:t>attività</a:t>
            </a:r>
            <a:r>
              <a:rPr lang="en-GB" b="0" i="0" u="none" strike="noStrike">
                <a:effectLst/>
                <a:latin typeface="Helvetica" pitchFamily="2" charset="0"/>
              </a:rPr>
              <a:t>) e </a:t>
            </a:r>
            <a:r>
              <a:rPr lang="en-GB" b="0" i="0" u="none" strike="noStrike" err="1">
                <a:effectLst/>
                <a:latin typeface="Helvetica" pitchFamily="2" charset="0"/>
              </a:rPr>
              <a:t>che</a:t>
            </a:r>
            <a:r>
              <a:rPr lang="en-GB" b="0" i="0" u="none" strike="noStrike">
                <a:effectLst/>
                <a:latin typeface="Helvetica" pitchFamily="2" charset="0"/>
              </a:rPr>
              <a:t> per </a:t>
            </a:r>
            <a:r>
              <a:rPr lang="en-GB" b="0" i="0" u="none" strike="noStrike" err="1">
                <a:effectLst/>
                <a:latin typeface="Helvetica" pitchFamily="2" charset="0"/>
              </a:rPr>
              <a:t>limitare</a:t>
            </a:r>
            <a:r>
              <a:rPr lang="en-GB" b="0" i="0" u="none" strike="noStrike">
                <a:effectLst/>
                <a:latin typeface="Helvetica" pitchFamily="2" charset="0"/>
              </a:rPr>
              <a:t> </a:t>
            </a:r>
            <a:r>
              <a:rPr lang="en-GB" b="0" i="0" u="none" strike="noStrike" err="1">
                <a:effectLst/>
                <a:latin typeface="Helvetica" pitchFamily="2" charset="0"/>
              </a:rPr>
              <a:t>i</a:t>
            </a:r>
            <a:r>
              <a:rPr lang="en-GB" b="0" i="0" u="none" strike="noStrike">
                <a:effectLst/>
                <a:latin typeface="Helvetica" pitchFamily="2" charset="0"/>
              </a:rPr>
              <a:t> </a:t>
            </a:r>
            <a:r>
              <a:rPr lang="en-GB" b="0" i="0" u="none" strike="noStrike" err="1">
                <a:effectLst/>
                <a:latin typeface="Helvetica" pitchFamily="2" charset="0"/>
              </a:rPr>
              <a:t>guasti</a:t>
            </a:r>
            <a:r>
              <a:rPr lang="en-GB" b="0" i="0" u="none" strike="noStrike">
                <a:effectLst/>
                <a:latin typeface="Helvetica" pitchFamily="2" charset="0"/>
              </a:rPr>
              <a:t> </a:t>
            </a:r>
            <a:r>
              <a:rPr lang="en-GB" b="0" i="0" u="none" strike="noStrike" err="1">
                <a:effectLst/>
                <a:latin typeface="Helvetica" pitchFamily="2" charset="0"/>
              </a:rPr>
              <a:t>fanno</a:t>
            </a:r>
            <a:r>
              <a:rPr lang="en-GB" b="0" i="0" u="none" strike="noStrike">
                <a:effectLst/>
                <a:latin typeface="Helvetica" pitchFamily="2" charset="0"/>
              </a:rPr>
              <a:t> </a:t>
            </a:r>
            <a:r>
              <a:rPr lang="en-GB" b="0" i="0" u="none" strike="noStrike" err="1">
                <a:effectLst/>
                <a:latin typeface="Helvetica" pitchFamily="2" charset="0"/>
              </a:rPr>
              <a:t>manutenzione</a:t>
            </a:r>
            <a:r>
              <a:rPr lang="en-GB" b="0" i="0" u="none" strike="noStrike">
                <a:effectLst/>
                <a:latin typeface="Helvetica" pitchFamily="2" charset="0"/>
              </a:rPr>
              <a:t> </a:t>
            </a:r>
            <a:r>
              <a:rPr lang="en-GB" b="0" i="0" u="none" strike="noStrike" err="1">
                <a:effectLst/>
                <a:latin typeface="Helvetica" pitchFamily="2" charset="0"/>
              </a:rPr>
              <a:t>ciclica</a:t>
            </a:r>
            <a:r>
              <a:rPr lang="en-GB" b="0" i="0" u="none" strike="noStrike">
                <a:effectLst/>
                <a:latin typeface="Helvetica" pitchFamily="2" charset="0"/>
              </a:rPr>
              <a:t> </a:t>
            </a:r>
            <a:r>
              <a:rPr lang="en-GB" b="0" i="0" u="none" strike="noStrike" err="1">
                <a:effectLst/>
                <a:latin typeface="Helvetica" pitchFamily="2" charset="0"/>
              </a:rPr>
              <a:t>programmata</a:t>
            </a:r>
            <a:r>
              <a:rPr lang="en-GB" b="0" i="0" u="none" strike="noStrike">
                <a:effectLst/>
                <a:latin typeface="Helvetica" pitchFamily="2" charset="0"/>
              </a:rPr>
              <a:t>. Per </a:t>
            </a:r>
            <a:r>
              <a:rPr lang="en-GB" b="0" i="0" u="none" strike="noStrike" err="1">
                <a:effectLst/>
                <a:latin typeface="Helvetica" pitchFamily="2" charset="0"/>
              </a:rPr>
              <a:t>l'applicazione</a:t>
            </a:r>
            <a:r>
              <a:rPr lang="en-GB" b="0" i="0" u="none" strike="noStrike">
                <a:effectLst/>
                <a:latin typeface="Helvetica" pitchFamily="2" charset="0"/>
              </a:rPr>
              <a:t> nostra ed il </a:t>
            </a:r>
            <a:r>
              <a:rPr lang="en-GB" b="0" i="0" u="none" strike="noStrike" err="1">
                <a:effectLst/>
                <a:latin typeface="Helvetica" pitchFamily="2" charset="0"/>
              </a:rPr>
              <a:t>motore</a:t>
            </a:r>
            <a:r>
              <a:rPr lang="en-GB" b="0" i="0" u="none" strike="noStrike">
                <a:effectLst/>
                <a:latin typeface="Helvetica" pitchFamily="2" charset="0"/>
              </a:rPr>
              <a:t> nostro ci ha </a:t>
            </a:r>
            <a:r>
              <a:rPr lang="en-GB" b="0" i="0" u="none" strike="noStrike" err="1">
                <a:effectLst/>
                <a:latin typeface="Helvetica" pitchFamily="2" charset="0"/>
              </a:rPr>
              <a:t>suggerito</a:t>
            </a:r>
            <a:r>
              <a:rPr lang="en-GB" b="0" i="0" u="none" strike="noStrike">
                <a:effectLst/>
                <a:latin typeface="Helvetica" pitchFamily="2" charset="0"/>
              </a:rPr>
              <a:t> </a:t>
            </a:r>
            <a:r>
              <a:rPr lang="en-GB" b="0" i="0" u="none" strike="noStrike" err="1">
                <a:effectLst/>
                <a:latin typeface="Helvetica" pitchFamily="2" charset="0"/>
              </a:rPr>
              <a:t>indicativamente</a:t>
            </a:r>
            <a:r>
              <a:rPr lang="en-GB" b="0" i="0" u="none" strike="noStrike">
                <a:effectLst/>
                <a:latin typeface="Helvetica" pitchFamily="2" charset="0"/>
              </a:rPr>
              <a:t> di </a:t>
            </a:r>
            <a:r>
              <a:rPr lang="en-GB" b="0" i="0" u="none" strike="noStrike" err="1">
                <a:effectLst/>
                <a:latin typeface="Helvetica" pitchFamily="2" charset="0"/>
              </a:rPr>
              <a:t>effettuare</a:t>
            </a:r>
            <a:r>
              <a:rPr lang="en-GB" b="0" i="0" u="none" strike="noStrike">
                <a:effectLst/>
                <a:latin typeface="Helvetica" pitchFamily="2" charset="0"/>
              </a:rPr>
              <a:t> </a:t>
            </a:r>
            <a:r>
              <a:rPr lang="en-GB" b="0" i="0" u="none" strike="noStrike" err="1">
                <a:effectLst/>
                <a:latin typeface="Helvetica" pitchFamily="2" charset="0"/>
              </a:rPr>
              <a:t>una</a:t>
            </a:r>
            <a:r>
              <a:rPr lang="en-GB" b="0" i="0" u="none" strike="noStrike">
                <a:effectLst/>
                <a:latin typeface="Helvetica" pitchFamily="2" charset="0"/>
              </a:rPr>
              <a:t> </a:t>
            </a:r>
            <a:r>
              <a:rPr lang="en-GB" b="0" i="1" u="none" strike="noStrike" err="1">
                <a:effectLst/>
                <a:latin typeface="Helvetica" pitchFamily="2" charset="0"/>
              </a:rPr>
              <a:t>manutenzione</a:t>
            </a:r>
            <a:r>
              <a:rPr lang="en-GB" b="0" i="1" u="none" strike="noStrike">
                <a:effectLst/>
                <a:latin typeface="Helvetica" pitchFamily="2" charset="0"/>
              </a:rPr>
              <a:t> biennale</a:t>
            </a:r>
            <a:r>
              <a:rPr lang="en-GB" b="0" i="0" u="none" strike="noStrike">
                <a:effectLst/>
                <a:latin typeface="Helvetica" pitchFamily="2" charset="0"/>
              </a:rPr>
              <a:t> (</a:t>
            </a:r>
            <a:r>
              <a:rPr lang="en-GB" b="0" i="1" u="none" strike="noStrike" err="1">
                <a:effectLst/>
                <a:latin typeface="Helvetica" pitchFamily="2" charset="0"/>
              </a:rPr>
              <a:t>smontaggio</a:t>
            </a:r>
            <a:r>
              <a:rPr lang="en-GB" b="0" i="1" u="none" strike="noStrike">
                <a:effectLst/>
                <a:latin typeface="Helvetica" pitchFamily="2" charset="0"/>
              </a:rPr>
              <a:t> </a:t>
            </a:r>
            <a:r>
              <a:rPr lang="en-GB" b="0" i="1" u="none" strike="noStrike" err="1">
                <a:effectLst/>
                <a:latin typeface="Helvetica" pitchFamily="2" charset="0"/>
              </a:rPr>
              <a:t>apertura</a:t>
            </a:r>
            <a:r>
              <a:rPr lang="en-GB" b="0" i="1" u="none" strike="noStrike">
                <a:effectLst/>
                <a:latin typeface="Helvetica" pitchFamily="2" charset="0"/>
              </a:rPr>
              <a:t> </a:t>
            </a:r>
            <a:r>
              <a:rPr lang="en-GB" b="0" i="1" u="none" strike="noStrike" err="1">
                <a:effectLst/>
                <a:latin typeface="Helvetica" pitchFamily="2" charset="0"/>
              </a:rPr>
              <a:t>pulizia</a:t>
            </a:r>
            <a:r>
              <a:rPr lang="en-GB" b="0" i="1" u="none" strike="noStrike">
                <a:effectLst/>
                <a:latin typeface="Helvetica" pitchFamily="2" charset="0"/>
              </a:rPr>
              <a:t>  e </a:t>
            </a:r>
            <a:r>
              <a:rPr lang="en-GB" b="0" i="1" u="none" strike="noStrike" err="1">
                <a:effectLst/>
                <a:latin typeface="Helvetica" pitchFamily="2" charset="0"/>
              </a:rPr>
              <a:t>rimontaggio</a:t>
            </a:r>
            <a:r>
              <a:rPr lang="en-GB" b="0" i="0" u="none" strike="noStrike">
                <a:effectLst/>
                <a:latin typeface="Helvetica" pitchFamily="2" charset="0"/>
              </a:rPr>
              <a:t>).</a:t>
            </a:r>
          </a:p>
          <a:p>
            <a:pPr algn="l"/>
            <a:r>
              <a:rPr lang="en-GB" b="0" i="0" u="none" strike="noStrike">
                <a:effectLst/>
                <a:latin typeface="Helvetica" pitchFamily="2" charset="0"/>
              </a:rPr>
              <a:t>Date: </a:t>
            </a:r>
            <a:r>
              <a:rPr lang="en-GB" b="0" i="0" u="none" strike="noStrike" err="1">
                <a:effectLst/>
                <a:latin typeface="Helvetica" pitchFamily="2" charset="0"/>
              </a:rPr>
              <a:t>dicembre</a:t>
            </a:r>
            <a:r>
              <a:rPr lang="en-GB" b="0" i="0" u="none" strike="noStrike">
                <a:effectLst/>
                <a:latin typeface="Helvetica" pitchFamily="2" charset="0"/>
              </a:rPr>
              <a:t> 2021 </a:t>
            </a:r>
            <a:r>
              <a:rPr lang="en-GB" b="0" i="0" u="none" strike="noStrike" err="1">
                <a:effectLst/>
                <a:latin typeface="Helvetica" pitchFamily="2" charset="0"/>
              </a:rPr>
              <a:t>manifestato</a:t>
            </a:r>
            <a:r>
              <a:rPr lang="en-GB" b="0" i="0" u="none" strike="noStrike">
                <a:effectLst/>
                <a:latin typeface="Helvetica" pitchFamily="2" charset="0"/>
              </a:rPr>
              <a:t> il </a:t>
            </a:r>
            <a:r>
              <a:rPr lang="en-GB" b="0" i="0" u="none" strike="noStrike" err="1">
                <a:effectLst/>
                <a:latin typeface="Helvetica" pitchFamily="2" charset="0"/>
              </a:rPr>
              <a:t>problema</a:t>
            </a:r>
            <a:r>
              <a:rPr lang="en-GB">
                <a:latin typeface="Helvetica" pitchFamily="2" charset="0"/>
              </a:rPr>
              <a:t>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3C5FD-D8A4-CB4C-8E9C-9A9327295F56}" type="slidenum">
              <a:rPr lang="en-IT" smtClean="0"/>
              <a:t>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76005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3C5FD-D8A4-CB4C-8E9C-9A9327295F56}" type="slidenum">
              <a:rPr lang="en-IT" smtClean="0"/>
              <a:t>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00236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3C5FD-D8A4-CB4C-8E9C-9A9327295F56}" type="slidenum">
              <a:rPr lang="en-IT" smtClean="0"/>
              <a:t>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78308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3C5FD-D8A4-CB4C-8E9C-9A9327295F56}" type="slidenum">
              <a:rPr lang="en-IT" smtClean="0"/>
              <a:t>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79474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3C5FD-D8A4-CB4C-8E9C-9A9327295F56}" type="slidenum">
              <a:rPr lang="en-IT" smtClean="0"/>
              <a:t>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22659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t-IT" b="0" i="0" err="1">
                <a:solidFill>
                  <a:srgbClr val="D1D5DB"/>
                </a:solidFill>
                <a:effectLst/>
                <a:latin typeface="Söhne"/>
              </a:rPr>
              <a:t>PREDiXA</a:t>
            </a:r>
            <a:r>
              <a:rPr lang="it-IT" b="0" i="0">
                <a:solidFill>
                  <a:srgbClr val="D1D5DB"/>
                </a:solidFill>
                <a:effectLst/>
                <a:latin typeface="Söhne"/>
              </a:rPr>
              <a:t> è una libreria avanzata in Python appositamente progettata per la gestione e l'analisi di dati temporali. Il suo nome, acronimo di </a:t>
            </a:r>
            <a:r>
              <a:rPr lang="it-IT" b="0" i="0" err="1">
                <a:solidFill>
                  <a:srgbClr val="D1D5DB"/>
                </a:solidFill>
                <a:effectLst/>
                <a:latin typeface="Söhne"/>
              </a:rPr>
              <a:t>Predictive</a:t>
            </a:r>
            <a:r>
              <a:rPr lang="it-IT" b="0" i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it-IT" b="0" i="0" err="1">
                <a:solidFill>
                  <a:srgbClr val="D1D5DB"/>
                </a:solidFill>
                <a:effectLst/>
                <a:latin typeface="Söhne"/>
              </a:rPr>
              <a:t>REliability</a:t>
            </a:r>
            <a:r>
              <a:rPr lang="it-IT" b="0" i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it-IT" b="0" i="0" err="1">
                <a:solidFill>
                  <a:srgbClr val="D1D5DB"/>
                </a:solidFill>
                <a:effectLst/>
                <a:latin typeface="Söhne"/>
              </a:rPr>
              <a:t>Diagnostic</a:t>
            </a:r>
            <a:r>
              <a:rPr lang="it-IT" b="0" i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it-IT" b="0" i="0" err="1">
                <a:solidFill>
                  <a:srgbClr val="D1D5DB"/>
                </a:solidFill>
                <a:effectLst/>
                <a:latin typeface="Söhne"/>
              </a:rPr>
              <a:t>eXpert</a:t>
            </a:r>
            <a:r>
              <a:rPr lang="it-IT" b="0" i="0">
                <a:solidFill>
                  <a:srgbClr val="D1D5DB"/>
                </a:solidFill>
                <a:effectLst/>
                <a:latin typeface="Söhne"/>
              </a:rPr>
              <a:t> Assistant, rappresenta la sua missione principale: fungere da strumento all'avanguardia nel campo della manutenzione predittiva.</a:t>
            </a:r>
          </a:p>
          <a:p>
            <a:pPr algn="l"/>
            <a:endParaRPr lang="it-IT" b="0" i="0">
              <a:solidFill>
                <a:srgbClr val="D1D5DB"/>
              </a:solidFill>
              <a:effectLst/>
              <a:latin typeface="Söhne"/>
            </a:endParaRPr>
          </a:p>
          <a:p>
            <a:pPr algn="l"/>
            <a:r>
              <a:rPr lang="it-IT" b="0" i="0">
                <a:solidFill>
                  <a:srgbClr val="D1D5DB"/>
                </a:solidFill>
                <a:effectLst/>
                <a:latin typeface="Söhne"/>
              </a:rPr>
              <a:t>Con un focus primario sui dati temporali, </a:t>
            </a:r>
            <a:r>
              <a:rPr lang="it-IT" b="0" i="0" err="1">
                <a:solidFill>
                  <a:srgbClr val="D1D5DB"/>
                </a:solidFill>
                <a:effectLst/>
                <a:latin typeface="Söhne"/>
              </a:rPr>
              <a:t>PREDiXA</a:t>
            </a:r>
            <a:r>
              <a:rPr lang="it-IT" b="0" i="0">
                <a:solidFill>
                  <a:srgbClr val="D1D5DB"/>
                </a:solidFill>
                <a:effectLst/>
                <a:latin typeface="Söhne"/>
              </a:rPr>
              <a:t> è progettata per semplificare le complessità associate alle serie temporali e ai relativi metadati. Il suo design è pensato per fornire agli utenti, tra cui scienziati dei dati, ricercatori e ingegneri, gli strumenti necessari per navigare senza sforzo nel complesso panorama dei dataset dipendenti dal tempo.</a:t>
            </a:r>
          </a:p>
          <a:p>
            <a:pPr algn="l"/>
            <a:r>
              <a:rPr lang="it-IT" b="0" i="0">
                <a:solidFill>
                  <a:srgbClr val="D1D5DB"/>
                </a:solidFill>
                <a:effectLst/>
                <a:latin typeface="Söhne"/>
              </a:rPr>
              <a:t>La forza di </a:t>
            </a:r>
            <a:r>
              <a:rPr lang="it-IT" b="0" i="0" err="1">
                <a:solidFill>
                  <a:srgbClr val="D1D5DB"/>
                </a:solidFill>
                <a:effectLst/>
                <a:latin typeface="Söhne"/>
              </a:rPr>
              <a:t>PREDiXA</a:t>
            </a:r>
            <a:r>
              <a:rPr lang="it-IT" b="0" i="0">
                <a:solidFill>
                  <a:srgbClr val="D1D5DB"/>
                </a:solidFill>
                <a:effectLst/>
                <a:latin typeface="Söhne"/>
              </a:rPr>
              <a:t> risiede nella sua capacità di semplificare i processi intricati legati ai dati delle serie temporali e ai metadati. Agisce come assistente esperto, ottimizzando le attività legate all'analisi dei dati temporali e offrendo una soluzione versatile per le organizzazioni che si occupano di dataset dinamici.</a:t>
            </a:r>
          </a:p>
          <a:p>
            <a:endParaRPr lang="en-US"/>
          </a:p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3C5FD-D8A4-CB4C-8E9C-9A9327295F56}" type="slidenum">
              <a:rPr lang="en-IT" smtClean="0"/>
              <a:t>8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972279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it-IT" b="0" i="0">
                <a:solidFill>
                  <a:srgbClr val="D1D5DB"/>
                </a:solidFill>
                <a:effectLst/>
                <a:latin typeface="Söhne"/>
              </a:rPr>
              <a:t>Gestione Semplificata delle Serie Temporali </a:t>
            </a:r>
            <a:r>
              <a:rPr lang="it-IT" b="0" i="0" err="1">
                <a:solidFill>
                  <a:srgbClr val="D1D5DB"/>
                </a:solidFill>
                <a:effectLst/>
                <a:latin typeface="Söhne"/>
              </a:rPr>
              <a:t>PREDiXA</a:t>
            </a:r>
            <a:r>
              <a:rPr lang="it-IT" b="0" i="0">
                <a:solidFill>
                  <a:srgbClr val="D1D5DB"/>
                </a:solidFill>
                <a:effectLst/>
                <a:latin typeface="Söhne"/>
              </a:rPr>
              <a:t> introduce una classe </a:t>
            </a:r>
            <a:r>
              <a:rPr lang="it-IT" b="0" i="0" err="1">
                <a:solidFill>
                  <a:srgbClr val="D1D5DB"/>
                </a:solidFill>
                <a:effectLst/>
                <a:latin typeface="Söhne"/>
              </a:rPr>
              <a:t>DataHandler</a:t>
            </a:r>
            <a:r>
              <a:rPr lang="it-IT" b="0" i="0">
                <a:solidFill>
                  <a:srgbClr val="D1D5DB"/>
                </a:solidFill>
                <a:effectLst/>
                <a:latin typeface="Söhne"/>
              </a:rPr>
              <a:t> dedicata, un componente fondamentale progettato per semplificare le complessità associate ai dati delle serie temporali. Questa funzionalità facilita l'organizzazione, l'estrazione e l'esplorazione senza soluzione di continuità dei dati temporali, preparando il terreno per analisi approfondite.</a:t>
            </a:r>
          </a:p>
          <a:p>
            <a:pPr algn="l">
              <a:buFont typeface="+mj-lt"/>
              <a:buAutoNum type="arabicPeriod"/>
            </a:pPr>
            <a:endParaRPr lang="it-IT" b="0" i="0">
              <a:solidFill>
                <a:srgbClr val="D1D5DB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it-IT" b="0" i="0">
                <a:solidFill>
                  <a:srgbClr val="D1D5DB"/>
                </a:solidFill>
                <a:effectLst/>
                <a:latin typeface="Söhne"/>
              </a:rPr>
              <a:t>Filtraggio Adattivo dei Dati Una delle caratteristiche distintive di </a:t>
            </a:r>
            <a:r>
              <a:rPr lang="it-IT" b="0" i="0" err="1">
                <a:solidFill>
                  <a:srgbClr val="D1D5DB"/>
                </a:solidFill>
                <a:effectLst/>
                <a:latin typeface="Söhne"/>
              </a:rPr>
              <a:t>PREDiXA</a:t>
            </a:r>
            <a:r>
              <a:rPr lang="it-IT" b="0" i="0">
                <a:solidFill>
                  <a:srgbClr val="D1D5DB"/>
                </a:solidFill>
                <a:effectLst/>
                <a:latin typeface="Söhne"/>
              </a:rPr>
              <a:t> è la sua capacità di adattare i meccanismi di filtraggio dei dati. Gli utenti possono sfruttare questi meccanismi per individuare e isolare specifici aspetti dei dati delle serie temporali. Tecniche come il filtraggio per intervallo consentono agli utenti di concentrarsi su modelli temporali rilevanti, migliorando la precisione dei modelli predittivi.</a:t>
            </a:r>
          </a:p>
          <a:p>
            <a:pPr algn="l">
              <a:buFont typeface="+mj-lt"/>
              <a:buAutoNum type="arabicPeriod"/>
            </a:pPr>
            <a:endParaRPr lang="it-IT" b="0" i="0">
              <a:solidFill>
                <a:srgbClr val="D1D5DB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it-IT" b="0" i="0">
                <a:solidFill>
                  <a:srgbClr val="D1D5DB"/>
                </a:solidFill>
                <a:effectLst/>
                <a:latin typeface="Söhne"/>
              </a:rPr>
              <a:t>Configurabilità per Applicazioni Diverse Riconoscendo la diversità di progetti e casi d'uso, </a:t>
            </a:r>
            <a:r>
              <a:rPr lang="it-IT" b="0" i="0" err="1">
                <a:solidFill>
                  <a:srgbClr val="D1D5DB"/>
                </a:solidFill>
                <a:effectLst/>
                <a:latin typeface="Söhne"/>
              </a:rPr>
              <a:t>PREDiXA</a:t>
            </a:r>
            <a:r>
              <a:rPr lang="it-IT" b="0" i="0">
                <a:solidFill>
                  <a:srgbClr val="D1D5DB"/>
                </a:solidFill>
                <a:effectLst/>
                <a:latin typeface="Söhne"/>
              </a:rPr>
              <a:t> abbraccia la configurabilità. La classe </a:t>
            </a:r>
            <a:r>
              <a:rPr lang="it-IT" b="0" i="0" err="1">
                <a:solidFill>
                  <a:srgbClr val="D1D5DB"/>
                </a:solidFill>
                <a:effectLst/>
                <a:latin typeface="Söhne"/>
              </a:rPr>
              <a:t>ConfigLoader</a:t>
            </a:r>
            <a:r>
              <a:rPr lang="it-IT" b="0" i="0">
                <a:solidFill>
                  <a:srgbClr val="D1D5DB"/>
                </a:solidFill>
                <a:effectLst/>
                <a:latin typeface="Söhne"/>
              </a:rPr>
              <a:t> consente agli utenti di personalizzare la libreria in base alle specifiche esigenze dei loro progetti, garantendo un'integrazione armoniosa con una moltitudine di dataset temporali.</a:t>
            </a:r>
          </a:p>
          <a:p>
            <a:pPr algn="l">
              <a:buFont typeface="+mj-lt"/>
              <a:buAutoNum type="arabicPeriod"/>
            </a:pPr>
            <a:endParaRPr lang="it-IT" b="0" i="0">
              <a:solidFill>
                <a:srgbClr val="D1D5DB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it-IT" b="0" i="0" err="1">
                <a:solidFill>
                  <a:srgbClr val="D1D5DB"/>
                </a:solidFill>
                <a:effectLst/>
                <a:latin typeface="Söhne"/>
              </a:rPr>
              <a:t>PREDiXA</a:t>
            </a:r>
            <a:r>
              <a:rPr lang="it-IT" b="0" i="0">
                <a:solidFill>
                  <a:srgbClr val="D1D5DB"/>
                </a:solidFill>
                <a:effectLst/>
                <a:latin typeface="Söhne"/>
              </a:rPr>
              <a:t> si rivolge alle esigenze analitiche avanzate con funzionalità come filtri personalizzati per i dati. Questo livello di personalizzazione assicura che i modelli predittivi evolvano parallelamente ai requisiti unici di diverse applicazioni, promuovendo adattabilità e scalabilità.</a:t>
            </a:r>
          </a:p>
          <a:p>
            <a:pPr algn="l">
              <a:buFont typeface="+mj-lt"/>
              <a:buAutoNum type="arabicPeriod"/>
            </a:pPr>
            <a:endParaRPr lang="it-IT" b="0" i="0">
              <a:solidFill>
                <a:srgbClr val="D1D5DB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it-IT" b="0" i="0">
                <a:solidFill>
                  <a:srgbClr val="D1D5DB"/>
                </a:solidFill>
                <a:effectLst/>
                <a:latin typeface="Söhne"/>
              </a:rPr>
              <a:t>"Use Case </a:t>
            </a:r>
            <a:r>
              <a:rPr lang="it-IT" b="0" i="0" err="1">
                <a:solidFill>
                  <a:srgbClr val="D1D5DB"/>
                </a:solidFill>
                <a:effectLst/>
                <a:latin typeface="Söhne"/>
              </a:rPr>
              <a:t>driven</a:t>
            </a:r>
            <a:r>
              <a:rPr lang="it-IT" b="0" i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it-IT" b="0" i="0" err="1">
                <a:solidFill>
                  <a:srgbClr val="D1D5DB"/>
                </a:solidFill>
                <a:effectLst/>
                <a:latin typeface="Söhne"/>
              </a:rPr>
              <a:t>approach</a:t>
            </a:r>
            <a:r>
              <a:rPr lang="it-IT" b="0" i="0">
                <a:solidFill>
                  <a:srgbClr val="D1D5DB"/>
                </a:solidFill>
                <a:effectLst/>
                <a:latin typeface="Söhne"/>
              </a:rPr>
              <a:t>" di </a:t>
            </a:r>
            <a:r>
              <a:rPr lang="it-IT" b="0" i="0" err="1">
                <a:solidFill>
                  <a:srgbClr val="D1D5DB"/>
                </a:solidFill>
                <a:effectLst/>
                <a:latin typeface="Söhne"/>
              </a:rPr>
              <a:t>PREDiXA</a:t>
            </a:r>
            <a:r>
              <a:rPr lang="it-IT" b="0" i="0">
                <a:solidFill>
                  <a:srgbClr val="D1D5DB"/>
                </a:solidFill>
                <a:effectLst/>
                <a:latin typeface="Söhne"/>
              </a:rPr>
              <a:t> può essere definito come un approccio incentrato sull'uso specifico dei casi d'uso. Questo approccio implica che lo sviluppo e l'implementazione delle funzionalità di </a:t>
            </a:r>
            <a:r>
              <a:rPr lang="it-IT" b="0" i="0" err="1">
                <a:solidFill>
                  <a:srgbClr val="D1D5DB"/>
                </a:solidFill>
                <a:effectLst/>
                <a:latin typeface="Söhne"/>
              </a:rPr>
              <a:t>PREDiXA</a:t>
            </a:r>
            <a:r>
              <a:rPr lang="it-IT" b="0" i="0">
                <a:solidFill>
                  <a:srgbClr val="D1D5DB"/>
                </a:solidFill>
                <a:effectLst/>
                <a:latin typeface="Söhne"/>
              </a:rPr>
              <a:t> sono guidati e orientati dai requisiti e dalle esigenze pratiche derivanti dall’esperimento in questione. In altre parole, il design e le caratteristiche di </a:t>
            </a:r>
            <a:r>
              <a:rPr lang="it-IT" b="0" i="0" err="1">
                <a:solidFill>
                  <a:srgbClr val="D1D5DB"/>
                </a:solidFill>
                <a:effectLst/>
                <a:latin typeface="Söhne"/>
              </a:rPr>
              <a:t>PREDiXA</a:t>
            </a:r>
            <a:r>
              <a:rPr lang="it-IT" b="0" i="0">
                <a:solidFill>
                  <a:srgbClr val="D1D5DB"/>
                </a:solidFill>
                <a:effectLst/>
                <a:latin typeface="Söhne"/>
              </a:rPr>
              <a:t> sono sviluppati in modo mirato per soddisfare le necessità pratiche e le sfide specifiche presentate dai diversi scenari di utilizzo dell'utente.</a:t>
            </a:r>
            <a:endParaRPr lang="en-US" b="1"/>
          </a:p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3C5FD-D8A4-CB4C-8E9C-9A9327295F56}" type="slidenum">
              <a:rPr lang="en-IT" smtClean="0"/>
              <a:t>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997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6CD81-CA3F-F306-23CB-B5CFE274B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4E28F-9B2C-A064-895D-8896A2DD8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2D9C7-910A-A32D-F4E5-EA9933AB2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696A-917F-D34B-AA46-007CBC74B4A0}" type="datetimeFigureOut">
              <a:rPr lang="en-IT" smtClean="0"/>
              <a:t>01/12/2024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9EFB6-4E76-4C56-3BA3-F6B0EF56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D14C8-DF6C-E9EE-4FF5-2FDC5349E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3751-73CD-9240-A92B-526EE349A4A4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5532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C304-D476-2BC9-2286-DBD571AB5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55711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6762E0-3CEC-B1C5-760E-A842DC63C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78EE5-DDE2-2A16-CE56-C29977FD6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696A-917F-D34B-AA46-007CBC74B4A0}" type="datetimeFigureOut">
              <a:rPr lang="en-IT" smtClean="0"/>
              <a:t>01/12/2024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79DB5-9424-3ADF-4B2C-E4E405890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616AA-D87C-E117-708E-427D6B1C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3751-73CD-9240-A92B-526EE349A4A4}" type="slidenum">
              <a:rPr lang="en-IT" smtClean="0"/>
              <a:t>‹N›</a:t>
            </a:fld>
            <a:endParaRPr lang="en-IT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53BE6B3-48B2-0ED9-DBF5-F92F6F4917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997" y="472281"/>
            <a:ext cx="107156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7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D718EB-D746-0F51-B49E-512FAB6CF8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16525" y="365125"/>
            <a:ext cx="173299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103A08-5E67-6EBC-4B0D-4D265FA06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151703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AC6D9-5919-DD75-8CD0-191647AF0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696A-917F-D34B-AA46-007CBC74B4A0}" type="datetimeFigureOut">
              <a:rPr lang="en-IT" smtClean="0"/>
              <a:t>01/12/2024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D552F-C038-2603-BE6B-E2A5938B1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0E784-9308-4932-F624-F5274054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3751-73CD-9240-A92B-526EE349A4A4}" type="slidenum">
              <a:rPr lang="en-IT" smtClean="0"/>
              <a:t>‹N›</a:t>
            </a:fld>
            <a:endParaRPr lang="en-IT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7D138E3-4FF4-9A12-4E14-2CA564B36B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997" y="472281"/>
            <a:ext cx="107156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63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7141D-B54F-B5D5-160A-966EDC07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75812" cy="128111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9F957-6D1C-04C1-5C0D-52EC5C98D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159D6-4168-BD66-7C9C-3CF519AF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696A-917F-D34B-AA46-007CBC74B4A0}" type="datetimeFigureOut">
              <a:rPr lang="en-IT" smtClean="0"/>
              <a:t>01/12/2024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38209-DE1E-DD72-0C64-53C1D418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39A4A-DC69-3F96-3899-254F81D28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3751-73CD-9240-A92B-526EE349A4A4}" type="slidenum">
              <a:rPr lang="en-IT" smtClean="0"/>
              <a:t>‹N›</a:t>
            </a:fld>
            <a:endParaRPr lang="en-IT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FB0203-74A6-2574-C10F-11108EFB98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997" y="472281"/>
            <a:ext cx="107156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05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86939-3B70-4629-A67A-30C5C4AD6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58F9F-153C-4639-D440-C61578593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EC2A1-517D-56BF-5B08-26BFED34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696A-917F-D34B-AA46-007CBC74B4A0}" type="datetimeFigureOut">
              <a:rPr lang="en-IT" smtClean="0"/>
              <a:t>01/12/2024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6CA79-7FBA-241F-AB51-81D7F230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F3495-4AF5-3778-9146-33CB92ED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3751-73CD-9240-A92B-526EE349A4A4}" type="slidenum">
              <a:rPr lang="en-IT" smtClean="0"/>
              <a:t>‹N›</a:t>
            </a:fld>
            <a:endParaRPr lang="en-IT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2FB788F-7349-74BC-5633-7E0CE17A68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997" y="472281"/>
            <a:ext cx="107156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30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A6D22-6298-3DF9-2B40-1D61BAE57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0060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505F5-D2A6-CEE4-3729-F1502FA6B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BB13F-238D-2DD2-2FAC-DAAB1D1BB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ED0EF-3E0A-0519-67F2-B199F18E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696A-917F-D34B-AA46-007CBC74B4A0}" type="datetimeFigureOut">
              <a:rPr lang="en-IT" smtClean="0"/>
              <a:t>01/12/2024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5EDFAC-6756-E5C9-C77B-1783B5139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19CBB-6CC6-C1C8-AFD1-4E413B64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3751-73CD-9240-A92B-526EE349A4A4}" type="slidenum">
              <a:rPr lang="en-IT" smtClean="0"/>
              <a:t>‹N›</a:t>
            </a:fld>
            <a:endParaRPr lang="en-IT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A2E094E-DC70-1515-A525-F5B9758B2F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997" y="472281"/>
            <a:ext cx="107156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94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528C0-5D31-7BA0-95FC-AD2D6ED3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934527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CE0F8-8C7F-B3C0-C398-E7663FEBD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87E1E0-010F-A748-9F94-729F07BE0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DA7781-6AC2-EB76-3837-F8CA0A509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BE8178-AA87-0F51-EDF8-A849B019B7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02839-227D-28F0-9ED0-98FFABCFE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696A-917F-D34B-AA46-007CBC74B4A0}" type="datetimeFigureOut">
              <a:rPr lang="en-IT" smtClean="0"/>
              <a:t>01/12/2024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3DDBC-D90C-3A5E-6C5D-B21957AF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ECB1EB-801F-FE19-C40F-B611D1B0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3751-73CD-9240-A92B-526EE349A4A4}" type="slidenum">
              <a:rPr lang="en-IT" smtClean="0"/>
              <a:t>‹N›</a:t>
            </a:fld>
            <a:endParaRPr lang="en-IT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6755F55-93E3-7D12-AEB4-069029F5CC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997" y="472281"/>
            <a:ext cx="107156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5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46CD7-AB68-045C-74D0-0673E5FC7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9591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7DEF86-DCE8-0612-833B-E6DCC6443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696A-917F-D34B-AA46-007CBC74B4A0}" type="datetimeFigureOut">
              <a:rPr lang="en-IT" smtClean="0"/>
              <a:t>01/12/2024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BB9EC-1C82-2D82-3A87-7D23A06B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BEB01-FA06-7860-1D64-B5CDD3067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3751-73CD-9240-A92B-526EE349A4A4}" type="slidenum">
              <a:rPr lang="en-IT" smtClean="0"/>
              <a:t>‹N›</a:t>
            </a:fld>
            <a:endParaRPr lang="en-IT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4C26666-E71D-FB9D-CBCA-F4906273D2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997" y="472281"/>
            <a:ext cx="107156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49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7FCB9-1D09-0337-0F1D-64CA5F0C3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696A-917F-D34B-AA46-007CBC74B4A0}" type="datetimeFigureOut">
              <a:rPr lang="en-IT" smtClean="0"/>
              <a:t>01/12/2024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59B736-3643-0DEF-768E-0C7ED21BF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EF7F9-A91F-1377-AB4D-C062598A9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3751-73CD-9240-A92B-526EE349A4A4}" type="slidenum">
              <a:rPr lang="en-IT" smtClean="0"/>
              <a:t>‹N›</a:t>
            </a:fld>
            <a:endParaRPr lang="en-IT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65755C0-0E4A-1BD4-426B-4A75C2CE66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997" y="472281"/>
            <a:ext cx="107156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42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8B78D-B387-6AEC-083B-B57434E5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8B812-D0C3-BF74-25B9-9185196E5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33491"/>
            <a:ext cx="6172200" cy="42275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1EF45-B5A0-C6CE-603B-545984F78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88579-5CE7-295D-8284-998A1FF7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696A-917F-D34B-AA46-007CBC74B4A0}" type="datetimeFigureOut">
              <a:rPr lang="en-IT" smtClean="0"/>
              <a:t>01/12/2024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F18C8-811F-93B3-60AE-6D6686FA3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C20A2-D781-1703-7FC5-7337DCEA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3751-73CD-9240-A92B-526EE349A4A4}" type="slidenum">
              <a:rPr lang="en-IT" smtClean="0"/>
              <a:t>‹N›</a:t>
            </a:fld>
            <a:endParaRPr lang="en-IT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35630EA-BC25-FAB3-9C76-8E0872E611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997" y="472281"/>
            <a:ext cx="107156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87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6C915-F84C-0EAE-99F6-D5A87CF41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0ACE8E-4970-7F66-6627-9204061ED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31146"/>
            <a:ext cx="6172200" cy="4129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1FF40-3004-6FC4-C4DA-976548D1E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02EF6-068A-2FF1-77B8-FCBE43FE9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696A-917F-D34B-AA46-007CBC74B4A0}" type="datetimeFigureOut">
              <a:rPr lang="en-IT" smtClean="0"/>
              <a:t>01/12/2024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94BE6-A764-8E8A-A8E0-5917FF71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BC145-6C71-D985-D30E-BA4F3C31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3751-73CD-9240-A92B-526EE349A4A4}" type="slidenum">
              <a:rPr lang="en-IT" smtClean="0"/>
              <a:t>‹N›</a:t>
            </a:fld>
            <a:endParaRPr lang="en-IT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C08E6B1-0362-03A7-862E-2E7E617C94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997" y="472281"/>
            <a:ext cx="107156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97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A4ED0F-B77B-C248-0F69-173F1EB86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549C4-AF98-B1C5-A7E2-E215592A2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CE19F-4125-493A-2B60-AA51772A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8696A-917F-D34B-AA46-007CBC74B4A0}" type="datetimeFigureOut">
              <a:rPr lang="en-IT" smtClean="0"/>
              <a:t>01/12/2024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4C2D7-7C49-49B8-E858-78DEAFFD1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740C6-EE01-648D-9607-FF143534C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E3751-73CD-9240-A92B-526EE349A4A4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4121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4A19ECD-E422-4880-927D-568C92C40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9C0DFA8-8113-4CAC-BF42-2CF1AFA90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C4DD1BC-2F55-487A-B5DC-47B301936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EEDAB89-D12D-48C4-83C7-67A2B8B13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33CEB-5E93-143D-82D2-1A255F7B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3463" y="3508941"/>
            <a:ext cx="5194489" cy="22302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A. Costa, F. </a:t>
            </a:r>
            <a:r>
              <a:rPr lang="en-US" sz="2000" err="1"/>
              <a:t>Incardona</a:t>
            </a:r>
            <a:r>
              <a:rPr lang="en-US" sz="2000"/>
              <a:t>, K. </a:t>
            </a:r>
            <a:r>
              <a:rPr lang="en-US" sz="2000" err="1"/>
              <a:t>Munari</a:t>
            </a:r>
            <a:r>
              <a:rPr lang="en-US" sz="2000"/>
              <a:t> INAF 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94145-135F-B02E-EB9A-8E0C1E3F3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791" y="1765301"/>
            <a:ext cx="6149161" cy="1583760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en-US" sz="3600">
                <a:solidFill>
                  <a:schemeClr val="tx1">
                    <a:alpha val="70000"/>
                  </a:schemeClr>
                </a:solidFill>
              </a:rPr>
              <a:t>Predictive Maintenance Strategies and Tools  for a  Comprehensive Data Analysis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111EC4F-BAEE-B0E0-8605-45BD219D9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r="446" b="2"/>
          <a:stretch/>
        </p:blipFill>
        <p:spPr bwMode="auto">
          <a:xfrm>
            <a:off x="1373078" y="1844329"/>
            <a:ext cx="3079749" cy="316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187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FDD2D-E53D-0E79-E1C9-40D3B14AE53A}"/>
              </a:ext>
            </a:extLst>
          </p:cNvPr>
          <p:cNvSpPr txBox="1">
            <a:spLocks/>
          </p:cNvSpPr>
          <p:nvPr/>
        </p:nvSpPr>
        <p:spPr>
          <a:xfrm>
            <a:off x="0" y="393563"/>
            <a:ext cx="3454049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PREDiXA</a:t>
            </a: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in Action: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Resampling Filter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DE91538-680B-3D9B-4BEF-EF5E1045B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120" y="611998"/>
            <a:ext cx="690850" cy="68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5" descr="A logo with a flame and text&#10;&#10;Description automatically generated">
            <a:extLst>
              <a:ext uri="{FF2B5EF4-FFF2-40B4-BE49-F238E27FC236}">
                <a16:creationId xmlns:a16="http://schemas.microsoft.com/office/drawing/2014/main" id="{37ECE31E-1F4F-4517-23B5-29326DAC5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012" y="393563"/>
            <a:ext cx="2382775" cy="22459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BC14B1-032D-E743-D0A0-75BD8B897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5289" y="2906228"/>
            <a:ext cx="8156711" cy="394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67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FDD2D-E53D-0E79-E1C9-40D3B14AE53A}"/>
              </a:ext>
            </a:extLst>
          </p:cNvPr>
          <p:cNvSpPr txBox="1">
            <a:spLocks/>
          </p:cNvSpPr>
          <p:nvPr/>
        </p:nvSpPr>
        <p:spPr>
          <a:xfrm>
            <a:off x="-134892" y="726721"/>
            <a:ext cx="3454049" cy="48097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END-TO END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>
                <a:solidFill>
                  <a:srgbClr val="FFFFFF"/>
                </a:solidFill>
              </a:rPr>
              <a:t>Approach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Customized explicitly for time series data.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DE91538-680B-3D9B-4BEF-EF5E1045B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120" y="611998"/>
            <a:ext cx="690850" cy="68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5" descr="A logo with a flame and text&#10;&#10;Description automatically generated">
            <a:extLst>
              <a:ext uri="{FF2B5EF4-FFF2-40B4-BE49-F238E27FC236}">
                <a16:creationId xmlns:a16="http://schemas.microsoft.com/office/drawing/2014/main" id="{5C479D1C-2763-2561-282D-5CA8BD437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8084" y="4346674"/>
            <a:ext cx="1299620" cy="1225001"/>
          </a:xfrm>
          <a:prstGeom prst="rect">
            <a:avLst/>
          </a:prstGeom>
        </p:spPr>
      </p:pic>
      <p:pic>
        <p:nvPicPr>
          <p:cNvPr id="1030" name="Picture 6" descr="Data analyst Icon - Download in Line Style">
            <a:extLst>
              <a:ext uri="{FF2B5EF4-FFF2-40B4-BE49-F238E27FC236}">
                <a16:creationId xmlns:a16="http://schemas.microsoft.com/office/drawing/2014/main" id="{3BC5A330-85D3-6B12-7343-67AEC32F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255" y="5396614"/>
            <a:ext cx="1410448" cy="141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D9759D-DBD0-4133-D5D2-51E2D496DA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0334" y="999100"/>
            <a:ext cx="1653156" cy="122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BFA191-6F98-D19A-BE83-696E3B282B4F}"/>
              </a:ext>
            </a:extLst>
          </p:cNvPr>
          <p:cNvSpPr txBox="1"/>
          <p:nvPr/>
        </p:nvSpPr>
        <p:spPr>
          <a:xfrm>
            <a:off x="8968084" y="6221807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Data Analyst</a:t>
            </a:r>
          </a:p>
          <a:p>
            <a:endParaRPr lang="en-US"/>
          </a:p>
        </p:txBody>
      </p:sp>
      <p:pic>
        <p:nvPicPr>
          <p:cNvPr id="1032" name="Picture 8" descr="Manufacturing plant - Free buildings icons">
            <a:extLst>
              <a:ext uri="{FF2B5EF4-FFF2-40B4-BE49-F238E27FC236}">
                <a16:creationId xmlns:a16="http://schemas.microsoft.com/office/drawing/2014/main" id="{9EDD02F4-F3DC-77DC-F235-12DB85EB4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09" y="3139011"/>
            <a:ext cx="1794072" cy="179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pache kafka logo - Social media &amp; Logos Icons">
            <a:extLst>
              <a:ext uri="{FF2B5EF4-FFF2-40B4-BE49-F238E27FC236}">
                <a16:creationId xmlns:a16="http://schemas.microsoft.com/office/drawing/2014/main" id="{062E9A6A-F27F-5F68-A34A-25D0D8340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322" y="1041184"/>
            <a:ext cx="2087401" cy="10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emicircular up arrow - Free arrows icons">
            <a:extLst>
              <a:ext uri="{FF2B5EF4-FFF2-40B4-BE49-F238E27FC236}">
                <a16:creationId xmlns:a16="http://schemas.microsoft.com/office/drawing/2014/main" id="{0A06B1FE-5358-9724-A83F-6465BDF5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73974" y="1940478"/>
            <a:ext cx="3326324" cy="288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93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FDD2D-E53D-0E79-E1C9-40D3B14AE53A}"/>
              </a:ext>
            </a:extLst>
          </p:cNvPr>
          <p:cNvSpPr txBox="1">
            <a:spLocks/>
          </p:cNvSpPr>
          <p:nvPr/>
        </p:nvSpPr>
        <p:spPr>
          <a:xfrm>
            <a:off x="466722" y="586855"/>
            <a:ext cx="3201366" cy="50201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Failure type detection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predictive maintenance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 the next generation of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Imaging Atmospheric Cherenkov Telescopes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(IACT)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A4A16-9CB7-B8FF-6E7B-F5269502D93D}"/>
              </a:ext>
            </a:extLst>
          </p:cNvPr>
          <p:cNvSpPr txBox="1"/>
          <p:nvPr/>
        </p:nvSpPr>
        <p:spPr>
          <a:xfrm>
            <a:off x="4774540" y="137511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i="0" u="none" strike="noStrike">
                <a:effectLst/>
              </a:rPr>
              <a:t>Aims to develop a prognosis and analysis model for predictive maintenance and failure type detection for the next generation of IACTs to improve the system life cycle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900" i="0" u="none" strike="noStrike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i="0" u="none" strike="noStrike">
                <a:effectLst/>
              </a:rPr>
              <a:t>lower the telescopes’ inactivity –&gt; increase the observational time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i="0" u="none" strike="noStrike">
                <a:effectLst/>
              </a:rPr>
              <a:t>extend the components’ lifespan –&gt; reduce the maintenance costs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9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/>
              <a:t>The model will be: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driven by time-series data coming from condition-based monitoring (CBM)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based upon </a:t>
            </a:r>
            <a:r>
              <a:rPr lang="en-US" sz="1900" b="1"/>
              <a:t>statistical</a:t>
            </a:r>
            <a:r>
              <a:rPr lang="en-US" sz="1900"/>
              <a:t> and </a:t>
            </a:r>
            <a:r>
              <a:rPr lang="en-US" sz="1900" b="1"/>
              <a:t>machine learning </a:t>
            </a:r>
            <a:r>
              <a:rPr lang="en-US" sz="1900"/>
              <a:t>techniques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/>
              <a:t>multivariate time series forecasting</a:t>
            </a:r>
            <a:br>
              <a:rPr lang="en-US" sz="1900"/>
            </a:br>
            <a:endParaRPr lang="en-US" sz="190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90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E1DC64C-B1E5-C659-DA35-186194DA7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120" y="611998"/>
            <a:ext cx="690850" cy="68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 descr="Immagine che contiene aria aperta, cielo, nuvola, montagna&#10;&#10;Descrizione generata automaticamente">
            <a:extLst>
              <a:ext uri="{FF2B5EF4-FFF2-40B4-BE49-F238E27FC236}">
                <a16:creationId xmlns:a16="http://schemas.microsoft.com/office/drawing/2014/main" id="{5806028E-4AB4-4F74-09A6-67381CE35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312" y="4905701"/>
            <a:ext cx="7417593" cy="244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52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FDD2D-E53D-0E79-E1C9-40D3B14AE53A}"/>
              </a:ext>
            </a:extLst>
          </p:cNvPr>
          <p:cNvSpPr txBox="1">
            <a:spLocks/>
          </p:cNvSpPr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Short list of targeted IACT faults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A4A16-9CB7-B8FF-6E7B-F5269502D93D}"/>
              </a:ext>
            </a:extLst>
          </p:cNvPr>
          <p:cNvSpPr txBox="1"/>
          <p:nvPr/>
        </p:nvSpPr>
        <p:spPr>
          <a:xfrm>
            <a:off x="4210487" y="192280"/>
            <a:ext cx="7134800" cy="427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b="1" i="0" u="none" strike="noStrike">
                <a:effectLst/>
              </a:rPr>
              <a:t>Azimuth master/slave  -  </a:t>
            </a:r>
            <a:r>
              <a:rPr lang="en-US" sz="1900" b="1"/>
              <a:t>Elevation m</a:t>
            </a:r>
            <a:r>
              <a:rPr lang="en-US" sz="1900" b="1" i="0" u="none" strike="noStrike">
                <a:effectLst/>
              </a:rPr>
              <a:t>otor locked (</a:t>
            </a:r>
            <a:r>
              <a:rPr lang="en-US" sz="1900" b="1"/>
              <a:t>water infiltration) </a:t>
            </a:r>
            <a:r>
              <a:rPr lang="en-US" sz="1900" b="1" i="0" u="none" strike="noStrike">
                <a:effectLst/>
              </a:rPr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/>
              <a:t>“Locked due to water infiltration”</a:t>
            </a:r>
            <a:endParaRPr lang="en-US" sz="1900" b="0" i="0" u="none" strike="noStrike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b="1"/>
              <a:t>A</a:t>
            </a:r>
            <a:r>
              <a:rPr lang="en-US" sz="1900" b="1" i="0" u="none" strike="noStrike">
                <a:effectLst/>
              </a:rPr>
              <a:t>zimuth encoder mechanism failure: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/>
              <a:t>“Encoder could no longer be operated due to the accumulation of errors: tape damaged at multiple points.”</a:t>
            </a:r>
            <a:endParaRPr lang="en-US" sz="140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b="1" i="0" u="none" strike="noStrike">
                <a:effectLst/>
              </a:rPr>
              <a:t>Azimuth master/slave  -  </a:t>
            </a:r>
            <a:r>
              <a:rPr lang="en-US" sz="1900" b="1"/>
              <a:t>Elevation m</a:t>
            </a:r>
            <a:r>
              <a:rPr lang="en-US" sz="1900" b="1" i="0" u="none" strike="noStrike">
                <a:effectLst/>
              </a:rPr>
              <a:t>otor locked (condensation):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/>
              <a:t>Blocked due to the brake sticking to the rotor. It is not caused by infiltration but by condensation.</a:t>
            </a:r>
            <a:endParaRPr lang="en-US" sz="140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/>
              <a:t>Quite common in motors operating outdoors. The amount of condensation formation varies based on exposure conditions, working hours, and on/off cycles (the motor heats up during activity and cools down during breaks).</a:t>
            </a:r>
            <a:endParaRPr lang="en-US" sz="140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/>
              <a:t>To mitigate failures, they recommend scheduled cyclic maintenance. </a:t>
            </a:r>
            <a:r>
              <a:rPr lang="en-US" sz="1400" i="1"/>
              <a:t>Preventive maintenance </a:t>
            </a:r>
            <a:r>
              <a:rPr lang="en-US" sz="1400"/>
              <a:t>involves conducting biennial maintenance (disassembly, cleaning, and reassembly).</a:t>
            </a:r>
            <a:br>
              <a:rPr lang="en-US" sz="1900"/>
            </a:br>
            <a:endParaRPr lang="en-US" sz="19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2E492C-94C6-EA2A-77AE-797D7114B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120" y="611998"/>
            <a:ext cx="690850" cy="68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 descr="Immagine che contiene aria aperta, cielo, albero, montagna&#10;&#10;Descrizione generata automaticamente">
            <a:extLst>
              <a:ext uri="{FF2B5EF4-FFF2-40B4-BE49-F238E27FC236}">
                <a16:creationId xmlns:a16="http://schemas.microsoft.com/office/drawing/2014/main" id="{184277DE-1086-79B4-8B8E-18E870614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320" y="4241776"/>
            <a:ext cx="6096000" cy="261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4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FDD2D-E53D-0E79-E1C9-40D3B14AE53A}"/>
              </a:ext>
            </a:extLst>
          </p:cNvPr>
          <p:cNvSpPr txBox="1">
            <a:spLocks/>
          </p:cNvSpPr>
          <p:nvPr/>
        </p:nvSpPr>
        <p:spPr>
          <a:xfrm>
            <a:off x="232030" y="80823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Features’ time series examples</a:t>
            </a:r>
          </a:p>
        </p:txBody>
      </p:sp>
      <p:pic>
        <p:nvPicPr>
          <p:cNvPr id="3" name="Picture 2" descr="A graph of a number of blue dots&#10;&#10;Description automatically generated with medium confidence">
            <a:extLst>
              <a:ext uri="{FF2B5EF4-FFF2-40B4-BE49-F238E27FC236}">
                <a16:creationId xmlns:a16="http://schemas.microsoft.com/office/drawing/2014/main" id="{00355392-A004-B1C0-F57A-0CE0860BE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810" y="590599"/>
            <a:ext cx="3158002" cy="2368501"/>
          </a:xfrm>
          <a:prstGeom prst="rect">
            <a:avLst/>
          </a:prstGeom>
        </p:spPr>
      </p:pic>
      <p:pic>
        <p:nvPicPr>
          <p:cNvPr id="6" name="Picture 5" descr="A blue and white graph&#10;&#10;Description automatically generated">
            <a:extLst>
              <a:ext uri="{FF2B5EF4-FFF2-40B4-BE49-F238E27FC236}">
                <a16:creationId xmlns:a16="http://schemas.microsoft.com/office/drawing/2014/main" id="{A7D6E634-C5C8-0160-E47D-9FD163EFC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108" y="586855"/>
            <a:ext cx="3310902" cy="2483176"/>
          </a:xfrm>
          <a:prstGeom prst="rect">
            <a:avLst/>
          </a:prstGeom>
        </p:spPr>
      </p:pic>
      <p:pic>
        <p:nvPicPr>
          <p:cNvPr id="7" name="Picture 6" descr="A graph of blue dots and numbers&#10;&#10;Description automatically generated">
            <a:extLst>
              <a:ext uri="{FF2B5EF4-FFF2-40B4-BE49-F238E27FC236}">
                <a16:creationId xmlns:a16="http://schemas.microsoft.com/office/drawing/2014/main" id="{BA3D0128-FAA0-2D2B-B368-C1ECA485E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4811" y="3158009"/>
            <a:ext cx="3310902" cy="2483176"/>
          </a:xfrm>
          <a:prstGeom prst="rect">
            <a:avLst/>
          </a:prstGeom>
        </p:spPr>
      </p:pic>
      <p:pic>
        <p:nvPicPr>
          <p:cNvPr id="8" name="Picture 7" descr="A graph of blue dots and numbers&#10;&#10;Description automatically generated">
            <a:extLst>
              <a:ext uri="{FF2B5EF4-FFF2-40B4-BE49-F238E27FC236}">
                <a16:creationId xmlns:a16="http://schemas.microsoft.com/office/drawing/2014/main" id="{1E32DCE7-61BB-37BC-FB9A-BA710455F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8106" y="3158009"/>
            <a:ext cx="3310900" cy="2483176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DE91538-680B-3D9B-4BEF-EF5E1045B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120" y="611998"/>
            <a:ext cx="690850" cy="68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72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FDD2D-E53D-0E79-E1C9-40D3B14AE53A}"/>
              </a:ext>
            </a:extLst>
          </p:cNvPr>
          <p:cNvSpPr txBox="1">
            <a:spLocks/>
          </p:cNvSpPr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Correlation Study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DE91538-680B-3D9B-4BEF-EF5E1045B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120" y="611998"/>
            <a:ext cx="690850" cy="68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03BF33-FCE0-6655-2509-7321660094BE}"/>
              </a:ext>
            </a:extLst>
          </p:cNvPr>
          <p:cNvSpPr txBox="1"/>
          <p:nvPr/>
        </p:nvSpPr>
        <p:spPr>
          <a:xfrm>
            <a:off x="4392276" y="329938"/>
            <a:ext cx="7427424" cy="3744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b="1" dirty="0">
                <a:cs typeface="Calibri"/>
              </a:rPr>
              <a:t>Original database is structured in 479 distinct tables each of one represents a time series corresponding to a specific monitored property of a monitored device , which measures physical quantities such as current, temperature, voltage, </a:t>
            </a:r>
            <a:r>
              <a:rPr lang="en-US" sz="1900" b="1" dirty="0" err="1">
                <a:cs typeface="Calibri"/>
              </a:rPr>
              <a:t>ecc</a:t>
            </a:r>
            <a:r>
              <a:rPr lang="en-US" sz="1900" b="1" dirty="0">
                <a:cs typeface="Calibri"/>
              </a:rPr>
              <a:t>.</a:t>
            </a:r>
            <a:endParaRPr lang="en-US" sz="19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900" b="1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b="1" dirty="0">
                <a:cs typeface="Calibri"/>
              </a:rPr>
              <a:t>We selected a subset of 100 monitored </a:t>
            </a:r>
            <a:r>
              <a:rPr lang="en-US" sz="1900" b="1" dirty="0" err="1">
                <a:cs typeface="Calibri"/>
              </a:rPr>
              <a:t>propertis</a:t>
            </a:r>
            <a:r>
              <a:rPr lang="en-US" sz="1900" b="1" dirty="0">
                <a:cs typeface="Calibri"/>
              </a:rPr>
              <a:t>.</a:t>
            </a:r>
            <a:endParaRPr lang="en-US" sz="19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900" b="1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b="1" i="0" u="none" strike="noStrike" dirty="0">
                <a:effectLst/>
              </a:rPr>
              <a:t>Calculating the correlation matrix among all the time-series would be computationally too expensive.</a:t>
            </a: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900" b="1" i="0" u="none" strike="noStrike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b="1" i="0" u="none" strike="noStrike" dirty="0">
                <a:effectLst/>
              </a:rPr>
              <a:t>We use aggregated data.</a:t>
            </a:r>
            <a:endParaRPr lang="en-US" sz="1900" b="1" i="0" u="none" strike="noStrike" dirty="0">
              <a:effectLst/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900" b="1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2000" dirty="0"/>
              <a:t>In </a:t>
            </a:r>
            <a:r>
              <a:rPr lang="it-IT" sz="2000" dirty="0" err="1"/>
              <a:t>this</a:t>
            </a:r>
            <a:r>
              <a:rPr lang="it-IT" sz="2000" dirty="0"/>
              <a:t> way, </a:t>
            </a:r>
            <a:r>
              <a:rPr lang="it-IT" sz="2000" dirty="0" err="1"/>
              <a:t>we</a:t>
            </a:r>
            <a:r>
              <a:rPr lang="it-IT" sz="2000" dirty="0"/>
              <a:t> </a:t>
            </a:r>
            <a:r>
              <a:rPr lang="it-IT" sz="2000" dirty="0" err="1"/>
              <a:t>have</a:t>
            </a:r>
            <a:r>
              <a:rPr lang="it-IT" sz="2000" dirty="0"/>
              <a:t> </a:t>
            </a:r>
            <a:r>
              <a:rPr lang="it-IT" sz="2000" dirty="0" err="1"/>
              <a:t>selected</a:t>
            </a:r>
            <a:r>
              <a:rPr lang="it-IT" sz="2000" dirty="0"/>
              <a:t> </a:t>
            </a:r>
            <a:r>
              <a:rPr lang="it-IT" sz="2000" dirty="0" err="1"/>
              <a:t>several</a:t>
            </a:r>
            <a:r>
              <a:rPr lang="it-IT" sz="2000" dirty="0"/>
              <a:t> time </a:t>
            </a:r>
            <a:r>
              <a:rPr lang="it-IT" sz="2000" dirty="0" err="1"/>
              <a:t>scales</a:t>
            </a:r>
            <a:r>
              <a:rPr lang="it-IT" sz="2000" dirty="0"/>
              <a:t> </a:t>
            </a:r>
            <a:r>
              <a:rPr lang="it-IT" sz="2000" dirty="0" err="1"/>
              <a:t>corresponding</a:t>
            </a:r>
            <a:r>
              <a:rPr lang="it-IT" sz="2000" dirty="0"/>
              <a:t> to </a:t>
            </a:r>
            <a:r>
              <a:rPr lang="it-IT" sz="2000" dirty="0" err="1"/>
              <a:t>potential</a:t>
            </a:r>
            <a:r>
              <a:rPr lang="it-IT" sz="2000" dirty="0"/>
              <a:t> </a:t>
            </a:r>
            <a:r>
              <a:rPr lang="it-IT" sz="2000" dirty="0" err="1"/>
              <a:t>prediction</a:t>
            </a:r>
            <a:r>
              <a:rPr lang="it-IT" sz="2000" dirty="0"/>
              <a:t> windows</a:t>
            </a:r>
            <a:endParaRPr lang="en-IT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b="1" dirty="0"/>
              <a:t> </a:t>
            </a:r>
            <a:br>
              <a:rPr lang="en-US" sz="1900" dirty="0"/>
            </a:br>
            <a:endParaRPr lang="en-US" sz="190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CE19338D-DE08-25D0-5C1D-CDFFE8A0F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192942"/>
              </p:ext>
            </p:extLst>
          </p:nvPr>
        </p:nvGraphicFramePr>
        <p:xfrm>
          <a:off x="6607968" y="3976688"/>
          <a:ext cx="1988343" cy="2563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343">
                  <a:extLst>
                    <a:ext uri="{9D8B030D-6E8A-4147-A177-3AD203B41FA5}">
                      <a16:colId xmlns:a16="http://schemas.microsoft.com/office/drawing/2014/main" val="3292810217"/>
                    </a:ext>
                  </a:extLst>
                </a:gridCol>
              </a:tblGrid>
              <a:tr h="369093">
                <a:tc>
                  <a:txBody>
                    <a:bodyPr/>
                    <a:lstStyle/>
                    <a:p>
                      <a:r>
                        <a:rPr lang="it-IT"/>
                        <a:t>Sampling rate</a:t>
                      </a:r>
                      <a:endParaRPr lang="it-IT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213023"/>
                  </a:ext>
                </a:extLst>
              </a:tr>
              <a:tr h="325449">
                <a:tc>
                  <a:txBody>
                    <a:bodyPr/>
                    <a:lstStyle/>
                    <a:p>
                      <a:r>
                        <a:rPr lang="it-IT"/>
                        <a:t>1 minute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238301"/>
                  </a:ext>
                </a:extLst>
              </a:tr>
              <a:tr h="325449">
                <a:tc>
                  <a:txBody>
                    <a:bodyPr/>
                    <a:lstStyle/>
                    <a:p>
                      <a:r>
                        <a:rPr lang="it-IT"/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041311"/>
                  </a:ext>
                </a:extLst>
              </a:tr>
              <a:tr h="325449">
                <a:tc>
                  <a:txBody>
                    <a:bodyPr/>
                    <a:lstStyle/>
                    <a:p>
                      <a:r>
                        <a:rPr lang="it-IT"/>
                        <a:t>6 hours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25119"/>
                  </a:ext>
                </a:extLst>
              </a:tr>
              <a:tr h="325449">
                <a:tc>
                  <a:txBody>
                    <a:bodyPr/>
                    <a:lstStyle/>
                    <a:p>
                      <a:r>
                        <a:rPr lang="it-IT"/>
                        <a:t>12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722"/>
                  </a:ext>
                </a:extLst>
              </a:tr>
              <a:tr h="325449">
                <a:tc>
                  <a:txBody>
                    <a:bodyPr/>
                    <a:lstStyle/>
                    <a:p>
                      <a:r>
                        <a:rPr lang="it-IT"/>
                        <a:t>1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219407"/>
                  </a:ext>
                </a:extLst>
              </a:tr>
              <a:tr h="325449">
                <a:tc>
                  <a:txBody>
                    <a:bodyPr/>
                    <a:lstStyle/>
                    <a:p>
                      <a:r>
                        <a:rPr lang="it-IT"/>
                        <a:t>1 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158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055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FDD2D-E53D-0E79-E1C9-40D3B14AE53A}"/>
              </a:ext>
            </a:extLst>
          </p:cNvPr>
          <p:cNvSpPr txBox="1">
            <a:spLocks/>
          </p:cNvSpPr>
          <p:nvPr/>
        </p:nvSpPr>
        <p:spPr>
          <a:xfrm>
            <a:off x="125528" y="314973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Correlation matrix</a:t>
            </a:r>
            <a:r>
              <a:rPr lang="en-US" sz="4000">
                <a:solidFill>
                  <a:srgbClr val="FFFFFF"/>
                </a:solidFill>
              </a:rPr>
              <a:t>  1 hour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8B3D66-8CFA-D85F-8EE3-A4584B0D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34810" y="826341"/>
            <a:ext cx="7669678" cy="5752259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DE91538-680B-3D9B-4BEF-EF5E1045B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120" y="611998"/>
            <a:ext cx="690850" cy="68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479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FDD2D-E53D-0E79-E1C9-40D3B14AE53A}"/>
              </a:ext>
            </a:extLst>
          </p:cNvPr>
          <p:cNvSpPr txBox="1">
            <a:spLocks/>
          </p:cNvSpPr>
          <p:nvPr/>
        </p:nvSpPr>
        <p:spPr>
          <a:xfrm>
            <a:off x="98233" y="489329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Principal Component Analysis (PCA)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DE91538-680B-3D9B-4BEF-EF5E1045B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120" y="611998"/>
            <a:ext cx="690850" cy="68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20E76B-97E6-0A3D-4924-9836D52C3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834" y="1712194"/>
            <a:ext cx="4309370" cy="37143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89FE77-AF0E-A00E-BFCF-C17F3E3D08E3}"/>
              </a:ext>
            </a:extLst>
          </p:cNvPr>
          <p:cNvSpPr txBox="1"/>
          <p:nvPr/>
        </p:nvSpPr>
        <p:spPr>
          <a:xfrm>
            <a:off x="8751195" y="1861190"/>
            <a:ext cx="3012454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b="1">
                <a:solidFill>
                  <a:srgbClr val="06112D"/>
                </a:solidFill>
                <a:latin typeface="Arial-BoldMT"/>
              </a:rPr>
              <a:t>W</a:t>
            </a:r>
            <a:r>
              <a:rPr lang="en-US" sz="1800" b="1" i="0" u="none" strike="noStrike" baseline="0">
                <a:solidFill>
                  <a:srgbClr val="06112D"/>
                </a:solidFill>
                <a:latin typeface="Arial-BoldMT"/>
              </a:rPr>
              <a:t>e performed a </a:t>
            </a:r>
            <a:r>
              <a:rPr lang="en-US" b="1">
                <a:solidFill>
                  <a:srgbClr val="06112D"/>
                </a:solidFill>
                <a:latin typeface="Arial-BoldMT"/>
              </a:rPr>
              <a:t>Principal Component</a:t>
            </a:r>
            <a:r>
              <a:rPr lang="en-US" sz="1800" b="1" i="0" u="none" strike="noStrike" baseline="0">
                <a:solidFill>
                  <a:srgbClr val="06112D"/>
                </a:solidFill>
                <a:latin typeface="Arial-BoldMT"/>
              </a:rPr>
              <a:t> Analysis (PCA) on the</a:t>
            </a:r>
            <a:r>
              <a:rPr lang="en-US" b="1">
                <a:solidFill>
                  <a:srgbClr val="06112D"/>
                </a:solidFill>
                <a:latin typeface="Arial-BoldMT"/>
              </a:rPr>
              <a:t> </a:t>
            </a:r>
            <a:r>
              <a:rPr lang="en-US" sz="1800" b="1" i="0" u="none" strike="noStrike" baseline="0">
                <a:solidFill>
                  <a:srgbClr val="06112D"/>
                </a:solidFill>
                <a:latin typeface="Arial-BoldMT"/>
              </a:rPr>
              <a:t>dataset. The </a:t>
            </a:r>
            <a:r>
              <a:rPr lang="en-US" b="1">
                <a:solidFill>
                  <a:srgbClr val="06112D"/>
                </a:solidFill>
                <a:latin typeface="Arial-BoldMT"/>
              </a:rPr>
              <a:t>scree plot</a:t>
            </a:r>
            <a:r>
              <a:rPr lang="en-US" sz="1800" b="1" i="0" u="none" strike="noStrike" baseline="0">
                <a:solidFill>
                  <a:srgbClr val="06112D"/>
                </a:solidFill>
                <a:latin typeface="Arial-BoldMT"/>
              </a:rPr>
              <a:t> reported in</a:t>
            </a:r>
            <a:r>
              <a:rPr lang="en-US" b="1">
                <a:solidFill>
                  <a:srgbClr val="06112D"/>
                </a:solidFill>
                <a:latin typeface="Arial-BoldMT"/>
              </a:rPr>
              <a:t> </a:t>
            </a:r>
            <a:r>
              <a:rPr lang="en-US" sz="1800" b="1" i="0" u="none" strike="noStrike" baseline="0">
                <a:solidFill>
                  <a:srgbClr val="06112D"/>
                </a:solidFill>
                <a:latin typeface="Arial-BoldMT"/>
              </a:rPr>
              <a:t>Fig. 3</a:t>
            </a:r>
            <a:r>
              <a:rPr lang="en-US" b="1">
                <a:solidFill>
                  <a:srgbClr val="06112D"/>
                </a:solidFill>
                <a:latin typeface="Arial-BoldMT"/>
              </a:rPr>
              <a:t> </a:t>
            </a:r>
            <a:r>
              <a:rPr lang="en-US" sz="1800" b="1" i="0" u="none" strike="noStrike" baseline="0">
                <a:solidFill>
                  <a:srgbClr val="06112D"/>
                </a:solidFill>
                <a:latin typeface="Arial-BoldMT"/>
              </a:rPr>
              <a:t>shows that </a:t>
            </a:r>
            <a:r>
              <a:rPr lang="en-US" b="1">
                <a:solidFill>
                  <a:srgbClr val="06112D"/>
                </a:solidFill>
                <a:latin typeface="Arial-BoldMT"/>
              </a:rPr>
              <a:t>about 16 </a:t>
            </a:r>
            <a:r>
              <a:rPr lang="en-US" sz="1800" b="1" i="0" u="none" strike="noStrike" baseline="0">
                <a:solidFill>
                  <a:srgbClr val="06112D"/>
                </a:solidFill>
                <a:latin typeface="Arial-BoldMT"/>
              </a:rPr>
              <a:t>principal</a:t>
            </a:r>
            <a:r>
              <a:rPr lang="en-US" b="1">
                <a:solidFill>
                  <a:srgbClr val="06112D"/>
                </a:solidFill>
                <a:latin typeface="Arial-BoldMT"/>
              </a:rPr>
              <a:t> </a:t>
            </a:r>
            <a:r>
              <a:rPr lang="en-US" sz="1800" b="1" i="0" u="none" strike="noStrike" baseline="0">
                <a:solidFill>
                  <a:srgbClr val="06112D"/>
                </a:solidFill>
                <a:latin typeface="Arial-BoldMT"/>
              </a:rPr>
              <a:t>components</a:t>
            </a:r>
            <a:r>
              <a:rPr lang="en-US" b="1">
                <a:solidFill>
                  <a:srgbClr val="06112D"/>
                </a:solidFill>
                <a:latin typeface="Arial-BoldMT"/>
              </a:rPr>
              <a:t> retain the 80</a:t>
            </a:r>
            <a:r>
              <a:rPr lang="en-US" sz="1800" b="1" i="0" u="none" strike="noStrike" baseline="0">
                <a:solidFill>
                  <a:srgbClr val="06112D"/>
                </a:solidFill>
                <a:latin typeface="Arial-BoldMT"/>
              </a:rPr>
              <a:t>% of </a:t>
            </a:r>
            <a:r>
              <a:rPr lang="en-US" b="1">
                <a:solidFill>
                  <a:srgbClr val="06112D"/>
                </a:solidFill>
                <a:latin typeface="Arial-BoldMT"/>
              </a:rPr>
              <a:t>the total </a:t>
            </a:r>
            <a:r>
              <a:rPr lang="en-US" sz="1800" b="1" i="0" u="none" strike="noStrike" baseline="0">
                <a:solidFill>
                  <a:srgbClr val="06112D"/>
                </a:solidFill>
                <a:latin typeface="Arial-BoldMT"/>
              </a:rPr>
              <a:t>dataset</a:t>
            </a:r>
            <a:r>
              <a:rPr lang="en-US" b="1">
                <a:solidFill>
                  <a:srgbClr val="06112D"/>
                </a:solidFill>
                <a:latin typeface="Arial-BoldMT"/>
              </a:rPr>
              <a:t> </a:t>
            </a:r>
            <a:r>
              <a:rPr lang="en-US" sz="1800" b="1" i="0" u="none" strike="noStrike" baseline="0">
                <a:solidFill>
                  <a:srgbClr val="06112D"/>
                </a:solidFill>
                <a:latin typeface="Arial-BoldMT"/>
              </a:rPr>
              <a:t>variance.</a:t>
            </a:r>
            <a:endParaRPr lang="it-IT" sz="1800" i="0" u="none" strike="noStrike" baseline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90572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FDD2D-E53D-0E79-E1C9-40D3B14AE53A}"/>
              </a:ext>
            </a:extLst>
          </p:cNvPr>
          <p:cNvSpPr txBox="1">
            <a:spLocks/>
          </p:cNvSpPr>
          <p:nvPr/>
        </p:nvSpPr>
        <p:spPr>
          <a:xfrm>
            <a:off x="-3057" y="808235"/>
            <a:ext cx="3454049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PREDiXA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Predictive </a:t>
            </a:r>
            <a:r>
              <a:rPr lang="en-US" sz="40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REliability</a:t>
            </a: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Diagnostic </a:t>
            </a:r>
            <a:r>
              <a:rPr lang="en-US" sz="40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eXpert</a:t>
            </a: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Assistant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Python Library for Proactive Reliability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DE91538-680B-3D9B-4BEF-EF5E1045B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120" y="611998"/>
            <a:ext cx="690850" cy="68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5" descr="A logo with a flame and text&#10;&#10;Description automatically generated">
            <a:extLst>
              <a:ext uri="{FF2B5EF4-FFF2-40B4-BE49-F238E27FC236}">
                <a16:creationId xmlns:a16="http://schemas.microsoft.com/office/drawing/2014/main" id="{37ECE31E-1F4F-4517-23B5-29326DAC5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012" y="393563"/>
            <a:ext cx="2382775" cy="224596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E00E6B-C4D7-3FF4-FF9C-5DF953DE171E}"/>
              </a:ext>
            </a:extLst>
          </p:cNvPr>
          <p:cNvSpPr txBox="1">
            <a:spLocks/>
          </p:cNvSpPr>
          <p:nvPr/>
        </p:nvSpPr>
        <p:spPr>
          <a:xfrm>
            <a:off x="5786651" y="2280603"/>
            <a:ext cx="6405349" cy="35933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i="1" err="1">
                <a:latin typeface="Söhne"/>
              </a:rPr>
              <a:t>PREDiXA</a:t>
            </a:r>
            <a:endParaRPr lang="en-US" sz="4000" i="1">
              <a:latin typeface="Söhne"/>
            </a:endParaRPr>
          </a:p>
          <a:p>
            <a:pPr algn="l"/>
            <a:r>
              <a:rPr lang="en-US" i="1">
                <a:latin typeface="Söhne"/>
              </a:rPr>
              <a:t>(Predictive </a:t>
            </a:r>
            <a:r>
              <a:rPr lang="en-US" i="1" err="1">
                <a:latin typeface="Söhne"/>
              </a:rPr>
              <a:t>REliability</a:t>
            </a:r>
            <a:r>
              <a:rPr lang="en-US" i="1">
                <a:latin typeface="Söhne"/>
              </a:rPr>
              <a:t> Diagnostic </a:t>
            </a:r>
            <a:r>
              <a:rPr lang="en-US" i="1" err="1">
                <a:latin typeface="Söhne"/>
              </a:rPr>
              <a:t>eXpert</a:t>
            </a:r>
            <a:r>
              <a:rPr lang="en-US" i="1">
                <a:latin typeface="Söhne"/>
              </a:rPr>
              <a:t> Assistant)</a:t>
            </a:r>
          </a:p>
          <a:p>
            <a:pPr algn="l"/>
            <a:endParaRPr lang="en-US"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1">
                <a:latin typeface="Söhne"/>
              </a:rPr>
              <a:t>Designed for managing and analyzing </a:t>
            </a:r>
            <a:r>
              <a:rPr lang="en-US" b="1" i="1">
                <a:latin typeface="Söhne"/>
              </a:rPr>
              <a:t>temporal data</a:t>
            </a:r>
            <a:endParaRPr lang="en-US" b="1"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1">
                <a:latin typeface="Söhne"/>
              </a:rPr>
              <a:t>Simplifies working with </a:t>
            </a:r>
            <a:r>
              <a:rPr lang="en-US" b="1" i="1">
                <a:latin typeface="Söhne"/>
              </a:rPr>
              <a:t>time series and associated metadata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1">
                <a:latin typeface="Söhne"/>
              </a:rPr>
              <a:t>The library comes with an </a:t>
            </a:r>
            <a:r>
              <a:rPr lang="en-US" b="1" i="1">
                <a:latin typeface="Söhne"/>
              </a:rPr>
              <a:t>experiment-based</a:t>
            </a:r>
            <a:r>
              <a:rPr lang="en-US" i="1">
                <a:latin typeface="Söhne"/>
              </a:rPr>
              <a:t> set of python notebooks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72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FDD2D-E53D-0E79-E1C9-40D3B14AE53A}"/>
              </a:ext>
            </a:extLst>
          </p:cNvPr>
          <p:cNvSpPr txBox="1">
            <a:spLocks/>
          </p:cNvSpPr>
          <p:nvPr/>
        </p:nvSpPr>
        <p:spPr>
          <a:xfrm>
            <a:off x="0" y="461870"/>
            <a:ext cx="3454049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Key Features of </a:t>
            </a:r>
            <a:r>
              <a:rPr lang="en-US" sz="40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PREDiXA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DE91538-680B-3D9B-4BEF-EF5E1045B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120" y="611998"/>
            <a:ext cx="690850" cy="68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5" descr="A logo with a flame and text&#10;&#10;Description automatically generated">
            <a:extLst>
              <a:ext uri="{FF2B5EF4-FFF2-40B4-BE49-F238E27FC236}">
                <a16:creationId xmlns:a16="http://schemas.microsoft.com/office/drawing/2014/main" id="{37ECE31E-1F4F-4517-23B5-29326DAC5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012" y="393563"/>
            <a:ext cx="2382775" cy="224596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29BCEA-837D-5B38-8393-A9CB99994781}"/>
              </a:ext>
            </a:extLst>
          </p:cNvPr>
          <p:cNvSpPr txBox="1">
            <a:spLocks/>
          </p:cNvSpPr>
          <p:nvPr/>
        </p:nvSpPr>
        <p:spPr>
          <a:xfrm>
            <a:off x="5426106" y="3199258"/>
            <a:ext cx="6019800" cy="283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i="1">
                <a:latin typeface="Söhne"/>
              </a:rPr>
              <a:t>Simplified Time Series Management</a:t>
            </a:r>
            <a:endParaRPr lang="en-US"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1">
                <a:latin typeface="Söhne"/>
              </a:rPr>
              <a:t>Adaptive Data Filtering</a:t>
            </a:r>
            <a:endParaRPr lang="en-US"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1">
                <a:latin typeface="Söhne"/>
              </a:rPr>
              <a:t>Configurability for Diverse Applications</a:t>
            </a:r>
            <a:endParaRPr lang="en-US"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1">
                <a:latin typeface="Söhne"/>
              </a:rPr>
              <a:t>Advanced Topics and Customization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i="1"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1">
                <a:latin typeface="Söhne"/>
              </a:rPr>
              <a:t>Use Case driven approach </a:t>
            </a:r>
            <a:endParaRPr lang="en-US" b="1"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2814771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11</Slides>
  <Notes>11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Office Theme</vt:lpstr>
      <vt:lpstr>A. Costa, F. Incardona, K. Munari INAF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Federico Incardona</dc:creator>
  <cp:revision>4</cp:revision>
  <dcterms:created xsi:type="dcterms:W3CDTF">2023-08-08T08:58:24Z</dcterms:created>
  <dcterms:modified xsi:type="dcterms:W3CDTF">2024-01-12T12:45:13Z</dcterms:modified>
</cp:coreProperties>
</file>