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1" r:id="rId1"/>
  </p:sldMasterIdLst>
  <p:notesMasterIdLst>
    <p:notesMasterId r:id="rId17"/>
  </p:notesMasterIdLst>
  <p:sldIdLst>
    <p:sldId id="263" r:id="rId2"/>
    <p:sldId id="265" r:id="rId3"/>
    <p:sldId id="269" r:id="rId4"/>
    <p:sldId id="275" r:id="rId5"/>
    <p:sldId id="276" r:id="rId6"/>
    <p:sldId id="277" r:id="rId7"/>
    <p:sldId id="278" r:id="rId8"/>
    <p:sldId id="280" r:id="rId9"/>
    <p:sldId id="281" r:id="rId10"/>
    <p:sldId id="284" r:id="rId11"/>
    <p:sldId id="270" r:id="rId12"/>
    <p:sldId id="285" r:id="rId13"/>
    <p:sldId id="282" r:id="rId14"/>
    <p:sldId id="28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7" autoAdjust="0"/>
    <p:restoredTop sz="95859"/>
  </p:normalViewPr>
  <p:slideViewPr>
    <p:cSldViewPr snapToGrid="0" snapToObjects="1">
      <p:cViewPr varScale="1">
        <p:scale>
          <a:sx n="85" d="100"/>
          <a:sy n="85" d="100"/>
        </p:scale>
        <p:origin x="370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14FCC7-B95D-9C4B-B6EB-09F413291004}" type="datetimeFigureOut">
              <a:rPr lang="en-GB" smtClean="0"/>
              <a:t>09/01/2024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FDB19C-B3E7-6A40-8800-BDF518439DA3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711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FDB19C-B3E7-6A40-8800-BDF518439D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994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-8467"/>
            <a:ext cx="12188825" cy="6866467"/>
            <a:chOff x="0" y="-8467"/>
            <a:chExt cx="12188825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938999" y="3589867"/>
              <a:ext cx="1249826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accent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27341" y="6041362"/>
            <a:ext cx="911939" cy="365125"/>
          </a:xfrm>
        </p:spPr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6304" y="6041362"/>
            <a:ext cx="484056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166028" y="6041362"/>
            <a:ext cx="683339" cy="365125"/>
          </a:xfrm>
        </p:spPr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37E3C895-7AF6-B4CE-B8B5-9ABDF598FD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68346" y="0"/>
            <a:ext cx="2006600" cy="1511300"/>
          </a:xfrm>
          <a:prstGeom prst="rect">
            <a:avLst/>
          </a:prstGeom>
        </p:spPr>
      </p:pic>
      <p:pic>
        <p:nvPicPr>
          <p:cNvPr id="1025" name="Picture 1" descr="page1image18046064">
            <a:extLst>
              <a:ext uri="{FF2B5EF4-FFF2-40B4-BE49-F238E27FC236}">
                <a16:creationId xmlns:a16="http://schemas.microsoft.com/office/drawing/2014/main" xmlns="" id="{A8BB3CEA-D7E7-89FB-392E-385B521BDD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29" y="5979848"/>
            <a:ext cx="2197833" cy="853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210D4F6F-D595-B5CF-B763-E4400E19BB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31153" y="6098994"/>
            <a:ext cx="993404" cy="662269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7DF1BB25-0894-E8BF-2931-F9A614DED238}"/>
              </a:ext>
            </a:extLst>
          </p:cNvPr>
          <p:cNvSpPr txBox="1"/>
          <p:nvPr userDrawn="1"/>
        </p:nvSpPr>
        <p:spPr>
          <a:xfrm>
            <a:off x="7059424" y="6098994"/>
            <a:ext cx="12498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PRIMA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programme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is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supported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by Horizon 2020, the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European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Union’s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Framework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Programme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for </a:t>
            </a:r>
            <a:r>
              <a:rPr lang="it-IT" sz="700" b="0" dirty="0" err="1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Research</a:t>
            </a:r>
            <a:r>
              <a:rPr lang="it-IT" sz="700" b="0" dirty="0">
                <a:solidFill>
                  <a:srgbClr val="212121"/>
                </a:solidFill>
                <a:effectLst/>
                <a:latin typeface="Roboto Condensed" panose="020F0502020204030204" pitchFamily="34" charset="0"/>
              </a:rPr>
              <a:t> and Innovation.</a:t>
            </a:r>
          </a:p>
        </p:txBody>
      </p:sp>
    </p:spTree>
    <p:extLst>
      <p:ext uri="{BB962C8B-B14F-4D97-AF65-F5344CB8AC3E}">
        <p14:creationId xmlns:p14="http://schemas.microsoft.com/office/powerpoint/2010/main" val="22649836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002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0040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2945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5016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2621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11462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8966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368366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368366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7633" y="6065837"/>
            <a:ext cx="911939" cy="365125"/>
          </a:xfrm>
        </p:spPr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7187510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62361" y="6065837"/>
            <a:ext cx="683339" cy="365125"/>
          </a:xfrm>
        </p:spPr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0614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96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798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1136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836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3421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888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285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 userDrawn="1"/>
        </p:nvGrpSpPr>
        <p:grpSpPr>
          <a:xfrm>
            <a:off x="0" y="-8467"/>
            <a:ext cx="12188825" cy="6866467"/>
            <a:chOff x="0" y="-8467"/>
            <a:chExt cx="12188825" cy="6866467"/>
          </a:xfrm>
        </p:grpSpPr>
        <p:sp>
          <p:nvSpPr>
            <p:cNvPr id="28" name="Isosceles Triangle 27"/>
            <p:cNvSpPr/>
            <p:nvPr/>
          </p:nvSpPr>
          <p:spPr>
            <a:xfrm>
              <a:off x="9747593" y="4397829"/>
              <a:ext cx="2441232" cy="2460171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80279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5BF0B-501F-7041-A4A3-6C7656AADF06}" type="datetimeFigureOut">
              <a:rPr lang="it-IT" smtClean="0"/>
              <a:t>09/01/2024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F166092-FE09-1C49-A08F-40532F8F732C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291DAE06-F419-DA25-072E-6961264734E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557834" y="5723136"/>
            <a:ext cx="143395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755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2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C0B67E28-5808-5A67-F825-D27ECD99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7567" y="2421468"/>
            <a:ext cx="7766936" cy="1646302"/>
          </a:xfrm>
          <a:noFill/>
        </p:spPr>
        <p:txBody>
          <a:bodyPr/>
          <a:lstStyle/>
          <a:p>
            <a:r>
              <a:rPr lang="en-GB" sz="36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  <a:sym typeface="Helvetica Neue"/>
              </a:rPr>
              <a:t>Project Technical Board meeting</a:t>
            </a:r>
          </a:p>
        </p:txBody>
      </p:sp>
      <p:sp>
        <p:nvSpPr>
          <p:cNvPr id="5" name="Sottotitolo 4">
            <a:extLst>
              <a:ext uri="{FF2B5EF4-FFF2-40B4-BE49-F238E27FC236}">
                <a16:creationId xmlns:a16="http://schemas.microsoft.com/office/drawing/2014/main" xmlns="" id="{270FA3EA-73B9-5BD7-DA6D-B9D113D73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02467" y="4254033"/>
            <a:ext cx="7766936" cy="1096899"/>
          </a:xfrm>
        </p:spPr>
        <p:txBody>
          <a:bodyPr>
            <a:noAutofit/>
          </a:bodyPr>
          <a:lstStyle/>
          <a:p>
            <a:r>
              <a:rPr lang="en-GB" sz="1400" b="1" dirty="0" err="1">
                <a:solidFill>
                  <a:schemeClr val="accent5">
                    <a:lumMod val="75000"/>
                  </a:schemeClr>
                </a:solidFill>
              </a:rPr>
              <a:t>Antonella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GB" sz="1400" b="1" dirty="0" err="1">
                <a:solidFill>
                  <a:schemeClr val="accent5">
                    <a:lumMod val="75000"/>
                  </a:schemeClr>
                </a:solidFill>
              </a:rPr>
              <a:t>Sciuto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WP 3 Leader &amp; CNR unit coordinator</a:t>
            </a:r>
          </a:p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SWRIPS  PTB first  Meeting</a:t>
            </a:r>
          </a:p>
          <a:p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Catania </a:t>
            </a:r>
            <a:r>
              <a:rPr lang="en-GB" sz="1400" b="1" dirty="0" smtClean="0">
                <a:solidFill>
                  <a:schemeClr val="accent5">
                    <a:lumMod val="75000"/>
                  </a:schemeClr>
                </a:solidFill>
              </a:rPr>
              <a:t>9 </a:t>
            </a:r>
            <a:r>
              <a:rPr lang="en-GB" sz="1400" b="1" dirty="0">
                <a:solidFill>
                  <a:schemeClr val="accent5">
                    <a:lumMod val="75000"/>
                  </a:schemeClr>
                </a:solidFill>
              </a:rPr>
              <a:t>January 2024</a:t>
            </a:r>
          </a:p>
        </p:txBody>
      </p:sp>
    </p:spTree>
    <p:extLst>
      <p:ext uri="{BB962C8B-B14F-4D97-AF65-F5344CB8AC3E}">
        <p14:creationId xmlns:p14="http://schemas.microsoft.com/office/powerpoint/2010/main" val="4132584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362393-4C10-F3E5-4061-68B0CAD0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90" y="170688"/>
            <a:ext cx="9368366" cy="1320800"/>
          </a:xfrm>
        </p:spPr>
        <p:txBody>
          <a:bodyPr>
            <a:normAutofit/>
          </a:bodyPr>
          <a:lstStyle/>
          <a:p>
            <a:r>
              <a:rPr lang="en-GB" dirty="0" smtClean="0"/>
              <a:t>WP3 deliverables</a:t>
            </a:r>
            <a:br>
              <a:rPr lang="en-GB" dirty="0" smtClean="0"/>
            </a:br>
            <a:endParaRPr lang="en-GB" sz="32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F9274063-1A6B-4739-6865-B1C3A129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38" y="1491488"/>
            <a:ext cx="11215962" cy="4553712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D3.1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Design and flow chart preparation for the fabrication of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sensors (task 3.1)-M6 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(April 2024)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D3.2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Report on sensors fabrication and on their electro-optical characterization (task 3.1)-M14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(December 2024)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D3.3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Large area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sensors ready and operating in deep-UV and electro-optical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characterised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(task 3.1)-M14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(December 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D3.4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Optically sensible polymeric substrates for pollutant detection made and tested (task 3.2)-M16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(February 2025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D3.5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Spectroscopy apparatus assembled and readout software deployed and running (task 3.3) (M18)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(April 2025)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D3.6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Report on the tests and calibration curves of the spectroscopy apparatus (task 3.4) (M25)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(November 2025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D3.7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Data network and remote control software (task 3.5) (M32)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(June 2025) </a:t>
            </a:r>
          </a:p>
          <a:p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0011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525E6FF-1560-5F1F-2DB2-D3C3E7C1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short term deadline</a:t>
            </a:r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787400" y="1789668"/>
            <a:ext cx="10401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0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first deadline is the Deliverable 3.1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=&gt; April 2024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1"/>
            <a:endParaRPr lang="en-US" sz="20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lvl="1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Design 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and flow chart preparation for the fabrication of </a:t>
            </a:r>
            <a:r>
              <a:rPr lang="en-US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SiC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sensors (task 3.1)-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M6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82C70E-8C75-2905-C47A-B4EE1CEC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WP3 short report of carried activity </a:t>
            </a:r>
            <a:br>
              <a:rPr lang="en-GB" dirty="0" smtClean="0"/>
            </a:br>
            <a:r>
              <a:rPr lang="en-US" dirty="0" smtClean="0"/>
              <a:t>(</a:t>
            </a:r>
            <a:r>
              <a:rPr lang="en-US" dirty="0"/>
              <a:t>task 3.1 &amp; 3.2)</a:t>
            </a:r>
            <a:br>
              <a:rPr lang="en-US" dirty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A6E131-5FBD-D55F-1960-4B12BAC1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34" y="1817689"/>
            <a:ext cx="9368366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We studied </a:t>
            </a:r>
            <a:r>
              <a:rPr lang="en-US" sz="2000" dirty="0"/>
              <a:t>the literature on optical systems for </a:t>
            </a:r>
            <a:r>
              <a:rPr lang="en-US" sz="2000" dirty="0" smtClean="0"/>
              <a:t>pollutants monitoring in water </a:t>
            </a:r>
          </a:p>
          <a:p>
            <a:r>
              <a:rPr lang="en-US" sz="2000" dirty="0" smtClean="0"/>
              <a:t>We identified the </a:t>
            </a:r>
            <a:r>
              <a:rPr lang="en-US" sz="2000" dirty="0"/>
              <a:t>wavelengths of interest for the detection of chemical pollutants and biological </a:t>
            </a:r>
            <a:r>
              <a:rPr lang="en-US" sz="2000" dirty="0" smtClean="0"/>
              <a:t>agents </a:t>
            </a:r>
            <a:endParaRPr lang="en-US" sz="2000" dirty="0"/>
          </a:p>
          <a:p>
            <a:r>
              <a:rPr lang="en-US" sz="2000" dirty="0" smtClean="0"/>
              <a:t>We searched </a:t>
            </a:r>
            <a:r>
              <a:rPr lang="en-US" sz="2000" dirty="0"/>
              <a:t>on the </a:t>
            </a:r>
            <a:r>
              <a:rPr lang="en-US" sz="2000" dirty="0" smtClean="0"/>
              <a:t>market,  LEDs operating at </a:t>
            </a:r>
            <a:r>
              <a:rPr lang="en-US" sz="2000" dirty="0"/>
              <a:t>the wavelengths of interest: the selected lines are actually </a:t>
            </a:r>
            <a:r>
              <a:rPr lang="en-US" sz="2000" dirty="0" smtClean="0"/>
              <a:t>in </a:t>
            </a:r>
            <a:r>
              <a:rPr lang="en-US" sz="2000" dirty="0"/>
              <a:t>the UV </a:t>
            </a:r>
            <a:r>
              <a:rPr lang="en-US" sz="2000" dirty="0" smtClean="0"/>
              <a:t>range and in particular 234</a:t>
            </a:r>
            <a:r>
              <a:rPr lang="en-US" sz="2000" dirty="0"/>
              <a:t>, 265, 280, 300 and 355 nm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354806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A362393-4C10-F3E5-4061-68B0CAD06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90" y="170688"/>
            <a:ext cx="10876110" cy="132080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GB" sz="3200" dirty="0" smtClean="0"/>
              <a:t>WP3 technical and scientific meeting calendar </a:t>
            </a:r>
            <a:r>
              <a:rPr lang="en-GB" sz="2000" dirty="0" smtClean="0"/>
              <a:t>(</a:t>
            </a:r>
            <a:r>
              <a:rPr lang="it-IT" sz="20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every</a:t>
            </a:r>
            <a:r>
              <a:rPr 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</a:t>
            </a:r>
            <a:r>
              <a:rPr 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 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months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n-GB" sz="2000" dirty="0"/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xmlns="" id="{F9274063-1A6B-4739-6865-B1C3A1293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438" y="862077"/>
            <a:ext cx="11215962" cy="4553712"/>
          </a:xfrm>
        </p:spPr>
        <p:txBody>
          <a:bodyPr>
            <a:noAutofit/>
          </a:bodyPr>
          <a:lstStyle/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coordination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 </a:t>
            </a:r>
            <a:r>
              <a:rPr lang="it-IT" sz="18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30 </a:t>
            </a:r>
            <a:r>
              <a:rPr lang="it-IT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January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‘24</a:t>
            </a: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deliverable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meeting 24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pril ’24 =&gt; </a:t>
            </a:r>
            <a:r>
              <a:rPr lang="en-US" sz="1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D3.1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Design and flow chart preparation for the fabrication of </a:t>
            </a:r>
            <a:r>
              <a:rPr lang="en-US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SiC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sensors (task 3.1)-M6 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(April 2024) 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coordination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meeting 21 </a:t>
            </a:r>
            <a:r>
              <a:rPr lang="it-IT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July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’24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deliverable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meeting 22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November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’24=&gt;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D3.2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Report on sensors fabrication and on their electro-optical characterization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&amp; </a:t>
            </a:r>
            <a:r>
              <a:rPr 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D3.3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Large area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sensors ready and operating in deep-UV and electro-optical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characterised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(task 3.1)-M14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(December 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2024)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deliverable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January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‘25=&gt;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D3.4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Optically sensible polymeric substrates for pollutant detection made and tested (task 3.2)-M16 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(February 2025</a:t>
            </a:r>
            <a:r>
              <a:rPr lang="en-US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deliverable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 </a:t>
            </a:r>
            <a:r>
              <a:rPr lang="it-IT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April ’25 =&gt; </a:t>
            </a:r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D3.5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Spectroscopy apparatus assembled and readout software deployed and running (task 3.3) (M18)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(April 2025)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coordination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 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July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’25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deliverable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 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November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’25=&gt;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D3.6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Report on the tests and calibration curves of the spectroscopy apparatus (task 3.4) (M25)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(November 2025</a:t>
            </a:r>
            <a:r>
              <a:rPr lang="en-US" sz="18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)</a:t>
            </a:r>
          </a:p>
          <a:p>
            <a:pPr marL="342900" lvl="1" indent="-342900">
              <a:buFont typeface="Wingdings" panose="05000000000000000000" pitchFamily="2" charset="2"/>
              <a:buChar char="Ø"/>
            </a:pPr>
            <a:r>
              <a:rPr lang="it-IT" sz="1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deliverable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meeting  </a:t>
            </a:r>
            <a:r>
              <a:rPr lang="it-IT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June</a:t>
            </a:r>
            <a:r>
              <a:rPr lang="it-IT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’25=&gt;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D3.7 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Data network and remote control software (task 3.5) (M32) 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(June 2025) </a:t>
            </a:r>
          </a:p>
          <a:p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18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it-IT" sz="18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39590" y="6172926"/>
            <a:ext cx="10571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Tasks </a:t>
            </a:r>
            <a:r>
              <a:rPr lang="en-GB" dirty="0">
                <a:solidFill>
                  <a:srgbClr val="FF0000"/>
                </a:solidFill>
              </a:rPr>
              <a:t>activity will be discussed and planned during the WP </a:t>
            </a:r>
            <a:r>
              <a:rPr lang="en-GB" dirty="0" smtClean="0">
                <a:solidFill>
                  <a:srgbClr val="FF0000"/>
                </a:solidFill>
              </a:rPr>
              <a:t>meetings. Further Task meetings </a:t>
            </a:r>
            <a:r>
              <a:rPr lang="en-GB" dirty="0">
                <a:solidFill>
                  <a:srgbClr val="FF0000"/>
                </a:solidFill>
              </a:rPr>
              <a:t>will be planned if necessary during the project period.</a:t>
            </a:r>
          </a:p>
        </p:txBody>
      </p:sp>
    </p:spTree>
    <p:extLst>
      <p:ext uri="{BB962C8B-B14F-4D97-AF65-F5344CB8AC3E}">
        <p14:creationId xmlns:p14="http://schemas.microsoft.com/office/powerpoint/2010/main" val="2052815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6882C70E-8C75-2905-C47A-B4EE1CEC7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</a:t>
            </a:r>
            <a:r>
              <a:rPr lang="en-GB" dirty="0"/>
              <a:t>short </a:t>
            </a:r>
            <a:r>
              <a:rPr lang="en-GB" dirty="0" smtClean="0"/>
              <a:t>term activity plan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6A6E131-5FBD-D55F-1960-4B12BAC13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66889"/>
            <a:ext cx="9368366" cy="3880773"/>
          </a:xfrm>
        </p:spPr>
        <p:txBody>
          <a:bodyPr/>
          <a:lstStyle/>
          <a:p>
            <a:r>
              <a:rPr lang="en-US" dirty="0"/>
              <a:t>Laboratory measurements with </a:t>
            </a:r>
            <a:r>
              <a:rPr lang="en-US" dirty="0" smtClean="0"/>
              <a:t>bench top </a:t>
            </a:r>
            <a:r>
              <a:rPr lang="en-US" dirty="0"/>
              <a:t>systems to verify the optical detection principle </a:t>
            </a:r>
            <a:r>
              <a:rPr lang="en-US" dirty="0" smtClean="0"/>
              <a:t>for </a:t>
            </a:r>
            <a:r>
              <a:rPr lang="en-US" dirty="0"/>
              <a:t>the pollutants of </a:t>
            </a:r>
            <a:r>
              <a:rPr lang="en-US" dirty="0" smtClean="0"/>
              <a:t>interest</a:t>
            </a:r>
          </a:p>
          <a:p>
            <a:endParaRPr lang="en-US" dirty="0" smtClean="0"/>
          </a:p>
          <a:p>
            <a:r>
              <a:rPr lang="en-US" dirty="0"/>
              <a:t>Identification of the optical powers necessary for </a:t>
            </a:r>
            <a:r>
              <a:rPr lang="it-IT" dirty="0" err="1" smtClean="0"/>
              <a:t>sensing</a:t>
            </a:r>
            <a:r>
              <a:rPr lang="it-IT" dirty="0" smtClean="0"/>
              <a:t> </a:t>
            </a:r>
            <a:r>
              <a:rPr lang="it-IT" dirty="0" err="1" smtClean="0"/>
              <a:t>systems</a:t>
            </a:r>
            <a:endParaRPr lang="it-IT" dirty="0" smtClean="0"/>
          </a:p>
          <a:p>
            <a:endParaRPr lang="en-GB" dirty="0"/>
          </a:p>
          <a:p>
            <a:r>
              <a:rPr lang="en-US" dirty="0"/>
              <a:t>Design of </a:t>
            </a:r>
            <a:r>
              <a:rPr lang="en-US" dirty="0" smtClean="0"/>
              <a:t>Silicon Carbide photo-detectors </a:t>
            </a:r>
            <a:r>
              <a:rPr lang="en-US" dirty="0"/>
              <a:t>to be used for the development of portable spectroscopic systems</a:t>
            </a:r>
            <a:r>
              <a:rPr lang="en-US" dirty="0" smtClean="0"/>
              <a:t>. </a:t>
            </a:r>
          </a:p>
          <a:p>
            <a:endParaRPr lang="it-IT" dirty="0"/>
          </a:p>
          <a:p>
            <a:r>
              <a:rPr lang="it-IT" dirty="0" smtClean="0"/>
              <a:t>Design of </a:t>
            </a:r>
            <a:r>
              <a:rPr lang="it-IT" dirty="0" err="1" smtClean="0"/>
              <a:t>polymers</a:t>
            </a:r>
            <a:r>
              <a:rPr lang="it-IT" dirty="0" smtClean="0"/>
              <a:t> for the </a:t>
            </a:r>
            <a:r>
              <a:rPr lang="it-IT" dirty="0" err="1" smtClean="0"/>
              <a:t>sensing</a:t>
            </a:r>
            <a:r>
              <a:rPr lang="it-IT" dirty="0" smtClean="0"/>
              <a:t> in water </a:t>
            </a:r>
            <a:r>
              <a:rPr lang="it-IT" dirty="0" smtClean="0">
                <a:solidFill>
                  <a:srgbClr val="00B050"/>
                </a:solidFill>
              </a:rPr>
              <a:t>(M12-M30)</a:t>
            </a:r>
            <a:endParaRPr lang="en-GB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460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D83E7D7-4FAA-0E40-7B41-E23CE9B65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4" y="431800"/>
            <a:ext cx="9368366" cy="1320800"/>
          </a:xfrm>
        </p:spPr>
        <p:txBody>
          <a:bodyPr/>
          <a:lstStyle/>
          <a:p>
            <a:r>
              <a:rPr lang="en-GB" dirty="0" smtClean="0"/>
              <a:t>WP3 Risk </a:t>
            </a:r>
            <a:r>
              <a:rPr lang="en-GB" dirty="0"/>
              <a:t>and contingencies</a:t>
            </a:r>
          </a:p>
        </p:txBody>
      </p:sp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07329"/>
              </p:ext>
            </p:extLst>
          </p:nvPr>
        </p:nvGraphicFramePr>
        <p:xfrm>
          <a:off x="1663700" y="1913466"/>
          <a:ext cx="8128000" cy="3031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5319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Risk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description</a:t>
                      </a:r>
                      <a:r>
                        <a:rPr lang="it-IT" sz="1600" baseline="0" dirty="0" smtClean="0"/>
                        <a:t> (</a:t>
                      </a:r>
                      <a:r>
                        <a:rPr lang="en-US" sz="1600" u="none" strike="noStrike" dirty="0" smtClean="0">
                          <a:effectLst/>
                        </a:rPr>
                        <a:t>Low/Medium/High level)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Mitigation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approach</a:t>
                      </a:r>
                      <a:endParaRPr lang="it-IT" sz="1600" dirty="0" smtClean="0"/>
                    </a:p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  <a:tr h="58081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dirty="0" smtClean="0"/>
                        <a:t>Management of low signal at low concentrations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opportune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amplification</a:t>
                      </a:r>
                      <a:r>
                        <a:rPr lang="it-IT" sz="1600" baseline="0" dirty="0" smtClean="0"/>
                        <a:t> </a:t>
                      </a:r>
                      <a:r>
                        <a:rPr lang="it-IT" sz="1600" baseline="0" dirty="0" err="1" smtClean="0"/>
                        <a:t>electronic</a:t>
                      </a:r>
                      <a:r>
                        <a:rPr lang="it-IT" sz="1600" baseline="0" dirty="0" smtClean="0"/>
                        <a:t> set-up</a:t>
                      </a:r>
                      <a:endParaRPr lang="en-US" sz="1600" dirty="0"/>
                    </a:p>
                  </a:txBody>
                  <a:tcPr/>
                </a:tc>
              </a:tr>
              <a:tr h="3683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System not usable in turbid waters (M)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 smtClean="0"/>
                        <a:t>Pre-sensing</a:t>
                      </a:r>
                      <a:r>
                        <a:rPr lang="it-IT" sz="1600" baseline="0" dirty="0" smtClean="0"/>
                        <a:t> water treatment</a:t>
                      </a:r>
                      <a:endParaRPr lang="en-US" sz="1600" dirty="0"/>
                    </a:p>
                  </a:txBody>
                  <a:tcPr/>
                </a:tc>
              </a:tr>
              <a:tr h="3454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Absence</a:t>
                      </a:r>
                      <a:r>
                        <a:rPr lang="it-IT" sz="1600" dirty="0" smtClean="0"/>
                        <a:t> of cheap LED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Use of </a:t>
                      </a:r>
                      <a:r>
                        <a:rPr lang="it-IT" sz="1600" dirty="0" err="1" smtClean="0"/>
                        <a:t>lamp</a:t>
                      </a:r>
                      <a:r>
                        <a:rPr lang="it-IT" sz="1600" dirty="0" smtClean="0"/>
                        <a:t> and </a:t>
                      </a:r>
                      <a:r>
                        <a:rPr lang="it-IT" sz="1600" dirty="0" err="1" smtClean="0"/>
                        <a:t>filters</a:t>
                      </a:r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Atmospheric agents interference for in-line on-field measurements (L)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smtClean="0"/>
                        <a:t>To be </a:t>
                      </a:r>
                      <a:r>
                        <a:rPr lang="it-IT" sz="1600" dirty="0" err="1" smtClean="0"/>
                        <a:t>tested</a:t>
                      </a:r>
                      <a:r>
                        <a:rPr lang="it-IT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 err="1" smtClean="0"/>
                        <a:t>faster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scientific</a:t>
                      </a:r>
                      <a:r>
                        <a:rPr lang="it-IT" sz="1600" dirty="0" smtClean="0"/>
                        <a:t> and </a:t>
                      </a:r>
                      <a:r>
                        <a:rPr lang="it-IT" sz="1600" dirty="0" err="1" smtClean="0"/>
                        <a:t>technologies</a:t>
                      </a:r>
                      <a:r>
                        <a:rPr lang="it-IT" sz="1600" dirty="0" smtClean="0"/>
                        <a:t> </a:t>
                      </a:r>
                      <a:r>
                        <a:rPr lang="it-IT" sz="1600" dirty="0" err="1" smtClean="0"/>
                        <a:t>innovations</a:t>
                      </a:r>
                      <a:r>
                        <a:rPr lang="it-IT" sz="1600" dirty="0" smtClean="0"/>
                        <a:t> competitors (M)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9428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2159E12-A59C-07A3-C3C8-4C8DD13C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7500"/>
            <a:ext cx="9368366" cy="1320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WP3 aim: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100" dirty="0"/>
              <a:t>our focus is the </a:t>
            </a:r>
            <a:r>
              <a:rPr lang="en-US" sz="3100" dirty="0"/>
              <a:t>development </a:t>
            </a:r>
            <a:r>
              <a:rPr lang="en-US" sz="3100" dirty="0" smtClean="0"/>
              <a:t>of a </a:t>
            </a:r>
            <a:r>
              <a:rPr lang="en-GB" sz="3100" dirty="0" smtClean="0">
                <a:solidFill>
                  <a:srgbClr val="00B050"/>
                </a:solidFill>
              </a:rPr>
              <a:t>Spectroscopy </a:t>
            </a:r>
            <a:r>
              <a:rPr lang="en-GB" sz="3100" dirty="0">
                <a:solidFill>
                  <a:srgbClr val="00B050"/>
                </a:solidFill>
              </a:rPr>
              <a:t>apparatus for Online Water Quality Monitoring </a:t>
            </a:r>
            <a:r>
              <a:rPr lang="en-GB" sz="3100" dirty="0" smtClean="0"/>
              <a:t/>
            </a:r>
            <a:br>
              <a:rPr lang="en-GB" sz="3100" dirty="0" smtClean="0"/>
            </a:br>
            <a:r>
              <a:rPr lang="en-GB" sz="3100" dirty="0"/>
              <a:t/>
            </a:r>
            <a:br>
              <a:rPr lang="en-GB" sz="3100" dirty="0"/>
            </a:br>
            <a:r>
              <a:rPr lang="en-GB" sz="3100" dirty="0" smtClean="0"/>
              <a:t>=&gt; an </a:t>
            </a:r>
            <a:r>
              <a:rPr lang="en-US" sz="3100" dirty="0" smtClean="0"/>
              <a:t>in-line </a:t>
            </a:r>
            <a:r>
              <a:rPr lang="en-US" sz="3100" dirty="0"/>
              <a:t>test system for continuous monitoring of the physical and chemical parameters of the purified water to be re-used for </a:t>
            </a:r>
            <a:r>
              <a:rPr lang="en-US" sz="3100" dirty="0" smtClean="0"/>
              <a:t>irrigation.</a:t>
            </a:r>
            <a:br>
              <a:rPr lang="en-US" sz="3100" dirty="0" smtClean="0"/>
            </a:br>
            <a:r>
              <a:rPr lang="en-US" sz="3100" dirty="0" smtClean="0"/>
              <a:t>The system consists </a:t>
            </a:r>
            <a:r>
              <a:rPr lang="en-US" sz="3100" dirty="0"/>
              <a:t>of compact UV spectroscopy apparatus and visible sensor systems adopting innovative </a:t>
            </a:r>
            <a:r>
              <a:rPr lang="en-US" sz="3100" dirty="0" smtClean="0"/>
              <a:t>Silicon Carbide and </a:t>
            </a:r>
            <a:r>
              <a:rPr lang="en-US" sz="3100" dirty="0"/>
              <a:t>Silicon Photomultipliers </a:t>
            </a:r>
            <a:r>
              <a:rPr lang="en-US" sz="3100" dirty="0" smtClean="0"/>
              <a:t>detectors</a:t>
            </a:r>
            <a:br>
              <a:rPr lang="en-US" sz="3100" dirty="0" smtClean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 smtClean="0">
                <a:solidFill>
                  <a:schemeClr val="tx1"/>
                </a:solidFill>
              </a:rPr>
              <a:t>WP3 is organized in 5 tasks</a:t>
            </a:r>
            <a:endParaRPr lang="en-GB" sz="3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854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390D03-A2D2-7B75-4B87-0569E2437B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93" y="285971"/>
            <a:ext cx="9368366" cy="1320800"/>
          </a:xfrm>
        </p:spPr>
        <p:txBody>
          <a:bodyPr/>
          <a:lstStyle/>
          <a:p>
            <a:r>
              <a:rPr lang="en-GB" dirty="0" smtClean="0"/>
              <a:t>WP3 Task 3.1 Months 3-24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C84C0D6-CC82-83EC-31C9-5EAB0ADF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851" y="1341690"/>
            <a:ext cx="9368366" cy="4957510"/>
          </a:xfrm>
        </p:spPr>
        <p:txBody>
          <a:bodyPr>
            <a:normAutofit/>
          </a:bodyPr>
          <a:lstStyle/>
          <a:p>
            <a:pPr lvl="0" defTabSz="914400"/>
            <a:r>
              <a:rPr lang="en-US" b="1" dirty="0">
                <a:solidFill>
                  <a:sysClr val="windowText" lastClr="000000"/>
                </a:solidFill>
              </a:rPr>
              <a:t>Task 3.1 Development of sensors and electronics (CNR-IT, CSFNSM-IT, UNICT-IT)</a:t>
            </a:r>
          </a:p>
          <a:p>
            <a:pPr lvl="0" defTabSz="914400"/>
            <a:endParaRPr lang="it-IT" sz="1400" b="1" dirty="0" smtClean="0">
              <a:solidFill>
                <a:sysClr val="windowText" lastClr="000000"/>
              </a:solidFill>
            </a:endParaRPr>
          </a:p>
          <a:p>
            <a:pPr lvl="0" defTabSz="914400"/>
            <a:endParaRPr lang="it-IT" sz="1400" b="1" dirty="0" smtClean="0">
              <a:solidFill>
                <a:sysClr val="windowText" lastClr="000000"/>
              </a:solidFill>
            </a:endParaRPr>
          </a:p>
          <a:p>
            <a:pPr marL="0" lvl="0" indent="0" defTabSz="914400">
              <a:buNone/>
            </a:pPr>
            <a:endParaRPr lang="it-IT" sz="1400" b="1" dirty="0">
              <a:solidFill>
                <a:sysClr val="windowText" lastClr="000000"/>
              </a:solidFill>
            </a:endParaRPr>
          </a:p>
          <a:p>
            <a:pPr lvl="0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Our objectives: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Design and fabrication of innovative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SiC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sensors operating in deep UV with large area, low noise and high sensitivity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Development of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Lecture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electronics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ensuring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biasing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of source and detector,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low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noise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,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sensing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current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amplification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and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digital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it-IT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conversion</a:t>
            </a:r>
            <a:r>
              <a:rPr lang="it-IT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</a:endParaRPr>
          </a:p>
          <a:p>
            <a:endParaRPr lang="en-GB" dirty="0" smtClean="0"/>
          </a:p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Involved people: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Antonella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Sciuto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Domenico</a:t>
            </a:r>
            <a:r>
              <a:rPr lang="en-GB" dirty="0" smtClean="0">
                <a:solidFill>
                  <a:srgbClr val="FF0000"/>
                </a:solidFill>
              </a:rPr>
              <a:t> Longo, </a:t>
            </a:r>
            <a:r>
              <a:rPr lang="en-GB" dirty="0" err="1" smtClean="0">
                <a:solidFill>
                  <a:srgbClr val="FF0000"/>
                </a:solidFill>
              </a:rPr>
              <a:t>Alessia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Tricomi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Nello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Abergo</a:t>
            </a:r>
            <a:r>
              <a:rPr lang="en-GB" dirty="0" smtClean="0">
                <a:solidFill>
                  <a:srgbClr val="FF0000"/>
                </a:solidFill>
              </a:rPr>
              <a:t>, Lucia Calcagno</a:t>
            </a:r>
          </a:p>
          <a:p>
            <a:pPr marL="0" indent="0">
              <a:buNone/>
            </a:pPr>
            <a:endParaRPr lang="en-GB" dirty="0" smtClean="0">
              <a:solidFill>
                <a:srgbClr val="FF0000"/>
              </a:solidFill>
            </a:endParaRPr>
          </a:p>
        </p:txBody>
      </p:sp>
      <p:grpSp>
        <p:nvGrpSpPr>
          <p:cNvPr id="4" name="Gruppo 3"/>
          <p:cNvGrpSpPr>
            <a:grpSpLocks noChangeAspect="1"/>
          </p:cNvGrpSpPr>
          <p:nvPr/>
        </p:nvGrpSpPr>
        <p:grpSpPr>
          <a:xfrm>
            <a:off x="10045700" y="2680496"/>
            <a:ext cx="1330123" cy="1115551"/>
            <a:chOff x="18581519" y="5570891"/>
            <a:chExt cx="5385792" cy="4225012"/>
          </a:xfrm>
        </p:grpSpPr>
        <p:pic>
          <p:nvPicPr>
            <p:cNvPr id="5" name="Picture 10" descr="P1010008">
              <a:extLst>
                <a:ext uri="{FF2B5EF4-FFF2-40B4-BE49-F238E27FC236}">
                  <a16:creationId xmlns:a16="http://schemas.microsoft.com/office/drawing/2014/main" xmlns="" id="{83DD8544-A86F-4489-87FD-746BE53701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9634955" y="5943333"/>
              <a:ext cx="4332356" cy="38525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" name="Gruppo 5"/>
            <p:cNvGrpSpPr/>
            <p:nvPr/>
          </p:nvGrpSpPr>
          <p:grpSpPr>
            <a:xfrm>
              <a:off x="18581519" y="5570891"/>
              <a:ext cx="2476270" cy="1526100"/>
              <a:chOff x="4133053" y="1180019"/>
              <a:chExt cx="787170" cy="608142"/>
            </a:xfrm>
          </p:grpSpPr>
          <p:sp>
            <p:nvSpPr>
              <p:cNvPr id="7" name="Figura a mano libera 6"/>
              <p:cNvSpPr/>
              <p:nvPr/>
            </p:nvSpPr>
            <p:spPr>
              <a:xfrm rot="1464495">
                <a:off x="4310622" y="1180019"/>
                <a:ext cx="609601" cy="297871"/>
              </a:xfrm>
              <a:custGeom>
                <a:avLst/>
                <a:gdLst>
                  <a:gd name="connsiteX0" fmla="*/ 10624 w 893719"/>
                  <a:gd name="connsiteY0" fmla="*/ 298054 h 298054"/>
                  <a:gd name="connsiteX1" fmla="*/ 24478 w 893719"/>
                  <a:gd name="connsiteY1" fmla="*/ 235709 h 298054"/>
                  <a:gd name="connsiteX2" fmla="*/ 225369 w 893719"/>
                  <a:gd name="connsiteY2" fmla="*/ 182 h 298054"/>
                  <a:gd name="connsiteX3" fmla="*/ 377769 w 893719"/>
                  <a:gd name="connsiteY3" fmla="*/ 277273 h 298054"/>
                  <a:gd name="connsiteX4" fmla="*/ 578660 w 893719"/>
                  <a:gd name="connsiteY4" fmla="*/ 55600 h 298054"/>
                  <a:gd name="connsiteX5" fmla="*/ 703351 w 893719"/>
                  <a:gd name="connsiteY5" fmla="*/ 263418 h 298054"/>
                  <a:gd name="connsiteX6" fmla="*/ 821115 w 893719"/>
                  <a:gd name="connsiteY6" fmla="*/ 159509 h 298054"/>
                  <a:gd name="connsiteX7" fmla="*/ 855751 w 893719"/>
                  <a:gd name="connsiteY7" fmla="*/ 201073 h 298054"/>
                  <a:gd name="connsiteX8" fmla="*/ 890387 w 893719"/>
                  <a:gd name="connsiteY8" fmla="*/ 214927 h 298054"/>
                  <a:gd name="connsiteX9" fmla="*/ 890387 w 893719"/>
                  <a:gd name="connsiteY9" fmla="*/ 208000 h 29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719" h="298054">
                    <a:moveTo>
                      <a:pt x="10624" y="298054"/>
                    </a:moveTo>
                    <a:cubicBezTo>
                      <a:pt x="-345" y="291704"/>
                      <a:pt x="-11313" y="285354"/>
                      <a:pt x="24478" y="235709"/>
                    </a:cubicBezTo>
                    <a:cubicBezTo>
                      <a:pt x="60269" y="186064"/>
                      <a:pt x="166487" y="-6745"/>
                      <a:pt x="225369" y="182"/>
                    </a:cubicBezTo>
                    <a:cubicBezTo>
                      <a:pt x="284251" y="7109"/>
                      <a:pt x="318887" y="268037"/>
                      <a:pt x="377769" y="277273"/>
                    </a:cubicBezTo>
                    <a:cubicBezTo>
                      <a:pt x="436651" y="286509"/>
                      <a:pt x="524397" y="57909"/>
                      <a:pt x="578660" y="55600"/>
                    </a:cubicBezTo>
                    <a:cubicBezTo>
                      <a:pt x="632923" y="53291"/>
                      <a:pt x="662942" y="246100"/>
                      <a:pt x="703351" y="263418"/>
                    </a:cubicBezTo>
                    <a:cubicBezTo>
                      <a:pt x="743760" y="280736"/>
                      <a:pt x="795715" y="169900"/>
                      <a:pt x="821115" y="159509"/>
                    </a:cubicBezTo>
                    <a:cubicBezTo>
                      <a:pt x="846515" y="149118"/>
                      <a:pt x="844206" y="191837"/>
                      <a:pt x="855751" y="201073"/>
                    </a:cubicBezTo>
                    <a:cubicBezTo>
                      <a:pt x="867296" y="210309"/>
                      <a:pt x="884614" y="213772"/>
                      <a:pt x="890387" y="214927"/>
                    </a:cubicBezTo>
                    <a:cubicBezTo>
                      <a:pt x="896160" y="216082"/>
                      <a:pt x="893273" y="212041"/>
                      <a:pt x="890387" y="208000"/>
                    </a:cubicBezTo>
                  </a:path>
                </a:pathLst>
              </a:custGeom>
              <a:noFill/>
              <a:ln w="76200">
                <a:solidFill>
                  <a:schemeClr val="accent4">
                    <a:lumMod val="60000"/>
                    <a:lumOff val="40000"/>
                  </a:schemeClr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igura a mano libera 7"/>
              <p:cNvSpPr/>
              <p:nvPr/>
            </p:nvSpPr>
            <p:spPr>
              <a:xfrm rot="1464495">
                <a:off x="4205153" y="1386178"/>
                <a:ext cx="609601" cy="297871"/>
              </a:xfrm>
              <a:custGeom>
                <a:avLst/>
                <a:gdLst>
                  <a:gd name="connsiteX0" fmla="*/ 10624 w 893719"/>
                  <a:gd name="connsiteY0" fmla="*/ 298054 h 298054"/>
                  <a:gd name="connsiteX1" fmla="*/ 24478 w 893719"/>
                  <a:gd name="connsiteY1" fmla="*/ 235709 h 298054"/>
                  <a:gd name="connsiteX2" fmla="*/ 225369 w 893719"/>
                  <a:gd name="connsiteY2" fmla="*/ 182 h 298054"/>
                  <a:gd name="connsiteX3" fmla="*/ 377769 w 893719"/>
                  <a:gd name="connsiteY3" fmla="*/ 277273 h 298054"/>
                  <a:gd name="connsiteX4" fmla="*/ 578660 w 893719"/>
                  <a:gd name="connsiteY4" fmla="*/ 55600 h 298054"/>
                  <a:gd name="connsiteX5" fmla="*/ 703351 w 893719"/>
                  <a:gd name="connsiteY5" fmla="*/ 263418 h 298054"/>
                  <a:gd name="connsiteX6" fmla="*/ 821115 w 893719"/>
                  <a:gd name="connsiteY6" fmla="*/ 159509 h 298054"/>
                  <a:gd name="connsiteX7" fmla="*/ 855751 w 893719"/>
                  <a:gd name="connsiteY7" fmla="*/ 201073 h 298054"/>
                  <a:gd name="connsiteX8" fmla="*/ 890387 w 893719"/>
                  <a:gd name="connsiteY8" fmla="*/ 214927 h 298054"/>
                  <a:gd name="connsiteX9" fmla="*/ 890387 w 893719"/>
                  <a:gd name="connsiteY9" fmla="*/ 208000 h 29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719" h="298054">
                    <a:moveTo>
                      <a:pt x="10624" y="298054"/>
                    </a:moveTo>
                    <a:cubicBezTo>
                      <a:pt x="-345" y="291704"/>
                      <a:pt x="-11313" y="285354"/>
                      <a:pt x="24478" y="235709"/>
                    </a:cubicBezTo>
                    <a:cubicBezTo>
                      <a:pt x="60269" y="186064"/>
                      <a:pt x="166487" y="-6745"/>
                      <a:pt x="225369" y="182"/>
                    </a:cubicBezTo>
                    <a:cubicBezTo>
                      <a:pt x="284251" y="7109"/>
                      <a:pt x="318887" y="268037"/>
                      <a:pt x="377769" y="277273"/>
                    </a:cubicBezTo>
                    <a:cubicBezTo>
                      <a:pt x="436651" y="286509"/>
                      <a:pt x="524397" y="57909"/>
                      <a:pt x="578660" y="55600"/>
                    </a:cubicBezTo>
                    <a:cubicBezTo>
                      <a:pt x="632923" y="53291"/>
                      <a:pt x="662942" y="246100"/>
                      <a:pt x="703351" y="263418"/>
                    </a:cubicBezTo>
                    <a:cubicBezTo>
                      <a:pt x="743760" y="280736"/>
                      <a:pt x="795715" y="169900"/>
                      <a:pt x="821115" y="159509"/>
                    </a:cubicBezTo>
                    <a:cubicBezTo>
                      <a:pt x="846515" y="149118"/>
                      <a:pt x="844206" y="191837"/>
                      <a:pt x="855751" y="201073"/>
                    </a:cubicBezTo>
                    <a:cubicBezTo>
                      <a:pt x="867296" y="210309"/>
                      <a:pt x="884614" y="213772"/>
                      <a:pt x="890387" y="214927"/>
                    </a:cubicBezTo>
                    <a:cubicBezTo>
                      <a:pt x="896160" y="216082"/>
                      <a:pt x="893273" y="212041"/>
                      <a:pt x="890387" y="208000"/>
                    </a:cubicBezTo>
                  </a:path>
                </a:pathLst>
              </a:custGeom>
              <a:noFill/>
              <a:ln w="76200">
                <a:solidFill>
                  <a:srgbClr val="7030A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igura a mano libera 8"/>
              <p:cNvSpPr/>
              <p:nvPr/>
            </p:nvSpPr>
            <p:spPr>
              <a:xfrm rot="1464495">
                <a:off x="4133053" y="1490290"/>
                <a:ext cx="609601" cy="297871"/>
              </a:xfrm>
              <a:custGeom>
                <a:avLst/>
                <a:gdLst>
                  <a:gd name="connsiteX0" fmla="*/ 10624 w 893719"/>
                  <a:gd name="connsiteY0" fmla="*/ 298054 h 298054"/>
                  <a:gd name="connsiteX1" fmla="*/ 24478 w 893719"/>
                  <a:gd name="connsiteY1" fmla="*/ 235709 h 298054"/>
                  <a:gd name="connsiteX2" fmla="*/ 225369 w 893719"/>
                  <a:gd name="connsiteY2" fmla="*/ 182 h 298054"/>
                  <a:gd name="connsiteX3" fmla="*/ 377769 w 893719"/>
                  <a:gd name="connsiteY3" fmla="*/ 277273 h 298054"/>
                  <a:gd name="connsiteX4" fmla="*/ 578660 w 893719"/>
                  <a:gd name="connsiteY4" fmla="*/ 55600 h 298054"/>
                  <a:gd name="connsiteX5" fmla="*/ 703351 w 893719"/>
                  <a:gd name="connsiteY5" fmla="*/ 263418 h 298054"/>
                  <a:gd name="connsiteX6" fmla="*/ 821115 w 893719"/>
                  <a:gd name="connsiteY6" fmla="*/ 159509 h 298054"/>
                  <a:gd name="connsiteX7" fmla="*/ 855751 w 893719"/>
                  <a:gd name="connsiteY7" fmla="*/ 201073 h 298054"/>
                  <a:gd name="connsiteX8" fmla="*/ 890387 w 893719"/>
                  <a:gd name="connsiteY8" fmla="*/ 214927 h 298054"/>
                  <a:gd name="connsiteX9" fmla="*/ 890387 w 893719"/>
                  <a:gd name="connsiteY9" fmla="*/ 208000 h 298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93719" h="298054">
                    <a:moveTo>
                      <a:pt x="10624" y="298054"/>
                    </a:moveTo>
                    <a:cubicBezTo>
                      <a:pt x="-345" y="291704"/>
                      <a:pt x="-11313" y="285354"/>
                      <a:pt x="24478" y="235709"/>
                    </a:cubicBezTo>
                    <a:cubicBezTo>
                      <a:pt x="60269" y="186064"/>
                      <a:pt x="166487" y="-6745"/>
                      <a:pt x="225369" y="182"/>
                    </a:cubicBezTo>
                    <a:cubicBezTo>
                      <a:pt x="284251" y="7109"/>
                      <a:pt x="318887" y="268037"/>
                      <a:pt x="377769" y="277273"/>
                    </a:cubicBezTo>
                    <a:cubicBezTo>
                      <a:pt x="436651" y="286509"/>
                      <a:pt x="524397" y="57909"/>
                      <a:pt x="578660" y="55600"/>
                    </a:cubicBezTo>
                    <a:cubicBezTo>
                      <a:pt x="632923" y="53291"/>
                      <a:pt x="662942" y="246100"/>
                      <a:pt x="703351" y="263418"/>
                    </a:cubicBezTo>
                    <a:cubicBezTo>
                      <a:pt x="743760" y="280736"/>
                      <a:pt x="795715" y="169900"/>
                      <a:pt x="821115" y="159509"/>
                    </a:cubicBezTo>
                    <a:cubicBezTo>
                      <a:pt x="846515" y="149118"/>
                      <a:pt x="844206" y="191837"/>
                      <a:pt x="855751" y="201073"/>
                    </a:cubicBezTo>
                    <a:cubicBezTo>
                      <a:pt x="867296" y="210309"/>
                      <a:pt x="884614" y="213772"/>
                      <a:pt x="890387" y="214927"/>
                    </a:cubicBezTo>
                    <a:cubicBezTo>
                      <a:pt x="896160" y="216082"/>
                      <a:pt x="893273" y="212041"/>
                      <a:pt x="890387" y="208000"/>
                    </a:cubicBezTo>
                  </a:path>
                </a:pathLst>
              </a:custGeom>
              <a:noFill/>
              <a:ln w="76200">
                <a:solidFill>
                  <a:srgbClr val="00B050"/>
                </a:solidFill>
                <a:headEnd type="none" w="med" len="med"/>
                <a:tailEnd type="triangl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0" name="Picture 12">
            <a:extLst>
              <a:ext uri="{FF2B5EF4-FFF2-40B4-BE49-F238E27FC236}">
                <a16:creationId xmlns:a16="http://schemas.microsoft.com/office/drawing/2014/main" xmlns="" id="{19A1898D-47BF-4CDC-98A8-858995C093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65248" y="4471837"/>
            <a:ext cx="1409938" cy="961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ccia a destra 10"/>
          <p:cNvSpPr/>
          <p:nvPr/>
        </p:nvSpPr>
        <p:spPr>
          <a:xfrm rot="8068769">
            <a:off x="9977271" y="4156124"/>
            <a:ext cx="1013500" cy="233396"/>
          </a:xfrm>
          <a:prstGeom prst="rightArrow">
            <a:avLst/>
          </a:prstGeom>
          <a:solidFill>
            <a:srgbClr val="00B0F0"/>
          </a:solidFill>
          <a:ln w="12700" cap="flat">
            <a:solidFill>
              <a:schemeClr val="accent1">
                <a:lumMod val="40000"/>
                <a:lumOff val="60000"/>
              </a:schemeClr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2876" y="1831888"/>
            <a:ext cx="1641326" cy="1094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820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390D03-A2D2-7B75-4B87-0569E243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Task 3.2 Months 12-30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C84C0D6-CC82-83EC-31C9-5EAB0ADF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1" y="1547272"/>
            <a:ext cx="8054070" cy="3880773"/>
          </a:xfrm>
        </p:spPr>
        <p:txBody>
          <a:bodyPr/>
          <a:lstStyle/>
          <a:p>
            <a:r>
              <a:rPr lang="en-US" b="1" dirty="0">
                <a:solidFill>
                  <a:sysClr val="windowText" lastClr="000000"/>
                </a:solidFill>
                <a:sym typeface="Helvetica Neue"/>
              </a:rPr>
              <a:t>Task 3.2 Optically sensible polymeric substrates for heavy metals and pesticide detection (</a:t>
            </a:r>
            <a:r>
              <a:rPr lang="en-US" b="1" dirty="0" smtClean="0">
                <a:solidFill>
                  <a:sysClr val="windowText" lastClr="000000"/>
                </a:solidFill>
                <a:sym typeface="Helvetica Neue"/>
              </a:rPr>
              <a:t>CNR-IT, </a:t>
            </a:r>
            <a:r>
              <a:rPr lang="en-US" b="1" dirty="0" smtClean="0">
                <a:solidFill>
                  <a:srgbClr val="0070C0"/>
                </a:solidFill>
                <a:sym typeface="Helvetica Neue"/>
              </a:rPr>
              <a:t>….???????....</a:t>
            </a:r>
            <a:r>
              <a:rPr lang="en-US" b="1" dirty="0" smtClean="0">
                <a:solidFill>
                  <a:sysClr val="windowText" lastClr="000000"/>
                </a:solidFill>
                <a:sym typeface="Helvetica Neue"/>
              </a:rPr>
              <a:t>)</a:t>
            </a:r>
            <a:endParaRPr lang="en-US" b="1" dirty="0">
              <a:solidFill>
                <a:sysClr val="windowText" lastClr="000000"/>
              </a:solidFill>
              <a:sym typeface="Helvetica Neue"/>
            </a:endParaRPr>
          </a:p>
          <a:p>
            <a:endParaRPr lang="it-IT" sz="1400" b="1" dirty="0">
              <a:solidFill>
                <a:sysClr val="windowText" lastClr="000000"/>
              </a:solidFill>
              <a:sym typeface="Helvetica Neue"/>
            </a:endParaRPr>
          </a:p>
          <a:p>
            <a:pPr defTabSz="914400">
              <a:lnSpc>
                <a:spcPct val="100000"/>
              </a:lnSpc>
            </a:pPr>
            <a:endParaRPr lang="it-IT" sz="1400" b="1" dirty="0">
              <a:solidFill>
                <a:sysClr val="windowText" lastClr="000000"/>
              </a:solidFill>
              <a:latin typeface="Helvetica Neue"/>
              <a:sym typeface="Helvetica Neue"/>
            </a:endParaRPr>
          </a:p>
          <a:p>
            <a:r>
              <a:rPr lang="en-US" b="1" dirty="0">
                <a:latin typeface="Times New Roman" panose="02020603050405020304" pitchFamily="18" charset="0"/>
                <a:sym typeface="Helvetica Neue"/>
              </a:rPr>
              <a:t>Our objectives: </a:t>
            </a:r>
          </a:p>
          <a:p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sym typeface="Helvetica Neue"/>
              </a:rPr>
              <a:t>design and fabrication of Optically sensible polymeric substrates for heavy metals and pesticide detection</a:t>
            </a:r>
            <a:r>
              <a:rPr lang="en-US" dirty="0">
                <a:solidFill>
                  <a:srgbClr val="5E5E5E"/>
                </a:solidFill>
                <a:latin typeface="Times New Roman" panose="02020603050405020304" pitchFamily="18" charset="0"/>
                <a:sym typeface="Helvetica Neue"/>
              </a:rPr>
              <a:t>; </a:t>
            </a:r>
          </a:p>
          <a:p>
            <a:endParaRPr lang="en-GB" dirty="0" smtClean="0"/>
          </a:p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Involved people: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Sabrina </a:t>
            </a:r>
            <a:r>
              <a:rPr lang="en-GB" dirty="0" err="1" smtClean="0">
                <a:solidFill>
                  <a:srgbClr val="FF0000"/>
                </a:solidFill>
              </a:rPr>
              <a:t>Carroccio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Antonella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Sciuto</a:t>
            </a:r>
            <a:r>
              <a:rPr lang="en-GB" dirty="0" smtClean="0">
                <a:solidFill>
                  <a:srgbClr val="FF0000"/>
                </a:solidFill>
              </a:rPr>
              <a:t>, …….. 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6763" y="1547272"/>
            <a:ext cx="2525983" cy="1874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73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390D03-A2D2-7B75-4B87-0569E243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Task 3.3 Months 12-30 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C84C0D6-CC82-83EC-31C9-5EAB0ADF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1" y="1547272"/>
            <a:ext cx="7598729" cy="3880773"/>
          </a:xfrm>
        </p:spPr>
        <p:txBody>
          <a:bodyPr>
            <a:normAutofit fontScale="92500" lnSpcReduction="10000"/>
          </a:bodyPr>
          <a:lstStyle/>
          <a:p>
            <a:pPr lvl="0" defTabSz="914400"/>
            <a:r>
              <a:rPr lang="en-US" b="1" dirty="0">
                <a:solidFill>
                  <a:sysClr val="windowText" lastClr="000000"/>
                </a:solidFill>
              </a:rPr>
              <a:t>Task 3.3 Detector assembly and readout software development (UNICT-IT, CSFNSM-IT, CNR-IT)</a:t>
            </a:r>
          </a:p>
          <a:p>
            <a:pPr lvl="0" defTabSz="914400"/>
            <a:endParaRPr lang="en-US" b="1" dirty="0">
              <a:solidFill>
                <a:sysClr val="windowText" lastClr="000000"/>
              </a:solidFill>
            </a:endParaRPr>
          </a:p>
          <a:p>
            <a:pPr lvl="0" defTabSz="914400"/>
            <a:endParaRPr lang="it-IT" sz="1400" b="1" dirty="0">
              <a:solidFill>
                <a:sysClr val="windowText" lastClr="000000"/>
              </a:solidFill>
            </a:endParaRPr>
          </a:p>
          <a:p>
            <a:pPr lvl="0"/>
            <a:r>
              <a:rPr 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Our objectives:</a:t>
            </a:r>
          </a:p>
          <a:p>
            <a:pPr lvl="0"/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design and assembly of spectroscopy apparatus operating in the UV range and its complete electro-optical characterization </a:t>
            </a:r>
          </a:p>
          <a:p>
            <a:pPr lvl="0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 smtClean="0"/>
          </a:p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Involved people: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Domenico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smtClean="0">
                <a:solidFill>
                  <a:srgbClr val="FF0000"/>
                </a:solidFill>
              </a:rPr>
              <a:t>Longo, </a:t>
            </a:r>
            <a:r>
              <a:rPr lang="en-GB" dirty="0" err="1" smtClean="0">
                <a:solidFill>
                  <a:srgbClr val="FF0000"/>
                </a:solidFill>
              </a:rPr>
              <a:t>Nello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Albergo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Alessia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Tricomi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Antonella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Sciuto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506" y="1730648"/>
            <a:ext cx="2794387" cy="32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08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390D03-A2D2-7B75-4B87-0569E243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Task 3.4 Months 12-30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C84C0D6-CC82-83EC-31C9-5EAB0ADF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1" y="1547272"/>
            <a:ext cx="9368366" cy="38807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Task 3.4 Detector test and calibration with use cases (CSFNSM-IT, CNR-IT, UNICT-IT, </a:t>
            </a:r>
            <a:r>
              <a:rPr lang="en-US" b="1" dirty="0" smtClean="0">
                <a:solidFill>
                  <a:srgbClr val="0070C0"/>
                </a:solidFill>
              </a:rPr>
              <a:t>UV-ES</a:t>
            </a:r>
            <a:r>
              <a:rPr lang="en-US" b="1" dirty="0" smtClean="0">
                <a:solidFill>
                  <a:sysClr val="windowText" lastClr="000000"/>
                </a:solidFill>
              </a:rPr>
              <a:t>) </a:t>
            </a:r>
            <a:endParaRPr lang="en-US" b="1" dirty="0">
              <a:solidFill>
                <a:sysClr val="windowText" lastClr="000000"/>
              </a:solidFill>
            </a:endParaRPr>
          </a:p>
          <a:p>
            <a:endParaRPr lang="en-US" b="1" dirty="0">
              <a:solidFill>
                <a:sysClr val="windowText" lastClr="000000"/>
              </a:solidFill>
            </a:endParaRPr>
          </a:p>
          <a:p>
            <a:pPr lvl="0" defTabSz="914400"/>
            <a:endParaRPr lang="it-IT" b="1" dirty="0">
              <a:solidFill>
                <a:sysClr val="windowText" lastClr="000000"/>
              </a:solidFill>
              <a:latin typeface="Helvetica Neue"/>
              <a:sym typeface="Helvetica Neue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sym typeface="Helvetica Neue"/>
              </a:rPr>
              <a:t>Our objectives:</a:t>
            </a:r>
          </a:p>
          <a:p>
            <a:pPr lvl="0"/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sym typeface="Helvetica Neue"/>
              </a:rPr>
              <a:t>Test and calibration of the spectroscopy apparatus</a:t>
            </a:r>
          </a:p>
          <a:p>
            <a:pPr lvl="0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 smtClean="0"/>
          </a:p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Involved people:</a:t>
            </a:r>
          </a:p>
          <a:p>
            <a:pPr marL="0" indent="0">
              <a:buNone/>
            </a:pPr>
            <a:r>
              <a:rPr lang="en-GB" dirty="0" err="1">
                <a:solidFill>
                  <a:srgbClr val="FF0000"/>
                </a:solidFill>
              </a:rPr>
              <a:t>Alessia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Tricomi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>
                <a:solidFill>
                  <a:srgbClr val="FF0000"/>
                </a:solidFill>
              </a:rPr>
              <a:t>Antonella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Sciuto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err="1" smtClean="0">
                <a:solidFill>
                  <a:srgbClr val="FF0000"/>
                </a:solidFill>
              </a:rPr>
              <a:t>Domenico</a:t>
            </a:r>
            <a:r>
              <a:rPr lang="en-GB" dirty="0" smtClean="0">
                <a:solidFill>
                  <a:srgbClr val="FF0000"/>
                </a:solidFill>
              </a:rPr>
              <a:t> Longo, </a:t>
            </a:r>
            <a:r>
              <a:rPr lang="en-GB" dirty="0" err="1" smtClean="0">
                <a:solidFill>
                  <a:srgbClr val="FF0000"/>
                </a:solidFill>
              </a:rPr>
              <a:t>Nello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Albergo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GB" dirty="0" smtClean="0">
                <a:solidFill>
                  <a:srgbClr val="0070C0"/>
                </a:solidFill>
              </a:rPr>
              <a:t>UV-ES 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9187" y="2130775"/>
            <a:ext cx="3167700" cy="353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552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C390D03-A2D2-7B75-4B87-0569E2437B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Task 3.5 Months 6-34</a:t>
            </a:r>
            <a:endParaRPr lang="en-GB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1C84C0D6-CC82-83EC-31C9-5EAB0ADF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71" y="1547272"/>
            <a:ext cx="9368366" cy="388077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ysClr val="windowText" lastClr="000000"/>
                </a:solidFill>
              </a:rPr>
              <a:t>Task 3.5 Development of data network and online monitoring software for remote control (UNICT-IT, CNR-IT, UBOUIRA-DZ, UV-ES</a:t>
            </a:r>
            <a:r>
              <a:rPr lang="en-US" dirty="0">
                <a:solidFill>
                  <a:sysClr val="windowText" lastClr="000000"/>
                </a:solidFill>
              </a:rPr>
              <a:t>) </a:t>
            </a:r>
          </a:p>
          <a:p>
            <a:pPr lvl="0" defTabSz="914400"/>
            <a:endParaRPr lang="it-IT" sz="1400" b="1" dirty="0">
              <a:solidFill>
                <a:sysClr val="windowText" lastClr="000000"/>
              </a:solidFill>
              <a:latin typeface="Helvetica Neue"/>
              <a:sym typeface="Helvetica Neue"/>
            </a:endParaRPr>
          </a:p>
          <a:p>
            <a:pPr lvl="0"/>
            <a:r>
              <a:rPr lang="en-US" b="1" dirty="0">
                <a:latin typeface="Times New Roman" panose="02020603050405020304" pitchFamily="18" charset="0"/>
                <a:sym typeface="Helvetica Neue"/>
              </a:rPr>
              <a:t>Our objectives: </a:t>
            </a:r>
          </a:p>
          <a:p>
            <a:pPr lvl="0"/>
            <a:r>
              <a:rPr lang="en-US" dirty="0">
                <a:latin typeface="Times New Roman" panose="02020603050405020304" pitchFamily="18" charset="0"/>
                <a:sym typeface="Helvetica Neue"/>
              </a:rPr>
              <a:t>Development of data network and of the software for the remote control </a:t>
            </a:r>
          </a:p>
          <a:p>
            <a:pPr lvl="0"/>
            <a:endParaRPr lang="it-IT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GB" dirty="0" smtClean="0"/>
          </a:p>
          <a:p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Involved people:</a:t>
            </a:r>
          </a:p>
          <a:p>
            <a:pPr marL="0" indent="0">
              <a:buNone/>
            </a:pPr>
            <a:r>
              <a:rPr lang="en-GB" dirty="0" err="1" smtClean="0">
                <a:solidFill>
                  <a:srgbClr val="FF0000"/>
                </a:solidFill>
              </a:rPr>
              <a:t>Domenico</a:t>
            </a:r>
            <a:r>
              <a:rPr lang="en-GB" dirty="0" smtClean="0">
                <a:solidFill>
                  <a:srgbClr val="FF0000"/>
                </a:solidFill>
              </a:rPr>
              <a:t> Longo, </a:t>
            </a:r>
            <a:r>
              <a:rPr lang="en-GB" dirty="0" err="1">
                <a:solidFill>
                  <a:srgbClr val="FF0000"/>
                </a:solidFill>
              </a:rPr>
              <a:t>Antonella</a:t>
            </a:r>
            <a:r>
              <a:rPr lang="en-GB" dirty="0">
                <a:solidFill>
                  <a:srgbClr val="FF0000"/>
                </a:solidFill>
              </a:rPr>
              <a:t> </a:t>
            </a:r>
            <a:r>
              <a:rPr lang="en-GB" dirty="0" err="1" smtClean="0">
                <a:solidFill>
                  <a:srgbClr val="FF0000"/>
                </a:solidFill>
              </a:rPr>
              <a:t>Sciuto</a:t>
            </a:r>
            <a:r>
              <a:rPr lang="en-GB" dirty="0" smtClean="0">
                <a:solidFill>
                  <a:srgbClr val="FF0000"/>
                </a:solidFill>
              </a:rPr>
              <a:t>, </a:t>
            </a:r>
            <a:r>
              <a:rPr lang="en-US" b="1" dirty="0" smtClean="0">
                <a:solidFill>
                  <a:srgbClr val="0070C0"/>
                </a:solidFill>
              </a:rPr>
              <a:t>UBOUIRA-DZ,</a:t>
            </a:r>
            <a:r>
              <a:rPr lang="en-US" b="1" dirty="0" smtClean="0">
                <a:solidFill>
                  <a:sysClr val="windowText" lastClr="000000"/>
                </a:solidFill>
              </a:rPr>
              <a:t> </a:t>
            </a:r>
            <a:r>
              <a:rPr lang="en-GB" b="1" dirty="0" smtClean="0">
                <a:solidFill>
                  <a:srgbClr val="0070C0"/>
                </a:solidFill>
              </a:rPr>
              <a:t>UV-ES </a:t>
            </a:r>
            <a:endParaRPr lang="en-GB" b="1" dirty="0">
              <a:solidFill>
                <a:srgbClr val="0070C0"/>
              </a:solidFill>
            </a:endParaRPr>
          </a:p>
        </p:txBody>
      </p:sp>
      <p:pic>
        <p:nvPicPr>
          <p:cNvPr id="5" name="Picture 2" descr="Wireless sensor network architecture.">
            <a:extLst>
              <a:ext uri="{FF2B5EF4-FFF2-40B4-BE49-F238E27FC236}">
                <a16:creationId xmlns:a16="http://schemas.microsoft.com/office/drawing/2014/main" xmlns="" id="{9F3E208D-C3B1-4822-AC47-B16F10821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1243" y="2158072"/>
            <a:ext cx="2443588" cy="154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po 5">
            <a:extLst>
              <a:ext uri="{FF2B5EF4-FFF2-40B4-BE49-F238E27FC236}">
                <a16:creationId xmlns:a16="http://schemas.microsoft.com/office/drawing/2014/main" xmlns="" id="{FE6EE3A2-313B-40E8-A634-B4612085CF4A}"/>
              </a:ext>
            </a:extLst>
          </p:cNvPr>
          <p:cNvGrpSpPr/>
          <p:nvPr/>
        </p:nvGrpSpPr>
        <p:grpSpPr>
          <a:xfrm>
            <a:off x="7943850" y="4183571"/>
            <a:ext cx="2482850" cy="1683829"/>
            <a:chOff x="5653339" y="2618902"/>
            <a:chExt cx="4442563" cy="2168233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xmlns="" id="{7E16A10E-B27B-4929-9501-2CE1D185B5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3339" y="2721733"/>
              <a:ext cx="4442563" cy="2065402"/>
            </a:xfrm>
            <a:prstGeom prst="rect">
              <a:avLst/>
            </a:prstGeom>
          </p:spPr>
        </p:pic>
        <p:sp>
          <p:nvSpPr>
            <p:cNvPr id="8" name="Rettangolo 7">
              <a:extLst>
                <a:ext uri="{FF2B5EF4-FFF2-40B4-BE49-F238E27FC236}">
                  <a16:creationId xmlns:a16="http://schemas.microsoft.com/office/drawing/2014/main" xmlns="" id="{5259E2EC-40BC-4349-9C9E-4ED0ADE5AE36}"/>
                </a:ext>
              </a:extLst>
            </p:cNvPr>
            <p:cNvSpPr/>
            <p:nvPr/>
          </p:nvSpPr>
          <p:spPr>
            <a:xfrm>
              <a:off x="8927383" y="2618902"/>
              <a:ext cx="1097382" cy="268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537877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="" xmlns:a16="http://schemas.microsoft.com/office/drawing/2014/main" id="{DCECE032-E654-5F9A-F158-FB83AFA26C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292" y="368023"/>
            <a:ext cx="9368366" cy="1320800"/>
          </a:xfrm>
        </p:spPr>
        <p:txBody>
          <a:bodyPr/>
          <a:lstStyle/>
          <a:p>
            <a:r>
              <a:rPr lang="en-GB" dirty="0" smtClean="0"/>
              <a:t>WP3 interaction </a:t>
            </a:r>
            <a:r>
              <a:rPr lang="en-GB" dirty="0"/>
              <a:t>with other WPs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621A2DFB-37E5-7B38-EBE0-924F1C1E1A6B}"/>
              </a:ext>
            </a:extLst>
          </p:cNvPr>
          <p:cNvSpPr txBox="1"/>
          <p:nvPr/>
        </p:nvSpPr>
        <p:spPr>
          <a:xfrm>
            <a:off x="344074" y="917352"/>
            <a:ext cx="910564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WP1: Analysis of the water/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land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/agro-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ecosystem</a:t>
            </a: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WP2: Development of Innovate Integrated Water Purification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System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WP4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Quality control on Water, 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Soil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Crops</a:t>
            </a: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WP5: 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Dissemination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it-IT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Communication</a:t>
            </a:r>
            <a:endParaRPr lang="it-IT" sz="2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WP6: </a:t>
            </a:r>
            <a:r>
              <a:rPr lang="it-I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Project </a:t>
            </a:r>
            <a:r>
              <a:rPr lang="it-I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</a:p>
        </p:txBody>
      </p:sp>
      <p:grpSp>
        <p:nvGrpSpPr>
          <p:cNvPr id="28" name="Gruppo 27">
            <a:extLst>
              <a:ext uri="{FF2B5EF4-FFF2-40B4-BE49-F238E27FC236}">
                <a16:creationId xmlns="" xmlns:a16="http://schemas.microsoft.com/office/drawing/2014/main" id="{0E9F7055-235A-EDF0-7A76-C443EECF4705}"/>
              </a:ext>
            </a:extLst>
          </p:cNvPr>
          <p:cNvGrpSpPr/>
          <p:nvPr/>
        </p:nvGrpSpPr>
        <p:grpSpPr>
          <a:xfrm>
            <a:off x="2404781" y="2475597"/>
            <a:ext cx="6292161" cy="3881179"/>
            <a:chOff x="2496241" y="2779866"/>
            <a:chExt cx="6292161" cy="3881179"/>
          </a:xfrm>
        </p:grpSpPr>
        <p:grpSp>
          <p:nvGrpSpPr>
            <p:cNvPr id="10" name="Gruppo 9">
              <a:extLst>
                <a:ext uri="{FF2B5EF4-FFF2-40B4-BE49-F238E27FC236}">
                  <a16:creationId xmlns="" xmlns:a16="http://schemas.microsoft.com/office/drawing/2014/main" id="{0850AF02-7429-79D7-9F4A-DF445BC30AE8}"/>
                </a:ext>
              </a:extLst>
            </p:cNvPr>
            <p:cNvGrpSpPr/>
            <p:nvPr/>
          </p:nvGrpSpPr>
          <p:grpSpPr>
            <a:xfrm>
              <a:off x="3471422" y="3891043"/>
              <a:ext cx="4520765" cy="1687427"/>
              <a:chOff x="2934394" y="3536184"/>
              <a:chExt cx="4520765" cy="1687427"/>
            </a:xfrm>
          </p:grpSpPr>
          <p:sp>
            <p:nvSpPr>
              <p:cNvPr id="7" name="Rettangolo con angoli arrotondati 6">
                <a:extLst>
                  <a:ext uri="{FF2B5EF4-FFF2-40B4-BE49-F238E27FC236}">
                    <a16:creationId xmlns="" xmlns:a16="http://schemas.microsoft.com/office/drawing/2014/main" id="{02346B74-3C03-38B5-35B7-0DC0D108CF22}"/>
                  </a:ext>
                </a:extLst>
              </p:cNvPr>
              <p:cNvSpPr/>
              <p:nvPr/>
            </p:nvSpPr>
            <p:spPr>
              <a:xfrm>
                <a:off x="3434354" y="3536184"/>
                <a:ext cx="3531540" cy="1687427"/>
              </a:xfrm>
              <a:prstGeom prst="roundRect">
                <a:avLst>
                  <a:gd name="adj" fmla="val 25921"/>
                </a:avLst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/>
                <a:r>
                  <a:rPr lang="it-IT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WP3: </a:t>
                </a:r>
                <a:r>
                  <a:rPr lang="it-IT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SiC</a:t>
                </a:r>
                <a:r>
                  <a:rPr lang="it-IT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Spectroscopy</a:t>
                </a:r>
                <a:r>
                  <a:rPr lang="it-IT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apparatus</a:t>
                </a:r>
                <a:r>
                  <a:rPr lang="it-IT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for </a:t>
                </a:r>
                <a:r>
                  <a:rPr lang="it-IT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inline</a:t>
                </a:r>
                <a:r>
                  <a:rPr lang="it-IT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and online water </a:t>
                </a:r>
                <a:r>
                  <a:rPr lang="it-IT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quality</a:t>
                </a:r>
                <a:r>
                  <a:rPr lang="it-IT" sz="20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it-IT" sz="2000" dirty="0" err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monitoring</a:t>
                </a:r>
                <a:endParaRPr lang="it-IT" sz="2000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:endParaRPr lang="it-IT" dirty="0"/>
              </a:p>
            </p:txBody>
          </p:sp>
          <p:sp>
            <p:nvSpPr>
              <p:cNvPr id="6" name="CasellaDiTesto 5">
                <a:extLst>
                  <a:ext uri="{FF2B5EF4-FFF2-40B4-BE49-F238E27FC236}">
                    <a16:creationId xmlns="" xmlns:a16="http://schemas.microsoft.com/office/drawing/2014/main" id="{E4FFCFC1-1D39-C6F9-0538-C6D5B8EE4418}"/>
                  </a:ext>
                </a:extLst>
              </p:cNvPr>
              <p:cNvSpPr txBox="1"/>
              <p:nvPr/>
            </p:nvSpPr>
            <p:spPr>
              <a:xfrm>
                <a:off x="2934394" y="3876608"/>
                <a:ext cx="4520765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it-IT" sz="1200" dirty="0">
                  <a:solidFill>
                    <a:schemeClr val="bg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16" name="Gruppo 15">
              <a:extLst>
                <a:ext uri="{FF2B5EF4-FFF2-40B4-BE49-F238E27FC236}">
                  <a16:creationId xmlns="" xmlns:a16="http://schemas.microsoft.com/office/drawing/2014/main" id="{2C7EE364-9DFD-66B6-A643-D95CFE5A6606}"/>
                </a:ext>
              </a:extLst>
            </p:cNvPr>
            <p:cNvGrpSpPr/>
            <p:nvPr/>
          </p:nvGrpSpPr>
          <p:grpSpPr>
            <a:xfrm>
              <a:off x="5289462" y="2779866"/>
              <a:ext cx="901351" cy="542798"/>
              <a:chOff x="5202983" y="3051265"/>
              <a:chExt cx="901351" cy="542798"/>
            </a:xfrm>
          </p:grpSpPr>
          <p:sp>
            <p:nvSpPr>
              <p:cNvPr id="13" name="Rettangolo con angoli arrotondati 12">
                <a:extLst>
                  <a:ext uri="{FF2B5EF4-FFF2-40B4-BE49-F238E27FC236}">
                    <a16:creationId xmlns="" xmlns:a16="http://schemas.microsoft.com/office/drawing/2014/main" id="{3FB14A7B-3259-360D-4887-B37EE1BAAC2A}"/>
                  </a:ext>
                </a:extLst>
              </p:cNvPr>
              <p:cNvSpPr/>
              <p:nvPr/>
            </p:nvSpPr>
            <p:spPr>
              <a:xfrm>
                <a:off x="5202983" y="3051265"/>
                <a:ext cx="901351" cy="54279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9" name="CasellaDiTesto 8">
                <a:extLst>
                  <a:ext uri="{FF2B5EF4-FFF2-40B4-BE49-F238E27FC236}">
                    <a16:creationId xmlns="" xmlns:a16="http://schemas.microsoft.com/office/drawing/2014/main" id="{991DCF46-361E-D8E0-152E-78C7E02AE6D5}"/>
                  </a:ext>
                </a:extLst>
              </p:cNvPr>
              <p:cNvSpPr txBox="1"/>
              <p:nvPr/>
            </p:nvSpPr>
            <p:spPr>
              <a:xfrm>
                <a:off x="5312054" y="3127632"/>
                <a:ext cx="78831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WP1</a:t>
                </a:r>
                <a:endParaRPr lang="it-IT" b="1" dirty="0"/>
              </a:p>
            </p:txBody>
          </p:sp>
        </p:grpSp>
        <p:grpSp>
          <p:nvGrpSpPr>
            <p:cNvPr id="17" name="Gruppo 16">
              <a:extLst>
                <a:ext uri="{FF2B5EF4-FFF2-40B4-BE49-F238E27FC236}">
                  <a16:creationId xmlns="" xmlns:a16="http://schemas.microsoft.com/office/drawing/2014/main" id="{EFAFC72F-5D56-4519-80DC-00EB5C8E24C8}"/>
                </a:ext>
              </a:extLst>
            </p:cNvPr>
            <p:cNvGrpSpPr/>
            <p:nvPr/>
          </p:nvGrpSpPr>
          <p:grpSpPr>
            <a:xfrm>
              <a:off x="5316612" y="6118247"/>
              <a:ext cx="901351" cy="542798"/>
              <a:chOff x="5173616" y="5798785"/>
              <a:chExt cx="901351" cy="542798"/>
            </a:xfrm>
          </p:grpSpPr>
          <p:sp>
            <p:nvSpPr>
              <p:cNvPr id="15" name="Rettangolo con angoli arrotondati 14">
                <a:extLst>
                  <a:ext uri="{FF2B5EF4-FFF2-40B4-BE49-F238E27FC236}">
                    <a16:creationId xmlns="" xmlns:a16="http://schemas.microsoft.com/office/drawing/2014/main" id="{0242070D-3ECB-94E2-BEF0-74A35AB95BE0}"/>
                  </a:ext>
                </a:extLst>
              </p:cNvPr>
              <p:cNvSpPr/>
              <p:nvPr/>
            </p:nvSpPr>
            <p:spPr>
              <a:xfrm>
                <a:off x="5173616" y="5798785"/>
                <a:ext cx="901351" cy="542798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3">
                  <a:shade val="15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="" xmlns:a16="http://schemas.microsoft.com/office/drawing/2014/main" id="{59CABA05-756D-4731-12E9-31026C0CFC7D}"/>
                  </a:ext>
                </a:extLst>
              </p:cNvPr>
              <p:cNvSpPr txBox="1"/>
              <p:nvPr/>
            </p:nvSpPr>
            <p:spPr>
              <a:xfrm>
                <a:off x="5286654" y="5860583"/>
                <a:ext cx="77957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it-IT" sz="1800" b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WP2</a:t>
                </a:r>
                <a:endParaRPr lang="it-IT" b="1" dirty="0"/>
              </a:p>
            </p:txBody>
          </p:sp>
        </p:grpSp>
        <p:sp>
          <p:nvSpPr>
            <p:cNvPr id="21" name="Rettangolo con angoli arrotondati 20">
              <a:extLst>
                <a:ext uri="{FF2B5EF4-FFF2-40B4-BE49-F238E27FC236}">
                  <a16:creationId xmlns="" xmlns:a16="http://schemas.microsoft.com/office/drawing/2014/main" id="{033DE0DA-B85F-A510-FD90-7913BF7C1F72}"/>
                </a:ext>
              </a:extLst>
            </p:cNvPr>
            <p:cNvSpPr/>
            <p:nvPr/>
          </p:nvSpPr>
          <p:spPr>
            <a:xfrm>
              <a:off x="2496241" y="4463357"/>
              <a:ext cx="927501" cy="54279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="" xmlns:a16="http://schemas.microsoft.com/office/drawing/2014/main" id="{34779840-69BE-E2C1-E342-166E05128CCB}"/>
                </a:ext>
              </a:extLst>
            </p:cNvPr>
            <p:cNvSpPr txBox="1"/>
            <p:nvPr/>
          </p:nvSpPr>
          <p:spPr>
            <a:xfrm>
              <a:off x="2645492" y="4553032"/>
              <a:ext cx="7795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WP5</a:t>
              </a:r>
              <a:endParaRPr lang="it-IT" b="1" dirty="0"/>
            </a:p>
          </p:txBody>
        </p:sp>
        <p:sp>
          <p:nvSpPr>
            <p:cNvPr id="23" name="Rettangolo con angoli arrotondati 22">
              <a:extLst>
                <a:ext uri="{FF2B5EF4-FFF2-40B4-BE49-F238E27FC236}">
                  <a16:creationId xmlns="" xmlns:a16="http://schemas.microsoft.com/office/drawing/2014/main" id="{FAF49A6F-07BF-B488-60DB-28F8F0B2B0F3}"/>
                </a:ext>
              </a:extLst>
            </p:cNvPr>
            <p:cNvSpPr/>
            <p:nvPr/>
          </p:nvSpPr>
          <p:spPr>
            <a:xfrm>
              <a:off x="7887051" y="4463357"/>
              <a:ext cx="901351" cy="542798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4" name="CasellaDiTesto 23">
              <a:extLst>
                <a:ext uri="{FF2B5EF4-FFF2-40B4-BE49-F238E27FC236}">
                  <a16:creationId xmlns="" xmlns:a16="http://schemas.microsoft.com/office/drawing/2014/main" id="{B6811929-25B5-1171-F50A-0211F15F4ED3}"/>
                </a:ext>
              </a:extLst>
            </p:cNvPr>
            <p:cNvSpPr txBox="1"/>
            <p:nvPr/>
          </p:nvSpPr>
          <p:spPr>
            <a:xfrm>
              <a:off x="7978947" y="4494219"/>
              <a:ext cx="77957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sz="1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WP</a:t>
              </a:r>
              <a:r>
                <a:rPr lang="it-IT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6</a:t>
              </a:r>
              <a:endParaRPr lang="it-IT" b="1" dirty="0"/>
            </a:p>
          </p:txBody>
        </p:sp>
      </p:grpSp>
      <p:sp>
        <p:nvSpPr>
          <p:cNvPr id="20" name="Rettangolo 19"/>
          <p:cNvSpPr/>
          <p:nvPr/>
        </p:nvSpPr>
        <p:spPr>
          <a:xfrm>
            <a:off x="479096" y="2805367"/>
            <a:ext cx="28986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for the dissemination of the results and for the Intellectual Properties Rights (patent proposal)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258025" y="5549771"/>
            <a:ext cx="29727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Info on </a:t>
            </a:r>
            <a:r>
              <a:rPr lang="en-GB" dirty="0"/>
              <a:t>the </a:t>
            </a:r>
            <a:r>
              <a:rPr lang="en-GB" dirty="0" smtClean="0"/>
              <a:t>residual contaminant expected </a:t>
            </a:r>
            <a:r>
              <a:rPr lang="en-GB" dirty="0"/>
              <a:t>in treated water</a:t>
            </a:r>
          </a:p>
          <a:p>
            <a:pPr algn="ctr"/>
            <a:endParaRPr lang="en-GB" dirty="0"/>
          </a:p>
        </p:txBody>
      </p:sp>
      <p:sp>
        <p:nvSpPr>
          <p:cNvPr id="29" name="Rettangolo 28"/>
          <p:cNvSpPr/>
          <p:nvPr/>
        </p:nvSpPr>
        <p:spPr>
          <a:xfrm>
            <a:off x="2587742" y="5572490"/>
            <a:ext cx="2584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dirty="0"/>
              <a:t>real purified water samples </a:t>
            </a:r>
            <a:r>
              <a:rPr lang="en-GB" dirty="0" smtClean="0"/>
              <a:t>to perform sensing </a:t>
            </a:r>
            <a:r>
              <a:rPr lang="en-GB" dirty="0"/>
              <a:t>test </a:t>
            </a:r>
            <a:endParaRPr lang="it-IT" dirty="0"/>
          </a:p>
        </p:txBody>
      </p:sp>
      <p:sp>
        <p:nvSpPr>
          <p:cNvPr id="36" name="Rettangolo 35"/>
          <p:cNvSpPr/>
          <p:nvPr/>
        </p:nvSpPr>
        <p:spPr>
          <a:xfrm>
            <a:off x="6132970" y="2243914"/>
            <a:ext cx="27136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Info on </a:t>
            </a:r>
            <a:r>
              <a:rPr lang="en-GB" dirty="0" smtClean="0"/>
              <a:t>contaminant/chemicals  </a:t>
            </a:r>
            <a:r>
              <a:rPr lang="en-GB" dirty="0"/>
              <a:t>of interest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8377552" y="3293587"/>
            <a:ext cx="23809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/>
              <a:t>Periodic</a:t>
            </a:r>
            <a:r>
              <a:rPr lang="it-IT" dirty="0"/>
              <a:t> </a:t>
            </a:r>
            <a:r>
              <a:rPr lang="it-IT" dirty="0" err="1"/>
              <a:t>meetings</a:t>
            </a:r>
            <a:r>
              <a:rPr lang="en-GB" dirty="0"/>
              <a:t> project management</a:t>
            </a:r>
            <a:endParaRPr lang="it-IT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42" name="Connettore 2 41"/>
          <p:cNvCxnSpPr>
            <a:stCxn id="13" idx="2"/>
            <a:endCxn id="7" idx="0"/>
          </p:cNvCxnSpPr>
          <p:nvPr/>
        </p:nvCxnSpPr>
        <p:spPr>
          <a:xfrm flipH="1">
            <a:off x="5645692" y="3018395"/>
            <a:ext cx="2986" cy="56837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>
            <a:off x="5643109" y="5240829"/>
            <a:ext cx="9714" cy="568379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flipH="1">
            <a:off x="7428308" y="4430487"/>
            <a:ext cx="370205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>
            <a:off x="3332282" y="4430487"/>
            <a:ext cx="547640" cy="0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1439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525E6FF-1560-5F1F-2DB2-D3C3E7C1E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WP3 </a:t>
            </a:r>
            <a:r>
              <a:rPr lang="en-GB" dirty="0"/>
              <a:t>Milestones</a:t>
            </a:r>
          </a:p>
        </p:txBody>
      </p:sp>
      <p:sp>
        <p:nvSpPr>
          <p:cNvPr id="3" name="Rettangolo 2"/>
          <p:cNvSpPr/>
          <p:nvPr/>
        </p:nvSpPr>
        <p:spPr>
          <a:xfrm>
            <a:off x="451111" y="1592573"/>
            <a:ext cx="883258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M3.1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Large area </a:t>
            </a:r>
            <a:r>
              <a:rPr lang="en-US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SiC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photo-sensor operating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in deep-UV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task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3.1) 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M3.2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Spectroscopy apparatus assembled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with running readout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software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(task 3.3)</a:t>
            </a:r>
          </a:p>
          <a:p>
            <a:pPr marL="342900" indent="-342900">
              <a:lnSpc>
                <a:spcPct val="250000"/>
              </a:lnSpc>
              <a:buFont typeface="+mj-lt"/>
              <a:buAutoNum type="arabicParenR"/>
            </a:pPr>
            <a:r>
              <a:rPr lang="it-IT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M3.3 -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Data network and remote control software (task 3.5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332274" y="1592573"/>
            <a:ext cx="314060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Month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14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(December 2024)</a:t>
            </a:r>
          </a:p>
        </p:txBody>
      </p:sp>
      <p:sp>
        <p:nvSpPr>
          <p:cNvPr id="8" name="Rettangolo 7"/>
          <p:cNvSpPr/>
          <p:nvPr/>
        </p:nvSpPr>
        <p:spPr>
          <a:xfrm>
            <a:off x="8617206" y="2273963"/>
            <a:ext cx="267893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Month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18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(April 2025)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6611174" y="2986220"/>
            <a:ext cx="2672526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50000"/>
              </a:lnSpc>
            </a:pP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GB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Month </a:t>
            </a:r>
            <a:r>
              <a:rPr lang="en-GB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</a:rPr>
              <a:t>(June 2025) </a:t>
            </a:r>
            <a:endParaRPr lang="en-GB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9589397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Sfaccettatur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rips" id="{3D4BC877-A299-3542-970E-16BEE71FD0AC}" vid="{E6525844-3F3B-4641-BAA6-F77AE21FE3DE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Sfaccettatura</Template>
  <TotalTime>543</TotalTime>
  <Words>1063</Words>
  <Application>Microsoft Office PowerPoint</Application>
  <PresentationFormat>Widescreen</PresentationFormat>
  <Paragraphs>132</Paragraphs>
  <Slides>15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6" baseType="lpstr">
      <vt:lpstr>Arial</vt:lpstr>
      <vt:lpstr>Calibri</vt:lpstr>
      <vt:lpstr>Helvetica Neue</vt:lpstr>
      <vt:lpstr>Helvetica Neue Medium</vt:lpstr>
      <vt:lpstr>Roboto Condensed</vt:lpstr>
      <vt:lpstr>Symbol</vt:lpstr>
      <vt:lpstr>Times New Roman</vt:lpstr>
      <vt:lpstr>Trebuchet MS</vt:lpstr>
      <vt:lpstr>Wingdings</vt:lpstr>
      <vt:lpstr>Wingdings 3</vt:lpstr>
      <vt:lpstr>Sfaccettatura</vt:lpstr>
      <vt:lpstr>Project Technical Board meeting</vt:lpstr>
      <vt:lpstr>WP3 aim:  our focus is the development of a Spectroscopy apparatus for Online Water Quality Monitoring   =&gt; an in-line test system for continuous monitoring of the physical and chemical parameters of the purified water to be re-used for irrigation. The system consists of compact UV spectroscopy apparatus and visible sensor systems adopting innovative Silicon Carbide and Silicon Photomultipliers detectors  WP3 is organized in 5 tasks</vt:lpstr>
      <vt:lpstr>WP3 Task 3.1 Months 3-24</vt:lpstr>
      <vt:lpstr>WP3 Task 3.2 Months 12-30 </vt:lpstr>
      <vt:lpstr>WP3 Task 3.3 Months 12-30 </vt:lpstr>
      <vt:lpstr>WP3 Task 3.4 Months 12-30</vt:lpstr>
      <vt:lpstr>WP3 Task 3.5 Months 6-34</vt:lpstr>
      <vt:lpstr>WP3 interaction with other WPs</vt:lpstr>
      <vt:lpstr>WP3 Milestones</vt:lpstr>
      <vt:lpstr>WP3 deliverables </vt:lpstr>
      <vt:lpstr>WP3 short term deadline</vt:lpstr>
      <vt:lpstr>WP3 short report of carried activity  (task 3.1 &amp; 3.2)   </vt:lpstr>
      <vt:lpstr>WP3 technical and scientific meeting calendar (every 3 months ) </vt:lpstr>
      <vt:lpstr>WP3 short term activity plan</vt:lpstr>
      <vt:lpstr>WP3 Risk and contingencies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Sustainable Water Re-use with Innovative Purification and Sensing system for the agri-food supply chain</dc:title>
  <dc:creator>Alessia Tricomi</dc:creator>
  <cp:lastModifiedBy>EPCOS2</cp:lastModifiedBy>
  <cp:revision>56</cp:revision>
  <dcterms:created xsi:type="dcterms:W3CDTF">2023-11-08T10:03:44Z</dcterms:created>
  <dcterms:modified xsi:type="dcterms:W3CDTF">2024-01-09T15:14:22Z</dcterms:modified>
</cp:coreProperties>
</file>