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6" r:id="rId2"/>
  </p:sldMasterIdLst>
  <p:notesMasterIdLst>
    <p:notesMasterId r:id="rId48"/>
  </p:notesMasterIdLst>
  <p:handoutMasterIdLst>
    <p:handoutMasterId r:id="rId49"/>
  </p:handoutMasterIdLst>
  <p:sldIdLst>
    <p:sldId id="256" r:id="rId3"/>
    <p:sldId id="299" r:id="rId4"/>
    <p:sldId id="298" r:id="rId5"/>
    <p:sldId id="257" r:id="rId6"/>
    <p:sldId id="258" r:id="rId7"/>
    <p:sldId id="308" r:id="rId8"/>
    <p:sldId id="334" r:id="rId9"/>
    <p:sldId id="301" r:id="rId10"/>
    <p:sldId id="281" r:id="rId11"/>
    <p:sldId id="295" r:id="rId12"/>
    <p:sldId id="265" r:id="rId13"/>
    <p:sldId id="333" r:id="rId14"/>
    <p:sldId id="303" r:id="rId15"/>
    <p:sldId id="264" r:id="rId16"/>
    <p:sldId id="266" r:id="rId17"/>
    <p:sldId id="307" r:id="rId18"/>
    <p:sldId id="305" r:id="rId19"/>
    <p:sldId id="317" r:id="rId20"/>
    <p:sldId id="300" r:id="rId21"/>
    <p:sldId id="262" r:id="rId22"/>
    <p:sldId id="263" r:id="rId23"/>
    <p:sldId id="282" r:id="rId24"/>
    <p:sldId id="304" r:id="rId25"/>
    <p:sldId id="278" r:id="rId26"/>
    <p:sldId id="306" r:id="rId27"/>
    <p:sldId id="267" r:id="rId28"/>
    <p:sldId id="289" r:id="rId29"/>
    <p:sldId id="321" r:id="rId30"/>
    <p:sldId id="290" r:id="rId31"/>
    <p:sldId id="319" r:id="rId32"/>
    <p:sldId id="279" r:id="rId33"/>
    <p:sldId id="280" r:id="rId34"/>
    <p:sldId id="283" r:id="rId35"/>
    <p:sldId id="318" r:id="rId36"/>
    <p:sldId id="312" r:id="rId37"/>
    <p:sldId id="315" r:id="rId38"/>
    <p:sldId id="316" r:id="rId39"/>
    <p:sldId id="268" r:id="rId40"/>
    <p:sldId id="269" r:id="rId41"/>
    <p:sldId id="330" r:id="rId42"/>
    <p:sldId id="332" r:id="rId43"/>
    <p:sldId id="331" r:id="rId44"/>
    <p:sldId id="286" r:id="rId45"/>
    <p:sldId id="294" r:id="rId46"/>
    <p:sldId id="28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9" autoAdjust="0"/>
    <p:restoredTop sz="93790"/>
  </p:normalViewPr>
  <p:slideViewPr>
    <p:cSldViewPr snapToGrid="0" snapToObjects="1">
      <p:cViewPr>
        <p:scale>
          <a:sx n="100" d="100"/>
          <a:sy n="100" d="100"/>
        </p:scale>
        <p:origin x="6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91122-86D8-7F40-BD8D-9C41DC40E58A}" type="datetimeFigureOut">
              <a:rPr lang="en-US" smtClean="0"/>
              <a:t>3/6/24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AF8D9-7726-3F4F-A31D-55A26CBC84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7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0EB3-0C75-1E4D-B7B9-CC7A64CC1CC0}" type="datetimeFigureOut">
              <a:rPr lang="en-US" smtClean="0"/>
              <a:t>3/6/24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C0515-2102-9546-83FB-F47440DB5F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75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0515-2102-9546-83FB-F47440DB5FD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26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0515-2102-9546-83FB-F47440DB5FDB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14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95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894" y="20566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C837C-C5CB-4D4B-ABC6-2D5526AF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0840-3451-CF41-BDEE-A812C2191DA6}" type="datetime5">
              <a:rPr lang="en-US" smtClean="0"/>
              <a:t>6-Mar-24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9B7AC-9970-C140-B643-9E16B305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F00CD-F329-E44A-8651-6E834E71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9901F97-6810-8442-975A-A6ABAD6BE0C6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CB653-F257-0142-8016-C3E5FE5E968E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26D70C7-9E28-594C-92C7-9305C6816D21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3D6DB71-8D14-3046-9F6E-1EC04DA9D31E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BFEA-BA24-1D42-980C-88E8EDB1BE8B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758A-54E6-3940-837B-50CB5B04C741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32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sottotitolo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0D5D-7342-0845-A60B-6F4A48F767C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347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C876-EA60-7845-8678-9A686302293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352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EE34-3840-954A-9B5B-96B6702445CB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1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290"/>
            <a:ext cx="8939213" cy="73349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7D8-A6F7-DC47-B74D-BC3B2E537D78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69FE-350C-FA42-93A1-CFE6B2AB8F8E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678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D818-09D0-DF45-8FBC-33C56B197DA6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91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7C1F-A5BD-5447-929B-1BD4217F5C8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03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A0C3-CFF4-FD46-B861-1D507FF8B053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11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B301-D3C0-A341-A639-687C6C9EAB2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331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9321-1814-B541-9804-D3ECC56DB5D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204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FB35C-8027-C04B-A249-88F9C172E4A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5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27EB-B770-1644-8BBA-440CB7CEE625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92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C797-9F2B-1842-8D5C-343555A4A71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D0D1-EA7D-264E-A6C9-8ADBD1613B0C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82F7E6F-59DC-B541-9951-1DE22720E923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FB8C09-A92A-A04A-9064-D2F9FFE40766}" type="datetime5">
              <a:rPr lang="en-US" smtClean="0"/>
              <a:t>6-Mar-24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666656"/>
            <a:ext cx="8913813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07213" y="188258"/>
            <a:ext cx="2133600" cy="365125"/>
          </a:xfrm>
        </p:spPr>
        <p:txBody>
          <a:bodyPr/>
          <a:lstStyle/>
          <a:p>
            <a:fld id="{9A0A83E7-42D4-CA44-8E51-A64A1073BFC3}" type="datetime5">
              <a:rPr lang="en-US" smtClean="0"/>
              <a:t>6-Mar-24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888" y="188258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D429-416B-7446-B7DC-4C7CC8A44328}" type="datetime5">
              <a:rPr lang="en-US" smtClean="0"/>
              <a:t>6-Mar-24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B6D9821-9D33-F44D-998F-2D7BB68FA3B1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" y="553384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12900"/>
            <a:ext cx="7810500" cy="4653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DC0840-3451-CF41-BDEE-A812C2191DA6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894B42-CD60-FA46-AD52-AE83A6AAD9D5}" type="slidenum">
              <a:rPr lang="it-IT" smtClean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48" r:id="rId16"/>
  </p:sldLayoutIdLst>
  <p:hf hdr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E86C6E-7364-DD40-BD39-8FAD0DDBA9F1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72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2.emf"/><Relationship Id="rId12" Type="http://schemas.openxmlformats.org/officeDocument/2006/relationships/oleObject" Target="../embeddings/oleObject8.bin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4.emf"/><Relationship Id="rId5" Type="http://schemas.openxmlformats.org/officeDocument/2006/relationships/image" Target="../media/image52.gif"/><Relationship Id="rId15" Type="http://schemas.openxmlformats.org/officeDocument/2006/relationships/image" Target="../media/image66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1.png"/><Relationship Id="rId9" Type="http://schemas.openxmlformats.org/officeDocument/2006/relationships/image" Target="../media/image63.emf"/><Relationship Id="rId1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72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69.emf"/><Relationship Id="rId17" Type="http://schemas.openxmlformats.org/officeDocument/2006/relationships/oleObject" Target="../embeddings/oleObject17.bin"/><Relationship Id="rId2" Type="http://schemas.openxmlformats.org/officeDocument/2006/relationships/image" Target="../media/image59.jpg"/><Relationship Id="rId1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68.emf"/><Relationship Id="rId4" Type="http://schemas.openxmlformats.org/officeDocument/2006/relationships/image" Target="../media/image63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3.emf"/><Relationship Id="rId9" Type="http://schemas.openxmlformats.org/officeDocument/2006/relationships/image" Target="../media/image7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jpeg"/><Relationship Id="rId5" Type="http://schemas.openxmlformats.org/officeDocument/2006/relationships/image" Target="../media/image13.png"/><Relationship Id="rId10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424066"/>
            <a:ext cx="8978900" cy="1041101"/>
          </a:xfrm>
        </p:spPr>
        <p:txBody>
          <a:bodyPr>
            <a:normAutofit fontScale="90000"/>
          </a:bodyPr>
          <a:lstStyle/>
          <a:p>
            <a:r>
              <a:rPr lang="it-IT" dirty="0"/>
              <a:t>introduzione alla</a:t>
            </a:r>
            <a:br>
              <a:rPr lang="it-IT" dirty="0"/>
            </a:br>
            <a:r>
              <a:rPr lang="it-IT" dirty="0"/>
              <a:t>fisica delle particelle elementari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66720" y="2833141"/>
            <a:ext cx="8346974" cy="3447738"/>
          </a:xfrm>
        </p:spPr>
        <p:txBody>
          <a:bodyPr>
            <a:normAutofit/>
          </a:bodyPr>
          <a:lstStyle/>
          <a:p>
            <a:pPr algn="r"/>
            <a:endParaRPr lang="it-IT" dirty="0"/>
          </a:p>
          <a:p>
            <a:pPr algn="ctr"/>
            <a:r>
              <a:rPr lang="it-IT" dirty="0"/>
              <a:t>Franco Ligabue</a:t>
            </a:r>
          </a:p>
          <a:p>
            <a:pPr algn="ctr"/>
            <a:r>
              <a:rPr lang="it-IT" dirty="0"/>
              <a:t>SNS/INFN Pisa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E1005A6-A995-0441-A18C-8249ECE13516}" type="datetime5">
              <a:rPr lang="en-US" smtClean="0"/>
              <a:t>6-Mar-24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6288" y="188259"/>
            <a:ext cx="2895600" cy="365125"/>
          </a:xfrm>
        </p:spPr>
        <p:txBody>
          <a:bodyPr/>
          <a:lstStyle/>
          <a:p>
            <a:r>
              <a:rPr lang="it-IT"/>
              <a:t>Franco Ligabue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</p:spPr>
        <p:txBody>
          <a:bodyPr/>
          <a:lstStyle/>
          <a:p>
            <a:fld id="{2F894B42-CD60-FA46-AD52-AE83A6AAD9D5}" type="slidenum">
              <a:rPr lang="it-IT" smtClean="0"/>
              <a:t>1</a:t>
            </a:fld>
            <a:endParaRPr lang="it-IT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4530D1A-C55A-454A-A5DB-B802EA8A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40" y="2734985"/>
            <a:ext cx="5697754" cy="35642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807384"/>
            <a:ext cx="8913813" cy="914400"/>
          </a:xfrm>
        </p:spPr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09" y="1975784"/>
            <a:ext cx="7799655" cy="4440006"/>
          </a:xfrm>
        </p:spPr>
        <p:txBody>
          <a:bodyPr>
            <a:normAutofit/>
          </a:bodyPr>
          <a:lstStyle/>
          <a:p>
            <a:pPr lvl="1"/>
            <a:r>
              <a:rPr lang="it-IT" dirty="0"/>
              <a:t>aspetto ondulatorio “dimenticato”: per la fisica sperimentale di alte energie particelle ≈ ‘palline’ classiche che seguono una traiettoria 1D</a:t>
            </a:r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/>
              <a:t>Alcuni aspetti </a:t>
            </a:r>
            <a:r>
              <a:rPr lang="it-IT" b="1" dirty="0"/>
              <a:t>intrinsecamente quantistici </a:t>
            </a:r>
            <a:r>
              <a:rPr lang="it-IT" dirty="0"/>
              <a:t>rimangono fondamentali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A32E-9FD2-BC43-85C2-B4D561B041B5}" type="datetime5">
              <a:rPr lang="en-US" smtClean="0"/>
              <a:t>6-Mar-24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10</a:t>
            </a:fld>
            <a:endParaRPr lang="it-IT"/>
          </a:p>
        </p:txBody>
      </p:sp>
      <p:pic>
        <p:nvPicPr>
          <p:cNvPr id="24580" name="Picture 4" descr="Antimatter | CERN">
            <a:extLst>
              <a:ext uri="{FF2B5EF4-FFF2-40B4-BE49-F238E27FC236}">
                <a16:creationId xmlns:a16="http://schemas.microsoft.com/office/drawing/2014/main" id="{6750B8E8-8938-F348-9178-467097F2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67" y="3201984"/>
            <a:ext cx="3083229" cy="20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76F492B5-84B3-6E4B-BD7E-A8E71680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5" y="3201984"/>
            <a:ext cx="3188282" cy="20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820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294" y="2162735"/>
            <a:ext cx="7899400" cy="4193095"/>
          </a:xfrm>
        </p:spPr>
        <p:txBody>
          <a:bodyPr/>
          <a:lstStyle/>
          <a:p>
            <a:r>
              <a:rPr lang="it-IT" dirty="0"/>
              <a:t>proprietà delle particelle non esistenti in fisica classica: </a:t>
            </a:r>
            <a:r>
              <a:rPr lang="it-IT" b="1" dirty="0"/>
              <a:t>spin</a:t>
            </a:r>
            <a:r>
              <a:rPr lang="it-IT" dirty="0"/>
              <a:t> divisione particelle  in </a:t>
            </a:r>
          </a:p>
          <a:p>
            <a:pPr marL="0" indent="0">
              <a:buNone/>
            </a:pPr>
            <a:endParaRPr lang="it-IT" dirty="0"/>
          </a:p>
          <a:p>
            <a:pPr lvl="1"/>
            <a:r>
              <a:rPr lang="it-IT" b="1" dirty="0"/>
              <a:t>fermioni</a:t>
            </a:r>
            <a:r>
              <a:rPr lang="it-IT" dirty="0"/>
              <a:t>  </a:t>
            </a:r>
            <a:r>
              <a:rPr lang="it-IT" dirty="0" err="1"/>
              <a:t>s</a:t>
            </a:r>
            <a:r>
              <a:rPr lang="it-IT" dirty="0"/>
              <a:t> = ½,... (vale il principio di Pauli): elettrone, protone..</a:t>
            </a:r>
          </a:p>
          <a:p>
            <a:pPr marL="685800" lvl="2" indent="0">
              <a:buNone/>
            </a:pPr>
            <a:r>
              <a:rPr lang="it-IT" dirty="0"/>
              <a:t>fermioni fondamentali = «particelle di materia»</a:t>
            </a:r>
          </a:p>
          <a:p>
            <a:pPr marL="685800" lvl="2" indent="0">
              <a:buNone/>
            </a:pPr>
            <a:endParaRPr lang="it-IT" dirty="0"/>
          </a:p>
          <a:p>
            <a:pPr lvl="1"/>
            <a:r>
              <a:rPr lang="it-IT" b="1" dirty="0"/>
              <a:t>bosoni</a:t>
            </a:r>
            <a:r>
              <a:rPr lang="it-IT" dirty="0"/>
              <a:t>     </a:t>
            </a:r>
            <a:r>
              <a:rPr lang="it-IT" dirty="0" err="1"/>
              <a:t>s</a:t>
            </a:r>
            <a:r>
              <a:rPr lang="it-IT" dirty="0"/>
              <a:t> = 0, 1,...:    fotone, mesone K,...</a:t>
            </a:r>
          </a:p>
          <a:p>
            <a:pPr marL="349250" lvl="1" indent="0">
              <a:buNone/>
            </a:pPr>
            <a:r>
              <a:rPr lang="it-IT" dirty="0"/>
              <a:t>     bosoni fondamentali «mediatori di forza»</a:t>
            </a:r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68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" y="730156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2043954"/>
            <a:ext cx="8097371" cy="4222376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teoria dei campi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sz="1800" dirty="0"/>
              <a:t>le interazioni tra particelle avvengono tramite «scambio» di particelle dette «mediatori di forza»  (descrizione semplificata)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5A1B-9DE1-C04F-B931-AC6B195A0420}" type="datetime5">
              <a:rPr lang="en-US" smtClean="0"/>
              <a:t>6-Mar-24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12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CBADE8-CCC4-6F4C-9989-B0C61A722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768" y="7721606"/>
            <a:ext cx="1640213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6" rIns="91434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7F7F7F"/>
                </a:solidFill>
              </a:rPr>
              <a:t>Un </a:t>
            </a:r>
            <a:r>
              <a:rPr lang="en-US" sz="1600" dirty="0" err="1">
                <a:solidFill>
                  <a:srgbClr val="7F7F7F"/>
                </a:solidFill>
              </a:rPr>
              <a:t>diagramma</a:t>
            </a:r>
            <a:r>
              <a:rPr lang="en-US" sz="1600" dirty="0">
                <a:solidFill>
                  <a:srgbClr val="7F7F7F"/>
                </a:solidFill>
              </a:rPr>
              <a:t> di Feynman per due </a:t>
            </a:r>
            <a:r>
              <a:rPr lang="en-US" sz="1600" dirty="0" err="1">
                <a:solidFill>
                  <a:srgbClr val="7F7F7F"/>
                </a:solidFill>
              </a:rPr>
              <a:t>elettroni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che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si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r>
              <a:rPr lang="en-US" sz="1600" dirty="0" err="1">
                <a:solidFill>
                  <a:srgbClr val="7F7F7F"/>
                </a:solidFill>
              </a:rPr>
              <a:t>respingono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576E2-8C50-6047-9CF2-8D0A5B57E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133" y="7773620"/>
            <a:ext cx="1379047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6" rIns="91434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Arial"/>
                <a:cs typeface="Arial"/>
              </a:rPr>
              <a:t>Richard Feynman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9A546812-E4AD-6043-A31C-1837947E3D55}"/>
              </a:ext>
            </a:extLst>
          </p:cNvPr>
          <p:cNvSpPr txBox="1">
            <a:spLocks/>
          </p:cNvSpPr>
          <p:nvPr/>
        </p:nvSpPr>
        <p:spPr bwMode="auto">
          <a:xfrm>
            <a:off x="6783505" y="7780727"/>
            <a:ext cx="1093475" cy="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896" indent="-285730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1142918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600086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2057252" indent="-228584" algn="l" defTabSz="4572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514420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971587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428754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885921" indent="-22858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D21555FD-E9D5-224C-B0D8-5CFC3D805923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E79EAA3-8AAA-D942-8706-1A2A997F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8" y="3605291"/>
            <a:ext cx="3771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2CDF54A-6FCD-CA48-B8D2-39DA501D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44" y="3328014"/>
            <a:ext cx="3829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D15DC-292F-6D4B-A416-716036DEC62A}"/>
              </a:ext>
            </a:extLst>
          </p:cNvPr>
          <p:cNvSpPr txBox="1"/>
          <p:nvPr/>
        </p:nvSpPr>
        <p:spPr>
          <a:xfrm>
            <a:off x="6183934" y="5613577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diagramma di Feynman</a:t>
            </a:r>
          </a:p>
        </p:txBody>
      </p:sp>
    </p:spTree>
    <p:extLst>
      <p:ext uri="{BB962C8B-B14F-4D97-AF65-F5344CB8AC3E}">
        <p14:creationId xmlns:p14="http://schemas.microsoft.com/office/powerpoint/2010/main" val="8644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082"/>
            <a:ext cx="8939213" cy="733493"/>
          </a:xfrm>
        </p:spPr>
        <p:txBody>
          <a:bodyPr/>
          <a:lstStyle/>
          <a:p>
            <a:r>
              <a:rPr lang="it-IT" dirty="0"/>
              <a:t>aspetti quantistici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13</a:t>
            </a:fld>
            <a:endParaRPr lang="it-IT"/>
          </a:p>
        </p:txBody>
      </p:sp>
      <p:pic>
        <p:nvPicPr>
          <p:cNvPr id="12296" name="Picture 8" descr="Desktop Wallpapers Angels And Demons Movie Desktop Background">
            <a:extLst>
              <a:ext uri="{FF2B5EF4-FFF2-40B4-BE49-F238E27FC236}">
                <a16:creationId xmlns:a16="http://schemas.microsoft.com/office/drawing/2014/main" id="{5E7920B9-3A8C-B84A-B109-64C16903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32747"/>
            <a:ext cx="2382935" cy="42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566D4F6-3DA0-664C-A29F-12E7A7FE6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1731962"/>
            <a:ext cx="7610476" cy="3670767"/>
          </a:xfrm>
        </p:spPr>
        <p:txBody>
          <a:bodyPr/>
          <a:lstStyle/>
          <a:p>
            <a:r>
              <a:rPr lang="it-IT" sz="2400" dirty="0"/>
              <a:t>esistenza dell’</a:t>
            </a:r>
            <a:r>
              <a:rPr lang="it-IT" sz="2400" b="1" dirty="0"/>
              <a:t>antimateria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7D2931-B639-4546-AF12-6234FF7C0370}"/>
              </a:ext>
            </a:extLst>
          </p:cNvPr>
          <p:cNvGrpSpPr/>
          <p:nvPr/>
        </p:nvGrpSpPr>
        <p:grpSpPr>
          <a:xfrm>
            <a:off x="3257662" y="4296301"/>
            <a:ext cx="3775305" cy="2212856"/>
            <a:chOff x="3393032" y="2296175"/>
            <a:chExt cx="6783221" cy="4455464"/>
          </a:xfrm>
        </p:grpSpPr>
        <p:pic>
          <p:nvPicPr>
            <p:cNvPr id="12294" name="Picture 6" descr="Ecco lo spettro dell'antimateria - MEDIA INAF">
              <a:extLst>
                <a:ext uri="{FF2B5EF4-FFF2-40B4-BE49-F238E27FC236}">
                  <a16:creationId xmlns:a16="http://schemas.microsoft.com/office/drawing/2014/main" id="{F186FF54-E415-9D46-BA54-25F72DDBE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032" y="2296175"/>
              <a:ext cx="6349033" cy="445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800D26-6816-9D4E-BD06-20A515181C82}"/>
                </a:ext>
              </a:extLst>
            </p:cNvPr>
            <p:cNvSpPr/>
            <p:nvPr/>
          </p:nvSpPr>
          <p:spPr>
            <a:xfrm>
              <a:off x="6567547" y="2296175"/>
              <a:ext cx="3092382" cy="181113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2D6-811C-6C42-9352-2E5D5409A5B2}"/>
                </a:ext>
              </a:extLst>
            </p:cNvPr>
            <p:cNvSpPr/>
            <p:nvPr/>
          </p:nvSpPr>
          <p:spPr>
            <a:xfrm>
              <a:off x="3979080" y="5113542"/>
              <a:ext cx="1728588" cy="1065159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9BB6A3-CD1A-AA4E-A619-F03CDCEC045A}"/>
                </a:ext>
              </a:extLst>
            </p:cNvPr>
            <p:cNvSpPr/>
            <p:nvPr/>
          </p:nvSpPr>
          <p:spPr>
            <a:xfrm rot="5400000">
              <a:off x="7473265" y="4048651"/>
              <a:ext cx="4455462" cy="950514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2298" name="Picture 10" descr="Angels &amp; Demons | John Langdon">
            <a:extLst>
              <a:ext uri="{FF2B5EF4-FFF2-40B4-BE49-F238E27FC236}">
                <a16:creationId xmlns:a16="http://schemas.microsoft.com/office/drawing/2014/main" id="{BB6DEC37-A013-2943-A8E3-6FB43353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68" y="1418197"/>
            <a:ext cx="3984532" cy="39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2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aspetti quantistici: antimateria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1"/>
            <a:ext cx="7810500" cy="1689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1A007-8A57-EB45-83FA-DE6C7C8CD67A}" type="datetime5">
              <a:rPr lang="en-US" smtClean="0"/>
              <a:t>6-Mar-24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08782" y="6129789"/>
            <a:ext cx="457200" cy="365125"/>
          </a:xfrm>
        </p:spPr>
        <p:txBody>
          <a:bodyPr/>
          <a:lstStyle/>
          <a:p>
            <a:fld id="{2F894B42-CD60-FA46-AD52-AE83A6AAD9D5}" type="slidenum">
              <a:rPr lang="it-IT" smtClean="0"/>
              <a:t>14</a:t>
            </a:fld>
            <a:endParaRPr lang="it-IT"/>
          </a:p>
        </p:txBody>
      </p:sp>
      <p:pic>
        <p:nvPicPr>
          <p:cNvPr id="10" name="Picture 9" descr="diracse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9" y="1929443"/>
            <a:ext cx="3898900" cy="3424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1420" y="2020452"/>
            <a:ext cx="27969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interpretazione del </a:t>
            </a:r>
          </a:p>
          <a:p>
            <a:r>
              <a:rPr lang="it-IT" sz="1600" dirty="0"/>
              <a:t>«mare» di Dirac (fermioni): </a:t>
            </a:r>
          </a:p>
          <a:p>
            <a:endParaRPr lang="it-IT" sz="1600" dirty="0"/>
          </a:p>
          <a:p>
            <a:r>
              <a:rPr lang="it-IT" sz="1600" dirty="0"/>
              <a:t>“buco” nel mare di stati a E&lt;0 = antiparticella </a:t>
            </a:r>
          </a:p>
          <a:p>
            <a:endParaRPr lang="it-IT" sz="1600" dirty="0"/>
          </a:p>
          <a:p>
            <a:r>
              <a:rPr lang="it-IT" sz="1600" dirty="0"/>
              <a:t>(funziona così nei semiconduttori)</a:t>
            </a:r>
          </a:p>
          <a:p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99343-1E3A-8642-ABD7-BA2E176132F2}"/>
              </a:ext>
            </a:extLst>
          </p:cNvPr>
          <p:cNvSpPr txBox="1"/>
          <p:nvPr/>
        </p:nvSpPr>
        <p:spPr>
          <a:xfrm>
            <a:off x="498779" y="5785156"/>
            <a:ext cx="589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interpretazione obsoleta ma utile «descrittivamente» </a:t>
            </a:r>
            <a:endParaRPr lang="it-IT" dirty="0"/>
          </a:p>
        </p:txBody>
      </p:sp>
      <p:pic>
        <p:nvPicPr>
          <p:cNvPr id="25602" name="Picture 2" descr="Giocattolo educativo precoce in via di sviluppo per bambini Puzzle numero  digitale 1 15 Puzzle gioco giocattoli BM88|children numbers toys|digital  toyschildren toys educational - AliExpress">
            <a:extLst>
              <a:ext uri="{FF2B5EF4-FFF2-40B4-BE49-F238E27FC236}">
                <a16:creationId xmlns:a16="http://schemas.microsoft.com/office/drawing/2014/main" id="{636174D7-BCD9-794E-B8E7-132046C4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52" y="4104384"/>
            <a:ext cx="2498446" cy="249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antimateria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scoperta nel 1932 (positrone)</a:t>
            </a:r>
          </a:p>
          <a:p>
            <a:r>
              <a:rPr lang="it-IT" dirty="0"/>
              <a:t>particelle con la stessa massa, ma cariche opposte</a:t>
            </a:r>
          </a:p>
          <a:p>
            <a:pPr marL="0" indent="0">
              <a:buNone/>
            </a:pPr>
            <a:r>
              <a:rPr lang="it-IT" dirty="0"/>
              <a:t>elettrone – positrone</a:t>
            </a:r>
          </a:p>
          <a:p>
            <a:pPr marL="0" indent="0">
              <a:buNone/>
            </a:pPr>
            <a:r>
              <a:rPr lang="it-IT" dirty="0"/>
              <a:t>protone – antiprotone</a:t>
            </a:r>
          </a:p>
          <a:p>
            <a:pPr marL="0" indent="0">
              <a:buNone/>
            </a:pPr>
            <a:r>
              <a:rPr lang="it-IT" dirty="0"/>
              <a:t>neutrone – antineutrone</a:t>
            </a:r>
          </a:p>
          <a:p>
            <a:pPr marL="0" indent="0">
              <a:buNone/>
            </a:pPr>
            <a:r>
              <a:rPr lang="it-IT" dirty="0"/>
              <a:t>neutrino – antineutrino</a:t>
            </a:r>
          </a:p>
          <a:p>
            <a:pPr marL="0" indent="0">
              <a:buNone/>
            </a:pPr>
            <a:r>
              <a:rPr lang="it-IT" dirty="0"/>
              <a:t>mesoni carichi  </a:t>
            </a:r>
          </a:p>
          <a:p>
            <a:pPr marL="0" indent="0">
              <a:buNone/>
            </a:pPr>
            <a:r>
              <a:rPr lang="it-IT" dirty="0"/>
              <a:t>mesoni neutri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15</a:t>
            </a:fld>
            <a:endParaRPr lang="it-IT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459651"/>
              </p:ext>
            </p:extLst>
          </p:nvPr>
        </p:nvGraphicFramePr>
        <p:xfrm>
          <a:off x="3227705" y="4974571"/>
          <a:ext cx="103632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600" imgH="190500" progId="Equation.3">
                  <p:embed/>
                </p:oleObj>
              </mc:Choice>
              <mc:Fallback>
                <p:oleObj name="Equation" r:id="rId2" imgW="6096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27705" y="4974571"/>
                        <a:ext cx="103632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709302"/>
              </p:ext>
            </p:extLst>
          </p:nvPr>
        </p:nvGraphicFramePr>
        <p:xfrm>
          <a:off x="6007055" y="5033473"/>
          <a:ext cx="9731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500" imgH="203200" progId="Equation.3">
                  <p:embed/>
                </p:oleObj>
              </mc:Choice>
              <mc:Fallback>
                <p:oleObj name="Equation" r:id="rId4" imgW="571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7055" y="5033473"/>
                        <a:ext cx="973138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420498"/>
              </p:ext>
            </p:extLst>
          </p:nvPr>
        </p:nvGraphicFramePr>
        <p:xfrm>
          <a:off x="3226029" y="5574070"/>
          <a:ext cx="103632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09600" imgH="190500" progId="Equation.3">
                  <p:embed/>
                </p:oleObj>
              </mc:Choice>
              <mc:Fallback>
                <p:oleObj name="Equation" r:id="rId6" imgW="6096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6029" y="5574070"/>
                        <a:ext cx="103632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15848"/>
              </p:ext>
            </p:extLst>
          </p:nvPr>
        </p:nvGraphicFramePr>
        <p:xfrm>
          <a:off x="6007055" y="5574070"/>
          <a:ext cx="9731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500" imgH="203200" progId="Equation.3">
                  <p:embed/>
                </p:oleObj>
              </mc:Choice>
              <mc:Fallback>
                <p:oleObj name="Equation" r:id="rId8" imgW="571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7055" y="5574070"/>
                        <a:ext cx="973138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9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820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89" y="2008657"/>
            <a:ext cx="7934205" cy="4560418"/>
          </a:xfrm>
        </p:spPr>
        <p:txBody>
          <a:bodyPr>
            <a:normAutofit/>
          </a:bodyPr>
          <a:lstStyle/>
          <a:p>
            <a:r>
              <a:rPr lang="it-IT" dirty="0"/>
              <a:t>Si possono </a:t>
            </a:r>
            <a:r>
              <a:rPr lang="it-IT" b="1" dirty="0"/>
              <a:t>creare e distruggere </a:t>
            </a:r>
            <a:r>
              <a:rPr lang="it-IT" dirty="0"/>
              <a:t>particelle (composte o elementari)</a:t>
            </a:r>
          </a:p>
          <a:p>
            <a:endParaRPr lang="it-IT" dirty="0"/>
          </a:p>
          <a:p>
            <a:pPr lvl="2"/>
            <a:r>
              <a:rPr lang="it-IT" b="1" dirty="0"/>
              <a:t>decadimenti</a:t>
            </a:r>
            <a:r>
              <a:rPr lang="it-IT" dirty="0"/>
              <a:t> di particelle pesanti in frammenti leggeri</a:t>
            </a:r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r>
              <a:rPr lang="it-IT" dirty="0"/>
              <a:t>al contrario: collisione </a:t>
            </a:r>
            <a:r>
              <a:rPr lang="it-IT" b="1" dirty="0"/>
              <a:t>crea</a:t>
            </a:r>
            <a:r>
              <a:rPr lang="it-IT" dirty="0"/>
              <a:t> particelle pesanti</a:t>
            </a:r>
          </a:p>
          <a:p>
            <a:pPr marL="685800" lvl="2" indent="0">
              <a:buNone/>
            </a:pPr>
            <a:endParaRPr lang="it-IT" dirty="0"/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2"/>
            <a:r>
              <a:rPr lang="it-IT" b="1" dirty="0"/>
              <a:t>Energia</a:t>
            </a:r>
            <a:r>
              <a:rPr lang="it-IT" dirty="0"/>
              <a:t> conservata, non massa</a:t>
            </a:r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6BA949-E84F-A845-970A-0E52337438F8}"/>
                  </a:ext>
                </a:extLst>
              </p:cNvPr>
              <p:cNvSpPr txBox="1"/>
              <p:nvPr/>
            </p:nvSpPr>
            <p:spPr>
              <a:xfrm>
                <a:off x="2504267" y="3713812"/>
                <a:ext cx="1666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6BA949-E84F-A845-970A-0E523374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267" y="3713812"/>
                <a:ext cx="1666354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20C768-58F6-5F41-8909-E1EE6E2E7007}"/>
                  </a:ext>
                </a:extLst>
              </p:cNvPr>
              <p:cNvSpPr txBox="1"/>
              <p:nvPr/>
            </p:nvSpPr>
            <p:spPr>
              <a:xfrm>
                <a:off x="2568388" y="5141443"/>
                <a:ext cx="1602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20C768-58F6-5F41-8909-E1EE6E2E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388" y="5141443"/>
                <a:ext cx="1602233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8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numero di particelle di materia (fermioni) conservato nei processi elementari</a:t>
            </a:r>
          </a:p>
          <a:p>
            <a:pPr lvl="1"/>
            <a:r>
              <a:rPr lang="it-IT" dirty="0"/>
              <a:t>particelle C = +1</a:t>
            </a:r>
          </a:p>
          <a:p>
            <a:pPr lvl="1"/>
            <a:r>
              <a:rPr lang="it-IT" dirty="0"/>
              <a:t>antiparticelle C = –1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BBA6-A348-2143-9ACF-E617589BF88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17</a:t>
            </a:fld>
            <a:endParaRPr lang="it-IT"/>
          </a:p>
        </p:txBody>
      </p:sp>
      <p:pic>
        <p:nvPicPr>
          <p:cNvPr id="14342" name="Picture 6" descr="Muon Decay – Onheaven">
            <a:extLst>
              <a:ext uri="{FF2B5EF4-FFF2-40B4-BE49-F238E27FC236}">
                <a16:creationId xmlns:a16="http://schemas.microsoft.com/office/drawing/2014/main" id="{B1ABC8C9-5DC3-7848-AB19-29E9075B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80" y="3312231"/>
            <a:ext cx="2619530" cy="26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9D983-1AD9-864E-9388-5C368AD7CC63}"/>
              </a:ext>
            </a:extLst>
          </p:cNvPr>
          <p:cNvSpPr txBox="1"/>
          <p:nvPr/>
        </p:nvSpPr>
        <p:spPr>
          <a:xfrm>
            <a:off x="1918554" y="443733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DBD5E-7D61-6A47-A707-0A3202A0F1EF}"/>
              </a:ext>
            </a:extLst>
          </p:cNvPr>
          <p:cNvSpPr txBox="1"/>
          <p:nvPr/>
        </p:nvSpPr>
        <p:spPr>
          <a:xfrm>
            <a:off x="5963722" y="3716064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 (neutrino)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5AA77-A96B-F24A-B32D-A3E7C6EBD348}"/>
              </a:ext>
            </a:extLst>
          </p:cNvPr>
          <p:cNvSpPr txBox="1"/>
          <p:nvPr/>
        </p:nvSpPr>
        <p:spPr>
          <a:xfrm>
            <a:off x="5960818" y="4432676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– 1 (antineutrino)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03D49-0548-364E-8966-73B6B9641480}"/>
              </a:ext>
            </a:extLst>
          </p:cNvPr>
          <p:cNvSpPr txBox="1"/>
          <p:nvPr/>
        </p:nvSpPr>
        <p:spPr>
          <a:xfrm>
            <a:off x="5960818" y="523777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+1</a:t>
            </a:r>
          </a:p>
        </p:txBody>
      </p:sp>
    </p:spTree>
    <p:extLst>
      <p:ext uri="{BB962C8B-B14F-4D97-AF65-F5344CB8AC3E}">
        <p14:creationId xmlns:p14="http://schemas.microsoft.com/office/powerpoint/2010/main" val="38428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125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44" y="1798820"/>
            <a:ext cx="7734924" cy="477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tutto ciò che non è esplicitamente vietato è possibile</a:t>
            </a:r>
            <a:endParaRPr lang="it-IT" dirty="0"/>
          </a:p>
          <a:p>
            <a:pPr marL="0" indent="0">
              <a:buNone/>
            </a:pPr>
            <a:r>
              <a:rPr lang="it-IT" b="1" dirty="0"/>
              <a:t>QUINDI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b="1" dirty="0"/>
              <a:t>avviene</a:t>
            </a:r>
            <a:r>
              <a:rPr lang="it-IT" sz="1800" dirty="0"/>
              <a:t> (con probabilità definita)</a:t>
            </a:r>
          </a:p>
          <a:p>
            <a:pPr marL="0" indent="0">
              <a:buNone/>
            </a:pPr>
            <a:r>
              <a:rPr lang="it-IT" sz="1800" dirty="0"/>
              <a:t>Le particelle pesanti che possono decadere lo fanno </a:t>
            </a:r>
          </a:p>
          <a:p>
            <a:pPr marL="0" indent="0">
              <a:buNone/>
            </a:pPr>
            <a:r>
              <a:rPr lang="it-IT" sz="1800" dirty="0"/>
              <a:t>⇒ lo hanno fatto</a:t>
            </a:r>
          </a:p>
          <a:p>
            <a:pPr marL="0" indent="0">
              <a:buNone/>
            </a:pPr>
            <a:r>
              <a:rPr lang="it-IT" sz="1800" dirty="0"/>
              <a:t>⇒ non esistono «allo stato brado» </a:t>
            </a:r>
          </a:p>
          <a:p>
            <a:pPr marL="0" indent="0">
              <a:buNone/>
            </a:pPr>
            <a:r>
              <a:rPr lang="it-IT" sz="1800" dirty="0"/>
              <a:t>⇒ bisogna «fabbricarle»  (</a:t>
            </a:r>
            <a:r>
              <a:rPr lang="it-IT" sz="1800" b="1" dirty="0"/>
              <a:t>collisioni ad alta energia</a:t>
            </a:r>
            <a:r>
              <a:rPr lang="it-IT" sz="1800" dirty="0"/>
              <a:t>)</a:t>
            </a:r>
          </a:p>
          <a:p>
            <a:pPr marL="0" indent="0">
              <a:buNone/>
            </a:pPr>
            <a:r>
              <a:rPr lang="it-IT" sz="1800" dirty="0"/>
              <a:t>(«ricreare condizioni del big bang...»)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18</a:t>
            </a:fld>
            <a:endParaRPr lang="it-IT"/>
          </a:p>
        </p:txBody>
      </p:sp>
      <p:pic>
        <p:nvPicPr>
          <p:cNvPr id="9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273BEBAD-7D8E-C34A-810D-CFCF53F1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99" y="2723221"/>
            <a:ext cx="2275225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979B41-1CBA-A348-AF1B-97FDFB58A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784"/>
          <a:stretch/>
        </p:blipFill>
        <p:spPr bwMode="auto">
          <a:xfrm>
            <a:off x="6715199" y="4640449"/>
            <a:ext cx="2307682" cy="15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735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1738833"/>
            <a:ext cx="4491714" cy="4551432"/>
          </a:xfrm>
        </p:spPr>
        <p:txBody>
          <a:bodyPr>
            <a:normAutofit/>
          </a:bodyPr>
          <a:lstStyle/>
          <a:p>
            <a:r>
              <a:rPr lang="it-IT" dirty="0"/>
              <a:t>esito di un processo prevedibile solo come </a:t>
            </a:r>
            <a:r>
              <a:rPr lang="it-IT" b="1" dirty="0"/>
              <a:t>distribuzione di probabilità</a:t>
            </a:r>
          </a:p>
          <a:p>
            <a:pPr lvl="2"/>
            <a:r>
              <a:rPr lang="it-IT" dirty="0"/>
              <a:t>raccolta di grandi quantità di dati</a:t>
            </a:r>
          </a:p>
          <a:p>
            <a:pPr lvl="3"/>
            <a:r>
              <a:rPr lang="it-IT" dirty="0"/>
              <a:t>distribuzione statistiche</a:t>
            </a:r>
          </a:p>
          <a:p>
            <a:pPr lvl="3"/>
            <a:r>
              <a:rPr lang="it-IT" dirty="0"/>
              <a:t>confronto con previsioni teoriche</a:t>
            </a:r>
          </a:p>
          <a:p>
            <a:pPr marL="0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AC97-95CB-CE44-8B26-31099C9E7274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19</a:t>
            </a:fld>
            <a:endParaRPr lang="it-IT"/>
          </a:p>
        </p:txBody>
      </p:sp>
      <p:pic>
        <p:nvPicPr>
          <p:cNvPr id="20482" name="Picture 2" descr="Definition &gt; LEP - Large Electron Positron collider">
            <a:extLst>
              <a:ext uri="{FF2B5EF4-FFF2-40B4-BE49-F238E27FC236}">
                <a16:creationId xmlns:a16="http://schemas.microsoft.com/office/drawing/2014/main" id="{6DF129E0-4C95-0844-8B8B-1CF7158D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64" y="2563317"/>
            <a:ext cx="3840130" cy="3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6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6742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particelle elementari: perché studiarle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037229"/>
            <a:ext cx="8002868" cy="4632512"/>
          </a:xfrm>
        </p:spPr>
        <p:txBody>
          <a:bodyPr>
            <a:normAutofit/>
          </a:bodyPr>
          <a:lstStyle/>
          <a:p>
            <a:r>
              <a:rPr lang="it-IT" dirty="0"/>
              <a:t>Una sola risposta:</a:t>
            </a:r>
          </a:p>
          <a:p>
            <a:pPr marL="349250" lvl="1" indent="0">
              <a:buNone/>
            </a:pPr>
            <a:r>
              <a:rPr lang="it-IT" dirty="0"/>
              <a:t>«per saperne di più»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r>
              <a:rPr lang="it-IT" dirty="0"/>
              <a:t>.... OK, OK,  l’Universo, il Big Bang, la materia oscura, bla bla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r>
              <a:rPr lang="it-IT" dirty="0"/>
              <a:t>seriamente: legame tra fisica delle particelle/alte energie e teoria del big bang.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</a:t>
            </a:fld>
            <a:endParaRPr lang="it-IT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5559D08-D1C2-764A-97DB-43032C7AA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784"/>
          <a:stretch/>
        </p:blipFill>
        <p:spPr bwMode="auto">
          <a:xfrm>
            <a:off x="3191436" y="3590364"/>
            <a:ext cx="3227294" cy="22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" y="479331"/>
            <a:ext cx="8913813" cy="914400"/>
          </a:xfrm>
        </p:spPr>
        <p:txBody>
          <a:bodyPr/>
          <a:lstStyle/>
          <a:p>
            <a:r>
              <a:rPr lang="it-IT" dirty="0"/>
              <a:t>aspetti quantistici: oscillazioni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638300"/>
            <a:ext cx="7610476" cy="4734579"/>
          </a:xfrm>
        </p:spPr>
        <p:txBody>
          <a:bodyPr/>
          <a:lstStyle/>
          <a:p>
            <a:r>
              <a:rPr lang="it-IT" sz="1800" dirty="0"/>
              <a:t>oscillazione particelle neutre (mesoni K</a:t>
            </a:r>
            <a:r>
              <a:rPr lang="it-IT" sz="1800" baseline="30000" dirty="0"/>
              <a:t>0</a:t>
            </a:r>
            <a:r>
              <a:rPr lang="it-IT" sz="1800" dirty="0"/>
              <a:t>, B</a:t>
            </a:r>
            <a:r>
              <a:rPr lang="it-IT" sz="1800" baseline="30000" dirty="0"/>
              <a:t>0</a:t>
            </a:r>
            <a:r>
              <a:rPr lang="it-IT" sz="1800" dirty="0"/>
              <a:t>, neutrini) </a:t>
            </a:r>
          </a:p>
          <a:p>
            <a:r>
              <a:rPr lang="it-IT" sz="1800" dirty="0"/>
              <a:t>particelle dall’identità «fluida» che oscilla nel tempo </a:t>
            </a:r>
          </a:p>
          <a:p>
            <a:r>
              <a:rPr lang="it-IT" sz="1800" dirty="0"/>
              <a:t>(particella-antiparticella) o «sapore» del neutrino</a:t>
            </a:r>
          </a:p>
          <a:p>
            <a:pPr marL="0" indent="0">
              <a:buNone/>
            </a:pPr>
            <a:r>
              <a:rPr lang="it-IT" sz="1800" dirty="0"/>
              <a:t>analogo ai battimenti del pendolo doppio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	</a:t>
            </a:r>
          </a:p>
        </p:txBody>
      </p:sp>
      <p:pic>
        <p:nvPicPr>
          <p:cNvPr id="5" name="Picture 4" descr="Coupled_oscillato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629517"/>
            <a:ext cx="3094541" cy="260101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F9D9-80AD-D346-80CD-CA1206AC543C}" type="datetime5">
              <a:rPr lang="en-US" smtClean="0"/>
              <a:t>6-Mar-24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20</a:t>
            </a:fld>
            <a:endParaRPr lang="it-IT"/>
          </a:p>
        </p:txBody>
      </p:sp>
      <p:pic>
        <p:nvPicPr>
          <p:cNvPr id="10" name="Picture 9" descr="Oscillations_two_neutrin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771865"/>
            <a:ext cx="3862294" cy="26010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807200" y="2565400"/>
            <a:ext cx="292100" cy="1064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funny-cat-lolcat-hello-schrödinger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5FF9A"/>
              </a:clrFrom>
              <a:clrTo>
                <a:srgbClr val="C5FF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"/>
          <a:stretch/>
        </p:blipFill>
        <p:spPr>
          <a:xfrm>
            <a:off x="7454900" y="1638300"/>
            <a:ext cx="1585913" cy="155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1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" y="730156"/>
            <a:ext cx="8913813" cy="914400"/>
          </a:xfrm>
        </p:spPr>
        <p:txBody>
          <a:bodyPr/>
          <a:lstStyle/>
          <a:p>
            <a:r>
              <a:rPr lang="it-IT" dirty="0"/>
              <a:t>aspetti quantistici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9" y="2043953"/>
            <a:ext cx="5233625" cy="41815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/>
              <a:t>teoria dei campi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dirty="0"/>
              <a:t>particelle = «increspature» di campi (come il campo elettrico)</a:t>
            </a:r>
          </a:p>
          <a:p>
            <a:pPr marL="0" indent="0">
              <a:buNone/>
            </a:pPr>
            <a:r>
              <a:rPr lang="it-IT" dirty="0"/>
              <a:t>esistono anche se le particelle non vengono «create»</a:t>
            </a:r>
          </a:p>
          <a:p>
            <a:pPr marL="0" indent="0">
              <a:buNone/>
            </a:pPr>
            <a:r>
              <a:rPr lang="it-IT" dirty="0"/>
              <a:t>si possono manifestare </a:t>
            </a:r>
            <a:r>
              <a:rPr lang="it-IT" b="1" dirty="0"/>
              <a:t>indirettamente</a:t>
            </a:r>
            <a:r>
              <a:rPr lang="it-IT" dirty="0"/>
              <a:t> (virtualmente)</a:t>
            </a:r>
          </a:p>
          <a:p>
            <a:pPr marL="0" indent="0">
              <a:buNone/>
            </a:pPr>
            <a:r>
              <a:rPr lang="it-IT" dirty="0"/>
              <a:t>influenzando la probabilità di altri processi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(esistenza quark charm, valore massa top, massa </a:t>
            </a:r>
            <a:r>
              <a:rPr lang="it-IT" dirty="0" err="1"/>
              <a:t>higgs</a:t>
            </a:r>
            <a:r>
              <a:rPr lang="it-IT" dirty="0"/>
              <a:t>)</a:t>
            </a:r>
          </a:p>
        </p:txBody>
      </p:sp>
      <p:sp>
        <p:nvSpPr>
          <p:cNvPr id="5" name="Down Arrow 4"/>
          <p:cNvSpPr/>
          <p:nvPr/>
        </p:nvSpPr>
        <p:spPr>
          <a:xfrm>
            <a:off x="4087598" y="5144852"/>
            <a:ext cx="342900" cy="4191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5A1B-9DE1-C04F-B931-AC6B195A0420}" type="datetime5">
              <a:rPr lang="en-US" smtClean="0"/>
              <a:t>6-Mar-24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21</a:t>
            </a:fld>
            <a:endParaRPr lang="it-IT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979F601-85C3-5D45-9DE8-88E838DD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4" y="2976097"/>
            <a:ext cx="3104252" cy="32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967" y="188259"/>
            <a:ext cx="8913813" cy="914400"/>
          </a:xfrm>
        </p:spPr>
        <p:txBody>
          <a:bodyPr>
            <a:normAutofit/>
          </a:bodyPr>
          <a:lstStyle/>
          <a:p>
            <a:r>
              <a:rPr lang="it-IT" sz="2800" dirty="0"/>
              <a:t> collisione </a:t>
            </a:r>
            <a:r>
              <a:rPr lang="it-IT" sz="2800" dirty="0" err="1"/>
              <a:t>pp</a:t>
            </a:r>
            <a:r>
              <a:rPr lang="it-IT" sz="2800" dirty="0"/>
              <a:t> a LHC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5935-D37B-8043-ADB7-FC5ABD741201}" type="datetime5">
              <a:rPr lang="en-US" smtClean="0"/>
              <a:t>6-Mar-24</a:t>
            </a:fld>
            <a:endParaRPr lang="it-IT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Franco Ligabue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22</a:t>
            </a:fld>
            <a:endParaRPr lang="it-IT"/>
          </a:p>
        </p:txBody>
      </p:sp>
      <p:pic>
        <p:nvPicPr>
          <p:cNvPr id="23554" name="Picture 2" descr="The Standard Model of particle physics: The absolutely amazing theory of  almost everything">
            <a:extLst>
              <a:ext uri="{FF2B5EF4-FFF2-40B4-BE49-F238E27FC236}">
                <a16:creationId xmlns:a16="http://schemas.microsoft.com/office/drawing/2014/main" id="{5CEFBEBE-7F1C-5E44-98CC-F4960DF2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1" y="1758928"/>
            <a:ext cx="6470073" cy="41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22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456"/>
            <a:ext cx="8913813" cy="914400"/>
          </a:xfrm>
        </p:spPr>
        <p:txBody>
          <a:bodyPr/>
          <a:lstStyle/>
          <a:p>
            <a:r>
              <a:rPr lang="it-IT" dirty="0"/>
              <a:t>Perché collisioni ad alta energia?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0124" y="1731962"/>
            <a:ext cx="7610476" cy="4662582"/>
          </a:xfrm>
        </p:spPr>
        <p:txBody>
          <a:bodyPr>
            <a:normAutofit/>
          </a:bodyPr>
          <a:lstStyle/>
          <a:p>
            <a:r>
              <a:rPr lang="it-IT" dirty="0"/>
              <a:t>produrre particelle pesanti (m = E/c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r>
              <a:rPr lang="it-IT" dirty="0"/>
              <a:t>sondare a piccole distanze </a:t>
            </a:r>
          </a:p>
          <a:p>
            <a:pPr marL="349250" lvl="1" indent="0">
              <a:buNone/>
            </a:pPr>
            <a:r>
              <a:rPr lang="it-IT" dirty="0"/>
              <a:t>(fisica quantistica: lunghezza d’onda = h/</a:t>
            </a:r>
            <a:r>
              <a:rPr lang="it-IT" dirty="0" err="1"/>
              <a:t>p</a:t>
            </a:r>
            <a:r>
              <a:rPr lang="it-IT" dirty="0"/>
              <a:t>)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/>
              <a:t>per esplorare oggetti piccoli (es. protoni) servono lunghezze d’onda piccole = alte energie</a:t>
            </a:r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CE6-1774-7F4F-ACF9-C9A1EAC104EC}" type="datetime5">
              <a:rPr lang="en-US" smtClean="0"/>
              <a:t>6-Mar-24</a:t>
            </a:fld>
            <a:endParaRPr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23</a:t>
            </a:fld>
            <a:endParaRPr lang="it-IT"/>
          </a:p>
        </p:txBody>
      </p:sp>
      <p:pic>
        <p:nvPicPr>
          <p:cNvPr id="25602" name="Picture 2" descr="De Broglie Wavelength Formula: Equation and Derivation">
            <a:extLst>
              <a:ext uri="{FF2B5EF4-FFF2-40B4-BE49-F238E27FC236}">
                <a16:creationId xmlns:a16="http://schemas.microsoft.com/office/drawing/2014/main" id="{7BE73A41-56A0-0D46-8255-CDF83A87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47" y="3403686"/>
            <a:ext cx="2725484" cy="13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Wave Interactions and Interference | CK-12 Foundation">
            <a:extLst>
              <a:ext uri="{FF2B5EF4-FFF2-40B4-BE49-F238E27FC236}">
                <a16:creationId xmlns:a16="http://schemas.microsoft.com/office/drawing/2014/main" id="{5ACC4E99-CD15-AA45-8B7D-2877C8763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11876"/>
          <a:stretch/>
        </p:blipFill>
        <p:spPr bwMode="auto">
          <a:xfrm>
            <a:off x="4967335" y="3223805"/>
            <a:ext cx="3225518" cy="20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271"/>
            <a:ext cx="8939213" cy="733493"/>
          </a:xfrm>
        </p:spPr>
        <p:txBody>
          <a:bodyPr>
            <a:normAutofit fontScale="90000"/>
          </a:bodyPr>
          <a:lstStyle/>
          <a:p>
            <a:r>
              <a:rPr lang="it-IT" dirty="0"/>
              <a:t>Ciò che sappiamo finora: Modello Standard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F725-3339-AC48-9CA5-4913AA045DF2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24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0C855-5710-D545-90BD-B5D63F7C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8" t="19672" r="17471" b="34426"/>
          <a:stretch/>
        </p:blipFill>
        <p:spPr>
          <a:xfrm>
            <a:off x="4572001" y="2621227"/>
            <a:ext cx="3993042" cy="342260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2F65C67-F382-5648-8EE7-53E8BE950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57" y="1933503"/>
            <a:ext cx="8175886" cy="36707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dirty="0"/>
              <a:t>4 forze fondamentali in natura</a:t>
            </a: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endParaRPr lang="it-IT" sz="2800" dirty="0"/>
          </a:p>
          <a:p>
            <a:r>
              <a:rPr lang="it-IT" dirty="0"/>
              <a:t>gravità </a:t>
            </a:r>
          </a:p>
          <a:p>
            <a:r>
              <a:rPr lang="it-IT" dirty="0"/>
              <a:t>elettromagnetismo</a:t>
            </a:r>
          </a:p>
          <a:p>
            <a:r>
              <a:rPr lang="it-IT" dirty="0"/>
              <a:t>forza nucleare debole</a:t>
            </a:r>
          </a:p>
          <a:p>
            <a:r>
              <a:rPr lang="it-IT" dirty="0"/>
              <a:t>forza nucleare forte</a:t>
            </a:r>
          </a:p>
          <a:p>
            <a:pPr marL="349250" lvl="1" indent="0">
              <a:buNone/>
            </a:pPr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21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11056"/>
            <a:ext cx="8913813" cy="914400"/>
          </a:xfrm>
        </p:spPr>
        <p:txBody>
          <a:bodyPr/>
          <a:lstStyle/>
          <a:p>
            <a:r>
              <a:rPr lang="it-IT" dirty="0"/>
              <a:t>forze fondamentali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7987" y="2300710"/>
            <a:ext cx="784638" cy="14207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734518" y="1087911"/>
            <a:ext cx="70303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b="1" dirty="0"/>
              <a:t>gravità </a:t>
            </a:r>
            <a:r>
              <a:rPr lang="it-IT" dirty="0"/>
              <a:t>(totalmente trascurabile, non è nel MS)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b="1" dirty="0"/>
              <a:t>elettromagnetica</a:t>
            </a:r>
            <a:r>
              <a:rPr lang="it-IT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/>
              <a:t>elettromagnetismo «classico»</a:t>
            </a:r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r>
              <a:rPr lang="it-IT" dirty="0"/>
              <a:t>effetto fotoelettrico, effetto Compton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6837-F2A1-D344-9562-2602A9B47A75}" type="datetime5">
              <a:rPr lang="en-US" smtClean="0"/>
              <a:t>6-Mar-24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25</a:t>
            </a:fld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9289291-C8F4-4442-9B7E-269718C3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03" y="4569460"/>
            <a:ext cx="2518659" cy="19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9 Cool Facts About Magnets | Live Science">
            <a:extLst>
              <a:ext uri="{FF2B5EF4-FFF2-40B4-BE49-F238E27FC236}">
                <a16:creationId xmlns:a16="http://schemas.microsoft.com/office/drawing/2014/main" id="{797EB86B-9B5A-5540-9D06-A7DF8878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6" y="2733661"/>
            <a:ext cx="1484026" cy="9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remium Vector | Light bulb, realistic 3d vector illustration, isolated on  a transparent background. electricity.">
            <a:extLst>
              <a:ext uri="{FF2B5EF4-FFF2-40B4-BE49-F238E27FC236}">
                <a16:creationId xmlns:a16="http://schemas.microsoft.com/office/drawing/2014/main" id="{D7791CC5-3002-D048-9B5F-C322A4FA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91" y="2680782"/>
            <a:ext cx="2016177" cy="14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Radio telescope Definizione significato | Dizionario inglese Collins">
            <a:extLst>
              <a:ext uri="{FF2B5EF4-FFF2-40B4-BE49-F238E27FC236}">
                <a16:creationId xmlns:a16="http://schemas.microsoft.com/office/drawing/2014/main" id="{D5D6E821-C099-974E-B84D-BCC41244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01" y="2002311"/>
            <a:ext cx="2172416" cy="21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733D67-FCCD-2541-A6CF-8F31F9935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1533" y="4569460"/>
            <a:ext cx="1954655" cy="1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11056"/>
            <a:ext cx="8913813" cy="914400"/>
          </a:xfrm>
        </p:spPr>
        <p:txBody>
          <a:bodyPr/>
          <a:lstStyle/>
          <a:p>
            <a:r>
              <a:rPr lang="it-IT" dirty="0"/>
              <a:t>forze fondamentali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734518" y="1087911"/>
            <a:ext cx="703038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nucleare debole</a:t>
            </a:r>
            <a:r>
              <a:rPr lang="it-IT" dirty="0"/>
              <a:t> (es. decadimenti radioattivi beta, processi nucleari nel Sole)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2"/>
            <a:r>
              <a:rPr lang="it-IT" sz="1400" dirty="0"/>
              <a:t>il modello standard </a:t>
            </a:r>
            <a:r>
              <a:rPr lang="it-IT" sz="1400" b="1" dirty="0"/>
              <a:t>unifica </a:t>
            </a:r>
            <a:endParaRPr lang="it-IT" sz="1400" dirty="0"/>
          </a:p>
          <a:p>
            <a:pPr lvl="2"/>
            <a:r>
              <a:rPr lang="it-IT" sz="1400" dirty="0"/>
              <a:t>	forza elettromagnetica</a:t>
            </a:r>
          </a:p>
          <a:p>
            <a:pPr lvl="2"/>
            <a:r>
              <a:rPr lang="it-IT" sz="1400" dirty="0"/>
              <a:t>	forza nucleare debole</a:t>
            </a:r>
          </a:p>
          <a:p>
            <a:pPr lvl="2"/>
            <a:r>
              <a:rPr lang="it-IT" sz="1400" dirty="0"/>
              <a:t>(due facce della stessa medaglia: interazione </a:t>
            </a:r>
            <a:r>
              <a:rPr lang="it-IT" sz="1400" b="1" dirty="0"/>
              <a:t>elettrodebole</a:t>
            </a:r>
            <a:r>
              <a:rPr lang="it-IT" sz="1400" dirty="0"/>
              <a:t>) </a:t>
            </a:r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interazione </a:t>
            </a:r>
            <a:r>
              <a:rPr lang="it-IT" b="1" dirty="0"/>
              <a:t>forte</a:t>
            </a:r>
            <a:r>
              <a:rPr lang="it-IT" dirty="0"/>
              <a:t> (chi tiene insieme il nucleo atomico?)</a:t>
            </a:r>
          </a:p>
        </p:txBody>
      </p:sp>
      <p:pic>
        <p:nvPicPr>
          <p:cNvPr id="4" name="Picture 3" descr="8bqgq2wg-13536256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4" y="2350656"/>
            <a:ext cx="4766067" cy="1270000"/>
          </a:xfrm>
          <a:prstGeom prst="rect">
            <a:avLst/>
          </a:prstGeom>
        </p:spPr>
      </p:pic>
      <p:pic>
        <p:nvPicPr>
          <p:cNvPr id="7" name="Picture 6" descr="equation 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29" y="3946682"/>
            <a:ext cx="1841500" cy="37299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6837-F2A1-D344-9562-2602A9B47A75}" type="datetime5">
              <a:rPr lang="en-US" smtClean="0"/>
              <a:t>6-Mar-24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8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02C2B8B-844B-5649-B0DB-53AC10F6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 modello standard</a:t>
            </a:r>
          </a:p>
        </p:txBody>
      </p:sp>
      <p:pic>
        <p:nvPicPr>
          <p:cNvPr id="45" name="Picture 44" descr="modello-standard_focus.jpg">
            <a:extLst>
              <a:ext uri="{FF2B5EF4-FFF2-40B4-BE49-F238E27FC236}">
                <a16:creationId xmlns:a16="http://schemas.microsoft.com/office/drawing/2014/main" id="{AA36F6D3-B1ED-D844-93E6-E2DA95D96B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5FB1B1-D03E-EF80-BD59-DD8C35BF419B}"/>
              </a:ext>
            </a:extLst>
          </p:cNvPr>
          <p:cNvGrpSpPr/>
          <p:nvPr/>
        </p:nvGrpSpPr>
        <p:grpSpPr>
          <a:xfrm>
            <a:off x="980889" y="2035754"/>
            <a:ext cx="4220012" cy="1004341"/>
            <a:chOff x="980889" y="2035754"/>
            <a:chExt cx="4220012" cy="1004341"/>
          </a:xfrm>
        </p:grpSpPr>
        <p:sp>
          <p:nvSpPr>
            <p:cNvPr id="9" name="Rectangular Callout 8">
              <a:extLst>
                <a:ext uri="{FF2B5EF4-FFF2-40B4-BE49-F238E27FC236}">
                  <a16:creationId xmlns:a16="http://schemas.microsoft.com/office/drawing/2014/main" id="{63693B71-D489-4E42-8CE4-9E55AE35B599}"/>
                </a:ext>
              </a:extLst>
            </p:cNvPr>
            <p:cNvSpPr/>
            <p:nvPr/>
          </p:nvSpPr>
          <p:spPr>
            <a:xfrm>
              <a:off x="980889" y="2035754"/>
              <a:ext cx="3448362" cy="1004341"/>
            </a:xfrm>
            <a:prstGeom prst="wedgeRectCallout">
              <a:avLst>
                <a:gd name="adj1" fmla="val 154"/>
                <a:gd name="adj2" fmla="val 9187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6F995A-6427-0643-B375-417E606B90EB}"/>
                </a:ext>
              </a:extLst>
            </p:cNvPr>
            <p:cNvSpPr txBox="1"/>
            <p:nvPr/>
          </p:nvSpPr>
          <p:spPr>
            <a:xfrm>
              <a:off x="1123576" y="2214758"/>
              <a:ext cx="4077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le particelle elementari del</a:t>
              </a:r>
            </a:p>
            <a:p>
              <a:r>
                <a:rPr lang="it-IT" dirty="0"/>
                <a:t>del modello standard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6CA27D-5229-4064-CB5A-EED154E5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496179"/>
            <a:ext cx="3000251" cy="34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4572000" cy="4572000"/>
          </a:xfrm>
        </p:spPr>
        <p:txBody>
          <a:bodyPr>
            <a:normAutofit/>
          </a:bodyPr>
          <a:lstStyle/>
          <a:p>
            <a:r>
              <a:rPr lang="it-IT" dirty="0"/>
              <a:t>Famiglie di fermioni: </a:t>
            </a:r>
          </a:p>
          <a:p>
            <a:pPr lvl="1"/>
            <a:r>
              <a:rPr lang="it-IT" sz="2000" dirty="0"/>
              <a:t>prima famiglia: materia che ci circonda</a:t>
            </a:r>
          </a:p>
          <a:p>
            <a:pPr lvl="1"/>
            <a:r>
              <a:rPr lang="it-IT" sz="2000" dirty="0"/>
              <a:t>successive: "repliche" identiche ma (molto) più pesanti</a:t>
            </a:r>
          </a:p>
          <a:p>
            <a:pPr lvl="1"/>
            <a:endParaRPr lang="it-IT" sz="2000" dirty="0"/>
          </a:p>
          <a:p>
            <a:pPr lvl="1">
              <a:buNone/>
            </a:pPr>
            <a:endParaRPr lang="it-IT" sz="20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6200" y="1600200"/>
            <a:ext cx="1447800" cy="3657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6400800" y="1447800"/>
            <a:ext cx="1295400" cy="3886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/>
          <p:cNvGrpSpPr/>
          <p:nvPr/>
        </p:nvGrpSpPr>
        <p:grpSpPr>
          <a:xfrm>
            <a:off x="1600200" y="4343400"/>
            <a:ext cx="457200" cy="457200"/>
            <a:chOff x="762000" y="3352800"/>
            <a:chExt cx="457200" cy="457200"/>
          </a:xfrm>
        </p:grpSpPr>
        <p:sp>
          <p:nvSpPr>
            <p:cNvPr id="11" name="Oval 10"/>
            <p:cNvSpPr/>
            <p:nvPr/>
          </p:nvSpPr>
          <p:spPr>
            <a:xfrm>
              <a:off x="762000" y="3352800"/>
              <a:ext cx="4572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0" y="3352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bg1"/>
                  </a:solidFill>
                </a:rPr>
                <a:t>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400" y="4876800"/>
            <a:ext cx="457200" cy="457200"/>
            <a:chOff x="838200" y="4495800"/>
            <a:chExt cx="457200" cy="457200"/>
          </a:xfrm>
        </p:grpSpPr>
        <p:sp>
          <p:nvSpPr>
            <p:cNvPr id="15" name="Oval 14"/>
            <p:cNvSpPr/>
            <p:nvPr/>
          </p:nvSpPr>
          <p:spPr>
            <a:xfrm>
              <a:off x="838200" y="4495800"/>
              <a:ext cx="4572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4400" y="4495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μ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81400" y="4876800"/>
            <a:ext cx="457200" cy="457200"/>
            <a:chOff x="914400" y="5791200"/>
            <a:chExt cx="457200" cy="457200"/>
          </a:xfrm>
        </p:grpSpPr>
        <p:sp>
          <p:nvSpPr>
            <p:cNvPr id="14" name="Oval 13"/>
            <p:cNvSpPr/>
            <p:nvPr/>
          </p:nvSpPr>
          <p:spPr>
            <a:xfrm>
              <a:off x="914400" y="5791200"/>
              <a:ext cx="457200" cy="4572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5791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τ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00200" y="4343400"/>
            <a:ext cx="457200" cy="457200"/>
            <a:chOff x="838200" y="4495800"/>
            <a:chExt cx="457200" cy="457200"/>
          </a:xfrm>
        </p:grpSpPr>
        <p:sp>
          <p:nvSpPr>
            <p:cNvPr id="23" name="Oval 22"/>
            <p:cNvSpPr/>
            <p:nvPr/>
          </p:nvSpPr>
          <p:spPr>
            <a:xfrm>
              <a:off x="838200" y="4495800"/>
              <a:ext cx="4572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4400" y="4495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>
                  <a:solidFill>
                    <a:schemeClr val="bg1"/>
                  </a:solidFill>
                </a:rPr>
                <a:t>μ</a:t>
              </a:r>
              <a:endParaRPr lang="it-IT" b="1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scal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90600" y="3429000"/>
            <a:ext cx="3673642" cy="249282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34000" y="1524000"/>
            <a:ext cx="1066800" cy="3733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oup 35"/>
          <p:cNvGrpSpPr/>
          <p:nvPr/>
        </p:nvGrpSpPr>
        <p:grpSpPr>
          <a:xfrm>
            <a:off x="1295400" y="1752600"/>
            <a:ext cx="3476179" cy="4495800"/>
            <a:chOff x="5105400" y="2057400"/>
            <a:chExt cx="3555183" cy="4572000"/>
          </a:xfrm>
        </p:grpSpPr>
        <p:grpSp>
          <p:nvGrpSpPr>
            <p:cNvPr id="29" name="Group 28"/>
            <p:cNvGrpSpPr/>
            <p:nvPr/>
          </p:nvGrpSpPr>
          <p:grpSpPr>
            <a:xfrm>
              <a:off x="5105400" y="2057400"/>
              <a:ext cx="3429000" cy="4572000"/>
              <a:chOff x="5410200" y="1752600"/>
              <a:chExt cx="3429000" cy="4572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410200" y="1752600"/>
                <a:ext cx="3429000" cy="457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26" name="Picture 25" descr="pic_sec01_ritocco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16200000">
                <a:off x="4877935" y="3123066"/>
                <a:ext cx="4495800" cy="1754867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5105400" y="2667000"/>
              <a:ext cx="3555183" cy="3925692"/>
              <a:chOff x="5105400" y="2667000"/>
              <a:chExt cx="3555183" cy="392569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105400" y="2667000"/>
                <a:ext cx="1110226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elettrone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391400" y="3581400"/>
                <a:ext cx="897098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nucleo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543800" y="4724400"/>
                <a:ext cx="1116783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neutrone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4000" y="4800600"/>
                <a:ext cx="1005301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protone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57800" y="6248400"/>
                <a:ext cx="1329910" cy="344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quark</a:t>
                </a:r>
                <a:r>
                  <a:rPr lang="it-IT" sz="1600" dirty="0">
                    <a:solidFill>
                      <a:schemeClr val="bg1"/>
                    </a:solidFill>
                  </a:rPr>
                  <a:t>   u, d</a:t>
                </a:r>
              </a:p>
            </p:txBody>
          </p:sp>
        </p:grpSp>
      </p:grp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sp>
        <p:nvSpPr>
          <p:cNvPr id="37" name="Oval 36"/>
          <p:cNvSpPr/>
          <p:nvPr/>
        </p:nvSpPr>
        <p:spPr>
          <a:xfrm>
            <a:off x="5715000" y="4038600"/>
            <a:ext cx="762000" cy="838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/>
          <p:cNvSpPr/>
          <p:nvPr/>
        </p:nvSpPr>
        <p:spPr>
          <a:xfrm>
            <a:off x="5562600" y="1524000"/>
            <a:ext cx="1143000" cy="17526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2" name="Straight Arrow Connector 41"/>
          <p:cNvCxnSpPr>
            <a:endCxn id="37" idx="1"/>
          </p:cNvCxnSpPr>
          <p:nvPr/>
        </p:nvCxnSpPr>
        <p:spPr>
          <a:xfrm>
            <a:off x="2819400" y="2133600"/>
            <a:ext cx="3007192" cy="2027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8" idx="3"/>
          </p:cNvCxnSpPr>
          <p:nvPr/>
        </p:nvCxnSpPr>
        <p:spPr>
          <a:xfrm flipV="1">
            <a:off x="3429000" y="3019938"/>
            <a:ext cx="2300989" cy="1933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animBg="1"/>
      <p:bldP spid="8" grpId="1" animBg="1"/>
      <p:bldP spid="25" grpId="0" animBg="1"/>
      <p:bldP spid="25" grpId="1" animBg="1"/>
      <p:bldP spid="37" grpId="0" uiExpand="1" animBg="1"/>
      <p:bldP spid="37" grpId="1" animBg="1"/>
      <p:bldP spid="38" grpId="0" uiExpand="1" animBg="1"/>
      <p:bldP spid="3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10200"/>
          </a:xfrm>
        </p:spPr>
        <p:txBody>
          <a:bodyPr>
            <a:normAutofit fontScale="70000" lnSpcReduction="20000"/>
          </a:bodyPr>
          <a:lstStyle/>
          <a:p>
            <a:r>
              <a:rPr lang="it-IT" sz="2400" dirty="0"/>
              <a:t>bosoni  portatori di forza:</a:t>
            </a:r>
          </a:p>
          <a:p>
            <a:r>
              <a:rPr lang="it-IT" sz="2400" dirty="0"/>
              <a:t> </a:t>
            </a:r>
            <a:r>
              <a:rPr lang="it-IT" sz="2400" dirty="0" err="1"/>
              <a:t>W</a:t>
            </a:r>
            <a:r>
              <a:rPr lang="it-IT" sz="2400" dirty="0"/>
              <a:t> e </a:t>
            </a:r>
            <a:r>
              <a:rPr lang="it-IT" sz="2400" dirty="0" err="1"/>
              <a:t>Z</a:t>
            </a:r>
            <a:r>
              <a:rPr lang="it-IT" sz="2400" dirty="0"/>
              <a:t> (forze deboli)  sono pesanti</a:t>
            </a:r>
          </a:p>
          <a:p>
            <a:endParaRPr lang="it-IT" sz="2400" dirty="0"/>
          </a:p>
          <a:p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il fotone (luce, forza elettromagnetica) non ha massa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800600"/>
            <a:ext cx="3505200" cy="457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2362200" cy="3200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Picture 11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89329">
            <a:off x="4844628" y="5451052"/>
            <a:ext cx="1304925" cy="83099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67600" y="28956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7467600" y="12192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47800" y="2362200"/>
            <a:ext cx="2977500" cy="2419096"/>
            <a:chOff x="1447800" y="2362200"/>
            <a:chExt cx="2977500" cy="2419096"/>
          </a:xfrm>
        </p:grpSpPr>
        <p:sp>
          <p:nvSpPr>
            <p:cNvPr id="22" name="Oval 21"/>
            <p:cNvSpPr/>
            <p:nvPr/>
          </p:nvSpPr>
          <p:spPr>
            <a:xfrm>
              <a:off x="1828800" y="3581400"/>
              <a:ext cx="228600" cy="22860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35814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33528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25"/>
            <p:cNvSpPr/>
            <p:nvPr/>
          </p:nvSpPr>
          <p:spPr>
            <a:xfrm>
              <a:off x="35814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6"/>
            <p:cNvSpPr/>
            <p:nvPr/>
          </p:nvSpPr>
          <p:spPr>
            <a:xfrm>
              <a:off x="36576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38100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33528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32766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34290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3"/>
            <p:cNvSpPr/>
            <p:nvPr/>
          </p:nvSpPr>
          <p:spPr>
            <a:xfrm>
              <a:off x="3581400" y="3124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3733800" y="33528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38862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3276600" y="3200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37338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3886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0" descr="silhouetted_scales_0071-0901-1123-5545_SMU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7800" y="2362200"/>
              <a:ext cx="2745994" cy="241909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52600" y="403860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Z</a:t>
              </a:r>
              <a:r>
                <a:rPr lang="it-IT" sz="2000" b="1" baseline="3000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0" y="4038600"/>
              <a:ext cx="1377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97  protoni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uiExpand="1" animBg="1"/>
      <p:bldP spid="13" grpId="0" animBg="1"/>
      <p:bldP spid="13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09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elementari, </a:t>
            </a:r>
            <a:r>
              <a:rPr lang="it-IT" dirty="0" err="1"/>
              <a:t>watson</a:t>
            </a:r>
            <a:r>
              <a:rPr lang="it-IT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290" y="1963576"/>
            <a:ext cx="8008403" cy="402158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elementare = fondamentale, non riconducibile ad altro</a:t>
            </a:r>
          </a:p>
          <a:p>
            <a:pPr lvl="1"/>
            <a:r>
              <a:rPr lang="it-IT" dirty="0"/>
              <a:t>atomi?</a:t>
            </a:r>
          </a:p>
          <a:p>
            <a:pPr lvl="1"/>
            <a:r>
              <a:rPr lang="it-IT" dirty="0"/>
              <a:t>protoni, neutroni?</a:t>
            </a:r>
          </a:p>
          <a:p>
            <a:pPr lvl="1"/>
            <a:r>
              <a:rPr lang="it-IT" dirty="0"/>
              <a:t>elettroni, quark? fotoni?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Attualmente: Modello Standard delle interazioni fondamentali (funziona molto bene)</a:t>
            </a:r>
          </a:p>
          <a:p>
            <a:r>
              <a:rPr lang="it-IT" dirty="0"/>
              <a:t>In futuro: chissà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DE3BA-1D45-864D-ABF9-17EB9F0A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977" y="2708563"/>
            <a:ext cx="4074330" cy="17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10200"/>
          </a:xfrm>
        </p:spPr>
        <p:txBody>
          <a:bodyPr>
            <a:normAutofit fontScale="70000" lnSpcReduction="20000"/>
          </a:bodyPr>
          <a:lstStyle/>
          <a:p>
            <a:r>
              <a:rPr lang="it-IT" sz="2400"/>
              <a:t>bosoni  portatori di forza:</a:t>
            </a:r>
          </a:p>
          <a:p>
            <a:r>
              <a:rPr lang="it-IT" sz="2400"/>
              <a:t> W e Z (forze deboli)  sono pesanti</a:t>
            </a:r>
          </a:p>
          <a:p>
            <a:endParaRPr lang="it-IT" sz="2400"/>
          </a:p>
          <a:p>
            <a:endParaRPr lang="it-IT" sz="2400"/>
          </a:p>
          <a:p>
            <a:pPr>
              <a:buNone/>
            </a:pPr>
            <a:endParaRPr lang="it-IT" sz="2400"/>
          </a:p>
          <a:p>
            <a:pPr>
              <a:buNone/>
            </a:pPr>
            <a:endParaRPr lang="it-IT" sz="2400"/>
          </a:p>
          <a:p>
            <a:pPr>
              <a:buNone/>
            </a:pPr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/>
              <a:t>il fotone (luce, forza elettromagnetica) non ha massa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800600"/>
            <a:ext cx="3505200" cy="457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2362200" cy="3200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89329">
            <a:off x="4844628" y="5451052"/>
            <a:ext cx="1304925" cy="83099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67600" y="28956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7467600" y="1219200"/>
            <a:ext cx="10668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47800" y="2362200"/>
            <a:ext cx="2977500" cy="2419096"/>
            <a:chOff x="1447800" y="2362200"/>
            <a:chExt cx="2977500" cy="2419096"/>
          </a:xfrm>
        </p:grpSpPr>
        <p:sp>
          <p:nvSpPr>
            <p:cNvPr id="22" name="Oval 21"/>
            <p:cNvSpPr/>
            <p:nvPr/>
          </p:nvSpPr>
          <p:spPr>
            <a:xfrm>
              <a:off x="1828800" y="3581400"/>
              <a:ext cx="228600" cy="22860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35814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33528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25"/>
            <p:cNvSpPr/>
            <p:nvPr/>
          </p:nvSpPr>
          <p:spPr>
            <a:xfrm>
              <a:off x="35814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6"/>
            <p:cNvSpPr/>
            <p:nvPr/>
          </p:nvSpPr>
          <p:spPr>
            <a:xfrm>
              <a:off x="36576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3810000" y="3657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33528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3581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32766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34290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3"/>
            <p:cNvSpPr/>
            <p:nvPr/>
          </p:nvSpPr>
          <p:spPr>
            <a:xfrm>
              <a:off x="3581400" y="3124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3733800" y="33528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3886200" y="35052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3276600" y="32004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3733800" y="32766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3886200" y="3429000"/>
              <a:ext cx="228600" cy="228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0" descr="silhouetted_scales_0071-0901-1123-5545_SMU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7800" y="2362200"/>
              <a:ext cx="2745994" cy="241909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52600" y="403860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Z</a:t>
              </a:r>
              <a:r>
                <a:rPr lang="it-IT" sz="2000" b="1" baseline="3000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0" y="4038600"/>
              <a:ext cx="1377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97  protoni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4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uiExpand="1" animBg="1"/>
      <p:bldP spid="13" grpId="0" animBg="1"/>
      <p:bldP spid="13" grpId="1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Modello Standard: </a:t>
            </a:r>
            <a:br>
              <a:rPr lang="it-IT" dirty="0"/>
            </a:br>
            <a:r>
              <a:rPr lang="it-IT" dirty="0"/>
              <a:t>interazioni elettrodeboli</a:t>
            </a:r>
          </a:p>
        </p:txBody>
      </p:sp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6900" y="1921589"/>
            <a:ext cx="1016000" cy="38100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4070350" y="1997789"/>
            <a:ext cx="19431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4152900" y="3826589"/>
            <a:ext cx="889000" cy="19050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1333500" y="4740988"/>
            <a:ext cx="889000" cy="84628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52394" y="5500269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588px-Bhabha_scattering_t-channe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62" y="1997789"/>
            <a:ext cx="1320801" cy="1318555"/>
          </a:xfrm>
          <a:prstGeom prst="rect">
            <a:avLst/>
          </a:prstGeom>
        </p:spPr>
      </p:pic>
      <p:pic>
        <p:nvPicPr>
          <p:cNvPr id="10" name="Picture 9" descr="betamin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52580"/>
            <a:ext cx="3617913" cy="2568933"/>
          </a:xfrm>
          <a:prstGeom prst="rect">
            <a:avLst/>
          </a:prstGeom>
        </p:spPr>
      </p:pic>
      <p:pic>
        <p:nvPicPr>
          <p:cNvPr id="11" name="Picture 10" descr="equation 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907628"/>
            <a:ext cx="2111900" cy="42776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10200" y="2489200"/>
          <a:ext cx="15922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300" imgH="203200" progId="Equation.3">
                  <p:embed/>
                </p:oleObj>
              </mc:Choice>
              <mc:Fallback>
                <p:oleObj name="Equation" r:id="rId6" imgW="749300" imgH="2032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2489200"/>
                        <a:ext cx="159226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247900" y="2086689"/>
            <a:ext cx="914400" cy="9525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2222500" y="3026489"/>
            <a:ext cx="1066800" cy="28829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6100" imgH="393700" progId="Equation.3">
                  <p:embed/>
                </p:oleObj>
              </mc:Choice>
              <mc:Fallback>
                <p:oleObj name="Equation" r:id="rId8" imgW="546100" imgH="3937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33400" imgH="393700" progId="Equation.3">
                  <p:embed/>
                </p:oleObj>
              </mc:Choice>
              <mc:Fallback>
                <p:oleObj name="Equation" r:id="rId10" imgW="533400" imgH="3937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34938" y="4267200"/>
          <a:ext cx="62071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9100" imgH="165100" progId="Equation.3">
                  <p:embed/>
                </p:oleObj>
              </mc:Choice>
              <mc:Fallback>
                <p:oleObj name="Equation" r:id="rId12" imgW="419100" imgH="1651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4938" y="4267200"/>
                        <a:ext cx="620713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34938" y="4933950"/>
          <a:ext cx="5080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900" imgH="190500" progId="Equation.3">
                  <p:embed/>
                </p:oleObj>
              </mc:Choice>
              <mc:Fallback>
                <p:oleObj name="Equation" r:id="rId14" imgW="342900" imgH="1905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4938" y="4933950"/>
                        <a:ext cx="508000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11/05/16</a:t>
            </a:r>
            <a:endParaRPr lang="it-IT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31</a:t>
            </a:fld>
            <a:endParaRPr lang="it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11B314-3A76-774F-9F93-E896C59BA140}"/>
              </a:ext>
            </a:extLst>
          </p:cNvPr>
          <p:cNvSpPr txBox="1"/>
          <p:nvPr/>
        </p:nvSpPr>
        <p:spPr>
          <a:xfrm>
            <a:off x="154614" y="5656154"/>
            <a:ext cx="441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mediatori delle interazioni elettrodeboli</a:t>
            </a:r>
          </a:p>
          <a:p>
            <a:r>
              <a:rPr lang="it-IT" dirty="0"/>
              <a:t>sono fotone, </a:t>
            </a:r>
            <a:r>
              <a:rPr lang="it-IT" dirty="0" err="1"/>
              <a:t>W</a:t>
            </a:r>
            <a:r>
              <a:rPr lang="it-IT" dirty="0"/>
              <a:t>, </a:t>
            </a:r>
            <a:r>
              <a:rPr lang="it-IT" dirty="0" err="1"/>
              <a:t>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49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0" y="3020139"/>
            <a:ext cx="1181100" cy="25671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12800" y="5587276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5016500" y="2099389"/>
            <a:ext cx="15240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Modello Standard: quark e adroni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36650" y="3904716"/>
            <a:ext cx="3136900" cy="179458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148959" y="4072824"/>
            <a:ext cx="490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quark possiedono una carica </a:t>
            </a:r>
          </a:p>
          <a:p>
            <a:r>
              <a:rPr lang="it-IT" dirty="0"/>
              <a:t>(“colore”)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29677" y="1445220"/>
            <a:ext cx="180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sapore (gusto)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41500" y="1861066"/>
            <a:ext cx="596900" cy="36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05100" y="1861066"/>
            <a:ext cx="228600" cy="379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40100" y="1861066"/>
            <a:ext cx="266700" cy="419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373726"/>
              </p:ext>
            </p:extLst>
          </p:nvPr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393700" progId="Equation.3">
                  <p:embed/>
                </p:oleObj>
              </mc:Choice>
              <mc:Fallback>
                <p:oleObj name="Equation" r:id="rId3" imgW="546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240537"/>
              </p:ext>
            </p:extLst>
          </p:nvPr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400" imgH="393700" progId="Equation.3">
                  <p:embed/>
                </p:oleObj>
              </mc:Choice>
              <mc:Fallback>
                <p:oleObj name="Equation" r:id="rId5" imgW="533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852614" y="2139185"/>
            <a:ext cx="2696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possibili solo particelle </a:t>
            </a:r>
          </a:p>
          <a:p>
            <a:r>
              <a:rPr lang="it-IT" dirty="0"/>
              <a:t>libere (</a:t>
            </a:r>
            <a:r>
              <a:rPr lang="it-IT" b="1" dirty="0"/>
              <a:t>adroni</a:t>
            </a:r>
            <a:r>
              <a:rPr lang="it-IT" dirty="0"/>
              <a:t>) neutre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FF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00FF"/>
                </a:solidFill>
              </a:rPr>
              <a:t>quark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/>
              <a:t>oppure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quark</a:t>
            </a:r>
            <a:r>
              <a:rPr lang="it-IT" b="1" dirty="0"/>
              <a:t> </a:t>
            </a:r>
            <a:r>
              <a:rPr lang="it-IT" b="1" dirty="0">
                <a:solidFill>
                  <a:srgbClr val="00FFFF"/>
                </a:solidFill>
              </a:rPr>
              <a:t>antiquark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06684" y="4933416"/>
            <a:ext cx="96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barioni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185547"/>
              </p:ext>
            </p:extLst>
          </p:nvPr>
        </p:nvGraphicFramePr>
        <p:xfrm>
          <a:off x="2457716" y="4928654"/>
          <a:ext cx="776287" cy="41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1000" imgH="203200" progId="Equation.3">
                  <p:embed/>
                </p:oleObj>
              </mc:Choice>
              <mc:Fallback>
                <p:oleObj name="Equation" r:id="rId7" imgW="381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7716" y="4928654"/>
                        <a:ext cx="776287" cy="413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406684" y="54122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mesoni</a:t>
            </a: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29529"/>
              </p:ext>
            </p:extLst>
          </p:nvPr>
        </p:nvGraphicFramePr>
        <p:xfrm>
          <a:off x="2522863" y="5407576"/>
          <a:ext cx="6461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7500" imgH="203200" progId="Equation.3">
                  <p:embed/>
                </p:oleObj>
              </mc:Choice>
              <mc:Fallback>
                <p:oleObj name="Equation" r:id="rId9" imgW="317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2863" y="5407576"/>
                        <a:ext cx="646113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7926003" y="4585923"/>
            <a:ext cx="990600" cy="81418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995573"/>
              </p:ext>
            </p:extLst>
          </p:nvPr>
        </p:nvGraphicFramePr>
        <p:xfrm>
          <a:off x="4413698" y="4928705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82600" imgH="203200" progId="Equation.3">
                  <p:embed/>
                </p:oleObj>
              </mc:Choice>
              <mc:Fallback>
                <p:oleObj name="Equation" r:id="rId11" imgW="482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3698" y="4928705"/>
                        <a:ext cx="982662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538780"/>
              </p:ext>
            </p:extLst>
          </p:nvPr>
        </p:nvGraphicFramePr>
        <p:xfrm>
          <a:off x="5464623" y="4928705"/>
          <a:ext cx="9556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900" imgH="203200" progId="Equation.3">
                  <p:embed/>
                </p:oleObj>
              </mc:Choice>
              <mc:Fallback>
                <p:oleObj name="Equation" r:id="rId13" imgW="469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64623" y="4928705"/>
                        <a:ext cx="95567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186837"/>
              </p:ext>
            </p:extLst>
          </p:nvPr>
        </p:nvGraphicFramePr>
        <p:xfrm>
          <a:off x="4413698" y="5398605"/>
          <a:ext cx="982662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82600" imgH="228600" progId="Equation.3">
                  <p:embed/>
                </p:oleObj>
              </mc:Choice>
              <mc:Fallback>
                <p:oleObj name="Equation" r:id="rId15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13698" y="5398605"/>
                        <a:ext cx="982662" cy="46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084767"/>
              </p:ext>
            </p:extLst>
          </p:nvPr>
        </p:nvGraphicFramePr>
        <p:xfrm>
          <a:off x="5437636" y="5373929"/>
          <a:ext cx="982662" cy="48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82600" imgH="228600" progId="Equation.3">
                  <p:embed/>
                </p:oleObj>
              </mc:Choice>
              <mc:Fallback>
                <p:oleObj name="Equation" r:id="rId17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37636" y="5373929"/>
                        <a:ext cx="982662" cy="489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44A3-912D-3248-8745-45BD190E6AC3}" type="datetime5">
              <a:rPr lang="en-US" smtClean="0"/>
              <a:t>6-Mar-24</a:t>
            </a:fld>
            <a:endParaRPr lang="it-IT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28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6" grpId="0"/>
      <p:bldP spid="38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956"/>
            <a:ext cx="8913813" cy="914400"/>
          </a:xfrm>
        </p:spPr>
        <p:txBody>
          <a:bodyPr/>
          <a:lstStyle/>
          <a:p>
            <a:r>
              <a:rPr lang="it-IT" dirty="0"/>
              <a:t>zoologia: barioni (</a:t>
            </a:r>
            <a:r>
              <a:rPr lang="it-IT" dirty="0" err="1"/>
              <a:t>qqq</a:t>
            </a:r>
            <a:r>
              <a:rPr lang="it-IT" dirty="0"/>
              <a:t>)</a:t>
            </a:r>
          </a:p>
        </p:txBody>
      </p:sp>
      <p:pic>
        <p:nvPicPr>
          <p:cNvPr id="4" name="Picture 3" descr="get-photo.as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08200"/>
            <a:ext cx="3457707" cy="3365500"/>
          </a:xfrm>
          <a:prstGeom prst="rect">
            <a:avLst/>
          </a:prstGeom>
        </p:spPr>
      </p:pic>
      <p:pic>
        <p:nvPicPr>
          <p:cNvPr id="5" name="Picture 4" descr="Baryons_3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1955799"/>
            <a:ext cx="5269957" cy="390607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B358-C629-7E46-8024-D15B8A3F7795}" type="datetime5">
              <a:rPr lang="en-US" smtClean="0"/>
              <a:t>6-Mar-24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56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model-elementary-particles-diagram-particle-physics-fundamental-make-up-matter-fundamental-force-carriers-3659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8932"/>
          <a:stretch/>
        </p:blipFill>
        <p:spPr>
          <a:xfrm>
            <a:off x="812800" y="2099389"/>
            <a:ext cx="5575300" cy="3513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0" y="3020139"/>
            <a:ext cx="1181100" cy="25671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12800" y="5587276"/>
            <a:ext cx="5727700" cy="144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5016500" y="2099389"/>
            <a:ext cx="1524000" cy="10287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" y="353045"/>
            <a:ext cx="8913813" cy="914400"/>
          </a:xfrm>
        </p:spPr>
        <p:txBody>
          <a:bodyPr>
            <a:normAutofit/>
          </a:bodyPr>
          <a:lstStyle/>
          <a:p>
            <a:r>
              <a:rPr lang="it-IT" dirty="0"/>
              <a:t>Modello Standard: interazioni forti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36650" y="3904716"/>
            <a:ext cx="3136900" cy="179458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2029677" y="1445220"/>
            <a:ext cx="180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sapore (gusto)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41500" y="1861066"/>
            <a:ext cx="596900" cy="36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05100" y="1861066"/>
            <a:ext cx="228600" cy="379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40100" y="1861066"/>
            <a:ext cx="266700" cy="419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34938" y="2335927"/>
          <a:ext cx="8096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393700" progId="Equation.3">
                  <p:embed/>
                </p:oleObj>
              </mc:Choice>
              <mc:Fallback>
                <p:oleObj name="Equation" r:id="rId3" imgW="546100" imgH="393700" progId="Equation.3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38" y="2335927"/>
                        <a:ext cx="80962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134938" y="3081338"/>
          <a:ext cx="7905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400" imgH="393700" progId="Equation.3">
                  <p:embed/>
                </p:oleObj>
              </mc:Choice>
              <mc:Fallback>
                <p:oleObj name="Equation" r:id="rId5" imgW="533400" imgH="393700" progId="Equation.3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938" y="3081338"/>
                        <a:ext cx="79057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 descr="Pn_scatter_quark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76" y="1445220"/>
            <a:ext cx="2934648" cy="1869480"/>
          </a:xfrm>
          <a:prstGeom prst="rect">
            <a:avLst/>
          </a:prstGeom>
        </p:spPr>
      </p:pic>
      <p:pic>
        <p:nvPicPr>
          <p:cNvPr id="44" name="Picture 43" descr="6Deb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3556194"/>
            <a:ext cx="1981200" cy="102972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271136" y="3276938"/>
            <a:ext cx="1761354" cy="2189805"/>
            <a:chOff x="7382646" y="3314700"/>
            <a:chExt cx="1761354" cy="2189805"/>
          </a:xfrm>
        </p:grpSpPr>
        <p:pic>
          <p:nvPicPr>
            <p:cNvPr id="45" name="Picture 44" descr="deldec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646" y="3314700"/>
              <a:ext cx="1761354" cy="2189805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8037513" y="4623685"/>
              <a:ext cx="990600" cy="814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11/05/16</a:t>
            </a:r>
            <a:endParaRPr lang="it-IT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34</a:t>
            </a:fld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2B845-C9C5-1E4B-97ED-D623D1A3DA4A}"/>
              </a:ext>
            </a:extLst>
          </p:cNvPr>
          <p:cNvSpPr txBox="1"/>
          <p:nvPr/>
        </p:nvSpPr>
        <p:spPr>
          <a:xfrm>
            <a:off x="368034" y="4723866"/>
            <a:ext cx="490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mediatori delle interazioni forti sono i</a:t>
            </a:r>
          </a:p>
          <a:p>
            <a:r>
              <a:rPr lang="it-IT" b="1" dirty="0"/>
              <a:t>gluoni</a:t>
            </a:r>
          </a:p>
        </p:txBody>
      </p:sp>
    </p:spTree>
    <p:extLst>
      <p:ext uri="{BB962C8B-B14F-4D97-AF65-F5344CB8AC3E}">
        <p14:creationId xmlns:p14="http://schemas.microsoft.com/office/powerpoint/2010/main" val="2106998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572000" cy="4572000"/>
          </a:xfrm>
        </p:spPr>
        <p:txBody>
          <a:bodyPr>
            <a:normAutofit fontScale="77500" lnSpcReduction="20000"/>
          </a:bodyPr>
          <a:lstStyle/>
          <a:p>
            <a:r>
              <a:rPr lang="it-IT" sz="2400" dirty="0"/>
              <a:t>bosone di Higgs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pezzo mancante del mosaico (fino al 2012)</a:t>
            </a:r>
          </a:p>
          <a:p>
            <a:r>
              <a:rPr lang="it-IT" sz="2400" dirty="0"/>
              <a:t>meccanismo matematico "spiega" la massa dei bosoni </a:t>
            </a:r>
            <a:r>
              <a:rPr lang="it-IT" sz="2400" dirty="0" err="1"/>
              <a:t>W</a:t>
            </a:r>
            <a:r>
              <a:rPr lang="it-IT" sz="2400" dirty="0"/>
              <a:t> e </a:t>
            </a:r>
            <a:r>
              <a:rPr lang="it-IT" sz="2400" dirty="0" err="1"/>
              <a:t>Z</a:t>
            </a:r>
            <a:endParaRPr lang="it-IT" sz="2400" dirty="0"/>
          </a:p>
          <a:p>
            <a:r>
              <a:rPr lang="it-IT" sz="2400" dirty="0"/>
              <a:t>(anche quella dei fermioni)</a:t>
            </a:r>
          </a:p>
          <a:p>
            <a:r>
              <a:rPr lang="it-IT" sz="2400" dirty="0"/>
              <a:t>mantiene importanti proprietà della teoria (simmetrie)</a:t>
            </a:r>
          </a:p>
          <a:p>
            <a:r>
              <a:rPr lang="it-IT" sz="2400" dirty="0"/>
              <a:t>massa non prevista dalla teoria!</a:t>
            </a:r>
          </a:p>
          <a:p>
            <a:pPr>
              <a:buNone/>
            </a:pPr>
            <a:endParaRPr lang="it-IT" sz="2400" dirty="0"/>
          </a:p>
        </p:txBody>
      </p:sp>
      <p:pic>
        <p:nvPicPr>
          <p:cNvPr id="4" name="Picture 3" descr="modello-standard_focus.jpg"/>
          <p:cNvPicPr>
            <a:picLocks noChangeAspect="1"/>
          </p:cNvPicPr>
          <p:nvPr/>
        </p:nvPicPr>
        <p:blipFill>
          <a:blip r:embed="rId2" cstate="print"/>
          <a:srcRect t="10291"/>
          <a:stretch>
            <a:fillRect/>
          </a:stretch>
        </p:blipFill>
        <p:spPr>
          <a:xfrm>
            <a:off x="5334000" y="1600200"/>
            <a:ext cx="3448050" cy="36433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39000" y="4572000"/>
            <a:ext cx="1295400" cy="838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 descr="peter_higg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8574" y="1600200"/>
            <a:ext cx="1214225" cy="1142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12029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96200" cy="4572000"/>
          </a:xfrm>
        </p:spPr>
        <p:txBody>
          <a:bodyPr>
            <a:normAutofit/>
          </a:bodyPr>
          <a:lstStyle/>
          <a:p>
            <a:r>
              <a:rPr lang="it-IT" sz="2400"/>
              <a:t>collisioni ad alta energia: </a:t>
            </a:r>
          </a:p>
          <a:p>
            <a:pPr lvl="1"/>
            <a:r>
              <a:rPr lang="it-IT" sz="2000"/>
              <a:t>producono molte particelle di ogni tipo (tutte quelle che si </a:t>
            </a:r>
            <a:r>
              <a:rPr lang="it-IT" sz="2000" i="1"/>
              <a:t>possono</a:t>
            </a:r>
            <a:r>
              <a:rPr lang="it-IT" sz="2000"/>
              <a:t> produrre)</a:t>
            </a:r>
          </a:p>
          <a:p>
            <a:pPr lvl="1"/>
            <a:r>
              <a:rPr lang="it-IT" sz="2000"/>
              <a:t>anche particelle </a:t>
            </a:r>
            <a:r>
              <a:rPr lang="it-IT" sz="2000">
                <a:solidFill>
                  <a:schemeClr val="accent2"/>
                </a:solidFill>
              </a:rPr>
              <a:t>instabili</a:t>
            </a:r>
          </a:p>
          <a:p>
            <a:pPr lvl="2"/>
            <a:r>
              <a:rPr lang="it-IT" sz="2200"/>
              <a:t>decadono immediatamente: </a:t>
            </a:r>
            <a:r>
              <a:rPr lang="it-IT" sz="2200">
                <a:solidFill>
                  <a:schemeClr val="accent2"/>
                </a:solidFill>
              </a:rPr>
              <a:t>prodotti di decadimento</a:t>
            </a:r>
          </a:p>
          <a:p>
            <a:pPr lvl="2"/>
            <a:r>
              <a:rPr lang="it-IT" sz="2200">
                <a:solidFill>
                  <a:schemeClr val="accent2"/>
                </a:solidFill>
              </a:rPr>
              <a:t>Esempio: Higgs </a:t>
            </a:r>
            <a:r>
              <a:rPr lang="it-IT" sz="2200">
                <a:solidFill>
                  <a:schemeClr val="accent2"/>
                </a:solidFill>
                <a:latin typeface="Arial"/>
                <a:cs typeface="Arial"/>
              </a:rPr>
              <a:t>→ 2 </a:t>
            </a:r>
            <a:r>
              <a:rPr lang="it-IT" sz="2200">
                <a:solidFill>
                  <a:schemeClr val="accent2"/>
                </a:solidFill>
                <a:cs typeface="Arial"/>
              </a:rPr>
              <a:t>fotoni</a:t>
            </a:r>
            <a:endParaRPr lang="it-IT" sz="2200">
              <a:solidFill>
                <a:schemeClr val="accent2"/>
              </a:solidFill>
            </a:endParaRPr>
          </a:p>
          <a:p>
            <a:pPr lvl="2">
              <a:buNone/>
            </a:pPr>
            <a:endParaRPr lang="it-IT" sz="2200"/>
          </a:p>
        </p:txBody>
      </p:sp>
      <p:pic>
        <p:nvPicPr>
          <p:cNvPr id="5" name="Picture 4" descr="peter_higgs_fa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2" t="4763" r="46212" b="33325"/>
          <a:stretch>
            <a:fillRect/>
          </a:stretch>
        </p:blipFill>
        <p:spPr>
          <a:xfrm>
            <a:off x="3962400" y="4191000"/>
            <a:ext cx="838200" cy="990600"/>
          </a:xfrm>
          <a:prstGeom prst="rect">
            <a:avLst/>
          </a:prstGeom>
        </p:spPr>
      </p:pic>
      <p:pic>
        <p:nvPicPr>
          <p:cNvPr id="6" name="Picture 5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95538">
            <a:off x="4606850" y="4110081"/>
            <a:ext cx="1304925" cy="830997"/>
          </a:xfrm>
          <a:prstGeom prst="rect">
            <a:avLst/>
          </a:prstGeom>
        </p:spPr>
      </p:pic>
      <p:pic>
        <p:nvPicPr>
          <p:cNvPr id="9" name="Picture 8" descr="fo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89488">
            <a:off x="3074045" y="4387656"/>
            <a:ext cx="1304925" cy="83099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8918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2428E-7 L 0.57483 -0.11514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-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6532E-6 L -0.53247 0.0996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96200" cy="4572000"/>
          </a:xfrm>
        </p:spPr>
        <p:txBody>
          <a:bodyPr>
            <a:normAutofit fontScale="77500" lnSpcReduction="20000"/>
          </a:bodyPr>
          <a:lstStyle/>
          <a:p>
            <a:r>
              <a:rPr lang="it-IT" sz="2200"/>
              <a:t>Esempio: cannoncino caricato a molla che spara un proiettile:</a:t>
            </a:r>
          </a:p>
          <a:p>
            <a:endParaRPr lang="it-IT" sz="2200"/>
          </a:p>
          <a:p>
            <a:endParaRPr lang="it-IT" sz="2200"/>
          </a:p>
          <a:p>
            <a:pPr>
              <a:buNone/>
            </a:pPr>
            <a:endParaRPr lang="it-IT" sz="2200"/>
          </a:p>
          <a:p>
            <a:pPr>
              <a:buNone/>
            </a:pPr>
            <a:endParaRPr lang="it-IT" sz="2200"/>
          </a:p>
          <a:p>
            <a:r>
              <a:rPr lang="it-IT" sz="2200"/>
              <a:t>moto di proiettile e cannone dopo l'esplosione</a:t>
            </a:r>
          </a:p>
          <a:p>
            <a:pPr>
              <a:buNone/>
            </a:pPr>
            <a:endParaRPr lang="it-IT" sz="2200"/>
          </a:p>
          <a:p>
            <a:pPr algn="ctr">
              <a:buNone/>
            </a:pPr>
            <a:r>
              <a:rPr lang="it-IT" sz="2200"/>
              <a:t>     </a:t>
            </a:r>
          </a:p>
          <a:p>
            <a:pPr algn="ctr">
              <a:buNone/>
            </a:pPr>
            <a:r>
              <a:rPr lang="it-IT" sz="2200"/>
              <a:t>energia di compressione della molla</a:t>
            </a:r>
          </a:p>
          <a:p>
            <a:pPr algn="ctr">
              <a:buNone/>
            </a:pPr>
            <a:r>
              <a:rPr lang="it-IT" sz="2200"/>
              <a:t> </a:t>
            </a:r>
          </a:p>
        </p:txBody>
      </p:sp>
      <p:sp>
        <p:nvSpPr>
          <p:cNvPr id="4" name="Down Arrow 3"/>
          <p:cNvSpPr/>
          <p:nvPr/>
        </p:nvSpPr>
        <p:spPr>
          <a:xfrm>
            <a:off x="4038600" y="41148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883920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 descr="cannonmo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80" r="31991" b="3091"/>
          <a:stretch>
            <a:fillRect/>
          </a:stretch>
        </p:blipFill>
        <p:spPr>
          <a:xfrm>
            <a:off x="2743200" y="2277616"/>
            <a:ext cx="2007840" cy="1071736"/>
          </a:xfrm>
          <a:prstGeom prst="rect">
            <a:avLst/>
          </a:prstGeom>
        </p:spPr>
      </p:pic>
      <p:pic>
        <p:nvPicPr>
          <p:cNvPr id="9" name="Picture 8" descr="cannonmo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93" t="11765"/>
          <a:stretch>
            <a:fillRect/>
          </a:stretch>
        </p:blipFill>
        <p:spPr>
          <a:xfrm>
            <a:off x="4759424" y="2277616"/>
            <a:ext cx="936104" cy="108012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7831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</a:t>
            </a:r>
            <a:r>
              <a:rPr lang="it-IT" sz="3200" dirty="0"/>
              <a:t> </a:t>
            </a:r>
            <a:r>
              <a:rPr lang="it-IT" sz="3200" dirty="0">
                <a:solidFill>
                  <a:schemeClr val="bg2"/>
                </a:solidFill>
              </a:rPr>
              <a:t>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696200" cy="4572000"/>
          </a:xfrm>
        </p:spPr>
        <p:txBody>
          <a:bodyPr>
            <a:normAutofit fontScale="77500" lnSpcReduction="20000"/>
          </a:bodyPr>
          <a:lstStyle/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r>
              <a:rPr lang="it-IT" sz="2900" dirty="0"/>
              <a:t>Analogamente:  energie e direzioni dei due fotoni</a:t>
            </a:r>
            <a:endParaRPr lang="it-IT" sz="2200" dirty="0"/>
          </a:p>
          <a:p>
            <a:pPr algn="ctr">
              <a:buNone/>
            </a:pPr>
            <a:endParaRPr lang="it-IT" sz="2200" dirty="0"/>
          </a:p>
          <a:p>
            <a:pPr algn="ctr">
              <a:buNone/>
            </a:pPr>
            <a:r>
              <a:rPr lang="it-IT" sz="2900" dirty="0"/>
              <a:t>energia iniziale                    massa  (E = mc</a:t>
            </a:r>
            <a:r>
              <a:rPr lang="it-IT" sz="2900" baseline="30000" dirty="0"/>
              <a:t>2</a:t>
            </a:r>
            <a:r>
              <a:rPr lang="it-IT" sz="2900" dirty="0"/>
              <a:t> !!) </a:t>
            </a:r>
          </a:p>
          <a:p>
            <a:pPr algn="ctr">
              <a:buNone/>
            </a:pPr>
            <a:r>
              <a:rPr lang="it-IT" sz="2200" dirty="0"/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3074233" y="4924425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own Arrow 5"/>
          <p:cNvSpPr/>
          <p:nvPr/>
        </p:nvSpPr>
        <p:spPr>
          <a:xfrm rot="16200000">
            <a:off x="4237220" y="5542613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6" descr="gg-run177878-evt188723900-3d-no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7630" y="1552575"/>
            <a:ext cx="3696060" cy="2679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3690062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particles-lhc REC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095336"/>
            <a:ext cx="6172200" cy="346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terry-why-needle-in-a-hayst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0902" y="3159180"/>
            <a:ext cx="1554291" cy="207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73800"/>
            <a:ext cx="7696200" cy="4953000"/>
          </a:xfrm>
        </p:spPr>
        <p:txBody>
          <a:bodyPr>
            <a:normAutofit/>
          </a:bodyPr>
          <a:lstStyle/>
          <a:p>
            <a:r>
              <a:rPr lang="it-IT" sz="1800" dirty="0"/>
              <a:t>LHC: circa 1 miliardo di collisioni  protone-protone al secondo</a:t>
            </a:r>
          </a:p>
          <a:p>
            <a:r>
              <a:rPr lang="it-IT" sz="1800" dirty="0"/>
              <a:t>migliaia di particelle prodotte per collisione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si vede se ci sono due fotoni provenienti da Higgs?</a:t>
            </a:r>
          </a:p>
          <a:p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basta trovare 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solo ago nel pagliaio!  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bisogna analizzare 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tanti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dati per contare gli aghi trovati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28/9/2012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Franco Ligabue - SNS e INFN Pisa</a:t>
            </a:r>
          </a:p>
        </p:txBody>
      </p:sp>
    </p:spTree>
    <p:extLst>
      <p:ext uri="{BB962C8B-B14F-4D97-AF65-F5344CB8AC3E}">
        <p14:creationId xmlns:p14="http://schemas.microsoft.com/office/powerpoint/2010/main" val="25191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3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mondo delle particelle elementari: </a:t>
            </a:r>
            <a:br>
              <a:rPr lang="it-IT" dirty="0"/>
            </a:br>
            <a:r>
              <a:rPr lang="it-IT" dirty="0"/>
              <a:t>cade la fisica classica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629" y="2136708"/>
            <a:ext cx="8110271" cy="4129622"/>
          </a:xfrm>
        </p:spPr>
        <p:txBody>
          <a:bodyPr/>
          <a:lstStyle/>
          <a:p>
            <a:r>
              <a:rPr lang="it-IT" dirty="0"/>
              <a:t>fisica quantistica  (scala subatomica)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relatività ristretta   (particelle ultraveloci   v → c)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(unione delle due: teoria quantistica dei campi)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031C-1ED6-064C-A967-D2FC7B819832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</a:t>
            </a:fld>
            <a:endParaRPr lang="it-IT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415C8D6-5DC3-D542-B344-85F9C274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1" r="14793" b="53087"/>
          <a:stretch/>
        </p:blipFill>
        <p:spPr bwMode="auto">
          <a:xfrm>
            <a:off x="6081331" y="1222307"/>
            <a:ext cx="1676400" cy="15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 PIE DE CLÁSICO: Erwin Schrödinger y la ciencia griega">
            <a:extLst>
              <a:ext uri="{FF2B5EF4-FFF2-40B4-BE49-F238E27FC236}">
                <a16:creationId xmlns:a16="http://schemas.microsoft.com/office/drawing/2014/main" id="{7FDE3741-5F33-B240-90C0-631FB95D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31" y="1588792"/>
            <a:ext cx="1335269" cy="11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sì Einstein cambiò idea sull'Universo - MEDIA INAF">
            <a:extLst>
              <a:ext uri="{FF2B5EF4-FFF2-40B4-BE49-F238E27FC236}">
                <a16:creationId xmlns:a16="http://schemas.microsoft.com/office/drawing/2014/main" id="{684DE5AC-A1B5-EC43-82B4-9789D7146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18636" b="2728"/>
          <a:stretch/>
        </p:blipFill>
        <p:spPr bwMode="auto">
          <a:xfrm>
            <a:off x="7428690" y="3340316"/>
            <a:ext cx="1285004" cy="10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DEDE8D9C-E511-0F49-8F49-C9FFB022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13" y="4824043"/>
            <a:ext cx="1100681" cy="15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B348F-43A3-4F42-B3A4-3FB5BBBE8461}"/>
              </a:ext>
            </a:extLst>
          </p:cNvPr>
          <p:cNvSpPr txBox="1"/>
          <p:nvPr/>
        </p:nvSpPr>
        <p:spPr>
          <a:xfrm>
            <a:off x="6535091" y="2865983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E. Schrödinger (1887 – 1961)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D37F7-90C6-1F43-97D8-E44D1282E191}"/>
              </a:ext>
            </a:extLst>
          </p:cNvPr>
          <p:cNvSpPr txBox="1"/>
          <p:nvPr/>
        </p:nvSpPr>
        <p:spPr>
          <a:xfrm>
            <a:off x="6874714" y="4507869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A. Einstein (1879, 1955)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1B3FC-6DD2-204E-A328-97BB6DF82EEA}"/>
              </a:ext>
            </a:extLst>
          </p:cNvPr>
          <p:cNvSpPr txBox="1"/>
          <p:nvPr/>
        </p:nvSpPr>
        <p:spPr>
          <a:xfrm>
            <a:off x="6666323" y="6430575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. Feynman (1918 – 1988)</a:t>
            </a:r>
          </a:p>
        </p:txBody>
      </p:sp>
    </p:spTree>
    <p:extLst>
      <p:ext uri="{BB962C8B-B14F-4D97-AF65-F5344CB8AC3E}">
        <p14:creationId xmlns:p14="http://schemas.microsoft.com/office/powerpoint/2010/main" val="38369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B2FFB4-4F85-D843-BC36-D1A8FD3A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99636"/>
            <a:ext cx="4790744" cy="4646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C821E3-5FBA-7A48-B2D5-EFC6659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22EEA-1A38-3548-9D57-A640B29A2600}"/>
              </a:ext>
            </a:extLst>
          </p:cNvPr>
          <p:cNvSpPr txBox="1"/>
          <p:nvPr/>
        </p:nvSpPr>
        <p:spPr>
          <a:xfrm>
            <a:off x="5916146" y="172037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esperimento ATLAS</a:t>
            </a:r>
          </a:p>
          <a:p>
            <a:r>
              <a:rPr lang="it-IT" dirty="0">
                <a:solidFill>
                  <a:schemeClr val="tx2"/>
                </a:solidFill>
              </a:rPr>
              <a:t>luglio 2012</a:t>
            </a:r>
          </a:p>
        </p:txBody>
      </p:sp>
    </p:spTree>
    <p:extLst>
      <p:ext uri="{BB962C8B-B14F-4D97-AF65-F5344CB8AC3E}">
        <p14:creationId xmlns:p14="http://schemas.microsoft.com/office/powerpoint/2010/main" val="2873203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B2FFB4-4F85-D843-BC36-D1A8FD3A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99636"/>
            <a:ext cx="4790744" cy="4646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CF191-3CD2-C249-9387-8BCA62BBB4CA}"/>
              </a:ext>
            </a:extLst>
          </p:cNvPr>
          <p:cNvSpPr txBox="1"/>
          <p:nvPr/>
        </p:nvSpPr>
        <p:spPr>
          <a:xfrm>
            <a:off x="5916146" y="172037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esperimento ATLAS</a:t>
            </a:r>
          </a:p>
          <a:p>
            <a:r>
              <a:rPr lang="it-IT" dirty="0">
                <a:solidFill>
                  <a:schemeClr val="tx2"/>
                </a:solidFill>
              </a:rPr>
              <a:t>luglio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3CAB2-7494-A04F-969B-FBF3D0A7E9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539" y="3853416"/>
            <a:ext cx="3547461" cy="20712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C821E3-5FBA-7A48-B2D5-EFC6659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064"/>
            <a:ext cx="8001000" cy="9144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11008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26782" y="2362069"/>
            <a:ext cx="31862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dirty="0"/>
              <a:t>«segnale» osservato da </a:t>
            </a:r>
            <a:r>
              <a:rPr lang="it-IT" sz="2100" dirty="0">
                <a:solidFill>
                  <a:schemeClr val="accent1"/>
                </a:solidFill>
              </a:rPr>
              <a:t>2 esperimenti indipendenti </a:t>
            </a:r>
            <a:r>
              <a:rPr lang="it-IT" sz="2100" dirty="0"/>
              <a:t>(ATLAS, CMS)</a:t>
            </a:r>
          </a:p>
          <a:p>
            <a:endParaRPr lang="it-IT" sz="2100" dirty="0"/>
          </a:p>
        </p:txBody>
      </p:sp>
      <p:pic>
        <p:nvPicPr>
          <p:cNvPr id="9" name="Picture 8" descr="ATLASMg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979" y="3121811"/>
            <a:ext cx="3772466" cy="27079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79832" y="946805"/>
            <a:ext cx="3186281" cy="2283449"/>
            <a:chOff x="2528266" y="115101"/>
            <a:chExt cx="5175557" cy="4630761"/>
          </a:xfrm>
        </p:grpSpPr>
        <p:pic>
          <p:nvPicPr>
            <p:cNvPr id="4" name="Picture 3" descr="gg-mass-spectrum.png"/>
            <p:cNvPicPr>
              <a:picLocks noChangeAspect="1"/>
            </p:cNvPicPr>
            <p:nvPr/>
          </p:nvPicPr>
          <p:blipFill rotWithShape="1">
            <a:blip r:embed="rId3" cstate="print">
              <a:alphaModFix/>
            </a:blip>
            <a:srcRect l="15665" t="5076" r="9925" b="872"/>
            <a:stretch/>
          </p:blipFill>
          <p:spPr>
            <a:xfrm>
              <a:off x="2528266" y="115101"/>
              <a:ext cx="5175557" cy="463076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18700" y="245373"/>
              <a:ext cx="2507388" cy="2084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9820" y="2045206"/>
              <a:ext cx="1524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02669" y="3319175"/>
            <a:ext cx="1426583" cy="22834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6" name="Rectangle 25"/>
          <p:cNvSpPr/>
          <p:nvPr/>
        </p:nvSpPr>
        <p:spPr>
          <a:xfrm>
            <a:off x="1568049" y="1011043"/>
            <a:ext cx="1090916" cy="18668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TextBox 9"/>
          <p:cNvSpPr txBox="1"/>
          <p:nvPr/>
        </p:nvSpPr>
        <p:spPr>
          <a:xfrm>
            <a:off x="2308369" y="1248103"/>
            <a:ext cx="7011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solidFill>
                  <a:srgbClr val="000000"/>
                </a:solidFill>
              </a:rPr>
              <a:t>CMS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02669" y="1027880"/>
            <a:ext cx="1594416" cy="18668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8" name="Rectangle 27"/>
          <p:cNvSpPr/>
          <p:nvPr/>
        </p:nvSpPr>
        <p:spPr>
          <a:xfrm>
            <a:off x="1081202" y="3468739"/>
            <a:ext cx="1594416" cy="21491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5DE123-0AF3-344C-9E69-8CC632ECC41B}"/>
              </a:ext>
            </a:extLst>
          </p:cNvPr>
          <p:cNvSpPr/>
          <p:nvPr/>
        </p:nvSpPr>
        <p:spPr>
          <a:xfrm>
            <a:off x="5486345" y="1248103"/>
            <a:ext cx="16161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100" dirty="0">
                <a:solidFill>
                  <a:schemeClr val="tx2"/>
                </a:solidFill>
              </a:rPr>
              <a:t> luglio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466C66-95B8-8F43-9488-E11728B937C7}"/>
                  </a:ext>
                </a:extLst>
              </p:cNvPr>
              <p:cNvSpPr/>
              <p:nvPr/>
            </p:nvSpPr>
            <p:spPr>
              <a:xfrm>
                <a:off x="5326782" y="3862347"/>
                <a:ext cx="318628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100" dirty="0"/>
                  <a:t>«significatività»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100" dirty="0">
                  <a:ea typeface="Cambria Math" panose="02040503050406030204" pitchFamily="18" charset="0"/>
                </a:endParaRPr>
              </a:p>
              <a:p>
                <a:r>
                  <a:rPr lang="it-IT" sz="2100" dirty="0"/>
                  <a:t>annuncio della «scoperta»</a:t>
                </a:r>
              </a:p>
              <a:p>
                <a:endParaRPr lang="it-IT" sz="2100" dirty="0"/>
              </a:p>
              <a:p>
                <a:r>
                  <a:rPr lang="it-IT" sz="2100" dirty="0"/>
                  <a:t>(probabilità che sia una fluttuazione &lt;1/1000000)</a:t>
                </a:r>
              </a:p>
              <a:p>
                <a:endParaRPr lang="it-IT" sz="21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466C66-95B8-8F43-9488-E11728B93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2" y="3862347"/>
                <a:ext cx="3186281" cy="2677656"/>
              </a:xfrm>
              <a:prstGeom prst="rect">
                <a:avLst/>
              </a:prstGeom>
              <a:blipFill>
                <a:blip r:embed="rId4"/>
                <a:stretch>
                  <a:fillRect l="-2381" t="-14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FBCE988-BD8D-D144-B263-F0A03C36D937}"/>
              </a:ext>
            </a:extLst>
          </p:cNvPr>
          <p:cNvSpPr/>
          <p:nvPr/>
        </p:nvSpPr>
        <p:spPr>
          <a:xfrm>
            <a:off x="2872596" y="3319176"/>
            <a:ext cx="1699404" cy="543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EC8AA-B519-FF4E-91B9-E9283346A177}"/>
              </a:ext>
            </a:extLst>
          </p:cNvPr>
          <p:cNvSpPr/>
          <p:nvPr/>
        </p:nvSpPr>
        <p:spPr>
          <a:xfrm>
            <a:off x="1132962" y="2039160"/>
            <a:ext cx="618986" cy="84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A1383A-31FB-684C-901C-BE6268DB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4798"/>
            <a:ext cx="8001000" cy="72013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scoperta del bosone di Higgs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5312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5" grpId="1" animBg="1"/>
      <p:bldP spid="26" grpId="0" animBg="1"/>
      <p:bldP spid="27" grpId="0" animBg="1"/>
      <p:bldP spid="28" grpId="0" animBg="1"/>
      <p:bldP spid="28" grpId="1" animBg="1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Problemi aperti?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Sì</a:t>
            </a:r>
          </a:p>
          <a:p>
            <a:r>
              <a:rPr lang="it-IT" dirty="0"/>
              <a:t>Asimmetria materia-antimateria, gerarchia delle masse, oscillazione dei neutrini, energia e materia oscura, gravitazione...ecc.</a:t>
            </a:r>
          </a:p>
          <a:p>
            <a:r>
              <a:rPr lang="it-IT" dirty="0"/>
              <a:t>Ma essenzialmente: fisica delle particelle = fisica fondamentale</a:t>
            </a:r>
          </a:p>
          <a:p>
            <a:r>
              <a:rPr lang="it-IT" dirty="0"/>
              <a:t>Più si sa, meglio è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3EF-1B3B-8544-A4F0-18715C9B12A2}" type="datetime5">
              <a:rPr lang="en-US" smtClean="0"/>
              <a:t>6-Mar-24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7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336800"/>
            <a:ext cx="5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60F2F1-D567-F440-BF02-B8D88012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A483-6907-6447-8F55-89D67C84A432}" type="datetime5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6-Mar-24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069638-BF28-CF47-ADCC-3359891A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Franco Ligabue</a:t>
            </a:r>
          </a:p>
        </p:txBody>
      </p:sp>
    </p:spTree>
    <p:extLst>
      <p:ext uri="{BB962C8B-B14F-4D97-AF65-F5344CB8AC3E}">
        <p14:creationId xmlns:p14="http://schemas.microsoft.com/office/powerpoint/2010/main" val="781885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56"/>
            <a:ext cx="8913813" cy="914400"/>
          </a:xfrm>
        </p:spPr>
        <p:txBody>
          <a:bodyPr/>
          <a:lstStyle/>
          <a:p>
            <a:r>
              <a:rPr lang="it-IT" dirty="0"/>
              <a:t>zoologia adroni</a:t>
            </a:r>
          </a:p>
        </p:txBody>
      </p:sp>
      <p:pic>
        <p:nvPicPr>
          <p:cNvPr id="4" name="Picture 3" descr="multiple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812718"/>
            <a:ext cx="6197600" cy="60626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A0D2-E447-5648-BC10-1D262310FD39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8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592"/>
            <a:ext cx="8913813" cy="914400"/>
          </a:xfrm>
        </p:spPr>
        <p:txBody>
          <a:bodyPr/>
          <a:lstStyle/>
          <a:p>
            <a:r>
              <a:rPr lang="it-IT" dirty="0"/>
              <a:t>relatività ristretta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851705"/>
            <a:ext cx="7909214" cy="4618368"/>
          </a:xfrm>
        </p:spPr>
        <p:txBody>
          <a:bodyPr/>
          <a:lstStyle/>
          <a:p>
            <a:r>
              <a:rPr lang="it-IT" dirty="0"/>
              <a:t>fisica delle </a:t>
            </a:r>
            <a:r>
              <a:rPr lang="it-IT" b="1" dirty="0"/>
              <a:t>alte energie</a:t>
            </a:r>
            <a:r>
              <a:rPr lang="it-IT" dirty="0"/>
              <a:t>: oggetti </a:t>
            </a:r>
            <a:r>
              <a:rPr lang="it-IT" b="1" dirty="0"/>
              <a:t>ultrarelativistici</a:t>
            </a:r>
            <a:r>
              <a:rPr lang="it-IT" dirty="0"/>
              <a:t> (v ~ c)</a:t>
            </a:r>
          </a:p>
          <a:p>
            <a:pPr lvl="1"/>
            <a:r>
              <a:rPr lang="it-IT" dirty="0"/>
              <a:t>il tempo scorre diversamente in diversi sistemi di riferimento (paradosso dei gemelli: chi va veloce vive più a lungo)</a:t>
            </a:r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8858-2DF8-CC49-A709-25B52C143BB7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5</a:t>
            </a:fld>
            <a:endParaRPr lang="it-IT"/>
          </a:p>
        </p:txBody>
      </p:sp>
      <p:pic>
        <p:nvPicPr>
          <p:cNvPr id="19460" name="Picture 4" descr="CMS does a full cosmic-data run – CERN Courier">
            <a:extLst>
              <a:ext uri="{FF2B5EF4-FFF2-40B4-BE49-F238E27FC236}">
                <a16:creationId xmlns:a16="http://schemas.microsoft.com/office/drawing/2014/main" id="{E01C5EE3-1976-934A-9659-5ADB6FF8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87" y="3363667"/>
            <a:ext cx="2347822" cy="23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ighest-energy cosmic rays have extragalactic origin – Astronomy Now">
            <a:extLst>
              <a:ext uri="{FF2B5EF4-FFF2-40B4-BE49-F238E27FC236}">
                <a16:creationId xmlns:a16="http://schemas.microsoft.com/office/drawing/2014/main" id="{205C0989-411D-3E4B-A12C-B369CD53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3363667"/>
            <a:ext cx="5173196" cy="23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378B1E-7648-3449-84D9-0A8F9E284032}"/>
              </a:ext>
            </a:extLst>
          </p:cNvPr>
          <p:cNvSpPr txBox="1"/>
          <p:nvPr/>
        </p:nvSpPr>
        <p:spPr>
          <a:xfrm>
            <a:off x="499401" y="5882946"/>
            <a:ext cx="4860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muoni «cosmici» prodotti negli strati alti dell’atmosfera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4F0410-262B-F94E-8128-07510A2284D7}"/>
              </a:ext>
            </a:extLst>
          </p:cNvPr>
          <p:cNvSpPr txBox="1"/>
          <p:nvPr/>
        </p:nvSpPr>
        <p:spPr>
          <a:xfrm>
            <a:off x="6214287" y="5882946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muone «cosmico»</a:t>
            </a:r>
          </a:p>
          <a:p>
            <a:r>
              <a:rPr lang="it-IT" sz="1400" dirty="0"/>
              <a:t>visto da CMS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B3767F-2757-E141-B6B0-8B71D2D22713}"/>
              </a:ext>
            </a:extLst>
          </p:cNvPr>
          <p:cNvSpPr txBox="1"/>
          <p:nvPr/>
        </p:nvSpPr>
        <p:spPr>
          <a:xfrm>
            <a:off x="499401" y="6208463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vita media di un muone a riposo ~ 2 𝜇</a:t>
            </a:r>
            <a:r>
              <a:rPr lang="it-IT" sz="1400" dirty="0" err="1"/>
              <a:t>s</a:t>
            </a:r>
            <a:r>
              <a:rPr lang="it-IT" sz="1400" dirty="0"/>
              <a:t>:  </a:t>
            </a:r>
          </a:p>
          <a:p>
            <a:r>
              <a:rPr lang="it-IT" sz="1400" dirty="0"/>
              <a:t>nessuno arriverebbe da noi</a:t>
            </a:r>
          </a:p>
        </p:txBody>
      </p:sp>
    </p:spTree>
    <p:extLst>
      <p:ext uri="{BB962C8B-B14F-4D97-AF65-F5344CB8AC3E}">
        <p14:creationId xmlns:p14="http://schemas.microsoft.com/office/powerpoint/2010/main" val="20225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592"/>
            <a:ext cx="8913813" cy="914400"/>
          </a:xfrm>
        </p:spPr>
        <p:txBody>
          <a:bodyPr/>
          <a:lstStyle/>
          <a:p>
            <a:r>
              <a:rPr lang="it-IT" dirty="0"/>
              <a:t>relatività ristretta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851705"/>
            <a:ext cx="7909214" cy="4618368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/>
              <a:t>equivalenza energia-massa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dirty="0"/>
              <a:t>nei processi elementari con creazione e distruzione di particelle parte della massa è trasformata in energia e viceversa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8858-2DF8-CC49-A709-25B52C143BB7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/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blipFill>
                <a:blip r:embed="rId2"/>
                <a:stretch>
                  <a:fillRect l="-7595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/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blipFill>
                <a:blip r:embed="rId3"/>
                <a:stretch>
                  <a:fillRect l="-5172" t="-3125"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04DB52D-C71C-3444-943B-304BACAFD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9" t="17009" b="35397"/>
          <a:stretch/>
        </p:blipFill>
        <p:spPr>
          <a:xfrm>
            <a:off x="4572000" y="3676250"/>
            <a:ext cx="2313707" cy="1628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/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/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BC554EA-336E-3946-89F0-2114C757F4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697" t="19334" r="3873" b="18889"/>
          <a:stretch/>
        </p:blipFill>
        <p:spPr>
          <a:xfrm>
            <a:off x="1198418" y="3676250"/>
            <a:ext cx="3373582" cy="1628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6C13E-130B-6747-643C-B9B4442306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666" t="-3203" r="6666" b="20086"/>
          <a:stretch/>
        </p:blipFill>
        <p:spPr>
          <a:xfrm rot="1181356" flipH="1">
            <a:off x="1581683" y="3661970"/>
            <a:ext cx="858839" cy="8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592"/>
            <a:ext cx="8913813" cy="914400"/>
          </a:xfrm>
        </p:spPr>
        <p:txBody>
          <a:bodyPr/>
          <a:lstStyle/>
          <a:p>
            <a:r>
              <a:rPr lang="it-IT" dirty="0"/>
              <a:t>relatività ristretta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851705"/>
            <a:ext cx="7909214" cy="4618368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/>
              <a:t>equivalenza energia-massa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dirty="0"/>
              <a:t>nei processi elementari con creazione e distruzione di particelle parte della massa è trasformata in energia e viceversa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marL="349250" lvl="1" indent="0">
              <a:buNone/>
            </a:pP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8858-2DF8-CC49-A709-25B52C143BB7}" type="datetime5">
              <a:rPr lang="en-US" smtClean="0"/>
              <a:t>6-Mar-24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7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/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54AF7-4962-8B43-8E31-42B7C65BA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47" y="2965042"/>
                <a:ext cx="985303" cy="276999"/>
              </a:xfrm>
              <a:prstGeom prst="rect">
                <a:avLst/>
              </a:prstGeom>
              <a:blipFill>
                <a:blip r:embed="rId2"/>
                <a:stretch>
                  <a:fillRect l="-7595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/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solidFill>
                <a:schemeClr val="bg1">
                  <a:tint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BEA37-5216-5C41-8B54-F5C462937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53" y="2943444"/>
                <a:ext cx="1459006" cy="391133"/>
              </a:xfrm>
              <a:prstGeom prst="rect">
                <a:avLst/>
              </a:prstGeom>
              <a:blipFill>
                <a:blip r:embed="rId3"/>
                <a:stretch>
                  <a:fillRect l="-5172" t="-3125"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04DB52D-C71C-3444-943B-304BACAFD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9" t="17009" b="35397"/>
          <a:stretch/>
        </p:blipFill>
        <p:spPr>
          <a:xfrm>
            <a:off x="4572000" y="3676250"/>
            <a:ext cx="2313707" cy="1628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/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6F027-542D-B841-9170-F0D2C976D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73" y="2458162"/>
                <a:ext cx="3200400" cy="900375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/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0AE3FB-0162-DA4C-8449-7B7F148CC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09" y="2590088"/>
                <a:ext cx="1950369" cy="636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BC554EA-336E-3946-89F0-2114C757F4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97" t="19334" r="3873" b="18889"/>
          <a:stretch/>
        </p:blipFill>
        <p:spPr>
          <a:xfrm>
            <a:off x="1198418" y="3676250"/>
            <a:ext cx="3373582" cy="1628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9169D3-2A16-38EF-D6B6-52A238E055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29" t="973" r="26594" b="27951"/>
          <a:stretch/>
        </p:blipFill>
        <p:spPr>
          <a:xfrm rot="20648063">
            <a:off x="1527729" y="3658735"/>
            <a:ext cx="740326" cy="9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78208"/>
            <a:ext cx="7810500" cy="4094629"/>
          </a:xfrm>
        </p:spPr>
        <p:txBody>
          <a:bodyPr>
            <a:normAutofit/>
          </a:bodyPr>
          <a:lstStyle/>
          <a:p>
            <a:r>
              <a:rPr lang="it-IT" dirty="0"/>
              <a:t>dualismo onda-particella:</a:t>
            </a:r>
          </a:p>
          <a:p>
            <a:pPr lvl="1"/>
            <a:r>
              <a:rPr lang="it-IT" dirty="0"/>
              <a:t>le onde si possono comportare come particelle (luce = fotoni)</a:t>
            </a:r>
          </a:p>
          <a:p>
            <a:pPr lvl="1"/>
            <a:r>
              <a:rPr lang="it-IT" dirty="0"/>
              <a:t>le particelle si possono comportare come onde (interferenza elettroni)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D573-76D8-174C-82B9-BDD53CD977EA}" type="datetime5">
              <a:rPr lang="en-US" smtClean="0"/>
              <a:t>6-Mar-24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8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63305-2EA3-F34F-9A53-30BE4431C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26" y="3632031"/>
            <a:ext cx="4661648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fisica quantistica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6" y="1971114"/>
            <a:ext cx="4122294" cy="445966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principio di indeterminazione – cade il concetto di particella = «pallina» localizzata</a:t>
            </a:r>
          </a:p>
          <a:p>
            <a:endParaRPr lang="it-IT" dirty="0"/>
          </a:p>
          <a:p>
            <a:r>
              <a:rPr lang="it-IT" dirty="0"/>
              <a:t>esito di una misura (o di un processo) non più certo/prevedibile:</a:t>
            </a:r>
          </a:p>
          <a:p>
            <a:pPr lvl="1"/>
            <a:r>
              <a:rPr lang="it-IT" b="1" dirty="0"/>
              <a:t>probabilità </a:t>
            </a:r>
            <a:r>
              <a:rPr lang="it-IT" dirty="0"/>
              <a:t>(prevedibile/calcolabile)</a:t>
            </a:r>
          </a:p>
          <a:p>
            <a:pPr lvl="1"/>
            <a:r>
              <a:rPr lang="it-IT" b="1" dirty="0"/>
              <a:t>determinismo</a:t>
            </a:r>
            <a:r>
              <a:rPr lang="it-IT" dirty="0"/>
              <a:t> non negli esiti ma nella probabilità degli esiti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D573-76D8-174C-82B9-BDD53CD977EA}" type="datetime5">
              <a:rPr lang="en-US" smtClean="0"/>
              <a:t>6-Mar-24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Franco Ligabue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4B42-CD60-FA46-AD52-AE83A6AAD9D5}" type="slidenum">
              <a:rPr lang="it-IT" smtClean="0"/>
              <a:t>9</a:t>
            </a:fld>
            <a:endParaRPr lang="it-IT"/>
          </a:p>
        </p:txBody>
      </p:sp>
      <p:pic>
        <p:nvPicPr>
          <p:cNvPr id="26626" name="Picture 2" descr="Lo psicologo e il gatto di Schrödinger – Neuromancer">
            <a:extLst>
              <a:ext uri="{FF2B5EF4-FFF2-40B4-BE49-F238E27FC236}">
                <a16:creationId xmlns:a16="http://schemas.microsoft.com/office/drawing/2014/main" id="{83E4668F-5266-944B-B160-4EB5B486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31" y="4079608"/>
            <a:ext cx="3380351" cy="21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Are electron orbitals only just a mathematical construct or can they be  recognised/distinguished under an electron microscope? - Quora">
            <a:extLst>
              <a:ext uri="{FF2B5EF4-FFF2-40B4-BE49-F238E27FC236}">
                <a16:creationId xmlns:a16="http://schemas.microsoft.com/office/drawing/2014/main" id="{86030400-2AE2-2C43-B6F1-E39A6944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25" y="1682418"/>
            <a:ext cx="2820387" cy="178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34204"/>
      </a:hlink>
      <a:folHlink>
        <a:srgbClr val="0B2A51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2548</TotalTime>
  <Words>1662</Words>
  <Application>Microsoft Macintosh PowerPoint</Application>
  <PresentationFormat>On-screen Show (4:3)</PresentationFormat>
  <Paragraphs>517</Paragraphs>
  <Slides>45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Century Gothic</vt:lpstr>
      <vt:lpstr>Times New Roman</vt:lpstr>
      <vt:lpstr>Wingdings 2</vt:lpstr>
      <vt:lpstr>Perception</vt:lpstr>
      <vt:lpstr>5_Tema di Office</vt:lpstr>
      <vt:lpstr>Equation</vt:lpstr>
      <vt:lpstr>introduzione alla fisica delle particelle elementari</vt:lpstr>
      <vt:lpstr>particelle elementari: perché studiarle</vt:lpstr>
      <vt:lpstr>elementari, watson?</vt:lpstr>
      <vt:lpstr>mondo delle particelle elementari:  cade la fisica classica</vt:lpstr>
      <vt:lpstr>relatività ristretta</vt:lpstr>
      <vt:lpstr>relatività ristretta</vt:lpstr>
      <vt:lpstr>relatività ristretta</vt:lpstr>
      <vt:lpstr>fisica quantistica</vt:lpstr>
      <vt:lpstr>fisica quantistica</vt:lpstr>
      <vt:lpstr>fisica quantistica</vt:lpstr>
      <vt:lpstr>aspetti quantistici</vt:lpstr>
      <vt:lpstr>aspetti quantistici</vt:lpstr>
      <vt:lpstr>aspetti quantistici </vt:lpstr>
      <vt:lpstr>aspetti quantistici: antimateria</vt:lpstr>
      <vt:lpstr>antimateria</vt:lpstr>
      <vt:lpstr>aspetti quantistici</vt:lpstr>
      <vt:lpstr>aspetti quantistici</vt:lpstr>
      <vt:lpstr>aspetti quantistici</vt:lpstr>
      <vt:lpstr>aspetti quantistici</vt:lpstr>
      <vt:lpstr>aspetti quantistici: oscillazioni</vt:lpstr>
      <vt:lpstr>aspetti quantistici</vt:lpstr>
      <vt:lpstr> collisione pp a LHC</vt:lpstr>
      <vt:lpstr>Perché collisioni ad alta energia?</vt:lpstr>
      <vt:lpstr>Ciò che sappiamo finora: Modello Standard </vt:lpstr>
      <vt:lpstr>forze fondamentali</vt:lpstr>
      <vt:lpstr>forze fondamentali</vt:lpstr>
      <vt:lpstr> modello standard</vt:lpstr>
      <vt:lpstr>PowerPoint Presentation</vt:lpstr>
      <vt:lpstr>PowerPoint Presentation</vt:lpstr>
      <vt:lpstr>PowerPoint Presentation</vt:lpstr>
      <vt:lpstr>Modello Standard:  interazioni elettrodeboli</vt:lpstr>
      <vt:lpstr>Modello Standard: quark e adroni</vt:lpstr>
      <vt:lpstr>zoologia: barioni (qqq)</vt:lpstr>
      <vt:lpstr>Modello Standard: interazioni forti</vt:lpstr>
      <vt:lpstr>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scoperta del bosone di Higgs</vt:lpstr>
      <vt:lpstr>Problemi aperti?</vt:lpstr>
      <vt:lpstr>PowerPoint Presentation</vt:lpstr>
      <vt:lpstr>zoologia adroni</vt:lpstr>
    </vt:vector>
  </TitlesOfParts>
  <Manager/>
  <Company>SNS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Franco Ligabue</dc:creator>
  <cp:keywords/>
  <dc:description/>
  <cp:lastModifiedBy>Microsoft Office User</cp:lastModifiedBy>
  <cp:revision>136</cp:revision>
  <dcterms:created xsi:type="dcterms:W3CDTF">2016-04-27T15:16:04Z</dcterms:created>
  <dcterms:modified xsi:type="dcterms:W3CDTF">2024-03-06T07:21:18Z</dcterms:modified>
  <cp:category/>
</cp:coreProperties>
</file>