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1"/>
  </p:sldMasterIdLst>
  <p:notesMasterIdLst>
    <p:notesMasterId r:id="rId26"/>
  </p:notesMasterIdLst>
  <p:handoutMasterIdLst>
    <p:handoutMasterId r:id="rId27"/>
  </p:handoutMasterIdLst>
  <p:sldIdLst>
    <p:sldId id="276" r:id="rId2"/>
    <p:sldId id="1151" r:id="rId3"/>
    <p:sldId id="1153" r:id="rId4"/>
    <p:sldId id="1130" r:id="rId5"/>
    <p:sldId id="1145" r:id="rId6"/>
    <p:sldId id="1147" r:id="rId7"/>
    <p:sldId id="1148" r:id="rId8"/>
    <p:sldId id="1152" r:id="rId9"/>
    <p:sldId id="1149" r:id="rId10"/>
    <p:sldId id="1150" r:id="rId11"/>
    <p:sldId id="1154" r:id="rId12"/>
    <p:sldId id="1146" r:id="rId13"/>
    <p:sldId id="1114" r:id="rId14"/>
    <p:sldId id="256" r:id="rId15"/>
    <p:sldId id="1143" r:id="rId16"/>
    <p:sldId id="1144" r:id="rId17"/>
    <p:sldId id="1098" r:id="rId18"/>
    <p:sldId id="1099" r:id="rId19"/>
    <p:sldId id="1101" r:id="rId20"/>
    <p:sldId id="1135" r:id="rId21"/>
    <p:sldId id="1132" r:id="rId22"/>
    <p:sldId id="1137" r:id="rId23"/>
    <p:sldId id="296" r:id="rId24"/>
    <p:sldId id="114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Patrizii" initials="LP"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autoAdjust="0"/>
    <p:restoredTop sz="96405" autoAdjust="0"/>
  </p:normalViewPr>
  <p:slideViewPr>
    <p:cSldViewPr snapToGrid="0" snapToObjects="1">
      <p:cViewPr>
        <p:scale>
          <a:sx n="137" d="100"/>
          <a:sy n="137" d="100"/>
        </p:scale>
        <p:origin x="2456" y="144"/>
      </p:cViewPr>
      <p:guideLst>
        <p:guide orient="horz" pos="2160"/>
        <p:guide pos="2880"/>
      </p:guideLst>
    </p:cSldViewPr>
  </p:slideViewPr>
  <p:outlineViewPr>
    <p:cViewPr>
      <p:scale>
        <a:sx n="33" d="100"/>
        <a:sy n="33" d="100"/>
      </p:scale>
      <p:origin x="0" y="-33438"/>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DBDE00-0DA7-F249-A37B-8EF10B41A7DA}" type="datetimeFigureOut">
              <a:rPr lang="en-US" smtClean="0"/>
              <a:t>1/24/24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2CD2C2-2FA6-594D-803E-9B2E7F70C876}" type="slidenum">
              <a:rPr lang="en-US" smtClean="0"/>
              <a:t>‹#›</a:t>
            </a:fld>
            <a:endParaRPr lang="en-US"/>
          </a:p>
        </p:txBody>
      </p:sp>
    </p:spTree>
    <p:extLst>
      <p:ext uri="{BB962C8B-B14F-4D97-AF65-F5344CB8AC3E}">
        <p14:creationId xmlns:p14="http://schemas.microsoft.com/office/powerpoint/2010/main" val="3233129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5B8B4-1097-4D41-9BEC-BB9F8A1230C7}" type="datetimeFigureOut">
              <a:rPr lang="en-US" smtClean="0"/>
              <a:t>1/24/24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4AF12-F5C9-C44F-9150-81B32FB80B53}" type="slidenum">
              <a:rPr lang="en-US" smtClean="0"/>
              <a:t>‹#›</a:t>
            </a:fld>
            <a:endParaRPr lang="en-US"/>
          </a:p>
        </p:txBody>
      </p:sp>
    </p:spTree>
    <p:extLst>
      <p:ext uri="{BB962C8B-B14F-4D97-AF65-F5344CB8AC3E}">
        <p14:creationId xmlns:p14="http://schemas.microsoft.com/office/powerpoint/2010/main" val="40967529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9c9f0c780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9c9f0c78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B131-13B2-C019-72B2-39C6E7A5D323}"/>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C8B99157-EB19-5FB4-61B5-CDC18E4AC76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C77DBA69-8AEB-555F-B745-D583F825E90E}"/>
              </a:ext>
            </a:extLst>
          </p:cNvPr>
          <p:cNvSpPr>
            <a:spLocks noGrp="1"/>
          </p:cNvSpPr>
          <p:nvPr>
            <p:ph type="dt" sz="half" idx="10"/>
          </p:nvPr>
        </p:nvSpPr>
        <p:spPr>
          <a:xfrm>
            <a:off x="628650" y="6356350"/>
            <a:ext cx="2057400" cy="365125"/>
          </a:xfrm>
          <a:prstGeom prst="rect">
            <a:avLst/>
          </a:prstGeom>
        </p:spPr>
        <p:txBody>
          <a:bodyPr/>
          <a:lstStyle/>
          <a:p>
            <a:fld id="{0E64DD0B-256C-2F43-B6CD-528CEC977E46}" type="datetime1">
              <a:rPr lang="it-IT" smtClean="0"/>
              <a:t>24/01/24</a:t>
            </a:fld>
            <a:endParaRPr lang="en-IT"/>
          </a:p>
        </p:txBody>
      </p:sp>
      <p:sp>
        <p:nvSpPr>
          <p:cNvPr id="5" name="Footer Placeholder 4">
            <a:extLst>
              <a:ext uri="{FF2B5EF4-FFF2-40B4-BE49-F238E27FC236}">
                <a16:creationId xmlns:a16="http://schemas.microsoft.com/office/drawing/2014/main" id="{2CBDFF70-2C89-EE20-1CA3-93EB1273306E}"/>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6" name="Slide Number Placeholder 5">
            <a:extLst>
              <a:ext uri="{FF2B5EF4-FFF2-40B4-BE49-F238E27FC236}">
                <a16:creationId xmlns:a16="http://schemas.microsoft.com/office/drawing/2014/main" id="{E5FF5824-087E-DEC9-C6C8-6E9282843B88}"/>
              </a:ext>
            </a:extLst>
          </p:cNvPr>
          <p:cNvSpPr>
            <a:spLocks noGrp="1"/>
          </p:cNvSpPr>
          <p:nvPr>
            <p:ph type="sldNum" sz="quarter" idx="12"/>
          </p:nvPr>
        </p:nvSpPr>
        <p:spPr/>
        <p:txBody>
          <a:bodyPr/>
          <a:lstStyle/>
          <a:p>
            <a:fld id="{DBC20BDB-0438-4842-85D3-4C1AF2DC0F03}" type="slidenum">
              <a:rPr lang="en-IT" smtClean="0"/>
              <a:t>‹#›</a:t>
            </a:fld>
            <a:endParaRPr lang="en-IT"/>
          </a:p>
        </p:txBody>
      </p:sp>
    </p:spTree>
    <p:extLst>
      <p:ext uri="{BB962C8B-B14F-4D97-AF65-F5344CB8AC3E}">
        <p14:creationId xmlns:p14="http://schemas.microsoft.com/office/powerpoint/2010/main" val="26644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9013-E09A-9695-D5BD-7ADC4EA4C3F8}"/>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1781790F-9289-CF23-4FA6-0D9394B939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B3053BA-F36A-9241-08DC-748619ACA707}"/>
              </a:ext>
            </a:extLst>
          </p:cNvPr>
          <p:cNvSpPr>
            <a:spLocks noGrp="1"/>
          </p:cNvSpPr>
          <p:nvPr>
            <p:ph type="dt" sz="half" idx="10"/>
          </p:nvPr>
        </p:nvSpPr>
        <p:spPr>
          <a:xfrm>
            <a:off x="628650" y="6356350"/>
            <a:ext cx="2057400" cy="365125"/>
          </a:xfrm>
          <a:prstGeom prst="rect">
            <a:avLst/>
          </a:prstGeom>
        </p:spPr>
        <p:txBody>
          <a:bodyPr/>
          <a:lstStyle/>
          <a:p>
            <a:fld id="{91FE55CA-F821-7946-94FE-1F5D993523F6}" type="datetime1">
              <a:rPr lang="it-IT" smtClean="0"/>
              <a:t>24/01/24</a:t>
            </a:fld>
            <a:endParaRPr lang="en-IT"/>
          </a:p>
        </p:txBody>
      </p:sp>
      <p:sp>
        <p:nvSpPr>
          <p:cNvPr id="5" name="Footer Placeholder 4">
            <a:extLst>
              <a:ext uri="{FF2B5EF4-FFF2-40B4-BE49-F238E27FC236}">
                <a16:creationId xmlns:a16="http://schemas.microsoft.com/office/drawing/2014/main" id="{A4356D73-9671-A89F-DF82-A3D88C329DB2}"/>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6" name="Slide Number Placeholder 5">
            <a:extLst>
              <a:ext uri="{FF2B5EF4-FFF2-40B4-BE49-F238E27FC236}">
                <a16:creationId xmlns:a16="http://schemas.microsoft.com/office/drawing/2014/main" id="{5E240947-41A8-CF9D-2D44-3424605F6F98}"/>
              </a:ext>
            </a:extLst>
          </p:cNvPr>
          <p:cNvSpPr>
            <a:spLocks noGrp="1"/>
          </p:cNvSpPr>
          <p:nvPr>
            <p:ph type="sldNum" sz="quarter" idx="12"/>
          </p:nvPr>
        </p:nvSpPr>
        <p:spPr/>
        <p:txBody>
          <a:bodyPr/>
          <a:lstStyle/>
          <a:p>
            <a:fld id="{DBC20BDB-0438-4842-85D3-4C1AF2DC0F03}" type="slidenum">
              <a:rPr lang="en-IT" smtClean="0"/>
              <a:t>‹#›</a:t>
            </a:fld>
            <a:endParaRPr lang="en-IT"/>
          </a:p>
        </p:txBody>
      </p:sp>
    </p:spTree>
    <p:extLst>
      <p:ext uri="{BB962C8B-B14F-4D97-AF65-F5344CB8AC3E}">
        <p14:creationId xmlns:p14="http://schemas.microsoft.com/office/powerpoint/2010/main" val="258885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D6BE6-7AA2-2EE4-1586-06595C3F41AA}"/>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ED905857-1EAD-5B13-45F1-497F2C719A06}"/>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0F122BC-FAAA-AC47-DF07-EF7B9828FB70}"/>
              </a:ext>
            </a:extLst>
          </p:cNvPr>
          <p:cNvSpPr>
            <a:spLocks noGrp="1"/>
          </p:cNvSpPr>
          <p:nvPr>
            <p:ph type="dt" sz="half" idx="10"/>
          </p:nvPr>
        </p:nvSpPr>
        <p:spPr>
          <a:xfrm>
            <a:off x="628650" y="6356350"/>
            <a:ext cx="2057400" cy="365125"/>
          </a:xfrm>
          <a:prstGeom prst="rect">
            <a:avLst/>
          </a:prstGeom>
        </p:spPr>
        <p:txBody>
          <a:bodyPr/>
          <a:lstStyle/>
          <a:p>
            <a:fld id="{346B28D6-6B00-134B-8BF7-A0EC3693477F}" type="datetime1">
              <a:rPr lang="it-IT" smtClean="0"/>
              <a:t>24/01/24</a:t>
            </a:fld>
            <a:endParaRPr lang="en-IT"/>
          </a:p>
        </p:txBody>
      </p:sp>
      <p:sp>
        <p:nvSpPr>
          <p:cNvPr id="5" name="Footer Placeholder 4">
            <a:extLst>
              <a:ext uri="{FF2B5EF4-FFF2-40B4-BE49-F238E27FC236}">
                <a16:creationId xmlns:a16="http://schemas.microsoft.com/office/drawing/2014/main" id="{9988231E-682A-0406-DACD-2F8973A35800}"/>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6" name="Slide Number Placeholder 5">
            <a:extLst>
              <a:ext uri="{FF2B5EF4-FFF2-40B4-BE49-F238E27FC236}">
                <a16:creationId xmlns:a16="http://schemas.microsoft.com/office/drawing/2014/main" id="{6B05244F-399B-5683-64FA-87FF7C04F2AB}"/>
              </a:ext>
            </a:extLst>
          </p:cNvPr>
          <p:cNvSpPr>
            <a:spLocks noGrp="1"/>
          </p:cNvSpPr>
          <p:nvPr>
            <p:ph type="sldNum" sz="quarter" idx="12"/>
          </p:nvPr>
        </p:nvSpPr>
        <p:spPr/>
        <p:txBody>
          <a:bodyPr/>
          <a:lstStyle/>
          <a:p>
            <a:fld id="{DBC20BDB-0438-4842-85D3-4C1AF2DC0F03}" type="slidenum">
              <a:rPr lang="en-IT" smtClean="0"/>
              <a:t>‹#›</a:t>
            </a:fld>
            <a:endParaRPr lang="en-IT"/>
          </a:p>
        </p:txBody>
      </p:sp>
    </p:spTree>
    <p:extLst>
      <p:ext uri="{BB962C8B-B14F-4D97-AF65-F5344CB8AC3E}">
        <p14:creationId xmlns:p14="http://schemas.microsoft.com/office/powerpoint/2010/main" val="31954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20B9-4E11-7F29-C53A-3462B38200F9}"/>
              </a:ext>
            </a:extLst>
          </p:cNvPr>
          <p:cNvSpPr>
            <a:spLocks noGrp="1"/>
          </p:cNvSpPr>
          <p:nvPr>
            <p:ph type="title"/>
          </p:nvPr>
        </p:nvSpPr>
        <p:spPr/>
        <p:txBody>
          <a:bodyPr/>
          <a:lstStyle/>
          <a:p>
            <a:r>
              <a:rPr lang="en-GB"/>
              <a:t>Click to edit Master title style</a:t>
            </a:r>
            <a:endParaRPr lang="en-IT"/>
          </a:p>
        </p:txBody>
      </p:sp>
      <p:sp>
        <p:nvSpPr>
          <p:cNvPr id="3" name="Slide Number Placeholder 2">
            <a:extLst>
              <a:ext uri="{FF2B5EF4-FFF2-40B4-BE49-F238E27FC236}">
                <a16:creationId xmlns:a16="http://schemas.microsoft.com/office/drawing/2014/main" id="{1567FE6F-17BC-576F-6332-22AD75A91AA6}"/>
              </a:ext>
            </a:extLst>
          </p:cNvPr>
          <p:cNvSpPr>
            <a:spLocks noGrp="1"/>
          </p:cNvSpPr>
          <p:nvPr>
            <p:ph type="sldNum" sz="quarter" idx="10"/>
          </p:nvPr>
        </p:nvSpPr>
        <p:spPr/>
        <p:txBody>
          <a:bodyPr/>
          <a:lstStyle/>
          <a:p>
            <a:fld id="{BA258971-2581-1140-A045-EF224496870B}" type="slidenum">
              <a:rPr lang="en-US" smtClean="0"/>
              <a:t>‹#›</a:t>
            </a:fld>
            <a:endParaRPr lang="en-US"/>
          </a:p>
        </p:txBody>
      </p:sp>
      <p:sp>
        <p:nvSpPr>
          <p:cNvPr id="4" name="Footer Placeholder 3">
            <a:extLst>
              <a:ext uri="{FF2B5EF4-FFF2-40B4-BE49-F238E27FC236}">
                <a16:creationId xmlns:a16="http://schemas.microsoft.com/office/drawing/2014/main" id="{0949273A-0B35-599C-89EB-954374B147BC}"/>
              </a:ext>
            </a:extLst>
          </p:cNvPr>
          <p:cNvSpPr>
            <a:spLocks noGrp="1"/>
          </p:cNvSpPr>
          <p:nvPr>
            <p:ph type="ftr" sz="quarter" idx="11"/>
          </p:nvPr>
        </p:nvSpPr>
        <p:spPr/>
        <p:txBody>
          <a:bodyPr/>
          <a:lstStyle/>
          <a:p>
            <a:r>
              <a:rPr lang="en-US"/>
              <a:t>stefano, anna grazia, mario, Intro GL Openscience di CoPER, 20240124</a:t>
            </a:r>
            <a:endParaRPr lang="en-US" dirty="0"/>
          </a:p>
        </p:txBody>
      </p:sp>
      <p:sp>
        <p:nvSpPr>
          <p:cNvPr id="5" name="Date Placeholder 4">
            <a:extLst>
              <a:ext uri="{FF2B5EF4-FFF2-40B4-BE49-F238E27FC236}">
                <a16:creationId xmlns:a16="http://schemas.microsoft.com/office/drawing/2014/main" id="{F251495C-0E03-FBAF-5A7C-38E21C79EE3F}"/>
              </a:ext>
            </a:extLst>
          </p:cNvPr>
          <p:cNvSpPr>
            <a:spLocks noGrp="1"/>
          </p:cNvSpPr>
          <p:nvPr>
            <p:ph type="dt" sz="half" idx="12"/>
          </p:nvPr>
        </p:nvSpPr>
        <p:spPr>
          <a:xfrm rot="16200000">
            <a:off x="8033952" y="1163319"/>
            <a:ext cx="1473199" cy="365762"/>
          </a:xfrm>
          <a:prstGeom prst="rect">
            <a:avLst/>
          </a:prstGeom>
        </p:spPr>
        <p:txBody>
          <a:bodyPr/>
          <a:lstStyle/>
          <a:p>
            <a:fld id="{48381506-AA04-A048-AF87-CF670BF871BC}" type="datetime1">
              <a:rPr lang="it-IT" smtClean="0"/>
              <a:t>24/01/24</a:t>
            </a:fld>
            <a:endParaRPr lang="en-US"/>
          </a:p>
        </p:txBody>
      </p:sp>
    </p:spTree>
    <p:extLst>
      <p:ext uri="{BB962C8B-B14F-4D97-AF65-F5344CB8AC3E}">
        <p14:creationId xmlns:p14="http://schemas.microsoft.com/office/powerpoint/2010/main" val="226446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1F43-DD30-F701-2F59-7567DDDA1AC6}"/>
              </a:ext>
            </a:extLst>
          </p:cNvPr>
          <p:cNvSpPr>
            <a:spLocks noGrp="1"/>
          </p:cNvSpPr>
          <p:nvPr>
            <p:ph type="title"/>
          </p:nvPr>
        </p:nvSpPr>
        <p:spPr/>
        <p:txBody>
          <a:bodyPr/>
          <a:lstStyle>
            <a:lvl1pPr>
              <a:defRPr b="1">
                <a:solidFill>
                  <a:srgbClr val="FF0000"/>
                </a:solidFill>
              </a:defRPr>
            </a:lvl1pPr>
          </a:lstStyle>
          <a:p>
            <a:r>
              <a:rPr lang="en-GB" dirty="0"/>
              <a:t>Click to edit Master title style</a:t>
            </a:r>
            <a:endParaRPr lang="en-IT" dirty="0"/>
          </a:p>
        </p:txBody>
      </p:sp>
      <p:sp>
        <p:nvSpPr>
          <p:cNvPr id="3" name="Content Placeholder 2">
            <a:extLst>
              <a:ext uri="{FF2B5EF4-FFF2-40B4-BE49-F238E27FC236}">
                <a16:creationId xmlns:a16="http://schemas.microsoft.com/office/drawing/2014/main" id="{49CB548B-D2DE-C67F-4950-21350E03442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98CBD738-7A02-5A18-60B2-1EB0B27CD166}"/>
              </a:ext>
            </a:extLst>
          </p:cNvPr>
          <p:cNvSpPr>
            <a:spLocks noGrp="1"/>
          </p:cNvSpPr>
          <p:nvPr>
            <p:ph type="dt" sz="half" idx="10"/>
          </p:nvPr>
        </p:nvSpPr>
        <p:spPr>
          <a:xfrm>
            <a:off x="628650" y="6492875"/>
            <a:ext cx="978769" cy="228600"/>
          </a:xfrm>
          <a:prstGeom prst="rect">
            <a:avLst/>
          </a:prstGeom>
        </p:spPr>
        <p:txBody>
          <a:bodyPr/>
          <a:lstStyle/>
          <a:p>
            <a:fld id="{0818BF62-2A5B-D243-AC8F-3130434D8985}" type="datetime1">
              <a:rPr lang="it-IT" smtClean="0"/>
              <a:t>24/01/24</a:t>
            </a:fld>
            <a:endParaRPr lang="en-IT" dirty="0"/>
          </a:p>
        </p:txBody>
      </p:sp>
      <p:sp>
        <p:nvSpPr>
          <p:cNvPr id="5" name="Footer Placeholder 4">
            <a:extLst>
              <a:ext uri="{FF2B5EF4-FFF2-40B4-BE49-F238E27FC236}">
                <a16:creationId xmlns:a16="http://schemas.microsoft.com/office/drawing/2014/main" id="{1CD269E8-BEFC-483E-ED10-835DA55BB751}"/>
              </a:ext>
            </a:extLst>
          </p:cNvPr>
          <p:cNvSpPr>
            <a:spLocks noGrp="1"/>
          </p:cNvSpPr>
          <p:nvPr>
            <p:ph type="ftr" sz="quarter" idx="11"/>
          </p:nvPr>
        </p:nvSpPr>
        <p:spPr>
          <a:xfrm>
            <a:off x="1809549" y="6423725"/>
            <a:ext cx="6705801" cy="240823"/>
          </a:xfrm>
        </p:spPr>
        <p:txBody>
          <a:bodyPr/>
          <a:lstStyle/>
          <a:p>
            <a:r>
              <a:rPr lang="en-GB"/>
              <a:t>stefano, anna grazia, mario, Intro GL Openscience di CoPER, 20240124</a:t>
            </a:r>
            <a:endParaRPr lang="en-IT"/>
          </a:p>
        </p:txBody>
      </p:sp>
      <p:sp>
        <p:nvSpPr>
          <p:cNvPr id="6" name="Slide Number Placeholder 5">
            <a:extLst>
              <a:ext uri="{FF2B5EF4-FFF2-40B4-BE49-F238E27FC236}">
                <a16:creationId xmlns:a16="http://schemas.microsoft.com/office/drawing/2014/main" id="{843BBF02-A7C8-3BA1-5369-6AC2B2858A8F}"/>
              </a:ext>
            </a:extLst>
          </p:cNvPr>
          <p:cNvSpPr>
            <a:spLocks noGrp="1"/>
          </p:cNvSpPr>
          <p:nvPr>
            <p:ph type="sldNum" sz="quarter" idx="12"/>
          </p:nvPr>
        </p:nvSpPr>
        <p:spPr/>
        <p:txBody>
          <a:bodyPr/>
          <a:lstStyle/>
          <a:p>
            <a:fld id="{DBC20BDB-0438-4842-85D3-4C1AF2DC0F03}" type="slidenum">
              <a:rPr lang="en-IT" smtClean="0"/>
              <a:t>‹#›</a:t>
            </a:fld>
            <a:endParaRPr lang="en-IT"/>
          </a:p>
        </p:txBody>
      </p:sp>
    </p:spTree>
    <p:extLst>
      <p:ext uri="{BB962C8B-B14F-4D97-AF65-F5344CB8AC3E}">
        <p14:creationId xmlns:p14="http://schemas.microsoft.com/office/powerpoint/2010/main" val="255740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47E0-60B4-54DE-1DC0-2BEFD232C399}"/>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10BE7650-2300-6C55-A146-E121B00BBDB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FCAB043-7452-B894-FAD1-DA59B1E0BD91}"/>
              </a:ext>
            </a:extLst>
          </p:cNvPr>
          <p:cNvSpPr>
            <a:spLocks noGrp="1"/>
          </p:cNvSpPr>
          <p:nvPr>
            <p:ph type="dt" sz="half" idx="10"/>
          </p:nvPr>
        </p:nvSpPr>
        <p:spPr>
          <a:xfrm>
            <a:off x="628650" y="6356350"/>
            <a:ext cx="2057400" cy="365125"/>
          </a:xfrm>
          <a:prstGeom prst="rect">
            <a:avLst/>
          </a:prstGeom>
        </p:spPr>
        <p:txBody>
          <a:bodyPr/>
          <a:lstStyle/>
          <a:p>
            <a:fld id="{D7457864-9F1C-7046-BE43-68E52AE88B0E}" type="datetime1">
              <a:rPr lang="it-IT" smtClean="0"/>
              <a:t>24/01/24</a:t>
            </a:fld>
            <a:endParaRPr lang="en-IT"/>
          </a:p>
        </p:txBody>
      </p:sp>
      <p:sp>
        <p:nvSpPr>
          <p:cNvPr id="5" name="Footer Placeholder 4">
            <a:extLst>
              <a:ext uri="{FF2B5EF4-FFF2-40B4-BE49-F238E27FC236}">
                <a16:creationId xmlns:a16="http://schemas.microsoft.com/office/drawing/2014/main" id="{3BED07E1-1ED3-FFF6-F0A8-DA8EBBDECF7D}"/>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6" name="Slide Number Placeholder 5">
            <a:extLst>
              <a:ext uri="{FF2B5EF4-FFF2-40B4-BE49-F238E27FC236}">
                <a16:creationId xmlns:a16="http://schemas.microsoft.com/office/drawing/2014/main" id="{B1A86D78-43FA-C0AA-BF9F-1C90A66C4930}"/>
              </a:ext>
            </a:extLst>
          </p:cNvPr>
          <p:cNvSpPr>
            <a:spLocks noGrp="1"/>
          </p:cNvSpPr>
          <p:nvPr>
            <p:ph type="sldNum" sz="quarter" idx="12"/>
          </p:nvPr>
        </p:nvSpPr>
        <p:spPr/>
        <p:txBody>
          <a:bodyPr/>
          <a:lstStyle/>
          <a:p>
            <a:fld id="{DBC20BDB-0438-4842-85D3-4C1AF2DC0F03}" type="slidenum">
              <a:rPr lang="en-IT" smtClean="0"/>
              <a:t>‹#›</a:t>
            </a:fld>
            <a:endParaRPr lang="en-IT"/>
          </a:p>
        </p:txBody>
      </p:sp>
    </p:spTree>
    <p:extLst>
      <p:ext uri="{BB962C8B-B14F-4D97-AF65-F5344CB8AC3E}">
        <p14:creationId xmlns:p14="http://schemas.microsoft.com/office/powerpoint/2010/main" val="779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3AC2-2A21-F536-A052-CBFB7CAA064E}"/>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65551750-FF96-FC79-BB00-2B9AC72DD32A}"/>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331AD4F7-C240-1E8B-F6D9-833AA5DBFCA7}"/>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BEFF0BFF-CE03-93DD-7121-09DCBD53185B}"/>
              </a:ext>
            </a:extLst>
          </p:cNvPr>
          <p:cNvSpPr>
            <a:spLocks noGrp="1"/>
          </p:cNvSpPr>
          <p:nvPr>
            <p:ph type="dt" sz="half" idx="10"/>
          </p:nvPr>
        </p:nvSpPr>
        <p:spPr>
          <a:xfrm>
            <a:off x="628650" y="6356350"/>
            <a:ext cx="2057400" cy="365125"/>
          </a:xfrm>
          <a:prstGeom prst="rect">
            <a:avLst/>
          </a:prstGeom>
        </p:spPr>
        <p:txBody>
          <a:bodyPr/>
          <a:lstStyle/>
          <a:p>
            <a:fld id="{8581278E-3688-9441-B681-79B7A04D02E0}" type="datetime1">
              <a:rPr lang="it-IT" smtClean="0"/>
              <a:t>24/01/24</a:t>
            </a:fld>
            <a:endParaRPr lang="en-IT"/>
          </a:p>
        </p:txBody>
      </p:sp>
      <p:sp>
        <p:nvSpPr>
          <p:cNvPr id="6" name="Footer Placeholder 5">
            <a:extLst>
              <a:ext uri="{FF2B5EF4-FFF2-40B4-BE49-F238E27FC236}">
                <a16:creationId xmlns:a16="http://schemas.microsoft.com/office/drawing/2014/main" id="{05DB1A05-50F5-C956-15D2-B89366BC013F}"/>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7" name="Slide Number Placeholder 6">
            <a:extLst>
              <a:ext uri="{FF2B5EF4-FFF2-40B4-BE49-F238E27FC236}">
                <a16:creationId xmlns:a16="http://schemas.microsoft.com/office/drawing/2014/main" id="{8488A154-00C6-7F00-A431-4F037EBB9170}"/>
              </a:ext>
            </a:extLst>
          </p:cNvPr>
          <p:cNvSpPr>
            <a:spLocks noGrp="1"/>
          </p:cNvSpPr>
          <p:nvPr>
            <p:ph type="sldNum" sz="quarter" idx="12"/>
          </p:nvPr>
        </p:nvSpPr>
        <p:spPr/>
        <p:txBody>
          <a:bodyPr/>
          <a:lstStyle/>
          <a:p>
            <a:fld id="{DBC20BDB-0438-4842-85D3-4C1AF2DC0F03}" type="slidenum">
              <a:rPr lang="en-IT" smtClean="0"/>
              <a:t>‹#›</a:t>
            </a:fld>
            <a:endParaRPr lang="en-IT"/>
          </a:p>
        </p:txBody>
      </p:sp>
    </p:spTree>
    <p:extLst>
      <p:ext uri="{BB962C8B-B14F-4D97-AF65-F5344CB8AC3E}">
        <p14:creationId xmlns:p14="http://schemas.microsoft.com/office/powerpoint/2010/main" val="170917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6C44-352C-DEC2-F987-ACA920042D8E}"/>
              </a:ext>
            </a:extLst>
          </p:cNvPr>
          <p:cNvSpPr>
            <a:spLocks noGrp="1"/>
          </p:cNvSpPr>
          <p:nvPr>
            <p:ph type="title"/>
          </p:nvPr>
        </p:nvSpPr>
        <p:spPr>
          <a:xfrm>
            <a:off x="630238" y="365125"/>
            <a:ext cx="78867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84ECED99-4E55-2F02-0264-03AD4BC7F2B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A8627F-8A18-2AE4-12B3-2A4098F9ADDD}"/>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5B916CE2-560B-0D0C-92BC-7CE1B422B1C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4449293-2D8E-F2A2-6419-001F1042E430}"/>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0BA53D67-F4DA-2E6B-3FE1-4B06E253A5A2}"/>
              </a:ext>
            </a:extLst>
          </p:cNvPr>
          <p:cNvSpPr>
            <a:spLocks noGrp="1"/>
          </p:cNvSpPr>
          <p:nvPr>
            <p:ph type="dt" sz="half" idx="10"/>
          </p:nvPr>
        </p:nvSpPr>
        <p:spPr>
          <a:xfrm>
            <a:off x="628650" y="6356350"/>
            <a:ext cx="2057400" cy="365125"/>
          </a:xfrm>
          <a:prstGeom prst="rect">
            <a:avLst/>
          </a:prstGeom>
        </p:spPr>
        <p:txBody>
          <a:bodyPr/>
          <a:lstStyle/>
          <a:p>
            <a:fld id="{39B79399-84BB-F64B-8C47-DA26AE59A37C}" type="datetime1">
              <a:rPr lang="it-IT" smtClean="0"/>
              <a:t>24/01/24</a:t>
            </a:fld>
            <a:endParaRPr lang="en-IT"/>
          </a:p>
        </p:txBody>
      </p:sp>
      <p:sp>
        <p:nvSpPr>
          <p:cNvPr id="8" name="Footer Placeholder 7">
            <a:extLst>
              <a:ext uri="{FF2B5EF4-FFF2-40B4-BE49-F238E27FC236}">
                <a16:creationId xmlns:a16="http://schemas.microsoft.com/office/drawing/2014/main" id="{CCF32FF8-5989-FDEF-329B-1AE318CAF9D2}"/>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9" name="Slide Number Placeholder 8">
            <a:extLst>
              <a:ext uri="{FF2B5EF4-FFF2-40B4-BE49-F238E27FC236}">
                <a16:creationId xmlns:a16="http://schemas.microsoft.com/office/drawing/2014/main" id="{BB94B2EE-3795-EE39-A45C-81512C9624A6}"/>
              </a:ext>
            </a:extLst>
          </p:cNvPr>
          <p:cNvSpPr>
            <a:spLocks noGrp="1"/>
          </p:cNvSpPr>
          <p:nvPr>
            <p:ph type="sldNum" sz="quarter" idx="12"/>
          </p:nvPr>
        </p:nvSpPr>
        <p:spPr/>
        <p:txBody>
          <a:bodyPr/>
          <a:lstStyle/>
          <a:p>
            <a:fld id="{DBC20BDB-0438-4842-85D3-4C1AF2DC0F03}" type="slidenum">
              <a:rPr lang="en-IT" smtClean="0"/>
              <a:t>‹#›</a:t>
            </a:fld>
            <a:endParaRPr lang="en-IT"/>
          </a:p>
        </p:txBody>
      </p:sp>
    </p:spTree>
    <p:extLst>
      <p:ext uri="{BB962C8B-B14F-4D97-AF65-F5344CB8AC3E}">
        <p14:creationId xmlns:p14="http://schemas.microsoft.com/office/powerpoint/2010/main" val="19105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3FD0-CF93-4E72-87E9-F07059CFFFAB}"/>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69ED8C90-D3A7-5B9A-E0E3-2D56C3FDF61A}"/>
              </a:ext>
            </a:extLst>
          </p:cNvPr>
          <p:cNvSpPr>
            <a:spLocks noGrp="1"/>
          </p:cNvSpPr>
          <p:nvPr>
            <p:ph type="dt" sz="half" idx="10"/>
          </p:nvPr>
        </p:nvSpPr>
        <p:spPr>
          <a:xfrm>
            <a:off x="628650" y="6356350"/>
            <a:ext cx="2057400" cy="365125"/>
          </a:xfrm>
          <a:prstGeom prst="rect">
            <a:avLst/>
          </a:prstGeom>
        </p:spPr>
        <p:txBody>
          <a:bodyPr/>
          <a:lstStyle/>
          <a:p>
            <a:fld id="{796F323E-2D45-AB4C-8C47-61F283205698}" type="datetime1">
              <a:rPr lang="it-IT" smtClean="0"/>
              <a:t>24/01/24</a:t>
            </a:fld>
            <a:endParaRPr lang="en-IT"/>
          </a:p>
        </p:txBody>
      </p:sp>
      <p:sp>
        <p:nvSpPr>
          <p:cNvPr id="4" name="Footer Placeholder 3">
            <a:extLst>
              <a:ext uri="{FF2B5EF4-FFF2-40B4-BE49-F238E27FC236}">
                <a16:creationId xmlns:a16="http://schemas.microsoft.com/office/drawing/2014/main" id="{9294069A-AD62-ED80-47DF-FE419D79B464}"/>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3D3DA1D5-85BA-6684-F109-E7BE88CCD5E5}"/>
              </a:ext>
            </a:extLst>
          </p:cNvPr>
          <p:cNvSpPr>
            <a:spLocks noGrp="1"/>
          </p:cNvSpPr>
          <p:nvPr>
            <p:ph type="sldNum" sz="quarter" idx="12"/>
          </p:nvPr>
        </p:nvSpPr>
        <p:spPr/>
        <p:txBody>
          <a:bodyPr/>
          <a:lstStyle/>
          <a:p>
            <a:fld id="{DBC20BDB-0438-4842-85D3-4C1AF2DC0F03}" type="slidenum">
              <a:rPr lang="en-IT" smtClean="0"/>
              <a:t>‹#›</a:t>
            </a:fld>
            <a:endParaRPr lang="en-IT"/>
          </a:p>
        </p:txBody>
      </p:sp>
    </p:spTree>
    <p:extLst>
      <p:ext uri="{BB962C8B-B14F-4D97-AF65-F5344CB8AC3E}">
        <p14:creationId xmlns:p14="http://schemas.microsoft.com/office/powerpoint/2010/main" val="350992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EBCDBD-6239-BA2D-3ED7-248DA771A009}"/>
              </a:ext>
            </a:extLst>
          </p:cNvPr>
          <p:cNvSpPr>
            <a:spLocks noGrp="1"/>
          </p:cNvSpPr>
          <p:nvPr>
            <p:ph type="dt" sz="half" idx="10"/>
          </p:nvPr>
        </p:nvSpPr>
        <p:spPr>
          <a:xfrm>
            <a:off x="628650" y="6356350"/>
            <a:ext cx="2057400" cy="365125"/>
          </a:xfrm>
          <a:prstGeom prst="rect">
            <a:avLst/>
          </a:prstGeom>
        </p:spPr>
        <p:txBody>
          <a:bodyPr/>
          <a:lstStyle/>
          <a:p>
            <a:fld id="{FBAB464E-4E4E-5242-9C36-94DF35136ADA}" type="datetime1">
              <a:rPr lang="it-IT" smtClean="0"/>
              <a:t>24/01/24</a:t>
            </a:fld>
            <a:endParaRPr lang="en-IT"/>
          </a:p>
        </p:txBody>
      </p:sp>
      <p:sp>
        <p:nvSpPr>
          <p:cNvPr id="3" name="Footer Placeholder 2">
            <a:extLst>
              <a:ext uri="{FF2B5EF4-FFF2-40B4-BE49-F238E27FC236}">
                <a16:creationId xmlns:a16="http://schemas.microsoft.com/office/drawing/2014/main" id="{9F039279-D93B-9B8F-9B6E-A8A238A65A96}"/>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4" name="Slide Number Placeholder 3">
            <a:extLst>
              <a:ext uri="{FF2B5EF4-FFF2-40B4-BE49-F238E27FC236}">
                <a16:creationId xmlns:a16="http://schemas.microsoft.com/office/drawing/2014/main" id="{4835C06E-C250-A367-FA0B-AC2EF573DDF3}"/>
              </a:ext>
            </a:extLst>
          </p:cNvPr>
          <p:cNvSpPr>
            <a:spLocks noGrp="1"/>
          </p:cNvSpPr>
          <p:nvPr>
            <p:ph type="sldNum" sz="quarter" idx="12"/>
          </p:nvPr>
        </p:nvSpPr>
        <p:spPr/>
        <p:txBody>
          <a:bodyPr/>
          <a:lstStyle/>
          <a:p>
            <a:fld id="{DBC20BDB-0438-4842-85D3-4C1AF2DC0F03}" type="slidenum">
              <a:rPr lang="en-IT" smtClean="0"/>
              <a:t>‹#›</a:t>
            </a:fld>
            <a:endParaRPr lang="en-IT"/>
          </a:p>
        </p:txBody>
      </p:sp>
    </p:spTree>
    <p:extLst>
      <p:ext uri="{BB962C8B-B14F-4D97-AF65-F5344CB8AC3E}">
        <p14:creationId xmlns:p14="http://schemas.microsoft.com/office/powerpoint/2010/main" val="265054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0E1E-B67E-3218-FE07-314988677A7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9167DFF8-3B41-BDB5-5D88-1322FA24836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2C82F3B8-AC57-15B3-2EE1-D553C26C165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16457C-72B6-2F93-E8A2-829A90E3E31F}"/>
              </a:ext>
            </a:extLst>
          </p:cNvPr>
          <p:cNvSpPr>
            <a:spLocks noGrp="1"/>
          </p:cNvSpPr>
          <p:nvPr>
            <p:ph type="dt" sz="half" idx="10"/>
          </p:nvPr>
        </p:nvSpPr>
        <p:spPr>
          <a:xfrm>
            <a:off x="628650" y="6356350"/>
            <a:ext cx="2057400" cy="365125"/>
          </a:xfrm>
          <a:prstGeom prst="rect">
            <a:avLst/>
          </a:prstGeom>
        </p:spPr>
        <p:txBody>
          <a:bodyPr/>
          <a:lstStyle/>
          <a:p>
            <a:fld id="{840F884B-5580-EA4E-8A64-04DE28C8E8FA}" type="datetime1">
              <a:rPr lang="it-IT" smtClean="0"/>
              <a:t>24/01/24</a:t>
            </a:fld>
            <a:endParaRPr lang="en-IT"/>
          </a:p>
        </p:txBody>
      </p:sp>
      <p:sp>
        <p:nvSpPr>
          <p:cNvPr id="6" name="Footer Placeholder 5">
            <a:extLst>
              <a:ext uri="{FF2B5EF4-FFF2-40B4-BE49-F238E27FC236}">
                <a16:creationId xmlns:a16="http://schemas.microsoft.com/office/drawing/2014/main" id="{25642963-D75B-A6E8-090B-371A81C0DE6A}"/>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7" name="Slide Number Placeholder 6">
            <a:extLst>
              <a:ext uri="{FF2B5EF4-FFF2-40B4-BE49-F238E27FC236}">
                <a16:creationId xmlns:a16="http://schemas.microsoft.com/office/drawing/2014/main" id="{E225BB0B-C14D-A880-2A90-13263581A791}"/>
              </a:ext>
            </a:extLst>
          </p:cNvPr>
          <p:cNvSpPr>
            <a:spLocks noGrp="1"/>
          </p:cNvSpPr>
          <p:nvPr>
            <p:ph type="sldNum" sz="quarter" idx="12"/>
          </p:nvPr>
        </p:nvSpPr>
        <p:spPr/>
        <p:txBody>
          <a:bodyPr/>
          <a:lstStyle/>
          <a:p>
            <a:fld id="{DBC20BDB-0438-4842-85D3-4C1AF2DC0F03}" type="slidenum">
              <a:rPr lang="en-IT" smtClean="0"/>
              <a:t>‹#›</a:t>
            </a:fld>
            <a:endParaRPr lang="en-IT"/>
          </a:p>
        </p:txBody>
      </p:sp>
    </p:spTree>
    <p:extLst>
      <p:ext uri="{BB962C8B-B14F-4D97-AF65-F5344CB8AC3E}">
        <p14:creationId xmlns:p14="http://schemas.microsoft.com/office/powerpoint/2010/main" val="350226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073B-D45C-3CAE-07BE-E862600FD448}"/>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4DC6BA1F-B51D-4119-D51C-7A47E3FF686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412CFF2E-219F-6BDF-7847-D0C9AF16774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31CC36-332F-7B7C-DC59-44B3CE1902A5}"/>
              </a:ext>
            </a:extLst>
          </p:cNvPr>
          <p:cNvSpPr>
            <a:spLocks noGrp="1"/>
          </p:cNvSpPr>
          <p:nvPr>
            <p:ph type="dt" sz="half" idx="10"/>
          </p:nvPr>
        </p:nvSpPr>
        <p:spPr>
          <a:xfrm>
            <a:off x="628650" y="6356350"/>
            <a:ext cx="2057400" cy="365125"/>
          </a:xfrm>
          <a:prstGeom prst="rect">
            <a:avLst/>
          </a:prstGeom>
        </p:spPr>
        <p:txBody>
          <a:bodyPr/>
          <a:lstStyle/>
          <a:p>
            <a:fld id="{0DABABBC-5BAD-0148-ADFE-487E6B75FB3B}" type="datetime1">
              <a:rPr lang="it-IT" smtClean="0"/>
              <a:t>24/01/24</a:t>
            </a:fld>
            <a:endParaRPr lang="en-IT"/>
          </a:p>
        </p:txBody>
      </p:sp>
      <p:sp>
        <p:nvSpPr>
          <p:cNvPr id="6" name="Footer Placeholder 5">
            <a:extLst>
              <a:ext uri="{FF2B5EF4-FFF2-40B4-BE49-F238E27FC236}">
                <a16:creationId xmlns:a16="http://schemas.microsoft.com/office/drawing/2014/main" id="{2ABEDEC4-ABA0-0AE5-37A6-2CC690837CC1}"/>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7" name="Slide Number Placeholder 6">
            <a:extLst>
              <a:ext uri="{FF2B5EF4-FFF2-40B4-BE49-F238E27FC236}">
                <a16:creationId xmlns:a16="http://schemas.microsoft.com/office/drawing/2014/main" id="{BC51BA4A-79FD-4261-5C28-B0E22E8237EC}"/>
              </a:ext>
            </a:extLst>
          </p:cNvPr>
          <p:cNvSpPr>
            <a:spLocks noGrp="1"/>
          </p:cNvSpPr>
          <p:nvPr>
            <p:ph type="sldNum" sz="quarter" idx="12"/>
          </p:nvPr>
        </p:nvSpPr>
        <p:spPr/>
        <p:txBody>
          <a:bodyPr/>
          <a:lstStyle/>
          <a:p>
            <a:fld id="{DBC20BDB-0438-4842-85D3-4C1AF2DC0F03}" type="slidenum">
              <a:rPr lang="en-IT" smtClean="0"/>
              <a:t>‹#›</a:t>
            </a:fld>
            <a:endParaRPr lang="en-IT"/>
          </a:p>
        </p:txBody>
      </p:sp>
    </p:spTree>
    <p:extLst>
      <p:ext uri="{BB962C8B-B14F-4D97-AF65-F5344CB8AC3E}">
        <p14:creationId xmlns:p14="http://schemas.microsoft.com/office/powerpoint/2010/main" val="296726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FF20FE-ED1F-BE62-54AB-1ACC31919F6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4588EFC2-80BB-6B98-A14D-908A65EE65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T" dirty="0"/>
          </a:p>
        </p:txBody>
      </p:sp>
      <p:sp>
        <p:nvSpPr>
          <p:cNvPr id="5" name="Footer Placeholder 4">
            <a:extLst>
              <a:ext uri="{FF2B5EF4-FFF2-40B4-BE49-F238E27FC236}">
                <a16:creationId xmlns:a16="http://schemas.microsoft.com/office/drawing/2014/main" id="{2529BC96-59D8-C8B7-375C-0B9AEC260C5D}"/>
              </a:ext>
            </a:extLst>
          </p:cNvPr>
          <p:cNvSpPr>
            <a:spLocks noGrp="1"/>
          </p:cNvSpPr>
          <p:nvPr>
            <p:ph type="ftr" sz="quarter" idx="3"/>
          </p:nvPr>
        </p:nvSpPr>
        <p:spPr>
          <a:xfrm>
            <a:off x="2656573" y="6423725"/>
            <a:ext cx="5226518" cy="24082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stefano, anna grazia, mario, Intro GL Openscience di CoPER, 20240124</a:t>
            </a:r>
            <a:endParaRPr lang="en-IT" dirty="0"/>
          </a:p>
        </p:txBody>
      </p:sp>
      <p:sp>
        <p:nvSpPr>
          <p:cNvPr id="6" name="Slide Number Placeholder 5">
            <a:extLst>
              <a:ext uri="{FF2B5EF4-FFF2-40B4-BE49-F238E27FC236}">
                <a16:creationId xmlns:a16="http://schemas.microsoft.com/office/drawing/2014/main" id="{3B335EEB-2F3A-C185-DD41-874B14A53ACD}"/>
              </a:ext>
            </a:extLst>
          </p:cNvPr>
          <p:cNvSpPr>
            <a:spLocks noGrp="1"/>
          </p:cNvSpPr>
          <p:nvPr>
            <p:ph type="sldNum" sz="quarter" idx="4"/>
          </p:nvPr>
        </p:nvSpPr>
        <p:spPr>
          <a:xfrm>
            <a:off x="8576110" y="6356350"/>
            <a:ext cx="43975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20BDB-0438-4842-85D3-4C1AF2DC0F03}" type="slidenum">
              <a:rPr lang="en-IT" smtClean="0"/>
              <a:t>‹#›</a:t>
            </a:fld>
            <a:endParaRPr lang="en-IT"/>
          </a:p>
        </p:txBody>
      </p:sp>
      <p:pic>
        <p:nvPicPr>
          <p:cNvPr id="9" name="Google Shape;88;g19c9f0c780c_0_0">
            <a:extLst>
              <a:ext uri="{FF2B5EF4-FFF2-40B4-BE49-F238E27FC236}">
                <a16:creationId xmlns:a16="http://schemas.microsoft.com/office/drawing/2014/main" id="{957EF524-F7D9-1149-60A4-22B4ABED32EF}"/>
              </a:ext>
            </a:extLst>
          </p:cNvPr>
          <p:cNvPicPr preferRelativeResize="0"/>
          <p:nvPr userDrawn="1"/>
        </p:nvPicPr>
        <p:blipFill>
          <a:blip r:embed="rId14">
            <a:alphaModFix/>
          </a:blip>
          <a:stretch>
            <a:fillRect/>
          </a:stretch>
        </p:blipFill>
        <p:spPr>
          <a:xfrm>
            <a:off x="329713" y="5624455"/>
            <a:ext cx="2057400" cy="1028005"/>
          </a:xfrm>
          <a:prstGeom prst="rect">
            <a:avLst/>
          </a:prstGeom>
          <a:noFill/>
          <a:ln>
            <a:noFill/>
          </a:ln>
        </p:spPr>
      </p:pic>
      <p:sp>
        <p:nvSpPr>
          <p:cNvPr id="10" name="Google Shape;89;g19c9f0c780c_0_0">
            <a:extLst>
              <a:ext uri="{FF2B5EF4-FFF2-40B4-BE49-F238E27FC236}">
                <a16:creationId xmlns:a16="http://schemas.microsoft.com/office/drawing/2014/main" id="{7CDBE5CF-C3C6-2CB8-7B53-8CF63CFFB2B3}"/>
              </a:ext>
            </a:extLst>
          </p:cNvPr>
          <p:cNvSpPr/>
          <p:nvPr userDrawn="1"/>
        </p:nvSpPr>
        <p:spPr>
          <a:xfrm>
            <a:off x="1739212" y="6044665"/>
            <a:ext cx="7404788" cy="221991"/>
          </a:xfrm>
          <a:prstGeom prst="rect">
            <a:avLst/>
          </a:prstGeom>
          <a:solidFill>
            <a:srgbClr val="DA2833"/>
          </a:solidFill>
          <a:ln>
            <a:noFill/>
          </a:ln>
        </p:spPr>
        <p:txBody>
          <a:bodyPr spcFirstLastPara="1" wrap="square" lIns="91425" tIns="54000" rIns="91425" bIns="91425" anchor="ctr" anchorCtr="0">
            <a:noAutofit/>
          </a:bodyPr>
          <a:lstStyle/>
          <a:p>
            <a:pPr marL="0" lvl="0" indent="0" algn="l" rtl="0">
              <a:spcBef>
                <a:spcPts val="0"/>
              </a:spcBef>
              <a:spcAft>
                <a:spcPts val="0"/>
              </a:spcAft>
              <a:buNone/>
            </a:pPr>
            <a:r>
              <a:rPr lang="it-IT" sz="1400" b="1" dirty="0">
                <a:solidFill>
                  <a:srgbClr val="FFFFFF"/>
                </a:solidFill>
                <a:latin typeface="Ubuntu"/>
                <a:ea typeface="Ubuntu"/>
                <a:cs typeface="Ubuntu"/>
                <a:sym typeface="Ubuntu"/>
              </a:rPr>
              <a:t>Gruppo Open Science</a:t>
            </a:r>
            <a:endParaRPr sz="1400" b="1" dirty="0">
              <a:solidFill>
                <a:srgbClr val="FFFFFF"/>
              </a:solidFill>
              <a:latin typeface="Ubuntu"/>
              <a:ea typeface="Ubuntu"/>
              <a:cs typeface="Ubuntu"/>
              <a:sym typeface="Ubuntu"/>
            </a:endParaRPr>
          </a:p>
        </p:txBody>
      </p:sp>
      <p:pic>
        <p:nvPicPr>
          <p:cNvPr id="11" name="Picture 10" descr="ccby.png">
            <a:extLst>
              <a:ext uri="{FF2B5EF4-FFF2-40B4-BE49-F238E27FC236}">
                <a16:creationId xmlns:a16="http://schemas.microsoft.com/office/drawing/2014/main" id="{3AF42848-402C-36C1-5C86-A8E00B474C9E}"/>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418308" y="6042846"/>
            <a:ext cx="630921" cy="221991"/>
          </a:xfrm>
          <a:prstGeom prst="rect">
            <a:avLst/>
          </a:prstGeom>
        </p:spPr>
      </p:pic>
    </p:spTree>
    <p:extLst>
      <p:ext uri="{BB962C8B-B14F-4D97-AF65-F5344CB8AC3E}">
        <p14:creationId xmlns:p14="http://schemas.microsoft.com/office/powerpoint/2010/main" val="207731699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67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oper.openscience@lists.infn.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agenda.infn.it/e/ConvegnoOpenscienceCoPER2022"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5161/oar.it/7696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15161/oar.it/14326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cienceeurope.org/our-resources/action-plan-for-diamond-open-acces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obertocaso.it/2022/08/06/il-diritto-di-ripubblicazione-in-ambito-scientifico-secondary-publication-right-bibliografia-e-sitografia/" TargetMode="External"/><Relationship Id="rId2" Type="http://schemas.openxmlformats.org/officeDocument/2006/relationships/hyperlink" Target="https://aisa.sp.unipi.it/attivita/diritto-di-ripubblicazione-in-ambito-scientific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horturl.at/ADNT7" TargetMode="External"/><Relationship Id="rId2" Type="http://schemas.openxmlformats.org/officeDocument/2006/relationships/hyperlink" Target="https://home.infn.it/coper/opendata.html" TargetMode="External"/><Relationship Id="rId1" Type="http://schemas.openxmlformats.org/officeDocument/2006/relationships/slideLayout" Target="../slideLayouts/slideLayout2.xml"/><Relationship Id="rId4" Type="http://schemas.openxmlformats.org/officeDocument/2006/relationships/hyperlink" Target="https://shorturl.at/vxGK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dirittodautore.it/wp-content/uploads/2023/12/Programma_19dicembre_2023.pdf" TargetMode="External"/><Relationship Id="rId2" Type="http://schemas.openxmlformats.org/officeDocument/2006/relationships/hyperlink" Target="https://indico.ict.inaf.it/event/2526/timetable/#all.detaile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6055-4ACD-FDF8-B84D-58D7D93D30B1}"/>
              </a:ext>
            </a:extLst>
          </p:cNvPr>
          <p:cNvSpPr>
            <a:spLocks noGrp="1"/>
          </p:cNvSpPr>
          <p:nvPr>
            <p:ph type="ctrTitle"/>
          </p:nvPr>
        </p:nvSpPr>
        <p:spPr>
          <a:xfrm>
            <a:off x="1033671" y="97570"/>
            <a:ext cx="6858000" cy="876378"/>
          </a:xfrm>
        </p:spPr>
        <p:txBody>
          <a:bodyPr>
            <a:noAutofit/>
          </a:bodyPr>
          <a:lstStyle/>
          <a:p>
            <a:r>
              <a:rPr lang="en-IT" sz="2700" dirty="0"/>
              <a:t>Open Science CoPER n.21</a:t>
            </a:r>
            <a:br>
              <a:rPr lang="en-IT" sz="2700" dirty="0"/>
            </a:br>
            <a:r>
              <a:rPr lang="en-GB" sz="1200" dirty="0"/>
              <a:t>https://agenda.infn.it/e/</a:t>
            </a:r>
            <a:r>
              <a:rPr lang="en-GB" sz="1200" dirty="0" err="1"/>
              <a:t>coper.openscience</a:t>
            </a:r>
            <a:r>
              <a:rPr lang="en-GB" sz="825" dirty="0"/>
              <a:t>/21</a:t>
            </a:r>
            <a:br>
              <a:rPr lang="en-GB" sz="825" dirty="0"/>
            </a:br>
            <a:r>
              <a:rPr lang="en-GB" sz="900" b="1" dirty="0"/>
              <a:t>https://</a:t>
            </a:r>
            <a:r>
              <a:rPr lang="en-GB" sz="900" b="1" dirty="0" err="1"/>
              <a:t>home.infn.it</a:t>
            </a:r>
            <a:r>
              <a:rPr lang="en-GB" sz="900" b="1" dirty="0"/>
              <a:t>/</a:t>
            </a:r>
            <a:r>
              <a:rPr lang="en-GB" sz="900" b="1" dirty="0" err="1"/>
              <a:t>conper</a:t>
            </a:r>
            <a:r>
              <a:rPr lang="en-GB" sz="900" b="1" dirty="0"/>
              <a:t>/</a:t>
            </a:r>
            <a:r>
              <a:rPr lang="en-GB" sz="900" b="1" dirty="0" err="1"/>
              <a:t>openscience.html</a:t>
            </a:r>
            <a:endParaRPr lang="en-IT" sz="2700" dirty="0"/>
          </a:p>
        </p:txBody>
      </p:sp>
      <p:sp>
        <p:nvSpPr>
          <p:cNvPr id="4" name="TextBox 3">
            <a:extLst>
              <a:ext uri="{FF2B5EF4-FFF2-40B4-BE49-F238E27FC236}">
                <a16:creationId xmlns:a16="http://schemas.microsoft.com/office/drawing/2014/main" id="{E5CF4433-F85D-FBC2-67BC-00F167C6AE6E}"/>
              </a:ext>
            </a:extLst>
          </p:cNvPr>
          <p:cNvSpPr txBox="1"/>
          <p:nvPr/>
        </p:nvSpPr>
        <p:spPr>
          <a:xfrm>
            <a:off x="2543304" y="1028363"/>
            <a:ext cx="3495189" cy="600164"/>
          </a:xfrm>
          <a:prstGeom prst="rect">
            <a:avLst/>
          </a:prstGeom>
          <a:noFill/>
        </p:spPr>
        <p:txBody>
          <a:bodyPr wrap="none" rtlCol="0">
            <a:spAutoFit/>
          </a:bodyPr>
          <a:lstStyle/>
          <a:p>
            <a:pPr algn="ctr"/>
            <a:r>
              <a:rPr lang="en-GB" sz="900" dirty="0"/>
              <a:t>S</a:t>
            </a:r>
            <a:r>
              <a:rPr lang="en-IT" sz="900" dirty="0"/>
              <a:t>tefano, Anna Grazia, Mario</a:t>
            </a:r>
          </a:p>
          <a:p>
            <a:pPr algn="ctr"/>
            <a:r>
              <a:rPr lang="en-IT" sz="900" dirty="0"/>
              <a:t>20240124</a:t>
            </a:r>
          </a:p>
          <a:p>
            <a:pPr algn="ctr"/>
            <a:r>
              <a:rPr lang="en-GB" sz="1500" dirty="0"/>
              <a:t>https://</a:t>
            </a:r>
            <a:r>
              <a:rPr lang="en-GB" sz="1500" dirty="0" err="1"/>
              <a:t>blue.meet.garr.it</a:t>
            </a:r>
            <a:r>
              <a:rPr lang="en-GB" sz="1500" dirty="0"/>
              <a:t>/b/ire-</a:t>
            </a:r>
            <a:r>
              <a:rPr lang="en-GB" sz="1500" dirty="0" err="1"/>
              <a:t>pvz</a:t>
            </a:r>
            <a:r>
              <a:rPr lang="en-GB" sz="1500" dirty="0"/>
              <a:t>-</a:t>
            </a:r>
            <a:r>
              <a:rPr lang="en-GB" sz="1500" dirty="0" err="1"/>
              <a:t>eiz-ndq</a:t>
            </a:r>
            <a:endParaRPr lang="en-IT" sz="1350" dirty="0"/>
          </a:p>
        </p:txBody>
      </p:sp>
      <p:pic>
        <p:nvPicPr>
          <p:cNvPr id="5" name="Picture 4">
            <a:extLst>
              <a:ext uri="{FF2B5EF4-FFF2-40B4-BE49-F238E27FC236}">
                <a16:creationId xmlns:a16="http://schemas.microsoft.com/office/drawing/2014/main" id="{2623410B-5F71-EE9D-C601-D382259CD3C1}"/>
              </a:ext>
            </a:extLst>
          </p:cNvPr>
          <p:cNvPicPr>
            <a:picLocks noChangeAspect="1"/>
          </p:cNvPicPr>
          <p:nvPr/>
        </p:nvPicPr>
        <p:blipFill>
          <a:blip r:embed="rId2"/>
          <a:stretch>
            <a:fillRect/>
          </a:stretch>
        </p:blipFill>
        <p:spPr>
          <a:xfrm>
            <a:off x="0" y="1628527"/>
            <a:ext cx="9144000" cy="3963315"/>
          </a:xfrm>
          <a:prstGeom prst="rect">
            <a:avLst/>
          </a:prstGeom>
        </p:spPr>
      </p:pic>
    </p:spTree>
    <p:extLst>
      <p:ext uri="{BB962C8B-B14F-4D97-AF65-F5344CB8AC3E}">
        <p14:creationId xmlns:p14="http://schemas.microsoft.com/office/powerpoint/2010/main" val="196037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CCA2-C911-24D6-928A-DE2738C11BBD}"/>
              </a:ext>
            </a:extLst>
          </p:cNvPr>
          <p:cNvSpPr>
            <a:spLocks noGrp="1"/>
          </p:cNvSpPr>
          <p:nvPr>
            <p:ph type="title"/>
          </p:nvPr>
        </p:nvSpPr>
        <p:spPr>
          <a:xfrm>
            <a:off x="628650" y="129227"/>
            <a:ext cx="7886700" cy="1325563"/>
          </a:xfrm>
        </p:spPr>
        <p:txBody>
          <a:bodyPr/>
          <a:lstStyle/>
          <a:p>
            <a:r>
              <a:rPr lang="en-GB" dirty="0"/>
              <a:t>G</a:t>
            </a:r>
            <a:r>
              <a:rPr lang="en-IT" dirty="0"/>
              <a:t>ruppi tematici</a:t>
            </a:r>
          </a:p>
        </p:txBody>
      </p:sp>
      <p:sp>
        <p:nvSpPr>
          <p:cNvPr id="3" name="Content Placeholder 2">
            <a:extLst>
              <a:ext uri="{FF2B5EF4-FFF2-40B4-BE49-F238E27FC236}">
                <a16:creationId xmlns:a16="http://schemas.microsoft.com/office/drawing/2014/main" id="{D8A1703D-4817-B109-F7A3-3928030D66C0}"/>
              </a:ext>
            </a:extLst>
          </p:cNvPr>
          <p:cNvSpPr>
            <a:spLocks noGrp="1"/>
          </p:cNvSpPr>
          <p:nvPr>
            <p:ph idx="1"/>
          </p:nvPr>
        </p:nvSpPr>
        <p:spPr>
          <a:xfrm>
            <a:off x="689410" y="1146645"/>
            <a:ext cx="7886700" cy="1010042"/>
          </a:xfrm>
        </p:spPr>
        <p:txBody>
          <a:bodyPr/>
          <a:lstStyle/>
          <a:p>
            <a:r>
              <a:rPr lang="en-GB" dirty="0"/>
              <a:t>Per </a:t>
            </a:r>
            <a:r>
              <a:rPr lang="en-GB" dirty="0" err="1"/>
              <a:t>ognuno</a:t>
            </a:r>
            <a:r>
              <a:rPr lang="en-GB" dirty="0"/>
              <a:t>, un breve workshop</a:t>
            </a:r>
            <a:r>
              <a:rPr lang="en-IT" dirty="0"/>
              <a:t> online  (1/2 giornata) entro aprile-maggio</a:t>
            </a:r>
          </a:p>
        </p:txBody>
      </p:sp>
      <p:sp>
        <p:nvSpPr>
          <p:cNvPr id="4" name="Footer Placeholder 3">
            <a:extLst>
              <a:ext uri="{FF2B5EF4-FFF2-40B4-BE49-F238E27FC236}">
                <a16:creationId xmlns:a16="http://schemas.microsoft.com/office/drawing/2014/main" id="{E8F0FF48-1D57-FED8-125D-D7815DA5628B}"/>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7BA96858-C379-E712-3E54-A8BB9F11974B}"/>
              </a:ext>
            </a:extLst>
          </p:cNvPr>
          <p:cNvSpPr>
            <a:spLocks noGrp="1"/>
          </p:cNvSpPr>
          <p:nvPr>
            <p:ph type="sldNum" sz="quarter" idx="12"/>
          </p:nvPr>
        </p:nvSpPr>
        <p:spPr/>
        <p:txBody>
          <a:bodyPr/>
          <a:lstStyle/>
          <a:p>
            <a:fld id="{DBC20BDB-0438-4842-85D3-4C1AF2DC0F03}" type="slidenum">
              <a:rPr lang="en-IT" smtClean="0"/>
              <a:t>10</a:t>
            </a:fld>
            <a:endParaRPr lang="en-IT"/>
          </a:p>
        </p:txBody>
      </p:sp>
      <p:sp>
        <p:nvSpPr>
          <p:cNvPr id="6" name="Title 1">
            <a:extLst>
              <a:ext uri="{FF2B5EF4-FFF2-40B4-BE49-F238E27FC236}">
                <a16:creationId xmlns:a16="http://schemas.microsoft.com/office/drawing/2014/main" id="{A7A5F5B9-161B-F22F-17CE-4BF29EF5FF86}"/>
              </a:ext>
            </a:extLst>
          </p:cNvPr>
          <p:cNvSpPr txBox="1">
            <a:spLocks/>
          </p:cNvSpPr>
          <p:nvPr/>
        </p:nvSpPr>
        <p:spPr>
          <a:xfrm>
            <a:off x="822759" y="214965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r>
              <a:rPr lang="en-US" dirty="0" err="1"/>
              <a:t>Convegno</a:t>
            </a:r>
            <a:r>
              <a:rPr lang="en-US" dirty="0"/>
              <a:t> </a:t>
            </a:r>
            <a:r>
              <a:rPr lang="en-US" dirty="0" err="1"/>
              <a:t>nazionale</a:t>
            </a:r>
            <a:r>
              <a:rPr lang="en-US" dirty="0"/>
              <a:t> GLOS di </a:t>
            </a:r>
            <a:r>
              <a:rPr lang="en-US" dirty="0" err="1"/>
              <a:t>CoPER</a:t>
            </a:r>
            <a:endParaRPr lang="en-IT" dirty="0"/>
          </a:p>
        </p:txBody>
      </p:sp>
      <p:sp>
        <p:nvSpPr>
          <p:cNvPr id="7" name="TextBox 6">
            <a:extLst>
              <a:ext uri="{FF2B5EF4-FFF2-40B4-BE49-F238E27FC236}">
                <a16:creationId xmlns:a16="http://schemas.microsoft.com/office/drawing/2014/main" id="{770CCF22-8CED-6398-122D-C81BBEDF766D}"/>
              </a:ext>
            </a:extLst>
          </p:cNvPr>
          <p:cNvSpPr txBox="1"/>
          <p:nvPr/>
        </p:nvSpPr>
        <p:spPr>
          <a:xfrm>
            <a:off x="822759" y="3497101"/>
            <a:ext cx="7753351" cy="923330"/>
          </a:xfrm>
          <a:prstGeom prst="rect">
            <a:avLst/>
          </a:prstGeom>
          <a:noFill/>
        </p:spPr>
        <p:txBody>
          <a:bodyPr wrap="square" rtlCol="0">
            <a:spAutoFit/>
          </a:bodyPr>
          <a:lstStyle/>
          <a:p>
            <a:pPr marL="285750" indent="-285750">
              <a:buFont typeface="Arial" panose="020B0604020202020204" pitchFamily="34" charset="0"/>
              <a:buChar char="•"/>
            </a:pPr>
            <a:r>
              <a:rPr lang="en-IT" dirty="0"/>
              <a:t>Candidatura ad ospitare: Laboratori Nazionali di Frascati. Ottenuto un piccolo finanziamento.</a:t>
            </a:r>
          </a:p>
          <a:p>
            <a:r>
              <a:rPr lang="en-IT" dirty="0"/>
              <a:t>F</a:t>
            </a:r>
            <a:r>
              <a:rPr lang="en-GB" dirty="0"/>
              <a:t>o</a:t>
            </a:r>
            <a:r>
              <a:rPr lang="en-IT" dirty="0"/>
              <a:t>rmato “noon-to-noon”. Due giorni adiacenti al weekend ?</a:t>
            </a:r>
          </a:p>
        </p:txBody>
      </p:sp>
      <p:sp>
        <p:nvSpPr>
          <p:cNvPr id="8" name="TextBox 7">
            <a:extLst>
              <a:ext uri="{FF2B5EF4-FFF2-40B4-BE49-F238E27FC236}">
                <a16:creationId xmlns:a16="http://schemas.microsoft.com/office/drawing/2014/main" id="{6FD69A8E-4EDA-7773-F1A0-D6776791DE5F}"/>
              </a:ext>
            </a:extLst>
          </p:cNvPr>
          <p:cNvSpPr txBox="1"/>
          <p:nvPr/>
        </p:nvSpPr>
        <p:spPr>
          <a:xfrm>
            <a:off x="864322" y="4478226"/>
            <a:ext cx="1969001" cy="1200329"/>
          </a:xfrm>
          <a:prstGeom prst="rect">
            <a:avLst/>
          </a:prstGeom>
          <a:noFill/>
        </p:spPr>
        <p:txBody>
          <a:bodyPr wrap="none" rtlCol="0">
            <a:spAutoFit/>
          </a:bodyPr>
          <a:lstStyle/>
          <a:p>
            <a:r>
              <a:rPr lang="en-IT" dirty="0"/>
              <a:t>Periodi proposti:</a:t>
            </a:r>
          </a:p>
          <a:p>
            <a:r>
              <a:rPr lang="en-IT" dirty="0"/>
              <a:t>	2-6 dicembre</a:t>
            </a:r>
          </a:p>
          <a:p>
            <a:r>
              <a:rPr lang="en-IT" dirty="0"/>
              <a:t>        9-13 dicembre</a:t>
            </a:r>
          </a:p>
          <a:p>
            <a:r>
              <a:rPr lang="en-IT" dirty="0"/>
              <a:t>               </a:t>
            </a:r>
            <a:r>
              <a:rPr lang="en-IT" b="1" dirty="0"/>
              <a:t>DOODLE</a:t>
            </a:r>
          </a:p>
        </p:txBody>
      </p:sp>
    </p:spTree>
    <p:extLst>
      <p:ext uri="{BB962C8B-B14F-4D97-AF65-F5344CB8AC3E}">
        <p14:creationId xmlns:p14="http://schemas.microsoft.com/office/powerpoint/2010/main" val="59345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FAE8-9C8E-3FE4-0DF6-671FFF3455C0}"/>
              </a:ext>
            </a:extLst>
          </p:cNvPr>
          <p:cNvSpPr>
            <a:spLocks noGrp="1"/>
          </p:cNvSpPr>
          <p:nvPr>
            <p:ph type="title"/>
          </p:nvPr>
        </p:nvSpPr>
        <p:spPr/>
        <p:txBody>
          <a:bodyPr/>
          <a:lstStyle/>
          <a:p>
            <a:r>
              <a:rPr lang="en-GB" dirty="0"/>
              <a:t>P</a:t>
            </a:r>
            <a:r>
              <a:rPr lang="en-IT" dirty="0"/>
              <a:t>rossima riunione fine  febbraio/inizio marzo</a:t>
            </a:r>
          </a:p>
        </p:txBody>
      </p:sp>
      <p:sp>
        <p:nvSpPr>
          <p:cNvPr id="3" name="Content Placeholder 2">
            <a:extLst>
              <a:ext uri="{FF2B5EF4-FFF2-40B4-BE49-F238E27FC236}">
                <a16:creationId xmlns:a16="http://schemas.microsoft.com/office/drawing/2014/main" id="{F7164696-CEEF-64E5-9C31-70075B1C33D9}"/>
              </a:ext>
            </a:extLst>
          </p:cNvPr>
          <p:cNvSpPr>
            <a:spLocks noGrp="1"/>
          </p:cNvSpPr>
          <p:nvPr>
            <p:ph idx="1"/>
          </p:nvPr>
        </p:nvSpPr>
        <p:spPr/>
        <p:txBody>
          <a:bodyPr/>
          <a:lstStyle/>
          <a:p>
            <a:r>
              <a:rPr lang="en-GB" dirty="0"/>
              <a:t>S</a:t>
            </a:r>
            <a:r>
              <a:rPr lang="en-IT" dirty="0"/>
              <a:t>egue doodle</a:t>
            </a:r>
          </a:p>
        </p:txBody>
      </p:sp>
      <p:sp>
        <p:nvSpPr>
          <p:cNvPr id="4" name="Footer Placeholder 3">
            <a:extLst>
              <a:ext uri="{FF2B5EF4-FFF2-40B4-BE49-F238E27FC236}">
                <a16:creationId xmlns:a16="http://schemas.microsoft.com/office/drawing/2014/main" id="{B8F4FE7E-8F22-4389-189C-DED892D7E1D2}"/>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76886447-F4F8-CD61-C93D-91AB3A7E904A}"/>
              </a:ext>
            </a:extLst>
          </p:cNvPr>
          <p:cNvSpPr>
            <a:spLocks noGrp="1"/>
          </p:cNvSpPr>
          <p:nvPr>
            <p:ph type="sldNum" sz="quarter" idx="12"/>
          </p:nvPr>
        </p:nvSpPr>
        <p:spPr/>
        <p:txBody>
          <a:bodyPr/>
          <a:lstStyle/>
          <a:p>
            <a:fld id="{DBC20BDB-0438-4842-85D3-4C1AF2DC0F03}" type="slidenum">
              <a:rPr lang="en-IT" smtClean="0"/>
              <a:t>11</a:t>
            </a:fld>
            <a:endParaRPr lang="en-IT"/>
          </a:p>
        </p:txBody>
      </p:sp>
    </p:spTree>
    <p:extLst>
      <p:ext uri="{BB962C8B-B14F-4D97-AF65-F5344CB8AC3E}">
        <p14:creationId xmlns:p14="http://schemas.microsoft.com/office/powerpoint/2010/main" val="188255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8EF8-0BA7-163A-326B-07A3CC6E3181}"/>
              </a:ext>
            </a:extLst>
          </p:cNvPr>
          <p:cNvSpPr>
            <a:spLocks noGrp="1"/>
          </p:cNvSpPr>
          <p:nvPr>
            <p:ph type="title"/>
          </p:nvPr>
        </p:nvSpPr>
        <p:spPr>
          <a:xfrm>
            <a:off x="481764" y="193452"/>
            <a:ext cx="7905182" cy="628651"/>
          </a:xfrm>
        </p:spPr>
        <p:txBody>
          <a:bodyPr>
            <a:noAutofit/>
          </a:bodyPr>
          <a:lstStyle/>
          <a:p>
            <a:pPr algn="ctr"/>
            <a:r>
              <a:rPr lang="en-IT" sz="3200" dirty="0"/>
              <a:t>Prossimi Passi dei Gruppi Tematici</a:t>
            </a:r>
            <a:br>
              <a:rPr lang="en-IT" sz="3200" dirty="0"/>
            </a:br>
            <a:r>
              <a:rPr lang="en-US" sz="1200" dirty="0"/>
              <a:t>DOI: 10.15161/</a:t>
            </a:r>
            <a:r>
              <a:rPr lang="en-US" sz="1200" dirty="0" err="1"/>
              <a:t>oar.it</a:t>
            </a:r>
            <a:r>
              <a:rPr lang="en-US" sz="1200" dirty="0"/>
              <a:t>/143367</a:t>
            </a:r>
            <a:br>
              <a:rPr lang="en-IT" sz="3200" dirty="0"/>
            </a:br>
            <a:endParaRPr lang="en-IT" sz="3200" dirty="0"/>
          </a:p>
        </p:txBody>
      </p:sp>
      <p:sp>
        <p:nvSpPr>
          <p:cNvPr id="4" name="Footer Placeholder 3">
            <a:extLst>
              <a:ext uri="{FF2B5EF4-FFF2-40B4-BE49-F238E27FC236}">
                <a16:creationId xmlns:a16="http://schemas.microsoft.com/office/drawing/2014/main" id="{3E5669C0-6935-098D-9974-42C4C9714AC2}"/>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2964988E-038F-6AFF-ACCC-B19F3B348718}"/>
              </a:ext>
            </a:extLst>
          </p:cNvPr>
          <p:cNvSpPr>
            <a:spLocks noGrp="1"/>
          </p:cNvSpPr>
          <p:nvPr>
            <p:ph type="sldNum" sz="quarter" idx="12"/>
          </p:nvPr>
        </p:nvSpPr>
        <p:spPr/>
        <p:txBody>
          <a:bodyPr/>
          <a:lstStyle/>
          <a:p>
            <a:fld id="{2EFD5E31-190B-B344-9941-225F48E8ADC2}" type="slidenum">
              <a:rPr lang="en-IT" smtClean="0"/>
              <a:t>12</a:t>
            </a:fld>
            <a:endParaRPr lang="en-IT"/>
          </a:p>
        </p:txBody>
      </p:sp>
      <p:sp>
        <p:nvSpPr>
          <p:cNvPr id="7" name="Content Placeholder 6">
            <a:extLst>
              <a:ext uri="{FF2B5EF4-FFF2-40B4-BE49-F238E27FC236}">
                <a16:creationId xmlns:a16="http://schemas.microsoft.com/office/drawing/2014/main" id="{9794575A-2EFF-A18A-1042-157173B8C928}"/>
              </a:ext>
            </a:extLst>
          </p:cNvPr>
          <p:cNvSpPr>
            <a:spLocks noGrp="1"/>
          </p:cNvSpPr>
          <p:nvPr>
            <p:ph idx="1"/>
          </p:nvPr>
        </p:nvSpPr>
        <p:spPr>
          <a:xfrm>
            <a:off x="169546" y="655373"/>
            <a:ext cx="8217400" cy="5297319"/>
          </a:xfrm>
        </p:spPr>
        <p:txBody>
          <a:bodyPr>
            <a:normAutofit lnSpcReduction="10000"/>
          </a:bodyPr>
          <a:lstStyle/>
          <a:p>
            <a:pPr marL="385763" indent="-385763">
              <a:buFont typeface="+mj-lt"/>
              <a:buAutoNum type="arabicPeriod"/>
            </a:pPr>
            <a:r>
              <a:rPr lang="en-IT" sz="2400" dirty="0"/>
              <a:t>Scienza aperta e Valutazione della ricerca - </a:t>
            </a:r>
            <a:r>
              <a:rPr lang="en-IT" sz="2000" dirty="0"/>
              <a:t>Susanna Terracini (INDAM e UniTO), Francesca Di Donato (CNR), </a:t>
            </a:r>
            <a:r>
              <a:rPr lang="en-IT" sz="2000" dirty="0">
                <a:sym typeface="Wingdings" pitchFamily="2" charset="2"/>
              </a:rPr>
              <a:t>Nadia Pastrone </a:t>
            </a:r>
            <a:r>
              <a:rPr lang="en-IT" sz="2000" dirty="0"/>
              <a:t>(INFN), Stefano Giovannini (INAF) coord gruppo lavoro Valutazione CoPER</a:t>
            </a:r>
            <a:r>
              <a:rPr lang="en-IT" sz="2000" dirty="0">
                <a:sym typeface="Wingdings" pitchFamily="2" charset="2"/>
              </a:rPr>
              <a:t>, </a:t>
            </a:r>
            <a:r>
              <a:rPr lang="en-IT" sz="2000" dirty="0"/>
              <a:t>Paola Carrabba (ENEA)</a:t>
            </a:r>
          </a:p>
          <a:p>
            <a:pPr marL="385763" indent="-385763">
              <a:buFont typeface="+mj-lt"/>
              <a:buAutoNum type="arabicPeriod"/>
            </a:pPr>
            <a:r>
              <a:rPr lang="en-IT" sz="2400" dirty="0"/>
              <a:t>Accesso equo e sostenibile alle pubblicazioni -</a:t>
            </a:r>
            <a:r>
              <a:rPr lang="en-IT" sz="2000" dirty="0"/>
              <a:t> </a:t>
            </a:r>
            <a:r>
              <a:rPr lang="en-GB" sz="2000" i="0" u="none" strike="noStrike" dirty="0">
                <a:effectLst/>
              </a:rPr>
              <a:t> </a:t>
            </a:r>
            <a:r>
              <a:rPr lang="en-GB" sz="2000" i="0" u="none" strike="noStrike" dirty="0" err="1">
                <a:effectLst/>
              </a:rPr>
              <a:t>Emanuela</a:t>
            </a:r>
            <a:r>
              <a:rPr lang="en-GB" sz="2000" i="0" u="none" strike="noStrike" dirty="0">
                <a:effectLst/>
              </a:rPr>
              <a:t> </a:t>
            </a:r>
            <a:r>
              <a:rPr lang="en-GB" sz="2000" i="0" u="none" strike="noStrike" dirty="0" err="1">
                <a:effectLst/>
              </a:rPr>
              <a:t>Secinaro</a:t>
            </a:r>
            <a:r>
              <a:rPr lang="en-GB" sz="2000" i="0" u="none" strike="noStrike" dirty="0">
                <a:effectLst/>
              </a:rPr>
              <a:t> (INRIM), Roberta Maggi (CNR), Silvia Giannini (ISTI-CNR), Anna Grazia </a:t>
            </a:r>
            <a:r>
              <a:rPr lang="en-GB" sz="2000" i="0" u="none" strike="noStrike" dirty="0" err="1">
                <a:effectLst/>
              </a:rPr>
              <a:t>Chiodetti</a:t>
            </a:r>
            <a:r>
              <a:rPr lang="en-GB" sz="2000" i="0" u="none" strike="noStrike" dirty="0">
                <a:effectLst/>
              </a:rPr>
              <a:t> (INGV), Antonella </a:t>
            </a:r>
            <a:r>
              <a:rPr lang="en-GB" sz="2000" i="0" u="none" strike="noStrike" dirty="0" err="1">
                <a:effectLst/>
              </a:rPr>
              <a:t>Gasperini</a:t>
            </a:r>
            <a:r>
              <a:rPr lang="en-GB" sz="2000" dirty="0"/>
              <a:t> (INAF), Monica Sala (ENEA)</a:t>
            </a:r>
            <a:endParaRPr lang="en-GB" sz="2000" i="0" u="none" strike="noStrike" dirty="0">
              <a:effectLst/>
            </a:endParaRPr>
          </a:p>
          <a:p>
            <a:pPr marL="385763" indent="-385763">
              <a:buFont typeface="+mj-lt"/>
              <a:buAutoNum type="arabicPeriod"/>
            </a:pPr>
            <a:r>
              <a:rPr lang="en-GB" sz="2400" b="1" dirty="0" err="1"/>
              <a:t>Diritto</a:t>
            </a:r>
            <a:r>
              <a:rPr lang="en-GB" sz="2400" b="1" dirty="0"/>
              <a:t> </a:t>
            </a:r>
            <a:r>
              <a:rPr lang="en-GB" sz="2400" b="1" dirty="0" err="1"/>
              <a:t>d’autore</a:t>
            </a:r>
            <a:r>
              <a:rPr lang="en-GB" sz="2400" b="1" dirty="0"/>
              <a:t> </a:t>
            </a:r>
          </a:p>
          <a:p>
            <a:pPr marL="342900" lvl="1" indent="0">
              <a:buNone/>
            </a:pPr>
            <a:r>
              <a:rPr lang="en-GB" sz="2000" dirty="0"/>
              <a:t>Stefano Bianco (INFN), Roberto </a:t>
            </a:r>
            <a:r>
              <a:rPr lang="en-GB" sz="1800" dirty="0"/>
              <a:t>Caso (</a:t>
            </a:r>
            <a:r>
              <a:rPr lang="en-GB" sz="1800" dirty="0" err="1"/>
              <a:t>UniTN</a:t>
            </a:r>
            <a:r>
              <a:rPr lang="en-GB" sz="1800" dirty="0"/>
              <a:t> e AISA), Deborah De Angelis (CC IT, PIJIP, KR21, ALAI IT, </a:t>
            </a:r>
            <a:r>
              <a:rPr lang="en-GB" sz="1800" dirty="0" err="1"/>
              <a:t>Clarin-Clic</a:t>
            </a:r>
            <a:r>
              <a:rPr lang="en-GB" sz="1800" dirty="0"/>
              <a:t>), Filomena Severino (ISPRA), Giuseppe Simeone (INGV), Federico Binda (Science for Democracy e </a:t>
            </a:r>
            <a:r>
              <a:rPr lang="en-GB" sz="1800" dirty="0" err="1"/>
              <a:t>UniMI</a:t>
            </a:r>
            <a:r>
              <a:rPr lang="en-GB" sz="1800" dirty="0"/>
              <a:t>), Giulia Dore (</a:t>
            </a:r>
            <a:r>
              <a:rPr lang="en-GB" sz="1800" dirty="0" err="1"/>
              <a:t>UniTN</a:t>
            </a:r>
            <a:r>
              <a:rPr lang="en-GB" sz="2000" dirty="0"/>
              <a:t>)</a:t>
            </a:r>
          </a:p>
          <a:p>
            <a:pPr marL="385763" indent="-385763">
              <a:buFont typeface="+mj-lt"/>
              <a:buAutoNum type="arabicPeriod"/>
            </a:pPr>
            <a:r>
              <a:rPr lang="en-GB" sz="2400" dirty="0"/>
              <a:t>Open data - </a:t>
            </a:r>
            <a:r>
              <a:rPr lang="en-GB" sz="2000" dirty="0"/>
              <a:t>Mario </a:t>
            </a:r>
            <a:r>
              <a:rPr lang="en-GB" sz="2000" dirty="0" err="1"/>
              <a:t>Locati</a:t>
            </a:r>
            <a:r>
              <a:rPr lang="en-GB" sz="2000" dirty="0"/>
              <a:t> (INGV), Roberta </a:t>
            </a:r>
            <a:r>
              <a:rPr lang="en-GB" sz="2000" dirty="0" err="1"/>
              <a:t>Vigni</a:t>
            </a:r>
            <a:r>
              <a:rPr lang="en-GB" sz="2000" dirty="0"/>
              <a:t> (ISPRA), </a:t>
            </a:r>
            <a:r>
              <a:rPr lang="en-GB" sz="2000" i="0" u="none" strike="noStrike" dirty="0">
                <a:effectLst/>
              </a:rPr>
              <a:t>Angela </a:t>
            </a:r>
            <a:r>
              <a:rPr lang="en-GB" sz="2000" i="0" u="none" strike="noStrike" dirty="0" err="1">
                <a:effectLst/>
              </a:rPr>
              <a:t>Saraò</a:t>
            </a:r>
            <a:r>
              <a:rPr lang="en-GB" sz="2000" i="0" u="none" strike="noStrike" dirty="0">
                <a:effectLst/>
              </a:rPr>
              <a:t> (OGS), Alessandra </a:t>
            </a:r>
            <a:r>
              <a:rPr lang="en-GB" sz="2000" i="0" u="none" strike="noStrike" dirty="0" err="1">
                <a:effectLst/>
              </a:rPr>
              <a:t>Giorgetti</a:t>
            </a:r>
            <a:r>
              <a:rPr lang="en-GB" sz="2000" i="0" u="none" strike="noStrike" dirty="0">
                <a:effectLst/>
              </a:rPr>
              <a:t> (OGS), Carlo </a:t>
            </a:r>
            <a:r>
              <a:rPr lang="en-GB" sz="2000" i="0" u="none" strike="noStrike" dirty="0" err="1">
                <a:effectLst/>
              </a:rPr>
              <a:t>Cipolloni</a:t>
            </a:r>
            <a:r>
              <a:rPr lang="en-GB" sz="2000" i="0" u="none" strike="noStrike" dirty="0">
                <a:effectLst/>
              </a:rPr>
              <a:t> (ISPRA)</a:t>
            </a:r>
            <a:r>
              <a:rPr lang="en-GB" sz="2000" dirty="0"/>
              <a:t>, </a:t>
            </a:r>
            <a:r>
              <a:rPr lang="en-GB" sz="2000" i="0" u="none" strike="noStrike" dirty="0">
                <a:effectLst/>
              </a:rPr>
              <a:t>Vincenzo </a:t>
            </a:r>
            <a:r>
              <a:rPr lang="en-GB" sz="2000" i="0" u="none" strike="noStrike" dirty="0" err="1">
                <a:effectLst/>
              </a:rPr>
              <a:t>Patruno</a:t>
            </a:r>
            <a:r>
              <a:rPr lang="en-GB" sz="2000" i="0" u="none" strike="noStrike" dirty="0">
                <a:effectLst/>
              </a:rPr>
              <a:t> (ISTAT), </a:t>
            </a:r>
            <a:r>
              <a:rPr lang="en-GB" sz="2000" dirty="0"/>
              <a:t>Dario </a:t>
            </a:r>
            <a:r>
              <a:rPr lang="en-GB" sz="2000" dirty="0" err="1"/>
              <a:t>Menasce</a:t>
            </a:r>
            <a:r>
              <a:rPr lang="en-GB" sz="2000" dirty="0"/>
              <a:t> (INFN) </a:t>
            </a:r>
            <a:endParaRPr lang="en-GB" sz="2000" i="0" u="none" strike="noStrike" dirty="0">
              <a:effectLst/>
            </a:endParaRPr>
          </a:p>
          <a:p>
            <a:pPr marL="385763" indent="-385763">
              <a:buFont typeface="+mj-lt"/>
              <a:buAutoNum type="arabicPeriod"/>
            </a:pPr>
            <a:r>
              <a:rPr lang="en-GB" sz="2400" dirty="0"/>
              <a:t>Software opensource – Massimo </a:t>
            </a:r>
            <a:r>
              <a:rPr lang="en-GB" sz="2400" dirty="0" err="1"/>
              <a:t>Carboni</a:t>
            </a:r>
            <a:r>
              <a:rPr lang="en-GB" sz="2400" dirty="0"/>
              <a:t> (GARR), Mario </a:t>
            </a:r>
            <a:r>
              <a:rPr lang="en-GB" sz="2400" dirty="0" err="1"/>
              <a:t>Locati</a:t>
            </a:r>
            <a:r>
              <a:rPr lang="en-GB" sz="2400" dirty="0"/>
              <a:t> (INGV)</a:t>
            </a:r>
          </a:p>
        </p:txBody>
      </p:sp>
    </p:spTree>
    <p:extLst>
      <p:ext uri="{BB962C8B-B14F-4D97-AF65-F5344CB8AC3E}">
        <p14:creationId xmlns:p14="http://schemas.microsoft.com/office/powerpoint/2010/main" val="201987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F30EF-C4D1-36C5-9A2A-9B2796F0B565}"/>
              </a:ext>
            </a:extLst>
          </p:cNvPr>
          <p:cNvSpPr>
            <a:spLocks noGrp="1"/>
          </p:cNvSpPr>
          <p:nvPr>
            <p:ph type="title"/>
          </p:nvPr>
        </p:nvSpPr>
        <p:spPr>
          <a:xfrm>
            <a:off x="375007" y="2421937"/>
            <a:ext cx="7620000" cy="1143000"/>
          </a:xfrm>
        </p:spPr>
        <p:txBody>
          <a:bodyPr/>
          <a:lstStyle/>
          <a:p>
            <a:r>
              <a:rPr lang="en-IT" i="1" dirty="0"/>
              <a:t>scorta</a:t>
            </a:r>
          </a:p>
        </p:txBody>
      </p:sp>
      <p:sp>
        <p:nvSpPr>
          <p:cNvPr id="4" name="Footer Placeholder 3">
            <a:extLst>
              <a:ext uri="{FF2B5EF4-FFF2-40B4-BE49-F238E27FC236}">
                <a16:creationId xmlns:a16="http://schemas.microsoft.com/office/drawing/2014/main" id="{5A580B9A-0AD4-9E78-3FEA-D9DEB5FCD19C}"/>
              </a:ext>
            </a:extLst>
          </p:cNvPr>
          <p:cNvSpPr>
            <a:spLocks noGrp="1"/>
          </p:cNvSpPr>
          <p:nvPr>
            <p:ph type="ftr" sz="quarter" idx="11"/>
          </p:nvPr>
        </p:nvSpPr>
        <p:spPr/>
        <p:txBody>
          <a:bodyPr/>
          <a:lstStyle/>
          <a:p>
            <a:r>
              <a:rPr lang="en-US"/>
              <a:t>stefano, anna grazia, mario, Intro GL Openscience di CoPER, 20240124</a:t>
            </a:r>
            <a:endParaRPr lang="en-US" b="1" dirty="0"/>
          </a:p>
        </p:txBody>
      </p:sp>
      <p:sp>
        <p:nvSpPr>
          <p:cNvPr id="5" name="Slide Number Placeholder 4">
            <a:extLst>
              <a:ext uri="{FF2B5EF4-FFF2-40B4-BE49-F238E27FC236}">
                <a16:creationId xmlns:a16="http://schemas.microsoft.com/office/drawing/2014/main" id="{E4D82DF2-D73B-2066-823A-37165C16D72C}"/>
              </a:ext>
            </a:extLst>
          </p:cNvPr>
          <p:cNvSpPr>
            <a:spLocks noGrp="1"/>
          </p:cNvSpPr>
          <p:nvPr>
            <p:ph type="sldNum" sz="quarter" idx="12"/>
          </p:nvPr>
        </p:nvSpPr>
        <p:spPr/>
        <p:txBody>
          <a:bodyPr/>
          <a:lstStyle/>
          <a:p>
            <a:fld id="{BA258971-2581-1140-A045-EF224496870B}" type="slidenum">
              <a:rPr lang="en-US" smtClean="0"/>
              <a:t>13</a:t>
            </a:fld>
            <a:endParaRPr lang="en-US"/>
          </a:p>
        </p:txBody>
      </p:sp>
    </p:spTree>
    <p:extLst>
      <p:ext uri="{BB962C8B-B14F-4D97-AF65-F5344CB8AC3E}">
        <p14:creationId xmlns:p14="http://schemas.microsoft.com/office/powerpoint/2010/main" val="330297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9c9f0c780c_0_0"/>
          <p:cNvSpPr txBox="1"/>
          <p:nvPr/>
        </p:nvSpPr>
        <p:spPr>
          <a:xfrm>
            <a:off x="297675" y="359347"/>
            <a:ext cx="8548650" cy="671899"/>
          </a:xfrm>
          <a:prstGeom prst="rect">
            <a:avLst/>
          </a:prstGeom>
          <a:noFill/>
          <a:ln>
            <a:noFill/>
          </a:ln>
        </p:spPr>
        <p:txBody>
          <a:bodyPr spcFirstLastPara="1" wrap="square" lIns="0" tIns="0" rIns="0" bIns="0" anchor="t" anchorCtr="0">
            <a:normAutofit/>
          </a:bodyPr>
          <a:lstStyle/>
          <a:p>
            <a:pPr>
              <a:buClr>
                <a:srgbClr val="000000"/>
              </a:buClr>
              <a:buSzPts val="6400"/>
            </a:pPr>
            <a:r>
              <a:rPr lang="it-IT" sz="3600" b="1" dirty="0">
                <a:solidFill>
                  <a:srgbClr val="DA2833"/>
                </a:solidFill>
                <a:latin typeface="Calibri"/>
                <a:ea typeface="Calibri"/>
                <a:cs typeface="Calibri"/>
                <a:sym typeface="Calibri"/>
              </a:rPr>
              <a:t>Il gruppo di lavoro </a:t>
            </a:r>
            <a:r>
              <a:rPr lang="it-IT" sz="3600" b="1" dirty="0" err="1">
                <a:solidFill>
                  <a:srgbClr val="DA2833"/>
                </a:solidFill>
                <a:latin typeface="Calibri"/>
                <a:ea typeface="Calibri"/>
                <a:cs typeface="Calibri"/>
                <a:sym typeface="Calibri"/>
              </a:rPr>
              <a:t>Openscience</a:t>
            </a:r>
            <a:r>
              <a:rPr lang="it-IT" sz="3600" b="1" dirty="0">
                <a:solidFill>
                  <a:srgbClr val="DA2833"/>
                </a:solidFill>
                <a:latin typeface="Calibri"/>
                <a:ea typeface="Calibri"/>
                <a:cs typeface="Calibri"/>
                <a:sym typeface="Calibri"/>
              </a:rPr>
              <a:t> </a:t>
            </a:r>
            <a:r>
              <a:rPr lang="en-US" sz="1500" dirty="0">
                <a:hlinkClick r:id="rId3"/>
              </a:rPr>
              <a:t>coper.openscience@lists.infn.it</a:t>
            </a:r>
            <a:endParaRPr lang="en-IT" sz="1500" dirty="0"/>
          </a:p>
          <a:p>
            <a:pPr>
              <a:buClr>
                <a:srgbClr val="000000"/>
              </a:buClr>
              <a:buSzPts val="6400"/>
            </a:pPr>
            <a:endParaRPr lang="it-IT" sz="3600" b="1" dirty="0">
              <a:solidFill>
                <a:srgbClr val="DA2833"/>
              </a:solidFill>
              <a:latin typeface="Calibri"/>
              <a:ea typeface="Calibri"/>
              <a:cs typeface="Calibri"/>
              <a:sym typeface="Calibri"/>
            </a:endParaRPr>
          </a:p>
        </p:txBody>
      </p:sp>
      <p:sp>
        <p:nvSpPr>
          <p:cNvPr id="2" name="TextBox 1">
            <a:extLst>
              <a:ext uri="{FF2B5EF4-FFF2-40B4-BE49-F238E27FC236}">
                <a16:creationId xmlns:a16="http://schemas.microsoft.com/office/drawing/2014/main" id="{CF139215-A3AC-64AF-8EFA-58EB9601FF19}"/>
              </a:ext>
            </a:extLst>
          </p:cNvPr>
          <p:cNvSpPr txBox="1"/>
          <p:nvPr/>
        </p:nvSpPr>
        <p:spPr>
          <a:xfrm>
            <a:off x="708917" y="1031245"/>
            <a:ext cx="8239874" cy="4524315"/>
          </a:xfrm>
          <a:prstGeom prst="rect">
            <a:avLst/>
          </a:prstGeom>
          <a:noFill/>
        </p:spPr>
        <p:txBody>
          <a:bodyPr wrap="square" rtlCol="0">
            <a:spAutoFit/>
          </a:bodyPr>
          <a:lstStyle/>
          <a:p>
            <a:pPr marL="214313" indent="-214313">
              <a:buFont typeface="Arial" panose="020B0604020202020204" pitchFamily="34" charset="0"/>
              <a:buChar char="•"/>
            </a:pPr>
            <a:r>
              <a:rPr lang="en-IT" b="1" dirty="0">
                <a:solidFill>
                  <a:srgbClr val="FF0000"/>
                </a:solidFill>
              </a:rPr>
              <a:t>Proposta 2019 </a:t>
            </a:r>
            <a:r>
              <a:rPr lang="en-IT" b="1" i="1" dirty="0">
                <a:solidFill>
                  <a:srgbClr val="002060"/>
                </a:solidFill>
              </a:rPr>
              <a:t>“per la promozione in Italia di azioni in sinergia CoPER-CRUI ”</a:t>
            </a:r>
          </a:p>
          <a:p>
            <a:pPr marL="557213" lvl="1" indent="-214313">
              <a:buFont typeface="Arial" panose="020B0604020202020204" pitchFamily="34" charset="0"/>
              <a:buChar char="•"/>
            </a:pPr>
            <a:r>
              <a:rPr lang="en-GB" dirty="0"/>
              <a:t>https://</a:t>
            </a:r>
            <a:r>
              <a:rPr lang="en-GB" dirty="0" err="1"/>
              <a:t>doi.org</a:t>
            </a:r>
            <a:r>
              <a:rPr lang="en-GB" dirty="0"/>
              <a:t>/10.15161/</a:t>
            </a:r>
            <a:r>
              <a:rPr lang="en-GB" dirty="0" err="1"/>
              <a:t>oar.it</a:t>
            </a:r>
            <a:r>
              <a:rPr lang="en-GB" dirty="0"/>
              <a:t>/75308</a:t>
            </a:r>
            <a:endParaRPr lang="en-IT" dirty="0"/>
          </a:p>
          <a:p>
            <a:pPr marL="214313" indent="-214313">
              <a:buFont typeface="Arial" panose="020B0604020202020204" pitchFamily="34" charset="0"/>
              <a:buChar char="•"/>
            </a:pPr>
            <a:r>
              <a:rPr lang="en-IT" b="1" dirty="0">
                <a:solidFill>
                  <a:srgbClr val="FF0000"/>
                </a:solidFill>
              </a:rPr>
              <a:t>Approvazione e formazione 2021</a:t>
            </a:r>
          </a:p>
          <a:p>
            <a:pPr marL="557213" lvl="1" indent="-214313">
              <a:buFont typeface="Arial" panose="020B0604020202020204" pitchFamily="34" charset="0"/>
              <a:buChar char="•"/>
            </a:pPr>
            <a:r>
              <a:rPr lang="en-GB" dirty="0"/>
              <a:t>https://</a:t>
            </a:r>
            <a:r>
              <a:rPr lang="en-GB" dirty="0" err="1"/>
              <a:t>doi.org</a:t>
            </a:r>
            <a:r>
              <a:rPr lang="en-GB" dirty="0"/>
              <a:t>/10.15161/</a:t>
            </a:r>
            <a:r>
              <a:rPr lang="en-GB" dirty="0" err="1"/>
              <a:t>oar.it</a:t>
            </a:r>
            <a:r>
              <a:rPr lang="en-GB" dirty="0"/>
              <a:t>/76883</a:t>
            </a:r>
            <a:endParaRPr lang="en-IT" dirty="0"/>
          </a:p>
          <a:p>
            <a:pPr marL="214313" indent="-214313">
              <a:buFont typeface="Arial" panose="020B0604020202020204" pitchFamily="34" charset="0"/>
              <a:buChar char="•"/>
            </a:pPr>
            <a:r>
              <a:rPr lang="en-IT" b="1" dirty="0">
                <a:solidFill>
                  <a:srgbClr val="FF0000"/>
                </a:solidFill>
              </a:rPr>
              <a:t>Pagina web</a:t>
            </a:r>
          </a:p>
          <a:p>
            <a:pPr marL="557213" lvl="1" indent="-214313">
              <a:buFont typeface="Arial" panose="020B0604020202020204" pitchFamily="34" charset="0"/>
              <a:buChar char="•"/>
            </a:pPr>
            <a:r>
              <a:rPr lang="en-GB" dirty="0"/>
              <a:t>https://</a:t>
            </a:r>
            <a:r>
              <a:rPr lang="en-GB" dirty="0" err="1"/>
              <a:t>home.infn.it</a:t>
            </a:r>
            <a:r>
              <a:rPr lang="en-GB" dirty="0"/>
              <a:t>/coper//</a:t>
            </a:r>
            <a:r>
              <a:rPr lang="en-GB" dirty="0" err="1"/>
              <a:t>openscience.html</a:t>
            </a:r>
            <a:endParaRPr lang="en-IT" dirty="0"/>
          </a:p>
          <a:p>
            <a:pPr marL="214313" indent="-214313">
              <a:buFont typeface="Arial" panose="020B0604020202020204" pitchFamily="34" charset="0"/>
              <a:buChar char="•"/>
            </a:pPr>
            <a:r>
              <a:rPr lang="en-IT" b="1" dirty="0">
                <a:solidFill>
                  <a:srgbClr val="FF0000"/>
                </a:solidFill>
              </a:rPr>
              <a:t>Primo convegno nazionale 2022</a:t>
            </a:r>
          </a:p>
          <a:p>
            <a:pPr marL="557213" lvl="1" indent="-214313">
              <a:buFont typeface="Arial" panose="020B0604020202020204" pitchFamily="34" charset="0"/>
              <a:buChar char="•"/>
            </a:pPr>
            <a:r>
              <a:rPr lang="en-GB" dirty="0">
                <a:hlinkClick r:id="rId4"/>
              </a:rPr>
              <a:t>https://agenda.infn.it/e/ConvegnoOpenscienceCoPER2022</a:t>
            </a:r>
            <a:endParaRPr lang="en-GB" dirty="0"/>
          </a:p>
          <a:p>
            <a:pPr marL="100013" indent="-214313">
              <a:buFont typeface="Arial" panose="020B0604020202020204" pitchFamily="34" charset="0"/>
              <a:buChar char="•"/>
            </a:pPr>
            <a:r>
              <a:rPr lang="en-GB" b="1" dirty="0" err="1">
                <a:solidFill>
                  <a:srgbClr val="FF0000"/>
                </a:solidFill>
              </a:rPr>
              <a:t>Programma</a:t>
            </a:r>
            <a:r>
              <a:rPr lang="en-GB" b="1" dirty="0">
                <a:solidFill>
                  <a:srgbClr val="FF0000"/>
                </a:solidFill>
              </a:rPr>
              <a:t> di </a:t>
            </a:r>
            <a:r>
              <a:rPr lang="en-GB" b="1" dirty="0" err="1">
                <a:solidFill>
                  <a:srgbClr val="FF0000"/>
                </a:solidFill>
              </a:rPr>
              <a:t>lavoro</a:t>
            </a:r>
            <a:r>
              <a:rPr lang="en-GB" b="1" dirty="0">
                <a:solidFill>
                  <a:srgbClr val="FF0000"/>
                </a:solidFill>
              </a:rPr>
              <a:t> “</a:t>
            </a:r>
            <a:r>
              <a:rPr lang="en-GB" b="1" dirty="0" err="1">
                <a:solidFill>
                  <a:srgbClr val="FF0000"/>
                </a:solidFill>
              </a:rPr>
              <a:t>Prossimi</a:t>
            </a:r>
            <a:r>
              <a:rPr lang="en-GB" b="1" dirty="0">
                <a:solidFill>
                  <a:srgbClr val="FF0000"/>
                </a:solidFill>
              </a:rPr>
              <a:t> </a:t>
            </a:r>
            <a:r>
              <a:rPr lang="en-GB" b="1" dirty="0" err="1">
                <a:solidFill>
                  <a:srgbClr val="FF0000"/>
                </a:solidFill>
              </a:rPr>
              <a:t>Passi</a:t>
            </a:r>
            <a:r>
              <a:rPr lang="en-GB" b="1" dirty="0">
                <a:solidFill>
                  <a:srgbClr val="FF0000"/>
                </a:solidFill>
              </a:rPr>
              <a:t>”</a:t>
            </a:r>
          </a:p>
          <a:p>
            <a:pPr marL="557213" lvl="1" indent="-214313">
              <a:buFont typeface="Arial" panose="020B0604020202020204" pitchFamily="34" charset="0"/>
              <a:buChar char="•"/>
            </a:pPr>
            <a:r>
              <a:rPr lang="en-GB" dirty="0"/>
              <a:t>https://</a:t>
            </a:r>
            <a:r>
              <a:rPr lang="en-GB" dirty="0" err="1"/>
              <a:t>doi.org</a:t>
            </a:r>
            <a:r>
              <a:rPr lang="en-GB" dirty="0"/>
              <a:t>/10.15161/</a:t>
            </a:r>
            <a:r>
              <a:rPr lang="en-GB" dirty="0" err="1"/>
              <a:t>oar.it</a:t>
            </a:r>
            <a:r>
              <a:rPr lang="en-GB" dirty="0"/>
              <a:t>/76963</a:t>
            </a:r>
            <a:endParaRPr lang="en-IT" b="1" dirty="0">
              <a:solidFill>
                <a:srgbClr val="FF0000"/>
              </a:solidFill>
            </a:endParaRPr>
          </a:p>
          <a:p>
            <a:pPr marL="214313" indent="-214313">
              <a:buFont typeface="Arial" panose="020B0604020202020204" pitchFamily="34" charset="0"/>
              <a:buChar char="•"/>
            </a:pPr>
            <a:r>
              <a:rPr lang="en-IT" b="1" dirty="0">
                <a:solidFill>
                  <a:srgbClr val="FF0000"/>
                </a:solidFill>
              </a:rPr>
              <a:t>Riunioni bimestrali, materiale disponibile secondo principi FAIR </a:t>
            </a:r>
            <a:r>
              <a:rPr lang="en-IT" b="1" dirty="0">
                <a:solidFill>
                  <a:srgbClr val="FF0000"/>
                </a:solidFill>
                <a:highlight>
                  <a:srgbClr val="FFFF00"/>
                </a:highlight>
              </a:rPr>
              <a:t>[go-fair.org]</a:t>
            </a:r>
          </a:p>
          <a:p>
            <a:pPr marL="557213" lvl="1" indent="-214313">
              <a:buFont typeface="Arial" panose="020B0604020202020204" pitchFamily="34" charset="0"/>
              <a:buChar char="•"/>
            </a:pPr>
            <a:r>
              <a:rPr lang="en-GB" dirty="0"/>
              <a:t>https://agenda.infn.it/category/1725/</a:t>
            </a:r>
            <a:endParaRPr lang="en-IT" dirty="0"/>
          </a:p>
          <a:p>
            <a:pPr marL="214313" indent="-214313">
              <a:buFont typeface="Arial" panose="020B0604020202020204" pitchFamily="34" charset="0"/>
              <a:buChar char="•"/>
            </a:pPr>
            <a:r>
              <a:rPr lang="en-IT" b="1" dirty="0">
                <a:solidFill>
                  <a:srgbClr val="FF0000"/>
                </a:solidFill>
              </a:rPr>
              <a:t>Gruppi tematici </a:t>
            </a:r>
          </a:p>
          <a:p>
            <a:pPr marL="557213" lvl="1" indent="-214313">
              <a:buFont typeface="Arial" panose="020B0604020202020204" pitchFamily="34" charset="0"/>
              <a:buChar char="•"/>
            </a:pPr>
            <a:r>
              <a:rPr lang="en-GB" dirty="0"/>
              <a:t>https://</a:t>
            </a:r>
            <a:r>
              <a:rPr lang="en-GB" dirty="0" err="1"/>
              <a:t>doi.org</a:t>
            </a:r>
            <a:r>
              <a:rPr lang="en-GB" dirty="0"/>
              <a:t>/ </a:t>
            </a:r>
            <a:r>
              <a:rPr lang="en-US" dirty="0"/>
              <a:t>10.15161/</a:t>
            </a:r>
            <a:r>
              <a:rPr lang="en-US" dirty="0" err="1"/>
              <a:t>oar.it</a:t>
            </a:r>
            <a:r>
              <a:rPr lang="en-US" dirty="0"/>
              <a:t>/143367</a:t>
            </a:r>
          </a:p>
          <a:p>
            <a:pPr marL="100013" indent="-214313">
              <a:buFont typeface="Arial" panose="020B0604020202020204" pitchFamily="34" charset="0"/>
              <a:buChar char="•"/>
            </a:pPr>
            <a:r>
              <a:rPr lang="en-US" b="1" dirty="0" err="1">
                <a:solidFill>
                  <a:srgbClr val="FF0000"/>
                </a:solidFill>
              </a:rPr>
              <a:t>Collaborazione</a:t>
            </a:r>
            <a:r>
              <a:rPr lang="en-US" b="1" dirty="0">
                <a:solidFill>
                  <a:srgbClr val="FF0000"/>
                </a:solidFill>
              </a:rPr>
              <a:t> con Gruppo di </a:t>
            </a:r>
            <a:r>
              <a:rPr lang="en-US" b="1" dirty="0" err="1">
                <a:solidFill>
                  <a:srgbClr val="FF0000"/>
                </a:solidFill>
              </a:rPr>
              <a:t>lavoro</a:t>
            </a:r>
            <a:r>
              <a:rPr lang="en-US" b="1" dirty="0">
                <a:solidFill>
                  <a:srgbClr val="FF0000"/>
                </a:solidFill>
              </a:rPr>
              <a:t> </a:t>
            </a:r>
            <a:r>
              <a:rPr lang="en-US" b="1" dirty="0" err="1">
                <a:solidFill>
                  <a:srgbClr val="FF0000"/>
                </a:solidFill>
              </a:rPr>
              <a:t>Valutazione</a:t>
            </a:r>
            <a:r>
              <a:rPr lang="en-US" b="1" dirty="0">
                <a:solidFill>
                  <a:srgbClr val="FF0000"/>
                </a:solidFill>
              </a:rPr>
              <a:t> di </a:t>
            </a:r>
            <a:r>
              <a:rPr lang="en-US" b="1" dirty="0" err="1">
                <a:solidFill>
                  <a:srgbClr val="FF0000"/>
                </a:solidFill>
              </a:rPr>
              <a:t>CoPER</a:t>
            </a:r>
            <a:r>
              <a:rPr lang="en-US" b="1" dirty="0">
                <a:solidFill>
                  <a:srgbClr val="FF0000"/>
                </a:solidFill>
              </a:rPr>
              <a:t> (</a:t>
            </a:r>
            <a:r>
              <a:rPr lang="en-US" b="1" dirty="0" err="1">
                <a:solidFill>
                  <a:srgbClr val="FF0000"/>
                </a:solidFill>
              </a:rPr>
              <a:t>S.Giovannini</a:t>
            </a:r>
            <a:r>
              <a:rPr lang="en-US" b="1" dirty="0">
                <a:solidFill>
                  <a:srgbClr val="FF0000"/>
                </a:solidFill>
              </a:rPr>
              <a:t> et al.)</a:t>
            </a:r>
          </a:p>
          <a:p>
            <a:pPr marL="100013" indent="-214313">
              <a:buFont typeface="Arial" panose="020B0604020202020204" pitchFamily="34" charset="0"/>
              <a:buChar char="•"/>
            </a:pPr>
            <a:r>
              <a:rPr lang="en-US" b="1" dirty="0" err="1">
                <a:solidFill>
                  <a:srgbClr val="FF0000"/>
                </a:solidFill>
              </a:rPr>
              <a:t>Collaborazione</a:t>
            </a:r>
            <a:r>
              <a:rPr lang="en-US" b="1" dirty="0">
                <a:solidFill>
                  <a:srgbClr val="FF0000"/>
                </a:solidFill>
              </a:rPr>
              <a:t> con </a:t>
            </a:r>
            <a:r>
              <a:rPr lang="en-US" b="1" dirty="0" err="1">
                <a:solidFill>
                  <a:srgbClr val="FF0000"/>
                </a:solidFill>
              </a:rPr>
              <a:t>Tavolo</a:t>
            </a:r>
            <a:r>
              <a:rPr lang="en-US" b="1" dirty="0">
                <a:solidFill>
                  <a:srgbClr val="FF0000"/>
                </a:solidFill>
              </a:rPr>
              <a:t> </a:t>
            </a:r>
            <a:r>
              <a:rPr lang="en-US" b="1" dirty="0" err="1">
                <a:solidFill>
                  <a:srgbClr val="FF0000"/>
                </a:solidFill>
              </a:rPr>
              <a:t>ministeriale</a:t>
            </a:r>
            <a:r>
              <a:rPr lang="en-US" b="1" dirty="0">
                <a:solidFill>
                  <a:srgbClr val="FF0000"/>
                </a:solidFill>
              </a:rPr>
              <a:t> </a:t>
            </a:r>
            <a:r>
              <a:rPr lang="en-US" b="1" dirty="0" err="1">
                <a:solidFill>
                  <a:srgbClr val="FF0000"/>
                </a:solidFill>
              </a:rPr>
              <a:t>sul</a:t>
            </a:r>
            <a:r>
              <a:rPr lang="en-US" b="1" dirty="0">
                <a:solidFill>
                  <a:srgbClr val="FF0000"/>
                </a:solidFill>
              </a:rPr>
              <a:t> PNSA (</a:t>
            </a:r>
            <a:r>
              <a:rPr lang="en-US" b="1" dirty="0" err="1">
                <a:solidFill>
                  <a:srgbClr val="FF0000"/>
                </a:solidFill>
              </a:rPr>
              <a:t>D.Castelli</a:t>
            </a:r>
            <a:r>
              <a:rPr lang="en-US" b="1" dirty="0">
                <a:solidFill>
                  <a:srgbClr val="FF0000"/>
                </a:solidFill>
              </a:rPr>
              <a:t>)</a:t>
            </a:r>
          </a:p>
        </p:txBody>
      </p:sp>
      <p:sp>
        <p:nvSpPr>
          <p:cNvPr id="3" name="Footer Placeholder 2">
            <a:extLst>
              <a:ext uri="{FF2B5EF4-FFF2-40B4-BE49-F238E27FC236}">
                <a16:creationId xmlns:a16="http://schemas.microsoft.com/office/drawing/2014/main" id="{74CE0419-2184-9973-E1BD-E51EAEF6BD90}"/>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4" name="Slide Number Placeholder 3">
            <a:extLst>
              <a:ext uri="{FF2B5EF4-FFF2-40B4-BE49-F238E27FC236}">
                <a16:creationId xmlns:a16="http://schemas.microsoft.com/office/drawing/2014/main" id="{F06DF80B-0069-01E9-704B-7698BF771A2E}"/>
              </a:ext>
            </a:extLst>
          </p:cNvPr>
          <p:cNvSpPr>
            <a:spLocks noGrp="1"/>
          </p:cNvSpPr>
          <p:nvPr>
            <p:ph type="sldNum" sz="quarter" idx="12"/>
          </p:nvPr>
        </p:nvSpPr>
        <p:spPr/>
        <p:txBody>
          <a:bodyPr/>
          <a:lstStyle/>
          <a:p>
            <a:fld id="{DBC20BDB-0438-4842-85D3-4C1AF2DC0F03}" type="slidenum">
              <a:rPr lang="en-IT" smtClean="0"/>
              <a:t>14</a:t>
            </a:fld>
            <a:endParaRPr lang="en-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4B64-EC5C-991B-811E-B4B816ADA134}"/>
              </a:ext>
            </a:extLst>
          </p:cNvPr>
          <p:cNvSpPr>
            <a:spLocks noGrp="1"/>
          </p:cNvSpPr>
          <p:nvPr>
            <p:ph type="title"/>
          </p:nvPr>
        </p:nvSpPr>
        <p:spPr>
          <a:xfrm>
            <a:off x="628650" y="365125"/>
            <a:ext cx="8268770" cy="1325563"/>
          </a:xfrm>
        </p:spPr>
        <p:txBody>
          <a:bodyPr/>
          <a:lstStyle/>
          <a:p>
            <a:r>
              <a:rPr lang="en-IT" dirty="0"/>
              <a:t>Gruppo Tematico </a:t>
            </a:r>
            <a:r>
              <a:rPr lang="en-IT" i="1" dirty="0"/>
              <a:t>Diritto d’autore </a:t>
            </a:r>
            <a:r>
              <a:rPr lang="en-IT" dirty="0"/>
              <a:t>del GLOS di CoPER</a:t>
            </a:r>
          </a:p>
        </p:txBody>
      </p:sp>
      <p:sp>
        <p:nvSpPr>
          <p:cNvPr id="3" name="Content Placeholder 2">
            <a:extLst>
              <a:ext uri="{FF2B5EF4-FFF2-40B4-BE49-F238E27FC236}">
                <a16:creationId xmlns:a16="http://schemas.microsoft.com/office/drawing/2014/main" id="{404554CE-8AAC-CFE6-D205-7F5AAFE56147}"/>
              </a:ext>
            </a:extLst>
          </p:cNvPr>
          <p:cNvSpPr>
            <a:spLocks noGrp="1"/>
          </p:cNvSpPr>
          <p:nvPr>
            <p:ph idx="1"/>
          </p:nvPr>
        </p:nvSpPr>
        <p:spPr/>
        <p:txBody>
          <a:bodyPr/>
          <a:lstStyle/>
          <a:p>
            <a:r>
              <a:rPr lang="en-GB" dirty="0" err="1"/>
              <a:t>Documento</a:t>
            </a:r>
            <a:r>
              <a:rPr lang="en-GB" dirty="0"/>
              <a:t> di </a:t>
            </a:r>
            <a:r>
              <a:rPr lang="en-GB" dirty="0" err="1"/>
              <a:t>lavoro</a:t>
            </a:r>
            <a:r>
              <a:rPr lang="en-GB" dirty="0"/>
              <a:t> </a:t>
            </a:r>
            <a:r>
              <a:rPr lang="en-GB" i="1" dirty="0"/>
              <a:t>P</a:t>
            </a:r>
            <a:r>
              <a:rPr lang="en-IT" i="1" dirty="0"/>
              <a:t>rossimi passi </a:t>
            </a:r>
            <a:r>
              <a:rPr lang="en-IT" sz="1600" dirty="0">
                <a:hlinkClick r:id="rId2"/>
              </a:rPr>
              <a:t>htt</a:t>
            </a:r>
            <a:r>
              <a:rPr lang="en-GB" sz="1600" dirty="0">
                <a:hlinkClick r:id="rId2"/>
              </a:rPr>
              <a:t>ps://doi.org/10.15161/oar.it/76963</a:t>
            </a:r>
            <a:endParaRPr lang="en-GB" sz="1600" dirty="0"/>
          </a:p>
          <a:p>
            <a:r>
              <a:rPr lang="en-GB" sz="1600" b="1" dirty="0">
                <a:solidFill>
                  <a:srgbClr val="FF0000"/>
                </a:solidFill>
              </a:rPr>
              <a:t>…</a:t>
            </a:r>
            <a:endParaRPr lang="en-IT" sz="1600" b="1" dirty="0">
              <a:solidFill>
                <a:srgbClr val="FF0000"/>
              </a:solidFill>
            </a:endParaRPr>
          </a:p>
          <a:p>
            <a:pPr>
              <a:buFont typeface="+mj-lt"/>
              <a:buAutoNum type="arabicPeriod" startAt="11"/>
            </a:pPr>
            <a:r>
              <a:rPr lang="en-IT" sz="1800" dirty="0"/>
              <a:t> </a:t>
            </a:r>
            <a:r>
              <a:rPr lang="en-GB" sz="1800" dirty="0" err="1">
                <a:effectLst/>
                <a:latin typeface="TimesNewRomanPSMT"/>
              </a:rPr>
              <a:t>Proporre</a:t>
            </a:r>
            <a:r>
              <a:rPr lang="en-GB" sz="1800" dirty="0">
                <a:effectLst/>
                <a:latin typeface="TimesNewRomanPSMT"/>
              </a:rPr>
              <a:t> a </a:t>
            </a:r>
            <a:r>
              <a:rPr lang="en-GB" sz="1800" dirty="0" err="1">
                <a:effectLst/>
                <a:latin typeface="TimesNewRomanPSMT"/>
              </a:rPr>
              <a:t>livello</a:t>
            </a:r>
            <a:r>
              <a:rPr lang="en-GB" sz="1800" dirty="0">
                <a:effectLst/>
                <a:latin typeface="TimesNewRomanPSMT"/>
              </a:rPr>
              <a:t> </a:t>
            </a:r>
            <a:r>
              <a:rPr lang="en-GB" sz="1800" dirty="0" err="1">
                <a:effectLst/>
                <a:latin typeface="TimesNewRomanPSMT"/>
              </a:rPr>
              <a:t>internazionale</a:t>
            </a:r>
            <a:r>
              <a:rPr lang="en-GB" sz="1800" dirty="0">
                <a:effectLst/>
                <a:latin typeface="TimesNewRomanPSMT"/>
              </a:rPr>
              <a:t>, </a:t>
            </a:r>
            <a:r>
              <a:rPr lang="en-GB" sz="1800" dirty="0" err="1">
                <a:effectLst/>
                <a:latin typeface="TimesNewRomanPSMT"/>
              </a:rPr>
              <a:t>europeo</a:t>
            </a:r>
            <a:r>
              <a:rPr lang="en-GB" sz="1800" dirty="0">
                <a:effectLst/>
                <a:latin typeface="TimesNewRomanPSMT"/>
              </a:rPr>
              <a:t> e </a:t>
            </a:r>
            <a:r>
              <a:rPr lang="en-GB" sz="1800" dirty="0" err="1">
                <a:effectLst/>
                <a:latin typeface="TimesNewRomanPSMT"/>
              </a:rPr>
              <a:t>italiano</a:t>
            </a:r>
            <a:r>
              <a:rPr lang="en-GB" sz="1800" dirty="0">
                <a:effectLst/>
                <a:latin typeface="TimesNewRomanPSMT"/>
              </a:rPr>
              <a:t> </a:t>
            </a:r>
            <a:r>
              <a:rPr lang="en-GB" sz="1800" dirty="0" err="1">
                <a:effectLst/>
                <a:latin typeface="TimesNewRomanPSMT"/>
              </a:rPr>
              <a:t>una</a:t>
            </a:r>
            <a:r>
              <a:rPr lang="en-GB" sz="1800" dirty="0">
                <a:effectLst/>
                <a:latin typeface="TimesNewRomanPSMT"/>
              </a:rPr>
              <a:t> </a:t>
            </a:r>
            <a:r>
              <a:rPr lang="en-GB" sz="1800" dirty="0" err="1">
                <a:effectLst/>
                <a:latin typeface="TimesNewRomanPSMT"/>
              </a:rPr>
              <a:t>riforma</a:t>
            </a:r>
            <a:r>
              <a:rPr lang="en-GB" sz="1800" dirty="0">
                <a:effectLst/>
                <a:latin typeface="TimesNewRomanPSMT"/>
              </a:rPr>
              <a:t> </a:t>
            </a:r>
            <a:r>
              <a:rPr lang="en-GB" sz="1800" dirty="0" err="1">
                <a:effectLst/>
                <a:latin typeface="TimesNewRomanPSMT"/>
              </a:rPr>
              <a:t>organica</a:t>
            </a:r>
            <a:r>
              <a:rPr lang="en-GB" sz="1800" dirty="0">
                <a:effectLst/>
                <a:latin typeface="TimesNewRomanPSMT"/>
              </a:rPr>
              <a:t> </a:t>
            </a:r>
            <a:r>
              <a:rPr lang="en-GB" sz="1800" dirty="0" err="1">
                <a:effectLst/>
                <a:latin typeface="TimesNewRomanPSMT"/>
              </a:rPr>
              <a:t>della</a:t>
            </a:r>
            <a:r>
              <a:rPr lang="en-GB" sz="1800" dirty="0">
                <a:effectLst/>
                <a:latin typeface="TimesNewRomanPSMT"/>
              </a:rPr>
              <a:t> </a:t>
            </a:r>
            <a:r>
              <a:rPr lang="en-GB" sz="1800" dirty="0" err="1">
                <a:effectLst/>
                <a:latin typeface="TimesNewRomanPSMT"/>
              </a:rPr>
              <a:t>proprieta</a:t>
            </a:r>
            <a:r>
              <a:rPr lang="en-GB" sz="1800" dirty="0">
                <a:effectLst/>
                <a:latin typeface="TimesNewRomanPSMT"/>
              </a:rPr>
              <a:t>̀ </a:t>
            </a:r>
            <a:r>
              <a:rPr lang="en-GB" sz="1800" dirty="0" err="1">
                <a:effectLst/>
                <a:latin typeface="TimesNewRomanPSMT"/>
              </a:rPr>
              <a:t>intellettuale</a:t>
            </a:r>
            <a:r>
              <a:rPr lang="en-GB" sz="1800" dirty="0">
                <a:effectLst/>
                <a:latin typeface="TimesNewRomanPSMT"/>
              </a:rPr>
              <a:t> e in </a:t>
            </a:r>
            <a:r>
              <a:rPr lang="en-GB" sz="1800" dirty="0" err="1">
                <a:effectLst/>
                <a:latin typeface="TimesNewRomanPSMT"/>
              </a:rPr>
              <a:t>particolare</a:t>
            </a:r>
            <a:r>
              <a:rPr lang="en-GB" sz="1800" dirty="0">
                <a:effectLst/>
                <a:latin typeface="TimesNewRomanPSMT"/>
              </a:rPr>
              <a:t> del </a:t>
            </a:r>
            <a:r>
              <a:rPr lang="en-GB" sz="1800" dirty="0" err="1">
                <a:effectLst/>
                <a:latin typeface="TimesNewRomanPSMT"/>
              </a:rPr>
              <a:t>diritto</a:t>
            </a:r>
            <a:r>
              <a:rPr lang="en-GB" sz="1800" dirty="0">
                <a:effectLst/>
                <a:latin typeface="TimesNewRomanPSMT"/>
              </a:rPr>
              <a:t> </a:t>
            </a:r>
            <a:r>
              <a:rPr lang="en-GB" sz="1800" dirty="0" err="1">
                <a:effectLst/>
                <a:latin typeface="TimesNewRomanPSMT"/>
              </a:rPr>
              <a:t>d’autore</a:t>
            </a:r>
            <a:r>
              <a:rPr lang="en-GB" sz="1800" dirty="0">
                <a:effectLst/>
                <a:latin typeface="TimesNewRomanPSMT"/>
              </a:rPr>
              <a:t> per </a:t>
            </a:r>
            <a:r>
              <a:rPr lang="en-GB" sz="1800" dirty="0" err="1">
                <a:effectLst/>
                <a:latin typeface="TimesNewRomanPSMT"/>
              </a:rPr>
              <a:t>promuovere</a:t>
            </a:r>
            <a:r>
              <a:rPr lang="en-GB" sz="1800" dirty="0">
                <a:effectLst/>
                <a:latin typeface="TimesNewRomanPSMT"/>
              </a:rPr>
              <a:t> lo </a:t>
            </a:r>
            <a:r>
              <a:rPr lang="en-GB" sz="1800" dirty="0" err="1">
                <a:effectLst/>
                <a:latin typeface="TimesNewRomanPSMT"/>
              </a:rPr>
              <a:t>sviluppo</a:t>
            </a:r>
            <a:r>
              <a:rPr lang="en-GB" sz="1800" dirty="0">
                <a:effectLst/>
                <a:latin typeface="TimesNewRomanPSMT"/>
              </a:rPr>
              <a:t> </a:t>
            </a:r>
            <a:r>
              <a:rPr lang="en-GB" sz="1800" dirty="0" err="1">
                <a:effectLst/>
                <a:latin typeface="TimesNewRomanPSMT"/>
              </a:rPr>
              <a:t>della</a:t>
            </a:r>
            <a:r>
              <a:rPr lang="en-GB" sz="1800" dirty="0">
                <a:effectLst/>
                <a:latin typeface="TimesNewRomanPSMT"/>
              </a:rPr>
              <a:t> </a:t>
            </a:r>
            <a:r>
              <a:rPr lang="en-GB" sz="1800" dirty="0" err="1">
                <a:effectLst/>
                <a:latin typeface="TimesNewRomanPSMT"/>
              </a:rPr>
              <a:t>Scienza</a:t>
            </a:r>
            <a:r>
              <a:rPr lang="en-GB" sz="1800" dirty="0">
                <a:effectLst/>
                <a:latin typeface="TimesNewRomanPSMT"/>
              </a:rPr>
              <a:t> Aperta e </a:t>
            </a:r>
            <a:r>
              <a:rPr lang="en-GB" sz="1800" dirty="0" err="1">
                <a:effectLst/>
                <a:latin typeface="TimesNewRomanPSMT"/>
              </a:rPr>
              <a:t>l’effettiva</a:t>
            </a:r>
            <a:r>
              <a:rPr lang="en-GB" sz="1800" dirty="0">
                <a:effectLst/>
                <a:latin typeface="TimesNewRomanPSMT"/>
              </a:rPr>
              <a:t> tutela del </a:t>
            </a:r>
            <a:r>
              <a:rPr lang="en-GB" sz="1800" dirty="0" err="1">
                <a:effectLst/>
                <a:latin typeface="TimesNewRomanPSMT"/>
              </a:rPr>
              <a:t>diritto</a:t>
            </a:r>
            <a:r>
              <a:rPr lang="en-GB" sz="1800" dirty="0">
                <a:effectLst/>
                <a:latin typeface="TimesNewRomanPSMT"/>
              </a:rPr>
              <a:t> </a:t>
            </a:r>
            <a:r>
              <a:rPr lang="en-GB" sz="1800" dirty="0" err="1">
                <a:effectLst/>
                <a:latin typeface="TimesNewRomanPSMT"/>
              </a:rPr>
              <a:t>umano</a:t>
            </a:r>
            <a:r>
              <a:rPr lang="en-GB" sz="1800" dirty="0">
                <a:effectLst/>
                <a:latin typeface="TimesNewRomanPSMT"/>
              </a:rPr>
              <a:t> </a:t>
            </a:r>
            <a:r>
              <a:rPr lang="en-GB" sz="1800" dirty="0" err="1">
                <a:effectLst/>
                <a:latin typeface="TimesNewRomanPSMT"/>
              </a:rPr>
              <a:t>alla</a:t>
            </a:r>
            <a:r>
              <a:rPr lang="en-GB" sz="1800" dirty="0">
                <a:effectLst/>
                <a:latin typeface="TimesNewRomanPSMT"/>
              </a:rPr>
              <a:t> </a:t>
            </a:r>
            <a:r>
              <a:rPr lang="en-GB" sz="1800" dirty="0" err="1">
                <a:effectLst/>
                <a:latin typeface="TimesNewRomanPSMT"/>
              </a:rPr>
              <a:t>scienza</a:t>
            </a:r>
            <a:r>
              <a:rPr lang="en-GB" sz="1800" dirty="0">
                <a:effectLst/>
                <a:latin typeface="TimesNewRomanPSMT"/>
              </a:rPr>
              <a:t>. Sul piano del </a:t>
            </a:r>
            <a:r>
              <a:rPr lang="en-GB" sz="1800" dirty="0" err="1">
                <a:effectLst/>
                <a:latin typeface="TimesNewRomanPSMT"/>
              </a:rPr>
              <a:t>diritto</a:t>
            </a:r>
            <a:r>
              <a:rPr lang="en-GB" sz="1800" dirty="0">
                <a:effectLst/>
                <a:latin typeface="TimesNewRomanPSMT"/>
              </a:rPr>
              <a:t> </a:t>
            </a:r>
            <a:r>
              <a:rPr lang="en-GB" sz="1800" dirty="0" err="1">
                <a:effectLst/>
                <a:latin typeface="TimesNewRomanPSMT"/>
              </a:rPr>
              <a:t>d’autore</a:t>
            </a:r>
            <a:r>
              <a:rPr lang="en-GB" sz="1800" dirty="0">
                <a:effectLst/>
                <a:latin typeface="TimesNewRomanPSMT"/>
              </a:rPr>
              <a:t> </a:t>
            </a:r>
            <a:r>
              <a:rPr lang="en-GB" sz="1800" dirty="0" err="1">
                <a:effectLst/>
                <a:latin typeface="TimesNewRomanPSMT"/>
              </a:rPr>
              <a:t>dell’Unione</a:t>
            </a:r>
            <a:r>
              <a:rPr lang="en-GB" sz="1800" dirty="0">
                <a:effectLst/>
                <a:latin typeface="TimesNewRomanPSMT"/>
              </a:rPr>
              <a:t> </a:t>
            </a:r>
            <a:r>
              <a:rPr lang="en-GB" sz="1800" dirty="0" err="1">
                <a:effectLst/>
                <a:latin typeface="TimesNewRomanPSMT"/>
              </a:rPr>
              <a:t>Europea</a:t>
            </a:r>
            <a:r>
              <a:rPr lang="en-GB" sz="1800" dirty="0">
                <a:effectLst/>
                <a:latin typeface="TimesNewRomanPSMT"/>
              </a:rPr>
              <a:t> </a:t>
            </a:r>
            <a:r>
              <a:rPr lang="en-GB" sz="1800" dirty="0" err="1">
                <a:effectLst/>
                <a:latin typeface="TimesNewRomanPSMT"/>
              </a:rPr>
              <a:t>occorre</a:t>
            </a:r>
            <a:r>
              <a:rPr lang="en-GB" sz="1800" dirty="0">
                <a:effectLst/>
                <a:latin typeface="TimesNewRomanPSMT"/>
              </a:rPr>
              <a:t> </a:t>
            </a:r>
            <a:r>
              <a:rPr lang="en-GB" sz="1800" dirty="0" err="1">
                <a:effectLst/>
                <a:latin typeface="TimesNewRomanPSMT"/>
              </a:rPr>
              <a:t>armonizzare</a:t>
            </a:r>
            <a:r>
              <a:rPr lang="en-GB" sz="1800" dirty="0">
                <a:effectLst/>
                <a:latin typeface="TimesNewRomanPSMT"/>
              </a:rPr>
              <a:t> il </a:t>
            </a:r>
            <a:r>
              <a:rPr lang="en-GB" sz="1800" dirty="0" err="1">
                <a:effectLst/>
                <a:latin typeface="TimesNewRomanPSMT"/>
              </a:rPr>
              <a:t>diritto</a:t>
            </a:r>
            <a:r>
              <a:rPr lang="en-GB" sz="1800" dirty="0">
                <a:effectLst/>
                <a:latin typeface="TimesNewRomanPSMT"/>
              </a:rPr>
              <a:t> di </a:t>
            </a:r>
            <a:r>
              <a:rPr lang="en-GB" sz="1800" dirty="0" err="1">
                <a:effectLst/>
                <a:latin typeface="TimesNewRomanPSMT"/>
              </a:rPr>
              <a:t>ripubblicazione</a:t>
            </a:r>
            <a:r>
              <a:rPr lang="en-GB" sz="1800" dirty="0">
                <a:effectLst/>
                <a:latin typeface="TimesNewRomanPSMT"/>
              </a:rPr>
              <a:t> in accesso </a:t>
            </a:r>
            <a:r>
              <a:rPr lang="en-GB" sz="1800" dirty="0" err="1">
                <a:effectLst/>
                <a:latin typeface="TimesNewRomanPSMT"/>
              </a:rPr>
              <a:t>aperto</a:t>
            </a:r>
            <a:r>
              <a:rPr lang="en-GB" sz="1800" dirty="0">
                <a:effectLst/>
                <a:latin typeface="TimesNewRomanPSMT"/>
              </a:rPr>
              <a:t> </a:t>
            </a:r>
            <a:r>
              <a:rPr lang="en-GB" sz="1800" dirty="0" err="1">
                <a:effectLst/>
                <a:latin typeface="TimesNewRomanPSMT"/>
              </a:rPr>
              <a:t>delle</a:t>
            </a:r>
            <a:r>
              <a:rPr lang="en-GB" sz="1800" dirty="0">
                <a:effectLst/>
                <a:latin typeface="TimesNewRomanPSMT"/>
              </a:rPr>
              <a:t> </a:t>
            </a:r>
            <a:r>
              <a:rPr lang="en-GB" sz="1800" dirty="0" err="1">
                <a:effectLst/>
                <a:latin typeface="TimesNewRomanPSMT"/>
              </a:rPr>
              <a:t>pubblicazioni</a:t>
            </a:r>
            <a:r>
              <a:rPr lang="en-GB" sz="1800" dirty="0">
                <a:effectLst/>
                <a:latin typeface="TimesNewRomanPSMT"/>
              </a:rPr>
              <a:t> </a:t>
            </a:r>
            <a:r>
              <a:rPr lang="en-GB" sz="1800" dirty="0" err="1">
                <a:effectLst/>
                <a:latin typeface="TimesNewRomanPSMT"/>
              </a:rPr>
              <a:t>scientifiche</a:t>
            </a:r>
            <a:r>
              <a:rPr lang="en-GB" sz="1800" dirty="0">
                <a:effectLst/>
                <a:latin typeface="TimesNewRomanPSMT"/>
              </a:rPr>
              <a:t> </a:t>
            </a:r>
            <a:r>
              <a:rPr lang="en-GB" sz="1800" dirty="0" err="1">
                <a:effectLst/>
                <a:latin typeface="TimesNewRomanPSMT"/>
              </a:rPr>
              <a:t>rendendolo</a:t>
            </a:r>
            <a:r>
              <a:rPr lang="en-GB" sz="1800" dirty="0">
                <a:effectLst/>
                <a:latin typeface="TimesNewRomanPSMT"/>
              </a:rPr>
              <a:t> </a:t>
            </a:r>
            <a:r>
              <a:rPr lang="en-GB" sz="1800" dirty="0" err="1">
                <a:effectLst/>
                <a:latin typeface="TimesNewRomanPSMT"/>
              </a:rPr>
              <a:t>irrinunciabile</a:t>
            </a:r>
            <a:r>
              <a:rPr lang="en-GB" sz="1800" dirty="0">
                <a:effectLst/>
                <a:latin typeface="TimesNewRomanPSMT"/>
              </a:rPr>
              <a:t> e </a:t>
            </a:r>
            <a:r>
              <a:rPr lang="en-GB" sz="1800" dirty="0" err="1">
                <a:effectLst/>
                <a:latin typeface="TimesNewRomanPSMT"/>
              </a:rPr>
              <a:t>inalienabile</a:t>
            </a:r>
            <a:r>
              <a:rPr lang="en-GB" sz="1800" dirty="0">
                <a:effectLst/>
                <a:latin typeface="TimesNewRomanPSMT"/>
              </a:rPr>
              <a:t> per </a:t>
            </a:r>
            <a:r>
              <a:rPr lang="en-GB" sz="1800" dirty="0" err="1">
                <a:effectLst/>
                <a:latin typeface="TimesNewRomanPSMT"/>
              </a:rPr>
              <a:t>l’autore</a:t>
            </a:r>
            <a:r>
              <a:rPr lang="en-GB" sz="1800" dirty="0">
                <a:effectLst/>
                <a:latin typeface="TimesNewRomanPSMT"/>
              </a:rPr>
              <a:t> e </a:t>
            </a:r>
            <a:r>
              <a:rPr lang="en-GB" sz="1800" dirty="0" err="1">
                <a:effectLst/>
                <a:latin typeface="TimesNewRomanPSMT"/>
              </a:rPr>
              <a:t>rafforzare</a:t>
            </a:r>
            <a:r>
              <a:rPr lang="en-GB" sz="1800" dirty="0">
                <a:effectLst/>
                <a:latin typeface="TimesNewRomanPSMT"/>
              </a:rPr>
              <a:t> la tutela </a:t>
            </a:r>
            <a:r>
              <a:rPr lang="en-GB" sz="1800" dirty="0" err="1">
                <a:effectLst/>
                <a:latin typeface="TimesNewRomanPSMT"/>
              </a:rPr>
              <a:t>contrattuale</a:t>
            </a:r>
            <a:r>
              <a:rPr lang="en-GB" sz="1800" dirty="0">
                <a:effectLst/>
                <a:latin typeface="TimesNewRomanPSMT"/>
              </a:rPr>
              <a:t> </a:t>
            </a:r>
            <a:r>
              <a:rPr lang="en-GB" sz="1800" dirty="0" err="1">
                <a:effectLst/>
                <a:latin typeface="TimesNewRomanPSMT"/>
              </a:rPr>
              <a:t>dell’autore</a:t>
            </a:r>
            <a:r>
              <a:rPr lang="en-GB" sz="1800" dirty="0">
                <a:effectLst/>
                <a:latin typeface="TimesNewRomanPSMT"/>
              </a:rPr>
              <a:t> di </a:t>
            </a:r>
            <a:r>
              <a:rPr lang="en-GB" sz="1800" dirty="0" err="1">
                <a:effectLst/>
                <a:latin typeface="TimesNewRomanPSMT"/>
              </a:rPr>
              <a:t>pubblicazioni</a:t>
            </a:r>
            <a:r>
              <a:rPr lang="en-GB" sz="1800" dirty="0">
                <a:effectLst/>
                <a:latin typeface="TimesNewRomanPSMT"/>
              </a:rPr>
              <a:t> </a:t>
            </a:r>
            <a:r>
              <a:rPr lang="en-GB" sz="1800" dirty="0" err="1">
                <a:effectLst/>
                <a:latin typeface="TimesNewRomanPSMT"/>
              </a:rPr>
              <a:t>scientifiche</a:t>
            </a:r>
            <a:r>
              <a:rPr lang="en-GB" sz="1800" dirty="0">
                <a:effectLst/>
                <a:latin typeface="TimesNewRomanPSMT"/>
              </a:rPr>
              <a:t>; </a:t>
            </a:r>
          </a:p>
          <a:p>
            <a:pPr>
              <a:buFont typeface="+mj-lt"/>
              <a:buAutoNum type="arabicPeriod" startAt="11"/>
            </a:pPr>
            <a:r>
              <a:rPr lang="en-GB" sz="1800" dirty="0" err="1">
                <a:effectLst/>
                <a:latin typeface="TimesNewRomanPSMT"/>
              </a:rPr>
              <a:t>Aprire</a:t>
            </a:r>
            <a:r>
              <a:rPr lang="en-GB" sz="1800" dirty="0">
                <a:effectLst/>
                <a:latin typeface="TimesNewRomanPSMT"/>
              </a:rPr>
              <a:t> un </a:t>
            </a:r>
            <a:r>
              <a:rPr lang="en-GB" sz="1800" dirty="0" err="1">
                <a:effectLst/>
                <a:latin typeface="TimesNewRomanPSMT"/>
              </a:rPr>
              <a:t>tavolo</a:t>
            </a:r>
            <a:r>
              <a:rPr lang="en-GB" sz="1800" dirty="0">
                <a:effectLst/>
                <a:latin typeface="TimesNewRomanPSMT"/>
              </a:rPr>
              <a:t> di </a:t>
            </a:r>
            <a:r>
              <a:rPr lang="en-GB" sz="1800" dirty="0" err="1">
                <a:effectLst/>
                <a:latin typeface="TimesNewRomanPSMT"/>
              </a:rPr>
              <a:t>discussione</a:t>
            </a:r>
            <a:r>
              <a:rPr lang="en-GB" sz="1800" dirty="0">
                <a:effectLst/>
                <a:latin typeface="TimesNewRomanPSMT"/>
              </a:rPr>
              <a:t> sui </a:t>
            </a:r>
            <a:r>
              <a:rPr lang="en-GB" sz="1800" dirty="0" err="1">
                <a:effectLst/>
                <a:latin typeface="TimesNewRomanPSMT"/>
              </a:rPr>
              <a:t>temi</a:t>
            </a:r>
            <a:r>
              <a:rPr lang="en-GB" sz="1800" dirty="0">
                <a:effectLst/>
                <a:latin typeface="TimesNewRomanPSMT"/>
              </a:rPr>
              <a:t> del </a:t>
            </a:r>
            <a:r>
              <a:rPr lang="en-GB" sz="1800" dirty="0" err="1">
                <a:effectLst/>
                <a:latin typeface="TimesNewRomanPSMT"/>
              </a:rPr>
              <a:t>diritto</a:t>
            </a:r>
            <a:r>
              <a:rPr lang="en-GB" sz="1800" dirty="0">
                <a:effectLst/>
                <a:latin typeface="TimesNewRomanPSMT"/>
              </a:rPr>
              <a:t> di </a:t>
            </a:r>
            <a:r>
              <a:rPr lang="en-GB" sz="1800" dirty="0" err="1">
                <a:effectLst/>
                <a:latin typeface="TimesNewRomanPSMT"/>
              </a:rPr>
              <a:t>autore</a:t>
            </a:r>
            <a:r>
              <a:rPr lang="en-GB" sz="1800" dirty="0">
                <a:effectLst/>
                <a:latin typeface="TimesNewRomanPSMT"/>
              </a:rPr>
              <a:t> con le </a:t>
            </a:r>
            <a:r>
              <a:rPr lang="en-GB" sz="1800" dirty="0" err="1">
                <a:effectLst/>
                <a:latin typeface="TimesNewRomanPSMT"/>
              </a:rPr>
              <a:t>associazioni</a:t>
            </a:r>
            <a:r>
              <a:rPr lang="en-GB" sz="1800" dirty="0">
                <a:effectLst/>
                <a:latin typeface="TimesNewRomanPSMT"/>
              </a:rPr>
              <a:t> </a:t>
            </a:r>
            <a:r>
              <a:rPr lang="en-GB" sz="1800" dirty="0" err="1">
                <a:effectLst/>
                <a:latin typeface="TimesNewRomanPSMT"/>
              </a:rPr>
              <a:t>degli</a:t>
            </a:r>
            <a:r>
              <a:rPr lang="en-GB" sz="1800" dirty="0">
                <a:effectLst/>
                <a:latin typeface="TimesNewRomanPSMT"/>
              </a:rPr>
              <a:t> </a:t>
            </a:r>
            <a:r>
              <a:rPr lang="en-GB" sz="1800" dirty="0" err="1">
                <a:effectLst/>
                <a:latin typeface="TimesNewRomanPSMT"/>
              </a:rPr>
              <a:t>editori</a:t>
            </a:r>
            <a:r>
              <a:rPr lang="en-GB" sz="1800" dirty="0">
                <a:effectLst/>
                <a:latin typeface="TimesNewRomanPSMT"/>
              </a:rPr>
              <a:t> e le </a:t>
            </a:r>
            <a:r>
              <a:rPr lang="en-GB" sz="1800" dirty="0" err="1">
                <a:effectLst/>
                <a:latin typeface="TimesNewRomanPSMT"/>
              </a:rPr>
              <a:t>organizzazioni</a:t>
            </a:r>
            <a:r>
              <a:rPr lang="en-GB" sz="1800" dirty="0">
                <a:effectLst/>
                <a:latin typeface="TimesNewRomanPSMT"/>
              </a:rPr>
              <a:t> </a:t>
            </a:r>
            <a:r>
              <a:rPr lang="en-GB" sz="1800" dirty="0" err="1">
                <a:effectLst/>
                <a:latin typeface="TimesNewRomanPSMT"/>
              </a:rPr>
              <a:t>collegate</a:t>
            </a:r>
            <a:r>
              <a:rPr lang="en-GB" sz="1800" dirty="0">
                <a:effectLst/>
                <a:latin typeface="TimesNewRomanPSMT"/>
              </a:rPr>
              <a:t>. </a:t>
            </a:r>
          </a:p>
          <a:p>
            <a:pPr marL="0" indent="0">
              <a:buNone/>
            </a:pPr>
            <a:endParaRPr lang="en-IT" dirty="0"/>
          </a:p>
        </p:txBody>
      </p:sp>
      <p:sp>
        <p:nvSpPr>
          <p:cNvPr id="4" name="Footer Placeholder 3">
            <a:extLst>
              <a:ext uri="{FF2B5EF4-FFF2-40B4-BE49-F238E27FC236}">
                <a16:creationId xmlns:a16="http://schemas.microsoft.com/office/drawing/2014/main" id="{D0D75EC2-A7F0-73A6-B835-4599D10BAB90}"/>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8E280EBC-A601-18CA-5DAF-4A5C4DB2AC22}"/>
              </a:ext>
            </a:extLst>
          </p:cNvPr>
          <p:cNvSpPr>
            <a:spLocks noGrp="1"/>
          </p:cNvSpPr>
          <p:nvPr>
            <p:ph type="sldNum" sz="quarter" idx="12"/>
          </p:nvPr>
        </p:nvSpPr>
        <p:spPr/>
        <p:txBody>
          <a:bodyPr/>
          <a:lstStyle/>
          <a:p>
            <a:fld id="{DBC20BDB-0438-4842-85D3-4C1AF2DC0F03}" type="slidenum">
              <a:rPr lang="en-IT" smtClean="0"/>
              <a:t>15</a:t>
            </a:fld>
            <a:endParaRPr lang="en-IT"/>
          </a:p>
        </p:txBody>
      </p:sp>
    </p:spTree>
    <p:extLst>
      <p:ext uri="{BB962C8B-B14F-4D97-AF65-F5344CB8AC3E}">
        <p14:creationId xmlns:p14="http://schemas.microsoft.com/office/powerpoint/2010/main" val="345489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347E-09F4-1A2F-7F59-3109D632BC75}"/>
              </a:ext>
            </a:extLst>
          </p:cNvPr>
          <p:cNvSpPr>
            <a:spLocks noGrp="1"/>
          </p:cNvSpPr>
          <p:nvPr>
            <p:ph type="title"/>
          </p:nvPr>
        </p:nvSpPr>
        <p:spPr>
          <a:xfrm>
            <a:off x="689410" y="18255"/>
            <a:ext cx="7886700" cy="1325563"/>
          </a:xfrm>
        </p:spPr>
        <p:txBody>
          <a:bodyPr/>
          <a:lstStyle/>
          <a:p>
            <a:r>
              <a:rPr lang="en-IT" dirty="0"/>
              <a:t>Scienza Aperta e conservazione dei diritti – esperienza INFN</a:t>
            </a:r>
          </a:p>
        </p:txBody>
      </p:sp>
      <p:sp>
        <p:nvSpPr>
          <p:cNvPr id="3" name="Content Placeholder 2">
            <a:extLst>
              <a:ext uri="{FF2B5EF4-FFF2-40B4-BE49-F238E27FC236}">
                <a16:creationId xmlns:a16="http://schemas.microsoft.com/office/drawing/2014/main" id="{4B49BC55-7821-B0E7-6E27-28636F728EC5}"/>
              </a:ext>
            </a:extLst>
          </p:cNvPr>
          <p:cNvSpPr>
            <a:spLocks noGrp="1"/>
          </p:cNvSpPr>
          <p:nvPr>
            <p:ph idx="1"/>
          </p:nvPr>
        </p:nvSpPr>
        <p:spPr>
          <a:xfrm>
            <a:off x="628650" y="1343818"/>
            <a:ext cx="7886700" cy="4351338"/>
          </a:xfrm>
        </p:spPr>
        <p:txBody>
          <a:bodyPr>
            <a:normAutofit/>
          </a:bodyPr>
          <a:lstStyle/>
          <a:p>
            <a:r>
              <a:rPr lang="en-GB" dirty="0" err="1"/>
              <a:t>Sottoscrizione</a:t>
            </a:r>
            <a:r>
              <a:rPr lang="en-GB" dirty="0"/>
              <a:t> di </a:t>
            </a:r>
            <a:r>
              <a:rPr lang="en-GB" dirty="0" err="1"/>
              <a:t>PlanS</a:t>
            </a:r>
            <a:r>
              <a:rPr lang="en-IT" dirty="0"/>
              <a:t>, </a:t>
            </a:r>
            <a:r>
              <a:rPr lang="en-GB" dirty="0"/>
              <a:t>g</a:t>
            </a:r>
            <a:r>
              <a:rPr lang="en-IT" dirty="0"/>
              <a:t>ruppo di lavoro per Right Retention Strategy</a:t>
            </a:r>
          </a:p>
          <a:p>
            <a:r>
              <a:rPr lang="en-IT" dirty="0"/>
              <a:t>Partecipazione all’audizione informale presso </a:t>
            </a:r>
            <a:r>
              <a:rPr lang="en-GB" b="0" i="0" u="none" strike="noStrike" dirty="0">
                <a:solidFill>
                  <a:srgbClr val="000000"/>
                </a:solidFill>
                <a:effectLst/>
                <a:latin typeface="-webkit-standard"/>
              </a:rPr>
              <a:t>Camera </a:t>
            </a:r>
            <a:r>
              <a:rPr lang="en-GB" b="0" i="0" u="none" strike="noStrike" dirty="0" err="1">
                <a:solidFill>
                  <a:srgbClr val="000000"/>
                </a:solidFill>
                <a:effectLst/>
                <a:latin typeface="-webkit-standard"/>
              </a:rPr>
              <a:t>dei</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Deputati</a:t>
            </a:r>
            <a:r>
              <a:rPr lang="en-GB" b="0" i="0" u="none" strike="noStrike" dirty="0">
                <a:solidFill>
                  <a:srgbClr val="000000"/>
                </a:solidFill>
                <a:effectLst/>
                <a:latin typeface="-webkit-standard"/>
              </a:rPr>
              <a:t>, VII </a:t>
            </a:r>
            <a:r>
              <a:rPr lang="en-GB" b="0" i="0" u="none" strike="noStrike" dirty="0" err="1">
                <a:solidFill>
                  <a:srgbClr val="000000"/>
                </a:solidFill>
                <a:effectLst/>
                <a:latin typeface="-webkit-standard"/>
              </a:rPr>
              <a:t>Commissione</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Cultura</a:t>
            </a:r>
            <a:r>
              <a:rPr lang="en-GB" b="0" i="0" u="none" strike="noStrike" dirty="0">
                <a:solidFill>
                  <a:srgbClr val="000000"/>
                </a:solidFill>
                <a:effectLst/>
                <a:latin typeface="-webkit-standard"/>
              </a:rPr>
              <a:t>, </a:t>
            </a:r>
            <a:r>
              <a:rPr lang="en-GB" b="0" i="0" u="none" strike="noStrike" dirty="0" err="1">
                <a:solidFill>
                  <a:srgbClr val="000000"/>
                </a:solidFill>
                <a:effectLst/>
                <a:latin typeface="-webkit-standard"/>
              </a:rPr>
              <a:t>Scienza</a:t>
            </a:r>
            <a:r>
              <a:rPr lang="en-GB" b="0" i="0" u="none" strike="noStrike" dirty="0">
                <a:solidFill>
                  <a:srgbClr val="000000"/>
                </a:solidFill>
                <a:effectLst/>
                <a:latin typeface="-webkit-standard"/>
              </a:rPr>
              <a:t> e </a:t>
            </a:r>
            <a:r>
              <a:rPr lang="en-GB" b="0" i="0" u="none" strike="noStrike" dirty="0" err="1">
                <a:solidFill>
                  <a:srgbClr val="000000"/>
                </a:solidFill>
                <a:effectLst/>
                <a:latin typeface="-webkit-standard"/>
              </a:rPr>
              <a:t>Istruzione</a:t>
            </a:r>
            <a:r>
              <a:rPr lang="en-GB" b="0" i="0" u="none" strike="noStrike" dirty="0">
                <a:solidFill>
                  <a:srgbClr val="000000"/>
                </a:solidFill>
                <a:effectLst/>
                <a:latin typeface="-webkit-standard"/>
              </a:rPr>
              <a:t>, </a:t>
            </a:r>
            <a:r>
              <a:rPr lang="en-IT" dirty="0"/>
              <a:t>DL Gallo 26 settembre 2018, </a:t>
            </a:r>
          </a:p>
          <a:p>
            <a:pPr lvl="1"/>
            <a:r>
              <a:rPr lang="en-IT" dirty="0"/>
              <a:t>F.Ferroni, Presidente INFN </a:t>
            </a:r>
          </a:p>
          <a:p>
            <a:pPr lvl="2"/>
            <a:r>
              <a:rPr lang="en-GB" dirty="0"/>
              <a:t>Memoria </a:t>
            </a:r>
            <a:r>
              <a:rPr lang="en-GB" dirty="0" err="1"/>
              <a:t>disponibile</a:t>
            </a:r>
            <a:r>
              <a:rPr lang="en-GB" dirty="0"/>
              <a:t> in DOI: 10.15161/</a:t>
            </a:r>
            <a:r>
              <a:rPr lang="en-GB" dirty="0" err="1"/>
              <a:t>oar.it</a:t>
            </a:r>
            <a:r>
              <a:rPr lang="en-GB" dirty="0"/>
              <a:t>/143508</a:t>
            </a:r>
          </a:p>
          <a:p>
            <a:pPr lvl="2"/>
            <a:r>
              <a:rPr lang="en-GB" sz="1800" i="1" dirty="0">
                <a:effectLst/>
                <a:latin typeface="Cambria" panose="02040503050406030204" pitchFamily="18" charset="0"/>
              </a:rPr>
              <a:t>…In </a:t>
            </a:r>
            <a:r>
              <a:rPr lang="en-GB" sz="1800" i="1" dirty="0" err="1">
                <a:effectLst/>
                <a:latin typeface="Cambria" panose="02040503050406030204" pitchFamily="18" charset="0"/>
              </a:rPr>
              <a:t>conclusione</a:t>
            </a:r>
            <a:r>
              <a:rPr lang="en-GB" sz="1800" i="1" dirty="0">
                <a:effectLst/>
                <a:latin typeface="Cambria" panose="02040503050406030204" pitchFamily="18" charset="0"/>
              </a:rPr>
              <a:t>, </a:t>
            </a:r>
            <a:r>
              <a:rPr lang="en-GB" sz="1800" b="1" i="1" dirty="0">
                <a:effectLst/>
                <a:latin typeface="Cambria" panose="02040503050406030204" pitchFamily="18" charset="0"/>
              </a:rPr>
              <a:t>la </a:t>
            </a:r>
            <a:r>
              <a:rPr lang="en-GB" sz="1800" b="1" i="1" dirty="0" err="1">
                <a:effectLst/>
                <a:latin typeface="Cambria" panose="02040503050406030204" pitchFamily="18" charset="0"/>
              </a:rPr>
              <a:t>proposta</a:t>
            </a:r>
            <a:r>
              <a:rPr lang="en-GB" sz="1800" b="1" i="1" dirty="0">
                <a:effectLst/>
                <a:latin typeface="Cambria" panose="02040503050406030204" pitchFamily="18" charset="0"/>
              </a:rPr>
              <a:t> Gallo </a:t>
            </a:r>
            <a:r>
              <a:rPr lang="en-GB" sz="1800" b="1" i="1" dirty="0" err="1">
                <a:effectLst/>
                <a:latin typeface="Cambria" panose="02040503050406030204" pitchFamily="18" charset="0"/>
              </a:rPr>
              <a:t>affronta</a:t>
            </a:r>
            <a:r>
              <a:rPr lang="en-GB" sz="1800" b="1" i="1" dirty="0">
                <a:effectLst/>
                <a:latin typeface="Cambria" panose="02040503050406030204" pitchFamily="18" charset="0"/>
              </a:rPr>
              <a:t> </a:t>
            </a:r>
            <a:r>
              <a:rPr lang="en-GB" sz="1800" b="1" i="1" dirty="0" err="1">
                <a:effectLst/>
                <a:latin typeface="Cambria" panose="02040503050406030204" pitchFamily="18" charset="0"/>
              </a:rPr>
              <a:t>i</a:t>
            </a:r>
            <a:r>
              <a:rPr lang="en-GB" sz="1800" b="1" i="1" dirty="0">
                <a:effectLst/>
                <a:latin typeface="Cambria" panose="02040503050406030204" pitchFamily="18" charset="0"/>
              </a:rPr>
              <a:t> </a:t>
            </a:r>
            <a:r>
              <a:rPr lang="en-GB" sz="1800" b="1" i="1" dirty="0" err="1">
                <a:effectLst/>
                <a:latin typeface="Cambria" panose="02040503050406030204" pitchFamily="18" charset="0"/>
              </a:rPr>
              <a:t>problemi</a:t>
            </a:r>
            <a:r>
              <a:rPr lang="en-GB" sz="1800" b="1" i="1" dirty="0">
                <a:effectLst/>
                <a:latin typeface="Cambria" panose="02040503050406030204" pitchFamily="18" charset="0"/>
              </a:rPr>
              <a:t> </a:t>
            </a:r>
            <a:r>
              <a:rPr lang="en-GB" sz="1800" b="1" i="1" dirty="0" err="1">
                <a:effectLst/>
                <a:latin typeface="Cambria" panose="02040503050406030204" pitchFamily="18" charset="0"/>
              </a:rPr>
              <a:t>principali</a:t>
            </a:r>
            <a:r>
              <a:rPr lang="en-GB" sz="1800" b="1" i="1" dirty="0">
                <a:effectLst/>
                <a:latin typeface="Cambria" panose="02040503050406030204" pitchFamily="18" charset="0"/>
              </a:rPr>
              <a:t> </a:t>
            </a:r>
            <a:r>
              <a:rPr lang="en-GB" sz="1800" i="1" dirty="0" err="1">
                <a:effectLst/>
                <a:latin typeface="Cambria" panose="02040503050406030204" pitchFamily="18" charset="0"/>
              </a:rPr>
              <a:t>che</a:t>
            </a:r>
            <a:r>
              <a:rPr lang="en-GB" sz="1800" i="1" dirty="0">
                <a:effectLst/>
                <a:latin typeface="Cambria" panose="02040503050406030204" pitchFamily="18" charset="0"/>
              </a:rPr>
              <a:t> </a:t>
            </a:r>
            <a:r>
              <a:rPr lang="en-GB" sz="1800" i="1" dirty="0" err="1">
                <a:effectLst/>
                <a:latin typeface="Cambria" panose="02040503050406030204" pitchFamily="18" charset="0"/>
              </a:rPr>
              <a:t>ostacolano</a:t>
            </a:r>
            <a:r>
              <a:rPr lang="en-GB" sz="1800" i="1" dirty="0">
                <a:effectLst/>
                <a:latin typeface="Cambria" panose="02040503050406030204" pitchFamily="18" charset="0"/>
              </a:rPr>
              <a:t> </a:t>
            </a:r>
            <a:r>
              <a:rPr lang="en-GB" sz="1800" i="1" dirty="0" err="1">
                <a:effectLst/>
                <a:latin typeface="Cambria" panose="02040503050406030204" pitchFamily="18" charset="0"/>
              </a:rPr>
              <a:t>l'adozione</a:t>
            </a:r>
            <a:r>
              <a:rPr lang="en-GB" sz="1800" i="1" dirty="0">
                <a:effectLst/>
                <a:latin typeface="Cambria" panose="02040503050406030204" pitchFamily="18" charset="0"/>
              </a:rPr>
              <a:t> </a:t>
            </a:r>
            <a:r>
              <a:rPr lang="en-GB" sz="1800" i="1" dirty="0" err="1">
                <a:effectLst/>
                <a:latin typeface="Cambria" panose="02040503050406030204" pitchFamily="18" charset="0"/>
              </a:rPr>
              <a:t>dei</a:t>
            </a:r>
            <a:r>
              <a:rPr lang="en-GB" sz="1800" i="1" dirty="0">
                <a:effectLst/>
                <a:latin typeface="Cambria" panose="02040503050406030204" pitchFamily="18" charset="0"/>
              </a:rPr>
              <a:t> </a:t>
            </a:r>
            <a:r>
              <a:rPr lang="en-GB" sz="1800" i="1" dirty="0" err="1">
                <a:effectLst/>
                <a:latin typeface="Cambria" panose="02040503050406030204" pitchFamily="18" charset="0"/>
              </a:rPr>
              <a:t>principi</a:t>
            </a:r>
            <a:r>
              <a:rPr lang="en-GB" sz="1800" i="1" dirty="0">
                <a:effectLst/>
                <a:latin typeface="Cambria" panose="02040503050406030204" pitchFamily="18" charset="0"/>
              </a:rPr>
              <a:t> di Open Access </a:t>
            </a:r>
            <a:r>
              <a:rPr lang="en-GB" sz="1800" i="1" dirty="0" err="1">
                <a:effectLst/>
                <a:latin typeface="Cambria" panose="02040503050406030204" pitchFamily="18" charset="0"/>
              </a:rPr>
              <a:t>nel</a:t>
            </a:r>
            <a:r>
              <a:rPr lang="en-GB" sz="1800" i="1" dirty="0">
                <a:effectLst/>
                <a:latin typeface="Cambria" panose="02040503050406030204" pitchFamily="18" charset="0"/>
              </a:rPr>
              <a:t> </a:t>
            </a:r>
            <a:r>
              <a:rPr lang="en-GB" sz="1800" i="1" dirty="0" err="1">
                <a:effectLst/>
                <a:latin typeface="Cambria" panose="02040503050406030204" pitchFamily="18" charset="0"/>
              </a:rPr>
              <a:t>sistema</a:t>
            </a:r>
            <a:r>
              <a:rPr lang="en-GB" sz="1800" i="1" dirty="0">
                <a:effectLst/>
                <a:latin typeface="Cambria" panose="02040503050406030204" pitchFamily="18" charset="0"/>
              </a:rPr>
              <a:t> </a:t>
            </a:r>
            <a:r>
              <a:rPr lang="en-GB" sz="1800" i="1" dirty="0" err="1">
                <a:effectLst/>
                <a:latin typeface="Cambria" panose="02040503050406030204" pitchFamily="18" charset="0"/>
              </a:rPr>
              <a:t>italiano</a:t>
            </a:r>
            <a:r>
              <a:rPr lang="en-GB" sz="1800" i="1" dirty="0">
                <a:effectLst/>
                <a:latin typeface="Cambria" panose="02040503050406030204" pitchFamily="18" charset="0"/>
              </a:rPr>
              <a:t>. (…)</a:t>
            </a:r>
            <a:endParaRPr lang="en-IT" i="1" dirty="0"/>
          </a:p>
          <a:p>
            <a:r>
              <a:rPr lang="en-IT" dirty="0"/>
              <a:t>Gruppo di lavoro OS di CoPER</a:t>
            </a:r>
          </a:p>
          <a:p>
            <a:endParaRPr lang="en-IT" dirty="0"/>
          </a:p>
        </p:txBody>
      </p:sp>
      <p:sp>
        <p:nvSpPr>
          <p:cNvPr id="4" name="Footer Placeholder 3">
            <a:extLst>
              <a:ext uri="{FF2B5EF4-FFF2-40B4-BE49-F238E27FC236}">
                <a16:creationId xmlns:a16="http://schemas.microsoft.com/office/drawing/2014/main" id="{121D97FA-7AA5-7B8B-1CCE-F0FF0F768432}"/>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26DA6791-45DC-0B70-9E0C-06C8165EE1D1}"/>
              </a:ext>
            </a:extLst>
          </p:cNvPr>
          <p:cNvSpPr>
            <a:spLocks noGrp="1"/>
          </p:cNvSpPr>
          <p:nvPr>
            <p:ph type="sldNum" sz="quarter" idx="12"/>
          </p:nvPr>
        </p:nvSpPr>
        <p:spPr/>
        <p:txBody>
          <a:bodyPr/>
          <a:lstStyle/>
          <a:p>
            <a:fld id="{DBC20BDB-0438-4842-85D3-4C1AF2DC0F03}" type="slidenum">
              <a:rPr lang="en-IT" smtClean="0"/>
              <a:t>16</a:t>
            </a:fld>
            <a:endParaRPr lang="en-IT"/>
          </a:p>
        </p:txBody>
      </p:sp>
    </p:spTree>
    <p:extLst>
      <p:ext uri="{BB962C8B-B14F-4D97-AF65-F5344CB8AC3E}">
        <p14:creationId xmlns:p14="http://schemas.microsoft.com/office/powerpoint/2010/main" val="400605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7A77-69E0-C2A7-39D2-95E25B7BA3E8}"/>
              </a:ext>
            </a:extLst>
          </p:cNvPr>
          <p:cNvSpPr>
            <a:spLocks noGrp="1"/>
          </p:cNvSpPr>
          <p:nvPr>
            <p:ph type="title"/>
          </p:nvPr>
        </p:nvSpPr>
        <p:spPr>
          <a:xfrm>
            <a:off x="82193" y="274638"/>
            <a:ext cx="8493917" cy="813017"/>
          </a:xfrm>
        </p:spPr>
        <p:txBody>
          <a:bodyPr>
            <a:normAutofit fontScale="90000"/>
          </a:bodyPr>
          <a:lstStyle/>
          <a:p>
            <a:r>
              <a:rPr lang="en-GB" sz="4000" dirty="0" err="1"/>
              <a:t>Disciplinare</a:t>
            </a:r>
            <a:r>
              <a:rPr lang="en-GB" sz="4000" dirty="0"/>
              <a:t> INFN: I</a:t>
            </a:r>
            <a:r>
              <a:rPr lang="en-IT" sz="4000" dirty="0"/>
              <a:t>potesi progettuali</a:t>
            </a:r>
            <a:br>
              <a:rPr lang="en-IT" sz="4000" dirty="0"/>
            </a:br>
            <a:r>
              <a:rPr lang="en-IT" sz="4000" dirty="0"/>
              <a:t> </a:t>
            </a:r>
            <a:r>
              <a:rPr lang="en-IT" sz="1300" dirty="0"/>
              <a:t>DOI: </a:t>
            </a:r>
            <a:r>
              <a:rPr lang="en-GB" sz="1200" dirty="0">
                <a:hlinkClick r:id="rId2"/>
              </a:rPr>
              <a:t>https://doi.org/10.15161/oar.it/143269</a:t>
            </a:r>
            <a:br>
              <a:rPr lang="en-GB" sz="1200" dirty="0"/>
            </a:br>
            <a:r>
              <a:rPr lang="en-GB" sz="1600" u="sng" dirty="0">
                <a:solidFill>
                  <a:schemeClr val="tx1"/>
                </a:solidFill>
              </a:rPr>
              <a:t>Con la </a:t>
            </a:r>
            <a:r>
              <a:rPr lang="en-GB" sz="1600" u="sng" dirty="0" err="1">
                <a:solidFill>
                  <a:schemeClr val="tx1"/>
                </a:solidFill>
              </a:rPr>
              <a:t>preziosa</a:t>
            </a:r>
            <a:r>
              <a:rPr lang="en-GB" sz="1600" u="sng" dirty="0">
                <a:solidFill>
                  <a:schemeClr val="tx1"/>
                </a:solidFill>
              </a:rPr>
              <a:t> </a:t>
            </a:r>
            <a:r>
              <a:rPr lang="en-GB" sz="1600" u="sng" dirty="0" err="1">
                <a:solidFill>
                  <a:schemeClr val="tx1"/>
                </a:solidFill>
              </a:rPr>
              <a:t>collaborazione</a:t>
            </a:r>
            <a:r>
              <a:rPr lang="en-GB" sz="1600" u="sng" dirty="0">
                <a:solidFill>
                  <a:schemeClr val="tx1"/>
                </a:solidFill>
              </a:rPr>
              <a:t> di Eleonora Bovo, Ilaria </a:t>
            </a:r>
            <a:r>
              <a:rPr lang="en-GB" sz="1600" u="sng" dirty="0" err="1">
                <a:solidFill>
                  <a:schemeClr val="tx1"/>
                </a:solidFill>
              </a:rPr>
              <a:t>Giammarioli</a:t>
            </a:r>
            <a:r>
              <a:rPr lang="en-GB" sz="1600" u="sng" dirty="0">
                <a:solidFill>
                  <a:schemeClr val="tx1"/>
                </a:solidFill>
              </a:rPr>
              <a:t>, Simona Fiori (</a:t>
            </a:r>
            <a:r>
              <a:rPr lang="en-GB" sz="1600" u="sng" dirty="0" err="1">
                <a:solidFill>
                  <a:schemeClr val="tx1"/>
                </a:solidFill>
              </a:rPr>
              <a:t>Amministrazione</a:t>
            </a:r>
            <a:r>
              <a:rPr lang="en-GB" sz="1600" u="sng" dirty="0">
                <a:solidFill>
                  <a:schemeClr val="tx1"/>
                </a:solidFill>
              </a:rPr>
              <a:t> Centrale INFN)</a:t>
            </a:r>
            <a:endParaRPr lang="en-IT" sz="4000" u="sng" dirty="0">
              <a:solidFill>
                <a:schemeClr val="tx1"/>
              </a:solidFill>
            </a:endParaRPr>
          </a:p>
        </p:txBody>
      </p:sp>
      <p:sp>
        <p:nvSpPr>
          <p:cNvPr id="7" name="Content Placeholder 6">
            <a:extLst>
              <a:ext uri="{FF2B5EF4-FFF2-40B4-BE49-F238E27FC236}">
                <a16:creationId xmlns:a16="http://schemas.microsoft.com/office/drawing/2014/main" id="{C31FFDE7-B16D-1185-F89A-A277C257E761}"/>
              </a:ext>
            </a:extLst>
          </p:cNvPr>
          <p:cNvSpPr>
            <a:spLocks noGrp="1"/>
          </p:cNvSpPr>
          <p:nvPr>
            <p:ph idx="1"/>
          </p:nvPr>
        </p:nvSpPr>
        <p:spPr>
          <a:xfrm>
            <a:off x="628650" y="1466029"/>
            <a:ext cx="7886700" cy="4351338"/>
          </a:xfrm>
        </p:spPr>
        <p:txBody>
          <a:bodyPr>
            <a:normAutofit fontScale="92500"/>
          </a:bodyPr>
          <a:lstStyle/>
          <a:p>
            <a:r>
              <a:rPr lang="en-IT" dirty="0"/>
              <a:t>Uno strumento che consente all’Autore di</a:t>
            </a:r>
          </a:p>
          <a:p>
            <a:pPr lvl="1"/>
            <a:r>
              <a:rPr lang="en-GB" dirty="0"/>
              <a:t>o</a:t>
            </a:r>
            <a:r>
              <a:rPr lang="en-IT" dirty="0"/>
              <a:t>rientarsi nel panorama editoriale</a:t>
            </a:r>
          </a:p>
          <a:p>
            <a:pPr lvl="1"/>
            <a:r>
              <a:rPr lang="en-GB" dirty="0"/>
              <a:t>e</a:t>
            </a:r>
            <a:r>
              <a:rPr lang="en-IT" dirty="0"/>
              <a:t>vitare le riviste predatorie</a:t>
            </a:r>
          </a:p>
          <a:p>
            <a:pPr lvl="1"/>
            <a:r>
              <a:rPr lang="en-GB" dirty="0"/>
              <a:t>v</a:t>
            </a:r>
            <a:r>
              <a:rPr lang="en-IT" dirty="0"/>
              <a:t>alorizzare e conservare nel tempo </a:t>
            </a:r>
            <a:r>
              <a:rPr lang="en-GB" dirty="0" err="1"/>
              <a:t>i</a:t>
            </a:r>
            <a:r>
              <a:rPr lang="en-GB" dirty="0"/>
              <a:t> </a:t>
            </a:r>
            <a:r>
              <a:rPr lang="en-GB" dirty="0" err="1"/>
              <a:t>contenuti</a:t>
            </a:r>
            <a:r>
              <a:rPr lang="en-GB" dirty="0"/>
              <a:t> </a:t>
            </a:r>
            <a:r>
              <a:rPr lang="en-GB" dirty="0" err="1"/>
              <a:t>depositati</a:t>
            </a:r>
            <a:endParaRPr lang="en-GB" dirty="0"/>
          </a:p>
          <a:p>
            <a:pPr lvl="1"/>
            <a:r>
              <a:rPr lang="en-GB" dirty="0" err="1"/>
              <a:t>conservare</a:t>
            </a:r>
            <a:r>
              <a:rPr lang="en-GB" dirty="0"/>
              <a:t> a  </a:t>
            </a:r>
            <a:r>
              <a:rPr lang="en-GB" dirty="0" err="1"/>
              <a:t>sé</a:t>
            </a:r>
            <a:r>
              <a:rPr lang="en-GB" dirty="0"/>
              <a:t> </a:t>
            </a:r>
            <a:r>
              <a:rPr lang="en-GB" dirty="0" err="1"/>
              <a:t>i</a:t>
            </a:r>
            <a:r>
              <a:rPr lang="en-GB" dirty="0"/>
              <a:t> </a:t>
            </a:r>
            <a:r>
              <a:rPr lang="en-GB" dirty="0" err="1"/>
              <a:t>diritti</a:t>
            </a:r>
            <a:r>
              <a:rPr lang="en-GB" dirty="0"/>
              <a:t> di </a:t>
            </a:r>
            <a:r>
              <a:rPr lang="en-GB" dirty="0" err="1"/>
              <a:t>deposito</a:t>
            </a:r>
            <a:r>
              <a:rPr lang="en-GB" dirty="0"/>
              <a:t> di AAM/</a:t>
            </a:r>
            <a:r>
              <a:rPr lang="en-GB" dirty="0" err="1"/>
              <a:t>postprint</a:t>
            </a:r>
            <a:endParaRPr lang="en-GB" dirty="0"/>
          </a:p>
          <a:p>
            <a:r>
              <a:rPr lang="en-GB" dirty="0"/>
              <a:t>Uno </a:t>
            </a:r>
            <a:r>
              <a:rPr lang="en-GB" dirty="0" err="1"/>
              <a:t>strumento</a:t>
            </a:r>
            <a:r>
              <a:rPr lang="en-GB" dirty="0"/>
              <a:t> </a:t>
            </a:r>
            <a:r>
              <a:rPr lang="en-GB" dirty="0" err="1"/>
              <a:t>che</a:t>
            </a:r>
            <a:r>
              <a:rPr lang="en-GB" dirty="0"/>
              <a:t> </a:t>
            </a:r>
            <a:r>
              <a:rPr lang="en-GB" dirty="0" err="1"/>
              <a:t>consente</a:t>
            </a:r>
            <a:r>
              <a:rPr lang="en-GB" dirty="0"/>
              <a:t> </a:t>
            </a:r>
            <a:r>
              <a:rPr lang="en-GB" dirty="0" err="1"/>
              <a:t>all’Ente</a:t>
            </a:r>
            <a:r>
              <a:rPr lang="en-GB" dirty="0"/>
              <a:t> di</a:t>
            </a:r>
          </a:p>
          <a:p>
            <a:pPr lvl="1"/>
            <a:r>
              <a:rPr lang="en-GB" dirty="0"/>
              <a:t>C</a:t>
            </a:r>
            <a:r>
              <a:rPr lang="en-IT" dirty="0"/>
              <a:t>onservare e valorizzare il patrimonio documentale</a:t>
            </a:r>
          </a:p>
          <a:p>
            <a:pPr lvl="2"/>
            <a:r>
              <a:rPr lang="en-GB" dirty="0"/>
              <a:t>Accesso </a:t>
            </a:r>
            <a:r>
              <a:rPr lang="en-GB" i="1" dirty="0"/>
              <a:t>A</a:t>
            </a:r>
            <a:r>
              <a:rPr lang="en-IT" i="1" dirty="0"/>
              <a:t>perto/Embargo/Ristretto/Chiuso</a:t>
            </a:r>
          </a:p>
          <a:p>
            <a:r>
              <a:rPr lang="en-IT" dirty="0"/>
              <a:t>Scritto a partire dalle esperienze della comunità accademica</a:t>
            </a:r>
          </a:p>
          <a:p>
            <a:pPr lvl="1"/>
            <a:r>
              <a:rPr lang="en-IT" dirty="0"/>
              <a:t>Modello CRUI + disciplinari già in uso in università ed enti</a:t>
            </a:r>
          </a:p>
          <a:p>
            <a:pPr lvl="1"/>
            <a:endParaRPr lang="en-IT" dirty="0"/>
          </a:p>
        </p:txBody>
      </p:sp>
      <p:sp>
        <p:nvSpPr>
          <p:cNvPr id="4" name="Footer Placeholder 3">
            <a:extLst>
              <a:ext uri="{FF2B5EF4-FFF2-40B4-BE49-F238E27FC236}">
                <a16:creationId xmlns:a16="http://schemas.microsoft.com/office/drawing/2014/main" id="{B8139F6C-A928-4890-30B4-840758CA267D}"/>
              </a:ext>
            </a:extLst>
          </p:cNvPr>
          <p:cNvSpPr>
            <a:spLocks noGrp="1"/>
          </p:cNvSpPr>
          <p:nvPr>
            <p:ph type="ftr" sz="quarter" idx="11"/>
          </p:nvPr>
        </p:nvSpPr>
        <p:spPr/>
        <p:txBody>
          <a:bodyPr/>
          <a:lstStyle/>
          <a:p>
            <a:r>
              <a:rPr lang="en-US"/>
              <a:t>stefano, anna grazia, mario, Intro GL Openscience di CoPER, 20240124</a:t>
            </a:r>
            <a:endParaRPr lang="en-US" b="1" dirty="0"/>
          </a:p>
        </p:txBody>
      </p:sp>
      <p:sp>
        <p:nvSpPr>
          <p:cNvPr id="5" name="Slide Number Placeholder 4">
            <a:extLst>
              <a:ext uri="{FF2B5EF4-FFF2-40B4-BE49-F238E27FC236}">
                <a16:creationId xmlns:a16="http://schemas.microsoft.com/office/drawing/2014/main" id="{30496581-46B5-CA87-0386-CDFCA0A1AD05}"/>
              </a:ext>
            </a:extLst>
          </p:cNvPr>
          <p:cNvSpPr>
            <a:spLocks noGrp="1"/>
          </p:cNvSpPr>
          <p:nvPr>
            <p:ph type="sldNum" sz="quarter" idx="12"/>
          </p:nvPr>
        </p:nvSpPr>
        <p:spPr/>
        <p:txBody>
          <a:bodyPr/>
          <a:lstStyle/>
          <a:p>
            <a:fld id="{BA258971-2581-1140-A045-EF224496870B}" type="slidenum">
              <a:rPr lang="en-US" smtClean="0"/>
              <a:t>17</a:t>
            </a:fld>
            <a:endParaRPr lang="en-US"/>
          </a:p>
        </p:txBody>
      </p:sp>
    </p:spTree>
    <p:extLst>
      <p:ext uri="{BB962C8B-B14F-4D97-AF65-F5344CB8AC3E}">
        <p14:creationId xmlns:p14="http://schemas.microsoft.com/office/powerpoint/2010/main" val="392592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7A77-69E0-C2A7-39D2-95E25B7BA3E8}"/>
              </a:ext>
            </a:extLst>
          </p:cNvPr>
          <p:cNvSpPr>
            <a:spLocks noGrp="1"/>
          </p:cNvSpPr>
          <p:nvPr>
            <p:ph type="title"/>
          </p:nvPr>
        </p:nvSpPr>
        <p:spPr>
          <a:xfrm>
            <a:off x="457200" y="17788"/>
            <a:ext cx="7905964" cy="813017"/>
          </a:xfrm>
        </p:spPr>
        <p:txBody>
          <a:bodyPr/>
          <a:lstStyle/>
          <a:p>
            <a:r>
              <a:rPr lang="en-GB" sz="4000" dirty="0" err="1"/>
              <a:t>Disciplinare</a:t>
            </a:r>
            <a:r>
              <a:rPr lang="en-GB" sz="4000" dirty="0"/>
              <a:t> INFN in </a:t>
            </a:r>
            <a:r>
              <a:rPr lang="en-GB" sz="4000" dirty="0" err="1"/>
              <a:t>sintesi</a:t>
            </a:r>
            <a:r>
              <a:rPr lang="en-GB" sz="4000" dirty="0"/>
              <a:t> (I)</a:t>
            </a:r>
            <a:endParaRPr lang="en-IT" sz="4000" dirty="0"/>
          </a:p>
        </p:txBody>
      </p:sp>
      <p:sp>
        <p:nvSpPr>
          <p:cNvPr id="6" name="Content Placeholder 5">
            <a:extLst>
              <a:ext uri="{FF2B5EF4-FFF2-40B4-BE49-F238E27FC236}">
                <a16:creationId xmlns:a16="http://schemas.microsoft.com/office/drawing/2014/main" id="{6033871A-C698-7DE7-628C-D0F0814B1033}"/>
              </a:ext>
            </a:extLst>
          </p:cNvPr>
          <p:cNvSpPr>
            <a:spLocks noGrp="1"/>
          </p:cNvSpPr>
          <p:nvPr>
            <p:ph idx="1"/>
          </p:nvPr>
        </p:nvSpPr>
        <p:spPr>
          <a:xfrm>
            <a:off x="190565" y="707512"/>
            <a:ext cx="8341223" cy="5716213"/>
          </a:xfrm>
        </p:spPr>
        <p:txBody>
          <a:bodyPr>
            <a:normAutofit/>
          </a:bodyPr>
          <a:lstStyle/>
          <a:p>
            <a:r>
              <a:rPr lang="en-IT" dirty="0"/>
              <a:t>(Art.3) Definizioni </a:t>
            </a:r>
          </a:p>
          <a:p>
            <a:pPr lvl="1"/>
            <a:r>
              <a:rPr lang="it-IT" sz="1600" b="1" i="1" dirty="0">
                <a:solidFill>
                  <a:srgbClr val="000000"/>
                </a:solidFill>
                <a:effectLst/>
                <a:latin typeface="Calibri" panose="020F0502020204030204" pitchFamily="34" charset="0"/>
                <a:ea typeface="Calibri" panose="020F0502020204030204" pitchFamily="34" charset="0"/>
              </a:rPr>
              <a:t>Prodotto della ricerca o Prodotto</a:t>
            </a:r>
            <a:r>
              <a:rPr lang="it-IT" sz="1600" i="1" dirty="0">
                <a:solidFill>
                  <a:srgbClr val="000000"/>
                </a:solidFill>
                <a:effectLst/>
                <a:latin typeface="Calibri" panose="020F0502020204030204" pitchFamily="34" charset="0"/>
                <a:ea typeface="Calibri" panose="020F0502020204030204" pitchFamily="34" charset="0"/>
              </a:rPr>
              <a:t>: espressione del lavoro intellettuale destinata al dibattito scientifico e ad applicazioni tecnologiche, comprensiva di elementi quali documenti, immagini, video, tabelle, disegni, formule, software, dati. </a:t>
            </a:r>
          </a:p>
          <a:p>
            <a:r>
              <a:rPr lang="it-IT" dirty="0">
                <a:solidFill>
                  <a:srgbClr val="000000"/>
                </a:solidFill>
                <a:latin typeface="Calibri" panose="020F0502020204030204" pitchFamily="34" charset="0"/>
              </a:rPr>
              <a:t>(Art.5) Obbligo di deposito di ogni prodotto</a:t>
            </a:r>
          </a:p>
          <a:p>
            <a:pPr lvl="1"/>
            <a:r>
              <a:rPr lang="en-GB" dirty="0"/>
              <a:t>D</a:t>
            </a:r>
            <a:r>
              <a:rPr lang="en-IT" dirty="0"/>
              <a:t>eposito singolo, non serve duplicare se già depositato su arXiv oppure InspireHEP (CERN)</a:t>
            </a:r>
          </a:p>
          <a:p>
            <a:pPr lvl="2"/>
            <a:r>
              <a:rPr lang="en-GB" sz="1800" i="1" dirty="0">
                <a:effectLst/>
                <a:latin typeface="Calibri" panose="020F0502020204030204" pitchFamily="34" charset="0"/>
              </a:rPr>
              <a:t>5.1 </a:t>
            </a:r>
            <a:r>
              <a:rPr lang="en-GB" sz="1800" i="1" dirty="0" err="1">
                <a:effectLst/>
                <a:latin typeface="Calibri" panose="020F0502020204030204" pitchFamily="34" charset="0"/>
              </a:rPr>
              <a:t>Gli</a:t>
            </a:r>
            <a:r>
              <a:rPr lang="en-GB" sz="1800" i="1" dirty="0">
                <a:effectLst/>
                <a:latin typeface="Calibri" panose="020F0502020204030204" pitchFamily="34" charset="0"/>
              </a:rPr>
              <a:t> </a:t>
            </a:r>
            <a:r>
              <a:rPr lang="en-GB" sz="1800" i="1" dirty="0" err="1">
                <a:effectLst/>
                <a:latin typeface="Calibri" panose="020F0502020204030204" pitchFamily="34" charset="0"/>
              </a:rPr>
              <a:t>Autori</a:t>
            </a:r>
            <a:r>
              <a:rPr lang="en-GB" sz="1800" i="1" dirty="0">
                <a:effectLst/>
                <a:latin typeface="Calibri" panose="020F0502020204030204" pitchFamily="34" charset="0"/>
              </a:rPr>
              <a:t> </a:t>
            </a:r>
            <a:r>
              <a:rPr lang="en-GB" sz="1800" i="1" dirty="0" err="1">
                <a:effectLst/>
                <a:latin typeface="Calibri" panose="020F0502020204030204" pitchFamily="34" charset="0"/>
              </a:rPr>
              <a:t>depositano</a:t>
            </a:r>
            <a:r>
              <a:rPr lang="en-GB" sz="1800" i="1" dirty="0">
                <a:effectLst/>
                <a:latin typeface="Calibri" panose="020F0502020204030204" pitchFamily="34" charset="0"/>
              </a:rPr>
              <a:t> </a:t>
            </a:r>
            <a:r>
              <a:rPr lang="en-GB" sz="1800" i="1" dirty="0" err="1">
                <a:effectLst/>
                <a:latin typeface="Calibri" panose="020F0502020204030204" pitchFamily="34" charset="0"/>
              </a:rPr>
              <a:t>i</a:t>
            </a:r>
            <a:r>
              <a:rPr lang="en-GB" sz="1800" i="1" dirty="0">
                <a:effectLst/>
                <a:latin typeface="Calibri" panose="020F0502020204030204" pitchFamily="34" charset="0"/>
              </a:rPr>
              <a:t> </a:t>
            </a:r>
            <a:r>
              <a:rPr lang="en-GB" sz="1800" i="1" dirty="0" err="1">
                <a:effectLst/>
                <a:latin typeface="Calibri" panose="020F0502020204030204" pitchFamily="34" charset="0"/>
              </a:rPr>
              <a:t>propri</a:t>
            </a:r>
            <a:r>
              <a:rPr lang="en-GB" sz="1800" i="1" dirty="0">
                <a:effectLst/>
                <a:latin typeface="Calibri" panose="020F0502020204030204" pitchFamily="34" charset="0"/>
              </a:rPr>
              <a:t> </a:t>
            </a:r>
            <a:r>
              <a:rPr lang="en-GB" sz="1800" i="1" dirty="0" err="1">
                <a:effectLst/>
                <a:latin typeface="Calibri" panose="020F0502020204030204" pitchFamily="34" charset="0"/>
              </a:rPr>
              <a:t>Prodotti</a:t>
            </a:r>
            <a:r>
              <a:rPr lang="en-GB" sz="1800" i="1" dirty="0">
                <a:effectLst/>
                <a:latin typeface="Calibri" panose="020F0502020204030204" pitchFamily="34" charset="0"/>
              </a:rPr>
              <a:t> </a:t>
            </a:r>
            <a:r>
              <a:rPr lang="en-GB" sz="1800" i="1" dirty="0" err="1">
                <a:effectLst/>
                <a:latin typeface="Calibri" panose="020F0502020204030204" pitchFamily="34" charset="0"/>
              </a:rPr>
              <a:t>nell’Archivio</a:t>
            </a:r>
            <a:r>
              <a:rPr lang="en-GB" sz="1800" i="1" dirty="0">
                <a:effectLst/>
                <a:latin typeface="Calibri" panose="020F0502020204030204" pitchFamily="34" charset="0"/>
              </a:rPr>
              <a:t> </a:t>
            </a:r>
            <a:r>
              <a:rPr lang="en-GB" sz="1800" i="1" dirty="0" err="1">
                <a:effectLst/>
                <a:latin typeface="Calibri" panose="020F0502020204030204" pitchFamily="34" charset="0"/>
              </a:rPr>
              <a:t>istituzionale</a:t>
            </a:r>
            <a:r>
              <a:rPr lang="en-GB" sz="1800" i="1" dirty="0">
                <a:effectLst/>
                <a:latin typeface="Calibri" panose="020F0502020204030204" pitchFamily="34" charset="0"/>
              </a:rPr>
              <a:t> </a:t>
            </a:r>
            <a:r>
              <a:rPr lang="en-GB" sz="1800" i="1" dirty="0" err="1">
                <a:effectLst/>
                <a:latin typeface="Calibri" panose="020F0502020204030204" pitchFamily="34" charset="0"/>
              </a:rPr>
              <a:t>dell’INFN</a:t>
            </a:r>
            <a:r>
              <a:rPr lang="en-GB" sz="1800" i="1" dirty="0">
                <a:effectLst/>
                <a:latin typeface="Calibri" panose="020F0502020204030204" pitchFamily="34" charset="0"/>
              </a:rPr>
              <a:t>. Il </a:t>
            </a:r>
            <a:r>
              <a:rPr lang="en-GB" sz="1800" i="1" dirty="0" err="1">
                <a:effectLst/>
                <a:latin typeface="Calibri" panose="020F0502020204030204" pitchFamily="34" charset="0"/>
              </a:rPr>
              <a:t>deposito</a:t>
            </a:r>
            <a:r>
              <a:rPr lang="en-GB" sz="1800" i="1" dirty="0">
                <a:effectLst/>
                <a:latin typeface="Calibri" panose="020F0502020204030204" pitchFamily="34" charset="0"/>
              </a:rPr>
              <a:t> </a:t>
            </a:r>
            <a:r>
              <a:rPr lang="en-GB" sz="1800" b="1" i="1" dirty="0">
                <a:effectLst/>
                <a:latin typeface="Calibri" panose="020F0502020204030204" pitchFamily="34" charset="0"/>
              </a:rPr>
              <a:t>non è </a:t>
            </a:r>
            <a:r>
              <a:rPr lang="en-GB" sz="1800" b="1" i="1" dirty="0" err="1">
                <a:effectLst/>
                <a:latin typeface="Calibri" panose="020F0502020204030204" pitchFamily="34" charset="0"/>
              </a:rPr>
              <a:t>richiesto</a:t>
            </a:r>
            <a:r>
              <a:rPr lang="en-GB" sz="1800" b="1" i="1" dirty="0">
                <a:effectLst/>
                <a:latin typeface="Calibri" panose="020F0502020204030204" pitchFamily="34" charset="0"/>
              </a:rPr>
              <a:t> </a:t>
            </a:r>
            <a:r>
              <a:rPr lang="en-GB" sz="1800" b="1" i="1" dirty="0" err="1">
                <a:effectLst/>
                <a:latin typeface="Calibri" panose="020F0502020204030204" pitchFamily="34" charset="0"/>
              </a:rPr>
              <a:t>laddove</a:t>
            </a:r>
            <a:r>
              <a:rPr lang="en-GB" sz="1800" b="1" i="1" dirty="0">
                <a:effectLst/>
                <a:latin typeface="Calibri" panose="020F0502020204030204" pitchFamily="34" charset="0"/>
              </a:rPr>
              <a:t> il </a:t>
            </a:r>
            <a:r>
              <a:rPr lang="en-GB" sz="1800" b="1" i="1" dirty="0" err="1">
                <a:effectLst/>
                <a:latin typeface="Calibri" panose="020F0502020204030204" pitchFamily="34" charset="0"/>
              </a:rPr>
              <a:t>Prodotto</a:t>
            </a:r>
            <a:r>
              <a:rPr lang="en-GB" sz="1800" b="1" i="1" dirty="0">
                <a:effectLst/>
                <a:latin typeface="Calibri" panose="020F0502020204030204" pitchFamily="34" charset="0"/>
              </a:rPr>
              <a:t> </a:t>
            </a:r>
            <a:r>
              <a:rPr lang="en-GB" sz="1800" b="1" i="1" dirty="0" err="1">
                <a:effectLst/>
                <a:latin typeface="Calibri" panose="020F0502020204030204" pitchFamily="34" charset="0"/>
              </a:rPr>
              <a:t>sia</a:t>
            </a:r>
            <a:r>
              <a:rPr lang="en-GB" sz="1800" b="1" i="1" dirty="0">
                <a:effectLst/>
                <a:latin typeface="Calibri" panose="020F0502020204030204" pitchFamily="34" charset="0"/>
              </a:rPr>
              <a:t> </a:t>
            </a:r>
            <a:r>
              <a:rPr lang="en-GB" sz="1800" b="1" i="1" dirty="0" err="1">
                <a:effectLst/>
                <a:latin typeface="Calibri" panose="020F0502020204030204" pitchFamily="34" charset="0"/>
              </a:rPr>
              <a:t>gia</a:t>
            </a:r>
            <a:r>
              <a:rPr lang="en-GB" sz="1800" b="1" i="1" dirty="0">
                <a:effectLst/>
                <a:latin typeface="Calibri" panose="020F0502020204030204" pitchFamily="34" charset="0"/>
              </a:rPr>
              <a:t>̀ </a:t>
            </a:r>
            <a:r>
              <a:rPr lang="en-GB" sz="1800" b="1" i="1" dirty="0" err="1">
                <a:effectLst/>
                <a:latin typeface="Calibri" panose="020F0502020204030204" pitchFamily="34" charset="0"/>
              </a:rPr>
              <a:t>stato</a:t>
            </a:r>
            <a:r>
              <a:rPr lang="en-GB" sz="1800" b="1" i="1" dirty="0">
                <a:effectLst/>
                <a:latin typeface="Calibri" panose="020F0502020204030204" pitchFamily="34" charset="0"/>
              </a:rPr>
              <a:t> </a:t>
            </a:r>
            <a:r>
              <a:rPr lang="en-GB" sz="1800" b="1" i="1" dirty="0" err="1">
                <a:effectLst/>
                <a:latin typeface="Calibri" panose="020F0502020204030204" pitchFamily="34" charset="0"/>
              </a:rPr>
              <a:t>depositato</a:t>
            </a:r>
            <a:r>
              <a:rPr lang="en-GB" sz="1800" b="1" i="1" dirty="0">
                <a:effectLst/>
                <a:latin typeface="Calibri" panose="020F0502020204030204" pitchFamily="34" charset="0"/>
              </a:rPr>
              <a:t> </a:t>
            </a:r>
            <a:r>
              <a:rPr lang="en-GB" sz="1800" b="1" i="1" dirty="0" err="1">
                <a:effectLst/>
                <a:latin typeface="Calibri" panose="020F0502020204030204" pitchFamily="34" charset="0"/>
              </a:rPr>
              <a:t>su</a:t>
            </a:r>
            <a:r>
              <a:rPr lang="en-GB" sz="1800" b="1" i="1" dirty="0">
                <a:effectLst/>
                <a:latin typeface="Calibri" panose="020F0502020204030204" pitchFamily="34" charset="0"/>
              </a:rPr>
              <a:t> </a:t>
            </a:r>
            <a:r>
              <a:rPr lang="en-GB" sz="1800" b="1" i="1" dirty="0" err="1">
                <a:effectLst/>
                <a:latin typeface="Calibri" panose="020F0502020204030204" pitchFamily="34" charset="0"/>
              </a:rPr>
              <a:t>arXiv</a:t>
            </a:r>
            <a:r>
              <a:rPr lang="en-GB" sz="1800" b="1" i="1" dirty="0">
                <a:effectLst/>
                <a:latin typeface="Calibri" panose="020F0502020204030204" pitchFamily="34" charset="0"/>
              </a:rPr>
              <a:t> </a:t>
            </a:r>
            <a:r>
              <a:rPr lang="en-GB" sz="1800" b="1" i="1" dirty="0" err="1">
                <a:effectLst/>
                <a:latin typeface="Calibri" panose="020F0502020204030204" pitchFamily="34" charset="0"/>
              </a:rPr>
              <a:t>oppure</a:t>
            </a:r>
            <a:r>
              <a:rPr lang="en-GB" sz="1800" b="1" i="1" dirty="0">
                <a:effectLst/>
                <a:latin typeface="Calibri" panose="020F0502020204030204" pitchFamily="34" charset="0"/>
              </a:rPr>
              <a:t> </a:t>
            </a:r>
            <a:r>
              <a:rPr lang="en-GB" sz="1800" b="1" i="1" dirty="0" err="1">
                <a:effectLst/>
                <a:latin typeface="Calibri" panose="020F0502020204030204" pitchFamily="34" charset="0"/>
              </a:rPr>
              <a:t>su</a:t>
            </a:r>
            <a:r>
              <a:rPr lang="en-GB" sz="1800" b="1" i="1" dirty="0">
                <a:effectLst/>
                <a:latin typeface="Calibri" panose="020F0502020204030204" pitchFamily="34" charset="0"/>
              </a:rPr>
              <a:t> </a:t>
            </a:r>
            <a:r>
              <a:rPr lang="en-GB" sz="1800" b="1" i="1" dirty="0" err="1">
                <a:effectLst/>
                <a:latin typeface="Calibri" panose="020F0502020204030204" pitchFamily="34" charset="0"/>
              </a:rPr>
              <a:t>InspireHEP</a:t>
            </a:r>
            <a:r>
              <a:rPr lang="en-GB" sz="1800" i="1" dirty="0">
                <a:effectLst/>
                <a:latin typeface="Calibri" panose="020F0502020204030204" pitchFamily="34" charset="0"/>
              </a:rPr>
              <a:t>. Il </a:t>
            </a:r>
            <a:r>
              <a:rPr lang="en-GB" sz="1800" i="1" dirty="0" err="1">
                <a:effectLst/>
                <a:latin typeface="Calibri" panose="020F0502020204030204" pitchFamily="34" charset="0"/>
              </a:rPr>
              <a:t>Prodotto</a:t>
            </a:r>
            <a:r>
              <a:rPr lang="en-GB" sz="1800" i="1" dirty="0">
                <a:effectLst/>
                <a:latin typeface="Calibri" panose="020F0502020204030204" pitchFamily="34" charset="0"/>
              </a:rPr>
              <a:t> </a:t>
            </a:r>
            <a:r>
              <a:rPr lang="en-GB" sz="1800" i="1" dirty="0" err="1">
                <a:effectLst/>
                <a:latin typeface="Calibri" panose="020F0502020204030204" pitchFamily="34" charset="0"/>
              </a:rPr>
              <a:t>che</a:t>
            </a:r>
            <a:r>
              <a:rPr lang="en-GB" sz="1800" i="1" dirty="0">
                <a:effectLst/>
                <a:latin typeface="Calibri" panose="020F0502020204030204" pitchFamily="34" charset="0"/>
              </a:rPr>
              <a:t> </a:t>
            </a:r>
            <a:r>
              <a:rPr lang="en-GB" sz="1800" i="1" dirty="0" err="1">
                <a:effectLst/>
                <a:latin typeface="Calibri" panose="020F0502020204030204" pitchFamily="34" charset="0"/>
              </a:rPr>
              <a:t>costituisca</a:t>
            </a:r>
            <a:r>
              <a:rPr lang="en-GB" sz="1800" i="1" dirty="0">
                <a:effectLst/>
                <a:latin typeface="Calibri" panose="020F0502020204030204" pitchFamily="34" charset="0"/>
              </a:rPr>
              <a:t> </a:t>
            </a:r>
            <a:r>
              <a:rPr lang="en-GB" sz="1800" i="1" dirty="0" err="1">
                <a:effectLst/>
                <a:latin typeface="Calibri" panose="020F0502020204030204" pitchFamily="34" charset="0"/>
              </a:rPr>
              <a:t>espressione</a:t>
            </a:r>
            <a:r>
              <a:rPr lang="en-GB" sz="1800" i="1" dirty="0">
                <a:effectLst/>
                <a:latin typeface="Calibri" panose="020F0502020204030204" pitchFamily="34" charset="0"/>
              </a:rPr>
              <a:t> </a:t>
            </a:r>
            <a:r>
              <a:rPr lang="en-GB" sz="1800" i="1" dirty="0" err="1">
                <a:effectLst/>
                <a:latin typeface="Calibri" panose="020F0502020204030204" pitchFamily="34" charset="0"/>
              </a:rPr>
              <a:t>dell’attivita</a:t>
            </a:r>
            <a:r>
              <a:rPr lang="en-GB" sz="1800" i="1" dirty="0">
                <a:effectLst/>
                <a:latin typeface="Calibri" panose="020F0502020204030204" pitchFamily="34" charset="0"/>
              </a:rPr>
              <a:t>̀ </a:t>
            </a:r>
            <a:r>
              <a:rPr lang="en-GB" sz="1800" i="1" dirty="0" err="1">
                <a:effectLst/>
                <a:latin typeface="Calibri" panose="020F0502020204030204" pitchFamily="34" charset="0"/>
              </a:rPr>
              <a:t>intellettuale</a:t>
            </a:r>
            <a:r>
              <a:rPr lang="en-GB" sz="1800" i="1" dirty="0">
                <a:effectLst/>
                <a:latin typeface="Calibri" panose="020F0502020204030204" pitchFamily="34" charset="0"/>
              </a:rPr>
              <a:t> di più </a:t>
            </a:r>
            <a:r>
              <a:rPr lang="en-GB" sz="1800" i="1" dirty="0" err="1">
                <a:effectLst/>
                <a:latin typeface="Calibri" panose="020F0502020204030204" pitchFamily="34" charset="0"/>
              </a:rPr>
              <a:t>Autori</a:t>
            </a:r>
            <a:r>
              <a:rPr lang="en-GB" sz="1800" i="1" dirty="0">
                <a:effectLst/>
                <a:latin typeface="Calibri" panose="020F0502020204030204" pitchFamily="34" charset="0"/>
              </a:rPr>
              <a:t> </a:t>
            </a:r>
            <a:r>
              <a:rPr lang="en-GB" sz="1800" i="1" dirty="0" err="1">
                <a:effectLst/>
                <a:latin typeface="Calibri" panose="020F0502020204030204" pitchFamily="34" charset="0"/>
              </a:rPr>
              <a:t>costituisce</a:t>
            </a:r>
            <a:r>
              <a:rPr lang="en-GB" sz="1800" i="1" dirty="0">
                <a:effectLst/>
                <a:latin typeface="Calibri" panose="020F0502020204030204" pitchFamily="34" charset="0"/>
              </a:rPr>
              <a:t> </a:t>
            </a:r>
            <a:r>
              <a:rPr lang="en-GB" sz="1800" i="1" dirty="0" err="1">
                <a:effectLst/>
                <a:latin typeface="Calibri" panose="020F0502020204030204" pitchFamily="34" charset="0"/>
              </a:rPr>
              <a:t>oggetto</a:t>
            </a:r>
            <a:r>
              <a:rPr lang="en-GB" sz="1800" i="1" dirty="0">
                <a:effectLst/>
                <a:latin typeface="Calibri" panose="020F0502020204030204" pitchFamily="34" charset="0"/>
              </a:rPr>
              <a:t> di un </a:t>
            </a:r>
            <a:r>
              <a:rPr lang="en-GB" sz="1800" i="1" dirty="0" err="1">
                <a:effectLst/>
                <a:latin typeface="Calibri" panose="020F0502020204030204" pitchFamily="34" charset="0"/>
              </a:rPr>
              <a:t>unico</a:t>
            </a:r>
            <a:r>
              <a:rPr lang="en-GB" sz="1800" i="1" dirty="0">
                <a:effectLst/>
                <a:latin typeface="Calibri" panose="020F0502020204030204" pitchFamily="34" charset="0"/>
              </a:rPr>
              <a:t> </a:t>
            </a:r>
            <a:r>
              <a:rPr lang="en-GB" sz="1800" i="1" dirty="0" err="1">
                <a:effectLst/>
                <a:latin typeface="Calibri" panose="020F0502020204030204" pitchFamily="34" charset="0"/>
              </a:rPr>
              <a:t>deposito</a:t>
            </a:r>
            <a:r>
              <a:rPr lang="en-GB" sz="1800" i="1" dirty="0">
                <a:effectLst/>
                <a:latin typeface="Calibri" panose="020F0502020204030204" pitchFamily="34" charset="0"/>
              </a:rPr>
              <a:t>. </a:t>
            </a:r>
            <a:endParaRPr lang="en-IT" i="1" dirty="0"/>
          </a:p>
          <a:p>
            <a:pPr lvl="2"/>
            <a:r>
              <a:rPr lang="en-IT" sz="1000" dirty="0"/>
              <a:t>Rilascio di Digital Object Identifier per ogni prodotto</a:t>
            </a:r>
          </a:p>
          <a:p>
            <a:pPr lvl="2"/>
            <a:r>
              <a:rPr lang="en-IT" sz="1000" dirty="0"/>
              <a:t>Implementa obbligo di utilizzo dell’ORCID</a:t>
            </a:r>
          </a:p>
          <a:p>
            <a:pPr lvl="2"/>
            <a:r>
              <a:rPr lang="en-IT" sz="1000" dirty="0"/>
              <a:t>Introduce l’obbligo di utilizzo del ROR (</a:t>
            </a:r>
            <a:r>
              <a:rPr lang="en-GB" sz="1000" b="0" u="none" strike="noStrike" dirty="0">
                <a:solidFill>
                  <a:srgbClr val="222222"/>
                </a:solidFill>
                <a:effectLst/>
              </a:rPr>
              <a:t>Research Organization Registry</a:t>
            </a:r>
            <a:r>
              <a:rPr lang="en-IT" sz="1000" dirty="0"/>
              <a:t>)</a:t>
            </a:r>
          </a:p>
          <a:p>
            <a:pPr lvl="2"/>
            <a:r>
              <a:rPr lang="en-GB" sz="1000" dirty="0">
                <a:effectLst/>
                <a:latin typeface="Calibri" panose="020F0502020204030204" pitchFamily="34" charset="0"/>
              </a:rPr>
              <a:t>5.4  </a:t>
            </a:r>
            <a:r>
              <a:rPr lang="en-GB" sz="1000" dirty="0" err="1">
                <a:latin typeface="Calibri" panose="020F0502020204030204" pitchFamily="34" charset="0"/>
              </a:rPr>
              <a:t>Flusso</a:t>
            </a:r>
            <a:r>
              <a:rPr lang="en-GB" sz="1000" dirty="0">
                <a:latin typeface="Calibri" panose="020F0502020204030204" pitchFamily="34" charset="0"/>
              </a:rPr>
              <a:t> di </a:t>
            </a:r>
            <a:r>
              <a:rPr lang="en-GB" sz="1000" dirty="0" err="1">
                <a:latin typeface="Calibri" panose="020F0502020204030204" pitchFamily="34" charset="0"/>
              </a:rPr>
              <a:t>approvazione</a:t>
            </a:r>
            <a:r>
              <a:rPr lang="en-GB" sz="1000" dirty="0">
                <a:latin typeface="Calibri" panose="020F0502020204030204" pitchFamily="34" charset="0"/>
              </a:rPr>
              <a:t> </a:t>
            </a:r>
          </a:p>
          <a:p>
            <a:pPr lvl="2"/>
            <a:r>
              <a:rPr lang="en-GB" sz="1000" dirty="0">
                <a:effectLst/>
                <a:latin typeface="Calibri" panose="020F0502020204030204" pitchFamily="34" charset="0"/>
              </a:rPr>
              <a:t>5.5  </a:t>
            </a:r>
            <a:r>
              <a:rPr lang="en-GB" sz="1000" dirty="0" err="1">
                <a:effectLst/>
                <a:latin typeface="Calibri" panose="020F0502020204030204" pitchFamily="34" charset="0"/>
              </a:rPr>
              <a:t>Licenze</a:t>
            </a:r>
            <a:r>
              <a:rPr lang="en-GB" sz="1000" dirty="0">
                <a:effectLst/>
                <a:latin typeface="Calibri" panose="020F0502020204030204" pitchFamily="34" charset="0"/>
              </a:rPr>
              <a:t> di accesso al </a:t>
            </a:r>
            <a:r>
              <a:rPr lang="en-GB" sz="1000" dirty="0" err="1">
                <a:effectLst/>
                <a:latin typeface="Calibri" panose="020F0502020204030204" pitchFamily="34" charset="0"/>
              </a:rPr>
              <a:t>prodotto</a:t>
            </a:r>
            <a:r>
              <a:rPr lang="en-GB" sz="1000" dirty="0">
                <a:effectLst/>
                <a:latin typeface="Calibri" panose="020F0502020204030204" pitchFamily="34" charset="0"/>
              </a:rPr>
              <a:t> (CC-BY default, </a:t>
            </a:r>
            <a:r>
              <a:rPr lang="en-GB" sz="1000" dirty="0" err="1">
                <a:effectLst/>
                <a:latin typeface="Calibri" panose="020F0502020204030204" pitchFamily="34" charset="0"/>
              </a:rPr>
              <a:t>chiuso</a:t>
            </a:r>
            <a:r>
              <a:rPr lang="en-GB" sz="1000" dirty="0">
                <a:effectLst/>
                <a:latin typeface="Calibri" panose="020F0502020204030204" pitchFamily="34" charset="0"/>
              </a:rPr>
              <a:t>, embargo, </a:t>
            </a:r>
            <a:r>
              <a:rPr lang="en-GB" sz="1000" dirty="0" err="1">
                <a:effectLst/>
                <a:latin typeface="Calibri" panose="020F0502020204030204" pitchFamily="34" charset="0"/>
              </a:rPr>
              <a:t>altro</a:t>
            </a:r>
            <a:r>
              <a:rPr lang="en-GB" sz="1000" dirty="0">
                <a:effectLst/>
                <a:latin typeface="Calibri" panose="020F0502020204030204" pitchFamily="34" charset="0"/>
              </a:rPr>
              <a:t> </a:t>
            </a:r>
            <a:r>
              <a:rPr lang="en-GB" sz="1000" dirty="0" err="1">
                <a:effectLst/>
                <a:latin typeface="Calibri" panose="020F0502020204030204" pitchFamily="34" charset="0"/>
              </a:rPr>
              <a:t>su</a:t>
            </a:r>
            <a:r>
              <a:rPr lang="en-GB" sz="1000" dirty="0">
                <a:effectLst/>
                <a:latin typeface="Calibri" panose="020F0502020204030204" pitchFamily="34" charset="0"/>
              </a:rPr>
              <a:t> </a:t>
            </a:r>
            <a:r>
              <a:rPr lang="en-GB" sz="1000" dirty="0" err="1">
                <a:effectLst/>
                <a:latin typeface="Calibri" panose="020F0502020204030204" pitchFamily="34" charset="0"/>
              </a:rPr>
              <a:t>richiesta</a:t>
            </a:r>
            <a:r>
              <a:rPr lang="en-GB" sz="1000" dirty="0">
                <a:effectLst/>
                <a:latin typeface="Calibri" panose="020F0502020204030204" pitchFamily="34" charset="0"/>
              </a:rPr>
              <a:t> motivate). </a:t>
            </a:r>
          </a:p>
          <a:p>
            <a:pPr lvl="2"/>
            <a:r>
              <a:rPr lang="en-GB" sz="1000" dirty="0">
                <a:effectLst/>
                <a:latin typeface="Calibri" panose="020F0502020204030204" pitchFamily="34" charset="0"/>
              </a:rPr>
              <a:t>5.6  </a:t>
            </a:r>
            <a:r>
              <a:rPr lang="en-GB" sz="1000" dirty="0" err="1">
                <a:effectLst/>
                <a:latin typeface="Calibri" panose="020F0502020204030204" pitchFamily="34" charset="0"/>
              </a:rPr>
              <a:t>Esclusione</a:t>
            </a:r>
            <a:r>
              <a:rPr lang="en-GB" sz="1000" dirty="0">
                <a:effectLst/>
                <a:latin typeface="Calibri" panose="020F0502020204030204" pitchFamily="34" charset="0"/>
              </a:rPr>
              <a:t> per </a:t>
            </a:r>
            <a:r>
              <a:rPr lang="en-GB" sz="1000" dirty="0" err="1">
                <a:effectLst/>
                <a:latin typeface="Calibri" panose="020F0502020204030204" pitchFamily="34" charset="0"/>
              </a:rPr>
              <a:t>i</a:t>
            </a:r>
            <a:r>
              <a:rPr lang="en-GB" sz="1000" dirty="0">
                <a:effectLst/>
                <a:latin typeface="Calibri" panose="020F0502020204030204" pitchFamily="34" charset="0"/>
              </a:rPr>
              <a:t> </a:t>
            </a:r>
            <a:r>
              <a:rPr lang="en-GB" sz="1000" dirty="0" err="1">
                <a:effectLst/>
                <a:latin typeface="Calibri" panose="020F0502020204030204" pitchFamily="34" charset="0"/>
              </a:rPr>
              <a:t>prodotti</a:t>
            </a:r>
            <a:r>
              <a:rPr lang="en-GB" sz="1000" dirty="0">
                <a:effectLst/>
                <a:latin typeface="Calibri" panose="020F0502020204030204" pitchFamily="34" charset="0"/>
              </a:rPr>
              <a:t> </a:t>
            </a:r>
            <a:r>
              <a:rPr lang="en-GB" sz="1000" dirty="0" err="1">
                <a:effectLst/>
                <a:latin typeface="Calibri" panose="020F0502020204030204" pitchFamily="34" charset="0"/>
              </a:rPr>
              <a:t>suscettibili</a:t>
            </a:r>
            <a:r>
              <a:rPr lang="en-GB" sz="1000" dirty="0">
                <a:effectLst/>
                <a:latin typeface="Calibri" panose="020F0502020204030204" pitchFamily="34" charset="0"/>
              </a:rPr>
              <a:t> di </a:t>
            </a:r>
            <a:r>
              <a:rPr lang="en-GB" sz="1000" dirty="0" err="1">
                <a:effectLst/>
                <a:latin typeface="Calibri" panose="020F0502020204030204" pitchFamily="34" charset="0"/>
              </a:rPr>
              <a:t>brevettazione</a:t>
            </a:r>
            <a:r>
              <a:rPr lang="en-GB" sz="1000" dirty="0">
                <a:effectLst/>
                <a:latin typeface="Calibri" panose="020F0502020204030204" pitchFamily="34" charset="0"/>
              </a:rPr>
              <a:t> </a:t>
            </a:r>
          </a:p>
        </p:txBody>
      </p:sp>
      <p:sp>
        <p:nvSpPr>
          <p:cNvPr id="4" name="Footer Placeholder 3">
            <a:extLst>
              <a:ext uri="{FF2B5EF4-FFF2-40B4-BE49-F238E27FC236}">
                <a16:creationId xmlns:a16="http://schemas.microsoft.com/office/drawing/2014/main" id="{B8139F6C-A928-4890-30B4-840758CA267D}"/>
              </a:ext>
            </a:extLst>
          </p:cNvPr>
          <p:cNvSpPr>
            <a:spLocks noGrp="1"/>
          </p:cNvSpPr>
          <p:nvPr>
            <p:ph type="ftr" sz="quarter" idx="11"/>
          </p:nvPr>
        </p:nvSpPr>
        <p:spPr/>
        <p:txBody>
          <a:bodyPr/>
          <a:lstStyle/>
          <a:p>
            <a:r>
              <a:rPr lang="en-US"/>
              <a:t>stefano, anna grazia, mario, Intro GL Openscience di CoPER, 20240124</a:t>
            </a:r>
            <a:endParaRPr lang="en-US" b="1" dirty="0"/>
          </a:p>
        </p:txBody>
      </p:sp>
      <p:sp>
        <p:nvSpPr>
          <p:cNvPr id="5" name="Slide Number Placeholder 4">
            <a:extLst>
              <a:ext uri="{FF2B5EF4-FFF2-40B4-BE49-F238E27FC236}">
                <a16:creationId xmlns:a16="http://schemas.microsoft.com/office/drawing/2014/main" id="{30496581-46B5-CA87-0386-CDFCA0A1AD05}"/>
              </a:ext>
            </a:extLst>
          </p:cNvPr>
          <p:cNvSpPr>
            <a:spLocks noGrp="1"/>
          </p:cNvSpPr>
          <p:nvPr>
            <p:ph type="sldNum" sz="quarter" idx="12"/>
          </p:nvPr>
        </p:nvSpPr>
        <p:spPr/>
        <p:txBody>
          <a:bodyPr/>
          <a:lstStyle/>
          <a:p>
            <a:fld id="{BA258971-2581-1140-A045-EF224496870B}" type="slidenum">
              <a:rPr lang="en-US" smtClean="0"/>
              <a:t>18</a:t>
            </a:fld>
            <a:endParaRPr lang="en-US"/>
          </a:p>
        </p:txBody>
      </p:sp>
    </p:spTree>
    <p:extLst>
      <p:ext uri="{BB962C8B-B14F-4D97-AF65-F5344CB8AC3E}">
        <p14:creationId xmlns:p14="http://schemas.microsoft.com/office/powerpoint/2010/main" val="35723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7A77-69E0-C2A7-39D2-95E25B7BA3E8}"/>
              </a:ext>
            </a:extLst>
          </p:cNvPr>
          <p:cNvSpPr>
            <a:spLocks noGrp="1"/>
          </p:cNvSpPr>
          <p:nvPr>
            <p:ph type="title"/>
          </p:nvPr>
        </p:nvSpPr>
        <p:spPr>
          <a:xfrm>
            <a:off x="457200" y="274638"/>
            <a:ext cx="7905964" cy="813017"/>
          </a:xfrm>
        </p:spPr>
        <p:txBody>
          <a:bodyPr/>
          <a:lstStyle/>
          <a:p>
            <a:r>
              <a:rPr lang="en-GB" sz="4000" dirty="0" err="1"/>
              <a:t>Disciplinare</a:t>
            </a:r>
            <a:r>
              <a:rPr lang="en-GB" sz="4000" dirty="0"/>
              <a:t> INFN in </a:t>
            </a:r>
            <a:r>
              <a:rPr lang="en-GB" sz="4000" dirty="0" err="1"/>
              <a:t>sintesi</a:t>
            </a:r>
            <a:r>
              <a:rPr lang="en-IT" sz="4000" dirty="0"/>
              <a:t> (II)</a:t>
            </a:r>
          </a:p>
        </p:txBody>
      </p:sp>
      <p:sp>
        <p:nvSpPr>
          <p:cNvPr id="6" name="Content Placeholder 5">
            <a:extLst>
              <a:ext uri="{FF2B5EF4-FFF2-40B4-BE49-F238E27FC236}">
                <a16:creationId xmlns:a16="http://schemas.microsoft.com/office/drawing/2014/main" id="{6033871A-C698-7DE7-628C-D0F0814B1033}"/>
              </a:ext>
            </a:extLst>
          </p:cNvPr>
          <p:cNvSpPr>
            <a:spLocks noGrp="1"/>
          </p:cNvSpPr>
          <p:nvPr>
            <p:ph idx="1"/>
          </p:nvPr>
        </p:nvSpPr>
        <p:spPr>
          <a:xfrm>
            <a:off x="0" y="967637"/>
            <a:ext cx="9144000" cy="4906809"/>
          </a:xfrm>
        </p:spPr>
        <p:txBody>
          <a:bodyPr>
            <a:normAutofit fontScale="92500" lnSpcReduction="20000"/>
          </a:bodyPr>
          <a:lstStyle/>
          <a:p>
            <a:r>
              <a:rPr lang="en-IT" sz="1600" dirty="0"/>
              <a:t>(Art.6) Definisce e protegge il Prodotto “Dati della ricerca”</a:t>
            </a:r>
          </a:p>
          <a:p>
            <a:r>
              <a:rPr lang="en-IT" dirty="0"/>
              <a:t>(Art.7) </a:t>
            </a:r>
            <a:r>
              <a:rPr lang="en-GB" sz="2800" b="1" dirty="0">
                <a:effectLst/>
                <a:latin typeface="Calibri" panose="020F0502020204030204" pitchFamily="34" charset="0"/>
              </a:rPr>
              <a:t>GESTIONE DEI DIRITTI DI AUTORE</a:t>
            </a:r>
            <a:endParaRPr lang="en-IT" dirty="0"/>
          </a:p>
          <a:p>
            <a:pPr marL="0" indent="0">
              <a:buNone/>
            </a:pPr>
            <a:r>
              <a:rPr lang="en-GB" sz="1800" dirty="0">
                <a:effectLst/>
                <a:latin typeface="Calibri" panose="020F0502020204030204" pitchFamily="34" charset="0"/>
              </a:rPr>
              <a:t>7.1  Ai sensi </a:t>
            </a:r>
            <a:r>
              <a:rPr lang="en-GB" sz="1800" dirty="0" err="1">
                <a:effectLst/>
                <a:latin typeface="Calibri" panose="020F0502020204030204" pitchFamily="34" charset="0"/>
              </a:rPr>
              <a:t>della</a:t>
            </a:r>
            <a:r>
              <a:rPr lang="en-GB" sz="1800" dirty="0">
                <a:effectLst/>
                <a:latin typeface="Calibri" panose="020F0502020204030204" pitchFamily="34" charset="0"/>
              </a:rPr>
              <a:t> </a:t>
            </a:r>
            <a:r>
              <a:rPr lang="en-GB" sz="1800" dirty="0" err="1">
                <a:effectLst/>
                <a:latin typeface="Calibri" panose="020F0502020204030204" pitchFamily="34" charset="0"/>
              </a:rPr>
              <a:t>legislazione</a:t>
            </a:r>
            <a:r>
              <a:rPr lang="en-GB" sz="1800" dirty="0">
                <a:effectLst/>
                <a:latin typeface="Calibri" panose="020F0502020204030204" pitchFamily="34" charset="0"/>
              </a:rPr>
              <a:t> </a:t>
            </a:r>
            <a:r>
              <a:rPr lang="en-GB" sz="1800" dirty="0" err="1">
                <a:effectLst/>
                <a:latin typeface="Calibri" panose="020F0502020204030204" pitchFamily="34" charset="0"/>
              </a:rPr>
              <a:t>italiana</a:t>
            </a:r>
            <a:r>
              <a:rPr lang="en-GB" sz="1800" dirty="0">
                <a:effectLst/>
                <a:latin typeface="Calibri" panose="020F0502020204030204" pitchFamily="34" charset="0"/>
              </a:rPr>
              <a:t> </a:t>
            </a:r>
            <a:r>
              <a:rPr lang="en-GB" sz="1800" dirty="0" err="1">
                <a:effectLst/>
                <a:latin typeface="Calibri" panose="020F0502020204030204" pitchFamily="34" charset="0"/>
              </a:rPr>
              <a:t>sul</a:t>
            </a:r>
            <a:r>
              <a:rPr lang="en-GB" sz="1800" dirty="0">
                <a:effectLst/>
                <a:latin typeface="Calibri" panose="020F0502020204030204" pitchFamily="34" charset="0"/>
              </a:rPr>
              <a:t> </a:t>
            </a:r>
            <a:r>
              <a:rPr lang="en-GB" sz="1800" dirty="0" err="1">
                <a:effectLst/>
                <a:latin typeface="Calibri" panose="020F0502020204030204" pitchFamily="34" charset="0"/>
              </a:rPr>
              <a:t>diritto</a:t>
            </a:r>
            <a:r>
              <a:rPr lang="en-GB" sz="1800" dirty="0">
                <a:effectLst/>
                <a:latin typeface="Calibri" panose="020F0502020204030204" pitchFamily="34" charset="0"/>
              </a:rPr>
              <a:t> </a:t>
            </a:r>
            <a:r>
              <a:rPr lang="en-GB" sz="1800" dirty="0" err="1">
                <a:effectLst/>
                <a:latin typeface="Calibri" panose="020F0502020204030204" pitchFamily="34" charset="0"/>
              </a:rPr>
              <a:t>d’autore</a:t>
            </a:r>
            <a:r>
              <a:rPr lang="en-GB" sz="1800" dirty="0">
                <a:effectLst/>
                <a:latin typeface="Calibri" panose="020F0502020204030204" pitchFamily="34" charset="0"/>
              </a:rPr>
              <a:t>, fermo </a:t>
            </a:r>
            <a:r>
              <a:rPr lang="en-GB" sz="1800" dirty="0" err="1">
                <a:effectLst/>
                <a:latin typeface="Calibri" panose="020F0502020204030204" pitchFamily="34" charset="0"/>
              </a:rPr>
              <a:t>restando</a:t>
            </a:r>
            <a:r>
              <a:rPr lang="en-GB" sz="1800" dirty="0">
                <a:effectLst/>
                <a:latin typeface="Calibri" panose="020F0502020204030204" pitchFamily="34" charset="0"/>
              </a:rPr>
              <a:t> il </a:t>
            </a:r>
            <a:r>
              <a:rPr lang="en-GB" sz="1800" dirty="0" err="1">
                <a:effectLst/>
                <a:latin typeface="Calibri" panose="020F0502020204030204" pitchFamily="34" charset="0"/>
              </a:rPr>
              <a:t>diritto</a:t>
            </a:r>
            <a:r>
              <a:rPr lang="en-GB" sz="1800" dirty="0">
                <a:effectLst/>
                <a:latin typeface="Calibri" panose="020F0502020204030204" pitchFamily="34" charset="0"/>
              </a:rPr>
              <a:t> morale </a:t>
            </a:r>
            <a:r>
              <a:rPr lang="en-GB" sz="1800" dirty="0" err="1">
                <a:effectLst/>
                <a:latin typeface="Calibri" panose="020F0502020204030204" pitchFamily="34" charset="0"/>
              </a:rPr>
              <a:t>d’autore</a:t>
            </a:r>
            <a:r>
              <a:rPr lang="en-GB" sz="1800" dirty="0">
                <a:effectLst/>
                <a:latin typeface="Calibri" panose="020F0502020204030204" pitchFamily="34" charset="0"/>
              </a:rPr>
              <a:t> </a:t>
            </a:r>
            <a:r>
              <a:rPr lang="en-GB" sz="1800" dirty="0" err="1">
                <a:effectLst/>
                <a:latin typeface="Calibri" panose="020F0502020204030204" pitchFamily="34" charset="0"/>
              </a:rPr>
              <a:t>riconosciuto</a:t>
            </a:r>
            <a:r>
              <a:rPr lang="en-GB" sz="1800" dirty="0">
                <a:effectLst/>
                <a:latin typeface="Calibri" panose="020F0502020204030204" pitchFamily="34" charset="0"/>
              </a:rPr>
              <a:t> a </a:t>
            </a:r>
            <a:r>
              <a:rPr lang="en-GB" sz="1800" dirty="0" err="1">
                <a:effectLst/>
                <a:latin typeface="Calibri" panose="020F0502020204030204" pitchFamily="34" charset="0"/>
              </a:rPr>
              <a:t>colui</a:t>
            </a:r>
            <a:r>
              <a:rPr lang="en-GB" sz="1800" dirty="0">
                <a:effectLst/>
                <a:latin typeface="Calibri" panose="020F0502020204030204" pitchFamily="34" charset="0"/>
              </a:rPr>
              <a:t> </a:t>
            </a:r>
            <a:r>
              <a:rPr lang="en-GB" sz="1800" dirty="0" err="1">
                <a:effectLst/>
                <a:latin typeface="Calibri" panose="020F0502020204030204" pitchFamily="34" charset="0"/>
              </a:rPr>
              <a:t>che</a:t>
            </a:r>
            <a:r>
              <a:rPr lang="en-GB" sz="1800" dirty="0">
                <a:effectLst/>
                <a:latin typeface="Calibri" panose="020F0502020204030204" pitchFamily="34" charset="0"/>
              </a:rPr>
              <a:t> </a:t>
            </a:r>
            <a:r>
              <a:rPr lang="en-GB" sz="1800" dirty="0" err="1">
                <a:effectLst/>
                <a:latin typeface="Calibri" panose="020F0502020204030204" pitchFamily="34" charset="0"/>
              </a:rPr>
              <a:t>abbia</a:t>
            </a:r>
            <a:r>
              <a:rPr lang="en-GB" sz="1800" dirty="0">
                <a:effectLst/>
                <a:latin typeface="Calibri" panose="020F0502020204030204" pitchFamily="34" charset="0"/>
              </a:rPr>
              <a:t> </a:t>
            </a:r>
            <a:r>
              <a:rPr lang="en-GB" sz="1800" dirty="0" err="1">
                <a:effectLst/>
                <a:latin typeface="Calibri" panose="020F0502020204030204" pitchFamily="34" charset="0"/>
              </a:rPr>
              <a:t>generato</a:t>
            </a:r>
            <a:r>
              <a:rPr lang="en-GB" sz="1800" dirty="0">
                <a:effectLst/>
                <a:latin typeface="Calibri" panose="020F0502020204030204" pitchFamily="34" charset="0"/>
              </a:rPr>
              <a:t> il </a:t>
            </a:r>
            <a:r>
              <a:rPr lang="en-GB" sz="1800" dirty="0" err="1">
                <a:effectLst/>
                <a:latin typeface="Calibri" panose="020F0502020204030204" pitchFamily="34" charset="0"/>
              </a:rPr>
              <a:t>Prodotto</a:t>
            </a:r>
            <a:r>
              <a:rPr lang="en-GB" sz="1800" dirty="0">
                <a:effectLst/>
                <a:latin typeface="Calibri" panose="020F0502020204030204" pitchFamily="34" charset="0"/>
              </a:rPr>
              <a:t> </a:t>
            </a:r>
            <a:r>
              <a:rPr lang="en-GB" sz="1800" dirty="0" err="1">
                <a:effectLst/>
                <a:latin typeface="Calibri" panose="020F0502020204030204" pitchFamily="34" charset="0"/>
              </a:rPr>
              <a:t>della</a:t>
            </a:r>
            <a:r>
              <a:rPr lang="en-GB" sz="1800" dirty="0">
                <a:effectLst/>
                <a:latin typeface="Calibri" panose="020F0502020204030204" pitchFamily="34" charset="0"/>
              </a:rPr>
              <a:t> </a:t>
            </a:r>
            <a:r>
              <a:rPr lang="en-GB" sz="1800" dirty="0" err="1">
                <a:effectLst/>
                <a:latin typeface="Calibri" panose="020F0502020204030204" pitchFamily="34" charset="0"/>
              </a:rPr>
              <a:t>ricerca</a:t>
            </a:r>
            <a:r>
              <a:rPr lang="en-GB" sz="1800" dirty="0">
                <a:effectLst/>
                <a:latin typeface="Calibri" panose="020F0502020204030204" pitchFamily="34" charset="0"/>
              </a:rPr>
              <a:t>, </a:t>
            </a:r>
            <a:r>
              <a:rPr lang="en-GB" sz="1800" dirty="0" err="1">
                <a:effectLst/>
                <a:latin typeface="Calibri" panose="020F0502020204030204" pitchFamily="34" charset="0"/>
              </a:rPr>
              <a:t>spetta</a:t>
            </a:r>
            <a:r>
              <a:rPr lang="en-GB" sz="1800" dirty="0">
                <a:effectLst/>
                <a:latin typeface="Calibri" panose="020F0502020204030204" pitchFamily="34" charset="0"/>
              </a:rPr>
              <a:t> </a:t>
            </a:r>
            <a:r>
              <a:rPr lang="en-GB" sz="1800" dirty="0" err="1">
                <a:effectLst/>
                <a:latin typeface="Calibri" panose="020F0502020204030204" pitchFamily="34" charset="0"/>
              </a:rPr>
              <a:t>all’INFN</a:t>
            </a:r>
            <a:r>
              <a:rPr lang="en-GB" sz="1800" dirty="0">
                <a:effectLst/>
                <a:latin typeface="Calibri" panose="020F0502020204030204" pitchFamily="34" charset="0"/>
              </a:rPr>
              <a:t> il </a:t>
            </a:r>
            <a:r>
              <a:rPr lang="en-GB" sz="1800" dirty="0" err="1">
                <a:effectLst/>
                <a:latin typeface="Calibri" panose="020F0502020204030204" pitchFamily="34" charset="0"/>
              </a:rPr>
              <a:t>diritto</a:t>
            </a:r>
            <a:r>
              <a:rPr lang="en-GB" sz="1800" dirty="0">
                <a:effectLst/>
                <a:latin typeface="Calibri" panose="020F0502020204030204" pitchFamily="34" charset="0"/>
              </a:rPr>
              <a:t> di </a:t>
            </a:r>
            <a:r>
              <a:rPr lang="en-GB" sz="1800" dirty="0" err="1">
                <a:effectLst/>
                <a:latin typeface="Calibri" panose="020F0502020204030204" pitchFamily="34" charset="0"/>
              </a:rPr>
              <a:t>utilizzazione</a:t>
            </a:r>
            <a:r>
              <a:rPr lang="en-GB" sz="1800" dirty="0">
                <a:effectLst/>
                <a:latin typeface="Calibri" panose="020F0502020204030204" pitchFamily="34" charset="0"/>
              </a:rPr>
              <a:t> del </a:t>
            </a:r>
            <a:r>
              <a:rPr lang="en-GB" sz="1800" dirty="0" err="1">
                <a:effectLst/>
                <a:latin typeface="Calibri" panose="020F0502020204030204" pitchFamily="34" charset="0"/>
              </a:rPr>
              <a:t>Prodotto</a:t>
            </a:r>
            <a:r>
              <a:rPr lang="en-GB" sz="1800" dirty="0">
                <a:effectLst/>
                <a:latin typeface="Calibri" panose="020F0502020204030204" pitchFamily="34" charset="0"/>
              </a:rPr>
              <a:t> </a:t>
            </a:r>
            <a:r>
              <a:rPr lang="en-GB" sz="1800" dirty="0" err="1">
                <a:effectLst/>
                <a:latin typeface="Calibri" panose="020F0502020204030204" pitchFamily="34" charset="0"/>
              </a:rPr>
              <a:t>creato</a:t>
            </a:r>
            <a:r>
              <a:rPr lang="en-GB" sz="1800" dirty="0">
                <a:effectLst/>
                <a:latin typeface="Calibri" panose="020F0502020204030204" pitchFamily="34" charset="0"/>
              </a:rPr>
              <a:t> e </a:t>
            </a:r>
            <a:r>
              <a:rPr lang="en-GB" sz="1800" dirty="0" err="1">
                <a:effectLst/>
                <a:latin typeface="Calibri" panose="020F0502020204030204" pitchFamily="34" charset="0"/>
              </a:rPr>
              <a:t>pubblicato</a:t>
            </a:r>
            <a:r>
              <a:rPr lang="en-GB" sz="1800" dirty="0">
                <a:effectLst/>
                <a:latin typeface="Calibri" panose="020F0502020204030204" pitchFamily="34" charset="0"/>
              </a:rPr>
              <a:t> per </a:t>
            </a:r>
            <a:r>
              <a:rPr lang="en-GB" sz="1800" dirty="0" err="1">
                <a:effectLst/>
                <a:latin typeface="Calibri" panose="020F0502020204030204" pitchFamily="34" charset="0"/>
              </a:rPr>
              <a:t>conto</a:t>
            </a:r>
            <a:r>
              <a:rPr lang="en-GB" sz="1800" dirty="0">
                <a:effectLst/>
                <a:latin typeface="Calibri" panose="020F0502020204030204" pitchFamily="34" charset="0"/>
              </a:rPr>
              <a:t> e a </a:t>
            </a:r>
            <a:r>
              <a:rPr lang="en-GB" sz="1800" dirty="0" err="1">
                <a:effectLst/>
                <a:latin typeface="Calibri" panose="020F0502020204030204" pitchFamily="34" charset="0"/>
              </a:rPr>
              <a:t>spese</a:t>
            </a:r>
            <a:r>
              <a:rPr lang="en-GB" sz="1800" dirty="0">
                <a:effectLst/>
                <a:latin typeface="Calibri" panose="020F0502020204030204" pitchFamily="34" charset="0"/>
              </a:rPr>
              <a:t> </a:t>
            </a:r>
            <a:r>
              <a:rPr lang="en-GB" sz="1800" dirty="0" err="1">
                <a:effectLst/>
                <a:latin typeface="Calibri" panose="020F0502020204030204" pitchFamily="34" charset="0"/>
              </a:rPr>
              <a:t>dell’INFN</a:t>
            </a:r>
            <a:r>
              <a:rPr lang="en-GB" sz="1800" dirty="0">
                <a:effectLst/>
                <a:latin typeface="Calibri" panose="020F0502020204030204" pitchFamily="34" charset="0"/>
              </a:rPr>
              <a:t>. </a:t>
            </a:r>
            <a:endParaRPr lang="en-GB" dirty="0">
              <a:effectLst/>
            </a:endParaRPr>
          </a:p>
          <a:p>
            <a:pPr marL="0" indent="0">
              <a:buNone/>
            </a:pPr>
            <a:r>
              <a:rPr lang="en-GB" sz="1800" dirty="0">
                <a:effectLst/>
                <a:latin typeface="Calibri" panose="020F0502020204030204" pitchFamily="34" charset="0"/>
              </a:rPr>
              <a:t>7.2  </a:t>
            </a:r>
            <a:r>
              <a:rPr lang="en-GB" sz="1800" dirty="0" err="1">
                <a:effectLst/>
                <a:latin typeface="Calibri" panose="020F0502020204030204" pitchFamily="34" charset="0"/>
              </a:rPr>
              <a:t>Poiche</a:t>
            </a:r>
            <a:r>
              <a:rPr lang="en-GB" sz="1800" dirty="0">
                <a:effectLst/>
                <a:latin typeface="Calibri" panose="020F0502020204030204" pitchFamily="34" charset="0"/>
              </a:rPr>
              <a:t>́ la </a:t>
            </a:r>
            <a:r>
              <a:rPr lang="en-GB" sz="1800" dirty="0" err="1">
                <a:effectLst/>
                <a:latin typeface="Calibri" panose="020F0502020204030204" pitchFamily="34" charset="0"/>
              </a:rPr>
              <a:t>legislazione</a:t>
            </a:r>
            <a:r>
              <a:rPr lang="en-GB" sz="1800" dirty="0">
                <a:effectLst/>
                <a:latin typeface="Calibri" panose="020F0502020204030204" pitchFamily="34" charset="0"/>
              </a:rPr>
              <a:t> </a:t>
            </a:r>
            <a:r>
              <a:rPr lang="en-GB" sz="1800" dirty="0" err="1">
                <a:effectLst/>
                <a:latin typeface="Calibri" panose="020F0502020204030204" pitchFamily="34" charset="0"/>
              </a:rPr>
              <a:t>italiana</a:t>
            </a:r>
            <a:r>
              <a:rPr lang="en-GB" sz="1800" dirty="0">
                <a:effectLst/>
                <a:latin typeface="Calibri" panose="020F0502020204030204" pitchFamily="34" charset="0"/>
              </a:rPr>
              <a:t> </a:t>
            </a:r>
            <a:r>
              <a:rPr lang="en-GB" sz="1800" dirty="0" err="1">
                <a:effectLst/>
                <a:latin typeface="Calibri" panose="020F0502020204030204" pitchFamily="34" charset="0"/>
              </a:rPr>
              <a:t>sul</a:t>
            </a:r>
            <a:r>
              <a:rPr lang="en-GB" sz="1800" dirty="0">
                <a:effectLst/>
                <a:latin typeface="Calibri" panose="020F0502020204030204" pitchFamily="34" charset="0"/>
              </a:rPr>
              <a:t> </a:t>
            </a:r>
            <a:r>
              <a:rPr lang="en-GB" sz="1800" dirty="0" err="1">
                <a:effectLst/>
                <a:latin typeface="Calibri" panose="020F0502020204030204" pitchFamily="34" charset="0"/>
              </a:rPr>
              <a:t>diritto</a:t>
            </a:r>
            <a:r>
              <a:rPr lang="en-GB" sz="1800" dirty="0">
                <a:effectLst/>
                <a:latin typeface="Calibri" panose="020F0502020204030204" pitchFamily="34" charset="0"/>
              </a:rPr>
              <a:t> </a:t>
            </a:r>
            <a:r>
              <a:rPr lang="en-GB" sz="1800" dirty="0" err="1">
                <a:effectLst/>
                <a:latin typeface="Calibri" panose="020F0502020204030204" pitchFamily="34" charset="0"/>
              </a:rPr>
              <a:t>d’autore</a:t>
            </a:r>
            <a:r>
              <a:rPr lang="en-GB" sz="1800" dirty="0">
                <a:effectLst/>
                <a:latin typeface="Calibri" panose="020F0502020204030204" pitchFamily="34" charset="0"/>
              </a:rPr>
              <a:t> dispone </a:t>
            </a:r>
            <a:r>
              <a:rPr lang="en-GB" sz="1800" dirty="0" err="1">
                <a:effectLst/>
                <a:latin typeface="Calibri" panose="020F0502020204030204" pitchFamily="34" charset="0"/>
              </a:rPr>
              <a:t>che</a:t>
            </a:r>
            <a:r>
              <a:rPr lang="en-GB" sz="1800" dirty="0">
                <a:effectLst/>
                <a:latin typeface="Calibri" panose="020F0502020204030204" pitchFamily="34" charset="0"/>
              </a:rPr>
              <a:t> </a:t>
            </a:r>
            <a:r>
              <a:rPr lang="en-GB" sz="1800" dirty="0" err="1">
                <a:effectLst/>
                <a:latin typeface="Calibri" panose="020F0502020204030204" pitchFamily="34" charset="0"/>
              </a:rPr>
              <a:t>l’Autore</a:t>
            </a:r>
            <a:r>
              <a:rPr lang="en-GB" sz="1800" dirty="0">
                <a:effectLst/>
                <a:latin typeface="Calibri" panose="020F0502020204030204" pitchFamily="34" charset="0"/>
              </a:rPr>
              <a:t> di </a:t>
            </a:r>
            <a:r>
              <a:rPr lang="en-GB" sz="1800" dirty="0" err="1">
                <a:effectLst/>
                <a:latin typeface="Calibri" panose="020F0502020204030204" pitchFamily="34" charset="0"/>
              </a:rPr>
              <a:t>articoli</a:t>
            </a:r>
            <a:r>
              <a:rPr lang="en-GB" sz="1800" dirty="0">
                <a:effectLst/>
                <a:latin typeface="Calibri" panose="020F0502020204030204" pitchFamily="34" charset="0"/>
              </a:rPr>
              <a:t> </a:t>
            </a:r>
            <a:r>
              <a:rPr lang="en-GB" sz="1800" dirty="0" err="1">
                <a:effectLst/>
                <a:latin typeface="Calibri" panose="020F0502020204030204" pitchFamily="34" charset="0"/>
              </a:rPr>
              <a:t>su</a:t>
            </a:r>
            <a:r>
              <a:rPr lang="en-GB" sz="1800" dirty="0">
                <a:effectLst/>
                <a:latin typeface="Calibri" panose="020F0502020204030204" pitchFamily="34" charset="0"/>
              </a:rPr>
              <a:t> </a:t>
            </a:r>
            <a:r>
              <a:rPr lang="en-GB" sz="1800" dirty="0" err="1">
                <a:effectLst/>
                <a:latin typeface="Calibri" panose="020F0502020204030204" pitchFamily="34" charset="0"/>
              </a:rPr>
              <a:t>rivista</a:t>
            </a:r>
            <a:r>
              <a:rPr lang="en-GB" sz="1800" dirty="0">
                <a:effectLst/>
                <a:latin typeface="Calibri" panose="020F0502020204030204" pitchFamily="34" charset="0"/>
              </a:rPr>
              <a:t> o di </a:t>
            </a:r>
            <a:r>
              <a:rPr lang="en-GB" sz="1800" dirty="0" err="1">
                <a:effectLst/>
                <a:latin typeface="Calibri" panose="020F0502020204030204" pitchFamily="34" charset="0"/>
              </a:rPr>
              <a:t>contributi</a:t>
            </a:r>
            <a:r>
              <a:rPr lang="en-GB" sz="1800" dirty="0">
                <a:effectLst/>
                <a:latin typeface="Calibri" panose="020F0502020204030204" pitchFamily="34" charset="0"/>
              </a:rPr>
              <a:t> </a:t>
            </a:r>
            <a:r>
              <a:rPr lang="en-GB" sz="1800" dirty="0" err="1">
                <a:effectLst/>
                <a:latin typeface="Calibri" panose="020F0502020204030204" pitchFamily="34" charset="0"/>
              </a:rPr>
              <a:t>singoli</a:t>
            </a:r>
            <a:r>
              <a:rPr lang="en-GB" sz="1800" dirty="0">
                <a:effectLst/>
                <a:latin typeface="Calibri" panose="020F0502020204030204" pitchFamily="34" charset="0"/>
              </a:rPr>
              <a:t> a </a:t>
            </a:r>
            <a:r>
              <a:rPr lang="en-GB" sz="1800" dirty="0" err="1">
                <a:effectLst/>
                <a:latin typeface="Calibri" panose="020F0502020204030204" pitchFamily="34" charset="0"/>
              </a:rPr>
              <a:t>pubblicazione</a:t>
            </a:r>
            <a:r>
              <a:rPr lang="en-GB" sz="1800" dirty="0">
                <a:effectLst/>
                <a:latin typeface="Calibri" panose="020F0502020204030204" pitchFamily="34" charset="0"/>
              </a:rPr>
              <a:t> miscellanea torni libero di </a:t>
            </a:r>
            <a:r>
              <a:rPr lang="en-GB" sz="1800" dirty="0" err="1">
                <a:effectLst/>
                <a:latin typeface="Calibri" panose="020F0502020204030204" pitchFamily="34" charset="0"/>
              </a:rPr>
              <a:t>disporre</a:t>
            </a:r>
            <a:r>
              <a:rPr lang="en-GB" sz="1800" dirty="0">
                <a:effectLst/>
                <a:latin typeface="Calibri" panose="020F0502020204030204" pitchFamily="34" charset="0"/>
              </a:rPr>
              <a:t> del proprio </a:t>
            </a:r>
            <a:r>
              <a:rPr lang="en-GB" sz="1800" dirty="0" err="1">
                <a:effectLst/>
                <a:latin typeface="Calibri" panose="020F0502020204030204" pitchFamily="34" charset="0"/>
              </a:rPr>
              <a:t>Prodotto</a:t>
            </a:r>
            <a:r>
              <a:rPr lang="en-GB" sz="1800" dirty="0">
                <a:effectLst/>
                <a:latin typeface="Calibri" panose="020F0502020204030204" pitchFamily="34" charset="0"/>
              </a:rPr>
              <a:t> subito dopo la </a:t>
            </a:r>
            <a:r>
              <a:rPr lang="en-GB" sz="1800" dirty="0" err="1">
                <a:effectLst/>
                <a:latin typeface="Calibri" panose="020F0502020204030204" pitchFamily="34" charset="0"/>
              </a:rPr>
              <a:t>sua</a:t>
            </a:r>
            <a:r>
              <a:rPr lang="en-GB" sz="1800" dirty="0">
                <a:effectLst/>
                <a:latin typeface="Calibri" panose="020F0502020204030204" pitchFamily="34" charset="0"/>
              </a:rPr>
              <a:t> </a:t>
            </a:r>
            <a:r>
              <a:rPr lang="en-GB" sz="1800" dirty="0" err="1">
                <a:effectLst/>
                <a:latin typeface="Calibri" panose="020F0502020204030204" pitchFamily="34" charset="0"/>
              </a:rPr>
              <a:t>pubblicazione</a:t>
            </a:r>
            <a:r>
              <a:rPr lang="en-GB" sz="1800" dirty="0">
                <a:effectLst/>
                <a:latin typeface="Calibri" panose="020F0502020204030204" pitchFamily="34" charset="0"/>
              </a:rPr>
              <a:t>, salvo </a:t>
            </a:r>
            <a:r>
              <a:rPr lang="en-GB" sz="1800" dirty="0" err="1">
                <a:effectLst/>
                <a:latin typeface="Calibri" panose="020F0502020204030204" pitchFamily="34" charset="0"/>
              </a:rPr>
              <a:t>patto</a:t>
            </a:r>
            <a:r>
              <a:rPr lang="en-GB" sz="1800" dirty="0">
                <a:effectLst/>
                <a:latin typeface="Calibri" panose="020F0502020204030204" pitchFamily="34" charset="0"/>
              </a:rPr>
              <a:t> </a:t>
            </a:r>
            <a:r>
              <a:rPr lang="en-GB" sz="1800" dirty="0" err="1">
                <a:effectLst/>
                <a:latin typeface="Calibri" panose="020F0502020204030204" pitchFamily="34" charset="0"/>
              </a:rPr>
              <a:t>contrario</a:t>
            </a:r>
            <a:r>
              <a:rPr lang="en-GB" sz="1800" dirty="0">
                <a:effectLst/>
                <a:latin typeface="Calibri" panose="020F0502020204030204" pitchFamily="34" charset="0"/>
              </a:rPr>
              <a:t> </a:t>
            </a:r>
            <a:r>
              <a:rPr lang="en-GB" sz="1800" dirty="0" err="1">
                <a:effectLst/>
                <a:latin typeface="Calibri" panose="020F0502020204030204" pitchFamily="34" charset="0"/>
              </a:rPr>
              <a:t>risultante</a:t>
            </a:r>
            <a:r>
              <a:rPr lang="en-GB" sz="1800" dirty="0">
                <a:effectLst/>
                <a:latin typeface="Calibri" panose="020F0502020204030204" pitchFamily="34" charset="0"/>
              </a:rPr>
              <a:t> per </a:t>
            </a:r>
            <a:r>
              <a:rPr lang="en-GB" sz="1800" dirty="0" err="1">
                <a:effectLst/>
                <a:latin typeface="Calibri" panose="020F0502020204030204" pitchFamily="34" charset="0"/>
              </a:rPr>
              <a:t>iscritto</a:t>
            </a:r>
            <a:r>
              <a:rPr lang="en-GB" sz="1800" dirty="0">
                <a:effectLst/>
                <a:latin typeface="Calibri" panose="020F0502020204030204" pitchFamily="34" charset="0"/>
              </a:rPr>
              <a:t>,</a:t>
            </a:r>
            <a:r>
              <a:rPr lang="en-GB" sz="1800" b="1" dirty="0">
                <a:effectLst/>
                <a:latin typeface="Calibri" panose="020F0502020204030204" pitchFamily="34" charset="0"/>
              </a:rPr>
              <a:t> </a:t>
            </a:r>
            <a:r>
              <a:rPr lang="en-GB" sz="1800" b="1" dirty="0" err="1">
                <a:effectLst/>
                <a:latin typeface="Calibri" panose="020F0502020204030204" pitchFamily="34" charset="0"/>
              </a:rPr>
              <a:t>l’INFN</a:t>
            </a:r>
            <a:r>
              <a:rPr lang="en-GB" sz="1800" b="1" dirty="0">
                <a:effectLst/>
                <a:latin typeface="Calibri" panose="020F0502020204030204" pitchFamily="34" charset="0"/>
              </a:rPr>
              <a:t> </a:t>
            </a:r>
            <a:r>
              <a:rPr lang="en-GB" sz="1800" b="1" dirty="0" err="1">
                <a:effectLst/>
                <a:latin typeface="Calibri" panose="020F0502020204030204" pitchFamily="34" charset="0"/>
              </a:rPr>
              <a:t>raccomanda</a:t>
            </a:r>
            <a:r>
              <a:rPr lang="en-GB" sz="1800" b="1" dirty="0">
                <a:effectLst/>
                <a:latin typeface="Calibri" panose="020F0502020204030204" pitchFamily="34" charset="0"/>
              </a:rPr>
              <a:t> </a:t>
            </a:r>
            <a:r>
              <a:rPr lang="en-GB" sz="1800" b="1" dirty="0" err="1">
                <a:effectLst/>
                <a:latin typeface="Calibri" panose="020F0502020204030204" pitchFamily="34" charset="0"/>
              </a:rPr>
              <a:t>agli</a:t>
            </a:r>
            <a:r>
              <a:rPr lang="en-GB" sz="1800" b="1" dirty="0">
                <a:effectLst/>
                <a:latin typeface="Calibri" panose="020F0502020204030204" pitchFamily="34" charset="0"/>
              </a:rPr>
              <a:t> </a:t>
            </a:r>
            <a:r>
              <a:rPr lang="en-GB" sz="1800" b="1" dirty="0" err="1">
                <a:effectLst/>
                <a:latin typeface="Calibri" panose="020F0502020204030204" pitchFamily="34" charset="0"/>
              </a:rPr>
              <a:t>Autori</a:t>
            </a:r>
            <a:r>
              <a:rPr lang="en-GB" sz="1800" b="1" dirty="0">
                <a:effectLst/>
                <a:latin typeface="Calibri" panose="020F0502020204030204" pitchFamily="34" charset="0"/>
              </a:rPr>
              <a:t> di non </a:t>
            </a:r>
            <a:r>
              <a:rPr lang="en-GB" sz="1800" b="1" dirty="0" err="1">
                <a:effectLst/>
                <a:latin typeface="Calibri" panose="020F0502020204030204" pitchFamily="34" charset="0"/>
              </a:rPr>
              <a:t>sottoscrivere</a:t>
            </a:r>
            <a:r>
              <a:rPr lang="en-GB" sz="1800" b="1" dirty="0">
                <a:effectLst/>
                <a:latin typeface="Calibri" panose="020F0502020204030204" pitchFamily="34" charset="0"/>
              </a:rPr>
              <a:t> </a:t>
            </a:r>
            <a:r>
              <a:rPr lang="en-GB" sz="1800" b="1" dirty="0" err="1">
                <a:effectLst/>
                <a:latin typeface="Calibri" panose="020F0502020204030204" pitchFamily="34" charset="0"/>
              </a:rPr>
              <a:t>accordi</a:t>
            </a:r>
            <a:r>
              <a:rPr lang="en-GB" sz="1800" dirty="0">
                <a:effectLst/>
                <a:latin typeface="Calibri" panose="020F0502020204030204" pitchFamily="34" charset="0"/>
              </a:rPr>
              <a:t> </a:t>
            </a:r>
            <a:r>
              <a:rPr lang="en-GB" sz="1800" dirty="0" err="1">
                <a:effectLst/>
                <a:latin typeface="Calibri" panose="020F0502020204030204" pitchFamily="34" charset="0"/>
              </a:rPr>
              <a:t>che</a:t>
            </a:r>
            <a:r>
              <a:rPr lang="en-GB" sz="1800" dirty="0">
                <a:effectLst/>
                <a:latin typeface="Calibri" panose="020F0502020204030204" pitchFamily="34" charset="0"/>
              </a:rPr>
              <a:t> </a:t>
            </a:r>
            <a:r>
              <a:rPr lang="en-GB" sz="1800" dirty="0" err="1">
                <a:effectLst/>
                <a:latin typeface="Calibri" panose="020F0502020204030204" pitchFamily="34" charset="0"/>
              </a:rPr>
              <a:t>prevedano</a:t>
            </a:r>
            <a:r>
              <a:rPr lang="en-GB" sz="1800" dirty="0">
                <a:effectLst/>
                <a:latin typeface="Calibri" panose="020F0502020204030204" pitchFamily="34" charset="0"/>
              </a:rPr>
              <a:t> la </a:t>
            </a:r>
            <a:r>
              <a:rPr lang="en-GB" sz="1800" dirty="0" err="1">
                <a:effectLst/>
                <a:latin typeface="Calibri" panose="020F0502020204030204" pitchFamily="34" charset="0"/>
              </a:rPr>
              <a:t>concessione</a:t>
            </a:r>
            <a:r>
              <a:rPr lang="en-GB" sz="1800" dirty="0">
                <a:effectLst/>
                <a:latin typeface="Calibri" panose="020F0502020204030204" pitchFamily="34" charset="0"/>
              </a:rPr>
              <a:t> di </a:t>
            </a:r>
            <a:r>
              <a:rPr lang="en-GB" sz="1800" dirty="0" err="1">
                <a:effectLst/>
                <a:latin typeface="Calibri" panose="020F0502020204030204" pitchFamily="34" charset="0"/>
              </a:rPr>
              <a:t>diritti</a:t>
            </a:r>
            <a:r>
              <a:rPr lang="en-GB" sz="1800" dirty="0">
                <a:effectLst/>
                <a:latin typeface="Calibri" panose="020F0502020204030204" pitchFamily="34" charset="0"/>
              </a:rPr>
              <a:t> </a:t>
            </a:r>
            <a:r>
              <a:rPr lang="en-GB" sz="1800" dirty="0" err="1">
                <a:effectLst/>
                <a:latin typeface="Calibri" panose="020F0502020204030204" pitchFamily="34" charset="0"/>
              </a:rPr>
              <a:t>esclusivi</a:t>
            </a:r>
            <a:r>
              <a:rPr lang="en-GB" sz="1800" dirty="0">
                <a:effectLst/>
                <a:latin typeface="Calibri" panose="020F0502020204030204" pitchFamily="34" charset="0"/>
              </a:rPr>
              <a:t> </a:t>
            </a:r>
            <a:r>
              <a:rPr lang="en-GB" sz="1800" dirty="0" err="1">
                <a:effectLst/>
                <a:latin typeface="Calibri" panose="020F0502020204030204" pitchFamily="34" charset="0"/>
              </a:rPr>
              <a:t>diversi</a:t>
            </a:r>
            <a:r>
              <a:rPr lang="en-GB" sz="1800" dirty="0">
                <a:effectLst/>
                <a:latin typeface="Calibri" panose="020F0502020204030204" pitchFamily="34" charset="0"/>
              </a:rPr>
              <a:t> ed </a:t>
            </a:r>
            <a:r>
              <a:rPr lang="en-GB" sz="1800" dirty="0" err="1">
                <a:effectLst/>
                <a:latin typeface="Calibri" panose="020F0502020204030204" pitchFamily="34" charset="0"/>
              </a:rPr>
              <a:t>ulteriori</a:t>
            </a:r>
            <a:r>
              <a:rPr lang="en-GB" sz="1800" dirty="0">
                <a:effectLst/>
                <a:latin typeface="Calibri" panose="020F0502020204030204" pitchFamily="34" charset="0"/>
              </a:rPr>
              <a:t> rispetto a </a:t>
            </a:r>
            <a:r>
              <a:rPr lang="en-GB" sz="1800" dirty="0" err="1">
                <a:effectLst/>
                <a:latin typeface="Calibri" panose="020F0502020204030204" pitchFamily="34" charset="0"/>
              </a:rPr>
              <a:t>quello</a:t>
            </a:r>
            <a:r>
              <a:rPr lang="en-GB" sz="1800" dirty="0">
                <a:effectLst/>
                <a:latin typeface="Calibri" panose="020F0502020204030204" pitchFamily="34" charset="0"/>
              </a:rPr>
              <a:t> di prima </a:t>
            </a:r>
            <a:r>
              <a:rPr lang="en-GB" sz="1800" dirty="0" err="1">
                <a:effectLst/>
                <a:latin typeface="Calibri" panose="020F0502020204030204" pitchFamily="34" charset="0"/>
              </a:rPr>
              <a:t>pubblicazione</a:t>
            </a:r>
            <a:r>
              <a:rPr lang="en-GB" sz="1800" dirty="0">
                <a:effectLst/>
                <a:latin typeface="Calibri" panose="020F0502020204030204" pitchFamily="34" charset="0"/>
              </a:rPr>
              <a:t> e </a:t>
            </a:r>
            <a:r>
              <a:rPr lang="en-GB" sz="1800" dirty="0" err="1">
                <a:effectLst/>
                <a:latin typeface="Calibri" panose="020F0502020204030204" pitchFamily="34" charset="0"/>
              </a:rPr>
              <a:t>distribuzione</a:t>
            </a:r>
            <a:r>
              <a:rPr lang="en-GB" sz="1800" dirty="0">
                <a:effectLst/>
                <a:latin typeface="Calibri" panose="020F0502020204030204" pitchFamily="34" charset="0"/>
              </a:rPr>
              <a:t> </a:t>
            </a:r>
            <a:r>
              <a:rPr lang="en-GB" sz="1800" dirty="0" err="1">
                <a:effectLst/>
                <a:latin typeface="Calibri" panose="020F0502020204030204" pitchFamily="34" charset="0"/>
              </a:rPr>
              <a:t>commerciale</a:t>
            </a:r>
            <a:r>
              <a:rPr lang="en-GB" sz="1800" dirty="0">
                <a:effectLst/>
                <a:latin typeface="Calibri" panose="020F0502020204030204" pitchFamily="34" charset="0"/>
              </a:rPr>
              <a:t> o </a:t>
            </a:r>
            <a:r>
              <a:rPr lang="en-GB" sz="1800" dirty="0" err="1">
                <a:effectLst/>
                <a:latin typeface="Calibri" panose="020F0502020204030204" pitchFamily="34" charset="0"/>
              </a:rPr>
              <a:t>che</a:t>
            </a:r>
            <a:r>
              <a:rPr lang="en-GB" sz="1800" dirty="0">
                <a:effectLst/>
                <a:latin typeface="Calibri" panose="020F0502020204030204" pitchFamily="34" charset="0"/>
              </a:rPr>
              <a:t> </a:t>
            </a:r>
            <a:r>
              <a:rPr lang="en-GB" sz="1800" dirty="0" err="1">
                <a:effectLst/>
                <a:latin typeface="Calibri" panose="020F0502020204030204" pitchFamily="34" charset="0"/>
              </a:rPr>
              <a:t>impediscano</a:t>
            </a:r>
            <a:r>
              <a:rPr lang="en-GB" sz="1800" dirty="0">
                <a:effectLst/>
                <a:latin typeface="Calibri" panose="020F0502020204030204" pitchFamily="34" charset="0"/>
              </a:rPr>
              <a:t> di </a:t>
            </a:r>
            <a:r>
              <a:rPr lang="en-GB" sz="1800" dirty="0" err="1">
                <a:effectLst/>
                <a:latin typeface="Calibri" panose="020F0502020204030204" pitchFamily="34" charset="0"/>
              </a:rPr>
              <a:t>riutilizzare</a:t>
            </a:r>
            <a:r>
              <a:rPr lang="en-GB" sz="1800" dirty="0">
                <a:effectLst/>
                <a:latin typeface="Calibri" panose="020F0502020204030204" pitchFamily="34" charset="0"/>
              </a:rPr>
              <a:t> il </a:t>
            </a:r>
            <a:r>
              <a:rPr lang="en-GB" sz="1800" dirty="0" err="1">
                <a:effectLst/>
                <a:latin typeface="Calibri" panose="020F0502020204030204" pitchFamily="34" charset="0"/>
              </a:rPr>
              <a:t>Prodotto</a:t>
            </a:r>
            <a:r>
              <a:rPr lang="en-GB" sz="1800" dirty="0">
                <a:effectLst/>
                <a:latin typeface="Calibri" panose="020F0502020204030204" pitchFamily="34" charset="0"/>
              </a:rPr>
              <a:t> </a:t>
            </a:r>
            <a:r>
              <a:rPr lang="en-GB" sz="1800" dirty="0" err="1">
                <a:effectLst/>
                <a:latin typeface="Calibri" panose="020F0502020204030204" pitchFamily="34" charset="0"/>
              </a:rPr>
              <a:t>medesimo</a:t>
            </a:r>
            <a:r>
              <a:rPr lang="en-GB" sz="1800" dirty="0">
                <a:effectLst/>
                <a:latin typeface="Calibri" panose="020F0502020204030204" pitchFamily="34" charset="0"/>
              </a:rPr>
              <a:t>. </a:t>
            </a:r>
            <a:endParaRPr lang="en-GB" dirty="0">
              <a:effectLst/>
            </a:endParaRPr>
          </a:p>
          <a:p>
            <a:pPr marL="457200" lvl="1" indent="0">
              <a:buNone/>
            </a:pPr>
            <a:endParaRPr lang="en-IT" dirty="0">
              <a:highlight>
                <a:srgbClr val="FFFF00"/>
              </a:highlight>
            </a:endParaRPr>
          </a:p>
          <a:p>
            <a:r>
              <a:rPr lang="en-IT" dirty="0"/>
              <a:t>(Art.8) </a:t>
            </a:r>
            <a:r>
              <a:rPr lang="en-IT" b="1" dirty="0"/>
              <a:t>COMITATO PER L’ACCESSO AI PRODOTTI DELLA RICERCA PRESIEDUTO DA MEMBRO DI GE</a:t>
            </a:r>
            <a:endParaRPr lang="en-IT" b="1" i="1" dirty="0"/>
          </a:p>
          <a:p>
            <a:r>
              <a:rPr lang="en-IT" sz="1600" dirty="0"/>
              <a:t>(Art.9) Linee guida per pagamento costi di pubblicazione (APC)</a:t>
            </a:r>
          </a:p>
          <a:p>
            <a:r>
              <a:rPr lang="en-GB" sz="1600" dirty="0"/>
              <a:t>(Art.10) </a:t>
            </a:r>
            <a:r>
              <a:rPr lang="en-GB" sz="1600" dirty="0" err="1"/>
              <a:t>Deroghe</a:t>
            </a:r>
            <a:endParaRPr lang="en-GB" sz="1600" dirty="0"/>
          </a:p>
          <a:p>
            <a:r>
              <a:rPr lang="en-GB" dirty="0"/>
              <a:t>(A</a:t>
            </a:r>
            <a:r>
              <a:rPr lang="en-IT" dirty="0"/>
              <a:t>rt.11) </a:t>
            </a:r>
            <a:r>
              <a:rPr lang="en-IT" b="1" dirty="0"/>
              <a:t>ISTITUISCE LE EDIZIONI INFN</a:t>
            </a:r>
          </a:p>
          <a:p>
            <a:pPr lvl="1"/>
            <a:r>
              <a:rPr lang="en-IT" dirty="0"/>
              <a:t>Gettare le basi per il Diamond OA </a:t>
            </a:r>
          </a:p>
        </p:txBody>
      </p:sp>
      <p:sp>
        <p:nvSpPr>
          <p:cNvPr id="4" name="Footer Placeholder 3">
            <a:extLst>
              <a:ext uri="{FF2B5EF4-FFF2-40B4-BE49-F238E27FC236}">
                <a16:creationId xmlns:a16="http://schemas.microsoft.com/office/drawing/2014/main" id="{B8139F6C-A928-4890-30B4-840758CA267D}"/>
              </a:ext>
            </a:extLst>
          </p:cNvPr>
          <p:cNvSpPr>
            <a:spLocks noGrp="1"/>
          </p:cNvSpPr>
          <p:nvPr>
            <p:ph type="ftr" sz="quarter" idx="11"/>
          </p:nvPr>
        </p:nvSpPr>
        <p:spPr/>
        <p:txBody>
          <a:bodyPr/>
          <a:lstStyle/>
          <a:p>
            <a:r>
              <a:rPr lang="en-US"/>
              <a:t>stefano, anna grazia, mario, Intro GL Openscience di CoPER, 20240124</a:t>
            </a:r>
            <a:endParaRPr lang="en-US" b="1" dirty="0"/>
          </a:p>
        </p:txBody>
      </p:sp>
      <p:sp>
        <p:nvSpPr>
          <p:cNvPr id="5" name="Slide Number Placeholder 4">
            <a:extLst>
              <a:ext uri="{FF2B5EF4-FFF2-40B4-BE49-F238E27FC236}">
                <a16:creationId xmlns:a16="http://schemas.microsoft.com/office/drawing/2014/main" id="{30496581-46B5-CA87-0386-CDFCA0A1AD05}"/>
              </a:ext>
            </a:extLst>
          </p:cNvPr>
          <p:cNvSpPr>
            <a:spLocks noGrp="1"/>
          </p:cNvSpPr>
          <p:nvPr>
            <p:ph type="sldNum" sz="quarter" idx="12"/>
          </p:nvPr>
        </p:nvSpPr>
        <p:spPr/>
        <p:txBody>
          <a:bodyPr/>
          <a:lstStyle/>
          <a:p>
            <a:fld id="{BA258971-2581-1140-A045-EF224496870B}" type="slidenum">
              <a:rPr lang="en-US" smtClean="0"/>
              <a:t>19</a:t>
            </a:fld>
            <a:endParaRPr lang="en-US"/>
          </a:p>
        </p:txBody>
      </p:sp>
    </p:spTree>
    <p:extLst>
      <p:ext uri="{BB962C8B-B14F-4D97-AF65-F5344CB8AC3E}">
        <p14:creationId xmlns:p14="http://schemas.microsoft.com/office/powerpoint/2010/main" val="95503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968E-20B9-9FA1-04E1-A3A5D53CFB0D}"/>
              </a:ext>
            </a:extLst>
          </p:cNvPr>
          <p:cNvSpPr>
            <a:spLocks noGrp="1"/>
          </p:cNvSpPr>
          <p:nvPr>
            <p:ph type="title"/>
          </p:nvPr>
        </p:nvSpPr>
        <p:spPr/>
        <p:txBody>
          <a:bodyPr/>
          <a:lstStyle/>
          <a:p>
            <a:r>
              <a:rPr lang="en-GB" dirty="0"/>
              <a:t>N</a:t>
            </a:r>
            <a:r>
              <a:rPr lang="en-IT" dirty="0"/>
              <a:t>uovi membri</a:t>
            </a:r>
          </a:p>
        </p:txBody>
      </p:sp>
      <p:sp>
        <p:nvSpPr>
          <p:cNvPr id="3" name="Content Placeholder 2">
            <a:extLst>
              <a:ext uri="{FF2B5EF4-FFF2-40B4-BE49-F238E27FC236}">
                <a16:creationId xmlns:a16="http://schemas.microsoft.com/office/drawing/2014/main" id="{EAA3E469-71CD-1337-549F-3262F28FCDA7}"/>
              </a:ext>
            </a:extLst>
          </p:cNvPr>
          <p:cNvSpPr>
            <a:spLocks noGrp="1"/>
          </p:cNvSpPr>
          <p:nvPr>
            <p:ph idx="1"/>
          </p:nvPr>
        </p:nvSpPr>
        <p:spPr/>
        <p:txBody>
          <a:bodyPr/>
          <a:lstStyle/>
          <a:p>
            <a:r>
              <a:rPr lang="en-GB" b="0" i="0" u="none" strike="noStrike" dirty="0">
                <a:solidFill>
                  <a:srgbClr val="202124"/>
                </a:solidFill>
                <a:effectLst/>
                <a:latin typeface="Google Sans"/>
              </a:rPr>
              <a:t>Matteo </a:t>
            </a:r>
            <a:r>
              <a:rPr lang="en-GB" b="0" i="0" u="none" strike="noStrike" dirty="0" err="1">
                <a:solidFill>
                  <a:srgbClr val="202124"/>
                </a:solidFill>
                <a:effectLst/>
                <a:latin typeface="Google Sans"/>
              </a:rPr>
              <a:t>Zanaroli</a:t>
            </a:r>
            <a:r>
              <a:rPr lang="en-GB" b="0" i="0" u="none" strike="noStrike" dirty="0">
                <a:solidFill>
                  <a:srgbClr val="202124"/>
                </a:solidFill>
                <a:effectLst/>
                <a:latin typeface="Google Sans"/>
              </a:rPr>
              <a:t> - </a:t>
            </a:r>
            <a:r>
              <a:rPr lang="en-GB" b="0" i="0" u="none" strike="noStrike" dirty="0">
                <a:solidFill>
                  <a:srgbClr val="000000"/>
                </a:solidFill>
                <a:effectLst/>
                <a:latin typeface="Aptos" panose="020B0004020202020204" pitchFamily="34" charset="0"/>
              </a:rPr>
              <a:t>Fondazione ICSC (</a:t>
            </a:r>
            <a:r>
              <a:rPr lang="en-GB" b="0" i="0" u="none" strike="noStrike" dirty="0">
                <a:solidFill>
                  <a:srgbClr val="4D5156"/>
                </a:solidFill>
                <a:effectLst/>
                <a:latin typeface="arial" panose="020B0604020202020204" pitchFamily="34" charset="0"/>
              </a:rPr>
              <a:t>Centro Nazionale di </a:t>
            </a:r>
            <a:r>
              <a:rPr lang="en-GB" b="0" i="0" u="none" strike="noStrike" dirty="0" err="1">
                <a:solidFill>
                  <a:srgbClr val="4D5156"/>
                </a:solidFill>
                <a:effectLst/>
                <a:latin typeface="arial" panose="020B0604020202020204" pitchFamily="34" charset="0"/>
              </a:rPr>
              <a:t>Ricerca</a:t>
            </a:r>
            <a:r>
              <a:rPr lang="en-GB" b="0" i="0" u="none" strike="noStrike" dirty="0">
                <a:solidFill>
                  <a:srgbClr val="4D5156"/>
                </a:solidFill>
                <a:effectLst/>
                <a:latin typeface="arial" panose="020B0604020202020204" pitchFamily="34" charset="0"/>
              </a:rPr>
              <a:t> in High Performance Computing, Big Data e Quantum Computing)</a:t>
            </a:r>
          </a:p>
          <a:p>
            <a:r>
              <a:rPr lang="en-GB" b="0" i="0" u="none" strike="noStrike" dirty="0">
                <a:solidFill>
                  <a:srgbClr val="4D5156"/>
                </a:solidFill>
                <a:effectLst/>
                <a:latin typeface="arial" panose="020B0604020202020204" pitchFamily="34" charset="0"/>
              </a:rPr>
              <a:t>Non un nuovo </a:t>
            </a:r>
            <a:r>
              <a:rPr lang="en-GB" b="0" i="0" u="none" strike="noStrike" dirty="0" err="1">
                <a:solidFill>
                  <a:srgbClr val="4D5156"/>
                </a:solidFill>
                <a:effectLst/>
                <a:latin typeface="arial" panose="020B0604020202020204" pitchFamily="34" charset="0"/>
              </a:rPr>
              <a:t>membro</a:t>
            </a:r>
            <a:r>
              <a:rPr lang="en-GB" b="0" i="0" u="none" strike="noStrike" dirty="0">
                <a:solidFill>
                  <a:srgbClr val="4D5156"/>
                </a:solidFill>
                <a:effectLst/>
                <a:latin typeface="arial" panose="020B0604020202020204" pitchFamily="34" charset="0"/>
              </a:rPr>
              <a:t>, ma </a:t>
            </a:r>
            <a:r>
              <a:rPr lang="en-GB" b="0" i="0" u="none" strike="noStrike" dirty="0" err="1">
                <a:solidFill>
                  <a:srgbClr val="4D5156"/>
                </a:solidFill>
                <a:effectLst/>
                <a:latin typeface="arial" panose="020B0604020202020204" pitchFamily="34" charset="0"/>
              </a:rPr>
              <a:t>ora</a:t>
            </a:r>
            <a:r>
              <a:rPr lang="en-GB" b="0" i="0" u="none" strike="noStrike" dirty="0">
                <a:solidFill>
                  <a:srgbClr val="4D5156"/>
                </a:solidFill>
                <a:effectLst/>
                <a:latin typeface="arial" panose="020B0604020202020204" pitchFamily="34" charset="0"/>
              </a:rPr>
              <a:t> </a:t>
            </a:r>
            <a:r>
              <a:rPr lang="en-GB" dirty="0" err="1">
                <a:solidFill>
                  <a:srgbClr val="4D5156"/>
                </a:solidFill>
                <a:latin typeface="arial" panose="020B0604020202020204" pitchFamily="34" charset="0"/>
              </a:rPr>
              <a:t>presente</a:t>
            </a:r>
            <a:r>
              <a:rPr lang="en-GB" b="0" i="0" u="none" strike="noStrike" dirty="0">
                <a:solidFill>
                  <a:srgbClr val="4D5156"/>
                </a:solidFill>
                <a:effectLst/>
                <a:latin typeface="arial" panose="020B0604020202020204" pitchFamily="34" charset="0"/>
              </a:rPr>
              <a:t> </a:t>
            </a:r>
            <a:r>
              <a:rPr lang="en-GB" b="0" i="0" u="none" strike="noStrike" dirty="0" err="1">
                <a:solidFill>
                  <a:srgbClr val="4D5156"/>
                </a:solidFill>
                <a:effectLst/>
                <a:latin typeface="arial" panose="020B0604020202020204" pitchFamily="34" charset="0"/>
              </a:rPr>
              <a:t>nella</a:t>
            </a:r>
            <a:r>
              <a:rPr lang="en-GB" b="0" i="0" u="none" strike="noStrike" dirty="0">
                <a:solidFill>
                  <a:srgbClr val="4D5156"/>
                </a:solidFill>
                <a:effectLst/>
                <a:latin typeface="arial" panose="020B0604020202020204" pitchFamily="34" charset="0"/>
              </a:rPr>
              <a:t> </a:t>
            </a:r>
            <a:r>
              <a:rPr lang="en-GB" b="0" i="0" u="none" strike="noStrike" dirty="0" err="1">
                <a:solidFill>
                  <a:srgbClr val="4D5156"/>
                </a:solidFill>
                <a:effectLst/>
                <a:latin typeface="arial" panose="020B0604020202020204" pitchFamily="34" charset="0"/>
              </a:rPr>
              <a:t>lista</a:t>
            </a:r>
            <a:r>
              <a:rPr lang="en-GB" b="0" i="0" u="none" strike="noStrike" dirty="0">
                <a:solidFill>
                  <a:srgbClr val="4D5156"/>
                </a:solidFill>
                <a:effectLst/>
                <a:latin typeface="arial" panose="020B0604020202020204" pitchFamily="34" charset="0"/>
              </a:rPr>
              <a:t> email:</a:t>
            </a:r>
          </a:p>
          <a:p>
            <a:pPr lvl="1"/>
            <a:r>
              <a:rPr lang="en-GB" dirty="0">
                <a:solidFill>
                  <a:srgbClr val="4D5156"/>
                </a:solidFill>
                <a:latin typeface="arial" panose="020B0604020202020204" pitchFamily="34" charset="0"/>
              </a:rPr>
              <a:t>Massimo </a:t>
            </a:r>
            <a:r>
              <a:rPr lang="en-GB" dirty="0" err="1">
                <a:solidFill>
                  <a:srgbClr val="4D5156"/>
                </a:solidFill>
                <a:latin typeface="arial" panose="020B0604020202020204" pitchFamily="34" charset="0"/>
              </a:rPr>
              <a:t>Carboni</a:t>
            </a:r>
            <a:r>
              <a:rPr lang="en-GB" dirty="0">
                <a:solidFill>
                  <a:srgbClr val="4D5156"/>
                </a:solidFill>
                <a:latin typeface="arial" panose="020B0604020202020204" pitchFamily="34" charset="0"/>
              </a:rPr>
              <a:t> – </a:t>
            </a:r>
            <a:r>
              <a:rPr lang="en-GB" dirty="0" err="1">
                <a:solidFill>
                  <a:srgbClr val="4D5156"/>
                </a:solidFill>
                <a:latin typeface="arial" panose="020B0604020202020204" pitchFamily="34" charset="0"/>
              </a:rPr>
              <a:t>vicedirettore</a:t>
            </a:r>
            <a:r>
              <a:rPr lang="en-GB" dirty="0">
                <a:solidFill>
                  <a:srgbClr val="4D5156"/>
                </a:solidFill>
                <a:latin typeface="arial" panose="020B0604020202020204" pitchFamily="34" charset="0"/>
              </a:rPr>
              <a:t> GARR</a:t>
            </a:r>
            <a:endParaRPr lang="en-GB" b="0" i="0" u="none" strike="noStrike" dirty="0">
              <a:solidFill>
                <a:srgbClr val="4D5156"/>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D8EA1CBB-14F5-51EB-CB7A-7F311D0CA8DE}"/>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5AD027AA-4710-CDBA-5005-B81FA74B1081}"/>
              </a:ext>
            </a:extLst>
          </p:cNvPr>
          <p:cNvSpPr>
            <a:spLocks noGrp="1"/>
          </p:cNvSpPr>
          <p:nvPr>
            <p:ph type="sldNum" sz="quarter" idx="12"/>
          </p:nvPr>
        </p:nvSpPr>
        <p:spPr/>
        <p:txBody>
          <a:bodyPr/>
          <a:lstStyle/>
          <a:p>
            <a:fld id="{DBC20BDB-0438-4842-85D3-4C1AF2DC0F03}" type="slidenum">
              <a:rPr lang="en-IT" smtClean="0"/>
              <a:t>2</a:t>
            </a:fld>
            <a:endParaRPr lang="en-IT"/>
          </a:p>
        </p:txBody>
      </p:sp>
    </p:spTree>
    <p:extLst>
      <p:ext uri="{BB962C8B-B14F-4D97-AF65-F5344CB8AC3E}">
        <p14:creationId xmlns:p14="http://schemas.microsoft.com/office/powerpoint/2010/main" val="2284178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F30EF-C4D1-36C5-9A2A-9B2796F0B565}"/>
              </a:ext>
            </a:extLst>
          </p:cNvPr>
          <p:cNvSpPr>
            <a:spLocks noGrp="1"/>
          </p:cNvSpPr>
          <p:nvPr>
            <p:ph type="title"/>
          </p:nvPr>
        </p:nvSpPr>
        <p:spPr>
          <a:xfrm>
            <a:off x="583932" y="531491"/>
            <a:ext cx="7620000" cy="1143000"/>
          </a:xfrm>
        </p:spPr>
        <p:txBody>
          <a:bodyPr>
            <a:normAutofit fontScale="90000"/>
          </a:bodyPr>
          <a:lstStyle/>
          <a:p>
            <a:r>
              <a:rPr lang="en-IT" dirty="0"/>
              <a:t>4. Verso il superamento degli APC- Diamond ?</a:t>
            </a:r>
          </a:p>
        </p:txBody>
      </p:sp>
      <p:sp>
        <p:nvSpPr>
          <p:cNvPr id="4" name="Footer Placeholder 3">
            <a:extLst>
              <a:ext uri="{FF2B5EF4-FFF2-40B4-BE49-F238E27FC236}">
                <a16:creationId xmlns:a16="http://schemas.microsoft.com/office/drawing/2014/main" id="{5A580B9A-0AD4-9E78-3FEA-D9DEB5FCD19C}"/>
              </a:ext>
            </a:extLst>
          </p:cNvPr>
          <p:cNvSpPr>
            <a:spLocks noGrp="1"/>
          </p:cNvSpPr>
          <p:nvPr>
            <p:ph type="ftr" sz="quarter" idx="11"/>
          </p:nvPr>
        </p:nvSpPr>
        <p:spPr/>
        <p:txBody>
          <a:bodyPr/>
          <a:lstStyle/>
          <a:p>
            <a:r>
              <a:rPr lang="en-US"/>
              <a:t>stefano, anna grazia, mario, Intro GL Openscience di CoPER, 20240124</a:t>
            </a:r>
            <a:endParaRPr lang="en-US" b="1" dirty="0"/>
          </a:p>
        </p:txBody>
      </p:sp>
      <p:sp>
        <p:nvSpPr>
          <p:cNvPr id="5" name="Slide Number Placeholder 4">
            <a:extLst>
              <a:ext uri="{FF2B5EF4-FFF2-40B4-BE49-F238E27FC236}">
                <a16:creationId xmlns:a16="http://schemas.microsoft.com/office/drawing/2014/main" id="{E4D82DF2-D73B-2066-823A-37165C16D72C}"/>
              </a:ext>
            </a:extLst>
          </p:cNvPr>
          <p:cNvSpPr>
            <a:spLocks noGrp="1"/>
          </p:cNvSpPr>
          <p:nvPr>
            <p:ph type="sldNum" sz="quarter" idx="12"/>
          </p:nvPr>
        </p:nvSpPr>
        <p:spPr/>
        <p:txBody>
          <a:bodyPr/>
          <a:lstStyle/>
          <a:p>
            <a:fld id="{BA258971-2581-1140-A045-EF224496870B}" type="slidenum">
              <a:rPr lang="en-US" smtClean="0"/>
              <a:t>20</a:t>
            </a:fld>
            <a:endParaRPr lang="en-US"/>
          </a:p>
        </p:txBody>
      </p:sp>
      <p:sp>
        <p:nvSpPr>
          <p:cNvPr id="3" name="TextBox 2">
            <a:extLst>
              <a:ext uri="{FF2B5EF4-FFF2-40B4-BE49-F238E27FC236}">
                <a16:creationId xmlns:a16="http://schemas.microsoft.com/office/drawing/2014/main" id="{53A7D0B6-9699-DEF6-B38E-65AFE7900203}"/>
              </a:ext>
            </a:extLst>
          </p:cNvPr>
          <p:cNvSpPr txBox="1"/>
          <p:nvPr/>
        </p:nvSpPr>
        <p:spPr>
          <a:xfrm>
            <a:off x="940068" y="1674491"/>
            <a:ext cx="7569244" cy="4154984"/>
          </a:xfrm>
          <a:prstGeom prst="rect">
            <a:avLst/>
          </a:prstGeom>
          <a:noFill/>
        </p:spPr>
        <p:txBody>
          <a:bodyPr wrap="square" rtlCol="0">
            <a:spAutoFit/>
          </a:bodyPr>
          <a:lstStyle/>
          <a:p>
            <a:pPr marL="285750" indent="-285750">
              <a:buFont typeface="Arial" panose="020B0604020202020204" pitchFamily="34" charset="0"/>
              <a:buChar char="•"/>
            </a:pPr>
            <a:r>
              <a:rPr lang="en-IT" sz="2400" dirty="0"/>
              <a:t> I diritti di pubblicazione Article Processing Charges (APC) crescono, il mercato paga-per-pubblicare non sembra quindi essere meno  </a:t>
            </a:r>
            <a:r>
              <a:rPr lang="en-US" sz="2400" b="1" dirty="0">
                <a:solidFill>
                  <a:schemeClr val="dk1"/>
                </a:solidFill>
                <a:cs typeface="Arial"/>
                <a:sym typeface="Arial"/>
              </a:rPr>
              <a:t>RIGIDO </a:t>
            </a:r>
            <a:r>
              <a:rPr lang="en-IT" sz="2400" dirty="0"/>
              <a:t>degli abbonamenti</a:t>
            </a:r>
          </a:p>
          <a:p>
            <a:pPr marL="285750" indent="-285750">
              <a:buFont typeface="Arial" panose="020B0604020202020204" pitchFamily="34" charset="0"/>
              <a:buChar char="•"/>
            </a:pPr>
            <a:r>
              <a:rPr lang="en-IT" sz="2400" dirty="0"/>
              <a:t>Fondamentale: monitoraggio degli APC</a:t>
            </a:r>
          </a:p>
          <a:p>
            <a:pPr marL="285750" indent="-285750">
              <a:buFont typeface="Arial" panose="020B0604020202020204" pitchFamily="34" charset="0"/>
              <a:buChar char="•"/>
            </a:pPr>
            <a:r>
              <a:rPr lang="en-IT" sz="2400" dirty="0"/>
              <a:t>Subscribe2Open interessante, ma non la soluzione finale</a:t>
            </a:r>
          </a:p>
          <a:p>
            <a:pPr marL="285750" indent="-285750">
              <a:buFont typeface="Arial" panose="020B0604020202020204" pitchFamily="34" charset="0"/>
              <a:buChar char="•"/>
            </a:pPr>
            <a:r>
              <a:rPr lang="en-IT" sz="2400" dirty="0"/>
              <a:t>Diamond OA: riportare il mercato delle pubblicazioni dove esso è nato, nelle mani dell’ Accademia</a:t>
            </a:r>
          </a:p>
          <a:p>
            <a:pPr marL="742950" lvl="1" indent="-285750">
              <a:buFont typeface="Arial" panose="020B0604020202020204" pitchFamily="34" charset="0"/>
              <a:buChar char="•"/>
            </a:pPr>
            <a:r>
              <a:rPr lang="en-IT" sz="2400" i="1" dirty="0">
                <a:highlight>
                  <a:srgbClr val="FFFF00"/>
                </a:highlight>
              </a:rPr>
              <a:t>no profit &amp; no loss</a:t>
            </a:r>
          </a:p>
          <a:p>
            <a:pPr marL="742950" lvl="1" indent="-285750">
              <a:buFont typeface="Arial" panose="020B0604020202020204" pitchFamily="34" charset="0"/>
              <a:buChar char="•"/>
            </a:pPr>
            <a:r>
              <a:rPr lang="en-IT" sz="2400" dirty="0"/>
              <a:t>Molte iniziative</a:t>
            </a:r>
          </a:p>
          <a:p>
            <a:pPr marL="1200150" lvl="2" indent="-285750">
              <a:buFont typeface="Arial" panose="020B0604020202020204" pitchFamily="34" charset="0"/>
              <a:buChar char="•"/>
            </a:pPr>
            <a:r>
              <a:rPr lang="en-GB" sz="1200" dirty="0">
                <a:hlinkClick r:id="rId2"/>
              </a:rPr>
              <a:t>https://www.scienceeurope.org/our-resources/action-plan-for-diamond-open-access/</a:t>
            </a:r>
            <a:endParaRPr lang="en-GB" sz="1200" dirty="0"/>
          </a:p>
          <a:p>
            <a:pPr marL="1200150" lvl="2" indent="-285750">
              <a:buFont typeface="Arial" panose="020B0604020202020204" pitchFamily="34" charset="0"/>
              <a:buChar char="•"/>
            </a:pPr>
            <a:r>
              <a:rPr lang="en-IT" sz="1200" dirty="0"/>
              <a:t> </a:t>
            </a:r>
            <a:r>
              <a:rPr lang="en-GB" sz="1200" dirty="0"/>
              <a:t>https://</a:t>
            </a:r>
            <a:r>
              <a:rPr lang="en-GB" sz="1200" dirty="0" err="1"/>
              <a:t>diamasproject.eu</a:t>
            </a:r>
            <a:r>
              <a:rPr lang="en-GB" sz="1200" dirty="0"/>
              <a:t>/</a:t>
            </a:r>
            <a:r>
              <a:rPr lang="en-GB" sz="1200" dirty="0" err="1"/>
              <a:t>oa</a:t>
            </a:r>
            <a:r>
              <a:rPr lang="en-GB" sz="1200" dirty="0"/>
              <a:t>-diamond-and-institutional-publishing-landscape-survey/</a:t>
            </a:r>
            <a:endParaRPr lang="en-IT" sz="1200" dirty="0"/>
          </a:p>
          <a:p>
            <a:pPr marL="285750" indent="-285750">
              <a:buFont typeface="Arial" panose="020B0604020202020204" pitchFamily="34" charset="0"/>
              <a:buChar char="•"/>
            </a:pPr>
            <a:r>
              <a:rPr lang="en-IT" sz="2400" b="1" dirty="0"/>
              <a:t>Occorre aprire il confronto</a:t>
            </a:r>
          </a:p>
        </p:txBody>
      </p:sp>
    </p:spTree>
    <p:extLst>
      <p:ext uri="{BB962C8B-B14F-4D97-AF65-F5344CB8AC3E}">
        <p14:creationId xmlns:p14="http://schemas.microsoft.com/office/powerpoint/2010/main" val="1225052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822B3-92D5-0944-A551-604DCC22D177}"/>
              </a:ext>
            </a:extLst>
          </p:cNvPr>
          <p:cNvSpPr>
            <a:spLocks noGrp="1"/>
          </p:cNvSpPr>
          <p:nvPr>
            <p:ph type="title"/>
          </p:nvPr>
        </p:nvSpPr>
        <p:spPr>
          <a:xfrm>
            <a:off x="628650" y="128822"/>
            <a:ext cx="7886700" cy="806129"/>
          </a:xfrm>
        </p:spPr>
        <p:txBody>
          <a:bodyPr>
            <a:normAutofit fontScale="90000"/>
          </a:bodyPr>
          <a:lstStyle/>
          <a:p>
            <a:r>
              <a:rPr lang="en-IT" sz="5400" dirty="0"/>
              <a:t>Conclusioni</a:t>
            </a:r>
          </a:p>
        </p:txBody>
      </p:sp>
      <p:sp>
        <p:nvSpPr>
          <p:cNvPr id="3" name="Content Placeholder 2">
            <a:extLst>
              <a:ext uri="{FF2B5EF4-FFF2-40B4-BE49-F238E27FC236}">
                <a16:creationId xmlns:a16="http://schemas.microsoft.com/office/drawing/2014/main" id="{5A421C7A-E76B-5F6B-E0F5-C08FC59C0F63}"/>
              </a:ext>
            </a:extLst>
          </p:cNvPr>
          <p:cNvSpPr>
            <a:spLocks noGrp="1"/>
          </p:cNvSpPr>
          <p:nvPr>
            <p:ph idx="1"/>
          </p:nvPr>
        </p:nvSpPr>
        <p:spPr>
          <a:xfrm>
            <a:off x="647270" y="906708"/>
            <a:ext cx="8186577" cy="5103673"/>
          </a:xfrm>
        </p:spPr>
        <p:txBody>
          <a:bodyPr>
            <a:normAutofit/>
          </a:bodyPr>
          <a:lstStyle/>
          <a:p>
            <a:r>
              <a:rPr lang="en-IT" dirty="0"/>
              <a:t>La Scienza Aperta è multidimensionale</a:t>
            </a:r>
          </a:p>
          <a:p>
            <a:pPr lvl="1"/>
            <a:r>
              <a:rPr lang="en-GB" i="1" dirty="0"/>
              <a:t>P</a:t>
            </a:r>
            <a:r>
              <a:rPr lang="en-IT" i="1" dirty="0"/>
              <a:t>ubblicazioni + Valutazione + Diritto d’autore + Dati + Software libero + etc</a:t>
            </a:r>
          </a:p>
          <a:p>
            <a:r>
              <a:rPr lang="en-IT" dirty="0"/>
              <a:t>Grande sforzo degli EPR per coordinarsi</a:t>
            </a:r>
          </a:p>
          <a:p>
            <a:pPr lvl="1"/>
            <a:r>
              <a:rPr lang="en-IT" sz="1600" i="1" dirty="0"/>
              <a:t> </a:t>
            </a:r>
            <a:r>
              <a:rPr lang="en-GB" sz="1600" i="1" dirty="0"/>
              <a:t>https://</a:t>
            </a:r>
            <a:r>
              <a:rPr lang="en-GB" sz="1600" i="1" dirty="0" err="1"/>
              <a:t>home.infn.it</a:t>
            </a:r>
            <a:r>
              <a:rPr lang="en-GB" sz="1600" i="1" dirty="0"/>
              <a:t>/coper//</a:t>
            </a:r>
            <a:r>
              <a:rPr lang="en-GB" sz="1600" i="1" dirty="0" err="1"/>
              <a:t>openscience.html</a:t>
            </a:r>
            <a:endParaRPr lang="en-IT" sz="1600" i="1" dirty="0">
              <a:highlight>
                <a:srgbClr val="FFFF00"/>
              </a:highlight>
            </a:endParaRPr>
          </a:p>
          <a:p>
            <a:r>
              <a:rPr lang="en-IT" dirty="0"/>
              <a:t>Primi risultati</a:t>
            </a:r>
          </a:p>
          <a:p>
            <a:pPr lvl="1"/>
            <a:r>
              <a:rPr lang="en-IT" i="1" dirty="0"/>
              <a:t>Referenti OS, Sondaggi, Monitoring APC, Convegni, Collaborazione con Tavolo MUR sul PNSA</a:t>
            </a:r>
          </a:p>
          <a:p>
            <a:r>
              <a:rPr lang="en-IT" dirty="0"/>
              <a:t>Prossimi Passi</a:t>
            </a:r>
          </a:p>
          <a:p>
            <a:pPr lvl="1"/>
            <a:r>
              <a:rPr lang="en-GB" sz="1400" i="1" dirty="0"/>
              <a:t>https://</a:t>
            </a:r>
            <a:r>
              <a:rPr lang="en-GB" sz="1400" i="1" dirty="0" err="1"/>
              <a:t>doi.org</a:t>
            </a:r>
            <a:r>
              <a:rPr lang="en-GB" sz="1400" i="1" dirty="0"/>
              <a:t>/10.15161/</a:t>
            </a:r>
            <a:r>
              <a:rPr lang="en-GB" sz="1400" i="1" dirty="0" err="1"/>
              <a:t>oar.it</a:t>
            </a:r>
            <a:r>
              <a:rPr lang="en-GB" sz="1400" i="1" dirty="0"/>
              <a:t>/76963</a:t>
            </a:r>
            <a:endParaRPr lang="en-IT" sz="1400" b="1" i="1" dirty="0">
              <a:solidFill>
                <a:srgbClr val="FF0000"/>
              </a:solidFill>
            </a:endParaRPr>
          </a:p>
          <a:p>
            <a:pPr lvl="1"/>
            <a:endParaRPr lang="en-IT" dirty="0"/>
          </a:p>
          <a:p>
            <a:pPr lvl="1"/>
            <a:endParaRPr lang="en-IT" i="1" dirty="0">
              <a:highlight>
                <a:srgbClr val="FFFF00"/>
              </a:highlight>
            </a:endParaRPr>
          </a:p>
        </p:txBody>
      </p:sp>
      <p:sp>
        <p:nvSpPr>
          <p:cNvPr id="4" name="Footer Placeholder 3">
            <a:extLst>
              <a:ext uri="{FF2B5EF4-FFF2-40B4-BE49-F238E27FC236}">
                <a16:creationId xmlns:a16="http://schemas.microsoft.com/office/drawing/2014/main" id="{63E6DAB2-6DE7-9532-6552-D896B312CBD6}"/>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D92CCB1B-57D2-72AE-B96D-FDE554B95120}"/>
              </a:ext>
            </a:extLst>
          </p:cNvPr>
          <p:cNvSpPr>
            <a:spLocks noGrp="1"/>
          </p:cNvSpPr>
          <p:nvPr>
            <p:ph type="sldNum" sz="quarter" idx="12"/>
          </p:nvPr>
        </p:nvSpPr>
        <p:spPr/>
        <p:txBody>
          <a:bodyPr/>
          <a:lstStyle/>
          <a:p>
            <a:fld id="{DBC20BDB-0438-4842-85D3-4C1AF2DC0F03}" type="slidenum">
              <a:rPr lang="en-IT" smtClean="0"/>
              <a:t>21</a:t>
            </a:fld>
            <a:endParaRPr lang="en-IT"/>
          </a:p>
        </p:txBody>
      </p:sp>
    </p:spTree>
    <p:extLst>
      <p:ext uri="{BB962C8B-B14F-4D97-AF65-F5344CB8AC3E}">
        <p14:creationId xmlns:p14="http://schemas.microsoft.com/office/powerpoint/2010/main" val="397188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8D9C-F69E-7B01-D6AE-68AEDAFEB9BB}"/>
              </a:ext>
            </a:extLst>
          </p:cNvPr>
          <p:cNvSpPr>
            <a:spLocks noGrp="1"/>
          </p:cNvSpPr>
          <p:nvPr>
            <p:ph type="title"/>
          </p:nvPr>
        </p:nvSpPr>
        <p:spPr/>
        <p:txBody>
          <a:bodyPr/>
          <a:lstStyle/>
          <a:p>
            <a:endParaRPr lang="en-IT" dirty="0"/>
          </a:p>
        </p:txBody>
      </p:sp>
      <p:sp>
        <p:nvSpPr>
          <p:cNvPr id="3" name="Content Placeholder 2">
            <a:extLst>
              <a:ext uri="{FF2B5EF4-FFF2-40B4-BE49-F238E27FC236}">
                <a16:creationId xmlns:a16="http://schemas.microsoft.com/office/drawing/2014/main" id="{320C84C7-A9E2-9FCC-0CC6-AEE98A878851}"/>
              </a:ext>
            </a:extLst>
          </p:cNvPr>
          <p:cNvSpPr>
            <a:spLocks noGrp="1"/>
          </p:cNvSpPr>
          <p:nvPr>
            <p:ph idx="1"/>
          </p:nvPr>
        </p:nvSpPr>
        <p:spPr>
          <a:xfrm>
            <a:off x="719190" y="654376"/>
            <a:ext cx="7796159" cy="4903943"/>
          </a:xfrm>
        </p:spPr>
        <p:txBody>
          <a:bodyPr>
            <a:normAutofit fontScale="92500" lnSpcReduction="10000"/>
          </a:bodyPr>
          <a:lstStyle/>
          <a:p>
            <a:r>
              <a:rPr lang="en-IT" b="1" dirty="0"/>
              <a:t>La Scienza Aperta è un imperativo morale.</a:t>
            </a:r>
          </a:p>
          <a:p>
            <a:pPr lvl="1"/>
            <a:r>
              <a:rPr lang="en-IT" b="1" i="1" dirty="0"/>
              <a:t>Utilizziamo fondi pubblici</a:t>
            </a:r>
            <a:endParaRPr lang="en-IT" b="1" dirty="0"/>
          </a:p>
          <a:p>
            <a:r>
              <a:rPr lang="en-IT" dirty="0"/>
              <a:t>Occorre superare gli APC ?</a:t>
            </a:r>
          </a:p>
          <a:p>
            <a:r>
              <a:rPr lang="en-IT" dirty="0"/>
              <a:t>Occorre tutelare e sviluppare la rete di archivi della ricerca</a:t>
            </a:r>
          </a:p>
          <a:p>
            <a:r>
              <a:rPr lang="en-IT" dirty="0"/>
              <a:t>Occorre aprire il confronto sul Diamond OA</a:t>
            </a:r>
          </a:p>
          <a:p>
            <a:pPr lvl="1"/>
            <a:r>
              <a:rPr lang="en-IT" dirty="0"/>
              <a:t>APC equo + Qualità + </a:t>
            </a:r>
            <a:r>
              <a:rPr lang="en-IT" i="1" dirty="0"/>
              <a:t>Governance + </a:t>
            </a:r>
            <a:r>
              <a:rPr lang="en-IT" dirty="0">
                <a:highlight>
                  <a:srgbClr val="FFFF00"/>
                </a:highlight>
              </a:rPr>
              <a:t>Valutazione</a:t>
            </a:r>
          </a:p>
          <a:p>
            <a:r>
              <a:rPr lang="en-IT" dirty="0"/>
              <a:t>Occorre riformare la legge sul diritto d’autore</a:t>
            </a:r>
          </a:p>
          <a:p>
            <a:pPr lvl="1"/>
            <a:r>
              <a:rPr lang="en-GB" sz="1600" b="0" i="0" u="none" strike="noStrike" dirty="0">
                <a:solidFill>
                  <a:srgbClr val="1155CC"/>
                </a:solidFill>
                <a:effectLst/>
                <a:latin typeface="Arial" panose="020B0604020202020204" pitchFamily="34" charset="0"/>
                <a:hlinkClick r:id="rId2"/>
              </a:rPr>
              <a:t>https://aisa.sp.unipi.it/attivita/diritto-di-ripubblicazione-in-ambito-scientifico/</a:t>
            </a:r>
            <a:endParaRPr lang="en-GB" sz="1600" b="0" i="0" u="none" strike="noStrike" dirty="0">
              <a:solidFill>
                <a:srgbClr val="222222"/>
              </a:solidFill>
              <a:effectLst/>
              <a:latin typeface="Arial" panose="020B0604020202020204" pitchFamily="34" charset="0"/>
            </a:endParaRPr>
          </a:p>
          <a:p>
            <a:pPr lvl="1"/>
            <a:r>
              <a:rPr lang="en-GB" sz="1600" b="0" i="0" u="none" strike="noStrike" dirty="0">
                <a:solidFill>
                  <a:srgbClr val="1155CC"/>
                </a:solidFill>
                <a:effectLst/>
                <a:latin typeface="Arial" panose="020B0604020202020204" pitchFamily="34" charset="0"/>
                <a:hlinkClick r:id="rId3"/>
              </a:rPr>
              <a:t>https://www.robertocaso.it/2022/08/06/il-diritto-di-ripubblicazione-in-ambito-scientifico-secondary-publication-right-bibliografia-e-sitografia/</a:t>
            </a:r>
            <a:endParaRPr lang="en-GB" sz="1600" dirty="0">
              <a:solidFill>
                <a:srgbClr val="222222"/>
              </a:solidFill>
              <a:latin typeface="Arial" panose="020B0604020202020204" pitchFamily="34" charset="0"/>
            </a:endParaRPr>
          </a:p>
          <a:p>
            <a:pPr lvl="1"/>
            <a:r>
              <a:rPr lang="en-GB" i="1" dirty="0" err="1">
                <a:solidFill>
                  <a:srgbClr val="222222"/>
                </a:solidFill>
              </a:rPr>
              <a:t>Cfr</a:t>
            </a:r>
            <a:r>
              <a:rPr lang="en-GB" i="1" dirty="0">
                <a:solidFill>
                  <a:srgbClr val="222222"/>
                </a:solidFill>
              </a:rPr>
              <a:t> R. Caso, </a:t>
            </a:r>
            <a:r>
              <a:rPr lang="en-GB" i="1" dirty="0" err="1">
                <a:solidFill>
                  <a:srgbClr val="222222"/>
                </a:solidFill>
              </a:rPr>
              <a:t>questo</a:t>
            </a:r>
            <a:r>
              <a:rPr lang="en-GB" i="1" dirty="0">
                <a:solidFill>
                  <a:srgbClr val="222222"/>
                </a:solidFill>
              </a:rPr>
              <a:t> </a:t>
            </a:r>
            <a:r>
              <a:rPr lang="en-GB" i="1" dirty="0" err="1">
                <a:solidFill>
                  <a:srgbClr val="222222"/>
                </a:solidFill>
              </a:rPr>
              <a:t>convegno</a:t>
            </a:r>
            <a:endParaRPr lang="en-IT" i="1" dirty="0"/>
          </a:p>
          <a:p>
            <a:pPr lvl="1"/>
            <a:r>
              <a:rPr lang="en-IT" b="1" dirty="0"/>
              <a:t>Confronto con tutte le parti</a:t>
            </a:r>
          </a:p>
          <a:p>
            <a:pPr lvl="2"/>
            <a:r>
              <a:rPr lang="en-IT" b="1" dirty="0"/>
              <a:t>CoPER + CRUI + Società scientifiche + AIE</a:t>
            </a:r>
          </a:p>
          <a:p>
            <a:endParaRPr lang="en-IT" dirty="0">
              <a:highlight>
                <a:srgbClr val="FFFF00"/>
              </a:highlight>
            </a:endParaRPr>
          </a:p>
        </p:txBody>
      </p:sp>
      <p:sp>
        <p:nvSpPr>
          <p:cNvPr id="4" name="Footer Placeholder 3">
            <a:extLst>
              <a:ext uri="{FF2B5EF4-FFF2-40B4-BE49-F238E27FC236}">
                <a16:creationId xmlns:a16="http://schemas.microsoft.com/office/drawing/2014/main" id="{994665CF-18F0-D72B-A95F-00208EEBA9C3}"/>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AE1AADC5-0620-4552-0D14-62F8D7536D23}"/>
              </a:ext>
            </a:extLst>
          </p:cNvPr>
          <p:cNvSpPr>
            <a:spLocks noGrp="1"/>
          </p:cNvSpPr>
          <p:nvPr>
            <p:ph type="sldNum" sz="quarter" idx="12"/>
          </p:nvPr>
        </p:nvSpPr>
        <p:spPr/>
        <p:txBody>
          <a:bodyPr/>
          <a:lstStyle/>
          <a:p>
            <a:fld id="{DBC20BDB-0438-4842-85D3-4C1AF2DC0F03}" type="slidenum">
              <a:rPr lang="en-IT" smtClean="0"/>
              <a:t>22</a:t>
            </a:fld>
            <a:endParaRPr lang="en-IT"/>
          </a:p>
        </p:txBody>
      </p:sp>
    </p:spTree>
    <p:extLst>
      <p:ext uri="{BB962C8B-B14F-4D97-AF65-F5344CB8AC3E}">
        <p14:creationId xmlns:p14="http://schemas.microsoft.com/office/powerpoint/2010/main" val="2682032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3"/>
          <p:cNvSpPr txBox="1">
            <a:spLocks noGrp="1"/>
          </p:cNvSpPr>
          <p:nvPr>
            <p:ph type="title"/>
          </p:nvPr>
        </p:nvSpPr>
        <p:spPr>
          <a:xfrm>
            <a:off x="457200" y="-28392"/>
            <a:ext cx="7620000" cy="60589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400"/>
              <a:buFont typeface="Cambria"/>
              <a:buNone/>
            </a:pPr>
            <a:r>
              <a:rPr lang="en-US" sz="2400"/>
              <a:t>s.bianco doi: 10.15161/oar.it/1510565379.35 </a:t>
            </a:r>
            <a:endParaRPr sz="2400"/>
          </a:p>
        </p:txBody>
      </p:sp>
      <p:pic>
        <p:nvPicPr>
          <p:cNvPr id="495" name="Google Shape;495;p33" descr="PRESENTATIONINFN-2017-011.pptx.pdf"/>
          <p:cNvPicPr preferRelativeResize="0">
            <a:picLocks noGrp="1"/>
          </p:cNvPicPr>
          <p:nvPr>
            <p:ph type="body" idx="1"/>
          </p:nvPr>
        </p:nvPicPr>
        <p:blipFill rotWithShape="1">
          <a:blip r:embed="rId3">
            <a:alphaModFix/>
          </a:blip>
          <a:srcRect t="5424" b="5423"/>
          <a:stretch/>
        </p:blipFill>
        <p:spPr>
          <a:xfrm>
            <a:off x="-427626" y="577503"/>
            <a:ext cx="9754548" cy="6145365"/>
          </a:xfrm>
          <a:prstGeom prst="rect">
            <a:avLst/>
          </a:prstGeom>
          <a:noFill/>
          <a:ln>
            <a:noFill/>
          </a:ln>
        </p:spPr>
      </p:pic>
      <p:sp>
        <p:nvSpPr>
          <p:cNvPr id="496" name="Google Shape;496;p33"/>
          <p:cNvSpPr txBox="1">
            <a:spLocks noGrp="1"/>
          </p:cNvSpPr>
          <p:nvPr>
            <p:ph type="ftr" idx="11"/>
          </p:nvPr>
        </p:nvSpPr>
        <p:spPr>
          <a:xfrm rot="-5400000">
            <a:off x="6933999" y="3395845"/>
            <a:ext cx="3673108" cy="3657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stefano, anna grazia, mario, Intro GL Openscience di CoPER, 20240124</a:t>
            </a:r>
            <a:endParaRPr/>
          </a:p>
        </p:txBody>
      </p:sp>
      <p:sp>
        <p:nvSpPr>
          <p:cNvPr id="497" name="Google Shape;497;p33"/>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498" name="Google Shape;498;p33"/>
          <p:cNvSpPr/>
          <p:nvPr/>
        </p:nvSpPr>
        <p:spPr>
          <a:xfrm>
            <a:off x="457199" y="1356374"/>
            <a:ext cx="3471333" cy="474133"/>
          </a:xfrm>
          <a:prstGeom prst="rect">
            <a:avLst/>
          </a:prstGeom>
          <a:solidFill>
            <a:schemeClr val="lt1"/>
          </a:solidFill>
          <a:ln>
            <a:noFill/>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33"/>
          <p:cNvSpPr txBox="1"/>
          <p:nvPr/>
        </p:nvSpPr>
        <p:spPr>
          <a:xfrm rot="1715434">
            <a:off x="2659210" y="5662413"/>
            <a:ext cx="2538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Pubblicazioni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scientifiche</a:t>
            </a:r>
            <a:endParaRPr dirty="0"/>
          </a:p>
        </p:txBody>
      </p:sp>
      <p:sp>
        <p:nvSpPr>
          <p:cNvPr id="2" name="TextBox 1">
            <a:extLst>
              <a:ext uri="{FF2B5EF4-FFF2-40B4-BE49-F238E27FC236}">
                <a16:creationId xmlns:a16="http://schemas.microsoft.com/office/drawing/2014/main" id="{221CE25F-5C95-FD05-296C-C947A4776D9E}"/>
              </a:ext>
            </a:extLst>
          </p:cNvPr>
          <p:cNvSpPr txBox="1"/>
          <p:nvPr/>
        </p:nvSpPr>
        <p:spPr>
          <a:xfrm>
            <a:off x="4572000" y="1626594"/>
            <a:ext cx="2598788" cy="369332"/>
          </a:xfrm>
          <a:prstGeom prst="rect">
            <a:avLst/>
          </a:prstGeom>
          <a:noFill/>
        </p:spPr>
        <p:txBody>
          <a:bodyPr wrap="none" rtlCol="0">
            <a:spAutoFit/>
          </a:bodyPr>
          <a:lstStyle/>
          <a:p>
            <a:r>
              <a:rPr lang="en-IT" dirty="0"/>
              <a:t>American Physical Society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9C0FB8-0A9C-D18D-458F-F5E92FC6A8F9}"/>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3" name="Slide Number Placeholder 2">
            <a:extLst>
              <a:ext uri="{FF2B5EF4-FFF2-40B4-BE49-F238E27FC236}">
                <a16:creationId xmlns:a16="http://schemas.microsoft.com/office/drawing/2014/main" id="{D2AE7FAA-D016-E300-1B8D-9B7430CB9C06}"/>
              </a:ext>
            </a:extLst>
          </p:cNvPr>
          <p:cNvSpPr>
            <a:spLocks noGrp="1"/>
          </p:cNvSpPr>
          <p:nvPr>
            <p:ph type="sldNum" sz="quarter" idx="12"/>
          </p:nvPr>
        </p:nvSpPr>
        <p:spPr/>
        <p:txBody>
          <a:bodyPr/>
          <a:lstStyle/>
          <a:p>
            <a:fld id="{DBC20BDB-0438-4842-85D3-4C1AF2DC0F03}" type="slidenum">
              <a:rPr lang="en-IT" smtClean="0"/>
              <a:t>24</a:t>
            </a:fld>
            <a:endParaRPr lang="en-IT"/>
          </a:p>
        </p:txBody>
      </p:sp>
      <p:pic>
        <p:nvPicPr>
          <p:cNvPr id="5" name="Picture 4">
            <a:extLst>
              <a:ext uri="{FF2B5EF4-FFF2-40B4-BE49-F238E27FC236}">
                <a16:creationId xmlns:a16="http://schemas.microsoft.com/office/drawing/2014/main" id="{1884C3E3-6CBD-1C55-572B-CD09F4AC2E4F}"/>
              </a:ext>
            </a:extLst>
          </p:cNvPr>
          <p:cNvPicPr>
            <a:picLocks noChangeAspect="1"/>
          </p:cNvPicPr>
          <p:nvPr/>
        </p:nvPicPr>
        <p:blipFill rotWithShape="1">
          <a:blip r:embed="rId2"/>
          <a:srcRect t="2680" r="23259" b="7161"/>
          <a:stretch/>
        </p:blipFill>
        <p:spPr>
          <a:xfrm>
            <a:off x="657545" y="36374"/>
            <a:ext cx="8034391" cy="5799348"/>
          </a:xfrm>
          <a:prstGeom prst="rect">
            <a:avLst/>
          </a:prstGeom>
        </p:spPr>
      </p:pic>
    </p:spTree>
    <p:extLst>
      <p:ext uri="{BB962C8B-B14F-4D97-AF65-F5344CB8AC3E}">
        <p14:creationId xmlns:p14="http://schemas.microsoft.com/office/powerpoint/2010/main" val="339490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E045-0D65-A202-05E3-5134CEA44B38}"/>
              </a:ext>
            </a:extLst>
          </p:cNvPr>
          <p:cNvSpPr>
            <a:spLocks noGrp="1"/>
          </p:cNvSpPr>
          <p:nvPr>
            <p:ph type="title"/>
          </p:nvPr>
        </p:nvSpPr>
        <p:spPr/>
        <p:txBody>
          <a:bodyPr/>
          <a:lstStyle/>
          <a:p>
            <a:r>
              <a:rPr lang="en-IT" dirty="0"/>
              <a:t>Arrivederci !</a:t>
            </a:r>
          </a:p>
        </p:txBody>
      </p:sp>
      <p:sp>
        <p:nvSpPr>
          <p:cNvPr id="3" name="Content Placeholder 2">
            <a:extLst>
              <a:ext uri="{FF2B5EF4-FFF2-40B4-BE49-F238E27FC236}">
                <a16:creationId xmlns:a16="http://schemas.microsoft.com/office/drawing/2014/main" id="{A042ABC1-0346-7488-75A4-620895DD2ED7}"/>
              </a:ext>
            </a:extLst>
          </p:cNvPr>
          <p:cNvSpPr>
            <a:spLocks noGrp="1"/>
          </p:cNvSpPr>
          <p:nvPr>
            <p:ph idx="1"/>
          </p:nvPr>
        </p:nvSpPr>
        <p:spPr/>
        <p:txBody>
          <a:bodyPr/>
          <a:lstStyle/>
          <a:p>
            <a:r>
              <a:rPr lang="en-IT" dirty="0"/>
              <a:t>Paola De Castro ISS</a:t>
            </a:r>
          </a:p>
        </p:txBody>
      </p:sp>
      <p:sp>
        <p:nvSpPr>
          <p:cNvPr id="4" name="Footer Placeholder 3">
            <a:extLst>
              <a:ext uri="{FF2B5EF4-FFF2-40B4-BE49-F238E27FC236}">
                <a16:creationId xmlns:a16="http://schemas.microsoft.com/office/drawing/2014/main" id="{CF951382-A7FA-B1B7-784B-95628BD1B689}"/>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6A204916-9827-083B-6508-088FF90C59CE}"/>
              </a:ext>
            </a:extLst>
          </p:cNvPr>
          <p:cNvSpPr>
            <a:spLocks noGrp="1"/>
          </p:cNvSpPr>
          <p:nvPr>
            <p:ph type="sldNum" sz="quarter" idx="12"/>
          </p:nvPr>
        </p:nvSpPr>
        <p:spPr/>
        <p:txBody>
          <a:bodyPr/>
          <a:lstStyle/>
          <a:p>
            <a:fld id="{DBC20BDB-0438-4842-85D3-4C1AF2DC0F03}" type="slidenum">
              <a:rPr lang="en-IT" smtClean="0"/>
              <a:t>3</a:t>
            </a:fld>
            <a:endParaRPr lang="en-IT"/>
          </a:p>
        </p:txBody>
      </p:sp>
    </p:spTree>
    <p:extLst>
      <p:ext uri="{BB962C8B-B14F-4D97-AF65-F5344CB8AC3E}">
        <p14:creationId xmlns:p14="http://schemas.microsoft.com/office/powerpoint/2010/main" val="164522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8D99-0EC0-4BE8-418B-97B7C3BD9DB4}"/>
              </a:ext>
            </a:extLst>
          </p:cNvPr>
          <p:cNvSpPr>
            <a:spLocks noGrp="1"/>
          </p:cNvSpPr>
          <p:nvPr>
            <p:ph type="title"/>
          </p:nvPr>
        </p:nvSpPr>
        <p:spPr>
          <a:xfrm>
            <a:off x="628650" y="365125"/>
            <a:ext cx="7886700" cy="795855"/>
          </a:xfrm>
        </p:spPr>
        <p:txBody>
          <a:bodyPr>
            <a:normAutofit/>
          </a:bodyPr>
          <a:lstStyle/>
          <a:p>
            <a:r>
              <a:rPr lang="en-IT" sz="3200" dirty="0"/>
              <a:t>Sondaggi EPR ora entrambi dinamici</a:t>
            </a:r>
          </a:p>
        </p:txBody>
      </p:sp>
      <p:sp>
        <p:nvSpPr>
          <p:cNvPr id="3" name="Content Placeholder 2">
            <a:extLst>
              <a:ext uri="{FF2B5EF4-FFF2-40B4-BE49-F238E27FC236}">
                <a16:creationId xmlns:a16="http://schemas.microsoft.com/office/drawing/2014/main" id="{8FF5D4A8-A13A-CCD7-B610-CCB7D5E82772}"/>
              </a:ext>
            </a:extLst>
          </p:cNvPr>
          <p:cNvSpPr>
            <a:spLocks noGrp="1"/>
          </p:cNvSpPr>
          <p:nvPr>
            <p:ph idx="1"/>
          </p:nvPr>
        </p:nvSpPr>
        <p:spPr>
          <a:xfrm>
            <a:off x="689410" y="1253330"/>
            <a:ext cx="7886700" cy="1572063"/>
          </a:xfrm>
        </p:spPr>
        <p:txBody>
          <a:bodyPr>
            <a:normAutofit fontScale="47500" lnSpcReduction="20000"/>
          </a:bodyPr>
          <a:lstStyle/>
          <a:p>
            <a:r>
              <a:rPr lang="en-IT" dirty="0"/>
              <a:t> </a:t>
            </a:r>
            <a:r>
              <a:rPr lang="en-IT" dirty="0">
                <a:highlight>
                  <a:srgbClr val="FFFF00"/>
                </a:highlight>
              </a:rPr>
              <a:t>Politiche di accesso alle pubblicazioni</a:t>
            </a:r>
          </a:p>
          <a:p>
            <a:pPr lvl="1"/>
            <a:r>
              <a:rPr lang="en-GB" b="0" i="0" u="none" strike="noStrike" dirty="0">
                <a:solidFill>
                  <a:srgbClr val="042640"/>
                </a:solidFill>
                <a:effectLst/>
                <a:latin typeface="Helvetica Neue" panose="02000503000000020004" pitchFamily="2" charset="0"/>
              </a:rPr>
              <a:t>2024.01.15</a:t>
            </a:r>
            <a:br>
              <a:rPr lang="en-GB" dirty="0"/>
            </a:br>
            <a:r>
              <a:rPr lang="en-GB" b="0" i="0" u="none" strike="noStrike" dirty="0">
                <a:solidFill>
                  <a:srgbClr val="042640"/>
                </a:solidFill>
                <a:effectLst/>
                <a:latin typeface="Helvetica Neue" panose="02000503000000020004" pitchFamily="2" charset="0"/>
              </a:rPr>
              <a:t>Il </a:t>
            </a:r>
            <a:r>
              <a:rPr lang="en-GB" b="0" i="0" u="none" strike="noStrike" dirty="0" err="1">
                <a:solidFill>
                  <a:srgbClr val="042640"/>
                </a:solidFill>
                <a:effectLst/>
                <a:latin typeface="Helvetica Neue" panose="02000503000000020004" pitchFamily="2" charset="0"/>
              </a:rPr>
              <a:t>sondaggio</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sulle</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politiche</a:t>
            </a:r>
            <a:r>
              <a:rPr lang="en-GB" b="0" i="0" u="none" strike="noStrike" dirty="0">
                <a:solidFill>
                  <a:srgbClr val="042640"/>
                </a:solidFill>
                <a:effectLst/>
                <a:latin typeface="Helvetica Neue" panose="02000503000000020004" pitchFamily="2" charset="0"/>
              </a:rPr>
              <a:t> di accesso ai </a:t>
            </a:r>
            <a:r>
              <a:rPr lang="en-GB" b="0" i="0" u="none" strike="noStrike" dirty="0" err="1">
                <a:solidFill>
                  <a:srgbClr val="042640"/>
                </a:solidFill>
                <a:effectLst/>
                <a:latin typeface="Helvetica Neue" panose="02000503000000020004" pitchFamily="2" charset="0"/>
              </a:rPr>
              <a:t>dati</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degli</a:t>
            </a:r>
            <a:r>
              <a:rPr lang="en-GB" b="0" i="0" u="none" strike="noStrike" dirty="0">
                <a:solidFill>
                  <a:srgbClr val="042640"/>
                </a:solidFill>
                <a:effectLst/>
                <a:latin typeface="Helvetica Neue" panose="02000503000000020004" pitchFamily="2" charset="0"/>
              </a:rPr>
              <a:t> EPR </a:t>
            </a:r>
            <a:r>
              <a:rPr lang="en-GB" b="0" i="0" u="none" strike="noStrike" dirty="0" err="1">
                <a:solidFill>
                  <a:srgbClr val="042640"/>
                </a:solidFill>
                <a:effectLst/>
                <a:latin typeface="Helvetica Neue" panose="02000503000000020004" pitchFamily="2" charset="0"/>
              </a:rPr>
              <a:t>è</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ora</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aggiornato</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dinamicamente</a:t>
            </a:r>
            <a:r>
              <a:rPr lang="en-GB" b="0" i="0" u="none" strike="noStrike" dirty="0">
                <a:solidFill>
                  <a:srgbClr val="042640"/>
                </a:solidFill>
                <a:effectLst/>
                <a:latin typeface="Helvetica Neue" panose="02000503000000020004" pitchFamily="2" charset="0"/>
              </a:rPr>
              <a:t> e </a:t>
            </a:r>
            <a:r>
              <a:rPr lang="en-GB" b="0" i="0" u="none" strike="noStrike" dirty="0" err="1">
                <a:solidFill>
                  <a:srgbClr val="042640"/>
                </a:solidFill>
                <a:effectLst/>
                <a:latin typeface="Helvetica Neue" panose="02000503000000020004" pitchFamily="2" charset="0"/>
              </a:rPr>
              <a:t>raggiungibile</a:t>
            </a:r>
            <a:r>
              <a:rPr lang="en-GB" b="0" i="0" u="none" strike="noStrike" dirty="0">
                <a:solidFill>
                  <a:srgbClr val="042640"/>
                </a:solidFill>
                <a:effectLst/>
                <a:latin typeface="Helvetica Neue" panose="02000503000000020004" pitchFamily="2" charset="0"/>
              </a:rPr>
              <a:t> a </a:t>
            </a:r>
            <a:r>
              <a:rPr lang="en-GB" b="1" i="0" u="none" strike="noStrike" dirty="0">
                <a:solidFill>
                  <a:srgbClr val="DD1531"/>
                </a:solidFill>
                <a:effectLst/>
                <a:latin typeface="Helvetica Neue" panose="02000503000000020004" pitchFamily="2" charset="0"/>
                <a:hlinkClick r:id="rId2"/>
              </a:rPr>
              <a:t>questo sito link https://home.infn.it/coper/opendata.html</a:t>
            </a:r>
            <a:r>
              <a:rPr lang="en-GB" b="0" i="0" u="none" strike="noStrike" dirty="0">
                <a:solidFill>
                  <a:srgbClr val="042640"/>
                </a:solidFill>
                <a:effectLst/>
                <a:latin typeface="Helvetica Neue" panose="02000503000000020004" pitchFamily="2" charset="0"/>
              </a:rPr>
              <a:t>.</a:t>
            </a:r>
          </a:p>
          <a:p>
            <a:r>
              <a:rPr lang="en-IT" dirty="0">
                <a:highlight>
                  <a:srgbClr val="FFFF00"/>
                </a:highlight>
              </a:rPr>
              <a:t>Politiche di accesso ai dati</a:t>
            </a:r>
          </a:p>
          <a:p>
            <a:pPr lvl="1"/>
            <a:r>
              <a:rPr lang="en-GB" b="0" i="0" u="none" strike="noStrike" dirty="0">
                <a:solidFill>
                  <a:srgbClr val="042640"/>
                </a:solidFill>
                <a:effectLst/>
                <a:latin typeface="Helvetica Neue" panose="02000503000000020004" pitchFamily="2" charset="0"/>
              </a:rPr>
              <a:t>2023.10.23</a:t>
            </a:r>
            <a:br>
              <a:rPr lang="en-GB" dirty="0"/>
            </a:br>
            <a:r>
              <a:rPr lang="en-GB" b="0" i="0" u="none" strike="noStrike" dirty="0">
                <a:solidFill>
                  <a:srgbClr val="042640"/>
                </a:solidFill>
                <a:effectLst/>
                <a:latin typeface="Helvetica Neue" panose="02000503000000020004" pitchFamily="2" charset="0"/>
              </a:rPr>
              <a:t>Il </a:t>
            </a:r>
            <a:r>
              <a:rPr lang="en-GB" b="0" i="0" u="none" strike="noStrike" dirty="0" err="1">
                <a:solidFill>
                  <a:srgbClr val="042640"/>
                </a:solidFill>
                <a:effectLst/>
                <a:latin typeface="Helvetica Neue" panose="02000503000000020004" pitchFamily="2" charset="0"/>
              </a:rPr>
              <a:t>sondaggio</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sulle</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politiche</a:t>
            </a:r>
            <a:r>
              <a:rPr lang="en-GB" b="0" i="0" u="none" strike="noStrike" dirty="0">
                <a:solidFill>
                  <a:srgbClr val="042640"/>
                </a:solidFill>
                <a:effectLst/>
                <a:latin typeface="Helvetica Neue" panose="02000503000000020004" pitchFamily="2" charset="0"/>
              </a:rPr>
              <a:t> di accesso ai </a:t>
            </a:r>
            <a:r>
              <a:rPr lang="en-GB" b="0" i="0" u="none" strike="noStrike" dirty="0" err="1">
                <a:solidFill>
                  <a:srgbClr val="042640"/>
                </a:solidFill>
                <a:effectLst/>
                <a:latin typeface="Helvetica Neue" panose="02000503000000020004" pitchFamily="2" charset="0"/>
              </a:rPr>
              <a:t>dati</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degli</a:t>
            </a:r>
            <a:r>
              <a:rPr lang="en-GB" b="0" i="0" u="none" strike="noStrike" dirty="0">
                <a:solidFill>
                  <a:srgbClr val="042640"/>
                </a:solidFill>
                <a:effectLst/>
                <a:latin typeface="Helvetica Neue" panose="02000503000000020004" pitchFamily="2" charset="0"/>
              </a:rPr>
              <a:t> EPR </a:t>
            </a:r>
            <a:r>
              <a:rPr lang="en-GB" b="0" i="0" u="none" strike="noStrike" dirty="0" err="1">
                <a:solidFill>
                  <a:srgbClr val="042640"/>
                </a:solidFill>
                <a:effectLst/>
                <a:latin typeface="Helvetica Neue" panose="02000503000000020004" pitchFamily="2" charset="0"/>
              </a:rPr>
              <a:t>è</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ora</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aggiornato</a:t>
            </a:r>
            <a:r>
              <a:rPr lang="en-GB" b="0" i="0" u="none" strike="noStrike" dirty="0">
                <a:solidFill>
                  <a:srgbClr val="042640"/>
                </a:solidFill>
                <a:effectLst/>
                <a:latin typeface="Helvetica Neue" panose="02000503000000020004" pitchFamily="2" charset="0"/>
              </a:rPr>
              <a:t> </a:t>
            </a:r>
            <a:r>
              <a:rPr lang="en-GB" b="0" i="0" u="none" strike="noStrike" dirty="0" err="1">
                <a:solidFill>
                  <a:srgbClr val="042640"/>
                </a:solidFill>
                <a:effectLst/>
                <a:latin typeface="Helvetica Neue" panose="02000503000000020004" pitchFamily="2" charset="0"/>
              </a:rPr>
              <a:t>dinamicamente</a:t>
            </a:r>
            <a:r>
              <a:rPr lang="en-GB" b="0" i="0" u="none" strike="noStrike" dirty="0">
                <a:solidFill>
                  <a:srgbClr val="042640"/>
                </a:solidFill>
                <a:effectLst/>
                <a:latin typeface="Helvetica Neue" panose="02000503000000020004" pitchFamily="2" charset="0"/>
              </a:rPr>
              <a:t> e </a:t>
            </a:r>
            <a:r>
              <a:rPr lang="en-GB" b="0" i="0" u="none" strike="noStrike" dirty="0" err="1">
                <a:solidFill>
                  <a:srgbClr val="042640"/>
                </a:solidFill>
                <a:effectLst/>
                <a:latin typeface="Helvetica Neue" panose="02000503000000020004" pitchFamily="2" charset="0"/>
              </a:rPr>
              <a:t>raggiungibile</a:t>
            </a:r>
            <a:r>
              <a:rPr lang="en-GB" b="0" i="0" u="none" strike="noStrike" dirty="0">
                <a:solidFill>
                  <a:srgbClr val="042640"/>
                </a:solidFill>
                <a:effectLst/>
                <a:latin typeface="Helvetica Neue" panose="02000503000000020004" pitchFamily="2" charset="0"/>
              </a:rPr>
              <a:t> a </a:t>
            </a:r>
            <a:r>
              <a:rPr lang="en-GB" b="1" i="0" u="none" strike="noStrike" dirty="0">
                <a:solidFill>
                  <a:srgbClr val="DD1531"/>
                </a:solidFill>
                <a:effectLst/>
                <a:latin typeface="Helvetica Neue" panose="02000503000000020004" pitchFamily="2" charset="0"/>
                <a:hlinkClick r:id="rId2"/>
              </a:rPr>
              <a:t>questo sito link https://home.infn.it/coper/opendata.html</a:t>
            </a:r>
            <a:r>
              <a:rPr lang="en-GB" b="0" i="0" u="none" strike="noStrike" dirty="0">
                <a:solidFill>
                  <a:srgbClr val="042640"/>
                </a:solidFill>
                <a:effectLst/>
                <a:latin typeface="Helvetica Neue" panose="02000503000000020004" pitchFamily="2" charset="0"/>
              </a:rPr>
              <a:t>.</a:t>
            </a:r>
            <a:br>
              <a:rPr lang="en-GB" dirty="0"/>
            </a:br>
            <a:endParaRPr lang="en-IT" dirty="0">
              <a:highlight>
                <a:srgbClr val="FFFF00"/>
              </a:highlight>
            </a:endParaRPr>
          </a:p>
        </p:txBody>
      </p:sp>
      <p:sp>
        <p:nvSpPr>
          <p:cNvPr id="4" name="Footer Placeholder 3">
            <a:extLst>
              <a:ext uri="{FF2B5EF4-FFF2-40B4-BE49-F238E27FC236}">
                <a16:creationId xmlns:a16="http://schemas.microsoft.com/office/drawing/2014/main" id="{9518F473-E4BD-77EF-1E0F-D3E7CDF5BC19}"/>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CEE55545-B0CA-733F-53FC-655A84BA7A16}"/>
              </a:ext>
            </a:extLst>
          </p:cNvPr>
          <p:cNvSpPr>
            <a:spLocks noGrp="1"/>
          </p:cNvSpPr>
          <p:nvPr>
            <p:ph type="sldNum" sz="quarter" idx="12"/>
          </p:nvPr>
        </p:nvSpPr>
        <p:spPr/>
        <p:txBody>
          <a:bodyPr/>
          <a:lstStyle/>
          <a:p>
            <a:fld id="{DBC20BDB-0438-4842-85D3-4C1AF2DC0F03}" type="slidenum">
              <a:rPr lang="en-IT" smtClean="0"/>
              <a:t>4</a:t>
            </a:fld>
            <a:endParaRPr lang="en-IT"/>
          </a:p>
        </p:txBody>
      </p:sp>
      <p:sp>
        <p:nvSpPr>
          <p:cNvPr id="6" name="Title 1">
            <a:extLst>
              <a:ext uri="{FF2B5EF4-FFF2-40B4-BE49-F238E27FC236}">
                <a16:creationId xmlns:a16="http://schemas.microsoft.com/office/drawing/2014/main" id="{C314C2FC-64E8-003D-FE8E-E81C7A3D0B83}"/>
              </a:ext>
            </a:extLst>
          </p:cNvPr>
          <p:cNvSpPr txBox="1">
            <a:spLocks/>
          </p:cNvSpPr>
          <p:nvPr/>
        </p:nvSpPr>
        <p:spPr>
          <a:xfrm>
            <a:off x="746984" y="3878572"/>
            <a:ext cx="8830929" cy="795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r>
              <a:rPr lang="en-IT" sz="3200" dirty="0"/>
              <a:t>Linee guida monitoring APC CoPER-CODIGER</a:t>
            </a:r>
          </a:p>
        </p:txBody>
      </p:sp>
      <p:sp>
        <p:nvSpPr>
          <p:cNvPr id="7" name="TextBox 6">
            <a:extLst>
              <a:ext uri="{FF2B5EF4-FFF2-40B4-BE49-F238E27FC236}">
                <a16:creationId xmlns:a16="http://schemas.microsoft.com/office/drawing/2014/main" id="{C4439559-EB5B-2939-EA3B-65672AA4141D}"/>
              </a:ext>
            </a:extLst>
          </p:cNvPr>
          <p:cNvSpPr txBox="1"/>
          <p:nvPr/>
        </p:nvSpPr>
        <p:spPr>
          <a:xfrm>
            <a:off x="689410" y="4458984"/>
            <a:ext cx="7978466" cy="430887"/>
          </a:xfrm>
          <a:prstGeom prst="rect">
            <a:avLst/>
          </a:prstGeom>
          <a:noFill/>
        </p:spPr>
        <p:txBody>
          <a:bodyPr wrap="none" rtlCol="0">
            <a:spAutoFit/>
          </a:bodyPr>
          <a:lstStyle/>
          <a:p>
            <a:pPr marL="457200" indent="-457200" algn="l">
              <a:buFont typeface="Arial" panose="020B0604020202020204" pitchFamily="34" charset="0"/>
              <a:buChar char="•"/>
            </a:pPr>
            <a:r>
              <a:rPr lang="en-GB" sz="1100" b="0" i="0" u="none" strike="noStrike" dirty="0" err="1">
                <a:solidFill>
                  <a:srgbClr val="333333"/>
                </a:solidFill>
                <a:effectLst/>
                <a:latin typeface="Roboto" panose="02000000000000000000" pitchFamily="2" charset="0"/>
              </a:rPr>
              <a:t>Linee</a:t>
            </a:r>
            <a:r>
              <a:rPr lang="en-GB" sz="1100" b="0" i="0" u="none" strike="noStrike" dirty="0">
                <a:solidFill>
                  <a:srgbClr val="333333"/>
                </a:solidFill>
                <a:effectLst/>
                <a:latin typeface="Roboto" panose="02000000000000000000" pitchFamily="2" charset="0"/>
              </a:rPr>
              <a:t> </a:t>
            </a:r>
            <a:r>
              <a:rPr lang="en-GB" sz="1100" b="0" i="0" u="none" strike="noStrike" dirty="0" err="1">
                <a:solidFill>
                  <a:srgbClr val="333333"/>
                </a:solidFill>
                <a:effectLst/>
                <a:latin typeface="Roboto" panose="02000000000000000000" pitchFamily="2" charset="0"/>
              </a:rPr>
              <a:t>guida</a:t>
            </a:r>
            <a:r>
              <a:rPr lang="en-GB" sz="1100" b="0" i="0" u="none" strike="noStrike" dirty="0">
                <a:solidFill>
                  <a:srgbClr val="333333"/>
                </a:solidFill>
                <a:effectLst/>
                <a:latin typeface="Roboto" panose="02000000000000000000" pitchFamily="2" charset="0"/>
              </a:rPr>
              <a:t> per il </a:t>
            </a:r>
            <a:r>
              <a:rPr lang="en-GB" sz="1100" b="0" i="0" u="none" strike="noStrike" dirty="0" err="1">
                <a:solidFill>
                  <a:srgbClr val="333333"/>
                </a:solidFill>
                <a:effectLst/>
                <a:latin typeface="Roboto" panose="02000000000000000000" pitchFamily="2" charset="0"/>
              </a:rPr>
              <a:t>monitoraggio</a:t>
            </a:r>
            <a:r>
              <a:rPr lang="en-GB" sz="1100" b="0" i="0" u="none" strike="noStrike" dirty="0">
                <a:solidFill>
                  <a:srgbClr val="333333"/>
                </a:solidFill>
                <a:effectLst/>
                <a:latin typeface="Roboto" panose="02000000000000000000" pitchFamily="2" charset="0"/>
              </a:rPr>
              <a:t> </a:t>
            </a:r>
            <a:r>
              <a:rPr lang="en-GB" sz="1100" b="0" i="0" u="none" strike="noStrike" dirty="0" err="1">
                <a:solidFill>
                  <a:srgbClr val="333333"/>
                </a:solidFill>
                <a:effectLst/>
                <a:latin typeface="Roboto" panose="02000000000000000000" pitchFamily="2" charset="0"/>
              </a:rPr>
              <a:t>delle</a:t>
            </a:r>
            <a:r>
              <a:rPr lang="en-GB" sz="1100" b="0" i="0" u="none" strike="noStrike" dirty="0">
                <a:solidFill>
                  <a:srgbClr val="333333"/>
                </a:solidFill>
                <a:effectLst/>
                <a:latin typeface="Roboto" panose="02000000000000000000" pitchFamily="2" charset="0"/>
              </a:rPr>
              <a:t> Article Publication Charges (APC) </a:t>
            </a:r>
            <a:r>
              <a:rPr lang="en-GB" sz="1100" b="0" i="0" u="none" strike="noStrike" dirty="0" err="1">
                <a:solidFill>
                  <a:srgbClr val="333333"/>
                </a:solidFill>
                <a:effectLst/>
                <a:latin typeface="Roboto" panose="02000000000000000000" pitchFamily="2" charset="0"/>
              </a:rPr>
              <a:t>ovvero</a:t>
            </a:r>
            <a:r>
              <a:rPr lang="en-GB" sz="1100" b="0" i="0" u="none" strike="noStrike" dirty="0">
                <a:solidFill>
                  <a:srgbClr val="333333"/>
                </a:solidFill>
                <a:effectLst/>
                <a:latin typeface="Roboto" panose="02000000000000000000" pitchFamily="2" charset="0"/>
              </a:rPr>
              <a:t> </a:t>
            </a:r>
            <a:r>
              <a:rPr lang="en-GB" sz="1100" b="0" i="0" u="none" strike="noStrike" dirty="0" err="1">
                <a:solidFill>
                  <a:srgbClr val="333333"/>
                </a:solidFill>
                <a:effectLst/>
                <a:latin typeface="Roboto" panose="02000000000000000000" pitchFamily="2" charset="0"/>
              </a:rPr>
              <a:t>spese</a:t>
            </a:r>
            <a:r>
              <a:rPr lang="en-GB" sz="1100" b="0" i="0" u="none" strike="noStrike" dirty="0">
                <a:solidFill>
                  <a:srgbClr val="333333"/>
                </a:solidFill>
                <a:effectLst/>
                <a:latin typeface="Roboto" panose="02000000000000000000" pitchFamily="2" charset="0"/>
              </a:rPr>
              <a:t> di </a:t>
            </a:r>
            <a:r>
              <a:rPr lang="en-GB" sz="1100" b="0" i="0" u="none" strike="noStrike" dirty="0" err="1">
                <a:solidFill>
                  <a:srgbClr val="333333"/>
                </a:solidFill>
                <a:effectLst/>
                <a:latin typeface="Roboto" panose="02000000000000000000" pitchFamily="2" charset="0"/>
              </a:rPr>
              <a:t>pubblicazione</a:t>
            </a:r>
            <a:r>
              <a:rPr lang="en-GB" sz="1100" b="0" i="0" u="none" strike="noStrike" dirty="0">
                <a:solidFill>
                  <a:srgbClr val="333333"/>
                </a:solidFill>
                <a:effectLst/>
                <a:latin typeface="Roboto" panose="02000000000000000000" pitchFamily="2" charset="0"/>
              </a:rPr>
              <a:t> in Open Access</a:t>
            </a:r>
          </a:p>
          <a:p>
            <a:pPr algn="l"/>
            <a:r>
              <a:rPr lang="en-GB" sz="1100" b="0" i="0" u="none" strike="noStrike" dirty="0">
                <a:solidFill>
                  <a:srgbClr val="777777"/>
                </a:solidFill>
                <a:effectLst/>
                <a:latin typeface="Roboto" panose="02000000000000000000" pitchFamily="2" charset="0"/>
              </a:rPr>
              <a:t>Giannini, Silvia</a:t>
            </a:r>
            <a:r>
              <a:rPr lang="en-GB" sz="1100" b="0" i="0" u="none" strike="noStrike" dirty="0">
                <a:solidFill>
                  <a:srgbClr val="333333"/>
                </a:solidFill>
                <a:effectLst/>
                <a:latin typeface="Roboto" panose="02000000000000000000" pitchFamily="2" charset="0"/>
              </a:rPr>
              <a:t>; </a:t>
            </a:r>
            <a:r>
              <a:rPr lang="en-GB" sz="1100" b="0" i="0" u="none" strike="noStrike" dirty="0">
                <a:solidFill>
                  <a:srgbClr val="777777"/>
                </a:solidFill>
                <a:effectLst/>
                <a:latin typeface="Roboto" panose="02000000000000000000" pitchFamily="2" charset="0"/>
              </a:rPr>
              <a:t>Maggi, Roberta</a:t>
            </a:r>
            <a:r>
              <a:rPr lang="en-GB" sz="1100" b="0" i="0" u="none" strike="noStrike" dirty="0">
                <a:solidFill>
                  <a:srgbClr val="333333"/>
                </a:solidFill>
                <a:effectLst/>
                <a:latin typeface="Roboto" panose="02000000000000000000" pitchFamily="2" charset="0"/>
              </a:rPr>
              <a:t>; </a:t>
            </a:r>
            <a:r>
              <a:rPr lang="en-GB" sz="1100" b="0" i="0" u="none" strike="noStrike" dirty="0" err="1">
                <a:solidFill>
                  <a:srgbClr val="777777"/>
                </a:solidFill>
                <a:effectLst/>
                <a:latin typeface="Roboto" panose="02000000000000000000" pitchFamily="2" charset="0"/>
              </a:rPr>
              <a:t>Secinaro</a:t>
            </a:r>
            <a:r>
              <a:rPr lang="en-GB" sz="1100" b="0" i="0" u="none" strike="noStrike" dirty="0">
                <a:solidFill>
                  <a:srgbClr val="777777"/>
                </a:solidFill>
                <a:effectLst/>
                <a:latin typeface="Roboto" panose="02000000000000000000" pitchFamily="2" charset="0"/>
              </a:rPr>
              <a:t>, </a:t>
            </a:r>
            <a:r>
              <a:rPr lang="en-GB" sz="1100" b="0" i="0" u="none" strike="noStrike" dirty="0" err="1">
                <a:solidFill>
                  <a:srgbClr val="777777"/>
                </a:solidFill>
                <a:effectLst/>
                <a:latin typeface="Roboto" panose="02000000000000000000" pitchFamily="2" charset="0"/>
              </a:rPr>
              <a:t>Emanuela</a:t>
            </a:r>
            <a:r>
              <a:rPr lang="en-GB" sz="1100" b="0" i="0" u="none" strike="noStrike" dirty="0">
                <a:solidFill>
                  <a:srgbClr val="777777"/>
                </a:solidFill>
                <a:effectLst/>
                <a:latin typeface="Roboto" panose="02000000000000000000" pitchFamily="2" charset="0"/>
              </a:rPr>
              <a:t> </a:t>
            </a:r>
            <a:r>
              <a:rPr lang="en-GB" sz="1100" dirty="0"/>
              <a:t>https://</a:t>
            </a:r>
            <a:r>
              <a:rPr lang="en-GB" sz="1100" dirty="0" err="1"/>
              <a:t>doi.org</a:t>
            </a:r>
            <a:r>
              <a:rPr lang="en-GB" sz="1100" dirty="0"/>
              <a:t>/10.15161/</a:t>
            </a:r>
            <a:r>
              <a:rPr lang="en-GB" sz="1100" dirty="0" err="1"/>
              <a:t>oar.it</a:t>
            </a:r>
            <a:r>
              <a:rPr lang="en-GB" sz="1100" dirty="0"/>
              <a:t>/76884</a:t>
            </a:r>
            <a:endParaRPr lang="en-GB" sz="1100" b="0" i="0" u="none" strike="noStrike" dirty="0">
              <a:solidFill>
                <a:srgbClr val="333333"/>
              </a:solidFill>
              <a:effectLst/>
              <a:highlight>
                <a:srgbClr val="FFFF00"/>
              </a:highlight>
              <a:latin typeface="Roboto" panose="02000000000000000000" pitchFamily="2" charset="0"/>
            </a:endParaRPr>
          </a:p>
        </p:txBody>
      </p:sp>
      <p:sp>
        <p:nvSpPr>
          <p:cNvPr id="8" name="TextBox 7">
            <a:extLst>
              <a:ext uri="{FF2B5EF4-FFF2-40B4-BE49-F238E27FC236}">
                <a16:creationId xmlns:a16="http://schemas.microsoft.com/office/drawing/2014/main" id="{B644EE64-0031-B5D1-8347-147744186235}"/>
              </a:ext>
            </a:extLst>
          </p:cNvPr>
          <p:cNvSpPr txBox="1"/>
          <p:nvPr/>
        </p:nvSpPr>
        <p:spPr>
          <a:xfrm>
            <a:off x="393202" y="2608955"/>
            <a:ext cx="8280728" cy="1200329"/>
          </a:xfrm>
          <a:prstGeom prst="rect">
            <a:avLst/>
          </a:prstGeom>
          <a:noFill/>
        </p:spPr>
        <p:txBody>
          <a:bodyPr wrap="none" rtlCol="0">
            <a:spAutoFit/>
          </a:bodyPr>
          <a:lstStyle/>
          <a:p>
            <a:r>
              <a:rPr lang="en-GB" sz="2000" b="1" dirty="0">
                <a:solidFill>
                  <a:srgbClr val="FF0000"/>
                </a:solidFill>
              </a:rPr>
              <a:t>a</a:t>
            </a:r>
            <a:r>
              <a:rPr lang="en-IT" sz="2000" b="1" dirty="0">
                <a:solidFill>
                  <a:srgbClr val="FF0000"/>
                </a:solidFill>
              </a:rPr>
              <a:t>zione: aggiornare </a:t>
            </a:r>
            <a:r>
              <a:rPr lang="en-GB" sz="2000" b="1" dirty="0">
                <a:solidFill>
                  <a:srgbClr val="FF0000"/>
                </a:solidFill>
              </a:rPr>
              <a:t>le </a:t>
            </a:r>
            <a:r>
              <a:rPr lang="en-GB" sz="2000" b="1" dirty="0" err="1">
                <a:solidFill>
                  <a:srgbClr val="FF0000"/>
                </a:solidFill>
              </a:rPr>
              <a:t>informazioni</a:t>
            </a:r>
            <a:r>
              <a:rPr lang="en-GB" sz="2000" b="1" dirty="0">
                <a:solidFill>
                  <a:srgbClr val="FF0000"/>
                </a:solidFill>
              </a:rPr>
              <a:t> del vostro </a:t>
            </a:r>
            <a:r>
              <a:rPr lang="en-GB" sz="2000" b="1" dirty="0" err="1">
                <a:solidFill>
                  <a:srgbClr val="FF0000"/>
                </a:solidFill>
              </a:rPr>
              <a:t>Ente</a:t>
            </a:r>
            <a:r>
              <a:rPr lang="en-GB" sz="2000" b="1" dirty="0">
                <a:solidFill>
                  <a:srgbClr val="FF0000"/>
                </a:solidFill>
              </a:rPr>
              <a:t> </a:t>
            </a:r>
            <a:r>
              <a:rPr lang="en-GB" sz="2000" b="1" dirty="0" err="1">
                <a:solidFill>
                  <a:srgbClr val="FF0000"/>
                </a:solidFill>
              </a:rPr>
              <a:t>quando</a:t>
            </a:r>
            <a:r>
              <a:rPr lang="en-GB" sz="2000" b="1" dirty="0">
                <a:solidFill>
                  <a:srgbClr val="FF0000"/>
                </a:solidFill>
              </a:rPr>
              <a:t> </a:t>
            </a:r>
            <a:r>
              <a:rPr lang="en-GB" sz="2000" b="1" dirty="0" err="1">
                <a:solidFill>
                  <a:srgbClr val="FF0000"/>
                </a:solidFill>
              </a:rPr>
              <a:t>necessario</a:t>
            </a:r>
            <a:r>
              <a:rPr lang="en-GB" sz="2000" b="1" dirty="0">
                <a:solidFill>
                  <a:srgbClr val="FF0000"/>
                </a:solidFill>
              </a:rPr>
              <a:t> ai link:</a:t>
            </a:r>
          </a:p>
          <a:p>
            <a:pPr marL="800100" lvl="1" indent="-342900">
              <a:buFont typeface="Arial" panose="020B0604020202020204" pitchFamily="34" charset="0"/>
              <a:buChar char="•"/>
            </a:pPr>
            <a:r>
              <a:rPr lang="en-US" sz="1600" dirty="0"/>
              <a:t>Per le </a:t>
            </a:r>
            <a:r>
              <a:rPr lang="en-US" sz="1600" dirty="0" err="1"/>
              <a:t>politiche</a:t>
            </a:r>
            <a:r>
              <a:rPr lang="en-US" sz="1600" dirty="0"/>
              <a:t> di accesso alle </a:t>
            </a:r>
            <a:r>
              <a:rPr lang="en-US" sz="1600" dirty="0" err="1"/>
              <a:t>pubblicazioni</a:t>
            </a:r>
            <a:r>
              <a:rPr lang="en-US" sz="1600" dirty="0"/>
              <a:t>: </a:t>
            </a:r>
            <a:r>
              <a:rPr lang="en-US" sz="1600" dirty="0">
                <a:hlinkClick r:id="rId3"/>
              </a:rPr>
              <a:t>https://shorturl.at/ADNT7</a:t>
            </a:r>
            <a:endParaRPr lang="en-US" sz="1600" dirty="0"/>
          </a:p>
          <a:p>
            <a:pPr marL="800100" lvl="1" indent="-342900">
              <a:buFont typeface="Arial" panose="020B0604020202020204" pitchFamily="34" charset="0"/>
              <a:buChar char="•"/>
            </a:pPr>
            <a:r>
              <a:rPr lang="en-US" sz="1600" dirty="0"/>
              <a:t>Per le </a:t>
            </a:r>
            <a:r>
              <a:rPr lang="en-US" sz="1600" dirty="0" err="1"/>
              <a:t>politiche</a:t>
            </a:r>
            <a:r>
              <a:rPr lang="en-US" sz="1600" dirty="0"/>
              <a:t> sui </a:t>
            </a:r>
            <a:r>
              <a:rPr lang="en-US" sz="1600" dirty="0" err="1"/>
              <a:t>dati</a:t>
            </a:r>
            <a:r>
              <a:rPr lang="en-US" sz="1600" dirty="0"/>
              <a:t>: </a:t>
            </a:r>
            <a:r>
              <a:rPr lang="en-IT" sz="1600" dirty="0">
                <a:hlinkClick r:id="rId4"/>
              </a:rPr>
              <a:t>https://shorturl.at/vxGKO</a:t>
            </a:r>
            <a:endParaRPr lang="en-IT" sz="1600" dirty="0"/>
          </a:p>
          <a:p>
            <a:r>
              <a:rPr lang="en-IT" sz="2000" b="1" dirty="0">
                <a:solidFill>
                  <a:srgbClr val="FF0000"/>
                </a:solidFill>
              </a:rPr>
              <a:t> </a:t>
            </a:r>
          </a:p>
        </p:txBody>
      </p:sp>
      <p:sp>
        <p:nvSpPr>
          <p:cNvPr id="9" name="TextBox 8">
            <a:extLst>
              <a:ext uri="{FF2B5EF4-FFF2-40B4-BE49-F238E27FC236}">
                <a16:creationId xmlns:a16="http://schemas.microsoft.com/office/drawing/2014/main" id="{C15EDB74-0182-2F08-CDAC-0B31F8FBDD53}"/>
              </a:ext>
            </a:extLst>
          </p:cNvPr>
          <p:cNvSpPr txBox="1"/>
          <p:nvPr/>
        </p:nvSpPr>
        <p:spPr>
          <a:xfrm>
            <a:off x="340489" y="5056633"/>
            <a:ext cx="8278292" cy="707886"/>
          </a:xfrm>
          <a:prstGeom prst="rect">
            <a:avLst/>
          </a:prstGeom>
          <a:noFill/>
        </p:spPr>
        <p:txBody>
          <a:bodyPr wrap="square" rtlCol="0">
            <a:spAutoFit/>
          </a:bodyPr>
          <a:lstStyle/>
          <a:p>
            <a:r>
              <a:rPr lang="en-GB" sz="2000" b="1" dirty="0">
                <a:solidFill>
                  <a:srgbClr val="FF0000"/>
                </a:solidFill>
              </a:rPr>
              <a:t>a</a:t>
            </a:r>
            <a:r>
              <a:rPr lang="en-IT" sz="2000" b="1" dirty="0">
                <a:solidFill>
                  <a:srgbClr val="FF0000"/>
                </a:solidFill>
              </a:rPr>
              <a:t>zione: </a:t>
            </a:r>
            <a:r>
              <a:rPr lang="en-US" sz="2000" b="1" dirty="0" err="1">
                <a:solidFill>
                  <a:srgbClr val="FF0000"/>
                </a:solidFill>
              </a:rPr>
              <a:t>verificare</a:t>
            </a:r>
            <a:r>
              <a:rPr lang="en-US" sz="2000" b="1" dirty="0">
                <a:solidFill>
                  <a:srgbClr val="FF0000"/>
                </a:solidFill>
              </a:rPr>
              <a:t> </a:t>
            </a:r>
            <a:r>
              <a:rPr lang="en-US" sz="2000" b="1" dirty="0" err="1">
                <a:solidFill>
                  <a:srgbClr val="FF0000"/>
                </a:solidFill>
              </a:rPr>
              <a:t>implementazione</a:t>
            </a:r>
            <a:r>
              <a:rPr lang="en-US" sz="2000" b="1" dirty="0">
                <a:solidFill>
                  <a:srgbClr val="FF0000"/>
                </a:solidFill>
              </a:rPr>
              <a:t> con la </a:t>
            </a:r>
            <a:r>
              <a:rPr lang="en-US" sz="2000" b="1" dirty="0" err="1">
                <a:solidFill>
                  <a:srgbClr val="FF0000"/>
                </a:solidFill>
              </a:rPr>
              <a:t>direzione</a:t>
            </a:r>
            <a:r>
              <a:rPr lang="en-US" sz="2000" b="1" dirty="0">
                <a:solidFill>
                  <a:srgbClr val="FF0000"/>
                </a:solidFill>
              </a:rPr>
              <a:t> </a:t>
            </a:r>
            <a:r>
              <a:rPr lang="en-US" sz="2000" b="1" dirty="0" err="1">
                <a:solidFill>
                  <a:srgbClr val="FF0000"/>
                </a:solidFill>
              </a:rPr>
              <a:t>generale</a:t>
            </a:r>
            <a:r>
              <a:rPr lang="en-US" sz="2000" b="1" dirty="0">
                <a:solidFill>
                  <a:srgbClr val="FF0000"/>
                </a:solidFill>
              </a:rPr>
              <a:t> del vostro </a:t>
            </a:r>
            <a:r>
              <a:rPr lang="en-US" sz="2000" b="1" dirty="0" err="1">
                <a:solidFill>
                  <a:srgbClr val="FF0000"/>
                </a:solidFill>
              </a:rPr>
              <a:t>Ente</a:t>
            </a:r>
            <a:r>
              <a:rPr lang="en-US" sz="2000" b="1" dirty="0">
                <a:solidFill>
                  <a:srgbClr val="FF0000"/>
                </a:solidFill>
              </a:rPr>
              <a:t>, </a:t>
            </a:r>
            <a:r>
              <a:rPr lang="en-US" sz="2000" b="1" dirty="0" err="1">
                <a:solidFill>
                  <a:srgbClr val="FF0000"/>
                </a:solidFill>
              </a:rPr>
              <a:t>attenzione</a:t>
            </a:r>
            <a:r>
              <a:rPr lang="en-US" sz="2000" b="1" dirty="0">
                <a:solidFill>
                  <a:srgbClr val="FF0000"/>
                </a:solidFill>
              </a:rPr>
              <a:t> al DOI</a:t>
            </a:r>
            <a:endParaRPr lang="en-IT" sz="2000" b="1" dirty="0">
              <a:solidFill>
                <a:srgbClr val="FF0000"/>
              </a:solidFill>
            </a:endParaRPr>
          </a:p>
        </p:txBody>
      </p:sp>
    </p:spTree>
    <p:extLst>
      <p:ext uri="{BB962C8B-B14F-4D97-AF65-F5344CB8AC3E}">
        <p14:creationId xmlns:p14="http://schemas.microsoft.com/office/powerpoint/2010/main" val="240160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15B5-87C0-C26A-4FB0-CFC2BED34226}"/>
              </a:ext>
            </a:extLst>
          </p:cNvPr>
          <p:cNvSpPr>
            <a:spLocks noGrp="1"/>
          </p:cNvSpPr>
          <p:nvPr>
            <p:ph type="title"/>
          </p:nvPr>
        </p:nvSpPr>
        <p:spPr/>
        <p:txBody>
          <a:bodyPr/>
          <a:lstStyle/>
          <a:p>
            <a:r>
              <a:rPr lang="en-IT" dirty="0"/>
              <a:t>Eventi</a:t>
            </a:r>
          </a:p>
        </p:txBody>
      </p:sp>
      <p:sp>
        <p:nvSpPr>
          <p:cNvPr id="3" name="Content Placeholder 2">
            <a:extLst>
              <a:ext uri="{FF2B5EF4-FFF2-40B4-BE49-F238E27FC236}">
                <a16:creationId xmlns:a16="http://schemas.microsoft.com/office/drawing/2014/main" id="{8D28C2BF-A557-E9C2-FBEB-57CF965C72D3}"/>
              </a:ext>
            </a:extLst>
          </p:cNvPr>
          <p:cNvSpPr>
            <a:spLocks noGrp="1"/>
          </p:cNvSpPr>
          <p:nvPr>
            <p:ph idx="1"/>
          </p:nvPr>
        </p:nvSpPr>
        <p:spPr>
          <a:xfrm>
            <a:off x="689410" y="1582220"/>
            <a:ext cx="7886700" cy="3226085"/>
          </a:xfrm>
        </p:spPr>
        <p:txBody>
          <a:bodyPr>
            <a:normAutofit fontScale="77500" lnSpcReduction="20000"/>
          </a:bodyPr>
          <a:lstStyle/>
          <a:p>
            <a:pPr marL="514350" indent="-514350">
              <a:buFont typeface="+mj-lt"/>
              <a:buAutoNum type="arabicPeriod"/>
            </a:pPr>
            <a:r>
              <a:rPr lang="en-US" b="1" dirty="0" err="1">
                <a:solidFill>
                  <a:srgbClr val="FF0000"/>
                </a:solidFill>
              </a:rPr>
              <a:t>Incontro</a:t>
            </a:r>
            <a:r>
              <a:rPr lang="en-US" b="1" dirty="0">
                <a:solidFill>
                  <a:srgbClr val="FF0000"/>
                </a:solidFill>
              </a:rPr>
              <a:t> </a:t>
            </a:r>
            <a:r>
              <a:rPr lang="en-US" b="1" dirty="0" err="1">
                <a:solidFill>
                  <a:srgbClr val="FF0000"/>
                </a:solidFill>
              </a:rPr>
              <a:t>all’INAF</a:t>
            </a:r>
            <a:r>
              <a:rPr lang="en-US" b="1" dirty="0">
                <a:solidFill>
                  <a:srgbClr val="FF0000"/>
                </a:solidFill>
              </a:rPr>
              <a:t> 14 </a:t>
            </a:r>
            <a:r>
              <a:rPr lang="en-US" b="1" dirty="0" err="1">
                <a:solidFill>
                  <a:srgbClr val="FF0000"/>
                </a:solidFill>
              </a:rPr>
              <a:t>dicembre</a:t>
            </a:r>
            <a:r>
              <a:rPr lang="en-US" b="1" dirty="0">
                <a:solidFill>
                  <a:srgbClr val="FF0000"/>
                </a:solidFill>
              </a:rPr>
              <a:t> 2023</a:t>
            </a:r>
          </a:p>
          <a:p>
            <a:pPr lvl="1"/>
            <a:r>
              <a:rPr lang="en-US" sz="2400" dirty="0">
                <a:solidFill>
                  <a:srgbClr val="FF0000"/>
                </a:solidFill>
                <a:hlinkClick r:id="rId2"/>
              </a:rPr>
              <a:t>https://indico.ict.inaf.it/event/2526/timetable/#all.detailed</a:t>
            </a:r>
            <a:r>
              <a:rPr lang="en-US" b="1" dirty="0">
                <a:solidFill>
                  <a:srgbClr val="FF0000"/>
                </a:solidFill>
                <a:highlight>
                  <a:srgbClr val="FFFF00"/>
                </a:highlight>
              </a:rPr>
              <a:t> </a:t>
            </a:r>
          </a:p>
          <a:p>
            <a:pPr marL="457200" lvl="1" indent="0">
              <a:buNone/>
            </a:pPr>
            <a:endParaRPr lang="en-US" b="1" dirty="0">
              <a:solidFill>
                <a:srgbClr val="FF0000"/>
              </a:solidFill>
              <a:highlight>
                <a:srgbClr val="FFFF00"/>
              </a:highlight>
            </a:endParaRPr>
          </a:p>
          <a:p>
            <a:pPr marL="514350" indent="-514350">
              <a:buFont typeface="+mj-lt"/>
              <a:buAutoNum type="arabicPeriod"/>
            </a:pPr>
            <a:r>
              <a:rPr lang="en-US" b="1" dirty="0">
                <a:solidFill>
                  <a:srgbClr val="FF0000"/>
                </a:solidFill>
              </a:rPr>
              <a:t>Workshop </a:t>
            </a:r>
            <a:r>
              <a:rPr lang="en-US" b="1" dirty="0" err="1">
                <a:solidFill>
                  <a:srgbClr val="FF0000"/>
                </a:solidFill>
              </a:rPr>
              <a:t>diritto</a:t>
            </a:r>
            <a:r>
              <a:rPr lang="en-US" b="1" dirty="0">
                <a:solidFill>
                  <a:srgbClr val="FF0000"/>
                </a:solidFill>
              </a:rPr>
              <a:t> d’ </a:t>
            </a:r>
            <a:r>
              <a:rPr lang="en-US" b="1" dirty="0" err="1">
                <a:solidFill>
                  <a:srgbClr val="FF0000"/>
                </a:solidFill>
              </a:rPr>
              <a:t>autore</a:t>
            </a:r>
            <a:r>
              <a:rPr lang="en-US" b="1" dirty="0">
                <a:solidFill>
                  <a:srgbClr val="FF0000"/>
                </a:solidFill>
              </a:rPr>
              <a:t> </a:t>
            </a:r>
            <a:r>
              <a:rPr lang="en-US" b="1" dirty="0" err="1">
                <a:solidFill>
                  <a:srgbClr val="FF0000"/>
                </a:solidFill>
              </a:rPr>
              <a:t>roma</a:t>
            </a:r>
            <a:r>
              <a:rPr lang="en-US" b="1" dirty="0">
                <a:solidFill>
                  <a:srgbClr val="FF0000"/>
                </a:solidFill>
              </a:rPr>
              <a:t> 19 </a:t>
            </a:r>
            <a:r>
              <a:rPr lang="en-US" b="1" dirty="0" err="1">
                <a:solidFill>
                  <a:srgbClr val="FF0000"/>
                </a:solidFill>
              </a:rPr>
              <a:t>dicembre</a:t>
            </a:r>
            <a:r>
              <a:rPr lang="en-US" b="1" dirty="0">
                <a:solidFill>
                  <a:srgbClr val="FF0000"/>
                </a:solidFill>
              </a:rPr>
              <a:t> 2023</a:t>
            </a:r>
          </a:p>
          <a:p>
            <a:pPr lvl="1"/>
            <a:r>
              <a:rPr lang="en-US" sz="2400" dirty="0">
                <a:solidFill>
                  <a:srgbClr val="FF0000"/>
                </a:solidFill>
                <a:highlight>
                  <a:srgbClr val="FFFF00"/>
                </a:highlight>
                <a:hlinkClick r:id="rId3"/>
              </a:rPr>
              <a:t>https://www.dirittodautore.it/wp-content/uploads/2023/12/Programma_19dicembre_2023.pdf</a:t>
            </a:r>
            <a:endParaRPr lang="en-US" sz="2400" dirty="0">
              <a:solidFill>
                <a:srgbClr val="FF0000"/>
              </a:solidFill>
              <a:highlight>
                <a:srgbClr val="FFFF00"/>
              </a:highlight>
            </a:endParaRPr>
          </a:p>
          <a:p>
            <a:pPr marL="457200" lvl="1" indent="0">
              <a:buNone/>
            </a:pPr>
            <a:endParaRPr lang="en-US" b="1" dirty="0">
              <a:solidFill>
                <a:srgbClr val="FF0000"/>
              </a:solidFill>
              <a:highlight>
                <a:srgbClr val="FFFF00"/>
              </a:highlight>
            </a:endParaRPr>
          </a:p>
          <a:p>
            <a:pPr marL="514350" indent="-514350">
              <a:buFont typeface="+mj-lt"/>
              <a:buAutoNum type="arabicPeriod"/>
            </a:pPr>
            <a:r>
              <a:rPr lang="en-US" b="1" dirty="0" err="1">
                <a:solidFill>
                  <a:srgbClr val="FF0000"/>
                </a:solidFill>
              </a:rPr>
              <a:t>Incontro</a:t>
            </a:r>
            <a:r>
              <a:rPr lang="en-US" b="1" dirty="0">
                <a:solidFill>
                  <a:srgbClr val="FF0000"/>
                </a:solidFill>
              </a:rPr>
              <a:t> INGV </a:t>
            </a:r>
            <a:r>
              <a:rPr lang="en-US" b="1" dirty="0" err="1">
                <a:solidFill>
                  <a:srgbClr val="FF0000"/>
                </a:solidFill>
              </a:rPr>
              <a:t>su</a:t>
            </a:r>
            <a:r>
              <a:rPr lang="en-US" b="1" dirty="0">
                <a:solidFill>
                  <a:srgbClr val="FF0000"/>
                </a:solidFill>
              </a:rPr>
              <a:t> COARA 17-19 </a:t>
            </a:r>
            <a:r>
              <a:rPr lang="en-US" b="1" dirty="0" err="1">
                <a:solidFill>
                  <a:srgbClr val="FF0000"/>
                </a:solidFill>
              </a:rPr>
              <a:t>gennaio</a:t>
            </a:r>
            <a:r>
              <a:rPr lang="en-US" b="1" dirty="0">
                <a:solidFill>
                  <a:srgbClr val="FF0000"/>
                </a:solidFill>
              </a:rPr>
              <a:t> </a:t>
            </a:r>
            <a:r>
              <a:rPr lang="en-US" b="1" dirty="0" err="1">
                <a:solidFill>
                  <a:srgbClr val="FF0000"/>
                </a:solidFill>
                <a:highlight>
                  <a:srgbClr val="FFFF00"/>
                </a:highlight>
              </a:rPr>
              <a:t>presentazioni</a:t>
            </a:r>
            <a:r>
              <a:rPr lang="en-US" b="1" dirty="0">
                <a:solidFill>
                  <a:srgbClr val="FF0000"/>
                </a:solidFill>
                <a:highlight>
                  <a:srgbClr val="FFFF00"/>
                </a:highlight>
              </a:rPr>
              <a:t> in </a:t>
            </a:r>
            <a:r>
              <a:rPr lang="en-US" b="1" dirty="0" err="1">
                <a:solidFill>
                  <a:srgbClr val="FF0000"/>
                </a:solidFill>
                <a:highlight>
                  <a:srgbClr val="FFFF00"/>
                </a:highlight>
              </a:rPr>
              <a:t>preparazione</a:t>
            </a:r>
            <a:endParaRPr lang="en-US" b="1" dirty="0">
              <a:solidFill>
                <a:srgbClr val="FF0000"/>
              </a:solidFill>
              <a:highlight>
                <a:srgbClr val="FFFF00"/>
              </a:highlight>
            </a:endParaRPr>
          </a:p>
          <a:p>
            <a:pPr marL="514350" indent="-514350">
              <a:buFont typeface="+mj-lt"/>
              <a:buAutoNum type="arabicPeriod"/>
            </a:pPr>
            <a:r>
              <a:rPr lang="en-US" b="1" dirty="0" err="1">
                <a:solidFill>
                  <a:srgbClr val="FF0000"/>
                </a:solidFill>
              </a:rPr>
              <a:t>Riunione</a:t>
            </a:r>
            <a:r>
              <a:rPr lang="en-US" b="1" dirty="0">
                <a:solidFill>
                  <a:srgbClr val="FF0000"/>
                </a:solidFill>
              </a:rPr>
              <a:t> Gruppo CARE </a:t>
            </a:r>
            <a:r>
              <a:rPr lang="en-US" b="1" dirty="0" err="1">
                <a:solidFill>
                  <a:srgbClr val="FF0000"/>
                </a:solidFill>
              </a:rPr>
              <a:t>roma</a:t>
            </a:r>
            <a:r>
              <a:rPr lang="en-US" b="1" dirty="0">
                <a:solidFill>
                  <a:srgbClr val="FF0000"/>
                </a:solidFill>
              </a:rPr>
              <a:t> 11 </a:t>
            </a:r>
            <a:r>
              <a:rPr lang="en-US" b="1" dirty="0" err="1">
                <a:solidFill>
                  <a:srgbClr val="FF0000"/>
                </a:solidFill>
              </a:rPr>
              <a:t>gennaio</a:t>
            </a:r>
            <a:r>
              <a:rPr lang="en-US" b="1" dirty="0">
                <a:solidFill>
                  <a:srgbClr val="FF0000"/>
                </a:solidFill>
              </a:rPr>
              <a:t> </a:t>
            </a:r>
            <a:r>
              <a:rPr lang="en-US" b="1" dirty="0">
                <a:solidFill>
                  <a:srgbClr val="FF0000"/>
                </a:solidFill>
                <a:highlight>
                  <a:srgbClr val="FFFF00"/>
                </a:highlight>
              </a:rPr>
              <a:t>info </a:t>
            </a:r>
            <a:r>
              <a:rPr lang="en-US" b="1" dirty="0" err="1">
                <a:solidFill>
                  <a:srgbClr val="FF0000"/>
                </a:solidFill>
                <a:highlight>
                  <a:srgbClr val="FFFF00"/>
                </a:highlight>
              </a:rPr>
              <a:t>vedi</a:t>
            </a:r>
            <a:r>
              <a:rPr lang="en-US" b="1" dirty="0">
                <a:solidFill>
                  <a:srgbClr val="FF0000"/>
                </a:solidFill>
                <a:highlight>
                  <a:srgbClr val="FFFF00"/>
                </a:highlight>
              </a:rPr>
              <a:t> email SB</a:t>
            </a:r>
            <a:endParaRPr lang="en-IT" b="1" dirty="0">
              <a:solidFill>
                <a:srgbClr val="FF0000"/>
              </a:solidFill>
              <a:highlight>
                <a:srgbClr val="FFFF00"/>
              </a:highlight>
            </a:endParaRPr>
          </a:p>
        </p:txBody>
      </p:sp>
      <p:sp>
        <p:nvSpPr>
          <p:cNvPr id="4" name="Footer Placeholder 3">
            <a:extLst>
              <a:ext uri="{FF2B5EF4-FFF2-40B4-BE49-F238E27FC236}">
                <a16:creationId xmlns:a16="http://schemas.microsoft.com/office/drawing/2014/main" id="{2AFF0D62-C89D-FEDC-046F-68DF0037063B}"/>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2CC88E68-1819-8A1B-A91A-3A006C96A154}"/>
              </a:ext>
            </a:extLst>
          </p:cNvPr>
          <p:cNvSpPr>
            <a:spLocks noGrp="1"/>
          </p:cNvSpPr>
          <p:nvPr>
            <p:ph type="sldNum" sz="quarter" idx="12"/>
          </p:nvPr>
        </p:nvSpPr>
        <p:spPr/>
        <p:txBody>
          <a:bodyPr/>
          <a:lstStyle/>
          <a:p>
            <a:fld id="{DBC20BDB-0438-4842-85D3-4C1AF2DC0F03}" type="slidenum">
              <a:rPr lang="en-IT" smtClean="0"/>
              <a:t>5</a:t>
            </a:fld>
            <a:endParaRPr lang="en-IT"/>
          </a:p>
        </p:txBody>
      </p:sp>
    </p:spTree>
    <p:extLst>
      <p:ext uri="{BB962C8B-B14F-4D97-AF65-F5344CB8AC3E}">
        <p14:creationId xmlns:p14="http://schemas.microsoft.com/office/powerpoint/2010/main" val="272564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8A5A-25A4-F23D-6CD5-718F4A8348A0}"/>
              </a:ext>
            </a:extLst>
          </p:cNvPr>
          <p:cNvSpPr>
            <a:spLocks noGrp="1"/>
          </p:cNvSpPr>
          <p:nvPr>
            <p:ph type="title"/>
          </p:nvPr>
        </p:nvSpPr>
        <p:spPr>
          <a:xfrm>
            <a:off x="628650" y="365125"/>
            <a:ext cx="7886700" cy="826677"/>
          </a:xfrm>
        </p:spPr>
        <p:txBody>
          <a:bodyPr/>
          <a:lstStyle/>
          <a:p>
            <a:r>
              <a:rPr lang="en-IT" dirty="0"/>
              <a:t>Oggi</a:t>
            </a:r>
          </a:p>
        </p:txBody>
      </p:sp>
      <p:sp>
        <p:nvSpPr>
          <p:cNvPr id="3" name="Content Placeholder 2">
            <a:extLst>
              <a:ext uri="{FF2B5EF4-FFF2-40B4-BE49-F238E27FC236}">
                <a16:creationId xmlns:a16="http://schemas.microsoft.com/office/drawing/2014/main" id="{7D13C762-A1B3-9857-FD35-A1BBEA1E6386}"/>
              </a:ext>
            </a:extLst>
          </p:cNvPr>
          <p:cNvSpPr>
            <a:spLocks noGrp="1"/>
          </p:cNvSpPr>
          <p:nvPr>
            <p:ph idx="1"/>
          </p:nvPr>
        </p:nvSpPr>
        <p:spPr/>
        <p:txBody>
          <a:bodyPr/>
          <a:lstStyle/>
          <a:p>
            <a:r>
              <a:rPr lang="en-IT" dirty="0"/>
              <a:t>G.Peruginelli sondaggio diritti nel CNR e Diamond</a:t>
            </a:r>
          </a:p>
          <a:p>
            <a:pPr lvl="1"/>
            <a:r>
              <a:rPr lang="en-GB" b="1" dirty="0">
                <a:solidFill>
                  <a:srgbClr val="FF0000"/>
                </a:solidFill>
              </a:rPr>
              <a:t>a</a:t>
            </a:r>
            <a:r>
              <a:rPr lang="en-IT" b="1" dirty="0">
                <a:solidFill>
                  <a:srgbClr val="FF0000"/>
                </a:solidFill>
              </a:rPr>
              <a:t>zione: sondaggio nel nostro Ente su policy e conservazione dei diritti ?</a:t>
            </a:r>
          </a:p>
          <a:p>
            <a:r>
              <a:rPr lang="en-IT" dirty="0"/>
              <a:t>D.De Angelis conservazione dei diritti</a:t>
            </a:r>
          </a:p>
          <a:p>
            <a:pPr lvl="1"/>
            <a:r>
              <a:rPr lang="en-GB" b="1" dirty="0">
                <a:solidFill>
                  <a:srgbClr val="FF0000"/>
                </a:solidFill>
              </a:rPr>
              <a:t>a</a:t>
            </a:r>
            <a:r>
              <a:rPr lang="en-IT" b="1" dirty="0">
                <a:solidFill>
                  <a:srgbClr val="FF0000"/>
                </a:solidFill>
              </a:rPr>
              <a:t>zione: adesione al collegamento ?</a:t>
            </a:r>
          </a:p>
          <a:p>
            <a:r>
              <a:rPr lang="en-IT" dirty="0"/>
              <a:t>P.Galimberti sondaggio universita’</a:t>
            </a:r>
          </a:p>
          <a:p>
            <a:pPr lvl="1"/>
            <a:r>
              <a:rPr lang="en-GB" b="1" dirty="0">
                <a:solidFill>
                  <a:srgbClr val="FF0000"/>
                </a:solidFill>
              </a:rPr>
              <a:t>a</a:t>
            </a:r>
            <a:r>
              <a:rPr lang="en-IT" b="1" dirty="0">
                <a:solidFill>
                  <a:srgbClr val="FF0000"/>
                </a:solidFill>
              </a:rPr>
              <a:t>zione: confronto e integrazione con sondaggi EPR ?</a:t>
            </a:r>
          </a:p>
        </p:txBody>
      </p:sp>
      <p:sp>
        <p:nvSpPr>
          <p:cNvPr id="4" name="Footer Placeholder 3">
            <a:extLst>
              <a:ext uri="{FF2B5EF4-FFF2-40B4-BE49-F238E27FC236}">
                <a16:creationId xmlns:a16="http://schemas.microsoft.com/office/drawing/2014/main" id="{8A8B83E5-5AC9-68A0-5B01-EEF83F4CEC95}"/>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C9FBCF2B-4CC7-FE13-5BF6-1813F502C840}"/>
              </a:ext>
            </a:extLst>
          </p:cNvPr>
          <p:cNvSpPr>
            <a:spLocks noGrp="1"/>
          </p:cNvSpPr>
          <p:nvPr>
            <p:ph type="sldNum" sz="quarter" idx="12"/>
          </p:nvPr>
        </p:nvSpPr>
        <p:spPr/>
        <p:txBody>
          <a:bodyPr/>
          <a:lstStyle/>
          <a:p>
            <a:fld id="{DBC20BDB-0438-4842-85D3-4C1AF2DC0F03}" type="slidenum">
              <a:rPr lang="en-IT" smtClean="0"/>
              <a:t>6</a:t>
            </a:fld>
            <a:endParaRPr lang="en-IT"/>
          </a:p>
        </p:txBody>
      </p:sp>
    </p:spTree>
    <p:extLst>
      <p:ext uri="{BB962C8B-B14F-4D97-AF65-F5344CB8AC3E}">
        <p14:creationId xmlns:p14="http://schemas.microsoft.com/office/powerpoint/2010/main" val="312664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C4D7-9E32-4709-590F-79D23B820419}"/>
              </a:ext>
            </a:extLst>
          </p:cNvPr>
          <p:cNvSpPr>
            <a:spLocks noGrp="1"/>
          </p:cNvSpPr>
          <p:nvPr>
            <p:ph type="title"/>
          </p:nvPr>
        </p:nvSpPr>
        <p:spPr>
          <a:xfrm>
            <a:off x="628650" y="193452"/>
            <a:ext cx="7886700" cy="1325563"/>
          </a:xfrm>
        </p:spPr>
        <p:txBody>
          <a:bodyPr/>
          <a:lstStyle/>
          <a:p>
            <a:r>
              <a:rPr lang="en-GB" dirty="0"/>
              <a:t>C</a:t>
            </a:r>
            <a:r>
              <a:rPr lang="en-IT" dirty="0"/>
              <a:t>onservazione dei diritti di ripubblicazione negli EPR</a:t>
            </a:r>
          </a:p>
        </p:txBody>
      </p:sp>
      <p:sp>
        <p:nvSpPr>
          <p:cNvPr id="3" name="Content Placeholder 2">
            <a:extLst>
              <a:ext uri="{FF2B5EF4-FFF2-40B4-BE49-F238E27FC236}">
                <a16:creationId xmlns:a16="http://schemas.microsoft.com/office/drawing/2014/main" id="{8EBE1CFA-4058-0EF3-21B4-D7CBB020B875}"/>
              </a:ext>
            </a:extLst>
          </p:cNvPr>
          <p:cNvSpPr>
            <a:spLocks noGrp="1"/>
          </p:cNvSpPr>
          <p:nvPr>
            <p:ph idx="1"/>
          </p:nvPr>
        </p:nvSpPr>
        <p:spPr>
          <a:xfrm>
            <a:off x="628650" y="1506464"/>
            <a:ext cx="7886700" cy="4351338"/>
          </a:xfrm>
        </p:spPr>
        <p:txBody>
          <a:bodyPr/>
          <a:lstStyle/>
          <a:p>
            <a:r>
              <a:rPr lang="en-GB" sz="2000" dirty="0"/>
              <a:t>C</a:t>
            </a:r>
            <a:r>
              <a:rPr lang="en-IT" sz="2000" dirty="0"/>
              <a:t>fr email stefano 15 dicembre 2023</a:t>
            </a:r>
          </a:p>
          <a:p>
            <a:r>
              <a:rPr lang="en-IT" dirty="0"/>
              <a:t>Punto centrale del movimento per l’accesso alle pubblicazioni</a:t>
            </a:r>
          </a:p>
          <a:p>
            <a:r>
              <a:rPr lang="en-IT" dirty="0"/>
              <a:t>Esperienza recente INFN</a:t>
            </a:r>
          </a:p>
          <a:p>
            <a:pPr lvl="1"/>
            <a:r>
              <a:rPr lang="en-GB" dirty="0"/>
              <a:t>D</a:t>
            </a:r>
            <a:r>
              <a:rPr lang="en-IT" dirty="0"/>
              <a:t>isciplinare raccomanda all’autore di non cedere </a:t>
            </a:r>
            <a:r>
              <a:rPr lang="en-GB" dirty="0"/>
              <a:t>i</a:t>
            </a:r>
            <a:r>
              <a:rPr lang="en-IT" dirty="0"/>
              <a:t> diritti sulla AAM</a:t>
            </a:r>
          </a:p>
          <a:p>
            <a:pPr lvl="1"/>
            <a:r>
              <a:rPr lang="en-IT" dirty="0"/>
              <a:t>Autore x.y intende pubblicare su EPJ Plus (Societa’ italiana di fisica + Springer)</a:t>
            </a:r>
          </a:p>
          <a:p>
            <a:pPr lvl="1"/>
            <a:r>
              <a:rPr lang="en-IT" dirty="0"/>
              <a:t>Autore chiede di non firmare il CTA, stante il disciplinare</a:t>
            </a:r>
          </a:p>
          <a:p>
            <a:pPr lvl="1"/>
            <a:r>
              <a:rPr lang="en-IT" dirty="0"/>
              <a:t>Dopo settimane, Springer risponde che non e’possibile (cfr email)</a:t>
            </a:r>
          </a:p>
        </p:txBody>
      </p:sp>
      <p:sp>
        <p:nvSpPr>
          <p:cNvPr id="4" name="Footer Placeholder 3">
            <a:extLst>
              <a:ext uri="{FF2B5EF4-FFF2-40B4-BE49-F238E27FC236}">
                <a16:creationId xmlns:a16="http://schemas.microsoft.com/office/drawing/2014/main" id="{7BD5DB6D-2996-E27C-019C-507E32F9832D}"/>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3F8FD165-F6EA-DD55-6EF4-777C9C95CDBC}"/>
              </a:ext>
            </a:extLst>
          </p:cNvPr>
          <p:cNvSpPr>
            <a:spLocks noGrp="1"/>
          </p:cNvSpPr>
          <p:nvPr>
            <p:ph type="sldNum" sz="quarter" idx="12"/>
          </p:nvPr>
        </p:nvSpPr>
        <p:spPr/>
        <p:txBody>
          <a:bodyPr/>
          <a:lstStyle/>
          <a:p>
            <a:fld id="{DBC20BDB-0438-4842-85D3-4C1AF2DC0F03}" type="slidenum">
              <a:rPr lang="en-IT" smtClean="0"/>
              <a:t>7</a:t>
            </a:fld>
            <a:endParaRPr lang="en-IT"/>
          </a:p>
        </p:txBody>
      </p:sp>
    </p:spTree>
    <p:extLst>
      <p:ext uri="{BB962C8B-B14F-4D97-AF65-F5344CB8AC3E}">
        <p14:creationId xmlns:p14="http://schemas.microsoft.com/office/powerpoint/2010/main" val="99831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CAF7-6540-6CEC-1B8A-02E7AB009025}"/>
              </a:ext>
            </a:extLst>
          </p:cNvPr>
          <p:cNvSpPr>
            <a:spLocks noGrp="1"/>
          </p:cNvSpPr>
          <p:nvPr>
            <p:ph type="title"/>
          </p:nvPr>
        </p:nvSpPr>
        <p:spPr/>
        <p:txBody>
          <a:bodyPr/>
          <a:lstStyle/>
          <a:p>
            <a:endParaRPr lang="en-IT"/>
          </a:p>
        </p:txBody>
      </p:sp>
      <p:sp>
        <p:nvSpPr>
          <p:cNvPr id="3" name="Content Placeholder 2">
            <a:extLst>
              <a:ext uri="{FF2B5EF4-FFF2-40B4-BE49-F238E27FC236}">
                <a16:creationId xmlns:a16="http://schemas.microsoft.com/office/drawing/2014/main" id="{F1A3A17B-6BF1-8482-8968-863FB5541CBB}"/>
              </a:ext>
            </a:extLst>
          </p:cNvPr>
          <p:cNvSpPr>
            <a:spLocks noGrp="1"/>
          </p:cNvSpPr>
          <p:nvPr>
            <p:ph idx="1"/>
          </p:nvPr>
        </p:nvSpPr>
        <p:spPr>
          <a:xfrm>
            <a:off x="628650" y="818758"/>
            <a:ext cx="7886700" cy="4351338"/>
          </a:xfrm>
        </p:spPr>
        <p:txBody>
          <a:bodyPr>
            <a:normAutofit fontScale="62500" lnSpcReduction="20000"/>
          </a:bodyPr>
          <a:lstStyle/>
          <a:p>
            <a:pPr marL="0" indent="0">
              <a:buNone/>
            </a:pPr>
            <a:r>
              <a:rPr lang="en-GB" b="0" i="0" u="none" strike="noStrike" dirty="0">
                <a:solidFill>
                  <a:srgbClr val="222222"/>
                </a:solidFill>
                <a:effectLst/>
                <a:latin typeface="Arial" panose="020B0604020202020204" pitchFamily="34" charset="0"/>
              </a:rPr>
              <a:t>Dear Stefano,</a:t>
            </a:r>
            <a:br>
              <a:rPr lang="en-GB" dirty="0"/>
            </a:br>
            <a:br>
              <a:rPr lang="en-GB" dirty="0"/>
            </a:br>
            <a:r>
              <a:rPr lang="en-GB" b="0" i="0" u="none" strike="noStrike" dirty="0">
                <a:solidFill>
                  <a:srgbClr val="222222"/>
                </a:solidFill>
                <a:effectLst/>
                <a:latin typeface="Arial" panose="020B0604020202020204" pitchFamily="34" charset="0"/>
              </a:rPr>
              <a:t>We have published many INFN papers (also) in EPJA and EPJ Plus up and until recently, as far as I can see to everyone's satisfaction. </a:t>
            </a:r>
            <a:br>
              <a:rPr lang="en-GB" dirty="0"/>
            </a:br>
            <a:br>
              <a:rPr lang="en-GB" dirty="0"/>
            </a:br>
            <a:r>
              <a:rPr lang="en-GB" b="0" i="0" u="none" strike="noStrike" dirty="0">
                <a:solidFill>
                  <a:srgbClr val="222222"/>
                </a:solidFill>
                <a:effectLst/>
                <a:highlight>
                  <a:srgbClr val="FFFF00"/>
                </a:highlight>
                <a:latin typeface="Arial" panose="020B0604020202020204" pitchFamily="34" charset="0"/>
              </a:rPr>
              <a:t>The very sudden and unexpected request cannot be addressed by us so quickly as mentioned - as much as we'd wish to address the situation expeditiously, we have no authority to do so in Editorial and all other routes take significant time for good reason. </a:t>
            </a:r>
            <a:br>
              <a:rPr lang="en-GB" dirty="0"/>
            </a:br>
            <a:br>
              <a:rPr lang="en-GB" dirty="0"/>
            </a:br>
            <a:r>
              <a:rPr lang="en-GB" b="0" i="0" u="none" strike="noStrike" dirty="0">
                <a:solidFill>
                  <a:srgbClr val="222222"/>
                </a:solidFill>
                <a:effectLst/>
                <a:latin typeface="Arial" panose="020B0604020202020204" pitchFamily="34" charset="0"/>
              </a:rPr>
              <a:t>On the other hand we have clarified what corresponding authors means and how it can be used, how this is widely used by the scientific community, thus questioning arguments why this is a priori not acceptable in general. Of course we cannot judge whether there might be reasons for this option not being available in this very specific case.</a:t>
            </a:r>
            <a:br>
              <a:rPr lang="en-GB" dirty="0"/>
            </a:br>
            <a:br>
              <a:rPr lang="en-GB" dirty="0"/>
            </a:br>
            <a:r>
              <a:rPr lang="en-GB" b="0" i="0" u="none" strike="noStrike" dirty="0">
                <a:solidFill>
                  <a:srgbClr val="222222"/>
                </a:solidFill>
                <a:effectLst/>
                <a:latin typeface="Arial" panose="020B0604020202020204" pitchFamily="34" charset="0"/>
              </a:rPr>
              <a:t>At this stage we can only hope that whatever decision is taken is the most convenient one for the authors and their paper.</a:t>
            </a:r>
            <a:br>
              <a:rPr lang="en-GB" b="0" i="0" u="none" strike="noStrike" dirty="0">
                <a:solidFill>
                  <a:srgbClr val="500050"/>
                </a:solidFill>
                <a:effectLst/>
                <a:latin typeface="Arial" panose="020B0604020202020204" pitchFamily="34" charset="0"/>
              </a:rPr>
            </a:br>
            <a:br>
              <a:rPr lang="en-GB" b="0" i="0" u="none" strike="noStrike" dirty="0">
                <a:solidFill>
                  <a:srgbClr val="500050"/>
                </a:solidFill>
                <a:effectLst/>
                <a:latin typeface="Arial" panose="020B0604020202020204" pitchFamily="34" charset="0"/>
              </a:rPr>
            </a:br>
            <a:r>
              <a:rPr lang="en-GB" b="0" i="0" u="none" strike="noStrike" dirty="0">
                <a:solidFill>
                  <a:srgbClr val="500050"/>
                </a:solidFill>
                <a:effectLst/>
                <a:latin typeface="Arial" panose="020B0604020202020204" pitchFamily="34" charset="0"/>
              </a:rPr>
              <a:t>Kind regards</a:t>
            </a:r>
            <a:br>
              <a:rPr lang="en-GB" b="0" i="0" u="none" strike="noStrike" dirty="0">
                <a:solidFill>
                  <a:srgbClr val="500050"/>
                </a:solidFill>
                <a:effectLst/>
                <a:latin typeface="Arial" panose="020B0604020202020204" pitchFamily="34" charset="0"/>
              </a:rPr>
            </a:br>
            <a:r>
              <a:rPr lang="en-GB" b="0" i="0" u="none" strike="noStrike" dirty="0">
                <a:solidFill>
                  <a:srgbClr val="500050"/>
                </a:solidFill>
                <a:effectLst/>
                <a:latin typeface="Arial" panose="020B0604020202020204" pitchFamily="34" charset="0"/>
              </a:rPr>
              <a:t>Chris</a:t>
            </a:r>
            <a:endParaRPr lang="en-IT" dirty="0"/>
          </a:p>
        </p:txBody>
      </p:sp>
      <p:sp>
        <p:nvSpPr>
          <p:cNvPr id="4" name="Footer Placeholder 3">
            <a:extLst>
              <a:ext uri="{FF2B5EF4-FFF2-40B4-BE49-F238E27FC236}">
                <a16:creationId xmlns:a16="http://schemas.microsoft.com/office/drawing/2014/main" id="{D7571273-FD1B-11E3-9174-59D2CF1DEEAB}"/>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D81EBD1F-15F4-C885-27BC-ED38C2447013}"/>
              </a:ext>
            </a:extLst>
          </p:cNvPr>
          <p:cNvSpPr>
            <a:spLocks noGrp="1"/>
          </p:cNvSpPr>
          <p:nvPr>
            <p:ph type="sldNum" sz="quarter" idx="12"/>
          </p:nvPr>
        </p:nvSpPr>
        <p:spPr/>
        <p:txBody>
          <a:bodyPr/>
          <a:lstStyle/>
          <a:p>
            <a:fld id="{DBC20BDB-0438-4842-85D3-4C1AF2DC0F03}" type="slidenum">
              <a:rPr lang="en-IT" smtClean="0"/>
              <a:t>8</a:t>
            </a:fld>
            <a:endParaRPr lang="en-IT"/>
          </a:p>
        </p:txBody>
      </p:sp>
    </p:spTree>
    <p:extLst>
      <p:ext uri="{BB962C8B-B14F-4D97-AF65-F5344CB8AC3E}">
        <p14:creationId xmlns:p14="http://schemas.microsoft.com/office/powerpoint/2010/main" val="308033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DB72-2451-8A64-40D1-BFAB1125B927}"/>
              </a:ext>
            </a:extLst>
          </p:cNvPr>
          <p:cNvSpPr>
            <a:spLocks noGrp="1"/>
          </p:cNvSpPr>
          <p:nvPr>
            <p:ph type="title"/>
          </p:nvPr>
        </p:nvSpPr>
        <p:spPr/>
        <p:txBody>
          <a:bodyPr/>
          <a:lstStyle/>
          <a:p>
            <a:r>
              <a:rPr lang="en-IT" dirty="0"/>
              <a:t>Proposta per discussione</a:t>
            </a:r>
          </a:p>
        </p:txBody>
      </p:sp>
      <p:sp>
        <p:nvSpPr>
          <p:cNvPr id="3" name="Content Placeholder 2">
            <a:extLst>
              <a:ext uri="{FF2B5EF4-FFF2-40B4-BE49-F238E27FC236}">
                <a16:creationId xmlns:a16="http://schemas.microsoft.com/office/drawing/2014/main" id="{4343A3BC-3735-F988-8CE6-4D93DF482CDA}"/>
              </a:ext>
            </a:extLst>
          </p:cNvPr>
          <p:cNvSpPr>
            <a:spLocks noGrp="1"/>
          </p:cNvSpPr>
          <p:nvPr>
            <p:ph idx="1"/>
          </p:nvPr>
        </p:nvSpPr>
        <p:spPr/>
        <p:txBody>
          <a:bodyPr/>
          <a:lstStyle/>
          <a:p>
            <a:endParaRPr lang="en-IT" dirty="0"/>
          </a:p>
          <a:p>
            <a:r>
              <a:rPr lang="en-IT" dirty="0"/>
              <a:t>Lettera da Presidenza CoPER a societa’ scientifiche + editori + MUR + ? che sottolinei l’importanza del diritto di ripubblicazione.</a:t>
            </a:r>
          </a:p>
          <a:p>
            <a:pPr lvl="1"/>
            <a:r>
              <a:rPr lang="en-IT" dirty="0"/>
              <a:t>Gruppo Tematico giuridico</a:t>
            </a:r>
          </a:p>
          <a:p>
            <a:r>
              <a:rPr lang="en-IT" dirty="0"/>
              <a:t>Stessa istanza emersa durante la riunione gruppo CARE</a:t>
            </a:r>
          </a:p>
          <a:p>
            <a:endParaRPr lang="en-IT" dirty="0"/>
          </a:p>
        </p:txBody>
      </p:sp>
      <p:sp>
        <p:nvSpPr>
          <p:cNvPr id="4" name="Footer Placeholder 3">
            <a:extLst>
              <a:ext uri="{FF2B5EF4-FFF2-40B4-BE49-F238E27FC236}">
                <a16:creationId xmlns:a16="http://schemas.microsoft.com/office/drawing/2014/main" id="{DDF47264-29B7-55C7-A50E-A2D3567AFD30}"/>
              </a:ext>
            </a:extLst>
          </p:cNvPr>
          <p:cNvSpPr>
            <a:spLocks noGrp="1"/>
          </p:cNvSpPr>
          <p:nvPr>
            <p:ph type="ftr" sz="quarter" idx="11"/>
          </p:nvPr>
        </p:nvSpPr>
        <p:spPr/>
        <p:txBody>
          <a:bodyPr/>
          <a:lstStyle/>
          <a:p>
            <a:r>
              <a:rPr lang="en-GB"/>
              <a:t>stefano, anna grazia, mario, Intro GL Openscience di CoPER, 20240124</a:t>
            </a:r>
            <a:endParaRPr lang="en-IT"/>
          </a:p>
        </p:txBody>
      </p:sp>
      <p:sp>
        <p:nvSpPr>
          <p:cNvPr id="5" name="Slide Number Placeholder 4">
            <a:extLst>
              <a:ext uri="{FF2B5EF4-FFF2-40B4-BE49-F238E27FC236}">
                <a16:creationId xmlns:a16="http://schemas.microsoft.com/office/drawing/2014/main" id="{4033CCDC-6BB2-2D43-87C9-271087A449F5}"/>
              </a:ext>
            </a:extLst>
          </p:cNvPr>
          <p:cNvSpPr>
            <a:spLocks noGrp="1"/>
          </p:cNvSpPr>
          <p:nvPr>
            <p:ph type="sldNum" sz="quarter" idx="12"/>
          </p:nvPr>
        </p:nvSpPr>
        <p:spPr/>
        <p:txBody>
          <a:bodyPr/>
          <a:lstStyle/>
          <a:p>
            <a:fld id="{DBC20BDB-0438-4842-85D3-4C1AF2DC0F03}" type="slidenum">
              <a:rPr lang="en-IT" smtClean="0"/>
              <a:t>9</a:t>
            </a:fld>
            <a:endParaRPr lang="en-IT"/>
          </a:p>
        </p:txBody>
      </p:sp>
    </p:spTree>
    <p:extLst>
      <p:ext uri="{BB962C8B-B14F-4D97-AF65-F5344CB8AC3E}">
        <p14:creationId xmlns:p14="http://schemas.microsoft.com/office/powerpoint/2010/main" val="21070908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26883</TotalTime>
  <Words>2514</Words>
  <Application>Microsoft Macintosh PowerPoint</Application>
  <PresentationFormat>On-screen Show (4:3)</PresentationFormat>
  <Paragraphs>215</Paragraphs>
  <Slides>24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-webkit-standard</vt:lpstr>
      <vt:lpstr>Google Sans</vt:lpstr>
      <vt:lpstr>TimesNewRomanPSMT</vt:lpstr>
      <vt:lpstr>Aptos</vt:lpstr>
      <vt:lpstr>Arial</vt:lpstr>
      <vt:lpstr>Arial</vt:lpstr>
      <vt:lpstr>Calibri</vt:lpstr>
      <vt:lpstr>Calibri Light</vt:lpstr>
      <vt:lpstr>Cambria</vt:lpstr>
      <vt:lpstr>Helvetica Neue</vt:lpstr>
      <vt:lpstr>Roboto</vt:lpstr>
      <vt:lpstr>Ubuntu</vt:lpstr>
      <vt:lpstr>Custom Design</vt:lpstr>
      <vt:lpstr>Open Science CoPER n.21 https://agenda.infn.it/e/coper.openscience/21 https://home.infn.it/conper/openscience.html</vt:lpstr>
      <vt:lpstr>Nuovi membri</vt:lpstr>
      <vt:lpstr>Arrivederci !</vt:lpstr>
      <vt:lpstr>Sondaggi EPR ora entrambi dinamici</vt:lpstr>
      <vt:lpstr>Eventi</vt:lpstr>
      <vt:lpstr>Oggi</vt:lpstr>
      <vt:lpstr>Conservazione dei diritti di ripubblicazione negli EPR</vt:lpstr>
      <vt:lpstr>PowerPoint Presentation</vt:lpstr>
      <vt:lpstr>Proposta per discussione</vt:lpstr>
      <vt:lpstr>Gruppi tematici</vt:lpstr>
      <vt:lpstr>Prossima riunione fine  febbraio/inizio marzo</vt:lpstr>
      <vt:lpstr>Prossimi Passi dei Gruppi Tematici DOI: 10.15161/oar.it/143367 </vt:lpstr>
      <vt:lpstr>scorta</vt:lpstr>
      <vt:lpstr>PowerPoint Presentation</vt:lpstr>
      <vt:lpstr>Gruppo Tematico Diritto d’autore del GLOS di CoPER</vt:lpstr>
      <vt:lpstr>Scienza Aperta e conservazione dei diritti – esperienza INFN</vt:lpstr>
      <vt:lpstr>Disciplinare INFN: Ipotesi progettuali  DOI: https://doi.org/10.15161/oar.it/143269 Con la preziosa collaborazione di Eleonora Bovo, Ilaria Giammarioli, Simona Fiori (Amministrazione Centrale INFN)</vt:lpstr>
      <vt:lpstr>Disciplinare INFN in sintesi (I)</vt:lpstr>
      <vt:lpstr>Disciplinare INFN in sintesi (II)</vt:lpstr>
      <vt:lpstr>4. Verso il superamento degli APC- Diamond ?</vt:lpstr>
      <vt:lpstr>Conclusioni</vt:lpstr>
      <vt:lpstr>PowerPoint Presentation</vt:lpstr>
      <vt:lpstr>s.bianco doi: 10.15161/oar.it/1510565379.35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INFN Ist. Nazionale di Fisica Nucleare</dc:creator>
  <cp:lastModifiedBy>Microsoft Office User</cp:lastModifiedBy>
  <cp:revision>912</cp:revision>
  <cp:lastPrinted>2019-03-04T07:43:03Z</cp:lastPrinted>
  <dcterms:created xsi:type="dcterms:W3CDTF">2018-09-29T15:32:17Z</dcterms:created>
  <dcterms:modified xsi:type="dcterms:W3CDTF">2024-01-24T09:55:49Z</dcterms:modified>
</cp:coreProperties>
</file>