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7" r:id="rId7"/>
    <p:sldId id="264" r:id="rId8"/>
    <p:sldId id="265" r:id="rId9"/>
    <p:sldId id="274" r:id="rId10"/>
    <p:sldId id="270" r:id="rId11"/>
    <p:sldId id="272" r:id="rId12"/>
    <p:sldId id="273" r:id="rId13"/>
    <p:sldId id="269" r:id="rId1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DCDC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2E12D9-6784-456F-AD73-F3A56E494A5B}" v="84" dt="2024-01-08T10:54:32.6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54" autoAdjust="0"/>
    <p:restoredTop sz="94660"/>
  </p:normalViewPr>
  <p:slideViewPr>
    <p:cSldViewPr snapToGrid="0">
      <p:cViewPr varScale="1">
        <p:scale>
          <a:sx n="82" d="100"/>
          <a:sy n="82" d="100"/>
        </p:scale>
        <p:origin x="74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ola Ferrara" userId="ef3d09a638017ad1" providerId="LiveId" clId="{062E12D9-6784-456F-AD73-F3A56E494A5B}"/>
    <pc:docChg chg="undo custSel addSld delSld modSld sldOrd">
      <pc:chgData name="Nicola Ferrara" userId="ef3d09a638017ad1" providerId="LiveId" clId="{062E12D9-6784-456F-AD73-F3A56E494A5B}" dt="2024-01-08T10:56:12.494" v="365" actId="1076"/>
      <pc:docMkLst>
        <pc:docMk/>
      </pc:docMkLst>
      <pc:sldChg chg="del">
        <pc:chgData name="Nicola Ferrara" userId="ef3d09a638017ad1" providerId="LiveId" clId="{062E12D9-6784-456F-AD73-F3A56E494A5B}" dt="2024-01-08T08:02:53.421" v="138" actId="47"/>
        <pc:sldMkLst>
          <pc:docMk/>
          <pc:sldMk cId="2793545136" sldId="261"/>
        </pc:sldMkLst>
      </pc:sldChg>
      <pc:sldChg chg="del">
        <pc:chgData name="Nicola Ferrara" userId="ef3d09a638017ad1" providerId="LiveId" clId="{062E12D9-6784-456F-AD73-F3A56E494A5B}" dt="2024-01-08T08:02:49.213" v="137" actId="47"/>
        <pc:sldMkLst>
          <pc:docMk/>
          <pc:sldMk cId="1006788913" sldId="263"/>
        </pc:sldMkLst>
      </pc:sldChg>
      <pc:sldChg chg="delSp modSp mod">
        <pc:chgData name="Nicola Ferrara" userId="ef3d09a638017ad1" providerId="LiveId" clId="{062E12D9-6784-456F-AD73-F3A56E494A5B}" dt="2024-01-08T10:48:02.732" v="330" actId="1076"/>
        <pc:sldMkLst>
          <pc:docMk/>
          <pc:sldMk cId="3056297451" sldId="264"/>
        </pc:sldMkLst>
        <pc:spChg chg="mod">
          <ac:chgData name="Nicola Ferrara" userId="ef3d09a638017ad1" providerId="LiveId" clId="{062E12D9-6784-456F-AD73-F3A56E494A5B}" dt="2024-01-08T10:47:57.808" v="329" actId="1076"/>
          <ac:spMkLst>
            <pc:docMk/>
            <pc:sldMk cId="3056297451" sldId="264"/>
            <ac:spMk id="17" creationId="{1E644CA3-FFF1-C362-63B2-800A150B0E12}"/>
          </ac:spMkLst>
        </pc:spChg>
        <pc:spChg chg="del">
          <ac:chgData name="Nicola Ferrara" userId="ef3d09a638017ad1" providerId="LiveId" clId="{062E12D9-6784-456F-AD73-F3A56E494A5B}" dt="2024-01-08T10:47:50.215" v="326" actId="478"/>
          <ac:spMkLst>
            <pc:docMk/>
            <pc:sldMk cId="3056297451" sldId="264"/>
            <ac:spMk id="20" creationId="{ED0C85D3-E18C-CF38-DD4E-7A62CCC58F3A}"/>
          </ac:spMkLst>
        </pc:spChg>
        <pc:picChg chg="mod">
          <ac:chgData name="Nicola Ferrara" userId="ef3d09a638017ad1" providerId="LiveId" clId="{062E12D9-6784-456F-AD73-F3A56E494A5B}" dt="2024-01-08T10:48:02.732" v="330" actId="1076"/>
          <ac:picMkLst>
            <pc:docMk/>
            <pc:sldMk cId="3056297451" sldId="264"/>
            <ac:picMk id="7" creationId="{B4DA073C-3E65-0A4E-BCB7-2CB3660F993E}"/>
          </ac:picMkLst>
        </pc:picChg>
        <pc:picChg chg="del mod">
          <ac:chgData name="Nicola Ferrara" userId="ef3d09a638017ad1" providerId="LiveId" clId="{062E12D9-6784-456F-AD73-F3A56E494A5B}" dt="2024-01-08T10:47:47.742" v="325" actId="478"/>
          <ac:picMkLst>
            <pc:docMk/>
            <pc:sldMk cId="3056297451" sldId="264"/>
            <ac:picMk id="13" creationId="{D793FF4F-2D30-98B3-4A5C-DD46475E4F73}"/>
          </ac:picMkLst>
        </pc:picChg>
      </pc:sldChg>
      <pc:sldChg chg="addSp modSp mod ord">
        <pc:chgData name="Nicola Ferrara" userId="ef3d09a638017ad1" providerId="LiveId" clId="{062E12D9-6784-456F-AD73-F3A56E494A5B}" dt="2024-01-08T10:36:59.893" v="324" actId="13926"/>
        <pc:sldMkLst>
          <pc:docMk/>
          <pc:sldMk cId="2003925766" sldId="265"/>
        </pc:sldMkLst>
        <pc:spChg chg="add mod">
          <ac:chgData name="Nicola Ferrara" userId="ef3d09a638017ad1" providerId="LiveId" clId="{062E12D9-6784-456F-AD73-F3A56E494A5B}" dt="2024-01-08T08:23:18.419" v="211" actId="1076"/>
          <ac:spMkLst>
            <pc:docMk/>
            <pc:sldMk cId="2003925766" sldId="265"/>
            <ac:spMk id="4" creationId="{A8D540DC-DB93-1387-2333-6D77AC2E3F46}"/>
          </ac:spMkLst>
        </pc:spChg>
        <pc:spChg chg="mod">
          <ac:chgData name="Nicola Ferrara" userId="ef3d09a638017ad1" providerId="LiveId" clId="{062E12D9-6784-456F-AD73-F3A56E494A5B}" dt="2024-01-08T08:24:22.131" v="223" actId="14100"/>
          <ac:spMkLst>
            <pc:docMk/>
            <pc:sldMk cId="2003925766" sldId="265"/>
            <ac:spMk id="5" creationId="{C40572F2-12BA-691D-B3DE-5A0CECEBFEDD}"/>
          </ac:spMkLst>
        </pc:spChg>
        <pc:spChg chg="add mod">
          <ac:chgData name="Nicola Ferrara" userId="ef3d09a638017ad1" providerId="LiveId" clId="{062E12D9-6784-456F-AD73-F3A56E494A5B}" dt="2024-01-08T10:36:59.893" v="324" actId="13926"/>
          <ac:spMkLst>
            <pc:docMk/>
            <pc:sldMk cId="2003925766" sldId="265"/>
            <ac:spMk id="6" creationId="{38DBAA12-2328-728C-8564-67F3F71CB8A7}"/>
          </ac:spMkLst>
        </pc:spChg>
        <pc:picChg chg="add mod">
          <ac:chgData name="Nicola Ferrara" userId="ef3d09a638017ad1" providerId="LiveId" clId="{062E12D9-6784-456F-AD73-F3A56E494A5B}" dt="2024-01-08T08:23:18.419" v="211" actId="1076"/>
          <ac:picMkLst>
            <pc:docMk/>
            <pc:sldMk cId="2003925766" sldId="265"/>
            <ac:picMk id="3" creationId="{3B5F8E7A-F860-1A2D-E405-35EE4AD6E8AA}"/>
          </ac:picMkLst>
        </pc:picChg>
      </pc:sldChg>
      <pc:sldChg chg="addSp modSp mod ord">
        <pc:chgData name="Nicola Ferrara" userId="ef3d09a638017ad1" providerId="LiveId" clId="{062E12D9-6784-456F-AD73-F3A56E494A5B}" dt="2024-01-02T08:21:25.949" v="14"/>
        <pc:sldMkLst>
          <pc:docMk/>
          <pc:sldMk cId="545092279" sldId="267"/>
        </pc:sldMkLst>
        <pc:spChg chg="add mod">
          <ac:chgData name="Nicola Ferrara" userId="ef3d09a638017ad1" providerId="LiveId" clId="{062E12D9-6784-456F-AD73-F3A56E494A5B}" dt="2023-12-07T15:43:00.630" v="12" actId="14100"/>
          <ac:spMkLst>
            <pc:docMk/>
            <pc:sldMk cId="545092279" sldId="267"/>
            <ac:spMk id="3" creationId="{867425AE-B318-7B85-E056-70041CE7725A}"/>
          </ac:spMkLst>
        </pc:spChg>
      </pc:sldChg>
      <pc:sldChg chg="modSp ord">
        <pc:chgData name="Nicola Ferrara" userId="ef3d09a638017ad1" providerId="LiveId" clId="{062E12D9-6784-456F-AD73-F3A56E494A5B}" dt="2024-01-08T08:25:20.869" v="246"/>
        <pc:sldMkLst>
          <pc:docMk/>
          <pc:sldMk cId="3664153028" sldId="269"/>
        </pc:sldMkLst>
        <pc:spChg chg="mod">
          <ac:chgData name="Nicola Ferrara" userId="ef3d09a638017ad1" providerId="LiveId" clId="{062E12D9-6784-456F-AD73-F3A56E494A5B}" dt="2024-01-08T08:25:12.817" v="244" actId="20577"/>
          <ac:spMkLst>
            <pc:docMk/>
            <pc:sldMk cId="3664153028" sldId="269"/>
            <ac:spMk id="5" creationId="{C40572F2-12BA-691D-B3DE-5A0CECEBFEDD}"/>
          </ac:spMkLst>
        </pc:spChg>
      </pc:sldChg>
      <pc:sldChg chg="modSp mod ord">
        <pc:chgData name="Nicola Ferrara" userId="ef3d09a638017ad1" providerId="LiveId" clId="{062E12D9-6784-456F-AD73-F3A56E494A5B}" dt="2024-01-08T08:34:27.919" v="249" actId="6549"/>
        <pc:sldMkLst>
          <pc:docMk/>
          <pc:sldMk cId="2578256442" sldId="270"/>
        </pc:sldMkLst>
        <pc:spChg chg="mod">
          <ac:chgData name="Nicola Ferrara" userId="ef3d09a638017ad1" providerId="LiveId" clId="{062E12D9-6784-456F-AD73-F3A56E494A5B}" dt="2024-01-08T08:34:27.919" v="249" actId="6549"/>
          <ac:spMkLst>
            <pc:docMk/>
            <pc:sldMk cId="2578256442" sldId="270"/>
            <ac:spMk id="5" creationId="{C40572F2-12BA-691D-B3DE-5A0CECEBFEDD}"/>
          </ac:spMkLst>
        </pc:spChg>
      </pc:sldChg>
      <pc:sldChg chg="modSp mod">
        <pc:chgData name="Nicola Ferrara" userId="ef3d09a638017ad1" providerId="LiveId" clId="{062E12D9-6784-456F-AD73-F3A56E494A5B}" dt="2024-01-08T08:24:52.364" v="224" actId="1076"/>
        <pc:sldMkLst>
          <pc:docMk/>
          <pc:sldMk cId="1079286425" sldId="272"/>
        </pc:sldMkLst>
        <pc:spChg chg="mod">
          <ac:chgData name="Nicola Ferrara" userId="ef3d09a638017ad1" providerId="LiveId" clId="{062E12D9-6784-456F-AD73-F3A56E494A5B}" dt="2024-01-08T08:24:52.364" v="224" actId="1076"/>
          <ac:spMkLst>
            <pc:docMk/>
            <pc:sldMk cId="1079286425" sldId="272"/>
            <ac:spMk id="3" creationId="{DA874642-6727-6CF6-3C97-CA6BDB427902}"/>
          </ac:spMkLst>
        </pc:spChg>
      </pc:sldChg>
      <pc:sldChg chg="ord">
        <pc:chgData name="Nicola Ferrara" userId="ef3d09a638017ad1" providerId="LiveId" clId="{062E12D9-6784-456F-AD73-F3A56E494A5B}" dt="2024-01-07T09:12:47.971" v="16"/>
        <pc:sldMkLst>
          <pc:docMk/>
          <pc:sldMk cId="3210688871" sldId="273"/>
        </pc:sldMkLst>
      </pc:sldChg>
      <pc:sldChg chg="addSp delSp modSp add mod">
        <pc:chgData name="Nicola Ferrara" userId="ef3d09a638017ad1" providerId="LiveId" clId="{062E12D9-6784-456F-AD73-F3A56E494A5B}" dt="2024-01-08T10:56:12.494" v="365" actId="1076"/>
        <pc:sldMkLst>
          <pc:docMk/>
          <pc:sldMk cId="3253759456" sldId="274"/>
        </pc:sldMkLst>
        <pc:spChg chg="mod">
          <ac:chgData name="Nicola Ferrara" userId="ef3d09a638017ad1" providerId="LiveId" clId="{062E12D9-6784-456F-AD73-F3A56E494A5B}" dt="2024-01-08T10:54:48.023" v="350" actId="1076"/>
          <ac:spMkLst>
            <pc:docMk/>
            <pc:sldMk cId="3253759456" sldId="274"/>
            <ac:spMk id="2" creationId="{09D4417D-E6B3-E4BD-728F-54AA6A922948}"/>
          </ac:spMkLst>
        </pc:spChg>
        <pc:spChg chg="del">
          <ac:chgData name="Nicola Ferrara" userId="ef3d09a638017ad1" providerId="LiveId" clId="{062E12D9-6784-456F-AD73-F3A56E494A5B}" dt="2024-01-08T10:52:47.973" v="333" actId="478"/>
          <ac:spMkLst>
            <pc:docMk/>
            <pc:sldMk cId="3253759456" sldId="274"/>
            <ac:spMk id="4" creationId="{A8D540DC-DB93-1387-2333-6D77AC2E3F46}"/>
          </ac:spMkLst>
        </pc:spChg>
        <pc:spChg chg="del mod">
          <ac:chgData name="Nicola Ferrara" userId="ef3d09a638017ad1" providerId="LiveId" clId="{062E12D9-6784-456F-AD73-F3A56E494A5B}" dt="2024-01-08T10:52:52.455" v="336" actId="478"/>
          <ac:spMkLst>
            <pc:docMk/>
            <pc:sldMk cId="3253759456" sldId="274"/>
            <ac:spMk id="5" creationId="{C40572F2-12BA-691D-B3DE-5A0CECEBFEDD}"/>
          </ac:spMkLst>
        </pc:spChg>
        <pc:spChg chg="mod">
          <ac:chgData name="Nicola Ferrara" userId="ef3d09a638017ad1" providerId="LiveId" clId="{062E12D9-6784-456F-AD73-F3A56E494A5B}" dt="2024-01-08T10:53:27.559" v="341" actId="1076"/>
          <ac:spMkLst>
            <pc:docMk/>
            <pc:sldMk cId="3253759456" sldId="274"/>
            <ac:spMk id="6" creationId="{38DBAA12-2328-728C-8564-67F3F71CB8A7}"/>
          </ac:spMkLst>
        </pc:spChg>
        <pc:spChg chg="add del mod">
          <ac:chgData name="Nicola Ferrara" userId="ef3d09a638017ad1" providerId="LiveId" clId="{062E12D9-6784-456F-AD73-F3A56E494A5B}" dt="2024-01-08T10:53:17.087" v="337" actId="931"/>
          <ac:spMkLst>
            <pc:docMk/>
            <pc:sldMk cId="3253759456" sldId="274"/>
            <ac:spMk id="8" creationId="{0CD2D942-4E95-B7DE-24AC-971BB9F3BCF1}"/>
          </ac:spMkLst>
        </pc:spChg>
        <pc:spChg chg="add mod">
          <ac:chgData name="Nicola Ferrara" userId="ef3d09a638017ad1" providerId="LiveId" clId="{062E12D9-6784-456F-AD73-F3A56E494A5B}" dt="2024-01-08T10:55:29.999" v="359" actId="1076"/>
          <ac:spMkLst>
            <pc:docMk/>
            <pc:sldMk cId="3253759456" sldId="274"/>
            <ac:spMk id="11" creationId="{D7A2246B-5473-F839-E13E-1922AAA0B332}"/>
          </ac:spMkLst>
        </pc:spChg>
        <pc:picChg chg="del">
          <ac:chgData name="Nicola Ferrara" userId="ef3d09a638017ad1" providerId="LiveId" clId="{062E12D9-6784-456F-AD73-F3A56E494A5B}" dt="2024-01-08T10:52:43.814" v="332" actId="478"/>
          <ac:picMkLst>
            <pc:docMk/>
            <pc:sldMk cId="3253759456" sldId="274"/>
            <ac:picMk id="3" creationId="{3B5F8E7A-F860-1A2D-E405-35EE4AD6E8AA}"/>
          </ac:picMkLst>
        </pc:picChg>
        <pc:picChg chg="add mod">
          <ac:chgData name="Nicola Ferrara" userId="ef3d09a638017ad1" providerId="LiveId" clId="{062E12D9-6784-456F-AD73-F3A56E494A5B}" dt="2024-01-08T10:53:20.876" v="339" actId="27614"/>
          <ac:picMkLst>
            <pc:docMk/>
            <pc:sldMk cId="3253759456" sldId="274"/>
            <ac:picMk id="10" creationId="{FD6FD315-23EC-09C0-4B08-D59C3C21BA97}"/>
          </ac:picMkLst>
        </pc:picChg>
        <pc:cxnChg chg="add mod">
          <ac:chgData name="Nicola Ferrara" userId="ef3d09a638017ad1" providerId="LiveId" clId="{062E12D9-6784-456F-AD73-F3A56E494A5B}" dt="2024-01-08T10:56:12.494" v="365" actId="1076"/>
          <ac:cxnSpMkLst>
            <pc:docMk/>
            <pc:sldMk cId="3253759456" sldId="274"/>
            <ac:cxnSpMk id="13" creationId="{C2623C0E-9F93-71B9-4A20-520EE7F9137D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BE5E373-71CE-FC50-7B47-8DF9D164E0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A2A9C88-41F3-E98F-EA90-A2053E1E7E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4864421-AE31-2227-87A8-8DE71CD8A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244ED-C9AC-411C-8372-8EC23AEACE9B}" type="datetimeFigureOut">
              <a:rPr lang="it-IT" smtClean="0"/>
              <a:t>08/01/2024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68B8738-3A09-5429-D3C2-D5C45EA60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8163CF3-91AC-C90E-B7CA-23CA3DFF2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F6C93-8572-40B9-833C-1FB7947E59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3419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1C123C-016E-86D6-5B72-98EF126C9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5723597-9A14-BCB6-AF4C-0A94358625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50AA7A2-C24D-2FB0-7261-28DE0C887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244ED-C9AC-411C-8372-8EC23AEACE9B}" type="datetimeFigureOut">
              <a:rPr lang="it-IT" smtClean="0"/>
              <a:t>08/01/2024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D3DCA40-E170-80B8-20EF-055659613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CECE0FD-8E6C-1A62-B93D-91C8D6C69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F6C93-8572-40B9-833C-1FB7947E59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2712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A8A5EB1C-6290-910D-6EDF-2620E1C202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0CED96D-EBE0-450F-DDC6-633C47C4FB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AE11463-9590-F54B-0348-5A38460E2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244ED-C9AC-411C-8372-8EC23AEACE9B}" type="datetimeFigureOut">
              <a:rPr lang="it-IT" smtClean="0"/>
              <a:t>08/01/2024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4C87251-E702-6265-6D4B-36D55D7DB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9E11AF2-BF4B-D719-6444-81610003B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F6C93-8572-40B9-833C-1FB7947E59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82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3941A83-7E81-96FB-8C4C-6CA9A643A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64A52C-677A-2C0E-F336-BC3EB38D2C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808E9FE-E90F-0E56-D135-554F32C70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244ED-C9AC-411C-8372-8EC23AEACE9B}" type="datetimeFigureOut">
              <a:rPr lang="it-IT" smtClean="0"/>
              <a:t>08/01/2024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24CF46D-43A4-156A-2194-A0A49DA2C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D022406-94A2-549E-FFE9-05B9F9337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F6C93-8572-40B9-833C-1FB7947E59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59725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BF8C9E1-715E-339B-C239-AD1138B17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4B24A88-7461-8C20-0FF0-2F66D38A50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BFD4377-1AB8-034A-7B9E-7EE563FA0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244ED-C9AC-411C-8372-8EC23AEACE9B}" type="datetimeFigureOut">
              <a:rPr lang="it-IT" smtClean="0"/>
              <a:t>08/01/2024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E09F241-0FDA-F038-3F39-9A7B61723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2F2C0AC-61D2-8265-79D9-E22C20CF5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F6C93-8572-40B9-833C-1FB7947E59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82092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CD570B-E069-D574-5B72-E28E0E7CE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15AC5EA-7025-9659-1348-7948061813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7F989D0-4D99-71CC-9488-0DEEA643DB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95E9943-30DC-D629-5991-76F358492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244ED-C9AC-411C-8372-8EC23AEACE9B}" type="datetimeFigureOut">
              <a:rPr lang="it-IT" smtClean="0"/>
              <a:t>08/01/2024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7311DB6-27F3-2F87-0A0F-08011BC8E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B4BB66C-7515-BBB1-CDAA-2088A8B3F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F6C93-8572-40B9-833C-1FB7947E59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4508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330BC4C-5D13-C3EA-E4C2-39E6F5E84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5C65398-A67A-121A-7BA9-8E0347CEA0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745E137-892A-27E6-FA07-5A987292AE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1DF84803-78A8-B170-2075-3C95316F39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7E544A85-C679-DB3D-D10D-1EAB4DD838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F1F1FCC-3F05-733D-2C39-482106DB4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244ED-C9AC-411C-8372-8EC23AEACE9B}" type="datetimeFigureOut">
              <a:rPr lang="it-IT" smtClean="0"/>
              <a:t>08/01/2024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4542BA0D-6176-B808-C132-92E9E7D46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67457A23-BA7C-9C2D-36D1-72D90BE59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F6C93-8572-40B9-833C-1FB7947E59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5115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AFFA604-F467-B462-77A4-FA0911020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5DF18418-3B04-B785-87D7-A1F9DBB9C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244ED-C9AC-411C-8372-8EC23AEACE9B}" type="datetimeFigureOut">
              <a:rPr lang="it-IT" smtClean="0"/>
              <a:t>08/01/2024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F7D3492-9B06-D175-2D28-67E743B55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79F28BB5-CEFF-A634-F722-E7797D7C5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F6C93-8572-40B9-833C-1FB7947E59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4154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407C875C-8DD5-A899-B757-6180EDF4D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244ED-C9AC-411C-8372-8EC23AEACE9B}" type="datetimeFigureOut">
              <a:rPr lang="it-IT" smtClean="0"/>
              <a:t>08/01/2024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3A43A883-6211-A750-354B-6EB74DBEF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46E8E33-B89B-CA33-1B93-0BA543B19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F6C93-8572-40B9-833C-1FB7947E59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60457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8247099-4C57-00F7-9D3E-2F33C57D7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F295BD2-8AAF-11A2-FB6A-E02F3ECDB7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9689FA4-19CA-47E6-DD4B-89E6FFE8D7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D3760AF-2D55-5774-A589-D37341E05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244ED-C9AC-411C-8372-8EC23AEACE9B}" type="datetimeFigureOut">
              <a:rPr lang="it-IT" smtClean="0"/>
              <a:t>08/01/2024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9F01FBD-541C-79AD-AEB3-F063203B6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332B6F1-B2D9-8F5C-0D61-D2B0C9F5C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F6C93-8572-40B9-833C-1FB7947E59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09303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29A9DBF-1BA6-EBC7-E65E-F28A92607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5F18F399-C997-8605-D2FA-DD5420A763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D198699-FE5E-32EB-F9E9-5C1AF84FE3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D964759-3848-05CA-5D2F-EEAE8A505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244ED-C9AC-411C-8372-8EC23AEACE9B}" type="datetimeFigureOut">
              <a:rPr lang="it-IT" smtClean="0"/>
              <a:t>08/01/2024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9A35DC8-7EB2-7261-199C-CA3519A29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6CB01C2-5564-BE2C-8E20-519F41CA2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F6C93-8572-40B9-833C-1FB7947E59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0074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FBBBC48F-C584-32EB-FEAF-E5BD440BD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9289FD6-6DE9-37F0-06C5-1ED5F4B5DB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739ECCE-FC58-F03F-11F7-49D9790368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A244ED-C9AC-411C-8372-8EC23AEACE9B}" type="datetimeFigureOut">
              <a:rPr lang="it-IT" smtClean="0"/>
              <a:t>08/01/2024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AC4E3A-964E-73C7-45B3-26544D4FF1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98E1953-59D9-503D-D332-6D279F721C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F6C93-8572-40B9-833C-1FB7947E59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1130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gdml.web.cern.ch/GDML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1B08B9A-2973-97C1-36D7-0620F89246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4487" y="2453379"/>
            <a:ext cx="9144000" cy="1446817"/>
          </a:xfrm>
        </p:spPr>
        <p:txBody>
          <a:bodyPr>
            <a:normAutofit fontScale="90000"/>
          </a:bodyPr>
          <a:lstStyle/>
          <a:p>
            <a:r>
              <a:rPr lang="it-IT" dirty="0" err="1"/>
              <a:t>Radiation</a:t>
            </a:r>
            <a:r>
              <a:rPr lang="it-IT" dirty="0"/>
              <a:t> Field </a:t>
            </a:r>
            <a:r>
              <a:rPr lang="it-IT" dirty="0" err="1"/>
              <a:t>Simulation</a:t>
            </a:r>
            <a:br>
              <a:rPr lang="it-IT" dirty="0"/>
            </a:br>
            <a:r>
              <a:rPr lang="it-IT" dirty="0"/>
              <a:t> in GIF ++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7CBDA7D-2040-08FA-AA79-AE47BFD56E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4476" y="3653324"/>
            <a:ext cx="9144000" cy="1961373"/>
          </a:xfrm>
        </p:spPr>
        <p:txBody>
          <a:bodyPr>
            <a:noAutofit/>
          </a:bodyPr>
          <a:lstStyle/>
          <a:p>
            <a:endParaRPr lang="it-IT" sz="1700" dirty="0"/>
          </a:p>
          <a:p>
            <a:r>
              <a:rPr lang="it-IT" sz="1700" dirty="0"/>
              <a:t>Nicola Ferrara, INFN and Politecnico of Bari </a:t>
            </a:r>
          </a:p>
          <a:p>
            <a:r>
              <a:rPr lang="it-IT" sz="1700" dirty="0"/>
              <a:t>Gabriella Pugliese INFN and Politecnico of Bari</a:t>
            </a:r>
          </a:p>
          <a:p>
            <a:r>
              <a:rPr lang="it-IT" sz="1700" dirty="0"/>
              <a:t>Giuseppe Iaselli, INFN and Politecnico of Bari </a:t>
            </a:r>
          </a:p>
          <a:p>
            <a:r>
              <a:rPr lang="it-IT" sz="1700" dirty="0" err="1"/>
              <a:t>Dayron</a:t>
            </a:r>
            <a:r>
              <a:rPr lang="it-IT" sz="1700" dirty="0"/>
              <a:t> Ramos, INFN and </a:t>
            </a:r>
            <a:r>
              <a:rPr lang="it-IT" sz="1700" dirty="0" err="1"/>
              <a:t>Polytecnic</a:t>
            </a:r>
            <a:r>
              <a:rPr lang="it-IT" sz="1700" dirty="0"/>
              <a:t> of Bari</a:t>
            </a:r>
          </a:p>
          <a:p>
            <a:r>
              <a:rPr lang="it-IT" sz="1700" dirty="0"/>
              <a:t> </a:t>
            </a:r>
          </a:p>
          <a:p>
            <a:endParaRPr lang="it-IT" sz="1700" dirty="0"/>
          </a:p>
        </p:txBody>
      </p:sp>
      <p:pic>
        <p:nvPicPr>
          <p:cNvPr id="5" name="Immagine 4" descr="Immagine che contiene Elementi grafici, Carattere, logo, giallo&#10;&#10;Descrizione generata automaticamente">
            <a:extLst>
              <a:ext uri="{FF2B5EF4-FFF2-40B4-BE49-F238E27FC236}">
                <a16:creationId xmlns:a16="http://schemas.microsoft.com/office/drawing/2014/main" id="{AEC835F3-42C2-5277-68B7-538EC47311A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3" t="5944" r="3087"/>
          <a:stretch/>
        </p:blipFill>
        <p:spPr>
          <a:xfrm>
            <a:off x="801656" y="5238945"/>
            <a:ext cx="2190750" cy="1281112"/>
          </a:xfrm>
          <a:prstGeom prst="rect">
            <a:avLst/>
          </a:prstGeom>
        </p:spPr>
      </p:pic>
      <p:pic>
        <p:nvPicPr>
          <p:cNvPr id="7" name="Immagine 6" descr="Immagine che contiene testo, Carattere, logo, Elementi grafici&#10;&#10;Descrizione generata automaticamente">
            <a:extLst>
              <a:ext uri="{FF2B5EF4-FFF2-40B4-BE49-F238E27FC236}">
                <a16:creationId xmlns:a16="http://schemas.microsoft.com/office/drawing/2014/main" id="{D9BA7A7E-E1C1-27BA-757D-34B7BB9C02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8212" y="600075"/>
            <a:ext cx="2657475" cy="1714500"/>
          </a:xfrm>
          <a:prstGeom prst="rect">
            <a:avLst/>
          </a:prstGeom>
        </p:spPr>
      </p:pic>
      <p:pic>
        <p:nvPicPr>
          <p:cNvPr id="9" name="Immagine 8" descr="Immagine che contiene testo, Carattere, Elementi grafici, logo&#10;&#10;Descrizione generata automaticamente">
            <a:extLst>
              <a:ext uri="{FF2B5EF4-FFF2-40B4-BE49-F238E27FC236}">
                <a16:creationId xmlns:a16="http://schemas.microsoft.com/office/drawing/2014/main" id="{EB29017C-D54F-05DA-774F-A3830DA7A00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025" y="600075"/>
            <a:ext cx="3390900" cy="1352550"/>
          </a:xfrm>
          <a:prstGeom prst="rect">
            <a:avLst/>
          </a:prstGeom>
        </p:spPr>
      </p:pic>
      <p:pic>
        <p:nvPicPr>
          <p:cNvPr id="6" name="Immagine 5" descr="Immagine che contiene testo, Elementi grafici, grafica, Carattere&#10;&#10;Descrizione generata automaticamente">
            <a:extLst>
              <a:ext uri="{FF2B5EF4-FFF2-40B4-BE49-F238E27FC236}">
                <a16:creationId xmlns:a16="http://schemas.microsoft.com/office/drawing/2014/main" id="{F999C5A5-AAB8-DA63-0746-B524820F3C1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9044" y="4400950"/>
            <a:ext cx="2025602" cy="2034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23051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9D4417D-E6B3-E4BD-728F-54AA6A922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olidFill>
                  <a:schemeClr val="accent1">
                    <a:lumMod val="75000"/>
                  </a:schemeClr>
                </a:solidFill>
              </a:rPr>
              <a:t>Next steps </a:t>
            </a: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C40572F2-12BA-691D-B3DE-5A0CECEBFE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78294" y="1690689"/>
            <a:ext cx="4329404" cy="480218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Start simulate filters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Simulation of different detectors installed inside the GIF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Validation of the simulation by comparing the estimated dose with some measurements done in several points inside the bunker 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Immagine 3" descr="Immagine che contiene diagramma, linea, Piano, Disegno tecnico&#10;&#10;Descrizione generata automaticamente">
            <a:extLst>
              <a:ext uri="{FF2B5EF4-FFF2-40B4-BE49-F238E27FC236}">
                <a16:creationId xmlns:a16="http://schemas.microsoft.com/office/drawing/2014/main" id="{942B15A8-C65A-E287-FD2C-F3BE745C23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0803" y="3127222"/>
            <a:ext cx="4736241" cy="2979678"/>
          </a:xfrm>
          <a:prstGeom prst="rect">
            <a:avLst/>
          </a:prstGeom>
        </p:spPr>
      </p:pic>
      <p:sp>
        <p:nvSpPr>
          <p:cNvPr id="6" name="Ovale 5">
            <a:extLst>
              <a:ext uri="{FF2B5EF4-FFF2-40B4-BE49-F238E27FC236}">
                <a16:creationId xmlns:a16="http://schemas.microsoft.com/office/drawing/2014/main" id="{593A41C9-682E-D86C-5AD0-837237D84649}"/>
              </a:ext>
            </a:extLst>
          </p:cNvPr>
          <p:cNvSpPr/>
          <p:nvPr/>
        </p:nvSpPr>
        <p:spPr>
          <a:xfrm>
            <a:off x="7996335" y="4427317"/>
            <a:ext cx="109660" cy="107362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7" name="Immagine 6" descr="Immagine che contiene schizzo, design&#10;&#10;Descrizione generata automaticamente">
            <a:extLst>
              <a:ext uri="{FF2B5EF4-FFF2-40B4-BE49-F238E27FC236}">
                <a16:creationId xmlns:a16="http://schemas.microsoft.com/office/drawing/2014/main" id="{18542F1D-C555-4D46-450B-72F51634FA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6705" y="786196"/>
            <a:ext cx="2558966" cy="1622759"/>
          </a:xfrm>
          <a:prstGeom prst="rect">
            <a:avLst/>
          </a:prstGeom>
        </p:spPr>
      </p:pic>
      <p:cxnSp>
        <p:nvCxnSpPr>
          <p:cNvPr id="8" name="Connettore 2 7">
            <a:extLst>
              <a:ext uri="{FF2B5EF4-FFF2-40B4-BE49-F238E27FC236}">
                <a16:creationId xmlns:a16="http://schemas.microsoft.com/office/drawing/2014/main" id="{71E8A58D-6DE5-393C-9295-38EF7CD5F5E7}"/>
              </a:ext>
            </a:extLst>
          </p:cNvPr>
          <p:cNvCxnSpPr>
            <a:cxnSpLocks/>
          </p:cNvCxnSpPr>
          <p:nvPr/>
        </p:nvCxnSpPr>
        <p:spPr>
          <a:xfrm flipH="1">
            <a:off x="8105995" y="2430683"/>
            <a:ext cx="422185" cy="19199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82564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9D4417D-E6B3-E4BD-728F-54AA6A922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>
                <a:solidFill>
                  <a:schemeClr val="accent1">
                    <a:lumMod val="75000"/>
                  </a:schemeClr>
                </a:solidFill>
              </a:rPr>
              <a:t>Conclusion</a:t>
            </a:r>
            <a:r>
              <a:rPr lang="it-IT" dirty="0"/>
              <a:t> </a:t>
            </a:r>
          </a:p>
        </p:txBody>
      </p:sp>
      <p:sp>
        <p:nvSpPr>
          <p:cNvPr id="3" name="Segnaposto contenuto 4">
            <a:extLst>
              <a:ext uri="{FF2B5EF4-FFF2-40B4-BE49-F238E27FC236}">
                <a16:creationId xmlns:a16="http://schemas.microsoft.com/office/drawing/2014/main" id="{DA874642-6727-6CF6-3C97-CA6BDB427902}"/>
              </a:ext>
            </a:extLst>
          </p:cNvPr>
          <p:cNvSpPr txBox="1">
            <a:spLocks/>
          </p:cNvSpPr>
          <p:nvPr/>
        </p:nvSpPr>
        <p:spPr>
          <a:xfrm>
            <a:off x="2618820" y="2987698"/>
            <a:ext cx="7868760" cy="88260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dirty="0"/>
              <a:t>A first </a:t>
            </a:r>
            <a:r>
              <a:rPr lang="it-IT" dirty="0" err="1"/>
              <a:t>simulation</a:t>
            </a:r>
            <a:r>
              <a:rPr lang="it-IT" dirty="0"/>
              <a:t> of the bunker </a:t>
            </a:r>
            <a:r>
              <a:rPr lang="it-IT" dirty="0" err="1"/>
              <a:t>succesfully</a:t>
            </a:r>
            <a:r>
              <a:rPr lang="it-IT" dirty="0"/>
              <a:t> </a:t>
            </a:r>
            <a:r>
              <a:rPr lang="it-IT" dirty="0" err="1"/>
              <a:t>done</a:t>
            </a:r>
            <a:r>
              <a:rPr lang="it-IT" dirty="0"/>
              <a:t>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dirty="0"/>
              <a:t>A </a:t>
            </a:r>
            <a:r>
              <a:rPr lang="it-IT" dirty="0" err="1"/>
              <a:t>simulation</a:t>
            </a:r>
            <a:r>
              <a:rPr lang="it-IT" dirty="0"/>
              <a:t> of gamma dose with sensitive volume.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792864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9D4417D-E6B3-E4BD-728F-54AA6A9229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2830" y="2766218"/>
            <a:ext cx="1886339" cy="1325563"/>
          </a:xfrm>
        </p:spPr>
        <p:txBody>
          <a:bodyPr/>
          <a:lstStyle/>
          <a:p>
            <a:pPr algn="ctr"/>
            <a:r>
              <a:rPr lang="it-IT" dirty="0"/>
              <a:t>Backup </a:t>
            </a:r>
          </a:p>
        </p:txBody>
      </p:sp>
    </p:spTree>
    <p:extLst>
      <p:ext uri="{BB962C8B-B14F-4D97-AF65-F5344CB8AC3E}">
        <p14:creationId xmlns:p14="http://schemas.microsoft.com/office/powerpoint/2010/main" val="32106888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9D4417D-E6B3-E4BD-728F-54AA6A9229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2447"/>
            <a:ext cx="6299718" cy="1325563"/>
          </a:xfrm>
        </p:spPr>
        <p:txBody>
          <a:bodyPr/>
          <a:lstStyle/>
          <a:p>
            <a:r>
              <a:rPr lang="it-IT" dirty="0"/>
              <a:t>Dose </a:t>
            </a:r>
            <a:r>
              <a:rPr lang="it-IT" dirty="0" err="1"/>
              <a:t>comparison</a:t>
            </a:r>
            <a:endParaRPr lang="it-IT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Segnaposto contenuto 4">
                <a:extLst>
                  <a:ext uri="{FF2B5EF4-FFF2-40B4-BE49-F238E27FC236}">
                    <a16:creationId xmlns:a16="http://schemas.microsoft.com/office/drawing/2014/main" id="{C40572F2-12BA-691D-B3DE-5A0CECEBFEDD}"/>
                  </a:ext>
                </a:extLst>
              </p:cNvPr>
              <p:cNvSpPr>
                <a:spLocks noGrp="1"/>
              </p:cNvSpPr>
              <p:nvPr>
                <p:ph sz="half" idx="2"/>
              </p:nvPr>
            </p:nvSpPr>
            <p:spPr>
              <a:xfrm>
                <a:off x="838200" y="2608632"/>
                <a:ext cx="3979508" cy="196876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it-IT" dirty="0"/>
                  <a:t>New Rate Dose with detector </a:t>
                </a:r>
                <a14:m>
                  <m:oMath xmlns:m="http://schemas.openxmlformats.org/officeDocument/2006/math">
                    <m:r>
                      <a:rPr lang="it-IT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t-IT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100</m:t>
                        </m:r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𝑚𝐺𝑦</m:t>
                        </m:r>
                      </m:num>
                      <m:den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den>
                    </m:f>
                  </m:oMath>
                </a14:m>
                <a:endParaRPr lang="it-IT" b="0" dirty="0"/>
              </a:p>
              <a:p>
                <a:pPr marL="0" indent="0">
                  <a:buNone/>
                </a:pPr>
                <a:r>
                  <a:rPr lang="it-IT" dirty="0"/>
                  <a:t>Rate Dose </a:t>
                </a:r>
                <a:r>
                  <a:rPr lang="it-IT" dirty="0" err="1"/>
                  <a:t>U</a:t>
                </a:r>
                <a:r>
                  <a:rPr lang="it-IT" baseline="-25000" dirty="0" err="1"/>
                  <a:t>c</a:t>
                </a:r>
                <a:r>
                  <a:rPr lang="it-IT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55</m:t>
                        </m:r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𝑚𝐺𝑦</m:t>
                        </m:r>
                      </m:num>
                      <m:den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den>
                    </m:f>
                  </m:oMath>
                </a14:m>
                <a:endParaRPr lang="it-IT" dirty="0"/>
              </a:p>
              <a:p>
                <a:pPr marL="0" indent="0">
                  <a:buNone/>
                </a:pPr>
                <a:endParaRPr lang="it-IT" dirty="0"/>
              </a:p>
              <a:p>
                <a:pPr marL="0" indent="0">
                  <a:buNone/>
                </a:pPr>
                <a:endParaRPr lang="it-IT" dirty="0"/>
              </a:p>
              <a:p>
                <a:pPr marL="0" indent="0">
                  <a:buNone/>
                </a:pPr>
                <a:endParaRPr lang="it-IT" dirty="0"/>
              </a:p>
            </p:txBody>
          </p:sp>
        </mc:Choice>
        <mc:Fallback>
          <p:sp>
            <p:nvSpPr>
              <p:cNvPr id="5" name="Segnaposto contenuto 4">
                <a:extLst>
                  <a:ext uri="{FF2B5EF4-FFF2-40B4-BE49-F238E27FC236}">
                    <a16:creationId xmlns:a16="http://schemas.microsoft.com/office/drawing/2014/main" id="{C40572F2-12BA-691D-B3DE-5A0CECEBFED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838200" y="2608632"/>
                <a:ext cx="3979508" cy="1968760"/>
              </a:xfrm>
              <a:blipFill>
                <a:blip r:embed="rId2"/>
                <a:stretch>
                  <a:fillRect l="-3221" t="-5263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Immagine 3" descr="Immagine che contiene testo, diagramma, linea, Diagramma&#10;&#10;Descrizione generata automaticamente">
            <a:extLst>
              <a:ext uri="{FF2B5EF4-FFF2-40B4-BE49-F238E27FC236}">
                <a16:creationId xmlns:a16="http://schemas.microsoft.com/office/drawing/2014/main" id="{9A9574C5-CB2D-C923-F572-80526F04D2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2706" y="1959429"/>
            <a:ext cx="7223156" cy="3332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153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2E03FE-0F44-EBFC-5A61-FCFB27783A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14414"/>
            <a:ext cx="10515600" cy="1780917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Geant4 GIF++ simulation code</a:t>
            </a:r>
            <a:br>
              <a:rPr lang="en-US" sz="3000" dirty="0"/>
            </a:br>
            <a:br>
              <a:rPr lang="en-US" sz="3000" dirty="0"/>
            </a:br>
            <a:r>
              <a:rPr lang="en-US" sz="3000" dirty="0"/>
              <a:t>Source:  Pfeiffer Dorothea Software developed in GEANT4-10.0 to simulate GIF++ radiation background [ref]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ED63646-EA2F-F4CB-88F8-A8C960F58A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20686"/>
            <a:ext cx="10813775" cy="4401817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/>
              <a:t>Software upgrade in the framework of the new DRD1 «collaboration». 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>
                <a:sym typeface="Wingdings" pitchFamily="2" charset="2"/>
              </a:rPr>
              <a:t>Main steps: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sym typeface="Wingdings" pitchFamily="2" charset="2"/>
              </a:rPr>
              <a:t>Transition from GEANT4-10.0 to GEANT4-11.0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Description of the new bunker geometry  </a:t>
            </a:r>
          </a:p>
          <a:p>
            <a:pPr marL="0" indent="0">
              <a:buNone/>
            </a:pPr>
            <a:r>
              <a:rPr lang="en-US" sz="2000" dirty="0"/>
              <a:t>[ref] https://gif-irrad.web.cern.ch/documents/1-s2.0-S0168900217306113-main.pdf</a:t>
            </a:r>
          </a:p>
        </p:txBody>
      </p:sp>
      <p:pic>
        <p:nvPicPr>
          <p:cNvPr id="6" name="Immagine 5" descr="Immagine che contiene schermata, Modellazione 3D, schizzo&#10;&#10;Descrizione generata automaticamente">
            <a:extLst>
              <a:ext uri="{FF2B5EF4-FFF2-40B4-BE49-F238E27FC236}">
                <a16:creationId xmlns:a16="http://schemas.microsoft.com/office/drawing/2014/main" id="{95610012-0825-31FA-5509-3F4E191DDE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1933" y="4465695"/>
            <a:ext cx="3588134" cy="2027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6983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2E03FE-0F44-EBFC-5A61-FCFB27783A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9031" y="133482"/>
            <a:ext cx="10515600" cy="1325563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accent1">
                    <a:lumMod val="75000"/>
                  </a:schemeClr>
                </a:solidFill>
                <a:sym typeface="Wingdings" pitchFamily="2" charset="2"/>
              </a:rPr>
              <a:t>Transition from GEANT4-10.0 to GEANT4-10.7 (1) 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ED63646-EA2F-F4CB-88F8-A8C960F58A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62633"/>
            <a:ext cx="10515600" cy="435133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/>
              <a:t>New GEANT4 version: geant4-10-07-patch-03 [MT]</a:t>
            </a:r>
          </a:p>
          <a:p>
            <a:pPr marL="0" indent="0">
              <a:buNone/>
            </a:pPr>
            <a:endParaRPr lang="en-US" sz="2400" dirty="0"/>
          </a:p>
          <a:p>
            <a:pPr>
              <a:buFont typeface="Wingdings" pitchFamily="2" charset="2"/>
              <a:buChar char="Ø"/>
            </a:pPr>
            <a:r>
              <a:rPr lang="en-US" sz="2400" dirty="0"/>
              <a:t>Change of one class in the GIF++ project ()</a:t>
            </a:r>
          </a:p>
          <a:p>
            <a:pPr marL="0" indent="0">
              <a:buNone/>
            </a:pPr>
            <a:r>
              <a:rPr lang="en-US" sz="2400" dirty="0"/>
              <a:t>  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   </a:t>
            </a:r>
            <a:r>
              <a:rPr lang="en-US" sz="2400" b="1" dirty="0">
                <a:solidFill>
                  <a:srgbClr val="0070C0"/>
                </a:solidFill>
              </a:rPr>
              <a:t>Issue: </a:t>
            </a:r>
            <a:r>
              <a:rPr lang="en-US" sz="2400" dirty="0"/>
              <a:t>in class GIF++</a:t>
            </a:r>
            <a:r>
              <a:rPr lang="en-US" sz="2400" dirty="0" err="1"/>
              <a:t>UserScoreWriter</a:t>
            </a:r>
            <a:r>
              <a:rPr lang="en-US" sz="2400" dirty="0"/>
              <a:t>, </a:t>
            </a:r>
          </a:p>
          <a:p>
            <a:pPr marL="0" indent="0">
              <a:buNone/>
            </a:pPr>
            <a:r>
              <a:rPr lang="en-US" sz="2400" dirty="0"/>
              <a:t>   the typedef </a:t>
            </a:r>
            <a:r>
              <a:rPr lang="en-US" sz="2400" dirty="0" err="1">
                <a:solidFill>
                  <a:srgbClr val="FF0000"/>
                </a:solidFill>
              </a:rPr>
              <a:t>MeshScoreMap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/>
              <a:t>becomes defined in G4VScoringMesh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b="1" dirty="0">
                <a:solidFill>
                  <a:srgbClr val="0070C0"/>
                </a:solidFill>
              </a:rPr>
              <a:t>   Solutions: </a:t>
            </a:r>
            <a:r>
              <a:rPr lang="en-US" sz="2400" dirty="0"/>
              <a:t>Geant4 upgrades to G4VScoringMesh::</a:t>
            </a:r>
            <a:r>
              <a:rPr lang="en-US" sz="2400" dirty="0" err="1"/>
              <a:t>MeshScoreMap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19775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7D7064-4415-0AB5-350A-8630530F1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9951"/>
            <a:ext cx="10515600" cy="1325563"/>
          </a:xfrm>
        </p:spPr>
        <p:txBody>
          <a:bodyPr>
            <a:normAutofit/>
          </a:bodyPr>
          <a:lstStyle/>
          <a:p>
            <a:r>
              <a:rPr lang="en-US" sz="3000" dirty="0">
                <a:solidFill>
                  <a:srgbClr val="0070C0"/>
                </a:solidFill>
              </a:rPr>
              <a:t>Other Changes: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E89426C-0A93-A9D4-DEB3-29576847AC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30016"/>
            <a:ext cx="10515600" cy="45035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 err="1">
                <a:solidFill>
                  <a:srgbClr val="FF0000"/>
                </a:solidFill>
              </a:rPr>
              <a:t>MeshScoreMap</a:t>
            </a:r>
            <a:r>
              <a:rPr lang="it-IT" dirty="0">
                <a:solidFill>
                  <a:srgbClr val="FF0000"/>
                </a:solidFill>
              </a:rPr>
              <a:t> </a:t>
            </a:r>
            <a:r>
              <a:rPr lang="it-IT" dirty="0" err="1">
                <a:solidFill>
                  <a:srgbClr val="FF0000"/>
                </a:solidFill>
              </a:rPr>
              <a:t>fSMap</a:t>
            </a:r>
            <a:r>
              <a:rPr lang="it-IT" dirty="0">
                <a:solidFill>
                  <a:srgbClr val="FF0000"/>
                </a:solidFill>
              </a:rPr>
              <a:t> = </a:t>
            </a:r>
            <a:r>
              <a:rPr lang="it-IT" dirty="0" err="1">
                <a:solidFill>
                  <a:srgbClr val="FF0000"/>
                </a:solidFill>
              </a:rPr>
              <a:t>fScoringMesh</a:t>
            </a:r>
            <a:r>
              <a:rPr lang="it-IT" dirty="0">
                <a:solidFill>
                  <a:srgbClr val="FF0000"/>
                </a:solidFill>
              </a:rPr>
              <a:t>-&gt;</a:t>
            </a:r>
            <a:r>
              <a:rPr lang="it-IT" dirty="0" err="1">
                <a:solidFill>
                  <a:srgbClr val="FF0000"/>
                </a:solidFill>
              </a:rPr>
              <a:t>GetScoreMap</a:t>
            </a:r>
            <a:r>
              <a:rPr lang="it-IT" dirty="0">
                <a:solidFill>
                  <a:srgbClr val="FF0000"/>
                </a:solidFill>
              </a:rPr>
              <a:t>();</a:t>
            </a:r>
          </a:p>
          <a:p>
            <a:pPr marL="0" indent="0">
              <a:buNone/>
            </a:pPr>
            <a:r>
              <a:rPr lang="it-IT" dirty="0"/>
              <a:t>G4VScoringMesh::</a:t>
            </a:r>
            <a:r>
              <a:rPr lang="it-IT" dirty="0" err="1"/>
              <a:t>MeshScoreMap</a:t>
            </a:r>
            <a:r>
              <a:rPr lang="it-IT" dirty="0"/>
              <a:t> </a:t>
            </a:r>
            <a:r>
              <a:rPr lang="it-IT" dirty="0" err="1"/>
              <a:t>fSMap</a:t>
            </a:r>
            <a:r>
              <a:rPr lang="it-IT" dirty="0"/>
              <a:t> = </a:t>
            </a:r>
            <a:r>
              <a:rPr lang="it-IT" dirty="0" err="1"/>
              <a:t>fScoringMesh</a:t>
            </a:r>
            <a:r>
              <a:rPr lang="it-IT" dirty="0"/>
              <a:t>-&gt;</a:t>
            </a:r>
            <a:r>
              <a:rPr lang="it-IT" dirty="0" err="1"/>
              <a:t>GetScoreMap</a:t>
            </a:r>
            <a:r>
              <a:rPr lang="it-IT" dirty="0"/>
              <a:t>();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 err="1">
                <a:solidFill>
                  <a:srgbClr val="FF0000"/>
                </a:solidFill>
              </a:rPr>
              <a:t>std</a:t>
            </a:r>
            <a:r>
              <a:rPr lang="it-IT" dirty="0">
                <a:solidFill>
                  <a:srgbClr val="FF0000"/>
                </a:solidFill>
              </a:rPr>
              <a:t>::</a:t>
            </a:r>
            <a:r>
              <a:rPr lang="it-IT" dirty="0" err="1">
                <a:solidFill>
                  <a:srgbClr val="FF0000"/>
                </a:solidFill>
              </a:rPr>
              <a:t>map</a:t>
            </a:r>
            <a:r>
              <a:rPr lang="it-IT" dirty="0">
                <a:solidFill>
                  <a:srgbClr val="FF0000"/>
                </a:solidFill>
              </a:rPr>
              <a:t>&lt;G4int, G4double*&gt; * score = </a:t>
            </a:r>
            <a:r>
              <a:rPr lang="it-IT" dirty="0" err="1">
                <a:solidFill>
                  <a:srgbClr val="FF0000"/>
                </a:solidFill>
              </a:rPr>
              <a:t>msMapItr</a:t>
            </a:r>
            <a:r>
              <a:rPr lang="it-IT" dirty="0">
                <a:solidFill>
                  <a:srgbClr val="FF0000"/>
                </a:solidFill>
              </a:rPr>
              <a:t>-&gt;second-&gt;</a:t>
            </a:r>
            <a:r>
              <a:rPr lang="it-IT" dirty="0" err="1">
                <a:solidFill>
                  <a:srgbClr val="FF0000"/>
                </a:solidFill>
              </a:rPr>
              <a:t>GetMap</a:t>
            </a:r>
            <a:r>
              <a:rPr lang="it-IT" dirty="0">
                <a:solidFill>
                  <a:srgbClr val="FF0000"/>
                </a:solidFill>
              </a:rPr>
              <a:t>();</a:t>
            </a:r>
          </a:p>
          <a:p>
            <a:pPr marL="0" indent="0">
              <a:buNone/>
            </a:pPr>
            <a:r>
              <a:rPr lang="it-IT" dirty="0" err="1"/>
              <a:t>std</a:t>
            </a:r>
            <a:r>
              <a:rPr lang="it-IT" dirty="0"/>
              <a:t>::</a:t>
            </a:r>
            <a:r>
              <a:rPr lang="it-IT" dirty="0" err="1"/>
              <a:t>map</a:t>
            </a:r>
            <a:r>
              <a:rPr lang="it-IT" dirty="0"/>
              <a:t>&lt;G4int, G4StatDouble *&gt; &amp;score = *(</a:t>
            </a:r>
            <a:r>
              <a:rPr lang="it-IT" dirty="0" err="1"/>
              <a:t>msMapItr</a:t>
            </a:r>
            <a:r>
              <a:rPr lang="it-IT" dirty="0"/>
              <a:t>-&gt;second-&gt;</a:t>
            </a:r>
            <a:r>
              <a:rPr lang="it-IT" dirty="0" err="1"/>
              <a:t>GetMap</a:t>
            </a:r>
            <a:r>
              <a:rPr lang="it-IT" dirty="0"/>
              <a:t>());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std::map&lt;G4int, G4double*&gt;::iterator value = score-&gt;find(</a:t>
            </a:r>
            <a:r>
              <a:rPr lang="en-US" dirty="0" err="1">
                <a:solidFill>
                  <a:srgbClr val="FF0000"/>
                </a:solidFill>
              </a:rPr>
              <a:t>idx</a:t>
            </a:r>
            <a:r>
              <a:rPr lang="en-US" dirty="0">
                <a:solidFill>
                  <a:srgbClr val="FF0000"/>
                </a:solidFill>
              </a:rPr>
              <a:t>);</a:t>
            </a:r>
            <a:endParaRPr lang="it-IT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it-IT" dirty="0" err="1"/>
              <a:t>std</a:t>
            </a:r>
            <a:r>
              <a:rPr lang="it-IT" dirty="0"/>
              <a:t>::</a:t>
            </a:r>
            <a:r>
              <a:rPr lang="it-IT" dirty="0" err="1"/>
              <a:t>map</a:t>
            </a:r>
            <a:r>
              <a:rPr lang="it-IT" dirty="0"/>
              <a:t>&lt;G4int, G4StatDouble *&gt;::iterator </a:t>
            </a:r>
            <a:r>
              <a:rPr lang="it-IT" dirty="0" err="1"/>
              <a:t>value</a:t>
            </a:r>
            <a:r>
              <a:rPr lang="it-IT" dirty="0"/>
              <a:t> = </a:t>
            </a:r>
            <a:r>
              <a:rPr lang="it-IT" dirty="0" err="1"/>
              <a:t>score.find</a:t>
            </a:r>
            <a:r>
              <a:rPr lang="it-IT" dirty="0"/>
              <a:t>(</a:t>
            </a:r>
            <a:r>
              <a:rPr lang="it-IT" dirty="0" err="1"/>
              <a:t>idx</a:t>
            </a:r>
            <a:r>
              <a:rPr lang="it-IT" dirty="0"/>
              <a:t>);</a:t>
            </a:r>
          </a:p>
        </p:txBody>
      </p:sp>
      <p:sp>
        <p:nvSpPr>
          <p:cNvPr id="4" name="Titolo 1">
            <a:extLst>
              <a:ext uri="{FF2B5EF4-FFF2-40B4-BE49-F238E27FC236}">
                <a16:creationId xmlns:a16="http://schemas.microsoft.com/office/drawing/2014/main" id="{7256E33B-727E-80FF-3E39-57ABC5095DDF}"/>
              </a:ext>
            </a:extLst>
          </p:cNvPr>
          <p:cNvSpPr txBox="1">
            <a:spLocks/>
          </p:cNvSpPr>
          <p:nvPr/>
        </p:nvSpPr>
        <p:spPr>
          <a:xfrm>
            <a:off x="709804" y="12444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chemeClr val="accent1">
                    <a:lumMod val="75000"/>
                  </a:schemeClr>
                </a:solidFill>
                <a:sym typeface="Wingdings" pitchFamily="2" charset="2"/>
              </a:rPr>
              <a:t>Transition from GEANT4-10.0 to GEANT4-10.7  (2)</a:t>
            </a:r>
          </a:p>
        </p:txBody>
      </p:sp>
    </p:spTree>
    <p:extLst>
      <p:ext uri="{BB962C8B-B14F-4D97-AF65-F5344CB8AC3E}">
        <p14:creationId xmlns:p14="http://schemas.microsoft.com/office/powerpoint/2010/main" val="35245212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9CB05A1-44D4-918D-105D-C0D10F377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4150"/>
            <a:ext cx="10515600" cy="1325563"/>
          </a:xfrm>
        </p:spPr>
        <p:txBody>
          <a:bodyPr/>
          <a:lstStyle/>
          <a:p>
            <a:r>
              <a:rPr lang="en-US">
                <a:solidFill>
                  <a:srgbClr val="0070C0"/>
                </a:solidFill>
              </a:rPr>
              <a:t>GIF++ geometry UPDATE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4E625F0-7E9B-5181-5C2E-9569F2FD4E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5563" y="1819469"/>
            <a:ext cx="5478625" cy="4683967"/>
          </a:xfrm>
        </p:spPr>
        <p:txBody>
          <a:bodyPr>
            <a:normAutofit fontScale="925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en-US" dirty="0"/>
              <a:t>STEP file was opened with an open source </a:t>
            </a:r>
            <a:r>
              <a:rPr lang="en-US" dirty="0" err="1"/>
              <a:t>FreeCAD</a:t>
            </a:r>
            <a:r>
              <a:rPr lang="en-US" dirty="0"/>
              <a:t> to obtain the layout of the bunker</a:t>
            </a:r>
          </a:p>
          <a:p>
            <a:pPr marL="0" indent="0" algn="just">
              <a:buNone/>
            </a:pPr>
            <a:endParaRPr lang="en-US" dirty="0"/>
          </a:p>
          <a:p>
            <a:pPr marL="514350" indent="-514350" algn="just">
              <a:buFont typeface="+mj-lt"/>
              <a:buAutoNum type="arabicPeriod" startAt="2"/>
            </a:pPr>
            <a:r>
              <a:rPr lang="en-US" dirty="0"/>
              <a:t>A new file GDML with </a:t>
            </a:r>
            <a:r>
              <a:rPr lang="en-US" dirty="0" err="1"/>
              <a:t>FreeCAD</a:t>
            </a:r>
            <a:r>
              <a:rPr lang="en-US" dirty="0"/>
              <a:t> was created and the geometry was described using a box model. </a:t>
            </a:r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r>
              <a:rPr lang="en-US" sz="2200" dirty="0"/>
              <a:t>Note: The format of the GDML file is not compatible with the one used by GEANT </a:t>
            </a:r>
            <a:r>
              <a:rPr lang="en-US" sz="2200" dirty="0">
                <a:hlinkClick r:id="rId2"/>
              </a:rPr>
              <a:t>https://gdml.web.cern.ch/GDML/</a:t>
            </a:r>
            <a:endParaRPr lang="en-US" sz="2200" dirty="0"/>
          </a:p>
          <a:p>
            <a:pPr marL="0" indent="0">
              <a:buNone/>
            </a:pPr>
            <a:r>
              <a:rPr lang="en-US" sz="2200" dirty="0"/>
              <a:t>Some manipulation needed to solve the issue </a:t>
            </a:r>
          </a:p>
          <a:p>
            <a:pPr marL="514350" indent="-514350" algn="just">
              <a:buFont typeface="+mj-lt"/>
              <a:buAutoNum type="arabicPeriod"/>
            </a:pPr>
            <a:endParaRPr lang="en-US" dirty="0"/>
          </a:p>
          <a:p>
            <a:pPr algn="just"/>
            <a:endParaRPr lang="en-US" dirty="0"/>
          </a:p>
        </p:txBody>
      </p:sp>
      <p:pic>
        <p:nvPicPr>
          <p:cNvPr id="4" name="Immagine 3" descr="Immagine che contiene testo, schermata, diagramma, software&#10;&#10;Descrizione generata automaticamente">
            <a:extLst>
              <a:ext uri="{FF2B5EF4-FFF2-40B4-BE49-F238E27FC236}">
                <a16:creationId xmlns:a16="http://schemas.microsoft.com/office/drawing/2014/main" id="{E850CC26-C74F-D20F-BA1B-FC980FD25D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3395" y="1819469"/>
            <a:ext cx="5337110" cy="2832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3839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56E6E78-A03F-D482-A7CA-1CB636C1D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850" y="120682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Upgrade geometry: layout </a:t>
            </a:r>
          </a:p>
        </p:txBody>
      </p:sp>
      <p:pic>
        <p:nvPicPr>
          <p:cNvPr id="5" name="Immagine 4" descr="Immagine che contiene diagramma, design&#10;&#10;Descrizione generata automaticamente">
            <a:extLst>
              <a:ext uri="{FF2B5EF4-FFF2-40B4-BE49-F238E27FC236}">
                <a16:creationId xmlns:a16="http://schemas.microsoft.com/office/drawing/2014/main" id="{AD352174-7F1A-52CD-9337-D2363E8B9F5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01"/>
          <a:stretch/>
        </p:blipFill>
        <p:spPr>
          <a:xfrm>
            <a:off x="6096000" y="3702779"/>
            <a:ext cx="5904591" cy="2781996"/>
          </a:xfrm>
          <a:prstGeom prst="rect">
            <a:avLst/>
          </a:prstGeom>
        </p:spPr>
      </p:pic>
      <p:pic>
        <p:nvPicPr>
          <p:cNvPr id="6" name="Immagine 5" descr="Immagine che contiene diagramma, linea, Piano, Disegno tecnico&#10;&#10;Descrizione generata automaticamente">
            <a:extLst>
              <a:ext uri="{FF2B5EF4-FFF2-40B4-BE49-F238E27FC236}">
                <a16:creationId xmlns:a16="http://schemas.microsoft.com/office/drawing/2014/main" id="{2C26B7F4-9744-436A-C845-9815200F6B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912" y="1446245"/>
            <a:ext cx="5519738" cy="3472594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E6CB6714-3F46-FBA5-A9E5-67740FA18720}"/>
              </a:ext>
            </a:extLst>
          </p:cNvPr>
          <p:cNvSpPr txBox="1"/>
          <p:nvPr/>
        </p:nvSpPr>
        <p:spPr>
          <a:xfrm>
            <a:off x="3555644" y="1650057"/>
            <a:ext cx="20597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70C0"/>
                </a:solidFill>
              </a:rPr>
              <a:t>CAD Gif++ layout 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8CFDB662-47C9-5851-B101-42149FACB64F}"/>
              </a:ext>
            </a:extLst>
          </p:cNvPr>
          <p:cNvSpPr txBox="1"/>
          <p:nvPr/>
        </p:nvSpPr>
        <p:spPr>
          <a:xfrm>
            <a:off x="9687198" y="3244334"/>
            <a:ext cx="20597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70C0"/>
                </a:solidFill>
              </a:rPr>
              <a:t>GEANT </a:t>
            </a:r>
            <a:r>
              <a:rPr lang="en-GB" dirty="0" err="1">
                <a:solidFill>
                  <a:srgbClr val="0070C0"/>
                </a:solidFill>
              </a:rPr>
              <a:t>gdml</a:t>
            </a:r>
            <a:r>
              <a:rPr lang="en-GB" dirty="0">
                <a:solidFill>
                  <a:srgbClr val="0070C0"/>
                </a:solidFill>
              </a:rPr>
              <a:t> layout </a:t>
            </a:r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867425AE-B318-7B85-E056-70041CE7725A}"/>
              </a:ext>
            </a:extLst>
          </p:cNvPr>
          <p:cNvSpPr/>
          <p:nvPr/>
        </p:nvSpPr>
        <p:spPr>
          <a:xfrm>
            <a:off x="7072604" y="6111551"/>
            <a:ext cx="1007705" cy="373224"/>
          </a:xfrm>
          <a:prstGeom prst="rect">
            <a:avLst/>
          </a:prstGeom>
          <a:solidFill>
            <a:srgbClr val="DCDCD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450922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56E6E78-A03F-D482-A7CA-1CB636C1D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635" y="331627"/>
            <a:ext cx="5030755" cy="904270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Preliminary Results</a:t>
            </a:r>
          </a:p>
        </p:txBody>
      </p:sp>
      <p:pic>
        <p:nvPicPr>
          <p:cNvPr id="7" name="Immagine 6" descr="Immagine che contiene testo, diagramma, Diagramma, schermata&#10;&#10;Descrizione generata automaticamente">
            <a:extLst>
              <a:ext uri="{FF2B5EF4-FFF2-40B4-BE49-F238E27FC236}">
                <a16:creationId xmlns:a16="http://schemas.microsoft.com/office/drawing/2014/main" id="{B4DA073C-3E65-0A4E-BCB7-2CB3660F99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8688" y="2043404"/>
            <a:ext cx="7625403" cy="3773842"/>
          </a:xfrm>
          <a:prstGeom prst="rect">
            <a:avLst/>
          </a:prstGeom>
        </p:spPr>
      </p:pic>
      <p:sp>
        <p:nvSpPr>
          <p:cNvPr id="8" name="Rettangolo 7">
            <a:extLst>
              <a:ext uri="{FF2B5EF4-FFF2-40B4-BE49-F238E27FC236}">
                <a16:creationId xmlns:a16="http://schemas.microsoft.com/office/drawing/2014/main" id="{54C4A079-145E-3E42-2E5D-8E34FF166FB9}"/>
              </a:ext>
            </a:extLst>
          </p:cNvPr>
          <p:cNvSpPr/>
          <p:nvPr/>
        </p:nvSpPr>
        <p:spPr>
          <a:xfrm>
            <a:off x="7219032" y="5543999"/>
            <a:ext cx="683997" cy="9034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7F456657-87DD-DDBA-9D0B-025C354503DD}"/>
              </a:ext>
            </a:extLst>
          </p:cNvPr>
          <p:cNvSpPr txBox="1"/>
          <p:nvPr/>
        </p:nvSpPr>
        <p:spPr>
          <a:xfrm>
            <a:off x="840635" y="1300088"/>
            <a:ext cx="305966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Simulated gamma: 2 10</a:t>
            </a:r>
            <a:r>
              <a:rPr lang="en-US" baseline="30000" dirty="0"/>
              <a:t>6</a:t>
            </a:r>
            <a:endParaRPr lang="en-US" dirty="0"/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1E644CA3-FFF1-C362-63B2-800A150B0E12}"/>
              </a:ext>
            </a:extLst>
          </p:cNvPr>
          <p:cNvSpPr txBox="1"/>
          <p:nvPr/>
        </p:nvSpPr>
        <p:spPr>
          <a:xfrm>
            <a:off x="4635085" y="5947683"/>
            <a:ext cx="334269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 err="1"/>
              <a:t>Flux</a:t>
            </a:r>
            <a:r>
              <a:rPr lang="it-IT" dirty="0"/>
              <a:t> in the range 600-662 </a:t>
            </a:r>
            <a:r>
              <a:rPr lang="it-IT" dirty="0" err="1"/>
              <a:t>keV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62974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9D4417D-E6B3-E4BD-728F-54AA6A922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Dose </a:t>
            </a:r>
            <a:r>
              <a:rPr lang="it-IT" dirty="0" err="1"/>
              <a:t>calculation</a:t>
            </a:r>
            <a:endParaRPr lang="it-IT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Segnaposto contenuto 4">
                <a:extLst>
                  <a:ext uri="{FF2B5EF4-FFF2-40B4-BE49-F238E27FC236}">
                    <a16:creationId xmlns:a16="http://schemas.microsoft.com/office/drawing/2014/main" id="{C40572F2-12BA-691D-B3DE-5A0CECEBFEDD}"/>
                  </a:ext>
                </a:extLst>
              </p:cNvPr>
              <p:cNvSpPr>
                <a:spLocks noGrp="1"/>
              </p:cNvSpPr>
              <p:nvPr>
                <p:ph sz="half" idx="2"/>
              </p:nvPr>
            </p:nvSpPr>
            <p:spPr>
              <a:xfrm>
                <a:off x="838200" y="1586203"/>
                <a:ext cx="6430347" cy="4590759"/>
              </a:xfrm>
            </p:spPr>
            <p:txBody>
              <a:bodyPr>
                <a:normAutofit fontScale="85000" lnSpcReduction="20000"/>
              </a:bodyPr>
              <a:lstStyle/>
              <a:p>
                <a:pPr marL="0" indent="0">
                  <a:buNone/>
                </a:pPr>
                <a:r>
                  <a:rPr lang="it-IT" dirty="0">
                    <a:highlight>
                      <a:srgbClr val="FFFF00"/>
                    </a:highlight>
                  </a:rPr>
                  <a:t>Simulation with probe: 5*10</a:t>
                </a:r>
                <a:r>
                  <a:rPr lang="it-IT" baseline="30000" dirty="0">
                    <a:highlight>
                      <a:srgbClr val="FFFF00"/>
                    </a:highlight>
                  </a:rPr>
                  <a:t>-12</a:t>
                </a:r>
                <a:r>
                  <a:rPr lang="it-IT" dirty="0">
                    <a:highlight>
                      <a:srgbClr val="FFFF00"/>
                    </a:highlight>
                  </a:rPr>
                  <a:t> </a:t>
                </a:r>
                <a:r>
                  <a:rPr lang="it-IT" dirty="0" err="1">
                    <a:highlight>
                      <a:srgbClr val="FFFF00"/>
                    </a:highlight>
                  </a:rPr>
                  <a:t>Gy</a:t>
                </a:r>
                <a:endParaRPr lang="it-IT" dirty="0">
                  <a:highlight>
                    <a:srgbClr val="FFFF00"/>
                  </a:highlight>
                </a:endParaRPr>
              </a:p>
              <a:p>
                <a:pPr marL="0" indent="0">
                  <a:buNone/>
                </a:pPr>
                <a:r>
                  <a:rPr lang="it-IT" dirty="0" err="1"/>
                  <a:t>Simulation</a:t>
                </a:r>
                <a:r>
                  <a:rPr lang="it-IT" dirty="0"/>
                  <a:t> with SD in AIR : 2.73*10</a:t>
                </a:r>
                <a:r>
                  <a:rPr lang="it-IT" baseline="30000" dirty="0"/>
                  <a:t>-24</a:t>
                </a:r>
                <a:r>
                  <a:rPr lang="it-IT" dirty="0"/>
                  <a:t> </a:t>
                </a:r>
                <a:r>
                  <a:rPr lang="it-IT" dirty="0" err="1"/>
                  <a:t>Gy</a:t>
                </a:r>
                <a:endParaRPr lang="it-IT" dirty="0"/>
              </a:p>
              <a:p>
                <a:pPr marL="0" indent="0">
                  <a:buNone/>
                </a:pPr>
                <a:endParaRPr lang="it-IT" dirty="0"/>
              </a:p>
              <a:p>
                <a:pPr marL="0" indent="0">
                  <a:buNone/>
                </a:pPr>
                <a:r>
                  <a:rPr lang="it-IT" dirty="0" err="1"/>
                  <a:t>Calculation</a:t>
                </a:r>
                <a:r>
                  <a:rPr lang="it-IT" dirty="0"/>
                  <a:t> of time:</a:t>
                </a:r>
              </a:p>
              <a:p>
                <a:pPr marL="0" indent="0">
                  <a:buNone/>
                </a:pPr>
                <a:r>
                  <a:rPr lang="it-IT" dirty="0"/>
                  <a:t>2*10</a:t>
                </a:r>
                <a:r>
                  <a:rPr lang="it-IT" baseline="30000" dirty="0"/>
                  <a:t>6</a:t>
                </a:r>
                <a:r>
                  <a:rPr lang="it-IT" dirty="0"/>
                  <a:t> gamma </a:t>
                </a:r>
                <a:r>
                  <a:rPr lang="it-IT" dirty="0" err="1"/>
                  <a:t>correspond</a:t>
                </a:r>
                <a:r>
                  <a:rPr lang="it-IT" dirty="0"/>
                  <a:t> to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num>
                      <m:den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den>
                    </m:f>
                  </m:oMath>
                </a14:m>
                <a:endParaRPr lang="it-IT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b="0" i="1" smtClean="0">
                              <a:latin typeface="Cambria Math" panose="02040503050406030204" pitchFamily="18" charset="0"/>
                            </a:rPr>
                            <m:t>2∗</m:t>
                          </m:r>
                          <m:sSup>
                            <m:sSupPr>
                              <m:ctrlPr>
                                <a:rPr lang="it-IT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it-IT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sup>
                          </m:sSup>
                          <m:r>
                            <a:rPr lang="it-IT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it-IT" b="0" i="1" smtClean="0">
                              <a:latin typeface="Cambria Math" panose="02040503050406030204" pitchFamily="18" charset="0"/>
                            </a:rPr>
                            <m:t>𝑔𝑎𝑚𝑚𝑎</m:t>
                          </m:r>
                        </m:num>
                        <m:den>
                          <m:r>
                            <a:rPr lang="it-IT" b="0" i="1" smtClean="0">
                              <a:latin typeface="Cambria Math" panose="02040503050406030204" pitchFamily="18" charset="0"/>
                            </a:rPr>
                            <m:t>14∗</m:t>
                          </m:r>
                          <m:sSup>
                            <m:sSupPr>
                              <m:ctrlPr>
                                <a:rPr lang="it-IT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it-IT" b="0" i="1" smtClean="0">
                                  <a:latin typeface="Cambria Math" panose="02040503050406030204" pitchFamily="18" charset="0"/>
                                </a:rPr>
                                <m:t>12</m:t>
                              </m:r>
                            </m:sup>
                          </m:sSup>
                          <m:r>
                            <a:rPr lang="it-IT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it-IT" b="0" i="1" smtClean="0">
                              <a:latin typeface="Cambria Math" panose="02040503050406030204" pitchFamily="18" charset="0"/>
                            </a:rPr>
                            <m:t>𝐵𝑞</m:t>
                          </m:r>
                        </m:den>
                      </m:f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=0,14∗</m:t>
                      </m:r>
                      <m:sSup>
                        <m:sSupPr>
                          <m:ctrlPr>
                            <a:rPr lang="it-IT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it-IT" b="0" i="1" smtClean="0">
                              <a:latin typeface="Cambria Math" panose="02040503050406030204" pitchFamily="18" charset="0"/>
                            </a:rPr>
                            <m:t>−6</m:t>
                          </m:r>
                        </m:sup>
                      </m:sSup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it-IT" dirty="0"/>
              </a:p>
              <a:p>
                <a:pPr marL="0" indent="0">
                  <a:buNone/>
                </a:pPr>
                <a:endParaRPr lang="it-IT" dirty="0"/>
              </a:p>
              <a:p>
                <a:pPr marL="0" indent="0">
                  <a:buNone/>
                </a:pPr>
                <a:r>
                  <a:rPr lang="it-IT" dirty="0" err="1"/>
                  <a:t>Calculation</a:t>
                </a:r>
                <a:r>
                  <a:rPr lang="it-IT" dirty="0"/>
                  <a:t> of Rate Dose:</a:t>
                </a:r>
              </a:p>
              <a:p>
                <a:pPr marL="0" indent="0">
                  <a:buNone/>
                </a:pPr>
                <a:r>
                  <a:rPr lang="it-IT" dirty="0"/>
                  <a:t>Rate Dose: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2,73∗</m:t>
                        </m:r>
                        <m:sSup>
                          <m:sSupPr>
                            <m:ctrlPr>
                              <a:rPr lang="it-IT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it-IT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it-IT" b="0" i="1" smtClean="0">
                                <a:latin typeface="Cambria Math" panose="02040503050406030204" pitchFamily="18" charset="0"/>
                              </a:rPr>
                              <m:t>−24 </m:t>
                            </m:r>
                          </m:sup>
                        </m:sSup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𝐺𝑦</m:t>
                        </m:r>
                      </m:num>
                      <m:den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0,14∗</m:t>
                        </m:r>
                        <m:sSup>
                          <m:sSupPr>
                            <m:ctrlPr>
                              <a:rPr lang="it-IT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it-IT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it-IT" b="0" i="1" smtClean="0">
                                <a:latin typeface="Cambria Math" panose="02040503050406030204" pitchFamily="18" charset="0"/>
                              </a:rPr>
                              <m:t>−6</m:t>
                            </m:r>
                          </m:sup>
                        </m:sSup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den>
                    </m:f>
                    <m:r>
                      <a:rPr lang="it-IT" b="0" i="1" smtClean="0">
                        <a:latin typeface="Cambria Math" panose="02040503050406030204" pitchFamily="18" charset="0"/>
                      </a:rPr>
                      <m:t>=19,5∗</m:t>
                    </m:r>
                    <m:f>
                      <m:fPr>
                        <m:ctrlPr>
                          <a:rPr lang="it-IT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it-IT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it-IT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it-IT" b="0" i="1" smtClean="0">
                                <a:latin typeface="Cambria Math" panose="02040503050406030204" pitchFamily="18" charset="0"/>
                              </a:rPr>
                              <m:t>−18</m:t>
                            </m:r>
                          </m:sup>
                        </m:sSup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𝐺𝑦</m:t>
                        </m:r>
                      </m:num>
                      <m:den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den>
                    </m:f>
                    <m:r>
                      <a:rPr lang="it-IT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it-IT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0,1 ∗</m:t>
                      </m:r>
                      <m:sSup>
                        <m:sSup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i="1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it-IT" i="1">
                              <a:latin typeface="Cambria Math" panose="02040503050406030204" pitchFamily="18" charset="0"/>
                            </a:rPr>
                            <m:t>−1</m:t>
                          </m:r>
                          <m:r>
                            <a:rPr lang="it-IT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𝐺𝑦</m:t>
                      </m:r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h</m:t>
                      </m:r>
                    </m:oMath>
                  </m:oMathPara>
                </a14:m>
                <a:endParaRPr lang="it-IT" dirty="0"/>
              </a:p>
              <a:p>
                <a:pPr marL="0" indent="0">
                  <a:buNone/>
                </a:pPr>
                <a:endParaRPr lang="it-IT" dirty="0"/>
              </a:p>
            </p:txBody>
          </p:sp>
        </mc:Choice>
        <mc:Fallback>
          <p:sp>
            <p:nvSpPr>
              <p:cNvPr id="5" name="Segnaposto contenuto 4">
                <a:extLst>
                  <a:ext uri="{FF2B5EF4-FFF2-40B4-BE49-F238E27FC236}">
                    <a16:creationId xmlns:a16="http://schemas.microsoft.com/office/drawing/2014/main" id="{C40572F2-12BA-691D-B3DE-5A0CECEBFED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838200" y="1586203"/>
                <a:ext cx="6430347" cy="4590759"/>
              </a:xfrm>
              <a:blipFill>
                <a:blip r:embed="rId2"/>
                <a:stretch>
                  <a:fillRect l="-1518" t="-3054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Immagine 2" descr="Immagine che contiene diagramma, linea, Piano, Disegno tecnico&#10;&#10;Descrizione generata automaticamente">
            <a:extLst>
              <a:ext uri="{FF2B5EF4-FFF2-40B4-BE49-F238E27FC236}">
                <a16:creationId xmlns:a16="http://schemas.microsoft.com/office/drawing/2014/main" id="{3B5F8E7A-F860-1A2D-E405-35EE4AD6E8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6098" y="2175500"/>
            <a:ext cx="4736241" cy="2979678"/>
          </a:xfrm>
          <a:prstGeom prst="rect">
            <a:avLst/>
          </a:prstGeom>
        </p:spPr>
      </p:pic>
      <p:sp>
        <p:nvSpPr>
          <p:cNvPr id="4" name="Ovale 3">
            <a:extLst>
              <a:ext uri="{FF2B5EF4-FFF2-40B4-BE49-F238E27FC236}">
                <a16:creationId xmlns:a16="http://schemas.microsoft.com/office/drawing/2014/main" id="{A8D540DC-DB93-1387-2333-6D77AC2E3F46}"/>
              </a:ext>
            </a:extLst>
          </p:cNvPr>
          <p:cNvSpPr/>
          <p:nvPr/>
        </p:nvSpPr>
        <p:spPr>
          <a:xfrm>
            <a:off x="9211630" y="3475595"/>
            <a:ext cx="109660" cy="107362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Segnaposto contenuto 4">
            <a:extLst>
              <a:ext uri="{FF2B5EF4-FFF2-40B4-BE49-F238E27FC236}">
                <a16:creationId xmlns:a16="http://schemas.microsoft.com/office/drawing/2014/main" id="{38DBAA12-2328-728C-8564-67F3F71CB8A7}"/>
              </a:ext>
            </a:extLst>
          </p:cNvPr>
          <p:cNvSpPr txBox="1">
            <a:spLocks/>
          </p:cNvSpPr>
          <p:nvPr/>
        </p:nvSpPr>
        <p:spPr>
          <a:xfrm>
            <a:off x="7655395" y="1586203"/>
            <a:ext cx="3331790" cy="47267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dirty="0">
                <a:solidFill>
                  <a:schemeClr val="accent1">
                    <a:lumMod val="40000"/>
                    <a:lumOff val="60000"/>
                  </a:schemeClr>
                </a:solidFill>
                <a:highlight>
                  <a:srgbClr val="800080"/>
                </a:highlight>
              </a:rPr>
              <a:t>Cube of air of 10 cm </a:t>
            </a:r>
          </a:p>
        </p:txBody>
      </p:sp>
    </p:spTree>
    <p:extLst>
      <p:ext uri="{BB962C8B-B14F-4D97-AF65-F5344CB8AC3E}">
        <p14:creationId xmlns:p14="http://schemas.microsoft.com/office/powerpoint/2010/main" val="20039257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9D4417D-E6B3-E4BD-728F-54AA6A922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Dose </a:t>
            </a:r>
            <a:r>
              <a:rPr lang="it-IT" dirty="0" err="1"/>
              <a:t>calculation</a:t>
            </a:r>
            <a:endParaRPr lang="it-IT" dirty="0"/>
          </a:p>
        </p:txBody>
      </p:sp>
      <p:sp>
        <p:nvSpPr>
          <p:cNvPr id="6" name="Segnaposto contenuto 4">
            <a:extLst>
              <a:ext uri="{FF2B5EF4-FFF2-40B4-BE49-F238E27FC236}">
                <a16:creationId xmlns:a16="http://schemas.microsoft.com/office/drawing/2014/main" id="{38DBAA12-2328-728C-8564-67F3F71CB8A7}"/>
              </a:ext>
            </a:extLst>
          </p:cNvPr>
          <p:cNvSpPr txBox="1">
            <a:spLocks/>
          </p:cNvSpPr>
          <p:nvPr/>
        </p:nvSpPr>
        <p:spPr>
          <a:xfrm>
            <a:off x="4655020" y="6173880"/>
            <a:ext cx="3331790" cy="47267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dirty="0">
                <a:solidFill>
                  <a:schemeClr val="accent1">
                    <a:lumMod val="40000"/>
                    <a:lumOff val="60000"/>
                  </a:schemeClr>
                </a:solidFill>
                <a:highlight>
                  <a:srgbClr val="800080"/>
                </a:highlight>
              </a:rPr>
              <a:t>Cube of air of 10 cm </a:t>
            </a:r>
          </a:p>
        </p:txBody>
      </p:sp>
      <p:pic>
        <p:nvPicPr>
          <p:cNvPr id="10" name="Segnaposto contenuto 9" descr="Immagine che contiene testo, schermata, Blu elettrico, Blu intenso&#10;&#10;Descrizione generata automaticamente">
            <a:extLst>
              <a:ext uri="{FF2B5EF4-FFF2-40B4-BE49-F238E27FC236}">
                <a16:creationId xmlns:a16="http://schemas.microsoft.com/office/drawing/2014/main" id="{FD6FD315-23EC-09C0-4B08-D59C3C21BA9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8502" y="1822542"/>
            <a:ext cx="4554996" cy="4351338"/>
          </a:xfrm>
        </p:spPr>
      </p:pic>
      <p:sp>
        <p:nvSpPr>
          <p:cNvPr id="11" name="Segnaposto contenuto 4">
            <a:extLst>
              <a:ext uri="{FF2B5EF4-FFF2-40B4-BE49-F238E27FC236}">
                <a16:creationId xmlns:a16="http://schemas.microsoft.com/office/drawing/2014/main" id="{D7A2246B-5473-F839-E13E-1922AAA0B332}"/>
              </a:ext>
            </a:extLst>
          </p:cNvPr>
          <p:cNvSpPr txBox="1">
            <a:spLocks/>
          </p:cNvSpPr>
          <p:nvPr/>
        </p:nvSpPr>
        <p:spPr>
          <a:xfrm>
            <a:off x="8475906" y="1690688"/>
            <a:ext cx="1302576" cy="47267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dirty="0"/>
              <a:t>10</a:t>
            </a:r>
            <a:r>
              <a:rPr lang="it-IT" baseline="30000" dirty="0"/>
              <a:t>-9</a:t>
            </a:r>
            <a:endParaRPr lang="it-IT" dirty="0"/>
          </a:p>
        </p:txBody>
      </p:sp>
      <p:cxnSp>
        <p:nvCxnSpPr>
          <p:cNvPr id="13" name="Connettore 2 12">
            <a:extLst>
              <a:ext uri="{FF2B5EF4-FFF2-40B4-BE49-F238E27FC236}">
                <a16:creationId xmlns:a16="http://schemas.microsoft.com/office/drawing/2014/main" id="{C2623C0E-9F93-71B9-4A20-520EE7F9137D}"/>
              </a:ext>
            </a:extLst>
          </p:cNvPr>
          <p:cNvCxnSpPr>
            <a:cxnSpLocks/>
          </p:cNvCxnSpPr>
          <p:nvPr/>
        </p:nvCxnSpPr>
        <p:spPr>
          <a:xfrm flipH="1">
            <a:off x="8808098" y="4077478"/>
            <a:ext cx="106369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37594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1617</TotalTime>
  <Words>488</Words>
  <Application>Microsoft Office PowerPoint</Application>
  <PresentationFormat>Widescreen</PresentationFormat>
  <Paragraphs>72</Paragraphs>
  <Slides>13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Wingdings</vt:lpstr>
      <vt:lpstr>Tema di Office</vt:lpstr>
      <vt:lpstr>Radiation Field Simulation  in GIF ++</vt:lpstr>
      <vt:lpstr>Geant4 GIF++ simulation code  Source:  Pfeiffer Dorothea Software developed in GEANT4-10.0 to simulate GIF++ radiation background [ref]</vt:lpstr>
      <vt:lpstr>Transition from GEANT4-10.0 to GEANT4-10.7 (1)  </vt:lpstr>
      <vt:lpstr>Other Changes: </vt:lpstr>
      <vt:lpstr>GIF++ geometry UPDATE</vt:lpstr>
      <vt:lpstr>Upgrade geometry: layout </vt:lpstr>
      <vt:lpstr>Preliminary Results</vt:lpstr>
      <vt:lpstr>Dose calculation</vt:lpstr>
      <vt:lpstr>Dose calculation</vt:lpstr>
      <vt:lpstr>Next steps </vt:lpstr>
      <vt:lpstr>Conclusion </vt:lpstr>
      <vt:lpstr>Backup </vt:lpstr>
      <vt:lpstr>Dose comparison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GIF ++ code UPGRADE</dc:title>
  <dc:creator>FERRARA NICOLA</dc:creator>
  <cp:lastModifiedBy>Nicola Ferrara</cp:lastModifiedBy>
  <cp:revision>48</cp:revision>
  <dcterms:created xsi:type="dcterms:W3CDTF">2023-06-21T09:08:53Z</dcterms:created>
  <dcterms:modified xsi:type="dcterms:W3CDTF">2024-01-08T10:56:21Z</dcterms:modified>
</cp:coreProperties>
</file>