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1" d="100"/>
          <a:sy n="61" d="100"/>
        </p:scale>
        <p:origin x="6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8DEB1F-8DE1-522A-2C93-CB8FD8707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4C0C6C-AC62-9E0C-17B5-0F68B9C08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83E13D-A792-C270-0E07-93419FE0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9C107D-DAA5-82B5-28F1-04829729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E3AF2A-CD01-6A57-6CA8-98DF2382F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488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78C3F2-C172-2CF5-E2BF-B176547F0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5EA8E07-EE1A-6191-BD50-7072745B3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CFF448-11DF-755E-33CE-31D9426A9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4721D0-C2E4-E4F9-3A7B-B4A6C00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298B56-4AC7-6201-77D5-177FF1046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17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D0A7D01-A4C2-4861-1DDA-B8C1E9B6CB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E3D738-7B8D-5391-502D-6C0D9A7A1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F7FF40-0F49-506D-A7B3-D4D589DB5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857ED2-6C00-C191-2CD3-2083308C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7349D4-8EAE-90A3-3789-C959440B6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12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41A0B1-86AB-90E2-0D79-4071052B9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E54574-87A2-CC05-7D7B-D26EBAC85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9689BF-96B2-7DFD-EC7B-81C1A3B7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766245-4ED7-B072-8AA9-1929ACB98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88CAC6-4C54-5B93-0FD0-5C32F82CC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13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4A615B-BFB3-9007-2D28-C15B058A3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AC7EB3-C60A-E0E4-BD9D-3536AC8B0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BA3C32-3956-3D87-BA50-ADFC6DCA2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117612-C0F5-B7C2-F7C8-F702BFA91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CE47B0-8286-ECDE-9D8B-2507D8393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81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1B7FBA-D779-CCF6-2445-4E044FA36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91D53F-2C96-FAFE-B5B0-EBEE3C8DE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0AD87A5-08A1-D6C4-472E-668A422D6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13FD73-39B3-B7AD-3CCD-3A6155C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794943D-BB28-FF00-11B0-ABEB651B4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1E31CA-AEE8-AEDA-D64F-D873C5DD5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64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A7618C-C287-947A-2310-E23762A0A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DBB9D7E-9680-88DE-4A08-198190AAE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3CB04B1-1549-1989-D474-B0406A590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D956CA1-FAAD-B803-D935-7E9650FDF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06B19C9-FC57-A855-1678-D81D6B321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B034E14-F4D5-3421-07A2-E6357B19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5D311C7-6490-B756-FD57-55AB70930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F6E716A-2248-2E1D-7F37-C67E375C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9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E66778-5226-F1A4-3779-FE9A4E11B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CFDC5AB-7080-366E-0CB0-171820493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46E246A-92A0-854B-C25A-4EC27CFC0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273FD70-C767-8289-C748-0D1398F3F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70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3599AEB-D08A-6684-51D4-95CD8C85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9A602CE-EE06-070A-58EB-79391E271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C987F1D-112A-8A66-FD7B-A7EBF05E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93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54F3E-D09B-E060-60FD-4A40F651E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BC8DFD-A15A-5147-F282-9DEB5ECC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D37B55-696D-EA58-77AC-67EC76E4C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E7D378-53CE-DB9E-5C2A-DEECB77B6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B99E73-5C34-414D-1AF3-3E5B79524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12423C-62BE-11DE-7EBD-CAC2CC5B8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862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52559E-EABF-BD5B-21AA-04838BBB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F0FBF2D-B9D0-8A13-DB2C-46252F6005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B7D4D87-3302-65C9-7A23-E0719FAEE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C4DD3B0-51CB-A10D-C818-B8274E813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2F505A-8785-ED26-AAA3-01121B275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0140371-734C-D92F-8B77-6D40C681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53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71DD499-2FD4-0A84-3666-C4D3859A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724D6C-26CC-4E9C-E109-4DF108B51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EB20D1-F10A-F7CE-9918-28957111D5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3498-D0B5-4C7E-B310-1E49FC10CE0C}" type="datetimeFigureOut">
              <a:rPr lang="it-IT" smtClean="0"/>
              <a:t>10/01/2024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AEE765-61CB-7D8A-6DEC-696E286276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230A04-FE12-6B95-D653-182D3EFFF9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58A43-14D2-4FDD-B2A2-2A8E37BA0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184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7B6B9F-EFBD-C452-7D2B-3354D3AD85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Stato Call Horizon Europe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5FCF190-5EA9-E2DF-EABC-5F3A7EE83D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Luciano Gaido</a:t>
            </a:r>
          </a:p>
        </p:txBody>
      </p:sp>
    </p:spTree>
    <p:extLst>
      <p:ext uri="{BB962C8B-B14F-4D97-AF65-F5344CB8AC3E}">
        <p14:creationId xmlns:p14="http://schemas.microsoft.com/office/powerpoint/2010/main" val="180001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6EA9D5-7AFA-A476-6596-C2179317E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7859"/>
            <a:ext cx="10515600" cy="4351338"/>
          </a:xfrm>
        </p:spPr>
        <p:txBody>
          <a:bodyPr/>
          <a:lstStyle/>
          <a:p>
            <a:r>
              <a:rPr lang="it-IT" dirty="0"/>
              <a:t>Nuove call: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r>
              <a:rPr lang="it-IT" dirty="0"/>
              <a:t>4 call INFRA-TECH</a:t>
            </a:r>
          </a:p>
          <a:p>
            <a:pPr lvl="1"/>
            <a:r>
              <a:rPr lang="it-IT" dirty="0"/>
              <a:t>5 call INFRA-EOSC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aperte il 6 Dicembre 2023</a:t>
            </a:r>
          </a:p>
          <a:p>
            <a:pPr lvl="1"/>
            <a:r>
              <a:rPr lang="it-IT" dirty="0"/>
              <a:t>deadline: 12 Marzo 2024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1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9AB32D-8D03-807C-ACE1-BAD0B6047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017"/>
            <a:ext cx="10515600" cy="5668251"/>
          </a:xfrm>
        </p:spPr>
        <p:txBody>
          <a:bodyPr>
            <a:normAutofit/>
          </a:bodyPr>
          <a:lstStyle/>
          <a:p>
            <a:endParaRPr lang="it-IT" sz="2400" dirty="0"/>
          </a:p>
          <a:p>
            <a:r>
              <a:rPr lang="it-IT" sz="2400" dirty="0"/>
              <a:t>TECH-01-01: </a:t>
            </a:r>
            <a:r>
              <a:rPr lang="en" sz="2400" dirty="0">
                <a:solidFill>
                  <a:schemeClr val="accent5">
                    <a:lumMod val="75000"/>
                  </a:schemeClr>
                </a:solidFill>
              </a:rPr>
              <a:t>R&amp;D for the next generation of scientific instrumentation, tools, methods, solutions for RI upgrade</a:t>
            </a:r>
            <a:endParaRPr lang="it-IT" sz="24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sz="2400" dirty="0"/>
          </a:p>
          <a:p>
            <a:pPr lvl="1"/>
            <a:r>
              <a:rPr lang="it-IT" dirty="0" err="1"/>
              <a:t>proposal</a:t>
            </a:r>
            <a:r>
              <a:rPr lang="it-IT" dirty="0"/>
              <a:t> coordinato da EGI </a:t>
            </a: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/>
              <a:t>attività su IAM, Francesco Giacomini ha discusso appena prima di Natale i possibili contenuti di nostro interesse con Valeria Ardizzone, ma non ci sono ancora informazioni quantitative</a:t>
            </a:r>
          </a:p>
          <a:p>
            <a:pPr lvl="1"/>
            <a:endParaRPr lang="it-IT" sz="2400" dirty="0"/>
          </a:p>
          <a:p>
            <a:pPr lvl="1"/>
            <a:r>
              <a:rPr lang="it-IT" dirty="0" err="1"/>
              <a:t>proposal</a:t>
            </a:r>
            <a:r>
              <a:rPr lang="it-IT" dirty="0"/>
              <a:t> M2TECH, coordinato da LAPP/CNRS </a:t>
            </a:r>
            <a:r>
              <a:rPr lang="it-IT" dirty="0">
                <a:sym typeface="Wingdings" panose="05000000000000000000" pitchFamily="2" charset="2"/>
              </a:rPr>
              <a:t></a:t>
            </a:r>
            <a:r>
              <a:rPr lang="it-IT" dirty="0"/>
              <a:t> presentazione di Daniele </a:t>
            </a:r>
            <a:r>
              <a:rPr lang="it-IT" dirty="0" err="1"/>
              <a:t>Cesini</a:t>
            </a:r>
            <a:r>
              <a:rPr lang="it-IT" dirty="0"/>
              <a:t> nella scorsa riunione del WG Progetti </a:t>
            </a:r>
          </a:p>
          <a:p>
            <a:pPr lvl="2"/>
            <a:r>
              <a:rPr lang="it-IT" sz="2400" dirty="0"/>
              <a:t>area scientifica</a:t>
            </a:r>
            <a:r>
              <a:rPr lang="it-IT" sz="2400" dirty="0">
                <a:solidFill>
                  <a:srgbClr val="000000"/>
                </a:solidFill>
              </a:rPr>
              <a:t>: </a:t>
            </a:r>
            <a:r>
              <a:rPr lang="it-IT" sz="2400" b="0" i="0" u="none" strike="noStrike" baseline="0" dirty="0">
                <a:solidFill>
                  <a:srgbClr val="000000"/>
                </a:solidFill>
              </a:rPr>
              <a:t>astrofisica multi-</a:t>
            </a:r>
            <a:r>
              <a:rPr lang="it-IT" sz="2400" b="0" i="0" u="none" strike="noStrike" baseline="0" dirty="0" err="1">
                <a:solidFill>
                  <a:srgbClr val="000000"/>
                </a:solidFill>
              </a:rPr>
              <a:t>messenger</a:t>
            </a:r>
            <a:r>
              <a:rPr lang="it-IT" sz="2400" b="0" i="0" u="none" strike="noStrike" baseline="0" dirty="0">
                <a:solidFill>
                  <a:srgbClr val="000000"/>
                </a:solidFill>
              </a:rPr>
              <a:t> attorno a CTAO, ET, KM3Net e loro precursori (Virgo e MAGIC)</a:t>
            </a:r>
            <a:r>
              <a:rPr lang="it-IT" sz="2400" dirty="0"/>
              <a:t>. </a:t>
            </a:r>
          </a:p>
          <a:p>
            <a:pPr lvl="2"/>
            <a:r>
              <a:rPr lang="it-IT" sz="2400" dirty="0"/>
              <a:t>Riproposizione di alcune attività del </a:t>
            </a:r>
            <a:r>
              <a:rPr lang="it-IT" sz="2400" dirty="0" err="1"/>
              <a:t>proposal</a:t>
            </a:r>
            <a:r>
              <a:rPr lang="it-IT" sz="2400" dirty="0"/>
              <a:t> non approvato ACME</a:t>
            </a:r>
          </a:p>
          <a:p>
            <a:pPr lvl="2"/>
            <a:r>
              <a:rPr lang="it-IT" sz="2400" dirty="0"/>
              <a:t>Attività calcolo marginali (WP6, coordinato da S. Bagnasco e S. Schramm)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599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9AB32D-8D03-807C-ACE1-BAD0B6047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017"/>
            <a:ext cx="10515600" cy="5668251"/>
          </a:xfrm>
        </p:spPr>
        <p:txBody>
          <a:bodyPr>
            <a:normAutofit/>
          </a:bodyPr>
          <a:lstStyle/>
          <a:p>
            <a:r>
              <a:rPr lang="it-IT" sz="2400" dirty="0"/>
              <a:t>EOSC-01-03</a:t>
            </a:r>
          </a:p>
          <a:p>
            <a:pPr lvl="1"/>
            <a:r>
              <a:rPr lang="it-IT" dirty="0" err="1"/>
              <a:t>proposal</a:t>
            </a:r>
            <a:r>
              <a:rPr lang="it-IT" dirty="0"/>
              <a:t> su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Thrustworthy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repositories </a:t>
            </a:r>
            <a:r>
              <a:rPr lang="it-IT" dirty="0"/>
              <a:t>coordinato da DANS </a:t>
            </a: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/>
              <a:t>non abbiamo le forze per partecipare </a:t>
            </a:r>
          </a:p>
          <a:p>
            <a:pPr lvl="1"/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EOSC-01-04 </a:t>
            </a:r>
          </a:p>
          <a:p>
            <a:pPr lvl="1"/>
            <a:r>
              <a:rPr lang="it-IT" b="0" i="0" u="none" strike="noStrike" dirty="0" err="1">
                <a:solidFill>
                  <a:srgbClr val="000000"/>
                </a:solidFill>
                <a:effectLst/>
              </a:rPr>
              <a:t>Proposal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it-IT" dirty="0">
                <a:solidFill>
                  <a:srgbClr val="000000"/>
                </a:solidFill>
              </a:rPr>
              <a:t>su </a:t>
            </a:r>
            <a:r>
              <a:rPr lang="it-IT" b="0" i="0" u="none" strike="noStrike" dirty="0">
                <a:solidFill>
                  <a:schemeClr val="accent5">
                    <a:lumMod val="75000"/>
                  </a:schemeClr>
                </a:solidFill>
                <a:effectLst/>
              </a:rPr>
              <a:t>Long </a:t>
            </a:r>
            <a:r>
              <a:rPr lang="it-IT" b="0" i="0" u="none" strike="noStrike" dirty="0" err="1">
                <a:solidFill>
                  <a:schemeClr val="accent5">
                    <a:lumMod val="75000"/>
                  </a:schemeClr>
                </a:solidFill>
                <a:effectLst/>
              </a:rPr>
              <a:t>Term</a:t>
            </a:r>
            <a:r>
              <a:rPr lang="it-IT" b="0" i="0" u="none" strike="noStrike" dirty="0">
                <a:solidFill>
                  <a:schemeClr val="accent5">
                    <a:lumMod val="75000"/>
                  </a:schemeClr>
                </a:solidFill>
                <a:effectLst/>
              </a:rPr>
              <a:t> Data </a:t>
            </a:r>
            <a:r>
              <a:rPr lang="it-IT" b="0" i="0" u="none" strike="noStrike" dirty="0" err="1">
                <a:solidFill>
                  <a:schemeClr val="accent5">
                    <a:lumMod val="75000"/>
                  </a:schemeClr>
                </a:solidFill>
                <a:effectLst/>
              </a:rPr>
              <a:t>Preservation</a:t>
            </a:r>
            <a:r>
              <a:rPr lang="it-IT" b="0" i="0" u="none" strike="noStrike" dirty="0">
                <a:solidFill>
                  <a:schemeClr val="accent5">
                    <a:lumMod val="75000"/>
                  </a:schemeClr>
                </a:solidFill>
                <a:effectLst/>
              </a:rPr>
              <a:t> 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in cui è coinvolto CERN 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sym typeface="Wingdings" panose="05000000000000000000" pitchFamily="2" charset="2"/>
              </a:rPr>
              <a:t>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it-IT" dirty="0">
                <a:solidFill>
                  <a:srgbClr val="000000"/>
                </a:solidFill>
              </a:rPr>
              <a:t>c’è interesse </a:t>
            </a:r>
            <a:r>
              <a:rPr lang="it-IT">
                <a:solidFill>
                  <a:srgbClr val="000000"/>
                </a:solidFill>
              </a:rPr>
              <a:t>al CNAF ma non disponibilità di personale </a:t>
            </a:r>
            <a:endParaRPr lang="it-IT" dirty="0"/>
          </a:p>
          <a:p>
            <a:pPr lvl="1"/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EOSC-01-05 </a:t>
            </a:r>
          </a:p>
          <a:p>
            <a:pPr lvl="1"/>
            <a:r>
              <a:rPr lang="it-IT" b="0" i="0" u="none" strike="noStrike" dirty="0" err="1">
                <a:solidFill>
                  <a:srgbClr val="000000"/>
                </a:solidFill>
                <a:effectLst/>
              </a:rPr>
              <a:t>Proposal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 coordinato da EGI su </a:t>
            </a:r>
            <a:r>
              <a:rPr lang="en" sz="2400" dirty="0">
                <a:solidFill>
                  <a:schemeClr val="accent5">
                    <a:lumMod val="75000"/>
                  </a:schemeClr>
                </a:solidFill>
              </a:rPr>
              <a:t>Innovative and customizable services for EOSC Exchange</a:t>
            </a:r>
            <a:r>
              <a:rPr lang="en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sym typeface="Wingdings" panose="05000000000000000000" pitchFamily="2" charset="2"/>
              </a:rPr>
              <a:t> 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Daniele Spiga è in contatto con Diego Scardaci per l'evoluzione di alcune attività di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</a:rPr>
              <a:t>Intertwin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it-IT" dirty="0"/>
              <a:t>prima riunione della collaborazione giovedì 11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8048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di Office</vt:lpstr>
      <vt:lpstr>Stato Call Horizon Europe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Luciano Gaido</dc:creator>
  <cp:lastModifiedBy>Luciano Gaido</cp:lastModifiedBy>
  <cp:revision>17</cp:revision>
  <dcterms:created xsi:type="dcterms:W3CDTF">2024-01-09T08:19:00Z</dcterms:created>
  <dcterms:modified xsi:type="dcterms:W3CDTF">2024-01-10T10:09:01Z</dcterms:modified>
</cp:coreProperties>
</file>