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327"/>
  </p:normalViewPr>
  <p:slideViewPr>
    <p:cSldViewPr snapToGrid="0">
      <p:cViewPr varScale="1">
        <p:scale>
          <a:sx n="122" d="100"/>
          <a:sy n="122" d="100"/>
        </p:scale>
        <p:origin x="208"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1/9/24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1/9/24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1/9/24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1/9/24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1/9/24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hpccoe.eu/eu-hpc-centres-of-excellence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BE3C-5223-C356-0347-5C45331E920D}"/>
              </a:ext>
            </a:extLst>
          </p:cNvPr>
          <p:cNvSpPr>
            <a:spLocks noGrp="1"/>
          </p:cNvSpPr>
          <p:nvPr>
            <p:ph type="ctrTitle"/>
          </p:nvPr>
        </p:nvSpPr>
        <p:spPr/>
        <p:txBody>
          <a:bodyPr/>
          <a:lstStyle/>
          <a:p>
            <a:r>
              <a:rPr lang="en-IT" dirty="0"/>
              <a:t>EuroHPC CoE per HEP?</a:t>
            </a:r>
          </a:p>
        </p:txBody>
      </p:sp>
      <p:sp>
        <p:nvSpPr>
          <p:cNvPr id="3" name="Subtitle 2">
            <a:extLst>
              <a:ext uri="{FF2B5EF4-FFF2-40B4-BE49-F238E27FC236}">
                <a16:creationId xmlns:a16="http://schemas.microsoft.com/office/drawing/2014/main" id="{2C44E160-9FF0-B13D-20F4-136540EE61A7}"/>
              </a:ext>
            </a:extLst>
          </p:cNvPr>
          <p:cNvSpPr>
            <a:spLocks noGrp="1"/>
          </p:cNvSpPr>
          <p:nvPr>
            <p:ph type="subTitle" idx="1"/>
          </p:nvPr>
        </p:nvSpPr>
        <p:spPr/>
        <p:txBody>
          <a:bodyPr/>
          <a:lstStyle/>
          <a:p>
            <a:endParaRPr lang="en-IT"/>
          </a:p>
        </p:txBody>
      </p:sp>
    </p:spTree>
    <p:extLst>
      <p:ext uri="{BB962C8B-B14F-4D97-AF65-F5344CB8AC3E}">
        <p14:creationId xmlns:p14="http://schemas.microsoft.com/office/powerpoint/2010/main" val="391821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8130-5014-96AA-FD50-07C3C13BE620}"/>
              </a:ext>
            </a:extLst>
          </p:cNvPr>
          <p:cNvSpPr>
            <a:spLocks noGrp="1"/>
          </p:cNvSpPr>
          <p:nvPr>
            <p:ph type="title"/>
          </p:nvPr>
        </p:nvSpPr>
        <p:spPr/>
        <p:txBody>
          <a:bodyPr/>
          <a:lstStyle/>
          <a:p>
            <a:r>
              <a:rPr lang="en-GB" dirty="0"/>
              <a:t>C</a:t>
            </a:r>
            <a:r>
              <a:rPr lang="en-IT" dirty="0"/>
              <a:t>osa potremmo fare?</a:t>
            </a:r>
          </a:p>
        </p:txBody>
      </p:sp>
      <p:sp>
        <p:nvSpPr>
          <p:cNvPr id="5" name="Content Placeholder 4">
            <a:extLst>
              <a:ext uri="{FF2B5EF4-FFF2-40B4-BE49-F238E27FC236}">
                <a16:creationId xmlns:a16="http://schemas.microsoft.com/office/drawing/2014/main" id="{3E1A13A6-D59D-2EFE-5F25-051E55A133EF}"/>
              </a:ext>
            </a:extLst>
          </p:cNvPr>
          <p:cNvSpPr>
            <a:spLocks noGrp="1"/>
          </p:cNvSpPr>
          <p:nvPr>
            <p:ph idx="1"/>
          </p:nvPr>
        </p:nvSpPr>
        <p:spPr/>
        <p:txBody>
          <a:bodyPr/>
          <a:lstStyle/>
          <a:p>
            <a:r>
              <a:rPr lang="en-GB" dirty="0"/>
              <a:t>M</a:t>
            </a:r>
            <a:r>
              <a:rPr lang="en-IT" dirty="0"/>
              <a:t>anca chiaramente un CoE di HEP. Non ne vedo ne’ lato TH ne’ lato HEP.</a:t>
            </a:r>
          </a:p>
          <a:p>
            <a:r>
              <a:rPr lang="en-GB" dirty="0"/>
              <a:t>M</a:t>
            </a:r>
            <a:r>
              <a:rPr lang="en-IT" dirty="0"/>
              <a:t>i verrebbe da dire che sarebbe opportuno un unico CoE, per un numero di ragioni</a:t>
            </a:r>
          </a:p>
          <a:p>
            <a:pPr lvl="1"/>
            <a:r>
              <a:rPr lang="en-GB" dirty="0"/>
              <a:t>V</a:t>
            </a:r>
            <a:r>
              <a:rPr lang="en-IT" dirty="0"/>
              <a:t>isto che sono richiesti (anche?) codici gia’ paralleli, solo </a:t>
            </a:r>
            <a:r>
              <a:rPr lang="en-GB" dirty="0"/>
              <a:t>i</a:t>
            </a:r>
            <a:r>
              <a:rPr lang="en-IT" dirty="0"/>
              <a:t> TH ce li hanno davvero; lato HEP abbiamo dei tentativi (soprattutto con AI), e dei tests</a:t>
            </a:r>
          </a:p>
          <a:p>
            <a:r>
              <a:rPr lang="en-GB" dirty="0"/>
              <a:t>S</a:t>
            </a:r>
            <a:r>
              <a:rPr lang="en-IT" dirty="0"/>
              <a:t>crivere 5 righe come per gli altri CoE e’ semplice (per esempio prossima pagina); il punto della questione vero e proprio e’ avere il supporto del maggior numero di membri del GB </a:t>
            </a:r>
          </a:p>
          <a:p>
            <a:pPr lvl="2"/>
            <a:endParaRPr lang="en-IT" dirty="0"/>
          </a:p>
        </p:txBody>
      </p:sp>
    </p:spTree>
    <p:extLst>
      <p:ext uri="{BB962C8B-B14F-4D97-AF65-F5344CB8AC3E}">
        <p14:creationId xmlns:p14="http://schemas.microsoft.com/office/powerpoint/2010/main" val="159700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7A9AB-8170-AC9A-FDDD-4E8270CF0B69}"/>
              </a:ext>
            </a:extLst>
          </p:cNvPr>
          <p:cNvSpPr>
            <a:spLocks noGrp="1"/>
          </p:cNvSpPr>
          <p:nvPr>
            <p:ph type="title"/>
          </p:nvPr>
        </p:nvSpPr>
        <p:spPr/>
        <p:txBody>
          <a:bodyPr/>
          <a:lstStyle/>
          <a:p>
            <a:r>
              <a:rPr lang="en-GB" dirty="0"/>
              <a:t>E</a:t>
            </a:r>
            <a:r>
              <a:rPr lang="en-IT" dirty="0"/>
              <a:t>sempio di piccolo testo</a:t>
            </a:r>
          </a:p>
        </p:txBody>
      </p:sp>
      <p:sp>
        <p:nvSpPr>
          <p:cNvPr id="3" name="Content Placeholder 2">
            <a:extLst>
              <a:ext uri="{FF2B5EF4-FFF2-40B4-BE49-F238E27FC236}">
                <a16:creationId xmlns:a16="http://schemas.microsoft.com/office/drawing/2014/main" id="{6C5474AD-A27E-F4A4-7A32-FF3EC5F94652}"/>
              </a:ext>
            </a:extLst>
          </p:cNvPr>
          <p:cNvSpPr>
            <a:spLocks noGrp="1"/>
          </p:cNvSpPr>
          <p:nvPr>
            <p:ph idx="1"/>
          </p:nvPr>
        </p:nvSpPr>
        <p:spPr/>
        <p:txBody>
          <a:bodyPr/>
          <a:lstStyle/>
          <a:p>
            <a:r>
              <a:rPr lang="en-IT" i="1" dirty="0"/>
              <a:t>High Energy Physics (experimental and theoretical) is one of the scientific domains with larger needs in scientific computing, since decades, and one of the largest scientific communities overall. While the theoretical part is already major driver in the design and utilization of HPC systems, with codes able to scale at 100,000 cores or more, the convergence of the experimental part has started more recently, with a series of PRACE/EuroHPC projects awarded. With the HEP-CoE we will collect experience and ease the transition of existing parallel codes to larger scales and evenrually to the use of GPUs and in general accelerators, and facilitate the transition of experimental codes to an higher level of parallelism, including large scale AI solutions.</a:t>
            </a:r>
          </a:p>
        </p:txBody>
      </p:sp>
    </p:spTree>
    <p:extLst>
      <p:ext uri="{BB962C8B-B14F-4D97-AF65-F5344CB8AC3E}">
        <p14:creationId xmlns:p14="http://schemas.microsoft.com/office/powerpoint/2010/main" val="385341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D8DAB-1D7A-2C32-B22E-57E72E848ADC}"/>
              </a:ext>
            </a:extLst>
          </p:cNvPr>
          <p:cNvSpPr>
            <a:spLocks noGrp="1"/>
          </p:cNvSpPr>
          <p:nvPr>
            <p:ph type="title"/>
          </p:nvPr>
        </p:nvSpPr>
        <p:spPr/>
        <p:txBody>
          <a:bodyPr/>
          <a:lstStyle/>
          <a:p>
            <a:r>
              <a:rPr lang="en-IT" dirty="0"/>
              <a:t>Note:</a:t>
            </a:r>
          </a:p>
        </p:txBody>
      </p:sp>
      <p:sp>
        <p:nvSpPr>
          <p:cNvPr id="3" name="Content Placeholder 2">
            <a:extLst>
              <a:ext uri="{FF2B5EF4-FFF2-40B4-BE49-F238E27FC236}">
                <a16:creationId xmlns:a16="http://schemas.microsoft.com/office/drawing/2014/main" id="{668E0943-1901-A3B1-A547-2F477CB1F701}"/>
              </a:ext>
            </a:extLst>
          </p:cNvPr>
          <p:cNvSpPr>
            <a:spLocks noGrp="1"/>
          </p:cNvSpPr>
          <p:nvPr>
            <p:ph sz="half" idx="1"/>
          </p:nvPr>
        </p:nvSpPr>
        <p:spPr/>
        <p:txBody>
          <a:bodyPr>
            <a:normAutofit fontScale="85000" lnSpcReduction="20000"/>
          </a:bodyPr>
          <a:lstStyle/>
          <a:p>
            <a:r>
              <a:rPr lang="en-GB" dirty="0"/>
              <a:t>B</a:t>
            </a:r>
            <a:r>
              <a:rPr lang="en-IT" dirty="0"/>
              <a:t>ackground EU projects:</a:t>
            </a:r>
          </a:p>
          <a:p>
            <a:pPr lvl="1"/>
            <a:r>
              <a:rPr lang="en-GB" sz="1800" b="0" u="none" strike="noStrike" dirty="0">
                <a:solidFill>
                  <a:srgbClr val="000000"/>
                </a:solidFill>
                <a:effectLst/>
                <a:latin typeface="Times New Roman" panose="02020603050405020304" pitchFamily="18" charset="0"/>
              </a:rPr>
              <a:t>INDIGO-</a:t>
            </a:r>
            <a:r>
              <a:rPr lang="en-GB" sz="1800" b="0" u="none" strike="noStrike" dirty="0" err="1">
                <a:solidFill>
                  <a:srgbClr val="000000"/>
                </a:solidFill>
                <a:effectLst/>
                <a:latin typeface="Times New Roman" panose="02020603050405020304" pitchFamily="18" charset="0"/>
              </a:rPr>
              <a:t>Datacloud</a:t>
            </a:r>
            <a:r>
              <a:rPr lang="en-GB" sz="1800" b="0" u="none" strike="noStrike" dirty="0">
                <a:solidFill>
                  <a:srgbClr val="000000"/>
                </a:solidFill>
                <a:effectLst/>
                <a:latin typeface="Times New Roman" panose="02020603050405020304" pitchFamily="18" charset="0"/>
              </a:rPr>
              <a:t> </a:t>
            </a:r>
          </a:p>
          <a:p>
            <a:pPr lvl="1"/>
            <a:r>
              <a:rPr lang="en-GB" sz="1800" b="0" u="none" strike="noStrike" dirty="0">
                <a:solidFill>
                  <a:srgbClr val="000000"/>
                </a:solidFill>
                <a:effectLst/>
                <a:latin typeface="Times New Roman" panose="02020603050405020304" pitchFamily="18" charset="0"/>
              </a:rPr>
              <a:t>Intertwin</a:t>
            </a:r>
          </a:p>
          <a:p>
            <a:pPr lvl="1"/>
            <a:r>
              <a:rPr lang="en-GB" sz="1800" b="0" u="none" strike="noStrike" dirty="0">
                <a:solidFill>
                  <a:srgbClr val="000000"/>
                </a:solidFill>
                <a:effectLst/>
                <a:latin typeface="Times New Roman" panose="02020603050405020304" pitchFamily="18" charset="0"/>
              </a:rPr>
              <a:t>ESCAPE</a:t>
            </a:r>
          </a:p>
          <a:p>
            <a:pPr lvl="1"/>
            <a:r>
              <a:rPr lang="en-GB" sz="1800" b="0" u="none" strike="noStrike" dirty="0">
                <a:solidFill>
                  <a:srgbClr val="000000"/>
                </a:solidFill>
                <a:effectLst/>
                <a:latin typeface="Times New Roman" panose="02020603050405020304" pitchFamily="18" charset="0"/>
              </a:rPr>
              <a:t>SPECTRUM</a:t>
            </a:r>
            <a:endParaRPr lang="en-GB" sz="1800" dirty="0">
              <a:solidFill>
                <a:srgbClr val="000000"/>
              </a:solidFill>
              <a:latin typeface="Times New Roman" panose="02020603050405020304" pitchFamily="18" charset="0"/>
            </a:endParaRPr>
          </a:p>
          <a:p>
            <a:pPr lvl="1"/>
            <a:r>
              <a:rPr lang="en-GB" sz="1800" b="0" u="none" strike="noStrike" dirty="0">
                <a:solidFill>
                  <a:srgbClr val="000000"/>
                </a:solidFill>
                <a:effectLst/>
                <a:latin typeface="Times New Roman" panose="02020603050405020304" pitchFamily="18" charset="0"/>
              </a:rPr>
              <a:t>OSCARS</a:t>
            </a:r>
            <a:endParaRPr lang="en-GB" sz="1800" dirty="0">
              <a:solidFill>
                <a:srgbClr val="000000"/>
              </a:solidFill>
              <a:latin typeface="Times New Roman" panose="02020603050405020304" pitchFamily="18" charset="0"/>
            </a:endParaRPr>
          </a:p>
          <a:p>
            <a:pPr lvl="1"/>
            <a:r>
              <a:rPr lang="en-GB" sz="1800" b="0" u="none" strike="noStrike" dirty="0">
                <a:solidFill>
                  <a:srgbClr val="000000"/>
                </a:solidFill>
                <a:effectLst/>
                <a:latin typeface="Times New Roman" panose="02020603050405020304" pitchFamily="18" charset="0"/>
              </a:rPr>
              <a:t>EOSC-hub </a:t>
            </a:r>
          </a:p>
          <a:p>
            <a:pPr lvl="1"/>
            <a:r>
              <a:rPr lang="en-GB" sz="1800" dirty="0">
                <a:solidFill>
                  <a:srgbClr val="000000"/>
                </a:solidFill>
                <a:latin typeface="Times New Roman" panose="02020603050405020304" pitchFamily="18" charset="0"/>
              </a:rPr>
              <a:t>…</a:t>
            </a:r>
          </a:p>
          <a:p>
            <a:r>
              <a:rPr lang="en-GB" sz="1800" dirty="0">
                <a:solidFill>
                  <a:srgbClr val="000000"/>
                </a:solidFill>
                <a:latin typeface="Times New Roman" panose="02020603050405020304" pitchFamily="18" charset="0"/>
              </a:rPr>
              <a:t>PRACE / </a:t>
            </a:r>
            <a:r>
              <a:rPr lang="en-GB" sz="1800" dirty="0" err="1">
                <a:solidFill>
                  <a:srgbClr val="000000"/>
                </a:solidFill>
                <a:latin typeface="Times New Roman" panose="02020603050405020304" pitchFamily="18" charset="0"/>
              </a:rPr>
              <a:t>EuroHPC</a:t>
            </a:r>
            <a:r>
              <a:rPr lang="en-GB" sz="1800" dirty="0">
                <a:solidFill>
                  <a:srgbClr val="000000"/>
                </a:solidFill>
                <a:latin typeface="Times New Roman" panose="02020603050405020304" pitchFamily="18" charset="0"/>
              </a:rPr>
              <a:t> projects awarded</a:t>
            </a:r>
          </a:p>
          <a:p>
            <a:pPr lvl="1"/>
            <a:r>
              <a:rPr lang="en-GB" sz="1800" b="0" u="none" strike="noStrike" dirty="0" err="1">
                <a:solidFill>
                  <a:srgbClr val="000000"/>
                </a:solidFill>
                <a:effectLst/>
                <a:latin typeface="Times New Roman" panose="02020603050405020304" pitchFamily="18" charset="0"/>
              </a:rPr>
              <a:t>Teorici</a:t>
            </a:r>
            <a:r>
              <a:rPr lang="en-GB" sz="1800" b="0" u="none" strike="noStrike" dirty="0">
                <a:solidFill>
                  <a:srgbClr val="000000"/>
                </a:solidFill>
                <a:effectLst/>
                <a:latin typeface="Times New Roman" panose="02020603050405020304" pitchFamily="18" charset="0"/>
              </a:rPr>
              <a:t> …</a:t>
            </a:r>
          </a:p>
          <a:p>
            <a:pPr lvl="1"/>
            <a:r>
              <a:rPr lang="en-GB" sz="1800" b="0" u="none" strike="noStrike" dirty="0">
                <a:solidFill>
                  <a:srgbClr val="000000"/>
                </a:solidFill>
                <a:effectLst/>
                <a:latin typeface="Times New Roman" panose="02020603050405020304" pitchFamily="18" charset="0"/>
              </a:rPr>
              <a:t>LHC@HPC (2018194658)</a:t>
            </a:r>
          </a:p>
          <a:p>
            <a:pPr lvl="1"/>
            <a:r>
              <a:rPr lang="en-GB" sz="1800" b="0" u="none" strike="noStrike" dirty="0" err="1">
                <a:solidFill>
                  <a:srgbClr val="000000"/>
                </a:solidFill>
                <a:effectLst/>
                <a:latin typeface="Times New Roman" panose="02020603050405020304" pitchFamily="18" charset="0"/>
              </a:rPr>
              <a:t>PowerAtCMS</a:t>
            </a:r>
            <a:r>
              <a:rPr lang="en-GB" sz="1800" b="0" u="none" strike="noStrike" dirty="0">
                <a:solidFill>
                  <a:srgbClr val="000000"/>
                </a:solidFill>
                <a:effectLst/>
                <a:latin typeface="Times New Roman" panose="02020603050405020304" pitchFamily="18" charset="0"/>
              </a:rPr>
              <a:t> (2021250016)</a:t>
            </a:r>
          </a:p>
          <a:p>
            <a:pPr lvl="1"/>
            <a:r>
              <a:rPr lang="en-GB" sz="1800" b="0" u="none" strike="noStrike" dirty="0">
                <a:solidFill>
                  <a:srgbClr val="000000"/>
                </a:solidFill>
                <a:effectLst/>
                <a:latin typeface="Times New Roman" panose="02020603050405020304" pitchFamily="18" charset="0"/>
              </a:rPr>
              <a:t>(</a:t>
            </a:r>
            <a:r>
              <a:rPr lang="en-GB" sz="1800" b="0" u="none" strike="noStrike" dirty="0" err="1">
                <a:solidFill>
                  <a:srgbClr val="000000"/>
                </a:solidFill>
                <a:effectLst/>
                <a:latin typeface="Times New Roman" panose="02020603050405020304" pitchFamily="18" charset="0"/>
              </a:rPr>
              <a:t>roba</a:t>
            </a:r>
            <a:r>
              <a:rPr lang="en-GB" sz="1800" b="0" u="none" strike="noStrike" dirty="0">
                <a:solidFill>
                  <a:srgbClr val="000000"/>
                </a:solidFill>
                <a:effectLst/>
                <a:latin typeface="Times New Roman" panose="02020603050405020304" pitchFamily="18" charset="0"/>
              </a:rPr>
              <a:t> </a:t>
            </a:r>
            <a:r>
              <a:rPr lang="en-GB" sz="1800" b="0" u="none" strike="noStrike" dirty="0" err="1">
                <a:solidFill>
                  <a:srgbClr val="000000"/>
                </a:solidFill>
                <a:effectLst/>
                <a:latin typeface="Times New Roman" panose="02020603050405020304" pitchFamily="18" charset="0"/>
              </a:rPr>
              <a:t>slovena</a:t>
            </a:r>
            <a:r>
              <a:rPr lang="en-GB" sz="1800" b="0" u="none" strike="noStrike" dirty="0">
                <a:solidFill>
                  <a:srgbClr val="000000"/>
                </a:solidFill>
                <a:effectLst/>
                <a:latin typeface="Times New Roman" panose="02020603050405020304" pitchFamily="18" charset="0"/>
              </a:rPr>
              <a:t>, Spagnola…)</a:t>
            </a:r>
          </a:p>
          <a:p>
            <a:pPr lvl="1"/>
            <a:endParaRPr lang="en-GB" sz="1800" b="0" u="none" strike="noStrike" dirty="0">
              <a:solidFill>
                <a:srgbClr val="000000"/>
              </a:solidFill>
              <a:effectLst/>
              <a:latin typeface="Times New Roman" panose="02020603050405020304" pitchFamily="18" charset="0"/>
            </a:endParaRPr>
          </a:p>
          <a:p>
            <a:pPr lvl="1"/>
            <a:endParaRPr lang="en-IT" dirty="0"/>
          </a:p>
        </p:txBody>
      </p:sp>
      <p:sp>
        <p:nvSpPr>
          <p:cNvPr id="7" name="Content Placeholder 6">
            <a:extLst>
              <a:ext uri="{FF2B5EF4-FFF2-40B4-BE49-F238E27FC236}">
                <a16:creationId xmlns:a16="http://schemas.microsoft.com/office/drawing/2014/main" id="{FFCC6B5F-D046-B36D-0CF1-0748D1BEEDA5}"/>
              </a:ext>
            </a:extLst>
          </p:cNvPr>
          <p:cNvSpPr>
            <a:spLocks noGrp="1"/>
          </p:cNvSpPr>
          <p:nvPr>
            <p:ph sz="half" idx="2"/>
          </p:nvPr>
        </p:nvSpPr>
        <p:spPr/>
        <p:txBody>
          <a:bodyPr>
            <a:normAutofit fontScale="85000" lnSpcReduction="20000"/>
          </a:bodyPr>
          <a:lstStyle/>
          <a:p>
            <a:r>
              <a:rPr lang="en-IT" dirty="0"/>
              <a:t>Codici</a:t>
            </a:r>
          </a:p>
          <a:p>
            <a:pPr lvl="1"/>
            <a:r>
              <a:rPr lang="en-GB" dirty="0"/>
              <a:t>T</a:t>
            </a:r>
            <a:r>
              <a:rPr lang="en-IT" dirty="0"/>
              <a:t>eorici</a:t>
            </a:r>
          </a:p>
          <a:p>
            <a:pPr lvl="1"/>
            <a:r>
              <a:rPr lang="en-GB" dirty="0"/>
              <a:t>G</a:t>
            </a:r>
            <a:r>
              <a:rPr lang="en-IT" dirty="0"/>
              <a:t>eneratori (madgraph?)</a:t>
            </a:r>
          </a:p>
          <a:p>
            <a:pPr lvl="1"/>
            <a:r>
              <a:rPr lang="en-IT" dirty="0"/>
              <a:t>AI @ LHC</a:t>
            </a:r>
          </a:p>
          <a:p>
            <a:pPr lvl="1"/>
            <a:endParaRPr lang="en-IT" dirty="0"/>
          </a:p>
        </p:txBody>
      </p:sp>
    </p:spTree>
    <p:extLst>
      <p:ext uri="{BB962C8B-B14F-4D97-AF65-F5344CB8AC3E}">
        <p14:creationId xmlns:p14="http://schemas.microsoft.com/office/powerpoint/2010/main" val="388270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6A18B-73E5-51F5-6AF3-7992D7D3C538}"/>
              </a:ext>
            </a:extLst>
          </p:cNvPr>
          <p:cNvSpPr>
            <a:spLocks noGrp="1"/>
          </p:cNvSpPr>
          <p:nvPr>
            <p:ph type="title"/>
          </p:nvPr>
        </p:nvSpPr>
        <p:spPr/>
        <p:txBody>
          <a:bodyPr/>
          <a:lstStyle/>
          <a:p>
            <a:r>
              <a:rPr lang="en-IT" dirty="0"/>
              <a:t>Come procedere?</a:t>
            </a:r>
          </a:p>
        </p:txBody>
      </p:sp>
      <p:sp>
        <p:nvSpPr>
          <p:cNvPr id="3" name="Content Placeholder 2">
            <a:extLst>
              <a:ext uri="{FF2B5EF4-FFF2-40B4-BE49-F238E27FC236}">
                <a16:creationId xmlns:a16="http://schemas.microsoft.com/office/drawing/2014/main" id="{524C3CBD-CEFA-3AB4-E3F1-46AE284EC648}"/>
              </a:ext>
            </a:extLst>
          </p:cNvPr>
          <p:cNvSpPr>
            <a:spLocks noGrp="1"/>
          </p:cNvSpPr>
          <p:nvPr>
            <p:ph idx="1"/>
          </p:nvPr>
        </p:nvSpPr>
        <p:spPr/>
        <p:txBody>
          <a:bodyPr>
            <a:normAutofit fontScale="92500" lnSpcReduction="10000"/>
          </a:bodyPr>
          <a:lstStyle/>
          <a:p>
            <a:r>
              <a:rPr lang="en-IT" dirty="0"/>
              <a:t>Ovviamente non stiamo scrivendo un progetto, ma chiedendo di aggiungere un CoE ad un futuro progetto</a:t>
            </a:r>
          </a:p>
          <a:p>
            <a:r>
              <a:rPr lang="en-IT" dirty="0"/>
              <a:t>Quello che servirebbe qui (se vogliamo andare avanti) e’ contattare partners che a loro volta contattino </a:t>
            </a:r>
            <a:r>
              <a:rPr lang="en-GB" dirty="0"/>
              <a:t>i</a:t>
            </a:r>
            <a:r>
              <a:rPr lang="en-IT" dirty="0"/>
              <a:t> loro membri del GB per “votare in modo opportuno”</a:t>
            </a:r>
          </a:p>
          <a:p>
            <a:r>
              <a:rPr lang="en-GB" dirty="0"/>
              <a:t>I</a:t>
            </a:r>
            <a:r>
              <a:rPr lang="en-IT" dirty="0"/>
              <a:t>o ho contattato CERN (ok ma non ha voto GB), </a:t>
            </a:r>
            <a:r>
              <a:rPr lang="en-IT"/>
              <a:t>Spagna (Merino, mi </a:t>
            </a:r>
            <a:r>
              <a:rPr lang="en-IT" dirty="0"/>
              <a:t>chiama oggi), </a:t>
            </a:r>
            <a:r>
              <a:rPr lang="en-IT"/>
              <a:t>Francia (Lamanna, mi </a:t>
            </a:r>
            <a:r>
              <a:rPr lang="en-IT" dirty="0"/>
              <a:t>chiama oggi), </a:t>
            </a:r>
            <a:r>
              <a:rPr lang="en-IT"/>
              <a:t>CINECA (Scipione, domani</a:t>
            </a:r>
            <a:r>
              <a:rPr lang="en-IT" dirty="0"/>
              <a:t>) …</a:t>
            </a:r>
          </a:p>
          <a:p>
            <a:r>
              <a:rPr lang="en-IT" dirty="0"/>
              <a:t>Stamattina ho parlato con Fabris (CNR, membro del GB), serve esattamente per il 15:</a:t>
            </a:r>
          </a:p>
          <a:p>
            <a:pPr lvl="1"/>
            <a:r>
              <a:rPr lang="en-IT" dirty="0"/>
              <a:t>5 - 6 righe come quelle fatte vedere (anche multiple copie)</a:t>
            </a:r>
          </a:p>
          <a:p>
            <a:r>
              <a:rPr lang="en-GB" dirty="0"/>
              <a:t>P</a:t>
            </a:r>
            <a:r>
              <a:rPr lang="en-IT" dirty="0"/>
              <a:t>er fine mese: sentire piu’ membri possibili del GB (tramite nostri contatti) che supportino la cosa</a:t>
            </a:r>
          </a:p>
          <a:p>
            <a:pPr lvl="1"/>
            <a:r>
              <a:rPr lang="en-GB" dirty="0"/>
              <a:t>C</a:t>
            </a:r>
            <a:r>
              <a:rPr lang="en-IT" dirty="0"/>
              <a:t>hi ha contatto TH/EXP scaldi </a:t>
            </a:r>
            <a:r>
              <a:rPr lang="en-GB" dirty="0"/>
              <a:t>il </a:t>
            </a:r>
            <a:r>
              <a:rPr lang="en-GB" dirty="0" err="1"/>
              <a:t>telefono</a:t>
            </a:r>
            <a:r>
              <a:rPr lang="en-GB" dirty="0"/>
              <a:t> …</a:t>
            </a:r>
            <a:endParaRPr lang="en-IT" dirty="0"/>
          </a:p>
        </p:txBody>
      </p:sp>
    </p:spTree>
    <p:extLst>
      <p:ext uri="{BB962C8B-B14F-4D97-AF65-F5344CB8AC3E}">
        <p14:creationId xmlns:p14="http://schemas.microsoft.com/office/powerpoint/2010/main" val="125188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A427-CB77-392A-E93A-871A68120A9D}"/>
              </a:ext>
            </a:extLst>
          </p:cNvPr>
          <p:cNvSpPr>
            <a:spLocks noGrp="1"/>
          </p:cNvSpPr>
          <p:nvPr>
            <p:ph type="title"/>
          </p:nvPr>
        </p:nvSpPr>
        <p:spPr/>
        <p:txBody>
          <a:bodyPr/>
          <a:lstStyle/>
          <a:p>
            <a:r>
              <a:rPr lang="en-IT" dirty="0"/>
              <a:t>CoE = Centre of Excellence</a:t>
            </a:r>
          </a:p>
        </p:txBody>
      </p:sp>
      <p:sp>
        <p:nvSpPr>
          <p:cNvPr id="3" name="Content Placeholder 2">
            <a:extLst>
              <a:ext uri="{FF2B5EF4-FFF2-40B4-BE49-F238E27FC236}">
                <a16:creationId xmlns:a16="http://schemas.microsoft.com/office/drawing/2014/main" id="{AAA8F1A7-AB07-DD18-00EF-147BADCAFEEE}"/>
              </a:ext>
            </a:extLst>
          </p:cNvPr>
          <p:cNvSpPr>
            <a:spLocks noGrp="1"/>
          </p:cNvSpPr>
          <p:nvPr>
            <p:ph idx="1"/>
          </p:nvPr>
        </p:nvSpPr>
        <p:spPr/>
        <p:txBody>
          <a:bodyPr/>
          <a:lstStyle/>
          <a:p>
            <a:r>
              <a:rPr lang="en-GB" dirty="0"/>
              <a:t>E</a:t>
            </a:r>
            <a:r>
              <a:rPr lang="en-IT" dirty="0"/>
              <a:t>sistono in vari flavour (finanziate direttamente via H2020-INFRA, oppure da sotto progetti come EuroHPC)</a:t>
            </a:r>
          </a:p>
          <a:p>
            <a:r>
              <a:rPr lang="en-GB" dirty="0"/>
              <a:t>I</a:t>
            </a:r>
            <a:r>
              <a:rPr lang="en-IT" dirty="0"/>
              <a:t>n generale, sono aggregazioni di enti / istituti che cercano di fare sistema per creare un centro di eccellenza distribuito su una topic piu’ o meno specifica</a:t>
            </a:r>
          </a:p>
          <a:p>
            <a:r>
              <a:rPr lang="en-GB" dirty="0"/>
              <a:t>C</a:t>
            </a:r>
            <a:r>
              <a:rPr lang="en-IT" dirty="0"/>
              <a:t>e ne sono davvero di tanti tipi:</a:t>
            </a:r>
          </a:p>
          <a:p>
            <a:pPr lvl="1"/>
            <a:r>
              <a:rPr lang="en-GB" dirty="0"/>
              <a:t>European Centre of Excellence for Civilian Crisis Management</a:t>
            </a:r>
            <a:endParaRPr lang="en-IT" dirty="0"/>
          </a:p>
          <a:p>
            <a:pPr lvl="1"/>
            <a:r>
              <a:rPr lang="en-GB" dirty="0"/>
              <a:t>Jean Monnet European Centre of Excellence</a:t>
            </a:r>
            <a:endParaRPr lang="en-IT" dirty="0"/>
          </a:p>
          <a:p>
            <a:pPr lvl="1"/>
            <a:r>
              <a:rPr lang="en-GB" dirty="0">
                <a:hlinkClick r:id="rId2"/>
              </a:rPr>
              <a:t>https://www.hpccoe.eu/eu-hpc-centres-of-excellence2/</a:t>
            </a:r>
            <a:r>
              <a:rPr lang="en-IT" dirty="0"/>
              <a:t> </a:t>
            </a:r>
            <a:r>
              <a:rPr lang="en-IT" dirty="0">
                <a:sym typeface="Wingdings" pitchFamily="2" charset="2"/>
              </a:rPr>
              <a:t></a:t>
            </a:r>
            <a:endParaRPr lang="en-IT" dirty="0"/>
          </a:p>
        </p:txBody>
      </p:sp>
    </p:spTree>
    <p:extLst>
      <p:ext uri="{BB962C8B-B14F-4D97-AF65-F5344CB8AC3E}">
        <p14:creationId xmlns:p14="http://schemas.microsoft.com/office/powerpoint/2010/main" val="111991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2CD02B-332B-FB64-E04D-3AFF1F7A0D12}"/>
              </a:ext>
            </a:extLst>
          </p:cNvPr>
          <p:cNvPicPr>
            <a:picLocks noChangeAspect="1"/>
          </p:cNvPicPr>
          <p:nvPr/>
        </p:nvPicPr>
        <p:blipFill>
          <a:blip r:embed="rId2"/>
          <a:stretch>
            <a:fillRect/>
          </a:stretch>
        </p:blipFill>
        <p:spPr>
          <a:xfrm>
            <a:off x="998838" y="449176"/>
            <a:ext cx="7772400" cy="5959648"/>
          </a:xfrm>
          <a:prstGeom prst="rect">
            <a:avLst/>
          </a:prstGeom>
        </p:spPr>
      </p:pic>
      <p:pic>
        <p:nvPicPr>
          <p:cNvPr id="5" name="Picture 4">
            <a:extLst>
              <a:ext uri="{FF2B5EF4-FFF2-40B4-BE49-F238E27FC236}">
                <a16:creationId xmlns:a16="http://schemas.microsoft.com/office/drawing/2014/main" id="{B2090EA9-ED28-2FF2-038B-67487C3D2C6C}"/>
              </a:ext>
            </a:extLst>
          </p:cNvPr>
          <p:cNvPicPr>
            <a:picLocks noChangeAspect="1"/>
          </p:cNvPicPr>
          <p:nvPr/>
        </p:nvPicPr>
        <p:blipFill>
          <a:blip r:embed="rId3"/>
          <a:stretch>
            <a:fillRect/>
          </a:stretch>
        </p:blipFill>
        <p:spPr>
          <a:xfrm>
            <a:off x="8964655" y="690262"/>
            <a:ext cx="3060700" cy="1498600"/>
          </a:xfrm>
          <a:prstGeom prst="rect">
            <a:avLst/>
          </a:prstGeom>
        </p:spPr>
      </p:pic>
      <p:sp>
        <p:nvSpPr>
          <p:cNvPr id="6" name="TextBox 5">
            <a:extLst>
              <a:ext uri="{FF2B5EF4-FFF2-40B4-BE49-F238E27FC236}">
                <a16:creationId xmlns:a16="http://schemas.microsoft.com/office/drawing/2014/main" id="{B7979790-54F2-B9BF-B7A4-D15F2912B2A5}"/>
              </a:ext>
            </a:extLst>
          </p:cNvPr>
          <p:cNvSpPr txBox="1"/>
          <p:nvPr/>
        </p:nvSpPr>
        <p:spPr>
          <a:xfrm>
            <a:off x="8995719" y="2718486"/>
            <a:ext cx="3101546" cy="923330"/>
          </a:xfrm>
          <a:prstGeom prst="rect">
            <a:avLst/>
          </a:prstGeom>
          <a:noFill/>
        </p:spPr>
        <p:txBody>
          <a:bodyPr wrap="square" rtlCol="0">
            <a:spAutoFit/>
          </a:bodyPr>
          <a:lstStyle/>
          <a:p>
            <a:r>
              <a:rPr lang="en-IT" dirty="0"/>
              <a:t>Questi finanziati direttamente da EU su programmi H2020-INFRA</a:t>
            </a:r>
          </a:p>
        </p:txBody>
      </p:sp>
    </p:spTree>
    <p:extLst>
      <p:ext uri="{BB962C8B-B14F-4D97-AF65-F5344CB8AC3E}">
        <p14:creationId xmlns:p14="http://schemas.microsoft.com/office/powerpoint/2010/main" val="258873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88DD2-7646-049F-6123-2D08E5B7D1CB}"/>
              </a:ext>
            </a:extLst>
          </p:cNvPr>
          <p:cNvPicPr>
            <a:picLocks noChangeAspect="1"/>
          </p:cNvPicPr>
          <p:nvPr/>
        </p:nvPicPr>
        <p:blipFill>
          <a:blip r:embed="rId2"/>
          <a:stretch>
            <a:fillRect/>
          </a:stretch>
        </p:blipFill>
        <p:spPr>
          <a:xfrm>
            <a:off x="660309" y="0"/>
            <a:ext cx="7551711" cy="6858000"/>
          </a:xfrm>
          <a:prstGeom prst="rect">
            <a:avLst/>
          </a:prstGeom>
        </p:spPr>
      </p:pic>
      <p:sp>
        <p:nvSpPr>
          <p:cNvPr id="5" name="TextBox 4">
            <a:extLst>
              <a:ext uri="{FF2B5EF4-FFF2-40B4-BE49-F238E27FC236}">
                <a16:creationId xmlns:a16="http://schemas.microsoft.com/office/drawing/2014/main" id="{B6B6BEA4-FE5A-1AEB-8755-760C090B256D}"/>
              </a:ext>
            </a:extLst>
          </p:cNvPr>
          <p:cNvSpPr txBox="1"/>
          <p:nvPr/>
        </p:nvSpPr>
        <p:spPr>
          <a:xfrm>
            <a:off x="8825948" y="1003852"/>
            <a:ext cx="2315057" cy="1107996"/>
          </a:xfrm>
          <a:prstGeom prst="rect">
            <a:avLst/>
          </a:prstGeom>
          <a:noFill/>
        </p:spPr>
        <p:txBody>
          <a:bodyPr wrap="none" rtlCol="0">
            <a:spAutoFit/>
          </a:bodyPr>
          <a:lstStyle/>
          <a:p>
            <a:r>
              <a:rPr lang="en-IT" sz="6600" dirty="0"/>
              <a:t>RAISE</a:t>
            </a:r>
          </a:p>
        </p:txBody>
      </p:sp>
    </p:spTree>
    <p:extLst>
      <p:ext uri="{BB962C8B-B14F-4D97-AF65-F5344CB8AC3E}">
        <p14:creationId xmlns:p14="http://schemas.microsoft.com/office/powerpoint/2010/main" val="244727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8D63-69B6-0984-7328-F84F5C44B0E0}"/>
              </a:ext>
            </a:extLst>
          </p:cNvPr>
          <p:cNvSpPr>
            <a:spLocks noGrp="1"/>
          </p:cNvSpPr>
          <p:nvPr>
            <p:ph type="title"/>
          </p:nvPr>
        </p:nvSpPr>
        <p:spPr>
          <a:xfrm>
            <a:off x="1219200" y="96078"/>
            <a:ext cx="9601200" cy="1485900"/>
          </a:xfrm>
        </p:spPr>
        <p:txBody>
          <a:bodyPr/>
          <a:lstStyle/>
          <a:p>
            <a:r>
              <a:rPr lang="en-IT" dirty="0"/>
              <a:t>EuroHPC ha </a:t>
            </a:r>
            <a:r>
              <a:rPr lang="en-GB" dirty="0" err="1"/>
              <a:t>i</a:t>
            </a:r>
            <a:r>
              <a:rPr lang="en-GB" dirty="0"/>
              <a:t> </a:t>
            </a:r>
            <a:br>
              <a:rPr lang="en-GB" dirty="0"/>
            </a:br>
            <a:r>
              <a:rPr lang="en-GB" dirty="0" err="1"/>
              <a:t>suoi</a:t>
            </a:r>
            <a:r>
              <a:rPr lang="en-GB" dirty="0"/>
              <a:t> </a:t>
            </a:r>
            <a:r>
              <a:rPr lang="en-GB" dirty="0" err="1"/>
              <a:t>CoE</a:t>
            </a:r>
            <a:endParaRPr lang="en-IT" dirty="0"/>
          </a:p>
        </p:txBody>
      </p:sp>
      <p:sp>
        <p:nvSpPr>
          <p:cNvPr id="3" name="Content Placeholder 2">
            <a:extLst>
              <a:ext uri="{FF2B5EF4-FFF2-40B4-BE49-F238E27FC236}">
                <a16:creationId xmlns:a16="http://schemas.microsoft.com/office/drawing/2014/main" id="{433B25A7-9E3C-60BD-BEB5-D8A71C2845EB}"/>
              </a:ext>
            </a:extLst>
          </p:cNvPr>
          <p:cNvSpPr>
            <a:spLocks noGrp="1"/>
          </p:cNvSpPr>
          <p:nvPr>
            <p:ph idx="1"/>
          </p:nvPr>
        </p:nvSpPr>
        <p:spPr>
          <a:xfrm>
            <a:off x="1371600" y="1441174"/>
            <a:ext cx="4053016" cy="5168348"/>
          </a:xfrm>
        </p:spPr>
        <p:txBody>
          <a:bodyPr>
            <a:normAutofit fontScale="85000" lnSpcReduction="10000"/>
          </a:bodyPr>
          <a:lstStyle/>
          <a:p>
            <a:r>
              <a:rPr lang="en-IT" dirty="0"/>
              <a:t>Finanziati su 3 calls 2021-2023</a:t>
            </a:r>
          </a:p>
          <a:p>
            <a:r>
              <a:rPr lang="en-GB" dirty="0"/>
              <a:t>T</a:t>
            </a:r>
            <a:r>
              <a:rPr lang="en-IT" dirty="0"/>
              <a:t>ali calls richiedevano:</a:t>
            </a:r>
          </a:p>
          <a:p>
            <a:pPr lvl="1"/>
            <a:r>
              <a:rPr lang="en-GB" dirty="0"/>
              <a:t>Advancing the transition towards </a:t>
            </a:r>
            <a:r>
              <a:rPr lang="en-GB" dirty="0" err="1"/>
              <a:t>exascale</a:t>
            </a:r>
            <a:r>
              <a:rPr lang="en-GB" dirty="0"/>
              <a:t> capabilities by developing or </a:t>
            </a:r>
            <a:r>
              <a:rPr lang="en-GB" b="1" dirty="0"/>
              <a:t>scaling up </a:t>
            </a:r>
            <a:r>
              <a:rPr lang="en-GB" dirty="0"/>
              <a:t>existing </a:t>
            </a:r>
            <a:r>
              <a:rPr lang="en-GB" b="1" dirty="0"/>
              <a:t>parallel</a:t>
            </a:r>
            <a:r>
              <a:rPr lang="en-GB" dirty="0"/>
              <a:t> codes, resulting into effective applications to solve </a:t>
            </a:r>
            <a:r>
              <a:rPr lang="en-GB" b="1" dirty="0"/>
              <a:t>scientific</a:t>
            </a:r>
            <a:r>
              <a:rPr lang="en-GB" dirty="0"/>
              <a:t>, industrial or societal challenges and addressing the needs of the user communities.</a:t>
            </a:r>
          </a:p>
          <a:p>
            <a:pPr lvl="1"/>
            <a:r>
              <a:rPr lang="en-IT" dirty="0"/>
              <a:t> </a:t>
            </a:r>
            <a:r>
              <a:rPr lang="en-GB" dirty="0"/>
              <a:t>All </a:t>
            </a:r>
            <a:r>
              <a:rPr lang="en-GB" dirty="0" err="1"/>
              <a:t>CoEs</a:t>
            </a:r>
            <a:r>
              <a:rPr lang="en-GB" dirty="0"/>
              <a:t> should be </a:t>
            </a:r>
            <a:r>
              <a:rPr lang="en-GB" b="1" dirty="0"/>
              <a:t>user-driven </a:t>
            </a:r>
            <a:r>
              <a:rPr lang="en-GB" dirty="0"/>
              <a:t>and inherently committed to co-design activities to </a:t>
            </a:r>
            <a:r>
              <a:rPr lang="en-GB" b="1" dirty="0"/>
              <a:t>ensure that future HPC architectures are well suited </a:t>
            </a:r>
            <a:r>
              <a:rPr lang="en-GB" dirty="0"/>
              <a:t>for the applications and their users (both from academia and industry), providing a </a:t>
            </a:r>
            <a:r>
              <a:rPr lang="en-GB" b="1" dirty="0"/>
              <a:t>high performance and scalable application base</a:t>
            </a:r>
            <a:r>
              <a:rPr lang="en-GB" dirty="0"/>
              <a:t>.</a:t>
            </a:r>
          </a:p>
          <a:p>
            <a:pPr lvl="1"/>
            <a:endParaRPr lang="en-GB" dirty="0"/>
          </a:p>
          <a:p>
            <a:pPr lvl="1"/>
            <a:endParaRPr lang="en-IT" dirty="0"/>
          </a:p>
        </p:txBody>
      </p:sp>
      <p:pic>
        <p:nvPicPr>
          <p:cNvPr id="4" name="Picture 3">
            <a:extLst>
              <a:ext uri="{FF2B5EF4-FFF2-40B4-BE49-F238E27FC236}">
                <a16:creationId xmlns:a16="http://schemas.microsoft.com/office/drawing/2014/main" id="{D9105F77-C42F-7BCB-A98C-289AFACC1FA0}"/>
              </a:ext>
            </a:extLst>
          </p:cNvPr>
          <p:cNvPicPr>
            <a:picLocks noChangeAspect="1"/>
          </p:cNvPicPr>
          <p:nvPr/>
        </p:nvPicPr>
        <p:blipFill>
          <a:blip r:embed="rId2"/>
          <a:stretch>
            <a:fillRect/>
          </a:stretch>
        </p:blipFill>
        <p:spPr>
          <a:xfrm>
            <a:off x="5533596" y="685800"/>
            <a:ext cx="6413500" cy="6096000"/>
          </a:xfrm>
          <a:prstGeom prst="rect">
            <a:avLst/>
          </a:prstGeom>
        </p:spPr>
      </p:pic>
    </p:spTree>
    <p:extLst>
      <p:ext uri="{BB962C8B-B14F-4D97-AF65-F5344CB8AC3E}">
        <p14:creationId xmlns:p14="http://schemas.microsoft.com/office/powerpoint/2010/main" val="246594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3245E-E27D-86AF-6EF6-5D51B047CF25}"/>
              </a:ext>
            </a:extLst>
          </p:cNvPr>
          <p:cNvSpPr>
            <a:spLocks noGrp="1"/>
          </p:cNvSpPr>
          <p:nvPr>
            <p:ph idx="1"/>
          </p:nvPr>
        </p:nvSpPr>
        <p:spPr>
          <a:xfrm>
            <a:off x="1371600" y="437322"/>
            <a:ext cx="9601200" cy="5430078"/>
          </a:xfrm>
        </p:spPr>
        <p:txBody>
          <a:bodyPr>
            <a:normAutofit fontScale="85000" lnSpcReduction="10000"/>
          </a:bodyPr>
          <a:lstStyle/>
          <a:p>
            <a:r>
              <a:rPr lang="en-GB" dirty="0"/>
              <a:t>Requirements for </a:t>
            </a:r>
            <a:r>
              <a:rPr lang="en-GB" dirty="0" err="1"/>
              <a:t>CoEs</a:t>
            </a:r>
            <a:r>
              <a:rPr lang="en-GB" dirty="0"/>
              <a:t> (</a:t>
            </a:r>
            <a:r>
              <a:rPr lang="en-GB" dirty="0" err="1"/>
              <a:t>dai</a:t>
            </a:r>
            <a:r>
              <a:rPr lang="en-GB" dirty="0"/>
              <a:t> </a:t>
            </a:r>
            <a:r>
              <a:rPr lang="en-GB" dirty="0" err="1"/>
              <a:t>vecchi</a:t>
            </a:r>
            <a:r>
              <a:rPr lang="en-GB" dirty="0"/>
              <a:t> </a:t>
            </a:r>
            <a:r>
              <a:rPr lang="en-GB" dirty="0" err="1"/>
              <a:t>bandi</a:t>
            </a:r>
            <a:r>
              <a:rPr lang="en-GB" dirty="0"/>
              <a:t>)</a:t>
            </a:r>
          </a:p>
          <a:p>
            <a:pPr lvl="1"/>
            <a:r>
              <a:rPr lang="en-GB" dirty="0"/>
              <a:t>…</a:t>
            </a:r>
          </a:p>
          <a:p>
            <a:pPr lvl="1"/>
            <a:r>
              <a:rPr lang="en-GB" dirty="0"/>
              <a:t>Enhancing HPC applications and ensembles of coupled applications towards highly scalable, optimised codes.</a:t>
            </a:r>
          </a:p>
          <a:p>
            <a:pPr lvl="1"/>
            <a:r>
              <a:rPr lang="en-GB" dirty="0"/>
              <a:t>Provision of codes aimed at capacity pre-</a:t>
            </a:r>
            <a:r>
              <a:rPr lang="en-GB" dirty="0" err="1"/>
              <a:t>exascale</a:t>
            </a:r>
            <a:r>
              <a:rPr lang="en-GB" dirty="0"/>
              <a:t> systems for ensemble workloads that might not need tight interconnection between runs. Proposals must convincingly demonstrate the ensemble pre-</a:t>
            </a:r>
            <a:r>
              <a:rPr lang="en-GB" dirty="0" err="1"/>
              <a:t>exascale</a:t>
            </a:r>
            <a:r>
              <a:rPr lang="en-GB" dirty="0"/>
              <a:t> capabilities and needs.</a:t>
            </a:r>
          </a:p>
          <a:p>
            <a:pPr lvl="1"/>
            <a:r>
              <a:rPr lang="en-GB" dirty="0"/>
              <a:t>Involvement in co-design activities (hardware, software, codes), including the collaboration with HPC vendors and the identification of suitable applications relevant to the development of European HPC technologies towards </a:t>
            </a:r>
            <a:r>
              <a:rPr lang="en-GB" dirty="0" err="1"/>
              <a:t>exascale</a:t>
            </a:r>
            <a:r>
              <a:rPr lang="en-GB" dirty="0"/>
              <a:t>.</a:t>
            </a:r>
          </a:p>
          <a:p>
            <a:pPr lvl="1"/>
            <a:r>
              <a:rPr lang="en-GB" dirty="0"/>
              <a:t>Enlarging and expanding HPC applications development and use, in particular for new user communities in EU countries and countries associated to Horizon Europe that are members of the </a:t>
            </a:r>
            <a:r>
              <a:rPr lang="en-GB" dirty="0" err="1"/>
              <a:t>EuroHPC</a:t>
            </a:r>
            <a:r>
              <a:rPr lang="en-GB" dirty="0"/>
              <a:t> Joint Undertaking currently developing and advancing their HPC infrastructure and ecosystem.</a:t>
            </a:r>
          </a:p>
          <a:p>
            <a:pPr lvl="1"/>
            <a:r>
              <a:rPr lang="en-GB" dirty="0"/>
              <a:t>Federating capabilities and integrating communities around </a:t>
            </a:r>
            <a:r>
              <a:rPr lang="en-GB" dirty="0" err="1"/>
              <a:t>exascale</a:t>
            </a:r>
            <a:r>
              <a:rPr lang="en-GB" dirty="0"/>
              <a:t> computing in Europe.</a:t>
            </a:r>
          </a:p>
          <a:p>
            <a:pPr lvl="1"/>
            <a:r>
              <a:rPr lang="en-GB" dirty="0"/>
              <a:t>Address the skills gap in the targeted domain by specialised training and capacity building measures to develop the human capital resources for increased adoption of advanced HPC in industry and academia.</a:t>
            </a:r>
          </a:p>
          <a:p>
            <a:pPr lvl="1"/>
            <a:r>
              <a:rPr lang="en-GB" dirty="0"/>
              <a:t>Complementarity and synergy with National HPC Competence Centres and EU projects.</a:t>
            </a:r>
          </a:p>
          <a:p>
            <a:r>
              <a:rPr lang="en-GB" dirty="0"/>
              <a:t>…</a:t>
            </a:r>
          </a:p>
        </p:txBody>
      </p:sp>
    </p:spTree>
    <p:extLst>
      <p:ext uri="{BB962C8B-B14F-4D97-AF65-F5344CB8AC3E}">
        <p14:creationId xmlns:p14="http://schemas.microsoft.com/office/powerpoint/2010/main" val="339946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5B33-5BB1-DCBA-DA7C-89CD65B6A90B}"/>
              </a:ext>
            </a:extLst>
          </p:cNvPr>
          <p:cNvSpPr>
            <a:spLocks noGrp="1"/>
          </p:cNvSpPr>
          <p:nvPr>
            <p:ph type="title"/>
          </p:nvPr>
        </p:nvSpPr>
        <p:spPr/>
        <p:txBody>
          <a:bodyPr/>
          <a:lstStyle/>
          <a:p>
            <a:r>
              <a:rPr lang="en-IT" dirty="0"/>
              <a:t>Adesso: discussione al prossimo governing board EuroHPC</a:t>
            </a:r>
          </a:p>
        </p:txBody>
      </p:sp>
      <p:sp>
        <p:nvSpPr>
          <p:cNvPr id="3" name="Content Placeholder 2">
            <a:extLst>
              <a:ext uri="{FF2B5EF4-FFF2-40B4-BE49-F238E27FC236}">
                <a16:creationId xmlns:a16="http://schemas.microsoft.com/office/drawing/2014/main" id="{C437A5C1-E0C6-225C-48C4-8D4844930CBD}"/>
              </a:ext>
            </a:extLst>
          </p:cNvPr>
          <p:cNvSpPr>
            <a:spLocks noGrp="1"/>
          </p:cNvSpPr>
          <p:nvPr>
            <p:ph idx="1"/>
          </p:nvPr>
        </p:nvSpPr>
        <p:spPr/>
        <p:txBody>
          <a:bodyPr>
            <a:normAutofit fontScale="92500" lnSpcReduction="20000"/>
          </a:bodyPr>
          <a:lstStyle/>
          <a:p>
            <a:r>
              <a:rPr lang="en-GB" dirty="0"/>
              <a:t>D</a:t>
            </a:r>
            <a:r>
              <a:rPr lang="en-IT" dirty="0"/>
              <a:t>iscussione il 16/1; se a noi interessa mandare proposta entro il 15/1</a:t>
            </a:r>
          </a:p>
          <a:p>
            <a:r>
              <a:rPr lang="en-GB" dirty="0"/>
              <a:t>R</a:t>
            </a:r>
            <a:r>
              <a:rPr lang="en-IT" dirty="0"/>
              <a:t>ichiesta specifica:</a:t>
            </a:r>
          </a:p>
          <a:p>
            <a:pPr lvl="1"/>
            <a:r>
              <a:rPr lang="en-GB" dirty="0" err="1"/>
              <a:t>CoEs</a:t>
            </a:r>
            <a:r>
              <a:rPr lang="en-GB" dirty="0"/>
              <a:t> should focus on </a:t>
            </a:r>
            <a:r>
              <a:rPr lang="en-GB" dirty="0" err="1"/>
              <a:t>exascale</a:t>
            </a:r>
            <a:r>
              <a:rPr lang="en-GB" dirty="0"/>
              <a:t> application development on the basis of </a:t>
            </a:r>
            <a:r>
              <a:rPr lang="en-GB" b="1" dirty="0"/>
              <a:t>existing flagship codes </a:t>
            </a:r>
            <a:r>
              <a:rPr lang="en-GB" b="1" dirty="0" err="1"/>
              <a:t>centered</a:t>
            </a:r>
            <a:r>
              <a:rPr lang="en-GB" b="1" dirty="0"/>
              <a:t> </a:t>
            </a:r>
            <a:r>
              <a:rPr lang="en-GB" dirty="0"/>
              <a:t>around a specific domain of science or technology. Topics should therefore relate to areas </a:t>
            </a:r>
            <a:r>
              <a:rPr lang="en-GB" b="1" dirty="0"/>
              <a:t>where such flagship codes exist </a:t>
            </a:r>
            <a:r>
              <a:rPr lang="en-GB" dirty="0"/>
              <a:t>in Europe.</a:t>
            </a:r>
          </a:p>
          <a:p>
            <a:pPr lvl="1"/>
            <a:r>
              <a:rPr lang="en-GB" dirty="0" err="1"/>
              <a:t>CoEs</a:t>
            </a:r>
            <a:r>
              <a:rPr lang="en-GB" dirty="0"/>
              <a:t> require a </a:t>
            </a:r>
            <a:r>
              <a:rPr lang="en-GB" b="1" dirty="0"/>
              <a:t>critical mass </a:t>
            </a:r>
            <a:r>
              <a:rPr lang="en-GB" dirty="0"/>
              <a:t>of domain specific communities with advanced HPC skills – the instrument may not be appropriate to build a new community around a domain of HPC applications which is not yet developed in Europe. Topics should therefore address areas </a:t>
            </a:r>
            <a:r>
              <a:rPr lang="en-GB" b="1" dirty="0"/>
              <a:t>where a significant HPC aware community exists in Europe.</a:t>
            </a:r>
          </a:p>
          <a:p>
            <a:pPr lvl="1"/>
            <a:r>
              <a:rPr lang="en-GB" dirty="0"/>
              <a:t>Proposed topics should avoid double funding and focus on inclusiveness and collaboration of the European HPC communities in a specific domain where fragmentation is not desirable.</a:t>
            </a:r>
          </a:p>
          <a:p>
            <a:pPr lvl="1"/>
            <a:endParaRPr lang="en-IT" dirty="0"/>
          </a:p>
        </p:txBody>
      </p:sp>
    </p:spTree>
    <p:extLst>
      <p:ext uri="{BB962C8B-B14F-4D97-AF65-F5344CB8AC3E}">
        <p14:creationId xmlns:p14="http://schemas.microsoft.com/office/powerpoint/2010/main" val="13196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2190-E868-973F-C4AC-233B3AF0F9C5}"/>
              </a:ext>
            </a:extLst>
          </p:cNvPr>
          <p:cNvSpPr>
            <a:spLocks noGrp="1"/>
          </p:cNvSpPr>
          <p:nvPr>
            <p:ph type="title"/>
          </p:nvPr>
        </p:nvSpPr>
        <p:spPr/>
        <p:txBody>
          <a:bodyPr/>
          <a:lstStyle/>
          <a:p>
            <a:r>
              <a:rPr lang="en-IT" dirty="0"/>
              <a:t>Cosa serve?</a:t>
            </a:r>
          </a:p>
        </p:txBody>
      </p:sp>
      <p:sp>
        <p:nvSpPr>
          <p:cNvPr id="3" name="Content Placeholder 2">
            <a:extLst>
              <a:ext uri="{FF2B5EF4-FFF2-40B4-BE49-F238E27FC236}">
                <a16:creationId xmlns:a16="http://schemas.microsoft.com/office/drawing/2014/main" id="{79FBBA10-9BEB-80BF-4CCD-BB367292E9AD}"/>
              </a:ext>
            </a:extLst>
          </p:cNvPr>
          <p:cNvSpPr>
            <a:spLocks noGrp="1"/>
          </p:cNvSpPr>
          <p:nvPr>
            <p:ph idx="1"/>
          </p:nvPr>
        </p:nvSpPr>
        <p:spPr/>
        <p:txBody>
          <a:bodyPr/>
          <a:lstStyle/>
          <a:p>
            <a:r>
              <a:rPr lang="en-GB" dirty="0"/>
              <a:t>GB delegates are invited to send proposed topics to the JU by 16/01/2024 at the latest. Each proposed topic should be supported by a sufficiently detailed justification, an explanation of the strategic importance of the topic in the context of HPC applications, and address the elements listed above (sufficient number of existing European flagship codes, sufficiently large existing community in the domain with advanced HPC skills, no significant overlaps with existing calls and projects).</a:t>
            </a:r>
          </a:p>
          <a:p>
            <a:pPr lvl="1"/>
            <a:r>
              <a:rPr lang="en-GB" dirty="0" err="1"/>
              <a:t>Nostri</a:t>
            </a:r>
            <a:r>
              <a:rPr lang="en-GB" dirty="0"/>
              <a:t> GB delegates: Stefano </a:t>
            </a:r>
            <a:r>
              <a:rPr lang="en-GB" dirty="0" err="1"/>
              <a:t>Fabris</a:t>
            </a:r>
            <a:r>
              <a:rPr lang="en-GB" dirty="0"/>
              <a:t> (CNR) e Paola </a:t>
            </a:r>
            <a:r>
              <a:rPr lang="en-GB" dirty="0" err="1"/>
              <a:t>Inverardi</a:t>
            </a:r>
            <a:r>
              <a:rPr lang="en-GB" dirty="0"/>
              <a:t> (GSSI)</a:t>
            </a:r>
          </a:p>
          <a:p>
            <a:r>
              <a:rPr lang="en-GB" dirty="0"/>
              <a:t>Members of the </a:t>
            </a:r>
            <a:r>
              <a:rPr lang="en-GB" dirty="0" err="1"/>
              <a:t>EuroHPC</a:t>
            </a:r>
            <a:r>
              <a:rPr lang="en-GB" dirty="0"/>
              <a:t> GB will be invited to express their preference by distributing 10 points among up to four topics in the consolidated list and communicate their opinion to the JU by 31/01/2024.</a:t>
            </a:r>
          </a:p>
          <a:p>
            <a:endParaRPr lang="en-IT" dirty="0"/>
          </a:p>
        </p:txBody>
      </p:sp>
    </p:spTree>
    <p:extLst>
      <p:ext uri="{BB962C8B-B14F-4D97-AF65-F5344CB8AC3E}">
        <p14:creationId xmlns:p14="http://schemas.microsoft.com/office/powerpoint/2010/main" val="83486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32F0-6A15-ECB9-01B0-2AE2739EE937}"/>
              </a:ext>
            </a:extLst>
          </p:cNvPr>
          <p:cNvSpPr>
            <a:spLocks noGrp="1"/>
          </p:cNvSpPr>
          <p:nvPr>
            <p:ph type="title"/>
          </p:nvPr>
        </p:nvSpPr>
        <p:spPr/>
        <p:txBody>
          <a:bodyPr/>
          <a:lstStyle/>
          <a:p>
            <a:r>
              <a:rPr lang="en-IT" dirty="0"/>
              <a:t>CoE gia’ Candidate</a:t>
            </a:r>
          </a:p>
        </p:txBody>
      </p:sp>
      <p:sp>
        <p:nvSpPr>
          <p:cNvPr id="4" name="Content Placeholder 3">
            <a:extLst>
              <a:ext uri="{FF2B5EF4-FFF2-40B4-BE49-F238E27FC236}">
                <a16:creationId xmlns:a16="http://schemas.microsoft.com/office/drawing/2014/main" id="{CF36A39C-6654-9E1C-102F-8D7378773035}"/>
              </a:ext>
            </a:extLst>
          </p:cNvPr>
          <p:cNvSpPr>
            <a:spLocks noGrp="1"/>
          </p:cNvSpPr>
          <p:nvPr>
            <p:ph sz="half" idx="1"/>
          </p:nvPr>
        </p:nvSpPr>
        <p:spPr>
          <a:xfrm>
            <a:off x="566530" y="1987826"/>
            <a:ext cx="5252856" cy="4711148"/>
          </a:xfrm>
        </p:spPr>
        <p:txBody>
          <a:bodyPr>
            <a:normAutofit fontScale="70000" lnSpcReduction="20000"/>
          </a:bodyPr>
          <a:lstStyle/>
          <a:p>
            <a:r>
              <a:rPr lang="en-GB" b="1" dirty="0"/>
              <a:t>Combustion: </a:t>
            </a:r>
          </a:p>
          <a:p>
            <a:pPr lvl="1"/>
            <a:r>
              <a:rPr lang="en-GB" dirty="0"/>
              <a:t>Modelling and simulation for current and future combustion systems, promoting and enabling sustainable fuels and efficient new combustion technologies in alignment with the European Green Deal. This </a:t>
            </a:r>
            <a:r>
              <a:rPr lang="en-GB" dirty="0" err="1"/>
              <a:t>CoE</a:t>
            </a:r>
            <a:r>
              <a:rPr lang="en-GB" dirty="0"/>
              <a:t> should focus on strategic European sectors using energy intensive processes and where decarbonisation is a challenge, such as aviation or the metallurgical industry. The proposed activities should be complementary to existing initiatives such as The Clean Hydrogen JU and The Research Fund for Coal and Steel.</a:t>
            </a:r>
          </a:p>
          <a:p>
            <a:r>
              <a:rPr lang="en-GB" b="1" dirty="0"/>
              <a:t>Aeronautical Design: </a:t>
            </a:r>
          </a:p>
          <a:p>
            <a:pPr lvl="1"/>
            <a:r>
              <a:rPr lang="en-GB" dirty="0"/>
              <a:t>Modern simulations tools for aeronautical design including aerodynamics, structural design and propulsion. This </a:t>
            </a:r>
            <a:r>
              <a:rPr lang="en-GB" dirty="0" err="1"/>
              <a:t>CoE</a:t>
            </a:r>
            <a:r>
              <a:rPr lang="en-GB" dirty="0"/>
              <a:t> must enhance the technology available to European aeronautical industry, guaranteeing its competitiveness at a global level. The industrial use of the developed codes/techniques should be prioritized. The commitment of the main European aeronautical industrial stakeholders is strongly recommended. </a:t>
            </a:r>
            <a:r>
              <a:rPr lang="en-GB" dirty="0" err="1"/>
              <a:t>CoEs</a:t>
            </a:r>
            <a:r>
              <a:rPr lang="en-GB" dirty="0"/>
              <a:t> must be aligned with the decarbonization policies promoted by programs such as Clean Aviation.</a:t>
            </a:r>
            <a:endParaRPr lang="en-IT" dirty="0"/>
          </a:p>
        </p:txBody>
      </p:sp>
      <p:sp>
        <p:nvSpPr>
          <p:cNvPr id="5" name="Content Placeholder 4">
            <a:extLst>
              <a:ext uri="{FF2B5EF4-FFF2-40B4-BE49-F238E27FC236}">
                <a16:creationId xmlns:a16="http://schemas.microsoft.com/office/drawing/2014/main" id="{60257455-B1D5-FCBB-4646-E48CCE5E2796}"/>
              </a:ext>
            </a:extLst>
          </p:cNvPr>
          <p:cNvSpPr>
            <a:spLocks noGrp="1"/>
          </p:cNvSpPr>
          <p:nvPr>
            <p:ph sz="half" idx="2"/>
          </p:nvPr>
        </p:nvSpPr>
        <p:spPr>
          <a:xfrm>
            <a:off x="6525402" y="1987825"/>
            <a:ext cx="5666597" cy="4711148"/>
          </a:xfrm>
        </p:spPr>
        <p:txBody>
          <a:bodyPr>
            <a:normAutofit fontScale="70000" lnSpcReduction="20000"/>
          </a:bodyPr>
          <a:lstStyle/>
          <a:p>
            <a:pPr algn="l"/>
            <a:r>
              <a:rPr lang="en-GB" b="1" i="0" dirty="0">
                <a:solidFill>
                  <a:srgbClr val="222222"/>
                </a:solidFill>
                <a:effectLst/>
                <a:latin typeface="Arial" panose="020B0604020202020204" pitchFamily="34" charset="0"/>
              </a:rPr>
              <a:t>Virtual Pre-clinical trials: </a:t>
            </a:r>
          </a:p>
          <a:p>
            <a:pPr lvl="1"/>
            <a:r>
              <a:rPr lang="en-GB" b="0" i="0" dirty="0">
                <a:solidFill>
                  <a:srgbClr val="222222"/>
                </a:solidFill>
                <a:effectLst/>
                <a:latin typeface="Arial" panose="020B0604020202020204" pitchFamily="34" charset="0"/>
              </a:rPr>
              <a:t>Development of tools to design and test new drugs and treatments and models to complement and eventually replace experimentation with animals and humans in pre-clinical trials. The </a:t>
            </a:r>
            <a:r>
              <a:rPr lang="en-GB" b="0" i="0" dirty="0" err="1">
                <a:solidFill>
                  <a:srgbClr val="222222"/>
                </a:solidFill>
                <a:effectLst/>
                <a:latin typeface="Arial" panose="020B0604020202020204" pitchFamily="34" charset="0"/>
              </a:rPr>
              <a:t>CoE</a:t>
            </a:r>
            <a:r>
              <a:rPr lang="en-GB" b="0" i="0" dirty="0">
                <a:solidFill>
                  <a:srgbClr val="222222"/>
                </a:solidFill>
                <a:effectLst/>
                <a:latin typeface="Arial" panose="020B0604020202020204" pitchFamily="34" charset="0"/>
              </a:rPr>
              <a:t> should work with the communities and end-users to develop and deploy the necessary HPC solutions including HPC platforms for drug design and models of cell lines, organoids or human organs.</a:t>
            </a:r>
          </a:p>
          <a:p>
            <a:r>
              <a:rPr lang="en-GB" b="1" i="0" dirty="0">
                <a:solidFill>
                  <a:srgbClr val="222222"/>
                </a:solidFill>
                <a:effectLst/>
                <a:latin typeface="Arial" panose="020B0604020202020204" pitchFamily="34" charset="0"/>
              </a:rPr>
              <a:t>Foundation Models for Science: </a:t>
            </a:r>
          </a:p>
          <a:p>
            <a:pPr lvl="1"/>
            <a:r>
              <a:rPr lang="en-GB" b="0" i="0" dirty="0">
                <a:solidFill>
                  <a:srgbClr val="222222"/>
                </a:solidFill>
                <a:effectLst/>
                <a:latin typeface="Arial" panose="020B0604020202020204" pitchFamily="34" charset="0"/>
              </a:rPr>
              <a:t>Establish a Trusted Research Environment (TRE) for the secure development, hosting and testing of foundation models LLMs, derived specialised models and multimodal LLMs, with particular emphasis in bias detection and correction. This environment will host seed data and ensure privacy-focused AI operations, and continuous training environments allowing European stakeholders to train their language models in a secure HPC environment. Target communities will include those working in multilingual systems in different domains of science and scientific communities working in integration of different data types, particularly those in the life sciences domain.</a:t>
            </a:r>
          </a:p>
          <a:p>
            <a:pPr marL="0" indent="0" algn="l">
              <a:buNone/>
            </a:pPr>
            <a:endParaRPr lang="en-GB" b="0" i="0" dirty="0">
              <a:solidFill>
                <a:srgbClr val="222222"/>
              </a:solidFill>
              <a:effectLst/>
              <a:latin typeface="Arial" panose="020B0604020202020204" pitchFamily="34" charset="0"/>
            </a:endParaRPr>
          </a:p>
          <a:p>
            <a:endParaRPr lang="en-IT" dirty="0"/>
          </a:p>
        </p:txBody>
      </p:sp>
    </p:spTree>
    <p:extLst>
      <p:ext uri="{BB962C8B-B14F-4D97-AF65-F5344CB8AC3E}">
        <p14:creationId xmlns:p14="http://schemas.microsoft.com/office/powerpoint/2010/main" val="411172967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423</TotalTime>
  <Words>1444</Words>
  <Application>Microsoft Macintosh PowerPoint</Application>
  <PresentationFormat>Widescreen</PresentationFormat>
  <Paragraphs>77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Franklin Gothic Book</vt:lpstr>
      <vt:lpstr>Times New Roman</vt:lpstr>
      <vt:lpstr>Wingdings</vt:lpstr>
      <vt:lpstr>Crop</vt:lpstr>
      <vt:lpstr>EuroHPC CoE per HEP?</vt:lpstr>
      <vt:lpstr>CoE = Centre of Excellence</vt:lpstr>
      <vt:lpstr>PowerPoint Presentation</vt:lpstr>
      <vt:lpstr>PowerPoint Presentation</vt:lpstr>
      <vt:lpstr>EuroHPC ha i  suoi CoE</vt:lpstr>
      <vt:lpstr>PowerPoint Presentation</vt:lpstr>
      <vt:lpstr>Adesso: discussione al prossimo governing board EuroHPC</vt:lpstr>
      <vt:lpstr>Cosa serve?</vt:lpstr>
      <vt:lpstr>CoE gia’ Candidate</vt:lpstr>
      <vt:lpstr>Cosa potremmo fare?</vt:lpstr>
      <vt:lpstr>Esempio di piccolo testo</vt:lpstr>
      <vt:lpstr>Note:</vt:lpstr>
      <vt:lpstr>Come procedere?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EuroHPC CoE per HEP?</dc:title>
  <dc:creator>Tommaso Boccali</dc:creator>
  <cp:lastModifiedBy>Tommaso Boccali</cp:lastModifiedBy>
  <cp:revision>9</cp:revision>
  <dcterms:created xsi:type="dcterms:W3CDTF">2024-01-08T09:01:58Z</dcterms:created>
  <dcterms:modified xsi:type="dcterms:W3CDTF">2024-01-09T15:42:45Z</dcterms:modified>
</cp:coreProperties>
</file>