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72" r:id="rId2"/>
    <p:sldId id="416" r:id="rId3"/>
    <p:sldId id="445" r:id="rId4"/>
    <p:sldId id="444" r:id="rId5"/>
    <p:sldId id="410" r:id="rId6"/>
    <p:sldId id="419" r:id="rId7"/>
    <p:sldId id="420" r:id="rId8"/>
    <p:sldId id="422" r:id="rId9"/>
    <p:sldId id="423" r:id="rId10"/>
    <p:sldId id="433" r:id="rId11"/>
    <p:sldId id="446" r:id="rId12"/>
    <p:sldId id="436" r:id="rId13"/>
    <p:sldId id="447" r:id="rId14"/>
    <p:sldId id="393" r:id="rId15"/>
    <p:sldId id="394" r:id="rId16"/>
    <p:sldId id="440" r:id="rId17"/>
    <p:sldId id="388" r:id="rId18"/>
    <p:sldId id="448" r:id="rId19"/>
    <p:sldId id="418"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o Grandi" initials="CG" lastIdx="1" clrIdx="0">
    <p:extLst>
      <p:ext uri="{19B8F6BF-5375-455C-9EA6-DF929625EA0E}">
        <p15:presenceInfo xmlns:p15="http://schemas.microsoft.com/office/powerpoint/2012/main" userId="S::grandi@infn.it::829bb2c5-7aed-430b-9500-78cef4b481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BE8761"/>
    <a:srgbClr val="AD7B59"/>
    <a:srgbClr val="CC3300"/>
    <a:srgbClr val="F2F90B"/>
    <a:srgbClr val="01FF09"/>
    <a:srgbClr val="F412CC"/>
    <a:srgbClr val="FF01D3"/>
    <a:srgbClr val="91D097"/>
    <a:srgbClr val="FF9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8"/>
    <p:restoredTop sz="96327"/>
  </p:normalViewPr>
  <p:slideViewPr>
    <p:cSldViewPr snapToGrid="0" snapToObjects="1">
      <p:cViewPr varScale="1">
        <p:scale>
          <a:sx n="126" d="100"/>
          <a:sy n="126" d="100"/>
        </p:scale>
        <p:origin x="208"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05949E7-D34A-4BEF-980B-FB1B1693D2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91AB4ADC-843E-20CF-2F5F-D6132A757D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it-IT"/>
              <a:t>17/05/23</a:t>
            </a:r>
          </a:p>
        </p:txBody>
      </p:sp>
      <p:sp>
        <p:nvSpPr>
          <p:cNvPr id="4" name="Segnaposto piè di pagina 3">
            <a:extLst>
              <a:ext uri="{FF2B5EF4-FFF2-40B4-BE49-F238E27FC236}">
                <a16:creationId xmlns:a16="http://schemas.microsoft.com/office/drawing/2014/main" id="{90BE992F-C345-F351-6279-D72DD4A197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it-IT"/>
              <a:t>CSN1 - Calcolo</a:t>
            </a:r>
          </a:p>
        </p:txBody>
      </p:sp>
      <p:sp>
        <p:nvSpPr>
          <p:cNvPr id="5" name="Segnaposto numero diapositiva 4">
            <a:extLst>
              <a:ext uri="{FF2B5EF4-FFF2-40B4-BE49-F238E27FC236}">
                <a16:creationId xmlns:a16="http://schemas.microsoft.com/office/drawing/2014/main" id="{8FEDF1ED-B831-49DA-A9A6-1A1E932A71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5E656C-8346-684B-909A-8BCBF683EEBB}" type="slidenum">
              <a:rPr lang="it-IT" smtClean="0"/>
              <a:t>‹N›</a:t>
            </a:fld>
            <a:endParaRPr lang="it-IT"/>
          </a:p>
        </p:txBody>
      </p:sp>
    </p:spTree>
    <p:extLst>
      <p:ext uri="{BB962C8B-B14F-4D97-AF65-F5344CB8AC3E}">
        <p14:creationId xmlns:p14="http://schemas.microsoft.com/office/powerpoint/2010/main" val="71907713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it-IT"/>
              <a:t>17/05/23</a:t>
            </a: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it-IT"/>
              <a:t>CSN1 - Calcolo</a:t>
            </a: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501CD-D93C-A547-9607-FCF8E1714219}" type="slidenum">
              <a:rPr lang="it-IT" smtClean="0"/>
              <a:t>‹N›</a:t>
            </a:fld>
            <a:endParaRPr lang="it-IT"/>
          </a:p>
        </p:txBody>
      </p:sp>
    </p:spTree>
    <p:extLst>
      <p:ext uri="{BB962C8B-B14F-4D97-AF65-F5344CB8AC3E}">
        <p14:creationId xmlns:p14="http://schemas.microsoft.com/office/powerpoint/2010/main" val="87117155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0501CD-D93C-A547-9607-FCF8E1714219}" type="slidenum">
              <a:rPr lang="it-IT" smtClean="0"/>
              <a:t>1</a:t>
            </a:fld>
            <a:endParaRPr lang="it-IT" dirty="0"/>
          </a:p>
        </p:txBody>
      </p:sp>
      <p:sp>
        <p:nvSpPr>
          <p:cNvPr id="5" name="Segnaposto data 4">
            <a:extLst>
              <a:ext uri="{FF2B5EF4-FFF2-40B4-BE49-F238E27FC236}">
                <a16:creationId xmlns:a16="http://schemas.microsoft.com/office/drawing/2014/main" id="{3DBD5F4E-C0CD-7A16-E82E-5F1AC19ECF89}"/>
              </a:ext>
            </a:extLst>
          </p:cNvPr>
          <p:cNvSpPr>
            <a:spLocks noGrp="1"/>
          </p:cNvSpPr>
          <p:nvPr>
            <p:ph type="dt" idx="1"/>
          </p:nvPr>
        </p:nvSpPr>
        <p:spPr/>
        <p:txBody>
          <a:bodyPr/>
          <a:lstStyle/>
          <a:p>
            <a:r>
              <a:rPr lang="it-IT" dirty="0"/>
              <a:t>17/05/23</a:t>
            </a:r>
          </a:p>
        </p:txBody>
      </p:sp>
      <p:sp>
        <p:nvSpPr>
          <p:cNvPr id="6" name="Segnaposto piè di pagina 5">
            <a:extLst>
              <a:ext uri="{FF2B5EF4-FFF2-40B4-BE49-F238E27FC236}">
                <a16:creationId xmlns:a16="http://schemas.microsoft.com/office/drawing/2014/main" id="{94E52A0B-52EA-3F60-F90E-8F2136CD58AF}"/>
              </a:ext>
            </a:extLst>
          </p:cNvPr>
          <p:cNvSpPr>
            <a:spLocks noGrp="1"/>
          </p:cNvSpPr>
          <p:nvPr>
            <p:ph type="ftr" sz="quarter" idx="4"/>
          </p:nvPr>
        </p:nvSpPr>
        <p:spPr/>
        <p:txBody>
          <a:bodyPr/>
          <a:lstStyle/>
          <a:p>
            <a:r>
              <a:rPr lang="it-IT" dirty="0"/>
              <a:t>CSN1 - Calcolo</a:t>
            </a:r>
          </a:p>
        </p:txBody>
      </p:sp>
    </p:spTree>
    <p:extLst>
      <p:ext uri="{BB962C8B-B14F-4D97-AF65-F5344CB8AC3E}">
        <p14:creationId xmlns:p14="http://schemas.microsoft.com/office/powerpoint/2010/main" val="3430482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
          </p:nvPr>
        </p:nvSpPr>
        <p:spPr/>
        <p:txBody>
          <a:bodyPr/>
          <a:lstStyle/>
          <a:p>
            <a:r>
              <a:rPr lang="it-IT"/>
              <a:t>17/05/23</a:t>
            </a:r>
          </a:p>
        </p:txBody>
      </p:sp>
      <p:sp>
        <p:nvSpPr>
          <p:cNvPr id="5" name="Segnaposto piè di pagina 4"/>
          <p:cNvSpPr>
            <a:spLocks noGrp="1"/>
          </p:cNvSpPr>
          <p:nvPr>
            <p:ph type="ftr" sz="quarter" idx="4"/>
          </p:nvPr>
        </p:nvSpPr>
        <p:spPr/>
        <p:txBody>
          <a:bodyPr/>
          <a:lstStyle/>
          <a:p>
            <a:r>
              <a:rPr lang="it-IT"/>
              <a:t>CSN1 - Calcolo</a:t>
            </a:r>
          </a:p>
        </p:txBody>
      </p:sp>
      <p:sp>
        <p:nvSpPr>
          <p:cNvPr id="6" name="Segnaposto numero diapositiva 5"/>
          <p:cNvSpPr>
            <a:spLocks noGrp="1"/>
          </p:cNvSpPr>
          <p:nvPr>
            <p:ph type="sldNum" sz="quarter" idx="5"/>
          </p:nvPr>
        </p:nvSpPr>
        <p:spPr/>
        <p:txBody>
          <a:bodyPr/>
          <a:lstStyle/>
          <a:p>
            <a:fld id="{2F0501CD-D93C-A547-9607-FCF8E1714219}" type="slidenum">
              <a:rPr lang="it-IT" smtClean="0"/>
              <a:t>9</a:t>
            </a:fld>
            <a:endParaRPr lang="it-IT"/>
          </a:p>
        </p:txBody>
      </p:sp>
    </p:spTree>
    <p:extLst>
      <p:ext uri="{BB962C8B-B14F-4D97-AF65-F5344CB8AC3E}">
        <p14:creationId xmlns:p14="http://schemas.microsoft.com/office/powerpoint/2010/main" val="417754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
          </p:nvPr>
        </p:nvSpPr>
        <p:spPr/>
        <p:txBody>
          <a:bodyPr/>
          <a:lstStyle/>
          <a:p>
            <a:r>
              <a:rPr lang="it-IT"/>
              <a:t>17/05/23</a:t>
            </a:r>
          </a:p>
        </p:txBody>
      </p:sp>
      <p:sp>
        <p:nvSpPr>
          <p:cNvPr id="5" name="Segnaposto piè di pagina 4"/>
          <p:cNvSpPr>
            <a:spLocks noGrp="1"/>
          </p:cNvSpPr>
          <p:nvPr>
            <p:ph type="ftr" sz="quarter" idx="4"/>
          </p:nvPr>
        </p:nvSpPr>
        <p:spPr/>
        <p:txBody>
          <a:bodyPr/>
          <a:lstStyle/>
          <a:p>
            <a:r>
              <a:rPr lang="it-IT"/>
              <a:t>CSN1 - Calcolo</a:t>
            </a:r>
          </a:p>
        </p:txBody>
      </p:sp>
      <p:sp>
        <p:nvSpPr>
          <p:cNvPr id="6" name="Segnaposto numero diapositiva 5"/>
          <p:cNvSpPr>
            <a:spLocks noGrp="1"/>
          </p:cNvSpPr>
          <p:nvPr>
            <p:ph type="sldNum" sz="quarter" idx="5"/>
          </p:nvPr>
        </p:nvSpPr>
        <p:spPr/>
        <p:txBody>
          <a:bodyPr/>
          <a:lstStyle/>
          <a:p>
            <a:fld id="{2F0501CD-D93C-A547-9607-FCF8E1714219}" type="slidenum">
              <a:rPr lang="it-IT" smtClean="0"/>
              <a:t>11</a:t>
            </a:fld>
            <a:endParaRPr lang="it-IT"/>
          </a:p>
        </p:txBody>
      </p:sp>
    </p:spTree>
    <p:extLst>
      <p:ext uri="{BB962C8B-B14F-4D97-AF65-F5344CB8AC3E}">
        <p14:creationId xmlns:p14="http://schemas.microsoft.com/office/powerpoint/2010/main" val="343335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939652"/>
            <a:ext cx="9144000" cy="2387600"/>
          </a:xfrm>
        </p:spPr>
        <p:txBody>
          <a:bodyPr anchor="b"/>
          <a:lstStyle>
            <a:lvl1pPr algn="ctr">
              <a:defRPr sz="6000">
                <a:solidFill>
                  <a:schemeClr val="tx2"/>
                </a:solidFill>
              </a:defRPr>
            </a:lvl1pPr>
          </a:lstStyle>
          <a:p>
            <a:r>
              <a:rPr lang="it-IT" dirty="0"/>
              <a:t>Fare clic per modificare stile</a:t>
            </a:r>
          </a:p>
        </p:txBody>
      </p:sp>
      <p:sp>
        <p:nvSpPr>
          <p:cNvPr id="3" name="Sottotitolo 2"/>
          <p:cNvSpPr>
            <a:spLocks noGrp="1"/>
          </p:cNvSpPr>
          <p:nvPr>
            <p:ph type="subTitle" idx="1"/>
          </p:nvPr>
        </p:nvSpPr>
        <p:spPr>
          <a:xfrm>
            <a:off x="1524000" y="4424854"/>
            <a:ext cx="9144000" cy="1558159"/>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r>
              <a:rPr lang="it-IT"/>
              <a:t>09/01/2024</a:t>
            </a:r>
          </a:p>
        </p:txBody>
      </p:sp>
      <p:sp>
        <p:nvSpPr>
          <p:cNvPr id="5" name="Segnaposto piè di pagina 4"/>
          <p:cNvSpPr>
            <a:spLocks noGrp="1"/>
          </p:cNvSpPr>
          <p:nvPr>
            <p:ph type="ftr" sz="quarter" idx="11"/>
          </p:nvPr>
        </p:nvSpPr>
        <p:spPr/>
        <p:txBody>
          <a:bodyPr/>
          <a:lstStyle/>
          <a:p>
            <a:r>
              <a:rPr lang="it-IT"/>
              <a:t>Il C3SN - aggiornamenti</a:t>
            </a:r>
          </a:p>
        </p:txBody>
      </p:sp>
      <p:sp>
        <p:nvSpPr>
          <p:cNvPr id="6" name="Segnaposto numero diapositiva 5"/>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152137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09/01/2024</a:t>
            </a:r>
          </a:p>
        </p:txBody>
      </p:sp>
      <p:sp>
        <p:nvSpPr>
          <p:cNvPr id="5" name="Segnaposto piè di pagina 4"/>
          <p:cNvSpPr>
            <a:spLocks noGrp="1"/>
          </p:cNvSpPr>
          <p:nvPr>
            <p:ph type="ftr" sz="quarter" idx="11"/>
          </p:nvPr>
        </p:nvSpPr>
        <p:spPr/>
        <p:txBody>
          <a:bodyPr/>
          <a:lstStyle/>
          <a:p>
            <a:r>
              <a:rPr lang="it-IT"/>
              <a:t>Il C3SN - aggiornamenti</a:t>
            </a:r>
          </a:p>
        </p:txBody>
      </p:sp>
      <p:sp>
        <p:nvSpPr>
          <p:cNvPr id="6" name="Segnaposto numero diapositiva 5"/>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60832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09/01/2024</a:t>
            </a:r>
          </a:p>
        </p:txBody>
      </p:sp>
      <p:sp>
        <p:nvSpPr>
          <p:cNvPr id="5" name="Segnaposto piè di pagina 4"/>
          <p:cNvSpPr>
            <a:spLocks noGrp="1"/>
          </p:cNvSpPr>
          <p:nvPr>
            <p:ph type="ftr" sz="quarter" idx="11"/>
          </p:nvPr>
        </p:nvSpPr>
        <p:spPr/>
        <p:txBody>
          <a:bodyPr/>
          <a:lstStyle/>
          <a:p>
            <a:r>
              <a:rPr lang="it-IT"/>
              <a:t>Il C3SN - aggiornamenti</a:t>
            </a:r>
          </a:p>
        </p:txBody>
      </p:sp>
      <p:sp>
        <p:nvSpPr>
          <p:cNvPr id="6" name="Segnaposto numero diapositiva 5"/>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213633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09/01/2024</a:t>
            </a:r>
          </a:p>
        </p:txBody>
      </p:sp>
      <p:sp>
        <p:nvSpPr>
          <p:cNvPr id="5" name="Segnaposto piè di pagina 4"/>
          <p:cNvSpPr>
            <a:spLocks noGrp="1"/>
          </p:cNvSpPr>
          <p:nvPr>
            <p:ph type="ftr" sz="quarter" idx="11"/>
          </p:nvPr>
        </p:nvSpPr>
        <p:spPr/>
        <p:txBody>
          <a:bodyPr/>
          <a:lstStyle/>
          <a:p>
            <a:r>
              <a:rPr lang="it-IT"/>
              <a:t>Il C3SN - aggiornamenti</a:t>
            </a:r>
          </a:p>
        </p:txBody>
      </p:sp>
      <p:sp>
        <p:nvSpPr>
          <p:cNvPr id="6" name="Segnaposto numero diapositiva 5"/>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173638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2522483"/>
            <a:ext cx="10515600" cy="2039992"/>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p:cNvSpPr>
            <a:spLocks noGrp="1"/>
          </p:cNvSpPr>
          <p:nvPr>
            <p:ph type="dt" sz="half" idx="10"/>
          </p:nvPr>
        </p:nvSpPr>
        <p:spPr/>
        <p:txBody>
          <a:bodyPr/>
          <a:lstStyle/>
          <a:p>
            <a:r>
              <a:rPr lang="it-IT"/>
              <a:t>09/01/2024</a:t>
            </a:r>
          </a:p>
        </p:txBody>
      </p:sp>
      <p:sp>
        <p:nvSpPr>
          <p:cNvPr id="5" name="Segnaposto piè di pagina 4"/>
          <p:cNvSpPr>
            <a:spLocks noGrp="1"/>
          </p:cNvSpPr>
          <p:nvPr>
            <p:ph type="ftr" sz="quarter" idx="11"/>
          </p:nvPr>
        </p:nvSpPr>
        <p:spPr/>
        <p:txBody>
          <a:bodyPr/>
          <a:lstStyle/>
          <a:p>
            <a:r>
              <a:rPr lang="it-IT"/>
              <a:t>Il C3SN - aggiornamenti</a:t>
            </a:r>
          </a:p>
        </p:txBody>
      </p:sp>
      <p:sp>
        <p:nvSpPr>
          <p:cNvPr id="6" name="Segnaposto numero diapositiva 5"/>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120754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902371"/>
            <a:ext cx="5181600" cy="4183119"/>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6172200" y="1902371"/>
            <a:ext cx="5181600" cy="4183119"/>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p:cNvSpPr>
            <a:spLocks noGrp="1"/>
          </p:cNvSpPr>
          <p:nvPr>
            <p:ph type="dt" sz="half" idx="10"/>
          </p:nvPr>
        </p:nvSpPr>
        <p:spPr/>
        <p:txBody>
          <a:bodyPr/>
          <a:lstStyle/>
          <a:p>
            <a:r>
              <a:rPr lang="it-IT"/>
              <a:t>09/01/2024</a:t>
            </a:r>
          </a:p>
        </p:txBody>
      </p:sp>
      <p:sp>
        <p:nvSpPr>
          <p:cNvPr id="6" name="Segnaposto piè di pagina 5"/>
          <p:cNvSpPr>
            <a:spLocks noGrp="1"/>
          </p:cNvSpPr>
          <p:nvPr>
            <p:ph type="ftr" sz="quarter" idx="11"/>
          </p:nvPr>
        </p:nvSpPr>
        <p:spPr/>
        <p:txBody>
          <a:bodyPr/>
          <a:lstStyle/>
          <a:p>
            <a:r>
              <a:rPr lang="it-IT"/>
              <a:t>Il C3SN - aggiornamenti</a:t>
            </a:r>
          </a:p>
        </p:txBody>
      </p:sp>
      <p:sp>
        <p:nvSpPr>
          <p:cNvPr id="7" name="Segnaposto numero diapositiva 6"/>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156201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881351"/>
            <a:ext cx="5157787" cy="6237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82862"/>
            <a:ext cx="5157787" cy="3513138"/>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6172200" y="1881351"/>
            <a:ext cx="5183188" cy="6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82862"/>
            <a:ext cx="5183188" cy="3513138"/>
          </a:xfrm>
        </p:spPr>
        <p:txBody>
          <a:bodyPr/>
          <a:lstStyle/>
          <a:p>
            <a:pPr lvl="0"/>
            <a:r>
              <a:rPr lang="it-IT"/>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p:cNvSpPr>
            <a:spLocks noGrp="1"/>
          </p:cNvSpPr>
          <p:nvPr>
            <p:ph type="dt" sz="half" idx="10"/>
          </p:nvPr>
        </p:nvSpPr>
        <p:spPr/>
        <p:txBody>
          <a:bodyPr/>
          <a:lstStyle/>
          <a:p>
            <a:r>
              <a:rPr lang="it-IT"/>
              <a:t>09/01/2024</a:t>
            </a:r>
          </a:p>
        </p:txBody>
      </p:sp>
      <p:sp>
        <p:nvSpPr>
          <p:cNvPr id="8" name="Segnaposto piè di pagina 7"/>
          <p:cNvSpPr>
            <a:spLocks noGrp="1"/>
          </p:cNvSpPr>
          <p:nvPr>
            <p:ph type="ftr" sz="quarter" idx="11"/>
          </p:nvPr>
        </p:nvSpPr>
        <p:spPr/>
        <p:txBody>
          <a:bodyPr/>
          <a:lstStyle/>
          <a:p>
            <a:r>
              <a:rPr lang="it-IT"/>
              <a:t>Il C3SN - aggiornamenti</a:t>
            </a:r>
          </a:p>
        </p:txBody>
      </p:sp>
      <p:sp>
        <p:nvSpPr>
          <p:cNvPr id="9" name="Segnaposto numero diapositiva 8"/>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196165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r>
              <a:rPr lang="it-IT"/>
              <a:t>09/01/2024</a:t>
            </a:r>
          </a:p>
        </p:txBody>
      </p:sp>
      <p:sp>
        <p:nvSpPr>
          <p:cNvPr id="4" name="Segnaposto piè di pagina 3"/>
          <p:cNvSpPr>
            <a:spLocks noGrp="1"/>
          </p:cNvSpPr>
          <p:nvPr>
            <p:ph type="ftr" sz="quarter" idx="11"/>
          </p:nvPr>
        </p:nvSpPr>
        <p:spPr/>
        <p:txBody>
          <a:bodyPr/>
          <a:lstStyle/>
          <a:p>
            <a:r>
              <a:rPr lang="it-IT"/>
              <a:t>Il C3SN - aggiornamenti</a:t>
            </a:r>
          </a:p>
        </p:txBody>
      </p:sp>
      <p:sp>
        <p:nvSpPr>
          <p:cNvPr id="5" name="Segnaposto numero diapositiva 4"/>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130594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09/01/2024</a:t>
            </a:r>
          </a:p>
        </p:txBody>
      </p:sp>
      <p:sp>
        <p:nvSpPr>
          <p:cNvPr id="3" name="Segnaposto piè di pagina 2"/>
          <p:cNvSpPr>
            <a:spLocks noGrp="1"/>
          </p:cNvSpPr>
          <p:nvPr>
            <p:ph type="ftr" sz="quarter" idx="11"/>
          </p:nvPr>
        </p:nvSpPr>
        <p:spPr/>
        <p:txBody>
          <a:bodyPr/>
          <a:lstStyle/>
          <a:p>
            <a:r>
              <a:rPr lang="it-IT"/>
              <a:t>Il C3SN - aggiornamenti</a:t>
            </a:r>
          </a:p>
        </p:txBody>
      </p:sp>
      <p:sp>
        <p:nvSpPr>
          <p:cNvPr id="4" name="Segnaposto numero diapositiva 3"/>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175455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1940446"/>
            <a:ext cx="3932237" cy="1182414"/>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1940446"/>
            <a:ext cx="6172200" cy="39206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3205655"/>
            <a:ext cx="3932237" cy="26633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it-IT"/>
              <a:t>09/01/2024</a:t>
            </a:r>
          </a:p>
        </p:txBody>
      </p:sp>
      <p:sp>
        <p:nvSpPr>
          <p:cNvPr id="6" name="Segnaposto piè di pagina 5"/>
          <p:cNvSpPr>
            <a:spLocks noGrp="1"/>
          </p:cNvSpPr>
          <p:nvPr>
            <p:ph type="ftr" sz="quarter" idx="11"/>
          </p:nvPr>
        </p:nvSpPr>
        <p:spPr/>
        <p:txBody>
          <a:bodyPr/>
          <a:lstStyle/>
          <a:p>
            <a:r>
              <a:rPr lang="it-IT"/>
              <a:t>Il C3SN - aggiornamenti</a:t>
            </a:r>
          </a:p>
        </p:txBody>
      </p:sp>
      <p:sp>
        <p:nvSpPr>
          <p:cNvPr id="7" name="Segnaposto numero diapositiva 6"/>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176024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1923393"/>
            <a:ext cx="3932237" cy="1177159"/>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1923393"/>
            <a:ext cx="6172200" cy="3937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3195144"/>
            <a:ext cx="3932237" cy="26738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it-IT"/>
              <a:t>09/01/2024</a:t>
            </a:r>
          </a:p>
        </p:txBody>
      </p:sp>
      <p:sp>
        <p:nvSpPr>
          <p:cNvPr id="6" name="Segnaposto piè di pagina 5"/>
          <p:cNvSpPr>
            <a:spLocks noGrp="1"/>
          </p:cNvSpPr>
          <p:nvPr>
            <p:ph type="ftr" sz="quarter" idx="11"/>
          </p:nvPr>
        </p:nvSpPr>
        <p:spPr/>
        <p:txBody>
          <a:bodyPr/>
          <a:lstStyle/>
          <a:p>
            <a:r>
              <a:rPr lang="it-IT"/>
              <a:t>Il C3SN - aggiornamenti</a:t>
            </a:r>
          </a:p>
        </p:txBody>
      </p:sp>
      <p:sp>
        <p:nvSpPr>
          <p:cNvPr id="7" name="Segnaposto numero diapositiva 6"/>
          <p:cNvSpPr>
            <a:spLocks noGrp="1"/>
          </p:cNvSpPr>
          <p:nvPr>
            <p:ph type="sldNum" sz="quarter" idx="12"/>
          </p:nvPr>
        </p:nvSpPr>
        <p:spPr/>
        <p:txBody>
          <a:bodyPr/>
          <a:lstStyle/>
          <a:p>
            <a:fld id="{685D298C-7C67-F34C-A9DE-4238970C2353}" type="slidenum">
              <a:rPr lang="it-IT" smtClean="0"/>
              <a:t>‹N›</a:t>
            </a:fld>
            <a:endParaRPr lang="it-IT"/>
          </a:p>
        </p:txBody>
      </p:sp>
    </p:spTree>
    <p:extLst>
      <p:ext uri="{BB962C8B-B14F-4D97-AF65-F5344CB8AC3E}">
        <p14:creationId xmlns:p14="http://schemas.microsoft.com/office/powerpoint/2010/main" val="75734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25D06AC3-99E0-BC43-97C7-DE23886B7623}"/>
              </a:ext>
            </a:extLst>
          </p:cNvPr>
          <p:cNvPicPr>
            <a:picLocks noChangeAspect="1"/>
          </p:cNvPicPr>
          <p:nvPr userDrawn="1"/>
        </p:nvPicPr>
        <p:blipFill>
          <a:blip r:embed="rId13"/>
          <a:stretch>
            <a:fillRect/>
          </a:stretch>
        </p:blipFill>
        <p:spPr>
          <a:xfrm>
            <a:off x="8334709" y="199795"/>
            <a:ext cx="2659113" cy="1632861"/>
          </a:xfrm>
          <a:prstGeom prst="rect">
            <a:avLst/>
          </a:prstGeom>
          <a:noFill/>
        </p:spPr>
      </p:pic>
      <p:sp>
        <p:nvSpPr>
          <p:cNvPr id="2" name="Segnaposto titolo 1"/>
          <p:cNvSpPr>
            <a:spLocks noGrp="1"/>
          </p:cNvSpPr>
          <p:nvPr>
            <p:ph type="title"/>
          </p:nvPr>
        </p:nvSpPr>
        <p:spPr>
          <a:xfrm>
            <a:off x="1429407" y="365125"/>
            <a:ext cx="7181193" cy="1281113"/>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1429408" y="1877105"/>
            <a:ext cx="9301654" cy="4117294"/>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746760" y="6180454"/>
            <a:ext cx="1594945" cy="365125"/>
          </a:xfrm>
          <a:prstGeom prst="rect">
            <a:avLst/>
          </a:prstGeom>
        </p:spPr>
        <p:txBody>
          <a:bodyPr vert="horz" lIns="91440" tIns="45720" rIns="91440" bIns="45720" rtlCol="0" anchor="ctr"/>
          <a:lstStyle>
            <a:lvl1pPr algn="l">
              <a:defRPr sz="1200">
                <a:solidFill>
                  <a:schemeClr val="accent1"/>
                </a:solidFill>
              </a:defRPr>
            </a:lvl1pPr>
          </a:lstStyle>
          <a:p>
            <a:r>
              <a:rPr lang="it-IT"/>
              <a:t>09/01/2024</a:t>
            </a:r>
          </a:p>
        </p:txBody>
      </p:sp>
      <p:sp>
        <p:nvSpPr>
          <p:cNvPr id="5" name="Segnaposto piè di pagina 4"/>
          <p:cNvSpPr>
            <a:spLocks noGrp="1"/>
          </p:cNvSpPr>
          <p:nvPr>
            <p:ph type="ftr" sz="quarter" idx="3"/>
          </p:nvPr>
        </p:nvSpPr>
        <p:spPr>
          <a:xfrm>
            <a:off x="3016908" y="6187121"/>
            <a:ext cx="5751172" cy="365125"/>
          </a:xfrm>
          <a:prstGeom prst="rect">
            <a:avLst/>
          </a:prstGeom>
        </p:spPr>
        <p:txBody>
          <a:bodyPr vert="horz" lIns="91440" tIns="45720" rIns="91440" bIns="45720" rtlCol="0" anchor="ctr"/>
          <a:lstStyle>
            <a:lvl1pPr algn="ctr">
              <a:defRPr sz="1200">
                <a:solidFill>
                  <a:schemeClr val="accent1"/>
                </a:solidFill>
              </a:defRPr>
            </a:lvl1pPr>
          </a:lstStyle>
          <a:p>
            <a:r>
              <a:rPr lang="it-IT"/>
              <a:t>Il C3SN - aggiornamenti</a:t>
            </a:r>
          </a:p>
        </p:txBody>
      </p:sp>
      <p:sp>
        <p:nvSpPr>
          <p:cNvPr id="6" name="Segnaposto numero diapositiva 5"/>
          <p:cNvSpPr>
            <a:spLocks noGrp="1"/>
          </p:cNvSpPr>
          <p:nvPr>
            <p:ph type="sldNum" sz="quarter" idx="4"/>
          </p:nvPr>
        </p:nvSpPr>
        <p:spPr>
          <a:xfrm>
            <a:off x="10310648" y="6173787"/>
            <a:ext cx="1043152" cy="365125"/>
          </a:xfrm>
          <a:prstGeom prst="rect">
            <a:avLst/>
          </a:prstGeom>
        </p:spPr>
        <p:txBody>
          <a:bodyPr vert="horz" lIns="91440" tIns="45720" rIns="91440" bIns="45720" rtlCol="0" anchor="ctr"/>
          <a:lstStyle>
            <a:lvl1pPr algn="r">
              <a:defRPr sz="1200">
                <a:solidFill>
                  <a:schemeClr val="accent1"/>
                </a:solidFill>
              </a:defRPr>
            </a:lvl1pPr>
          </a:lstStyle>
          <a:p>
            <a:fld id="{685D298C-7C67-F34C-A9DE-4238970C2353}" type="slidenum">
              <a:rPr lang="it-IT" smtClean="0"/>
              <a:pPr/>
              <a:t>‹N›</a:t>
            </a:fld>
            <a:endParaRPr lang="it-IT"/>
          </a:p>
        </p:txBody>
      </p:sp>
      <p:sp>
        <p:nvSpPr>
          <p:cNvPr id="7" name="bk object 17"/>
          <p:cNvSpPr/>
          <p:nvPr userDrawn="1"/>
        </p:nvSpPr>
        <p:spPr>
          <a:xfrm>
            <a:off x="1429408" y="1690687"/>
            <a:ext cx="9564414" cy="141969"/>
          </a:xfrm>
          <a:custGeom>
            <a:avLst/>
            <a:gdLst/>
            <a:ahLst/>
            <a:cxnLst/>
            <a:rect l="l" t="t" r="r" b="b"/>
            <a:pathLst>
              <a:path w="8553450" h="171450">
                <a:moveTo>
                  <a:pt x="0" y="0"/>
                </a:moveTo>
                <a:lnTo>
                  <a:pt x="8553448" y="0"/>
                </a:lnTo>
                <a:lnTo>
                  <a:pt x="8553448" y="171450"/>
                </a:lnTo>
                <a:lnTo>
                  <a:pt x="0" y="171450"/>
                </a:lnTo>
                <a:lnTo>
                  <a:pt x="0" y="0"/>
                </a:lnTo>
                <a:close/>
              </a:path>
            </a:pathLst>
          </a:custGeom>
          <a:solidFill>
            <a:srgbClr val="009FE1"/>
          </a:solidFill>
        </p:spPr>
        <p:txBody>
          <a:bodyPr wrap="square" lIns="0" tIns="0" rIns="0" bIns="0" rtlCol="0"/>
          <a:lstStyle/>
          <a:p>
            <a:endParaRPr/>
          </a:p>
        </p:txBody>
      </p:sp>
      <p:sp>
        <p:nvSpPr>
          <p:cNvPr id="8" name="bk object 16"/>
          <p:cNvSpPr/>
          <p:nvPr userDrawn="1"/>
        </p:nvSpPr>
        <p:spPr>
          <a:xfrm>
            <a:off x="838201" y="1698625"/>
            <a:ext cx="496614" cy="134031"/>
          </a:xfrm>
          <a:custGeom>
            <a:avLst/>
            <a:gdLst/>
            <a:ahLst/>
            <a:cxnLst/>
            <a:rect l="l" t="t" r="r" b="b"/>
            <a:pathLst>
              <a:path w="533400" h="171450">
                <a:moveTo>
                  <a:pt x="0" y="0"/>
                </a:moveTo>
                <a:lnTo>
                  <a:pt x="533399" y="0"/>
                </a:lnTo>
                <a:lnTo>
                  <a:pt x="533399" y="171450"/>
                </a:lnTo>
                <a:lnTo>
                  <a:pt x="0" y="171450"/>
                </a:lnTo>
                <a:lnTo>
                  <a:pt x="0" y="0"/>
                </a:lnTo>
                <a:close/>
              </a:path>
            </a:pathLst>
          </a:custGeom>
          <a:solidFill>
            <a:srgbClr val="1D3F67"/>
          </a:solidFill>
        </p:spPr>
        <p:txBody>
          <a:bodyPr wrap="square" lIns="0" tIns="0" rIns="0" bIns="0" rtlCol="0"/>
          <a:lstStyle/>
          <a:p>
            <a:endParaRPr/>
          </a:p>
        </p:txBody>
      </p:sp>
    </p:spTree>
    <p:extLst>
      <p:ext uri="{BB962C8B-B14F-4D97-AF65-F5344CB8AC3E}">
        <p14:creationId xmlns:p14="http://schemas.microsoft.com/office/powerpoint/2010/main" val="131155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600"/>
        </a:spcBef>
        <a:buFont typeface="Arial"/>
        <a:buChar char="•"/>
        <a:defRPr sz="2800" kern="1200">
          <a:solidFill>
            <a:schemeClr val="tx2"/>
          </a:solidFill>
          <a:latin typeface="+mn-lt"/>
          <a:ea typeface="+mn-ea"/>
          <a:cs typeface="+mn-cs"/>
        </a:defRPr>
      </a:lvl1pPr>
      <a:lvl2pPr marL="685800" indent="-228600" algn="l" defTabSz="914400" rtl="0" eaLnBrk="1" latinLnBrk="0" hangingPunct="1">
        <a:lnSpc>
          <a:spcPct val="120000"/>
        </a:lnSpc>
        <a:spcBef>
          <a:spcPts val="6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120000"/>
        </a:lnSpc>
        <a:spcBef>
          <a:spcPts val="6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120000"/>
        </a:lnSpc>
        <a:spcBef>
          <a:spcPts val="6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120000"/>
        </a:lnSpc>
        <a:spcBef>
          <a:spcPts val="6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6">
            <a:extLst>
              <a:ext uri="{FF2B5EF4-FFF2-40B4-BE49-F238E27FC236}">
                <a16:creationId xmlns:a16="http://schemas.microsoft.com/office/drawing/2014/main" id="{74AAEDE1-2E06-EC0E-C660-DA7D9F627493}"/>
              </a:ext>
            </a:extLst>
          </p:cNvPr>
          <p:cNvSpPr txBox="1">
            <a:spLocks/>
          </p:cNvSpPr>
          <p:nvPr/>
        </p:nvSpPr>
        <p:spPr>
          <a:xfrm>
            <a:off x="1524000" y="2279904"/>
            <a:ext cx="9144000" cy="3345392"/>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2"/>
                </a:solidFill>
                <a:latin typeface="+mj-lt"/>
                <a:ea typeface="+mj-ea"/>
                <a:cs typeface="+mj-cs"/>
              </a:defRPr>
            </a:lvl1pPr>
          </a:lstStyle>
          <a:p>
            <a:pPr>
              <a:lnSpc>
                <a:spcPct val="120000"/>
              </a:lnSpc>
            </a:pPr>
            <a:r>
              <a:rPr lang="it-IT" dirty="0"/>
              <a:t>Il C3SN</a:t>
            </a:r>
          </a:p>
          <a:p>
            <a:pPr>
              <a:lnSpc>
                <a:spcPct val="120000"/>
              </a:lnSpc>
            </a:pPr>
            <a:r>
              <a:rPr lang="it-IT" dirty="0"/>
              <a:t>aggiornamenti</a:t>
            </a:r>
            <a:br>
              <a:rPr lang="it-IT" dirty="0"/>
            </a:br>
            <a:br>
              <a:rPr lang="it-IT" dirty="0"/>
            </a:br>
            <a:r>
              <a:rPr lang="it-IT" sz="2200" dirty="0"/>
              <a:t>G. Carlino</a:t>
            </a:r>
            <a:br>
              <a:rPr lang="it-IT" sz="2200" dirty="0"/>
            </a:br>
            <a:br>
              <a:rPr lang="it-IT" sz="2200" dirty="0"/>
            </a:br>
            <a:r>
              <a:rPr lang="it-IT" sz="2200" dirty="0"/>
              <a:t>C3SN, Milano Bicocca 09/01/2024</a:t>
            </a:r>
            <a:endParaRPr lang="en-GB" sz="2200" dirty="0"/>
          </a:p>
        </p:txBody>
      </p:sp>
    </p:spTree>
    <p:extLst>
      <p:ext uri="{BB962C8B-B14F-4D97-AF65-F5344CB8AC3E}">
        <p14:creationId xmlns:p14="http://schemas.microsoft.com/office/powerpoint/2010/main" val="416647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a:bodyPr>
          <a:lstStyle/>
          <a:p>
            <a:r>
              <a:rPr lang="it-IT" dirty="0"/>
              <a:t>WG DataCloud – management</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2" name="CasellaDiTesto 1">
            <a:extLst>
              <a:ext uri="{FF2B5EF4-FFF2-40B4-BE49-F238E27FC236}">
                <a16:creationId xmlns:a16="http://schemas.microsoft.com/office/drawing/2014/main" id="{4D04F4EA-D0E3-61D1-D945-4C99EFB23286}"/>
              </a:ext>
            </a:extLst>
          </p:cNvPr>
          <p:cNvSpPr txBox="1"/>
          <p:nvPr/>
        </p:nvSpPr>
        <p:spPr>
          <a:xfrm>
            <a:off x="536114" y="1945686"/>
            <a:ext cx="4961587" cy="4093428"/>
          </a:xfrm>
          <a:prstGeom prst="rect">
            <a:avLst/>
          </a:prstGeom>
          <a:noFill/>
        </p:spPr>
        <p:txBody>
          <a:bodyPr wrap="square" rtlCol="0">
            <a:spAutoFit/>
          </a:bodyPr>
          <a:lstStyle/>
          <a:p>
            <a:pPr algn="ctr"/>
            <a:r>
              <a:rPr lang="it-IT" sz="2000" dirty="0">
                <a:solidFill>
                  <a:schemeClr val="accent1"/>
                </a:solidFill>
              </a:rPr>
              <a:t>Organizzazione passata </a:t>
            </a:r>
          </a:p>
          <a:p>
            <a:pPr algn="ctr"/>
            <a:endParaRPr lang="it-IT" sz="2000" dirty="0"/>
          </a:p>
          <a:p>
            <a:pPr marL="342900" indent="-342900">
              <a:buFont typeface="Arial" panose="020B0604020202020204" pitchFamily="34" charset="0"/>
              <a:buChar char="•"/>
            </a:pPr>
            <a:r>
              <a:rPr lang="it-IT" sz="2000" b="1" dirty="0"/>
              <a:t>Project Management Board (PMB)</a:t>
            </a:r>
          </a:p>
          <a:p>
            <a:pPr marL="800100" lvl="1" indent="-342900">
              <a:buFont typeface="Arial" panose="020B0604020202020204" pitchFamily="34" charset="0"/>
              <a:buChar char="•"/>
            </a:pPr>
            <a:r>
              <a:rPr lang="it-IT" sz="2000" dirty="0"/>
              <a:t>composto dai coordinatori dei WP</a:t>
            </a:r>
          </a:p>
          <a:p>
            <a:pPr marL="800100" lvl="1" indent="-342900">
              <a:buFont typeface="Arial" panose="020B0604020202020204" pitchFamily="34" charset="0"/>
              <a:buChar char="•"/>
            </a:pPr>
            <a:r>
              <a:rPr lang="it-IT" sz="2000" dirty="0"/>
              <a:t>si discute l’architettura di DataCloud e la sua evoluzione</a:t>
            </a:r>
          </a:p>
          <a:p>
            <a:pPr lvl="1"/>
            <a:endParaRPr lang="it-IT" sz="2000" dirty="0"/>
          </a:p>
          <a:p>
            <a:pPr marL="342900" indent="-342900">
              <a:buFont typeface="Arial" panose="020B0604020202020204" pitchFamily="34" charset="0"/>
              <a:buChar char="•"/>
            </a:pPr>
            <a:r>
              <a:rPr lang="it-IT" sz="2000" b="1" dirty="0"/>
              <a:t>Coordinatore – </a:t>
            </a:r>
            <a:r>
              <a:rPr lang="it-IT" sz="2000" b="1" dirty="0">
                <a:solidFill>
                  <a:srgbClr val="FF0000"/>
                </a:solidFill>
              </a:rPr>
              <a:t>Davide Salomoni</a:t>
            </a:r>
          </a:p>
          <a:p>
            <a:pPr marL="800100" lvl="1" indent="-342900">
              <a:buFont typeface="Arial" panose="020B0604020202020204" pitchFamily="34" charset="0"/>
              <a:buChar char="•"/>
            </a:pPr>
            <a:r>
              <a:rPr lang="it-IT" sz="2000" dirty="0"/>
              <a:t>coordina le attività </a:t>
            </a:r>
          </a:p>
          <a:p>
            <a:pPr marL="800100" lvl="1" indent="-342900">
              <a:buFont typeface="Arial" panose="020B0604020202020204" pitchFamily="34" charset="0"/>
              <a:buChar char="•"/>
            </a:pPr>
            <a:r>
              <a:rPr lang="it-IT" sz="2000" dirty="0"/>
              <a:t>presiede il PMB </a:t>
            </a:r>
          </a:p>
          <a:p>
            <a:pPr marL="800100" lvl="1" indent="-342900">
              <a:buFont typeface="Arial" panose="020B0604020202020204" pitchFamily="34" charset="0"/>
              <a:buChar char="•"/>
            </a:pPr>
            <a:r>
              <a:rPr lang="it-IT" sz="2000" dirty="0"/>
              <a:t>rappresenta DataCloud verso il C3SN, i WG del C3SN e le strutture INFN </a:t>
            </a:r>
          </a:p>
          <a:p>
            <a:pPr marL="800100" lvl="1" indent="-342900">
              <a:buFont typeface="Arial" panose="020B0604020202020204" pitchFamily="34" charset="0"/>
              <a:buChar char="•"/>
            </a:pPr>
            <a:r>
              <a:rPr lang="it-IT" sz="2000" dirty="0"/>
              <a:t>sovraintende al bilancio </a:t>
            </a:r>
            <a:endParaRPr lang="it-IT" dirty="0"/>
          </a:p>
        </p:txBody>
      </p:sp>
      <p:sp>
        <p:nvSpPr>
          <p:cNvPr id="3" name="Segnaposto data 2">
            <a:extLst>
              <a:ext uri="{FF2B5EF4-FFF2-40B4-BE49-F238E27FC236}">
                <a16:creationId xmlns:a16="http://schemas.microsoft.com/office/drawing/2014/main" id="{1CF16224-C098-A1AF-798A-6463AE76B739}"/>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87E57AD6-120F-99D7-EA45-2C8AFFA6754E}"/>
              </a:ext>
            </a:extLst>
          </p:cNvPr>
          <p:cNvSpPr>
            <a:spLocks noGrp="1"/>
          </p:cNvSpPr>
          <p:nvPr>
            <p:ph type="sldNum" sz="quarter" idx="12"/>
          </p:nvPr>
        </p:nvSpPr>
        <p:spPr/>
        <p:txBody>
          <a:bodyPr/>
          <a:lstStyle/>
          <a:p>
            <a:fld id="{685D298C-7C67-F34C-A9DE-4238970C2353}" type="slidenum">
              <a:rPr lang="it-IT" smtClean="0"/>
              <a:t>10</a:t>
            </a:fld>
            <a:endParaRPr lang="it-IT"/>
          </a:p>
        </p:txBody>
      </p:sp>
      <p:sp>
        <p:nvSpPr>
          <p:cNvPr id="8" name="CasellaDiTesto 7">
            <a:extLst>
              <a:ext uri="{FF2B5EF4-FFF2-40B4-BE49-F238E27FC236}">
                <a16:creationId xmlns:a16="http://schemas.microsoft.com/office/drawing/2014/main" id="{A14B4E32-7C09-F03E-5159-E56110CB71EB}"/>
              </a:ext>
            </a:extLst>
          </p:cNvPr>
          <p:cNvSpPr txBox="1"/>
          <p:nvPr/>
        </p:nvSpPr>
        <p:spPr>
          <a:xfrm>
            <a:off x="5546653" y="1843265"/>
            <a:ext cx="5751172" cy="4708981"/>
          </a:xfrm>
          <a:prstGeom prst="rect">
            <a:avLst/>
          </a:prstGeom>
          <a:solidFill>
            <a:schemeClr val="bg1"/>
          </a:solidFill>
        </p:spPr>
        <p:txBody>
          <a:bodyPr wrap="square" rtlCol="0">
            <a:spAutoFit/>
          </a:bodyPr>
          <a:lstStyle/>
          <a:p>
            <a:pPr algn="ctr"/>
            <a:r>
              <a:rPr lang="it-IT" sz="2000" dirty="0">
                <a:solidFill>
                  <a:schemeClr val="accent1"/>
                </a:solidFill>
              </a:rPr>
              <a:t>Nuova organizzazione</a:t>
            </a:r>
          </a:p>
          <a:p>
            <a:pPr algn="ctr"/>
            <a:endParaRPr lang="it-IT" sz="2000" dirty="0"/>
          </a:p>
          <a:p>
            <a:pPr marL="342900" indent="-342900">
              <a:buFont typeface="Arial" panose="020B0604020202020204" pitchFamily="34" charset="0"/>
              <a:buChar char="•"/>
            </a:pPr>
            <a:r>
              <a:rPr lang="it-IT" sz="2000" b="1" dirty="0"/>
              <a:t>Project Management Board (PMB)</a:t>
            </a:r>
          </a:p>
          <a:p>
            <a:pPr marL="800100" lvl="1" indent="-342900">
              <a:buFont typeface="Arial" panose="020B0604020202020204" pitchFamily="34" charset="0"/>
              <a:buChar char="•"/>
            </a:pPr>
            <a:r>
              <a:rPr lang="it-IT" sz="2000" dirty="0"/>
              <a:t>Confermata la struttura a WP</a:t>
            </a:r>
          </a:p>
          <a:p>
            <a:pPr marL="342900" indent="-342900">
              <a:buFont typeface="Arial" panose="020B0604020202020204" pitchFamily="34" charset="0"/>
              <a:buChar char="•"/>
            </a:pPr>
            <a:r>
              <a:rPr lang="it-IT" sz="2000" b="1" dirty="0"/>
              <a:t>Coordinatore – </a:t>
            </a:r>
            <a:r>
              <a:rPr lang="it-IT" sz="2000" b="1" dirty="0">
                <a:solidFill>
                  <a:srgbClr val="FF0000"/>
                </a:solidFill>
              </a:rPr>
              <a:t>Claudio Grandi</a:t>
            </a:r>
          </a:p>
          <a:p>
            <a:pPr marL="342900" indent="-342900">
              <a:buFont typeface="Arial" panose="020B0604020202020204" pitchFamily="34" charset="0"/>
              <a:buChar char="•"/>
            </a:pPr>
            <a:r>
              <a:rPr lang="it-IT" sz="2000" b="1" dirty="0"/>
              <a:t>Vicecoordinatore – </a:t>
            </a:r>
            <a:r>
              <a:rPr lang="it-IT" sz="2000" b="1" dirty="0">
                <a:solidFill>
                  <a:srgbClr val="FF0000"/>
                </a:solidFill>
              </a:rPr>
              <a:t>Barbara Martelli</a:t>
            </a:r>
          </a:p>
          <a:p>
            <a:pPr marL="800100" lvl="1" indent="-342900">
              <a:buFont typeface="Arial" panose="020B0604020202020204" pitchFamily="34" charset="0"/>
              <a:buChar char="•"/>
            </a:pPr>
            <a:r>
              <a:rPr lang="it-IT" sz="2000" dirty="0"/>
              <a:t>coadiuva il coordinatore nella gestione </a:t>
            </a:r>
          </a:p>
          <a:p>
            <a:pPr marL="342900" indent="-342900">
              <a:buFont typeface="Arial" panose="020B0604020202020204" pitchFamily="34" charset="0"/>
              <a:buChar char="•"/>
            </a:pPr>
            <a:r>
              <a:rPr lang="it-IT" sz="2000" b="1" dirty="0"/>
              <a:t>Chief Technology Officer (CTO) – </a:t>
            </a:r>
            <a:r>
              <a:rPr lang="it-IT" sz="2000" b="1" dirty="0">
                <a:solidFill>
                  <a:srgbClr val="FF0000"/>
                </a:solidFill>
              </a:rPr>
              <a:t>Giacinto Donvito</a:t>
            </a:r>
          </a:p>
          <a:p>
            <a:pPr marL="800100" lvl="1" indent="-342900">
              <a:buFont typeface="Arial" panose="020B0604020202020204" pitchFamily="34" charset="0"/>
              <a:buChar char="•"/>
            </a:pPr>
            <a:r>
              <a:rPr lang="it-IT" sz="2000" dirty="0"/>
              <a:t>coadiuva il coordinatore e il PMB per tutti gli aspetti tecnologici</a:t>
            </a:r>
          </a:p>
          <a:p>
            <a:pPr marL="342900" indent="-342900">
              <a:buFont typeface="Arial" panose="020B0604020202020204" pitchFamily="34" charset="0"/>
              <a:buChar char="•"/>
            </a:pPr>
            <a:r>
              <a:rPr lang="it-IT" sz="2000" b="1" dirty="0"/>
              <a:t>Program Officer (PO) – </a:t>
            </a:r>
            <a:r>
              <a:rPr lang="it-IT" sz="2000" b="1" dirty="0">
                <a:solidFill>
                  <a:srgbClr val="FF0000"/>
                </a:solidFill>
              </a:rPr>
              <a:t>Daniele Spiga</a:t>
            </a:r>
          </a:p>
          <a:p>
            <a:pPr marL="800100" lvl="1" indent="-342900">
              <a:buFont typeface="Arial" panose="020B0604020202020204" pitchFamily="34" charset="0"/>
              <a:buChar char="•"/>
            </a:pPr>
            <a:r>
              <a:rPr lang="it-IT" sz="2000" dirty="0"/>
              <a:t>coadiuva il coordinatore e il PMB nel programma di lavoro e ha i contatti con i responsabili dei progetti interni e esterni per la definizione e il rispetto dei requirement </a:t>
            </a:r>
            <a:endParaRPr lang="it-IT" dirty="0"/>
          </a:p>
        </p:txBody>
      </p:sp>
    </p:spTree>
    <p:extLst>
      <p:ext uri="{BB962C8B-B14F-4D97-AF65-F5344CB8AC3E}">
        <p14:creationId xmlns:p14="http://schemas.microsoft.com/office/powerpoint/2010/main" val="390255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a:bodyPr>
          <a:lstStyle/>
          <a:p>
            <a:r>
              <a:rPr lang="it-IT" dirty="0"/>
              <a:t>Il Forum</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2" name="CasellaDiTesto 1">
            <a:extLst>
              <a:ext uri="{FF2B5EF4-FFF2-40B4-BE49-F238E27FC236}">
                <a16:creationId xmlns:a16="http://schemas.microsoft.com/office/drawing/2014/main" id="{4D04F4EA-D0E3-61D1-D945-4C99EFB23286}"/>
              </a:ext>
            </a:extLst>
          </p:cNvPr>
          <p:cNvSpPr txBox="1"/>
          <p:nvPr/>
        </p:nvSpPr>
        <p:spPr>
          <a:xfrm>
            <a:off x="988828" y="2171075"/>
            <a:ext cx="9877646" cy="4401205"/>
          </a:xfrm>
          <a:prstGeom prst="rect">
            <a:avLst/>
          </a:prstGeom>
          <a:noFill/>
        </p:spPr>
        <p:txBody>
          <a:bodyPr wrap="square" rtlCol="0">
            <a:spAutoFit/>
          </a:bodyPr>
          <a:lstStyle/>
          <a:p>
            <a:r>
              <a:rPr lang="it-IT" sz="2000" dirty="0"/>
              <a:t>Il Forum nasce con l’intenzione di individuare un luogo dove discutere tutte le problematiche del calcolo INFN coinvolgendo tutti gli attori principali</a:t>
            </a:r>
          </a:p>
          <a:p>
            <a:endParaRPr lang="it-IT" sz="2000" dirty="0"/>
          </a:p>
          <a:p>
            <a:pPr marL="342900" indent="-342900">
              <a:buFont typeface="Arial" panose="020B0604020202020204" pitchFamily="34" charset="0"/>
              <a:buChar char="•"/>
            </a:pPr>
            <a:r>
              <a:rPr lang="it-IT" sz="2000" dirty="0"/>
              <a:t>Sostanzialmente non partito a causa dei rilevanti e urgenti impegni sopraggiunti per il coordinatore (C.G.)</a:t>
            </a:r>
          </a:p>
          <a:p>
            <a:pPr marL="342900" indent="-342900">
              <a:buFont typeface="Arial" panose="020B0604020202020204" pitchFamily="34" charset="0"/>
              <a:buChar char="•"/>
            </a:pPr>
            <a:r>
              <a:rPr lang="it-IT" sz="2000" dirty="0"/>
              <a:t>Discussione</a:t>
            </a:r>
          </a:p>
          <a:p>
            <a:pPr marL="800100" lvl="1" indent="-342900">
              <a:buFont typeface="Arial" panose="020B0604020202020204" pitchFamily="34" charset="0"/>
              <a:buChar char="•"/>
            </a:pPr>
            <a:r>
              <a:rPr lang="it-IT" sz="2000" dirty="0"/>
              <a:t>riproporlo?</a:t>
            </a:r>
          </a:p>
          <a:p>
            <a:pPr marL="800100" lvl="1" indent="-342900">
              <a:buFont typeface="Arial" panose="020B0604020202020204" pitchFamily="34" charset="0"/>
              <a:buChar char="•"/>
            </a:pPr>
            <a:r>
              <a:rPr lang="it-IT" sz="2000" dirty="0"/>
              <a:t>individuare un nuovo coordinatore, non necessariamente del C3SN</a:t>
            </a:r>
          </a:p>
          <a:p>
            <a:pPr marL="800100" lvl="1" indent="-342900">
              <a:buFont typeface="Arial" panose="020B0604020202020204" pitchFamily="34" charset="0"/>
              <a:buChar char="•"/>
            </a:pPr>
            <a:r>
              <a:rPr lang="it-IT" sz="2000" dirty="0"/>
              <a:t>garantire la partecipazione delle parti coinvolte identificando un gruppo minimo di persone o ruoli</a:t>
            </a:r>
          </a:p>
          <a:p>
            <a:pPr marL="1257300" lvl="2" indent="-342900">
              <a:buFont typeface="Arial" panose="020B0604020202020204" pitchFamily="34" charset="0"/>
              <a:buChar char="•"/>
            </a:pPr>
            <a:r>
              <a:rPr lang="it-IT" sz="2000" dirty="0"/>
              <a:t>Management DataCloud e PMB, coordinatori WG, rappresentanti Tier1 e Tier2, responsabili calcolo principali esperimenti, rappresentanti CSN …….	</a:t>
            </a:r>
          </a:p>
          <a:p>
            <a:pPr marL="1257300" lvl="2" indent="-342900">
              <a:buFont typeface="Arial" panose="020B0604020202020204" pitchFamily="34" charset="0"/>
              <a:buChar char="•"/>
            </a:pPr>
            <a:endParaRPr lang="it-IT" sz="2000" dirty="0"/>
          </a:p>
          <a:p>
            <a:endParaRPr lang="it-IT" sz="2000" dirty="0"/>
          </a:p>
        </p:txBody>
      </p:sp>
      <p:sp>
        <p:nvSpPr>
          <p:cNvPr id="3" name="Segnaposto data 2">
            <a:extLst>
              <a:ext uri="{FF2B5EF4-FFF2-40B4-BE49-F238E27FC236}">
                <a16:creationId xmlns:a16="http://schemas.microsoft.com/office/drawing/2014/main" id="{1CF16224-C098-A1AF-798A-6463AE76B739}"/>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87E57AD6-120F-99D7-EA45-2C8AFFA6754E}"/>
              </a:ext>
            </a:extLst>
          </p:cNvPr>
          <p:cNvSpPr>
            <a:spLocks noGrp="1"/>
          </p:cNvSpPr>
          <p:nvPr>
            <p:ph type="sldNum" sz="quarter" idx="12"/>
          </p:nvPr>
        </p:nvSpPr>
        <p:spPr/>
        <p:txBody>
          <a:bodyPr/>
          <a:lstStyle/>
          <a:p>
            <a:fld id="{685D298C-7C67-F34C-A9DE-4238970C2353}" type="slidenum">
              <a:rPr lang="it-IT" smtClean="0"/>
              <a:t>11</a:t>
            </a:fld>
            <a:endParaRPr lang="it-IT"/>
          </a:p>
        </p:txBody>
      </p:sp>
    </p:spTree>
    <p:extLst>
      <p:ext uri="{BB962C8B-B14F-4D97-AF65-F5344CB8AC3E}">
        <p14:creationId xmlns:p14="http://schemas.microsoft.com/office/powerpoint/2010/main" val="384703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a:bodyPr>
          <a:lstStyle/>
          <a:p>
            <a:r>
              <a:rPr lang="it-IT" dirty="0"/>
              <a:t>Referaggi</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2" name="CasellaDiTesto 1">
            <a:extLst>
              <a:ext uri="{FF2B5EF4-FFF2-40B4-BE49-F238E27FC236}">
                <a16:creationId xmlns:a16="http://schemas.microsoft.com/office/drawing/2014/main" id="{4D04F4EA-D0E3-61D1-D945-4C99EFB23286}"/>
              </a:ext>
            </a:extLst>
          </p:cNvPr>
          <p:cNvSpPr txBox="1"/>
          <p:nvPr/>
        </p:nvSpPr>
        <p:spPr>
          <a:xfrm>
            <a:off x="842453" y="1935851"/>
            <a:ext cx="10331303" cy="707886"/>
          </a:xfrm>
          <a:prstGeom prst="rect">
            <a:avLst/>
          </a:prstGeom>
          <a:noFill/>
        </p:spPr>
        <p:txBody>
          <a:bodyPr wrap="square" rtlCol="0">
            <a:spAutoFit/>
          </a:bodyPr>
          <a:lstStyle/>
          <a:p>
            <a:r>
              <a:rPr lang="it-IT" sz="2000" b="1" dirty="0">
                <a:solidFill>
                  <a:srgbClr val="002060"/>
                </a:solidFill>
              </a:rPr>
              <a:t>Il C3SN refera, attraverso gruppi di referaggio, le richieste di finanziamenti di calcolo scientifico delle sigle delle CSN e dei siti e propone le assegnazioni alla GE o alle CSN titolari dei fondi  </a:t>
            </a:r>
          </a:p>
        </p:txBody>
      </p:sp>
      <p:sp>
        <p:nvSpPr>
          <p:cNvPr id="3" name="Segnaposto data 2">
            <a:extLst>
              <a:ext uri="{FF2B5EF4-FFF2-40B4-BE49-F238E27FC236}">
                <a16:creationId xmlns:a16="http://schemas.microsoft.com/office/drawing/2014/main" id="{1CF16224-C098-A1AF-798A-6463AE76B739}"/>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87E57AD6-120F-99D7-EA45-2C8AFFA6754E}"/>
              </a:ext>
            </a:extLst>
          </p:cNvPr>
          <p:cNvSpPr>
            <a:spLocks noGrp="1"/>
          </p:cNvSpPr>
          <p:nvPr>
            <p:ph type="sldNum" sz="quarter" idx="12"/>
          </p:nvPr>
        </p:nvSpPr>
        <p:spPr/>
        <p:txBody>
          <a:bodyPr/>
          <a:lstStyle/>
          <a:p>
            <a:fld id="{685D298C-7C67-F34C-A9DE-4238970C2353}" type="slidenum">
              <a:rPr lang="it-IT" smtClean="0"/>
              <a:t>12</a:t>
            </a:fld>
            <a:endParaRPr lang="it-IT"/>
          </a:p>
        </p:txBody>
      </p:sp>
      <p:sp>
        <p:nvSpPr>
          <p:cNvPr id="8" name="CasellaDiTesto 7">
            <a:extLst>
              <a:ext uri="{FF2B5EF4-FFF2-40B4-BE49-F238E27FC236}">
                <a16:creationId xmlns:a16="http://schemas.microsoft.com/office/drawing/2014/main" id="{8261F3F6-0520-F390-E0D0-B686D09161AB}"/>
              </a:ext>
            </a:extLst>
          </p:cNvPr>
          <p:cNvSpPr txBox="1"/>
          <p:nvPr/>
        </p:nvSpPr>
        <p:spPr>
          <a:xfrm>
            <a:off x="8596102" y="2739948"/>
            <a:ext cx="3429091" cy="3416320"/>
          </a:xfrm>
          <a:prstGeom prst="rect">
            <a:avLst/>
          </a:prstGeom>
          <a:noFill/>
          <a:ln>
            <a:solidFill>
              <a:schemeClr val="accent1"/>
            </a:solidFill>
          </a:ln>
        </p:spPr>
        <p:txBody>
          <a:bodyPr wrap="square" rtlCol="0">
            <a:spAutoFit/>
          </a:bodyPr>
          <a:lstStyle/>
          <a:p>
            <a:r>
              <a:rPr lang="it-IT" sz="1700" b="1" dirty="0">
                <a:solidFill>
                  <a:schemeClr val="accent1"/>
                </a:solidFill>
                <a:cs typeface="Arial" panose="020B0604020202020204" pitchFamily="34" charset="0"/>
              </a:rPr>
              <a:t>Risorse di Calcolo </a:t>
            </a:r>
            <a:r>
              <a:rPr lang="it-IT" sz="1700" dirty="0">
                <a:solidFill>
                  <a:schemeClr val="accent1"/>
                </a:solidFill>
                <a:cs typeface="Arial" panose="020B0604020202020204" pitchFamily="34" charset="0"/>
              </a:rPr>
              <a:t>(pledge)</a:t>
            </a:r>
          </a:p>
          <a:p>
            <a:pPr marL="469900" indent="-285750" fontAlgn="base">
              <a:buFont typeface="Arial" panose="020B0604020202020204" pitchFamily="34" charset="0"/>
              <a:buChar char="•"/>
            </a:pPr>
            <a:r>
              <a:rPr lang="it-IT" sz="1500" b="0" i="0" u="none" strike="noStrike" dirty="0">
                <a:solidFill>
                  <a:schemeClr val="accent1"/>
                </a:solidFill>
                <a:effectLst/>
              </a:rPr>
              <a:t>Coordinatore</a:t>
            </a:r>
            <a:r>
              <a:rPr lang="it-IT" sz="1500" dirty="0">
                <a:solidFill>
                  <a:schemeClr val="accent1"/>
                </a:solidFill>
              </a:rPr>
              <a:t>: G. Carlino</a:t>
            </a:r>
          </a:p>
          <a:p>
            <a:pPr marL="469900" indent="-285750" fontAlgn="base">
              <a:buFont typeface="Arial" panose="020B0604020202020204" pitchFamily="34" charset="0"/>
              <a:buChar char="•"/>
            </a:pPr>
            <a:r>
              <a:rPr lang="it-IT" sz="1500" b="0" i="0" u="none" strike="noStrike" dirty="0">
                <a:solidFill>
                  <a:schemeClr val="accent1"/>
                </a:solidFill>
                <a:effectLst/>
              </a:rPr>
              <a:t>CSN1: </a:t>
            </a:r>
            <a:r>
              <a:rPr lang="it-IT" sz="1500" dirty="0">
                <a:solidFill>
                  <a:schemeClr val="accent1"/>
                </a:solidFill>
              </a:rPr>
              <a:t>T. Boccali</a:t>
            </a:r>
            <a:r>
              <a:rPr lang="it-IT" sz="1500" b="0" i="0" u="none" strike="noStrike" dirty="0">
                <a:solidFill>
                  <a:schemeClr val="accent1"/>
                </a:solidFill>
                <a:effectLst/>
              </a:rPr>
              <a:t>, D. Bonacorsi, D. Elia, B. Giacobbe </a:t>
            </a:r>
          </a:p>
          <a:p>
            <a:pPr marL="469900" indent="-285750" fontAlgn="base">
              <a:buFont typeface="Arial" panose="020B0604020202020204" pitchFamily="34" charset="0"/>
              <a:buChar char="•"/>
            </a:pPr>
            <a:r>
              <a:rPr lang="it-IT" sz="1500" b="0" i="0" u="none" strike="noStrike" dirty="0">
                <a:solidFill>
                  <a:schemeClr val="accent1"/>
                </a:solidFill>
                <a:effectLst/>
              </a:rPr>
              <a:t>CSN2: </a:t>
            </a:r>
            <a:r>
              <a:rPr lang="it-IT" sz="1500" b="0" i="0" u="none" strike="noStrike" dirty="0" err="1">
                <a:solidFill>
                  <a:schemeClr val="accent1"/>
                </a:solidFill>
                <a:effectLst/>
              </a:rPr>
              <a:t>F</a:t>
            </a:r>
            <a:r>
              <a:rPr lang="it-IT" sz="1500" b="0" i="0" u="none" strike="noStrike" dirty="0">
                <a:solidFill>
                  <a:schemeClr val="accent1"/>
                </a:solidFill>
                <a:effectLst/>
              </a:rPr>
              <a:t>. Di Pierro, M. Duranti</a:t>
            </a:r>
          </a:p>
          <a:p>
            <a:pPr marL="469900" indent="-285750" fontAlgn="base">
              <a:buFont typeface="Arial" panose="020B0604020202020204" pitchFamily="34" charset="0"/>
              <a:buChar char="•"/>
            </a:pPr>
            <a:r>
              <a:rPr lang="it-IT" sz="1500" b="0" i="0" u="none" strike="noStrike" dirty="0">
                <a:solidFill>
                  <a:schemeClr val="accent1"/>
                </a:solidFill>
                <a:effectLst/>
              </a:rPr>
              <a:t>CSN3: S. Pirrone, La Cognata</a:t>
            </a:r>
          </a:p>
          <a:p>
            <a:pPr marL="469900" indent="-285750" fontAlgn="base">
              <a:buFont typeface="Arial" panose="020B0604020202020204" pitchFamily="34" charset="0"/>
              <a:buChar char="•"/>
            </a:pPr>
            <a:r>
              <a:rPr lang="it-IT" sz="1500" b="0" i="0" u="none" strike="noStrike" dirty="0">
                <a:solidFill>
                  <a:schemeClr val="accent1"/>
                </a:solidFill>
                <a:effectLst/>
              </a:rPr>
              <a:t>CSN4: L. Cosmai, M. Pepe</a:t>
            </a:r>
          </a:p>
          <a:p>
            <a:pPr marL="469900" indent="-285750" fontAlgn="base">
              <a:buFont typeface="Arial" panose="020B0604020202020204" pitchFamily="34" charset="0"/>
              <a:buChar char="•"/>
            </a:pPr>
            <a:r>
              <a:rPr lang="it-IT" sz="1500" b="0" i="0" u="none" strike="noStrike" dirty="0">
                <a:solidFill>
                  <a:schemeClr val="accent1"/>
                </a:solidFill>
                <a:effectLst/>
              </a:rPr>
              <a:t>CSN5: A. Lonardo </a:t>
            </a:r>
          </a:p>
          <a:p>
            <a:pPr marL="469900" indent="-285750" fontAlgn="base">
              <a:buFont typeface="Arial" panose="020B0604020202020204" pitchFamily="34" charset="0"/>
              <a:buChar char="•"/>
            </a:pPr>
            <a:r>
              <a:rPr lang="it-IT" sz="1500" b="0" i="0" u="none" strike="noStrike" dirty="0">
                <a:solidFill>
                  <a:schemeClr val="accent1"/>
                </a:solidFill>
                <a:effectLst/>
              </a:rPr>
              <a:t>Infrastruttura: A. De Salvo</a:t>
            </a:r>
            <a:endParaRPr lang="it-IT" sz="1500" b="1" dirty="0">
              <a:solidFill>
                <a:schemeClr val="accent1"/>
              </a:solidFill>
            </a:endParaRPr>
          </a:p>
          <a:p>
            <a:pPr marL="184150" fontAlgn="base"/>
            <a:r>
              <a:rPr lang="it-IT" sz="1700" b="1" dirty="0">
                <a:solidFill>
                  <a:schemeClr val="accent1"/>
                </a:solidFill>
              </a:rPr>
              <a:t>C3SN &amp; </a:t>
            </a:r>
            <a:r>
              <a:rPr lang="it-IT" sz="1700" b="1" i="0" u="none" strike="noStrike" dirty="0">
                <a:solidFill>
                  <a:schemeClr val="accent1"/>
                </a:solidFill>
                <a:effectLst/>
              </a:rPr>
              <a:t>Progetti Esterni</a:t>
            </a:r>
          </a:p>
          <a:p>
            <a:pPr marL="469900" indent="-285750" fontAlgn="base">
              <a:buFont typeface="Arial" panose="020B0604020202020204" pitchFamily="34" charset="0"/>
              <a:buChar char="•"/>
            </a:pPr>
            <a:r>
              <a:rPr lang="it-IT" sz="1500" dirty="0" err="1">
                <a:solidFill>
                  <a:schemeClr val="accent1"/>
                </a:solidFill>
              </a:rPr>
              <a:t>F</a:t>
            </a:r>
            <a:r>
              <a:rPr lang="it-IT" sz="1500" dirty="0">
                <a:solidFill>
                  <a:schemeClr val="accent1"/>
                </a:solidFill>
              </a:rPr>
              <a:t>. Prelz, </a:t>
            </a:r>
            <a:r>
              <a:rPr lang="it-IT" sz="1500" b="0" i="0" u="none" strike="noStrike" dirty="0">
                <a:solidFill>
                  <a:schemeClr val="accent1"/>
                </a:solidFill>
                <a:effectLst/>
              </a:rPr>
              <a:t>B. Martelli, </a:t>
            </a:r>
            <a:r>
              <a:rPr lang="it-IT" sz="1500" dirty="0">
                <a:solidFill>
                  <a:schemeClr val="accent1"/>
                </a:solidFill>
              </a:rPr>
              <a:t>S. Pardi</a:t>
            </a:r>
            <a:endParaRPr lang="it-IT" b="0" i="0" u="none" strike="noStrike" dirty="0">
              <a:solidFill>
                <a:schemeClr val="accent1"/>
              </a:solidFill>
              <a:effectLst/>
            </a:endParaRPr>
          </a:p>
          <a:p>
            <a:pPr marL="184150" fontAlgn="base"/>
            <a:r>
              <a:rPr lang="it-IT" sz="1700" b="1" dirty="0">
                <a:solidFill>
                  <a:schemeClr val="accent1"/>
                </a:solidFill>
              </a:rPr>
              <a:t>DataCloud </a:t>
            </a:r>
            <a:r>
              <a:rPr lang="it-IT" sz="1700" dirty="0">
                <a:solidFill>
                  <a:schemeClr val="accent1"/>
                </a:solidFill>
              </a:rPr>
              <a:t>(&amp; infrastruttura Tier1)</a:t>
            </a:r>
            <a:endParaRPr lang="it-IT" sz="1700" b="1" dirty="0">
              <a:solidFill>
                <a:schemeClr val="accent1"/>
              </a:solidFill>
            </a:endParaRPr>
          </a:p>
          <a:p>
            <a:pPr marL="469900" indent="-285750" fontAlgn="base">
              <a:buFont typeface="Arial" panose="020B0604020202020204" pitchFamily="34" charset="0"/>
              <a:buChar char="•"/>
            </a:pPr>
            <a:r>
              <a:rPr lang="it-IT" sz="1500" dirty="0">
                <a:solidFill>
                  <a:schemeClr val="accent1"/>
                </a:solidFill>
              </a:rPr>
              <a:t>A. De Salvo, </a:t>
            </a:r>
            <a:r>
              <a:rPr lang="it-IT" sz="1500" dirty="0" err="1">
                <a:solidFill>
                  <a:schemeClr val="accent1"/>
                </a:solidFill>
              </a:rPr>
              <a:t>R</a:t>
            </a:r>
            <a:r>
              <a:rPr lang="it-IT" sz="1500" dirty="0">
                <a:solidFill>
                  <a:schemeClr val="accent1"/>
                </a:solidFill>
              </a:rPr>
              <a:t>. Alfieri, S. Bagnasco, A. Budano, E. Fattibene</a:t>
            </a:r>
          </a:p>
        </p:txBody>
      </p:sp>
      <p:sp>
        <p:nvSpPr>
          <p:cNvPr id="5" name="CasellaDiTesto 4">
            <a:extLst>
              <a:ext uri="{FF2B5EF4-FFF2-40B4-BE49-F238E27FC236}">
                <a16:creationId xmlns:a16="http://schemas.microsoft.com/office/drawing/2014/main" id="{186042E6-D3A9-B960-08DF-2EA25CC394F5}"/>
              </a:ext>
            </a:extLst>
          </p:cNvPr>
          <p:cNvSpPr txBox="1"/>
          <p:nvPr/>
        </p:nvSpPr>
        <p:spPr>
          <a:xfrm>
            <a:off x="404037" y="2739948"/>
            <a:ext cx="8192065" cy="3724096"/>
          </a:xfrm>
          <a:prstGeom prst="rect">
            <a:avLst/>
          </a:prstGeom>
          <a:noFill/>
        </p:spPr>
        <p:txBody>
          <a:bodyPr wrap="square" rtlCol="0">
            <a:spAutoFit/>
          </a:bodyPr>
          <a:lstStyle/>
          <a:p>
            <a:r>
              <a:rPr lang="it-IT" sz="2000" dirty="0"/>
              <a:t>Referaggio pledge in due fasi</a:t>
            </a:r>
          </a:p>
          <a:p>
            <a:r>
              <a:rPr lang="it-IT" sz="2000" b="1" dirty="0"/>
              <a:t>I fase</a:t>
            </a:r>
            <a:r>
              <a:rPr lang="it-IT" sz="2000" dirty="0"/>
              <a:t>: all’interno delle CSN. insieme ai referee di esperimento, per valutare le motivazioni scientifiche alla base delle richieste</a:t>
            </a:r>
          </a:p>
          <a:p>
            <a:pPr marL="342900" indent="-342900">
              <a:buFont typeface="Arial" panose="020B0604020202020204" pitchFamily="34" charset="0"/>
              <a:buChar char="•"/>
            </a:pPr>
            <a:r>
              <a:rPr lang="it-IT" sz="2000" dirty="0"/>
              <a:t>per grandi esperimenti si fa riferimento a referaggi internazionali</a:t>
            </a:r>
          </a:p>
          <a:p>
            <a:pPr marL="342900" indent="-342900">
              <a:buFont typeface="Arial" panose="020B0604020202020204" pitchFamily="34" charset="0"/>
              <a:buChar char="•"/>
            </a:pPr>
            <a:r>
              <a:rPr lang="it-IT" sz="2000" dirty="0"/>
              <a:t>per piccoli/medi esperimenti uso delle risorse (non è sempre sufficiente)</a:t>
            </a:r>
          </a:p>
          <a:p>
            <a:r>
              <a:rPr lang="it-IT" sz="2000" b="1" dirty="0"/>
              <a:t>II fase</a:t>
            </a:r>
            <a:r>
              <a:rPr lang="it-IT" sz="2000" dirty="0"/>
              <a:t>: nel gruppo di referaggio del C3SN che valuta</a:t>
            </a:r>
          </a:p>
          <a:p>
            <a:pPr marL="342900" indent="-342900">
              <a:buFont typeface="Arial" panose="020B0604020202020204" pitchFamily="34" charset="0"/>
              <a:buChar char="•"/>
            </a:pPr>
            <a:r>
              <a:rPr lang="it-IT" sz="2000" dirty="0"/>
              <a:t>ulteriormente le richieste di risorse di calcolo e le indirizza nelle varie parti dell’infrastruttura (Tier, Cloud, HPC)</a:t>
            </a:r>
          </a:p>
          <a:p>
            <a:pPr marL="342900" indent="-342900">
              <a:buFont typeface="Arial" panose="020B0604020202020204" pitchFamily="34" charset="0"/>
              <a:buChar char="•"/>
            </a:pPr>
            <a:r>
              <a:rPr lang="it-IT" sz="2000" dirty="0"/>
              <a:t>lo stato dei siti e propone le assegnazioni per ognuno di essi </a:t>
            </a:r>
          </a:p>
          <a:p>
            <a:pPr marL="342900" indent="-342900">
              <a:buFont typeface="Arial" panose="020B0604020202020204" pitchFamily="34" charset="0"/>
              <a:buChar char="•"/>
            </a:pPr>
            <a:r>
              <a:rPr lang="it-IT" sz="2000" dirty="0"/>
              <a:t>Il possibile utilizzo di risorse acquisite con progetti esterni e siti esterni</a:t>
            </a:r>
          </a:p>
          <a:p>
            <a:pPr marL="342900" indent="-342900">
              <a:buFont typeface="Arial" panose="020B0604020202020204" pitchFamily="34" charset="0"/>
              <a:buChar char="•"/>
            </a:pPr>
            <a:endParaRPr lang="it-IT" dirty="0"/>
          </a:p>
          <a:p>
            <a:endParaRPr lang="it-IT" dirty="0"/>
          </a:p>
        </p:txBody>
      </p:sp>
    </p:spTree>
    <p:extLst>
      <p:ext uri="{BB962C8B-B14F-4D97-AF65-F5344CB8AC3E}">
        <p14:creationId xmlns:p14="http://schemas.microsoft.com/office/powerpoint/2010/main" val="39472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a:bodyPr>
          <a:lstStyle/>
          <a:p>
            <a:r>
              <a:rPr lang="it-IT" dirty="0"/>
              <a:t>Referaggi – criticità </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3" name="Segnaposto data 2">
            <a:extLst>
              <a:ext uri="{FF2B5EF4-FFF2-40B4-BE49-F238E27FC236}">
                <a16:creationId xmlns:a16="http://schemas.microsoft.com/office/drawing/2014/main" id="{1CF16224-C098-A1AF-798A-6463AE76B739}"/>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87E57AD6-120F-99D7-EA45-2C8AFFA6754E}"/>
              </a:ext>
            </a:extLst>
          </p:cNvPr>
          <p:cNvSpPr>
            <a:spLocks noGrp="1"/>
          </p:cNvSpPr>
          <p:nvPr>
            <p:ph type="sldNum" sz="quarter" idx="12"/>
          </p:nvPr>
        </p:nvSpPr>
        <p:spPr/>
        <p:txBody>
          <a:bodyPr/>
          <a:lstStyle/>
          <a:p>
            <a:fld id="{685D298C-7C67-F34C-A9DE-4238970C2353}" type="slidenum">
              <a:rPr lang="it-IT" smtClean="0"/>
              <a:t>13</a:t>
            </a:fld>
            <a:endParaRPr lang="it-IT"/>
          </a:p>
        </p:txBody>
      </p:sp>
      <p:sp>
        <p:nvSpPr>
          <p:cNvPr id="5" name="CasellaDiTesto 4">
            <a:extLst>
              <a:ext uri="{FF2B5EF4-FFF2-40B4-BE49-F238E27FC236}">
                <a16:creationId xmlns:a16="http://schemas.microsoft.com/office/drawing/2014/main" id="{186042E6-D3A9-B960-08DF-2EA25CC394F5}"/>
              </a:ext>
            </a:extLst>
          </p:cNvPr>
          <p:cNvSpPr txBox="1"/>
          <p:nvPr/>
        </p:nvSpPr>
        <p:spPr>
          <a:xfrm>
            <a:off x="1808838" y="1992724"/>
            <a:ext cx="8330841" cy="4093428"/>
          </a:xfrm>
          <a:prstGeom prst="rect">
            <a:avLst/>
          </a:prstGeom>
          <a:noFill/>
        </p:spPr>
        <p:txBody>
          <a:bodyPr wrap="square" rtlCol="0">
            <a:spAutoFit/>
          </a:bodyPr>
          <a:lstStyle/>
          <a:p>
            <a:pPr marL="342900" indent="-342900">
              <a:buFont typeface="Arial" panose="020B0604020202020204" pitchFamily="34" charset="0"/>
              <a:buChar char="•"/>
            </a:pPr>
            <a:r>
              <a:rPr lang="it-IT" sz="2000" dirty="0">
                <a:solidFill>
                  <a:srgbClr val="FF0000"/>
                </a:solidFill>
              </a:rPr>
              <a:t>Esistenza di MoU tra INFN e esperimenti o organizzazioni che prevedono la messa a disposizione di risorse di calcolo senza referaggio preventivo</a:t>
            </a:r>
          </a:p>
          <a:p>
            <a:pPr marL="800100" lvl="1" indent="-342900">
              <a:buFont typeface="Arial" panose="020B0604020202020204" pitchFamily="34" charset="0"/>
              <a:buChar char="•"/>
            </a:pPr>
            <a:r>
              <a:rPr lang="it-IT" sz="2000" dirty="0"/>
              <a:t>mal dimensionamento delle risorse e difficoltà a ridurle in caso di utilizzo non ottimale</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solidFill>
                  <a:srgbClr val="FF0000"/>
                </a:solidFill>
              </a:rPr>
              <a:t>Definizione dei criteri di referaggio </a:t>
            </a:r>
          </a:p>
          <a:p>
            <a:pPr marL="800100" lvl="1" indent="-342900">
              <a:buFont typeface="Arial" panose="020B0604020202020204" pitchFamily="34" charset="0"/>
              <a:buChar char="•"/>
            </a:pPr>
            <a:r>
              <a:rPr lang="it-IT" sz="2000" dirty="0"/>
              <a:t>in alcuni casi basati solo sull’utilizzo delle risorse a disposizione e non su reali criteri scientifici, di effettiva difficoltà in assenza di CM consolidati o di referaggi a livello internazionale </a:t>
            </a:r>
          </a:p>
          <a:p>
            <a:pPr marL="342900" indent="-342900">
              <a:buFont typeface="Arial" panose="020B0604020202020204" pitchFamily="34" charset="0"/>
              <a:buChar char="•"/>
            </a:pPr>
            <a:endParaRPr lang="it-IT" sz="2000" dirty="0">
              <a:solidFill>
                <a:srgbClr val="FF0000"/>
              </a:solidFill>
            </a:endParaRPr>
          </a:p>
          <a:p>
            <a:pPr marL="342900" indent="-342900">
              <a:buFont typeface="Arial" panose="020B0604020202020204" pitchFamily="34" charset="0"/>
              <a:buChar char="•"/>
            </a:pPr>
            <a:r>
              <a:rPr lang="it-IT" sz="2000" dirty="0">
                <a:solidFill>
                  <a:srgbClr val="FF0000"/>
                </a:solidFill>
              </a:rPr>
              <a:t>Referaggi preliminari da parte di CSN per finanziamenti non a proprio carico</a:t>
            </a:r>
          </a:p>
          <a:p>
            <a:pPr marL="800100" lvl="1" indent="-342900">
              <a:buFont typeface="Arial" panose="020B0604020202020204" pitchFamily="34" charset="0"/>
              <a:buChar char="•"/>
            </a:pPr>
            <a:r>
              <a:rPr lang="it-IT" sz="2000" dirty="0"/>
              <a:t>si tende a essere meno stringenti nel referaggio delle motivazioni scientifiche </a:t>
            </a:r>
            <a:endParaRPr lang="it-IT" dirty="0"/>
          </a:p>
        </p:txBody>
      </p:sp>
    </p:spTree>
    <p:extLst>
      <p:ext uri="{BB962C8B-B14F-4D97-AF65-F5344CB8AC3E}">
        <p14:creationId xmlns:p14="http://schemas.microsoft.com/office/powerpoint/2010/main" val="54868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fontScale="90000"/>
          </a:bodyPr>
          <a:lstStyle/>
          <a:p>
            <a:r>
              <a:rPr lang="it-IT" dirty="0"/>
              <a:t>L’Infrastruttura di Calcolo Scientifico INFN</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pic>
        <p:nvPicPr>
          <p:cNvPr id="2" name="Immagine 1">
            <a:extLst>
              <a:ext uri="{FF2B5EF4-FFF2-40B4-BE49-F238E27FC236}">
                <a16:creationId xmlns:a16="http://schemas.microsoft.com/office/drawing/2014/main" id="{378CFDC6-63D3-8DFA-3372-DD7E718B08AF}"/>
              </a:ext>
            </a:extLst>
          </p:cNvPr>
          <p:cNvPicPr>
            <a:picLocks noChangeAspect="1"/>
          </p:cNvPicPr>
          <p:nvPr/>
        </p:nvPicPr>
        <p:blipFill>
          <a:blip r:embed="rId2"/>
          <a:stretch>
            <a:fillRect/>
          </a:stretch>
        </p:blipFill>
        <p:spPr>
          <a:xfrm>
            <a:off x="6822750" y="1646238"/>
            <a:ext cx="4184195" cy="5091953"/>
          </a:xfrm>
          <a:prstGeom prst="rect">
            <a:avLst/>
          </a:prstGeom>
        </p:spPr>
      </p:pic>
      <p:sp>
        <p:nvSpPr>
          <p:cNvPr id="3" name="CasellaDiTesto 2">
            <a:extLst>
              <a:ext uri="{FF2B5EF4-FFF2-40B4-BE49-F238E27FC236}">
                <a16:creationId xmlns:a16="http://schemas.microsoft.com/office/drawing/2014/main" id="{EE9A750D-67CF-C9E7-3534-39BBA970EE60}"/>
              </a:ext>
            </a:extLst>
          </p:cNvPr>
          <p:cNvSpPr txBox="1"/>
          <p:nvPr/>
        </p:nvSpPr>
        <p:spPr>
          <a:xfrm>
            <a:off x="813677" y="1912376"/>
            <a:ext cx="5616594" cy="4708981"/>
          </a:xfrm>
          <a:prstGeom prst="rect">
            <a:avLst/>
          </a:prstGeom>
          <a:noFill/>
        </p:spPr>
        <p:txBody>
          <a:bodyPr wrap="square" rtlCol="0">
            <a:spAutoFit/>
          </a:bodyPr>
          <a:lstStyle/>
          <a:p>
            <a:r>
              <a:rPr lang="it-IT" sz="2000" dirty="0"/>
              <a:t>L’Infrastruttura di Calcolo INFN, in attività da più di  20 anni, è costituita da 10 centri:</a:t>
            </a:r>
          </a:p>
          <a:p>
            <a:endParaRPr lang="it-IT" sz="2000" dirty="0"/>
          </a:p>
          <a:p>
            <a:pPr marL="342900" indent="-342900">
              <a:buFont typeface="Arial" panose="020B0604020202020204" pitchFamily="34" charset="0"/>
              <a:buChar char="•"/>
            </a:pPr>
            <a:r>
              <a:rPr lang="it-IT" sz="2000" dirty="0"/>
              <a:t>1 Tier1: CNAF @ BO</a:t>
            </a:r>
          </a:p>
          <a:p>
            <a:pPr marL="342900" indent="-342900">
              <a:buFont typeface="Arial" panose="020B0604020202020204" pitchFamily="34" charset="0"/>
              <a:buChar char="•"/>
            </a:pPr>
            <a:r>
              <a:rPr lang="it-IT" sz="2000" dirty="0"/>
              <a:t>9 Tier2: BA – CT – LNF - LNL/PD - MI – NA – PI - RM1 - TO</a:t>
            </a:r>
          </a:p>
          <a:p>
            <a:endParaRPr lang="it-IT" sz="2000" dirty="0"/>
          </a:p>
          <a:p>
            <a:r>
              <a:rPr lang="it-IT" sz="2000" dirty="0"/>
              <a:t>connessi con link dedicati a 240 Gbps (Tier1) e a 10 / 100 Gbps (Tier2) al backbone del GARR</a:t>
            </a:r>
          </a:p>
          <a:p>
            <a:endParaRPr lang="it-IT" sz="2000" dirty="0"/>
          </a:p>
          <a:p>
            <a:r>
              <a:rPr lang="it-IT" sz="2000" dirty="0"/>
              <a:t>Non solo centri INFN</a:t>
            </a:r>
          </a:p>
          <a:p>
            <a:pPr marL="342900" indent="-342900">
              <a:buFont typeface="Arial" panose="020B0604020202020204" pitchFamily="34" charset="0"/>
              <a:buChar char="•"/>
            </a:pPr>
            <a:r>
              <a:rPr lang="it-IT" sz="2000" dirty="0"/>
              <a:t>HPC @CINECA: da anni l’INFN utilizza i sistemi di calcolo ad alte prestazioni sia per l’HTC che per attività che richiedono alta parallelizzazione   </a:t>
            </a:r>
          </a:p>
          <a:p>
            <a:endParaRPr lang="it-IT" sz="2000" dirty="0"/>
          </a:p>
        </p:txBody>
      </p:sp>
      <p:sp>
        <p:nvSpPr>
          <p:cNvPr id="4" name="Segnaposto data 3">
            <a:extLst>
              <a:ext uri="{FF2B5EF4-FFF2-40B4-BE49-F238E27FC236}">
                <a16:creationId xmlns:a16="http://schemas.microsoft.com/office/drawing/2014/main" id="{A0BC9CBE-8615-4466-86B4-3C6FA953C61A}"/>
              </a:ext>
            </a:extLst>
          </p:cNvPr>
          <p:cNvSpPr>
            <a:spLocks noGrp="1"/>
          </p:cNvSpPr>
          <p:nvPr>
            <p:ph type="dt" sz="half" idx="10"/>
          </p:nvPr>
        </p:nvSpPr>
        <p:spPr/>
        <p:txBody>
          <a:bodyPr/>
          <a:lstStyle/>
          <a:p>
            <a:r>
              <a:rPr lang="it-IT"/>
              <a:t>09/01/2024</a:t>
            </a:r>
          </a:p>
        </p:txBody>
      </p:sp>
      <p:sp>
        <p:nvSpPr>
          <p:cNvPr id="5" name="Segnaposto numero diapositiva 4">
            <a:extLst>
              <a:ext uri="{FF2B5EF4-FFF2-40B4-BE49-F238E27FC236}">
                <a16:creationId xmlns:a16="http://schemas.microsoft.com/office/drawing/2014/main" id="{43F378B1-A672-CEFD-D414-40518ECF7EF6}"/>
              </a:ext>
            </a:extLst>
          </p:cNvPr>
          <p:cNvSpPr>
            <a:spLocks noGrp="1"/>
          </p:cNvSpPr>
          <p:nvPr>
            <p:ph type="sldNum" sz="quarter" idx="12"/>
          </p:nvPr>
        </p:nvSpPr>
        <p:spPr/>
        <p:txBody>
          <a:bodyPr/>
          <a:lstStyle/>
          <a:p>
            <a:fld id="{685D298C-7C67-F34C-A9DE-4238970C2353}" type="slidenum">
              <a:rPr lang="it-IT" smtClean="0"/>
              <a:t>14</a:t>
            </a:fld>
            <a:endParaRPr lang="it-IT"/>
          </a:p>
        </p:txBody>
      </p:sp>
    </p:spTree>
    <p:extLst>
      <p:ext uri="{BB962C8B-B14F-4D97-AF65-F5344CB8AC3E}">
        <p14:creationId xmlns:p14="http://schemas.microsoft.com/office/powerpoint/2010/main" val="235945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fontScale="90000"/>
          </a:bodyPr>
          <a:lstStyle/>
          <a:p>
            <a:r>
              <a:rPr lang="it-IT" dirty="0"/>
              <a:t>L’Infrastruttura di Calcolo Scientifico INFN</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endParaRPr lang="it-IT" dirty="0"/>
          </a:p>
        </p:txBody>
      </p:sp>
      <p:pic>
        <p:nvPicPr>
          <p:cNvPr id="5" name="Immagine 4" descr="Immagine che contiene testo, schermata, Diagramma, diagramma&#10;&#10;Descrizione generata automaticamente">
            <a:extLst>
              <a:ext uri="{FF2B5EF4-FFF2-40B4-BE49-F238E27FC236}">
                <a16:creationId xmlns:a16="http://schemas.microsoft.com/office/drawing/2014/main" id="{507E023E-6AEA-9C46-3195-DB00E060F35B}"/>
              </a:ext>
            </a:extLst>
          </p:cNvPr>
          <p:cNvPicPr>
            <a:picLocks noChangeAspect="1"/>
          </p:cNvPicPr>
          <p:nvPr/>
        </p:nvPicPr>
        <p:blipFill>
          <a:blip r:embed="rId2"/>
          <a:stretch>
            <a:fillRect/>
          </a:stretch>
        </p:blipFill>
        <p:spPr>
          <a:xfrm>
            <a:off x="5224230" y="1911269"/>
            <a:ext cx="5699528" cy="4313456"/>
          </a:xfrm>
          <a:prstGeom prst="rect">
            <a:avLst/>
          </a:prstGeom>
        </p:spPr>
      </p:pic>
      <p:sp>
        <p:nvSpPr>
          <p:cNvPr id="8" name="CasellaDiTesto 7">
            <a:extLst>
              <a:ext uri="{FF2B5EF4-FFF2-40B4-BE49-F238E27FC236}">
                <a16:creationId xmlns:a16="http://schemas.microsoft.com/office/drawing/2014/main" id="{0FBE9D04-9CCB-2D42-A5F5-AB6B735195CF}"/>
              </a:ext>
            </a:extLst>
          </p:cNvPr>
          <p:cNvSpPr txBox="1"/>
          <p:nvPr/>
        </p:nvSpPr>
        <p:spPr>
          <a:xfrm>
            <a:off x="977885" y="1867395"/>
            <a:ext cx="4449459" cy="4401205"/>
          </a:xfrm>
          <a:prstGeom prst="rect">
            <a:avLst/>
          </a:prstGeom>
          <a:noFill/>
        </p:spPr>
        <p:txBody>
          <a:bodyPr wrap="square" rtlCol="0">
            <a:spAutoFit/>
          </a:bodyPr>
          <a:lstStyle/>
          <a:p>
            <a:r>
              <a:rPr lang="it-IT" sz="2000" dirty="0"/>
              <a:t>Risorse di calcolo e storage nei centri:</a:t>
            </a:r>
          </a:p>
          <a:p>
            <a:endParaRPr lang="it-IT" sz="2000" dirty="0"/>
          </a:p>
          <a:p>
            <a:pPr marL="342900" indent="-342900">
              <a:buFont typeface="Arial" panose="020B0604020202020204" pitchFamily="34" charset="0"/>
              <a:buChar char="•"/>
            </a:pPr>
            <a:r>
              <a:rPr lang="it-IT" sz="2000" dirty="0"/>
              <a:t>Calcolo</a:t>
            </a:r>
          </a:p>
          <a:p>
            <a:pPr marL="800100" lvl="1" indent="-342900">
              <a:buFont typeface="Arial" panose="020B0604020202020204" pitchFamily="34" charset="0"/>
              <a:buChar char="•"/>
            </a:pPr>
            <a:r>
              <a:rPr lang="it-IT" sz="2000" dirty="0"/>
              <a:t>170.000 cores</a:t>
            </a:r>
          </a:p>
          <a:p>
            <a:pPr marL="800100" lvl="1" indent="-342900">
              <a:buFont typeface="Arial" panose="020B0604020202020204" pitchFamily="34" charset="0"/>
              <a:buChar char="•"/>
            </a:pPr>
            <a:r>
              <a:rPr lang="it-IT" sz="2000" dirty="0"/>
              <a:t>2.200.000 HepSpec06</a:t>
            </a:r>
          </a:p>
          <a:p>
            <a:pPr marL="342900" indent="-342900">
              <a:buFont typeface="Arial" panose="020B0604020202020204" pitchFamily="34" charset="0"/>
              <a:buChar char="•"/>
            </a:pPr>
            <a:r>
              <a:rPr lang="it-IT" sz="2000" dirty="0"/>
              <a:t>Storage</a:t>
            </a:r>
          </a:p>
          <a:p>
            <a:pPr marL="800100" lvl="1" indent="-342900">
              <a:buFont typeface="Arial" panose="020B0604020202020204" pitchFamily="34" charset="0"/>
              <a:buChar char="•"/>
            </a:pPr>
            <a:r>
              <a:rPr lang="it-IT" sz="2000" dirty="0"/>
              <a:t>125 PB Disco</a:t>
            </a:r>
          </a:p>
          <a:p>
            <a:pPr marL="800100" lvl="1" indent="-342900">
              <a:buFont typeface="Arial" panose="020B0604020202020204" pitchFamily="34" charset="0"/>
              <a:buChar char="•"/>
            </a:pPr>
            <a:r>
              <a:rPr lang="it-IT" sz="2000" dirty="0"/>
              <a:t>220 PB Nastro</a:t>
            </a:r>
          </a:p>
          <a:p>
            <a:endParaRPr lang="it-IT" sz="2000" dirty="0"/>
          </a:p>
          <a:p>
            <a:r>
              <a:rPr lang="it-IT" sz="2000" dirty="0"/>
              <a:t>L’infrastruttura si sta arricchendo di architetture alternative (GPU, FPGA, ARM) per supportare applicazioni parallele e studiare come aumentare l’efficienza energetica dei centri  </a:t>
            </a:r>
          </a:p>
        </p:txBody>
      </p:sp>
      <p:sp>
        <p:nvSpPr>
          <p:cNvPr id="2" name="Segnaposto data 1">
            <a:extLst>
              <a:ext uri="{FF2B5EF4-FFF2-40B4-BE49-F238E27FC236}">
                <a16:creationId xmlns:a16="http://schemas.microsoft.com/office/drawing/2014/main" id="{1A49FA98-DDEB-0B25-C9A3-95A357405F3A}"/>
              </a:ext>
            </a:extLst>
          </p:cNvPr>
          <p:cNvSpPr>
            <a:spLocks noGrp="1"/>
          </p:cNvSpPr>
          <p:nvPr>
            <p:ph type="dt" sz="half" idx="10"/>
          </p:nvPr>
        </p:nvSpPr>
        <p:spPr/>
        <p:txBody>
          <a:bodyPr/>
          <a:lstStyle/>
          <a:p>
            <a:r>
              <a:rPr lang="it-IT"/>
              <a:t>09/01/2024</a:t>
            </a:r>
          </a:p>
        </p:txBody>
      </p:sp>
      <p:sp>
        <p:nvSpPr>
          <p:cNvPr id="3" name="Segnaposto numero diapositiva 2">
            <a:extLst>
              <a:ext uri="{FF2B5EF4-FFF2-40B4-BE49-F238E27FC236}">
                <a16:creationId xmlns:a16="http://schemas.microsoft.com/office/drawing/2014/main" id="{3505D2B1-3E8C-BCA7-3C00-64DA68140916}"/>
              </a:ext>
            </a:extLst>
          </p:cNvPr>
          <p:cNvSpPr>
            <a:spLocks noGrp="1"/>
          </p:cNvSpPr>
          <p:nvPr>
            <p:ph type="sldNum" sz="quarter" idx="12"/>
          </p:nvPr>
        </p:nvSpPr>
        <p:spPr/>
        <p:txBody>
          <a:bodyPr/>
          <a:lstStyle/>
          <a:p>
            <a:fld id="{685D298C-7C67-F34C-A9DE-4238970C2353}" type="slidenum">
              <a:rPr lang="it-IT" smtClean="0"/>
              <a:t>15</a:t>
            </a:fld>
            <a:endParaRPr lang="it-IT"/>
          </a:p>
        </p:txBody>
      </p:sp>
    </p:spTree>
    <p:extLst>
      <p:ext uri="{BB962C8B-B14F-4D97-AF65-F5344CB8AC3E}">
        <p14:creationId xmlns:p14="http://schemas.microsoft.com/office/powerpoint/2010/main" val="151516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fontScale="90000"/>
          </a:bodyPr>
          <a:lstStyle/>
          <a:p>
            <a:r>
              <a:rPr lang="it-IT" dirty="0"/>
              <a:t>Evoluzione dell’Infrastruttura – Nuovi Centri </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4" name="Segnaposto data 3">
            <a:extLst>
              <a:ext uri="{FF2B5EF4-FFF2-40B4-BE49-F238E27FC236}">
                <a16:creationId xmlns:a16="http://schemas.microsoft.com/office/drawing/2014/main" id="{A0BC9CBE-8615-4466-86B4-3C6FA953C61A}"/>
              </a:ext>
            </a:extLst>
          </p:cNvPr>
          <p:cNvSpPr>
            <a:spLocks noGrp="1"/>
          </p:cNvSpPr>
          <p:nvPr>
            <p:ph type="dt" sz="half" idx="10"/>
          </p:nvPr>
        </p:nvSpPr>
        <p:spPr/>
        <p:txBody>
          <a:bodyPr/>
          <a:lstStyle/>
          <a:p>
            <a:r>
              <a:rPr lang="it-IT"/>
              <a:t>09/01/2024</a:t>
            </a:r>
          </a:p>
        </p:txBody>
      </p:sp>
      <p:sp>
        <p:nvSpPr>
          <p:cNvPr id="5" name="Segnaposto numero diapositiva 4">
            <a:extLst>
              <a:ext uri="{FF2B5EF4-FFF2-40B4-BE49-F238E27FC236}">
                <a16:creationId xmlns:a16="http://schemas.microsoft.com/office/drawing/2014/main" id="{43F378B1-A672-CEFD-D414-40518ECF7EF6}"/>
              </a:ext>
            </a:extLst>
          </p:cNvPr>
          <p:cNvSpPr>
            <a:spLocks noGrp="1"/>
          </p:cNvSpPr>
          <p:nvPr>
            <p:ph type="sldNum" sz="quarter" idx="12"/>
          </p:nvPr>
        </p:nvSpPr>
        <p:spPr/>
        <p:txBody>
          <a:bodyPr/>
          <a:lstStyle/>
          <a:p>
            <a:fld id="{685D298C-7C67-F34C-A9DE-4238970C2353}" type="slidenum">
              <a:rPr lang="it-IT" smtClean="0"/>
              <a:t>16</a:t>
            </a:fld>
            <a:endParaRPr lang="it-IT"/>
          </a:p>
        </p:txBody>
      </p:sp>
      <p:sp>
        <p:nvSpPr>
          <p:cNvPr id="2" name="CasellaDiTesto 1">
            <a:extLst>
              <a:ext uri="{FF2B5EF4-FFF2-40B4-BE49-F238E27FC236}">
                <a16:creationId xmlns:a16="http://schemas.microsoft.com/office/drawing/2014/main" id="{093948AE-679D-AB1E-1081-A4E4114A7F33}"/>
              </a:ext>
            </a:extLst>
          </p:cNvPr>
          <p:cNvSpPr txBox="1"/>
          <p:nvPr/>
        </p:nvSpPr>
        <p:spPr>
          <a:xfrm>
            <a:off x="1096974" y="1841242"/>
            <a:ext cx="9591040" cy="4401205"/>
          </a:xfrm>
          <a:prstGeom prst="rect">
            <a:avLst/>
          </a:prstGeom>
          <a:noFill/>
        </p:spPr>
        <p:txBody>
          <a:bodyPr wrap="square" rtlCol="0">
            <a:spAutoFit/>
          </a:bodyPr>
          <a:lstStyle/>
          <a:p>
            <a:r>
              <a:rPr lang="it-IT" sz="2000" b="1" dirty="0"/>
              <a:t>L’infrastruttura è in evoluzione:</a:t>
            </a:r>
          </a:p>
          <a:p>
            <a:pPr marL="342900" indent="-342900">
              <a:buFont typeface="Arial" panose="020B0604020202020204" pitchFamily="34" charset="0"/>
              <a:buChar char="•"/>
            </a:pPr>
            <a:r>
              <a:rPr lang="it-IT" sz="2000" dirty="0"/>
              <a:t>l’infrastruttura INFN è parte dell’ infrastruttura del Centro Nazionale ICSC</a:t>
            </a:r>
          </a:p>
          <a:p>
            <a:pPr marL="800100" lvl="1" indent="-342900">
              <a:buFont typeface="Arial" panose="020B0604020202020204" pitchFamily="34" charset="0"/>
              <a:buChar char="•"/>
            </a:pPr>
            <a:r>
              <a:rPr lang="it-IT" sz="2000" dirty="0"/>
              <a:t>Integrazione a livello di mw con il CINECA, non più solo l’utilizzo dei sistemi HPC come «utenti esterni» (CSN4) o per attività HTC (estensione del Tier1) </a:t>
            </a:r>
          </a:p>
          <a:p>
            <a:pPr marL="342900" indent="-342900">
              <a:buFont typeface="Arial" panose="020B0604020202020204" pitchFamily="34" charset="0"/>
              <a:buChar char="•"/>
            </a:pPr>
            <a:r>
              <a:rPr lang="it-IT" sz="2000" dirty="0"/>
              <a:t>aumento della complessità: infrastrutture certificate per applicazioni biomedicali all’ interno del Tier1 o di alcuni Tier2</a:t>
            </a:r>
          </a:p>
          <a:p>
            <a:pPr marL="342900" indent="-342900">
              <a:buFont typeface="Arial" panose="020B0604020202020204" pitchFamily="34" charset="0"/>
              <a:buChar char="•"/>
            </a:pPr>
            <a:r>
              <a:rPr lang="it-IT" sz="2000" dirty="0"/>
              <a:t>nuovi centri da integrare nell’ infrastruttura o nuovi ruoli</a:t>
            </a:r>
          </a:p>
          <a:p>
            <a:pPr marL="800100" lvl="1" indent="-342900">
              <a:buFont typeface="Arial" panose="020B0604020202020204" pitchFamily="34" charset="0"/>
              <a:buChar char="•"/>
            </a:pPr>
            <a:r>
              <a:rPr lang="it-IT" sz="2000" dirty="0"/>
              <a:t>(nuovi) esperimenti con esigenze di calcolo importanti propongono di formalizzare tramite MoU siti dell’infrastruttura come Tier1 della collaborazione (CTA a LNF, Virgo al CNAF?) o di creare nuovi centri (Virgo a Cascina ? o ET in Sardegna ?) che inevitabilmente si integrano nell’infrastruttura esistente </a:t>
            </a:r>
          </a:p>
          <a:p>
            <a:pPr marL="800100" lvl="1" indent="-342900">
              <a:buFont typeface="Arial" panose="020B0604020202020204" pitchFamily="34" charset="0"/>
              <a:buChar char="•"/>
            </a:pPr>
            <a:r>
              <a:rPr lang="it-IT" sz="2000" dirty="0">
                <a:solidFill>
                  <a:srgbClr val="FF0000"/>
                </a:solidFill>
              </a:rPr>
              <a:t>La discussione su questi centri, per ottimizzare l’ integrazione con l’infrastruttura attuale, referare le proposte e suggerire le migliori soluzioni, deve avvenire nel C3SN. </a:t>
            </a:r>
            <a:r>
              <a:rPr lang="it-IT" sz="2000" dirty="0">
                <a:solidFill>
                  <a:schemeClr val="accent1"/>
                </a:solidFill>
              </a:rPr>
              <a:t>Gli esperimenti e il management INFN devono essere consapevoli</a:t>
            </a:r>
          </a:p>
        </p:txBody>
      </p:sp>
    </p:spTree>
    <p:extLst>
      <p:ext uri="{BB962C8B-B14F-4D97-AF65-F5344CB8AC3E}">
        <p14:creationId xmlns:p14="http://schemas.microsoft.com/office/powerpoint/2010/main" val="139985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979B6A2-69DA-88FF-3190-EE67F3985C97}"/>
              </a:ext>
            </a:extLst>
          </p:cNvPr>
          <p:cNvSpPr>
            <a:spLocks noGrp="1"/>
          </p:cNvSpPr>
          <p:nvPr>
            <p:ph type="title"/>
          </p:nvPr>
        </p:nvSpPr>
        <p:spPr/>
        <p:txBody>
          <a:bodyPr>
            <a:normAutofit fontScale="90000"/>
          </a:bodyPr>
          <a:lstStyle/>
          <a:p>
            <a:r>
              <a:rPr lang="it-IT" dirty="0"/>
              <a:t>Evoluzione dell’Infrastruttura:  CTA - II</a:t>
            </a:r>
          </a:p>
        </p:txBody>
      </p:sp>
      <p:sp>
        <p:nvSpPr>
          <p:cNvPr id="2" name="Segnaposto data 1">
            <a:extLst>
              <a:ext uri="{FF2B5EF4-FFF2-40B4-BE49-F238E27FC236}">
                <a16:creationId xmlns:a16="http://schemas.microsoft.com/office/drawing/2014/main" id="{BF259A58-3B29-B63B-7D8A-25A52D408237}"/>
              </a:ext>
            </a:extLst>
          </p:cNvPr>
          <p:cNvSpPr>
            <a:spLocks noGrp="1"/>
          </p:cNvSpPr>
          <p:nvPr>
            <p:ph type="dt" sz="half" idx="10"/>
          </p:nvPr>
        </p:nvSpPr>
        <p:spPr/>
        <p:txBody>
          <a:bodyPr/>
          <a:lstStyle/>
          <a:p>
            <a:r>
              <a:rPr lang="it-IT"/>
              <a:t>09/01/2024</a:t>
            </a:r>
          </a:p>
        </p:txBody>
      </p:sp>
      <p:sp>
        <p:nvSpPr>
          <p:cNvPr id="3" name="Segnaposto piè di pagina 2">
            <a:extLst>
              <a:ext uri="{FF2B5EF4-FFF2-40B4-BE49-F238E27FC236}">
                <a16:creationId xmlns:a16="http://schemas.microsoft.com/office/drawing/2014/main" id="{26E3FAAB-E254-EB63-E6A5-EC2DFC79EB0B}"/>
              </a:ext>
            </a:extLst>
          </p:cNvPr>
          <p:cNvSpPr>
            <a:spLocks noGrp="1"/>
          </p:cNvSpPr>
          <p:nvPr>
            <p:ph type="ftr" sz="quarter" idx="11"/>
          </p:nvPr>
        </p:nvSpPr>
        <p:spPr/>
        <p:txBody>
          <a:bodyPr/>
          <a:lstStyle/>
          <a:p>
            <a:r>
              <a:rPr lang="it-IT"/>
              <a:t>Il C3SN - aggiornamenti</a:t>
            </a:r>
          </a:p>
        </p:txBody>
      </p:sp>
      <p:sp>
        <p:nvSpPr>
          <p:cNvPr id="7" name="Segnaposto numero diapositiva 6">
            <a:extLst>
              <a:ext uri="{FF2B5EF4-FFF2-40B4-BE49-F238E27FC236}">
                <a16:creationId xmlns:a16="http://schemas.microsoft.com/office/drawing/2014/main" id="{E27EC241-B545-DC6C-B8BB-279C14C03777}"/>
              </a:ext>
            </a:extLst>
          </p:cNvPr>
          <p:cNvSpPr>
            <a:spLocks noGrp="1"/>
          </p:cNvSpPr>
          <p:nvPr>
            <p:ph type="sldNum" sz="quarter" idx="12"/>
          </p:nvPr>
        </p:nvSpPr>
        <p:spPr/>
        <p:txBody>
          <a:bodyPr/>
          <a:lstStyle/>
          <a:p>
            <a:fld id="{685D298C-7C67-F34C-A9DE-4238970C2353}" type="slidenum">
              <a:rPr lang="it-IT" smtClean="0"/>
              <a:t>17</a:t>
            </a:fld>
            <a:endParaRPr lang="it-IT"/>
          </a:p>
        </p:txBody>
      </p:sp>
      <p:sp>
        <p:nvSpPr>
          <p:cNvPr id="5" name="CasellaDiTesto 4">
            <a:extLst>
              <a:ext uri="{FF2B5EF4-FFF2-40B4-BE49-F238E27FC236}">
                <a16:creationId xmlns:a16="http://schemas.microsoft.com/office/drawing/2014/main" id="{933C5E2C-5286-554B-E166-CBDBA370D72A}"/>
              </a:ext>
            </a:extLst>
          </p:cNvPr>
          <p:cNvSpPr txBox="1"/>
          <p:nvPr/>
        </p:nvSpPr>
        <p:spPr>
          <a:xfrm>
            <a:off x="1107134" y="1955144"/>
            <a:ext cx="9570720" cy="4401205"/>
          </a:xfrm>
          <a:prstGeom prst="rect">
            <a:avLst/>
          </a:prstGeom>
          <a:noFill/>
        </p:spPr>
        <p:txBody>
          <a:bodyPr wrap="square" rtlCol="0">
            <a:spAutoFit/>
          </a:bodyPr>
          <a:lstStyle/>
          <a:p>
            <a:r>
              <a:rPr lang="it-IT" sz="2000" dirty="0"/>
              <a:t>Un po’ di storia:</a:t>
            </a:r>
          </a:p>
          <a:p>
            <a:endParaRPr lang="it-IT" sz="2000" dirty="0"/>
          </a:p>
          <a:p>
            <a:pPr marL="342900" indent="-342900">
              <a:buFont typeface="Arial" panose="020B0604020202020204" pitchFamily="34" charset="0"/>
              <a:buChar char="•"/>
            </a:pPr>
            <a:r>
              <a:rPr lang="it-IT" sz="2000" dirty="0"/>
              <a:t>L’ INFN ha firmato un MoU nel quale assicura che uno dei 4 centri della collaborazione sorgerà in Italia nell’ infrastruttura INFN</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CTA Italia e l’INAF hanno proposto il Tier2 dei Laboratori di Frascati in base a collaborazioni in corso tra INAF e INFN nell’ambito dell’esperimento ASTRI (precursore di CTA) e del PON Ibisco </a:t>
            </a:r>
            <a:r>
              <a:rPr lang="it-IT" sz="2000" dirty="0">
                <a:solidFill>
                  <a:schemeClr val="accent1"/>
                </a:solidFill>
              </a:rPr>
              <a:t>senza il coinvolgimento del C3SN</a:t>
            </a:r>
          </a:p>
          <a:p>
            <a:pPr marL="342900" indent="-342900">
              <a:buFont typeface="Arial" panose="020B0604020202020204" pitchFamily="34" charset="0"/>
              <a:buChar char="•"/>
            </a:pPr>
            <a:endParaRPr lang="it-IT" sz="2000" dirty="0">
              <a:solidFill>
                <a:schemeClr val="accent1"/>
              </a:solidFill>
            </a:endParaRPr>
          </a:p>
          <a:p>
            <a:pPr marL="342900" indent="-342900">
              <a:buFont typeface="Arial" panose="020B0604020202020204" pitchFamily="34" charset="0"/>
              <a:buChar char="•"/>
            </a:pPr>
            <a:r>
              <a:rPr lang="it-IT" sz="2000" dirty="0"/>
              <a:t>Dietro richieste del C3SN, la GE a marzo 2023, per poter autorizzare la formalizzazione dei LNF come centro della collaborazione, chiede a CTA-Italia di produrre un documento nel quale descrivere i requirement e le SLA previsti e l’organizzazione delle attività </a:t>
            </a:r>
            <a:r>
              <a:rPr lang="it-IT" sz="2000" dirty="0">
                <a:solidFill>
                  <a:schemeClr val="accent1"/>
                </a:solidFill>
              </a:rPr>
              <a:t>da sottoporre preliminarmente al C3SN</a:t>
            </a:r>
          </a:p>
          <a:p>
            <a:endParaRPr lang="it-IT" sz="2000" dirty="0"/>
          </a:p>
        </p:txBody>
      </p:sp>
    </p:spTree>
    <p:extLst>
      <p:ext uri="{BB962C8B-B14F-4D97-AF65-F5344CB8AC3E}">
        <p14:creationId xmlns:p14="http://schemas.microsoft.com/office/powerpoint/2010/main" val="24215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979B6A2-69DA-88FF-3190-EE67F3985C97}"/>
              </a:ext>
            </a:extLst>
          </p:cNvPr>
          <p:cNvSpPr>
            <a:spLocks noGrp="1"/>
          </p:cNvSpPr>
          <p:nvPr>
            <p:ph type="title"/>
          </p:nvPr>
        </p:nvSpPr>
        <p:spPr/>
        <p:txBody>
          <a:bodyPr>
            <a:normAutofit fontScale="90000"/>
          </a:bodyPr>
          <a:lstStyle/>
          <a:p>
            <a:r>
              <a:rPr lang="it-IT" dirty="0"/>
              <a:t>Evoluzione dell’Infrastruttura:  CTA - II</a:t>
            </a:r>
          </a:p>
        </p:txBody>
      </p:sp>
      <p:sp>
        <p:nvSpPr>
          <p:cNvPr id="2" name="Segnaposto data 1">
            <a:extLst>
              <a:ext uri="{FF2B5EF4-FFF2-40B4-BE49-F238E27FC236}">
                <a16:creationId xmlns:a16="http://schemas.microsoft.com/office/drawing/2014/main" id="{BF259A58-3B29-B63B-7D8A-25A52D408237}"/>
              </a:ext>
            </a:extLst>
          </p:cNvPr>
          <p:cNvSpPr>
            <a:spLocks noGrp="1"/>
          </p:cNvSpPr>
          <p:nvPr>
            <p:ph type="dt" sz="half" idx="10"/>
          </p:nvPr>
        </p:nvSpPr>
        <p:spPr/>
        <p:txBody>
          <a:bodyPr/>
          <a:lstStyle/>
          <a:p>
            <a:r>
              <a:rPr lang="it-IT"/>
              <a:t>09/01/2024</a:t>
            </a:r>
          </a:p>
        </p:txBody>
      </p:sp>
      <p:sp>
        <p:nvSpPr>
          <p:cNvPr id="3" name="Segnaposto piè di pagina 2">
            <a:extLst>
              <a:ext uri="{FF2B5EF4-FFF2-40B4-BE49-F238E27FC236}">
                <a16:creationId xmlns:a16="http://schemas.microsoft.com/office/drawing/2014/main" id="{26E3FAAB-E254-EB63-E6A5-EC2DFC79EB0B}"/>
              </a:ext>
            </a:extLst>
          </p:cNvPr>
          <p:cNvSpPr>
            <a:spLocks noGrp="1"/>
          </p:cNvSpPr>
          <p:nvPr>
            <p:ph type="ftr" sz="quarter" idx="11"/>
          </p:nvPr>
        </p:nvSpPr>
        <p:spPr/>
        <p:txBody>
          <a:bodyPr/>
          <a:lstStyle/>
          <a:p>
            <a:r>
              <a:rPr lang="it-IT"/>
              <a:t>Il C3SN - aggiornamenti</a:t>
            </a:r>
          </a:p>
        </p:txBody>
      </p:sp>
      <p:sp>
        <p:nvSpPr>
          <p:cNvPr id="7" name="Segnaposto numero diapositiva 6">
            <a:extLst>
              <a:ext uri="{FF2B5EF4-FFF2-40B4-BE49-F238E27FC236}">
                <a16:creationId xmlns:a16="http://schemas.microsoft.com/office/drawing/2014/main" id="{E27EC241-B545-DC6C-B8BB-279C14C03777}"/>
              </a:ext>
            </a:extLst>
          </p:cNvPr>
          <p:cNvSpPr>
            <a:spLocks noGrp="1"/>
          </p:cNvSpPr>
          <p:nvPr>
            <p:ph type="sldNum" sz="quarter" idx="12"/>
          </p:nvPr>
        </p:nvSpPr>
        <p:spPr/>
        <p:txBody>
          <a:bodyPr/>
          <a:lstStyle/>
          <a:p>
            <a:fld id="{685D298C-7C67-F34C-A9DE-4238970C2353}" type="slidenum">
              <a:rPr lang="it-IT" smtClean="0"/>
              <a:t>18</a:t>
            </a:fld>
            <a:endParaRPr lang="it-IT"/>
          </a:p>
        </p:txBody>
      </p:sp>
      <p:sp>
        <p:nvSpPr>
          <p:cNvPr id="5" name="CasellaDiTesto 4">
            <a:extLst>
              <a:ext uri="{FF2B5EF4-FFF2-40B4-BE49-F238E27FC236}">
                <a16:creationId xmlns:a16="http://schemas.microsoft.com/office/drawing/2014/main" id="{933C5E2C-5286-554B-E166-CBDBA370D72A}"/>
              </a:ext>
            </a:extLst>
          </p:cNvPr>
          <p:cNvSpPr txBox="1"/>
          <p:nvPr/>
        </p:nvSpPr>
        <p:spPr>
          <a:xfrm>
            <a:off x="589280" y="1896239"/>
            <a:ext cx="10952480" cy="4708981"/>
          </a:xfrm>
          <a:prstGeom prst="rect">
            <a:avLst/>
          </a:prstGeom>
          <a:noFill/>
        </p:spPr>
        <p:txBody>
          <a:bodyPr wrap="square" rtlCol="0">
            <a:spAutoFit/>
          </a:bodyPr>
          <a:lstStyle/>
          <a:p>
            <a:pPr marL="342900" indent="-342900">
              <a:buFont typeface="Arial" panose="020B0604020202020204" pitchFamily="34" charset="0"/>
              <a:buChar char="•"/>
            </a:pPr>
            <a:r>
              <a:rPr lang="it-IT" sz="2000" dirty="0"/>
              <a:t>a novembre il direttore dell’OAR INAF propone al direttore LNF un MoU nel quale vengono descritte le attività da svolgere nel Tier2 per formalizzare la collaborazione. Il direttore dei LNF lo gira al C3SN</a:t>
            </a:r>
          </a:p>
          <a:p>
            <a:pPr marL="342900" indent="-342900">
              <a:buFont typeface="Arial" panose="020B0604020202020204" pitchFamily="34" charset="0"/>
              <a:buChar char="•"/>
            </a:pPr>
            <a:r>
              <a:rPr lang="it-IT" sz="2000" dirty="0"/>
              <a:t>l’analisi del documento mette in evidenza che il CM non è ancora definito per cui mancano ancora i requirement previsti per il centro e la tipologia di attività da svolgere non sono sufficientemente chiarite (quale mw utilizzare ?) né dettagliate in termini di responsabilità. Né sono chiare le interazioni con il CNAF che ospita risorse di CTA ed è impegnato dal MoU a sviluppare il sistema di AA</a:t>
            </a:r>
          </a:p>
          <a:p>
            <a:pPr marL="342900" indent="-342900">
              <a:buFont typeface="Arial" panose="020B0604020202020204" pitchFamily="34" charset="0"/>
              <a:buChar char="•"/>
            </a:pPr>
            <a:r>
              <a:rPr lang="it-IT" sz="2000" dirty="0"/>
              <a:t>di conseguenza il direttore dei LNF propone al management INFN, all’INAF e a CTA-Italia di firmare solo un MoU nel quale si mette a disposizione dell’INAF e CTA-Italia il Tier2 dei LNF e rimandare la presa di responsabilità sui servizi garantiti e le attività da svolgere a un secondo documento da produrre quando il CM sarà più solido</a:t>
            </a:r>
          </a:p>
          <a:p>
            <a:pPr marL="342900" indent="-342900">
              <a:buFont typeface="Arial" panose="020B0604020202020204" pitchFamily="34" charset="0"/>
              <a:buChar char="•"/>
            </a:pPr>
            <a:endParaRPr lang="it-IT" sz="2000" dirty="0"/>
          </a:p>
          <a:p>
            <a:r>
              <a:rPr lang="it-IT" sz="2000" dirty="0">
                <a:solidFill>
                  <a:srgbClr val="FF0000"/>
                </a:solidFill>
              </a:rPr>
              <a:t>Esempio di coinvolgimento parziale e ritardato del C3SN nel caso in cui un centro sta per assumersi responsabilità impattanti sull’ infrastruttura. Da evitare per altri esperimenti </a:t>
            </a:r>
          </a:p>
          <a:p>
            <a:r>
              <a:rPr lang="it-IT" sz="2000" dirty="0">
                <a:solidFill>
                  <a:schemeClr val="accent1"/>
                </a:solidFill>
              </a:rPr>
              <a:t>Approfondire discussioni con Virgo e ET</a:t>
            </a:r>
          </a:p>
          <a:p>
            <a:endParaRPr lang="it-IT" sz="2000" dirty="0"/>
          </a:p>
        </p:txBody>
      </p:sp>
    </p:spTree>
    <p:extLst>
      <p:ext uri="{BB962C8B-B14F-4D97-AF65-F5344CB8AC3E}">
        <p14:creationId xmlns:p14="http://schemas.microsoft.com/office/powerpoint/2010/main" val="2434109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a:bodyPr>
          <a:lstStyle/>
          <a:p>
            <a:r>
              <a:rPr lang="it-IT" sz="4000" dirty="0"/>
              <a:t>Interazione C3SN - WG</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2" name="CasellaDiTesto 1">
            <a:extLst>
              <a:ext uri="{FF2B5EF4-FFF2-40B4-BE49-F238E27FC236}">
                <a16:creationId xmlns:a16="http://schemas.microsoft.com/office/drawing/2014/main" id="{85F8D027-2869-D6FE-E602-FF576D528768}"/>
              </a:ext>
            </a:extLst>
          </p:cNvPr>
          <p:cNvSpPr txBox="1"/>
          <p:nvPr/>
        </p:nvSpPr>
        <p:spPr>
          <a:xfrm>
            <a:off x="1429407" y="1896288"/>
            <a:ext cx="9248753" cy="4093428"/>
          </a:xfrm>
          <a:prstGeom prst="rect">
            <a:avLst/>
          </a:prstGeom>
          <a:noFill/>
        </p:spPr>
        <p:txBody>
          <a:bodyPr wrap="square" rtlCol="0">
            <a:spAutoFit/>
          </a:bodyPr>
          <a:lstStyle/>
          <a:p>
            <a:r>
              <a:rPr lang="it-IT" sz="2000" dirty="0"/>
              <a:t>Il C3SN si riunisce f2f circa 4 – 5 volte l’anno:</a:t>
            </a:r>
          </a:p>
          <a:p>
            <a:pPr marL="342900" indent="-342900">
              <a:buFont typeface="Arial" panose="020B0604020202020204" pitchFamily="34" charset="0"/>
              <a:buChar char="•"/>
            </a:pPr>
            <a:r>
              <a:rPr lang="it-IT" sz="2000" dirty="0"/>
              <a:t>bilancio settembre/ottobre -  preventivi giugno/luglio</a:t>
            </a:r>
          </a:p>
          <a:p>
            <a:pPr marL="342900" indent="-342900">
              <a:buFont typeface="Arial" panose="020B0604020202020204" pitchFamily="34" charset="0"/>
              <a:buChar char="•"/>
            </a:pPr>
            <a:r>
              <a:rPr lang="it-IT" sz="2000" dirty="0"/>
              <a:t>congiunta con CCR marzo e eventualmente WS maggio/giugno</a:t>
            </a:r>
          </a:p>
          <a:p>
            <a:pPr marL="342900" indent="-342900">
              <a:buFont typeface="Arial" panose="020B0604020202020204" pitchFamily="34" charset="0"/>
              <a:buChar char="•"/>
            </a:pPr>
            <a:r>
              <a:rPr lang="it-IT" sz="2000" dirty="0"/>
              <a:t>un altro paio di riunioni inizio e fine anno</a:t>
            </a:r>
          </a:p>
          <a:p>
            <a:pPr marL="342900" indent="-342900">
              <a:buFont typeface="Arial" panose="020B0604020202020204" pitchFamily="34" charset="0"/>
              <a:buChar char="•"/>
            </a:pPr>
            <a:endParaRPr lang="it-IT" sz="2000" dirty="0"/>
          </a:p>
          <a:p>
            <a:r>
              <a:rPr lang="it-IT" sz="2000" dirty="0"/>
              <a:t>Non è possibile seguire lo sviluppo delle attività dei WG solo attraverso report in queste riunioni. Per approfondire le criticità e il soddisfacimento delle deadline delle attività più critiche è necessaria un’interazione più frequente.</a:t>
            </a:r>
          </a:p>
          <a:p>
            <a:endParaRPr lang="it-IT" sz="2000" dirty="0"/>
          </a:p>
          <a:p>
            <a:r>
              <a:rPr lang="it-IT" sz="2000" dirty="0"/>
              <a:t>Proposta di un gruppo ristretto del C3SN con la presenza del management INFN che approfondisca le attività in corso nei WG con frequenza circa mensile (non tutti i WG tutti mesi !)</a:t>
            </a:r>
          </a:p>
          <a:p>
            <a:r>
              <a:rPr lang="it-IT" sz="2000" dirty="0"/>
              <a:t>Composizione:  Diego, Gianpaolo, Leonardo, Luca e Tommaso</a:t>
            </a:r>
          </a:p>
        </p:txBody>
      </p:sp>
      <p:sp>
        <p:nvSpPr>
          <p:cNvPr id="3" name="Segnaposto data 2">
            <a:extLst>
              <a:ext uri="{FF2B5EF4-FFF2-40B4-BE49-F238E27FC236}">
                <a16:creationId xmlns:a16="http://schemas.microsoft.com/office/drawing/2014/main" id="{C80A609E-F13F-FB3B-A91E-DFFCE5F93BCE}"/>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61DB5CE8-C260-CBD9-E6FF-502975BEA43D}"/>
              </a:ext>
            </a:extLst>
          </p:cNvPr>
          <p:cNvSpPr>
            <a:spLocks noGrp="1"/>
          </p:cNvSpPr>
          <p:nvPr>
            <p:ph type="sldNum" sz="quarter" idx="12"/>
          </p:nvPr>
        </p:nvSpPr>
        <p:spPr/>
        <p:txBody>
          <a:bodyPr/>
          <a:lstStyle/>
          <a:p>
            <a:fld id="{685D298C-7C67-F34C-A9DE-4238970C2353}" type="slidenum">
              <a:rPr lang="it-IT" smtClean="0"/>
              <a:t>19</a:t>
            </a:fld>
            <a:endParaRPr lang="it-IT"/>
          </a:p>
        </p:txBody>
      </p:sp>
    </p:spTree>
    <p:extLst>
      <p:ext uri="{BB962C8B-B14F-4D97-AF65-F5344CB8AC3E}">
        <p14:creationId xmlns:p14="http://schemas.microsoft.com/office/powerpoint/2010/main" val="393044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1244A0-D52F-BCF9-CE66-A6DFC5A915CB}"/>
              </a:ext>
            </a:extLst>
          </p:cNvPr>
          <p:cNvSpPr>
            <a:spLocks noGrp="1"/>
          </p:cNvSpPr>
          <p:nvPr>
            <p:ph type="title"/>
          </p:nvPr>
        </p:nvSpPr>
        <p:spPr/>
        <p:txBody>
          <a:bodyPr>
            <a:normAutofit fontScale="90000"/>
          </a:bodyPr>
          <a:lstStyle/>
          <a:p>
            <a:r>
              <a:rPr lang="it-IT" dirty="0"/>
              <a:t>Organizzazione del Calcolo INFN</a:t>
            </a:r>
          </a:p>
        </p:txBody>
      </p:sp>
      <p:sp>
        <p:nvSpPr>
          <p:cNvPr id="3" name="Segnaposto contenuto 2">
            <a:extLst>
              <a:ext uri="{FF2B5EF4-FFF2-40B4-BE49-F238E27FC236}">
                <a16:creationId xmlns:a16="http://schemas.microsoft.com/office/drawing/2014/main" id="{9E01DF11-41E1-E774-0E46-29AC73A94749}"/>
              </a:ext>
            </a:extLst>
          </p:cNvPr>
          <p:cNvSpPr>
            <a:spLocks noGrp="1"/>
          </p:cNvSpPr>
          <p:nvPr>
            <p:ph idx="1"/>
          </p:nvPr>
        </p:nvSpPr>
        <p:spPr>
          <a:xfrm>
            <a:off x="425302" y="1928413"/>
            <a:ext cx="11366205" cy="4346881"/>
          </a:xfrm>
        </p:spPr>
        <p:txBody>
          <a:bodyPr>
            <a:normAutofit/>
          </a:bodyPr>
          <a:lstStyle/>
          <a:p>
            <a:pPr>
              <a:lnSpc>
                <a:spcPct val="100000"/>
              </a:lnSpc>
            </a:pPr>
            <a:r>
              <a:rPr lang="it-IT" sz="2000" dirty="0">
                <a:solidFill>
                  <a:schemeClr val="tx1"/>
                </a:solidFill>
              </a:rPr>
              <a:t>2019: avviato un processo di analisi e revisione dell’organizzazione del calcolo INFN per razionalizzare il modello di gestione</a:t>
            </a:r>
          </a:p>
          <a:p>
            <a:pPr>
              <a:lnSpc>
                <a:spcPct val="100000"/>
              </a:lnSpc>
            </a:pPr>
            <a:r>
              <a:rPr lang="it-IT" sz="2000" dirty="0">
                <a:solidFill>
                  <a:schemeClr val="tx1"/>
                </a:solidFill>
              </a:rPr>
              <a:t>febbraio 2022: istituito il Coordinamento Nazionale del Calcolo </a:t>
            </a:r>
            <a:r>
              <a:rPr lang="it-IT" sz="2000" dirty="0">
                <a:solidFill>
                  <a:srgbClr val="FF0000"/>
                </a:solidFill>
              </a:rPr>
              <a:t>(CNC) </a:t>
            </a:r>
            <a:r>
              <a:rPr lang="it-IT" sz="2000" dirty="0">
                <a:solidFill>
                  <a:schemeClr val="tx1"/>
                </a:solidFill>
              </a:rPr>
              <a:t>e il C3SN</a:t>
            </a:r>
          </a:p>
          <a:p>
            <a:pPr marL="0" indent="0">
              <a:lnSpc>
                <a:spcPct val="100000"/>
              </a:lnSpc>
              <a:buNone/>
            </a:pPr>
            <a:r>
              <a:rPr lang="it-IT" sz="1600" dirty="0">
                <a:solidFill>
                  <a:srgbClr val="008000"/>
                </a:solidFill>
              </a:rPr>
              <a:t>Mandato</a:t>
            </a:r>
            <a:r>
              <a:rPr lang="it-IT" sz="1600" b="1" dirty="0">
                <a:solidFill>
                  <a:srgbClr val="008000"/>
                </a:solidFill>
              </a:rPr>
              <a:t>: definire le strategie per affrontare le sfide proposte da HL-LHC, dai nuovi grandi esperimenti e dai progetti emergenti e governare l’evoluzione dell’ infrastruttura INFN</a:t>
            </a:r>
          </a:p>
          <a:p>
            <a:pPr lvl="1">
              <a:lnSpc>
                <a:spcPct val="100000"/>
              </a:lnSpc>
            </a:pPr>
            <a:r>
              <a:rPr lang="it-IT" sz="1600" dirty="0">
                <a:solidFill>
                  <a:srgbClr val="008000"/>
                </a:solidFill>
              </a:rPr>
              <a:t>Ruolo del Tier1 e dei Tier2 </a:t>
            </a:r>
          </a:p>
          <a:p>
            <a:pPr lvl="2">
              <a:lnSpc>
                <a:spcPct val="100000"/>
              </a:lnSpc>
            </a:pPr>
            <a:r>
              <a:rPr lang="it-IT" sz="1600" dirty="0">
                <a:solidFill>
                  <a:srgbClr val="008000"/>
                </a:solidFill>
              </a:rPr>
              <a:t>Nell’approccio Data Lake, l’infrastruttura attuale costituita da 9 Tier2 ha senso? I Tier2 vanno differenziati assumendo ruoli diversi? Sono tutti necessari?</a:t>
            </a:r>
          </a:p>
          <a:p>
            <a:pPr lvl="1">
              <a:lnSpc>
                <a:spcPct val="100000"/>
              </a:lnSpc>
            </a:pPr>
            <a:r>
              <a:rPr lang="it-IT" sz="1600" dirty="0">
                <a:solidFill>
                  <a:srgbClr val="008000"/>
                </a:solidFill>
              </a:rPr>
              <a:t>Interazione con il CINECA</a:t>
            </a:r>
          </a:p>
          <a:p>
            <a:pPr lvl="2">
              <a:lnSpc>
                <a:spcPct val="100000"/>
              </a:lnSpc>
            </a:pPr>
            <a:r>
              <a:rPr lang="it-IT" sz="1600" dirty="0">
                <a:solidFill>
                  <a:srgbClr val="008000"/>
                </a:solidFill>
              </a:rPr>
              <a:t>Il Tecnopolo a Bologna, idea nata nel 2015 e Leonardo</a:t>
            </a:r>
          </a:p>
          <a:p>
            <a:pPr lvl="1">
              <a:lnSpc>
                <a:spcPct val="100000"/>
              </a:lnSpc>
            </a:pPr>
            <a:r>
              <a:rPr lang="it-IT" sz="1600" dirty="0">
                <a:solidFill>
                  <a:srgbClr val="008000"/>
                </a:solidFill>
              </a:rPr>
              <a:t>Sviluppo del middleware per il Centro Nazionale e coordinamento dei progetti PNRR</a:t>
            </a:r>
          </a:p>
          <a:p>
            <a:pPr>
              <a:lnSpc>
                <a:spcPct val="100000"/>
              </a:lnSpc>
            </a:pPr>
            <a:r>
              <a:rPr lang="it-IT" sz="2000" dirty="0">
                <a:solidFill>
                  <a:schemeClr val="tx1"/>
                </a:solidFill>
              </a:rPr>
              <a:t>gennaio 2024: aggiornamento composizione C3SN e struttura coordinamento DataCloud</a:t>
            </a:r>
          </a:p>
          <a:p>
            <a:pPr lvl="1">
              <a:lnSpc>
                <a:spcPct val="100000"/>
              </a:lnSpc>
            </a:pPr>
            <a:endParaRPr lang="it-IT" sz="1900" dirty="0"/>
          </a:p>
        </p:txBody>
      </p:sp>
      <p:sp>
        <p:nvSpPr>
          <p:cNvPr id="5" name="Segnaposto piè di pagina 4">
            <a:extLst>
              <a:ext uri="{FF2B5EF4-FFF2-40B4-BE49-F238E27FC236}">
                <a16:creationId xmlns:a16="http://schemas.microsoft.com/office/drawing/2014/main" id="{A85BDD67-629A-F671-D319-442B301B9D4A}"/>
              </a:ext>
            </a:extLst>
          </p:cNvPr>
          <p:cNvSpPr>
            <a:spLocks noGrp="1"/>
          </p:cNvSpPr>
          <p:nvPr>
            <p:ph type="ftr" sz="quarter" idx="11"/>
          </p:nvPr>
        </p:nvSpPr>
        <p:spPr/>
        <p:txBody>
          <a:bodyPr/>
          <a:lstStyle/>
          <a:p>
            <a:r>
              <a:rPr lang="en-US"/>
              <a:t>Il C3SN - aggiornamenti</a:t>
            </a:r>
            <a:endParaRPr lang="it-IT" dirty="0"/>
          </a:p>
        </p:txBody>
      </p:sp>
      <p:sp>
        <p:nvSpPr>
          <p:cNvPr id="4" name="Segnaposto data 3">
            <a:extLst>
              <a:ext uri="{FF2B5EF4-FFF2-40B4-BE49-F238E27FC236}">
                <a16:creationId xmlns:a16="http://schemas.microsoft.com/office/drawing/2014/main" id="{1F0CB7B0-CF16-2932-94E6-698D28B9A521}"/>
              </a:ext>
            </a:extLst>
          </p:cNvPr>
          <p:cNvSpPr>
            <a:spLocks noGrp="1"/>
          </p:cNvSpPr>
          <p:nvPr>
            <p:ph type="dt" sz="half" idx="10"/>
          </p:nvPr>
        </p:nvSpPr>
        <p:spPr/>
        <p:txBody>
          <a:bodyPr/>
          <a:lstStyle/>
          <a:p>
            <a:r>
              <a:rPr lang="it-IT"/>
              <a:t>09/01/2024</a:t>
            </a:r>
          </a:p>
        </p:txBody>
      </p:sp>
      <p:sp>
        <p:nvSpPr>
          <p:cNvPr id="6" name="Segnaposto numero diapositiva 5">
            <a:extLst>
              <a:ext uri="{FF2B5EF4-FFF2-40B4-BE49-F238E27FC236}">
                <a16:creationId xmlns:a16="http://schemas.microsoft.com/office/drawing/2014/main" id="{897D59B8-AC30-BFB5-4AF4-C4CE0F213BC2}"/>
              </a:ext>
            </a:extLst>
          </p:cNvPr>
          <p:cNvSpPr>
            <a:spLocks noGrp="1"/>
          </p:cNvSpPr>
          <p:nvPr>
            <p:ph type="sldNum" sz="quarter" idx="12"/>
          </p:nvPr>
        </p:nvSpPr>
        <p:spPr/>
        <p:txBody>
          <a:bodyPr/>
          <a:lstStyle/>
          <a:p>
            <a:fld id="{685D298C-7C67-F34C-A9DE-4238970C2353}" type="slidenum">
              <a:rPr lang="it-IT" smtClean="0"/>
              <a:t>2</a:t>
            </a:fld>
            <a:endParaRPr lang="it-IT"/>
          </a:p>
        </p:txBody>
      </p:sp>
    </p:spTree>
    <p:extLst>
      <p:ext uri="{BB962C8B-B14F-4D97-AF65-F5344CB8AC3E}">
        <p14:creationId xmlns:p14="http://schemas.microsoft.com/office/powerpoint/2010/main" val="17124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a:bodyPr>
          <a:lstStyle/>
          <a:p>
            <a:r>
              <a:rPr lang="it-IT" dirty="0"/>
              <a:t>C3SN – nuovi membri</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4" name="Segnaposto data 3">
            <a:extLst>
              <a:ext uri="{FF2B5EF4-FFF2-40B4-BE49-F238E27FC236}">
                <a16:creationId xmlns:a16="http://schemas.microsoft.com/office/drawing/2014/main" id="{A0BC9CBE-8615-4466-86B4-3C6FA953C61A}"/>
              </a:ext>
            </a:extLst>
          </p:cNvPr>
          <p:cNvSpPr>
            <a:spLocks noGrp="1"/>
          </p:cNvSpPr>
          <p:nvPr>
            <p:ph type="dt" sz="half" idx="10"/>
          </p:nvPr>
        </p:nvSpPr>
        <p:spPr/>
        <p:txBody>
          <a:bodyPr/>
          <a:lstStyle/>
          <a:p>
            <a:r>
              <a:rPr lang="it-IT"/>
              <a:t>09/01/2024</a:t>
            </a:r>
          </a:p>
        </p:txBody>
      </p:sp>
      <p:sp>
        <p:nvSpPr>
          <p:cNvPr id="5" name="Segnaposto numero diapositiva 4">
            <a:extLst>
              <a:ext uri="{FF2B5EF4-FFF2-40B4-BE49-F238E27FC236}">
                <a16:creationId xmlns:a16="http://schemas.microsoft.com/office/drawing/2014/main" id="{43F378B1-A672-CEFD-D414-40518ECF7EF6}"/>
              </a:ext>
            </a:extLst>
          </p:cNvPr>
          <p:cNvSpPr>
            <a:spLocks noGrp="1"/>
          </p:cNvSpPr>
          <p:nvPr>
            <p:ph type="sldNum" sz="quarter" idx="12"/>
          </p:nvPr>
        </p:nvSpPr>
        <p:spPr/>
        <p:txBody>
          <a:bodyPr/>
          <a:lstStyle/>
          <a:p>
            <a:fld id="{685D298C-7C67-F34C-A9DE-4238970C2353}" type="slidenum">
              <a:rPr lang="it-IT" smtClean="0"/>
              <a:t>3</a:t>
            </a:fld>
            <a:endParaRPr lang="it-IT"/>
          </a:p>
        </p:txBody>
      </p:sp>
      <p:sp>
        <p:nvSpPr>
          <p:cNvPr id="2" name="CasellaDiTesto 1">
            <a:extLst>
              <a:ext uri="{FF2B5EF4-FFF2-40B4-BE49-F238E27FC236}">
                <a16:creationId xmlns:a16="http://schemas.microsoft.com/office/drawing/2014/main" id="{E0BD6F20-7CA0-4238-7DD9-AC795E11EBE1}"/>
              </a:ext>
            </a:extLst>
          </p:cNvPr>
          <p:cNvSpPr txBox="1"/>
          <p:nvPr/>
        </p:nvSpPr>
        <p:spPr>
          <a:xfrm>
            <a:off x="911554" y="1930400"/>
            <a:ext cx="9961880" cy="4708981"/>
          </a:xfrm>
          <a:prstGeom prst="rect">
            <a:avLst/>
          </a:prstGeom>
          <a:noFill/>
        </p:spPr>
        <p:txBody>
          <a:bodyPr wrap="square" rtlCol="0">
            <a:spAutoFit/>
          </a:bodyPr>
          <a:lstStyle/>
          <a:p>
            <a:r>
              <a:rPr lang="it-IT" sz="2000" dirty="0">
                <a:solidFill>
                  <a:schemeClr val="tx1"/>
                </a:solidFill>
              </a:rPr>
              <a:t>Il primo settembre Davide Salomoni, membro del C3SN e coordinatore di DataCloud ha preso servizio presso l’ HUB come </a:t>
            </a:r>
            <a:r>
              <a:rPr lang="it-IT" sz="2000" dirty="0" err="1">
                <a:solidFill>
                  <a:schemeClr val="tx1"/>
                </a:solidFill>
              </a:rPr>
              <a:t>innovation</a:t>
            </a:r>
            <a:r>
              <a:rPr lang="it-IT" sz="2000" dirty="0">
                <a:solidFill>
                  <a:schemeClr val="tx1"/>
                </a:solidFill>
              </a:rPr>
              <a:t> manager </a:t>
            </a:r>
          </a:p>
          <a:p>
            <a:endParaRPr lang="it-IT" sz="2000" dirty="0">
              <a:solidFill>
                <a:schemeClr val="tx1"/>
              </a:solidFill>
            </a:endParaRPr>
          </a:p>
          <a:p>
            <a:r>
              <a:rPr lang="it-IT" sz="2000" b="1" dirty="0"/>
              <a:t>Necessario </a:t>
            </a:r>
            <a:r>
              <a:rPr lang="it-IT" sz="2000" b="1" dirty="0">
                <a:solidFill>
                  <a:schemeClr val="tx1"/>
                </a:solidFill>
              </a:rPr>
              <a:t>individuare il nuovo coordinatore. </a:t>
            </a:r>
          </a:p>
          <a:p>
            <a:r>
              <a:rPr lang="it-IT" sz="2000" dirty="0">
                <a:solidFill>
                  <a:schemeClr val="tx1"/>
                </a:solidFill>
              </a:rPr>
              <a:t>ciò ha </a:t>
            </a:r>
            <a:r>
              <a:rPr lang="it-IT" sz="2000" dirty="0"/>
              <a:t>reso possibile:</a:t>
            </a:r>
            <a:r>
              <a:rPr lang="it-IT" sz="2000" dirty="0">
                <a:solidFill>
                  <a:schemeClr val="tx1"/>
                </a:solidFill>
              </a:rPr>
              <a:t> </a:t>
            </a:r>
          </a:p>
          <a:p>
            <a:pPr marL="342900" indent="-342900">
              <a:buFont typeface="Arial" panose="020B0604020202020204" pitchFamily="34" charset="0"/>
              <a:buChar char="•"/>
            </a:pPr>
            <a:r>
              <a:rPr lang="it-IT" sz="2000" dirty="0">
                <a:solidFill>
                  <a:schemeClr val="tx1"/>
                </a:solidFill>
              </a:rPr>
              <a:t>un processo di analisi dell’organizzazione di DataCloud da parte di un </a:t>
            </a:r>
            <a:r>
              <a:rPr lang="it-IT" sz="2000" dirty="0" err="1">
                <a:solidFill>
                  <a:schemeClr val="tx1"/>
                </a:solidFill>
              </a:rPr>
              <a:t>wg</a:t>
            </a:r>
            <a:r>
              <a:rPr lang="it-IT" sz="2000" dirty="0">
                <a:solidFill>
                  <a:schemeClr val="tx1"/>
                </a:solidFill>
              </a:rPr>
              <a:t> nominato in luglio </a:t>
            </a:r>
          </a:p>
          <a:p>
            <a:pPr marL="342900" indent="-342900">
              <a:buFont typeface="Arial" panose="020B0604020202020204" pitchFamily="34" charset="0"/>
              <a:buChar char="•"/>
            </a:pPr>
            <a:r>
              <a:rPr lang="it-IT" sz="2000" dirty="0"/>
              <a:t>più in generale, una discussione sulle attività del C3SN, la struttura in WG e i possibili upgrade da affrontare oggi</a:t>
            </a:r>
          </a:p>
          <a:p>
            <a:pPr marL="342900" indent="-342900">
              <a:buFont typeface="Arial" panose="020B0604020202020204" pitchFamily="34" charset="0"/>
              <a:buChar char="•"/>
            </a:pPr>
            <a:r>
              <a:rPr lang="it-IT" sz="2000" dirty="0"/>
              <a:t>l’introduzione di nuovi membri nel C3SN</a:t>
            </a:r>
          </a:p>
          <a:p>
            <a:pPr marL="800100" lvl="1" indent="-342900">
              <a:buFont typeface="Arial" panose="020B0604020202020204" pitchFamily="34" charset="0"/>
              <a:buChar char="•"/>
            </a:pPr>
            <a:r>
              <a:rPr lang="it-IT" sz="2000" dirty="0"/>
              <a:t>proposti e concordati con la GE</a:t>
            </a:r>
          </a:p>
          <a:p>
            <a:pPr marL="1257300" lvl="2" indent="-342900">
              <a:buFont typeface="Arial" panose="020B0604020202020204" pitchFamily="34" charset="0"/>
              <a:buChar char="•"/>
            </a:pPr>
            <a:r>
              <a:rPr lang="it-IT" sz="2000" dirty="0">
                <a:solidFill>
                  <a:srgbClr val="FF0000"/>
                </a:solidFill>
              </a:rPr>
              <a:t>Luciano Gaido </a:t>
            </a:r>
            <a:r>
              <a:rPr lang="it-IT" sz="2000" dirty="0"/>
              <a:t>– in qualità di esperto di progetti internazionali di calcolo scientifico</a:t>
            </a:r>
          </a:p>
          <a:p>
            <a:pPr marL="1257300" lvl="2" indent="-342900">
              <a:buFont typeface="Arial" panose="020B0604020202020204" pitchFamily="34" charset="0"/>
              <a:buChar char="•"/>
            </a:pPr>
            <a:r>
              <a:rPr lang="it-IT" sz="2000" dirty="0">
                <a:solidFill>
                  <a:srgbClr val="FF0000"/>
                </a:solidFill>
              </a:rPr>
              <a:t>Barbara Martelli </a:t>
            </a:r>
            <a:r>
              <a:rPr lang="it-IT" sz="2000" dirty="0"/>
              <a:t>– in qualità di esperta di infrastrutture di calcolo biomedicali certificate</a:t>
            </a:r>
          </a:p>
          <a:p>
            <a:pPr marL="342900" indent="-342900">
              <a:buFont typeface="Arial" panose="020B0604020202020204" pitchFamily="34" charset="0"/>
              <a:buChar char="•"/>
            </a:pPr>
            <a:endParaRPr lang="it-IT" sz="2000" dirty="0">
              <a:solidFill>
                <a:schemeClr val="tx1"/>
              </a:solidFill>
            </a:endParaRPr>
          </a:p>
          <a:p>
            <a:endParaRPr lang="it-IT" sz="2000" dirty="0"/>
          </a:p>
        </p:txBody>
      </p:sp>
    </p:spTree>
    <p:extLst>
      <p:ext uri="{BB962C8B-B14F-4D97-AF65-F5344CB8AC3E}">
        <p14:creationId xmlns:p14="http://schemas.microsoft.com/office/powerpoint/2010/main" val="106644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a:bodyPr>
          <a:lstStyle/>
          <a:p>
            <a:r>
              <a:rPr lang="it-IT" dirty="0"/>
              <a:t>Analisi attività C3SN</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4" name="Segnaposto data 3">
            <a:extLst>
              <a:ext uri="{FF2B5EF4-FFF2-40B4-BE49-F238E27FC236}">
                <a16:creationId xmlns:a16="http://schemas.microsoft.com/office/drawing/2014/main" id="{A0BC9CBE-8615-4466-86B4-3C6FA953C61A}"/>
              </a:ext>
            </a:extLst>
          </p:cNvPr>
          <p:cNvSpPr>
            <a:spLocks noGrp="1"/>
          </p:cNvSpPr>
          <p:nvPr>
            <p:ph type="dt" sz="half" idx="10"/>
          </p:nvPr>
        </p:nvSpPr>
        <p:spPr/>
        <p:txBody>
          <a:bodyPr/>
          <a:lstStyle/>
          <a:p>
            <a:r>
              <a:rPr lang="it-IT"/>
              <a:t>09/01/2024</a:t>
            </a:r>
          </a:p>
        </p:txBody>
      </p:sp>
      <p:sp>
        <p:nvSpPr>
          <p:cNvPr id="5" name="Segnaposto numero diapositiva 4">
            <a:extLst>
              <a:ext uri="{FF2B5EF4-FFF2-40B4-BE49-F238E27FC236}">
                <a16:creationId xmlns:a16="http://schemas.microsoft.com/office/drawing/2014/main" id="{43F378B1-A672-CEFD-D414-40518ECF7EF6}"/>
              </a:ext>
            </a:extLst>
          </p:cNvPr>
          <p:cNvSpPr>
            <a:spLocks noGrp="1"/>
          </p:cNvSpPr>
          <p:nvPr>
            <p:ph type="sldNum" sz="quarter" idx="12"/>
          </p:nvPr>
        </p:nvSpPr>
        <p:spPr/>
        <p:txBody>
          <a:bodyPr/>
          <a:lstStyle/>
          <a:p>
            <a:fld id="{685D298C-7C67-F34C-A9DE-4238970C2353}" type="slidenum">
              <a:rPr lang="it-IT" smtClean="0"/>
              <a:t>4</a:t>
            </a:fld>
            <a:endParaRPr lang="it-IT"/>
          </a:p>
        </p:txBody>
      </p:sp>
      <p:sp>
        <p:nvSpPr>
          <p:cNvPr id="2" name="CasellaDiTesto 1">
            <a:extLst>
              <a:ext uri="{FF2B5EF4-FFF2-40B4-BE49-F238E27FC236}">
                <a16:creationId xmlns:a16="http://schemas.microsoft.com/office/drawing/2014/main" id="{002A5F50-61F8-B65A-1A85-8DFDD32BC74A}"/>
              </a:ext>
            </a:extLst>
          </p:cNvPr>
          <p:cNvSpPr txBox="1"/>
          <p:nvPr/>
        </p:nvSpPr>
        <p:spPr>
          <a:xfrm>
            <a:off x="1632761" y="2386518"/>
            <a:ext cx="8242759" cy="1938992"/>
          </a:xfrm>
          <a:prstGeom prst="rect">
            <a:avLst/>
          </a:prstGeom>
          <a:noFill/>
        </p:spPr>
        <p:txBody>
          <a:bodyPr wrap="square" rtlCol="0">
            <a:spAutoFit/>
          </a:bodyPr>
          <a:lstStyle/>
          <a:p>
            <a:r>
              <a:rPr lang="it-IT" sz="2400" dirty="0"/>
              <a:t>Dopo il coffee break è prevista una discussione tra tutti i membri per analizzare criticamente l’organizzazione del C3SN, lo sviluppo delle attività nei WG, riunioni, referaggi …..</a:t>
            </a:r>
          </a:p>
          <a:p>
            <a:endParaRPr lang="it-IT" sz="2400" dirty="0"/>
          </a:p>
          <a:p>
            <a:r>
              <a:rPr lang="it-IT" sz="2400" dirty="0">
                <a:solidFill>
                  <a:schemeClr val="accent1"/>
                </a:solidFill>
              </a:rPr>
              <a:t>Seguono alcuni spunti per la discussione</a:t>
            </a:r>
          </a:p>
        </p:txBody>
      </p:sp>
    </p:spTree>
    <p:extLst>
      <p:ext uri="{BB962C8B-B14F-4D97-AF65-F5344CB8AC3E}">
        <p14:creationId xmlns:p14="http://schemas.microsoft.com/office/powerpoint/2010/main" val="38613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1244A0-D52F-BCF9-CE66-A6DFC5A915CB}"/>
              </a:ext>
            </a:extLst>
          </p:cNvPr>
          <p:cNvSpPr>
            <a:spLocks noGrp="1"/>
          </p:cNvSpPr>
          <p:nvPr>
            <p:ph type="title"/>
          </p:nvPr>
        </p:nvSpPr>
        <p:spPr/>
        <p:txBody>
          <a:bodyPr>
            <a:normAutofit fontScale="90000"/>
          </a:bodyPr>
          <a:lstStyle/>
          <a:p>
            <a:r>
              <a:rPr lang="it-IT" dirty="0"/>
              <a:t>Organizzazione del Calcolo INFN</a:t>
            </a:r>
          </a:p>
        </p:txBody>
      </p:sp>
      <p:sp>
        <p:nvSpPr>
          <p:cNvPr id="5" name="Segnaposto piè di pagina 4">
            <a:extLst>
              <a:ext uri="{FF2B5EF4-FFF2-40B4-BE49-F238E27FC236}">
                <a16:creationId xmlns:a16="http://schemas.microsoft.com/office/drawing/2014/main" id="{A85BDD67-629A-F671-D319-442B301B9D4A}"/>
              </a:ext>
            </a:extLst>
          </p:cNvPr>
          <p:cNvSpPr>
            <a:spLocks noGrp="1"/>
          </p:cNvSpPr>
          <p:nvPr>
            <p:ph type="ftr" sz="quarter" idx="11"/>
          </p:nvPr>
        </p:nvSpPr>
        <p:spPr/>
        <p:txBody>
          <a:bodyPr/>
          <a:lstStyle/>
          <a:p>
            <a:r>
              <a:rPr lang="en-US"/>
              <a:t>Il C3SN - aggiornamenti</a:t>
            </a:r>
            <a:endParaRPr lang="it-IT" dirty="0"/>
          </a:p>
        </p:txBody>
      </p:sp>
      <p:pic>
        <p:nvPicPr>
          <p:cNvPr id="8" name="Immagine 7" descr="Immagine che contiene testo, schermata, Software multimediale, software&#10;&#10;Descrizione generata automaticamente">
            <a:extLst>
              <a:ext uri="{FF2B5EF4-FFF2-40B4-BE49-F238E27FC236}">
                <a16:creationId xmlns:a16="http://schemas.microsoft.com/office/drawing/2014/main" id="{8751D720-EC43-BE91-B0BB-A4C72C6AAC34}"/>
              </a:ext>
            </a:extLst>
          </p:cNvPr>
          <p:cNvPicPr>
            <a:picLocks noChangeAspect="1"/>
          </p:cNvPicPr>
          <p:nvPr/>
        </p:nvPicPr>
        <p:blipFill>
          <a:blip r:embed="rId2"/>
          <a:stretch>
            <a:fillRect/>
          </a:stretch>
        </p:blipFill>
        <p:spPr>
          <a:xfrm>
            <a:off x="4801343" y="2328531"/>
            <a:ext cx="7276789" cy="3753292"/>
          </a:xfrm>
          <a:prstGeom prst="rect">
            <a:avLst/>
          </a:prstGeom>
        </p:spPr>
      </p:pic>
      <p:sp>
        <p:nvSpPr>
          <p:cNvPr id="12" name="CasellaDiTesto 11">
            <a:extLst>
              <a:ext uri="{FF2B5EF4-FFF2-40B4-BE49-F238E27FC236}">
                <a16:creationId xmlns:a16="http://schemas.microsoft.com/office/drawing/2014/main" id="{522EE40A-A090-16C9-D2CD-3C70019584DF}"/>
              </a:ext>
            </a:extLst>
          </p:cNvPr>
          <p:cNvSpPr txBox="1"/>
          <p:nvPr/>
        </p:nvSpPr>
        <p:spPr>
          <a:xfrm>
            <a:off x="381849" y="2617351"/>
            <a:ext cx="4754562" cy="2585323"/>
          </a:xfrm>
          <a:prstGeom prst="rect">
            <a:avLst/>
          </a:prstGeom>
          <a:noFill/>
        </p:spPr>
        <p:txBody>
          <a:bodyPr wrap="square">
            <a:spAutoFit/>
          </a:bodyPr>
          <a:lstStyle/>
          <a:p>
            <a:r>
              <a:rPr lang="it-IT" b="1" dirty="0">
                <a:solidFill>
                  <a:srgbClr val="FF0000"/>
                </a:solidFill>
              </a:rPr>
              <a:t>I</a:t>
            </a:r>
            <a:r>
              <a:rPr lang="it-IT" sz="1800" dirty="0">
                <a:solidFill>
                  <a:srgbClr val="FF0000"/>
                </a:solidFill>
              </a:rPr>
              <a:t>l Coordinamento Nazionale del Calcolo </a:t>
            </a:r>
            <a:r>
              <a:rPr lang="it-IT" sz="1800" dirty="0">
                <a:solidFill>
                  <a:schemeClr val="accent1"/>
                </a:solidFill>
              </a:rPr>
              <a:t>(CNC)</a:t>
            </a:r>
          </a:p>
          <a:p>
            <a:endParaRPr lang="it-IT" sz="1800" dirty="0"/>
          </a:p>
          <a:p>
            <a:pPr marL="285750" lvl="0" indent="-285750">
              <a:buFont typeface="Arial" panose="020B0604020202020204" pitchFamily="34" charset="0"/>
              <a:buChar char="•"/>
            </a:pPr>
            <a:r>
              <a:rPr lang="it-IT" sz="1800" dirty="0"/>
              <a:t>Strategia e Coordinamento: </a:t>
            </a:r>
            <a:r>
              <a:rPr lang="it-IT" sz="1800" dirty="0">
                <a:solidFill>
                  <a:srgbClr val="FF0000"/>
                </a:solidFill>
              </a:rPr>
              <a:t>il Comitato di Steering del CNC </a:t>
            </a:r>
            <a:r>
              <a:rPr lang="it-IT" sz="1800" dirty="0">
                <a:solidFill>
                  <a:schemeClr val="accent1"/>
                </a:solidFill>
              </a:rPr>
              <a:t>(C3SN) </a:t>
            </a:r>
            <a:r>
              <a:rPr lang="it-IT" sz="1800" dirty="0">
                <a:solidFill>
                  <a:srgbClr val="FF0000"/>
                </a:solidFill>
              </a:rPr>
              <a:t>e la Commissione Calcolo e Reti </a:t>
            </a:r>
            <a:r>
              <a:rPr lang="it-IT" sz="1800" dirty="0">
                <a:solidFill>
                  <a:schemeClr val="accent1"/>
                </a:solidFill>
              </a:rPr>
              <a:t>(CCR)</a:t>
            </a:r>
          </a:p>
          <a:p>
            <a:pPr marL="285750" lvl="0" indent="-285750">
              <a:buFont typeface="Arial" panose="020B0604020202020204" pitchFamily="34" charset="0"/>
              <a:buChar char="•"/>
            </a:pPr>
            <a:r>
              <a:rPr lang="it-IT" sz="1800" dirty="0"/>
              <a:t>Attività Operative: </a:t>
            </a:r>
            <a:r>
              <a:rPr lang="it-IT" sz="1800" dirty="0">
                <a:solidFill>
                  <a:srgbClr val="FF0000"/>
                </a:solidFill>
              </a:rPr>
              <a:t>i gruppi di lavoro del CNC </a:t>
            </a:r>
            <a:r>
              <a:rPr lang="it-IT" sz="1800" dirty="0">
                <a:solidFill>
                  <a:schemeClr val="accent1"/>
                </a:solidFill>
              </a:rPr>
              <a:t>(WG)</a:t>
            </a:r>
          </a:p>
          <a:p>
            <a:pPr marL="285750" lvl="0" indent="-285750">
              <a:buFont typeface="Arial" panose="020B0604020202020204" pitchFamily="34" charset="0"/>
              <a:buChar char="•"/>
            </a:pPr>
            <a:r>
              <a:rPr lang="it-IT" sz="1800" dirty="0"/>
              <a:t>Discussione e Condivisione</a:t>
            </a:r>
            <a:r>
              <a:rPr lang="it-IT" sz="1800" dirty="0">
                <a:solidFill>
                  <a:srgbClr val="FF0000"/>
                </a:solidFill>
              </a:rPr>
              <a:t>: il Forum del Calcolo Italiano </a:t>
            </a:r>
            <a:r>
              <a:rPr lang="it-IT" sz="1800" dirty="0">
                <a:solidFill>
                  <a:schemeClr val="accent1"/>
                </a:solidFill>
              </a:rPr>
              <a:t>(FCI)</a:t>
            </a:r>
          </a:p>
        </p:txBody>
      </p:sp>
      <p:sp>
        <p:nvSpPr>
          <p:cNvPr id="3" name="Segnaposto data 2">
            <a:extLst>
              <a:ext uri="{FF2B5EF4-FFF2-40B4-BE49-F238E27FC236}">
                <a16:creationId xmlns:a16="http://schemas.microsoft.com/office/drawing/2014/main" id="{598A9971-1F41-8758-9EBF-24329D25A1E6}"/>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70C32EFB-217F-B4D6-5DF4-F3FD78900516}"/>
              </a:ext>
            </a:extLst>
          </p:cNvPr>
          <p:cNvSpPr>
            <a:spLocks noGrp="1"/>
          </p:cNvSpPr>
          <p:nvPr>
            <p:ph type="sldNum" sz="quarter" idx="12"/>
          </p:nvPr>
        </p:nvSpPr>
        <p:spPr/>
        <p:txBody>
          <a:bodyPr/>
          <a:lstStyle/>
          <a:p>
            <a:fld id="{685D298C-7C67-F34C-A9DE-4238970C2353}" type="slidenum">
              <a:rPr lang="it-IT" smtClean="0"/>
              <a:t>5</a:t>
            </a:fld>
            <a:endParaRPr lang="it-IT"/>
          </a:p>
        </p:txBody>
      </p:sp>
    </p:spTree>
    <p:extLst>
      <p:ext uri="{BB962C8B-B14F-4D97-AF65-F5344CB8AC3E}">
        <p14:creationId xmlns:p14="http://schemas.microsoft.com/office/powerpoint/2010/main" val="87268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lstStyle/>
          <a:p>
            <a:r>
              <a:rPr lang="it-IT" dirty="0"/>
              <a:t>I Gruppi di Lavoro</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pic>
        <p:nvPicPr>
          <p:cNvPr id="4" name="Immagine 3" descr="Immagine che contiene testo, schermata, Rettangolo, Carattere&#10;&#10;Descrizione generata automaticamente">
            <a:extLst>
              <a:ext uri="{FF2B5EF4-FFF2-40B4-BE49-F238E27FC236}">
                <a16:creationId xmlns:a16="http://schemas.microsoft.com/office/drawing/2014/main" id="{55684CDD-3F87-4EA5-3953-C6E4956CE0C9}"/>
              </a:ext>
            </a:extLst>
          </p:cNvPr>
          <p:cNvPicPr>
            <a:picLocks noChangeAspect="1"/>
          </p:cNvPicPr>
          <p:nvPr/>
        </p:nvPicPr>
        <p:blipFill>
          <a:blip r:embed="rId2"/>
          <a:stretch>
            <a:fillRect/>
          </a:stretch>
        </p:blipFill>
        <p:spPr>
          <a:xfrm>
            <a:off x="2886634" y="1869261"/>
            <a:ext cx="6769213" cy="4304525"/>
          </a:xfrm>
          <a:prstGeom prst="rect">
            <a:avLst/>
          </a:prstGeom>
        </p:spPr>
      </p:pic>
      <p:sp>
        <p:nvSpPr>
          <p:cNvPr id="2" name="Segnaposto data 1">
            <a:extLst>
              <a:ext uri="{FF2B5EF4-FFF2-40B4-BE49-F238E27FC236}">
                <a16:creationId xmlns:a16="http://schemas.microsoft.com/office/drawing/2014/main" id="{EA4E395D-D0FA-4663-CA85-4B8E4F69ED58}"/>
              </a:ext>
            </a:extLst>
          </p:cNvPr>
          <p:cNvSpPr>
            <a:spLocks noGrp="1"/>
          </p:cNvSpPr>
          <p:nvPr>
            <p:ph type="dt" sz="half" idx="10"/>
          </p:nvPr>
        </p:nvSpPr>
        <p:spPr/>
        <p:txBody>
          <a:bodyPr/>
          <a:lstStyle/>
          <a:p>
            <a:r>
              <a:rPr lang="it-IT"/>
              <a:t>09/01/2024</a:t>
            </a:r>
          </a:p>
        </p:txBody>
      </p:sp>
      <p:sp>
        <p:nvSpPr>
          <p:cNvPr id="3" name="Segnaposto numero diapositiva 2">
            <a:extLst>
              <a:ext uri="{FF2B5EF4-FFF2-40B4-BE49-F238E27FC236}">
                <a16:creationId xmlns:a16="http://schemas.microsoft.com/office/drawing/2014/main" id="{BE36D318-3B84-7D12-CC5E-A39C2D70D674}"/>
              </a:ext>
            </a:extLst>
          </p:cNvPr>
          <p:cNvSpPr>
            <a:spLocks noGrp="1"/>
          </p:cNvSpPr>
          <p:nvPr>
            <p:ph type="sldNum" sz="quarter" idx="12"/>
          </p:nvPr>
        </p:nvSpPr>
        <p:spPr/>
        <p:txBody>
          <a:bodyPr/>
          <a:lstStyle/>
          <a:p>
            <a:fld id="{685D298C-7C67-F34C-A9DE-4238970C2353}" type="slidenum">
              <a:rPr lang="it-IT" smtClean="0"/>
              <a:t>6</a:t>
            </a:fld>
            <a:endParaRPr lang="it-IT"/>
          </a:p>
        </p:txBody>
      </p:sp>
    </p:spTree>
    <p:extLst>
      <p:ext uri="{BB962C8B-B14F-4D97-AF65-F5344CB8AC3E}">
        <p14:creationId xmlns:p14="http://schemas.microsoft.com/office/powerpoint/2010/main" val="273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lstStyle/>
          <a:p>
            <a:r>
              <a:rPr lang="it-IT" dirty="0"/>
              <a:t>I Gruppi di Lavoro</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2" name="CasellaDiTesto 1">
            <a:extLst>
              <a:ext uri="{FF2B5EF4-FFF2-40B4-BE49-F238E27FC236}">
                <a16:creationId xmlns:a16="http://schemas.microsoft.com/office/drawing/2014/main" id="{B2BEB9B5-5943-7F2C-37F5-C87C7452C49B}"/>
              </a:ext>
            </a:extLst>
          </p:cNvPr>
          <p:cNvSpPr txBox="1"/>
          <p:nvPr/>
        </p:nvSpPr>
        <p:spPr>
          <a:xfrm>
            <a:off x="694764" y="1783894"/>
            <a:ext cx="11291299" cy="4431983"/>
          </a:xfrm>
          <a:prstGeom prst="rect">
            <a:avLst/>
          </a:prstGeom>
          <a:noFill/>
        </p:spPr>
        <p:txBody>
          <a:bodyPr wrap="square" rtlCol="0">
            <a:spAutoFit/>
          </a:bodyPr>
          <a:lstStyle/>
          <a:p>
            <a:pPr algn="ctr"/>
            <a:r>
              <a:rPr lang="it-IT" sz="2000" b="1" dirty="0">
                <a:solidFill>
                  <a:srgbClr val="FF0000"/>
                </a:solidFill>
              </a:rPr>
              <a:t>WG DataCloud </a:t>
            </a:r>
            <a:endParaRPr lang="it-IT" sz="2000" dirty="0">
              <a:solidFill>
                <a:schemeClr val="accent6"/>
              </a:solidFill>
            </a:endParaRPr>
          </a:p>
          <a:p>
            <a:r>
              <a:rPr lang="it-IT" i="1" dirty="0">
                <a:solidFill>
                  <a:schemeClr val="bg2">
                    <a:lumMod val="75000"/>
                  </a:schemeClr>
                </a:solidFill>
              </a:rPr>
              <a:t>Infrastruttura:  sviluppo e gestione del modello architetturale di Data Lake e delle infrastrutture ISO, supporto alla gestione e all'operazione dei siti, agli esperimenti e agli utenti, sviluppo nuovi servizi</a:t>
            </a:r>
            <a:endParaRPr lang="it-IT" b="1" i="1" dirty="0">
              <a:solidFill>
                <a:schemeClr val="bg2">
                  <a:lumMod val="75000"/>
                </a:schemeClr>
              </a:solidFill>
            </a:endParaRPr>
          </a:p>
          <a:p>
            <a:pPr algn="ctr"/>
            <a:r>
              <a:rPr lang="it-IT" sz="2000" b="1" dirty="0">
                <a:solidFill>
                  <a:srgbClr val="FF0000"/>
                </a:solidFill>
              </a:rPr>
              <a:t>WG Progetti Esterni</a:t>
            </a:r>
            <a:endParaRPr lang="it-IT" sz="2000" b="1" dirty="0">
              <a:solidFill>
                <a:schemeClr val="accent6"/>
              </a:solidFill>
            </a:endParaRPr>
          </a:p>
          <a:p>
            <a:r>
              <a:rPr lang="it-IT" dirty="0"/>
              <a:t>supporto, direttive e linee guida per organizzare le attività nei progetti esterni</a:t>
            </a:r>
          </a:p>
          <a:p>
            <a:pPr algn="ctr"/>
            <a:r>
              <a:rPr lang="it-IT" sz="2000" b="1" dirty="0">
                <a:solidFill>
                  <a:srgbClr val="FF0000"/>
                </a:solidFill>
              </a:rPr>
              <a:t>WG HPC </a:t>
            </a:r>
            <a:r>
              <a:rPr lang="it-IT" sz="2000" b="1" dirty="0">
                <a:solidFill>
                  <a:schemeClr val="accent6"/>
                </a:solidFill>
              </a:rPr>
              <a:t> </a:t>
            </a:r>
          </a:p>
          <a:p>
            <a:r>
              <a:rPr lang="it-IT" i="1" dirty="0">
                <a:solidFill>
                  <a:schemeClr val="bg2">
                    <a:lumMod val="75000"/>
                  </a:schemeClr>
                </a:solidFill>
              </a:rPr>
              <a:t>coordinamento delle attività in ambito HPC, </a:t>
            </a:r>
            <a:r>
              <a:rPr lang="it-IT" i="1" dirty="0" err="1">
                <a:solidFill>
                  <a:schemeClr val="bg2">
                    <a:lumMod val="75000"/>
                  </a:schemeClr>
                </a:solidFill>
              </a:rPr>
              <a:t>porting</a:t>
            </a:r>
            <a:r>
              <a:rPr lang="it-IT" i="1" dirty="0">
                <a:solidFill>
                  <a:schemeClr val="bg2">
                    <a:lumMod val="75000"/>
                  </a:schemeClr>
                </a:solidFill>
              </a:rPr>
              <a:t> dei codici e sviluppi </a:t>
            </a:r>
            <a:r>
              <a:rPr lang="it-IT" i="1" dirty="0" err="1">
                <a:solidFill>
                  <a:schemeClr val="bg2">
                    <a:lumMod val="75000"/>
                  </a:schemeClr>
                </a:solidFill>
              </a:rPr>
              <a:t>sw</a:t>
            </a:r>
            <a:r>
              <a:rPr lang="it-IT" i="1" dirty="0">
                <a:solidFill>
                  <a:schemeClr val="bg2">
                    <a:lumMod val="75000"/>
                  </a:schemeClr>
                </a:solidFill>
              </a:rPr>
              <a:t>, interazione con CINECA e utilizzo Leonardo</a:t>
            </a:r>
            <a:endParaRPr lang="it-IT" sz="2000" i="1" dirty="0">
              <a:solidFill>
                <a:schemeClr val="bg2">
                  <a:lumMod val="75000"/>
                </a:schemeClr>
              </a:solidFill>
            </a:endParaRPr>
          </a:p>
          <a:p>
            <a:pPr algn="ctr"/>
            <a:r>
              <a:rPr lang="it-IT" sz="2000" b="1" dirty="0">
                <a:solidFill>
                  <a:srgbClr val="FF0000"/>
                </a:solidFill>
              </a:rPr>
              <a:t>WG Quantum Computing </a:t>
            </a:r>
            <a:endParaRPr lang="it-IT" sz="2000" b="1" dirty="0">
              <a:solidFill>
                <a:schemeClr val="accent6"/>
              </a:solidFill>
            </a:endParaRPr>
          </a:p>
          <a:p>
            <a:r>
              <a:rPr lang="it-IT" i="1" dirty="0">
                <a:solidFill>
                  <a:schemeClr val="bg2">
                    <a:lumMod val="75000"/>
                  </a:schemeClr>
                </a:solidFill>
              </a:rPr>
              <a:t>coordinamento delle attività di calcolo quantistico</a:t>
            </a:r>
            <a:endParaRPr lang="it-IT" sz="2000" b="1" i="1" dirty="0">
              <a:solidFill>
                <a:schemeClr val="bg2">
                  <a:lumMod val="75000"/>
                </a:schemeClr>
              </a:solidFill>
            </a:endParaRPr>
          </a:p>
          <a:p>
            <a:pPr algn="ctr"/>
            <a:r>
              <a:rPr lang="it-IT" sz="2000" b="1" dirty="0">
                <a:solidFill>
                  <a:srgbClr val="FF0000"/>
                </a:solidFill>
              </a:rPr>
              <a:t>WG Computing Model</a:t>
            </a:r>
          </a:p>
          <a:p>
            <a:r>
              <a:rPr lang="it-IT" dirty="0"/>
              <a:t>studio dell’evoluzione dei CM degli esperimenti in corso o futuri, ottimizzazione dei modelli per l’utilizzo efficace sull’infrastruttura INFN</a:t>
            </a:r>
          </a:p>
          <a:p>
            <a:pPr algn="ctr"/>
            <a:r>
              <a:rPr lang="it-IT" sz="2000" b="1" dirty="0">
                <a:solidFill>
                  <a:srgbClr val="FF0000"/>
                </a:solidFill>
              </a:rPr>
              <a:t>WG Tecnologia Informatica</a:t>
            </a:r>
            <a:endParaRPr lang="it-IT" sz="2000" b="1" dirty="0">
              <a:solidFill>
                <a:schemeClr val="accent6"/>
              </a:solidFill>
            </a:endParaRPr>
          </a:p>
          <a:p>
            <a:r>
              <a:rPr lang="it-IT" dirty="0"/>
              <a:t>studio dell’evoluzione della tecnologia informatica collaborando con istituzioni internazionali (Cern, Hepix), supporto tecnico agli esperimenti nella preparazione delle gare e al gruppo di referaggio, R&amp;D</a:t>
            </a:r>
          </a:p>
        </p:txBody>
      </p:sp>
      <p:sp>
        <p:nvSpPr>
          <p:cNvPr id="3" name="Segnaposto data 2">
            <a:extLst>
              <a:ext uri="{FF2B5EF4-FFF2-40B4-BE49-F238E27FC236}">
                <a16:creationId xmlns:a16="http://schemas.microsoft.com/office/drawing/2014/main" id="{819BA8E5-2ED1-4D7F-3525-3D8585E0A507}"/>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3C04051C-5F49-7B88-37FA-DFA2A3A0C620}"/>
              </a:ext>
            </a:extLst>
          </p:cNvPr>
          <p:cNvSpPr>
            <a:spLocks noGrp="1"/>
          </p:cNvSpPr>
          <p:nvPr>
            <p:ph type="sldNum" sz="quarter" idx="12"/>
          </p:nvPr>
        </p:nvSpPr>
        <p:spPr/>
        <p:txBody>
          <a:bodyPr/>
          <a:lstStyle/>
          <a:p>
            <a:fld id="{685D298C-7C67-F34C-A9DE-4238970C2353}" type="slidenum">
              <a:rPr lang="it-IT" smtClean="0"/>
              <a:t>7</a:t>
            </a:fld>
            <a:endParaRPr lang="it-IT"/>
          </a:p>
        </p:txBody>
      </p:sp>
    </p:spTree>
    <p:extLst>
      <p:ext uri="{BB962C8B-B14F-4D97-AF65-F5344CB8AC3E}">
        <p14:creationId xmlns:p14="http://schemas.microsoft.com/office/powerpoint/2010/main" val="370883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lstStyle/>
          <a:p>
            <a:r>
              <a:rPr lang="it-IT" dirty="0"/>
              <a:t>WG DataCloud</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2" name="CasellaDiTesto 1">
            <a:extLst>
              <a:ext uri="{FF2B5EF4-FFF2-40B4-BE49-F238E27FC236}">
                <a16:creationId xmlns:a16="http://schemas.microsoft.com/office/drawing/2014/main" id="{4D04F4EA-D0E3-61D1-D945-4C99EFB23286}"/>
              </a:ext>
            </a:extLst>
          </p:cNvPr>
          <p:cNvSpPr txBox="1"/>
          <p:nvPr/>
        </p:nvSpPr>
        <p:spPr>
          <a:xfrm>
            <a:off x="1173022" y="1902797"/>
            <a:ext cx="9991164" cy="4401205"/>
          </a:xfrm>
          <a:prstGeom prst="rect">
            <a:avLst/>
          </a:prstGeom>
          <a:noFill/>
        </p:spPr>
        <p:txBody>
          <a:bodyPr wrap="square" rtlCol="0">
            <a:spAutoFit/>
          </a:bodyPr>
          <a:lstStyle/>
          <a:p>
            <a:pPr marL="342900" indent="-342900">
              <a:buFont typeface="Arial" panose="020B0604020202020204" pitchFamily="34" charset="0"/>
              <a:buChar char="•"/>
            </a:pPr>
            <a:r>
              <a:rPr lang="it-IT" sz="2000" dirty="0"/>
              <a:t>Ha il compito di </a:t>
            </a:r>
            <a:r>
              <a:rPr lang="it-IT" sz="2000" dirty="0">
                <a:solidFill>
                  <a:srgbClr val="FF0000"/>
                </a:solidFill>
              </a:rPr>
              <a:t>gestire ed evolvere l’infrastruttura per il calcolo scientifico dell’INFN</a:t>
            </a:r>
          </a:p>
          <a:p>
            <a:pPr marL="800100" lvl="1" indent="-342900">
              <a:buFont typeface="Arial" panose="020B0604020202020204" pitchFamily="34" charset="0"/>
              <a:buChar char="•"/>
            </a:pPr>
            <a:r>
              <a:rPr lang="it-IT" sz="2000" dirty="0"/>
              <a:t>sviluppo di un’architettura globale basata su quella sulla federazione di risorse a diversi livelli (IaaS, PaaS, SaaS) dei centri di calcolo (INFN Cloud)</a:t>
            </a:r>
          </a:p>
          <a:p>
            <a:pPr marL="800100" lvl="1" indent="-342900">
              <a:buFont typeface="Arial" panose="020B0604020202020204" pitchFamily="34" charset="0"/>
              <a:buChar char="•"/>
            </a:pPr>
            <a:r>
              <a:rPr lang="it-IT" sz="2000" dirty="0"/>
              <a:t>sviluppo e gestione del modello architetturale di datalake</a:t>
            </a:r>
          </a:p>
          <a:p>
            <a:pPr marL="800100" lvl="1" indent="-342900">
              <a:buFont typeface="Arial" panose="020B0604020202020204" pitchFamily="34" charset="0"/>
              <a:buChar char="•"/>
            </a:pPr>
            <a:r>
              <a:rPr lang="it-IT" sz="2000" dirty="0"/>
              <a:t>sviluppo delle infrastrutture ISO-certified </a:t>
            </a:r>
          </a:p>
          <a:p>
            <a:pPr marL="800100" lvl="1" indent="-342900">
              <a:buFont typeface="Arial" panose="020B0604020202020204" pitchFamily="34" charset="0"/>
              <a:buChar char="•"/>
            </a:pPr>
            <a:r>
              <a:rPr lang="it-IT" sz="2000" dirty="0"/>
              <a:t>supporto alla gestione e all'operazione dei siti, agli esperimenti, ai progetti e agli utenti</a:t>
            </a:r>
          </a:p>
          <a:p>
            <a:pPr marL="800100" lvl="1" indent="-342900">
              <a:buFont typeface="Arial" panose="020B0604020202020204" pitchFamily="34" charset="0"/>
              <a:buChar char="•"/>
            </a:pPr>
            <a:r>
              <a:rPr lang="it-IT" sz="2000" dirty="0"/>
              <a:t>integrazione tra l’infrastruttura WLCG a Tier e il modello cloud</a:t>
            </a:r>
          </a:p>
          <a:p>
            <a:endParaRPr lang="it-IT" sz="2000" dirty="0"/>
          </a:p>
          <a:p>
            <a:pPr marL="342900" indent="-342900">
              <a:buFont typeface="Arial" panose="020B0604020202020204" pitchFamily="34" charset="0"/>
              <a:buChar char="•"/>
            </a:pPr>
            <a:r>
              <a:rPr lang="it-IT" sz="2000" dirty="0"/>
              <a:t>Deve rispondere alle esigenze dei progetti delle CSN (progetti interni) e dei progetti derivanti da collaborazioni o call competitive nazionali ed internazionali (progetti esterni), che insistono sull’infrastruttura di calcolo scientifico dell’INFN</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Ha un ruolo essenziale nella partecipazione ai progetti PNRR sul calcolo che coinvolgono l’INFN, in particolare il Centro Nazionale ICSC che si basa sull’architettura DataCloud</a:t>
            </a:r>
          </a:p>
        </p:txBody>
      </p:sp>
      <p:sp>
        <p:nvSpPr>
          <p:cNvPr id="3" name="Segnaposto data 2">
            <a:extLst>
              <a:ext uri="{FF2B5EF4-FFF2-40B4-BE49-F238E27FC236}">
                <a16:creationId xmlns:a16="http://schemas.microsoft.com/office/drawing/2014/main" id="{1CF16224-C098-A1AF-798A-6463AE76B739}"/>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87E57AD6-120F-99D7-EA45-2C8AFFA6754E}"/>
              </a:ext>
            </a:extLst>
          </p:cNvPr>
          <p:cNvSpPr>
            <a:spLocks noGrp="1"/>
          </p:cNvSpPr>
          <p:nvPr>
            <p:ph type="sldNum" sz="quarter" idx="12"/>
          </p:nvPr>
        </p:nvSpPr>
        <p:spPr/>
        <p:txBody>
          <a:bodyPr/>
          <a:lstStyle/>
          <a:p>
            <a:fld id="{685D298C-7C67-F34C-A9DE-4238970C2353}" type="slidenum">
              <a:rPr lang="it-IT" smtClean="0"/>
              <a:t>8</a:t>
            </a:fld>
            <a:endParaRPr lang="it-IT"/>
          </a:p>
        </p:txBody>
      </p:sp>
    </p:spTree>
    <p:extLst>
      <p:ext uri="{BB962C8B-B14F-4D97-AF65-F5344CB8AC3E}">
        <p14:creationId xmlns:p14="http://schemas.microsoft.com/office/powerpoint/2010/main" val="2817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7024FC1-84C3-004F-940C-5412F8F51CA6}"/>
              </a:ext>
            </a:extLst>
          </p:cNvPr>
          <p:cNvSpPr>
            <a:spLocks noGrp="1"/>
          </p:cNvSpPr>
          <p:nvPr>
            <p:ph type="title"/>
          </p:nvPr>
        </p:nvSpPr>
        <p:spPr/>
        <p:txBody>
          <a:bodyPr>
            <a:normAutofit fontScale="90000"/>
          </a:bodyPr>
          <a:lstStyle/>
          <a:p>
            <a:r>
              <a:rPr lang="it-IT" dirty="0"/>
              <a:t>WG DataCloud - riorganizzazione</a:t>
            </a:r>
          </a:p>
        </p:txBody>
      </p:sp>
      <p:sp>
        <p:nvSpPr>
          <p:cNvPr id="6" name="Segnaposto piè di pagina 5">
            <a:extLst>
              <a:ext uri="{FF2B5EF4-FFF2-40B4-BE49-F238E27FC236}">
                <a16:creationId xmlns:a16="http://schemas.microsoft.com/office/drawing/2014/main" id="{B0391646-0A32-B682-6C3A-E42C5E9101CD}"/>
              </a:ext>
            </a:extLst>
          </p:cNvPr>
          <p:cNvSpPr>
            <a:spLocks noGrp="1"/>
          </p:cNvSpPr>
          <p:nvPr>
            <p:ph type="ftr" sz="quarter" idx="11"/>
          </p:nvPr>
        </p:nvSpPr>
        <p:spPr/>
        <p:txBody>
          <a:bodyPr/>
          <a:lstStyle/>
          <a:p>
            <a:r>
              <a:rPr lang="it-IT"/>
              <a:t>Il C3SN - aggiornamenti</a:t>
            </a:r>
          </a:p>
        </p:txBody>
      </p:sp>
      <p:sp>
        <p:nvSpPr>
          <p:cNvPr id="2" name="CasellaDiTesto 1">
            <a:extLst>
              <a:ext uri="{FF2B5EF4-FFF2-40B4-BE49-F238E27FC236}">
                <a16:creationId xmlns:a16="http://schemas.microsoft.com/office/drawing/2014/main" id="{4D04F4EA-D0E3-61D1-D945-4C99EFB23286}"/>
              </a:ext>
            </a:extLst>
          </p:cNvPr>
          <p:cNvSpPr txBox="1"/>
          <p:nvPr/>
        </p:nvSpPr>
        <p:spPr>
          <a:xfrm>
            <a:off x="1513840" y="2176867"/>
            <a:ext cx="8650885" cy="4093428"/>
          </a:xfrm>
          <a:prstGeom prst="rect">
            <a:avLst/>
          </a:prstGeom>
          <a:noFill/>
        </p:spPr>
        <p:txBody>
          <a:bodyPr wrap="square" rtlCol="0">
            <a:spAutoFit/>
          </a:bodyPr>
          <a:lstStyle/>
          <a:p>
            <a:pPr marL="342900" indent="-342900">
              <a:buFont typeface="Arial" panose="020B0604020202020204" pitchFamily="34" charset="0"/>
              <a:buChar char="•"/>
            </a:pPr>
            <a:r>
              <a:rPr lang="it-IT" sz="2000" dirty="0"/>
              <a:t>Gruppo di lavoro istituito a luglio per analizzare l’organizzazione delle attività dei WP e la struttura di coordinamento per proporre aggiornamenti</a:t>
            </a:r>
          </a:p>
          <a:p>
            <a:pPr marL="342900" indent="-342900">
              <a:buFont typeface="Arial" panose="020B0604020202020204" pitchFamily="34" charset="0"/>
              <a:buChar char="•"/>
            </a:pPr>
            <a:r>
              <a:rPr lang="it-IT" sz="2000" dirty="0"/>
              <a:t>Proposte</a:t>
            </a:r>
          </a:p>
          <a:p>
            <a:pPr marL="800100" lvl="1" indent="-342900">
              <a:buFont typeface="Arial" panose="020B0604020202020204" pitchFamily="34" charset="0"/>
              <a:buChar char="•"/>
            </a:pPr>
            <a:r>
              <a:rPr lang="it-IT" sz="2000" dirty="0"/>
              <a:t>lasciare inalterata la struttura dei WP</a:t>
            </a:r>
          </a:p>
          <a:p>
            <a:pPr marL="800100" lvl="1" indent="-342900">
              <a:buFont typeface="Arial" panose="020B0604020202020204" pitchFamily="34" charset="0"/>
              <a:buChar char="•"/>
            </a:pPr>
            <a:r>
              <a:rPr lang="it-IT" sz="2000" dirty="0"/>
              <a:t>rinforzare la struttura di coordinamento aggiungendo nuovi ruoli</a:t>
            </a:r>
          </a:p>
          <a:p>
            <a:pPr marL="342900" indent="-342900">
              <a:buFont typeface="Arial" panose="020B0604020202020204" pitchFamily="34" charset="0"/>
              <a:buChar char="•"/>
            </a:pPr>
            <a:r>
              <a:rPr lang="it-IT" sz="2000" dirty="0"/>
              <a:t>Documento presentato alla GE a novembre e discusso in dicembre</a:t>
            </a:r>
          </a:p>
          <a:p>
            <a:pPr marL="800100" lvl="1" indent="-342900">
              <a:buFont typeface="Arial" panose="020B0604020202020204" pitchFamily="34" charset="0"/>
              <a:buChar char="•"/>
            </a:pPr>
            <a:r>
              <a:rPr lang="it-IT" sz="2000" dirty="0"/>
              <a:t>concordati i nomi del management di DataCloud </a:t>
            </a:r>
          </a:p>
          <a:p>
            <a:endParaRPr lang="it-IT" sz="2000" dirty="0"/>
          </a:p>
          <a:p>
            <a:endParaRPr lang="it-IT" sz="2000" dirty="0"/>
          </a:p>
          <a:p>
            <a:endParaRPr lang="it-IT" sz="2000" dirty="0"/>
          </a:p>
          <a:p>
            <a:r>
              <a:rPr lang="it-IT" sz="2000" dirty="0">
                <a:solidFill>
                  <a:srgbClr val="FF0000"/>
                </a:solidFill>
              </a:rPr>
              <a:t>vedi presentazione di Claudio sulle prospettive e i piani di lavoro</a:t>
            </a:r>
          </a:p>
          <a:p>
            <a:endParaRPr lang="it-IT" sz="2000" dirty="0"/>
          </a:p>
          <a:p>
            <a:r>
              <a:rPr lang="it-IT" sz="2000" dirty="0"/>
              <a:t> </a:t>
            </a:r>
            <a:endParaRPr lang="it-IT" dirty="0"/>
          </a:p>
        </p:txBody>
      </p:sp>
      <p:sp>
        <p:nvSpPr>
          <p:cNvPr id="3" name="Segnaposto data 2">
            <a:extLst>
              <a:ext uri="{FF2B5EF4-FFF2-40B4-BE49-F238E27FC236}">
                <a16:creationId xmlns:a16="http://schemas.microsoft.com/office/drawing/2014/main" id="{1CF16224-C098-A1AF-798A-6463AE76B739}"/>
              </a:ext>
            </a:extLst>
          </p:cNvPr>
          <p:cNvSpPr>
            <a:spLocks noGrp="1"/>
          </p:cNvSpPr>
          <p:nvPr>
            <p:ph type="dt" sz="half" idx="10"/>
          </p:nvPr>
        </p:nvSpPr>
        <p:spPr/>
        <p:txBody>
          <a:bodyPr/>
          <a:lstStyle/>
          <a:p>
            <a:r>
              <a:rPr lang="it-IT"/>
              <a:t>09/01/2024</a:t>
            </a:r>
          </a:p>
        </p:txBody>
      </p:sp>
      <p:sp>
        <p:nvSpPr>
          <p:cNvPr id="4" name="Segnaposto numero diapositiva 3">
            <a:extLst>
              <a:ext uri="{FF2B5EF4-FFF2-40B4-BE49-F238E27FC236}">
                <a16:creationId xmlns:a16="http://schemas.microsoft.com/office/drawing/2014/main" id="{87E57AD6-120F-99D7-EA45-2C8AFFA6754E}"/>
              </a:ext>
            </a:extLst>
          </p:cNvPr>
          <p:cNvSpPr>
            <a:spLocks noGrp="1"/>
          </p:cNvSpPr>
          <p:nvPr>
            <p:ph type="sldNum" sz="quarter" idx="12"/>
          </p:nvPr>
        </p:nvSpPr>
        <p:spPr/>
        <p:txBody>
          <a:bodyPr/>
          <a:lstStyle/>
          <a:p>
            <a:fld id="{685D298C-7C67-F34C-A9DE-4238970C2353}" type="slidenum">
              <a:rPr lang="it-IT" smtClean="0"/>
              <a:t>9</a:t>
            </a:fld>
            <a:endParaRPr lang="it-IT"/>
          </a:p>
        </p:txBody>
      </p:sp>
    </p:spTree>
    <p:extLst>
      <p:ext uri="{BB962C8B-B14F-4D97-AF65-F5344CB8AC3E}">
        <p14:creationId xmlns:p14="http://schemas.microsoft.com/office/powerpoint/2010/main" val="78912097"/>
      </p:ext>
    </p:extLst>
  </p:cSld>
  <p:clrMapOvr>
    <a:masterClrMapping/>
  </p:clrMapOvr>
</p:sld>
</file>

<file path=ppt/theme/theme1.xml><?xml version="1.0" encoding="utf-8"?>
<a:theme xmlns:a="http://schemas.openxmlformats.org/drawingml/2006/main" name="Tema di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9500</TotalTime>
  <Words>2190</Words>
  <Application>Microsoft Macintosh PowerPoint</Application>
  <PresentationFormat>Widescreen</PresentationFormat>
  <Paragraphs>251</Paragraphs>
  <Slides>19</Slides>
  <Notes>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Calibri Light</vt:lpstr>
      <vt:lpstr>Tema di Office</vt:lpstr>
      <vt:lpstr>Presentazione standard di PowerPoint</vt:lpstr>
      <vt:lpstr>Organizzazione del Calcolo INFN</vt:lpstr>
      <vt:lpstr>C3SN – nuovi membri</vt:lpstr>
      <vt:lpstr>Analisi attività C3SN</vt:lpstr>
      <vt:lpstr>Organizzazione del Calcolo INFN</vt:lpstr>
      <vt:lpstr>I Gruppi di Lavoro</vt:lpstr>
      <vt:lpstr>I Gruppi di Lavoro</vt:lpstr>
      <vt:lpstr>WG DataCloud</vt:lpstr>
      <vt:lpstr>WG DataCloud - riorganizzazione</vt:lpstr>
      <vt:lpstr>WG DataCloud – management</vt:lpstr>
      <vt:lpstr>Il Forum</vt:lpstr>
      <vt:lpstr>Referaggi</vt:lpstr>
      <vt:lpstr>Referaggi – criticità </vt:lpstr>
      <vt:lpstr>L’Infrastruttura di Calcolo Scientifico INFN</vt:lpstr>
      <vt:lpstr>L’Infrastruttura di Calcolo Scientifico INFN</vt:lpstr>
      <vt:lpstr>Evoluzione dell’Infrastruttura – Nuovi Centri </vt:lpstr>
      <vt:lpstr>Evoluzione dell’Infrastruttura:  CTA - II</vt:lpstr>
      <vt:lpstr>Evoluzione dell’Infrastruttura:  CTA - II</vt:lpstr>
      <vt:lpstr>Interazione C3SN - WG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Claudio Grandi</dc:creator>
  <cp:lastModifiedBy>Gianpaolo Carlino</cp:lastModifiedBy>
  <cp:revision>446</cp:revision>
  <cp:lastPrinted>2023-05-17T10:01:12Z</cp:lastPrinted>
  <dcterms:created xsi:type="dcterms:W3CDTF">2017-06-26T12:04:20Z</dcterms:created>
  <dcterms:modified xsi:type="dcterms:W3CDTF">2024-01-08T17:08:16Z</dcterms:modified>
</cp:coreProperties>
</file>