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5" r:id="rId6"/>
    <p:sldId id="281" r:id="rId7"/>
    <p:sldId id="280" r:id="rId8"/>
    <p:sldId id="276" r:id="rId9"/>
    <p:sldId id="279" r:id="rId10"/>
    <p:sldId id="270" r:id="rId11"/>
    <p:sldId id="278" r:id="rId12"/>
    <p:sldId id="260" r:id="rId13"/>
    <p:sldId id="261" r:id="rId14"/>
    <p:sldId id="282" r:id="rId15"/>
    <p:sldId id="262" r:id="rId16"/>
    <p:sldId id="263" r:id="rId17"/>
    <p:sldId id="283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1889" autoAdjust="0"/>
  </p:normalViewPr>
  <p:slideViewPr>
    <p:cSldViewPr snapToGrid="0">
      <p:cViewPr varScale="1">
        <p:scale>
          <a:sx n="72" d="100"/>
          <a:sy n="72" d="100"/>
        </p:scale>
        <p:origin x="15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mage"/>
          <p:cNvSpPr>
            <a:spLocks noGrp="1"/>
          </p:cNvSpPr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5" name="Image"/>
          <p:cNvSpPr>
            <a:spLocks noGrp="1"/>
          </p:cNvSpPr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6" name="Image"/>
          <p:cNvSpPr>
            <a:spLocks noGrp="1"/>
          </p:cNvSpPr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60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ge"/>
          <p:cNvSpPr>
            <a:spLocks noGrp="1"/>
          </p:cNvSpPr>
          <p:nvPr>
            <p:ph type="pic" idx="21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662296" y="8492"/>
            <a:ext cx="11680208" cy="1168596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69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6" y="105229"/>
            <a:ext cx="1507110" cy="97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"/>
          <p:cNvGrpSpPr/>
          <p:nvPr/>
        </p:nvGrpSpPr>
        <p:grpSpPr>
          <a:xfrm>
            <a:off x="11711794" y="60261"/>
            <a:ext cx="1227132" cy="1065058"/>
            <a:chOff x="0" y="0"/>
            <a:chExt cx="1227131" cy="1065057"/>
          </a:xfrm>
        </p:grpSpPr>
        <p:sp>
          <p:nvSpPr>
            <p:cNvPr id="70" name="Rectangle"/>
            <p:cNvSpPr/>
            <p:nvPr/>
          </p:nvSpPr>
          <p:spPr>
            <a:xfrm>
              <a:off x="0" y="0"/>
              <a:ext cx="1227132" cy="106505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71" name="CUORE_logo_whitebkg.pdf" descr="CUORE_logo_whitebkg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" y="432"/>
              <a:ext cx="1225836" cy="1064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Content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-158750" y="9294283"/>
            <a:ext cx="13157200" cy="457201"/>
          </a:xfrm>
          <a:prstGeom prst="rect">
            <a:avLst/>
          </a:prstGeom>
          <a:gradFill>
            <a:gsLst>
              <a:gs pos="0">
                <a:srgbClr val="2079D2"/>
              </a:gs>
              <a:gs pos="100000">
                <a:srgbClr val="2079D2">
                  <a:alpha val="85000"/>
                </a:srgbClr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95400">
              <a:buClr>
                <a:srgbClr val="000000"/>
              </a:buClr>
              <a:defRPr sz="16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5" name="Compact Stars in the QCD phase diagram V”…"/>
          <p:cNvSpPr txBox="1"/>
          <p:nvPr/>
        </p:nvSpPr>
        <p:spPr>
          <a:xfrm>
            <a:off x="-64629" y="9304866"/>
            <a:ext cx="3455591" cy="6046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1295400">
              <a:buClr>
                <a:srgbClr val="FFFFFF"/>
              </a:buClr>
              <a:defRPr sz="1200" b="0" i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Compact Stars in the QCD phase diagram V” </a:t>
            </a:r>
          </a:p>
          <a:p>
            <a:pPr defTabSz="1295400">
              <a:buClr>
                <a:srgbClr val="FFFFFF"/>
              </a:buClr>
              <a:defRPr sz="1200" b="0" i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May 25, 2016 - LNGS, Italy </a:t>
            </a:r>
          </a:p>
        </p:txBody>
      </p:sp>
      <p:sp>
        <p:nvSpPr>
          <p:cNvPr id="76" name="Neutrinoless ββ decay @ LNGS…"/>
          <p:cNvSpPr txBox="1"/>
          <p:nvPr/>
        </p:nvSpPr>
        <p:spPr>
          <a:xfrm>
            <a:off x="4167605" y="9309476"/>
            <a:ext cx="4669590" cy="42681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1295400">
              <a:buClr>
                <a:srgbClr val="FFFFFF"/>
              </a:buClr>
              <a:defRPr sz="1200" b="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Neutrinoless ββ decay @ LNGS</a:t>
            </a:r>
          </a:p>
          <a:p>
            <a:pPr defTabSz="1295400">
              <a:buClr>
                <a:srgbClr val="FFFFFF"/>
              </a:buClr>
              <a:defRPr sz="1200" b="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Carlo Bucci</a:t>
            </a:r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0" y="-38100"/>
            <a:ext cx="13004800" cy="1106313"/>
          </a:xfrm>
          <a:prstGeom prst="rect">
            <a:avLst/>
          </a:prstGeom>
          <a:gradFill>
            <a:gsLst>
              <a:gs pos="0">
                <a:srgbClr val="2079D2"/>
              </a:gs>
              <a:gs pos="100000">
                <a:srgbClr val="2079D2">
                  <a:alpha val="85000"/>
                </a:srgbClr>
              </a:gs>
            </a:gsLst>
          </a:gradFill>
        </p:spPr>
        <p:txBody>
          <a:bodyPr lIns="38100" tIns="38100" rIns="38100" bIns="38100">
            <a:noAutofit/>
          </a:bodyPr>
          <a:lstStyle>
            <a:lvl1pPr algn="l" defTabSz="1295400">
              <a:defRPr sz="4400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9409" y="9372600"/>
            <a:ext cx="314922" cy="298153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defTabSz="1295400">
              <a:buClr>
                <a:srgbClr val="FFFFFF"/>
              </a:buClr>
              <a:defRPr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3004530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GSSI - 12 March 2019"/>
          <p:cNvSpPr txBox="1"/>
          <p:nvPr/>
        </p:nvSpPr>
        <p:spPr>
          <a:xfrm>
            <a:off x="71189" y="9401446"/>
            <a:ext cx="2092250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GSSI - 12 March 2019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#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"/>
          <p:cNvSpPr/>
          <p:nvPr/>
        </p:nvSpPr>
        <p:spPr>
          <a:xfrm>
            <a:off x="0" y="9347200"/>
            <a:ext cx="13004800" cy="393700"/>
          </a:xfrm>
          <a:prstGeom prst="rect">
            <a:avLst/>
          </a:prstGeom>
          <a:solidFill>
            <a:srgbClr val="001E57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defTabSz="825500">
              <a:buClr>
                <a:srgbClr val="000000"/>
              </a:buClr>
              <a:defRPr sz="56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" name="O. Cremonesi - April 2018 - Double Beta Decay - GSSI"/>
          <p:cNvSpPr txBox="1"/>
          <p:nvPr/>
        </p:nvSpPr>
        <p:spPr>
          <a:xfrm>
            <a:off x="38100" y="9395770"/>
            <a:ext cx="4203700" cy="292101"/>
          </a:xfrm>
          <a:prstGeom prst="rect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647700">
              <a:buClr>
                <a:srgbClr val="9A9A9A"/>
              </a:buClr>
              <a:defRPr sz="1400" b="0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O. Cremonesi - April 2018 - Double Beta Decay - GSSI</a:t>
            </a:r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-12700" y="-66604"/>
            <a:ext cx="13030200" cy="901701"/>
          </a:xfrm>
          <a:prstGeom prst="rect">
            <a:avLst/>
          </a:prstGeom>
          <a:solidFill>
            <a:srgbClr val="001E57"/>
          </a:solidFill>
          <a:ln>
            <a:round/>
          </a:ln>
        </p:spPr>
        <p:txBody>
          <a:bodyPr lIns="38100" tIns="38100" rIns="38100" bIns="38100">
            <a:noAutofit/>
          </a:bodyPr>
          <a:lstStyle>
            <a:lvl1pPr algn="l" defTabSz="647700">
              <a:defRPr sz="4800" b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0728" y="9383669"/>
            <a:ext cx="269132" cy="265560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647700">
              <a:defRPr sz="1400"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3004530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CSN2 - 10 Aprile 2018"/>
          <p:cNvSpPr txBox="1"/>
          <p:nvPr/>
        </p:nvSpPr>
        <p:spPr>
          <a:xfrm>
            <a:off x="62451" y="9401446"/>
            <a:ext cx="2109725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CSN2 - 10 Aprile 2018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1475034" y="8492"/>
            <a:ext cx="11529631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SOUP 20|21, 30 June 2021"/>
          <p:cNvSpPr txBox="1"/>
          <p:nvPr/>
        </p:nvSpPr>
        <p:spPr>
          <a:xfrm>
            <a:off x="284607" y="9407427"/>
            <a:ext cx="2239189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4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SOUP 20|21, 30 June 2021</a:t>
            </a:r>
          </a:p>
        </p:txBody>
      </p:sp>
      <p:pic>
        <p:nvPicPr>
          <p:cNvPr id="99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" y="93425"/>
            <a:ext cx="1543633" cy="998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44040" y="8492"/>
            <a:ext cx="9552177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an Casciano dei Bagni - 31 Gennaio 2024"/>
          <p:cNvSpPr txBox="1"/>
          <p:nvPr/>
        </p:nvSpPr>
        <p:spPr>
          <a:xfrm>
            <a:off x="133781" y="9376940"/>
            <a:ext cx="3951403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San </a:t>
            </a:r>
            <a:r>
              <a:rPr dirty="0" err="1"/>
              <a:t>Casciano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Bagni</a:t>
            </a:r>
            <a:r>
              <a:rPr dirty="0"/>
              <a:t> - </a:t>
            </a:r>
            <a:r>
              <a:rPr lang="it-IT" dirty="0"/>
              <a:t>01</a:t>
            </a:r>
            <a:r>
              <a:rPr dirty="0"/>
              <a:t> </a:t>
            </a:r>
            <a:r>
              <a:rPr lang="it-IT" dirty="0"/>
              <a:t>Febbraio</a:t>
            </a:r>
            <a:r>
              <a:rPr dirty="0"/>
              <a:t> 2024</a:t>
            </a:r>
          </a:p>
        </p:txBody>
      </p:sp>
      <p:pic>
        <p:nvPicPr>
          <p:cNvPr id="14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6" y="21289"/>
            <a:ext cx="1766616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logofut.jpeg" descr="logofut.jpeg"/>
          <p:cNvPicPr>
            <a:picLocks noChangeAspect="1"/>
          </p:cNvPicPr>
          <p:nvPr/>
        </p:nvPicPr>
        <p:blipFill>
          <a:blip r:embed="rId3"/>
          <a:srcRect l="25485" r="19936" b="5420"/>
          <a:stretch>
            <a:fillRect/>
          </a:stretch>
        </p:blipFill>
        <p:spPr>
          <a:xfrm>
            <a:off x="11640349" y="21289"/>
            <a:ext cx="1319183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ebora Polidoro"/>
          <p:cNvSpPr txBox="1"/>
          <p:nvPr/>
        </p:nvSpPr>
        <p:spPr>
          <a:xfrm>
            <a:off x="5979731" y="9376940"/>
            <a:ext cx="128080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it-IT" dirty="0"/>
              <a:t>Luigi Cappelli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127399" y="8492"/>
            <a:ext cx="12750002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JENAS meeting - 15 October 2019"/>
          <p:cNvSpPr txBox="1"/>
          <p:nvPr/>
        </p:nvSpPr>
        <p:spPr>
          <a:xfrm>
            <a:off x="165344" y="9401446"/>
            <a:ext cx="3186279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JENAS meeting - 15 October 2019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MH_gener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arlo Bucci, INFN-LNGS"/>
          <p:cNvSpPr txBox="1"/>
          <p:nvPr/>
        </p:nvSpPr>
        <p:spPr>
          <a:xfrm>
            <a:off x="418735" y="8180493"/>
            <a:ext cx="2871895" cy="32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57787" marR="57787" algn="l" defTabSz="1300480">
              <a:defRPr sz="1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Carlo Bucci, INFN-LNGS</a:t>
            </a:r>
          </a:p>
        </p:txBody>
      </p:sp>
      <p:sp>
        <p:nvSpPr>
          <p:cNvPr id="107" name="NLDBD Portfolio Review, July 13-16, 2021"/>
          <p:cNvSpPr txBox="1"/>
          <p:nvPr/>
        </p:nvSpPr>
        <p:spPr>
          <a:xfrm>
            <a:off x="4829386" y="8173720"/>
            <a:ext cx="3346028" cy="540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>
            <a:lvl1pPr marL="57787" marR="57787" defTabSz="1300480">
              <a:defRPr sz="1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NLDBD Portfolio Review, July 13-16, 2021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69290" y="8180493"/>
            <a:ext cx="318842" cy="324275"/>
          </a:xfrm>
          <a:prstGeom prst="rect">
            <a:avLst/>
          </a:prstGeom>
        </p:spPr>
        <p:txBody>
          <a:bodyPr lIns="54186" tIns="54186" rIns="54186" bIns="54186"/>
          <a:lstStyle>
            <a:lvl1pPr defTabSz="650240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xfrm>
            <a:off x="407631" y="2325403"/>
            <a:ext cx="12160070" cy="5675564"/>
          </a:xfrm>
          <a:prstGeom prst="rect">
            <a:avLst/>
          </a:prstGeom>
        </p:spPr>
        <p:txBody>
          <a:bodyPr lIns="54186" tIns="54186" rIns="54186" bIns="54186" anchor="t">
            <a:noAutofit/>
          </a:bodyPr>
          <a:lstStyle>
            <a:lvl1pPr marL="512119" marR="57787" indent="-471487" defTabSz="1300480">
              <a:spcBef>
                <a:spcPts val="1000"/>
              </a:spcBef>
              <a:buClrTx/>
              <a:buSzPct val="100000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885635" marR="57787" indent="-387803" defTabSz="1300480">
              <a:spcBef>
                <a:spcPts val="900"/>
              </a:spcBef>
              <a:buClrTx/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1278882" marR="57787" indent="-323850" defTabSz="1300480">
              <a:spcBef>
                <a:spcPts val="800"/>
              </a:spcBef>
              <a:buClrTx/>
              <a:buSzPct val="100000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732272" marR="57787" indent="-320039" defTabSz="1300480">
              <a:spcBef>
                <a:spcPts val="600"/>
              </a:spcBef>
              <a:buClrTx/>
              <a:buSzPct val="100000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2189472" marR="57787" indent="-320039" defTabSz="1300480">
              <a:spcBef>
                <a:spcPts val="600"/>
              </a:spcBef>
              <a:buClrTx/>
              <a:buSzPct val="100000"/>
              <a:buChar char="»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-12715" y="1237561"/>
            <a:ext cx="12133775" cy="758615"/>
          </a:xfrm>
          <a:prstGeom prst="rect">
            <a:avLst/>
          </a:prstGeom>
        </p:spPr>
        <p:txBody>
          <a:bodyPr lIns="54186" tIns="54186" rIns="54186" bIns="54186">
            <a:noAutofit/>
          </a:bodyPr>
          <a:lstStyle>
            <a:lvl1pPr marL="57787" marR="57787" algn="l" defTabSz="1300480">
              <a:defRPr sz="4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grpSp>
        <p:nvGrpSpPr>
          <p:cNvPr id="113" name="Group"/>
          <p:cNvGrpSpPr/>
          <p:nvPr/>
        </p:nvGrpSpPr>
        <p:grpSpPr>
          <a:xfrm>
            <a:off x="12123248" y="1218948"/>
            <a:ext cx="879516" cy="879516"/>
            <a:chOff x="0" y="0"/>
            <a:chExt cx="879514" cy="879514"/>
          </a:xfrm>
        </p:grpSpPr>
        <p:sp>
          <p:nvSpPr>
            <p:cNvPr id="111" name="Square"/>
            <p:cNvSpPr/>
            <p:nvPr/>
          </p:nvSpPr>
          <p:spPr>
            <a:xfrm>
              <a:off x="0" y="0"/>
              <a:ext cx="879515" cy="8795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marL="57799" marR="57799" algn="l" defTabSz="1300480">
                <a:defRPr sz="34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12" name="LOGO_CUPID_v2_neutrini_institution_more_small.pdf-g31302-4294966522.png" descr="LOGO_CUPID_v2_neutrini_institution_more_small.pdf-g31302-429496652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08" y="57968"/>
              <a:ext cx="800298" cy="763579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2339974" y="1266824"/>
            <a:ext cx="8324852" cy="1156619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</p:spPr>
        <p:txBody>
          <a:bodyPr lIns="38100" tIns="38100" rIns="38100" bIns="38100"/>
          <a:lstStyle>
            <a:lvl1pPr marL="419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643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08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533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97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Paolo Gorla - LNGS"/>
          <p:cNvSpPr txBox="1"/>
          <p:nvPr/>
        </p:nvSpPr>
        <p:spPr>
          <a:xfrm>
            <a:off x="11255311" y="8135725"/>
            <a:ext cx="1872997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15431">
              <a:defRPr sz="1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Paolo Gorla - LNGS</a:t>
            </a:r>
          </a:p>
        </p:txBody>
      </p:sp>
      <p:sp>
        <p:nvSpPr>
          <p:cNvPr id="118" name="SNOLab"/>
          <p:cNvSpPr txBox="1"/>
          <p:nvPr/>
        </p:nvSpPr>
        <p:spPr>
          <a:xfrm>
            <a:off x="62111" y="8135725"/>
            <a:ext cx="86797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15431">
              <a:defRPr sz="1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SNOLab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4970" y="8158162"/>
            <a:ext cx="314860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2551828" cy="1168596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21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6" y="105229"/>
            <a:ext cx="1507110" cy="97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" name="Group"/>
          <p:cNvGrpSpPr/>
          <p:nvPr/>
        </p:nvGrpSpPr>
        <p:grpSpPr>
          <a:xfrm>
            <a:off x="11780746" y="103839"/>
            <a:ext cx="1126806" cy="977901"/>
            <a:chOff x="0" y="0"/>
            <a:chExt cx="1126805" cy="977900"/>
          </a:xfrm>
        </p:grpSpPr>
        <p:sp>
          <p:nvSpPr>
            <p:cNvPr id="22" name="Rectangle"/>
            <p:cNvSpPr/>
            <p:nvPr/>
          </p:nvSpPr>
          <p:spPr>
            <a:xfrm>
              <a:off x="181" y="0"/>
              <a:ext cx="1126443" cy="977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3" name="CUORE_logo_whitebkg.png" descr="CUORE_logo_whitebk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5"/>
              <a:ext cx="1126806" cy="977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mage"/>
          <p:cNvSpPr>
            <a:spLocks noGrp="1"/>
          </p:cNvSpPr>
          <p:nvPr>
            <p:ph type="pic" idx="21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mage"/>
          <p:cNvSpPr>
            <a:spLocks noGrp="1"/>
          </p:cNvSpPr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mage"/>
          <p:cNvSpPr>
            <a:spLocks noGrp="1"/>
          </p:cNvSpPr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10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P 1.1…"/>
          <p:cNvSpPr txBox="1">
            <a:spLocks noGrp="1"/>
          </p:cNvSpPr>
          <p:nvPr>
            <p:ph type="ctrTitle"/>
          </p:nvPr>
        </p:nvSpPr>
        <p:spPr>
          <a:xfrm>
            <a:off x="540966" y="1955800"/>
            <a:ext cx="12135978" cy="461886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dirty="0"/>
              <a:t>WP </a:t>
            </a:r>
            <a:r>
              <a:rPr lang="it-IT" b="1" dirty="0"/>
              <a:t>4.3</a:t>
            </a:r>
            <a:br>
              <a:rPr lang="it-IT" b="1" dirty="0"/>
            </a:br>
            <a:endParaRPr b="1" dirty="0"/>
          </a:p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4400" dirty="0"/>
              <a:t>Lavori di potenziamento della rete elettrica dei Laboratori Nazionali del Gran Sasso</a:t>
            </a:r>
            <a:br>
              <a:rPr lang="it-IT" sz="4400" dirty="0"/>
            </a:br>
            <a:br>
              <a:rPr lang="it-IT" sz="4400" dirty="0"/>
            </a:b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3 – Energy </a:t>
            </a:r>
            <a:r>
              <a:rPr lang="it-IT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User Safety</a:t>
            </a:r>
            <a:b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i="1" dirty="0"/>
            </a:br>
            <a:r>
              <a:rPr lang="en-US" sz="4400" dirty="0"/>
              <a:t>Luigi Cappelli</a:t>
            </a:r>
            <a:br>
              <a:rPr lang="en-US" sz="4400" dirty="0"/>
            </a:br>
            <a:r>
              <a:rPr lang="en-US" sz="3600" dirty="0"/>
              <a:t>on behalf of SIE</a:t>
            </a:r>
            <a:endParaRPr lang="en-US" dirty="0"/>
          </a:p>
        </p:txBody>
      </p:sp>
      <p:pic>
        <p:nvPicPr>
          <p:cNvPr id="124" name="logofut.jpeg" descr="logofut.jpeg"/>
          <p:cNvPicPr>
            <a:picLocks noChangeAspect="1"/>
          </p:cNvPicPr>
          <p:nvPr/>
        </p:nvPicPr>
        <p:blipFill>
          <a:blip r:embed="rId2"/>
          <a:srcRect l="25485" r="19936" b="5420"/>
          <a:stretch>
            <a:fillRect/>
          </a:stretch>
        </p:blipFill>
        <p:spPr>
          <a:xfrm>
            <a:off x="10834384" y="308103"/>
            <a:ext cx="1685622" cy="146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Progetto LNGS-FUTURE - IR0000024 - Avviso pubblico “Rafforzamento e creazione di Infrastrutture di Ricerca” PNRR, Decreto n. 3264 del 28.12.2021 – Missione 4 Componente 2, Linea di investimento 3.1 - finanziato dall’Unione Europea – NextGenerationEU - CU"/>
          <p:cNvSpPr txBox="1"/>
          <p:nvPr/>
        </p:nvSpPr>
        <p:spPr>
          <a:xfrm>
            <a:off x="7105710" y="8881287"/>
            <a:ext cx="577069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ts val="2800"/>
              </a:lnSpc>
              <a:defRPr sz="1000" b="0">
                <a:solidFill>
                  <a:srgbClr val="00000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Progetto LNGS-FUTURE - IR0000024 - </a:t>
            </a:r>
            <a:r>
              <a:rPr dirty="0" err="1"/>
              <a:t>Avviso</a:t>
            </a:r>
            <a:r>
              <a:rPr dirty="0"/>
              <a:t> </a:t>
            </a:r>
            <a:r>
              <a:rPr dirty="0" err="1"/>
              <a:t>pubblico</a:t>
            </a:r>
            <a:r>
              <a:rPr dirty="0"/>
              <a:t> “</a:t>
            </a:r>
            <a:r>
              <a:rPr dirty="0" err="1"/>
              <a:t>Rafforzamento</a:t>
            </a:r>
            <a:r>
              <a:rPr dirty="0"/>
              <a:t> e </a:t>
            </a:r>
            <a:r>
              <a:rPr dirty="0" err="1"/>
              <a:t>creazione</a:t>
            </a:r>
            <a:r>
              <a:rPr dirty="0"/>
              <a:t> di </a:t>
            </a:r>
            <a:r>
              <a:rPr dirty="0" err="1"/>
              <a:t>Infrastrutture</a:t>
            </a:r>
            <a:r>
              <a:rPr dirty="0"/>
              <a:t> di </a:t>
            </a:r>
            <a:r>
              <a:rPr dirty="0" err="1"/>
              <a:t>Ricerca</a:t>
            </a:r>
            <a:r>
              <a:rPr dirty="0"/>
              <a:t>” PNRR, </a:t>
            </a:r>
            <a:r>
              <a:rPr dirty="0" err="1"/>
              <a:t>Decreto</a:t>
            </a:r>
            <a:r>
              <a:rPr dirty="0"/>
              <a:t> n. 3264 del 28.12.2021 – </a:t>
            </a:r>
            <a:r>
              <a:rPr dirty="0" err="1"/>
              <a:t>Missione</a:t>
            </a:r>
            <a:r>
              <a:rPr dirty="0"/>
              <a:t> 4 </a:t>
            </a:r>
            <a:r>
              <a:rPr dirty="0" err="1"/>
              <a:t>Componente</a:t>
            </a:r>
            <a:r>
              <a:rPr dirty="0"/>
              <a:t> 2, Linea di </a:t>
            </a:r>
            <a:r>
              <a:rPr dirty="0" err="1"/>
              <a:t>investimento</a:t>
            </a:r>
            <a:r>
              <a:rPr dirty="0"/>
              <a:t> 3.1 - </a:t>
            </a:r>
            <a:r>
              <a:rPr dirty="0" err="1"/>
              <a:t>finanziato</a:t>
            </a:r>
            <a:r>
              <a:rPr dirty="0"/>
              <a:t> </a:t>
            </a:r>
            <a:r>
              <a:rPr dirty="0" err="1"/>
              <a:t>dall’Unione</a:t>
            </a:r>
            <a:r>
              <a:rPr dirty="0"/>
              <a:t> </a:t>
            </a:r>
            <a:r>
              <a:rPr dirty="0" err="1"/>
              <a:t>Europea</a:t>
            </a:r>
            <a:r>
              <a:rPr dirty="0"/>
              <a:t> – </a:t>
            </a:r>
            <a:r>
              <a:rPr dirty="0" err="1"/>
              <a:t>NextGenerationEU</a:t>
            </a:r>
            <a:r>
              <a:rPr dirty="0"/>
              <a:t> - CUP I19D22000090007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9" y="8718254"/>
            <a:ext cx="6721943" cy="890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E86D52-1621-457E-6F9F-8940D5329D90}"/>
              </a:ext>
            </a:extLst>
          </p:cNvPr>
          <p:cNvSpPr txBox="1"/>
          <p:nvPr/>
        </p:nvSpPr>
        <p:spPr>
          <a:xfrm>
            <a:off x="616029" y="5860181"/>
            <a:ext cx="6642100" cy="1928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Area di stoccaggio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bg1"/>
                </a:solidFill>
                <a:latin typeface="Helvetica Light"/>
              </a:rPr>
              <a:t>Galleria TIR TE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Lab Esterni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223FC0-E0C0-F811-5308-7AEA785FC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944" y="2298700"/>
            <a:ext cx="7341360" cy="584646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84F8E59-F6D2-5400-003C-D6596A90B82D}"/>
              </a:ext>
            </a:extLst>
          </p:cNvPr>
          <p:cNvSpPr/>
          <p:nvPr/>
        </p:nvSpPr>
        <p:spPr>
          <a:xfrm>
            <a:off x="8178800" y="4521200"/>
            <a:ext cx="2552700" cy="1295400"/>
          </a:xfrm>
          <a:prstGeom prst="rect">
            <a:avLst/>
          </a:prstGeom>
          <a:noFill/>
          <a:ln w="127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7449ADD-054E-6C56-77AA-510BA82FF5DF}"/>
              </a:ext>
            </a:extLst>
          </p:cNvPr>
          <p:cNvCxnSpPr>
            <a:cxnSpLocks/>
          </p:cNvCxnSpPr>
          <p:nvPr/>
        </p:nvCxnSpPr>
        <p:spPr>
          <a:xfrm flipV="1">
            <a:off x="3517900" y="5860181"/>
            <a:ext cx="4660900" cy="2568267"/>
          </a:xfrm>
          <a:prstGeom prst="straightConnector1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08288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B91EA56-C84D-7FFD-F92D-31C13DF7E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58" y="1935225"/>
            <a:ext cx="10653683" cy="5883150"/>
          </a:xfrm>
          <a:prstGeom prst="rect">
            <a:avLst/>
          </a:prstGeom>
        </p:spPr>
      </p:pic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E86D52-1621-457E-6F9F-8940D5329D90}"/>
              </a:ext>
            </a:extLst>
          </p:cNvPr>
          <p:cNvSpPr txBox="1"/>
          <p:nvPr/>
        </p:nvSpPr>
        <p:spPr>
          <a:xfrm>
            <a:off x="355711" y="7159396"/>
            <a:ext cx="6642100" cy="1928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Area di stoccaggio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  <a:endParaRPr lang="it-IT" sz="2600" b="0" dirty="0">
              <a:solidFill>
                <a:schemeClr val="tx2">
                  <a:lumMod val="20000"/>
                  <a:lumOff val="80000"/>
                </a:schemeClr>
              </a:solidFill>
              <a:latin typeface="Helvetica Light"/>
            </a:endParaRP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 Light"/>
              </a:rPr>
              <a:t>Galleria TIR TE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chemeClr val="bg1"/>
                </a:solidFill>
                <a:latin typeface="Helvetica Light"/>
              </a:rPr>
              <a:t>Lab Esterni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84F8E59-F6D2-5400-003C-D6596A90B82D}"/>
              </a:ext>
            </a:extLst>
          </p:cNvPr>
          <p:cNvSpPr/>
          <p:nvPr/>
        </p:nvSpPr>
        <p:spPr>
          <a:xfrm rot="19729753">
            <a:off x="4291747" y="3484402"/>
            <a:ext cx="2294688" cy="1295400"/>
          </a:xfrm>
          <a:prstGeom prst="rect">
            <a:avLst/>
          </a:prstGeom>
          <a:noFill/>
          <a:ln w="5715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7449ADD-054E-6C56-77AA-510BA82FF5DF}"/>
              </a:ext>
            </a:extLst>
          </p:cNvPr>
          <p:cNvCxnSpPr>
            <a:cxnSpLocks/>
          </p:cNvCxnSpPr>
          <p:nvPr/>
        </p:nvCxnSpPr>
        <p:spPr>
          <a:xfrm flipV="1">
            <a:off x="2994991" y="5381602"/>
            <a:ext cx="1728027" cy="3485604"/>
          </a:xfrm>
          <a:prstGeom prst="straightConnector1">
            <a:avLst/>
          </a:prstGeom>
          <a:noFill/>
          <a:ln w="254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712470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46" name="Cronoprogram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Cronoprogramma</a:t>
            </a:r>
          </a:p>
        </p:txBody>
      </p:sp>
      <p:graphicFrame>
        <p:nvGraphicFramePr>
          <p:cNvPr id="147" name="Table 1"/>
          <p:cNvGraphicFramePr/>
          <p:nvPr>
            <p:extLst>
              <p:ext uri="{D42A27DB-BD31-4B8C-83A1-F6EECF244321}">
                <p14:modId xmlns:p14="http://schemas.microsoft.com/office/powerpoint/2010/main" val="1889505506"/>
              </p:ext>
            </p:extLst>
          </p:nvPr>
        </p:nvGraphicFramePr>
        <p:xfrm>
          <a:off x="643627" y="1337947"/>
          <a:ext cx="11953002" cy="72926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41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Avvio Contratto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lnT w="25400">
                      <a:solidFill>
                        <a:srgbClr val="6C6C6C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ym typeface="Helvetica Neue"/>
                        </a:rPr>
                        <a:t>T0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lnT w="25400">
                      <a:solidFill>
                        <a:srgbClr val="6C6C6C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Approvvigionamento materiali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ym typeface="Helvetica Neue"/>
                        </a:rPr>
                        <a:t>1-2 </a:t>
                      </a:r>
                      <a:r>
                        <a:rPr sz="2200" dirty="0" err="1">
                          <a:sym typeface="Helvetica Neue"/>
                        </a:rPr>
                        <a:t>Mesi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 err="1">
                          <a:sym typeface="Helvetica Neue"/>
                        </a:rPr>
                        <a:t>Avvio</a:t>
                      </a:r>
                      <a:r>
                        <a:rPr sz="2200" dirty="0">
                          <a:sym typeface="Helvetica Neue"/>
                        </a:rPr>
                        <a:t> </a:t>
                      </a:r>
                      <a:r>
                        <a:rPr sz="2200" dirty="0" err="1">
                          <a:sym typeface="Helvetica Neue"/>
                        </a:rPr>
                        <a:t>Lavori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ym typeface="Helvetica Neue"/>
                        </a:rPr>
                        <a:t>1 </a:t>
                      </a:r>
                      <a:r>
                        <a:rPr sz="2200" dirty="0" err="1">
                          <a:sym typeface="Helvetica Neue"/>
                        </a:rPr>
                        <a:t>Mes</a:t>
                      </a:r>
                      <a:r>
                        <a:rPr lang="it-IT" sz="2200" dirty="0">
                          <a:sym typeface="Helvetica Neue"/>
                        </a:rPr>
                        <a:t>e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Ponteggi + Opere in copertura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ym typeface="Helvetica Neue"/>
                        </a:rPr>
                        <a:t>1</a:t>
                      </a:r>
                      <a:r>
                        <a:rPr sz="2200" dirty="0">
                          <a:sym typeface="Helvetica Neue"/>
                        </a:rPr>
                        <a:t> </a:t>
                      </a:r>
                      <a:r>
                        <a:rPr sz="2200" dirty="0" err="1">
                          <a:sym typeface="Helvetica Neue"/>
                        </a:rPr>
                        <a:t>Mesi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Scavi Colonnine di Ricarica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chemeClr val="bg1"/>
                          </a:solidFill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olidFill>
                            <a:schemeClr val="bg1"/>
                          </a:solidFill>
                          <a:sym typeface="Helvetica Neue"/>
                        </a:rPr>
                        <a:t>1</a:t>
                      </a:r>
                      <a:r>
                        <a:rPr sz="2200" dirty="0">
                          <a:solidFill>
                            <a:schemeClr val="bg1"/>
                          </a:solidFill>
                          <a:sym typeface="Helvetica Neue"/>
                        </a:rPr>
                        <a:t> </a:t>
                      </a:r>
                      <a:r>
                        <a:rPr sz="2200" dirty="0" err="1">
                          <a:solidFill>
                            <a:schemeClr val="bg1"/>
                          </a:solidFill>
                          <a:sym typeface="Helvetica Neue"/>
                        </a:rPr>
                        <a:t>Mesi</a:t>
                      </a:r>
                      <a:endParaRPr sz="2200" dirty="0">
                        <a:solidFill>
                          <a:schemeClr val="bg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Installazione Fotovoltaico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ym typeface="Helvetica Neue"/>
                        </a:rPr>
                        <a:t>4 </a:t>
                      </a:r>
                      <a:r>
                        <a:rPr sz="2200" dirty="0" err="1">
                          <a:sym typeface="Helvetica Neue"/>
                        </a:rPr>
                        <a:t>Mesi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marL="0" marR="0" indent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Helvetica Neue"/>
                          <a:sym typeface="Helvetica Neue"/>
                        </a:rPr>
                        <a:t>Illuminazione Sotterranei</a:t>
                      </a:r>
                      <a:endParaRPr sz="22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Helvetica Neue"/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Helvetica Neue"/>
                          <a:sym typeface="Helvetica Neue"/>
                        </a:rPr>
                        <a:t>T0 + 4 Mesi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14275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Illuminazione Esterni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chemeClr val="tx2">
                        <a:lumMod val="40000"/>
                        <a:lumOff val="60000"/>
                        <a:alpha val="637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chemeClr val="bg1"/>
                          </a:solidFill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olidFill>
                            <a:schemeClr val="bg1"/>
                          </a:solidFill>
                          <a:sym typeface="Helvetica Neue"/>
                        </a:rPr>
                        <a:t>4 </a:t>
                      </a:r>
                      <a:r>
                        <a:rPr sz="2200" dirty="0" err="1">
                          <a:solidFill>
                            <a:schemeClr val="bg1"/>
                          </a:solidFill>
                          <a:sym typeface="Helvetica Neue"/>
                        </a:rPr>
                        <a:t>Mesi</a:t>
                      </a:r>
                      <a:endParaRPr sz="2200" dirty="0">
                        <a:solidFill>
                          <a:schemeClr val="bg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chemeClr val="tx2">
                        <a:lumMod val="40000"/>
                        <a:lumOff val="60000"/>
                        <a:alpha val="6379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Sostituzione Quadro Centro Direzionale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chemeClr val="tx1">
                        <a:alpha val="637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olidFill>
                            <a:schemeClr val="bg1"/>
                          </a:solidFill>
                          <a:sym typeface="Helvetica Neue"/>
                        </a:rPr>
                        <a:t>T0 + 5 Mesi</a:t>
                      </a:r>
                      <a:endParaRPr sz="2200" dirty="0">
                        <a:solidFill>
                          <a:schemeClr val="bg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chemeClr val="tx1">
                        <a:alpha val="6379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78512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Fine </a:t>
                      </a:r>
                      <a:r>
                        <a:rPr sz="2200" dirty="0" err="1">
                          <a:sym typeface="Helvetica Neue"/>
                        </a:rPr>
                        <a:t>Lavori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lnB w="25400">
                      <a:solidFill>
                        <a:srgbClr val="6C6C6C"/>
                      </a:solidFill>
                      <a:miter lim="400000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ym typeface="Helvetica Neue"/>
                        </a:rPr>
                        <a:t>11 </a:t>
                      </a:r>
                      <a:r>
                        <a:rPr sz="2200" dirty="0" err="1">
                          <a:sym typeface="Helvetica Neue"/>
                        </a:rPr>
                        <a:t>Mesi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lnB w="25400">
                      <a:solidFill>
                        <a:srgbClr val="6C6C6C"/>
                      </a:solidFill>
                      <a:miter lim="400000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8" name="Stima del T0: Febbraio 2024"/>
          <p:cNvSpPr txBox="1"/>
          <p:nvPr/>
        </p:nvSpPr>
        <p:spPr>
          <a:xfrm>
            <a:off x="643627" y="8791406"/>
            <a:ext cx="461030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 err="1"/>
              <a:t>Stima</a:t>
            </a:r>
            <a:r>
              <a:rPr dirty="0"/>
              <a:t> del T0: </a:t>
            </a:r>
            <a:r>
              <a:rPr dirty="0" err="1"/>
              <a:t>Febbraio</a:t>
            </a:r>
            <a:r>
              <a:rPr dirty="0"/>
              <a:t> 2024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51" name="Disserviz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Disservizi</a:t>
            </a:r>
          </a:p>
        </p:txBody>
      </p:sp>
      <p:sp>
        <p:nvSpPr>
          <p:cNvPr id="152" name="Interruzione della corrente normale…"/>
          <p:cNvSpPr txBox="1"/>
          <p:nvPr/>
        </p:nvSpPr>
        <p:spPr>
          <a:xfrm>
            <a:off x="386532" y="1507831"/>
            <a:ext cx="12231736" cy="2394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Inaccessibilità alle terrazza degli uffici – limitate aree di parcheggio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Dove: Laboratori Esterni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Locali</a:t>
            </a:r>
            <a:r>
              <a:rPr dirty="0"/>
              <a:t> </a:t>
            </a:r>
            <a:r>
              <a:rPr dirty="0" err="1"/>
              <a:t>tecnici</a:t>
            </a:r>
            <a:r>
              <a:rPr dirty="0"/>
              <a:t> </a:t>
            </a:r>
            <a:r>
              <a:rPr dirty="0" err="1"/>
              <a:t>interessati</a:t>
            </a:r>
            <a:r>
              <a:rPr dirty="0"/>
              <a:t>: </a:t>
            </a:r>
            <a:r>
              <a:rPr lang="it-IT" dirty="0"/>
              <a:t>Uffici</a:t>
            </a:r>
            <a:endParaRPr dirty="0">
              <a:solidFill>
                <a:srgbClr val="FF0000"/>
              </a:solidFill>
            </a:endParaRP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Quando</a:t>
            </a:r>
            <a:r>
              <a:rPr dirty="0"/>
              <a:t>: dopo </a:t>
            </a:r>
            <a:r>
              <a:rPr lang="it-IT" dirty="0"/>
              <a:t>1 mese </a:t>
            </a:r>
            <a:r>
              <a:rPr dirty="0" err="1"/>
              <a:t>dall’avvio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lavori</a:t>
            </a:r>
            <a:r>
              <a:rPr dirty="0"/>
              <a:t> </a:t>
            </a:r>
            <a:r>
              <a:rPr lang="it-IT" dirty="0"/>
              <a:t>(marzo-aprile)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Per </a:t>
            </a:r>
            <a:r>
              <a:rPr dirty="0" err="1"/>
              <a:t>quanto</a:t>
            </a:r>
            <a:r>
              <a:rPr dirty="0"/>
              <a:t>: </a:t>
            </a:r>
            <a:r>
              <a:rPr lang="it-IT" dirty="0"/>
              <a:t>diverse settimane</a:t>
            </a:r>
            <a:endParaRPr dirty="0"/>
          </a:p>
        </p:txBody>
      </p:sp>
      <p:sp>
        <p:nvSpPr>
          <p:cNvPr id="153" name="Line"/>
          <p:cNvSpPr/>
          <p:nvPr/>
        </p:nvSpPr>
        <p:spPr>
          <a:xfrm flipV="1">
            <a:off x="5867399" y="42418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Line"/>
          <p:cNvSpPr/>
          <p:nvPr/>
        </p:nvSpPr>
        <p:spPr>
          <a:xfrm>
            <a:off x="96134" y="3996158"/>
            <a:ext cx="1281253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>
            <a:off x="96134" y="6625042"/>
            <a:ext cx="1281253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Interruzione della corrente normale…">
            <a:extLst>
              <a:ext uri="{FF2B5EF4-FFF2-40B4-BE49-F238E27FC236}">
                <a16:creationId xmlns:a16="http://schemas.microsoft.com/office/drawing/2014/main" id="{977FA83D-80D2-8E05-6F5B-D0429427B4A6}"/>
              </a:ext>
            </a:extLst>
          </p:cNvPr>
          <p:cNvSpPr txBox="1"/>
          <p:nvPr/>
        </p:nvSpPr>
        <p:spPr>
          <a:xfrm>
            <a:off x="386532" y="4039718"/>
            <a:ext cx="12231736" cy="2394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Non fruibilità degli uffici durante la sostituzione dei corpi illuminanti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Dove: Laboratori Esterni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Locali</a:t>
            </a:r>
            <a:r>
              <a:rPr dirty="0"/>
              <a:t> </a:t>
            </a:r>
            <a:r>
              <a:rPr dirty="0" err="1"/>
              <a:t>tecnici</a:t>
            </a:r>
            <a:r>
              <a:rPr dirty="0"/>
              <a:t> </a:t>
            </a:r>
            <a:r>
              <a:rPr dirty="0" err="1"/>
              <a:t>interessati</a:t>
            </a:r>
            <a:r>
              <a:rPr dirty="0"/>
              <a:t>: </a:t>
            </a:r>
            <a:r>
              <a:rPr lang="it-IT" dirty="0"/>
              <a:t>Uffici</a:t>
            </a:r>
            <a:endParaRPr dirty="0">
              <a:solidFill>
                <a:srgbClr val="FF0000"/>
              </a:solidFill>
            </a:endParaRP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Quando</a:t>
            </a:r>
            <a:r>
              <a:rPr dirty="0"/>
              <a:t>: dopo </a:t>
            </a:r>
            <a:r>
              <a:rPr lang="it-IT" dirty="0"/>
              <a:t>4 mesi </a:t>
            </a:r>
            <a:r>
              <a:rPr dirty="0" err="1"/>
              <a:t>dall’avvio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lavori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Per </a:t>
            </a:r>
            <a:r>
              <a:rPr dirty="0" err="1"/>
              <a:t>quanto</a:t>
            </a:r>
            <a:r>
              <a:rPr dirty="0"/>
              <a:t>: </a:t>
            </a:r>
            <a:r>
              <a:rPr lang="it-IT" dirty="0"/>
              <a:t>circa 2 ore (valutare con SPP soluzioni alternative)</a:t>
            </a:r>
            <a:endParaRPr dirty="0"/>
          </a:p>
        </p:txBody>
      </p:sp>
      <p:sp>
        <p:nvSpPr>
          <p:cNvPr id="3" name="Interruzione della corrente normale…">
            <a:extLst>
              <a:ext uri="{FF2B5EF4-FFF2-40B4-BE49-F238E27FC236}">
                <a16:creationId xmlns:a16="http://schemas.microsoft.com/office/drawing/2014/main" id="{7D3B9890-129B-B24B-0F84-7F1847134E6F}"/>
              </a:ext>
            </a:extLst>
          </p:cNvPr>
          <p:cNvSpPr txBox="1"/>
          <p:nvPr/>
        </p:nvSpPr>
        <p:spPr>
          <a:xfrm>
            <a:off x="386531" y="6668601"/>
            <a:ext cx="12231736" cy="2394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Spegnimento dell’intero Centro Direzionale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Dove: Laboratori Esterni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Locali</a:t>
            </a:r>
            <a:r>
              <a:rPr dirty="0"/>
              <a:t> </a:t>
            </a:r>
            <a:r>
              <a:rPr dirty="0" err="1"/>
              <a:t>tecnici</a:t>
            </a:r>
            <a:r>
              <a:rPr dirty="0"/>
              <a:t> </a:t>
            </a:r>
            <a:r>
              <a:rPr dirty="0" err="1"/>
              <a:t>interessati</a:t>
            </a:r>
            <a:r>
              <a:rPr dirty="0"/>
              <a:t>: </a:t>
            </a:r>
            <a:r>
              <a:rPr lang="it-IT" dirty="0"/>
              <a:t>CD</a:t>
            </a:r>
            <a:endParaRPr dirty="0">
              <a:solidFill>
                <a:srgbClr val="FF0000"/>
              </a:solidFill>
            </a:endParaRP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Quando</a:t>
            </a:r>
            <a:r>
              <a:rPr dirty="0"/>
              <a:t>: dopo </a:t>
            </a:r>
            <a:r>
              <a:rPr lang="it-IT" dirty="0"/>
              <a:t>5 mesi </a:t>
            </a:r>
            <a:r>
              <a:rPr dirty="0" err="1"/>
              <a:t>dall’avvio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lavori</a:t>
            </a:r>
            <a:r>
              <a:rPr lang="it-IT" dirty="0"/>
              <a:t> (luglio-agosto)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Per </a:t>
            </a:r>
            <a:r>
              <a:rPr dirty="0" err="1"/>
              <a:t>quanto</a:t>
            </a:r>
            <a:r>
              <a:rPr dirty="0"/>
              <a:t>: </a:t>
            </a:r>
            <a:r>
              <a:rPr lang="it-IT" dirty="0"/>
              <a:t>intera giornata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151" name="Disserviz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Disservizi</a:t>
            </a:r>
          </a:p>
        </p:txBody>
      </p:sp>
      <p:sp>
        <p:nvSpPr>
          <p:cNvPr id="152" name="Interruzione della corrente normale…"/>
          <p:cNvSpPr txBox="1"/>
          <p:nvPr/>
        </p:nvSpPr>
        <p:spPr>
          <a:xfrm>
            <a:off x="386532" y="1507831"/>
            <a:ext cx="12231736" cy="2394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Potenziale spegnimento dell’UPS a servizio della sala router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Dove: Laboratori Esterni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Locali</a:t>
            </a:r>
            <a:r>
              <a:rPr dirty="0"/>
              <a:t> </a:t>
            </a:r>
            <a:r>
              <a:rPr dirty="0" err="1"/>
              <a:t>tecnici</a:t>
            </a:r>
            <a:r>
              <a:rPr dirty="0"/>
              <a:t> </a:t>
            </a:r>
            <a:r>
              <a:rPr dirty="0" err="1"/>
              <a:t>interessati</a:t>
            </a:r>
            <a:r>
              <a:rPr dirty="0"/>
              <a:t>: </a:t>
            </a:r>
            <a:r>
              <a:rPr lang="it-IT" dirty="0"/>
              <a:t>Sala Router CD</a:t>
            </a:r>
            <a:endParaRPr dirty="0">
              <a:solidFill>
                <a:srgbClr val="FF0000"/>
              </a:solidFill>
            </a:endParaRP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Quando</a:t>
            </a:r>
            <a:r>
              <a:rPr dirty="0"/>
              <a:t>: dopo </a:t>
            </a:r>
            <a:r>
              <a:rPr lang="it-IT" dirty="0"/>
              <a:t>5 mesi </a:t>
            </a:r>
            <a:r>
              <a:rPr dirty="0" err="1"/>
              <a:t>dall’avvio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lavori</a:t>
            </a:r>
            <a:r>
              <a:rPr dirty="0"/>
              <a:t> </a:t>
            </a:r>
            <a:r>
              <a:rPr lang="it-IT" dirty="0"/>
              <a:t>(luglio-agosto)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Per </a:t>
            </a:r>
            <a:r>
              <a:rPr dirty="0" err="1"/>
              <a:t>quanto</a:t>
            </a:r>
            <a:r>
              <a:rPr dirty="0"/>
              <a:t>: </a:t>
            </a:r>
            <a:r>
              <a:rPr lang="it-IT" dirty="0"/>
              <a:t>qualche minuto (UPS in scarica da batterie)</a:t>
            </a:r>
            <a:endParaRPr dirty="0"/>
          </a:p>
        </p:txBody>
      </p:sp>
      <p:sp>
        <p:nvSpPr>
          <p:cNvPr id="153" name="Line"/>
          <p:cNvSpPr/>
          <p:nvPr/>
        </p:nvSpPr>
        <p:spPr>
          <a:xfrm flipV="1">
            <a:off x="5867399" y="42418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Line"/>
          <p:cNvSpPr/>
          <p:nvPr/>
        </p:nvSpPr>
        <p:spPr>
          <a:xfrm>
            <a:off x="96134" y="3996158"/>
            <a:ext cx="1281253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>
            <a:off x="96134" y="6625042"/>
            <a:ext cx="1281253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16406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60" name="Interferenz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Interferenze</a:t>
            </a:r>
          </a:p>
        </p:txBody>
      </p:sp>
      <p:sp>
        <p:nvSpPr>
          <p:cNvPr id="161" name="Contemporaneità in Sala C con il cantiere DarkSide…"/>
          <p:cNvSpPr txBox="1"/>
          <p:nvPr/>
        </p:nvSpPr>
        <p:spPr>
          <a:xfrm>
            <a:off x="416980" y="4457860"/>
            <a:ext cx="11220746" cy="6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62" name="Qua intendo un elenco delle attività che potenzialmente sono influenzate o influenzano l’attività PNRR anche se non ci sono disservizi evidenti.…"/>
          <p:cNvSpPr txBox="1"/>
          <p:nvPr/>
        </p:nvSpPr>
        <p:spPr>
          <a:xfrm>
            <a:off x="717537" y="1346456"/>
            <a:ext cx="11870283" cy="794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ct val="16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Laboratori Esterni: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	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Cantiere Hall di Montaggio (sia per revamping che per colonnine)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	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Cantiere per nuovo </a:t>
            </a:r>
            <a:r>
              <a:rPr lang="it-IT" sz="2600" b="0" u="sng" dirty="0" err="1">
                <a:solidFill>
                  <a:srgbClr val="000000"/>
                </a:solidFill>
                <a:latin typeface="Helvetica Light"/>
              </a:rPr>
              <a:t>chiller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 CED (scavi)</a:t>
            </a:r>
            <a:endParaRPr lang="it-IT" dirty="0"/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	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Lab2 (mancanza del quadro di alimentazione)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2600" b="0" u="sng" dirty="0">
              <a:solidFill>
                <a:srgbClr val="000000"/>
              </a:solidFill>
              <a:latin typeface="Helvetica Light"/>
            </a:endParaRPr>
          </a:p>
          <a:p>
            <a:pPr marL="457200" indent="-457200" algn="l" defTabSz="457200"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Scavi Stazioni di Ricarica: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- </a:t>
            </a:r>
            <a:r>
              <a:rPr lang="it-IT" sz="2600" u="sng" dirty="0">
                <a:solidFill>
                  <a:srgbClr val="000000"/>
                </a:solidFill>
                <a:latin typeface="Helvetica Light"/>
              </a:rPr>
              <a:t>Limitazioni della viabilità giornaliere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dirty="0"/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dirty="0"/>
          </a:p>
          <a:p>
            <a:pPr marL="457200" indent="-457200" algn="l" defTabSz="457200">
              <a:buClr>
                <a:srgbClr val="000000"/>
              </a:buClr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Laboratori Sotterranei:</a:t>
            </a:r>
          </a:p>
          <a:p>
            <a:pPr lvl="1" indent="0"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- Galleria Auto e TIR</a:t>
            </a:r>
          </a:p>
          <a:p>
            <a:pPr lvl="1" indent="0"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		</a:t>
            </a:r>
            <a:r>
              <a:rPr lang="it-IT" sz="2600" u="sng" dirty="0">
                <a:solidFill>
                  <a:srgbClr val="000000"/>
                </a:solidFill>
                <a:latin typeface="Helvetica Light"/>
              </a:rPr>
              <a:t>Vietato il parcheggio delle auto (a tratti)</a:t>
            </a:r>
          </a:p>
          <a:p>
            <a:pPr lvl="1" indent="0"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		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Revamping ed emergenza da fare tutto insieme (inizio o fine cantiere)</a:t>
            </a:r>
            <a:endParaRPr lang="it-IT" sz="2600" u="sng" dirty="0">
              <a:solidFill>
                <a:srgbClr val="000000"/>
              </a:solidFill>
              <a:latin typeface="Helvetica Light"/>
            </a:endParaRP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i="1" dirty="0">
                <a:solidFill>
                  <a:srgbClr val="000000"/>
                </a:solidFill>
                <a:latin typeface="Helvetica Light"/>
              </a:rPr>
              <a:t>				onde evitare di spostare continuamente il mezzo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i="1" dirty="0"/>
          </a:p>
          <a:p>
            <a:pPr marL="457200" marR="0" lvl="0" indent="-4572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it-IT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Tutte le attività:</a:t>
            </a:r>
          </a:p>
          <a:p>
            <a:pPr lvl="1" indent="0"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- </a:t>
            </a:r>
            <a:r>
              <a:rPr lang="it-IT" sz="2600" b="0" u="sng" dirty="0">
                <a:solidFill>
                  <a:srgbClr val="000000"/>
                </a:solidFill>
                <a:latin typeface="Helvetica Light"/>
              </a:rPr>
              <a:t>sovrapposizione con WP4.2 (distribuzione UPS)</a:t>
            </a:r>
          </a:p>
          <a:p>
            <a:pPr lvl="1" indent="0"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		</a:t>
            </a:r>
            <a:r>
              <a:rPr lang="it-IT" sz="2600" b="0" i="1" dirty="0">
                <a:solidFill>
                  <a:srgbClr val="000000"/>
                </a:solidFill>
                <a:latin typeface="Helvetica Light"/>
              </a:rPr>
              <a:t>cercheremo di evitare al contemporaneità nello stesso luogo</a:t>
            </a:r>
          </a:p>
          <a:p>
            <a:pPr algn="l" defTabSz="457200">
              <a:buClr>
                <a:srgbClr val="000000"/>
              </a:buClr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165" name="Risor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Risorse</a:t>
            </a:r>
          </a:p>
        </p:txBody>
      </p:sp>
      <p:sp>
        <p:nvSpPr>
          <p:cNvPr id="166" name="RUP: Chiara Zarra…"/>
          <p:cNvSpPr txBox="1"/>
          <p:nvPr/>
        </p:nvSpPr>
        <p:spPr>
          <a:xfrm>
            <a:off x="569242" y="1507557"/>
            <a:ext cx="11866315" cy="3218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RUP: </a:t>
            </a:r>
            <a:r>
              <a:rPr lang="it-IT" dirty="0"/>
              <a:t>Luigi Cappelli</a:t>
            </a:r>
          </a:p>
          <a:p>
            <a:pPr marL="330200" indent="-330200" algn="just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Ufficio RUP: Barbara Sartini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DL: </a:t>
            </a:r>
            <a:r>
              <a:rPr lang="it-IT" dirty="0"/>
              <a:t>Fabrizio Torelli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DO: </a:t>
            </a:r>
            <a:r>
              <a:rPr lang="it-IT" dirty="0"/>
              <a:t>Nando Polidoro, Manuel Palesse, Claudio Ianni, Paolo Cavalcante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CSE: </a:t>
            </a:r>
            <a:r>
              <a:rPr lang="it-IT" dirty="0"/>
              <a:t>Ing. Mauro D’Antonio</a:t>
            </a:r>
            <a:endParaRPr dirty="0"/>
          </a:p>
        </p:txBody>
      </p:sp>
      <p:sp>
        <p:nvSpPr>
          <p:cNvPr id="167" name="Si prevede il supporto di N persone di OMNIA per N settimane…"/>
          <p:cNvSpPr txBox="1"/>
          <p:nvPr/>
        </p:nvSpPr>
        <p:spPr>
          <a:xfrm>
            <a:off x="569242" y="5573121"/>
            <a:ext cx="11866316" cy="361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Si </a:t>
            </a:r>
            <a:r>
              <a:rPr dirty="0" err="1"/>
              <a:t>prevede</a:t>
            </a:r>
            <a:r>
              <a:rPr dirty="0"/>
              <a:t> il </a:t>
            </a:r>
            <a:r>
              <a:rPr dirty="0" err="1"/>
              <a:t>supporto</a:t>
            </a:r>
            <a:r>
              <a:rPr dirty="0"/>
              <a:t> di</a:t>
            </a:r>
            <a:r>
              <a:rPr lang="it-IT" dirty="0"/>
              <a:t>: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</a:rPr>
              <a:t>2 settimane di lavoro Ditta OMNIA per attività propedeutiche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</a:rPr>
              <a:t>2 persone del facchinaggio per spostamento materiale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</a:rPr>
              <a:t>Ditta Servizio Ambiente, dato che lo smaltimento dei materiali è a carico LNGS</a:t>
            </a:r>
          </a:p>
          <a:p>
            <a:pPr marL="444500" lvl="1" indent="0" algn="l" defTabSz="457200">
              <a:lnSpc>
                <a:spcPct val="160000"/>
              </a:lnSpc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</a:rPr>
              <a:t>In particolare avremo bisogno di contenitori dove differenziare il materiale di cantiere (corpi illuminanti, guaina bituminosa rimossa, materiale elettrico, </a:t>
            </a:r>
            <a:r>
              <a:rPr lang="it-IT" b="0" dirty="0" err="1">
                <a:solidFill>
                  <a:srgbClr val="000000"/>
                </a:solidFill>
                <a:latin typeface="Helvetica Light"/>
              </a:rPr>
              <a:t>etc</a:t>
            </a:r>
            <a:r>
              <a:rPr lang="it-IT" b="0" dirty="0">
                <a:solidFill>
                  <a:srgbClr val="000000"/>
                </a:solidFill>
                <a:latin typeface="Helvetica Light"/>
              </a:rPr>
              <a:t>) </a:t>
            </a:r>
            <a:endParaRPr b="0" dirty="0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168" name="Line"/>
          <p:cNvSpPr/>
          <p:nvPr/>
        </p:nvSpPr>
        <p:spPr>
          <a:xfrm>
            <a:off x="96134" y="4991323"/>
            <a:ext cx="1281253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9" name="DITTE ESTERNE"/>
          <p:cNvSpPr txBox="1"/>
          <p:nvPr/>
        </p:nvSpPr>
        <p:spPr>
          <a:xfrm>
            <a:off x="460325" y="5031278"/>
            <a:ext cx="292989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60000"/>
              </a:lnSpc>
              <a:buClr>
                <a:srgbClr val="000000"/>
              </a:buClr>
              <a:defRPr sz="3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DITTE ESTERNE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P 1.1…"/>
          <p:cNvSpPr txBox="1">
            <a:spLocks noGrp="1"/>
          </p:cNvSpPr>
          <p:nvPr>
            <p:ph type="ctrTitle"/>
          </p:nvPr>
        </p:nvSpPr>
        <p:spPr>
          <a:xfrm>
            <a:off x="540966" y="1955800"/>
            <a:ext cx="12135978" cy="461886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dirty="0"/>
              <a:t>WP </a:t>
            </a:r>
            <a:r>
              <a:rPr lang="it-IT" b="1" dirty="0"/>
              <a:t>4.3</a:t>
            </a:r>
            <a:br>
              <a:rPr lang="it-IT" b="1" dirty="0"/>
            </a:br>
            <a:endParaRPr b="1" dirty="0"/>
          </a:p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4400" dirty="0"/>
              <a:t>Lavori di potenziamento della rete elettrica dei Laboratori Nazionali del Gran Sasso</a:t>
            </a:r>
            <a:br>
              <a:rPr lang="it-IT" sz="4400" dirty="0"/>
            </a:br>
            <a:br>
              <a:rPr lang="it-IT" sz="4400" dirty="0"/>
            </a:b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3 – Energy </a:t>
            </a:r>
            <a:r>
              <a:rPr lang="it-IT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User Safety</a:t>
            </a:r>
            <a:b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i="1" dirty="0"/>
            </a:br>
            <a:r>
              <a:rPr lang="en-US" sz="4400" dirty="0"/>
              <a:t>Luigi Cappelli</a:t>
            </a:r>
            <a:br>
              <a:rPr lang="en-US" sz="4400" dirty="0"/>
            </a:br>
            <a:r>
              <a:rPr lang="en-US" sz="3600" dirty="0"/>
              <a:t>on behalf of SIE</a:t>
            </a:r>
            <a:endParaRPr lang="en-US" dirty="0"/>
          </a:p>
        </p:txBody>
      </p:sp>
      <p:pic>
        <p:nvPicPr>
          <p:cNvPr id="124" name="logofut.jpeg" descr="logofut.jpeg"/>
          <p:cNvPicPr>
            <a:picLocks noChangeAspect="1"/>
          </p:cNvPicPr>
          <p:nvPr/>
        </p:nvPicPr>
        <p:blipFill>
          <a:blip r:embed="rId2"/>
          <a:srcRect l="25485" r="19936" b="5420"/>
          <a:stretch>
            <a:fillRect/>
          </a:stretch>
        </p:blipFill>
        <p:spPr>
          <a:xfrm>
            <a:off x="10834384" y="308103"/>
            <a:ext cx="1685622" cy="146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Progetto LNGS-FUTURE - IR0000024 - Avviso pubblico “Rafforzamento e creazione di Infrastrutture di Ricerca” PNRR, Decreto n. 3264 del 28.12.2021 – Missione 4 Componente 2, Linea di investimento 3.1 - finanziato dall’Unione Europea – NextGenerationEU - CU"/>
          <p:cNvSpPr txBox="1"/>
          <p:nvPr/>
        </p:nvSpPr>
        <p:spPr>
          <a:xfrm>
            <a:off x="7105710" y="8881287"/>
            <a:ext cx="577069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ts val="2800"/>
              </a:lnSpc>
              <a:defRPr sz="1000" b="0">
                <a:solidFill>
                  <a:srgbClr val="000000"/>
                </a:solidFill>
              </a:defRPr>
            </a:lvl1pPr>
          </a:lstStyle>
          <a:p>
            <a:pPr marL="0" marR="0" lvl="0" indent="0" algn="just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Progetto LNGS-FUTURE - IR0000024 -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Avviso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pubblico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“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Rafforzamento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e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creazione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di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Infrastrutture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di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Ricerca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” PNRR,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Decreto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n. 3264 del 28.12.2021 –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Missione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4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Componente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2, Linea di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investimento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3.1 -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finanziato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dall’Unione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Europea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–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NextGenerationEU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- CUP I19D22000090007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9" y="8718254"/>
            <a:ext cx="6721943" cy="8903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46880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29" name="Descrizione interven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Descrizione intervento</a:t>
            </a:r>
          </a:p>
        </p:txBody>
      </p:sp>
      <p:sp>
        <p:nvSpPr>
          <p:cNvPr id="130" name="Cosa si fa, qual è lo scopo dell’intervento…"/>
          <p:cNvSpPr txBox="1"/>
          <p:nvPr/>
        </p:nvSpPr>
        <p:spPr>
          <a:xfrm>
            <a:off x="660598" y="2441915"/>
            <a:ext cx="11220745" cy="584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Efficientamento</a:t>
            </a:r>
            <a:r>
              <a:rPr lang="it-IT" dirty="0"/>
              <a:t> energetico: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Installazione di pannelli fotovoltaici per un totale di 370 kWp;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Revamping (ammodernamento del sistema di illuminazione) </a:t>
            </a:r>
          </a:p>
          <a:p>
            <a:pPr marL="444500" lvl="1" indent="0" algn="l" defTabSz="457200">
              <a:lnSpc>
                <a:spcPct val="160000"/>
              </a:lnSpc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dirty="0"/>
              <a:t>		sia dei laboratori esterni che sotterranei (LED + DALI2); </a:t>
            </a:r>
          </a:p>
          <a:p>
            <a:pPr marL="444500" lvl="1" indent="0" algn="l" defTabSz="457200">
              <a:lnSpc>
                <a:spcPct val="160000"/>
              </a:lnSpc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2000" dirty="0"/>
          </a:p>
          <a:p>
            <a:pPr marL="457200" indent="-457200" algn="l" defTabSz="457200">
              <a:lnSpc>
                <a:spcPct val="16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Miglioramento della </a:t>
            </a:r>
            <a:r>
              <a:rPr lang="it-IT" b="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Sicurezza</a:t>
            </a:r>
            <a:r>
              <a:rPr lang="it-IT" b="0" dirty="0">
                <a:solidFill>
                  <a:srgbClr val="000000"/>
                </a:solidFill>
                <a:latin typeface="Helvetica Light"/>
              </a:rPr>
              <a:t> degli utenti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Sostituzione dell’attuale sistema di illuminazione di emergenza dei lab sotterranei;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Implementazione di illuminazione di emergenza dinamica (27 scenari)</a:t>
            </a:r>
          </a:p>
          <a:p>
            <a:pPr marL="444500" lvl="1" indent="0" algn="l" defTabSz="457200">
              <a:lnSpc>
                <a:spcPct val="160000"/>
              </a:lnSpc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800" dirty="0"/>
          </a:p>
          <a:p>
            <a:pPr marL="457200" indent="-457200" algn="l" defTabSz="457200">
              <a:lnSpc>
                <a:spcPct val="16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600" b="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</a:rPr>
              <a:t>Stazioni di ricarica </a:t>
            </a:r>
            <a:r>
              <a:rPr lang="it-IT" dirty="0"/>
              <a:t>per veicoli elettrici</a:t>
            </a:r>
          </a:p>
          <a:p>
            <a:pPr marL="777875" marR="0" lvl="1" indent="-333375" algn="l" defTabSz="457200" rtl="0" eaLnBrk="1" fontAlgn="auto" latin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‣"/>
              <a:tabLst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Installazione di Colonnine di Ricarica per veicoli elettrici (22+22 KW)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87FFD9-1261-8071-6E5C-52E7A110D520}"/>
              </a:ext>
            </a:extLst>
          </p:cNvPr>
          <p:cNvSpPr txBox="1"/>
          <p:nvPr/>
        </p:nvSpPr>
        <p:spPr>
          <a:xfrm>
            <a:off x="4470400" y="1761708"/>
            <a:ext cx="777875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it-IT" sz="2400" b="0" i="1" u="none" strike="noStrike" baseline="0" dirty="0">
                <a:solidFill>
                  <a:srgbClr val="00B0F0"/>
                </a:solidFill>
                <a:latin typeface="CIDFont+F4"/>
              </a:rPr>
              <a:t>Importo</a:t>
            </a:r>
            <a:r>
              <a:rPr lang="it-IT" b="0" i="1" dirty="0">
                <a:solidFill>
                  <a:srgbClr val="00B0F0"/>
                </a:solidFill>
                <a:latin typeface="CIDFont+F4"/>
              </a:rPr>
              <a:t> </a:t>
            </a:r>
            <a:r>
              <a:rPr lang="it-IT" sz="2400" b="0" i="1" u="none" strike="noStrike" baseline="0" dirty="0">
                <a:solidFill>
                  <a:srgbClr val="00B0F0"/>
                </a:solidFill>
                <a:latin typeface="CIDFont+F4"/>
              </a:rPr>
              <a:t>complessivo di € 1.850.581,80 </a:t>
            </a:r>
            <a:r>
              <a:rPr lang="it-IT" sz="2400" b="0" i="1" u="none" strike="noStrike" baseline="0" dirty="0">
                <a:solidFill>
                  <a:srgbClr val="00B0F0"/>
                </a:solidFill>
                <a:latin typeface="CIDFont+F3"/>
              </a:rPr>
              <a:t>(oltre IVA 22%).</a:t>
            </a:r>
            <a:endParaRPr lang="it-IT" b="0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Fotovoltaico: una realtà in crescita - Global Power">
            <a:extLst>
              <a:ext uri="{FF2B5EF4-FFF2-40B4-BE49-F238E27FC236}">
                <a16:creationId xmlns:a16="http://schemas.microsoft.com/office/drawing/2014/main" id="{25C666DF-A4B4-54CF-174C-351E0E24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19" y="2975113"/>
            <a:ext cx="2852531" cy="1901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uppo soccorritori | Rexel">
            <a:extLst>
              <a:ext uri="{FF2B5EF4-FFF2-40B4-BE49-F238E27FC236}">
                <a16:creationId xmlns:a16="http://schemas.microsoft.com/office/drawing/2014/main" id="{AAA66D05-DE20-A3EE-D89A-B47744F7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170" y="5095342"/>
            <a:ext cx="1786650" cy="178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to elettriche: dove ricaricare la batteria e quanto costa">
            <a:extLst>
              <a:ext uri="{FF2B5EF4-FFF2-40B4-BE49-F238E27FC236}">
                <a16:creationId xmlns:a16="http://schemas.microsoft.com/office/drawing/2014/main" id="{D6957CFD-BBBE-C8A0-DFFB-9A062065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766" y="7105172"/>
            <a:ext cx="2852531" cy="1626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33" name="Attività propedeutich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Attività propedeutiche</a:t>
            </a:r>
          </a:p>
        </p:txBody>
      </p:sp>
      <p:sp>
        <p:nvSpPr>
          <p:cNvPr id="134" name="Sgombero aree sperimentali attualmente in AR7 e stoccaggio/ricollocazione…"/>
          <p:cNvSpPr txBox="1"/>
          <p:nvPr/>
        </p:nvSpPr>
        <p:spPr>
          <a:xfrm>
            <a:off x="511547" y="1807897"/>
            <a:ext cx="11981706" cy="385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b="0" dirty="0">
                <a:solidFill>
                  <a:srgbClr val="000000"/>
                </a:solidFill>
                <a:latin typeface="Helvetica Light"/>
                <a:sym typeface="Helvetica Light"/>
              </a:rPr>
              <a:t>Impianto fotovoltaico:</a:t>
            </a:r>
          </a:p>
          <a:p>
            <a:pPr marL="777875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Bonifica condensanti sotto il grigliato sottocentrale 3 (OMNIA/Impianti a fluido);</a:t>
            </a:r>
          </a:p>
          <a:p>
            <a:pPr marL="777875" marR="0" lvl="1" indent="-333375" algn="l" defTabSz="457200" rtl="0" eaLnBrk="1" fontAlgn="auto" latin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‣"/>
              <a:tabLst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Bonifica/sistemazione cavi sotto scala centrale CD (in attesa del corso del personale OMNIA)</a:t>
            </a:r>
          </a:p>
          <a:p>
            <a:pPr marL="777875" marR="0" lvl="1" indent="-333375" algn="l" defTabSz="457200" rtl="0" eaLnBrk="1" fontAlgn="auto" latin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‣"/>
              <a:tabLst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Portare cavo alimentazione dell’ex depuratore all’UPS della sala router per ridondanza durante lavori (OMNIA)</a:t>
            </a:r>
          </a:p>
          <a:p>
            <a:pPr marL="777875" marR="0" lvl="1" indent="-333375" algn="l" defTabSz="457200" rtl="0" eaLnBrk="1" fontAlgn="auto" latin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‣"/>
              <a:tabLst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Eventuale sostituzione delle batterie degli UPS del Servizio di Calcolo (Sandra?)</a:t>
            </a:r>
          </a:p>
          <a:p>
            <a:pPr marL="444500" marR="0" lvl="1" indent="0" algn="l" defTabSz="457200" rtl="0" eaLnBrk="1" fontAlgn="auto" latin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330200" indent="-330200" algn="l" defTabSz="457200"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b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Sgombero aree sperimentali attualmente in AR7 e stoccaggio/ricollocazione…">
            <a:extLst>
              <a:ext uri="{FF2B5EF4-FFF2-40B4-BE49-F238E27FC236}">
                <a16:creationId xmlns:a16="http://schemas.microsoft.com/office/drawing/2014/main" id="{A192BAF2-014D-1035-BEB6-D58C08580A1F}"/>
              </a:ext>
            </a:extLst>
          </p:cNvPr>
          <p:cNvSpPr txBox="1"/>
          <p:nvPr/>
        </p:nvSpPr>
        <p:spPr>
          <a:xfrm>
            <a:off x="439573" y="4983439"/>
            <a:ext cx="11981706" cy="142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Illuminazione di emergenza: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Dotare interruttori delle luci di contatto «scattato» ove mancante;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2000" b="0" dirty="0">
              <a:solidFill>
                <a:srgbClr val="000000"/>
              </a:solidFill>
              <a:latin typeface="Helvetica Light"/>
            </a:endParaRPr>
          </a:p>
        </p:txBody>
      </p:sp>
      <p:sp>
        <p:nvSpPr>
          <p:cNvPr id="2" name="Sgombero aree sperimentali attualmente in AR7 e stoccaggio/ricollocazione…">
            <a:extLst>
              <a:ext uri="{FF2B5EF4-FFF2-40B4-BE49-F238E27FC236}">
                <a16:creationId xmlns:a16="http://schemas.microsoft.com/office/drawing/2014/main" id="{6881A63D-AE07-A0B8-5B5F-A17AE36A3C80}"/>
              </a:ext>
            </a:extLst>
          </p:cNvPr>
          <p:cNvSpPr txBox="1"/>
          <p:nvPr/>
        </p:nvSpPr>
        <p:spPr>
          <a:xfrm>
            <a:off x="439573" y="6433643"/>
            <a:ext cx="11981706" cy="142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Colonnine di ricarica: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Check con il Servizio di Calcolo dei punti di connessione alla rete;</a:t>
            </a:r>
          </a:p>
          <a:p>
            <a:pPr marL="777875" lvl="1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2000" b="0" dirty="0">
              <a:solidFill>
                <a:srgbClr val="000000"/>
              </a:solidFill>
              <a:latin typeface="Helvetica Light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E399C23-80EC-4810-A937-DEEE2958B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7" r="858"/>
          <a:stretch/>
        </p:blipFill>
        <p:spPr>
          <a:xfrm>
            <a:off x="402032" y="2448867"/>
            <a:ext cx="12200736" cy="6660575"/>
          </a:xfrm>
          <a:prstGeom prst="rect">
            <a:avLst/>
          </a:prstGeom>
        </p:spPr>
      </p:pic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Tutta l’AR7…">
            <a:extLst>
              <a:ext uri="{FF2B5EF4-FFF2-40B4-BE49-F238E27FC236}">
                <a16:creationId xmlns:a16="http://schemas.microsoft.com/office/drawing/2014/main" id="{46BC9575-0270-2A52-82D3-D75CD96C369D}"/>
              </a:ext>
            </a:extLst>
          </p:cNvPr>
          <p:cNvSpPr txBox="1"/>
          <p:nvPr/>
        </p:nvSpPr>
        <p:spPr>
          <a:xfrm>
            <a:off x="402032" y="1086609"/>
            <a:ext cx="7867325" cy="215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Fotovoltaico</a:t>
            </a:r>
          </a:p>
          <a:p>
            <a:pPr marL="777875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Coperture inclinate Divisione Ricerca, Ingresso e Mensa</a:t>
            </a:r>
          </a:p>
          <a:p>
            <a:pPr marL="777875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Coperture inclinate Centro Direzionale</a:t>
            </a:r>
          </a:p>
          <a:p>
            <a:pPr marL="777875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Ponteggi e terrazze (!)</a:t>
            </a:r>
            <a:endParaRPr sz="2000" b="0" dirty="0">
              <a:solidFill>
                <a:srgbClr val="000000"/>
              </a:solidFill>
              <a:latin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F9EF22A-CE3D-87A6-8B9B-79C593984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10" y="1762539"/>
            <a:ext cx="12260247" cy="722243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BDB9D3D-C636-405C-5780-AF82793BD51A}"/>
              </a:ext>
            </a:extLst>
          </p:cNvPr>
          <p:cNvSpPr/>
          <p:nvPr/>
        </p:nvSpPr>
        <p:spPr>
          <a:xfrm>
            <a:off x="542110" y="1616765"/>
            <a:ext cx="4533473" cy="217335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9C5D8CE-8AF7-FC8F-B6BA-3442BBAB1964}"/>
              </a:ext>
            </a:extLst>
          </p:cNvPr>
          <p:cNvSpPr/>
          <p:nvPr/>
        </p:nvSpPr>
        <p:spPr>
          <a:xfrm>
            <a:off x="149435" y="3063656"/>
            <a:ext cx="4533473" cy="217335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DE18A66-17E1-E634-9914-0A8F1FD8AF4A}"/>
              </a:ext>
            </a:extLst>
          </p:cNvPr>
          <p:cNvSpPr/>
          <p:nvPr/>
        </p:nvSpPr>
        <p:spPr>
          <a:xfrm>
            <a:off x="424070" y="5091239"/>
            <a:ext cx="2040834" cy="248350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5E0330F-8CF9-81AE-28CB-6DBEAD0DE65D}"/>
              </a:ext>
            </a:extLst>
          </p:cNvPr>
          <p:cNvSpPr/>
          <p:nvPr/>
        </p:nvSpPr>
        <p:spPr>
          <a:xfrm>
            <a:off x="1719122" y="3922645"/>
            <a:ext cx="2040834" cy="248350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60ACD4D-1CBF-0C23-611F-92227C18A0B4}"/>
              </a:ext>
            </a:extLst>
          </p:cNvPr>
          <p:cNvSpPr/>
          <p:nvPr/>
        </p:nvSpPr>
        <p:spPr>
          <a:xfrm>
            <a:off x="276463" y="5494306"/>
            <a:ext cx="2040834" cy="248350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585E201-AD21-AD71-C9B4-2E6ED597DA0B}"/>
              </a:ext>
            </a:extLst>
          </p:cNvPr>
          <p:cNvSpPr/>
          <p:nvPr/>
        </p:nvSpPr>
        <p:spPr>
          <a:xfrm>
            <a:off x="381250" y="5251814"/>
            <a:ext cx="2040834" cy="248350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Tutta l’AR7…">
            <a:extLst>
              <a:ext uri="{FF2B5EF4-FFF2-40B4-BE49-F238E27FC236}">
                <a16:creationId xmlns:a16="http://schemas.microsoft.com/office/drawing/2014/main" id="{EFAAA82F-4AC9-ABBB-7202-08FEE1709ACB}"/>
              </a:ext>
            </a:extLst>
          </p:cNvPr>
          <p:cNvSpPr txBox="1"/>
          <p:nvPr/>
        </p:nvSpPr>
        <p:spPr>
          <a:xfrm>
            <a:off x="304955" y="1196717"/>
            <a:ext cx="7867325" cy="215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Revamping</a:t>
            </a:r>
          </a:p>
          <a:p>
            <a:pPr marL="777875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Tutti i luoghi dei lab sotterranei</a:t>
            </a:r>
          </a:p>
          <a:p>
            <a:pPr marL="777875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Totale di 720 corpi illuminanti da </a:t>
            </a:r>
          </a:p>
          <a:p>
            <a:pPr marL="444500" algn="l" defTabSz="457200">
              <a:lnSpc>
                <a:spcPct val="160000"/>
              </a:lnSpc>
              <a:buClr>
                <a:srgbClr val="000000"/>
              </a:buClr>
              <a:buSzPct val="100000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		sostituire e cablare (DALI2)</a:t>
            </a:r>
          </a:p>
        </p:txBody>
      </p:sp>
    </p:spTree>
    <p:extLst>
      <p:ext uri="{BB962C8B-B14F-4D97-AF65-F5344CB8AC3E}">
        <p14:creationId xmlns:p14="http://schemas.microsoft.com/office/powerpoint/2010/main" val="41552810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D8071EF-E65D-213E-C265-E86021E6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842" y="3013779"/>
            <a:ext cx="6988146" cy="5982218"/>
          </a:xfrm>
          <a:prstGeom prst="rect">
            <a:avLst/>
          </a:prstGeom>
        </p:spPr>
      </p:pic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BDB9D3D-C636-405C-5780-AF82793BD51A}"/>
              </a:ext>
            </a:extLst>
          </p:cNvPr>
          <p:cNvSpPr/>
          <p:nvPr/>
        </p:nvSpPr>
        <p:spPr>
          <a:xfrm>
            <a:off x="542110" y="1616765"/>
            <a:ext cx="4533473" cy="217335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9C5D8CE-8AF7-FC8F-B6BA-3442BBAB1964}"/>
              </a:ext>
            </a:extLst>
          </p:cNvPr>
          <p:cNvSpPr/>
          <p:nvPr/>
        </p:nvSpPr>
        <p:spPr>
          <a:xfrm>
            <a:off x="1493219" y="2907760"/>
            <a:ext cx="4533473" cy="217335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DE18A66-17E1-E634-9914-0A8F1FD8AF4A}"/>
              </a:ext>
            </a:extLst>
          </p:cNvPr>
          <p:cNvSpPr/>
          <p:nvPr/>
        </p:nvSpPr>
        <p:spPr>
          <a:xfrm>
            <a:off x="424070" y="5091239"/>
            <a:ext cx="2040834" cy="248350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5E0330F-8CF9-81AE-28CB-6DBEAD0DE65D}"/>
              </a:ext>
            </a:extLst>
          </p:cNvPr>
          <p:cNvSpPr/>
          <p:nvPr/>
        </p:nvSpPr>
        <p:spPr>
          <a:xfrm>
            <a:off x="1719122" y="3922645"/>
            <a:ext cx="2040834" cy="248350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60ACD4D-1CBF-0C23-611F-92227C18A0B4}"/>
              </a:ext>
            </a:extLst>
          </p:cNvPr>
          <p:cNvSpPr/>
          <p:nvPr/>
        </p:nvSpPr>
        <p:spPr>
          <a:xfrm>
            <a:off x="276463" y="5494306"/>
            <a:ext cx="2040834" cy="248350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585E201-AD21-AD71-C9B4-2E6ED597DA0B}"/>
              </a:ext>
            </a:extLst>
          </p:cNvPr>
          <p:cNvSpPr/>
          <p:nvPr/>
        </p:nvSpPr>
        <p:spPr>
          <a:xfrm>
            <a:off x="381250" y="5251814"/>
            <a:ext cx="2040834" cy="248350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Tutta l’AR7…">
            <a:extLst>
              <a:ext uri="{FF2B5EF4-FFF2-40B4-BE49-F238E27FC236}">
                <a16:creationId xmlns:a16="http://schemas.microsoft.com/office/drawing/2014/main" id="{EFAAA82F-4AC9-ABBB-7202-08FEE1709ACB}"/>
              </a:ext>
            </a:extLst>
          </p:cNvPr>
          <p:cNvSpPr txBox="1"/>
          <p:nvPr/>
        </p:nvSpPr>
        <p:spPr>
          <a:xfrm>
            <a:off x="304955" y="1442938"/>
            <a:ext cx="7867325" cy="166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Revamping</a:t>
            </a:r>
          </a:p>
          <a:p>
            <a:pPr marL="777875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Tutti i luoghi dei lab esterni</a:t>
            </a:r>
          </a:p>
          <a:p>
            <a:pPr marL="777875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  <a:sym typeface="Helvetica Light"/>
              </a:rPr>
              <a:t>Ponteggi interni (!)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5A84265-B288-BE45-6B78-2FFC6067C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616" y="3538330"/>
            <a:ext cx="2785497" cy="54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01E3301-0F72-B921-57AA-5FE1015A68E6}"/>
              </a:ext>
            </a:extLst>
          </p:cNvPr>
          <p:cNvSpPr/>
          <p:nvPr/>
        </p:nvSpPr>
        <p:spPr>
          <a:xfrm>
            <a:off x="261382" y="1603515"/>
            <a:ext cx="2614339" cy="547314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51ECE4C-21CC-A40D-639F-3A1D426C614C}"/>
              </a:ext>
            </a:extLst>
          </p:cNvPr>
          <p:cNvSpPr/>
          <p:nvPr/>
        </p:nvSpPr>
        <p:spPr>
          <a:xfrm>
            <a:off x="9975226" y="1590263"/>
            <a:ext cx="2614338" cy="531412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94DAD7A-0EB7-F7B3-6304-E2A66FC8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30" y="2103733"/>
            <a:ext cx="11546127" cy="684148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F11887C-86E5-1448-733B-276CB6B0C43A}"/>
              </a:ext>
            </a:extLst>
          </p:cNvPr>
          <p:cNvSpPr/>
          <p:nvPr/>
        </p:nvSpPr>
        <p:spPr>
          <a:xfrm>
            <a:off x="0" y="1690558"/>
            <a:ext cx="2614340" cy="209384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Tutta l’AR7…">
            <a:extLst>
              <a:ext uri="{FF2B5EF4-FFF2-40B4-BE49-F238E27FC236}">
                <a16:creationId xmlns:a16="http://schemas.microsoft.com/office/drawing/2014/main" id="{D268A36B-19CE-BEA6-BC2F-FEAB9D153C4F}"/>
              </a:ext>
            </a:extLst>
          </p:cNvPr>
          <p:cNvSpPr txBox="1"/>
          <p:nvPr/>
        </p:nvSpPr>
        <p:spPr>
          <a:xfrm>
            <a:off x="261382" y="1311410"/>
            <a:ext cx="7867325" cy="6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Illuminazione di emergenza lab sotterranei</a:t>
            </a:r>
          </a:p>
        </p:txBody>
      </p:sp>
    </p:spTree>
    <p:extLst>
      <p:ext uri="{BB962C8B-B14F-4D97-AF65-F5344CB8AC3E}">
        <p14:creationId xmlns:p14="http://schemas.microsoft.com/office/powerpoint/2010/main" val="31792586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92FAA3-4D38-74D3-A55E-279885F60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61" y="1952791"/>
            <a:ext cx="11754677" cy="730406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01E3301-0F72-B921-57AA-5FE1015A68E6}"/>
              </a:ext>
            </a:extLst>
          </p:cNvPr>
          <p:cNvSpPr/>
          <p:nvPr/>
        </p:nvSpPr>
        <p:spPr>
          <a:xfrm>
            <a:off x="261382" y="1603515"/>
            <a:ext cx="2614339" cy="547314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51ECE4C-21CC-A40D-639F-3A1D426C614C}"/>
              </a:ext>
            </a:extLst>
          </p:cNvPr>
          <p:cNvSpPr/>
          <p:nvPr/>
        </p:nvSpPr>
        <p:spPr>
          <a:xfrm>
            <a:off x="9975226" y="1590263"/>
            <a:ext cx="2614338" cy="531412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Tutta l’AR7…">
            <a:extLst>
              <a:ext uri="{FF2B5EF4-FFF2-40B4-BE49-F238E27FC236}">
                <a16:creationId xmlns:a16="http://schemas.microsoft.com/office/drawing/2014/main" id="{D268A36B-19CE-BEA6-BC2F-FEAB9D153C4F}"/>
              </a:ext>
            </a:extLst>
          </p:cNvPr>
          <p:cNvSpPr txBox="1"/>
          <p:nvPr/>
        </p:nvSpPr>
        <p:spPr>
          <a:xfrm>
            <a:off x="261382" y="1311410"/>
            <a:ext cx="7867325" cy="6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Illuminazione di emergenza dinamica </a:t>
            </a:r>
          </a:p>
        </p:txBody>
      </p:sp>
    </p:spTree>
    <p:extLst>
      <p:ext uri="{BB962C8B-B14F-4D97-AF65-F5344CB8AC3E}">
        <p14:creationId xmlns:p14="http://schemas.microsoft.com/office/powerpoint/2010/main" val="12291913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51ECE4C-21CC-A40D-639F-3A1D426C614C}"/>
              </a:ext>
            </a:extLst>
          </p:cNvPr>
          <p:cNvSpPr/>
          <p:nvPr/>
        </p:nvSpPr>
        <p:spPr>
          <a:xfrm>
            <a:off x="9975226" y="1590263"/>
            <a:ext cx="2614338" cy="531412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57D0C6B-55D9-BE3D-7130-EF13BB04E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1"/>
          <a:stretch/>
        </p:blipFill>
        <p:spPr>
          <a:xfrm>
            <a:off x="837613" y="1506953"/>
            <a:ext cx="11449551" cy="789449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B5A0045-993A-FC55-D825-E57446788411}"/>
              </a:ext>
            </a:extLst>
          </p:cNvPr>
          <p:cNvSpPr/>
          <p:nvPr/>
        </p:nvSpPr>
        <p:spPr>
          <a:xfrm>
            <a:off x="415236" y="1640410"/>
            <a:ext cx="4580834" cy="114254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38C937D-D4EA-5EBC-B63C-F71B43D7C792}"/>
              </a:ext>
            </a:extLst>
          </p:cNvPr>
          <p:cNvSpPr/>
          <p:nvPr/>
        </p:nvSpPr>
        <p:spPr>
          <a:xfrm>
            <a:off x="261382" y="1372631"/>
            <a:ext cx="4580834" cy="114254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Tutta l’AR7…">
            <a:extLst>
              <a:ext uri="{FF2B5EF4-FFF2-40B4-BE49-F238E27FC236}">
                <a16:creationId xmlns:a16="http://schemas.microsoft.com/office/drawing/2014/main" id="{D268A36B-19CE-BEA6-BC2F-FEAB9D153C4F}"/>
              </a:ext>
            </a:extLst>
          </p:cNvPr>
          <p:cNvSpPr txBox="1"/>
          <p:nvPr/>
        </p:nvSpPr>
        <p:spPr>
          <a:xfrm>
            <a:off x="261382" y="1055411"/>
            <a:ext cx="7867325" cy="11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>
                <a:solidFill>
                  <a:schemeClr val="bg1"/>
                </a:solidFill>
              </a:rPr>
              <a:t>Stazioni di ricarica</a:t>
            </a:r>
          </a:p>
          <a:p>
            <a:pPr marL="777875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2000" b="0" dirty="0">
                <a:solidFill>
                  <a:srgbClr val="000000"/>
                </a:solidFill>
                <a:latin typeface="Helvetica Light"/>
              </a:rPr>
              <a:t>7 colonnine 22+22 kW</a:t>
            </a:r>
          </a:p>
        </p:txBody>
      </p:sp>
    </p:spTree>
    <p:extLst>
      <p:ext uri="{BB962C8B-B14F-4D97-AF65-F5344CB8AC3E}">
        <p14:creationId xmlns:p14="http://schemas.microsoft.com/office/powerpoint/2010/main" val="6322818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894</Words>
  <Application>Microsoft Office PowerPoint</Application>
  <PresentationFormat>Personalizzato</PresentationFormat>
  <Paragraphs>148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Arial</vt:lpstr>
      <vt:lpstr>Calibri</vt:lpstr>
      <vt:lpstr>CIDFont+F3</vt:lpstr>
      <vt:lpstr>CIDFont+F4</vt:lpstr>
      <vt:lpstr>Helvetica</vt:lpstr>
      <vt:lpstr>Helvetica Light</vt:lpstr>
      <vt:lpstr>Helvetica Neue</vt:lpstr>
      <vt:lpstr>Helvetica Neue Light</vt:lpstr>
      <vt:lpstr>Helvetica Neue Medium</vt:lpstr>
      <vt:lpstr>Black</vt:lpstr>
      <vt:lpstr>WP 4.3  Lavori di potenziamento della rete elettrica dei Laboratori Nazionali del Gran Sasso  Activity 3 – Energy Efficiency and User Safety   Luigi Cappelli on behalf of SIE</vt:lpstr>
      <vt:lpstr>Descrizione intervento</vt:lpstr>
      <vt:lpstr>Attività propedeutiche</vt:lpstr>
      <vt:lpstr>Aree interessate</vt:lpstr>
      <vt:lpstr>Aree interessate</vt:lpstr>
      <vt:lpstr>Aree interessate</vt:lpstr>
      <vt:lpstr>Aree interessate</vt:lpstr>
      <vt:lpstr>Aree interessate</vt:lpstr>
      <vt:lpstr>Aree interessate</vt:lpstr>
      <vt:lpstr>Aree interessate</vt:lpstr>
      <vt:lpstr>Aree interessate</vt:lpstr>
      <vt:lpstr>Cronoprogramma</vt:lpstr>
      <vt:lpstr>Disservizi</vt:lpstr>
      <vt:lpstr>Disservizi</vt:lpstr>
      <vt:lpstr>Interferenze</vt:lpstr>
      <vt:lpstr>Risorse</vt:lpstr>
      <vt:lpstr>WP 4.3  Lavori di potenziamento della rete elettrica dei Laboratori Nazionali del Gran Sasso  Activity 3 – Energy Efficiency and User Safety   Luigi Cappelli on behalf of 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4.1  Lavori di potenziamento della rete elettrica dei Laboratori Nazionali del Gran Sasso  Activity 1 – Power System Upgrade for new experiments   Luigi Cappelli on behalf of SIE</dc:title>
  <cp:lastModifiedBy>Luigi Cappelli</cp:lastModifiedBy>
  <cp:revision>25</cp:revision>
  <dcterms:modified xsi:type="dcterms:W3CDTF">2024-01-30T11:54:11Z</dcterms:modified>
</cp:coreProperties>
</file>