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5" r:id="rId6"/>
    <p:sldId id="276" r:id="rId7"/>
    <p:sldId id="269" r:id="rId8"/>
    <p:sldId id="270" r:id="rId9"/>
    <p:sldId id="277" r:id="rId10"/>
    <p:sldId id="278" r:id="rId11"/>
    <p:sldId id="260" r:id="rId12"/>
    <p:sldId id="261" r:id="rId13"/>
    <p:sldId id="262" r:id="rId14"/>
    <p:sldId id="263" r:id="rId15"/>
    <p:sldId id="264" r:id="rId16"/>
    <p:sldId id="274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1889" autoAdjust="0"/>
  </p:normalViewPr>
  <p:slideViewPr>
    <p:cSldViewPr snapToGrid="0">
      <p:cViewPr>
        <p:scale>
          <a:sx n="75" d="100"/>
          <a:sy n="75" d="100"/>
        </p:scale>
        <p:origin x="144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mage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Image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Image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60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62296" y="8492"/>
            <a:ext cx="1168020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6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"/>
          <p:cNvGrpSpPr/>
          <p:nvPr/>
        </p:nvGrpSpPr>
        <p:grpSpPr>
          <a:xfrm>
            <a:off x="11711794" y="60261"/>
            <a:ext cx="1227132" cy="1065058"/>
            <a:chOff x="0" y="0"/>
            <a:chExt cx="1227131" cy="1065057"/>
          </a:xfrm>
        </p:grpSpPr>
        <p:sp>
          <p:nvSpPr>
            <p:cNvPr id="70" name="Rectangle"/>
            <p:cNvSpPr/>
            <p:nvPr/>
          </p:nvSpPr>
          <p:spPr>
            <a:xfrm>
              <a:off x="0" y="0"/>
              <a:ext cx="1227132" cy="10650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71" name="CUORE_logo_whitebkg.pdf" descr="CUORE_logo_whitebkg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" y="432"/>
              <a:ext cx="1225836" cy="1064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Content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58750" y="9294283"/>
            <a:ext cx="13157200" cy="457201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95400">
              <a:buClr>
                <a:srgbClr val="000000"/>
              </a:buClr>
              <a:defRPr sz="16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" name="Compact Stars in the QCD phase diagram V”…"/>
          <p:cNvSpPr txBox="1"/>
          <p:nvPr/>
        </p:nvSpPr>
        <p:spPr>
          <a:xfrm>
            <a:off x="-64629" y="9304866"/>
            <a:ext cx="3455591" cy="6046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Compact Stars in the QCD phase diagram V” </a:t>
            </a:r>
          </a:p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May 25, 2016 - LNGS, Italy </a:t>
            </a:r>
          </a:p>
        </p:txBody>
      </p:sp>
      <p:sp>
        <p:nvSpPr>
          <p:cNvPr id="76" name="Neutrinoless ββ decay @ LNGS…"/>
          <p:cNvSpPr txBox="1"/>
          <p:nvPr/>
        </p:nvSpPr>
        <p:spPr>
          <a:xfrm>
            <a:off x="4167605" y="9309476"/>
            <a:ext cx="4669590" cy="42681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Neutrinoless ββ decay @ LNGS</a:t>
            </a:r>
          </a:p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Carlo Bucci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0" y="-38100"/>
            <a:ext cx="13004800" cy="1106313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</p:spPr>
        <p:txBody>
          <a:bodyPr lIns="38100" tIns="38100" rIns="38100" bIns="38100">
            <a:noAutofit/>
          </a:bodyPr>
          <a:lstStyle>
            <a:lvl1pPr algn="l" defTabSz="1295400">
              <a:defRPr sz="4400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9409" y="9372600"/>
            <a:ext cx="314922" cy="298153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defTabSz="1295400">
              <a:buClr>
                <a:srgbClr val="FFFFFF"/>
              </a:buClr>
              <a:defRPr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GSSI - 12 March 2019"/>
          <p:cNvSpPr txBox="1"/>
          <p:nvPr/>
        </p:nvSpPr>
        <p:spPr>
          <a:xfrm>
            <a:off x="71189" y="9401446"/>
            <a:ext cx="209225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GSSI - 12 March 2019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0" y="9347200"/>
            <a:ext cx="13004800" cy="393700"/>
          </a:xfrm>
          <a:prstGeom prst="rect">
            <a:avLst/>
          </a:prstGeom>
          <a:solidFill>
            <a:srgbClr val="001E57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O. Cremonesi - April 2018 - Double Beta Decay - GSSI"/>
          <p:cNvSpPr txBox="1"/>
          <p:nvPr/>
        </p:nvSpPr>
        <p:spPr>
          <a:xfrm>
            <a:off x="38100" y="9395770"/>
            <a:ext cx="4203700" cy="292101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647700">
              <a:buClr>
                <a:srgbClr val="9A9A9A"/>
              </a:buClr>
              <a:defRPr sz="1400" b="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O. Cremonesi - April 2018 - Double Beta Decay - GSSI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-12700" y="-66604"/>
            <a:ext cx="13030200" cy="901701"/>
          </a:xfrm>
          <a:prstGeom prst="rect">
            <a:avLst/>
          </a:prstGeom>
          <a:solidFill>
            <a:srgbClr val="001E57"/>
          </a:solidFill>
          <a:ln>
            <a:round/>
          </a:ln>
        </p:spPr>
        <p:txBody>
          <a:bodyPr lIns="38100" tIns="38100" rIns="38100" bIns="38100">
            <a:noAutofit/>
          </a:bodyPr>
          <a:lstStyle>
            <a:lvl1pPr algn="l" defTabSz="647700">
              <a:defRPr sz="4800" b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0728" y="9383669"/>
            <a:ext cx="269132" cy="26556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647700">
              <a:defRPr sz="1400"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CSN2 - 10 Aprile 2018"/>
          <p:cNvSpPr txBox="1"/>
          <p:nvPr/>
        </p:nvSpPr>
        <p:spPr>
          <a:xfrm>
            <a:off x="62451" y="9401446"/>
            <a:ext cx="2109725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CSN2 - 10 Aprile 2018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475034" y="8492"/>
            <a:ext cx="11529631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OUP 20|21, 30 June 2021"/>
          <p:cNvSpPr txBox="1"/>
          <p:nvPr/>
        </p:nvSpPr>
        <p:spPr>
          <a:xfrm>
            <a:off x="284607" y="9407427"/>
            <a:ext cx="2239189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SOUP 20|21, 30 June 2021</a:t>
            </a:r>
          </a:p>
        </p:txBody>
      </p:sp>
      <p:pic>
        <p:nvPicPr>
          <p:cNvPr id="9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" y="93425"/>
            <a:ext cx="1543633" cy="998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4040" y="8492"/>
            <a:ext cx="9552177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an Casciano dei Bagni - 31 Gennaio 2024"/>
          <p:cNvSpPr txBox="1"/>
          <p:nvPr/>
        </p:nvSpPr>
        <p:spPr>
          <a:xfrm>
            <a:off x="133781" y="9376940"/>
            <a:ext cx="395140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San </a:t>
            </a:r>
            <a:r>
              <a:rPr dirty="0" err="1"/>
              <a:t>Casciano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Bagni</a:t>
            </a:r>
            <a:r>
              <a:rPr dirty="0"/>
              <a:t> - </a:t>
            </a:r>
            <a:r>
              <a:rPr lang="it-IT" dirty="0"/>
              <a:t>01</a:t>
            </a:r>
            <a:r>
              <a:rPr dirty="0"/>
              <a:t> </a:t>
            </a:r>
            <a:r>
              <a:rPr lang="it-IT" dirty="0"/>
              <a:t>Febbraio</a:t>
            </a:r>
            <a:r>
              <a:rPr dirty="0"/>
              <a:t> 2024</a:t>
            </a:r>
          </a:p>
        </p:txBody>
      </p:sp>
      <p:pic>
        <p:nvPicPr>
          <p:cNvPr id="14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6" y="21289"/>
            <a:ext cx="1766616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fut.jpeg" descr="logofut.jpeg"/>
          <p:cNvPicPr>
            <a:picLocks noChangeAspect="1"/>
          </p:cNvPicPr>
          <p:nvPr/>
        </p:nvPicPr>
        <p:blipFill>
          <a:blip r:embed="rId3"/>
          <a:srcRect l="25485" r="19936" b="5420"/>
          <a:stretch>
            <a:fillRect/>
          </a:stretch>
        </p:blipFill>
        <p:spPr>
          <a:xfrm>
            <a:off x="11640349" y="21289"/>
            <a:ext cx="1319183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ebora Polidoro"/>
          <p:cNvSpPr txBox="1"/>
          <p:nvPr/>
        </p:nvSpPr>
        <p:spPr>
          <a:xfrm>
            <a:off x="5979731" y="9376940"/>
            <a:ext cx="128080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it-IT" dirty="0"/>
              <a:t>Luigi Cappelli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27399" y="8492"/>
            <a:ext cx="12750002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JENAS meeting - 15 October 2019"/>
          <p:cNvSpPr txBox="1"/>
          <p:nvPr/>
        </p:nvSpPr>
        <p:spPr>
          <a:xfrm>
            <a:off x="165344" y="9401446"/>
            <a:ext cx="3186279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JENAS meeting - 15 October 2019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MH_gene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arlo Bucci, INFN-LNGS"/>
          <p:cNvSpPr txBox="1"/>
          <p:nvPr/>
        </p:nvSpPr>
        <p:spPr>
          <a:xfrm>
            <a:off x="418735" y="8180493"/>
            <a:ext cx="2871895" cy="32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algn="l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Carlo Bucci, INFN-LNGS</a:t>
            </a:r>
          </a:p>
        </p:txBody>
      </p:sp>
      <p:sp>
        <p:nvSpPr>
          <p:cNvPr id="107" name="NLDBD Portfolio Review, July 13-16, 2021"/>
          <p:cNvSpPr txBox="1"/>
          <p:nvPr/>
        </p:nvSpPr>
        <p:spPr>
          <a:xfrm>
            <a:off x="4829386" y="8173720"/>
            <a:ext cx="3346028" cy="54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NLDBD Portfolio Review, July 13-16, 2021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69290" y="8180493"/>
            <a:ext cx="318842" cy="324275"/>
          </a:xfrm>
          <a:prstGeom prst="rect">
            <a:avLst/>
          </a:prstGeom>
        </p:spPr>
        <p:txBody>
          <a:bodyPr lIns="54186" tIns="54186" rIns="54186" bIns="54186"/>
          <a:lstStyle>
            <a:lvl1pPr defTabSz="65024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407631" y="2325403"/>
            <a:ext cx="12160070" cy="5675564"/>
          </a:xfrm>
          <a:prstGeom prst="rect">
            <a:avLst/>
          </a:prstGeom>
        </p:spPr>
        <p:txBody>
          <a:bodyPr lIns="54186" tIns="54186" rIns="54186" bIns="54186" anchor="t">
            <a:noAutofit/>
          </a:bodyPr>
          <a:lstStyle>
            <a:lvl1pPr marL="512119" marR="57787" indent="-471487" defTabSz="1300480">
              <a:spcBef>
                <a:spcPts val="1000"/>
              </a:spcBef>
              <a:buClrTx/>
              <a:buSzPct val="100000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5635" marR="57787" indent="-387803" defTabSz="1300480">
              <a:spcBef>
                <a:spcPts val="900"/>
              </a:spcBef>
              <a:buClrTx/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78882" marR="57787" indent="-323850" defTabSz="1300480">
              <a:spcBef>
                <a:spcPts val="800"/>
              </a:spcBef>
              <a:buClrTx/>
              <a:buSzPct val="100000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32272" marR="57787" indent="-320039" defTabSz="1300480">
              <a:spcBef>
                <a:spcPts val="600"/>
              </a:spcBef>
              <a:buClrTx/>
              <a:buSzPct val="100000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89472" marR="57787" indent="-320039" defTabSz="1300480">
              <a:spcBef>
                <a:spcPts val="600"/>
              </a:spcBef>
              <a:buClrTx/>
              <a:buSzPct val="100000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-12715" y="1237561"/>
            <a:ext cx="12133775" cy="758615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marL="57787" marR="57787" algn="l" defTabSz="1300480">
              <a:defRPr sz="4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113" name="Group"/>
          <p:cNvGrpSpPr/>
          <p:nvPr/>
        </p:nvGrpSpPr>
        <p:grpSpPr>
          <a:xfrm>
            <a:off x="12123248" y="1218948"/>
            <a:ext cx="879516" cy="879516"/>
            <a:chOff x="0" y="0"/>
            <a:chExt cx="879514" cy="879514"/>
          </a:xfrm>
        </p:grpSpPr>
        <p:sp>
          <p:nvSpPr>
            <p:cNvPr id="111" name="Square"/>
            <p:cNvSpPr/>
            <p:nvPr/>
          </p:nvSpPr>
          <p:spPr>
            <a:xfrm>
              <a:off x="0" y="0"/>
              <a:ext cx="879515" cy="8795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marL="57799" marR="57799" algn="l" defTabSz="1300480">
                <a:defRPr sz="3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12" name="LOGO_CUPID_v2_neutrini_institution_more_small.pdf-g31302-4294966522.png" descr="LOGO_CUPID_v2_neutrini_institution_more_small.pdf-g31302-429496652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08" y="57968"/>
              <a:ext cx="800298" cy="763579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2339974" y="1266824"/>
            <a:ext cx="8324852" cy="1156619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lIns="38100" tIns="38100" rIns="38100" bIns="38100"/>
          <a:lstStyle>
            <a:lvl1pPr marL="419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64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08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53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97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Paolo Gorla - LNGS"/>
          <p:cNvSpPr txBox="1"/>
          <p:nvPr/>
        </p:nvSpPr>
        <p:spPr>
          <a:xfrm>
            <a:off x="11255311" y="8135725"/>
            <a:ext cx="187299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Paolo Gorla - LNGS</a:t>
            </a:r>
          </a:p>
        </p:txBody>
      </p:sp>
      <p:sp>
        <p:nvSpPr>
          <p:cNvPr id="118" name="SNOLab"/>
          <p:cNvSpPr txBox="1"/>
          <p:nvPr/>
        </p:nvSpPr>
        <p:spPr>
          <a:xfrm>
            <a:off x="62111" y="8135725"/>
            <a:ext cx="86797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SNOLab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4970" y="8158162"/>
            <a:ext cx="314860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255182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21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roup"/>
          <p:cNvGrpSpPr/>
          <p:nvPr/>
        </p:nvGrpSpPr>
        <p:grpSpPr>
          <a:xfrm>
            <a:off x="11780746" y="103839"/>
            <a:ext cx="1126806" cy="977901"/>
            <a:chOff x="0" y="0"/>
            <a:chExt cx="1126805" cy="977900"/>
          </a:xfrm>
        </p:grpSpPr>
        <p:sp>
          <p:nvSpPr>
            <p:cNvPr id="22" name="Rectangle"/>
            <p:cNvSpPr/>
            <p:nvPr/>
          </p:nvSpPr>
          <p:spPr>
            <a:xfrm>
              <a:off x="181" y="0"/>
              <a:ext cx="1126443" cy="977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3" name="CUORE_logo_whitebkg.png" descr="CUORE_logo_whitebk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5"/>
              <a:ext cx="1126806" cy="977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mage"/>
          <p:cNvSpPr>
            <a:spLocks noGrp="1"/>
          </p:cNvSpPr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mage"/>
          <p:cNvSpPr>
            <a:spLocks noGrp="1"/>
          </p:cNvSpPr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10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P 1.1…"/>
          <p:cNvSpPr txBox="1">
            <a:spLocks noGrp="1"/>
          </p:cNvSpPr>
          <p:nvPr>
            <p:ph type="ctrTitle"/>
          </p:nvPr>
        </p:nvSpPr>
        <p:spPr>
          <a:xfrm>
            <a:off x="540966" y="1955800"/>
            <a:ext cx="12135978" cy="461886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dirty="0"/>
              <a:t>WP </a:t>
            </a:r>
            <a:r>
              <a:rPr lang="it-IT" b="1" dirty="0"/>
              <a:t>4.2</a:t>
            </a:r>
            <a:br>
              <a:rPr lang="it-IT" b="1" dirty="0"/>
            </a:br>
            <a:endParaRPr b="1" dirty="0"/>
          </a:p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4400" dirty="0"/>
              <a:t>Lavori di potenziamento della rete elettrica dei Laboratori Nazionali del Gran Sasso</a:t>
            </a:r>
            <a:br>
              <a:rPr lang="it-IT" sz="4400" dirty="0"/>
            </a:br>
            <a:br>
              <a:rPr lang="it-IT" sz="4400" dirty="0"/>
            </a:b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2 – UPS Power Distribution Upgrade</a:t>
            </a: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i="1" dirty="0"/>
            </a:br>
            <a:r>
              <a:rPr lang="en-US" sz="4400" dirty="0"/>
              <a:t>Luigi Cappelli</a:t>
            </a:r>
            <a:br>
              <a:rPr lang="en-US" sz="4400" dirty="0"/>
            </a:br>
            <a:r>
              <a:rPr lang="en-US" sz="3600" dirty="0"/>
              <a:t>on behalf of SIE</a:t>
            </a:r>
            <a:endParaRPr lang="en-US" dirty="0"/>
          </a:p>
        </p:txBody>
      </p:sp>
      <p:pic>
        <p:nvPicPr>
          <p:cNvPr id="124" name="logofut.jpeg" descr="logofut.jpeg"/>
          <p:cNvPicPr>
            <a:picLocks noChangeAspect="1"/>
          </p:cNvPicPr>
          <p:nvPr/>
        </p:nvPicPr>
        <p:blipFill>
          <a:blip r:embed="rId2"/>
          <a:srcRect l="25485" r="19936" b="5420"/>
          <a:stretch>
            <a:fillRect/>
          </a:stretch>
        </p:blipFill>
        <p:spPr>
          <a:xfrm>
            <a:off x="10834384" y="308103"/>
            <a:ext cx="1685622" cy="146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rogetto LNGS-FUTURE - IR0000024 - Avviso pubblico “Rafforzamento e creazione di Infrastrutture di Ricerca” PNRR, Decreto n. 3264 del 28.12.2021 – Missione 4 Componente 2, Linea di investimento 3.1 - finanziato dall’Unione Europea – NextGenerationEU - CU"/>
          <p:cNvSpPr txBox="1"/>
          <p:nvPr/>
        </p:nvSpPr>
        <p:spPr>
          <a:xfrm>
            <a:off x="7105710" y="8881287"/>
            <a:ext cx="577069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2800"/>
              </a:lnSpc>
              <a:defRPr sz="1000" b="0">
                <a:solidFill>
                  <a:srgbClr val="0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Progetto LNGS-FUTURE - IR0000024 - </a:t>
            </a:r>
            <a:r>
              <a:rPr dirty="0" err="1"/>
              <a:t>Avviso</a:t>
            </a:r>
            <a:r>
              <a:rPr dirty="0"/>
              <a:t> </a:t>
            </a:r>
            <a:r>
              <a:rPr dirty="0" err="1"/>
              <a:t>pubblico</a:t>
            </a:r>
            <a:r>
              <a:rPr dirty="0"/>
              <a:t> “</a:t>
            </a:r>
            <a:r>
              <a:rPr dirty="0" err="1"/>
              <a:t>Rafforzamento</a:t>
            </a:r>
            <a:r>
              <a:rPr dirty="0"/>
              <a:t> e </a:t>
            </a:r>
            <a:r>
              <a:rPr dirty="0" err="1"/>
              <a:t>creazione</a:t>
            </a:r>
            <a:r>
              <a:rPr dirty="0"/>
              <a:t> di </a:t>
            </a:r>
            <a:r>
              <a:rPr dirty="0" err="1"/>
              <a:t>Infrastrutture</a:t>
            </a:r>
            <a:r>
              <a:rPr dirty="0"/>
              <a:t> di </a:t>
            </a:r>
            <a:r>
              <a:rPr dirty="0" err="1"/>
              <a:t>Ricerca</a:t>
            </a:r>
            <a:r>
              <a:rPr dirty="0"/>
              <a:t>” PNRR, </a:t>
            </a:r>
            <a:r>
              <a:rPr dirty="0" err="1"/>
              <a:t>Decreto</a:t>
            </a:r>
            <a:r>
              <a:rPr dirty="0"/>
              <a:t> n. 3264 del 28.12.2021 – </a:t>
            </a:r>
            <a:r>
              <a:rPr dirty="0" err="1"/>
              <a:t>Missione</a:t>
            </a:r>
            <a:r>
              <a:rPr dirty="0"/>
              <a:t> 4 </a:t>
            </a:r>
            <a:r>
              <a:rPr dirty="0" err="1"/>
              <a:t>Componente</a:t>
            </a:r>
            <a:r>
              <a:rPr dirty="0"/>
              <a:t> 2, Linea di </a:t>
            </a:r>
            <a:r>
              <a:rPr dirty="0" err="1"/>
              <a:t>investimento</a:t>
            </a:r>
            <a:r>
              <a:rPr dirty="0"/>
              <a:t> 3.1 - </a:t>
            </a:r>
            <a:r>
              <a:rPr dirty="0" err="1"/>
              <a:t>finanziato</a:t>
            </a:r>
            <a:r>
              <a:rPr dirty="0"/>
              <a:t> </a:t>
            </a:r>
            <a:r>
              <a:rPr dirty="0" err="1"/>
              <a:t>dall’Unione</a:t>
            </a:r>
            <a:r>
              <a:rPr dirty="0"/>
              <a:t> </a:t>
            </a:r>
            <a:r>
              <a:rPr dirty="0" err="1"/>
              <a:t>Europea</a:t>
            </a:r>
            <a:r>
              <a:rPr dirty="0"/>
              <a:t> – </a:t>
            </a:r>
            <a:r>
              <a:rPr dirty="0" err="1"/>
              <a:t>NextGenerationEU</a:t>
            </a:r>
            <a:r>
              <a:rPr dirty="0"/>
              <a:t> - CUP I19D22000090007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9" y="8718254"/>
            <a:ext cx="6721943" cy="890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91EA56-C84D-7FFD-F92D-31C13DF7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58" y="1935225"/>
            <a:ext cx="10653683" cy="5883150"/>
          </a:xfrm>
          <a:prstGeom prst="rect">
            <a:avLst/>
          </a:prstGeom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E86D52-1621-457E-6F9F-8940D5329D90}"/>
              </a:ext>
            </a:extLst>
          </p:cNvPr>
          <p:cNvSpPr txBox="1"/>
          <p:nvPr/>
        </p:nvSpPr>
        <p:spPr>
          <a:xfrm>
            <a:off x="616029" y="5860181"/>
            <a:ext cx="6642100" cy="3208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Area di stoccaggio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Servizi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TIR TE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TIR AQ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bg1"/>
                </a:solidFill>
                <a:latin typeface="Helvetica Light"/>
              </a:rPr>
              <a:t>Lab Esterni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84F8E59-F6D2-5400-003C-D6596A90B82D}"/>
              </a:ext>
            </a:extLst>
          </p:cNvPr>
          <p:cNvSpPr/>
          <p:nvPr/>
        </p:nvSpPr>
        <p:spPr>
          <a:xfrm rot="19729753">
            <a:off x="4291747" y="3484402"/>
            <a:ext cx="2294688" cy="1295400"/>
          </a:xfrm>
          <a:prstGeom prst="rect">
            <a:avLst/>
          </a:prstGeom>
          <a:noFill/>
          <a:ln w="5715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7449ADD-054E-6C56-77AA-510BA82FF5DF}"/>
              </a:ext>
            </a:extLst>
          </p:cNvPr>
          <p:cNvCxnSpPr>
            <a:cxnSpLocks/>
          </p:cNvCxnSpPr>
          <p:nvPr/>
        </p:nvCxnSpPr>
        <p:spPr>
          <a:xfrm flipV="1">
            <a:off x="3276600" y="5381602"/>
            <a:ext cx="1446418" cy="3368698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712470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46" name="Cronoprogram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Cronoprogramma</a:t>
            </a:r>
          </a:p>
        </p:txBody>
      </p:sp>
      <p:graphicFrame>
        <p:nvGraphicFramePr>
          <p:cNvPr id="147" name="Table 1"/>
          <p:cNvGraphicFramePr/>
          <p:nvPr>
            <p:extLst>
              <p:ext uri="{D42A27DB-BD31-4B8C-83A1-F6EECF244321}">
                <p14:modId xmlns:p14="http://schemas.microsoft.com/office/powerpoint/2010/main" val="4053656626"/>
              </p:ext>
            </p:extLst>
          </p:nvPr>
        </p:nvGraphicFramePr>
        <p:xfrm>
          <a:off x="643627" y="1703963"/>
          <a:ext cx="11953002" cy="65633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41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Avvio Contratto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T0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Approvvigionamento materiali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1-4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 err="1">
                          <a:sym typeface="Helvetica Neue"/>
                        </a:rPr>
                        <a:t>Avvio</a:t>
                      </a:r>
                      <a:r>
                        <a:rPr sz="2200" dirty="0">
                          <a:sym typeface="Helvetica Neue"/>
                        </a:rPr>
                        <a:t> </a:t>
                      </a:r>
                      <a:r>
                        <a:rPr sz="2200" dirty="0" err="1">
                          <a:sym typeface="Helvetica Neue"/>
                        </a:rPr>
                        <a:t>Lavori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3 </a:t>
                      </a:r>
                      <a:r>
                        <a:rPr sz="2200" dirty="0" err="1">
                          <a:sym typeface="Helvetica Neue"/>
                        </a:rPr>
                        <a:t>Mes</a:t>
                      </a:r>
                      <a:r>
                        <a:rPr lang="it-IT" sz="2200" dirty="0">
                          <a:sym typeface="Helvetica Neue"/>
                        </a:rPr>
                        <a:t>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Realizzazione canaline e cavidotti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2</a:t>
                      </a:r>
                      <a:r>
                        <a:rPr sz="2200" dirty="0">
                          <a:sym typeface="Helvetica Neue"/>
                        </a:rPr>
                        <a:t>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Stesura Cavi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chemeClr val="bg1"/>
                          </a:solidFill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olidFill>
                            <a:schemeClr val="bg1"/>
                          </a:solidFill>
                          <a:sym typeface="Helvetica Neue"/>
                        </a:rPr>
                        <a:t>5</a:t>
                      </a:r>
                      <a:r>
                        <a:rPr sz="2200" dirty="0">
                          <a:solidFill>
                            <a:schemeClr val="bg1"/>
                          </a:solidFill>
                          <a:sym typeface="Helvetica Neue"/>
                        </a:rPr>
                        <a:t> </a:t>
                      </a:r>
                      <a:r>
                        <a:rPr sz="2200" dirty="0" err="1">
                          <a:solidFill>
                            <a:schemeClr val="bg1"/>
                          </a:solidFill>
                          <a:sym typeface="Helvetica Neue"/>
                        </a:rPr>
                        <a:t>Mesi</a:t>
                      </a:r>
                      <a:endParaRPr sz="2200" dirty="0">
                        <a:solidFill>
                          <a:schemeClr val="bg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Installazione Condotti Sbarre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7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Installazione UPS Rete </a:t>
                      </a:r>
                      <a:r>
                        <a:rPr lang="it-IT" sz="2200" dirty="0" err="1">
                          <a:sym typeface="Helvetica Neue"/>
                        </a:rPr>
                        <a:t>Magliata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T0 + 8 Mesi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14275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Installazione Shelter e UPS esperimenti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FF0000"/>
                          </a:solidFill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olidFill>
                            <a:srgbClr val="FF0000"/>
                          </a:solidFill>
                          <a:sym typeface="Helvetica Neue"/>
                        </a:rPr>
                        <a:t>9 </a:t>
                      </a:r>
                      <a:r>
                        <a:rPr sz="2200" dirty="0" err="1">
                          <a:solidFill>
                            <a:srgbClr val="FF0000"/>
                          </a:solidFill>
                          <a:sym typeface="Helvetica Neue"/>
                        </a:rPr>
                        <a:t>Mesi</a:t>
                      </a:r>
                      <a:r>
                        <a:rPr lang="it-IT" sz="2200" dirty="0">
                          <a:solidFill>
                            <a:srgbClr val="FF0000"/>
                          </a:solidFill>
                          <a:sym typeface="Helvetica Neue"/>
                        </a:rPr>
                        <a:t>*</a:t>
                      </a:r>
                      <a:endParaRPr sz="2200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Fine </a:t>
                      </a:r>
                      <a:r>
                        <a:rPr sz="2200" dirty="0" err="1">
                          <a:sym typeface="Helvetica Neue"/>
                        </a:rPr>
                        <a:t>Lavori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lnB w="25400">
                      <a:solidFill>
                        <a:srgbClr val="6C6C6C"/>
                      </a:solidFill>
                      <a:miter lim="400000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10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lnB w="25400">
                      <a:solidFill>
                        <a:srgbClr val="6C6C6C"/>
                      </a:solidFill>
                      <a:miter lim="400000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8" name="Stima del T0: Febbraio 2024"/>
          <p:cNvSpPr txBox="1"/>
          <p:nvPr/>
        </p:nvSpPr>
        <p:spPr>
          <a:xfrm>
            <a:off x="597688" y="8228446"/>
            <a:ext cx="461030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/>
              <a:t>Stima</a:t>
            </a:r>
            <a:r>
              <a:rPr dirty="0"/>
              <a:t> del T0: </a:t>
            </a:r>
            <a:r>
              <a:rPr dirty="0" err="1"/>
              <a:t>Febbraio</a:t>
            </a:r>
            <a:r>
              <a:rPr dirty="0"/>
              <a:t> 2024</a:t>
            </a:r>
          </a:p>
        </p:txBody>
      </p:sp>
      <p:sp>
        <p:nvSpPr>
          <p:cNvPr id="2" name="Stima del T0: Febbraio 2024">
            <a:extLst>
              <a:ext uri="{FF2B5EF4-FFF2-40B4-BE49-F238E27FC236}">
                <a16:creationId xmlns:a16="http://schemas.microsoft.com/office/drawing/2014/main" id="{6F9854B9-448D-0E4B-D185-3B59052D126D}"/>
              </a:ext>
            </a:extLst>
          </p:cNvPr>
          <p:cNvSpPr txBox="1"/>
          <p:nvPr/>
        </p:nvSpPr>
        <p:spPr>
          <a:xfrm>
            <a:off x="8014265" y="8394746"/>
            <a:ext cx="2741135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* questione DAMA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Disservizi</a:t>
            </a:r>
          </a:p>
        </p:txBody>
      </p:sp>
      <p:sp>
        <p:nvSpPr>
          <p:cNvPr id="152" name="Interruzione della corrente normale…"/>
          <p:cNvSpPr txBox="1"/>
          <p:nvPr/>
        </p:nvSpPr>
        <p:spPr>
          <a:xfrm>
            <a:off x="386532" y="1507831"/>
            <a:ext cx="12231736" cy="239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Sostituzione UPS Rete </a:t>
            </a:r>
            <a:r>
              <a:rPr lang="it-IT" dirty="0" err="1"/>
              <a:t>Magliata</a:t>
            </a:r>
            <a:r>
              <a:rPr lang="it-IT" dirty="0"/>
              <a:t> 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Laboratori Sotterranei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Box UPS, Sala Controllo e Lab Acque Falgiani</a:t>
            </a:r>
            <a:endParaRPr dirty="0">
              <a:solidFill>
                <a:srgbClr val="FF0000"/>
              </a:solidFill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dopo </a:t>
            </a:r>
            <a:r>
              <a:rPr lang="it-IT" dirty="0"/>
              <a:t>8 </a:t>
            </a:r>
            <a:r>
              <a:rPr dirty="0" err="1"/>
              <a:t>mesi</a:t>
            </a:r>
            <a:r>
              <a:rPr dirty="0"/>
              <a:t> </a:t>
            </a:r>
            <a:r>
              <a:rPr dirty="0" err="1"/>
              <a:t>dall’avvio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lavori</a:t>
            </a:r>
            <a:r>
              <a:rPr dirty="0"/>
              <a:t> </a:t>
            </a:r>
            <a:r>
              <a:rPr lang="it-IT" dirty="0"/>
              <a:t>(ottobre-novembre)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Per </a:t>
            </a:r>
            <a:r>
              <a:rPr dirty="0" err="1"/>
              <a:t>quanto</a:t>
            </a:r>
            <a:r>
              <a:rPr dirty="0"/>
              <a:t>: </a:t>
            </a:r>
            <a:r>
              <a:rPr lang="it-IT" dirty="0"/>
              <a:t>~ poche</a:t>
            </a:r>
            <a:r>
              <a:rPr dirty="0"/>
              <a:t> </a:t>
            </a:r>
            <a:r>
              <a:rPr lang="it-IT" dirty="0"/>
              <a:t>ore</a:t>
            </a:r>
            <a:endParaRPr dirty="0"/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96134" y="3996158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96134" y="6625042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60" name="Interferen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Interferenze</a:t>
            </a:r>
          </a:p>
        </p:txBody>
      </p:sp>
      <p:sp>
        <p:nvSpPr>
          <p:cNvPr id="161" name="Contemporaneità in Sala C con il cantiere DarkSide…"/>
          <p:cNvSpPr txBox="1"/>
          <p:nvPr/>
        </p:nvSpPr>
        <p:spPr>
          <a:xfrm>
            <a:off x="416980" y="4457860"/>
            <a:ext cx="11220746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62" name="Qua intendo un elenco delle attività che potenzialmente sono influenzate o influenzano l’attività PNRR anche se non ci sono disservizi evidenti.…"/>
          <p:cNvSpPr txBox="1"/>
          <p:nvPr/>
        </p:nvSpPr>
        <p:spPr>
          <a:xfrm>
            <a:off x="717537" y="1946620"/>
            <a:ext cx="11870283" cy="6744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Installazione Blindo e passaggio cavi nelle Sale Sperimentali: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SALA A: cantieri?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SALA B: </a:t>
            </a:r>
            <a:r>
              <a:rPr lang="it-IT" sz="2600" b="0" u="sng" dirty="0" err="1">
                <a:solidFill>
                  <a:srgbClr val="000000"/>
                </a:solidFill>
                <a:latin typeface="Helvetica Light"/>
              </a:rPr>
              <a:t>Cryoplatform</a:t>
            </a:r>
            <a:endParaRPr lang="it-IT" dirty="0"/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SALA C: </a:t>
            </a:r>
            <a:r>
              <a:rPr lang="it-IT" sz="2600" b="0" u="sng" dirty="0" err="1">
                <a:solidFill>
                  <a:srgbClr val="000000"/>
                </a:solidFill>
                <a:latin typeface="Helvetica Light"/>
              </a:rPr>
              <a:t>Darkside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, smontaggio </a:t>
            </a:r>
            <a:r>
              <a:rPr lang="it-IT" sz="2600" b="0" u="sng" dirty="0" err="1">
                <a:solidFill>
                  <a:srgbClr val="000000"/>
                </a:solidFill>
                <a:latin typeface="Helvetica Light"/>
              </a:rPr>
              <a:t>Borexino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?</a:t>
            </a:r>
            <a:endParaRPr lang="it-IT" dirty="0"/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dirty="0"/>
          </a:p>
          <a:p>
            <a:pPr marL="457200" indent="-457200" algn="l" defTabSz="457200"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Passaggio cavi in galleria auto: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- </a:t>
            </a:r>
            <a:r>
              <a:rPr lang="it-IT" sz="2600" u="sng" dirty="0">
                <a:solidFill>
                  <a:srgbClr val="000000"/>
                </a:solidFill>
                <a:latin typeface="Helvetica Light"/>
              </a:rPr>
              <a:t>Sostituzione tubi ventilazione (G. Bucciarelli)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- </a:t>
            </a:r>
            <a:r>
              <a:rPr lang="it-IT" sz="2600" u="sng" dirty="0">
                <a:solidFill>
                  <a:srgbClr val="000000"/>
                </a:solidFill>
                <a:latin typeface="Helvetica Light"/>
              </a:rPr>
              <a:t>Vietato il parcheggio delle auto (a tratti)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</a:t>
            </a:r>
            <a:endParaRPr lang="it-IT" sz="2600" b="0" i="1" dirty="0">
              <a:solidFill>
                <a:srgbClr val="000000"/>
              </a:solidFill>
              <a:latin typeface="Helvetica Light"/>
            </a:endParaRPr>
          </a:p>
          <a:p>
            <a:pPr marL="457200" indent="-457200" algn="l" defTabSz="457200"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Passaggio cavi e scarico/montaggio shelters: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- </a:t>
            </a:r>
            <a:r>
              <a:rPr lang="it-IT" sz="2600" u="sng" dirty="0">
                <a:solidFill>
                  <a:srgbClr val="000000"/>
                </a:solidFill>
                <a:latin typeface="Helvetica Light"/>
              </a:rPr>
              <a:t>Occupazione della galleria TIR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i="1" dirty="0"/>
          </a:p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Tutte le attività: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- 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sovrapposizione con WP4.3 (revamping sale + sicurezza)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i="1" dirty="0">
                <a:solidFill>
                  <a:srgbClr val="000000"/>
                </a:solidFill>
                <a:latin typeface="Helvetica Light"/>
              </a:rPr>
              <a:t>cercheremo di evitare al contemporaneità nello stesso luogo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65" name="Risor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Risorse</a:t>
            </a:r>
          </a:p>
        </p:txBody>
      </p:sp>
      <p:sp>
        <p:nvSpPr>
          <p:cNvPr id="166" name="RUP: Chiara Zarra…"/>
          <p:cNvSpPr txBox="1"/>
          <p:nvPr/>
        </p:nvSpPr>
        <p:spPr>
          <a:xfrm>
            <a:off x="569242" y="1891866"/>
            <a:ext cx="11866315" cy="3218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RUP: </a:t>
            </a:r>
            <a:r>
              <a:rPr lang="it-IT" dirty="0"/>
              <a:t>Luigi Cappelli</a:t>
            </a:r>
          </a:p>
          <a:p>
            <a:pPr marL="330200" indent="-330200" algn="just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Ufficio RUP: Antonio Iannuzzo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DL: </a:t>
            </a:r>
            <a:r>
              <a:rPr lang="it-IT" dirty="0"/>
              <a:t>Fabrizio Torelli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DO: </a:t>
            </a:r>
            <a:r>
              <a:rPr lang="it-IT" dirty="0"/>
              <a:t>Nando Polidoro, Manuel Palesse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CSE: </a:t>
            </a:r>
            <a:r>
              <a:rPr lang="it-IT" dirty="0"/>
              <a:t>Ing. Salvatore Baldassarra</a:t>
            </a:r>
            <a:endParaRPr dirty="0"/>
          </a:p>
        </p:txBody>
      </p:sp>
      <p:sp>
        <p:nvSpPr>
          <p:cNvPr id="167" name="Si prevede il supporto di N persone di OMNIA per N settimane…"/>
          <p:cNvSpPr txBox="1"/>
          <p:nvPr/>
        </p:nvSpPr>
        <p:spPr>
          <a:xfrm>
            <a:off x="569242" y="6137541"/>
            <a:ext cx="11866316" cy="2437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Si </a:t>
            </a:r>
            <a:r>
              <a:rPr dirty="0" err="1"/>
              <a:t>prevede</a:t>
            </a:r>
            <a:r>
              <a:rPr dirty="0"/>
              <a:t> il </a:t>
            </a:r>
            <a:r>
              <a:rPr dirty="0" err="1"/>
              <a:t>supporto</a:t>
            </a:r>
            <a:r>
              <a:rPr dirty="0"/>
              <a:t> di</a:t>
            </a:r>
            <a:r>
              <a:rPr lang="it-IT" dirty="0"/>
              <a:t>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2 mesi di lavoro Ditta Arcobaleno per smontaggio fan coils e bonifica cavi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2 persone del facchinaggio per spostamento materiale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OMNIA per qualche giorno per invertire interruttori su PCC Galleria Servizi</a:t>
            </a:r>
            <a:endParaRPr b="0" dirty="0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68" name="Line"/>
          <p:cNvSpPr/>
          <p:nvPr/>
        </p:nvSpPr>
        <p:spPr>
          <a:xfrm>
            <a:off x="96134" y="5282868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DITTE ESTERNE"/>
          <p:cNvSpPr txBox="1"/>
          <p:nvPr/>
        </p:nvSpPr>
        <p:spPr>
          <a:xfrm>
            <a:off x="460325" y="5561360"/>
            <a:ext cx="292989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60000"/>
              </a:lnSpc>
              <a:buClr>
                <a:srgbClr val="000000"/>
              </a:buClr>
              <a:defRPr sz="3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DITTE ESTERNE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72" name="No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</a:t>
            </a:r>
          </a:p>
        </p:txBody>
      </p:sp>
      <p:sp>
        <p:nvSpPr>
          <p:cNvPr id="3" name="Qua intendo un elenco delle attività che potenzialmente sono influenzate o influenzano l’attività PNRR anche se non ci sono disservizi evidenti.…">
            <a:extLst>
              <a:ext uri="{FF2B5EF4-FFF2-40B4-BE49-F238E27FC236}">
                <a16:creationId xmlns:a16="http://schemas.microsoft.com/office/drawing/2014/main" id="{A2C988F9-896B-2C44-34ED-3AC33813F2A4}"/>
              </a:ext>
            </a:extLst>
          </p:cNvPr>
          <p:cNvSpPr txBox="1"/>
          <p:nvPr/>
        </p:nvSpPr>
        <p:spPr>
          <a:xfrm>
            <a:off x="870607" y="3692176"/>
            <a:ext cx="1174962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dirty="0"/>
          </a:p>
        </p:txBody>
      </p:sp>
      <p:sp>
        <p:nvSpPr>
          <p:cNvPr id="5" name="Qua intendo un elenco delle attività che potenzialmente sono influenzate o influenzano l’attività PNRR anche se non ci sono disservizi evidenti.…">
            <a:extLst>
              <a:ext uri="{FF2B5EF4-FFF2-40B4-BE49-F238E27FC236}">
                <a16:creationId xmlns:a16="http://schemas.microsoft.com/office/drawing/2014/main" id="{D76BCA18-05D2-C337-E508-EF1021C53C77}"/>
              </a:ext>
            </a:extLst>
          </p:cNvPr>
          <p:cNvSpPr txBox="1"/>
          <p:nvPr/>
        </p:nvSpPr>
        <p:spPr>
          <a:xfrm>
            <a:off x="984247" y="4971903"/>
            <a:ext cx="11749620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476066-0169-DC90-8217-DE042243AB7F}"/>
              </a:ext>
            </a:extLst>
          </p:cNvPr>
          <p:cNvSpPr txBox="1"/>
          <p:nvPr/>
        </p:nvSpPr>
        <p:spPr>
          <a:xfrm>
            <a:off x="-117678" y="1726746"/>
            <a:ext cx="45190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Richiesta di Variante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984D71-20F0-FDF7-B4AE-1C39D407E72A}"/>
              </a:ext>
            </a:extLst>
          </p:cNvPr>
          <p:cNvSpPr txBox="1"/>
          <p:nvPr/>
        </p:nvSpPr>
        <p:spPr>
          <a:xfrm>
            <a:off x="384572" y="2412658"/>
            <a:ext cx="10702527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44500" lvl="1" indent="0" algn="l" defTabSz="457200"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Nell’ottica di allargare la distribuzione da doppia sorgente con blindo anche in Sala D e Sala E, i quadri di uscita degli UPS devono prevedere altri 2 interruttori. Anche la forma del quadro, in funzione del nuovo layout, potrebbe cambiare. </a:t>
            </a:r>
          </a:p>
          <a:p>
            <a:pPr marL="444500" lvl="1" indent="0" algn="l" defTabSz="457200"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b="0" dirty="0">
              <a:solidFill>
                <a:srgbClr val="000000"/>
              </a:solidFill>
              <a:latin typeface="Helvetica Light"/>
            </a:endParaRPr>
          </a:p>
          <a:p>
            <a:pPr marL="444500" lvl="1" indent="0" algn="l" defTabSz="457200"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Importo stimato: circa 80 k€</a:t>
            </a:r>
          </a:p>
          <a:p>
            <a:pPr marL="444500" lvl="1" indent="0" algn="l" defTabSz="457200"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b="0" dirty="0">
              <a:solidFill>
                <a:srgbClr val="000000"/>
              </a:solidFill>
              <a:latin typeface="Helvetica Light"/>
            </a:endParaRPr>
          </a:p>
          <a:p>
            <a:pPr marL="444500" lvl="1" indent="0" algn="l" defTabSz="457200"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 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P 1.1…"/>
          <p:cNvSpPr txBox="1">
            <a:spLocks noGrp="1"/>
          </p:cNvSpPr>
          <p:nvPr>
            <p:ph type="ctrTitle"/>
          </p:nvPr>
        </p:nvSpPr>
        <p:spPr>
          <a:xfrm>
            <a:off x="540966" y="1955800"/>
            <a:ext cx="12135978" cy="461886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dirty="0"/>
              <a:t>WP </a:t>
            </a:r>
            <a:r>
              <a:rPr lang="it-IT" b="1" dirty="0"/>
              <a:t>4.2</a:t>
            </a:r>
            <a:br>
              <a:rPr lang="it-IT" b="1" dirty="0"/>
            </a:br>
            <a:endParaRPr b="1" dirty="0"/>
          </a:p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4400" dirty="0"/>
              <a:t>Lavori di potenziamento della rete elettrica dei Laboratori Nazionali del Gran Sasso</a:t>
            </a:r>
            <a:br>
              <a:rPr lang="it-IT" sz="4400" dirty="0"/>
            </a:br>
            <a:br>
              <a:rPr lang="it-IT" sz="4400" dirty="0"/>
            </a:b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2 – UPS Power Distribution Upgrade</a:t>
            </a: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i="1" dirty="0"/>
            </a:br>
            <a:endParaRPr lang="en-US" dirty="0"/>
          </a:p>
        </p:txBody>
      </p:sp>
      <p:pic>
        <p:nvPicPr>
          <p:cNvPr id="124" name="logofut.jpeg" descr="logofut.jpeg"/>
          <p:cNvPicPr>
            <a:picLocks noChangeAspect="1"/>
          </p:cNvPicPr>
          <p:nvPr/>
        </p:nvPicPr>
        <p:blipFill>
          <a:blip r:embed="rId2"/>
          <a:srcRect l="25485" r="19936" b="5420"/>
          <a:stretch>
            <a:fillRect/>
          </a:stretch>
        </p:blipFill>
        <p:spPr>
          <a:xfrm>
            <a:off x="10834384" y="308103"/>
            <a:ext cx="1685622" cy="146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rogetto LNGS-FUTURE - IR0000024 - Avviso pubblico “Rafforzamento e creazione di Infrastrutture di Ricerca” PNRR, Decreto n. 3264 del 28.12.2021 – Missione 4 Componente 2, Linea di investimento 3.1 - finanziato dall’Unione Europea – NextGenerationEU - CU"/>
          <p:cNvSpPr txBox="1"/>
          <p:nvPr/>
        </p:nvSpPr>
        <p:spPr>
          <a:xfrm>
            <a:off x="7105710" y="8881287"/>
            <a:ext cx="577069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2800"/>
              </a:lnSpc>
              <a:defRPr sz="1000" b="0">
                <a:solidFill>
                  <a:srgbClr val="000000"/>
                </a:solidFill>
              </a:defRPr>
            </a:lvl1pPr>
          </a:lstStyle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Progetto LNGS-FUTURE - IR0000024 -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Avviso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pubblico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“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Rafforzamento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e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creazione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di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Infrastrutture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di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Ricerca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” PNRR,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Decreto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n. 3264 del 28.12.2021 –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Missione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4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Componente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2, Linea di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investimento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3.1 -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finanziato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dall’Unione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Europea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–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NextGenerationEU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- CUP I19D22000090007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9" y="8718254"/>
            <a:ext cx="6721943" cy="8903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6230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9" name="Descrizione interv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Descrizione intervento</a:t>
            </a:r>
          </a:p>
        </p:txBody>
      </p:sp>
      <p:sp>
        <p:nvSpPr>
          <p:cNvPr id="130" name="Cosa si fa, qual è lo scopo dell’intervento…"/>
          <p:cNvSpPr txBox="1"/>
          <p:nvPr/>
        </p:nvSpPr>
        <p:spPr>
          <a:xfrm>
            <a:off x="660598" y="2195694"/>
            <a:ext cx="11220745" cy="6340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Potenziamento</a:t>
            </a:r>
            <a:r>
              <a:rPr lang="it-IT" dirty="0"/>
              <a:t> della rete elettrica UPS a servizio degli esperimenti: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Passaggio da architettura distribuita e centralizzata con ridondanza (configurazione 2N+1); 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Nuova potenza totale UPS installata per i laboratori sotterranei: 540 kW; 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Nuova distribuzione nelle sale sperimentali per mezzo di blindosbarre;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2000" dirty="0"/>
          </a:p>
          <a:p>
            <a:pPr marL="457200" indent="-457200" algn="l" defTabSz="457200">
              <a:lnSpc>
                <a:spcPct val="16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 </a:t>
            </a:r>
            <a:r>
              <a:rPr lang="it-IT" b="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Ridondanza</a:t>
            </a:r>
            <a:r>
              <a:rPr lang="it-IT" b="0" dirty="0">
                <a:solidFill>
                  <a:srgbClr val="000000"/>
                </a:solidFill>
                <a:latin typeface="Helvetica Light"/>
              </a:rPr>
              <a:t> dell’alimentazione delle utenze critiche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2 UPS modulari installati in 2 compartimenti antincendio separati e linee con percorsi diversi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Impianto propedeutico per utilizzo di STS per trasferimento automatico dell’alimentazione da GS a NC</a:t>
            </a:r>
          </a:p>
          <a:p>
            <a:pPr marL="444500" lvl="1" indent="0" algn="l" defTabSz="457200">
              <a:lnSpc>
                <a:spcPct val="160000"/>
              </a:lnSpc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800" dirty="0"/>
          </a:p>
          <a:p>
            <a:pPr marL="457200" indent="-457200" algn="l" defTabSz="457200">
              <a:lnSpc>
                <a:spcPct val="16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  <a:r>
              <a:rPr lang="it-IT" dirty="0"/>
              <a:t> degli UPS a servizio dei Sistemi di Sicurezza</a:t>
            </a:r>
          </a:p>
          <a:p>
            <a:pPr marL="777875" marR="0" lvl="1" indent="-333375" algn="l" defTabSz="457200" rtl="0" eaLnBrk="1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‣"/>
              <a:tabLst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Nuovi UPS modulari in sostituzione degli attuali monolitici obsoleti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87FFD9-1261-8071-6E5C-52E7A110D520}"/>
              </a:ext>
            </a:extLst>
          </p:cNvPr>
          <p:cNvSpPr txBox="1"/>
          <p:nvPr/>
        </p:nvSpPr>
        <p:spPr>
          <a:xfrm>
            <a:off x="4470400" y="1761708"/>
            <a:ext cx="777875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it-IT" sz="2400" b="0" i="1" u="none" strike="noStrike" baseline="0" dirty="0">
                <a:solidFill>
                  <a:srgbClr val="00B0F0"/>
                </a:solidFill>
                <a:latin typeface="CIDFont+F4"/>
              </a:rPr>
              <a:t>Importo</a:t>
            </a:r>
            <a:r>
              <a:rPr lang="it-IT" b="0" i="1" dirty="0">
                <a:solidFill>
                  <a:srgbClr val="00B0F0"/>
                </a:solidFill>
                <a:latin typeface="CIDFont+F4"/>
              </a:rPr>
              <a:t> </a:t>
            </a:r>
            <a:r>
              <a:rPr lang="it-IT" sz="2400" b="0" i="1" u="none" strike="noStrike" baseline="0" dirty="0">
                <a:solidFill>
                  <a:srgbClr val="00B0F0"/>
                </a:solidFill>
                <a:latin typeface="CIDFont+F4"/>
              </a:rPr>
              <a:t>complessivo di € 1.295.941,09 </a:t>
            </a:r>
            <a:r>
              <a:rPr lang="it-IT" sz="2400" b="0" i="1" u="none" strike="noStrike" baseline="0" dirty="0">
                <a:solidFill>
                  <a:srgbClr val="00B0F0"/>
                </a:solidFill>
                <a:latin typeface="CIDFont+F3"/>
              </a:rPr>
              <a:t>(oltre IVA 22%).</a:t>
            </a:r>
            <a:endParaRPr lang="it-IT" b="0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Premium Vector | Car battery icon vector">
            <a:extLst>
              <a:ext uri="{FF2B5EF4-FFF2-40B4-BE49-F238E27FC236}">
                <a16:creationId xmlns:a16="http://schemas.microsoft.com/office/drawing/2014/main" id="{1F6F5B26-DF8F-FE49-8164-32C857638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318" r="9791" b="17359"/>
          <a:stretch/>
        </p:blipFill>
        <p:spPr bwMode="auto">
          <a:xfrm>
            <a:off x="9614147" y="6618641"/>
            <a:ext cx="24511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33" name="Attività propedeuti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Attività propedeutiche</a:t>
            </a:r>
          </a:p>
        </p:txBody>
      </p:sp>
      <p:sp>
        <p:nvSpPr>
          <p:cNvPr id="134" name="Sgombero aree sperimentali attualmente in AR7 e stoccaggio/ricollocazione…"/>
          <p:cNvSpPr txBox="1"/>
          <p:nvPr/>
        </p:nvSpPr>
        <p:spPr>
          <a:xfrm>
            <a:off x="511547" y="1969805"/>
            <a:ext cx="11981706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Rimozione dei fan-coils dalle pareti est </a:t>
            </a:r>
          </a:p>
          <a:p>
            <a:pPr algn="l" defTabSz="457200">
              <a:buClr>
                <a:srgbClr val="000000"/>
              </a:buClr>
              <a:buSzPct val="100000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	della Sala A e Sala B (ditta Arcobaleno)</a:t>
            </a:r>
            <a:endParaRPr b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35" name="Etc.…"/>
          <p:cNvSpPr txBox="1"/>
          <p:nvPr/>
        </p:nvSpPr>
        <p:spPr>
          <a:xfrm>
            <a:off x="439573" y="7100788"/>
            <a:ext cx="11220745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</a:lstStyle>
          <a:p>
            <a:pPr>
              <a:lnSpc>
                <a:spcPct val="100000"/>
              </a:lnSpc>
            </a:pPr>
            <a:r>
              <a:rPr lang="it-IT" dirty="0"/>
              <a:t>Rimozione UPS a servizio di DAMA LIBRA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	(e relativo box GT6)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E63993-4C28-E309-C6CD-3BF56AF5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98" y="1483788"/>
            <a:ext cx="3729501" cy="216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gombero aree sperimentali attualmente in AR7 e stoccaggio/ricollocazione…">
            <a:extLst>
              <a:ext uri="{FF2B5EF4-FFF2-40B4-BE49-F238E27FC236}">
                <a16:creationId xmlns:a16="http://schemas.microsoft.com/office/drawing/2014/main" id="{A192BAF2-014D-1035-BEB6-D58C08580A1F}"/>
              </a:ext>
            </a:extLst>
          </p:cNvPr>
          <p:cNvSpPr txBox="1"/>
          <p:nvPr/>
        </p:nvSpPr>
        <p:spPr>
          <a:xfrm>
            <a:off x="439573" y="4740910"/>
            <a:ext cx="1198170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Scambio interruttori su PCC di GS (OMNIA)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9CEA54-1D5C-42A2-03EB-22B9D720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6130429"/>
            <a:ext cx="3816698" cy="284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pianti elettrici">
            <a:extLst>
              <a:ext uri="{FF2B5EF4-FFF2-40B4-BE49-F238E27FC236}">
                <a16:creationId xmlns:a16="http://schemas.microsoft.com/office/drawing/2014/main" id="{2EDFF61A-12AD-78FF-0216-0BF5384F4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4"/>
          <a:stretch/>
        </p:blipFill>
        <p:spPr bwMode="auto">
          <a:xfrm>
            <a:off x="8267700" y="3858075"/>
            <a:ext cx="3729501" cy="2037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tico Illustrazioni, Vettoriali E Clipart Stock – (21,893 Illustrazioni  Stock)">
            <a:extLst>
              <a:ext uri="{FF2B5EF4-FFF2-40B4-BE49-F238E27FC236}">
                <a16:creationId xmlns:a16="http://schemas.microsoft.com/office/drawing/2014/main" id="{045D7C0A-525C-F2DF-791F-25CEE79A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8" y="2402778"/>
            <a:ext cx="1663700" cy="12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ritico Illustrazioni, Vettoriali E Clipart Stock – (21,893 Illustrazioni  Stock)">
            <a:extLst>
              <a:ext uri="{FF2B5EF4-FFF2-40B4-BE49-F238E27FC236}">
                <a16:creationId xmlns:a16="http://schemas.microsoft.com/office/drawing/2014/main" id="{D1360CC3-574D-9539-283C-FAD5EB23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04" y="7906481"/>
            <a:ext cx="1663700" cy="12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C3876D23-AF14-9793-C704-7E1BE383C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32327" r="14748"/>
          <a:stretch/>
        </p:blipFill>
        <p:spPr>
          <a:xfrm>
            <a:off x="2482243" y="1525576"/>
            <a:ext cx="10251624" cy="7875870"/>
          </a:xfrm>
          <a:prstGeom prst="rect">
            <a:avLst/>
          </a:prstGeom>
        </p:spPr>
      </p:pic>
      <p:sp>
        <p:nvSpPr>
          <p:cNvPr id="34" name="Tutta l’AR7…">
            <a:extLst>
              <a:ext uri="{FF2B5EF4-FFF2-40B4-BE49-F238E27FC236}">
                <a16:creationId xmlns:a16="http://schemas.microsoft.com/office/drawing/2014/main" id="{46BC9575-0270-2A52-82D3-D75CD96C369D}"/>
              </a:ext>
            </a:extLst>
          </p:cNvPr>
          <p:cNvSpPr txBox="1"/>
          <p:nvPr/>
        </p:nvSpPr>
        <p:spPr>
          <a:xfrm>
            <a:off x="489029" y="2086840"/>
            <a:ext cx="6791801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Interi Lab Sotterranei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13CDD7-F911-E484-C51E-B54BBF10F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02" y="1460500"/>
            <a:ext cx="1823334" cy="7537194"/>
          </a:xfrm>
          <a:prstGeom prst="rect">
            <a:avLst/>
          </a:prstGeom>
        </p:spPr>
      </p:pic>
      <p:pic>
        <p:nvPicPr>
          <p:cNvPr id="6" name="Immagine 5" descr="Immagine che contiene testo, diagramma, linea, design&#10;&#10;Descrizione generata automaticamente">
            <a:extLst>
              <a:ext uri="{FF2B5EF4-FFF2-40B4-BE49-F238E27FC236}">
                <a16:creationId xmlns:a16="http://schemas.microsoft.com/office/drawing/2014/main" id="{50CD6925-EE7D-333A-A01A-02EED6512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05" y="1460500"/>
            <a:ext cx="1773846" cy="7632700"/>
          </a:xfrm>
          <a:prstGeom prst="rect">
            <a:avLst/>
          </a:prstGeom>
        </p:spPr>
      </p:pic>
      <p:pic>
        <p:nvPicPr>
          <p:cNvPr id="8" name="Immagine 7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EC8315F5-572D-ED54-FDF4-228BD80B1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20" y="1535233"/>
            <a:ext cx="1587878" cy="76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10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3A9C86-912F-4BAE-069A-308F79EB0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944"/>
            <a:ext cx="13004800" cy="3651512"/>
          </a:xfrm>
          <a:prstGeom prst="rect">
            <a:avLst/>
          </a:prstGeom>
        </p:spPr>
      </p:pic>
      <p:pic>
        <p:nvPicPr>
          <p:cNvPr id="7" name="Immagine 6" descr="Immagine che contiene cielo, container, contenitore&#10;&#10;Descrizione generata automaticamente">
            <a:extLst>
              <a:ext uri="{FF2B5EF4-FFF2-40B4-BE49-F238E27FC236}">
                <a16:creationId xmlns:a16="http://schemas.microsoft.com/office/drawing/2014/main" id="{746AD54A-7317-6045-0C4B-40259051B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1" y="5472505"/>
            <a:ext cx="4175760" cy="3631319"/>
          </a:xfrm>
          <a:prstGeom prst="rect">
            <a:avLst/>
          </a:prstGeom>
        </p:spPr>
      </p:pic>
      <p:pic>
        <p:nvPicPr>
          <p:cNvPr id="10" name="Immagine 9" descr="Immagine che contiene cielo, contenitore, design&#10;&#10;Descrizione generata automaticamente">
            <a:extLst>
              <a:ext uri="{FF2B5EF4-FFF2-40B4-BE49-F238E27FC236}">
                <a16:creationId xmlns:a16="http://schemas.microsoft.com/office/drawing/2014/main" id="{87899F88-FA25-1944-B9FC-1A4E39D86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1" y="5453607"/>
            <a:ext cx="4198290" cy="36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13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CC21F53-55D6-3B4F-4C52-4AA43F259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944"/>
            <a:ext cx="13004800" cy="3651512"/>
          </a:xfrm>
          <a:prstGeom prst="rect">
            <a:avLst/>
          </a:prstGeom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E86D52-1621-457E-6F9F-8940D5329D90}"/>
              </a:ext>
            </a:extLst>
          </p:cNvPr>
          <p:cNvSpPr txBox="1"/>
          <p:nvPr/>
        </p:nvSpPr>
        <p:spPr>
          <a:xfrm>
            <a:off x="755729" y="5872578"/>
            <a:ext cx="6642100" cy="3208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Area di stoccaggio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bg1"/>
                </a:solidFill>
                <a:latin typeface="Helvetica Light"/>
              </a:rPr>
              <a:t>Galleria Servizi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TIR TE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TIR AQ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Lab </a:t>
            </a:r>
            <a:r>
              <a:rPr lang="it-IT" sz="26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Eserni</a:t>
            </a:r>
            <a:endParaRPr lang="it-IT" sz="2600" b="0" dirty="0">
              <a:solidFill>
                <a:schemeClr val="tx2">
                  <a:lumMod val="20000"/>
                  <a:lumOff val="80000"/>
                </a:schemeClr>
              </a:solidFill>
              <a:latin typeface="Helvetica Ligh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4123FA1-2803-1C17-38F9-EC19D1A0B3D1}"/>
              </a:ext>
            </a:extLst>
          </p:cNvPr>
          <p:cNvSpPr/>
          <p:nvPr/>
        </p:nvSpPr>
        <p:spPr>
          <a:xfrm>
            <a:off x="9245600" y="2781300"/>
            <a:ext cx="990600" cy="723900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tx1"/>
            </a:bgClr>
          </a:patt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C986B02-4AC1-1821-5E97-B2966F77256F}"/>
              </a:ext>
            </a:extLst>
          </p:cNvPr>
          <p:cNvCxnSpPr>
            <a:cxnSpLocks/>
          </p:cNvCxnSpPr>
          <p:nvPr/>
        </p:nvCxnSpPr>
        <p:spPr>
          <a:xfrm flipV="1">
            <a:off x="3860800" y="3505200"/>
            <a:ext cx="5384800" cy="3416300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142713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E86D52-1621-457E-6F9F-8940D5329D90}"/>
              </a:ext>
            </a:extLst>
          </p:cNvPr>
          <p:cNvSpPr txBox="1"/>
          <p:nvPr/>
        </p:nvSpPr>
        <p:spPr>
          <a:xfrm>
            <a:off x="616029" y="5860181"/>
            <a:ext cx="6642100" cy="3208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Area di stoccaggio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Servizi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bg1"/>
                </a:solidFill>
                <a:latin typeface="Helvetica Light"/>
              </a:rPr>
              <a:t>Galleria TIR TE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TIR AQ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Lab Esterni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223FC0-E0C0-F811-5308-7AEA785F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44" y="2298700"/>
            <a:ext cx="7341360" cy="584646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84F8E59-F6D2-5400-003C-D6596A90B82D}"/>
              </a:ext>
            </a:extLst>
          </p:cNvPr>
          <p:cNvSpPr/>
          <p:nvPr/>
        </p:nvSpPr>
        <p:spPr>
          <a:xfrm>
            <a:off x="8178800" y="4521200"/>
            <a:ext cx="2552700" cy="1295400"/>
          </a:xfrm>
          <a:prstGeom prst="rect">
            <a:avLst/>
          </a:prstGeom>
          <a:noFill/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7449ADD-054E-6C56-77AA-510BA82FF5DF}"/>
              </a:ext>
            </a:extLst>
          </p:cNvPr>
          <p:cNvCxnSpPr/>
          <p:nvPr/>
        </p:nvCxnSpPr>
        <p:spPr>
          <a:xfrm flipV="1">
            <a:off x="3517900" y="5926548"/>
            <a:ext cx="5740400" cy="2501900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0828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507500B-8D95-7E4B-4B4B-6A96E0D2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52" y="2057632"/>
            <a:ext cx="7189648" cy="5917736"/>
          </a:xfrm>
          <a:prstGeom prst="rect">
            <a:avLst/>
          </a:prstGeom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E86D52-1621-457E-6F9F-8940D5329D90}"/>
              </a:ext>
            </a:extLst>
          </p:cNvPr>
          <p:cNvSpPr txBox="1"/>
          <p:nvPr/>
        </p:nvSpPr>
        <p:spPr>
          <a:xfrm>
            <a:off x="616029" y="5860181"/>
            <a:ext cx="6642100" cy="3208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Area di stoccaggio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Servizi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TIR TE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bg1"/>
                </a:solidFill>
                <a:latin typeface="Helvetica Light"/>
              </a:rPr>
              <a:t>Galleria TIR AQ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Lab Esterni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84F8E59-F6D2-5400-003C-D6596A90B82D}"/>
              </a:ext>
            </a:extLst>
          </p:cNvPr>
          <p:cNvSpPr/>
          <p:nvPr/>
        </p:nvSpPr>
        <p:spPr>
          <a:xfrm>
            <a:off x="5343778" y="4597965"/>
            <a:ext cx="2552700" cy="1295400"/>
          </a:xfrm>
          <a:prstGeom prst="rect">
            <a:avLst/>
          </a:prstGeom>
          <a:noFill/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7449ADD-054E-6C56-77AA-510BA82FF5DF}"/>
              </a:ext>
            </a:extLst>
          </p:cNvPr>
          <p:cNvCxnSpPr>
            <a:cxnSpLocks/>
          </p:cNvCxnSpPr>
          <p:nvPr/>
        </p:nvCxnSpPr>
        <p:spPr>
          <a:xfrm flipV="1">
            <a:off x="3771900" y="5994400"/>
            <a:ext cx="1571878" cy="2082800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164588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720</Words>
  <Application>Microsoft Office PowerPoint</Application>
  <PresentationFormat>Personalizzato</PresentationFormat>
  <Paragraphs>128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CIDFont+F3</vt:lpstr>
      <vt:lpstr>CIDFont+F4</vt:lpstr>
      <vt:lpstr>Helvetica</vt:lpstr>
      <vt:lpstr>Helvetica Light</vt:lpstr>
      <vt:lpstr>Helvetica Neue</vt:lpstr>
      <vt:lpstr>Helvetica Neue Light</vt:lpstr>
      <vt:lpstr>Helvetica Neue Medium</vt:lpstr>
      <vt:lpstr>Black</vt:lpstr>
      <vt:lpstr>WP 4.2  Lavori di potenziamento della rete elettrica dei Laboratori Nazionali del Gran Sasso  Activity 2 – UPS Power Distribution Upgrade   Luigi Cappelli on behalf of SIE</vt:lpstr>
      <vt:lpstr>Descrizione intervento</vt:lpstr>
      <vt:lpstr>Attività propedeutiche</vt:lpstr>
      <vt:lpstr>Aree interessate</vt:lpstr>
      <vt:lpstr>Aree interessate</vt:lpstr>
      <vt:lpstr>Aree interessate</vt:lpstr>
      <vt:lpstr>Aree interessate</vt:lpstr>
      <vt:lpstr>Aree interessate</vt:lpstr>
      <vt:lpstr>Aree interessate</vt:lpstr>
      <vt:lpstr>Aree interessate</vt:lpstr>
      <vt:lpstr>Cronoprogramma</vt:lpstr>
      <vt:lpstr>Disservizi</vt:lpstr>
      <vt:lpstr>Interferenze</vt:lpstr>
      <vt:lpstr>Risorse</vt:lpstr>
      <vt:lpstr>Note</vt:lpstr>
      <vt:lpstr>WP 4.2  Lavori di potenziamento della rete elettrica dei Laboratori Nazionali del Gran Sasso  Activity 2 – UPS Power Distribution Upgrade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4.1  Lavori di potenziamento della rete elettrica dei Laboratori Nazionali del Gran Sasso  Activity 1 – Power System Upgrade for new experiments   Luigi Cappelli on behalf of SIE</dc:title>
  <cp:lastModifiedBy>Luigi Cappelli</cp:lastModifiedBy>
  <cp:revision>13</cp:revision>
  <dcterms:modified xsi:type="dcterms:W3CDTF">2024-01-29T15:08:10Z</dcterms:modified>
</cp:coreProperties>
</file>