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8"/>
    <p:restoredTop sz="94648"/>
  </p:normalViewPr>
  <p:slideViewPr>
    <p:cSldViewPr snapToGrid="0">
      <p:cViewPr varScale="1">
        <p:scale>
          <a:sx n="72" d="100"/>
          <a:sy n="72" d="100"/>
        </p:scale>
        <p:origin x="11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Image"/>
          <p:cNvSpPr>
            <a:spLocks noGrp="1"/>
          </p:cNvSpPr>
          <p:nvPr>
            <p:ph type="pic" sz="quarter" idx="21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5" name="Image"/>
          <p:cNvSpPr>
            <a:spLocks noGrp="1"/>
          </p:cNvSpPr>
          <p:nvPr>
            <p:ph type="pic" sz="quarter" idx="22"/>
          </p:nvPr>
        </p:nvSpPr>
        <p:spPr>
          <a:xfrm>
            <a:off x="6737350" y="639233"/>
            <a:ext cx="5880100" cy="3920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6" name="Image"/>
          <p:cNvSpPr>
            <a:spLocks noGrp="1"/>
          </p:cNvSpPr>
          <p:nvPr>
            <p:ph type="pic" idx="23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60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Image"/>
          <p:cNvSpPr>
            <a:spLocks noGrp="1"/>
          </p:cNvSpPr>
          <p:nvPr>
            <p:ph type="pic" idx="21"/>
          </p:nvPr>
        </p:nvSpPr>
        <p:spPr>
          <a:xfrm>
            <a:off x="-929606" y="-12700"/>
            <a:ext cx="16551777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Line"/>
          <p:cNvSpPr/>
          <p:nvPr/>
        </p:nvSpPr>
        <p:spPr>
          <a:xfrm>
            <a:off x="63767" y="1203854"/>
            <a:ext cx="12877266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63737" y="9401446"/>
            <a:ext cx="340260" cy="32430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xfrm>
            <a:off x="662296" y="8492"/>
            <a:ext cx="11680208" cy="1168596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pic>
        <p:nvPicPr>
          <p:cNvPr id="69" name="2_LNGS_LOGO_NOME_ESTESO.jpg" descr="2_LNGS_LOGO_NOME_ESTE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6" y="105229"/>
            <a:ext cx="1507110" cy="975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2" name="Group"/>
          <p:cNvGrpSpPr/>
          <p:nvPr/>
        </p:nvGrpSpPr>
        <p:grpSpPr>
          <a:xfrm>
            <a:off x="11711794" y="60261"/>
            <a:ext cx="1227132" cy="1065058"/>
            <a:chOff x="0" y="0"/>
            <a:chExt cx="1227131" cy="1065057"/>
          </a:xfrm>
        </p:grpSpPr>
        <p:sp>
          <p:nvSpPr>
            <p:cNvPr id="70" name="Rectangle"/>
            <p:cNvSpPr/>
            <p:nvPr/>
          </p:nvSpPr>
          <p:spPr>
            <a:xfrm>
              <a:off x="0" y="0"/>
              <a:ext cx="1227132" cy="106505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71" name="CUORE_logo_whitebkg.pdf" descr="CUORE_logo_whitebkg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" y="432"/>
              <a:ext cx="1225836" cy="10641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, Content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-158750" y="9294283"/>
            <a:ext cx="13157200" cy="457201"/>
          </a:xfrm>
          <a:prstGeom prst="rect">
            <a:avLst/>
          </a:prstGeom>
          <a:gradFill>
            <a:gsLst>
              <a:gs pos="0">
                <a:srgbClr val="2079D2"/>
              </a:gs>
              <a:gs pos="100000">
                <a:srgbClr val="2079D2">
                  <a:alpha val="85000"/>
                </a:srgbClr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1295400">
              <a:buClr>
                <a:srgbClr val="000000"/>
              </a:buClr>
              <a:defRPr sz="16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5" name="Compact Stars in the QCD phase diagram V”…"/>
          <p:cNvSpPr txBox="1"/>
          <p:nvPr/>
        </p:nvSpPr>
        <p:spPr>
          <a:xfrm>
            <a:off x="-64629" y="9304866"/>
            <a:ext cx="3455591" cy="6046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1295400">
              <a:buClr>
                <a:srgbClr val="FFFFFF"/>
              </a:buClr>
              <a:defRPr sz="1200" b="0" i="1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Compact Stars in the QCD phase diagram V” </a:t>
            </a:r>
          </a:p>
          <a:p>
            <a:pPr defTabSz="1295400">
              <a:buClr>
                <a:srgbClr val="FFFFFF"/>
              </a:buClr>
              <a:defRPr sz="1200" b="0" i="1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May 25, 2016 - LNGS, Italy </a:t>
            </a:r>
          </a:p>
        </p:txBody>
      </p:sp>
      <p:sp>
        <p:nvSpPr>
          <p:cNvPr id="76" name="Neutrinoless ββ decay @ LNGS…"/>
          <p:cNvSpPr txBox="1"/>
          <p:nvPr/>
        </p:nvSpPr>
        <p:spPr>
          <a:xfrm>
            <a:off x="4167605" y="9309476"/>
            <a:ext cx="4669590" cy="42681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defTabSz="1295400">
              <a:buClr>
                <a:srgbClr val="FFFFFF"/>
              </a:buClr>
              <a:defRPr sz="1200" b="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Neutrinoless ββ decay @ LNGS</a:t>
            </a:r>
          </a:p>
          <a:p>
            <a:pPr defTabSz="1295400">
              <a:buClr>
                <a:srgbClr val="FFFFFF"/>
              </a:buClr>
              <a:defRPr sz="1200" b="0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Carlo Bucci</a:t>
            </a:r>
          </a:p>
        </p:txBody>
      </p: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0" y="-38100"/>
            <a:ext cx="13004800" cy="1106313"/>
          </a:xfrm>
          <a:prstGeom prst="rect">
            <a:avLst/>
          </a:prstGeom>
          <a:gradFill>
            <a:gsLst>
              <a:gs pos="0">
                <a:srgbClr val="2079D2"/>
              </a:gs>
              <a:gs pos="100000">
                <a:srgbClr val="2079D2">
                  <a:alpha val="85000"/>
                </a:srgbClr>
              </a:gs>
            </a:gsLst>
          </a:gradFill>
        </p:spPr>
        <p:txBody>
          <a:bodyPr lIns="38100" tIns="38100" rIns="38100" bIns="38100">
            <a:noAutofit/>
          </a:bodyPr>
          <a:lstStyle>
            <a:lvl1pPr algn="l" defTabSz="1295400">
              <a:defRPr sz="4400"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89409" y="9372600"/>
            <a:ext cx="314922" cy="298153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defTabSz="1295400">
              <a:buClr>
                <a:srgbClr val="FFFFFF"/>
              </a:buClr>
              <a:defRPr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O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Line"/>
          <p:cNvSpPr/>
          <p:nvPr/>
        </p:nvSpPr>
        <p:spPr>
          <a:xfrm>
            <a:off x="63767" y="1203854"/>
            <a:ext cx="1287726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63737" y="9401446"/>
            <a:ext cx="340260" cy="32430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35" y="8492"/>
            <a:ext cx="13004530" cy="116859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GSSI - 12 March 2019"/>
          <p:cNvSpPr txBox="1"/>
          <p:nvPr/>
        </p:nvSpPr>
        <p:spPr>
          <a:xfrm>
            <a:off x="71189" y="9401446"/>
            <a:ext cx="2092250" cy="324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16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GSSI - 12 March 2019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 #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"/>
          <p:cNvSpPr/>
          <p:nvPr/>
        </p:nvSpPr>
        <p:spPr>
          <a:xfrm>
            <a:off x="0" y="9347200"/>
            <a:ext cx="13004800" cy="393700"/>
          </a:xfrm>
          <a:prstGeom prst="rect">
            <a:avLst/>
          </a:prstGeom>
          <a:solidFill>
            <a:srgbClr val="001E57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defTabSz="825500">
              <a:buClr>
                <a:srgbClr val="000000"/>
              </a:buClr>
              <a:defRPr sz="5600" b="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6" name="O. Cremonesi - April 2018 - Double Beta Decay - GSSI"/>
          <p:cNvSpPr txBox="1"/>
          <p:nvPr/>
        </p:nvSpPr>
        <p:spPr>
          <a:xfrm>
            <a:off x="38100" y="9395770"/>
            <a:ext cx="4203700" cy="2921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647700">
              <a:buClr>
                <a:srgbClr val="9A9A9A"/>
              </a:buClr>
              <a:defRPr sz="1400" b="0"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O. Cremonesi - April 2018 - Double Beta Decay - GSSI</a:t>
            </a:r>
          </a:p>
        </p:txBody>
      </p:sp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xfrm>
            <a:off x="-12700" y="-66604"/>
            <a:ext cx="13030200" cy="901701"/>
          </a:xfrm>
          <a:prstGeom prst="rect">
            <a:avLst/>
          </a:prstGeom>
          <a:solidFill>
            <a:srgbClr val="001E57"/>
          </a:solidFill>
          <a:ln>
            <a:round/>
          </a:ln>
        </p:spPr>
        <p:txBody>
          <a:bodyPr lIns="38100" tIns="38100" rIns="38100" bIns="38100">
            <a:noAutofit/>
          </a:bodyPr>
          <a:lstStyle>
            <a:lvl1pPr algn="l" defTabSz="647700">
              <a:defRPr sz="4800" b="1"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80728" y="9383669"/>
            <a:ext cx="269132" cy="265560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ctr"/>
          <a:lstStyle>
            <a:lvl1pPr algn="r" defTabSz="647700">
              <a:defRPr sz="1400"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O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"/>
          <p:cNvSpPr/>
          <p:nvPr/>
        </p:nvSpPr>
        <p:spPr>
          <a:xfrm>
            <a:off x="63767" y="1203854"/>
            <a:ext cx="1287726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63737" y="9401446"/>
            <a:ext cx="340260" cy="32430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135" y="8492"/>
            <a:ext cx="13004530" cy="116859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CSN2 - 10 Aprile 2018"/>
          <p:cNvSpPr txBox="1"/>
          <p:nvPr/>
        </p:nvSpPr>
        <p:spPr>
          <a:xfrm>
            <a:off x="62451" y="9401446"/>
            <a:ext cx="2109725" cy="324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16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CSN2 - 10 Aprile 2018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O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Line"/>
          <p:cNvSpPr/>
          <p:nvPr/>
        </p:nvSpPr>
        <p:spPr>
          <a:xfrm>
            <a:off x="63767" y="1203854"/>
            <a:ext cx="1287726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63737" y="9401446"/>
            <a:ext cx="340260" cy="32430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97" name="Title Text"/>
          <p:cNvSpPr txBox="1">
            <a:spLocks noGrp="1"/>
          </p:cNvSpPr>
          <p:nvPr>
            <p:ph type="title"/>
          </p:nvPr>
        </p:nvSpPr>
        <p:spPr>
          <a:xfrm>
            <a:off x="1475034" y="8492"/>
            <a:ext cx="11529631" cy="116859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98" name="SOUP 20|21, 30 June 2021"/>
          <p:cNvSpPr txBox="1"/>
          <p:nvPr/>
        </p:nvSpPr>
        <p:spPr>
          <a:xfrm>
            <a:off x="284607" y="9407427"/>
            <a:ext cx="2239189" cy="31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14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SOUP 20|21, 30 June 2021</a:t>
            </a:r>
          </a:p>
        </p:txBody>
      </p:sp>
      <p:pic>
        <p:nvPicPr>
          <p:cNvPr id="99" name="2_LNGS_LOGO_NOME_ESTESO.jpg" descr="2_LNGS_LOGO_NOME_ESTE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7" y="93425"/>
            <a:ext cx="1543633" cy="9987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O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"/>
          <p:cNvSpPr/>
          <p:nvPr/>
        </p:nvSpPr>
        <p:spPr>
          <a:xfrm>
            <a:off x="63767" y="1203854"/>
            <a:ext cx="1287726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63737" y="9401446"/>
            <a:ext cx="340260" cy="32430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844040" y="8492"/>
            <a:ext cx="9552177" cy="116859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an Casciano dei Bagni - 31 Gennaio 2024"/>
          <p:cNvSpPr txBox="1"/>
          <p:nvPr/>
        </p:nvSpPr>
        <p:spPr>
          <a:xfrm>
            <a:off x="153022" y="9401446"/>
            <a:ext cx="3912922" cy="324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16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San Casciano dei Bagni - 31 Gennaio 2024</a:t>
            </a:r>
          </a:p>
        </p:txBody>
      </p:sp>
      <p:pic>
        <p:nvPicPr>
          <p:cNvPr id="14" name="2_LNGS_LOGO_NOME_ESTESO.jpg" descr="2_LNGS_LOGO_NOME_ESTE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36" y="21289"/>
            <a:ext cx="1766616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logofut.jpeg" descr="logofut.jpeg"/>
          <p:cNvPicPr>
            <a:picLocks noChangeAspect="1"/>
          </p:cNvPicPr>
          <p:nvPr/>
        </p:nvPicPr>
        <p:blipFill>
          <a:blip r:embed="rId3"/>
          <a:srcRect l="25485" r="19936" b="5420"/>
          <a:stretch>
            <a:fillRect/>
          </a:stretch>
        </p:blipFill>
        <p:spPr>
          <a:xfrm>
            <a:off x="11640349" y="21289"/>
            <a:ext cx="1319183" cy="1143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Debora Polidoro"/>
          <p:cNvSpPr txBox="1"/>
          <p:nvPr/>
        </p:nvSpPr>
        <p:spPr>
          <a:xfrm>
            <a:off x="6027019" y="9376940"/>
            <a:ext cx="1186222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16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it-IT" dirty="0"/>
              <a:t>Chiara Zarra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O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Line"/>
          <p:cNvSpPr/>
          <p:nvPr/>
        </p:nvSpPr>
        <p:spPr>
          <a:xfrm>
            <a:off x="63767" y="1203854"/>
            <a:ext cx="1287726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63737" y="9401446"/>
            <a:ext cx="340260" cy="32430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03" name="Title Text"/>
          <p:cNvSpPr txBox="1">
            <a:spLocks noGrp="1"/>
          </p:cNvSpPr>
          <p:nvPr>
            <p:ph type="title"/>
          </p:nvPr>
        </p:nvSpPr>
        <p:spPr>
          <a:xfrm>
            <a:off x="127399" y="8492"/>
            <a:ext cx="12750002" cy="116859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04" name="JENAS meeting - 15 October 2019"/>
          <p:cNvSpPr txBox="1"/>
          <p:nvPr/>
        </p:nvSpPr>
        <p:spPr>
          <a:xfrm>
            <a:off x="165344" y="9401446"/>
            <a:ext cx="3186279" cy="324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16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JENAS meeting - 15 October 2019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MH_gener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arlo Bucci, INFN-LNGS"/>
          <p:cNvSpPr txBox="1"/>
          <p:nvPr/>
        </p:nvSpPr>
        <p:spPr>
          <a:xfrm>
            <a:off x="418735" y="8180493"/>
            <a:ext cx="2871895" cy="32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186" tIns="54186" rIns="54186" bIns="54186">
            <a:spAutoFit/>
          </a:bodyPr>
          <a:lstStyle>
            <a:lvl1pPr marL="57787" marR="57787" algn="l" defTabSz="1300480">
              <a:defRPr sz="14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Carlo Bucci, INFN-LNGS</a:t>
            </a:r>
          </a:p>
        </p:txBody>
      </p:sp>
      <p:sp>
        <p:nvSpPr>
          <p:cNvPr id="107" name="NLDBD Portfolio Review, July 13-16, 2021"/>
          <p:cNvSpPr txBox="1"/>
          <p:nvPr/>
        </p:nvSpPr>
        <p:spPr>
          <a:xfrm>
            <a:off x="4829386" y="8173720"/>
            <a:ext cx="3346028" cy="540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186" tIns="54186" rIns="54186" bIns="54186">
            <a:spAutoFit/>
          </a:bodyPr>
          <a:lstStyle>
            <a:lvl1pPr marL="57787" marR="57787" defTabSz="1300480">
              <a:defRPr sz="14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 NLDBD Portfolio Review, July 13-16, 2021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469290" y="8180493"/>
            <a:ext cx="318842" cy="324275"/>
          </a:xfrm>
          <a:prstGeom prst="rect">
            <a:avLst/>
          </a:prstGeom>
        </p:spPr>
        <p:txBody>
          <a:bodyPr lIns="54186" tIns="54186" rIns="54186" bIns="54186"/>
          <a:lstStyle>
            <a:lvl1pPr defTabSz="650240"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xfrm>
            <a:off x="407631" y="2325403"/>
            <a:ext cx="12160070" cy="5675564"/>
          </a:xfrm>
          <a:prstGeom prst="rect">
            <a:avLst/>
          </a:prstGeom>
        </p:spPr>
        <p:txBody>
          <a:bodyPr lIns="54186" tIns="54186" rIns="54186" bIns="54186" anchor="t">
            <a:noAutofit/>
          </a:bodyPr>
          <a:lstStyle>
            <a:lvl1pPr marL="512119" marR="57787" indent="-471487" defTabSz="1300480">
              <a:spcBef>
                <a:spcPts val="1000"/>
              </a:spcBef>
              <a:buClrTx/>
              <a:buSzPct val="100000"/>
              <a:defRPr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  <a:lvl2pPr marL="885635" marR="57787" indent="-387803" defTabSz="1300480">
              <a:spcBef>
                <a:spcPts val="900"/>
              </a:spcBef>
              <a:buClrTx/>
              <a:buSzPct val="100000"/>
              <a:buChar char="–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2pPr>
            <a:lvl3pPr marL="1278882" marR="57787" indent="-323850" defTabSz="1300480">
              <a:spcBef>
                <a:spcPts val="800"/>
              </a:spcBef>
              <a:buClrTx/>
              <a:buSzPct val="100000"/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3pPr>
            <a:lvl4pPr marL="1732272" marR="57787" indent="-320039" defTabSz="1300480">
              <a:spcBef>
                <a:spcPts val="600"/>
              </a:spcBef>
              <a:buClrTx/>
              <a:buSzPct val="100000"/>
              <a:buChar char="–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4pPr>
            <a:lvl5pPr marL="2189472" marR="57787" indent="-320039" defTabSz="1300480">
              <a:spcBef>
                <a:spcPts val="600"/>
              </a:spcBef>
              <a:buClrTx/>
              <a:buSzPct val="100000"/>
              <a:buChar char="»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-12715" y="1237561"/>
            <a:ext cx="12133775" cy="758615"/>
          </a:xfrm>
          <a:prstGeom prst="rect">
            <a:avLst/>
          </a:prstGeom>
        </p:spPr>
        <p:txBody>
          <a:bodyPr lIns="54186" tIns="54186" rIns="54186" bIns="54186">
            <a:noAutofit/>
          </a:bodyPr>
          <a:lstStyle>
            <a:lvl1pPr marL="57787" marR="57787" algn="l" defTabSz="1300480">
              <a:defRPr sz="4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grpSp>
        <p:nvGrpSpPr>
          <p:cNvPr id="113" name="Group"/>
          <p:cNvGrpSpPr/>
          <p:nvPr/>
        </p:nvGrpSpPr>
        <p:grpSpPr>
          <a:xfrm>
            <a:off x="12123248" y="1218948"/>
            <a:ext cx="879516" cy="879516"/>
            <a:chOff x="0" y="0"/>
            <a:chExt cx="879514" cy="879514"/>
          </a:xfrm>
        </p:grpSpPr>
        <p:sp>
          <p:nvSpPr>
            <p:cNvPr id="111" name="Square"/>
            <p:cNvSpPr/>
            <p:nvPr/>
          </p:nvSpPr>
          <p:spPr>
            <a:xfrm>
              <a:off x="0" y="0"/>
              <a:ext cx="879515" cy="87951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186" tIns="54186" rIns="54186" bIns="54186" numCol="1" anchor="ctr">
              <a:noAutofit/>
            </a:bodyPr>
            <a:lstStyle/>
            <a:p>
              <a:pPr marL="57799" marR="57799" algn="l" defTabSz="1300480">
                <a:defRPr sz="3400" b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12" name="LOGO_CUPID_v2_neutrini_institution_more_small.pdf-g31302-4294966522.png" descr="LOGO_CUPID_v2_neutrini_institution_more_small.pdf-g31302-429496652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08" y="57968"/>
              <a:ext cx="800298" cy="763579"/>
            </a:xfrm>
            <a:prstGeom prst="rect">
              <a:avLst/>
            </a:prstGeom>
            <a:ln w="9525" cap="flat">
              <a:noFill/>
              <a:round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Text"/>
          <p:cNvSpPr txBox="1">
            <a:spLocks noGrp="1"/>
          </p:cNvSpPr>
          <p:nvPr>
            <p:ph type="title"/>
          </p:nvPr>
        </p:nvSpPr>
        <p:spPr>
          <a:xfrm>
            <a:off x="2339974" y="1266824"/>
            <a:ext cx="8324852" cy="1156619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3171825"/>
            <a:ext cx="8324852" cy="4714876"/>
          </a:xfrm>
          <a:prstGeom prst="rect">
            <a:avLst/>
          </a:prstGeom>
        </p:spPr>
        <p:txBody>
          <a:bodyPr lIns="38100" tIns="38100" rIns="38100" bIns="38100"/>
          <a:lstStyle>
            <a:lvl1pPr marL="419805" indent="-419805">
              <a:buClrTx/>
              <a:buSzPct val="75000"/>
              <a:defRPr sz="3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64305" indent="-419805">
              <a:buClrTx/>
              <a:buSzPct val="75000"/>
              <a:defRPr sz="3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08805" indent="-419805">
              <a:buClrTx/>
              <a:buSzPct val="75000"/>
              <a:defRPr sz="3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53305" indent="-419805">
              <a:buClrTx/>
              <a:buSzPct val="75000"/>
              <a:defRPr sz="3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197805" indent="-419805">
              <a:buClrTx/>
              <a:buSzPct val="75000"/>
              <a:defRPr sz="3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Paolo Gorla - LNGS"/>
          <p:cNvSpPr txBox="1"/>
          <p:nvPr/>
        </p:nvSpPr>
        <p:spPr>
          <a:xfrm>
            <a:off x="11255311" y="8135725"/>
            <a:ext cx="1872997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415431">
              <a:defRPr sz="1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Paolo Gorla - LNGS</a:t>
            </a:r>
          </a:p>
        </p:txBody>
      </p:sp>
      <p:sp>
        <p:nvSpPr>
          <p:cNvPr id="118" name="SNOLab"/>
          <p:cNvSpPr txBox="1"/>
          <p:nvPr/>
        </p:nvSpPr>
        <p:spPr>
          <a:xfrm>
            <a:off x="62111" y="8135725"/>
            <a:ext cx="867970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415431">
              <a:defRPr sz="1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SNOLab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4970" y="8158162"/>
            <a:ext cx="314860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"/>
          <p:cNvSpPr/>
          <p:nvPr/>
        </p:nvSpPr>
        <p:spPr>
          <a:xfrm>
            <a:off x="63767" y="1203854"/>
            <a:ext cx="12877266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63737" y="9401446"/>
            <a:ext cx="340260" cy="32430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135" y="8492"/>
            <a:ext cx="12551828" cy="1168596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pic>
        <p:nvPicPr>
          <p:cNvPr id="21" name="2_LNGS_LOGO_NOME_ESTESO.jpg" descr="2_LNGS_LOGO_NOME_ESTE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6" y="105229"/>
            <a:ext cx="1507110" cy="975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" name="Group"/>
          <p:cNvGrpSpPr/>
          <p:nvPr/>
        </p:nvGrpSpPr>
        <p:grpSpPr>
          <a:xfrm>
            <a:off x="11780746" y="103839"/>
            <a:ext cx="1126806" cy="977901"/>
            <a:chOff x="0" y="0"/>
            <a:chExt cx="1126805" cy="977900"/>
          </a:xfrm>
        </p:grpSpPr>
        <p:sp>
          <p:nvSpPr>
            <p:cNvPr id="22" name="Rectangle"/>
            <p:cNvSpPr/>
            <p:nvPr/>
          </p:nvSpPr>
          <p:spPr>
            <a:xfrm>
              <a:off x="181" y="0"/>
              <a:ext cx="1126443" cy="977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3" name="CUORE_logo_whitebkg.png" descr="CUORE_logo_whitebkg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5"/>
              <a:ext cx="1126806" cy="9776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Image"/>
          <p:cNvSpPr>
            <a:spLocks noGrp="1"/>
          </p:cNvSpPr>
          <p:nvPr>
            <p:ph type="pic" idx="21"/>
          </p:nvPr>
        </p:nvSpPr>
        <p:spPr>
          <a:xfrm>
            <a:off x="-647700" y="5080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Image"/>
          <p:cNvSpPr>
            <a:spLocks noGrp="1"/>
          </p:cNvSpPr>
          <p:nvPr>
            <p:ph type="pic" idx="21"/>
          </p:nvPr>
        </p:nvSpPr>
        <p:spPr>
          <a:xfrm>
            <a:off x="2451058" y="-138499"/>
            <a:ext cx="13525502" cy="901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Image"/>
          <p:cNvSpPr>
            <a:spLocks noGrp="1"/>
          </p:cNvSpPr>
          <p:nvPr>
            <p:ph type="pic" idx="21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1107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WP 1.1…"/>
          <p:cNvSpPr txBox="1">
            <a:spLocks noGrp="1"/>
          </p:cNvSpPr>
          <p:nvPr>
            <p:ph type="ctrTitle"/>
          </p:nvPr>
        </p:nvSpPr>
        <p:spPr>
          <a:xfrm>
            <a:off x="540966" y="1768604"/>
            <a:ext cx="12135978" cy="5403161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>
              <a:spcBef>
                <a:spcPts val="1200"/>
              </a:spcBef>
              <a:defRPr sz="5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WP 1.</a:t>
            </a:r>
            <a:r>
              <a:rPr lang="it-IT" dirty="0"/>
              <a:t>2</a:t>
            </a:r>
            <a:endParaRPr dirty="0"/>
          </a:p>
          <a:p>
            <a:pPr>
              <a:spcBef>
                <a:spcPts val="1200"/>
              </a:spcBef>
              <a:defRPr sz="5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dirty="0"/>
              <a:t>Laboratorio 2</a:t>
            </a:r>
            <a:endParaRPr dirty="0"/>
          </a:p>
          <a:p>
            <a:pPr>
              <a:lnSpc>
                <a:spcPct val="150000"/>
              </a:lnSpc>
              <a:spcBef>
                <a:spcPts val="1200"/>
              </a:spcBef>
              <a:defRPr sz="4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dirty="0"/>
              <a:t>Chiara Zarra</a:t>
            </a:r>
            <a:br>
              <a:rPr lang="it-IT" dirty="0"/>
            </a:br>
            <a:br>
              <a:rPr lang="it-IT" dirty="0"/>
            </a:br>
            <a:r>
              <a:rPr lang="it-IT" sz="3100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it-IT" sz="3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avori di riqualificazione edile ed impiantistica dell'edificio Lab2 dedicato alle attività di criogenia nell'ambito del progetto PNRR LNGS-FUTURE</a:t>
            </a:r>
            <a:r>
              <a:rPr lang="it-IT" sz="3100" dirty="0"/>
              <a:t> 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dirty="0"/>
          </a:p>
        </p:txBody>
      </p:sp>
      <p:pic>
        <p:nvPicPr>
          <p:cNvPr id="124" name="logofut.jpeg" descr="logofut.jpeg"/>
          <p:cNvPicPr>
            <a:picLocks noChangeAspect="1"/>
          </p:cNvPicPr>
          <p:nvPr/>
        </p:nvPicPr>
        <p:blipFill>
          <a:blip r:embed="rId2"/>
          <a:srcRect l="25485" r="19936" b="5420"/>
          <a:stretch>
            <a:fillRect/>
          </a:stretch>
        </p:blipFill>
        <p:spPr>
          <a:xfrm>
            <a:off x="10834384" y="308103"/>
            <a:ext cx="1685622" cy="146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Progetto LNGS-FUTURE - IR0000024 - Avviso pubblico “Rafforzamento e creazione di Infrastrutture di Ricerca” PNRR, Decreto n. 3264 del 28.12.2021 – Missione 4 Componente 2, Linea di investimento 3.1 - finanziato dall’Unione Europea – NextGenerationEU - CU"/>
          <p:cNvSpPr txBox="1"/>
          <p:nvPr/>
        </p:nvSpPr>
        <p:spPr>
          <a:xfrm>
            <a:off x="7105710" y="8824198"/>
            <a:ext cx="5770697" cy="678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lnSpc>
                <a:spcPts val="2800"/>
              </a:lnSpc>
              <a:defRPr sz="1000" b="0">
                <a:solidFill>
                  <a:srgbClr val="000000"/>
                </a:solidFill>
              </a:defRPr>
            </a:lvl1pPr>
          </a:lstStyle>
          <a:p>
            <a:r>
              <a:t>Progetto LNGS-FUTURE - IR0000024 - Avviso pubblico “Rafforzamento e creazione di Infrastrutture di Ricerca” PNRR, Decreto n. 3264 del 28.12.2021 – Missione 4 Componente 2, Linea di investimento 3.1 - finanziato dall’Unione Europea – NextGenerationEU - CUP I19D22000090007</a:t>
            </a:r>
          </a:p>
        </p:txBody>
      </p:sp>
      <p:pic>
        <p:nvPicPr>
          <p:cNvPr id="12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39" y="8718254"/>
            <a:ext cx="6721943" cy="890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29" name="Descrizione interven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Descrizione intervento</a:t>
            </a:r>
          </a:p>
        </p:txBody>
      </p:sp>
      <p:sp>
        <p:nvSpPr>
          <p:cNvPr id="130" name="Cosa si fa, qual è lo scopo dell’intervento…"/>
          <p:cNvSpPr txBox="1"/>
          <p:nvPr/>
        </p:nvSpPr>
        <p:spPr>
          <a:xfrm>
            <a:off x="660598" y="1817591"/>
            <a:ext cx="11220745" cy="658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SCOPO DELL’INTERVENTO:</a:t>
            </a:r>
          </a:p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dirty="0"/>
          </a:p>
          <a:p>
            <a:pPr algn="just" defTabSz="457200">
              <a:buClr>
                <a:srgbClr val="000000"/>
              </a:buClr>
              <a:buSzPct val="100000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Il Laboratorio 2 è stato recentemente ristrutturato con un intervento di adeguamento sismico e realizzazione di un soppalco in carpenteria metallica; per garantire la piena fruibilità dell’edificio e assicurare il massimo comfort ambientale agli utenti coinvolti in attività di ricerca e/o di ufficio è necessario adeguarne impianti ed apparati. </a:t>
            </a:r>
          </a:p>
          <a:p>
            <a:pPr algn="just"/>
            <a:r>
              <a:rPr lang="it-IT" sz="2600" b="0" dirty="0">
                <a:solidFill>
                  <a:srgbClr val="000000"/>
                </a:solidFill>
                <a:latin typeface="Helvetica Light"/>
              </a:rPr>
              <a:t>Difatti i LNGS destineranno lo spazio aperto al piano terra ad aree sperimentali ed in particolare ad un’area dedicata alla criogenia avanzata.</a:t>
            </a:r>
          </a:p>
          <a:p>
            <a:pPr algn="just"/>
            <a:r>
              <a:rPr lang="it-IT" sz="2600" b="0" dirty="0">
                <a:solidFill>
                  <a:srgbClr val="000000"/>
                </a:solidFill>
                <a:latin typeface="Helvetica Light"/>
              </a:rPr>
              <a:t>A tale scopo sono previsti interventi di riqualificazione edilizia ed impiantistica, specificatamente progettati e ingegnerizzati per ospitare attività di ricerca.</a:t>
            </a:r>
          </a:p>
          <a:p>
            <a:pPr algn="just"/>
            <a:r>
              <a:rPr lang="it-IT" sz="2600" b="0" dirty="0">
                <a:solidFill>
                  <a:srgbClr val="000000"/>
                </a:solidFill>
                <a:latin typeface="Helvetica Light"/>
              </a:rPr>
              <a:t>Tutte le opere saranno inoltre volte ad adeguare gli spazi alle normative nazionali e locali in vigore su urbanistica, impiantistica, sicurezza ed efficienza energetica.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33" name="Attività propedeutich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Attività propedeutiche</a:t>
            </a:r>
          </a:p>
        </p:txBody>
      </p:sp>
      <p:sp>
        <p:nvSpPr>
          <p:cNvPr id="134" name="Sgombero aree sperimentali attualmente in AR7 e stoccaggio/ricollocazione…"/>
          <p:cNvSpPr txBox="1"/>
          <p:nvPr/>
        </p:nvSpPr>
        <p:spPr>
          <a:xfrm>
            <a:off x="511547" y="2491650"/>
            <a:ext cx="11981706" cy="1314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Sgombero</a:t>
            </a:r>
            <a:r>
              <a:rPr dirty="0"/>
              <a:t> are</a:t>
            </a:r>
            <a:r>
              <a:rPr lang="it-IT" dirty="0"/>
              <a:t>a a piano terra </a:t>
            </a:r>
            <a:r>
              <a:rPr dirty="0"/>
              <a:t>e </a:t>
            </a:r>
            <a:r>
              <a:rPr dirty="0" err="1"/>
              <a:t>ricollocazione</a:t>
            </a:r>
            <a:r>
              <a:rPr lang="it-IT" dirty="0"/>
              <a:t> dei materiali presenti in altro luogo di deposito</a:t>
            </a:r>
          </a:p>
        </p:txBody>
      </p:sp>
      <p:sp>
        <p:nvSpPr>
          <p:cNvPr id="135" name="Etc.…"/>
          <p:cNvSpPr txBox="1"/>
          <p:nvPr/>
        </p:nvSpPr>
        <p:spPr>
          <a:xfrm>
            <a:off x="624056" y="5193363"/>
            <a:ext cx="11220745" cy="1314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77875" indent="-333375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</a:lstStyle>
          <a:p>
            <a:r>
              <a:rPr lang="it-IT" dirty="0"/>
              <a:t>Rimozione e bonifica di parti di impianti e di apparati non ricomprese nella gara di appalto dei lavori (residuale)</a:t>
            </a:r>
            <a:endParaRPr dirty="0"/>
          </a:p>
        </p:txBody>
      </p:sp>
      <p:sp>
        <p:nvSpPr>
          <p:cNvPr id="2" name="Sgombero aree sperimentali attualmente in AR7 e stoccaggio/ricollocazione…">
            <a:extLst>
              <a:ext uri="{FF2B5EF4-FFF2-40B4-BE49-F238E27FC236}">
                <a16:creationId xmlns:a16="http://schemas.microsoft.com/office/drawing/2014/main" id="{F8DC5A64-A7C6-0EA7-06B3-CF3EB07278CF}"/>
              </a:ext>
            </a:extLst>
          </p:cNvPr>
          <p:cNvSpPr txBox="1"/>
          <p:nvPr/>
        </p:nvSpPr>
        <p:spPr>
          <a:xfrm>
            <a:off x="624056" y="4126300"/>
            <a:ext cx="11981706" cy="674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Acquisizione del titolo edilizio da parte del Comune dell’Aquila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38" name="Aree interess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Aree interessate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499" y="5256203"/>
            <a:ext cx="7359728" cy="3843297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utta l’AR7…"/>
          <p:cNvSpPr txBox="1"/>
          <p:nvPr/>
        </p:nvSpPr>
        <p:spPr>
          <a:xfrm>
            <a:off x="469208" y="1868107"/>
            <a:ext cx="5608862" cy="3875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Tutto il Laboratorio 2</a:t>
            </a:r>
            <a:endParaRPr dirty="0"/>
          </a:p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Parcheggio antistante il Laboratorio 2</a:t>
            </a:r>
            <a:endParaRPr dirty="0"/>
          </a:p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Porzione di area a verde e tratto di marciapiede prospicienti il lato sud del Laboratorio 2</a:t>
            </a:r>
            <a:endParaRPr baseline="31999" dirty="0"/>
          </a:p>
        </p:txBody>
      </p:sp>
      <p:sp>
        <p:nvSpPr>
          <p:cNvPr id="141" name="Oval"/>
          <p:cNvSpPr/>
          <p:nvPr/>
        </p:nvSpPr>
        <p:spPr>
          <a:xfrm rot="5400000">
            <a:off x="8369486" y="7881456"/>
            <a:ext cx="933770" cy="591916"/>
          </a:xfrm>
          <a:prstGeom prst="ellipse">
            <a:avLst/>
          </a:prstGeom>
          <a:ln w="381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2" name="Text"/>
          <p:cNvSpPr txBox="1"/>
          <p:nvPr/>
        </p:nvSpPr>
        <p:spPr>
          <a:xfrm>
            <a:off x="6997811" y="-5577070"/>
            <a:ext cx="127001" cy="630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200">
              <a:defRPr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43" name="Underground_Map_plus_legend copy.pdf" descr="Underground_Map_plus_legend copy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956" y="1601156"/>
            <a:ext cx="7714869" cy="36550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146" name="Cronoprogramm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Cronoprogramma</a:t>
            </a:r>
          </a:p>
        </p:txBody>
      </p:sp>
      <p:graphicFrame>
        <p:nvGraphicFramePr>
          <p:cNvPr id="147" name="Table 1"/>
          <p:cNvGraphicFramePr/>
          <p:nvPr>
            <p:extLst>
              <p:ext uri="{D42A27DB-BD31-4B8C-83A1-F6EECF244321}">
                <p14:modId xmlns:p14="http://schemas.microsoft.com/office/powerpoint/2010/main" val="3890478726"/>
              </p:ext>
            </p:extLst>
          </p:nvPr>
        </p:nvGraphicFramePr>
        <p:xfrm>
          <a:off x="643627" y="2470128"/>
          <a:ext cx="11953002" cy="441846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6868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4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26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2200" dirty="0">
                          <a:sym typeface="Helvetica Neue"/>
                        </a:rPr>
                        <a:t>Attività Propedeutiche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6C6C6C"/>
                      </a:solidFill>
                      <a:miter lim="400000"/>
                    </a:lnL>
                    <a:lnT w="25400">
                      <a:solidFill>
                        <a:srgbClr val="6C6C6C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2200" dirty="0">
                          <a:sym typeface="Helvetica Neue"/>
                        </a:rPr>
                        <a:t>max 2 settimane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6C6C6C"/>
                      </a:solidFill>
                      <a:miter lim="400000"/>
                    </a:lnR>
                    <a:lnT w="25400">
                      <a:solidFill>
                        <a:srgbClr val="6C6C6C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260"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2200" dirty="0">
                          <a:sym typeface="Helvetica Neue"/>
                        </a:rPr>
                        <a:t>Avvio Contratto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6C6C6C"/>
                      </a:solidFill>
                      <a:miter lim="400000"/>
                    </a:lnL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ym typeface="Helvetica Neue"/>
                        </a:rPr>
                        <a:t>T0</a:t>
                      </a: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6C6C6C"/>
                      </a:solidFill>
                      <a:miter lim="400000"/>
                    </a:lnR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26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2200" dirty="0">
                          <a:sym typeface="Helvetica Neue"/>
                        </a:rPr>
                        <a:t>Consegna</a:t>
                      </a:r>
                      <a:r>
                        <a:rPr sz="2200" dirty="0">
                          <a:sym typeface="Helvetica Neue"/>
                        </a:rPr>
                        <a:t> </a:t>
                      </a:r>
                      <a:r>
                        <a:rPr sz="2200" dirty="0" err="1">
                          <a:sym typeface="Helvetica Neue"/>
                        </a:rPr>
                        <a:t>Lavori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6C6C6C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ym typeface="Helvetica Neue"/>
                        </a:rPr>
                        <a:t>T0 + </a:t>
                      </a:r>
                      <a:r>
                        <a:rPr lang="it-IT" sz="2200" dirty="0">
                          <a:sym typeface="Helvetica Neue"/>
                        </a:rPr>
                        <a:t>max 45 gg = T1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6C6C6C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26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2200" dirty="0">
                          <a:sym typeface="Helvetica Neue"/>
                        </a:rPr>
                        <a:t>Avvio Lavori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6C6C6C"/>
                      </a:solidFill>
                      <a:miter lim="400000"/>
                    </a:lnL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2200" dirty="0">
                          <a:sym typeface="Helvetica Neue"/>
                        </a:rPr>
                        <a:t>T1 in assenza di imprevisti e dilazioni sull’approvvigionamento dei materiali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6C6C6C"/>
                      </a:solidFill>
                      <a:miter lim="400000"/>
                    </a:lnR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26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ym typeface="Helvetica Neue"/>
                        </a:rPr>
                        <a:t>Fine </a:t>
                      </a:r>
                      <a:r>
                        <a:rPr sz="2200" dirty="0" err="1">
                          <a:sym typeface="Helvetica Neue"/>
                        </a:rPr>
                        <a:t>Lavori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6C6C6C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ym typeface="Helvetica Neue"/>
                        </a:rPr>
                        <a:t>T</a:t>
                      </a:r>
                      <a:r>
                        <a:rPr lang="it-IT" sz="2200" dirty="0">
                          <a:sym typeface="Helvetica Neue"/>
                        </a:rPr>
                        <a:t>1</a:t>
                      </a:r>
                      <a:r>
                        <a:rPr sz="2200" dirty="0">
                          <a:sym typeface="Helvetica Neue"/>
                        </a:rPr>
                        <a:t> + </a:t>
                      </a:r>
                      <a:r>
                        <a:rPr lang="it-IT" sz="2200" dirty="0">
                          <a:sym typeface="Helvetica Neue"/>
                        </a:rPr>
                        <a:t>290 gg = T2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6C6C6C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926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2200" dirty="0">
                          <a:sym typeface="Helvetica Neue"/>
                        </a:rPr>
                        <a:t>Collaudi e dichiarazioni di conformità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6C6C6C"/>
                      </a:solidFill>
                      <a:miter lim="400000"/>
                    </a:lnL>
                    <a:lnB w="25400">
                      <a:solidFill>
                        <a:srgbClr val="6C6C6C"/>
                      </a:solidFill>
                      <a:miter lim="400000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ym typeface="Helvetica Neue"/>
                        </a:rPr>
                        <a:t>T</a:t>
                      </a:r>
                      <a:r>
                        <a:rPr lang="it-IT" sz="2200" dirty="0">
                          <a:sym typeface="Helvetica Neue"/>
                        </a:rPr>
                        <a:t>2</a:t>
                      </a:r>
                      <a:r>
                        <a:rPr sz="2200" dirty="0">
                          <a:sym typeface="Helvetica Neue"/>
                        </a:rPr>
                        <a:t> + </a:t>
                      </a:r>
                      <a:r>
                        <a:rPr lang="it-IT" sz="2200" dirty="0">
                          <a:sym typeface="Helvetica Neue"/>
                        </a:rPr>
                        <a:t>max 6 m</a:t>
                      </a:r>
                      <a:r>
                        <a:rPr sz="2200" dirty="0" err="1">
                          <a:sym typeface="Helvetica Neue"/>
                        </a:rPr>
                        <a:t>esi</a:t>
                      </a:r>
                      <a:endParaRPr sz="22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6C6C6C"/>
                      </a:solidFill>
                      <a:miter lim="400000"/>
                    </a:lnR>
                    <a:lnB w="25400">
                      <a:solidFill>
                        <a:srgbClr val="6C6C6C"/>
                      </a:solidFill>
                      <a:miter lim="400000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8" name="Stima del T0: Febbraio 2024"/>
          <p:cNvSpPr txBox="1"/>
          <p:nvPr/>
        </p:nvSpPr>
        <p:spPr>
          <a:xfrm>
            <a:off x="597688" y="8138729"/>
            <a:ext cx="4239943" cy="674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dirty="0" err="1"/>
              <a:t>Stima</a:t>
            </a:r>
            <a:r>
              <a:rPr dirty="0"/>
              <a:t> del T0: </a:t>
            </a:r>
            <a:r>
              <a:rPr lang="it-IT" dirty="0"/>
              <a:t>Marzo</a:t>
            </a:r>
            <a:r>
              <a:rPr dirty="0"/>
              <a:t> 2024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51" name="Disserviz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Disservizi</a:t>
            </a:r>
            <a:endParaRPr dirty="0"/>
          </a:p>
        </p:txBody>
      </p:sp>
      <p:sp>
        <p:nvSpPr>
          <p:cNvPr id="152" name="Interruzione della corrente normale…"/>
          <p:cNvSpPr txBox="1"/>
          <p:nvPr/>
        </p:nvSpPr>
        <p:spPr>
          <a:xfrm>
            <a:off x="388491" y="4794832"/>
            <a:ext cx="12231736" cy="2852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199" indent="-330199" algn="l" defTabSz="457200">
              <a:lnSpc>
                <a:spcPct val="14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u="sng" dirty="0"/>
              <a:t>LAVORI IMPIANTI ELETTRICI: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Disservizio</a:t>
            </a:r>
            <a:r>
              <a:rPr dirty="0"/>
              <a:t>: </a:t>
            </a:r>
            <a:r>
              <a:rPr lang="it-IT" dirty="0"/>
              <a:t>Breve interruzione della corrente continua</a:t>
            </a:r>
            <a:endParaRPr lang="it-IT" dirty="0">
              <a:highlight>
                <a:srgbClr val="FFFF00"/>
              </a:highlight>
            </a:endParaRP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Dove: parte delle utenze della «seconda stecca»</a:t>
            </a:r>
            <a:endParaRPr dirty="0"/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Locali</a:t>
            </a:r>
            <a:r>
              <a:rPr dirty="0"/>
              <a:t> </a:t>
            </a:r>
            <a:r>
              <a:rPr dirty="0" err="1"/>
              <a:t>tecnici</a:t>
            </a:r>
            <a:r>
              <a:rPr dirty="0"/>
              <a:t> </a:t>
            </a:r>
            <a:r>
              <a:rPr dirty="0" err="1"/>
              <a:t>interessati</a:t>
            </a:r>
            <a:r>
              <a:rPr dirty="0"/>
              <a:t>: </a:t>
            </a:r>
            <a:r>
              <a:rPr lang="it-IT" dirty="0"/>
              <a:t>UPS presso Sottocentrale 4</a:t>
            </a:r>
            <a:endParaRPr dirty="0"/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Quando</a:t>
            </a:r>
            <a:r>
              <a:rPr dirty="0"/>
              <a:t>: </a:t>
            </a:r>
            <a:r>
              <a:rPr lang="it-IT" dirty="0"/>
              <a:t>dipende dall’organizzazione delle varie fasi lavorative</a:t>
            </a:r>
            <a:endParaRPr dirty="0"/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Durata</a:t>
            </a:r>
            <a:r>
              <a:rPr dirty="0"/>
              <a:t>: </a:t>
            </a:r>
            <a:r>
              <a:rPr lang="it-IT" dirty="0"/>
              <a:t>4-5 ore</a:t>
            </a:r>
            <a:endParaRPr dirty="0"/>
          </a:p>
        </p:txBody>
      </p:sp>
      <p:sp>
        <p:nvSpPr>
          <p:cNvPr id="153" name="Line"/>
          <p:cNvSpPr/>
          <p:nvPr/>
        </p:nvSpPr>
        <p:spPr>
          <a:xfrm flipV="1">
            <a:off x="5867399" y="4241800"/>
            <a:ext cx="1270001" cy="1270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4" name="Line"/>
          <p:cNvSpPr/>
          <p:nvPr/>
        </p:nvSpPr>
        <p:spPr>
          <a:xfrm>
            <a:off x="96132" y="4527516"/>
            <a:ext cx="1281253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5" name="Line"/>
          <p:cNvSpPr/>
          <p:nvPr/>
        </p:nvSpPr>
        <p:spPr>
          <a:xfrm>
            <a:off x="20889" y="7982485"/>
            <a:ext cx="1281253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6" name="Interdizione all’accesso…"/>
          <p:cNvSpPr txBox="1"/>
          <p:nvPr/>
        </p:nvSpPr>
        <p:spPr>
          <a:xfrm>
            <a:off x="601685" y="1384210"/>
            <a:ext cx="12231736" cy="2852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199" indent="-330199" algn="l" defTabSz="457200">
              <a:lnSpc>
                <a:spcPct val="14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u="sng" dirty="0"/>
              <a:t>CANTIERE IN REGIME 81/08 Tit. IV:</a:t>
            </a:r>
            <a:endParaRPr u="sng" dirty="0"/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Disservizio</a:t>
            </a:r>
            <a:r>
              <a:rPr dirty="0"/>
              <a:t>:</a:t>
            </a:r>
            <a:r>
              <a:rPr lang="it-IT" dirty="0"/>
              <a:t> Interdizione all’accesso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Dove: solo Laboratorio 2 e aree di pertinenza</a:t>
            </a:r>
            <a:endParaRPr dirty="0"/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Locali</a:t>
            </a:r>
            <a:r>
              <a:rPr dirty="0"/>
              <a:t> </a:t>
            </a:r>
            <a:r>
              <a:rPr dirty="0" err="1"/>
              <a:t>tecnici</a:t>
            </a:r>
            <a:r>
              <a:rPr dirty="0"/>
              <a:t> </a:t>
            </a:r>
            <a:r>
              <a:rPr dirty="0" err="1"/>
              <a:t>interessati</a:t>
            </a:r>
            <a:r>
              <a:rPr dirty="0"/>
              <a:t>: </a:t>
            </a:r>
            <a:r>
              <a:rPr lang="it-IT" dirty="0"/>
              <a:t>nessuno</a:t>
            </a:r>
            <a:endParaRPr dirty="0"/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Quando</a:t>
            </a:r>
            <a:r>
              <a:rPr dirty="0"/>
              <a:t>: </a:t>
            </a:r>
            <a:r>
              <a:rPr lang="it-IT" dirty="0"/>
              <a:t>dall’avvio dei lavori </a:t>
            </a:r>
            <a:endParaRPr dirty="0"/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Per </a:t>
            </a:r>
            <a:r>
              <a:rPr dirty="0" err="1"/>
              <a:t>quanto</a:t>
            </a:r>
            <a:r>
              <a:rPr dirty="0"/>
              <a:t>: </a:t>
            </a:r>
            <a:r>
              <a:rPr lang="it-IT" dirty="0"/>
              <a:t>intera durata dei lavori</a:t>
            </a:r>
            <a:endParaRPr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terruzione della corrente normale…">
            <a:extLst>
              <a:ext uri="{FF2B5EF4-FFF2-40B4-BE49-F238E27FC236}">
                <a16:creationId xmlns:a16="http://schemas.microsoft.com/office/drawing/2014/main" id="{C0A548E6-4F9F-2E12-85F9-10C6A8DCC1A7}"/>
              </a:ext>
            </a:extLst>
          </p:cNvPr>
          <p:cNvSpPr txBox="1"/>
          <p:nvPr/>
        </p:nvSpPr>
        <p:spPr>
          <a:xfrm>
            <a:off x="386532" y="1580705"/>
            <a:ext cx="12231736" cy="329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199" indent="-330199" algn="l" defTabSz="457200">
              <a:lnSpc>
                <a:spcPct val="14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u="sng" dirty="0"/>
              <a:t>LAVORI IMPIANTI IDRAULICI-MECCANICI: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Disservizio</a:t>
            </a:r>
            <a:r>
              <a:rPr dirty="0"/>
              <a:t>: </a:t>
            </a:r>
            <a:r>
              <a:rPr lang="it-IT" dirty="0"/>
              <a:t>nessuna interferenza con anello principale</a:t>
            </a:r>
            <a:endParaRPr lang="it-IT" dirty="0">
              <a:highlight>
                <a:srgbClr val="FFFF00"/>
              </a:highlight>
            </a:endParaRP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Dove: -------</a:t>
            </a:r>
            <a:endParaRPr dirty="0"/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Locali</a:t>
            </a:r>
            <a:r>
              <a:rPr dirty="0"/>
              <a:t> </a:t>
            </a:r>
            <a:r>
              <a:rPr dirty="0" err="1"/>
              <a:t>tecnici</a:t>
            </a:r>
            <a:r>
              <a:rPr dirty="0"/>
              <a:t> </a:t>
            </a:r>
            <a:r>
              <a:rPr dirty="0" err="1"/>
              <a:t>interessati</a:t>
            </a:r>
            <a:r>
              <a:rPr dirty="0"/>
              <a:t>: </a:t>
            </a:r>
            <a:r>
              <a:rPr lang="it-IT" dirty="0"/>
              <a:t>Sottocentrale 4 per il caldo e canalizzazione dal Lab1 per il freddo. Locale compressori</a:t>
            </a:r>
            <a:endParaRPr dirty="0"/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Quando</a:t>
            </a:r>
            <a:r>
              <a:rPr dirty="0"/>
              <a:t>: </a:t>
            </a:r>
            <a:r>
              <a:rPr lang="it-IT" dirty="0"/>
              <a:t>dipende dall’organizzazione delle varie fasi lavorative</a:t>
            </a:r>
            <a:endParaRPr dirty="0"/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Durata</a:t>
            </a:r>
            <a:r>
              <a:rPr dirty="0"/>
              <a:t>: </a:t>
            </a:r>
            <a:r>
              <a:rPr lang="it-IT" dirty="0"/>
              <a:t>--------</a:t>
            </a:r>
            <a:endParaRPr dirty="0"/>
          </a:p>
        </p:txBody>
      </p:sp>
      <p:sp>
        <p:nvSpPr>
          <p:cNvPr id="4" name="Disservizi">
            <a:extLst>
              <a:ext uri="{FF2B5EF4-FFF2-40B4-BE49-F238E27FC236}">
                <a16:creationId xmlns:a16="http://schemas.microsoft.com/office/drawing/2014/main" id="{8BE7F471-A7F9-13B9-972F-5CE5A65A56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25612" y="0"/>
            <a:ext cx="9553575" cy="1168400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Disservizi</a:t>
            </a:r>
            <a:endParaRPr dirty="0"/>
          </a:p>
        </p:txBody>
      </p:sp>
      <p:sp>
        <p:nvSpPr>
          <p:cNvPr id="6" name="Interruzione della corrente normale…">
            <a:extLst>
              <a:ext uri="{FF2B5EF4-FFF2-40B4-BE49-F238E27FC236}">
                <a16:creationId xmlns:a16="http://schemas.microsoft.com/office/drawing/2014/main" id="{57A5EFC9-FACD-2D64-75F3-C300E697ABAC}"/>
              </a:ext>
            </a:extLst>
          </p:cNvPr>
          <p:cNvSpPr txBox="1"/>
          <p:nvPr/>
        </p:nvSpPr>
        <p:spPr>
          <a:xfrm>
            <a:off x="386531" y="5074024"/>
            <a:ext cx="12231736" cy="329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199" indent="-330199" algn="l" defTabSz="457200">
              <a:lnSpc>
                <a:spcPct val="14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u="sng" dirty="0"/>
              <a:t>LAVORI IMPIANTI DI SICUREZZA E DISTRIBUZIONE GAS:</a:t>
            </a: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Disservizio</a:t>
            </a:r>
            <a:r>
              <a:rPr dirty="0"/>
              <a:t>: </a:t>
            </a:r>
            <a:r>
              <a:rPr lang="it-IT" dirty="0"/>
              <a:t>nessuna interferenza con impianti antincendio. Possibile interferenza con NOA per accesso alla sottocentrale gas in </a:t>
            </a:r>
            <a:r>
              <a:rPr lang="it-IT" dirty="0" err="1"/>
              <a:t>HdM</a:t>
            </a:r>
            <a:endParaRPr lang="it-IT" dirty="0">
              <a:highlight>
                <a:srgbClr val="FFFF00"/>
              </a:highlight>
            </a:endParaRPr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Dove: Hall di Montaggio</a:t>
            </a:r>
            <a:endParaRPr dirty="0"/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Locali</a:t>
            </a:r>
            <a:r>
              <a:rPr dirty="0"/>
              <a:t> </a:t>
            </a:r>
            <a:r>
              <a:rPr dirty="0" err="1"/>
              <a:t>tecnici</a:t>
            </a:r>
            <a:r>
              <a:rPr dirty="0"/>
              <a:t> </a:t>
            </a:r>
            <a:r>
              <a:rPr dirty="0" err="1"/>
              <a:t>interessati</a:t>
            </a:r>
            <a:r>
              <a:rPr dirty="0"/>
              <a:t>: </a:t>
            </a:r>
            <a:r>
              <a:rPr lang="it-IT" dirty="0"/>
              <a:t>Sottocentrale gas</a:t>
            </a:r>
            <a:endParaRPr dirty="0"/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Quando</a:t>
            </a:r>
            <a:r>
              <a:rPr dirty="0"/>
              <a:t>: </a:t>
            </a:r>
            <a:r>
              <a:rPr lang="it-IT" dirty="0"/>
              <a:t>dipende dall’organizzazione delle varie fasi lavorative</a:t>
            </a:r>
            <a:endParaRPr dirty="0"/>
          </a:p>
          <a:p>
            <a:pPr marL="777875" lvl="1" indent="-333375" algn="l" defTabSz="457200">
              <a:lnSpc>
                <a:spcPct val="120000"/>
              </a:lnSpc>
              <a:buClr>
                <a:srgbClr val="000000"/>
              </a:buClr>
              <a:buSzPct val="100000"/>
              <a:buChar char="‣"/>
              <a:defRPr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Durata</a:t>
            </a:r>
            <a:r>
              <a:rPr dirty="0"/>
              <a:t>: </a:t>
            </a:r>
            <a:r>
              <a:rPr lang="it-IT" dirty="0"/>
              <a:t>mezza giornata</a:t>
            </a:r>
            <a:endParaRPr dirty="0"/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2CC371D8-A93F-3F82-3D45-7A2277B89616}"/>
              </a:ext>
            </a:extLst>
          </p:cNvPr>
          <p:cNvSpPr/>
          <p:nvPr/>
        </p:nvSpPr>
        <p:spPr>
          <a:xfrm>
            <a:off x="96132" y="4975410"/>
            <a:ext cx="1281253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18074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60" name="Interferenz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Interferenze</a:t>
            </a:r>
          </a:p>
        </p:txBody>
      </p:sp>
      <p:sp>
        <p:nvSpPr>
          <p:cNvPr id="161" name="Contemporaneità in Sala C con il cantiere DarkSide…"/>
          <p:cNvSpPr txBox="1"/>
          <p:nvPr/>
        </p:nvSpPr>
        <p:spPr>
          <a:xfrm>
            <a:off x="470768" y="1601923"/>
            <a:ext cx="11220746" cy="5796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Contemporaneità</a:t>
            </a:r>
            <a:r>
              <a:rPr dirty="0"/>
              <a:t> </a:t>
            </a:r>
            <a:r>
              <a:rPr lang="it-IT" dirty="0"/>
              <a:t>altri cantieri presso i lab esterni (es. WP3 installazione colonnine di ricarica elettrica)</a:t>
            </a:r>
            <a:endParaRPr dirty="0"/>
          </a:p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Eventuali ritardi nell’avanzamento dei lavori possono riverberarsi su altre attività PNRR e non, collegate in qualche modo al completamento dei lavori del Laboratorio 2 (es. ricollocazione attività sperimentali provenienti dall’AR7, stoccaggio e installazione di materiali e apparati acquistati nell’ambito delle attività del WP2,….)</a:t>
            </a:r>
          </a:p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Possibili interferenze con gli impianti di rete durante la realizzazione del nuovo impianto in Lab2</a:t>
            </a:r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20227" y="9401446"/>
            <a:ext cx="227280" cy="3243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65" name="Risor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Risorse</a:t>
            </a:r>
          </a:p>
        </p:txBody>
      </p:sp>
      <p:sp>
        <p:nvSpPr>
          <p:cNvPr id="166" name="RUP: Chiara Zarra…"/>
          <p:cNvSpPr txBox="1"/>
          <p:nvPr/>
        </p:nvSpPr>
        <p:spPr>
          <a:xfrm>
            <a:off x="569242" y="1875470"/>
            <a:ext cx="11866315" cy="2595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RUP: Chiara </a:t>
            </a:r>
            <a:r>
              <a:rPr dirty="0" err="1"/>
              <a:t>Zarra</a:t>
            </a:r>
            <a:endParaRPr dirty="0"/>
          </a:p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DL: </a:t>
            </a:r>
            <a:r>
              <a:rPr lang="it-IT" dirty="0"/>
              <a:t>Chiara Zarra</a:t>
            </a:r>
            <a:endParaRPr dirty="0"/>
          </a:p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DO: </a:t>
            </a:r>
            <a:r>
              <a:rPr lang="it-IT" dirty="0"/>
              <a:t>Paolo Cavalcante, Lucio Di Paolo, Claudio Ianni</a:t>
            </a:r>
            <a:r>
              <a:rPr dirty="0"/>
              <a:t>,</a:t>
            </a:r>
            <a:r>
              <a:rPr lang="it-IT" dirty="0"/>
              <a:t> Nicola Massimiani</a:t>
            </a:r>
            <a:endParaRPr dirty="0"/>
          </a:p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CSE: </a:t>
            </a:r>
            <a:r>
              <a:rPr lang="it-IT" dirty="0"/>
              <a:t>SAMATEC s.r.l. ing. M. Santangelo</a:t>
            </a:r>
            <a:endParaRPr dirty="0"/>
          </a:p>
        </p:txBody>
      </p:sp>
      <p:sp>
        <p:nvSpPr>
          <p:cNvPr id="167" name="Si prevede il supporto di N persone di OMNIA per N settimane…"/>
          <p:cNvSpPr txBox="1"/>
          <p:nvPr/>
        </p:nvSpPr>
        <p:spPr>
          <a:xfrm>
            <a:off x="569242" y="6378664"/>
            <a:ext cx="11866316" cy="1955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0200" indent="-330200" algn="l" defTabSz="457200">
              <a:lnSpc>
                <a:spcPct val="160000"/>
              </a:lnSpc>
              <a:buClr>
                <a:srgbClr val="000000"/>
              </a:buClr>
              <a:buSzPct val="100000"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Si </a:t>
            </a:r>
            <a:r>
              <a:rPr dirty="0" err="1"/>
              <a:t>prevede</a:t>
            </a:r>
            <a:r>
              <a:rPr dirty="0"/>
              <a:t> il </a:t>
            </a:r>
            <a:r>
              <a:rPr dirty="0" err="1"/>
              <a:t>supporto</a:t>
            </a:r>
            <a:r>
              <a:rPr dirty="0"/>
              <a:t> di</a:t>
            </a:r>
            <a:r>
              <a:rPr lang="it-IT" dirty="0"/>
              <a:t>:</a:t>
            </a:r>
          </a:p>
          <a:p>
            <a:pPr algn="l" defTabSz="457200">
              <a:lnSpc>
                <a:spcPct val="160000"/>
              </a:lnSpc>
              <a:buClr>
                <a:srgbClr val="000000"/>
              </a:buClr>
              <a:buSzPct val="100000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2</a:t>
            </a:r>
            <a:r>
              <a:rPr dirty="0"/>
              <a:t> </a:t>
            </a:r>
            <a:r>
              <a:rPr dirty="0" err="1"/>
              <a:t>persone</a:t>
            </a:r>
            <a:r>
              <a:rPr dirty="0"/>
              <a:t> </a:t>
            </a:r>
            <a:r>
              <a:rPr lang="it-IT" dirty="0"/>
              <a:t>della squadra di facchinaggio </a:t>
            </a:r>
            <a:r>
              <a:rPr dirty="0"/>
              <a:t>per </a:t>
            </a:r>
            <a:r>
              <a:rPr lang="it-IT" dirty="0"/>
              <a:t>2</a:t>
            </a:r>
            <a:r>
              <a:rPr dirty="0"/>
              <a:t> </a:t>
            </a:r>
            <a:r>
              <a:rPr dirty="0" err="1"/>
              <a:t>settimane</a:t>
            </a:r>
            <a:endParaRPr lang="it-IT" dirty="0"/>
          </a:p>
          <a:p>
            <a:pPr algn="l" defTabSz="457200">
              <a:lnSpc>
                <a:spcPct val="160000"/>
              </a:lnSpc>
              <a:buClr>
                <a:srgbClr val="000000"/>
              </a:buClr>
              <a:buSzPct val="100000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dirty="0"/>
              <a:t>2 idraulici e 2 elettricisti per 1 settimana</a:t>
            </a:r>
            <a:endParaRPr dirty="0"/>
          </a:p>
        </p:txBody>
      </p:sp>
      <p:sp>
        <p:nvSpPr>
          <p:cNvPr id="168" name="Line"/>
          <p:cNvSpPr/>
          <p:nvPr/>
        </p:nvSpPr>
        <p:spPr>
          <a:xfrm>
            <a:off x="96134" y="5282868"/>
            <a:ext cx="1281253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9" name="DITTE ESTERNE"/>
          <p:cNvSpPr txBox="1"/>
          <p:nvPr/>
        </p:nvSpPr>
        <p:spPr>
          <a:xfrm>
            <a:off x="460325" y="5459374"/>
            <a:ext cx="4422686" cy="762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60000"/>
              </a:lnSpc>
              <a:buClr>
                <a:srgbClr val="000000"/>
              </a:buClr>
              <a:defRPr sz="30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dirty="0"/>
              <a:t>DITTE ESTERNE</a:t>
            </a:r>
            <a:r>
              <a:rPr lang="it-IT" dirty="0"/>
              <a:t>: OMNIA</a:t>
            </a: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662</Words>
  <Application>Microsoft Macintosh PowerPoint</Application>
  <PresentationFormat>Personalizzato</PresentationFormat>
  <Paragraphs>79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Arial</vt:lpstr>
      <vt:lpstr>Calibri</vt:lpstr>
      <vt:lpstr>Helvetica</vt:lpstr>
      <vt:lpstr>Helvetica Light</vt:lpstr>
      <vt:lpstr>Helvetica Neue</vt:lpstr>
      <vt:lpstr>Helvetica Neue Light</vt:lpstr>
      <vt:lpstr>Helvetica Neue Medium</vt:lpstr>
      <vt:lpstr>Black</vt:lpstr>
      <vt:lpstr>WP 1.2 Laboratorio 2 Chiara Zarra  Lavori di riqualificazione edile ed impiantistica dell'edificio Lab2 dedicato alle attività di criogenia nell'ambito del progetto PNRR LNGS-FUTURE    </vt:lpstr>
      <vt:lpstr>Descrizione intervento</vt:lpstr>
      <vt:lpstr>Attività propedeutiche</vt:lpstr>
      <vt:lpstr>Aree interessate</vt:lpstr>
      <vt:lpstr>Cronoprogramma</vt:lpstr>
      <vt:lpstr>Disservizi</vt:lpstr>
      <vt:lpstr>Disservizi</vt:lpstr>
      <vt:lpstr>Interferenze</vt:lpstr>
      <vt:lpstr>Risorse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 1.1 AR 7 Debora Polidoro</dc:title>
  <cp:lastModifiedBy>Chiara Zarra</cp:lastModifiedBy>
  <cp:revision>17</cp:revision>
  <dcterms:modified xsi:type="dcterms:W3CDTF">2024-01-31T11:01:54Z</dcterms:modified>
</cp:coreProperties>
</file>