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5" r:id="rId7"/>
    <p:sldId id="268" r:id="rId8"/>
    <p:sldId id="261" r:id="rId9"/>
    <p:sldId id="269" r:id="rId10"/>
    <p:sldId id="266" r:id="rId11"/>
    <p:sldId id="263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60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62296" y="8492"/>
            <a:ext cx="1168020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6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"/>
          <p:cNvGrpSpPr/>
          <p:nvPr/>
        </p:nvGrpSpPr>
        <p:grpSpPr>
          <a:xfrm>
            <a:off x="11711794" y="60261"/>
            <a:ext cx="1227132" cy="1065058"/>
            <a:chOff x="0" y="0"/>
            <a:chExt cx="1227131" cy="1065057"/>
          </a:xfrm>
        </p:grpSpPr>
        <p:sp>
          <p:nvSpPr>
            <p:cNvPr id="70" name="Rectangle"/>
            <p:cNvSpPr/>
            <p:nvPr/>
          </p:nvSpPr>
          <p:spPr>
            <a:xfrm>
              <a:off x="0" y="0"/>
              <a:ext cx="1227132" cy="10650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71" name="CUORE_logo_whitebkg.pdf" descr="CUORE_logo_whitebkg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" y="432"/>
              <a:ext cx="1225836" cy="1064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Content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58750" y="9294283"/>
            <a:ext cx="13157200" cy="457201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95400">
              <a:buClr>
                <a:srgbClr val="000000"/>
              </a:buClr>
              <a:defRPr sz="16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Compact Stars in the QCD phase diagram V”…"/>
          <p:cNvSpPr txBox="1"/>
          <p:nvPr/>
        </p:nvSpPr>
        <p:spPr>
          <a:xfrm>
            <a:off x="-64629" y="9304866"/>
            <a:ext cx="3455591" cy="6046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Compact Stars in the QCD phase diagram V” </a:t>
            </a:r>
          </a:p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May 25, 2016 - LNGS, Italy </a:t>
            </a:r>
          </a:p>
        </p:txBody>
      </p:sp>
      <p:sp>
        <p:nvSpPr>
          <p:cNvPr id="76" name="Neutrinoless ββ decay @ LNGS…"/>
          <p:cNvSpPr txBox="1"/>
          <p:nvPr/>
        </p:nvSpPr>
        <p:spPr>
          <a:xfrm>
            <a:off x="4167605" y="9309476"/>
            <a:ext cx="4669590" cy="426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Neutrinoless ββ decay @ LNGS</a:t>
            </a:r>
          </a:p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Carlo Bucci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0" y="-38100"/>
            <a:ext cx="13004800" cy="1106313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</p:spPr>
        <p:txBody>
          <a:bodyPr lIns="38100" tIns="38100" rIns="38100" bIns="38100">
            <a:noAutofit/>
          </a:bodyPr>
          <a:lstStyle>
            <a:lvl1pPr algn="l" defTabSz="1295400">
              <a:defRPr sz="4400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9409" y="9372600"/>
            <a:ext cx="314922" cy="298153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defTabSz="1295400">
              <a:buClr>
                <a:srgbClr val="FFFFFF"/>
              </a:buClr>
              <a:defRPr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GSSI - 12 March 2019"/>
          <p:cNvSpPr txBox="1"/>
          <p:nvPr/>
        </p:nvSpPr>
        <p:spPr>
          <a:xfrm>
            <a:off x="71189" y="9401446"/>
            <a:ext cx="209225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GSSI - 12 March 2019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0" y="9347200"/>
            <a:ext cx="13004800" cy="393700"/>
          </a:xfrm>
          <a:prstGeom prst="rect">
            <a:avLst/>
          </a:prstGeom>
          <a:solidFill>
            <a:srgbClr val="001E57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O. Cremonesi - April 2018 - Double Beta Decay - GSSI"/>
          <p:cNvSpPr txBox="1"/>
          <p:nvPr/>
        </p:nvSpPr>
        <p:spPr>
          <a:xfrm>
            <a:off x="38100" y="9395770"/>
            <a:ext cx="4203700" cy="2921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647700">
              <a:buClr>
                <a:srgbClr val="9A9A9A"/>
              </a:buClr>
              <a:defRPr sz="1400" b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O. Cremonesi - April 2018 - Double Beta Decay - GSSI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-12700" y="-66604"/>
            <a:ext cx="13030200" cy="901701"/>
          </a:xfrm>
          <a:prstGeom prst="rect">
            <a:avLst/>
          </a:prstGeom>
          <a:solidFill>
            <a:srgbClr val="001E57"/>
          </a:solidFill>
          <a:ln>
            <a:round/>
          </a:ln>
        </p:spPr>
        <p:txBody>
          <a:bodyPr lIns="38100" tIns="38100" rIns="38100" bIns="38100">
            <a:noAutofit/>
          </a:bodyPr>
          <a:lstStyle>
            <a:lvl1pPr algn="l" defTabSz="647700">
              <a:defRPr sz="4800" b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0728" y="9383669"/>
            <a:ext cx="269132" cy="26556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647700">
              <a:defRPr sz="1400"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CSN2 - 10 Aprile 2018"/>
          <p:cNvSpPr txBox="1"/>
          <p:nvPr/>
        </p:nvSpPr>
        <p:spPr>
          <a:xfrm>
            <a:off x="62451" y="9401446"/>
            <a:ext cx="2109725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CSN2 - 10 Aprile 2018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475034" y="8492"/>
            <a:ext cx="11529631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OUP 20|21, 30 June 2021"/>
          <p:cNvSpPr txBox="1"/>
          <p:nvPr/>
        </p:nvSpPr>
        <p:spPr>
          <a:xfrm>
            <a:off x="284607" y="9407427"/>
            <a:ext cx="2239189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SOUP 20|21, 30 June 2021</a:t>
            </a:r>
          </a:p>
        </p:txBody>
      </p:sp>
      <p:pic>
        <p:nvPicPr>
          <p:cNvPr id="9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" y="93425"/>
            <a:ext cx="1543633" cy="998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4040" y="8492"/>
            <a:ext cx="9552177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an Casciano dei Bagni - 31 Gennaio 2024"/>
          <p:cNvSpPr txBox="1"/>
          <p:nvPr/>
        </p:nvSpPr>
        <p:spPr>
          <a:xfrm>
            <a:off x="153022" y="9401446"/>
            <a:ext cx="3912922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San Casciano dei Bagni - 31 Gennaio 2024</a:t>
            </a:r>
          </a:p>
        </p:txBody>
      </p:sp>
      <p:pic>
        <p:nvPicPr>
          <p:cNvPr id="14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6" y="21289"/>
            <a:ext cx="1766616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fut.jpeg" descr="logofut.jpeg"/>
          <p:cNvPicPr>
            <a:picLocks noChangeAspect="1"/>
          </p:cNvPicPr>
          <p:nvPr/>
        </p:nvPicPr>
        <p:blipFill>
          <a:blip r:embed="rId3"/>
          <a:srcRect l="25485" r="19936" b="5420"/>
          <a:stretch>
            <a:fillRect/>
          </a:stretch>
        </p:blipFill>
        <p:spPr>
          <a:xfrm>
            <a:off x="11640349" y="21289"/>
            <a:ext cx="1319183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ebora Polidoro"/>
          <p:cNvSpPr txBox="1"/>
          <p:nvPr/>
        </p:nvSpPr>
        <p:spPr>
          <a:xfrm>
            <a:off x="5853302" y="9401446"/>
            <a:ext cx="1533653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Debora Polidoro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27399" y="8492"/>
            <a:ext cx="12750002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JENAS meeting - 15 October 2019"/>
          <p:cNvSpPr txBox="1"/>
          <p:nvPr/>
        </p:nvSpPr>
        <p:spPr>
          <a:xfrm>
            <a:off x="165344" y="9401446"/>
            <a:ext cx="3186279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JENAS meeting - 15 October 2019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MH_gen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arlo Bucci, INFN-LNGS"/>
          <p:cNvSpPr txBox="1"/>
          <p:nvPr/>
        </p:nvSpPr>
        <p:spPr>
          <a:xfrm>
            <a:off x="418735" y="8180493"/>
            <a:ext cx="2871895" cy="32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algn="l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Carlo Bucci, INFN-LNGS</a:t>
            </a:r>
          </a:p>
        </p:txBody>
      </p:sp>
      <p:sp>
        <p:nvSpPr>
          <p:cNvPr id="107" name="NLDBD Portfolio Review, July 13-16, 2021"/>
          <p:cNvSpPr txBox="1"/>
          <p:nvPr/>
        </p:nvSpPr>
        <p:spPr>
          <a:xfrm>
            <a:off x="4829386" y="8173720"/>
            <a:ext cx="3346028" cy="54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NLDBD Portfolio Review, July 13-16, 2021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69290" y="8180493"/>
            <a:ext cx="318842" cy="324275"/>
          </a:xfrm>
          <a:prstGeom prst="rect">
            <a:avLst/>
          </a:prstGeom>
        </p:spPr>
        <p:txBody>
          <a:bodyPr lIns="54186" tIns="54186" rIns="54186" bIns="54186"/>
          <a:lstStyle>
            <a:lvl1pPr defTabSz="65024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407631" y="2325403"/>
            <a:ext cx="12160070" cy="5675564"/>
          </a:xfrm>
          <a:prstGeom prst="rect">
            <a:avLst/>
          </a:prstGeom>
        </p:spPr>
        <p:txBody>
          <a:bodyPr lIns="54186" tIns="54186" rIns="54186" bIns="54186" anchor="t">
            <a:noAutofit/>
          </a:bodyPr>
          <a:lstStyle>
            <a:lvl1pPr marL="512119" marR="57787" indent="-471487" defTabSz="1300480">
              <a:spcBef>
                <a:spcPts val="1000"/>
              </a:spcBef>
              <a:buClrTx/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5635" marR="57787" indent="-387803" defTabSz="1300480">
              <a:spcBef>
                <a:spcPts val="900"/>
              </a:spcBef>
              <a:buClrTx/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78882" marR="57787" indent="-323850" defTabSz="1300480">
              <a:spcBef>
                <a:spcPts val="800"/>
              </a:spcBef>
              <a:buClrTx/>
              <a:buSzPct val="100000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32272" marR="57787" indent="-320039" defTabSz="1300480">
              <a:spcBef>
                <a:spcPts val="600"/>
              </a:spcBef>
              <a:buClrTx/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89472" marR="57787" indent="-320039" defTabSz="1300480">
              <a:spcBef>
                <a:spcPts val="600"/>
              </a:spcBef>
              <a:buClrTx/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-12715" y="1237561"/>
            <a:ext cx="12133775" cy="758615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marL="57787" marR="57787" algn="l" defTabSz="1300480">
              <a:defRPr sz="4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113" name="Group"/>
          <p:cNvGrpSpPr/>
          <p:nvPr/>
        </p:nvGrpSpPr>
        <p:grpSpPr>
          <a:xfrm>
            <a:off x="12123248" y="1218948"/>
            <a:ext cx="879516" cy="879516"/>
            <a:chOff x="0" y="0"/>
            <a:chExt cx="879514" cy="879514"/>
          </a:xfrm>
        </p:grpSpPr>
        <p:sp>
          <p:nvSpPr>
            <p:cNvPr id="111" name="Square"/>
            <p:cNvSpPr/>
            <p:nvPr/>
          </p:nvSpPr>
          <p:spPr>
            <a:xfrm>
              <a:off x="0" y="0"/>
              <a:ext cx="879515" cy="8795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57799" marR="57799" algn="l" defTabSz="1300480">
                <a:defRPr sz="3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12" name="LOGO_CUPID_v2_neutrini_institution_more_small.pdf-g31302-4294966522.png" descr="LOGO_CUPID_v2_neutrini_institution_more_small.pdf-g31302-429496652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08" y="57968"/>
              <a:ext cx="800298" cy="763579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2339974" y="1266824"/>
            <a:ext cx="8324852" cy="1156619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/>
          <a:lstStyle>
            <a:lvl1pPr marL="419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64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08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53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97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Paolo Gorla - LNGS"/>
          <p:cNvSpPr txBox="1"/>
          <p:nvPr/>
        </p:nvSpPr>
        <p:spPr>
          <a:xfrm>
            <a:off x="11255311" y="8135725"/>
            <a:ext cx="187299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Paolo Gorla - LNGS</a:t>
            </a:r>
          </a:p>
        </p:txBody>
      </p:sp>
      <p:sp>
        <p:nvSpPr>
          <p:cNvPr id="118" name="SNOLab"/>
          <p:cNvSpPr txBox="1"/>
          <p:nvPr/>
        </p:nvSpPr>
        <p:spPr>
          <a:xfrm>
            <a:off x="62111" y="8135725"/>
            <a:ext cx="86797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SNOLab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4970" y="8158162"/>
            <a:ext cx="314860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255182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21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"/>
          <p:cNvGrpSpPr/>
          <p:nvPr/>
        </p:nvGrpSpPr>
        <p:grpSpPr>
          <a:xfrm>
            <a:off x="11780746" y="103839"/>
            <a:ext cx="1126806" cy="977901"/>
            <a:chOff x="0" y="0"/>
            <a:chExt cx="1126805" cy="977900"/>
          </a:xfrm>
        </p:grpSpPr>
        <p:sp>
          <p:nvSpPr>
            <p:cNvPr id="22" name="Rectangle"/>
            <p:cNvSpPr/>
            <p:nvPr/>
          </p:nvSpPr>
          <p:spPr>
            <a:xfrm>
              <a:off x="181" y="0"/>
              <a:ext cx="1126443" cy="97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3" name="CUORE_logo_whitebkg.png" descr="CUORE_logo_whitebk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5"/>
              <a:ext cx="1126806" cy="97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age"/>
          <p:cNvSpPr>
            <a:spLocks noGrp="1"/>
          </p:cNvSpPr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10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P 1.1…"/>
          <p:cNvSpPr txBox="1">
            <a:spLocks noGrp="1"/>
          </p:cNvSpPr>
          <p:nvPr>
            <p:ph type="ctrTitle"/>
          </p:nvPr>
        </p:nvSpPr>
        <p:spPr>
          <a:xfrm>
            <a:off x="194733" y="3484235"/>
            <a:ext cx="12606867" cy="3090426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/>
              <a:t>WP 1.1</a:t>
            </a:r>
          </a:p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800" b="1" dirty="0"/>
              <a:t>RIQUALIFICAZIONE DI UNO SPAZIO LOCALIZZATO NEL COMPLESSO DEI LABORATORI ESTERNI, </a:t>
            </a:r>
            <a:br>
              <a:rPr lang="it-IT" sz="1800" b="1" dirty="0"/>
            </a:br>
            <a:r>
              <a:rPr lang="it-IT" sz="1800" b="1" dirty="0"/>
              <a:t>DENOMINATO AR 7 PER LA REALIZZAZIONE DI UN 3D-LAB (LABORATORIO DI MECCANICA ADDITIVA)</a:t>
            </a:r>
            <a:br>
              <a:rPr lang="it-IT" sz="1000" b="1" dirty="0"/>
            </a:b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r>
              <a:rPr sz="2000" i="1" dirty="0"/>
              <a:t>Debora Polidoro</a:t>
            </a:r>
          </a:p>
        </p:txBody>
      </p:sp>
      <p:pic>
        <p:nvPicPr>
          <p:cNvPr id="124" name="logofut.jpeg" descr="logofut.jpeg"/>
          <p:cNvPicPr>
            <a:picLocks noChangeAspect="1"/>
          </p:cNvPicPr>
          <p:nvPr/>
        </p:nvPicPr>
        <p:blipFill>
          <a:blip r:embed="rId2"/>
          <a:srcRect l="25485" r="19936" b="5420"/>
          <a:stretch>
            <a:fillRect/>
          </a:stretch>
        </p:blipFill>
        <p:spPr>
          <a:xfrm>
            <a:off x="10834384" y="308103"/>
            <a:ext cx="1685622" cy="146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ogetto LNGS-FUTURE - IR0000024 - Avviso pubblico “Rafforzamento e creazione di Infrastrutture di Ricerca” PNRR, Decreto n. 3264 del 28.12.2021 – Missione 4 Componente 2, Linea di investimento 3.1 - finanziato dall’Unione Europea – NextGenerationEU - CU"/>
          <p:cNvSpPr txBox="1"/>
          <p:nvPr/>
        </p:nvSpPr>
        <p:spPr>
          <a:xfrm>
            <a:off x="7055082" y="8881240"/>
            <a:ext cx="583911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28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it-IT" dirty="0"/>
              <a:t>Progetto LNGS-FUTURE - IR0000024 - Avviso pubblico “Rafforzamento e creazione di Infrastrutture di Ricerca” PNRR, Decreto n. 3264 del 28.12.2021 – Missione 4 Componente 2, Linea di investimento 3.1 - finanziato dall’Unione Europea – </a:t>
            </a:r>
            <a:r>
              <a:rPr lang="it-IT" dirty="0" err="1"/>
              <a:t>NextGenerationEU</a:t>
            </a:r>
            <a:r>
              <a:rPr lang="it-IT" dirty="0"/>
              <a:t> - CUP I19D22000090007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" y="8718254"/>
            <a:ext cx="6721943" cy="890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60" name="Interferen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Interferenze</a:t>
            </a:r>
          </a:p>
        </p:txBody>
      </p:sp>
      <p:sp>
        <p:nvSpPr>
          <p:cNvPr id="162" name="Qua intendo un elenco delle attività che potenzialmente sono influenzate o influenzano l’attività PNRR anche se non ci sono disservizi evidenti.…"/>
          <p:cNvSpPr txBox="1"/>
          <p:nvPr/>
        </p:nvSpPr>
        <p:spPr>
          <a:xfrm>
            <a:off x="416979" y="1667136"/>
            <a:ext cx="11870283" cy="215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160000"/>
              </a:lnSpc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SOVRAPPOSIZIONI, ANCHE POTENZIALI, CON L’ATTIVITÀ PNRR WP 1.1:</a:t>
            </a:r>
          </a:p>
          <a:p>
            <a:pPr marL="457200" indent="-457200" algn="just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Laboratorio 2</a:t>
            </a:r>
          </a:p>
          <a:p>
            <a:pPr marL="457200" indent="-457200" algn="just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GSSI LAB – AR2</a:t>
            </a:r>
          </a:p>
          <a:p>
            <a:pPr marL="457200" indent="-457200" algn="just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UPS Centralizzato – Laboratori Esterni – Divisione Tecnica SIE</a:t>
            </a:r>
          </a:p>
        </p:txBody>
      </p:sp>
      <p:sp>
        <p:nvSpPr>
          <p:cNvPr id="2" name="Qua intendo un elenco delle attività che potenzialmente sono influenzate o influenzano l’attività PNRR anche se non ci sono disservizi evidenti.…">
            <a:extLst>
              <a:ext uri="{FF2B5EF4-FFF2-40B4-BE49-F238E27FC236}">
                <a16:creationId xmlns:a16="http://schemas.microsoft.com/office/drawing/2014/main" id="{81DDE77B-0570-85CC-195C-6A03B0887BE3}"/>
              </a:ext>
            </a:extLst>
          </p:cNvPr>
          <p:cNvSpPr txBox="1"/>
          <p:nvPr/>
        </p:nvSpPr>
        <p:spPr>
          <a:xfrm>
            <a:off x="416979" y="4086441"/>
            <a:ext cx="10327221" cy="215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60000"/>
              </a:lnSpc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i="1" dirty="0">
                <a:solidFill>
                  <a:srgbClr val="000000"/>
                </a:solidFill>
                <a:latin typeface="Helvetica Light"/>
              </a:rPr>
              <a:t>INTERFERENZA</a:t>
            </a:r>
            <a:r>
              <a:rPr lang="it-IT" i="1" dirty="0"/>
              <a:t> CON L’UTENZA</a:t>
            </a:r>
          </a:p>
          <a:p>
            <a:pPr marL="457200" indent="-457200" algn="just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TIMS</a:t>
            </a:r>
          </a:p>
          <a:p>
            <a:pPr marL="457200" indent="-457200" algn="just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Camera Pulita Utenti</a:t>
            </a:r>
          </a:p>
          <a:p>
            <a:pPr marL="457200" indent="-457200" algn="just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Officina Meccanica</a:t>
            </a:r>
          </a:p>
        </p:txBody>
      </p:sp>
    </p:spTree>
    <p:extLst>
      <p:ext uri="{BB962C8B-B14F-4D97-AF65-F5344CB8AC3E}">
        <p14:creationId xmlns:p14="http://schemas.microsoft.com/office/powerpoint/2010/main" val="9096474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65" name="Riso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Risorse</a:t>
            </a:r>
          </a:p>
        </p:txBody>
      </p:sp>
      <p:sp>
        <p:nvSpPr>
          <p:cNvPr id="166" name="RUP: Chiara Zarra…"/>
          <p:cNvSpPr txBox="1"/>
          <p:nvPr/>
        </p:nvSpPr>
        <p:spPr>
          <a:xfrm>
            <a:off x="324092" y="1496908"/>
            <a:ext cx="12111466" cy="257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RUP: Chiara </a:t>
            </a:r>
            <a:r>
              <a:rPr lang="it-IT" dirty="0"/>
              <a:t>Zarra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DL: Debora Polidoro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DO: Chiara </a:t>
            </a:r>
            <a:r>
              <a:rPr lang="it-IT" dirty="0"/>
              <a:t>Zarra</a:t>
            </a:r>
            <a:r>
              <a:rPr dirty="0"/>
              <a:t>, Nando Polidoro, Paolo Cavalcante e Attilio Di </a:t>
            </a:r>
            <a:r>
              <a:rPr lang="it-IT" dirty="0"/>
              <a:t>Giacinto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CSE: </a:t>
            </a:r>
            <a:r>
              <a:rPr lang="it-IT" dirty="0"/>
              <a:t>Fabio Cacciari</a:t>
            </a:r>
            <a:endParaRPr dirty="0"/>
          </a:p>
        </p:txBody>
      </p:sp>
      <p:sp>
        <p:nvSpPr>
          <p:cNvPr id="167" name="Si prevede il supporto di N persone di OMNIA per N settimane…"/>
          <p:cNvSpPr txBox="1"/>
          <p:nvPr/>
        </p:nvSpPr>
        <p:spPr>
          <a:xfrm>
            <a:off x="324091" y="4996989"/>
            <a:ext cx="12111467" cy="1938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Si prevede il supporto di 2 persone di OMNIA (Elettricisti) per 2 settimane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Si prevede il supporto di 2 persone di OMNIA (Idraulici) per 2 giornate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Si prevede il supporto di 2 persone di OMNIA (Facchinaggio) per 8 settimane</a:t>
            </a:r>
          </a:p>
        </p:txBody>
      </p:sp>
      <p:sp>
        <p:nvSpPr>
          <p:cNvPr id="168" name="Line"/>
          <p:cNvSpPr/>
          <p:nvPr/>
        </p:nvSpPr>
        <p:spPr>
          <a:xfrm>
            <a:off x="96134" y="4227599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DITTE ESTERNE"/>
          <p:cNvSpPr txBox="1"/>
          <p:nvPr/>
        </p:nvSpPr>
        <p:spPr>
          <a:xfrm>
            <a:off x="379094" y="4333682"/>
            <a:ext cx="5173567" cy="74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60000"/>
              </a:lnSpc>
              <a:buClr>
                <a:srgbClr val="000000"/>
              </a:buClr>
              <a:defRPr sz="3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DITTE ESTERNE</a:t>
            </a:r>
          </a:p>
        </p:txBody>
      </p:sp>
      <p:sp>
        <p:nvSpPr>
          <p:cNvPr id="2" name="DITTE ESTERNE">
            <a:extLst>
              <a:ext uri="{FF2B5EF4-FFF2-40B4-BE49-F238E27FC236}">
                <a16:creationId xmlns:a16="http://schemas.microsoft.com/office/drawing/2014/main" id="{0B90A257-C0E3-EB31-2B94-B57C84D10818}"/>
              </a:ext>
            </a:extLst>
          </p:cNvPr>
          <p:cNvSpPr txBox="1"/>
          <p:nvPr/>
        </p:nvSpPr>
        <p:spPr>
          <a:xfrm>
            <a:off x="569242" y="6941699"/>
            <a:ext cx="5173567" cy="74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60000"/>
              </a:lnSpc>
              <a:buClr>
                <a:srgbClr val="000000"/>
              </a:buClr>
              <a:defRPr sz="3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it-IT" dirty="0"/>
              <a:t>NOTE</a:t>
            </a:r>
            <a:endParaRPr dirty="0"/>
          </a:p>
        </p:txBody>
      </p:sp>
      <p:sp>
        <p:nvSpPr>
          <p:cNvPr id="3" name="Si prevede il supporto di N persone di OMNIA per N settimane…">
            <a:extLst>
              <a:ext uri="{FF2B5EF4-FFF2-40B4-BE49-F238E27FC236}">
                <a16:creationId xmlns:a16="http://schemas.microsoft.com/office/drawing/2014/main" id="{2F9A1C8B-E04B-AFED-D320-3EE0A21BB464}"/>
              </a:ext>
            </a:extLst>
          </p:cNvPr>
          <p:cNvSpPr txBox="1"/>
          <p:nvPr/>
        </p:nvSpPr>
        <p:spPr>
          <a:xfrm>
            <a:off x="311967" y="7666770"/>
            <a:ext cx="12111467" cy="1938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Sarà necessario interessare il Servizio Ambiente per lo smaltimento dei materiali di risulta in relazione all’attività di preparazione dell’area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9" name="Descrizione interv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Descrizione intervento</a:t>
            </a:r>
          </a:p>
        </p:txBody>
      </p:sp>
      <p:sp>
        <p:nvSpPr>
          <p:cNvPr id="130" name="Cosa si fa, qual è lo scopo dell’intervento…"/>
          <p:cNvSpPr txBox="1"/>
          <p:nvPr/>
        </p:nvSpPr>
        <p:spPr>
          <a:xfrm>
            <a:off x="600307" y="2258618"/>
            <a:ext cx="11220745" cy="303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SCOPO DELL’INTERVENTO</a:t>
            </a:r>
          </a:p>
          <a:p>
            <a:pPr marL="777875" indent="-333375" algn="just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L’intervento prevede la riqualificazione di una porzione di spazio della AR7 coinvolgendo anche il locale tecnico adiacente il tunnel di collegamento tra la seconda e la terza stecca al fine di realizzare un laboratorio di meccanica additiva, con la configurazione di un nuovo layout ed impianti dedicati.</a:t>
            </a:r>
            <a:endParaRPr b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17" y="5180663"/>
            <a:ext cx="5910508" cy="308650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utta l’AR7…"/>
          <p:cNvSpPr txBox="1"/>
          <p:nvPr/>
        </p:nvSpPr>
        <p:spPr>
          <a:xfrm>
            <a:off x="521717" y="1356306"/>
            <a:ext cx="11961365" cy="257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Locale AR7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Aree </a:t>
            </a:r>
            <a:r>
              <a:rPr lang="it-IT" dirty="0"/>
              <a:t>limitrofe: Locale tecnico adiacente il tunnel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Area di </a:t>
            </a:r>
            <a:r>
              <a:rPr lang="it-IT" dirty="0"/>
              <a:t>cantiere: Layout di cantiere progetto esecutivo</a:t>
            </a:r>
            <a:endParaRPr baseline="31999"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Area di</a:t>
            </a:r>
            <a:r>
              <a:rPr lang="it-IT" dirty="0"/>
              <a:t> stoccaggio</a:t>
            </a:r>
            <a:r>
              <a:rPr dirty="0"/>
              <a:t>:</a:t>
            </a:r>
            <a:r>
              <a:rPr lang="it-IT" dirty="0"/>
              <a:t> Da identificare (coordinamento generale)</a:t>
            </a:r>
            <a:endParaRPr dirty="0"/>
          </a:p>
        </p:txBody>
      </p:sp>
      <p:sp>
        <p:nvSpPr>
          <p:cNvPr id="141" name="Oval"/>
          <p:cNvSpPr/>
          <p:nvPr/>
        </p:nvSpPr>
        <p:spPr>
          <a:xfrm rot="21132921">
            <a:off x="3207903" y="6439531"/>
            <a:ext cx="738668" cy="568771"/>
          </a:xfrm>
          <a:prstGeom prst="ellipse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A7063D-936E-1C06-CDD5-B7DC4FE6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57" y="4876800"/>
            <a:ext cx="5082980" cy="34292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3" name="Attività propedeut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Attività propedeutiche</a:t>
            </a:r>
          </a:p>
        </p:txBody>
      </p:sp>
      <p:sp>
        <p:nvSpPr>
          <p:cNvPr id="134" name="Sgombero aree sperimentali attualmente in AR7 e stoccaggio/ricollocazione…"/>
          <p:cNvSpPr txBox="1"/>
          <p:nvPr/>
        </p:nvSpPr>
        <p:spPr>
          <a:xfrm>
            <a:off x="389627" y="6946590"/>
            <a:ext cx="11981706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just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Bonifica impiantistica dell’area AR7</a:t>
            </a:r>
          </a:p>
        </p:txBody>
      </p:sp>
      <p:sp>
        <p:nvSpPr>
          <p:cNvPr id="2" name="Sgombero aree sperimentali attualmente in AR7 e stoccaggio/ricollocazione…">
            <a:extLst>
              <a:ext uri="{FF2B5EF4-FFF2-40B4-BE49-F238E27FC236}">
                <a16:creationId xmlns:a16="http://schemas.microsoft.com/office/drawing/2014/main" id="{55C468BF-5398-9210-96FD-2B513AE35BCD}"/>
              </a:ext>
            </a:extLst>
          </p:cNvPr>
          <p:cNvSpPr txBox="1"/>
          <p:nvPr/>
        </p:nvSpPr>
        <p:spPr>
          <a:xfrm>
            <a:off x="511547" y="1539313"/>
            <a:ext cx="11981706" cy="243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Aree sperimentali da trasferire (sgombero, stoccaggio e/o ricollocazione)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CUORE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LUNA 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Razeto</a:t>
            </a:r>
          </a:p>
        </p:txBody>
      </p:sp>
      <p:sp>
        <p:nvSpPr>
          <p:cNvPr id="4" name="Sgombero aree sperimentali attualmente in AR7 e stoccaggio/ricollocazione…">
            <a:extLst>
              <a:ext uri="{FF2B5EF4-FFF2-40B4-BE49-F238E27FC236}">
                <a16:creationId xmlns:a16="http://schemas.microsoft.com/office/drawing/2014/main" id="{F6550FD3-DAB4-63A5-52B6-CA522919C80A}"/>
              </a:ext>
            </a:extLst>
          </p:cNvPr>
          <p:cNvSpPr txBox="1"/>
          <p:nvPr/>
        </p:nvSpPr>
        <p:spPr>
          <a:xfrm>
            <a:off x="389627" y="4431690"/>
            <a:ext cx="11981706" cy="1846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Attività sperimentali da sospendere temporaneamente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TIMS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Camera Pulita Utenti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46" name="Cronoprogram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Cronoprogramma</a:t>
            </a:r>
          </a:p>
        </p:txBody>
      </p:sp>
      <p:graphicFrame>
        <p:nvGraphicFramePr>
          <p:cNvPr id="147" name="Table 1"/>
          <p:cNvGraphicFramePr/>
          <p:nvPr>
            <p:extLst>
              <p:ext uri="{D42A27DB-BD31-4B8C-83A1-F6EECF244321}">
                <p14:modId xmlns:p14="http://schemas.microsoft.com/office/powerpoint/2010/main" val="278379648"/>
              </p:ext>
            </p:extLst>
          </p:nvPr>
        </p:nvGraphicFramePr>
        <p:xfrm>
          <a:off x="643627" y="1703962"/>
          <a:ext cx="11953002" cy="37073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34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79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Attività propedeutica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 </a:t>
                      </a:r>
                      <a:r>
                        <a:rPr lang="it-IT" sz="2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Helvetica Neue"/>
                          <a:sym typeface="Helvetica Neue"/>
                        </a:rPr>
                        <a:t>10</a:t>
                      </a:r>
                      <a:r>
                        <a:rPr lang="it-IT" sz="2200" dirty="0">
                          <a:sym typeface="Helvetica Neue"/>
                        </a:rPr>
                        <a:t> settimane </a:t>
                      </a:r>
                      <a:r>
                        <a:rPr lang="it-IT" sz="2200" i="1" dirty="0">
                          <a:sym typeface="Helvetica Neue"/>
                        </a:rPr>
                        <a:t>(Preparazione Area)</a:t>
                      </a:r>
                      <a:endParaRPr sz="2200" i="1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9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Avvio Contratto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T0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5107588"/>
                  </a:ext>
                </a:extLst>
              </a:tr>
              <a:tr h="73379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</a:t>
                      </a:r>
                      <a:r>
                        <a:rPr lang="it-IT" sz="2200" dirty="0">
                          <a:sym typeface="Helvetica Neue"/>
                        </a:rPr>
                        <a:t>+ T1 (*) </a:t>
                      </a:r>
                      <a:endParaRPr lang="it-IT" sz="2200" noProof="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9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noProof="0" dirty="0">
                          <a:sym typeface="Helvetica Neue"/>
                        </a:rPr>
                        <a:t>Avvio Lavori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</a:t>
                      </a:r>
                      <a:r>
                        <a:rPr lang="it-IT" sz="2200" dirty="0">
                          <a:sym typeface="Helvetica Neue"/>
                        </a:rPr>
                        <a:t>+ T1 + T2(**)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9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Fine </a:t>
                      </a:r>
                      <a:r>
                        <a:rPr lang="it-IT" sz="2200" noProof="0" dirty="0">
                          <a:sym typeface="Helvetica Neue"/>
                        </a:rPr>
                        <a:t>Lavori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</a:t>
                      </a:r>
                      <a:r>
                        <a:rPr lang="it-IT" sz="2200" dirty="0">
                          <a:sym typeface="Helvetica Neue"/>
                        </a:rPr>
                        <a:t>+ T1 + T2</a:t>
                      </a:r>
                      <a:r>
                        <a:rPr sz="2200" dirty="0">
                          <a:sym typeface="Helvetica Neue"/>
                        </a:rPr>
                        <a:t> </a:t>
                      </a:r>
                      <a:r>
                        <a:rPr lang="it-IT" sz="2200" dirty="0">
                          <a:sym typeface="Helvetica Neue"/>
                        </a:rPr>
                        <a:t>(*) +150 giorni </a:t>
                      </a: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(previsti da cronoprogramma)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tima del T0: Febbraio 2024">
            <a:extLst>
              <a:ext uri="{FF2B5EF4-FFF2-40B4-BE49-F238E27FC236}">
                <a16:creationId xmlns:a16="http://schemas.microsoft.com/office/drawing/2014/main" id="{775F1F5B-2708-7012-8978-C2F5335AC82D}"/>
              </a:ext>
            </a:extLst>
          </p:cNvPr>
          <p:cNvSpPr txBox="1"/>
          <p:nvPr/>
        </p:nvSpPr>
        <p:spPr>
          <a:xfrm>
            <a:off x="643627" y="5642646"/>
            <a:ext cx="11998941" cy="348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indent="0">
              <a:buNone/>
            </a:pPr>
            <a:r>
              <a:rPr lang="it-IT" sz="2000" dirty="0"/>
              <a:t>Stima del T0: Maggio 2024</a:t>
            </a:r>
          </a:p>
          <a:p>
            <a:r>
              <a:rPr lang="it-IT" sz="2000" b="1" dirty="0"/>
              <a:t>NOTE: </a:t>
            </a:r>
          </a:p>
          <a:p>
            <a:r>
              <a:rPr lang="it-IT" sz="2000" dirty="0"/>
              <a:t>(*) T1: </a:t>
            </a:r>
            <a:r>
              <a:rPr lang="it-IT" sz="2000" dirty="0" err="1"/>
              <a:t>D.Lgs</a:t>
            </a:r>
            <a:r>
              <a:rPr lang="it-IT" sz="2000" dirty="0"/>
              <a:t> 36/2023 Allegato II.14 art. 3 – max 45 giorni</a:t>
            </a:r>
          </a:p>
          <a:p>
            <a:r>
              <a:rPr lang="it-IT" sz="2000" dirty="0"/>
              <a:t>(**) T2: L’avvio del cantiere è legato alla progressione del cantiere di Lab 2 (valutare l’avvio d’urgenza)</a:t>
            </a:r>
          </a:p>
          <a:p>
            <a:r>
              <a:rPr lang="it-IT" sz="2000" dirty="0"/>
              <a:t>Il cronoprogramma del progetto esecutivo </a:t>
            </a:r>
            <a:r>
              <a:rPr lang="it-IT" sz="2000"/>
              <a:t>conta </a:t>
            </a:r>
            <a:r>
              <a:rPr lang="it-IT" sz="2000" b="1" i="1"/>
              <a:t>200 </a:t>
            </a:r>
            <a:r>
              <a:rPr lang="it-IT" sz="2000" b="1" i="1" dirty="0"/>
              <a:t>giorni </a:t>
            </a:r>
            <a:r>
              <a:rPr lang="it-IT" sz="2000" dirty="0"/>
              <a:t>di lavorazione</a:t>
            </a:r>
          </a:p>
          <a:p>
            <a:endParaRPr lang="it-IT" sz="2000" dirty="0"/>
          </a:p>
          <a:p>
            <a:endParaRPr sz="20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5400" dirty="0"/>
              <a:t>Preparazione dell’area</a:t>
            </a:r>
          </a:p>
        </p:txBody>
      </p:sp>
      <p:sp>
        <p:nvSpPr>
          <p:cNvPr id="152" name="Interruzione della corrente normale…"/>
          <p:cNvSpPr txBox="1"/>
          <p:nvPr/>
        </p:nvSpPr>
        <p:spPr>
          <a:xfrm>
            <a:off x="319878" y="6589561"/>
            <a:ext cx="12460975" cy="253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ILLUMINAZIONE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Sezionare l’impianto di illuminazione esistente e rimozione corpi illuminanti area oggetto di intervento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/>
              <a:t>Dove: </a:t>
            </a:r>
            <a:r>
              <a:rPr lang="it-IT" sz="2000" dirty="0"/>
              <a:t>Locale tecnico e AR7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interessati</a:t>
            </a:r>
            <a:r>
              <a:rPr sz="2000" dirty="0"/>
              <a:t>: </a:t>
            </a:r>
            <a:r>
              <a:rPr lang="it-IT" sz="2000" dirty="0"/>
              <a:t>Seconda stecca (AR2 e AR7)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</a:t>
            </a:r>
            <a:r>
              <a:rPr sz="2000" dirty="0"/>
              <a:t>: </a:t>
            </a:r>
            <a:r>
              <a:rPr lang="it-IT" sz="2000" dirty="0"/>
              <a:t>Dopo lo smontaggio delle apparecchiature delle attività sperimentali e prima all’avvio dei lavori </a:t>
            </a:r>
            <a:r>
              <a:rPr sz="2000" dirty="0"/>
              <a:t>Per </a:t>
            </a:r>
            <a:r>
              <a:rPr lang="it-IT" sz="2000" dirty="0"/>
              <a:t>quanto</a:t>
            </a:r>
            <a:r>
              <a:rPr sz="2000" dirty="0"/>
              <a:t>:</a:t>
            </a:r>
            <a:r>
              <a:rPr lang="it-IT" sz="2000" dirty="0"/>
              <a:t> 2 giornate di lavoro</a:t>
            </a:r>
            <a:endParaRPr sz="2000" dirty="0"/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96134" y="3831536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96134" y="6560805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56" name="Interdizione all’accesso…"/>
          <p:cNvSpPr txBox="1"/>
          <p:nvPr/>
        </p:nvSpPr>
        <p:spPr>
          <a:xfrm>
            <a:off x="366865" y="3953187"/>
            <a:ext cx="12367002" cy="247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BONIFICA DEGLI IMPIANTI ELETTRICI, RETE DATI E TELEFONICI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Dove: Aree sperimentali (CUORE, LUNA e Razeto)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interessati: Aree sperimentali (CUORE, LUNA e Razeto)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Quando: Dopo lo smontaggio delle apparecchiature delle attività sperimentali e prima all’avvio dei lavori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Per quanto: 2 settimane (compatibilmente con altre attività OMNIA)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Note: </a:t>
            </a:r>
            <a:r>
              <a:rPr lang="it-IT" sz="2000" i="1" u="sng" dirty="0"/>
              <a:t>Interessare anche il Servizio di Calcolo per la messa in fuori servizio degli impianti relativi</a:t>
            </a:r>
          </a:p>
        </p:txBody>
      </p:sp>
      <p:sp>
        <p:nvSpPr>
          <p:cNvPr id="3" name="Interruzione della ventilazione…">
            <a:extLst>
              <a:ext uri="{FF2B5EF4-FFF2-40B4-BE49-F238E27FC236}">
                <a16:creationId xmlns:a16="http://schemas.microsoft.com/office/drawing/2014/main" id="{65CEBAA9-CE2B-3604-2132-7471E8C25567}"/>
              </a:ext>
            </a:extLst>
          </p:cNvPr>
          <p:cNvSpPr txBox="1"/>
          <p:nvPr/>
        </p:nvSpPr>
        <p:spPr>
          <a:xfrm>
            <a:off x="366865" y="1244320"/>
            <a:ext cx="12231736" cy="259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i="1" dirty="0">
                <a:solidFill>
                  <a:srgbClr val="000000"/>
                </a:solidFill>
                <a:latin typeface="Helvetica Light"/>
              </a:rPr>
              <a:t>SGOMBERO, STOCCAGGIO E RICOLLOCAZIONE  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Dove: AR7 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Locali interessati: AR7 (CUORE, LUNA, RAZETO e TIMS)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Quando: Attività propedeutica all’avvio della cantierizzazione dell’area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Per quanto: 8 settimane di lavoro (compatibilmente con altre attività)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Note: </a:t>
            </a:r>
            <a:r>
              <a:rPr lang="it-IT" sz="2000" i="1" u="sng" dirty="0">
                <a:solidFill>
                  <a:srgbClr val="000000"/>
                </a:solidFill>
                <a:latin typeface="Helvetica Light"/>
              </a:rPr>
              <a:t>Attenzionare lo spostamento Soft Wall</a:t>
            </a:r>
          </a:p>
        </p:txBody>
      </p:sp>
    </p:spTree>
    <p:extLst>
      <p:ext uri="{BB962C8B-B14F-4D97-AF65-F5344CB8AC3E}">
        <p14:creationId xmlns:p14="http://schemas.microsoft.com/office/powerpoint/2010/main" val="15672703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Preparazione dell’area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96133" y="4565571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Interruzione della corrente normale…">
            <a:extLst>
              <a:ext uri="{FF2B5EF4-FFF2-40B4-BE49-F238E27FC236}">
                <a16:creationId xmlns:a16="http://schemas.microsoft.com/office/drawing/2014/main" id="{D215C637-E980-BF33-E856-3EBA37F27638}"/>
              </a:ext>
            </a:extLst>
          </p:cNvPr>
          <p:cNvSpPr txBox="1"/>
          <p:nvPr/>
        </p:nvSpPr>
        <p:spPr>
          <a:xfrm>
            <a:off x="386531" y="1558393"/>
            <a:ext cx="12231736" cy="253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RIMOZIONE IMPIANTI DI SOLLEVAMENTO ESISTENTI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Rimozione degli impianti di sollevamento presenti – Area Razeto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/>
              <a:t>Dove: </a:t>
            </a:r>
            <a:r>
              <a:rPr lang="it-IT" sz="2000" dirty="0"/>
              <a:t>AR7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interessati</a:t>
            </a:r>
            <a:r>
              <a:rPr sz="2000" dirty="0"/>
              <a:t>: </a:t>
            </a:r>
            <a:r>
              <a:rPr lang="it-IT" sz="2000" dirty="0"/>
              <a:t>AR7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</a:t>
            </a:r>
            <a:r>
              <a:rPr sz="2000" dirty="0"/>
              <a:t>: </a:t>
            </a:r>
            <a:r>
              <a:rPr lang="it-IT" sz="2000" dirty="0"/>
              <a:t>Dopo lo smontaggio delle apparecchiature delle attività sperimentali e prima all’avvio dei lavori </a:t>
            </a:r>
            <a:r>
              <a:rPr sz="2000" dirty="0"/>
              <a:t>Per </a:t>
            </a:r>
            <a:r>
              <a:rPr lang="it-IT" sz="2000" dirty="0"/>
              <a:t>quanto</a:t>
            </a:r>
            <a:r>
              <a:rPr sz="2000" dirty="0"/>
              <a:t>:</a:t>
            </a:r>
            <a:r>
              <a:rPr lang="it-IT" sz="2000" dirty="0"/>
              <a:t> 2 giornate di lavoro</a:t>
            </a:r>
            <a:endParaRPr sz="2000" dirty="0"/>
          </a:p>
        </p:txBody>
      </p:sp>
      <p:sp>
        <p:nvSpPr>
          <p:cNvPr id="3" name="Interruzione della ventilazione…">
            <a:extLst>
              <a:ext uri="{FF2B5EF4-FFF2-40B4-BE49-F238E27FC236}">
                <a16:creationId xmlns:a16="http://schemas.microsoft.com/office/drawing/2014/main" id="{ABACDE03-CE30-10BC-79E6-87F388828745}"/>
              </a:ext>
            </a:extLst>
          </p:cNvPr>
          <p:cNvSpPr txBox="1"/>
          <p:nvPr/>
        </p:nvSpPr>
        <p:spPr>
          <a:xfrm>
            <a:off x="386530" y="4796249"/>
            <a:ext cx="12231736" cy="210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i="1" dirty="0">
                <a:solidFill>
                  <a:srgbClr val="000000"/>
                </a:solidFill>
                <a:latin typeface="Helvetica Light"/>
              </a:rPr>
              <a:t>BONIFICA DEGLI IMPIANTI MECCANICI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Dove: AR7 e locale tecnico adiacente il tunnel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Locali interessati: AR7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Quando: </a:t>
            </a:r>
            <a:r>
              <a:rPr lang="it-IT" sz="2000" dirty="0"/>
              <a:t>Dopo lo smontaggio delle apparecchiature delle attività sperimentali e prima all’avvio dei lavori </a:t>
            </a: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Per quanto: 2 giornate di lavoro</a:t>
            </a:r>
          </a:p>
        </p:txBody>
      </p:sp>
      <p:sp>
        <p:nvSpPr>
          <p:cNvPr id="4" name="Interruzione della ventilazione…">
            <a:extLst>
              <a:ext uri="{FF2B5EF4-FFF2-40B4-BE49-F238E27FC236}">
                <a16:creationId xmlns:a16="http://schemas.microsoft.com/office/drawing/2014/main" id="{9A35ABAB-E8BE-0B86-A848-E92935986ADA}"/>
              </a:ext>
            </a:extLst>
          </p:cNvPr>
          <p:cNvSpPr txBox="1"/>
          <p:nvPr/>
        </p:nvSpPr>
        <p:spPr>
          <a:xfrm>
            <a:off x="386531" y="7903918"/>
            <a:ext cx="12231736" cy="833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40000"/>
              </a:lnSpc>
              <a:buClr>
                <a:srgbClr val="000000"/>
              </a:buClr>
              <a:buSzPct val="100000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800" b="0" i="1" dirty="0">
                <a:solidFill>
                  <a:srgbClr val="000000"/>
                </a:solidFill>
                <a:latin typeface="Helvetica Light"/>
              </a:rPr>
              <a:t>Note: La maggior parte delle attività di preparazione dell’area verrà eseguita dalle ditte in convenzione FM4 (Omnia) </a:t>
            </a:r>
            <a:r>
              <a:rPr lang="it-IT" sz="1800" dirty="0"/>
              <a:t>compatibilmente con altre attività ordinarie e straordinarie da programmare</a:t>
            </a:r>
            <a:endParaRPr lang="it-IT" sz="1800" b="0" i="1" dirty="0">
              <a:solidFill>
                <a:srgbClr val="000000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62837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Disservizi</a:t>
            </a:r>
          </a:p>
        </p:txBody>
      </p:sp>
      <p:sp>
        <p:nvSpPr>
          <p:cNvPr id="152" name="Interruzione della corrente normale…"/>
          <p:cNvSpPr txBox="1"/>
          <p:nvPr/>
        </p:nvSpPr>
        <p:spPr>
          <a:xfrm>
            <a:off x="96132" y="3734455"/>
            <a:ext cx="12618269" cy="253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FORZA MOTRICE NORMALE 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i="1" dirty="0"/>
              <a:t>Installazione del nuovo interruttore nel quadro di zona 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/>
              <a:t>Dove: </a:t>
            </a:r>
            <a:r>
              <a:rPr lang="it-IT" sz="2000" dirty="0"/>
              <a:t>Locale tecnico e AR7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interessati</a:t>
            </a:r>
            <a:r>
              <a:rPr sz="2000" dirty="0"/>
              <a:t>: </a:t>
            </a:r>
            <a:r>
              <a:rPr lang="it-IT" sz="2000" dirty="0"/>
              <a:t>Seconda stecca (AR2, AR7)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</a:t>
            </a:r>
            <a:r>
              <a:rPr sz="2000" dirty="0"/>
              <a:t>: </a:t>
            </a:r>
            <a:r>
              <a:rPr lang="it-IT" sz="2000" dirty="0"/>
              <a:t>da definire nell’update del cronoprogramma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/>
              <a:t>Per </a:t>
            </a:r>
            <a:r>
              <a:rPr lang="it-IT" sz="2000" dirty="0"/>
              <a:t>quanto</a:t>
            </a:r>
            <a:r>
              <a:rPr sz="2000" dirty="0"/>
              <a:t>:</a:t>
            </a:r>
            <a:r>
              <a:rPr lang="it-IT" sz="2000" dirty="0"/>
              <a:t> 1 giornata di lavoro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96131" y="3662093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96132" y="6346023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Interruzione della corrente normale…">
            <a:extLst>
              <a:ext uri="{FF2B5EF4-FFF2-40B4-BE49-F238E27FC236}">
                <a16:creationId xmlns:a16="http://schemas.microsoft.com/office/drawing/2014/main" id="{090D570B-DD0D-1349-60B8-E2CBE9635755}"/>
              </a:ext>
            </a:extLst>
          </p:cNvPr>
          <p:cNvSpPr txBox="1"/>
          <p:nvPr/>
        </p:nvSpPr>
        <p:spPr>
          <a:xfrm>
            <a:off x="193262" y="1419233"/>
            <a:ext cx="12618269" cy="211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ATTIVITA’ DI PREPARAZIONE DELL’AREA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/>
              <a:t>Dove: </a:t>
            </a:r>
            <a:r>
              <a:rPr lang="it-IT" sz="2000" dirty="0"/>
              <a:t>Locale tecnico e AR7</a:t>
            </a:r>
            <a:endParaRPr sz="2000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interessati</a:t>
            </a:r>
            <a:r>
              <a:rPr sz="2000" dirty="0"/>
              <a:t>: </a:t>
            </a:r>
            <a:r>
              <a:rPr lang="it-IT" sz="2000" dirty="0"/>
              <a:t>Seconda stecca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Quando: Attività necessaria per la cantierizzazione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/>
              <a:t>Per </a:t>
            </a:r>
            <a:r>
              <a:rPr lang="it-IT" sz="2000" dirty="0"/>
              <a:t>quanto: da valutare con le info presenti nella sezione </a:t>
            </a:r>
            <a:r>
              <a:rPr lang="it-IT" sz="2000" i="1" dirty="0"/>
              <a:t>Preparazione dell’area</a:t>
            </a:r>
          </a:p>
        </p:txBody>
      </p:sp>
      <p:sp>
        <p:nvSpPr>
          <p:cNvPr id="2" name="Interruzione della corrente normale…">
            <a:extLst>
              <a:ext uri="{FF2B5EF4-FFF2-40B4-BE49-F238E27FC236}">
                <a16:creationId xmlns:a16="http://schemas.microsoft.com/office/drawing/2014/main" id="{4347F168-5346-6C29-6466-FE828BD1CE18}"/>
              </a:ext>
            </a:extLst>
          </p:cNvPr>
          <p:cNvSpPr txBox="1"/>
          <p:nvPr/>
        </p:nvSpPr>
        <p:spPr>
          <a:xfrm>
            <a:off x="386531" y="6245654"/>
            <a:ext cx="12460976" cy="3275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UPS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i="1" dirty="0"/>
              <a:t>Installazione del nuovo interruttore nel quadro di zona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Dove: Locale tecnico e AR7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interessati: Seconda stecca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Quando: da definire nell’update del cronoprogramma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Per quanto: 1 giornata di lavoro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Note: </a:t>
            </a:r>
            <a:r>
              <a:rPr lang="it-IT" sz="2000" i="1" u="sng" dirty="0"/>
              <a:t>Capienza dell’infrastruttura in relazione alle utenze programmate (Seconda Stecca e Laboratorio 2).  </a:t>
            </a:r>
          </a:p>
          <a:p>
            <a:pPr marL="444500" lvl="1" indent="0" algn="l" defTabSz="457200">
              <a:lnSpc>
                <a:spcPct val="12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2000" i="1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Disservizi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116729" y="3700623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Interdizione all’accesso…">
            <a:extLst>
              <a:ext uri="{FF2B5EF4-FFF2-40B4-BE49-F238E27FC236}">
                <a16:creationId xmlns:a16="http://schemas.microsoft.com/office/drawing/2014/main" id="{E6540CA9-9CFE-4914-081B-D3976FDFCA02}"/>
              </a:ext>
            </a:extLst>
          </p:cNvPr>
          <p:cNvSpPr txBox="1"/>
          <p:nvPr/>
        </p:nvSpPr>
        <p:spPr>
          <a:xfrm>
            <a:off x="617965" y="1355791"/>
            <a:ext cx="11499830" cy="210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INTERDIZIONE ALL’ACCESSO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Dove: Camera Pulita Utenti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tecnici interessati: Adiacente il tunnel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Quando: Sia in fase di preparazione dell’area sia in fase di cantiere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Per quanto: Da precisare con cronoprogramma dettagliato</a:t>
            </a:r>
          </a:p>
        </p:txBody>
      </p:sp>
      <p:sp>
        <p:nvSpPr>
          <p:cNvPr id="6" name="Interdizione all’accesso…">
            <a:extLst>
              <a:ext uri="{FF2B5EF4-FFF2-40B4-BE49-F238E27FC236}">
                <a16:creationId xmlns:a16="http://schemas.microsoft.com/office/drawing/2014/main" id="{66128A38-1C1D-85B2-7747-43BAD5C65367}"/>
              </a:ext>
            </a:extLst>
          </p:cNvPr>
          <p:cNvSpPr txBox="1"/>
          <p:nvPr/>
        </p:nvSpPr>
        <p:spPr>
          <a:xfrm>
            <a:off x="558656" y="3778496"/>
            <a:ext cx="11499830" cy="216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INTERDIZIONE ALL’USO (Parziale)</a:t>
            </a:r>
          </a:p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Dove: Officina Meccanica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Locali tecnici interessati: Area dell’officina meccanica adiacente all’AR7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Quando: Lavorazione relativa all’apertura del varco AR7/Officina meccanica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Per quanto: Tempo necessario per effettuare la lavorazione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00FCD321-ED59-FD7F-B6BE-DEE3A7A9C789}"/>
              </a:ext>
            </a:extLst>
          </p:cNvPr>
          <p:cNvSpPr/>
          <p:nvPr/>
        </p:nvSpPr>
        <p:spPr>
          <a:xfrm>
            <a:off x="152076" y="6090848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Interdizione all’accesso…">
            <a:extLst>
              <a:ext uri="{FF2B5EF4-FFF2-40B4-BE49-F238E27FC236}">
                <a16:creationId xmlns:a16="http://schemas.microsoft.com/office/drawing/2014/main" id="{55446DDF-0AB1-F737-1F71-23F390D53A1F}"/>
              </a:ext>
            </a:extLst>
          </p:cNvPr>
          <p:cNvSpPr txBox="1"/>
          <p:nvPr/>
        </p:nvSpPr>
        <p:spPr>
          <a:xfrm>
            <a:off x="617965" y="6529320"/>
            <a:ext cx="11499830" cy="173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dirty="0"/>
              <a:t>SERVIZI GENERALI &amp; INGRESSI LNGS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Navetta: Cambio viabilità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Mensa: Maggior numero di utenti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Autorizzazione Ingressi: Mezzi e personale</a:t>
            </a:r>
          </a:p>
        </p:txBody>
      </p:sp>
    </p:spTree>
    <p:extLst>
      <p:ext uri="{BB962C8B-B14F-4D97-AF65-F5344CB8AC3E}">
        <p14:creationId xmlns:p14="http://schemas.microsoft.com/office/powerpoint/2010/main" val="7293359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947</Words>
  <Application>Microsoft Office PowerPoint</Application>
  <PresentationFormat>Personalizzato</PresentationFormat>
  <Paragraphs>129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Times New Roman</vt:lpstr>
      <vt:lpstr>Black</vt:lpstr>
      <vt:lpstr>WP 1.1 RIQUALIFICAZIONE DI UNO SPAZIO LOCALIZZATO NEL COMPLESSO DEI LABORATORI ESTERNI,  DENOMINATO AR 7 PER LA REALIZZAZIONE DI UN 3D-LAB (LABORATORIO DI MECCANICA ADDITIVA)      Debora Polidoro</vt:lpstr>
      <vt:lpstr>Descrizione intervento</vt:lpstr>
      <vt:lpstr>Aree interessate</vt:lpstr>
      <vt:lpstr>Attività propedeutiche</vt:lpstr>
      <vt:lpstr>Cronoprogramma</vt:lpstr>
      <vt:lpstr>Preparazione dell’area</vt:lpstr>
      <vt:lpstr>Preparazione dell’area</vt:lpstr>
      <vt:lpstr>Disservizi</vt:lpstr>
      <vt:lpstr>Disservizi</vt:lpstr>
      <vt:lpstr>Interferenze</vt:lpstr>
      <vt:lpstr>Risorse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1.1 AR 7 Debora Polidoro</dc:title>
  <dc:creator>dpolidoro</dc:creator>
  <cp:lastModifiedBy>Debora Polidoro</cp:lastModifiedBy>
  <cp:revision>34</cp:revision>
  <dcterms:modified xsi:type="dcterms:W3CDTF">2024-01-31T11:06:25Z</dcterms:modified>
</cp:coreProperties>
</file>