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80" r:id="rId3"/>
    <p:sldId id="382" r:id="rId4"/>
    <p:sldId id="392" r:id="rId5"/>
    <p:sldId id="452" r:id="rId6"/>
    <p:sldId id="258" r:id="rId7"/>
    <p:sldId id="259" r:id="rId8"/>
    <p:sldId id="283" r:id="rId9"/>
    <p:sldId id="284" r:id="rId10"/>
    <p:sldId id="453" r:id="rId11"/>
    <p:sldId id="398" r:id="rId12"/>
    <p:sldId id="451" r:id="rId13"/>
    <p:sldId id="395" r:id="rId14"/>
    <p:sldId id="393" r:id="rId15"/>
    <p:sldId id="394" r:id="rId16"/>
    <p:sldId id="396" r:id="rId17"/>
    <p:sldId id="3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FFFF"/>
    <a:srgbClr val="E59505"/>
    <a:srgbClr val="E46802"/>
    <a:srgbClr val="00F66F"/>
    <a:srgbClr val="E11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9F56-BA48-83B1-92D6-CFC9E24D5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C6DEB-AFC5-8A27-D150-A108D45D2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29551-776C-D912-5D95-21A63956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3E5C-9C37-439E-A695-670C21E7FDE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A3CD2-59CD-8BC9-8C64-206B1DFE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35B8E-6A22-01BF-0E13-23A953D7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C55-996C-4905-8B86-DCBB48EE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9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A782E-EE2E-36C6-E661-F4471EC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52EC3-DDC1-9A75-9972-E4F082010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22C9A-8E4E-B6B2-A725-1BB70E09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3E5C-9C37-439E-A695-670C21E7FDE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979D2-9DD5-A5D1-D1F1-9F571E5D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AD609-4CFD-0BC1-AED0-230DC3F7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C55-996C-4905-8B86-DCBB48EE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9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6B98DB-6076-06D3-ADCA-3ECECEA83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1742C-3449-6A7E-B91E-81CE66CF1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A81A8-5ED9-7A9C-285A-81C5D595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3E5C-9C37-439E-A695-670C21E7FDE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D1726-BA61-5205-71D7-B6F5D32A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428CD-0468-357E-5804-ADAD0029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C55-996C-4905-8B86-DCBB48EE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1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AA59-3280-3407-9C03-A8809D4C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50A1-4443-1D2A-FA21-C30C9C8B6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172B2-B97B-1FA7-24D0-619C7A6C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3E5C-9C37-439E-A695-670C21E7FDE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B8D3C-73A5-FD76-8EA9-60921C16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07B7B-CCC8-62A9-CBCE-7510F72B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C55-996C-4905-8B86-DCBB48EE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D37DB-266C-8580-B6FF-94D07171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8443D-F3D5-C0B1-D6B8-16941ADCA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C58E-35C1-5214-B6DC-8059EE9A2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3E5C-9C37-439E-A695-670C21E7FDE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35DB4-AE27-FAAB-E032-C6202C3D0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AEEB2-5FDD-ECE3-D475-8DF3F99F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C55-996C-4905-8B86-DCBB48EE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7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60303-0036-4F70-E62B-A4EA2F177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763E5-5750-D238-E45F-ECEDD4B62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307DB-18DA-C6BD-9E23-90B594375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63BB6-C983-6F0B-6F86-C457AF0E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3E5C-9C37-439E-A695-670C21E7FDE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B9DF1-C890-8845-94C9-07D1193B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91A17-C42C-CB59-2A95-E7B0EAE6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C55-996C-4905-8B86-DCBB48EE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8C7F-6DF4-5647-5430-1C6A687D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BA893-3AFE-C225-EE3A-630A8EACA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F658A-97F4-38A7-B723-C4505CBC1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1E9AC-8F06-99D6-F670-1BF3B686F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842D69-A037-351D-8CCA-F42296CF2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FAA70C-D553-E907-2620-1EA8BB9C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3E5C-9C37-439E-A695-670C21E7FDE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735DF-2649-62F7-F770-2CDA3F764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DE4DC-DB46-06AE-4CA7-FB10C285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C55-996C-4905-8B86-DCBB48EE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2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8FBFA-7DE0-DEC4-E5B7-829717E4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FFE66-CBA1-3405-48DB-8937D5C7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3E5C-9C37-439E-A695-670C21E7FDE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BBAA4-B6CE-12C6-30AA-820BF4C0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BC521-56EF-8790-7711-AFAFDA9F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C55-996C-4905-8B86-DCBB48EE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4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32603C-720F-0373-225A-BBD76AAE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3E5C-9C37-439E-A695-670C21E7FDE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96D89-CF9A-A681-DA2E-086C7916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5FB0E-33AE-BF11-53A1-6BC97B80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C55-996C-4905-8B86-DCBB48EE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36B67-7C84-FCA0-49DE-C183AA07D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BEC5-A22D-CE30-6397-BDF34F5EE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9F8F5-39B5-4C64-F760-CBFA9FA7E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722F5-4C66-92D7-0BFF-398D0608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3E5C-9C37-439E-A695-670C21E7FDE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F8C0D-EFD4-9F9A-0A1D-507E78A2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3119E-1003-909E-9DF4-7D5317AC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C55-996C-4905-8B86-DCBB48EE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CA3E-CC8A-17D6-A39A-9F3C5EE2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F57E4-0007-FF4B-09A8-5C0910EA2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0F0C7-7F78-8F0E-B60D-5F88F83E7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858E7-928D-81B6-F85B-2BA09D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3E5C-9C37-439E-A695-670C21E7FDE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B949A-2A31-6C31-50EA-FBEE4CCB3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45D18-846C-0362-147D-FBA94BAD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FC55-996C-4905-8B86-DCBB48EE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1E9A3-70D0-92E7-1F00-7439ABC15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C374D-E9D9-2CB1-01D4-B40939BBD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B3924-9F67-8D89-FAEB-B42D26409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A3E5C-9C37-439E-A695-670C21E7FDE9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FDCEE-37A5-00CD-A4F9-2D551F4EE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0F2B3-C233-273E-1A16-C7C561A0E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FC55-996C-4905-8B86-DCBB48EED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6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E5BDD5-7398-02FF-C863-47BC732CD147}"/>
              </a:ext>
            </a:extLst>
          </p:cNvPr>
          <p:cNvSpPr txBox="1"/>
          <p:nvPr/>
        </p:nvSpPr>
        <p:spPr>
          <a:xfrm>
            <a:off x="1402080" y="2705725"/>
            <a:ext cx="9387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UPDATES ON COMPARISONS BETWEEN MC AND DATA</a:t>
            </a:r>
          </a:p>
        </p:txBody>
      </p:sp>
    </p:spTree>
    <p:extLst>
      <p:ext uri="{BB962C8B-B14F-4D97-AF65-F5344CB8AC3E}">
        <p14:creationId xmlns:p14="http://schemas.microsoft.com/office/powerpoint/2010/main" val="102658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E5BDD5-7398-02FF-C863-47BC732CD147}"/>
              </a:ext>
            </a:extLst>
          </p:cNvPr>
          <p:cNvSpPr txBox="1"/>
          <p:nvPr/>
        </p:nvSpPr>
        <p:spPr>
          <a:xfrm>
            <a:off x="1602377" y="2705725"/>
            <a:ext cx="9387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03838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06D7B-E977-30D6-3BFE-3D8FD51A8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" t="8634"/>
          <a:stretch/>
        </p:blipFill>
        <p:spPr>
          <a:xfrm>
            <a:off x="0" y="263434"/>
            <a:ext cx="12192000" cy="63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56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155628-A7C6-6AFA-24C4-5C4B374F8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" t="8762" r="5035" b="1968"/>
          <a:stretch/>
        </p:blipFill>
        <p:spPr>
          <a:xfrm>
            <a:off x="0" y="259865"/>
            <a:ext cx="12172296" cy="6598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8EB40B-E8F2-595E-CC95-17520C44345E}"/>
              </a:ext>
            </a:extLst>
          </p:cNvPr>
          <p:cNvSpPr txBox="1"/>
          <p:nvPr/>
        </p:nvSpPr>
        <p:spPr>
          <a:xfrm>
            <a:off x="2968017" y="453966"/>
            <a:ext cx="211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LIVETIME FRACTION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1A38A-19CA-1699-C121-7ED17BCF1AE4}"/>
              </a:ext>
            </a:extLst>
          </p:cNvPr>
          <p:cNvSpPr txBox="1"/>
          <p:nvPr/>
        </p:nvSpPr>
        <p:spPr>
          <a:xfrm>
            <a:off x="8537149" y="379943"/>
            <a:ext cx="2389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 EXPOSURE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B4CE4-3165-F6DB-6242-2EA988601798}"/>
              </a:ext>
            </a:extLst>
          </p:cNvPr>
          <p:cNvSpPr txBox="1"/>
          <p:nvPr/>
        </p:nvSpPr>
        <p:spPr>
          <a:xfrm>
            <a:off x="677663" y="6219368"/>
            <a:ext cx="487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 EXPOSURE TIME WITH DIFFERENT ANGLES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FE4E0-3645-4871-F989-7EEE5A87CCF0}"/>
              </a:ext>
            </a:extLst>
          </p:cNvPr>
          <p:cNvSpPr txBox="1"/>
          <p:nvPr/>
        </p:nvSpPr>
        <p:spPr>
          <a:xfrm>
            <a:off x="9399514" y="6108725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MAX IGRF AND MIN IGRF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3B243B-FB75-5DA0-6CA3-03554642049F}"/>
                  </a:ext>
                </a:extLst>
              </p:cNvPr>
              <p:cNvSpPr txBox="1"/>
              <p:nvPr/>
            </p:nvSpPr>
            <p:spPr>
              <a:xfrm>
                <a:off x="7144236" y="1456061"/>
                <a:ext cx="3030585" cy="75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0070C0"/>
                    </a:solidFill>
                  </a:rPr>
                  <a:t>I’ve found an exposure time (for R &gt; 30 GV) of roughly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1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t-IT" sz="1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it-IT" sz="1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1400" dirty="0">
                    <a:solidFill>
                      <a:srgbClr val="0070C0"/>
                    </a:solidFill>
                  </a:rPr>
                  <a:t>that </a:t>
                </a:r>
                <a:r>
                  <a:rPr lang="en-US" sz="1400" b="1" dirty="0">
                    <a:solidFill>
                      <a:srgbClr val="0070C0"/>
                    </a:solidFill>
                  </a:rPr>
                  <a:t>I think is wrong </a:t>
                </a:r>
                <a:r>
                  <a:rPr lang="en-US" sz="1400" dirty="0">
                    <a:solidFill>
                      <a:srgbClr val="0070C0"/>
                    </a:solidFill>
                  </a:rPr>
                  <a:t>and I’m missing seconds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3B243B-FB75-5DA0-6CA3-035546420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236" y="1456061"/>
                <a:ext cx="3030585" cy="757067"/>
              </a:xfrm>
              <a:prstGeom prst="rect">
                <a:avLst/>
              </a:prstGeom>
              <a:blipFill>
                <a:blip r:embed="rId3"/>
                <a:stretch>
                  <a:fillRect l="-604" t="-1613" r="-1207" b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3B2ED1-92B5-FB92-B073-F5DCB4294F03}"/>
              </a:ext>
            </a:extLst>
          </p:cNvPr>
          <p:cNvCxnSpPr>
            <a:cxnSpLocks/>
          </p:cNvCxnSpPr>
          <p:nvPr/>
        </p:nvCxnSpPr>
        <p:spPr>
          <a:xfrm flipV="1">
            <a:off x="9962606" y="966651"/>
            <a:ext cx="1245325" cy="52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242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6E34C2-C3CC-E7CC-F6E5-D10FD776F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8" t="21714" r="13071" b="2223"/>
          <a:stretch/>
        </p:blipFill>
        <p:spPr>
          <a:xfrm>
            <a:off x="0" y="0"/>
            <a:ext cx="11956869" cy="6643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BB640A-80F2-2E1B-124C-950680E64E25}"/>
              </a:ext>
            </a:extLst>
          </p:cNvPr>
          <p:cNvSpPr txBox="1"/>
          <p:nvPr/>
        </p:nvSpPr>
        <p:spPr>
          <a:xfrm>
            <a:off x="1793966" y="510569"/>
            <a:ext cx="210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Z1: 0.55 &lt; beta &lt; 0.6</a:t>
            </a:r>
          </a:p>
          <a:p>
            <a:r>
              <a:rPr lang="en-US" b="1" dirty="0"/>
              <a:t>Standard selection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4EA7E-6D5B-2A8C-D75C-A67A2F56F752}"/>
              </a:ext>
            </a:extLst>
          </p:cNvPr>
          <p:cNvSpPr txBox="1"/>
          <p:nvPr/>
        </p:nvSpPr>
        <p:spPr>
          <a:xfrm>
            <a:off x="1793966" y="1262742"/>
            <a:ext cx="33789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without RTI cutoff</a:t>
            </a:r>
          </a:p>
          <a:p>
            <a:r>
              <a:rPr lang="en-US" dirty="0">
                <a:solidFill>
                  <a:srgbClr val="00B050"/>
                </a:solidFill>
              </a:rPr>
              <a:t>MC D without RTI cutoff</a:t>
            </a:r>
          </a:p>
          <a:p>
            <a:r>
              <a:rPr lang="en-US" dirty="0">
                <a:solidFill>
                  <a:srgbClr val="1807F9"/>
                </a:solidFill>
              </a:rPr>
              <a:t>*MC p without RTI cutoff</a:t>
            </a:r>
          </a:p>
          <a:p>
            <a:r>
              <a:rPr lang="en-US" dirty="0">
                <a:solidFill>
                  <a:srgbClr val="FFC000"/>
                </a:solidFill>
              </a:rPr>
              <a:t>MC pbar without RTI cutoff</a:t>
            </a:r>
          </a:p>
          <a:p>
            <a:r>
              <a:rPr lang="en-US" dirty="0">
                <a:solidFill>
                  <a:srgbClr val="E11FD3"/>
                </a:solidFill>
              </a:rPr>
              <a:t>MC he4-&gt;Z1 without RTI cutoff</a:t>
            </a:r>
          </a:p>
          <a:p>
            <a:r>
              <a:rPr lang="en-US" dirty="0">
                <a:solidFill>
                  <a:srgbClr val="FF0000"/>
                </a:solidFill>
              </a:rPr>
              <a:t>MC total without RTI cutoff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*secondary protons have been added from the AMS-01 publication</a:t>
            </a:r>
          </a:p>
        </p:txBody>
      </p:sp>
    </p:spTree>
    <p:extLst>
      <p:ext uri="{BB962C8B-B14F-4D97-AF65-F5344CB8AC3E}">
        <p14:creationId xmlns:p14="http://schemas.microsoft.com/office/powerpoint/2010/main" val="426029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098B65-6173-1C63-C823-31D02B335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4" t="21587" r="12929" b="1714"/>
          <a:stretch/>
        </p:blipFill>
        <p:spPr>
          <a:xfrm>
            <a:off x="0" y="0"/>
            <a:ext cx="12054334" cy="6766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9BC99D-BE02-91E6-0238-143452C28FD5}"/>
              </a:ext>
            </a:extLst>
          </p:cNvPr>
          <p:cNvSpPr txBox="1"/>
          <p:nvPr/>
        </p:nvSpPr>
        <p:spPr>
          <a:xfrm>
            <a:off x="1793966" y="510569"/>
            <a:ext cx="210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Z2: 0.55 &lt; beta &lt; 0.6</a:t>
            </a:r>
          </a:p>
          <a:p>
            <a:r>
              <a:rPr lang="en-US" b="1" dirty="0"/>
              <a:t>Standard selection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2816E-B701-B408-F9D3-4AFBD7561B8E}"/>
              </a:ext>
            </a:extLst>
          </p:cNvPr>
          <p:cNvSpPr txBox="1"/>
          <p:nvPr/>
        </p:nvSpPr>
        <p:spPr>
          <a:xfrm>
            <a:off x="1793966" y="1262742"/>
            <a:ext cx="32744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without RTI cutoff</a:t>
            </a:r>
          </a:p>
          <a:p>
            <a:r>
              <a:rPr lang="en-US" dirty="0">
                <a:solidFill>
                  <a:srgbClr val="00B050"/>
                </a:solidFill>
              </a:rPr>
              <a:t>MC D-&gt;Z2 without RTI cutoff</a:t>
            </a:r>
          </a:p>
          <a:p>
            <a:r>
              <a:rPr lang="en-US" dirty="0">
                <a:solidFill>
                  <a:srgbClr val="1807F9"/>
                </a:solidFill>
              </a:rPr>
              <a:t>*MC p-&gt;Z2 without RTI cutoff</a:t>
            </a:r>
          </a:p>
          <a:p>
            <a:r>
              <a:rPr lang="en-US" dirty="0">
                <a:solidFill>
                  <a:srgbClr val="FFC000"/>
                </a:solidFill>
              </a:rPr>
              <a:t>MC pbar-&gt;Z2 without RTI cutoff</a:t>
            </a:r>
          </a:p>
          <a:p>
            <a:r>
              <a:rPr lang="en-US" dirty="0">
                <a:solidFill>
                  <a:srgbClr val="E11FD3"/>
                </a:solidFill>
              </a:rPr>
              <a:t>MC he4 without RTI cutoff</a:t>
            </a:r>
          </a:p>
          <a:p>
            <a:r>
              <a:rPr lang="en-US" dirty="0">
                <a:solidFill>
                  <a:srgbClr val="FF0000"/>
                </a:solidFill>
              </a:rPr>
              <a:t>MC total without RTI cutoff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*secondary protons have been added from the AMS-01 publication</a:t>
            </a:r>
          </a:p>
        </p:txBody>
      </p:sp>
    </p:spTree>
    <p:extLst>
      <p:ext uri="{BB962C8B-B14F-4D97-AF65-F5344CB8AC3E}">
        <p14:creationId xmlns:p14="http://schemas.microsoft.com/office/powerpoint/2010/main" val="174361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C798CF-8FE6-B25D-15EB-2A3C8C132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1" t="21586" r="13286" b="1334"/>
          <a:stretch/>
        </p:blipFill>
        <p:spPr>
          <a:xfrm>
            <a:off x="-1" y="0"/>
            <a:ext cx="12122331" cy="681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FD7980-AF0D-092E-A54A-3F2FBC5BCE22}"/>
              </a:ext>
            </a:extLst>
          </p:cNvPr>
          <p:cNvSpPr txBox="1"/>
          <p:nvPr/>
        </p:nvSpPr>
        <p:spPr>
          <a:xfrm>
            <a:off x="1793966" y="510569"/>
            <a:ext cx="210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Z1: 0.55 &lt; beta &lt; 0.6</a:t>
            </a:r>
          </a:p>
          <a:p>
            <a:r>
              <a:rPr lang="en-US" b="1" dirty="0"/>
              <a:t>Standard selection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E78C8-C687-BEAF-961A-D88FFA3F3ABF}"/>
              </a:ext>
            </a:extLst>
          </p:cNvPr>
          <p:cNvSpPr txBox="1"/>
          <p:nvPr/>
        </p:nvSpPr>
        <p:spPr>
          <a:xfrm>
            <a:off x="1793966" y="1219199"/>
            <a:ext cx="27459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 with RTI cutoff</a:t>
            </a:r>
          </a:p>
          <a:p>
            <a:r>
              <a:rPr lang="en-US" dirty="0">
                <a:solidFill>
                  <a:srgbClr val="00F66F"/>
                </a:solidFill>
              </a:rPr>
              <a:t>MC D with RTI cutoff</a:t>
            </a:r>
          </a:p>
          <a:p>
            <a:r>
              <a:rPr lang="en-US" dirty="0">
                <a:solidFill>
                  <a:srgbClr val="00B0F0"/>
                </a:solidFill>
              </a:rPr>
              <a:t>MC p with RTI cutoff</a:t>
            </a:r>
          </a:p>
          <a:p>
            <a:r>
              <a:rPr lang="en-US" dirty="0">
                <a:solidFill>
                  <a:srgbClr val="E59505"/>
                </a:solidFill>
              </a:rPr>
              <a:t>MC pbar with RTI cutoff</a:t>
            </a:r>
          </a:p>
          <a:p>
            <a:r>
              <a:rPr lang="en-US" dirty="0">
                <a:solidFill>
                  <a:srgbClr val="FF00FF"/>
                </a:solidFill>
              </a:rPr>
              <a:t>MC he4-&gt;Z1 with RTI cutoff</a:t>
            </a:r>
          </a:p>
          <a:p>
            <a:r>
              <a:rPr lang="en-US" dirty="0">
                <a:solidFill>
                  <a:srgbClr val="FF0000"/>
                </a:solidFill>
              </a:rPr>
              <a:t>MC total with RTI cutoff</a:t>
            </a:r>
          </a:p>
        </p:txBody>
      </p:sp>
    </p:spTree>
    <p:extLst>
      <p:ext uri="{BB962C8B-B14F-4D97-AF65-F5344CB8AC3E}">
        <p14:creationId xmlns:p14="http://schemas.microsoft.com/office/powerpoint/2010/main" val="326715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39944-9BD1-3F98-F639-781DFC4DB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0" t="21080" r="13214" b="1968"/>
          <a:stretch/>
        </p:blipFill>
        <p:spPr>
          <a:xfrm>
            <a:off x="0" y="0"/>
            <a:ext cx="12097110" cy="6731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B4556C-E8F9-510A-C525-580496A457E8}"/>
              </a:ext>
            </a:extLst>
          </p:cNvPr>
          <p:cNvSpPr txBox="1"/>
          <p:nvPr/>
        </p:nvSpPr>
        <p:spPr>
          <a:xfrm>
            <a:off x="1793966" y="510569"/>
            <a:ext cx="210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Z2: 0.55 &lt; beta &lt; 0.6</a:t>
            </a:r>
          </a:p>
          <a:p>
            <a:r>
              <a:rPr lang="en-US" b="1" dirty="0"/>
              <a:t>Standard selection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6FAE2-8992-5F9C-F11C-EA499DC500E2}"/>
              </a:ext>
            </a:extLst>
          </p:cNvPr>
          <p:cNvSpPr txBox="1"/>
          <p:nvPr/>
        </p:nvSpPr>
        <p:spPr>
          <a:xfrm>
            <a:off x="1793966" y="1219199"/>
            <a:ext cx="28260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 with RTI cutoff</a:t>
            </a:r>
          </a:p>
          <a:p>
            <a:r>
              <a:rPr lang="en-US" dirty="0">
                <a:solidFill>
                  <a:srgbClr val="00F66F"/>
                </a:solidFill>
              </a:rPr>
              <a:t>MC D-&gt;Z2 with RTI cutoff</a:t>
            </a:r>
          </a:p>
          <a:p>
            <a:r>
              <a:rPr lang="en-US" dirty="0">
                <a:solidFill>
                  <a:srgbClr val="00B0F0"/>
                </a:solidFill>
              </a:rPr>
              <a:t>MC p-&gt;Z2 with RTI cutoff</a:t>
            </a:r>
          </a:p>
          <a:p>
            <a:r>
              <a:rPr lang="en-US" dirty="0">
                <a:solidFill>
                  <a:srgbClr val="E59505"/>
                </a:solidFill>
              </a:rPr>
              <a:t>MC pbar-&gt;Z2 with RTI cutoff</a:t>
            </a:r>
          </a:p>
          <a:p>
            <a:r>
              <a:rPr lang="en-US" dirty="0">
                <a:solidFill>
                  <a:srgbClr val="FF00FF"/>
                </a:solidFill>
              </a:rPr>
              <a:t>MC he4 with RTI cutoff</a:t>
            </a:r>
          </a:p>
          <a:p>
            <a:r>
              <a:rPr lang="en-US" dirty="0">
                <a:solidFill>
                  <a:srgbClr val="FF0000"/>
                </a:solidFill>
              </a:rPr>
              <a:t>MC total with RTI cutoff</a:t>
            </a:r>
          </a:p>
        </p:txBody>
      </p:sp>
    </p:spTree>
    <p:extLst>
      <p:ext uri="{BB962C8B-B14F-4D97-AF65-F5344CB8AC3E}">
        <p14:creationId xmlns:p14="http://schemas.microsoft.com/office/powerpoint/2010/main" val="13468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232C9-D687-B4B8-CCDD-AECC661A4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43" t="19429" r="12714" b="2095"/>
          <a:stretch/>
        </p:blipFill>
        <p:spPr>
          <a:xfrm>
            <a:off x="64734" y="0"/>
            <a:ext cx="1206253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0C1137-CE5E-4B7D-8CA9-2080C2861A8D}"/>
              </a:ext>
            </a:extLst>
          </p:cNvPr>
          <p:cNvSpPr txBox="1"/>
          <p:nvPr/>
        </p:nvSpPr>
        <p:spPr>
          <a:xfrm>
            <a:off x="1793966" y="510569"/>
            <a:ext cx="210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Z2: 0.55 &lt; beta &lt; 0.6</a:t>
            </a:r>
          </a:p>
          <a:p>
            <a:r>
              <a:rPr lang="en-US" b="1" dirty="0"/>
              <a:t>Standard selection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488C5-5D63-4DA0-E0CA-FA229FE01C5D}"/>
              </a:ext>
            </a:extLst>
          </p:cNvPr>
          <p:cNvSpPr txBox="1"/>
          <p:nvPr/>
        </p:nvSpPr>
        <p:spPr>
          <a:xfrm>
            <a:off x="1793966" y="1219199"/>
            <a:ext cx="28260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 with RTI cutoff</a:t>
            </a:r>
          </a:p>
          <a:p>
            <a:r>
              <a:rPr lang="en-US" dirty="0">
                <a:solidFill>
                  <a:srgbClr val="00F66F"/>
                </a:solidFill>
              </a:rPr>
              <a:t>MC D-&gt;Z2 with RTI cutoff</a:t>
            </a:r>
          </a:p>
          <a:p>
            <a:r>
              <a:rPr lang="en-US" dirty="0">
                <a:solidFill>
                  <a:srgbClr val="00B0F0"/>
                </a:solidFill>
              </a:rPr>
              <a:t>MC p-&gt;Z2 with RTI cutoff</a:t>
            </a:r>
          </a:p>
          <a:p>
            <a:r>
              <a:rPr lang="en-US" dirty="0">
                <a:solidFill>
                  <a:srgbClr val="E59505"/>
                </a:solidFill>
              </a:rPr>
              <a:t>MC pbar-&gt;Z2 with RTI cutoff</a:t>
            </a:r>
          </a:p>
          <a:p>
            <a:r>
              <a:rPr lang="en-US" dirty="0">
                <a:solidFill>
                  <a:srgbClr val="FF00FF"/>
                </a:solidFill>
              </a:rPr>
              <a:t>MC he4 with RTI cutoff</a:t>
            </a:r>
          </a:p>
          <a:p>
            <a:r>
              <a:rPr lang="en-US" dirty="0">
                <a:solidFill>
                  <a:srgbClr val="FF0000"/>
                </a:solidFill>
              </a:rPr>
              <a:t>MC total with RTI cutoff</a:t>
            </a:r>
          </a:p>
        </p:txBody>
      </p:sp>
    </p:spTree>
    <p:extLst>
      <p:ext uri="{BB962C8B-B14F-4D97-AF65-F5344CB8AC3E}">
        <p14:creationId xmlns:p14="http://schemas.microsoft.com/office/powerpoint/2010/main" val="373275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6DFA3C-E967-5BE1-78BD-4872ECA36ED0}"/>
              </a:ext>
            </a:extLst>
          </p:cNvPr>
          <p:cNvSpPr txBox="1"/>
          <p:nvPr/>
        </p:nvSpPr>
        <p:spPr>
          <a:xfrm>
            <a:off x="3112875" y="131749"/>
            <a:ext cx="5966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STANDARD SELECTION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12269B-7697-CB8D-AB3B-8424C52CD019}"/>
                  </a:ext>
                </a:extLst>
              </p:cNvPr>
              <p:cNvSpPr txBox="1"/>
              <p:nvPr/>
            </p:nvSpPr>
            <p:spPr>
              <a:xfrm>
                <a:off x="289239" y="829426"/>
                <a:ext cx="10700977" cy="4036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 standard selection has been defined:</a:t>
                </a:r>
              </a:p>
              <a:p>
                <a:endParaRPr lang="en-US" dirty="0"/>
              </a:p>
              <a:p>
                <a:r>
                  <a:rPr lang="en-US" dirty="0"/>
                  <a:t>TOF: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Nhits</a:t>
                </a:r>
                <a:r>
                  <a:rPr lang="en-US" dirty="0"/>
                  <a:t> TOF = 4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𝐶𝑜𝑜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&lt; 4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𝑢𝑡𝑜𝑓</m:t>
                                </m:r>
                              </m:sub>
                            </m:s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b="0" i="1" dirty="0" smtClean="0">
                                    <a:latin typeface="Cambria Math" panose="02040503050406030204" pitchFamily="18" charset="0"/>
                                  </a:rPr>
                                  <m:t>𝑙𝑡𝑜𝑓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𝑢𝑡𝑜𝑓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&lt; 0.2</a:t>
                </a:r>
              </a:p>
              <a:p>
                <a:endParaRPr lang="en-US" dirty="0"/>
              </a:p>
              <a:p>
                <a:r>
                  <a:rPr lang="en-US" dirty="0"/>
                  <a:t>Inner Tracker (L2 to L8):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PATTERN Y L2 &amp; (L3 || L4) &amp; (L5 || L6) &amp; (L7 || L8)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&lt; 10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dirty="0"/>
                  <a:t> &lt; 0.1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Physics trigger ON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12269B-7697-CB8D-AB3B-8424C52CD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39" y="829426"/>
                <a:ext cx="10700977" cy="4036554"/>
              </a:xfrm>
              <a:prstGeom prst="rect">
                <a:avLst/>
              </a:prstGeom>
              <a:blipFill>
                <a:blip r:embed="rId2"/>
                <a:stretch>
                  <a:fillRect l="-456" t="-755" b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66665C-BB37-DB9F-2454-1F9E47C3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D'Angelo Francesco - AMS Italy (Trento) - 30/11/23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1FEBCA-D773-D12D-2BCA-B398961B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27B2-DB4F-4C54-8876-46A8F83BC0E2}" type="slidenum">
              <a:rPr lang="en-US" smtClean="0"/>
              <a:t>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F437E8-E648-D592-5866-F539D793A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6" t="13589" r="9143" b="1734"/>
          <a:stretch/>
        </p:blipFill>
        <p:spPr>
          <a:xfrm>
            <a:off x="5332957" y="2026331"/>
            <a:ext cx="6723989" cy="36488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A117A9-2F63-DA28-ADE8-B0328DA4D066}"/>
              </a:ext>
            </a:extLst>
          </p:cNvPr>
          <p:cNvSpPr txBox="1"/>
          <p:nvPr/>
        </p:nvSpPr>
        <p:spPr>
          <a:xfrm>
            <a:off x="8327155" y="1728763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 75 &lt; </a:t>
            </a:r>
            <a:r>
              <a:rPr lang="el-GR" b="1" dirty="0"/>
              <a:t>β</a:t>
            </a:r>
            <a:r>
              <a:rPr lang="it-IT" b="1" dirty="0"/>
              <a:t> &lt; 0.8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493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C0167C-1760-3F4A-2DE5-8DA4DA036D39}"/>
              </a:ext>
            </a:extLst>
          </p:cNvPr>
          <p:cNvSpPr txBox="1"/>
          <p:nvPr/>
        </p:nvSpPr>
        <p:spPr>
          <a:xfrm>
            <a:off x="3463228" y="140458"/>
            <a:ext cx="5265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MONTECARLO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8775FE-7317-4B29-60A9-06DE75E285F4}"/>
                  </a:ext>
                </a:extLst>
              </p:cNvPr>
              <p:cNvSpPr txBox="1"/>
              <p:nvPr/>
            </p:nvSpPr>
            <p:spPr>
              <a:xfrm>
                <a:off x="505096" y="879567"/>
                <a:ext cx="11443063" cy="2777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We started to use the </a:t>
                </a:r>
                <a:r>
                  <a:rPr lang="en-US" sz="1600" dirty="0" err="1"/>
                  <a:t>MonteCarlo</a:t>
                </a:r>
                <a:r>
                  <a:rPr lang="en-US" sz="1600" dirty="0"/>
                  <a:t> for the protons, trying to quantify the negative particles produced by the interaction between the incoming protons and the detector, and the efficiencies of the selections applied. 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The </a:t>
                </a:r>
                <a:r>
                  <a:rPr lang="en-US" sz="1600" dirty="0" err="1"/>
                  <a:t>ntuples</a:t>
                </a:r>
                <a:r>
                  <a:rPr lang="en-US" sz="1600" dirty="0"/>
                  <a:t> in the directory </a:t>
                </a:r>
                <a:r>
                  <a:rPr lang="en-GB" sz="1600" dirty="0"/>
                  <a:t>/storage/</a:t>
                </a:r>
                <a:r>
                  <a:rPr lang="en-GB" sz="1600" dirty="0" err="1"/>
                  <a:t>gpfs_ams</a:t>
                </a:r>
                <a:r>
                  <a:rPr lang="en-GB" sz="1600" dirty="0"/>
                  <a:t>/</a:t>
                </a:r>
                <a:r>
                  <a:rPr lang="en-GB" sz="1600" dirty="0" err="1"/>
                  <a:t>ams</a:t>
                </a:r>
                <a:r>
                  <a:rPr lang="en-GB" sz="1600" dirty="0"/>
                  <a:t>/groups/AMS-Italy/</a:t>
                </a:r>
                <a:r>
                  <a:rPr lang="en-GB" sz="1600" dirty="0" err="1"/>
                  <a:t>ntuples</a:t>
                </a:r>
                <a:r>
                  <a:rPr lang="en-GB" sz="1600" dirty="0"/>
                  <a:t>/v1.0.0/Pr.B1236/pr.pl1.05100.6_02</a:t>
                </a:r>
                <a:r>
                  <a:rPr lang="en-US" sz="1600" dirty="0"/>
                  <a:t> have been used.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The </a:t>
                </a:r>
                <a:r>
                  <a:rPr lang="en-US" sz="1600" dirty="0" err="1"/>
                  <a:t>MonteCarlo</a:t>
                </a:r>
                <a:r>
                  <a:rPr lang="en-US" sz="1600" dirty="0"/>
                  <a:t> has been weighted to be comparable with the counts obtained processing the data. The flux is defined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it-IT" sz="1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𝑐𝑜𝑢𝑛𝑡𝑠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𝑑𝑆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𝑑𝑅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so it’s possible to find the number of the counts for every rigidity bin in this way: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it-IT" sz="1600" i="1">
                              <a:latin typeface="Cambria Math" panose="02040503050406030204" pitchFamily="18" charset="0"/>
                            </a:rPr>
                            <m:t>𝑐𝑜𝑢𝑛𝑡𝑠</m:t>
                          </m:r>
                        </m:sub>
                      </m:sSub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it-IT" sz="16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it-IT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it-IT" sz="16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it-IT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it-IT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lang="el-G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it-IT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1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∆(</m:t>
                      </m:r>
                      <m:r>
                        <a:rPr lang="it-IT" sz="1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it-IT" sz="16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8775FE-7317-4B29-60A9-06DE75E28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6" y="879567"/>
                <a:ext cx="11443063" cy="2777427"/>
              </a:xfrm>
              <a:prstGeom prst="rect">
                <a:avLst/>
              </a:prstGeom>
              <a:blipFill>
                <a:blip r:embed="rId2"/>
                <a:stretch>
                  <a:fillRect l="-320" t="-658" b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DAB9D99-99D8-F1D5-3477-D27517A19397}"/>
              </a:ext>
            </a:extLst>
          </p:cNvPr>
          <p:cNvSpPr txBox="1"/>
          <p:nvPr/>
        </p:nvSpPr>
        <p:spPr>
          <a:xfrm>
            <a:off x="2895595" y="4701641"/>
            <a:ext cx="303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Exposure time calculated looping on the slimmed RTI cutoff info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AB9A95-CA62-7AA7-BC51-03F393D62876}"/>
              </a:ext>
            </a:extLst>
          </p:cNvPr>
          <p:cNvCxnSpPr>
            <a:cxnSpLocks/>
          </p:cNvCxnSpPr>
          <p:nvPr/>
        </p:nvCxnSpPr>
        <p:spPr>
          <a:xfrm>
            <a:off x="2595154" y="3585272"/>
            <a:ext cx="1334804" cy="115000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CC3DA86-99DF-2FB1-AD31-96E6726D9830}"/>
              </a:ext>
            </a:extLst>
          </p:cNvPr>
          <p:cNvSpPr txBox="1"/>
          <p:nvPr/>
        </p:nvSpPr>
        <p:spPr>
          <a:xfrm>
            <a:off x="86408" y="3916810"/>
            <a:ext cx="2927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Proton flux taken from </a:t>
            </a:r>
          </a:p>
          <a:p>
            <a:r>
              <a:rPr lang="en-US" sz="1600" dirty="0">
                <a:solidFill>
                  <a:srgbClr val="7030A0"/>
                </a:solidFill>
              </a:rPr>
              <a:t>Physics Reports 894 (2021)</a:t>
            </a:r>
          </a:p>
          <a:p>
            <a:r>
              <a:rPr lang="en-US" sz="1600" dirty="0">
                <a:solidFill>
                  <a:srgbClr val="7030A0"/>
                </a:solidFill>
              </a:rPr>
              <a:t>Helium4 flux taken from </a:t>
            </a:r>
          </a:p>
          <a:p>
            <a:r>
              <a:rPr lang="en-US" sz="1600" dirty="0">
                <a:solidFill>
                  <a:srgbClr val="7030A0"/>
                </a:solidFill>
              </a:rPr>
              <a:t>PhysRevLett.123.181102 (2019)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79A5A7-4E97-2790-C53B-F62B96798156}"/>
              </a:ext>
            </a:extLst>
          </p:cNvPr>
          <p:cNvCxnSpPr>
            <a:cxnSpLocks/>
          </p:cNvCxnSpPr>
          <p:nvPr/>
        </p:nvCxnSpPr>
        <p:spPr>
          <a:xfrm>
            <a:off x="3005377" y="3585272"/>
            <a:ext cx="1019910" cy="546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58E67E6-F524-D750-D495-A869A419BD91}"/>
              </a:ext>
            </a:extLst>
          </p:cNvPr>
          <p:cNvSpPr txBox="1"/>
          <p:nvPr/>
        </p:nvSpPr>
        <p:spPr>
          <a:xfrm>
            <a:off x="4135069" y="4011718"/>
            <a:ext cx="7003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Generation acceptance:</a:t>
            </a:r>
          </a:p>
          <a:p>
            <a:r>
              <a:rPr lang="en-US" sz="1600" dirty="0">
                <a:solidFill>
                  <a:srgbClr val="0070C0"/>
                </a:solidFill>
              </a:rPr>
              <a:t>the MC uses a 3.9x3.9 </a:t>
            </a:r>
            <a:r>
              <a:rPr lang="en-US" sz="1600" dirty="0" err="1">
                <a:solidFill>
                  <a:srgbClr val="0070C0"/>
                </a:solidFill>
              </a:rPr>
              <a:t>mq</a:t>
            </a:r>
            <a:r>
              <a:rPr lang="en-US" sz="1600" dirty="0">
                <a:solidFill>
                  <a:srgbClr val="0070C0"/>
                </a:solidFill>
              </a:rPr>
              <a:t> generation surface on top of the instrument.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C545D3-3E8B-1F22-F4DD-8C2490A8DFD4}"/>
              </a:ext>
            </a:extLst>
          </p:cNvPr>
          <p:cNvCxnSpPr>
            <a:cxnSpLocks/>
          </p:cNvCxnSpPr>
          <p:nvPr/>
        </p:nvCxnSpPr>
        <p:spPr>
          <a:xfrm>
            <a:off x="3625114" y="3471806"/>
            <a:ext cx="626652" cy="95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6AFBD6C-40BB-31B3-E43D-A838E83DE674}"/>
              </a:ext>
            </a:extLst>
          </p:cNvPr>
          <p:cNvSpPr txBox="1"/>
          <p:nvPr/>
        </p:nvSpPr>
        <p:spPr>
          <a:xfrm>
            <a:off x="4342577" y="3465588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Bin width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2E8F1F0-B2F8-AB91-620F-3E4150D6F464}"/>
                  </a:ext>
                </a:extLst>
              </p:cNvPr>
              <p:cNvSpPr txBox="1"/>
              <p:nvPr/>
            </p:nvSpPr>
            <p:spPr>
              <a:xfrm>
                <a:off x="505097" y="5331457"/>
                <a:ext cx="6923314" cy="750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The number of generated events in the MC for every rigidity bin is: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𝑐𝑜𝑢𝑛𝑡𝑠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𝑀𝐶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it-IT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it-IT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𝑔𝑒𝑛𝑒𝑟𝑎𝑡𝑒𝑑</m:t>
                        </m:r>
                      </m:num>
                      <m:den>
                        <m:func>
                          <m:funcPr>
                            <m:ctrlPr>
                              <a:rPr lang="it-IT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it-IT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it-IT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𝑔𝑒𝑛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it-IT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it-IT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it-IT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it-IT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  <m:r>
                                      <a:rPr lang="it-IT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𝑔𝑒𝑛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it-IT" sz="1600" dirty="0">
                    <a:solidFill>
                      <a:srgbClr val="FFC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r>
                      <a:rPr lang="it-IT" sz="1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</m:t>
                    </m:r>
                    <m:r>
                      <a:rPr lang="it-IT" sz="16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it-IT" sz="16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2E8F1F0-B2F8-AB91-620F-3E4150D6F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" y="5331457"/>
                <a:ext cx="6923314" cy="750655"/>
              </a:xfrm>
              <a:prstGeom prst="rect">
                <a:avLst/>
              </a:prstGeom>
              <a:blipFill>
                <a:blip r:embed="rId3"/>
                <a:stretch>
                  <a:fillRect l="-528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C724470-3FC2-C963-4EB7-FE0F43D8B590}"/>
              </a:ext>
            </a:extLst>
          </p:cNvPr>
          <p:cNvSpPr txBox="1"/>
          <p:nvPr/>
        </p:nvSpPr>
        <p:spPr>
          <a:xfrm>
            <a:off x="2895595" y="6392087"/>
            <a:ext cx="227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MC generation factor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108F1AA-7CC9-4862-35BE-6BB8EA26CA75}"/>
              </a:ext>
            </a:extLst>
          </p:cNvPr>
          <p:cNvCxnSpPr>
            <a:cxnSpLocks/>
          </p:cNvCxnSpPr>
          <p:nvPr/>
        </p:nvCxnSpPr>
        <p:spPr>
          <a:xfrm>
            <a:off x="3735977" y="6123900"/>
            <a:ext cx="78377" cy="2958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156EC09E-C6AD-6C10-0F32-4CBA4B15C2C8}"/>
              </a:ext>
            </a:extLst>
          </p:cNvPr>
          <p:cNvSpPr/>
          <p:nvPr/>
        </p:nvSpPr>
        <p:spPr>
          <a:xfrm>
            <a:off x="7541623" y="5762496"/>
            <a:ext cx="1001485" cy="36140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CA2E964-8883-F9B1-989C-527F28FF9A4F}"/>
                  </a:ext>
                </a:extLst>
              </p:cNvPr>
              <p:cNvSpPr txBox="1"/>
              <p:nvPr/>
            </p:nvSpPr>
            <p:spPr>
              <a:xfrm>
                <a:off x="8656320" y="5329579"/>
                <a:ext cx="3030583" cy="125528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Each event has been weighted using the following: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𝑐𝑜𝑢𝑛𝑡𝑠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#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𝑐𝑜𝑢𝑛𝑡𝑠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𝑀𝐶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CA2E964-8883-F9B1-989C-527F28FF9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320" y="5329579"/>
                <a:ext cx="3030583" cy="1255280"/>
              </a:xfrm>
              <a:prstGeom prst="rect">
                <a:avLst/>
              </a:prstGeom>
              <a:blipFill>
                <a:blip r:embed="rId4"/>
                <a:stretch>
                  <a:fillRect l="-1195" t="-1422" r="-179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D20155-91CB-ECA0-B94D-2E2BAED49D06}"/>
              </a:ext>
            </a:extLst>
          </p:cNvPr>
          <p:cNvCxnSpPr>
            <a:cxnSpLocks/>
          </p:cNvCxnSpPr>
          <p:nvPr/>
        </p:nvCxnSpPr>
        <p:spPr>
          <a:xfrm flipH="1">
            <a:off x="1935791" y="3634865"/>
            <a:ext cx="142182" cy="33210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98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C0167C-1760-3F4A-2DE5-8DA4DA036D39}"/>
              </a:ext>
            </a:extLst>
          </p:cNvPr>
          <p:cNvSpPr txBox="1"/>
          <p:nvPr/>
        </p:nvSpPr>
        <p:spPr>
          <a:xfrm>
            <a:off x="3463228" y="140458"/>
            <a:ext cx="5816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MONTECARLO DISTRIBUTIONS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8775FE-7317-4B29-60A9-06DE75E285F4}"/>
                  </a:ext>
                </a:extLst>
              </p:cNvPr>
              <p:cNvSpPr txBox="1"/>
              <p:nvPr/>
            </p:nvSpPr>
            <p:spPr>
              <a:xfrm>
                <a:off x="505097" y="879567"/>
                <a:ext cx="11181806" cy="1333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We are using also the deuteron Montecarlo in the following path:</a:t>
                </a:r>
              </a:p>
              <a:p>
                <a:r>
                  <a:rPr lang="en-GB" sz="1600" i="1" dirty="0"/>
                  <a:t>/storage/</a:t>
                </a:r>
                <a:r>
                  <a:rPr lang="en-GB" sz="1600" i="1" dirty="0" err="1"/>
                  <a:t>gpfs_ams</a:t>
                </a:r>
                <a:r>
                  <a:rPr lang="en-GB" sz="1600" i="1" dirty="0"/>
                  <a:t>/</a:t>
                </a:r>
                <a:r>
                  <a:rPr lang="en-GB" sz="1600" i="1" dirty="0" err="1"/>
                  <a:t>ams</a:t>
                </a:r>
                <a:r>
                  <a:rPr lang="en-GB" sz="1600" i="1" dirty="0"/>
                  <a:t>/groups/AMS-Italy/</a:t>
                </a:r>
                <a:r>
                  <a:rPr lang="en-GB" sz="1600" i="1" dirty="0" err="1"/>
                  <a:t>ntuples</a:t>
                </a:r>
                <a:r>
                  <a:rPr lang="en-GB" sz="1600" i="1" dirty="0"/>
                  <a:t>/v1.0.0/D.B1236/d.pl1.05200/</a:t>
                </a:r>
                <a:r>
                  <a:rPr lang="en-US" sz="1600" dirty="0"/>
                  <a:t>.</a:t>
                </a:r>
              </a:p>
              <a:p>
                <a:r>
                  <a:rPr lang="en-US" sz="1600" dirty="0"/>
                  <a:t>We calculated the flux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it-IT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f>
                        <m:fPr>
                          <m:ctrlPr>
                            <a:rPr lang="it-IT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it-IT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it-IT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8775FE-7317-4B29-60A9-06DE75E28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" y="879567"/>
                <a:ext cx="11181806" cy="1333507"/>
              </a:xfrm>
              <a:prstGeom prst="rect">
                <a:avLst/>
              </a:prstGeom>
              <a:blipFill>
                <a:blip r:embed="rId2"/>
                <a:stretch>
                  <a:fillRect l="-327" t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F07AC5-6B00-B3F5-2058-DC401178B85B}"/>
              </a:ext>
            </a:extLst>
          </p:cNvPr>
          <p:cNvCxnSpPr>
            <a:cxnSpLocks/>
          </p:cNvCxnSpPr>
          <p:nvPr/>
        </p:nvCxnSpPr>
        <p:spPr>
          <a:xfrm flipH="1">
            <a:off x="1259585" y="2093500"/>
            <a:ext cx="287683" cy="33624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CC3DA86-99DF-2FB1-AD31-96E6726D9830}"/>
              </a:ext>
            </a:extLst>
          </p:cNvPr>
          <p:cNvSpPr txBox="1"/>
          <p:nvPr/>
        </p:nvSpPr>
        <p:spPr>
          <a:xfrm>
            <a:off x="418506" y="2411599"/>
            <a:ext cx="2696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Flux taken from </a:t>
            </a:r>
          </a:p>
          <a:p>
            <a:r>
              <a:rPr lang="en-US" sz="1600" dirty="0">
                <a:solidFill>
                  <a:srgbClr val="7030A0"/>
                </a:solidFill>
              </a:rPr>
              <a:t>Physics Reports 894 (2021)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C545D3-3E8B-1F22-F4DD-8C2490A8DFD4}"/>
              </a:ext>
            </a:extLst>
          </p:cNvPr>
          <p:cNvCxnSpPr>
            <a:cxnSpLocks/>
          </p:cNvCxnSpPr>
          <p:nvPr/>
        </p:nvCxnSpPr>
        <p:spPr>
          <a:xfrm>
            <a:off x="2399211" y="2101429"/>
            <a:ext cx="613955" cy="1447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6AFBD6C-40BB-31B3-E43D-A838E83DE674}"/>
              </a:ext>
            </a:extLst>
          </p:cNvPr>
          <p:cNvSpPr txBox="1"/>
          <p:nvPr/>
        </p:nvSpPr>
        <p:spPr>
          <a:xfrm>
            <a:off x="3150655" y="2013968"/>
            <a:ext cx="693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Ratio interpolated from the deuteron draft and kept fixed outside the boundaries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A5449-E407-EBF3-E44E-0C6403774B0E}"/>
                  </a:ext>
                </a:extLst>
              </p:cNvPr>
              <p:cNvSpPr txBox="1"/>
              <p:nvPr/>
            </p:nvSpPr>
            <p:spPr>
              <a:xfrm>
                <a:off x="418506" y="3173628"/>
                <a:ext cx="11181806" cy="132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We are using the proton Montecarlo, switching the rigidity sign, in the following path:</a:t>
                </a:r>
              </a:p>
              <a:p>
                <a:r>
                  <a:rPr lang="en-US" sz="1600" i="1" dirty="0"/>
                  <a:t> </a:t>
                </a:r>
                <a:r>
                  <a:rPr lang="en-GB" sz="1600" i="1" dirty="0"/>
                  <a:t>/storage/</a:t>
                </a:r>
                <a:r>
                  <a:rPr lang="en-GB" sz="1600" i="1" dirty="0" err="1"/>
                  <a:t>gpfs_ams</a:t>
                </a:r>
                <a:r>
                  <a:rPr lang="en-GB" sz="1600" i="1" dirty="0"/>
                  <a:t>/</a:t>
                </a:r>
                <a:r>
                  <a:rPr lang="en-GB" sz="1600" i="1" dirty="0" err="1"/>
                  <a:t>ams</a:t>
                </a:r>
                <a:r>
                  <a:rPr lang="en-GB" sz="1600" i="1" dirty="0"/>
                  <a:t>/groups/AMS-Italy/</a:t>
                </a:r>
                <a:r>
                  <a:rPr lang="en-GB" sz="1600" i="1" dirty="0" err="1"/>
                  <a:t>ntuples</a:t>
                </a:r>
                <a:r>
                  <a:rPr lang="en-GB" sz="1600" i="1" dirty="0"/>
                  <a:t>/v1.0.0/Pr.B1236/pr.pl1.05100.6_02</a:t>
                </a:r>
                <a:r>
                  <a:rPr lang="en-US" sz="1600" dirty="0"/>
                  <a:t> .</a:t>
                </a:r>
              </a:p>
              <a:p>
                <a:r>
                  <a:rPr lang="en-US" sz="1600" dirty="0"/>
                  <a:t>We calculated the flux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it-IT" sz="16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it-IT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it-IT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it-IT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f>
                        <m:fPr>
                          <m:ctrlPr>
                            <a:rPr lang="it-IT" sz="16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it-IT" sz="16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sz="16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it-IT" sz="1600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it-IT" sz="16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sz="16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it-IT" sz="16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A5449-E407-EBF3-E44E-0C6403774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06" y="3173628"/>
                <a:ext cx="11181806" cy="1327286"/>
              </a:xfrm>
              <a:prstGeom prst="rect">
                <a:avLst/>
              </a:prstGeom>
              <a:blipFill>
                <a:blip r:embed="rId3"/>
                <a:stretch>
                  <a:fillRect l="-327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899D6F-5AD0-8ADE-6D8A-ECD6C989FBE1}"/>
              </a:ext>
            </a:extLst>
          </p:cNvPr>
          <p:cNvCxnSpPr>
            <a:cxnSpLocks/>
          </p:cNvCxnSpPr>
          <p:nvPr/>
        </p:nvCxnSpPr>
        <p:spPr>
          <a:xfrm>
            <a:off x="2463425" y="4346659"/>
            <a:ext cx="538522" cy="112126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40739B-8458-F74B-0388-CC4C99799095}"/>
              </a:ext>
            </a:extLst>
          </p:cNvPr>
          <p:cNvSpPr txBox="1"/>
          <p:nvPr/>
        </p:nvSpPr>
        <p:spPr>
          <a:xfrm>
            <a:off x="3025951" y="4233445"/>
            <a:ext cx="793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</a:rPr>
              <a:t>Ratio interpolated from the Physics Reports 894 (2021) and kept fixed outside the boundaries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563E5-987D-BCA0-C9B5-CDF19963C960}"/>
              </a:ext>
            </a:extLst>
          </p:cNvPr>
          <p:cNvSpPr txBox="1"/>
          <p:nvPr/>
        </p:nvSpPr>
        <p:spPr>
          <a:xfrm>
            <a:off x="415228" y="4893152"/>
            <a:ext cx="113500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We are using the He4 Montecarlo, </a:t>
            </a:r>
            <a:r>
              <a:rPr lang="en-US" dirty="0"/>
              <a:t>L1 focused. To “defocus” it a rigidity dependent scale factor has been applied</a:t>
            </a:r>
            <a:r>
              <a:rPr lang="en-US" sz="1800" dirty="0"/>
              <a:t>: this is simply the count ratio between the unfocused MC proton and the L1 focused one.</a:t>
            </a:r>
          </a:p>
          <a:p>
            <a:r>
              <a:rPr lang="en-US" dirty="0"/>
              <a:t>The MC I have used is the following (only 10000 </a:t>
            </a:r>
            <a:r>
              <a:rPr lang="en-US" dirty="0" err="1"/>
              <a:t>ntuples</a:t>
            </a:r>
            <a:r>
              <a:rPr lang="en-US" dirty="0"/>
              <a:t>):</a:t>
            </a:r>
            <a:endParaRPr lang="en-US" sz="1800" dirty="0"/>
          </a:p>
          <a:p>
            <a:r>
              <a:rPr lang="en-US" sz="1800" i="1" dirty="0"/>
              <a:t> </a:t>
            </a:r>
            <a:r>
              <a:rPr lang="en-GB" sz="1800" i="1" dirty="0"/>
              <a:t>/storage/</a:t>
            </a:r>
            <a:r>
              <a:rPr lang="en-GB" sz="1800" i="1" dirty="0" err="1"/>
              <a:t>gpfs_ams</a:t>
            </a:r>
            <a:r>
              <a:rPr lang="en-GB" sz="1800" i="1" dirty="0"/>
              <a:t>/</a:t>
            </a:r>
            <a:r>
              <a:rPr lang="en-GB" sz="1800" i="1" dirty="0" err="1"/>
              <a:t>ams</a:t>
            </a:r>
            <a:r>
              <a:rPr lang="en-GB" sz="1800" i="1" dirty="0"/>
              <a:t>/groups/AMS-Italy/</a:t>
            </a:r>
            <a:r>
              <a:rPr lang="en-GB" sz="1800" i="1" dirty="0" err="1"/>
              <a:t>ntuples</a:t>
            </a:r>
            <a:r>
              <a:rPr lang="en-GB" sz="1800" i="1" dirty="0"/>
              <a:t>/v1.0.0/He.B1236/he4.pl1.l1.24000.6_02 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434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7CF98F-7732-8332-3396-3686A4E7AF67}"/>
              </a:ext>
            </a:extLst>
          </p:cNvPr>
          <p:cNvSpPr txBox="1"/>
          <p:nvPr/>
        </p:nvSpPr>
        <p:spPr>
          <a:xfrm>
            <a:off x="4004337" y="88206"/>
            <a:ext cx="4183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NTUPLES USED (V 1.0.0)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76F31-A81E-F086-82D9-688C5BC1CFEC}"/>
              </a:ext>
            </a:extLst>
          </p:cNvPr>
          <p:cNvSpPr txBox="1"/>
          <p:nvPr/>
        </p:nvSpPr>
        <p:spPr>
          <a:xfrm>
            <a:off x="574767" y="940526"/>
            <a:ext cx="1087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used roughly 200 000 </a:t>
            </a:r>
            <a:r>
              <a:rPr lang="en-US" dirty="0" err="1"/>
              <a:t>ntuples</a:t>
            </a:r>
            <a:r>
              <a:rPr lang="en-US" dirty="0"/>
              <a:t> (skimmed) starting from 1305853512.root to 1668126894.root, spanning from </a:t>
            </a:r>
            <a:r>
              <a:rPr lang="en-US" dirty="0" err="1"/>
              <a:t>from</a:t>
            </a:r>
            <a:r>
              <a:rPr lang="en-US" dirty="0"/>
              <a:t> 20/05/2011 to 11/11/2022 and covering a total of  11.5 years.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416799-2067-DF1F-33FF-227242F16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5" t="8545" r="4885" b="48361"/>
          <a:stretch/>
        </p:blipFill>
        <p:spPr>
          <a:xfrm>
            <a:off x="148045" y="2109370"/>
            <a:ext cx="5721532" cy="3185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9F233C-A4A7-F8E7-3BC2-C29F09808B0B}"/>
                  </a:ext>
                </a:extLst>
              </p:cNvPr>
              <p:cNvSpPr txBox="1"/>
              <p:nvPr/>
            </p:nvSpPr>
            <p:spPr>
              <a:xfrm>
                <a:off x="769561" y="3245111"/>
                <a:ext cx="3030585" cy="757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0070C0"/>
                    </a:solidFill>
                  </a:rPr>
                  <a:t>I’ve found an exposure time (for R &gt; 30 GV) of roughly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1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t-IT" sz="1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</m:sSup>
                    <m:r>
                      <a:rPr lang="it-IT" sz="1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sz="1400" dirty="0">
                    <a:solidFill>
                      <a:srgbClr val="0070C0"/>
                    </a:solidFill>
                  </a:rPr>
                  <a:t>that </a:t>
                </a:r>
                <a:r>
                  <a:rPr lang="en-US" sz="1400" b="1" dirty="0">
                    <a:solidFill>
                      <a:srgbClr val="0070C0"/>
                    </a:solidFill>
                  </a:rPr>
                  <a:t>I think is wrong </a:t>
                </a:r>
                <a:r>
                  <a:rPr lang="en-US" sz="1400" dirty="0">
                    <a:solidFill>
                      <a:srgbClr val="0070C0"/>
                    </a:solidFill>
                  </a:rPr>
                  <a:t>and I’m missing seconds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9F233C-A4A7-F8E7-3BC2-C29F09808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61" y="3245111"/>
                <a:ext cx="3030585" cy="757067"/>
              </a:xfrm>
              <a:prstGeom prst="rect">
                <a:avLst/>
              </a:prstGeom>
              <a:blipFill>
                <a:blip r:embed="rId3"/>
                <a:stretch>
                  <a:fillRect l="-604" t="-800" r="-1207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D31514-BC0D-96EA-5531-2E208DB25880}"/>
              </a:ext>
            </a:extLst>
          </p:cNvPr>
          <p:cNvCxnSpPr>
            <a:cxnSpLocks/>
          </p:cNvCxnSpPr>
          <p:nvPr/>
        </p:nvCxnSpPr>
        <p:spPr>
          <a:xfrm flipV="1">
            <a:off x="3587931" y="2755701"/>
            <a:ext cx="1245325" cy="52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2405CD-CF4E-B056-FC42-A80D01F675B9}"/>
              </a:ext>
            </a:extLst>
          </p:cNvPr>
          <p:cNvSpPr txBox="1"/>
          <p:nvPr/>
        </p:nvSpPr>
        <p:spPr>
          <a:xfrm>
            <a:off x="2031846" y="2286332"/>
            <a:ext cx="2389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 EXPOSURE TIME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4D4A3B-87A5-E8D5-C05B-B07762F41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" t="56146" r="54984" b="1968"/>
          <a:stretch/>
        </p:blipFill>
        <p:spPr>
          <a:xfrm>
            <a:off x="6095999" y="2154001"/>
            <a:ext cx="5643154" cy="3095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717A2E-A858-1003-40B9-13C22E3D84A9}"/>
              </a:ext>
            </a:extLst>
          </p:cNvPr>
          <p:cNvSpPr txBox="1"/>
          <p:nvPr/>
        </p:nvSpPr>
        <p:spPr>
          <a:xfrm>
            <a:off x="6865318" y="4573447"/>
            <a:ext cx="487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 EXPOSURE TIME WITH DIFFERENT ANGLES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14F342-E7A1-FF83-9FAD-54F58A04F2DD}"/>
              </a:ext>
            </a:extLst>
          </p:cNvPr>
          <p:cNvSpPr txBox="1"/>
          <p:nvPr/>
        </p:nvSpPr>
        <p:spPr>
          <a:xfrm>
            <a:off x="769561" y="5349935"/>
            <a:ext cx="10877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exposure time to weight the MC has been calculated looping on the RTI files of the skimmed </a:t>
            </a:r>
            <a:r>
              <a:rPr lang="en-US" dirty="0" err="1"/>
              <a:t>ntuples</a:t>
            </a:r>
            <a:r>
              <a:rPr lang="en-US" dirty="0"/>
              <a:t> (NB: skimming has been done on the events loop and not on the RTI info loop), considering the MAX IGRF Cutoff with a 40° field of view, and weighting on the </a:t>
            </a:r>
            <a:r>
              <a:rPr lang="en-US" dirty="0" err="1"/>
              <a:t>livetime</a:t>
            </a:r>
            <a:r>
              <a:rPr lang="en-US" dirty="0"/>
              <a:t> fraction.</a:t>
            </a:r>
          </a:p>
        </p:txBody>
      </p:sp>
    </p:spTree>
    <p:extLst>
      <p:ext uri="{BB962C8B-B14F-4D97-AF65-F5344CB8AC3E}">
        <p14:creationId xmlns:p14="http://schemas.microsoft.com/office/powerpoint/2010/main" val="131443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7C524B-9DF4-7589-5391-950EA269B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43" t="22476" r="12928" b="2095"/>
          <a:stretch/>
        </p:blipFill>
        <p:spPr>
          <a:xfrm>
            <a:off x="0" y="191589"/>
            <a:ext cx="12189711" cy="67230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E4AE24-9A45-8F81-02ED-A475E3B39D03}"/>
              </a:ext>
            </a:extLst>
          </p:cNvPr>
          <p:cNvSpPr txBox="1"/>
          <p:nvPr/>
        </p:nvSpPr>
        <p:spPr>
          <a:xfrm>
            <a:off x="1793966" y="510569"/>
            <a:ext cx="210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Z1: 0.75 &lt; beta &lt; 0.8</a:t>
            </a:r>
          </a:p>
          <a:p>
            <a:r>
              <a:rPr lang="en-US" b="1" dirty="0"/>
              <a:t>Standard selection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AA8B1-B381-7F7F-A684-BF49BBE600A3}"/>
              </a:ext>
            </a:extLst>
          </p:cNvPr>
          <p:cNvSpPr txBox="1"/>
          <p:nvPr/>
        </p:nvSpPr>
        <p:spPr>
          <a:xfrm>
            <a:off x="1793966" y="1262742"/>
            <a:ext cx="33789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without RTI cutoff</a:t>
            </a:r>
          </a:p>
          <a:p>
            <a:r>
              <a:rPr lang="en-US" dirty="0">
                <a:solidFill>
                  <a:srgbClr val="00B050"/>
                </a:solidFill>
              </a:rPr>
              <a:t>MC D without RTI cutoff</a:t>
            </a:r>
          </a:p>
          <a:p>
            <a:r>
              <a:rPr lang="en-US" dirty="0">
                <a:solidFill>
                  <a:srgbClr val="1807F9"/>
                </a:solidFill>
              </a:rPr>
              <a:t>*MC p without RTI cutoff</a:t>
            </a:r>
          </a:p>
          <a:p>
            <a:r>
              <a:rPr lang="en-US" dirty="0">
                <a:solidFill>
                  <a:srgbClr val="FFC000"/>
                </a:solidFill>
              </a:rPr>
              <a:t>MC pbar without RTI cutoff</a:t>
            </a:r>
          </a:p>
          <a:p>
            <a:r>
              <a:rPr lang="en-US" dirty="0">
                <a:solidFill>
                  <a:srgbClr val="E11FD3"/>
                </a:solidFill>
              </a:rPr>
              <a:t>MC he4-&gt;Z1 without RTI cutoff</a:t>
            </a:r>
          </a:p>
          <a:p>
            <a:r>
              <a:rPr lang="en-US" dirty="0">
                <a:solidFill>
                  <a:srgbClr val="FF0000"/>
                </a:solidFill>
              </a:rPr>
              <a:t>MC total without RTI cutoff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*secondary protons have been added from the AMS-01 publication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176D5C0-9E5A-A38E-0AB2-DB564B7173D9}"/>
              </a:ext>
            </a:extLst>
          </p:cNvPr>
          <p:cNvSpPr/>
          <p:nvPr/>
        </p:nvSpPr>
        <p:spPr>
          <a:xfrm>
            <a:off x="6461760" y="304800"/>
            <a:ext cx="600891" cy="722811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0A0DA-227D-6D34-618C-C81E1DD6BA14}"/>
              </a:ext>
            </a:extLst>
          </p:cNvPr>
          <p:cNvSpPr txBox="1"/>
          <p:nvPr/>
        </p:nvSpPr>
        <p:spPr>
          <a:xfrm>
            <a:off x="7062651" y="325903"/>
            <a:ext cx="307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45% of proton peak estimation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93B306-9BE4-0112-71E5-03530C27F17E}"/>
              </a:ext>
            </a:extLst>
          </p:cNvPr>
          <p:cNvSpPr/>
          <p:nvPr/>
        </p:nvSpPr>
        <p:spPr>
          <a:xfrm>
            <a:off x="6966857" y="1380309"/>
            <a:ext cx="600891" cy="72281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9059A-E66A-3350-DD7C-2D34BBBCBEE9}"/>
              </a:ext>
            </a:extLst>
          </p:cNvPr>
          <p:cNvSpPr txBox="1"/>
          <p:nvPr/>
        </p:nvSpPr>
        <p:spPr>
          <a:xfrm>
            <a:off x="7567748" y="1401412"/>
            <a:ext cx="33076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42% of deuteron peak estimation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68DB40-A69B-CDC4-4762-EE1EEEB0CE16}"/>
              </a:ext>
            </a:extLst>
          </p:cNvPr>
          <p:cNvSpPr/>
          <p:nvPr/>
        </p:nvSpPr>
        <p:spPr>
          <a:xfrm>
            <a:off x="5860869" y="792928"/>
            <a:ext cx="600891" cy="72281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4EE1E-20B4-1BDD-5F96-2203EC6DAF53}"/>
              </a:ext>
            </a:extLst>
          </p:cNvPr>
          <p:cNvSpPr txBox="1"/>
          <p:nvPr/>
        </p:nvSpPr>
        <p:spPr>
          <a:xfrm>
            <a:off x="4131680" y="510569"/>
            <a:ext cx="18249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42% of pion peaks estimation</a:t>
            </a:r>
          </a:p>
        </p:txBody>
      </p:sp>
    </p:spTree>
    <p:extLst>
      <p:ext uri="{BB962C8B-B14F-4D97-AF65-F5344CB8AC3E}">
        <p14:creationId xmlns:p14="http://schemas.microsoft.com/office/powerpoint/2010/main" val="201561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1CCB14-DC5B-C553-D8F3-A6D02EB5A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87" t="22095" r="13071" b="2222"/>
          <a:stretch/>
        </p:blipFill>
        <p:spPr>
          <a:xfrm>
            <a:off x="0" y="80554"/>
            <a:ext cx="12135302" cy="6696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4DA9AA-F54D-D442-F0A7-01BAFE2C9116}"/>
              </a:ext>
            </a:extLst>
          </p:cNvPr>
          <p:cNvSpPr txBox="1"/>
          <p:nvPr/>
        </p:nvSpPr>
        <p:spPr>
          <a:xfrm>
            <a:off x="1793966" y="510569"/>
            <a:ext cx="210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Z2: 0.75 &lt; beta &lt; 0.8</a:t>
            </a:r>
          </a:p>
          <a:p>
            <a:r>
              <a:rPr lang="en-US" b="1" dirty="0"/>
              <a:t>Standard selection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78439-01DD-11A6-2E13-CFF57B0104E1}"/>
              </a:ext>
            </a:extLst>
          </p:cNvPr>
          <p:cNvSpPr txBox="1"/>
          <p:nvPr/>
        </p:nvSpPr>
        <p:spPr>
          <a:xfrm>
            <a:off x="1793966" y="1262742"/>
            <a:ext cx="32744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without RTI cutoff</a:t>
            </a:r>
          </a:p>
          <a:p>
            <a:r>
              <a:rPr lang="en-US" dirty="0">
                <a:solidFill>
                  <a:srgbClr val="00B050"/>
                </a:solidFill>
              </a:rPr>
              <a:t>MC D-&gt;Z2 without RTI cutoff</a:t>
            </a:r>
          </a:p>
          <a:p>
            <a:r>
              <a:rPr lang="en-US" dirty="0">
                <a:solidFill>
                  <a:srgbClr val="1807F9"/>
                </a:solidFill>
              </a:rPr>
              <a:t>*MC p-&gt;Z2 without RTI cutoff</a:t>
            </a:r>
          </a:p>
          <a:p>
            <a:r>
              <a:rPr lang="en-US" dirty="0">
                <a:solidFill>
                  <a:srgbClr val="FFC000"/>
                </a:solidFill>
              </a:rPr>
              <a:t>MC pbar-&gt;Z2 without RTI cutoff</a:t>
            </a:r>
          </a:p>
          <a:p>
            <a:r>
              <a:rPr lang="en-US" dirty="0">
                <a:solidFill>
                  <a:srgbClr val="E11FD3"/>
                </a:solidFill>
              </a:rPr>
              <a:t>MC he4 without RTI cutoff</a:t>
            </a:r>
          </a:p>
          <a:p>
            <a:r>
              <a:rPr lang="en-US" dirty="0">
                <a:solidFill>
                  <a:srgbClr val="FF0000"/>
                </a:solidFill>
              </a:rPr>
              <a:t>MC total without RTI cutoff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*secondary protons have been added from the AMS-01 publication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F086F72-9482-22E0-03B0-5D6D0950DFDE}"/>
              </a:ext>
            </a:extLst>
          </p:cNvPr>
          <p:cNvSpPr/>
          <p:nvPr/>
        </p:nvSpPr>
        <p:spPr>
          <a:xfrm>
            <a:off x="7846424" y="187234"/>
            <a:ext cx="897792" cy="722811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99076-26AE-40EF-D48C-BF2771340B13}"/>
              </a:ext>
            </a:extLst>
          </p:cNvPr>
          <p:cNvSpPr txBox="1"/>
          <p:nvPr/>
        </p:nvSpPr>
        <p:spPr>
          <a:xfrm>
            <a:off x="8744215" y="208337"/>
            <a:ext cx="320485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72% of helium4 peak estimation</a:t>
            </a:r>
          </a:p>
        </p:txBody>
      </p:sp>
    </p:spTree>
    <p:extLst>
      <p:ext uri="{BB962C8B-B14F-4D97-AF65-F5344CB8AC3E}">
        <p14:creationId xmlns:p14="http://schemas.microsoft.com/office/powerpoint/2010/main" val="312265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7C5BC-B60D-90CA-CED8-2F1CAE898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72" t="20952" r="13000" b="1587"/>
          <a:stretch/>
        </p:blipFill>
        <p:spPr>
          <a:xfrm>
            <a:off x="0" y="-23702"/>
            <a:ext cx="12192000" cy="69054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42110A-308E-7F61-2E7B-B5A4D9574C99}"/>
              </a:ext>
            </a:extLst>
          </p:cNvPr>
          <p:cNvSpPr txBox="1"/>
          <p:nvPr/>
        </p:nvSpPr>
        <p:spPr>
          <a:xfrm>
            <a:off x="1793966" y="510569"/>
            <a:ext cx="210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Z1: 0.75 &lt; beta &lt; 0.8</a:t>
            </a:r>
          </a:p>
          <a:p>
            <a:r>
              <a:rPr lang="en-US" b="1" dirty="0"/>
              <a:t>Standard selection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7F9B3-FA68-A090-830B-ABAC6C3D3C9F}"/>
              </a:ext>
            </a:extLst>
          </p:cNvPr>
          <p:cNvSpPr txBox="1"/>
          <p:nvPr/>
        </p:nvSpPr>
        <p:spPr>
          <a:xfrm>
            <a:off x="1793966" y="1219199"/>
            <a:ext cx="27459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 with RTI cutoff</a:t>
            </a:r>
          </a:p>
          <a:p>
            <a:r>
              <a:rPr lang="en-US" dirty="0">
                <a:solidFill>
                  <a:srgbClr val="00F66F"/>
                </a:solidFill>
              </a:rPr>
              <a:t>MC D with RTI cutoff</a:t>
            </a:r>
          </a:p>
          <a:p>
            <a:r>
              <a:rPr lang="en-US" dirty="0">
                <a:solidFill>
                  <a:srgbClr val="00B0F0"/>
                </a:solidFill>
              </a:rPr>
              <a:t>MC p with RTI cutoff</a:t>
            </a:r>
          </a:p>
          <a:p>
            <a:r>
              <a:rPr lang="en-US" dirty="0">
                <a:solidFill>
                  <a:srgbClr val="E59505"/>
                </a:solidFill>
              </a:rPr>
              <a:t>MC pbar with RTI cutoff</a:t>
            </a:r>
          </a:p>
          <a:p>
            <a:r>
              <a:rPr lang="en-US" dirty="0">
                <a:solidFill>
                  <a:srgbClr val="FF00FF"/>
                </a:solidFill>
              </a:rPr>
              <a:t>MC he4-&gt;Z1 with RTI cutoff</a:t>
            </a:r>
          </a:p>
          <a:p>
            <a:r>
              <a:rPr lang="en-US" dirty="0">
                <a:solidFill>
                  <a:srgbClr val="FF0000"/>
                </a:solidFill>
              </a:rPr>
              <a:t>MC total with RTI cutoff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EBF8C11-0FD2-1567-98EA-BBAFC9D63568}"/>
              </a:ext>
            </a:extLst>
          </p:cNvPr>
          <p:cNvSpPr/>
          <p:nvPr/>
        </p:nvSpPr>
        <p:spPr>
          <a:xfrm>
            <a:off x="6644640" y="304800"/>
            <a:ext cx="600891" cy="722811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A0548-4BE6-1E39-34D6-031345405DE3}"/>
              </a:ext>
            </a:extLst>
          </p:cNvPr>
          <p:cNvSpPr txBox="1"/>
          <p:nvPr/>
        </p:nvSpPr>
        <p:spPr>
          <a:xfrm>
            <a:off x="7245531" y="325903"/>
            <a:ext cx="307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60% of proton peak estimation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18977D-5006-F04C-7488-F48AC5907B51}"/>
              </a:ext>
            </a:extLst>
          </p:cNvPr>
          <p:cNvSpPr/>
          <p:nvPr/>
        </p:nvSpPr>
        <p:spPr>
          <a:xfrm>
            <a:off x="7093206" y="842164"/>
            <a:ext cx="600891" cy="722811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64864E-7DDA-CE04-01FC-F06DB824FCCF}"/>
              </a:ext>
            </a:extLst>
          </p:cNvPr>
          <p:cNvSpPr txBox="1"/>
          <p:nvPr/>
        </p:nvSpPr>
        <p:spPr>
          <a:xfrm>
            <a:off x="7739417" y="972234"/>
            <a:ext cx="33076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92D050"/>
                </a:solidFill>
              </a:rPr>
              <a:t>72</a:t>
            </a:r>
            <a:r>
              <a:rPr lang="en-US" dirty="0">
                <a:solidFill>
                  <a:srgbClr val="92D050"/>
                </a:solidFill>
              </a:rPr>
              <a:t>% of deuteron peak estimation</a:t>
            </a:r>
          </a:p>
        </p:txBody>
      </p:sp>
    </p:spTree>
    <p:extLst>
      <p:ext uri="{BB962C8B-B14F-4D97-AF65-F5344CB8AC3E}">
        <p14:creationId xmlns:p14="http://schemas.microsoft.com/office/powerpoint/2010/main" val="408417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CCEB29-1E8F-CD80-2DB5-4DC537A91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58" t="21968" r="12857" b="2476"/>
          <a:stretch/>
        </p:blipFill>
        <p:spPr>
          <a:xfrm>
            <a:off x="0" y="76200"/>
            <a:ext cx="12194048" cy="670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C04108-C1E6-D276-7B76-96C98FBDCE0A}"/>
              </a:ext>
            </a:extLst>
          </p:cNvPr>
          <p:cNvSpPr txBox="1"/>
          <p:nvPr/>
        </p:nvSpPr>
        <p:spPr>
          <a:xfrm>
            <a:off x="1793966" y="510569"/>
            <a:ext cx="210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Z2: 0.75 &lt; beta &lt; 0.8</a:t>
            </a:r>
          </a:p>
          <a:p>
            <a:r>
              <a:rPr lang="en-US" b="1" dirty="0"/>
              <a:t>Standard selection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486A65-1B50-9C06-7EF5-A4D74E755FDD}"/>
              </a:ext>
            </a:extLst>
          </p:cNvPr>
          <p:cNvSpPr txBox="1"/>
          <p:nvPr/>
        </p:nvSpPr>
        <p:spPr>
          <a:xfrm>
            <a:off x="1793966" y="1219199"/>
            <a:ext cx="28260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DATA with RTI cutoff</a:t>
            </a:r>
          </a:p>
          <a:p>
            <a:r>
              <a:rPr lang="en-US" dirty="0">
                <a:solidFill>
                  <a:srgbClr val="00F66F"/>
                </a:solidFill>
              </a:rPr>
              <a:t>MC D-&gt;Z2 with RTI cutoff</a:t>
            </a:r>
          </a:p>
          <a:p>
            <a:r>
              <a:rPr lang="en-US" dirty="0">
                <a:solidFill>
                  <a:srgbClr val="00B0F0"/>
                </a:solidFill>
              </a:rPr>
              <a:t>MC p-&gt;Z2 with RTI cutoff</a:t>
            </a:r>
          </a:p>
          <a:p>
            <a:r>
              <a:rPr lang="en-US" dirty="0">
                <a:solidFill>
                  <a:srgbClr val="E59505"/>
                </a:solidFill>
              </a:rPr>
              <a:t>MC pbar-&gt;Z2 with RTI cutoff</a:t>
            </a:r>
          </a:p>
          <a:p>
            <a:r>
              <a:rPr lang="en-US" dirty="0">
                <a:solidFill>
                  <a:srgbClr val="FF00FF"/>
                </a:solidFill>
              </a:rPr>
              <a:t>MC he4 with RTI cutoff</a:t>
            </a:r>
          </a:p>
          <a:p>
            <a:r>
              <a:rPr lang="en-US" dirty="0">
                <a:solidFill>
                  <a:srgbClr val="FF0000"/>
                </a:solidFill>
              </a:rPr>
              <a:t>MC total with RTI cutoff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0423F4B-EEFC-C975-AD7B-B99F7CB4C56A}"/>
              </a:ext>
            </a:extLst>
          </p:cNvPr>
          <p:cNvSpPr/>
          <p:nvPr/>
        </p:nvSpPr>
        <p:spPr>
          <a:xfrm>
            <a:off x="7989962" y="179364"/>
            <a:ext cx="901489" cy="722811"/>
          </a:xfrm>
          <a:prstGeom prst="ellipse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F718B-D541-167B-B43A-8470C6745FC8}"/>
              </a:ext>
            </a:extLst>
          </p:cNvPr>
          <p:cNvSpPr txBox="1"/>
          <p:nvPr/>
        </p:nvSpPr>
        <p:spPr>
          <a:xfrm>
            <a:off x="4328853" y="278368"/>
            <a:ext cx="371896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19% of helium4 peak </a:t>
            </a:r>
            <a:r>
              <a:rPr lang="en-US" dirty="0" err="1">
                <a:solidFill>
                  <a:srgbClr val="FF00FF"/>
                </a:solidFill>
              </a:rPr>
              <a:t>OVERestimation</a:t>
            </a:r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5863</TotalTime>
  <Words>1182</Words>
  <Application>Microsoft Office PowerPoint</Application>
  <PresentationFormat>Widescreen</PresentationFormat>
  <Paragraphs>156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D'Angelo</dc:creator>
  <cp:lastModifiedBy>Francesco D'Angelo</cp:lastModifiedBy>
  <cp:revision>123</cp:revision>
  <dcterms:created xsi:type="dcterms:W3CDTF">2023-12-13T09:40:14Z</dcterms:created>
  <dcterms:modified xsi:type="dcterms:W3CDTF">2023-12-22T10:20:13Z</dcterms:modified>
</cp:coreProperties>
</file>