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8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9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0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1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2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3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4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6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  <p:sldMasterId id="2147483746" r:id="rId8"/>
    <p:sldMasterId id="2147483759" r:id="rId9"/>
    <p:sldMasterId id="2147483771" r:id="rId10"/>
    <p:sldMasterId id="2147483783" r:id="rId11"/>
    <p:sldMasterId id="2147483796" r:id="rId12"/>
    <p:sldMasterId id="2147483808" r:id="rId13"/>
    <p:sldMasterId id="2147483820" r:id="rId14"/>
    <p:sldMasterId id="2147483832" r:id="rId15"/>
    <p:sldMasterId id="2147483842" r:id="rId16"/>
    <p:sldMasterId id="2147483852" r:id="rId17"/>
    <p:sldMasterId id="2147483862" r:id="rId18"/>
    <p:sldMasterId id="2147483872" r:id="rId19"/>
    <p:sldMasterId id="2147483883" r:id="rId20"/>
    <p:sldMasterId id="2147483907" r:id="rId21"/>
    <p:sldMasterId id="2147483931" r:id="rId22"/>
    <p:sldMasterId id="2147483941" r:id="rId23"/>
    <p:sldMasterId id="2147483953" r:id="rId24"/>
    <p:sldMasterId id="2147483965" r:id="rId25"/>
    <p:sldMasterId id="2147483977" r:id="rId26"/>
    <p:sldMasterId id="2147483989" r:id="rId27"/>
  </p:sldMasterIdLst>
  <p:notesMasterIdLst>
    <p:notesMasterId r:id="rId95"/>
  </p:notesMasterIdLst>
  <p:sldIdLst>
    <p:sldId id="257" r:id="rId28"/>
    <p:sldId id="258" r:id="rId29"/>
    <p:sldId id="285" r:id="rId30"/>
    <p:sldId id="260" r:id="rId31"/>
    <p:sldId id="289" r:id="rId32"/>
    <p:sldId id="352" r:id="rId33"/>
    <p:sldId id="296" r:id="rId34"/>
    <p:sldId id="302" r:id="rId35"/>
    <p:sldId id="261" r:id="rId36"/>
    <p:sldId id="286" r:id="rId37"/>
    <p:sldId id="287" r:id="rId38"/>
    <p:sldId id="303" r:id="rId39"/>
    <p:sldId id="264" r:id="rId40"/>
    <p:sldId id="306" r:id="rId41"/>
    <p:sldId id="361" r:id="rId42"/>
    <p:sldId id="310" r:id="rId43"/>
    <p:sldId id="304" r:id="rId44"/>
    <p:sldId id="305" r:id="rId45"/>
    <p:sldId id="359" r:id="rId46"/>
    <p:sldId id="267" r:id="rId47"/>
    <p:sldId id="268" r:id="rId48"/>
    <p:sldId id="269" r:id="rId49"/>
    <p:sldId id="314" r:id="rId50"/>
    <p:sldId id="315" r:id="rId51"/>
    <p:sldId id="272" r:id="rId52"/>
    <p:sldId id="316" r:id="rId53"/>
    <p:sldId id="311" r:id="rId54"/>
    <p:sldId id="273" r:id="rId55"/>
    <p:sldId id="353" r:id="rId56"/>
    <p:sldId id="275" r:id="rId57"/>
    <p:sldId id="279" r:id="rId58"/>
    <p:sldId id="280" r:id="rId59"/>
    <p:sldId id="281" r:id="rId60"/>
    <p:sldId id="282" r:id="rId61"/>
    <p:sldId id="283" r:id="rId62"/>
    <p:sldId id="284" r:id="rId63"/>
    <p:sldId id="346" r:id="rId64"/>
    <p:sldId id="344" r:id="rId65"/>
    <p:sldId id="348" r:id="rId66"/>
    <p:sldId id="358" r:id="rId67"/>
    <p:sldId id="259" r:id="rId68"/>
    <p:sldId id="349" r:id="rId69"/>
    <p:sldId id="350" r:id="rId70"/>
    <p:sldId id="318" r:id="rId71"/>
    <p:sldId id="319" r:id="rId72"/>
    <p:sldId id="317" r:id="rId73"/>
    <p:sldId id="322" r:id="rId74"/>
    <p:sldId id="323" r:id="rId75"/>
    <p:sldId id="325" r:id="rId76"/>
    <p:sldId id="324" r:id="rId77"/>
    <p:sldId id="326" r:id="rId78"/>
    <p:sldId id="327" r:id="rId79"/>
    <p:sldId id="328" r:id="rId80"/>
    <p:sldId id="329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76" Type="http://schemas.openxmlformats.org/officeDocument/2006/relationships/slide" Target="slides/slide49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87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90" Type="http://schemas.openxmlformats.org/officeDocument/2006/relationships/slide" Target="slides/slide63.xml"/><Relationship Id="rId95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93" Type="http://schemas.openxmlformats.org/officeDocument/2006/relationships/slide" Target="slides/slide66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slide" Target="slides/slide64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4E079-9B1C-4CD8-9E57-F4E415CA562A}" type="datetimeFigureOut">
              <a:rPr lang="it-IT" smtClean="0"/>
              <a:t>20/07/2011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2F9A9-FADA-45EA-AE16-E0246B858A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63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CE141-5A66-45BC-99CA-B47AE98B6BFC}" type="slidenum">
              <a:rPr lang="it-IT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2F9A9-FADA-45EA-AE16-E0246B858AD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38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DC76B3-2FAE-4233-B7EE-76D46220F3BD}" type="slidenum">
              <a:rPr lang="it-IT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3844CA7D-2621-4022-9C21-A9393E5CB918}" type="slidenum">
              <a:rPr lang="it-IT" sz="1200">
                <a:solidFill>
                  <a:srgbClr val="000000"/>
                </a:solidFill>
                <a:latin typeface="Calibri" pitchFamily="32" charset="0"/>
                <a:cs typeface="Arial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20</a:t>
            </a:fld>
            <a:endParaRPr lang="it-IT" sz="1200">
              <a:solidFill>
                <a:srgbClr val="000000"/>
              </a:solidFill>
              <a:latin typeface="Calibri" pitchFamily="32" charset="0"/>
              <a:cs typeface="Arial" pitchFamily="34" charset="0"/>
            </a:endParaRPr>
          </a:p>
        </p:txBody>
      </p:sp>
      <p:sp>
        <p:nvSpPr>
          <p:cNvPr id="615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54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2588" cy="409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defRPr/>
            </a:pPr>
            <a:fld id="{E8B9BF81-2327-4B6D-8F11-31063351615B}" type="slidenum">
              <a:rPr lang="it-IT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30</a:t>
            </a:fld>
            <a:endParaRPr lang="it-IT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16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6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4B495-A261-458F-9B1E-0152F2C8EC29}" type="slidenum">
              <a:rPr lang="it-IT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defRPr/>
            </a:pPr>
            <a:fld id="{59CD3AD2-A29D-44A6-A887-FD536A261CC5}" type="slidenum">
              <a:rPr lang="it-IT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34</a:t>
            </a:fld>
            <a:endParaRPr lang="it-IT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21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1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5900"/>
          </a:xfrm>
          <a:noFill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EDE9E-6C57-48BC-83A0-E9F7EBE9E01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6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A63317E-597C-463F-9F69-ADA70285552E}" type="slidenum">
              <a:rPr lang="it-IT" sz="1200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/>
              <a:t>42</a:t>
            </a:fld>
            <a:endParaRPr lang="it-IT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9139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fld id="{FE2940C7-D456-4F18-9C5E-1033CE8EE990}" type="slidenum">
              <a:rPr lang="it-IT" sz="1200" smtClean="0">
                <a:solidFill>
                  <a:srgbClr val="000000"/>
                </a:solidFill>
                <a:ea typeface="MS Gothic" pitchFamily="49" charset="-128"/>
                <a:cs typeface="Arial" charset="0"/>
              </a:rPr>
              <a:pPr algn="r" eaLnBrk="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42</a:t>
            </a:fld>
            <a:endParaRPr lang="it-IT" sz="1200" smtClean="0">
              <a:solidFill>
                <a:srgbClr val="000000"/>
              </a:solidFill>
              <a:ea typeface="MS Gothic" pitchFamily="49" charset="-128"/>
              <a:cs typeface="Arial" charset="0"/>
            </a:endParaRPr>
          </a:p>
        </p:txBody>
      </p:sp>
      <p:sp>
        <p:nvSpPr>
          <p:cNvPr id="21914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219141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68263" algn="ctr" defTabSz="449263" eaLnBrk="1" hangingPunct="1">
              <a:spcBef>
                <a:spcPct val="0"/>
              </a:spcBef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r>
              <a:rPr lang="en-US" smtClean="0">
                <a:latin typeface="Calibri" pitchFamily="34" charset="0"/>
              </a:rPr>
              <a:t>This slide shows the Ulysses orbit together with the trajectory of the Earth project. While PAMELA stays close to Earth the Kiel Electron Telescope moves within the inner heliosphere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850" name="Text Box 2"/>
          <p:cNvSpPr txBox="1">
            <a:spLocks noChangeArrowheads="1"/>
          </p:cNvSpPr>
          <p:nvPr/>
        </p:nvSpPr>
        <p:spPr bwMode="auto">
          <a:xfrm>
            <a:off x="892175" y="741363"/>
            <a:ext cx="4935538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it-IT" b="1">
              <a:solidFill>
                <a:prstClr val="white"/>
              </a:solidFill>
              <a:latin typeface="Arial" charset="0"/>
              <a:ea typeface="MS Gothic" pitchFamily="49" charset="-128"/>
              <a:cs typeface="+mn-cs"/>
            </a:endParaRP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sk-SK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8FEB76F-0916-481E-A670-E1A6466D0758}" type="slidenum">
              <a:rPr lang="it-IT" smtClean="0">
                <a:solidFill>
                  <a:srgbClr val="000000"/>
                </a:solidFill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7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7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97F76CD-1CBB-4279-B9C7-E30A27BA1D12}" type="slidenum">
              <a:rPr lang="it-IT" smtClean="0">
                <a:solidFill>
                  <a:srgbClr val="000000"/>
                </a:solidFill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8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89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C15D03-A575-42C7-AE25-2B29CE31DDAF}" type="slidenum">
              <a:rPr lang="it-IT" smtClean="0">
                <a:solidFill>
                  <a:srgbClr val="000000"/>
                </a:solidFill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0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0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B72ED6-E2C3-44D8-8F46-78A95D3286BF}" type="slidenum">
              <a:rPr lang="it-IT" smtClean="0">
                <a:solidFill>
                  <a:srgbClr val="000000"/>
                </a:solidFill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1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1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C607E8C-4FF8-478F-95F5-8F94C45E99F9}" type="slidenum">
              <a:rPr lang="it-IT" smtClean="0">
                <a:solidFill>
                  <a:srgbClr val="000000"/>
                </a:solidFill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2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EB3D3C4-15DD-4AC7-B831-E01DF8896F0E}" type="slidenum">
              <a:rPr lang="it-IT" smtClean="0">
                <a:solidFill>
                  <a:srgbClr val="000000"/>
                </a:solidFill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4988"/>
            <a:ext cx="503237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defRPr/>
            </a:pPr>
            <a:fld id="{3A2F5A28-D6B4-4C84-A666-70F8BF15A50F}" type="slidenum">
              <a:rPr lang="it-IT" smtClean="0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3</a:t>
            </a:fld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defRPr/>
            </a:pPr>
            <a:fld id="{BAAD674F-3037-463F-831D-8EB603F5B914}" type="slidenum">
              <a:rPr lang="it-IT" smtClean="0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4</a:t>
            </a:fld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0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5063" y="703263"/>
            <a:ext cx="4589462" cy="3441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7CFBF31-2BF7-40B9-A57B-39A2BCCE99FB}" type="slidenum">
              <a:rPr lang="it-IT" sz="1200">
                <a:solidFill>
                  <a:prstClr val="black"/>
                </a:solidFill>
              </a:rPr>
              <a:pPr eaLnBrk="1" hangingPunct="1">
                <a:defRPr/>
              </a:pPr>
              <a:t>7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604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defRPr/>
            </a:pPr>
            <a:fld id="{6D4521E0-DF38-4F80-81DA-912E4F8D2646}" type="slidenum">
              <a:rPr lang="it-IT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it-IT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11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1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2A1CD-8579-447D-A96E-E6FBB4A12882}" type="slidenum">
              <a:rPr lang="it-IT">
                <a:solidFill>
                  <a:prstClr val="black"/>
                </a:solidFill>
              </a:rPr>
              <a:pPr/>
              <a:t>11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F26A0-072C-AA40-A80A-249633733118}" type="slidenum">
              <a:rPr lang="it-IT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243714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3715" name="Text Box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D66B3-1EF9-7744-870F-BB3E87BED5CE}" type="slidenum">
              <a:rPr lang="it-IT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029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029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29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29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29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29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029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29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0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140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14030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4030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4030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441C5E2-58A8-4C5C-A422-C64B619E1844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4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C46A72-7731-494F-9134-DC075229ED63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420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7E926-7F23-4773-8079-505E2CEAD17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3578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B598A-AD38-4F74-AA99-0AAAEEB19BC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3289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38AFA-E8B9-493E-A10F-E75F336BE3A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5920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C8825-3B8D-40CB-BD08-9F231AFDD7B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3810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2F14EEB3-DBC2-48F6-A995-6A87225FB41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32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17982D91-00E3-4A7E-A116-BA4765FC2E8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0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B6C305E-7007-4FFC-82E4-B29CE64108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73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93C35B4E-1E90-43E0-AE12-3885AC8A09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71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774D3234-AF8D-461B-91E0-47F19C8BA90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26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C469D855-0606-4292-9A3D-E05773E682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5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A5EC97-7A01-4C58-A3BF-4DAA59621403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864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2138DB2C-82BE-40B8-A796-ECBF6EFC95E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3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EE4E36A2-E763-4C3B-853B-58CFCE8E385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997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486B90E7-2583-4985-965B-B14FDD5FE66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38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C2F09DDD-79F6-4223-A0B7-6B43CEE1D8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273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9028DFA-EA44-40F4-BB53-B0F8CFDBD88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222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E82BE4D-9581-4B23-B450-8373CBC1BA5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12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6112EC4-8674-4A13-B953-2F03E93622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531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19A536D-6774-4A50-84DC-698A402A2D0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869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9DECBDF-2725-48A4-993B-53BEF19A06B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95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E94535A-95B2-4523-9209-E90C96052F1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88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F6C9DDB5-B43A-4C6F-B0AF-ECE4C0C9C6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4571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AD9DEFB-2461-4F86-BF1F-C45A0F569D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073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445D935-2E25-4644-9754-0232262DA8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413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A3D42B4-64CC-49E9-B41C-E8DD9C8EB04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73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BC7E192-A974-40B0-9808-34BBA492C6E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498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441BB40-55F5-42A9-94DE-A9A0B86B9F0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290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05C1FEC-D916-45D5-8ED8-7756B0FD40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571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AD19E6B-1E43-4AA7-971C-D073277310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71080-8E24-4417-BC5F-6A1F164F4F7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688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51A88-2AE6-4B73-937F-22F065D25F00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358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596F7-D48A-4D95-B5BA-E839EDC44BA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36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654DB5B5-EDC7-468D-B9FF-4F3B27AAD1A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959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C95A4-AF0C-4322-B722-AE05D4EFF5E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372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456EA-A19B-4F0E-AA78-7B91659A4680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058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CB040-1959-435A-BCF0-277465C5B2D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8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EDA64-B5FB-40BC-86CD-ACD50DF364DB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871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89B60-50BC-4016-8D4F-5DA63E2598A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448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1E8BE-E71E-4583-A394-D875AEE4DE9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754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292B4-8F82-430A-AFC1-26785FA25B6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725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69248-B9BC-42D8-BC7B-F26DDF7531E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401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2E577E-AF65-447C-A6C0-134FDAB720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8142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A52379-3E90-430B-9CF5-C7F70D53E0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338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B84D261A-2540-4C3C-A378-0C2B2397015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3919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902DDE-D95E-49D8-A1FA-996D68D4A4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9245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339FF5-E022-41C5-8F7A-DCB3455CE7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1490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B03280-6F19-4FAA-B527-30D48EBB6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1361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07CA95-E34E-46FC-9CE6-71281ABB50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7356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4B3691-3607-4EAA-8642-ADD9FED76A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5943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D3C219-D21D-4B10-A70B-C3B8E8E019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5049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9D30A1-C228-4260-9AB3-9B5B0BE88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3499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47434D-1A23-4F97-AD95-B94C6E69FB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9804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D04553-EBB0-4E13-A1B6-C446F923A1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9063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66A2A39-44C9-4893-8371-517E69631D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6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85A929FF-6CF8-4F19-872C-7293C34C4F2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4791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F3A8CB6-D4C4-48D1-8D2C-E06CE01B25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8160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F5E54A2-7E1F-4221-8481-C09EA2BB3D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1701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CEDAB73-DA9C-43A8-9FA0-FF0A3E9222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4401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58FC5F1-16CF-4FB1-ADCB-120E1373C5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9140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02E1930-9BB2-4749-9309-AF346D02FB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3175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B47A5EB-ED28-433C-8CFB-A24AEABDB5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258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E968EBB-981F-4A72-B4F2-392A51AB1E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0793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89EB460-FBDF-4FAC-811A-4953BC9ECD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5311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18AE7A6-F928-4D0D-A6B4-69EE0588D0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4036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A2521EF-E914-4420-9C87-3CF15F9B50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644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1A5B615-446F-4B96-8519-24F80C68477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1997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/>
                </a:solidFill>
              </a:rPr>
              <a:pPr/>
              <a:t>7/20/2011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7166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6841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A80CB818-7379-467D-8E76-EF9D9074A26C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4854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16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150972B2-CA5C-437D-87D0-8081271A9E4B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rtlCol="0" anchor="b" anchorCtr="0"/>
          <a:lstStyle>
            <a:lvl1pPr>
              <a:defRPr sz="4000">
                <a:solidFill>
                  <a:srgbClr val="D16349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13089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19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8" name="Oval 17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049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353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96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1114F-5AF3-A04B-B2EB-78B78C8DB939}" type="slidenum">
              <a:rPr lang="en-GB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GB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789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/>
                </a:solidFill>
              </a:rPr>
              <a:pPr/>
              <a:t>7/20/2011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02837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A943BC1-7C97-4840-8DDB-04B917FBC2C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62885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6962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A80CB818-7379-467D-8E76-EF9D9074A26C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10520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8633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150972B2-CA5C-437D-87D0-8081271A9E4B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rtlCol="0" anchor="b" anchorCtr="0"/>
          <a:lstStyle>
            <a:lvl1pPr>
              <a:defRPr sz="4000">
                <a:solidFill>
                  <a:srgbClr val="D16349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7568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19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8" name="Oval 17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632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057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46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1114F-5AF3-A04B-B2EB-78B78C8DB939}" type="slidenum">
              <a:rPr lang="en-GB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GB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917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/>
                </a:solidFill>
              </a:rPr>
              <a:pPr/>
              <a:t>7/20/2011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49289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6074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87199CA0-721D-48A2-9B09-8105451823D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775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A80CB818-7379-467D-8E76-EF9D9074A26C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254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5948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150972B2-CA5C-437D-87D0-8081271A9E4B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rtlCol="0" anchor="b" anchorCtr="0"/>
          <a:lstStyle>
            <a:lvl1pPr>
              <a:defRPr sz="4000">
                <a:solidFill>
                  <a:srgbClr val="D16349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615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19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8" name="Oval 17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685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027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22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1114F-5AF3-A04B-B2EB-78B78C8DB939}" type="slidenum">
              <a:rPr lang="en-GB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GB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049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/>
                </a:solidFill>
              </a:rPr>
              <a:pPr/>
              <a:t>7/20/2011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4670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65533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A80CB818-7379-467D-8E76-EF9D9074A26C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504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8994BE27-1C24-454C-B288-64246E2406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8707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19302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150972B2-CA5C-437D-87D0-8081271A9E4B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rtlCol="0" anchor="b" anchorCtr="0"/>
          <a:lstStyle>
            <a:lvl1pPr>
              <a:defRPr sz="4000">
                <a:solidFill>
                  <a:srgbClr val="D16349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13911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19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8" name="Oval 17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540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3779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55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1114F-5AF3-A04B-B2EB-78B78C8DB939}" type="slidenum">
              <a:rPr lang="en-GB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GB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275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/>
                </a:solidFill>
              </a:rPr>
              <a:pPr/>
              <a:t>7/20/2011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45996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0668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A80CB818-7379-467D-8E76-EF9D9074A26C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6265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717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56838A-AF1F-4CB3-A3FE-235FDDBDC854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00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059354DC-0C22-4769-B354-D7FE884EA86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1116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150972B2-CA5C-437D-87D0-8081271A9E4B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rtlCol="0" anchor="b" anchorCtr="0"/>
          <a:lstStyle>
            <a:lvl1pPr>
              <a:defRPr sz="4000">
                <a:solidFill>
                  <a:srgbClr val="D16349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47586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19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8" name="Oval 17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059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462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02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1114F-5AF3-A04B-B2EB-78B78C8DB939}" type="slidenum">
              <a:rPr lang="en-GB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GB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4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12420-F179-4F72-8DDB-7130FAF4A49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78419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05C0-6FBA-408A-979D-FE87102929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67153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4E181-627C-47E7-BE9D-6CD4C44D52E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63815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D041-DBE5-4FA8-9B09-DBB5CE1EB1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75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7D2C4-E73A-45DF-AD09-1CD4F64980F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474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3243722-BB12-4608-8157-F2D34BE2606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7433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34CA9-ACA1-4160-9B65-073C9A3E74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21795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EF2FD-B0F4-4E9E-AAE6-3BA7081C29E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9940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DD2F9-F4E8-4CD1-8330-178E1EE1879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76343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01F9-D52E-42B1-9DFB-CC2F260E998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1200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C1C86-C80C-4579-B94A-2B93FC974AF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759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73BB-BE7A-45A2-B37D-5C85BECBA35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3157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544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9544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A572233A-10E8-4B8B-B354-DAB12D654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277044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8031F0EB-6C03-4603-874C-419BE0E0F1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619895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A32A5F7D-BA0F-418F-B623-2F1370687D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680985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9D985FC1-C490-49F8-B0AF-763914C78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8432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08CA2EA6-ED99-4A4F-8F92-F0E608E1D81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19391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D0C79116-5A87-4E43-B7B1-E909FE6BD9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060474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68FBE02F-EA81-43FF-9F96-9E60FBEE75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706823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5C0E46E2-DC5C-4937-944B-33884CAF8C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43498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A3D1BCA5-6182-4115-A3A5-A0286C1745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928510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A047C3F6-9943-4B84-AA80-D1EC4623AE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631340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90F8F650-D4C7-48B4-8232-FF4B19FEF9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449192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DFFF48BA-A3DD-4768-AA48-1EDE643A7A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603591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6FD4DD15-8D68-423D-B8E7-8207501178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8365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3CCB64AC-A817-4D17-8D58-7310E7F475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315638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/>
                </a:solidFill>
              </a:rPr>
              <a:pPr/>
              <a:t>7/20/2011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5171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B48BA1-8BE1-407B-92F8-5903AC49C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13654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53496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A80CB818-7379-467D-8E76-EF9D9074A26C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33719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486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150972B2-CA5C-437D-87D0-8081271A9E4B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rtlCol="0" anchor="b" anchorCtr="0"/>
          <a:lstStyle>
            <a:lvl1pPr>
              <a:defRPr sz="4000">
                <a:solidFill>
                  <a:srgbClr val="D16349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56285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19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8" name="Oval 17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9773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554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9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1114F-5AF3-A04B-B2EB-78B78C8DB939}" type="slidenum">
              <a:rPr lang="en-GB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GB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0289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8453-1697-4FC6-834F-768B8F0E9C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644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E4047-EC0C-4AD2-A09A-27A7277D25D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C84252-9991-473E-930F-5777BD5123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35162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34A2-78E3-40D6-951F-8348CCA8F3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9171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CAF5C-9C9F-4F52-8A77-3B33F92C2C4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5256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2AE3-9096-4998-9A34-9CEF49CC04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98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055C3-A2ED-4C80-9D7C-E2A67589968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8645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C9AD6-093A-4296-B42F-989AC353FB0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107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93D9-F77B-4094-AB6C-9F8A3FEB3DB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371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BB4F7-2A21-44C4-A3F1-DDBDF1655BB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9723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3082-5AED-4EA0-A43A-022F08DF8B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3515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A4C5F-CD1F-4C14-89F0-348282BE58C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0613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92456-F1F5-4160-AB80-993648293C8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3829BB-5480-4D1E-BE56-9888D12C61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63593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7586-ADD1-4A7B-8F47-5A88D5C503E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5493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944E-2ADC-4525-9080-49A3D7B9407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7980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0895D-CF61-43C4-B565-9C6AA4806FB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274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267C-6427-4FD0-9FF7-FD0BB0F3E9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618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77E5-4A4E-49C2-BFC7-42007D392C0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945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5BF9-5CE8-4B44-BC03-BED7102C493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574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072C-6939-4E21-8D9F-BBB8FA26A86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538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C57A2-E72D-4A34-BF0C-E8E3A38ECC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899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26B0-15F3-441F-B347-47539BAF99F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09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45D7E-0B7F-47E2-94E7-7FA7549DB38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3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1A42FE-5023-4098-B901-EB2B414467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63168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E2FBEE85-D146-4AA4-BCB6-39989514311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1120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BE348F6A-DFB7-41A7-8646-11436B9D50F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9218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ABDB364-FBE4-4FEC-8774-6C76DDCDE8F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64355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1860B6F0-EB62-4A48-8DDD-47A67511A0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25154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EA3BFE03-69F8-4299-8F19-DE049C0C50D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37640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188CF23-1F56-41DD-8496-5C72B693734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89795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CE4E92C-F393-4517-BB50-A098B556FC5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39308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C646971-A276-4705-BA56-B4249461F18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5746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E060A42F-A068-49EC-8A3B-095B216B19F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88782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6F7E88B-4EAE-416E-B84A-5A95F612F6A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1836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E1FA64-8624-4578-A392-6456B15E26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35898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Garamond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5ACCBEC-D52B-4AC2-8173-25B911A3D4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627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803123-4833-4481-9230-C83120E2D3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19111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ECF541-4B30-4F35-AD4E-DD61ABC38E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0635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DA74F1-3288-462B-9C37-EF8876D6F1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22834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44C50C-C7C0-4049-8CE8-B1824D2191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08826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6AF6E8-C7CB-460D-AFC9-137DBF17CB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81898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B25AAA-8CA4-4DC1-A966-CB38D7C1AC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57388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984DDC-2B9F-49E2-A93B-F8E31635BB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49062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58825A-E61D-46D8-B1CB-898B49F6FE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2335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98BBE-1A39-4D49-A155-5E4D9D6B62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58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6A281E-0DCA-4387-95DC-281562C51A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228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5200F2-78D3-4371-98B2-D3708FB78D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03728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91B584-EC13-45F9-9F87-1067EE318D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83272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04AF466F-BDA4-4F18-9C7B-FF0A9A1B0E80}" type="datetime1">
              <a:rPr lang="en-US" smtClean="0">
                <a:solidFill>
                  <a:prstClr val="black"/>
                </a:solidFill>
              </a:rPr>
              <a:pPr/>
              <a:t>7/20/2011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7078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40714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A80CB818-7379-467D-8E76-EF9D9074A26C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8754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1181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/>
          <a:lstStyle/>
          <a:p>
            <a:fld id="{150972B2-CA5C-437D-87D0-8081271A9E4B}" type="datetime2">
              <a:rPr lang="en-US" smtClean="0">
                <a:solidFill>
                  <a:prstClr val="black"/>
                </a:solidFill>
              </a:rPr>
              <a:pPr/>
              <a:t>Wednesday, July 20, 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rtlCol="0" anchor="b" anchorCtr="0"/>
          <a:lstStyle>
            <a:lvl1pPr>
              <a:defRPr sz="4000">
                <a:solidFill>
                  <a:srgbClr val="D16349"/>
                </a:solidFill>
              </a:defRPr>
            </a:lvl1pPr>
          </a:lstStyle>
          <a:p>
            <a:r>
              <a:rPr kumimoji="0" lang="it-IT" dirty="0" smtClean="0"/>
              <a:t>Click to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45558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19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34400" cy="45720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8" name="Oval 17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6211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0544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it-IT" smtClean="0"/>
              <a:t>Click to edit Master text styles</a:t>
            </a:r>
          </a:p>
          <a:p>
            <a:pPr lvl="1" eaLnBrk="1" latinLnBrk="0" hangingPunct="1"/>
            <a:r>
              <a:rPr lang="it-IT" smtClean="0"/>
              <a:t>Second level</a:t>
            </a:r>
          </a:p>
          <a:p>
            <a:pPr lvl="2" eaLnBrk="1" latinLnBrk="0" hangingPunct="1"/>
            <a:r>
              <a:rPr lang="it-IT" smtClean="0"/>
              <a:t>Third level</a:t>
            </a:r>
          </a:p>
          <a:p>
            <a:pPr lvl="3" eaLnBrk="1" latinLnBrk="0" hangingPunct="1"/>
            <a:r>
              <a:rPr lang="it-IT" smtClean="0"/>
              <a:t>Fourth level</a:t>
            </a:r>
          </a:p>
          <a:p>
            <a:pPr lvl="4" eaLnBrk="1" latinLnBrk="0" hangingPunct="1"/>
            <a:r>
              <a:rPr lang="it-IT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22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F910E7-44B2-4A64-AA2D-9A50B7CAA7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71931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1114F-5AF3-A04B-B2EB-78B78C8DB939}" type="slidenum">
              <a:rPr lang="en-GB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GB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CFBEB4-9A52-4279-BE14-BEB215936C3B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3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BD4229-5101-44B7-B14D-C248984730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97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85C29F-0072-4986-99CB-73D27BDEF8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033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0B895E-43B2-48ED-9562-3EEFD40FAC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699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011DAD-8374-4D35-A70F-7C32C20A50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409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BB5AC0-B24E-4D1C-A51F-859D52336B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396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970445-4726-42A5-84A2-B475F25D71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037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4035B4-3ED7-4F91-AF81-F5AB542D79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595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1A62C1-09DD-482C-84B2-4573891EA7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071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E270FB-5EBE-4ED9-8308-E7F4456C97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088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4B0411-02DB-459C-B2AD-83C4EA1D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66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1DDE6-DA23-4702-89C8-7B1A2DC09FC5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41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2623C5-9B7A-425D-A44B-97C81F16E9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736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E7B539-ECEF-46E6-B1A1-A5A15D996E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32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937867-F1E5-4C71-A8E5-717AC489A4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649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6CBB81-B9C0-4B22-9213-9B039F3520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483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B15219-3212-480F-8B60-19FEC92269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629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C3169E-4B47-4B63-981B-FA85D50E13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5418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D3DC87-64EA-464C-8F9E-697389DED3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84201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F3DC92-6183-48EB-823B-ADE9DA5746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5291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73FBE0-4780-4790-BF43-290B9EC0F5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22515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300CF4-7C98-475C-9630-D11466C8FA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8274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F6F178-DF46-4061-B7E8-FC1848B40BA1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790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CFBB4E-8B55-4A04-A532-D9D2940E19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39924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899631-D918-4A0E-9DB7-0413A99A04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9957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44AD22-33F6-465C-A67A-4900CF76FD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68088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D6A55B-4A87-4FF8-9CD1-B42703B3C9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45572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E4D904-3640-4517-91EC-99FA9EC8C2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21084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D8C66D-51FC-47EE-84AF-DEAF5C0FF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89555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D5940B-CF0B-49BA-A91A-D096D09200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12147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8678-2C1C-49E9-A8DA-4396510B80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13475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9 w 717"/>
                <a:gd name="T1" fmla="*/ 845 h 845"/>
                <a:gd name="T2" fmla="*/ 729 w 717"/>
                <a:gd name="T3" fmla="*/ 821 h 845"/>
                <a:gd name="T4" fmla="*/ 586 w 717"/>
                <a:gd name="T5" fmla="*/ 605 h 845"/>
                <a:gd name="T6" fmla="*/ 412 w 717"/>
                <a:gd name="T7" fmla="*/ 396 h 845"/>
                <a:gd name="T8" fmla="*/ 22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5 w 717"/>
                <a:gd name="T15" fmla="*/ 198 h 845"/>
                <a:gd name="T16" fmla="*/ 406 w 717"/>
                <a:gd name="T17" fmla="*/ 408 h 845"/>
                <a:gd name="T18" fmla="*/ 580 w 717"/>
                <a:gd name="T19" fmla="*/ 623 h 845"/>
                <a:gd name="T20" fmla="*/ 729 w 717"/>
                <a:gd name="T21" fmla="*/ 845 h 845"/>
                <a:gd name="T22" fmla="*/ 72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3 w 407"/>
                <a:gd name="T1" fmla="*/ 414 h 414"/>
                <a:gd name="T2" fmla="*/ 413 w 407"/>
                <a:gd name="T3" fmla="*/ 396 h 414"/>
                <a:gd name="T4" fmla="*/ 22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2 w 407"/>
                <a:gd name="T13" fmla="*/ 204 h 414"/>
                <a:gd name="T14" fmla="*/ 413 w 407"/>
                <a:gd name="T15" fmla="*/ 414 h 414"/>
                <a:gd name="T16" fmla="*/ 41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8 w 586"/>
                <a:gd name="T1" fmla="*/ 0 h 599"/>
                <a:gd name="T2" fmla="*/ 580 w 586"/>
                <a:gd name="T3" fmla="*/ 0 h 599"/>
                <a:gd name="T4" fmla="*/ 413 w 586"/>
                <a:gd name="T5" fmla="*/ 132 h 599"/>
                <a:gd name="T6" fmla="*/ 26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3 w 586"/>
                <a:gd name="T17" fmla="*/ 282 h 599"/>
                <a:gd name="T18" fmla="*/ 419 w 586"/>
                <a:gd name="T19" fmla="*/ 138 h 599"/>
                <a:gd name="T20" fmla="*/ 598 w 586"/>
                <a:gd name="T21" fmla="*/ 0 h 599"/>
                <a:gd name="T22" fmla="*/ 59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5 w 269"/>
                <a:gd name="T1" fmla="*/ 0 h 252"/>
                <a:gd name="T2" fmla="*/ 25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5 w 269"/>
                <a:gd name="T15" fmla="*/ 0 h 252"/>
                <a:gd name="T16" fmla="*/ 27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  <p:sp>
        <p:nvSpPr>
          <p:cNvPr id="4304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4304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5CE7-9179-4B33-B3E5-E1F1692832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82313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7D2EC-D979-4C1F-B87B-183F086148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5882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993C54-D611-49CC-BB97-7869E22E0313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70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6228A-3127-436D-8725-9B51C2DE5E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50456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B9A57-0BB9-4BB6-A16E-6FA2FBBF5F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95810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7555D-D051-4AFB-8A88-F2353DEB76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5128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F24FC-379B-4C3C-8608-297C4AD9D3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52220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654C0-4C23-4767-8A5A-0022B74D79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1955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3619-E09C-4443-AC56-601A13668F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23053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D4B35-D84D-4660-A2A9-7286E26EF8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1979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F5DB9-4313-4A8D-BE3C-E0CBF55523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28830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1E0C8-1679-444A-AC02-C87F6C5893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78062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008F17E2-E848-4DC6-A5E7-BF6A023CBD9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3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56B43E-5B88-42C9-BBA9-A7212E3EC9DE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07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EB0EF2E4-26E3-4D15-95FA-20CD6F941EF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22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67A25785-6E45-4133-8F1E-6AD9F111EE1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03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5685385D-ECCA-4524-A7EC-5BADCF1577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10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961B95D9-64A1-4EA5-BAEB-F081385DCFA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74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7FBF2AE6-0978-4617-9AD5-76EF21DBC9E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8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645C5350-70C2-4F39-89E6-BA2CBAAC03A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903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7303B67-191A-43E9-AFBC-955D904BC24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69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A08B36E3-C122-43CD-8A6B-C79F09434B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397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0CF86141-E05C-4AEE-BF6D-E9057FD2818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874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5F303D7F-51BD-407B-9177-81223DA9D9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8D2207-0FD5-4F9C-8717-4782D27EBE48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913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5FEBB4D-F9DF-4B8A-BBDF-54F275457A9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09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85750"/>
            <a:ext cx="72183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 anchor="b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3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9725"/>
            <a:ext cx="721836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26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891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85750"/>
            <a:ext cx="72183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 anchor="b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3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9725"/>
            <a:ext cx="721836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2900" indent="-342900" defTabSz="45720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26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7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EA60477-6AF4-4830-8704-A423BD9FC3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1986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00E61A4-0296-4694-9C43-68B9F81443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6024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9725"/>
            <a:ext cx="3532188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41788" y="1609725"/>
            <a:ext cx="3533775" cy="482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7A09270-A3B7-40BD-AE27-83CECCF112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6207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3EE303A-40CF-4E75-B065-036F3E0781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7250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7134CDA-BB9D-40C5-A81D-2210E2CE24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8854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6F1E0F6-0766-43BF-B543-2B974BF958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177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7AC2F22-2834-473F-9995-1DA921863A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36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6FE9B2-7F40-40A4-9CA6-5C28F7F0B305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03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6EAA3DE-FB45-436C-8075-1511DBDDB1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7431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A035069-C19B-4EEE-A991-0CD128F913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663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5872163" y="285750"/>
            <a:ext cx="1803400" cy="61499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5262563" cy="61499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>
                <a:latin typeface="Garamond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7B8FA7D-F00A-4BBB-AD3F-053764D0C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7821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8D4DB-D88E-4F30-87CE-081838BBBC5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789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D5820-7327-441D-8444-04642336EDA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242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ABA8C-F0F3-4E3A-BB8F-2918FEE2227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90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9208F-8F6A-4FC4-B53F-1D0B18B6B80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9107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ACA56-579A-46A8-93FB-C19B6611C2C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2106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DF3ED-CE1A-46F7-B275-4B5A919A553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376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5EA4B-E9CE-4B3D-9295-FE177B241B8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685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4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3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1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200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3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image" Target="../media/image6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6.xml"/><Relationship Id="rId10" Type="http://schemas.openxmlformats.org/officeDocument/2006/relationships/theme" Target="../theme/theme27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AE5108-3811-4F11-B03F-3D33ABCD0980}" type="slidenum">
              <a:rPr lang="it-IT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926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926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9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9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9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9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744020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4D8323-B905-4781-99E2-412A06E0A7A5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8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798BAE-8BCC-4C54-A2C0-A87F1AE8DDA0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8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B2A2DD-DEE3-4AB2-9B44-41CCEB659181}" type="slidenum">
              <a:rPr lang="en-US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2186E6-C171-447D-9DBF-D7FA5773332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2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A0279D-121B-4DAC-9947-16BCE090460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18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Placeholder 2"/>
          <p:cNvSpPr txBox="1">
            <a:spLocks/>
          </p:cNvSpPr>
          <p:nvPr userDrawn="1"/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6349"/>
              </a:buClr>
            </a:pPr>
            <a:r>
              <a:rPr lang="it-IT" smtClean="0"/>
              <a:t>Click to edit Master text styles</a:t>
            </a: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3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Placeholder 2"/>
          <p:cNvSpPr txBox="1">
            <a:spLocks/>
          </p:cNvSpPr>
          <p:nvPr userDrawn="1"/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6349"/>
              </a:buClr>
            </a:pPr>
            <a:r>
              <a:rPr lang="it-IT" smtClean="0"/>
              <a:t>Click to edit Master text styles</a:t>
            </a: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0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Placeholder 2"/>
          <p:cNvSpPr txBox="1">
            <a:spLocks/>
          </p:cNvSpPr>
          <p:nvPr userDrawn="1"/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6349"/>
              </a:buClr>
            </a:pPr>
            <a:r>
              <a:rPr lang="it-IT" smtClean="0"/>
              <a:t>Click to edit Master text styles</a:t>
            </a: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3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Placeholder 2"/>
          <p:cNvSpPr txBox="1">
            <a:spLocks/>
          </p:cNvSpPr>
          <p:nvPr userDrawn="1"/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6349"/>
              </a:buClr>
            </a:pPr>
            <a:r>
              <a:rPr lang="it-IT" smtClean="0"/>
              <a:t>Click to edit Master text styles</a:t>
            </a: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Placeholder 2"/>
          <p:cNvSpPr txBox="1">
            <a:spLocks/>
          </p:cNvSpPr>
          <p:nvPr userDrawn="1"/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6349"/>
              </a:buClr>
            </a:pPr>
            <a:r>
              <a:rPr lang="it-IT" smtClean="0"/>
              <a:t>Click to edit Master text styles</a:t>
            </a: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7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200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49263" eaLnBrk="1" hangingPunct="1">
              <a:lnSpc>
                <a:spcPct val="100000"/>
              </a:lnSpc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0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eaLnBrk="1" hangingPunct="1">
              <a:lnSpc>
                <a:spcPct val="100000"/>
              </a:lnSpc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0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49263" eaLnBrk="1" hangingPunct="1">
              <a:lnSpc>
                <a:spcPct val="100000"/>
              </a:lnSpc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A8DF4A-FE2F-4A80-988E-F56CF38CBA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88A941-ACFA-45B0-9A80-8E0B45A138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Courier New" pitchFamily="49" charset="0"/>
        <a:buChar char="o"/>
        <a:defRPr sz="2800">
          <a:solidFill>
            <a:srgbClr val="0000CC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9533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9533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9533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grpSp>
          <p:nvGrpSpPr>
            <p:cNvPr id="2561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533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  <p:sp>
            <p:nvSpPr>
              <p:cNvPr id="9533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</p:grpSp>
        <p:sp>
          <p:nvSpPr>
            <p:cNvPr id="9533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9533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9533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2561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1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33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2561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1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62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562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62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62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62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63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280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562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533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533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49263" eaLnBrk="1" hangingPunct="1">
              <a:lnSpc>
                <a:spcPct val="100000"/>
              </a:lnSpc>
              <a:buClrTx/>
              <a:buSzTx/>
              <a:buFontTx/>
              <a:buNone/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533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eaLnBrk="1" hangingPunct="1">
              <a:lnSpc>
                <a:spcPct val="100000"/>
              </a:lnSpc>
              <a:buClrTx/>
              <a:buSzTx/>
              <a:buFontTx/>
              <a:buNone/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533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49263" eaLnBrk="1" hangingPunct="1">
              <a:lnSpc>
                <a:spcPct val="100000"/>
              </a:lnSpc>
              <a:buClrTx/>
              <a:buSzTx/>
              <a:buFontTx/>
              <a:buNone/>
              <a:defRPr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33C13B-3287-467D-9781-1E82972083C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  <p:sp>
        <p:nvSpPr>
          <p:cNvPr id="9533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028022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Placeholder 2"/>
          <p:cNvSpPr txBox="1">
            <a:spLocks/>
          </p:cNvSpPr>
          <p:nvPr userDrawn="1"/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6349"/>
              </a:buClr>
            </a:pPr>
            <a:r>
              <a:rPr lang="it-IT" smtClean="0"/>
              <a:t>Click to edit Master text styles</a:t>
            </a: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6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356350"/>
            <a:ext cx="4500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EE67D9-D8CE-46A5-9B4D-C895FEA97E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Courier New" pitchFamily="49" charset="0"/>
        <a:buChar char="o"/>
        <a:defRPr sz="2800">
          <a:solidFill>
            <a:srgbClr val="0000CC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PamLogo_B3blu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4100"/>
            <a:ext cx="892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283325"/>
            <a:ext cx="762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8875" y="6356350"/>
            <a:ext cx="4286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000000"/>
                </a:solidFill>
              </a:rPr>
              <a:t>Mirko Boezio, LHC &amp; DM Workshop, 2009/01/06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F99E4-B1CA-4016-8B4B-92643C2436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1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Courier New" pitchFamily="49" charset="0"/>
        <a:buChar char="o"/>
        <a:defRPr sz="2800">
          <a:solidFill>
            <a:srgbClr val="0000CC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200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49263" eaLnBrk="1" hangingPunct="1">
              <a:lnSpc>
                <a:spcPct val="100000"/>
              </a:lnSpc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0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eaLnBrk="1" hangingPunct="1">
              <a:lnSpc>
                <a:spcPct val="100000"/>
              </a:lnSpc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0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49263" eaLnBrk="1" hangingPunct="1">
              <a:lnSpc>
                <a:spcPct val="100000"/>
              </a:lnSpc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00DA6B-B8CF-44A3-B38B-AE57205C87B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9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AAE900-E45A-4822-973E-224081B6E3C4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04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 Placeholder 2"/>
          <p:cNvSpPr txBox="1">
            <a:spLocks/>
          </p:cNvSpPr>
          <p:nvPr userDrawn="1"/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 kumimoji="0"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6349"/>
              </a:buClr>
            </a:pPr>
            <a:r>
              <a:rPr lang="it-IT" smtClean="0"/>
              <a:t>Click to edit Master text styles</a:t>
            </a:r>
          </a:p>
        </p:txBody>
      </p:sp>
      <p:sp>
        <p:nvSpPr>
          <p:cNvPr id="30" name="Rectangle 2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2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1C81C6-F528-460C-B2CD-885D7839620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72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908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08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908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936D56-32B9-4DB5-9FBE-0D6ECE828EC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17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07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07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8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9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67 w 717"/>
                <a:gd name="T1" fmla="*/ 845 h 845"/>
                <a:gd name="T2" fmla="*/ 767 w 717"/>
                <a:gd name="T3" fmla="*/ 821 h 845"/>
                <a:gd name="T4" fmla="*/ 624 w 717"/>
                <a:gd name="T5" fmla="*/ 605 h 845"/>
                <a:gd name="T6" fmla="*/ 431 w 717"/>
                <a:gd name="T7" fmla="*/ 396 h 845"/>
                <a:gd name="T8" fmla="*/ 24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4 w 717"/>
                <a:gd name="T15" fmla="*/ 198 h 845"/>
                <a:gd name="T16" fmla="*/ 425 w 717"/>
                <a:gd name="T17" fmla="*/ 408 h 845"/>
                <a:gd name="T18" fmla="*/ 618 w 717"/>
                <a:gd name="T19" fmla="*/ 623 h 845"/>
                <a:gd name="T20" fmla="*/ 767 w 717"/>
                <a:gd name="T21" fmla="*/ 845 h 845"/>
                <a:gd name="T22" fmla="*/ 76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2 w 407"/>
                <a:gd name="T1" fmla="*/ 414 h 414"/>
                <a:gd name="T2" fmla="*/ 432 w 407"/>
                <a:gd name="T3" fmla="*/ 396 h 414"/>
                <a:gd name="T4" fmla="*/ 24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1 w 407"/>
                <a:gd name="T13" fmla="*/ 204 h 414"/>
                <a:gd name="T14" fmla="*/ 432 w 407"/>
                <a:gd name="T15" fmla="*/ 414 h 414"/>
                <a:gd name="T16" fmla="*/ 43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309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36 w 586"/>
                <a:gd name="T1" fmla="*/ 0 h 599"/>
                <a:gd name="T2" fmla="*/ 618 w 586"/>
                <a:gd name="T3" fmla="*/ 0 h 599"/>
                <a:gd name="T4" fmla="*/ 432 w 586"/>
                <a:gd name="T5" fmla="*/ 132 h 599"/>
                <a:gd name="T6" fmla="*/ 28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2 w 586"/>
                <a:gd name="T17" fmla="*/ 282 h 599"/>
                <a:gd name="T18" fmla="*/ 438 w 586"/>
                <a:gd name="T19" fmla="*/ 138 h 599"/>
                <a:gd name="T20" fmla="*/ 636 w 586"/>
                <a:gd name="T21" fmla="*/ 0 h 599"/>
                <a:gd name="T22" fmla="*/ 63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4 w 269"/>
                <a:gd name="T1" fmla="*/ 0 h 252"/>
                <a:gd name="T2" fmla="*/ 27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4 w 269"/>
                <a:gd name="T15" fmla="*/ 0 h 252"/>
                <a:gd name="T16" fmla="*/ 29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  <p:sp>
        <p:nvSpPr>
          <p:cNvPr id="311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11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311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/>
              <a:t>Mirko Boezio, LHC &amp; DM Workshop, 2009/01/06</a:t>
            </a:r>
          </a:p>
        </p:txBody>
      </p:sp>
      <p:sp>
        <p:nvSpPr>
          <p:cNvPr id="311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1AFA8-B49A-40C7-9217-EA09E608861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  <p:sp>
        <p:nvSpPr>
          <p:cNvPr id="31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267454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882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198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8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8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506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99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99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00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00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00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00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4200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0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0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07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9 w 717"/>
                <a:gd name="T1" fmla="*/ 845 h 845"/>
                <a:gd name="T2" fmla="*/ 729 w 717"/>
                <a:gd name="T3" fmla="*/ 821 h 845"/>
                <a:gd name="T4" fmla="*/ 586 w 717"/>
                <a:gd name="T5" fmla="*/ 605 h 845"/>
                <a:gd name="T6" fmla="*/ 412 w 717"/>
                <a:gd name="T7" fmla="*/ 396 h 845"/>
                <a:gd name="T8" fmla="*/ 22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5 w 717"/>
                <a:gd name="T15" fmla="*/ 198 h 845"/>
                <a:gd name="T16" fmla="*/ 406 w 717"/>
                <a:gd name="T17" fmla="*/ 408 h 845"/>
                <a:gd name="T18" fmla="*/ 580 w 717"/>
                <a:gd name="T19" fmla="*/ 623 h 845"/>
                <a:gd name="T20" fmla="*/ 729 w 717"/>
                <a:gd name="T21" fmla="*/ 845 h 845"/>
                <a:gd name="T22" fmla="*/ 72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4507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3 w 407"/>
                <a:gd name="T1" fmla="*/ 414 h 414"/>
                <a:gd name="T2" fmla="*/ 413 w 407"/>
                <a:gd name="T3" fmla="*/ 396 h 414"/>
                <a:gd name="T4" fmla="*/ 22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2 w 407"/>
                <a:gd name="T13" fmla="*/ 204 h 414"/>
                <a:gd name="T14" fmla="*/ 413 w 407"/>
                <a:gd name="T15" fmla="*/ 414 h 414"/>
                <a:gd name="T16" fmla="*/ 41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4200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07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8 w 586"/>
                <a:gd name="T1" fmla="*/ 0 h 599"/>
                <a:gd name="T2" fmla="*/ 580 w 586"/>
                <a:gd name="T3" fmla="*/ 0 h 599"/>
                <a:gd name="T4" fmla="*/ 413 w 586"/>
                <a:gd name="T5" fmla="*/ 132 h 599"/>
                <a:gd name="T6" fmla="*/ 26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3 w 586"/>
                <a:gd name="T17" fmla="*/ 282 h 599"/>
                <a:gd name="T18" fmla="*/ 419 w 586"/>
                <a:gd name="T19" fmla="*/ 138 h 599"/>
                <a:gd name="T20" fmla="*/ 598 w 586"/>
                <a:gd name="T21" fmla="*/ 0 h 599"/>
                <a:gd name="T22" fmla="*/ 59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4507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5 w 269"/>
                <a:gd name="T1" fmla="*/ 0 h 252"/>
                <a:gd name="T2" fmla="*/ 25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5 w 269"/>
                <a:gd name="T15" fmla="*/ 0 h 252"/>
                <a:gd name="T16" fmla="*/ 27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4507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4507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4507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grpSp>
          <p:nvGrpSpPr>
            <p:cNvPr id="4507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508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508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508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508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508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4508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4508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  <p:sp>
        <p:nvSpPr>
          <p:cNvPr id="4202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202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202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202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C82F1D-9203-4230-9BB6-A3C2411D766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  <p:sp>
        <p:nvSpPr>
          <p:cNvPr id="42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188325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D1B27-EC97-492E-8B02-FB1A7C5C337A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6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5750"/>
            <a:ext cx="721836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9725"/>
            <a:ext cx="7218363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4724400" y="6508750"/>
            <a:ext cx="2001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mtClean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735138" y="6510338"/>
            <a:ext cx="2895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mtClean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734175" y="6489700"/>
            <a:ext cx="5667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57200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AB89A2-E927-4675-9FD2-C3FFBBC4508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37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2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2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2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>
          <a:solidFill>
            <a:srgbClr val="000000"/>
          </a:solidFill>
          <a:latin typeface="Trebuchet MS" pitchFamily="32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 b="1">
          <a:solidFill>
            <a:srgbClr val="000000"/>
          </a:solidFill>
          <a:latin typeface="Trebuchet MS" pitchFamily="32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 b="1">
          <a:solidFill>
            <a:srgbClr val="000000"/>
          </a:solidFill>
          <a:latin typeface="Trebuchet MS" pitchFamily="32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 b="1">
          <a:solidFill>
            <a:srgbClr val="000000"/>
          </a:solidFill>
          <a:latin typeface="Trebuchet MS" pitchFamily="32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 b="1">
          <a:solidFill>
            <a:srgbClr val="000000"/>
          </a:solidFill>
          <a:latin typeface="Trebuchet MS" pitchFamily="32" charset="0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6C6C6C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6C6C6C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 sz="1200" b="1">
                <a:solidFill>
                  <a:srgbClr val="898989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2ACCDD-0078-47E2-A001-4311984F6A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Courier New" pitchFamily="49" charset="0"/>
        <a:buChar char="o"/>
        <a:defRPr sz="2800">
          <a:solidFill>
            <a:srgbClr val="0000CC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0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9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4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Dark Matter Map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75" name="Rectangle 3"/>
          <p:cNvSpPr>
            <a:spLocks noChangeArrowheads="1"/>
          </p:cNvSpPr>
          <p:nvPr/>
        </p:nvSpPr>
        <p:spPr bwMode="auto">
          <a:xfrm>
            <a:off x="0" y="620713"/>
            <a:ext cx="8901113" cy="55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938" tIns="26375" rIns="65938" bIns="26375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/>
              <a:t>Understanding CRs with Space </a:t>
            </a:r>
            <a:r>
              <a:rPr lang="en-US" sz="3600" dirty="0"/>
              <a:t>E</a:t>
            </a:r>
            <a:r>
              <a:rPr lang="en-US" sz="3600" dirty="0" smtClean="0"/>
              <a:t>xperiments 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Times-Roman" charset="0"/>
              <a:cs typeface="Arial" pitchFamily="34" charset="0"/>
            </a:endParaRPr>
          </a:p>
        </p:txBody>
      </p:sp>
      <p:sp>
        <p:nvSpPr>
          <p:cNvPr id="438276" name="Text Box 4"/>
          <p:cNvSpPr txBox="1">
            <a:spLocks noChangeArrowheads="1"/>
          </p:cNvSpPr>
          <p:nvPr/>
        </p:nvSpPr>
        <p:spPr bwMode="auto">
          <a:xfrm>
            <a:off x="250825" y="3789363"/>
            <a:ext cx="871378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i="1" dirty="0" err="1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Piergiorgio</a:t>
            </a:r>
            <a:r>
              <a:rPr lang="en-US" sz="3200" i="1" dirty="0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Picozza</a:t>
            </a:r>
            <a:r>
              <a:rPr lang="en-US" sz="3200" i="1" dirty="0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 </a:t>
            </a:r>
            <a:br>
              <a:rPr lang="en-US" sz="3200" i="1" dirty="0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</a:br>
            <a:r>
              <a:rPr lang="en-US" sz="2000" b="1" i="1" dirty="0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INFN &amp; University of Rome “ Tor </a:t>
            </a:r>
            <a:r>
              <a:rPr lang="en-US" sz="2000" b="1" i="1" dirty="0" err="1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Vergata</a:t>
            </a:r>
            <a:r>
              <a:rPr lang="en-US" sz="2000" b="1" i="1" dirty="0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”</a:t>
            </a:r>
            <a:r>
              <a:rPr lang="en-US" sz="3200" b="1" i="1" dirty="0">
                <a:solidFill>
                  <a:srgbClr val="E5E5FF"/>
                </a:solidFill>
                <a:latin typeface="Times" pitchFamily="18" charset="0"/>
                <a:cs typeface="Arial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dirty="0">
              <a:solidFill>
                <a:srgbClr val="E5E5FF"/>
              </a:solidFill>
              <a:latin typeface="Times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/>
              <a:t>ARGO-YBJ and </a:t>
            </a:r>
            <a:r>
              <a:rPr lang="it-IT" sz="2400" dirty="0" err="1" smtClean="0"/>
              <a:t>beyond</a:t>
            </a:r>
            <a:endParaRPr lang="it-IT" sz="2400" dirty="0" smtClean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 smtClean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/>
              <a:t>Roma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i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July</a:t>
            </a:r>
            <a:r>
              <a:rPr lang="it-IT" sz="2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20,  2011</a:t>
            </a:r>
            <a:endParaRPr lang="it-IT" sz="2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i="1" dirty="0">
              <a:solidFill>
                <a:srgbClr val="E5E5FF"/>
              </a:solidFill>
              <a:latin typeface="Times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i="1" dirty="0">
              <a:solidFill>
                <a:srgbClr val="E5E5FF"/>
              </a:solidFill>
              <a:latin typeface="Times" pitchFamily="18" charset="0"/>
              <a:cs typeface="Arial" pitchFamily="34" charset="0"/>
            </a:endParaRPr>
          </a:p>
        </p:txBody>
      </p:sp>
      <p:pic>
        <p:nvPicPr>
          <p:cNvPr id="438277" name="Picture 5" descr="GLASTsat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0367">
            <a:off x="6659563" y="2720975"/>
            <a:ext cx="2251075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78" name="Text Box 6"/>
          <p:cNvSpPr txBox="1">
            <a:spLocks noChangeArrowheads="1"/>
          </p:cNvSpPr>
          <p:nvPr/>
        </p:nvSpPr>
        <p:spPr bwMode="auto">
          <a:xfrm>
            <a:off x="6694488" y="5516563"/>
            <a:ext cx="2449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6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66"/>
                </a:solidFill>
                <a:latin typeface="Comic Sans MS" pitchFamily="66" charset="0"/>
                <a:cs typeface="Arial" pitchFamily="34" charset="0"/>
              </a:rPr>
              <a:t> </a:t>
            </a:r>
            <a:endParaRPr lang="en-US" sz="2400">
              <a:solidFill>
                <a:srgbClr val="FFFF66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38279" name="Picture 7" descr="Untitled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2405063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557338"/>
            <a:ext cx="2476500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1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Direct  </a:t>
            </a:r>
            <a:r>
              <a:rPr lang="it-IT" dirty="0" err="1" smtClean="0">
                <a:solidFill>
                  <a:srgbClr val="FF0000"/>
                </a:solidFill>
              </a:rPr>
              <a:t>measurements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61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it-IT" dirty="0" err="1"/>
              <a:t>Elemental</a:t>
            </a:r>
            <a:r>
              <a:rPr lang="it-IT" dirty="0"/>
              <a:t> </a:t>
            </a:r>
            <a:r>
              <a:rPr lang="it-IT" dirty="0" err="1"/>
              <a:t>Composition</a:t>
            </a:r>
            <a:endParaRPr lang="it-IT" dirty="0"/>
          </a:p>
          <a:p>
            <a:pPr>
              <a:buFont typeface="Wingdings" pitchFamily="2" charset="2"/>
              <a:buNone/>
              <a:defRPr/>
            </a:pPr>
            <a:endParaRPr lang="it-IT" dirty="0"/>
          </a:p>
          <a:p>
            <a:pPr>
              <a:defRPr/>
            </a:pPr>
            <a:r>
              <a:rPr lang="it-IT" dirty="0" err="1"/>
              <a:t>Antimatter</a:t>
            </a:r>
            <a:r>
              <a:rPr lang="it-IT" dirty="0"/>
              <a:t> and Dark </a:t>
            </a:r>
            <a:r>
              <a:rPr lang="it-IT" dirty="0" err="1"/>
              <a:t>Matter</a:t>
            </a:r>
            <a:r>
              <a:rPr lang="it-IT" dirty="0"/>
              <a:t> </a:t>
            </a:r>
            <a:r>
              <a:rPr lang="it-IT" dirty="0" err="1"/>
              <a:t>S</a:t>
            </a:r>
            <a:r>
              <a:rPr lang="it-IT" dirty="0" err="1" smtClean="0"/>
              <a:t>earch</a:t>
            </a:r>
            <a:r>
              <a:rPr lang="it-IT" dirty="0" smtClean="0"/>
              <a:t> </a:t>
            </a: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Solar </a:t>
            </a:r>
            <a:r>
              <a:rPr lang="it-IT" dirty="0" err="1" smtClean="0"/>
              <a:t>Modulation</a:t>
            </a:r>
            <a:endParaRPr lang="it-IT" dirty="0"/>
          </a:p>
          <a:p>
            <a:pPr>
              <a:buFont typeface="Wingdings" pitchFamily="2" charset="2"/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546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ess_fligh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7325"/>
            <a:ext cx="864235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4175" y="1600200"/>
            <a:ext cx="2674938" cy="3268663"/>
          </a:xfrm>
        </p:spPr>
        <p:txBody>
          <a:bodyPr/>
          <a:lstStyle/>
          <a:p>
            <a:r>
              <a:rPr lang="it-IT" sz="2800" dirty="0">
                <a:solidFill>
                  <a:schemeClr val="folHlink"/>
                </a:solidFill>
              </a:rPr>
              <a:t>ACCESS</a:t>
            </a:r>
          </a:p>
          <a:p>
            <a:r>
              <a:rPr lang="it-IT" sz="2800" dirty="0">
                <a:solidFill>
                  <a:srgbClr val="FF0000"/>
                </a:solidFill>
              </a:rPr>
              <a:t>ACE</a:t>
            </a:r>
          </a:p>
          <a:p>
            <a:r>
              <a:rPr lang="it-IT" sz="2800" dirty="0">
                <a:solidFill>
                  <a:srgbClr val="FF0000"/>
                </a:solidFill>
              </a:rPr>
              <a:t>AMS-02</a:t>
            </a:r>
          </a:p>
          <a:p>
            <a:r>
              <a:rPr lang="it-IT" sz="2800" dirty="0">
                <a:solidFill>
                  <a:schemeClr val="hlink"/>
                </a:solidFill>
              </a:rPr>
              <a:t>ATIC </a:t>
            </a:r>
          </a:p>
          <a:p>
            <a:r>
              <a:rPr lang="it-IT" sz="2800" dirty="0">
                <a:solidFill>
                  <a:schemeClr val="hlink"/>
                </a:solidFill>
              </a:rPr>
              <a:t>BESS</a:t>
            </a:r>
          </a:p>
          <a:p>
            <a:r>
              <a:rPr lang="it-IT" sz="2800" dirty="0">
                <a:solidFill>
                  <a:schemeClr val="folHlink"/>
                </a:solidFill>
              </a:rPr>
              <a:t>CALET</a:t>
            </a:r>
          </a:p>
          <a:p>
            <a:r>
              <a:rPr lang="it-IT" sz="2800" dirty="0">
                <a:solidFill>
                  <a:schemeClr val="hlink"/>
                </a:solidFill>
              </a:rPr>
              <a:t>CREAM</a:t>
            </a:r>
          </a:p>
          <a:p>
            <a:r>
              <a:rPr lang="it-IT" sz="2800" dirty="0"/>
              <a:t>HEAO</a:t>
            </a:r>
          </a:p>
          <a:p>
            <a:r>
              <a:rPr lang="it-IT" sz="2800" dirty="0"/>
              <a:t>HIMAX</a:t>
            </a:r>
          </a:p>
          <a:p>
            <a:r>
              <a:rPr lang="it-IT" sz="2800" dirty="0">
                <a:solidFill>
                  <a:schemeClr val="folHlink"/>
                </a:solidFill>
              </a:rPr>
              <a:t>INCA</a:t>
            </a:r>
          </a:p>
          <a:p>
            <a:endParaRPr lang="it-IT" sz="2800" dirty="0">
              <a:solidFill>
                <a:schemeClr val="folHlink"/>
              </a:solidFill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084888" y="1484313"/>
            <a:ext cx="3059112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3200">
                <a:solidFill>
                  <a:srgbClr val="FFFFFF"/>
                </a:solidFill>
                <a:cs typeface="Arial" pitchFamily="34" charset="0"/>
              </a:rPr>
              <a:t>JACEE</a:t>
            </a:r>
            <a:endParaRPr lang="it-IT" sz="2800">
              <a:solidFill>
                <a:srgbClr val="FFFF00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FF00"/>
                </a:solidFill>
                <a:latin typeface="Verdana" pitchFamily="34" charset="0"/>
                <a:cs typeface="Arial" pitchFamily="34" charset="0"/>
              </a:rPr>
              <a:t>NUCLEON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0000"/>
                </a:solidFill>
                <a:latin typeface="Verdana" pitchFamily="34" charset="0"/>
                <a:cs typeface="Arial" pitchFamily="34" charset="0"/>
              </a:rPr>
              <a:t>PAMELA</a:t>
            </a:r>
            <a:endParaRPr lang="it-IT" sz="2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0000"/>
                </a:solidFill>
                <a:latin typeface="Verdana" pitchFamily="34" charset="0"/>
                <a:cs typeface="Arial" pitchFamily="34" charset="0"/>
              </a:rPr>
              <a:t>PPB-BETS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PROTON sat.</a:t>
            </a:r>
            <a:r>
              <a:rPr lang="it-IT" sz="2800">
                <a:solidFill>
                  <a:srgbClr val="FF0000"/>
                </a:solidFill>
                <a:latin typeface="Verdana" pitchFamily="34" charset="0"/>
                <a:cs typeface="Arial" pitchFamily="34" charset="0"/>
              </a:rPr>
              <a:t> 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RUNJOB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SOKOL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0000"/>
                </a:solidFill>
                <a:latin typeface="Verdana" pitchFamily="34" charset="0"/>
                <a:cs typeface="Arial" pitchFamily="34" charset="0"/>
              </a:rPr>
              <a:t>TIGER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it-IT" sz="2800">
                <a:solidFill>
                  <a:srgbClr val="FF0000"/>
                </a:solidFill>
                <a:latin typeface="Verdana" pitchFamily="34" charset="0"/>
                <a:cs typeface="Arial" pitchFamily="34" charset="0"/>
              </a:rPr>
              <a:t>TRACER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None/>
            </a:pPr>
            <a:endParaRPr lang="it-IT" sz="2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endParaRPr lang="it-IT" sz="2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it-IT" sz="3600" dirty="0" err="1" smtClean="0">
                <a:solidFill>
                  <a:srgbClr val="FFFFFF"/>
                </a:solidFill>
              </a:rPr>
              <a:t>Cosmic</a:t>
            </a:r>
            <a:r>
              <a:rPr lang="it-IT" sz="3600" dirty="0" smtClean="0">
                <a:solidFill>
                  <a:srgbClr val="FFFFFF"/>
                </a:solidFill>
              </a:rPr>
              <a:t> </a:t>
            </a:r>
            <a:r>
              <a:rPr lang="it-IT" sz="3600" dirty="0" err="1" smtClean="0">
                <a:solidFill>
                  <a:srgbClr val="FFFFFF"/>
                </a:solidFill>
              </a:rPr>
              <a:t>Rays</a:t>
            </a:r>
            <a:r>
              <a:rPr lang="it-IT" sz="3600" dirty="0" smtClean="0">
                <a:solidFill>
                  <a:srgbClr val="FFFFFF"/>
                </a:solidFill>
              </a:rPr>
              <a:t> Direct </a:t>
            </a:r>
            <a:r>
              <a:rPr lang="it-IT" sz="3600" dirty="0" err="1">
                <a:solidFill>
                  <a:srgbClr val="FFFFFF"/>
                </a:solidFill>
              </a:rPr>
              <a:t>Experiments</a:t>
            </a:r>
            <a:r>
              <a:rPr lang="it-IT" sz="3600" dirty="0">
                <a:solidFill>
                  <a:schemeClr val="folHlink"/>
                </a:solidFill>
              </a:rPr>
              <a:t/>
            </a:r>
            <a:br>
              <a:rPr lang="it-IT" sz="3600" dirty="0">
                <a:solidFill>
                  <a:schemeClr val="folHlink"/>
                </a:solidFill>
              </a:rPr>
            </a:br>
            <a:endParaRPr lang="it-IT" sz="360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25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244600"/>
            <a:ext cx="3152775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26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9225" y="1580693"/>
            <a:ext cx="4422775" cy="431256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0" lvl="1" indent="0" defTabSz="449263">
              <a:lnSpc>
                <a:spcPct val="93000"/>
              </a:lnSpc>
              <a:spcBef>
                <a:spcPct val="0"/>
              </a:spcBef>
              <a:buSzPct val="7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sz="2400" b="1" dirty="0">
                <a:ea typeface="ＭＳ Ｐゴシック" charset="0"/>
                <a:cs typeface="ＭＳ Ｐゴシック" charset="0"/>
              </a:rPr>
              <a:t>Rigidity measurement</a:t>
            </a:r>
            <a:endParaRPr lang="en-GB" altLang="ja-JP" sz="2400" dirty="0">
              <a:ea typeface="ＭＳ Ｐゴシック" charset="0"/>
              <a:cs typeface="ＭＳ Ｐゴシック" charset="0"/>
            </a:endParaRPr>
          </a:p>
          <a:p>
            <a:pPr marL="0" lvl="1" indent="0" defTabSz="449263">
              <a:lnSpc>
                <a:spcPct val="140000"/>
              </a:lnSpc>
              <a:spcBef>
                <a:spcPct val="0"/>
              </a:spcBef>
              <a:buSzPct val="7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sz="2400" dirty="0">
                <a:ea typeface="ＭＳ Ｐゴシック" charset="0"/>
                <a:cs typeface="ＭＳ Ｐゴシック" charset="0"/>
              </a:rPr>
              <a:t>  </a:t>
            </a:r>
            <a:r>
              <a:rPr lang="en-GB" altLang="ja-JP" sz="24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SC Solenoid</a:t>
            </a:r>
            <a:r>
              <a:rPr lang="en-GB" altLang="ja-JP" sz="2400" dirty="0">
                <a:ea typeface="ＭＳ Ｐゴシック" charset="0"/>
                <a:cs typeface="ＭＳ Ｐゴシック" charset="0"/>
              </a:rPr>
              <a:t> (L=1m, B=1T)</a:t>
            </a:r>
          </a:p>
          <a:p>
            <a:pPr marL="774700" lvl="2" indent="-342900" defTabSz="449263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dirty="0">
                <a:ea typeface="ＭＳ Ｐゴシック" charset="0"/>
                <a:cs typeface="ＭＳ Ｐゴシック" charset="0"/>
              </a:rPr>
              <a:t>Min. material (4.7g/cm</a:t>
            </a:r>
            <a:r>
              <a:rPr lang="en-GB" altLang="ja-JP" baseline="33000" dirty="0">
                <a:ea typeface="ＭＳ Ｐゴシック" charset="0"/>
                <a:cs typeface="ＭＳ Ｐゴシック" charset="0"/>
              </a:rPr>
              <a:t>2</a:t>
            </a:r>
            <a:r>
              <a:rPr lang="en-GB" altLang="ja-JP" dirty="0">
                <a:ea typeface="ＭＳ Ｐゴシック" charset="0"/>
                <a:cs typeface="ＭＳ Ｐゴシック" charset="0"/>
              </a:rPr>
              <a:t>)</a:t>
            </a:r>
          </a:p>
          <a:p>
            <a:pPr marL="774700" lvl="2" indent="-342900" defTabSz="449263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dirty="0">
                <a:ea typeface="ＭＳ Ｐゴシック" charset="0"/>
                <a:cs typeface="ＭＳ Ｐゴシック" charset="0"/>
              </a:rPr>
              <a:t>Uniform field</a:t>
            </a:r>
          </a:p>
          <a:p>
            <a:pPr marL="774700" lvl="2" indent="-342900" defTabSz="449263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SzPct val="75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dirty="0">
                <a:ea typeface="ＭＳ Ｐゴシック" charset="0"/>
                <a:cs typeface="ＭＳ Ｐゴシック" charset="0"/>
              </a:rPr>
              <a:t>Large acceptance </a:t>
            </a:r>
          </a:p>
          <a:p>
            <a:pPr marL="0" lvl="1" indent="0" defTabSz="449263">
              <a:lnSpc>
                <a:spcPct val="140000"/>
              </a:lnSpc>
              <a:spcBef>
                <a:spcPct val="0"/>
              </a:spcBef>
              <a:buSzPct val="7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GB" altLang="ja-JP" sz="24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Central tracker</a:t>
            </a:r>
            <a:r>
              <a:rPr lang="en-GB" altLang="ja-JP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marL="774700" lvl="2" indent="-342900" defTabSz="449263">
              <a:lnSpc>
                <a:spcPct val="93000"/>
              </a:lnSpc>
              <a:spcBef>
                <a:spcPct val="0"/>
              </a:spcBef>
              <a:buClr>
                <a:srgbClr val="FFCC00"/>
              </a:buClr>
              <a:buSzPct val="8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dirty="0">
                <a:ea typeface="ＭＳ Ｐゴシック" charset="0"/>
                <a:cs typeface="ＭＳ Ｐゴシック" charset="0"/>
              </a:rPr>
              <a:t>Drift chambers (Jet/IDC)</a:t>
            </a:r>
          </a:p>
          <a:p>
            <a:pPr marL="774700" lvl="2" indent="-342900" defTabSz="449263">
              <a:lnSpc>
                <a:spcPct val="93000"/>
              </a:lnSpc>
              <a:spcBef>
                <a:spcPct val="0"/>
              </a:spcBef>
              <a:buClr>
                <a:srgbClr val="FFCC00"/>
              </a:buClr>
              <a:buSzPct val="8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GB" altLang="ja-JP" dirty="0">
                <a:latin typeface="Symbol" charset="0"/>
                <a:ea typeface="ＭＳ Ｐゴシック" charset="0"/>
                <a:cs typeface="ＭＳ Ｐゴシック" charset="0"/>
              </a:rPr>
              <a:t>d </a:t>
            </a:r>
            <a:r>
              <a:rPr lang="en-GB" altLang="ja-JP" dirty="0">
                <a:latin typeface="Times" charset="0"/>
                <a:ea typeface="ＭＳ Ｐゴシック" charset="0"/>
                <a:cs typeface="ＭＳ Ｐゴシック" charset="0"/>
              </a:rPr>
              <a:t>~200 </a:t>
            </a:r>
            <a:r>
              <a:rPr lang="en-GB" altLang="ja-JP" b="1" dirty="0"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GB" altLang="ja-JP" b="1" dirty="0">
                <a:latin typeface="Times" charset="0"/>
                <a:ea typeface="ＭＳ Ｐゴシック" charset="0"/>
                <a:cs typeface="ＭＳ Ｐゴシック" charset="0"/>
              </a:rPr>
              <a:t>m</a:t>
            </a:r>
          </a:p>
          <a:p>
            <a:pPr marL="0" lvl="1" indent="0" defTabSz="449263">
              <a:lnSpc>
                <a:spcPct val="140000"/>
              </a:lnSpc>
              <a:spcBef>
                <a:spcPct val="0"/>
              </a:spcBef>
              <a:buSzPct val="7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GB" altLang="ja-JP" sz="2400" b="1" i="1" dirty="0">
                <a:solidFill>
                  <a:srgbClr val="646B86"/>
                </a:solidFill>
                <a:ea typeface="ＭＳ Ｐゴシック" charset="0"/>
                <a:cs typeface="ＭＳ Ｐゴシック" charset="0"/>
              </a:rPr>
              <a:t>Z</a:t>
            </a:r>
            <a:r>
              <a:rPr lang="en-GB" altLang="ja-JP" sz="2400" b="1" dirty="0">
                <a:solidFill>
                  <a:srgbClr val="646B86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GB" altLang="ja-JP" sz="2400" b="1" i="1" dirty="0">
                <a:solidFill>
                  <a:srgbClr val="646B86"/>
                </a:solidFill>
                <a:ea typeface="ＭＳ Ｐゴシック" charset="0"/>
                <a:cs typeface="ＭＳ Ｐゴシック" charset="0"/>
              </a:rPr>
              <a:t>m</a:t>
            </a:r>
            <a:r>
              <a:rPr lang="en-GB" altLang="ja-JP" sz="2400" b="1" dirty="0">
                <a:solidFill>
                  <a:srgbClr val="646B86"/>
                </a:solidFill>
                <a:ea typeface="ＭＳ Ｐゴシック" charset="0"/>
                <a:cs typeface="ＭＳ Ｐゴシック" charset="0"/>
              </a:rPr>
              <a:t> measurement</a:t>
            </a:r>
          </a:p>
          <a:p>
            <a:pPr marL="0" lvl="1" indent="0" defTabSz="449263">
              <a:lnSpc>
                <a:spcPct val="93000"/>
              </a:lnSpc>
              <a:spcBef>
                <a:spcPct val="0"/>
              </a:spcBef>
              <a:buSzPct val="7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sz="2400" b="1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	</a:t>
            </a:r>
            <a:r>
              <a:rPr lang="en-GB" altLang="ja-JP" sz="2400" b="1" i="1" dirty="0" err="1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R,</a:t>
            </a:r>
            <a:r>
              <a:rPr lang="en-GB" altLang="ja-JP" sz="2400" b="1" dirty="0" err="1">
                <a:solidFill>
                  <a:srgbClr val="646B86"/>
                </a:solidFill>
                <a:latin typeface="Symbol" charset="0"/>
                <a:ea typeface="ＭＳ Ｐゴシック" charset="0"/>
                <a:cs typeface="ＭＳ Ｐゴシック" charset="0"/>
              </a:rPr>
              <a:t>b</a:t>
            </a:r>
            <a:r>
              <a:rPr lang="en-GB" altLang="ja-JP" sz="2400" b="1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	--&gt; </a:t>
            </a:r>
            <a:r>
              <a:rPr lang="en-GB" altLang="ja-JP" sz="2400" b="1" i="1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m = </a:t>
            </a:r>
            <a:r>
              <a:rPr lang="en-GB" altLang="ja-JP" sz="2400" b="1" i="1" dirty="0" err="1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ZeR</a:t>
            </a:r>
            <a:r>
              <a:rPr lang="en-GB" altLang="ja-JP" sz="2400" b="1" i="1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   </a:t>
            </a:r>
            <a:r>
              <a:rPr lang="en-GB" altLang="ja-JP" sz="2400" b="1" i="1" dirty="0">
                <a:solidFill>
                  <a:srgbClr val="646B86"/>
                </a:solidFill>
                <a:latin typeface="Times" charset="0"/>
                <a:ea typeface="ＭＳ Ｐゴシック" charset="0"/>
                <a:cs typeface="Times New Roman" charset="0"/>
              </a:rPr>
              <a:t>1/</a:t>
            </a:r>
            <a:r>
              <a:rPr lang="en-GB" altLang="ja-JP" sz="2400" b="1" i="1" dirty="0">
                <a:solidFill>
                  <a:srgbClr val="646B86"/>
                </a:solidFill>
                <a:latin typeface="Symbol" charset="0"/>
                <a:ea typeface="ＭＳ Ｐゴシック" charset="0"/>
                <a:cs typeface="ＭＳ Ｐゴシック" charset="0"/>
              </a:rPr>
              <a:t>b</a:t>
            </a:r>
            <a:r>
              <a:rPr lang="en-GB" altLang="ja-JP" sz="2400" b="1" i="1" baseline="30000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2</a:t>
            </a:r>
            <a:r>
              <a:rPr lang="en-GB" altLang="ja-JP" sz="2400" b="1" i="1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-1</a:t>
            </a:r>
          </a:p>
          <a:p>
            <a:pPr marL="0" lvl="1" indent="0" defTabSz="449263">
              <a:lnSpc>
                <a:spcPct val="93000"/>
              </a:lnSpc>
              <a:spcBef>
                <a:spcPct val="0"/>
              </a:spcBef>
              <a:buSzPct val="7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</a:tabLst>
            </a:pPr>
            <a:r>
              <a:rPr lang="en-GB" altLang="ja-JP" sz="2400" b="1" i="1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	</a:t>
            </a:r>
            <a:r>
              <a:rPr lang="en-GB" altLang="ja-JP" sz="2400" b="1" i="1" dirty="0" err="1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dE</a:t>
            </a:r>
            <a:r>
              <a:rPr lang="en-GB" altLang="ja-JP" sz="2400" b="1" i="1" dirty="0">
                <a:solidFill>
                  <a:srgbClr val="646B86"/>
                </a:solidFill>
                <a:latin typeface="Times" charset="0"/>
                <a:ea typeface="ＭＳ Ｐゴシック" charset="0"/>
                <a:cs typeface="ＭＳ Ｐゴシック" charset="0"/>
              </a:rPr>
              <a:t>/dx --&gt;  Z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5450" y="304800"/>
            <a:ext cx="8229600" cy="579646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marL="889000" indent="-179388">
              <a:lnSpc>
                <a:spcPct val="93000"/>
              </a:lnSpc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4313" algn="l"/>
                <a:tab pos="7219950" algn="l"/>
                <a:tab pos="7880350" algn="l"/>
              </a:tabLst>
            </a:pPr>
            <a:r>
              <a:rPr lang="en-GB" altLang="ja-JP" sz="4000" dirty="0">
                <a:solidFill>
                  <a:srgbClr val="D1634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BESS Detector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7540625" y="1312863"/>
            <a:ext cx="13081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42448" rIns="81631" bIns="42448">
            <a:spAutoFit/>
          </a:bodyPr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lvl="1" algn="ctr" hangingPunct="0">
              <a:lnSpc>
                <a:spcPct val="93000"/>
              </a:lnSpc>
              <a:buClr>
                <a:srgbClr val="000000"/>
              </a:buClr>
              <a:buSzPct val="75000"/>
              <a:buFont typeface="StarSymbol" charset="0"/>
              <a:buNone/>
            </a:pPr>
            <a:r>
              <a:rPr lang="en-GB" altLang="ja-JP" sz="25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JET/IDC</a:t>
            </a:r>
          </a:p>
          <a:p>
            <a:pPr marL="0" lvl="1" algn="ctr" hangingPunct="0">
              <a:lnSpc>
                <a:spcPct val="93000"/>
              </a:lnSpc>
              <a:buClr>
                <a:srgbClr val="000000"/>
              </a:buClr>
              <a:buSzPct val="75000"/>
              <a:buFont typeface="StarSymbol" charset="0"/>
              <a:buNone/>
            </a:pPr>
            <a:r>
              <a:rPr lang="en-GB" altLang="ja-JP" sz="250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Rigidity</a:t>
            </a:r>
            <a:endParaRPr lang="en-GB" altLang="ja-JP" sz="290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4219575" y="3111500"/>
            <a:ext cx="1222375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42448" rIns="81631" bIns="42448">
            <a:spAutoFit/>
          </a:bodyPr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75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altLang="ja-JP" sz="2500">
                <a:solidFill>
                  <a:prstClr val="black"/>
                </a:solidFill>
                <a:latin typeface="Times" charset="0"/>
                <a:cs typeface="ＭＳ Ｐゴシック" charset="0"/>
              </a:rPr>
              <a:t>TOF</a:t>
            </a:r>
          </a:p>
          <a:p>
            <a:pPr algn="ctr" hangingPunct="0">
              <a:lnSpc>
                <a:spcPct val="6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altLang="ja-JP" sz="2400">
                <a:solidFill>
                  <a:prstClr val="black"/>
                </a:solidFill>
                <a:latin typeface="Symbol" charset="0"/>
                <a:cs typeface="Times New Roman" charset="0"/>
              </a:rPr>
              <a:t>b</a:t>
            </a:r>
            <a:r>
              <a:rPr lang="en-GB" altLang="ja-JP" sz="2400">
                <a:solidFill>
                  <a:prstClr val="black"/>
                </a:solidFill>
                <a:latin typeface="Times" charset="0"/>
                <a:cs typeface="Times New Roman" charset="0"/>
              </a:rPr>
              <a:t>, </a:t>
            </a:r>
            <a:r>
              <a:rPr lang="en-GB" altLang="ja-JP" sz="2500">
                <a:solidFill>
                  <a:prstClr val="black"/>
                </a:solidFill>
                <a:latin typeface="Times" charset="0"/>
                <a:cs typeface="ＭＳ Ｐゴシック" charset="0"/>
              </a:rPr>
              <a:t>d</a:t>
            </a:r>
            <a:r>
              <a:rPr lang="en-GB" altLang="ja-JP" sz="2500" i="1">
                <a:solidFill>
                  <a:prstClr val="black"/>
                </a:solidFill>
                <a:latin typeface="Times" charset="0"/>
                <a:cs typeface="ＭＳ Ｐゴシック" charset="0"/>
              </a:rPr>
              <a:t>E/</a:t>
            </a:r>
            <a:r>
              <a:rPr lang="en-GB" altLang="ja-JP" sz="2500">
                <a:solidFill>
                  <a:prstClr val="black"/>
                </a:solidFill>
                <a:latin typeface="Times" charset="0"/>
                <a:cs typeface="ＭＳ Ｐゴシック" charset="0"/>
              </a:rPr>
              <a:t>d</a:t>
            </a:r>
            <a:r>
              <a:rPr lang="en-GB" altLang="ja-JP" sz="2500" i="1">
                <a:solidFill>
                  <a:prstClr val="black"/>
                </a:solidFill>
                <a:latin typeface="Times" charset="0"/>
                <a:cs typeface="ＭＳ Ｐゴシック" charset="0"/>
              </a:rPr>
              <a:t>x</a:t>
            </a:r>
            <a:endParaRPr lang="en-GB" altLang="ja-JP" sz="2900" i="1">
              <a:solidFill>
                <a:prstClr val="black"/>
              </a:solidFill>
              <a:latin typeface="Times" charset="0"/>
              <a:cs typeface="ＭＳ Ｐゴシック" charset="0"/>
            </a:endParaRPr>
          </a:p>
        </p:txBody>
      </p:sp>
      <p:sp>
        <p:nvSpPr>
          <p:cNvPr id="242695" name="Line 7"/>
          <p:cNvSpPr>
            <a:spLocks noChangeShapeType="1"/>
          </p:cNvSpPr>
          <p:nvPr/>
        </p:nvSpPr>
        <p:spPr bwMode="auto">
          <a:xfrm>
            <a:off x="5461000" y="3455988"/>
            <a:ext cx="898525" cy="276225"/>
          </a:xfrm>
          <a:prstGeom prst="line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2696" name="Line 8"/>
          <p:cNvSpPr>
            <a:spLocks noChangeShapeType="1"/>
          </p:cNvSpPr>
          <p:nvPr/>
        </p:nvSpPr>
        <p:spPr bwMode="auto">
          <a:xfrm flipV="1">
            <a:off x="5461000" y="2073275"/>
            <a:ext cx="987425" cy="1314450"/>
          </a:xfrm>
          <a:prstGeom prst="line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2697" name="Line 9"/>
          <p:cNvSpPr>
            <a:spLocks noChangeShapeType="1"/>
          </p:cNvSpPr>
          <p:nvPr/>
        </p:nvSpPr>
        <p:spPr bwMode="auto">
          <a:xfrm flipH="1">
            <a:off x="7119938" y="2143125"/>
            <a:ext cx="1074737" cy="898525"/>
          </a:xfrm>
          <a:prstGeom prst="line">
            <a:avLst/>
          </a:prstGeom>
          <a:noFill/>
          <a:ln w="19050">
            <a:solidFill>
              <a:srgbClr val="00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2700" name="Line 12"/>
          <p:cNvSpPr>
            <a:spLocks noChangeShapeType="1"/>
          </p:cNvSpPr>
          <p:nvPr/>
        </p:nvSpPr>
        <p:spPr bwMode="auto">
          <a:xfrm flipH="1">
            <a:off x="3581400" y="5830888"/>
            <a:ext cx="1146175" cy="1587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4270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/>
          <a:stretch>
            <a:fillRect/>
          </a:stretch>
        </p:blipFill>
        <p:spPr bwMode="auto">
          <a:xfrm>
            <a:off x="4424363" y="1450975"/>
            <a:ext cx="1603375" cy="1185863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859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2702" name="Picture 14" descr="bess_ji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12045" b="32121"/>
          <a:stretch>
            <a:fillRect/>
          </a:stretch>
        </p:blipFill>
        <p:spPr bwMode="auto">
          <a:xfrm>
            <a:off x="6221413" y="4908550"/>
            <a:ext cx="1935162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9" name="Text Box 11"/>
          <p:cNvSpPr txBox="1">
            <a:spLocks noChangeArrowheads="1"/>
          </p:cNvSpPr>
          <p:nvPr/>
        </p:nvSpPr>
        <p:spPr bwMode="auto">
          <a:xfrm>
            <a:off x="2765425" y="5100513"/>
            <a:ext cx="815975" cy="560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1631" tIns="40816" rIns="81631" bIns="40816" anchor="ctr" anchorCtr="1">
            <a:spAutoFit/>
          </a:bodyPr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2113" indent="-1968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587375" indent="-1952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82638" indent="-1952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79488" indent="-1968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altLang="ja-JP" sz="3300" dirty="0">
                <a:solidFill>
                  <a:srgbClr val="646B86"/>
                </a:solidFill>
                <a:latin typeface="Times" charset="0"/>
                <a:cs typeface="ＭＳ Ｐゴシック" charset="0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29747733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 descr="slide-overview-PAMELA-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2484438" y="260350"/>
            <a:ext cx="3095625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FFFFFF"/>
                </a:solidFill>
              </a:rPr>
              <a:t>PAMELA</a:t>
            </a:r>
          </a:p>
        </p:txBody>
      </p:sp>
    </p:spTree>
    <p:extLst>
      <p:ext uri="{BB962C8B-B14F-4D97-AF65-F5344CB8AC3E}">
        <p14:creationId xmlns:p14="http://schemas.microsoft.com/office/powerpoint/2010/main" val="1127736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19112"/>
            <a:ext cx="7772400" cy="1004888"/>
          </a:xfrm>
          <a:prstGeom prst="rect">
            <a:avLst/>
          </a:prstGeom>
        </p:spPr>
        <p:txBody>
          <a:bodyPr/>
          <a:lstStyle/>
          <a:p>
            <a:r>
              <a:rPr lang="es-ES_tradnl" sz="3600" dirty="0" err="1">
                <a:solidFill>
                  <a:schemeClr val="accent1"/>
                </a:solidFill>
              </a:rPr>
              <a:t>The</a:t>
            </a:r>
            <a:r>
              <a:rPr lang="es-ES_tradnl" sz="3600" dirty="0">
                <a:solidFill>
                  <a:schemeClr val="accent1"/>
                </a:solidFill>
              </a:rPr>
              <a:t> AMS-02 detector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3292"/>
          <a:stretch/>
        </p:blipFill>
        <p:spPr>
          <a:xfrm>
            <a:off x="152400" y="1282918"/>
            <a:ext cx="8839200" cy="5422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636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638" y="-458788"/>
            <a:ext cx="11725276" cy="778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8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AMS-02</a:t>
            </a:r>
            <a:endParaRPr lang="it-I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5" y="2155486"/>
            <a:ext cx="8096190" cy="342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816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229600" cy="5303962"/>
          </a:xfrm>
          <a:prstGeom prst="rect">
            <a:avLst/>
          </a:prstGeom>
        </p:spPr>
      </p:pic>
      <p:sp>
        <p:nvSpPr>
          <p:cNvPr id="472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7388" y="476250"/>
            <a:ext cx="7772400" cy="803275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rgbClr val="D16349"/>
                </a:solidFill>
              </a:rPr>
              <a:t>The </a:t>
            </a:r>
            <a:r>
              <a:rPr lang="it-IT" sz="4000" dirty="0" smtClean="0">
                <a:solidFill>
                  <a:srgbClr val="D16349"/>
                </a:solidFill>
              </a:rPr>
              <a:t>CREAM </a:t>
            </a:r>
            <a:r>
              <a:rPr lang="it-IT" sz="4000" dirty="0" err="1">
                <a:solidFill>
                  <a:srgbClr val="D16349"/>
                </a:solidFill>
              </a:rPr>
              <a:t>instrument</a:t>
            </a:r>
            <a:r>
              <a:rPr lang="it-IT" sz="4000" dirty="0">
                <a:solidFill>
                  <a:srgbClr val="D16349"/>
                </a:solidFill>
              </a:rPr>
              <a:t> </a:t>
            </a:r>
          </a:p>
        </p:txBody>
      </p:sp>
      <p:sp>
        <p:nvSpPr>
          <p:cNvPr id="472068" name="Text Box 4"/>
          <p:cNvSpPr txBox="1">
            <a:spLocks noChangeArrowheads="1"/>
          </p:cNvSpPr>
          <p:nvPr/>
        </p:nvSpPr>
        <p:spPr bwMode="auto">
          <a:xfrm>
            <a:off x="447675" y="6381750"/>
            <a:ext cx="8097838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Collecting power: 300 m2-sr-day for proton and helium, 600 m2-sr-day nuclei </a:t>
            </a:r>
          </a:p>
        </p:txBody>
      </p:sp>
    </p:spTree>
    <p:extLst>
      <p:ext uri="{BB962C8B-B14F-4D97-AF65-F5344CB8AC3E}">
        <p14:creationId xmlns:p14="http://schemas.microsoft.com/office/powerpoint/2010/main" val="3279550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5500" y="457200"/>
            <a:ext cx="75565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D16349"/>
                </a:solidFill>
                <a:cs typeface="Times New Roman" charset="0"/>
              </a:rPr>
              <a:t>ATIC Instrument Details </a:t>
            </a:r>
          </a:p>
        </p:txBody>
      </p:sp>
      <p:sp>
        <p:nvSpPr>
          <p:cNvPr id="261124" name="Rectangle 4"/>
          <p:cNvSpPr>
            <a:spLocks noChangeArrowheads="1"/>
          </p:cNvSpPr>
          <p:nvPr/>
        </p:nvSpPr>
        <p:spPr bwMode="auto">
          <a:xfrm>
            <a:off x="2514600" y="1319213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1126" name="Rectangle 6"/>
          <p:cNvSpPr>
            <a:spLocks noChangeArrowheads="1"/>
          </p:cNvSpPr>
          <p:nvPr/>
        </p:nvSpPr>
        <p:spPr bwMode="auto">
          <a:xfrm>
            <a:off x="533400" y="4343400"/>
            <a:ext cx="8229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600">
              <a:solidFill>
                <a:prstClr val="black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 flipV="1">
            <a:off x="5076825" y="2133600"/>
            <a:ext cx="1150938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 flipV="1">
            <a:off x="5148263" y="2420938"/>
            <a:ext cx="122396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 flipV="1">
            <a:off x="4572000" y="3068638"/>
            <a:ext cx="18002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1131" name="Line 11"/>
          <p:cNvSpPr>
            <a:spLocks noChangeShapeType="1"/>
          </p:cNvSpPr>
          <p:nvPr/>
        </p:nvSpPr>
        <p:spPr bwMode="auto">
          <a:xfrm flipH="1">
            <a:off x="5651500" y="3716338"/>
            <a:ext cx="7921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 flipH="1" flipV="1">
            <a:off x="4211638" y="4437063"/>
            <a:ext cx="22320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97" y="1219200"/>
            <a:ext cx="8524303" cy="54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17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3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k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3225"/>
            <a:ext cx="68627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39597" name="Group 13"/>
          <p:cNvGrpSpPr>
            <a:grpSpLocks/>
          </p:cNvGrpSpPr>
          <p:nvPr/>
        </p:nvGrpSpPr>
        <p:grpSpPr bwMode="auto">
          <a:xfrm>
            <a:off x="0" y="836613"/>
            <a:ext cx="2576513" cy="1641475"/>
            <a:chOff x="33" y="513"/>
            <a:chExt cx="1623" cy="1034"/>
          </a:xfrm>
        </p:grpSpPr>
        <p:sp>
          <p:nvSpPr>
            <p:cNvPr id="3139598" name="Freeform 14"/>
            <p:cNvSpPr>
              <a:spLocks noEditPoints="1"/>
            </p:cNvSpPr>
            <p:nvPr/>
          </p:nvSpPr>
          <p:spPr bwMode="auto">
            <a:xfrm>
              <a:off x="885" y="754"/>
              <a:ext cx="771" cy="458"/>
            </a:xfrm>
            <a:custGeom>
              <a:avLst/>
              <a:gdLst>
                <a:gd name="T0" fmla="*/ 0 w 5001"/>
                <a:gd name="T1" fmla="*/ 2090 h 2160"/>
                <a:gd name="T2" fmla="*/ 4918 w 5001"/>
                <a:gd name="T3" fmla="*/ 40 h 2160"/>
                <a:gd name="T4" fmla="*/ 4947 w 5001"/>
                <a:gd name="T5" fmla="*/ 109 h 2160"/>
                <a:gd name="T6" fmla="*/ 28 w 5001"/>
                <a:gd name="T7" fmla="*/ 2160 h 2160"/>
                <a:gd name="T8" fmla="*/ 0 w 5001"/>
                <a:gd name="T9" fmla="*/ 2090 h 2160"/>
                <a:gd name="T10" fmla="*/ 4679 w 5001"/>
                <a:gd name="T11" fmla="*/ 3 h 2160"/>
                <a:gd name="T12" fmla="*/ 5001 w 5001"/>
                <a:gd name="T13" fmla="*/ 46 h 2160"/>
                <a:gd name="T14" fmla="*/ 4805 w 5001"/>
                <a:gd name="T15" fmla="*/ 305 h 2160"/>
                <a:gd name="T16" fmla="*/ 4752 w 5001"/>
                <a:gd name="T17" fmla="*/ 312 h 2160"/>
                <a:gd name="T18" fmla="*/ 4745 w 5001"/>
                <a:gd name="T19" fmla="*/ 260 h 2160"/>
                <a:gd name="T20" fmla="*/ 4902 w 5001"/>
                <a:gd name="T21" fmla="*/ 52 h 2160"/>
                <a:gd name="T22" fmla="*/ 4927 w 5001"/>
                <a:gd name="T23" fmla="*/ 112 h 2160"/>
                <a:gd name="T24" fmla="*/ 4669 w 5001"/>
                <a:gd name="T25" fmla="*/ 77 h 2160"/>
                <a:gd name="T26" fmla="*/ 4637 w 5001"/>
                <a:gd name="T27" fmla="*/ 35 h 2160"/>
                <a:gd name="T28" fmla="*/ 4679 w 5001"/>
                <a:gd name="T29" fmla="*/ 3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1" h="2160">
                  <a:moveTo>
                    <a:pt x="0" y="2090"/>
                  </a:moveTo>
                  <a:lnTo>
                    <a:pt x="4918" y="40"/>
                  </a:lnTo>
                  <a:lnTo>
                    <a:pt x="4947" y="109"/>
                  </a:lnTo>
                  <a:lnTo>
                    <a:pt x="28" y="2160"/>
                  </a:lnTo>
                  <a:lnTo>
                    <a:pt x="0" y="2090"/>
                  </a:lnTo>
                  <a:close/>
                  <a:moveTo>
                    <a:pt x="4679" y="3"/>
                  </a:moveTo>
                  <a:lnTo>
                    <a:pt x="5001" y="46"/>
                  </a:lnTo>
                  <a:lnTo>
                    <a:pt x="4805" y="305"/>
                  </a:lnTo>
                  <a:cubicBezTo>
                    <a:pt x="4792" y="322"/>
                    <a:pt x="4769" y="325"/>
                    <a:pt x="4752" y="312"/>
                  </a:cubicBezTo>
                  <a:cubicBezTo>
                    <a:pt x="4736" y="300"/>
                    <a:pt x="4733" y="276"/>
                    <a:pt x="4745" y="260"/>
                  </a:cubicBezTo>
                  <a:lnTo>
                    <a:pt x="4902" y="52"/>
                  </a:lnTo>
                  <a:lnTo>
                    <a:pt x="4927" y="112"/>
                  </a:lnTo>
                  <a:lnTo>
                    <a:pt x="4669" y="77"/>
                  </a:lnTo>
                  <a:cubicBezTo>
                    <a:pt x="4649" y="75"/>
                    <a:pt x="4634" y="56"/>
                    <a:pt x="4637" y="35"/>
                  </a:cubicBezTo>
                  <a:cubicBezTo>
                    <a:pt x="4640" y="15"/>
                    <a:pt x="4659" y="0"/>
                    <a:pt x="4679" y="3"/>
                  </a:cubicBezTo>
                  <a:close/>
                </a:path>
              </a:pathLst>
            </a:custGeom>
            <a:solidFill>
              <a:srgbClr val="0033CC"/>
            </a:solidFill>
            <a:ln w="3175" cap="flat">
              <a:solidFill>
                <a:srgbClr val="0033CC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99CCFF"/>
                </a:solidFill>
                <a:ea typeface="MS Gothic" pitchFamily="49" charset="-128"/>
                <a:cs typeface="Arial" pitchFamily="34" charset="0"/>
              </a:endParaRPr>
            </a:p>
          </p:txBody>
        </p:sp>
        <p:grpSp>
          <p:nvGrpSpPr>
            <p:cNvPr id="495648" name="Group 15"/>
            <p:cNvGrpSpPr>
              <a:grpSpLocks/>
            </p:cNvGrpSpPr>
            <p:nvPr/>
          </p:nvGrpSpPr>
          <p:grpSpPr bwMode="auto">
            <a:xfrm>
              <a:off x="33" y="897"/>
              <a:ext cx="897" cy="628"/>
              <a:chOff x="33" y="510"/>
              <a:chExt cx="686" cy="493"/>
            </a:xfrm>
          </p:grpSpPr>
          <p:sp>
            <p:nvSpPr>
              <p:cNvPr id="3139600" name="Rectangle 16"/>
              <p:cNvSpPr>
                <a:spLocks noChangeArrowheads="1"/>
              </p:cNvSpPr>
              <p:nvPr/>
            </p:nvSpPr>
            <p:spPr bwMode="auto">
              <a:xfrm>
                <a:off x="33" y="510"/>
                <a:ext cx="686" cy="49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  <p:sp>
            <p:nvSpPr>
              <p:cNvPr id="3139601" name="Rectangle 17"/>
              <p:cNvSpPr>
                <a:spLocks noChangeArrowheads="1"/>
              </p:cNvSpPr>
              <p:nvPr/>
            </p:nvSpPr>
            <p:spPr bwMode="auto">
              <a:xfrm>
                <a:off x="33" y="510"/>
                <a:ext cx="686" cy="493"/>
              </a:xfrm>
              <a:prstGeom prst="rect">
                <a:avLst/>
              </a:prstGeom>
              <a:solidFill>
                <a:srgbClr val="CCECFF"/>
              </a:solidFill>
              <a:ln w="14288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</p:grpSp>
        <p:sp>
          <p:nvSpPr>
            <p:cNvPr id="495649" name="Rectangle 18"/>
            <p:cNvSpPr>
              <a:spLocks noChangeArrowheads="1"/>
            </p:cNvSpPr>
            <p:nvPr/>
          </p:nvSpPr>
          <p:spPr bwMode="auto">
            <a:xfrm>
              <a:off x="113" y="882"/>
              <a:ext cx="817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 err="1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Isotopic</a:t>
              </a:r>
              <a:r>
                <a:rPr lang="it-IT" sz="1400" b="1" dirty="0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 </a:t>
              </a:r>
              <a:r>
                <a:rPr lang="it-IT" sz="1400" b="1" dirty="0" err="1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composition</a:t>
              </a:r>
              <a:r>
                <a:rPr lang="it-IT" b="1" dirty="0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 </a:t>
              </a:r>
              <a:r>
                <a:rPr lang="it-IT" sz="1200" dirty="0">
                  <a:solidFill>
                    <a:srgbClr val="FF0000"/>
                  </a:solidFill>
                  <a:ea typeface="MS Gothic" pitchFamily="49" charset="-128"/>
                  <a:cs typeface="Arial" pitchFamily="34" charset="0"/>
                </a:rPr>
                <a:t>[ACE</a:t>
              </a:r>
              <a:r>
                <a:rPr lang="it-IT" dirty="0">
                  <a:solidFill>
                    <a:srgbClr val="FF0000"/>
                  </a:solidFill>
                  <a:ea typeface="MS Gothic" pitchFamily="49" charset="-128"/>
                  <a:cs typeface="Arial" pitchFamily="34" charset="0"/>
                </a:rPr>
                <a:t>]</a:t>
              </a:r>
              <a:endParaRPr lang="it-IT" b="1" dirty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Arial" pitchFamily="34" charset="0"/>
              </a:endParaRPr>
            </a:p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200" b="1" dirty="0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Solar </a:t>
              </a:r>
              <a:r>
                <a:rPr lang="it-IT" sz="1200" b="1" dirty="0" err="1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Modulation</a:t>
              </a:r>
              <a:r>
                <a:rPr lang="it-IT" sz="1600" b="1" dirty="0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 </a:t>
              </a:r>
            </a:p>
          </p:txBody>
        </p:sp>
        <p:sp>
          <p:nvSpPr>
            <p:cNvPr id="495650" name="Rectangle 19"/>
            <p:cNvSpPr>
              <a:spLocks noChangeArrowheads="1"/>
            </p:cNvSpPr>
            <p:nvPr/>
          </p:nvSpPr>
          <p:spPr bwMode="auto">
            <a:xfrm>
              <a:off x="385" y="1374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0000"/>
                </a:solidFill>
                <a:ea typeface="MS Gothic" pitchFamily="49" charset="-128"/>
                <a:cs typeface="Arial" pitchFamily="34" charset="0"/>
              </a:endParaRPr>
            </a:p>
          </p:txBody>
        </p:sp>
        <p:sp>
          <p:nvSpPr>
            <p:cNvPr id="3139604" name="Line 20"/>
            <p:cNvSpPr>
              <a:spLocks noChangeShapeType="1"/>
            </p:cNvSpPr>
            <p:nvPr/>
          </p:nvSpPr>
          <p:spPr bwMode="auto">
            <a:xfrm>
              <a:off x="1655" y="513"/>
              <a:ext cx="1" cy="40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99CCFF"/>
                </a:solidFill>
                <a:ea typeface="MS Gothic" pitchFamily="49" charset="-128"/>
                <a:cs typeface="Arial" pitchFamily="34" charset="0"/>
              </a:endParaRPr>
            </a:p>
          </p:txBody>
        </p:sp>
      </p:grpSp>
      <p:grpSp>
        <p:nvGrpSpPr>
          <p:cNvPr id="3139605" name="Group 21"/>
          <p:cNvGrpSpPr>
            <a:grpSpLocks/>
          </p:cNvGrpSpPr>
          <p:nvPr/>
        </p:nvGrpSpPr>
        <p:grpSpPr bwMode="auto">
          <a:xfrm>
            <a:off x="179388" y="1484313"/>
            <a:ext cx="3006725" cy="1944687"/>
            <a:chOff x="33" y="890"/>
            <a:chExt cx="1894" cy="1225"/>
          </a:xfrm>
        </p:grpSpPr>
        <p:grpSp>
          <p:nvGrpSpPr>
            <p:cNvPr id="495639" name="Group 22"/>
            <p:cNvGrpSpPr>
              <a:grpSpLocks/>
            </p:cNvGrpSpPr>
            <p:nvPr/>
          </p:nvGrpSpPr>
          <p:grpSpPr bwMode="auto">
            <a:xfrm>
              <a:off x="33" y="1580"/>
              <a:ext cx="1078" cy="535"/>
              <a:chOff x="33" y="1064"/>
              <a:chExt cx="917" cy="467"/>
            </a:xfrm>
          </p:grpSpPr>
          <p:sp>
            <p:nvSpPr>
              <p:cNvPr id="3139607" name="Rectangle 23"/>
              <p:cNvSpPr>
                <a:spLocks noChangeArrowheads="1"/>
              </p:cNvSpPr>
              <p:nvPr/>
            </p:nvSpPr>
            <p:spPr bwMode="auto">
              <a:xfrm>
                <a:off x="33" y="1064"/>
                <a:ext cx="917" cy="467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  <p:sp>
            <p:nvSpPr>
              <p:cNvPr id="3139608" name="Rectangle 24"/>
              <p:cNvSpPr>
                <a:spLocks noChangeArrowheads="1"/>
              </p:cNvSpPr>
              <p:nvPr/>
            </p:nvSpPr>
            <p:spPr bwMode="auto">
              <a:xfrm>
                <a:off x="33" y="1064"/>
                <a:ext cx="917" cy="467"/>
              </a:xfrm>
              <a:prstGeom prst="rect">
                <a:avLst/>
              </a:prstGeom>
              <a:solidFill>
                <a:srgbClr val="CCECFF"/>
              </a:solidFill>
              <a:ln w="14288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</p:grpSp>
        <p:grpSp>
          <p:nvGrpSpPr>
            <p:cNvPr id="495640" name="Group 25"/>
            <p:cNvGrpSpPr>
              <a:grpSpLocks/>
            </p:cNvGrpSpPr>
            <p:nvPr/>
          </p:nvGrpSpPr>
          <p:grpSpPr bwMode="auto">
            <a:xfrm>
              <a:off x="143" y="890"/>
              <a:ext cx="1784" cy="1179"/>
              <a:chOff x="143" y="890"/>
              <a:chExt cx="1784" cy="1179"/>
            </a:xfrm>
          </p:grpSpPr>
          <p:sp>
            <p:nvSpPr>
              <p:cNvPr id="3139610" name="Freeform 26"/>
              <p:cNvSpPr>
                <a:spLocks noEditPoints="1"/>
              </p:cNvSpPr>
              <p:nvPr/>
            </p:nvSpPr>
            <p:spPr bwMode="auto">
              <a:xfrm>
                <a:off x="1111" y="1026"/>
                <a:ext cx="771" cy="771"/>
              </a:xfrm>
              <a:custGeom>
                <a:avLst/>
                <a:gdLst>
                  <a:gd name="T0" fmla="*/ 0 w 5018"/>
                  <a:gd name="T1" fmla="*/ 3561 h 3622"/>
                  <a:gd name="T2" fmla="*/ 4935 w 5018"/>
                  <a:gd name="T3" fmla="*/ 13 h 3622"/>
                  <a:gd name="T4" fmla="*/ 4979 w 5018"/>
                  <a:gd name="T5" fmla="*/ 74 h 3622"/>
                  <a:gd name="T6" fmla="*/ 44 w 5018"/>
                  <a:gd name="T7" fmla="*/ 3622 h 3622"/>
                  <a:gd name="T8" fmla="*/ 0 w 5018"/>
                  <a:gd name="T9" fmla="*/ 3561 h 3622"/>
                  <a:gd name="T10" fmla="*/ 4694 w 5018"/>
                  <a:gd name="T11" fmla="*/ 31 h 3622"/>
                  <a:gd name="T12" fmla="*/ 5018 w 5018"/>
                  <a:gd name="T13" fmla="*/ 0 h 3622"/>
                  <a:gd name="T14" fmla="*/ 4885 w 5018"/>
                  <a:gd name="T15" fmla="*/ 297 h 3622"/>
                  <a:gd name="T16" fmla="*/ 4836 w 5018"/>
                  <a:gd name="T17" fmla="*/ 316 h 3622"/>
                  <a:gd name="T18" fmla="*/ 4817 w 5018"/>
                  <a:gd name="T19" fmla="*/ 266 h 3622"/>
                  <a:gd name="T20" fmla="*/ 4923 w 5018"/>
                  <a:gd name="T21" fmla="*/ 28 h 3622"/>
                  <a:gd name="T22" fmla="*/ 4961 w 5018"/>
                  <a:gd name="T23" fmla="*/ 81 h 3622"/>
                  <a:gd name="T24" fmla="*/ 4702 w 5018"/>
                  <a:gd name="T25" fmla="*/ 106 h 3622"/>
                  <a:gd name="T26" fmla="*/ 4661 w 5018"/>
                  <a:gd name="T27" fmla="*/ 72 h 3622"/>
                  <a:gd name="T28" fmla="*/ 4694 w 5018"/>
                  <a:gd name="T29" fmla="*/ 31 h 3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18" h="3622">
                    <a:moveTo>
                      <a:pt x="0" y="3561"/>
                    </a:moveTo>
                    <a:lnTo>
                      <a:pt x="4935" y="13"/>
                    </a:lnTo>
                    <a:lnTo>
                      <a:pt x="4979" y="74"/>
                    </a:lnTo>
                    <a:lnTo>
                      <a:pt x="44" y="3622"/>
                    </a:lnTo>
                    <a:lnTo>
                      <a:pt x="0" y="3561"/>
                    </a:lnTo>
                    <a:close/>
                    <a:moveTo>
                      <a:pt x="4694" y="31"/>
                    </a:moveTo>
                    <a:lnTo>
                      <a:pt x="5018" y="0"/>
                    </a:lnTo>
                    <a:lnTo>
                      <a:pt x="4885" y="297"/>
                    </a:lnTo>
                    <a:cubicBezTo>
                      <a:pt x="4877" y="316"/>
                      <a:pt x="4855" y="324"/>
                      <a:pt x="4836" y="316"/>
                    </a:cubicBezTo>
                    <a:cubicBezTo>
                      <a:pt x="4817" y="307"/>
                      <a:pt x="4808" y="285"/>
                      <a:pt x="4817" y="266"/>
                    </a:cubicBezTo>
                    <a:lnTo>
                      <a:pt x="4923" y="28"/>
                    </a:lnTo>
                    <a:lnTo>
                      <a:pt x="4961" y="81"/>
                    </a:lnTo>
                    <a:lnTo>
                      <a:pt x="4702" y="106"/>
                    </a:lnTo>
                    <a:cubicBezTo>
                      <a:pt x="4681" y="107"/>
                      <a:pt x="4663" y="92"/>
                      <a:pt x="4661" y="72"/>
                    </a:cubicBezTo>
                    <a:cubicBezTo>
                      <a:pt x="4659" y="51"/>
                      <a:pt x="4674" y="33"/>
                      <a:pt x="4694" y="31"/>
                    </a:cubicBezTo>
                    <a:close/>
                  </a:path>
                </a:pathLst>
              </a:custGeom>
              <a:solidFill>
                <a:srgbClr val="0033CC"/>
              </a:solidFill>
              <a:ln w="3175" cap="flat">
                <a:solidFill>
                  <a:srgbClr val="0033CC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  <p:sp>
            <p:nvSpPr>
              <p:cNvPr id="3139611" name="Line 27"/>
              <p:cNvSpPr>
                <a:spLocks noChangeShapeType="1"/>
              </p:cNvSpPr>
              <p:nvPr/>
            </p:nvSpPr>
            <p:spPr bwMode="auto">
              <a:xfrm>
                <a:off x="1926" y="890"/>
                <a:ext cx="1" cy="307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  <p:sp>
            <p:nvSpPr>
              <p:cNvPr id="495643" name="Rectangle 28"/>
              <p:cNvSpPr>
                <a:spLocks noChangeArrowheads="1"/>
              </p:cNvSpPr>
              <p:nvPr/>
            </p:nvSpPr>
            <p:spPr bwMode="auto">
              <a:xfrm>
                <a:off x="192" y="1616"/>
                <a:ext cx="788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defTabSz="44926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b="1" dirty="0" err="1">
                    <a:solidFill>
                      <a:srgbClr val="FF0000"/>
                    </a:solidFill>
                    <a:latin typeface="Times New Roman" pitchFamily="18" charset="0"/>
                    <a:ea typeface="MS Gothic" pitchFamily="49" charset="-128"/>
                    <a:cs typeface="Arial" pitchFamily="34" charset="0"/>
                  </a:rPr>
                  <a:t>Antimatter</a:t>
                </a:r>
                <a:endParaRPr lang="it-IT" b="1" dirty="0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endParaRPr>
              </a:p>
              <a:p>
                <a:pPr algn="ctr" defTabSz="44926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b="1" dirty="0">
                    <a:solidFill>
                      <a:srgbClr val="FF0000"/>
                    </a:solidFill>
                    <a:latin typeface="Times New Roman" pitchFamily="18" charset="0"/>
                    <a:ea typeface="MS Gothic" pitchFamily="49" charset="-128"/>
                    <a:cs typeface="Arial" pitchFamily="34" charset="0"/>
                  </a:rPr>
                  <a:t>Dark </a:t>
                </a:r>
                <a:r>
                  <a:rPr lang="it-IT" b="1" dirty="0" err="1">
                    <a:solidFill>
                      <a:srgbClr val="FF0000"/>
                    </a:solidFill>
                    <a:latin typeface="Times New Roman" pitchFamily="18" charset="0"/>
                    <a:ea typeface="MS Gothic" pitchFamily="49" charset="-128"/>
                    <a:cs typeface="Arial" pitchFamily="34" charset="0"/>
                  </a:rPr>
                  <a:t>Matter</a:t>
                </a:r>
                <a:endParaRPr lang="it-IT" dirty="0">
                  <a:solidFill>
                    <a:srgbClr val="FF0000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  <p:sp>
            <p:nvSpPr>
              <p:cNvPr id="495644" name="Rectangle 29"/>
              <p:cNvSpPr>
                <a:spLocks noChangeArrowheads="1"/>
              </p:cNvSpPr>
              <p:nvPr/>
            </p:nvSpPr>
            <p:spPr bwMode="auto">
              <a:xfrm>
                <a:off x="143" y="1963"/>
                <a:ext cx="911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100">
                    <a:solidFill>
                      <a:srgbClr val="FF0000"/>
                    </a:solidFill>
                    <a:latin typeface="Times New Roman" pitchFamily="18" charset="0"/>
                    <a:ea typeface="MS Gothic" pitchFamily="49" charset="-128"/>
                    <a:cs typeface="Arial" pitchFamily="34" charset="0"/>
                  </a:rPr>
                  <a:t>[BESS, PAMELA, AMS]</a:t>
                </a:r>
                <a:endParaRPr lang="it-IT">
                  <a:solidFill>
                    <a:srgbClr val="FF0000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</p:grpSp>
      </p:grpSp>
      <p:grpSp>
        <p:nvGrpSpPr>
          <p:cNvPr id="3139614" name="Group 30"/>
          <p:cNvGrpSpPr>
            <a:grpSpLocks/>
          </p:cNvGrpSpPr>
          <p:nvPr/>
        </p:nvGrpSpPr>
        <p:grpSpPr bwMode="auto">
          <a:xfrm>
            <a:off x="52388" y="2852738"/>
            <a:ext cx="4519612" cy="1847850"/>
            <a:chOff x="33" y="1812"/>
            <a:chExt cx="2847" cy="1164"/>
          </a:xfrm>
        </p:grpSpPr>
        <p:sp>
          <p:nvSpPr>
            <p:cNvPr id="3139615" name="Freeform 31"/>
            <p:cNvSpPr>
              <a:spLocks noEditPoints="1"/>
            </p:cNvSpPr>
            <p:nvPr/>
          </p:nvSpPr>
          <p:spPr bwMode="auto">
            <a:xfrm>
              <a:off x="1519" y="2024"/>
              <a:ext cx="1315" cy="635"/>
            </a:xfrm>
            <a:custGeom>
              <a:avLst/>
              <a:gdLst>
                <a:gd name="T0" fmla="*/ 0 w 7854"/>
                <a:gd name="T1" fmla="*/ 2864 h 2934"/>
                <a:gd name="T2" fmla="*/ 7771 w 7854"/>
                <a:gd name="T3" fmla="*/ 52 h 2934"/>
                <a:gd name="T4" fmla="*/ 7796 w 7854"/>
                <a:gd name="T5" fmla="*/ 122 h 2934"/>
                <a:gd name="T6" fmla="*/ 25 w 7854"/>
                <a:gd name="T7" fmla="*/ 2934 h 2934"/>
                <a:gd name="T8" fmla="*/ 0 w 7854"/>
                <a:gd name="T9" fmla="*/ 2864 h 2934"/>
                <a:gd name="T10" fmla="*/ 7534 w 7854"/>
                <a:gd name="T11" fmla="*/ 3 h 2934"/>
                <a:gd name="T12" fmla="*/ 7854 w 7854"/>
                <a:gd name="T13" fmla="*/ 62 h 2934"/>
                <a:gd name="T14" fmla="*/ 7645 w 7854"/>
                <a:gd name="T15" fmla="*/ 311 h 2934"/>
                <a:gd name="T16" fmla="*/ 7593 w 7854"/>
                <a:gd name="T17" fmla="*/ 316 h 2934"/>
                <a:gd name="T18" fmla="*/ 7588 w 7854"/>
                <a:gd name="T19" fmla="*/ 263 h 2934"/>
                <a:gd name="T20" fmla="*/ 7755 w 7854"/>
                <a:gd name="T21" fmla="*/ 63 h 2934"/>
                <a:gd name="T22" fmla="*/ 7777 w 7854"/>
                <a:gd name="T23" fmla="*/ 124 h 2934"/>
                <a:gd name="T24" fmla="*/ 7521 w 7854"/>
                <a:gd name="T25" fmla="*/ 77 h 2934"/>
                <a:gd name="T26" fmla="*/ 7490 w 7854"/>
                <a:gd name="T27" fmla="*/ 33 h 2934"/>
                <a:gd name="T28" fmla="*/ 7534 w 7854"/>
                <a:gd name="T29" fmla="*/ 3 h 2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54" h="2934">
                  <a:moveTo>
                    <a:pt x="0" y="2864"/>
                  </a:moveTo>
                  <a:lnTo>
                    <a:pt x="7771" y="52"/>
                  </a:lnTo>
                  <a:lnTo>
                    <a:pt x="7796" y="122"/>
                  </a:lnTo>
                  <a:lnTo>
                    <a:pt x="25" y="2934"/>
                  </a:lnTo>
                  <a:lnTo>
                    <a:pt x="0" y="2864"/>
                  </a:lnTo>
                  <a:close/>
                  <a:moveTo>
                    <a:pt x="7534" y="3"/>
                  </a:moveTo>
                  <a:lnTo>
                    <a:pt x="7854" y="62"/>
                  </a:lnTo>
                  <a:lnTo>
                    <a:pt x="7645" y="311"/>
                  </a:lnTo>
                  <a:cubicBezTo>
                    <a:pt x="7632" y="327"/>
                    <a:pt x="7609" y="329"/>
                    <a:pt x="7593" y="316"/>
                  </a:cubicBezTo>
                  <a:cubicBezTo>
                    <a:pt x="7577" y="302"/>
                    <a:pt x="7575" y="279"/>
                    <a:pt x="7588" y="263"/>
                  </a:cubicBezTo>
                  <a:lnTo>
                    <a:pt x="7755" y="63"/>
                  </a:lnTo>
                  <a:lnTo>
                    <a:pt x="7777" y="124"/>
                  </a:lnTo>
                  <a:lnTo>
                    <a:pt x="7521" y="77"/>
                  </a:lnTo>
                  <a:cubicBezTo>
                    <a:pt x="7500" y="73"/>
                    <a:pt x="7487" y="54"/>
                    <a:pt x="7490" y="33"/>
                  </a:cubicBezTo>
                  <a:cubicBezTo>
                    <a:pt x="7494" y="13"/>
                    <a:pt x="7514" y="0"/>
                    <a:pt x="7534" y="3"/>
                  </a:cubicBezTo>
                  <a:close/>
                </a:path>
              </a:pathLst>
            </a:custGeom>
            <a:solidFill>
              <a:srgbClr val="0033CC"/>
            </a:solidFill>
            <a:ln w="3175" cap="flat">
              <a:solidFill>
                <a:srgbClr val="0033CC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99CCFF"/>
                </a:solidFill>
                <a:ea typeface="MS Gothic" pitchFamily="49" charset="-128"/>
                <a:cs typeface="Arial" pitchFamily="34" charset="0"/>
              </a:endParaRPr>
            </a:p>
          </p:txBody>
        </p:sp>
        <p:grpSp>
          <p:nvGrpSpPr>
            <p:cNvPr id="495633" name="Group 32"/>
            <p:cNvGrpSpPr>
              <a:grpSpLocks/>
            </p:cNvGrpSpPr>
            <p:nvPr/>
          </p:nvGrpSpPr>
          <p:grpSpPr bwMode="auto">
            <a:xfrm>
              <a:off x="33" y="2341"/>
              <a:ext cx="1486" cy="635"/>
              <a:chOff x="33" y="1610"/>
              <a:chExt cx="1075" cy="531"/>
            </a:xfrm>
          </p:grpSpPr>
          <p:sp>
            <p:nvSpPr>
              <p:cNvPr id="3139617" name="Rectangle 33"/>
              <p:cNvSpPr>
                <a:spLocks noChangeArrowheads="1"/>
              </p:cNvSpPr>
              <p:nvPr/>
            </p:nvSpPr>
            <p:spPr bwMode="auto">
              <a:xfrm>
                <a:off x="33" y="1610"/>
                <a:ext cx="1075" cy="531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  <p:sp>
            <p:nvSpPr>
              <p:cNvPr id="3139618" name="Rectangle 34"/>
              <p:cNvSpPr>
                <a:spLocks noChangeArrowheads="1"/>
              </p:cNvSpPr>
              <p:nvPr/>
            </p:nvSpPr>
            <p:spPr bwMode="auto">
              <a:xfrm>
                <a:off x="33" y="1610"/>
                <a:ext cx="1075" cy="531"/>
              </a:xfrm>
              <a:prstGeom prst="rect">
                <a:avLst/>
              </a:prstGeom>
              <a:solidFill>
                <a:srgbClr val="CCECFF"/>
              </a:solidFill>
              <a:ln w="14288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49263" eaLnBrk="0" fontAlgn="base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itchFamily="34" charset="0"/>
                  <a:buNone/>
                  <a:defRPr/>
                </a:pPr>
                <a:endParaRPr lang="it-IT" b="1">
                  <a:solidFill>
                    <a:srgbClr val="99CCFF"/>
                  </a:solidFill>
                  <a:ea typeface="MS Gothic" pitchFamily="49" charset="-128"/>
                  <a:cs typeface="Arial" pitchFamily="34" charset="0"/>
                </a:endParaRPr>
              </a:p>
            </p:txBody>
          </p:sp>
        </p:grpSp>
        <p:sp>
          <p:nvSpPr>
            <p:cNvPr id="495634" name="Rectangle 35"/>
            <p:cNvSpPr>
              <a:spLocks noChangeArrowheads="1"/>
            </p:cNvSpPr>
            <p:nvPr/>
          </p:nvSpPr>
          <p:spPr bwMode="auto">
            <a:xfrm>
              <a:off x="405" y="2341"/>
              <a:ext cx="78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err="1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Elemental</a:t>
              </a:r>
              <a:r>
                <a:rPr lang="it-IT" b="1" dirty="0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 </a:t>
              </a:r>
            </a:p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 err="1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Composition</a:t>
              </a:r>
              <a:endParaRPr lang="it-IT" dirty="0">
                <a:solidFill>
                  <a:srgbClr val="FF0000"/>
                </a:solidFill>
                <a:ea typeface="MS Gothic" pitchFamily="49" charset="-128"/>
                <a:cs typeface="Arial" pitchFamily="34" charset="0"/>
              </a:endParaRPr>
            </a:p>
          </p:txBody>
        </p:sp>
        <p:sp>
          <p:nvSpPr>
            <p:cNvPr id="495635" name="Rectangle 36"/>
            <p:cNvSpPr>
              <a:spLocks noChangeArrowheads="1"/>
            </p:cNvSpPr>
            <p:nvPr/>
          </p:nvSpPr>
          <p:spPr bwMode="auto">
            <a:xfrm>
              <a:off x="102" y="2719"/>
              <a:ext cx="147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100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[CREAM, ATIC, TRACER, NUCLEON,</a:t>
              </a:r>
            </a:p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100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  <a:cs typeface="Arial" pitchFamily="34" charset="0"/>
                </a:rPr>
                <a:t>CALET, ACCESS?, INCA?, </a:t>
              </a:r>
              <a:endParaRPr lang="it-IT">
                <a:solidFill>
                  <a:srgbClr val="FF0000"/>
                </a:solidFill>
                <a:ea typeface="MS Gothic" pitchFamily="49" charset="-128"/>
                <a:cs typeface="Arial" pitchFamily="34" charset="0"/>
              </a:endParaRPr>
            </a:p>
          </p:txBody>
        </p:sp>
        <p:sp>
          <p:nvSpPr>
            <p:cNvPr id="3139621" name="Line 37"/>
            <p:cNvSpPr>
              <a:spLocks noChangeShapeType="1"/>
            </p:cNvSpPr>
            <p:nvPr/>
          </p:nvSpPr>
          <p:spPr bwMode="auto">
            <a:xfrm>
              <a:off x="2879" y="1812"/>
              <a:ext cx="1" cy="338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endParaRPr lang="it-IT" b="1">
                <a:solidFill>
                  <a:srgbClr val="99CCFF"/>
                </a:solidFill>
                <a:ea typeface="MS Gothic" pitchFamily="49" charset="-128"/>
                <a:cs typeface="Arial" pitchFamily="34" charset="0"/>
              </a:endParaRPr>
            </a:p>
          </p:txBody>
        </p:sp>
      </p:grpSp>
      <p:pic>
        <p:nvPicPr>
          <p:cNvPr id="4956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890713"/>
            <a:ext cx="2438400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287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39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39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39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39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39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39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39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39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3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614363" y="842963"/>
            <a:ext cx="8001000" cy="5786437"/>
          </a:xfrm>
          <a:prstGeom prst="rect">
            <a:avLst/>
          </a:prstGeom>
          <a:solidFill>
            <a:srgbClr val="FFFFFF"/>
          </a:solidFill>
          <a:ln w="399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04838" y="238125"/>
            <a:ext cx="8001000" cy="457200"/>
          </a:xfrm>
          <a:prstGeom prst="rect">
            <a:avLst/>
          </a:prstGeom>
          <a:solidFill>
            <a:srgbClr val="00008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CR ELEMENTAL COMPOSITION BELOW THE KNEE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7772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5800" y="914400"/>
            <a:ext cx="3200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easurements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of the flux of different chemical elements below the knee have been carried out.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No appreciable difference between the slopes of the spectra of these nuclei was detected, all slopes being around  2.7 </a:t>
            </a:r>
          </a:p>
        </p:txBody>
      </p:sp>
      <p:pic>
        <p:nvPicPr>
          <p:cNvPr id="5273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1065213"/>
            <a:ext cx="456565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73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3721100"/>
            <a:ext cx="3114675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49288" y="6027738"/>
            <a:ext cx="45720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Trebuchet MS" pitchFamily="32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>
                <a:solidFill>
                  <a:srgbClr val="000000"/>
                </a:solidFill>
                <a:cs typeface="Arial" pitchFamily="34" charset="0"/>
              </a:rPr>
              <a:t>Spectral indices of a best power-law t to the combined TRACER data above 20 GeV/amu.</a:t>
            </a:r>
          </a:p>
        </p:txBody>
      </p:sp>
    </p:spTree>
    <p:extLst>
      <p:ext uri="{BB962C8B-B14F-4D97-AF65-F5344CB8AC3E}">
        <p14:creationId xmlns:p14="http://schemas.microsoft.com/office/powerpoint/2010/main" val="1097075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4" descr="Letter_Flux_HHe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0401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387" name="Rectangle 6"/>
          <p:cNvSpPr>
            <a:spLocks noChangeArrowheads="1"/>
          </p:cNvSpPr>
          <p:nvPr/>
        </p:nvSpPr>
        <p:spPr bwMode="auto">
          <a:xfrm>
            <a:off x="2014538" y="0"/>
            <a:ext cx="5113337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FF0000"/>
                </a:solidFill>
              </a:rPr>
              <a:t>Proton and Helium fluxes</a:t>
            </a:r>
          </a:p>
        </p:txBody>
      </p:sp>
      <p:sp>
        <p:nvSpPr>
          <p:cNvPr id="528388" name="Rectangle 7"/>
          <p:cNvSpPr>
            <a:spLocks noChangeArrowheads="1"/>
          </p:cNvSpPr>
          <p:nvPr/>
        </p:nvSpPr>
        <p:spPr bwMode="auto">
          <a:xfrm>
            <a:off x="7380288" y="1125538"/>
            <a:ext cx="1008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528389" name="Rectangle 8"/>
          <p:cNvSpPr>
            <a:spLocks noChangeArrowheads="1"/>
          </p:cNvSpPr>
          <p:nvPr/>
        </p:nvSpPr>
        <p:spPr bwMode="auto">
          <a:xfrm>
            <a:off x="7524750" y="3248025"/>
            <a:ext cx="10080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2" name="Rettangolo 1"/>
          <p:cNvSpPr/>
          <p:nvPr/>
        </p:nvSpPr>
        <p:spPr>
          <a:xfrm>
            <a:off x="461963" y="6381750"/>
            <a:ext cx="2376487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FF0000"/>
                </a:solidFill>
              </a:rPr>
              <a:t>Science 332,69 (2011)</a:t>
            </a:r>
          </a:p>
        </p:txBody>
      </p:sp>
    </p:spTree>
    <p:extLst>
      <p:ext uri="{BB962C8B-B14F-4D97-AF65-F5344CB8AC3E}">
        <p14:creationId xmlns:p14="http://schemas.microsoft.com/office/powerpoint/2010/main" val="2314017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2800" dirty="0" smtClean="0">
                <a:latin typeface="+mn-lt"/>
              </a:rPr>
              <a:t>Proton and </a:t>
            </a:r>
            <a:r>
              <a:rPr lang="it-IT" sz="2800" dirty="0" err="1" smtClean="0">
                <a:latin typeface="+mn-lt"/>
              </a:rPr>
              <a:t>Helium</a:t>
            </a:r>
            <a:r>
              <a:rPr lang="it-IT" sz="2800" dirty="0" smtClean="0">
                <a:latin typeface="+mn-lt"/>
              </a:rPr>
              <a:t> </a:t>
            </a:r>
            <a:r>
              <a:rPr lang="it-IT" sz="2800" dirty="0" err="1" smtClean="0">
                <a:latin typeface="+mn-lt"/>
              </a:rPr>
              <a:t>fluxes</a:t>
            </a:r>
            <a:endParaRPr lang="it-IT" sz="2800" dirty="0">
              <a:latin typeface="+mn-lt"/>
            </a:endParaRPr>
          </a:p>
        </p:txBody>
      </p:sp>
      <p:pic>
        <p:nvPicPr>
          <p:cNvPr id="529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7032625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019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Proton </a:t>
            </a:r>
            <a:r>
              <a:rPr lang="it-IT" dirty="0" err="1" smtClean="0"/>
              <a:t>Flux</a:t>
            </a:r>
            <a:endParaRPr lang="it-IT" dirty="0"/>
          </a:p>
        </p:txBody>
      </p:sp>
      <p:pic>
        <p:nvPicPr>
          <p:cNvPr id="3074" name="Picture 2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507520" cy="50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4376"/>
            <a:ext cx="374677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47" y="2492896"/>
            <a:ext cx="37799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40968"/>
            <a:ext cx="3559311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976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06090"/>
          </a:xfrm>
        </p:spPr>
        <p:txBody>
          <a:bodyPr/>
          <a:lstStyle/>
          <a:p>
            <a:r>
              <a:rPr lang="it-IT" dirty="0" err="1" smtClean="0"/>
              <a:t>Helium</a:t>
            </a:r>
            <a:r>
              <a:rPr lang="it-IT" dirty="0" smtClean="0"/>
              <a:t> </a:t>
            </a:r>
            <a:r>
              <a:rPr lang="it-IT" dirty="0" err="1" smtClean="0"/>
              <a:t>Flux</a:t>
            </a:r>
            <a:endParaRPr lang="it-IT" dirty="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869"/>
            <a:ext cx="5364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851920" cy="60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174" y="3140968"/>
            <a:ext cx="3851920" cy="5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20837"/>
            <a:ext cx="385192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92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2800" dirty="0" smtClean="0">
                <a:latin typeface="+mn-lt"/>
              </a:rPr>
              <a:t>Proton and </a:t>
            </a:r>
            <a:r>
              <a:rPr lang="it-IT" sz="2800" dirty="0" err="1" smtClean="0">
                <a:latin typeface="+mn-lt"/>
              </a:rPr>
              <a:t>Helium</a:t>
            </a:r>
            <a:r>
              <a:rPr lang="it-IT" sz="2800" dirty="0" smtClean="0">
                <a:latin typeface="+mn-lt"/>
              </a:rPr>
              <a:t> </a:t>
            </a:r>
            <a:r>
              <a:rPr lang="it-IT" sz="2800" dirty="0" err="1" smtClean="0">
                <a:latin typeface="+mn-lt"/>
              </a:rPr>
              <a:t>fluxes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400" b="0" dirty="0" err="1" smtClean="0">
                <a:latin typeface="+mn-lt"/>
              </a:rPr>
              <a:t>ApJ</a:t>
            </a:r>
            <a:r>
              <a:rPr lang="it-IT" sz="2400" b="0" dirty="0" smtClean="0">
                <a:latin typeface="+mn-lt"/>
              </a:rPr>
              <a:t>, 728, 122 (</a:t>
            </a:r>
            <a:r>
              <a:rPr lang="it-IT" sz="2400" b="0" smtClean="0">
                <a:latin typeface="+mn-lt"/>
              </a:rPr>
              <a:t>2011)  CREAM </a:t>
            </a:r>
            <a:r>
              <a:rPr lang="it-IT" sz="2400" b="0" dirty="0" smtClean="0">
                <a:latin typeface="+mn-lt"/>
              </a:rPr>
              <a:t/>
            </a:r>
            <a:br>
              <a:rPr lang="it-IT" sz="2400" b="0" dirty="0" smtClean="0">
                <a:latin typeface="+mn-lt"/>
              </a:rPr>
            </a:br>
            <a:endParaRPr lang="it-IT" sz="2400" b="0" dirty="0">
              <a:latin typeface="+mn-lt"/>
            </a:endParaRPr>
          </a:p>
        </p:txBody>
      </p:sp>
      <p:pic>
        <p:nvPicPr>
          <p:cNvPr id="532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63650"/>
            <a:ext cx="7188200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788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2129"/>
            <a:ext cx="8839200" cy="5493471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1000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err="1" smtClean="0">
                <a:solidFill>
                  <a:srgbClr val="D16349"/>
                </a:solidFill>
              </a:rPr>
              <a:t>Heavier</a:t>
            </a:r>
            <a:r>
              <a:rPr lang="it-IT" sz="4000" dirty="0" smtClean="0">
                <a:solidFill>
                  <a:srgbClr val="D16349"/>
                </a:solidFill>
              </a:rPr>
              <a:t> </a:t>
            </a:r>
            <a:r>
              <a:rPr lang="it-IT" sz="4000" dirty="0" err="1" smtClean="0">
                <a:solidFill>
                  <a:srgbClr val="D16349"/>
                </a:solidFill>
              </a:rPr>
              <a:t>elements</a:t>
            </a:r>
            <a:r>
              <a:rPr lang="it-IT" sz="4000" dirty="0" smtClean="0">
                <a:solidFill>
                  <a:srgbClr val="D16349"/>
                </a:solidFill>
              </a:rPr>
              <a:t>: </a:t>
            </a:r>
            <a:r>
              <a:rPr lang="it-IT" sz="4000" dirty="0" err="1" smtClean="0">
                <a:solidFill>
                  <a:srgbClr val="D16349"/>
                </a:solidFill>
              </a:rPr>
              <a:t>hardening</a:t>
            </a:r>
            <a:endParaRPr lang="it-IT" sz="4000" dirty="0">
              <a:solidFill>
                <a:srgbClr val="D163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1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Proton to </a:t>
            </a:r>
            <a:r>
              <a:rPr lang="it-IT" dirty="0" err="1" smtClean="0"/>
              <a:t>helium</a:t>
            </a:r>
            <a:r>
              <a:rPr lang="it-IT" dirty="0" smtClean="0"/>
              <a:t> ratio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556792"/>
            <a:ext cx="852487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59600"/>
            <a:ext cx="60483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653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Proton to Helium ratio</a:t>
            </a:r>
            <a:br>
              <a:rPr lang="it-IT" smtClean="0"/>
            </a:br>
            <a:r>
              <a:rPr lang="it-IT" sz="2400" smtClean="0"/>
              <a:t>ApJ, 728, 122 (2011)  CREAM</a:t>
            </a:r>
            <a:br>
              <a:rPr lang="it-IT" sz="2400" smtClean="0"/>
            </a:br>
            <a:endParaRPr lang="it-IT" sz="2400" smtClean="0"/>
          </a:p>
        </p:txBody>
      </p:sp>
      <p:pic>
        <p:nvPicPr>
          <p:cNvPr id="533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33475"/>
            <a:ext cx="7677150" cy="572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576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it-IT" sz="1800" dirty="0" smtClean="0"/>
              <a:t>P. Blasi astro-</a:t>
            </a:r>
            <a:r>
              <a:rPr lang="it-IT" sz="1800" dirty="0" err="1" smtClean="0"/>
              <a:t>ph</a:t>
            </a:r>
            <a:r>
              <a:rPr lang="it-IT" sz="1800" dirty="0" smtClean="0"/>
              <a:t> 1105.4521</a:t>
            </a:r>
            <a:endParaRPr lang="it-IT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6332854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911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8" name="Picture 2" descr="pag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60363"/>
            <a:ext cx="8893175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7308850" y="6308725"/>
            <a:ext cx="1709738" cy="1889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Proton </a:t>
            </a:r>
            <a:r>
              <a:rPr lang="it-IT" dirty="0" err="1" smtClean="0"/>
              <a:t>flux</a:t>
            </a:r>
            <a:endParaRPr lang="it-IT" dirty="0"/>
          </a:p>
        </p:txBody>
      </p:sp>
      <p:grpSp>
        <p:nvGrpSpPr>
          <p:cNvPr id="535555" name="Group 3"/>
          <p:cNvGrpSpPr>
            <a:grpSpLocks/>
          </p:cNvGrpSpPr>
          <p:nvPr/>
        </p:nvGrpSpPr>
        <p:grpSpPr bwMode="auto">
          <a:xfrm>
            <a:off x="541338" y="1196975"/>
            <a:ext cx="7775575" cy="5265738"/>
            <a:chOff x="144" y="624"/>
            <a:chExt cx="2928" cy="2047"/>
          </a:xfrm>
        </p:grpSpPr>
        <p:grpSp>
          <p:nvGrpSpPr>
            <p:cNvPr id="535556" name="Group 4"/>
            <p:cNvGrpSpPr>
              <a:grpSpLocks/>
            </p:cNvGrpSpPr>
            <p:nvPr/>
          </p:nvGrpSpPr>
          <p:grpSpPr bwMode="auto">
            <a:xfrm>
              <a:off x="144" y="624"/>
              <a:ext cx="2928" cy="2047"/>
              <a:chOff x="144" y="624"/>
              <a:chExt cx="2928" cy="2047"/>
            </a:xfrm>
          </p:grpSpPr>
          <p:pic>
            <p:nvPicPr>
              <p:cNvPr id="535558" name="Picture 5" descr="cream1_H_comp8a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94" r="3015"/>
              <a:stretch>
                <a:fillRect/>
              </a:stretch>
            </p:blipFill>
            <p:spPr bwMode="auto">
              <a:xfrm>
                <a:off x="144" y="624"/>
                <a:ext cx="2928" cy="2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5559" name="Text Box 6"/>
              <p:cNvSpPr txBox="1">
                <a:spLocks noChangeArrowheads="1"/>
              </p:cNvSpPr>
              <p:nvPr/>
            </p:nvSpPr>
            <p:spPr bwMode="auto">
              <a:xfrm>
                <a:off x="2112" y="768"/>
                <a:ext cx="333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  <a:latin typeface="Comic Sans MS" pitchFamily="66" charset="0"/>
                  </a:rPr>
                  <a:t>proton</a:t>
                </a:r>
              </a:p>
            </p:txBody>
          </p:sp>
          <p:sp>
            <p:nvSpPr>
              <p:cNvPr id="535560" name="Rectangle 7"/>
              <p:cNvSpPr>
                <a:spLocks noChangeArrowheads="1"/>
              </p:cNvSpPr>
              <p:nvPr/>
            </p:nvSpPr>
            <p:spPr bwMode="auto">
              <a:xfrm>
                <a:off x="1824" y="2496"/>
                <a:ext cx="384" cy="1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35557" name="Freeform 8"/>
            <p:cNvSpPr>
              <a:spLocks/>
            </p:cNvSpPr>
            <p:nvPr/>
          </p:nvSpPr>
          <p:spPr bwMode="auto">
            <a:xfrm rot="-364125">
              <a:off x="1681" y="960"/>
              <a:ext cx="1223" cy="1454"/>
            </a:xfrm>
            <a:custGeom>
              <a:avLst/>
              <a:gdLst>
                <a:gd name="T0" fmla="*/ 8739 w 956"/>
                <a:gd name="T1" fmla="*/ 72 h 1217"/>
                <a:gd name="T2" fmla="*/ 9963 w 956"/>
                <a:gd name="T3" fmla="*/ 552 h 1217"/>
                <a:gd name="T4" fmla="*/ 11823 w 956"/>
                <a:gd name="T5" fmla="*/ 1005 h 1217"/>
                <a:gd name="T6" fmla="*/ 13372 w 956"/>
                <a:gd name="T7" fmla="*/ 1603 h 1217"/>
                <a:gd name="T8" fmla="*/ 13971 w 956"/>
                <a:gd name="T9" fmla="*/ 1967 h 1217"/>
                <a:gd name="T10" fmla="*/ 17654 w 956"/>
                <a:gd name="T11" fmla="*/ 3137 h 1217"/>
                <a:gd name="T12" fmla="*/ 20417 w 956"/>
                <a:gd name="T13" fmla="*/ 4553 h 1217"/>
                <a:gd name="T14" fmla="*/ 24092 w 956"/>
                <a:gd name="T15" fmla="*/ 6079 h 1217"/>
                <a:gd name="T16" fmla="*/ 29933 w 956"/>
                <a:gd name="T17" fmla="*/ 7263 h 1217"/>
                <a:gd name="T18" fmla="*/ 29933 w 956"/>
                <a:gd name="T19" fmla="*/ 7975 h 1217"/>
                <a:gd name="T20" fmla="*/ 28711 w 956"/>
                <a:gd name="T21" fmla="*/ 11407 h 1217"/>
                <a:gd name="T22" fmla="*/ 26570 w 956"/>
                <a:gd name="T23" fmla="*/ 14576 h 1217"/>
                <a:gd name="T24" fmla="*/ 21037 w 956"/>
                <a:gd name="T25" fmla="*/ 14691 h 1217"/>
                <a:gd name="T26" fmla="*/ 19805 w 956"/>
                <a:gd name="T27" fmla="*/ 13863 h 1217"/>
                <a:gd name="T28" fmla="*/ 16109 w 956"/>
                <a:gd name="T29" fmla="*/ 8084 h 1217"/>
                <a:gd name="T30" fmla="*/ 14893 w 956"/>
                <a:gd name="T31" fmla="*/ 7384 h 1217"/>
                <a:gd name="T32" fmla="*/ 9684 w 956"/>
                <a:gd name="T33" fmla="*/ 5606 h 1217"/>
                <a:gd name="T34" fmla="*/ 5067 w 956"/>
                <a:gd name="T35" fmla="*/ 4440 h 1217"/>
                <a:gd name="T36" fmla="*/ 1055 w 956"/>
                <a:gd name="T37" fmla="*/ 3977 h 1217"/>
                <a:gd name="T38" fmla="*/ 157 w 956"/>
                <a:gd name="T39" fmla="*/ 3734 h 1217"/>
                <a:gd name="T40" fmla="*/ 3837 w 956"/>
                <a:gd name="T41" fmla="*/ 2910 h 1217"/>
                <a:gd name="T42" fmla="*/ 6280 w 956"/>
                <a:gd name="T43" fmla="*/ 2073 h 1217"/>
                <a:gd name="T44" fmla="*/ 7851 w 956"/>
                <a:gd name="T45" fmla="*/ 662 h 1217"/>
                <a:gd name="T46" fmla="*/ 8450 w 956"/>
                <a:gd name="T47" fmla="*/ 314 h 1217"/>
                <a:gd name="T48" fmla="*/ 9358 w 956"/>
                <a:gd name="T49" fmla="*/ 72 h 1217"/>
                <a:gd name="T50" fmla="*/ 8739 w 956"/>
                <a:gd name="T51" fmla="*/ 72 h 12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56" h="1217">
                  <a:moveTo>
                    <a:pt x="278" y="6"/>
                  </a:moveTo>
                  <a:cubicBezTo>
                    <a:pt x="291" y="19"/>
                    <a:pt x="303" y="34"/>
                    <a:pt x="317" y="45"/>
                  </a:cubicBezTo>
                  <a:cubicBezTo>
                    <a:pt x="335" y="60"/>
                    <a:pt x="376" y="84"/>
                    <a:pt x="376" y="84"/>
                  </a:cubicBezTo>
                  <a:cubicBezTo>
                    <a:pt x="427" y="164"/>
                    <a:pt x="360" y="68"/>
                    <a:pt x="425" y="133"/>
                  </a:cubicBezTo>
                  <a:cubicBezTo>
                    <a:pt x="433" y="141"/>
                    <a:pt x="436" y="154"/>
                    <a:pt x="444" y="163"/>
                  </a:cubicBezTo>
                  <a:cubicBezTo>
                    <a:pt x="471" y="195"/>
                    <a:pt x="526" y="237"/>
                    <a:pt x="561" y="260"/>
                  </a:cubicBezTo>
                  <a:cubicBezTo>
                    <a:pt x="590" y="304"/>
                    <a:pt x="612" y="340"/>
                    <a:pt x="649" y="377"/>
                  </a:cubicBezTo>
                  <a:cubicBezTo>
                    <a:pt x="668" y="435"/>
                    <a:pt x="717" y="471"/>
                    <a:pt x="766" y="504"/>
                  </a:cubicBezTo>
                  <a:cubicBezTo>
                    <a:pt x="829" y="546"/>
                    <a:pt x="879" y="583"/>
                    <a:pt x="952" y="602"/>
                  </a:cubicBezTo>
                  <a:cubicBezTo>
                    <a:pt x="925" y="679"/>
                    <a:pt x="952" y="583"/>
                    <a:pt x="952" y="660"/>
                  </a:cubicBezTo>
                  <a:cubicBezTo>
                    <a:pt x="952" y="751"/>
                    <a:pt x="931" y="855"/>
                    <a:pt x="913" y="944"/>
                  </a:cubicBezTo>
                  <a:cubicBezTo>
                    <a:pt x="910" y="1014"/>
                    <a:pt x="956" y="1197"/>
                    <a:pt x="845" y="1207"/>
                  </a:cubicBezTo>
                  <a:cubicBezTo>
                    <a:pt x="786" y="1212"/>
                    <a:pt x="728" y="1214"/>
                    <a:pt x="669" y="1217"/>
                  </a:cubicBezTo>
                  <a:cubicBezTo>
                    <a:pt x="624" y="1202"/>
                    <a:pt x="614" y="1196"/>
                    <a:pt x="630" y="1149"/>
                  </a:cubicBezTo>
                  <a:cubicBezTo>
                    <a:pt x="589" y="989"/>
                    <a:pt x="564" y="828"/>
                    <a:pt x="513" y="670"/>
                  </a:cubicBezTo>
                  <a:cubicBezTo>
                    <a:pt x="506" y="648"/>
                    <a:pt x="487" y="631"/>
                    <a:pt x="474" y="612"/>
                  </a:cubicBezTo>
                  <a:cubicBezTo>
                    <a:pt x="426" y="541"/>
                    <a:pt x="378" y="504"/>
                    <a:pt x="308" y="465"/>
                  </a:cubicBezTo>
                  <a:cubicBezTo>
                    <a:pt x="263" y="440"/>
                    <a:pt x="211" y="385"/>
                    <a:pt x="161" y="368"/>
                  </a:cubicBezTo>
                  <a:cubicBezTo>
                    <a:pt x="119" y="354"/>
                    <a:pt x="76" y="342"/>
                    <a:pt x="34" y="329"/>
                  </a:cubicBezTo>
                  <a:cubicBezTo>
                    <a:pt x="24" y="322"/>
                    <a:pt x="0" y="319"/>
                    <a:pt x="5" y="309"/>
                  </a:cubicBezTo>
                  <a:cubicBezTo>
                    <a:pt x="15" y="290"/>
                    <a:pt x="92" y="250"/>
                    <a:pt x="122" y="241"/>
                  </a:cubicBezTo>
                  <a:cubicBezTo>
                    <a:pt x="153" y="219"/>
                    <a:pt x="169" y="194"/>
                    <a:pt x="200" y="172"/>
                  </a:cubicBezTo>
                  <a:cubicBezTo>
                    <a:pt x="214" y="131"/>
                    <a:pt x="235" y="98"/>
                    <a:pt x="249" y="55"/>
                  </a:cubicBezTo>
                  <a:cubicBezTo>
                    <a:pt x="253" y="44"/>
                    <a:pt x="261" y="34"/>
                    <a:pt x="269" y="26"/>
                  </a:cubicBezTo>
                  <a:cubicBezTo>
                    <a:pt x="277" y="18"/>
                    <a:pt x="293" y="17"/>
                    <a:pt x="298" y="6"/>
                  </a:cubicBezTo>
                  <a:cubicBezTo>
                    <a:pt x="301" y="0"/>
                    <a:pt x="285" y="6"/>
                    <a:pt x="278" y="6"/>
                  </a:cubicBezTo>
                  <a:close/>
                </a:path>
              </a:pathLst>
            </a:custGeom>
            <a:solidFill>
              <a:schemeClr val="accent1">
                <a:alpha val="65097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858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B/C ratio</a:t>
            </a:r>
            <a:endParaRPr lang="it-IT" dirty="0"/>
          </a:p>
        </p:txBody>
      </p:sp>
      <p:pic>
        <p:nvPicPr>
          <p:cNvPr id="539651" name="Picture 2" descr="C:\Users\picozza\AppData\Local\Microsoft\Windows\Temporary Internet Files\Low\Content.IE5\F4LQI24B\ratio_bc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8" y="1244095"/>
            <a:ext cx="8645525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1944216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28" y="2141892"/>
            <a:ext cx="10572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755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137525" cy="1052513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 CREAM  </a:t>
            </a:r>
            <a:r>
              <a:rPr lang="it-IT" sz="3600" b="0" dirty="0" smtClean="0">
                <a:solidFill>
                  <a:schemeClr val="accent2"/>
                </a:solidFill>
                <a:effectLst/>
              </a:rPr>
              <a:t/>
            </a:r>
            <a:br>
              <a:rPr lang="it-IT" sz="3600" b="0" dirty="0" smtClean="0">
                <a:solidFill>
                  <a:schemeClr val="accent2"/>
                </a:solidFill>
                <a:effectLst/>
              </a:rPr>
            </a:br>
            <a:r>
              <a:rPr lang="it-IT" sz="1800" b="0" dirty="0" smtClean="0">
                <a:solidFill>
                  <a:schemeClr val="accent2"/>
                </a:solidFill>
                <a:effectLst/>
              </a:rPr>
              <a:t/>
            </a:r>
            <a:br>
              <a:rPr lang="it-IT" sz="1800" b="0" dirty="0" smtClean="0">
                <a:solidFill>
                  <a:schemeClr val="accent2"/>
                </a:solidFill>
                <a:effectLst/>
              </a:rPr>
            </a:br>
            <a:r>
              <a:rPr lang="it-IT" sz="3600" b="0" dirty="0" smtClean="0">
                <a:solidFill>
                  <a:schemeClr val="accent2"/>
                </a:solidFill>
                <a:effectLst/>
              </a:rPr>
              <a:t/>
            </a:r>
            <a:br>
              <a:rPr lang="it-IT" sz="3600" b="0" dirty="0" smtClean="0">
                <a:solidFill>
                  <a:schemeClr val="accent2"/>
                </a:solidFill>
                <a:effectLst/>
              </a:rPr>
            </a:br>
            <a:endParaRPr lang="it-IT" sz="3600" b="0" dirty="0" smtClean="0">
              <a:solidFill>
                <a:schemeClr val="accent2"/>
              </a:solidFill>
              <a:effectLst/>
            </a:endParaRPr>
          </a:p>
        </p:txBody>
      </p:sp>
      <p:pic>
        <p:nvPicPr>
          <p:cNvPr id="540675" name="Picture 5" descr="_fig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211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6804025" y="1484313"/>
            <a:ext cx="18716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δ</a:t>
            </a:r>
            <a:r>
              <a:rPr lang="it-IT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= </a:t>
            </a:r>
            <a:r>
              <a:rPr lang="it-IT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0.33 top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      0.6  med.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      0.7   bot.</a:t>
            </a:r>
          </a:p>
        </p:txBody>
      </p:sp>
      <p:sp>
        <p:nvSpPr>
          <p:cNvPr id="540677" name="Rectangle 8"/>
          <p:cNvSpPr>
            <a:spLocks noChangeArrowheads="1"/>
          </p:cNvSpPr>
          <p:nvPr/>
        </p:nvSpPr>
        <p:spPr bwMode="auto">
          <a:xfrm>
            <a:off x="2843213" y="1341438"/>
            <a:ext cx="34575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>
                <a:solidFill>
                  <a:srgbClr val="3366FF"/>
                </a:solidFill>
                <a:cs typeface="Arial" pitchFamily="34" charset="0"/>
              </a:rPr>
              <a:t>                   astro-ph/0808.1718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>
              <a:solidFill>
                <a:srgbClr val="3366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050" cy="34607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600" smtClean="0"/>
              <a:t>                          ATIC             </a:t>
            </a:r>
            <a:endParaRPr lang="it-IT" sz="2000" smtClean="0"/>
          </a:p>
        </p:txBody>
      </p:sp>
      <p:pic>
        <p:nvPicPr>
          <p:cNvPr id="541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852488"/>
            <a:ext cx="7885113" cy="600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99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0"/>
            <a:ext cx="9263063" cy="66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23" name="Rectangle 6"/>
          <p:cNvSpPr>
            <a:spLocks noChangeArrowheads="1"/>
          </p:cNvSpPr>
          <p:nvPr/>
        </p:nvSpPr>
        <p:spPr bwMode="auto">
          <a:xfrm>
            <a:off x="6732588" y="4005263"/>
            <a:ext cx="215900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724" name="Rectangle 7"/>
          <p:cNvSpPr>
            <a:spLocks noChangeArrowheads="1"/>
          </p:cNvSpPr>
          <p:nvPr/>
        </p:nvSpPr>
        <p:spPr bwMode="auto">
          <a:xfrm>
            <a:off x="6659563" y="3860800"/>
            <a:ext cx="504825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39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4" descr="Graph_CsuO_ECRS_all-fin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7713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4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it-IT"/>
              <a:t>CREAM  2 </a:t>
            </a:r>
            <a:r>
              <a:rPr lang="it-IT" sz="2800">
                <a:solidFill>
                  <a:schemeClr val="folHlink"/>
                </a:solidFill>
                <a:effectLst/>
              </a:rPr>
              <a:t>astro-ph/0808.1718  </a:t>
            </a:r>
            <a:r>
              <a:rPr lang="it-IT" sz="3600">
                <a:solidFill>
                  <a:schemeClr val="folHlink"/>
                </a:solidFill>
                <a:effectLst/>
              </a:rPr>
              <a:t>    ATIC </a:t>
            </a:r>
            <a:endParaRPr lang="it-IT" sz="2800">
              <a:solidFill>
                <a:schemeClr val="folHlink"/>
              </a:solidFill>
              <a:effectLst/>
            </a:endParaRPr>
          </a:p>
        </p:txBody>
      </p:sp>
      <p:pic>
        <p:nvPicPr>
          <p:cNvPr id="54477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449897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4772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1052513"/>
            <a:ext cx="4627562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645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2263"/>
            <a:ext cx="8231188" cy="10525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Ctr="0"/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/>
              <a:t>Positrons and Electrons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539750" y="1260475"/>
            <a:ext cx="79200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US" sz="2600" dirty="0" smtClean="0">
                <a:solidFill>
                  <a:srgbClr val="FFFFFF"/>
                </a:solidFill>
                <a:latin typeface="Arial" charset="0"/>
                <a:ea typeface="MS Gothic" pitchFamily="49" charset="-128"/>
                <a:cs typeface="Arial" charset="0"/>
              </a:rPr>
              <a:t>Where do </a:t>
            </a:r>
            <a:r>
              <a:rPr lang="en-US" sz="2600" dirty="0" smtClean="0">
                <a:solidFill>
                  <a:srgbClr val="FF0000"/>
                </a:solidFill>
                <a:latin typeface="Arial" charset="0"/>
                <a:ea typeface="MS Gothic" pitchFamily="49" charset="-128"/>
                <a:cs typeface="Arial" charset="0"/>
              </a:rPr>
              <a:t>positrons and electrons </a:t>
            </a:r>
            <a:r>
              <a:rPr lang="en-US" sz="2600" dirty="0" smtClean="0">
                <a:solidFill>
                  <a:srgbClr val="FFFFFF"/>
                </a:solidFill>
                <a:latin typeface="Arial" charset="0"/>
                <a:ea typeface="MS Gothic" pitchFamily="49" charset="-128"/>
                <a:cs typeface="Arial" charset="0"/>
              </a:rPr>
              <a:t> come from?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0" y="1773238"/>
            <a:ext cx="882015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US" sz="2600" smtClean="0">
                <a:solidFill>
                  <a:srgbClr val="FFFFFF"/>
                </a:solidFill>
                <a:latin typeface="Arial" charset="0"/>
                <a:ea typeface="MS Gothic" pitchFamily="49" charset="-128"/>
                <a:cs typeface="Arial" charset="0"/>
              </a:rPr>
              <a:t>Mostly locally within 1 Kpc, due to the energy losses by Synchrotron Radiation and Inverse Compton scattering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539750" y="3600450"/>
            <a:ext cx="197961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  <a:ea typeface="MS Gothic" pitchFamily="49" charset="-128"/>
                <a:cs typeface="Arial" charset="0"/>
              </a:rPr>
              <a:t>Typical lifetime</a:t>
            </a:r>
          </a:p>
        </p:txBody>
      </p:sp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59225"/>
            <a:ext cx="36258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808288"/>
            <a:ext cx="5003800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4" name="Line 8"/>
          <p:cNvSpPr>
            <a:spLocks noChangeShapeType="1"/>
          </p:cNvSpPr>
          <p:nvPr/>
        </p:nvSpPr>
        <p:spPr bwMode="auto">
          <a:xfrm>
            <a:off x="6767513" y="3060700"/>
            <a:ext cx="1587" cy="3311525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611188" y="5805488"/>
            <a:ext cx="30956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sz="2400" b="1" smtClean="0">
                <a:solidFill>
                  <a:srgbClr val="FFFFFF"/>
                </a:solidFill>
                <a:latin typeface="Arial" charset="0"/>
                <a:ea typeface="MS Gothic" pitchFamily="49" charset="-128"/>
              </a:rPr>
              <a:t>Antiprotons within 10 Kpc </a:t>
            </a:r>
          </a:p>
        </p:txBody>
      </p:sp>
    </p:spTree>
    <p:extLst>
      <p:ext uri="{BB962C8B-B14F-4D97-AF65-F5344CB8AC3E}">
        <p14:creationId xmlns:p14="http://schemas.microsoft.com/office/powerpoint/2010/main" val="1931433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PamElectronFlux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44624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75856" y="4437112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Phys</a:t>
            </a:r>
            <a:r>
              <a:rPr lang="it-IT" b="1" dirty="0"/>
              <a:t>. Rev. </a:t>
            </a:r>
            <a:r>
              <a:rPr lang="it-IT" b="1" dirty="0" err="1"/>
              <a:t>Lett</a:t>
            </a:r>
            <a:r>
              <a:rPr lang="it-IT" b="1" dirty="0"/>
              <a:t>. 106, 201101 (2011)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8255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2362200" cy="838200"/>
          </a:xfrm>
          <a:solidFill>
            <a:srgbClr val="FFF8C2"/>
          </a:solidFill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Electron absolute flux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2400" y="1752600"/>
            <a:ext cx="2743200" cy="4876800"/>
          </a:xfrm>
        </p:spPr>
        <p:txBody>
          <a:bodyPr>
            <a:normAutofit lnSpcReduction="10000"/>
          </a:bodyPr>
          <a:lstStyle/>
          <a:p>
            <a:pPr marL="107950" indent="-10795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dirty="0" smtClean="0"/>
              <a:t>Largest energy range covered  in any  experiment hitherto with no atmospheric overburden</a:t>
            </a:r>
          </a:p>
          <a:p>
            <a:pPr marL="107950" indent="-10795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b="1" dirty="0" smtClean="0"/>
              <a:t>Low energy</a:t>
            </a:r>
          </a:p>
          <a:p>
            <a:pPr marL="233363" indent="-125413">
              <a:buClr>
                <a:schemeClr val="bg1"/>
              </a:buClr>
              <a:buFont typeface="Arial" pitchFamily="34" charset="0"/>
              <a:buChar char="•"/>
            </a:pPr>
            <a:r>
              <a:rPr lang="en-US" dirty="0" smtClean="0"/>
              <a:t> minimum solar activity      (</a:t>
            </a:r>
            <a:r>
              <a:rPr lang="en-US" dirty="0" smtClean="0">
                <a:latin typeface="Symbol" pitchFamily="18" charset="2"/>
              </a:rPr>
              <a:t>f </a:t>
            </a:r>
            <a:r>
              <a:rPr lang="en-US" dirty="0">
                <a:latin typeface="Symbol" pitchFamily="18" charset="2"/>
              </a:rPr>
              <a:t>= </a:t>
            </a:r>
            <a:r>
              <a:rPr lang="en-US" dirty="0"/>
              <a:t>450÷550 GV</a:t>
            </a:r>
            <a:r>
              <a:rPr lang="en-US" dirty="0" smtClean="0"/>
              <a:t>)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107950" indent="-10795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b="1" dirty="0" smtClean="0"/>
              <a:t>High  energy</a:t>
            </a:r>
          </a:p>
          <a:p>
            <a:pPr marL="225425" lvl="1" indent="-10795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No significant disagreement  with recent ATIC and Fermi data</a:t>
            </a:r>
            <a:endParaRPr lang="en-US" sz="1600" dirty="0" smtClean="0"/>
          </a:p>
          <a:p>
            <a:pPr marL="225425" lvl="1" indent="-10795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Softer spectrum consistent with both systematics and growing positron component</a:t>
            </a:r>
          </a:p>
          <a:p>
            <a:pPr marL="107950" indent="-107950">
              <a:buClr>
                <a:schemeClr val="bg1"/>
              </a:buClr>
              <a:buFont typeface="Wingdings" pitchFamily="2" charset="2"/>
              <a:buChar char="§"/>
            </a:pPr>
            <a:endParaRPr lang="en-US" dirty="0" smtClean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3063" y="1522413"/>
            <a:ext cx="6057900" cy="4208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ular Callout 16"/>
          <p:cNvSpPr/>
          <p:nvPr/>
        </p:nvSpPr>
        <p:spPr>
          <a:xfrm>
            <a:off x="6400800" y="3656013"/>
            <a:ext cx="1752600" cy="458787"/>
          </a:xfrm>
          <a:prstGeom prst="wedgeRectCallout">
            <a:avLst>
              <a:gd name="adj1" fmla="val 35324"/>
              <a:gd name="adj2" fmla="val 5759"/>
            </a:avLst>
          </a:prstGeom>
          <a:ln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Spectrometric measurement</a:t>
            </a:r>
            <a:endParaRPr lang="en-US" sz="1600" baseline="30000" dirty="0">
              <a:solidFill>
                <a:prstClr val="white"/>
              </a:solidFill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343400" y="1295400"/>
            <a:ext cx="3654425" cy="3079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Adriani et al. , PRL 106, 201101 (2011)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848600" y="995363"/>
            <a:ext cx="914400" cy="458787"/>
          </a:xfrm>
          <a:prstGeom prst="wedgeRectCallout">
            <a:avLst>
              <a:gd name="adj1" fmla="val -71212"/>
              <a:gd name="adj2" fmla="val 185552"/>
            </a:avLst>
          </a:prstGeom>
          <a:solidFill>
            <a:srgbClr val="0000FF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</a:rPr>
              <a:t>e</a:t>
            </a:r>
            <a:r>
              <a:rPr lang="en-US" b="1" baseline="30000" dirty="0">
                <a:solidFill>
                  <a:prstClr val="white"/>
                </a:solidFill>
              </a:rPr>
              <a:t>+</a:t>
            </a:r>
            <a:r>
              <a:rPr lang="en-US" b="1" dirty="0">
                <a:solidFill>
                  <a:prstClr val="white"/>
                </a:solidFill>
              </a:rPr>
              <a:t>  +e</a:t>
            </a:r>
            <a:r>
              <a:rPr lang="en-US" b="1" baseline="30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6400800" y="4495800"/>
            <a:ext cx="1752600" cy="458788"/>
          </a:xfrm>
          <a:prstGeom prst="wedgeRectCallout">
            <a:avLst>
              <a:gd name="adj1" fmla="val 35324"/>
              <a:gd name="adj2" fmla="val 5759"/>
            </a:avLst>
          </a:prstGeom>
          <a:solidFill>
            <a:srgbClr val="0000FF"/>
          </a:solidFill>
          <a:ln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Calorimetric measurements</a:t>
            </a:r>
            <a:endParaRPr lang="en-US" sz="1600" baseline="30000" dirty="0">
              <a:solidFill>
                <a:prstClr val="white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6019800" y="3352800"/>
            <a:ext cx="274638" cy="9080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>
            <a:off x="6019800" y="4314825"/>
            <a:ext cx="274638" cy="906463"/>
          </a:xfrm>
          <a:prstGeom prst="righ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Rectangular Callout 22"/>
          <p:cNvSpPr/>
          <p:nvPr/>
        </p:nvSpPr>
        <p:spPr>
          <a:xfrm>
            <a:off x="3581400" y="1066800"/>
            <a:ext cx="685800" cy="458788"/>
          </a:xfrm>
          <a:prstGeom prst="wedgeRectCallout">
            <a:avLst>
              <a:gd name="adj1" fmla="val 64736"/>
              <a:gd name="adj2" fmla="val 275449"/>
            </a:avLst>
          </a:prstGeom>
          <a:solidFill>
            <a:schemeClr val="tx1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</a:rPr>
              <a:t>e</a:t>
            </a:r>
            <a:r>
              <a:rPr lang="en-US" b="1" baseline="30000" dirty="0">
                <a:solidFill>
                  <a:prstClr val="white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550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 descr="_fig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195" name="Rectangle 3"/>
          <p:cNvSpPr>
            <a:spLocks noChangeArrowheads="1"/>
          </p:cNvSpPr>
          <p:nvPr/>
        </p:nvSpPr>
        <p:spPr bwMode="auto">
          <a:xfrm>
            <a:off x="2627313" y="1052513"/>
            <a:ext cx="647700" cy="2873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b="1">
                <a:solidFill>
                  <a:srgbClr val="99CC00"/>
                </a:solidFill>
                <a:ea typeface="MS Gothic" pitchFamily="49" charset="-128"/>
                <a:cs typeface="Arial" pitchFamily="34" charset="0"/>
              </a:rPr>
              <a:t>e</a:t>
            </a:r>
            <a:r>
              <a:rPr lang="it-IT" b="1" baseline="30000">
                <a:solidFill>
                  <a:srgbClr val="99CC00"/>
                </a:solidFill>
                <a:ea typeface="MS Gothic" pitchFamily="49" charset="-128"/>
                <a:cs typeface="Arial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160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sz="2800" dirty="0" err="1" smtClean="0"/>
              <a:t>Problematic</a:t>
            </a:r>
            <a:r>
              <a:rPr lang="it-IT" sz="2800" dirty="0" smtClean="0"/>
              <a:t> </a:t>
            </a:r>
            <a:r>
              <a:rPr lang="it-IT" sz="2800" dirty="0" err="1" smtClean="0"/>
              <a:t>aspects</a:t>
            </a:r>
            <a:r>
              <a:rPr lang="it-IT" sz="2800" dirty="0" smtClean="0"/>
              <a:t> of the SNR </a:t>
            </a:r>
            <a:r>
              <a:rPr lang="it-IT" sz="2800" dirty="0" err="1" smtClean="0"/>
              <a:t>Paradigm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251917"/>
            <a:ext cx="8229600" cy="560608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Can </a:t>
            </a:r>
            <a:r>
              <a:rPr lang="en-US" sz="2400" dirty="0"/>
              <a:t>we consider the SNR paradigm as proven right?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We </a:t>
            </a:r>
            <a:r>
              <a:rPr lang="en-US" sz="2400" dirty="0"/>
              <a:t>are plenty of evidences that at least some of </a:t>
            </a:r>
            <a:r>
              <a:rPr lang="en-US" sz="2400" dirty="0" smtClean="0"/>
              <a:t>the SNRs </a:t>
            </a:r>
            <a:r>
              <a:rPr lang="en-US" sz="2400" dirty="0"/>
              <a:t>we observe are accelerating CRs efficiently. </a:t>
            </a:r>
            <a:endParaRPr lang="en-US" sz="2400" dirty="0" smtClean="0"/>
          </a:p>
          <a:p>
            <a:r>
              <a:rPr lang="en-US" sz="2400" dirty="0" smtClean="0"/>
              <a:t>However other </a:t>
            </a:r>
            <a:r>
              <a:rPr lang="en-US" sz="2400" dirty="0"/>
              <a:t>SNRs do not seem to be accelerating (</a:t>
            </a:r>
            <a:r>
              <a:rPr lang="en-US" sz="2400" dirty="0" err="1"/>
              <a:t>hadronic</a:t>
            </a:r>
            <a:r>
              <a:rPr lang="en-US" sz="2400" dirty="0"/>
              <a:t>) CRs </a:t>
            </a:r>
            <a:r>
              <a:rPr lang="en-US" sz="2400" dirty="0" smtClean="0"/>
              <a:t>to the </a:t>
            </a:r>
            <a:r>
              <a:rPr lang="en-US" sz="2400" dirty="0"/>
              <a:t>level required by the </a:t>
            </a:r>
            <a:r>
              <a:rPr lang="en-US" sz="2400" dirty="0" smtClean="0"/>
              <a:t>paradigm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general </a:t>
            </a:r>
            <a:r>
              <a:rPr lang="en-US" sz="2400" dirty="0" smtClean="0"/>
              <a:t>theory makes </a:t>
            </a:r>
            <a:r>
              <a:rPr lang="en-US" sz="2400" dirty="0"/>
              <a:t>some very general predictions on a “typical” </a:t>
            </a:r>
            <a:r>
              <a:rPr lang="en-US" sz="2400" dirty="0" smtClean="0"/>
              <a:t>SNR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behavior of an </a:t>
            </a:r>
            <a:r>
              <a:rPr lang="en-US" sz="2400" dirty="0"/>
              <a:t>individual SNR depends on many physical phenomena which are </a:t>
            </a:r>
            <a:r>
              <a:rPr lang="en-US" sz="2400" dirty="0" smtClean="0"/>
              <a:t>specific of </a:t>
            </a:r>
            <a:r>
              <a:rPr lang="en-US" sz="2400" dirty="0"/>
              <a:t>the environment where the supernova explodes and are much harder </a:t>
            </a:r>
            <a:r>
              <a:rPr lang="en-US" sz="2400" dirty="0" smtClean="0"/>
              <a:t>to predict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16799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01E9D0C9-5B72-4E8E-A966-06AE0EA73D2C}" type="slidenum">
              <a:rPr lang="it-IT" sz="1400" smtClean="0">
                <a:solidFill>
                  <a:srgbClr val="000000"/>
                </a:solidFill>
              </a:rPr>
              <a:pPr eaLnBrk="1" hangingPunct="1">
                <a:defRPr/>
              </a:pPr>
              <a:t>41</a:t>
            </a:fld>
            <a:endParaRPr lang="it-IT" sz="1400" smtClean="0">
              <a:solidFill>
                <a:srgbClr val="000000"/>
              </a:solidFill>
            </a:endParaRPr>
          </a:p>
        </p:txBody>
      </p:sp>
      <p:pic>
        <p:nvPicPr>
          <p:cNvPr id="519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12913" y="214313"/>
            <a:ext cx="8661401" cy="6215062"/>
          </a:xfrm>
          <a:noFill/>
        </p:spPr>
      </p:pic>
      <p:sp>
        <p:nvSpPr>
          <p:cNvPr id="4" name="Rettangolo 3"/>
          <p:cNvSpPr/>
          <p:nvPr/>
        </p:nvSpPr>
        <p:spPr>
          <a:xfrm>
            <a:off x="5429250" y="0"/>
            <a:ext cx="4214813" cy="7215188"/>
          </a:xfrm>
          <a:prstGeom prst="rect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 rot="16200000">
            <a:off x="2643187" y="3286125"/>
            <a:ext cx="1214438" cy="7215188"/>
          </a:xfrm>
          <a:prstGeom prst="rect">
            <a:avLst/>
          </a:prstGeom>
          <a:solidFill>
            <a:srgbClr val="000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 rot="16200000">
            <a:off x="2500312" y="-3857625"/>
            <a:ext cx="1214438" cy="7215188"/>
          </a:xfrm>
          <a:prstGeom prst="rect">
            <a:avLst/>
          </a:prstGeom>
          <a:solidFill>
            <a:srgbClr val="000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-3571875" y="0"/>
            <a:ext cx="3357562" cy="7215188"/>
          </a:xfrm>
          <a:prstGeom prst="rect">
            <a:avLst/>
          </a:prstGeom>
          <a:solidFill>
            <a:srgbClr val="000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5143500" y="2178050"/>
            <a:ext cx="4143375" cy="31083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FFFF00"/>
                </a:solidFill>
                <a:latin typeface="Calibri" pitchFamily="34" charset="0"/>
              </a:rPr>
              <a:t>A NEUTRON STAR WITH A STRONG MAGNETIC FIELD: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2800" b="1">
              <a:solidFill>
                <a:srgbClr val="FFFF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FFFF00"/>
                </a:solidFill>
                <a:latin typeface="Calibri" pitchFamily="34" charset="0"/>
              </a:rPr>
              <a:t>FAST ROTATING  PULSAR                 (P = 33 msec)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FFFF00"/>
                </a:solidFill>
                <a:latin typeface="Calibri" pitchFamily="34" charset="0"/>
              </a:rPr>
              <a:t>        </a:t>
            </a:r>
            <a:endParaRPr lang="it-IT" sz="2800" b="1">
              <a:solidFill>
                <a:srgbClr val="FFFFFF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>
                <a:solidFill>
                  <a:srgbClr val="FFFFFF"/>
                </a:solidFill>
                <a:latin typeface="Calibri" pitchFamily="34" charset="0"/>
              </a:rPr>
              <a:t>L(spindown) = 5 10</a:t>
            </a:r>
            <a:r>
              <a:rPr lang="it-IT" sz="2800" b="1" baseline="30000">
                <a:solidFill>
                  <a:srgbClr val="FFFFFF"/>
                </a:solidFill>
                <a:latin typeface="Calibri" pitchFamily="34" charset="0"/>
              </a:rPr>
              <a:t>38</a:t>
            </a:r>
            <a:r>
              <a:rPr lang="it-IT" sz="2800" b="1">
                <a:solidFill>
                  <a:srgbClr val="FFFFFF"/>
                </a:solidFill>
                <a:latin typeface="Calibri" pitchFamily="34" charset="0"/>
              </a:rPr>
              <a:t> erg/s</a:t>
            </a:r>
          </a:p>
        </p:txBody>
      </p:sp>
    </p:spTree>
    <p:extLst>
      <p:ext uri="{BB962C8B-B14F-4D97-AF65-F5344CB8AC3E}">
        <p14:creationId xmlns:p14="http://schemas.microsoft.com/office/powerpoint/2010/main" val="38831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1518" r="1073" b="1518"/>
          <a:stretch>
            <a:fillRect/>
          </a:stretch>
        </p:blipFill>
        <p:spPr bwMode="auto">
          <a:xfrm>
            <a:off x="225425" y="750888"/>
            <a:ext cx="7065963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739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3297238"/>
            <a:ext cx="21859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7396" name="Line 13"/>
          <p:cNvSpPr>
            <a:spLocks noChangeShapeType="1"/>
          </p:cNvSpPr>
          <p:nvPr/>
        </p:nvSpPr>
        <p:spPr bwMode="auto">
          <a:xfrm flipH="1" flipV="1">
            <a:off x="3646488" y="3311525"/>
            <a:ext cx="2359025" cy="715963"/>
          </a:xfrm>
          <a:prstGeom prst="line">
            <a:avLst/>
          </a:prstGeom>
          <a:noFill/>
          <a:ln w="5076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800" smtClean="0">
              <a:solidFill>
                <a:srgbClr val="000000"/>
              </a:solidFill>
            </a:endParaRPr>
          </a:p>
        </p:txBody>
      </p:sp>
      <p:pic>
        <p:nvPicPr>
          <p:cNvPr id="18739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979488"/>
            <a:ext cx="1857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7398" name="Line 15"/>
          <p:cNvSpPr>
            <a:spLocks noChangeShapeType="1"/>
          </p:cNvSpPr>
          <p:nvPr/>
        </p:nvSpPr>
        <p:spPr bwMode="auto">
          <a:xfrm>
            <a:off x="1863725" y="1384300"/>
            <a:ext cx="1857375" cy="430213"/>
          </a:xfrm>
          <a:prstGeom prst="line">
            <a:avLst/>
          </a:prstGeom>
          <a:noFill/>
          <a:ln w="5076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800" smtClean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-214313"/>
            <a:ext cx="91440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Gradients</a:t>
            </a:r>
            <a:r>
              <a:rPr lang="it-IT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it-IT" sz="28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Heliosphere</a:t>
            </a:r>
            <a:r>
              <a:rPr lang="it-IT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PAMELA &amp; ULYSSES</a:t>
            </a:r>
            <a:endPara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7400" name="Picture 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6003925"/>
            <a:ext cx="3852862" cy="627063"/>
          </a:xfrm>
          <a:prstGeom prst="rect">
            <a:avLst/>
          </a:prstGeom>
          <a:solidFill>
            <a:srgbClr val="FFFF66"/>
          </a:solidFill>
          <a:ln w="9525">
            <a:solidFill>
              <a:srgbClr val="333399"/>
            </a:solidFill>
            <a:prstDash val="dash"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3575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765175"/>
            <a:ext cx="7624763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8"/>
          <p:cNvSpPr txBox="1">
            <a:spLocks/>
          </p:cNvSpPr>
          <p:nvPr/>
        </p:nvSpPr>
        <p:spPr>
          <a:xfrm>
            <a:off x="0" y="-214313"/>
            <a:ext cx="9144000" cy="11430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Gradients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in the </a:t>
            </a:r>
            <a:r>
              <a:rPr lang="it-IT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Heliosphere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PAMELA &amp; ULYSSES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27088" y="692150"/>
            <a:ext cx="2376487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it-IT" b="1">
              <a:solidFill>
                <a:srgbClr val="FFFFFF"/>
              </a:solidFill>
            </a:endParaRPr>
          </a:p>
        </p:txBody>
      </p:sp>
      <p:sp>
        <p:nvSpPr>
          <p:cNvPr id="188421" name="Rectangle 11"/>
          <p:cNvSpPr>
            <a:spLocks noChangeArrowheads="1"/>
          </p:cNvSpPr>
          <p:nvPr/>
        </p:nvSpPr>
        <p:spPr bwMode="auto">
          <a:xfrm>
            <a:off x="1403350" y="5951538"/>
            <a:ext cx="6408738" cy="62706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 b="1" smtClean="0">
                <a:solidFill>
                  <a:srgbClr val="000000"/>
                </a:solidFill>
                <a:ea typeface="MS Gothic" pitchFamily="49" charset="-128"/>
              </a:rPr>
              <a:t>Comparison of the proton flux measured between 1.5 and 1.57GV by PAMELA and ULYSSES as a function of time</a:t>
            </a:r>
          </a:p>
        </p:txBody>
      </p:sp>
      <p:sp>
        <p:nvSpPr>
          <p:cNvPr id="188422" name="CasellaDiTesto 5"/>
          <p:cNvSpPr txBox="1">
            <a:spLocks noChangeArrowheads="1"/>
          </p:cNvSpPr>
          <p:nvPr/>
        </p:nvSpPr>
        <p:spPr bwMode="auto">
          <a:xfrm>
            <a:off x="7740650" y="2276475"/>
            <a:ext cx="1403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449263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449263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449263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449263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it-IT" sz="1600" b="1" smtClean="0">
              <a:solidFill>
                <a:srgbClr val="000000"/>
              </a:solidFill>
              <a:ea typeface="MS Gothic" pitchFamily="49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44" y="3645028"/>
            <a:ext cx="1732171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9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298" name="Group 2"/>
          <p:cNvGrpSpPr>
            <a:grpSpLocks/>
          </p:cNvGrpSpPr>
          <p:nvPr/>
        </p:nvGrpSpPr>
        <p:grpSpPr bwMode="auto">
          <a:xfrm>
            <a:off x="-15875" y="1196975"/>
            <a:ext cx="9340850" cy="5619750"/>
            <a:chOff x="-10" y="754"/>
            <a:chExt cx="5884" cy="3540"/>
          </a:xfrm>
        </p:grpSpPr>
        <p:pic>
          <p:nvPicPr>
            <p:cNvPr id="567300" name="Picture 3"/>
            <p:cNvPicPr>
              <a:picLocks noChangeAspect="1" noChangeArrowheads="1"/>
            </p:cNvPicPr>
            <p:nvPr/>
          </p:nvPicPr>
          <p:blipFill>
            <a:blip r:embed="rId3">
              <a:lum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94"/>
            <a:stretch>
              <a:fillRect/>
            </a:stretch>
          </p:blipFill>
          <p:spPr bwMode="auto">
            <a:xfrm>
              <a:off x="-10" y="1308"/>
              <a:ext cx="5760" cy="29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67301" name="Oval 4"/>
            <p:cNvSpPr>
              <a:spLocks noChangeArrowheads="1"/>
            </p:cNvSpPr>
            <p:nvPr/>
          </p:nvSpPr>
          <p:spPr bwMode="auto">
            <a:xfrm rot="300000">
              <a:off x="2612" y="3495"/>
              <a:ext cx="106" cy="7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grpSp>
          <p:nvGrpSpPr>
            <p:cNvPr id="567302" name="Group 5"/>
            <p:cNvGrpSpPr>
              <a:grpSpLocks/>
            </p:cNvGrpSpPr>
            <p:nvPr/>
          </p:nvGrpSpPr>
          <p:grpSpPr bwMode="auto">
            <a:xfrm>
              <a:off x="878" y="790"/>
              <a:ext cx="1752" cy="960"/>
              <a:chOff x="888" y="816"/>
              <a:chExt cx="1752" cy="960"/>
            </a:xfrm>
          </p:grpSpPr>
          <p:pic>
            <p:nvPicPr>
              <p:cNvPr id="56731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" y="816"/>
                <a:ext cx="1752" cy="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567314" name="Text Box 7"/>
              <p:cNvSpPr txBox="1">
                <a:spLocks noChangeArrowheads="1"/>
              </p:cNvSpPr>
              <p:nvPr/>
            </p:nvSpPr>
            <p:spPr bwMode="auto">
              <a:xfrm>
                <a:off x="1346" y="875"/>
                <a:ext cx="27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45720" tIns="46800" rIns="45720" bIns="46800" anchor="ctr" anchorCtr="1">
                <a:spAutoFit/>
              </a:bodyPr>
              <a:lstStyle>
                <a:lvl1pPr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ts val="750"/>
                  </a:spcBef>
                  <a:buClr>
                    <a:srgbClr val="FF0C0F"/>
                  </a:buClr>
                  <a:buSzPct val="100000"/>
                  <a:buFont typeface="Arial Unicode MS" pitchFamily="34" charset="-128"/>
                  <a:buNone/>
                </a:pPr>
                <a:r>
                  <a:rPr lang="en-GB" sz="1200" b="1">
                    <a:solidFill>
                      <a:srgbClr val="FF0C0F"/>
                    </a:solidFill>
                    <a:latin typeface="Arial Unicode MS" pitchFamily="34" charset="-128"/>
                    <a:ea typeface="PMingLiU" pitchFamily="18" charset="-120"/>
                  </a:rPr>
                  <a:t>AMS</a:t>
                </a:r>
              </a:p>
            </p:txBody>
          </p:sp>
          <p:sp>
            <p:nvSpPr>
              <p:cNvPr id="567315" name="Rectangle 8"/>
              <p:cNvSpPr>
                <a:spLocks noChangeArrowheads="1"/>
              </p:cNvSpPr>
              <p:nvPr/>
            </p:nvSpPr>
            <p:spPr bwMode="auto">
              <a:xfrm>
                <a:off x="1439" y="1027"/>
                <a:ext cx="83" cy="67"/>
              </a:xfrm>
              <a:prstGeom prst="rect">
                <a:avLst/>
              </a:prstGeom>
              <a:noFill/>
              <a:ln w="19080">
                <a:solidFill>
                  <a:srgbClr val="BD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eaLnBrk="0" hangingPunct="0">
                  <a:lnSpc>
                    <a:spcPct val="87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endParaRPr lang="it-IT" b="1">
                  <a:solidFill>
                    <a:srgbClr val="0066CC"/>
                  </a:solidFill>
                  <a:latin typeface="Arial" pitchFamily="34" charset="0"/>
                  <a:ea typeface="MS Gothic" pitchFamily="49" charset="-128"/>
                </a:endParaRPr>
              </a:p>
            </p:txBody>
          </p:sp>
        </p:grpSp>
        <p:sp>
          <p:nvSpPr>
            <p:cNvPr id="3149833" name="Text Box 9"/>
            <p:cNvSpPr txBox="1">
              <a:spLocks noChangeArrowheads="1"/>
            </p:cNvSpPr>
            <p:nvPr/>
          </p:nvSpPr>
          <p:spPr bwMode="auto">
            <a:xfrm>
              <a:off x="-9" y="754"/>
              <a:ext cx="123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5pPr>
              <a:lvl6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6pPr>
              <a:lvl7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7pPr>
              <a:lvl8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8pPr>
              <a:lvl9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defTabSz="449263" eaLnBrk="0" hangingPunct="0">
                <a:buClr>
                  <a:srgbClr val="FF0000"/>
                </a:buClr>
                <a:buSzPct val="100000"/>
                <a:buFont typeface="Arial" charset="0"/>
                <a:buNone/>
                <a:defRPr/>
              </a:pPr>
              <a:r>
                <a:rPr lang="en-GB" sz="2000" b="1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PMingLiU" pitchFamily="18" charset="-120"/>
                  <a:cs typeface="Arial" charset="0"/>
                </a:rPr>
                <a:t>PAMELA AMS </a:t>
              </a:r>
            </a:p>
            <a:p>
              <a:pPr defTabSz="449263" eaLnBrk="0" hangingPunct="0">
                <a:buClr>
                  <a:srgbClr val="FF0000"/>
                </a:buClr>
                <a:buSzPct val="100000"/>
                <a:buFont typeface="Arial" charset="0"/>
                <a:buNone/>
                <a:defRPr/>
              </a:pPr>
              <a:r>
                <a:rPr lang="en-GB" sz="2000" b="1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PMingLiU" pitchFamily="18" charset="-120"/>
                  <a:cs typeface="Arial" charset="0"/>
                </a:rPr>
                <a:t>in Space</a:t>
              </a:r>
            </a:p>
          </p:txBody>
        </p:sp>
        <p:sp>
          <p:nvSpPr>
            <p:cNvPr id="567304" name="AutoShape 10"/>
            <p:cNvSpPr>
              <a:spLocks noChangeArrowheads="1"/>
            </p:cNvSpPr>
            <p:nvPr/>
          </p:nvSpPr>
          <p:spPr bwMode="auto">
            <a:xfrm>
              <a:off x="711" y="1093"/>
              <a:ext cx="128" cy="432"/>
            </a:xfrm>
            <a:prstGeom prst="downArrow">
              <a:avLst>
                <a:gd name="adj1" fmla="val 50000"/>
                <a:gd name="adj2" fmla="val 84375"/>
              </a:avLst>
            </a:prstGeom>
            <a:solidFill>
              <a:srgbClr val="FF9900"/>
            </a:solidFill>
            <a:ln w="936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67305" name="AutoShape 11"/>
            <p:cNvSpPr>
              <a:spLocks noChangeArrowheads="1"/>
            </p:cNvSpPr>
            <p:nvPr/>
          </p:nvSpPr>
          <p:spPr bwMode="auto">
            <a:xfrm>
              <a:off x="3534" y="2086"/>
              <a:ext cx="128" cy="432"/>
            </a:xfrm>
            <a:prstGeom prst="downArrow">
              <a:avLst>
                <a:gd name="adj1" fmla="val 50000"/>
                <a:gd name="adj2" fmla="val 84375"/>
              </a:avLst>
            </a:prstGeom>
            <a:solidFill>
              <a:srgbClr val="CC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it-IT" b="1">
                <a:solidFill>
                  <a:srgbClr val="0066CC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3149836" name="Text Box 12"/>
            <p:cNvSpPr txBox="1">
              <a:spLocks noChangeArrowheads="1"/>
            </p:cNvSpPr>
            <p:nvPr/>
          </p:nvSpPr>
          <p:spPr bwMode="auto">
            <a:xfrm>
              <a:off x="2605" y="2038"/>
              <a:ext cx="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5pPr>
              <a:lvl6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6pPr>
              <a:lvl7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7pPr>
              <a:lvl8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8pPr>
              <a:lvl9pPr defTabSz="449263" eaLnBrk="0" fontAlgn="base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defTabSz="449263" eaLnBrk="0" hangingPunct="0">
                <a:buClr>
                  <a:srgbClr val="CC0000"/>
                </a:buClr>
                <a:buSzPct val="100000"/>
                <a:buFont typeface="Arial" charset="0"/>
                <a:buNone/>
                <a:defRPr/>
              </a:pPr>
              <a:r>
                <a:rPr lang="en-GB" b="1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PMingLiU" pitchFamily="18" charset="-120"/>
                  <a:cs typeface="Arial" charset="0"/>
                </a:rPr>
                <a:t>Accelerators</a:t>
              </a:r>
            </a:p>
          </p:txBody>
        </p:sp>
        <p:sp>
          <p:nvSpPr>
            <p:cNvPr id="567307" name="Text Box 13"/>
            <p:cNvSpPr txBox="1">
              <a:spLocks noChangeArrowheads="1"/>
            </p:cNvSpPr>
            <p:nvPr/>
          </p:nvSpPr>
          <p:spPr bwMode="auto">
            <a:xfrm>
              <a:off x="1388" y="3561"/>
              <a:ext cx="3117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algn="ctr">
                <a:buClr>
                  <a:srgbClr val="CC0000"/>
                </a:buClr>
                <a:buSzPct val="100000"/>
                <a:buFont typeface="Arial" pitchFamily="34" charset="0"/>
                <a:buNone/>
              </a:pPr>
              <a:r>
                <a:rPr lang="en-GB" sz="1600" b="1" i="1">
                  <a:solidFill>
                    <a:srgbClr val="CC0000"/>
                  </a:solidFill>
                  <a:latin typeface="Arial" pitchFamily="34" charset="0"/>
                  <a:ea typeface="PMingLiU" pitchFamily="18" charset="-120"/>
                </a:rPr>
                <a:t>The Big Bang origin of the Universe requires </a:t>
              </a:r>
            </a:p>
            <a:p>
              <a:pPr algn="ctr">
                <a:buClr>
                  <a:srgbClr val="CC0000"/>
                </a:buClr>
                <a:buSzPct val="100000"/>
                <a:buFont typeface="Arial" pitchFamily="34" charset="0"/>
                <a:buNone/>
              </a:pPr>
              <a:r>
                <a:rPr lang="en-GB" b="1" i="1">
                  <a:solidFill>
                    <a:srgbClr val="CC0000"/>
                  </a:solidFill>
                  <a:latin typeface="Arial" pitchFamily="34" charset="0"/>
                  <a:ea typeface="PMingLiU" pitchFamily="18" charset="-120"/>
                </a:rPr>
                <a:t>matter</a:t>
              </a:r>
              <a:r>
                <a:rPr lang="en-GB" sz="1600" b="1" i="1">
                  <a:solidFill>
                    <a:srgbClr val="CC0000"/>
                  </a:solidFill>
                  <a:latin typeface="Arial" pitchFamily="34" charset="0"/>
                  <a:ea typeface="PMingLiU" pitchFamily="18" charset="-120"/>
                </a:rPr>
                <a:t> and </a:t>
              </a:r>
              <a:r>
                <a:rPr lang="en-GB" b="1" i="1">
                  <a:solidFill>
                    <a:srgbClr val="CC0000"/>
                  </a:solidFill>
                  <a:latin typeface="Arial" pitchFamily="34" charset="0"/>
                  <a:ea typeface="PMingLiU" pitchFamily="18" charset="-120"/>
                </a:rPr>
                <a:t>antimatter</a:t>
              </a:r>
            </a:p>
            <a:p>
              <a:pPr algn="ctr">
                <a:buClr>
                  <a:srgbClr val="CC0000"/>
                </a:buClr>
                <a:buSzPct val="100000"/>
                <a:buFont typeface="Arial" pitchFamily="34" charset="0"/>
                <a:buNone/>
              </a:pPr>
              <a:r>
                <a:rPr lang="en-GB" sz="1600" b="1" i="1">
                  <a:solidFill>
                    <a:srgbClr val="CC0000"/>
                  </a:solidFill>
                  <a:latin typeface="Arial" pitchFamily="34" charset="0"/>
                  <a:ea typeface="PMingLiU" pitchFamily="18" charset="-120"/>
                </a:rPr>
                <a:t>to be equally abundant at the very hot beginning</a:t>
              </a:r>
            </a:p>
          </p:txBody>
        </p:sp>
        <p:sp>
          <p:nvSpPr>
            <p:cNvPr id="567308" name="Text Box 14"/>
            <p:cNvSpPr txBox="1">
              <a:spLocks noChangeArrowheads="1"/>
            </p:cNvSpPr>
            <p:nvPr/>
          </p:nvSpPr>
          <p:spPr bwMode="auto">
            <a:xfrm rot="1860000">
              <a:off x="-4" y="1879"/>
              <a:ext cx="259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>
                <a:buClr>
                  <a:srgbClr val="99CCFF"/>
                </a:buClr>
                <a:buSzPct val="100000"/>
                <a:buFont typeface="Arial" pitchFamily="34" charset="0"/>
                <a:buNone/>
              </a:pPr>
              <a:r>
                <a:rPr lang="en-GB" sz="1600" b="1">
                  <a:solidFill>
                    <a:srgbClr val="99CCFF"/>
                  </a:solidFill>
                  <a:latin typeface="Arial" pitchFamily="34" charset="0"/>
                  <a:ea typeface="PMingLiU" pitchFamily="18" charset="-120"/>
                </a:rPr>
                <a:t>Search for the existence of anti Universe</a:t>
              </a:r>
            </a:p>
          </p:txBody>
        </p:sp>
        <p:grpSp>
          <p:nvGrpSpPr>
            <p:cNvPr id="567309" name="Group 15"/>
            <p:cNvGrpSpPr>
              <a:grpSpLocks/>
            </p:cNvGrpSpPr>
            <p:nvPr/>
          </p:nvGrpSpPr>
          <p:grpSpPr bwMode="auto">
            <a:xfrm>
              <a:off x="3542" y="790"/>
              <a:ext cx="1775" cy="911"/>
              <a:chOff x="3552" y="816"/>
              <a:chExt cx="1775" cy="911"/>
            </a:xfrm>
          </p:grpSpPr>
          <p:pic>
            <p:nvPicPr>
              <p:cNvPr id="567311" name="Picture 1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82" t="20348" b="17441"/>
              <a:stretch>
                <a:fillRect/>
              </a:stretch>
            </p:blipFill>
            <p:spPr bwMode="auto">
              <a:xfrm>
                <a:off x="3552" y="816"/>
                <a:ext cx="1776" cy="912"/>
              </a:xfrm>
              <a:prstGeom prst="rect">
                <a:avLst/>
              </a:prstGeom>
              <a:noFill/>
              <a:ln w="381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0682" t="20348" b="17441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567312" name="Freeform 17"/>
              <p:cNvSpPr>
                <a:spLocks noChangeArrowheads="1"/>
              </p:cNvSpPr>
              <p:nvPr/>
            </p:nvSpPr>
            <p:spPr bwMode="auto">
              <a:xfrm>
                <a:off x="3706" y="918"/>
                <a:ext cx="1605" cy="537"/>
              </a:xfrm>
              <a:custGeom>
                <a:avLst/>
                <a:gdLst>
                  <a:gd name="T0" fmla="*/ 2 w 1996"/>
                  <a:gd name="T1" fmla="*/ 9 h 726"/>
                  <a:gd name="T2" fmla="*/ 2 w 1996"/>
                  <a:gd name="T3" fmla="*/ 7 h 726"/>
                  <a:gd name="T4" fmla="*/ 0 w 1996"/>
                  <a:gd name="T5" fmla="*/ 7 h 726"/>
                  <a:gd name="T6" fmla="*/ 2 w 1996"/>
                  <a:gd name="T7" fmla="*/ 5 h 726"/>
                  <a:gd name="T8" fmla="*/ 6 w 1996"/>
                  <a:gd name="T9" fmla="*/ 4 h 726"/>
                  <a:gd name="T10" fmla="*/ 10 w 1996"/>
                  <a:gd name="T11" fmla="*/ 3 h 726"/>
                  <a:gd name="T12" fmla="*/ 18 w 1996"/>
                  <a:gd name="T13" fmla="*/ 1 h 726"/>
                  <a:gd name="T14" fmla="*/ 26 w 1996"/>
                  <a:gd name="T15" fmla="*/ 1 h 726"/>
                  <a:gd name="T16" fmla="*/ 35 w 1996"/>
                  <a:gd name="T17" fmla="*/ 1 h 726"/>
                  <a:gd name="T18" fmla="*/ 48 w 1996"/>
                  <a:gd name="T19" fmla="*/ 1 h 726"/>
                  <a:gd name="T20" fmla="*/ 55 w 1996"/>
                  <a:gd name="T21" fmla="*/ 0 h 726"/>
                  <a:gd name="T22" fmla="*/ 66 w 1996"/>
                  <a:gd name="T23" fmla="*/ 1 h 726"/>
                  <a:gd name="T24" fmla="*/ 76 w 1996"/>
                  <a:gd name="T25" fmla="*/ 1 h 726"/>
                  <a:gd name="T26" fmla="*/ 84 w 1996"/>
                  <a:gd name="T27" fmla="*/ 1 h 726"/>
                  <a:gd name="T28" fmla="*/ 97 w 1996"/>
                  <a:gd name="T29" fmla="*/ 1 h 726"/>
                  <a:gd name="T30" fmla="*/ 107 w 1996"/>
                  <a:gd name="T31" fmla="*/ 3 h 726"/>
                  <a:gd name="T32" fmla="*/ 113 w 1996"/>
                  <a:gd name="T33" fmla="*/ 4 h 726"/>
                  <a:gd name="T34" fmla="*/ 115 w 1996"/>
                  <a:gd name="T35" fmla="*/ 5 h 726"/>
                  <a:gd name="T36" fmla="*/ 117 w 1996"/>
                  <a:gd name="T37" fmla="*/ 7 h 726"/>
                  <a:gd name="T38" fmla="*/ 117 w 1996"/>
                  <a:gd name="T39" fmla="*/ 7 h 726"/>
                  <a:gd name="T40" fmla="*/ 117 w 1996"/>
                  <a:gd name="T41" fmla="*/ 9 h 726"/>
                  <a:gd name="T42" fmla="*/ 114 w 1996"/>
                  <a:gd name="T43" fmla="*/ 11 h 726"/>
                  <a:gd name="T44" fmla="*/ 110 w 1996"/>
                  <a:gd name="T45" fmla="*/ 12 h 726"/>
                  <a:gd name="T46" fmla="*/ 105 w 1996"/>
                  <a:gd name="T47" fmla="*/ 13 h 726"/>
                  <a:gd name="T48" fmla="*/ 98 w 1996"/>
                  <a:gd name="T49" fmla="*/ 13 h 726"/>
                  <a:gd name="T50" fmla="*/ 91 w 1996"/>
                  <a:gd name="T51" fmla="*/ 14 h 726"/>
                  <a:gd name="T52" fmla="*/ 82 w 1996"/>
                  <a:gd name="T53" fmla="*/ 14 h 726"/>
                  <a:gd name="T54" fmla="*/ 69 w 1996"/>
                  <a:gd name="T55" fmla="*/ 14 h 726"/>
                  <a:gd name="T56" fmla="*/ 58 w 1996"/>
                  <a:gd name="T57" fmla="*/ 15 h 726"/>
                  <a:gd name="T58" fmla="*/ 43 w 1996"/>
                  <a:gd name="T59" fmla="*/ 14 h 726"/>
                  <a:gd name="T60" fmla="*/ 34 w 1996"/>
                  <a:gd name="T61" fmla="*/ 13 h 726"/>
                  <a:gd name="T62" fmla="*/ 28 w 1996"/>
                  <a:gd name="T63" fmla="*/ 13 h 726"/>
                  <a:gd name="T64" fmla="*/ 22 w 1996"/>
                  <a:gd name="T65" fmla="*/ 13 h 726"/>
                  <a:gd name="T66" fmla="*/ 14 w 1996"/>
                  <a:gd name="T67" fmla="*/ 12 h 726"/>
                  <a:gd name="T68" fmla="*/ 10 w 1996"/>
                  <a:gd name="T69" fmla="*/ 11 h 726"/>
                  <a:gd name="T70" fmla="*/ 6 w 1996"/>
                  <a:gd name="T71" fmla="*/ 10 h 726"/>
                  <a:gd name="T72" fmla="*/ 3 w 1996"/>
                  <a:gd name="T73" fmla="*/ 10 h 726"/>
                  <a:gd name="T74" fmla="*/ 2 w 1996"/>
                  <a:gd name="T75" fmla="*/ 9 h 7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96" h="726">
                    <a:moveTo>
                      <a:pt x="22" y="440"/>
                    </a:moveTo>
                    <a:lnTo>
                      <a:pt x="2" y="388"/>
                    </a:lnTo>
                    <a:lnTo>
                      <a:pt x="0" y="320"/>
                    </a:lnTo>
                    <a:lnTo>
                      <a:pt x="32" y="234"/>
                    </a:lnTo>
                    <a:lnTo>
                      <a:pt x="104" y="176"/>
                    </a:lnTo>
                    <a:lnTo>
                      <a:pt x="176" y="138"/>
                    </a:lnTo>
                    <a:lnTo>
                      <a:pt x="312" y="86"/>
                    </a:lnTo>
                    <a:lnTo>
                      <a:pt x="440" y="52"/>
                    </a:lnTo>
                    <a:lnTo>
                      <a:pt x="596" y="22"/>
                    </a:lnTo>
                    <a:lnTo>
                      <a:pt x="812" y="2"/>
                    </a:lnTo>
                    <a:lnTo>
                      <a:pt x="946" y="0"/>
                    </a:lnTo>
                    <a:lnTo>
                      <a:pt x="1122" y="2"/>
                    </a:lnTo>
                    <a:lnTo>
                      <a:pt x="1290" y="12"/>
                    </a:lnTo>
                    <a:lnTo>
                      <a:pt x="1432" y="30"/>
                    </a:lnTo>
                    <a:lnTo>
                      <a:pt x="1644" y="84"/>
                    </a:lnTo>
                    <a:lnTo>
                      <a:pt x="1824" y="156"/>
                    </a:lnTo>
                    <a:lnTo>
                      <a:pt x="1924" y="224"/>
                    </a:lnTo>
                    <a:lnTo>
                      <a:pt x="1956" y="260"/>
                    </a:lnTo>
                    <a:lnTo>
                      <a:pt x="1992" y="330"/>
                    </a:lnTo>
                    <a:lnTo>
                      <a:pt x="1996" y="392"/>
                    </a:lnTo>
                    <a:lnTo>
                      <a:pt x="1986" y="460"/>
                    </a:lnTo>
                    <a:lnTo>
                      <a:pt x="1942" y="538"/>
                    </a:lnTo>
                    <a:lnTo>
                      <a:pt x="1866" y="598"/>
                    </a:lnTo>
                    <a:lnTo>
                      <a:pt x="1788" y="640"/>
                    </a:lnTo>
                    <a:lnTo>
                      <a:pt x="1670" y="678"/>
                    </a:lnTo>
                    <a:lnTo>
                      <a:pt x="1534" y="698"/>
                    </a:lnTo>
                    <a:lnTo>
                      <a:pt x="1398" y="712"/>
                    </a:lnTo>
                    <a:lnTo>
                      <a:pt x="1184" y="722"/>
                    </a:lnTo>
                    <a:lnTo>
                      <a:pt x="984" y="726"/>
                    </a:lnTo>
                    <a:lnTo>
                      <a:pt x="730" y="712"/>
                    </a:lnTo>
                    <a:lnTo>
                      <a:pt x="580" y="692"/>
                    </a:lnTo>
                    <a:lnTo>
                      <a:pt x="492" y="670"/>
                    </a:lnTo>
                    <a:lnTo>
                      <a:pt x="364" y="640"/>
                    </a:lnTo>
                    <a:lnTo>
                      <a:pt x="252" y="600"/>
                    </a:lnTo>
                    <a:lnTo>
                      <a:pt x="174" y="564"/>
                    </a:lnTo>
                    <a:lnTo>
                      <a:pt x="102" y="522"/>
                    </a:lnTo>
                    <a:lnTo>
                      <a:pt x="56" y="482"/>
                    </a:lnTo>
                    <a:lnTo>
                      <a:pt x="22" y="440"/>
                    </a:lnTo>
                    <a:close/>
                  </a:path>
                </a:pathLst>
              </a:custGeom>
              <a:noFill/>
              <a:ln w="6336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67310" name="Text Box 18"/>
            <p:cNvSpPr txBox="1">
              <a:spLocks noChangeArrowheads="1"/>
            </p:cNvSpPr>
            <p:nvPr/>
          </p:nvSpPr>
          <p:spPr bwMode="auto">
            <a:xfrm rot="-1920000">
              <a:off x="3546" y="1849"/>
              <a:ext cx="23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>
                <a:buClr>
                  <a:srgbClr val="99CCFF"/>
                </a:buClr>
                <a:buSzPct val="100000"/>
                <a:buFont typeface="Arial" pitchFamily="34" charset="0"/>
                <a:buNone/>
              </a:pPr>
              <a:r>
                <a:rPr lang="en-GB" sz="1600" b="1">
                  <a:solidFill>
                    <a:srgbClr val="99CCFF"/>
                  </a:solidFill>
                  <a:latin typeface="Arial" pitchFamily="34" charset="0"/>
                  <a:ea typeface="PMingLiU" pitchFamily="18" charset="-120"/>
                </a:rPr>
                <a:t>Search for the origin of the Universe</a:t>
              </a:r>
            </a:p>
          </p:txBody>
        </p:sp>
      </p:grpSp>
      <p:sp>
        <p:nvSpPr>
          <p:cNvPr id="3149843" name="Rectangle 19"/>
          <p:cNvSpPr>
            <a:spLocks noGrp="1" noChangeArrowheads="1"/>
          </p:cNvSpPr>
          <p:nvPr>
            <p:ph type="title"/>
          </p:nvPr>
        </p:nvSpPr>
        <p:spPr>
          <a:xfrm>
            <a:off x="-107950" y="260350"/>
            <a:ext cx="9396413" cy="54927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000" smtClean="0"/>
              <a:t>Search for the existence of Antimatter in the Universe</a:t>
            </a:r>
            <a:endParaRPr lang="it-IT" sz="3000" smtClean="0"/>
          </a:p>
        </p:txBody>
      </p:sp>
    </p:spTree>
    <p:extLst>
      <p:ext uri="{BB962C8B-B14F-4D97-AF65-F5344CB8AC3E}">
        <p14:creationId xmlns:p14="http://schemas.microsoft.com/office/powerpoint/2010/main" val="101400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Antimatter Direct research</a:t>
            </a:r>
            <a:endParaRPr lang="en-GB" smtClean="0"/>
          </a:p>
        </p:txBody>
      </p:sp>
      <p:sp>
        <p:nvSpPr>
          <p:cNvPr id="315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18487" cy="44307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2800" smtClean="0"/>
              <a:t>	Observation of cosmic radiation hold out the possibility of directly observing a particle of antimatter which has escaped as a cosmic ray from a distant antigalaxy, traversed intergalactic space filled by turbulent magnetic field, entered the Milky Way against the galactic wind  and found its way to the Earth.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2400" i="1" smtClean="0"/>
              <a:t>Sreitmatter, R. E., Nuovo Cimento, 19, 835 (1996</a:t>
            </a:r>
            <a:r>
              <a:rPr lang="it-IT" sz="2800" i="1" smtClean="0"/>
              <a:t>)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2800" b="1" smtClean="0"/>
              <a:t> </a:t>
            </a:r>
            <a:r>
              <a:rPr lang="it-IT" sz="2800" b="1" i="1" smtClean="0"/>
              <a:t>High energy particle or antinuclei</a:t>
            </a:r>
          </a:p>
        </p:txBody>
      </p:sp>
    </p:spTree>
    <p:extLst>
      <p:ext uri="{BB962C8B-B14F-4D97-AF65-F5344CB8AC3E}">
        <p14:creationId xmlns:p14="http://schemas.microsoft.com/office/powerpoint/2010/main" val="24576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Antimatter</a:t>
            </a:r>
            <a:endParaRPr lang="it-I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4402052" cy="53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7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8610600" cy="54864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395" name="Text Box 3"/>
          <p:cNvSpPr txBox="1">
            <a:spLocks noChangeArrowheads="1"/>
          </p:cNvSpPr>
          <p:nvPr/>
        </p:nvSpPr>
        <p:spPr bwMode="auto">
          <a:xfrm>
            <a:off x="179388" y="333375"/>
            <a:ext cx="8569325" cy="701675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THE UNIVERSE ENERGY BUDGET</a:t>
            </a:r>
          </a:p>
        </p:txBody>
      </p:sp>
    </p:spTree>
    <p:extLst>
      <p:ext uri="{BB962C8B-B14F-4D97-AF65-F5344CB8AC3E}">
        <p14:creationId xmlns:p14="http://schemas.microsoft.com/office/powerpoint/2010/main" val="1483451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333375"/>
            <a:ext cx="8231187" cy="10525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Ctr="0"/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mtClean="0"/>
              <a:t>DM annihilations</a:t>
            </a:r>
          </a:p>
        </p:txBody>
      </p:sp>
      <p:sp>
        <p:nvSpPr>
          <p:cNvPr id="572419" name="Text Box 3"/>
          <p:cNvSpPr txBox="1">
            <a:spLocks noChangeArrowheads="1"/>
          </p:cNvSpPr>
          <p:nvPr/>
        </p:nvSpPr>
        <p:spPr bwMode="auto">
          <a:xfrm>
            <a:off x="720725" y="1439863"/>
            <a:ext cx="8099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2600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DM particles are stable. They can annihilate in pairs.</a:t>
            </a:r>
          </a:p>
        </p:txBody>
      </p:sp>
      <p:pic>
        <p:nvPicPr>
          <p:cNvPr id="572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2879725"/>
            <a:ext cx="13462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2421" name="Freeform 5"/>
          <p:cNvSpPr>
            <a:spLocks noChangeArrowheads="1"/>
          </p:cNvSpPr>
          <p:nvPr/>
        </p:nvSpPr>
        <p:spPr bwMode="auto">
          <a:xfrm>
            <a:off x="539750" y="2894013"/>
            <a:ext cx="633413" cy="311150"/>
          </a:xfrm>
          <a:custGeom>
            <a:avLst/>
            <a:gdLst>
              <a:gd name="T0" fmla="*/ 0 w 1760"/>
              <a:gd name="T1" fmla="*/ 0 h 864"/>
              <a:gd name="T2" fmla="*/ 2147483647 w 1760"/>
              <a:gd name="T3" fmla="*/ 2147483647 h 8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60" h="864">
                <a:moveTo>
                  <a:pt x="0" y="0"/>
                </a:moveTo>
                <a:lnTo>
                  <a:pt x="1759" y="863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2422" name="Freeform 6"/>
          <p:cNvSpPr>
            <a:spLocks noChangeArrowheads="1"/>
          </p:cNvSpPr>
          <p:nvPr/>
        </p:nvSpPr>
        <p:spPr bwMode="auto">
          <a:xfrm>
            <a:off x="539750" y="3873500"/>
            <a:ext cx="633413" cy="409575"/>
          </a:xfrm>
          <a:custGeom>
            <a:avLst/>
            <a:gdLst>
              <a:gd name="T0" fmla="*/ 0 w 1760"/>
              <a:gd name="T1" fmla="*/ 2147483647 h 1138"/>
              <a:gd name="T2" fmla="*/ 2147483647 w 1760"/>
              <a:gd name="T3" fmla="*/ 0 h 113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60" h="1138">
                <a:moveTo>
                  <a:pt x="0" y="1137"/>
                </a:moveTo>
                <a:lnTo>
                  <a:pt x="1759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2423" name="Freeform 7"/>
          <p:cNvSpPr>
            <a:spLocks noChangeArrowheads="1"/>
          </p:cNvSpPr>
          <p:nvPr/>
        </p:nvSpPr>
        <p:spPr bwMode="auto">
          <a:xfrm>
            <a:off x="2160588" y="2713038"/>
            <a:ext cx="720725" cy="539750"/>
          </a:xfrm>
          <a:custGeom>
            <a:avLst/>
            <a:gdLst>
              <a:gd name="T0" fmla="*/ 2147483647 w 2001"/>
              <a:gd name="T1" fmla="*/ 0 h 1501"/>
              <a:gd name="T2" fmla="*/ 0 w 2001"/>
              <a:gd name="T3" fmla="*/ 2147483647 h 15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01" h="1501">
                <a:moveTo>
                  <a:pt x="2000" y="0"/>
                </a:moveTo>
                <a:lnTo>
                  <a:pt x="0" y="1500"/>
                </a:lnTo>
              </a:path>
            </a:pathLst>
          </a:cu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2424" name="Freeform 8"/>
          <p:cNvSpPr>
            <a:spLocks noChangeArrowheads="1"/>
          </p:cNvSpPr>
          <p:nvPr/>
        </p:nvSpPr>
        <p:spPr bwMode="auto">
          <a:xfrm>
            <a:off x="2160588" y="3973513"/>
            <a:ext cx="720725" cy="360362"/>
          </a:xfrm>
          <a:custGeom>
            <a:avLst/>
            <a:gdLst>
              <a:gd name="T0" fmla="*/ 2147483647 w 2001"/>
              <a:gd name="T1" fmla="*/ 2147483647 h 1001"/>
              <a:gd name="T2" fmla="*/ 0 w 2001"/>
              <a:gd name="T3" fmla="*/ 0 h 1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01" h="1001">
                <a:moveTo>
                  <a:pt x="2000" y="100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2425" name="AutoShape 9"/>
          <p:cNvSpPr>
            <a:spLocks noChangeArrowheads="1"/>
          </p:cNvSpPr>
          <p:nvPr/>
        </p:nvSpPr>
        <p:spPr bwMode="auto">
          <a:xfrm>
            <a:off x="5975350" y="2487613"/>
            <a:ext cx="539750" cy="36036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00 w 21600"/>
              <a:gd name="T13" fmla="*/ 6400 h 21600"/>
              <a:gd name="T14" fmla="*/ 18178 w 21600"/>
              <a:gd name="T15" fmla="*/ 15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200" y="0"/>
                </a:moveTo>
                <a:lnTo>
                  <a:pt x="21600" y="10800"/>
                </a:lnTo>
                <a:lnTo>
                  <a:pt x="13200" y="21800"/>
                </a:lnTo>
                <a:lnTo>
                  <a:pt x="13200" y="15200"/>
                </a:lnTo>
                <a:lnTo>
                  <a:pt x="4000" y="15200"/>
                </a:lnTo>
                <a:lnTo>
                  <a:pt x="4000" y="6400"/>
                </a:lnTo>
                <a:lnTo>
                  <a:pt x="13200" y="6400"/>
                </a:lnTo>
                <a:lnTo>
                  <a:pt x="13200" y="0"/>
                </a:lnTo>
                <a:moveTo>
                  <a:pt x="0" y="6400"/>
                </a:moveTo>
                <a:lnTo>
                  <a:pt x="0" y="15200"/>
                </a:lnTo>
                <a:lnTo>
                  <a:pt x="1000" y="15200"/>
                </a:lnTo>
                <a:lnTo>
                  <a:pt x="1000" y="6400"/>
                </a:lnTo>
                <a:lnTo>
                  <a:pt x="0" y="6400"/>
                </a:lnTo>
                <a:moveTo>
                  <a:pt x="2000" y="6400"/>
                </a:moveTo>
                <a:lnTo>
                  <a:pt x="2000" y="15200"/>
                </a:lnTo>
                <a:lnTo>
                  <a:pt x="3000" y="15200"/>
                </a:lnTo>
                <a:lnTo>
                  <a:pt x="3000" y="6400"/>
                </a:lnTo>
                <a:lnTo>
                  <a:pt x="2000" y="640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72426" name="AutoShape 10"/>
          <p:cNvSpPr>
            <a:spLocks noChangeArrowheads="1"/>
          </p:cNvSpPr>
          <p:nvPr/>
        </p:nvSpPr>
        <p:spPr bwMode="auto">
          <a:xfrm>
            <a:off x="5975350" y="4178300"/>
            <a:ext cx="539750" cy="360363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00 w 21600"/>
              <a:gd name="T13" fmla="*/ 6400 h 21600"/>
              <a:gd name="T14" fmla="*/ 18178 w 21600"/>
              <a:gd name="T15" fmla="*/ 15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200" y="0"/>
                </a:moveTo>
                <a:lnTo>
                  <a:pt x="21600" y="10800"/>
                </a:lnTo>
                <a:lnTo>
                  <a:pt x="13200" y="21800"/>
                </a:lnTo>
                <a:lnTo>
                  <a:pt x="13200" y="15200"/>
                </a:lnTo>
                <a:lnTo>
                  <a:pt x="4000" y="15200"/>
                </a:lnTo>
                <a:lnTo>
                  <a:pt x="4000" y="6400"/>
                </a:lnTo>
                <a:lnTo>
                  <a:pt x="13200" y="6400"/>
                </a:lnTo>
                <a:lnTo>
                  <a:pt x="13200" y="0"/>
                </a:lnTo>
                <a:moveTo>
                  <a:pt x="0" y="6400"/>
                </a:moveTo>
                <a:lnTo>
                  <a:pt x="0" y="15200"/>
                </a:lnTo>
                <a:lnTo>
                  <a:pt x="1000" y="15200"/>
                </a:lnTo>
                <a:lnTo>
                  <a:pt x="1000" y="6400"/>
                </a:lnTo>
                <a:lnTo>
                  <a:pt x="0" y="6400"/>
                </a:lnTo>
                <a:moveTo>
                  <a:pt x="2000" y="6400"/>
                </a:moveTo>
                <a:lnTo>
                  <a:pt x="2000" y="15200"/>
                </a:lnTo>
                <a:lnTo>
                  <a:pt x="3000" y="15200"/>
                </a:lnTo>
                <a:lnTo>
                  <a:pt x="3000" y="6400"/>
                </a:lnTo>
                <a:lnTo>
                  <a:pt x="2000" y="640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57242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433638"/>
            <a:ext cx="30448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242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2433638"/>
            <a:ext cx="23749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242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133850"/>
            <a:ext cx="30448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243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95763"/>
            <a:ext cx="3016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243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13038"/>
            <a:ext cx="3016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2432" name="Freeform 16"/>
          <p:cNvSpPr>
            <a:spLocks/>
          </p:cNvSpPr>
          <p:nvPr/>
        </p:nvSpPr>
        <p:spPr bwMode="auto">
          <a:xfrm>
            <a:off x="4356100" y="4581525"/>
            <a:ext cx="1588" cy="720725"/>
          </a:xfrm>
          <a:custGeom>
            <a:avLst/>
            <a:gdLst>
              <a:gd name="T0" fmla="*/ 0 w 1"/>
              <a:gd name="T1" fmla="*/ 0 h 2001"/>
              <a:gd name="T2" fmla="*/ 0 w 1"/>
              <a:gd name="T3" fmla="*/ 2147483647 h 2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001">
                <a:moveTo>
                  <a:pt x="0" y="0"/>
                </a:moveTo>
                <a:lnTo>
                  <a:pt x="0" y="2000"/>
                </a:lnTo>
              </a:path>
            </a:pathLst>
          </a:cu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2433" name="Text Box 17"/>
          <p:cNvSpPr txBox="1">
            <a:spLocks noChangeArrowheads="1"/>
          </p:cNvSpPr>
          <p:nvPr/>
        </p:nvSpPr>
        <p:spPr bwMode="auto">
          <a:xfrm>
            <a:off x="3059113" y="5229225"/>
            <a:ext cx="2700337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Primary annihilation channels</a:t>
            </a:r>
          </a:p>
        </p:txBody>
      </p:sp>
      <p:sp>
        <p:nvSpPr>
          <p:cNvPr id="572434" name="Rectangle 18"/>
          <p:cNvSpPr>
            <a:spLocks noChangeArrowheads="1"/>
          </p:cNvSpPr>
          <p:nvPr/>
        </p:nvSpPr>
        <p:spPr bwMode="auto">
          <a:xfrm>
            <a:off x="5965825" y="2317750"/>
            <a:ext cx="539750" cy="2339975"/>
          </a:xfrm>
          <a:prstGeom prst="rect">
            <a:avLst/>
          </a:prstGeom>
          <a:solidFill>
            <a:srgbClr val="006B6B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2435" name="Freeform 19"/>
          <p:cNvSpPr>
            <a:spLocks/>
          </p:cNvSpPr>
          <p:nvPr/>
        </p:nvSpPr>
        <p:spPr bwMode="auto">
          <a:xfrm>
            <a:off x="6300788" y="4679950"/>
            <a:ext cx="1587" cy="720725"/>
          </a:xfrm>
          <a:custGeom>
            <a:avLst/>
            <a:gdLst>
              <a:gd name="T0" fmla="*/ 0 w 1"/>
              <a:gd name="T1" fmla="*/ 0 h 2001"/>
              <a:gd name="T2" fmla="*/ 0 w 1"/>
              <a:gd name="T3" fmla="*/ 2147483647 h 2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001">
                <a:moveTo>
                  <a:pt x="0" y="0"/>
                </a:moveTo>
                <a:lnTo>
                  <a:pt x="0" y="2000"/>
                </a:lnTo>
              </a:path>
            </a:pathLst>
          </a:cu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2436" name="Text Box 20"/>
          <p:cNvSpPr txBox="1">
            <a:spLocks noChangeArrowheads="1"/>
          </p:cNvSpPr>
          <p:nvPr/>
        </p:nvSpPr>
        <p:spPr bwMode="auto">
          <a:xfrm>
            <a:off x="5668963" y="5432425"/>
            <a:ext cx="12604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Decay</a:t>
            </a:r>
          </a:p>
        </p:txBody>
      </p:sp>
      <p:sp>
        <p:nvSpPr>
          <p:cNvPr id="572437" name="Rectangle 21"/>
          <p:cNvSpPr>
            <a:spLocks noChangeArrowheads="1"/>
          </p:cNvSpPr>
          <p:nvPr/>
        </p:nvSpPr>
        <p:spPr bwMode="auto">
          <a:xfrm>
            <a:off x="6540500" y="2316163"/>
            <a:ext cx="2484438" cy="2339975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2438" name="Freeform 22"/>
          <p:cNvSpPr>
            <a:spLocks/>
          </p:cNvSpPr>
          <p:nvPr/>
        </p:nvSpPr>
        <p:spPr bwMode="auto">
          <a:xfrm>
            <a:off x="7883525" y="4679950"/>
            <a:ext cx="1588" cy="720725"/>
          </a:xfrm>
          <a:custGeom>
            <a:avLst/>
            <a:gdLst>
              <a:gd name="T0" fmla="*/ 0 w 1"/>
              <a:gd name="T1" fmla="*/ 0 h 2001"/>
              <a:gd name="T2" fmla="*/ 0 w 1"/>
              <a:gd name="T3" fmla="*/ 2147483647 h 2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001">
                <a:moveTo>
                  <a:pt x="0" y="0"/>
                </a:moveTo>
                <a:lnTo>
                  <a:pt x="0" y="2000"/>
                </a:lnTo>
              </a:path>
            </a:pathLst>
          </a:custGeom>
          <a:noFill/>
          <a:ln w="360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2439" name="Text Box 23"/>
          <p:cNvSpPr txBox="1">
            <a:spLocks noChangeArrowheads="1"/>
          </p:cNvSpPr>
          <p:nvPr/>
        </p:nvSpPr>
        <p:spPr bwMode="auto">
          <a:xfrm>
            <a:off x="7019925" y="5413375"/>
            <a:ext cx="18002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Final states</a:t>
            </a:r>
          </a:p>
        </p:txBody>
      </p:sp>
      <p:pic>
        <p:nvPicPr>
          <p:cNvPr id="572440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054475"/>
            <a:ext cx="23749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2441" name="Rectangle 25"/>
          <p:cNvSpPr>
            <a:spLocks noChangeArrowheads="1"/>
          </p:cNvSpPr>
          <p:nvPr/>
        </p:nvSpPr>
        <p:spPr bwMode="auto">
          <a:xfrm>
            <a:off x="2843213" y="2259013"/>
            <a:ext cx="3060700" cy="2339975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it-IT" b="1">
              <a:solidFill>
                <a:srgbClr val="0066CC"/>
              </a:solidFill>
              <a:latin typeface="Arial" pitchFamily="34" charset="0"/>
              <a:ea typeface="MS Gothic" pitchFamily="49" charset="-128"/>
            </a:endParaRPr>
          </a:p>
        </p:txBody>
      </p:sp>
      <p:pic>
        <p:nvPicPr>
          <p:cNvPr id="572442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2163"/>
            <a:ext cx="5746750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507" name="Rectangle 27"/>
          <p:cNvSpPr>
            <a:spLocks noChangeArrowheads="1"/>
          </p:cNvSpPr>
          <p:nvPr/>
        </p:nvSpPr>
        <p:spPr bwMode="auto">
          <a:xfrm>
            <a:off x="6516688" y="6381750"/>
            <a:ext cx="2303462" cy="476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l-G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Gothic" pitchFamily="49" charset="-128"/>
                <a:cs typeface="Arial" charset="0"/>
              </a:rPr>
              <a:t>σ</a:t>
            </a:r>
            <a:r>
              <a:rPr lang="it-IT" baseline="-25000">
                <a:solidFill>
                  <a:srgbClr val="000000"/>
                </a:solidFill>
                <a:latin typeface="Arial" charset="0"/>
                <a:ea typeface="MS Gothic" pitchFamily="49" charset="-128"/>
                <a:cs typeface="Arial" charset="0"/>
              </a:rPr>
              <a:t>a</a:t>
            </a: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Gothic" pitchFamily="49" charset="-128"/>
                <a:cs typeface="Arial" charset="0"/>
              </a:rPr>
              <a:t>= &lt;</a:t>
            </a:r>
            <a:r>
              <a:rPr lang="el-G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Gothic" pitchFamily="49" charset="-128"/>
                <a:cs typeface="Arial" charset="0"/>
              </a:rPr>
              <a:t>σ</a:t>
            </a:r>
            <a:r>
              <a:rPr lang="it-IT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Gothic" pitchFamily="49" charset="-128"/>
                <a:cs typeface="Arial" charset="0"/>
              </a:rPr>
              <a:t>v&gt;</a:t>
            </a:r>
            <a:r>
              <a:rPr lang="it-IT" b="1">
                <a:solidFill>
                  <a:srgbClr val="000000"/>
                </a:solidFill>
                <a:latin typeface="Arial" charset="0"/>
                <a:ea typeface="MS Gothic" pitchFamily="49" charset="-128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145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 lIns="91440" tIns="45720" rIns="91440" bIns="45720">
            <a:normAutofit/>
          </a:bodyPr>
          <a:lstStyle/>
          <a:p>
            <a:pPr eaLnBrk="1" hangingPunct="1">
              <a:defRPr/>
            </a:pPr>
            <a:r>
              <a:rPr lang="en-GB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Antiproton Flux</a:t>
            </a:r>
            <a:br>
              <a:rPr lang="en-GB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74467" name="Picture 3" descr="nfig1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3" y="898861"/>
            <a:ext cx="80740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68" name="Rectangle 11"/>
          <p:cNvSpPr>
            <a:spLocks noChangeArrowheads="1"/>
          </p:cNvSpPr>
          <p:nvPr/>
        </p:nvSpPr>
        <p:spPr bwMode="auto">
          <a:xfrm>
            <a:off x="967613" y="1065213"/>
            <a:ext cx="33131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Donato et al. (</a:t>
            </a: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563 (2001) 172)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stCxn id="574468" idx="2"/>
          </p:cNvCxnSpPr>
          <p:nvPr/>
        </p:nvCxnSpPr>
        <p:spPr>
          <a:xfrm flipH="1">
            <a:off x="2409064" y="1204913"/>
            <a:ext cx="215106" cy="10048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470" name="Rectangle 11"/>
          <p:cNvSpPr>
            <a:spLocks noChangeArrowheads="1"/>
          </p:cNvSpPr>
          <p:nvPr/>
        </p:nvSpPr>
        <p:spPr bwMode="auto">
          <a:xfrm>
            <a:off x="7354888" y="5072063"/>
            <a:ext cx="13319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Ptuskin et al. (ApJ 642 (2006) 902)</a:t>
            </a:r>
            <a:endParaRPr lang="en-US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574470" idx="1"/>
          </p:cNvCxnSpPr>
          <p:nvPr/>
        </p:nvCxnSpPr>
        <p:spPr>
          <a:xfrm rot="10800000" flipV="1">
            <a:off x="7067550" y="5397500"/>
            <a:ext cx="287338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74468" idx="2"/>
          </p:cNvCxnSpPr>
          <p:nvPr/>
        </p:nvCxnSpPr>
        <p:spPr>
          <a:xfrm flipH="1">
            <a:off x="1185102" y="1204913"/>
            <a:ext cx="1439068" cy="15081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473" name="Rectangle 19"/>
          <p:cNvSpPr>
            <a:spLocks/>
          </p:cNvSpPr>
          <p:nvPr/>
        </p:nvSpPr>
        <p:spPr bwMode="auto">
          <a:xfrm>
            <a:off x="304800" y="6402388"/>
            <a:ext cx="815498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>
            <a:spAutoFit/>
          </a:bodyPr>
          <a:lstStyle/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PRL. 105, 121101 (2010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8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err="1" smtClean="0">
                <a:solidFill>
                  <a:schemeClr val="accent2"/>
                </a:solidFill>
                <a:latin typeface="Arial Rounded MT Bold" pitchFamily="34" charset="0"/>
              </a:rPr>
              <a:t>Cosmic</a:t>
            </a:r>
            <a:r>
              <a:rPr lang="it-IT" sz="4000" dirty="0" smtClean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it-IT" sz="4000" dirty="0" err="1" smtClean="0">
                <a:solidFill>
                  <a:schemeClr val="accent2"/>
                </a:solidFill>
                <a:latin typeface="Arial Rounded MT Bold" pitchFamily="34" charset="0"/>
              </a:rPr>
              <a:t>Ray</a:t>
            </a:r>
            <a:r>
              <a:rPr lang="it-IT" sz="4000" dirty="0" smtClean="0">
                <a:solidFill>
                  <a:schemeClr val="accent2"/>
                </a:solidFill>
                <a:latin typeface="Arial Rounded MT Bold" pitchFamily="34" charset="0"/>
              </a:rPr>
              <a:t>  </a:t>
            </a:r>
            <a:r>
              <a:rPr lang="it-IT" sz="4000" dirty="0" err="1" smtClean="0">
                <a:solidFill>
                  <a:schemeClr val="accent2"/>
                </a:solidFill>
                <a:latin typeface="Arial Rounded MT Bold" pitchFamily="34" charset="0"/>
              </a:rPr>
              <a:t>Sources</a:t>
            </a:r>
            <a:r>
              <a:rPr lang="it-IT" sz="4000" dirty="0" smtClean="0">
                <a:solidFill>
                  <a:schemeClr val="accent2"/>
                </a:solidFill>
                <a:latin typeface="Arial Rounded MT Bold" pitchFamily="34" charset="0"/>
              </a:rPr>
              <a:t> and </a:t>
            </a:r>
            <a:r>
              <a:rPr lang="it-IT" sz="4000" dirty="0" smtClean="0">
                <a:solidFill>
                  <a:schemeClr val="accent2"/>
                </a:solidFill>
                <a:latin typeface="Arial Rounded MT Bold" pitchFamily="34" charset="0"/>
              </a:rPr>
              <a:t>Acceleration in </a:t>
            </a:r>
            <a:endParaRPr lang="it-IT" sz="4000" dirty="0" smtClean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49500"/>
            <a:ext cx="7773987" cy="3746500"/>
          </a:xfrm>
        </p:spPr>
        <p:txBody>
          <a:bodyPr/>
          <a:lstStyle/>
          <a:p>
            <a:r>
              <a:rPr lang="it-IT" b="1" dirty="0" smtClean="0">
                <a:solidFill>
                  <a:srgbClr val="FF0066"/>
                </a:solidFill>
                <a:ea typeface="MS Gothic" pitchFamily="49" charset="-128"/>
              </a:rPr>
              <a:t>Supernova </a:t>
            </a:r>
            <a:r>
              <a:rPr lang="it-IT" b="1" dirty="0" err="1" smtClean="0">
                <a:solidFill>
                  <a:srgbClr val="FF0066"/>
                </a:solidFill>
                <a:ea typeface="MS Gothic" pitchFamily="49" charset="-128"/>
              </a:rPr>
              <a:t>explosions</a:t>
            </a:r>
            <a:r>
              <a:rPr lang="it-IT" b="1" dirty="0" smtClean="0">
                <a:solidFill>
                  <a:srgbClr val="FF0066"/>
                </a:solidFill>
                <a:ea typeface="MS Gothic" pitchFamily="49" charset="-128"/>
              </a:rPr>
              <a:t> and </a:t>
            </a:r>
            <a:r>
              <a:rPr lang="it-IT" b="1" dirty="0" err="1" smtClean="0">
                <a:solidFill>
                  <a:srgbClr val="FF0066"/>
                </a:solidFill>
                <a:ea typeface="MS Gothic" pitchFamily="49" charset="-128"/>
              </a:rPr>
              <a:t>Remnants</a:t>
            </a:r>
            <a:endParaRPr lang="it-IT" b="1" dirty="0" smtClean="0">
              <a:solidFill>
                <a:srgbClr val="FF0066"/>
              </a:solidFill>
              <a:ea typeface="MS Gothic" pitchFamily="49" charset="-128"/>
            </a:endParaRPr>
          </a:p>
          <a:p>
            <a:r>
              <a:rPr lang="it-IT" b="1" dirty="0" smtClean="0">
                <a:solidFill>
                  <a:srgbClr val="FF0066"/>
                </a:solidFill>
                <a:ea typeface="MS Gothic" pitchFamily="49" charset="-128"/>
              </a:rPr>
              <a:t>Fast spinning </a:t>
            </a:r>
            <a:r>
              <a:rPr lang="it-IT" b="1" dirty="0" err="1" smtClean="0">
                <a:solidFill>
                  <a:srgbClr val="FF0066"/>
                </a:solidFill>
                <a:ea typeface="MS Gothic" pitchFamily="49" charset="-128"/>
              </a:rPr>
              <a:t>neutron</a:t>
            </a:r>
            <a:r>
              <a:rPr lang="it-IT" b="1" dirty="0" smtClean="0">
                <a:solidFill>
                  <a:srgbClr val="FF0066"/>
                </a:solidFill>
                <a:ea typeface="MS Gothic" pitchFamily="49" charset="-128"/>
              </a:rPr>
              <a:t> </a:t>
            </a:r>
            <a:r>
              <a:rPr lang="it-IT" b="1" dirty="0" err="1" smtClean="0">
                <a:solidFill>
                  <a:srgbClr val="FF0066"/>
                </a:solidFill>
                <a:ea typeface="MS Gothic" pitchFamily="49" charset="-128"/>
              </a:rPr>
              <a:t>stars</a:t>
            </a:r>
            <a:endParaRPr lang="it-IT" b="1" dirty="0" smtClean="0">
              <a:solidFill>
                <a:srgbClr val="FF0066"/>
              </a:solidFill>
              <a:ea typeface="MS Gothic" pitchFamily="49" charset="-128"/>
            </a:endParaRPr>
          </a:p>
          <a:p>
            <a:r>
              <a:rPr lang="it-IT" b="1" dirty="0" err="1" smtClean="0">
                <a:solidFill>
                  <a:srgbClr val="FF0066"/>
                </a:solidFill>
                <a:ea typeface="MS Gothic" pitchFamily="49" charset="-128"/>
              </a:rPr>
              <a:t>Exotic</a:t>
            </a:r>
            <a:r>
              <a:rPr lang="it-IT" b="1" dirty="0" smtClean="0">
                <a:solidFill>
                  <a:srgbClr val="FF0066"/>
                </a:solidFill>
                <a:ea typeface="MS Gothic" pitchFamily="49" charset="-128"/>
              </a:rPr>
              <a:t> Objects</a:t>
            </a:r>
          </a:p>
        </p:txBody>
      </p:sp>
    </p:spTree>
    <p:extLst>
      <p:ext uri="{BB962C8B-B14F-4D97-AF65-F5344CB8AC3E}">
        <p14:creationId xmlns:p14="http://schemas.microsoft.com/office/powerpoint/2010/main" val="3639567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50803"/>
            <a:ext cx="8062912" cy="954107"/>
          </a:xfrm>
        </p:spPr>
        <p:txBody>
          <a:bodyPr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Antiproton to proton  ratio </a:t>
            </a:r>
            <a:b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it-IT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73443" name="Picture 3" descr="nfig2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" y="836712"/>
            <a:ext cx="8074025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4" name="Rectangle 11"/>
          <p:cNvSpPr>
            <a:spLocks noChangeArrowheads="1"/>
          </p:cNvSpPr>
          <p:nvPr/>
        </p:nvSpPr>
        <p:spPr bwMode="auto">
          <a:xfrm>
            <a:off x="7354888" y="3810000"/>
            <a:ext cx="13319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Donato et al. (PRL 102 (2009) 071301)</a:t>
            </a:r>
            <a:endParaRPr lang="en-US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stCxn id="573444" idx="1"/>
          </p:cNvCxnSpPr>
          <p:nvPr/>
        </p:nvCxnSpPr>
        <p:spPr>
          <a:xfrm rot="10800000">
            <a:off x="7210425" y="3736975"/>
            <a:ext cx="144463" cy="3984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46" name="Rectangle 11"/>
          <p:cNvSpPr>
            <a:spLocks noChangeArrowheads="1"/>
          </p:cNvSpPr>
          <p:nvPr/>
        </p:nvSpPr>
        <p:spPr bwMode="auto">
          <a:xfrm>
            <a:off x="1063447" y="1044575"/>
            <a:ext cx="32400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Simon et al. (</a:t>
            </a: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499 (1998) 250)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573446" idx="2"/>
          </p:cNvCxnSpPr>
          <p:nvPr/>
        </p:nvCxnSpPr>
        <p:spPr>
          <a:xfrm rot="16200000" flipH="1">
            <a:off x="2692221" y="1316038"/>
            <a:ext cx="1389063" cy="14049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48" name="Rectangle 11"/>
          <p:cNvSpPr>
            <a:spLocks noChangeArrowheads="1"/>
          </p:cNvSpPr>
          <p:nvPr/>
        </p:nvSpPr>
        <p:spPr bwMode="auto">
          <a:xfrm>
            <a:off x="4749800" y="1044575"/>
            <a:ext cx="32400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Ptuskin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et al. (</a:t>
            </a:r>
            <a:r>
              <a:rPr lang="it-IT" sz="1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it-IT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642 (2006) 902)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573448" idx="2"/>
          </p:cNvCxnSpPr>
          <p:nvPr/>
        </p:nvCxnSpPr>
        <p:spPr>
          <a:xfrm rot="5400000">
            <a:off x="5261769" y="1604169"/>
            <a:ext cx="1389063" cy="828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50" name="Rectangle 19"/>
          <p:cNvSpPr>
            <a:spLocks/>
          </p:cNvSpPr>
          <p:nvPr/>
        </p:nvSpPr>
        <p:spPr bwMode="auto">
          <a:xfrm>
            <a:off x="76200" y="6308725"/>
            <a:ext cx="84566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>
            <a:spAutoFit/>
          </a:bodyPr>
          <a:lstStyle/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PRL 102, 051101 (2009) and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105, 121101 (2010)</a:t>
            </a:r>
          </a:p>
        </p:txBody>
      </p:sp>
    </p:spTree>
    <p:extLst>
      <p:ext uri="{BB962C8B-B14F-4D97-AF65-F5344CB8AC3E}">
        <p14:creationId xmlns:p14="http://schemas.microsoft.com/office/powerpoint/2010/main" val="2393073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0" name="Picture 7" descr="pamela_astropart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80728"/>
            <a:ext cx="644525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263" y="321975"/>
            <a:ext cx="8224837" cy="58477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Positron to Electron Ratio</a:t>
            </a:r>
            <a:endParaRPr lang="it-IT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5492" name="Rectangle 11"/>
          <p:cNvSpPr>
            <a:spLocks noChangeArrowheads="1"/>
          </p:cNvSpPr>
          <p:nvPr/>
        </p:nvSpPr>
        <p:spPr bwMode="auto">
          <a:xfrm>
            <a:off x="6643688" y="4005263"/>
            <a:ext cx="2428875" cy="5207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1600" b="1" u="sng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Secondary production</a:t>
            </a:r>
            <a:r>
              <a:rPr lang="en-GB" sz="16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Moskalenko &amp; Strong 98</a:t>
            </a:r>
            <a:endParaRPr lang="en-US" sz="1600" b="1">
              <a:solidFill>
                <a:srgbClr val="00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cxnSp>
        <p:nvCxnSpPr>
          <p:cNvPr id="575493" name="Straight Arrow Connector 5"/>
          <p:cNvCxnSpPr>
            <a:cxnSpLocks noChangeShapeType="1"/>
            <a:stCxn id="575492" idx="1"/>
          </p:cNvCxnSpPr>
          <p:nvPr/>
        </p:nvCxnSpPr>
        <p:spPr bwMode="auto">
          <a:xfrm rot="10800000" flipV="1">
            <a:off x="6156325" y="4265613"/>
            <a:ext cx="487363" cy="38735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5494" name="Rectangle 9"/>
          <p:cNvSpPr>
            <a:spLocks/>
          </p:cNvSpPr>
          <p:nvPr/>
        </p:nvSpPr>
        <p:spPr bwMode="auto">
          <a:xfrm>
            <a:off x="1857375" y="6237288"/>
            <a:ext cx="573881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>
            <a:spAutoFit/>
          </a:bodyPr>
          <a:lstStyle/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n-US" b="1">
              <a:solidFill>
                <a:srgbClr val="FF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  <a:sym typeface="Arial" pitchFamily="34" charset="0"/>
            </a:endParaRPr>
          </a:p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n-US" b="1">
              <a:solidFill>
                <a:srgbClr val="FF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  <a:sym typeface="Arial" pitchFamily="34" charset="0"/>
            </a:endParaRPr>
          </a:p>
          <a:p>
            <a:pPr marL="57150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n-US" b="1">
              <a:solidFill>
                <a:srgbClr val="FF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63171"/>
      </p:ext>
    </p:extLst>
  </p:cSld>
  <p:clrMapOvr>
    <a:masterClrMapping/>
  </p:clrMapOvr>
  <p:transition advTm="49531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sz="2800" smtClean="0"/>
              <a:t>A Challenging Puzzle for Dark Matter Interpretation</a:t>
            </a:r>
          </a:p>
        </p:txBody>
      </p:sp>
      <p:pic>
        <p:nvPicPr>
          <p:cNvPr id="57651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51313"/>
            <a:ext cx="6967538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6516" name="Picture 4"/>
          <p:cNvPicPr>
            <a:picLocks noGrp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765175"/>
            <a:ext cx="6783388" cy="3303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650163" y="3429000"/>
            <a:ext cx="1368425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41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80963"/>
            <a:ext cx="897255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048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8208962" cy="703262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smtClean="0"/>
              <a:t>Fermi (</a:t>
            </a:r>
            <a:r>
              <a:rPr lang="it-IT" sz="4000" i="1" smtClean="0"/>
              <a:t>e</a:t>
            </a:r>
            <a:r>
              <a:rPr lang="it-IT" sz="4000" i="1" baseline="30000" smtClean="0"/>
              <a:t>+</a:t>
            </a:r>
            <a:r>
              <a:rPr lang="it-IT" sz="4000" i="1" smtClean="0"/>
              <a:t>+ e</a:t>
            </a:r>
            <a:r>
              <a:rPr lang="it-IT" sz="4000" i="1" baseline="30000" smtClean="0"/>
              <a:t>-</a:t>
            </a:r>
            <a:r>
              <a:rPr lang="it-IT" sz="4000" i="1" smtClean="0"/>
              <a:t>) and  </a:t>
            </a:r>
            <a:r>
              <a:rPr lang="it-IT" sz="4000" smtClean="0"/>
              <a:t>PAMELA  ratio</a:t>
            </a:r>
            <a:br>
              <a:rPr lang="it-IT" sz="4000" smtClean="0"/>
            </a:br>
            <a:r>
              <a:rPr lang="it-IT" sz="2800" smtClean="0"/>
              <a:t>Bergstrom et al. astro-ph 0905.0333v1</a:t>
            </a:r>
          </a:p>
        </p:txBody>
      </p:sp>
      <p:pic>
        <p:nvPicPr>
          <p:cNvPr id="578563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268413"/>
            <a:ext cx="6027738" cy="5072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08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412" b="17033"/>
          <a:stretch>
            <a:fillRect/>
          </a:stretch>
        </p:blipFill>
        <p:spPr bwMode="auto">
          <a:xfrm>
            <a:off x="5724525" y="3573463"/>
            <a:ext cx="31686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3"/>
          <p:cNvSpPr>
            <a:spLocks/>
          </p:cNvSpPr>
          <p:nvPr/>
        </p:nvSpPr>
        <p:spPr bwMode="auto">
          <a:xfrm>
            <a:off x="685800" y="0"/>
            <a:ext cx="7767638" cy="100012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 anchor="ctr"/>
          <a:lstStyle/>
          <a:p>
            <a:pPr marL="40182" algn="ctr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Gill Sans" charset="0"/>
                <a:cs typeface="Gill Sans" charset="0"/>
                <a:sym typeface="Gill Sans" charset="0"/>
              </a:rPr>
              <a:t>Example: pulsars</a:t>
            </a:r>
          </a:p>
        </p:txBody>
      </p:sp>
      <p:sp>
        <p:nvSpPr>
          <p:cNvPr id="580612" name="Rectangle 4"/>
          <p:cNvSpPr>
            <a:spLocks/>
          </p:cNvSpPr>
          <p:nvPr/>
        </p:nvSpPr>
        <p:spPr bwMode="auto">
          <a:xfrm>
            <a:off x="1357313" y="5429250"/>
            <a:ext cx="3000375" cy="7493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H. Yüksak et al., arXiv:0810.2784v2</a:t>
            </a:r>
          </a:p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Contributions of e- &amp; e+ from Geminga assuming different distance, age and energetic of the pulsar </a:t>
            </a:r>
          </a:p>
        </p:txBody>
      </p:sp>
      <p:sp>
        <p:nvSpPr>
          <p:cNvPr id="580613" name="Rectangle 5"/>
          <p:cNvSpPr>
            <a:spLocks/>
          </p:cNvSpPr>
          <p:nvPr/>
        </p:nvSpPr>
        <p:spPr bwMode="auto">
          <a:xfrm>
            <a:off x="5580063" y="5876925"/>
            <a:ext cx="3563937" cy="5572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ea typeface="MS Gothic" pitchFamily="49" charset="-128"/>
                <a:cs typeface="Times New Roman" pitchFamily="18" charset="0"/>
                <a:sym typeface="Gill Sans" charset="0"/>
              </a:rPr>
              <a:t>       diffuse mature &amp;nearby young pulsars</a:t>
            </a:r>
          </a:p>
          <a:p>
            <a:pPr marL="39688"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              Hooper, Blasi, and Serpico</a:t>
            </a:r>
            <a:br>
              <a:rPr lang="en-US" sz="1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</a:b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  <a:sym typeface="Gill Sans" charset="0"/>
              </a:rPr>
              <a:t>               arXiv:0810.1527 </a:t>
            </a:r>
          </a:p>
        </p:txBody>
      </p:sp>
      <p:pic>
        <p:nvPicPr>
          <p:cNvPr id="580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3154" r="48927" b="15141"/>
          <a:stretch>
            <a:fillRect/>
          </a:stretch>
        </p:blipFill>
        <p:spPr bwMode="auto">
          <a:xfrm>
            <a:off x="5661025" y="1169988"/>
            <a:ext cx="3259138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06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31950"/>
            <a:ext cx="53467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6" name="Rectangle 8"/>
          <p:cNvSpPr>
            <a:spLocks noChangeArrowheads="1"/>
          </p:cNvSpPr>
          <p:nvPr/>
        </p:nvSpPr>
        <p:spPr bwMode="auto">
          <a:xfrm>
            <a:off x="2735263" y="6381750"/>
            <a:ext cx="3671887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it-IT" b="1">
              <a:solidFill>
                <a:srgbClr val="FFFFFF"/>
              </a:solidFill>
              <a:latin typeface="Arial" pitchFamily="34" charset="0"/>
              <a:ea typeface="MS Gothic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00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2125" y="290513"/>
            <a:ext cx="8158163" cy="609600"/>
          </a:xfrm>
        </p:spPr>
        <p:txBody>
          <a:bodyPr>
            <a:spAutoFit/>
          </a:bodyPr>
          <a:lstStyle/>
          <a:p>
            <a:pPr eaLnBrk="1" hangingPunct="1"/>
            <a:r>
              <a:rPr lang="en-US" sz="3400" smtClean="0"/>
              <a:t>Solar Modulation of galactic cosmic rays</a:t>
            </a:r>
            <a:endParaRPr lang="it-IT" sz="3400" smtClean="0"/>
          </a:p>
        </p:txBody>
      </p:sp>
      <p:grpSp>
        <p:nvGrpSpPr>
          <p:cNvPr id="581635" name="Group 93"/>
          <p:cNvGrpSpPr>
            <a:grpSpLocks/>
          </p:cNvGrpSpPr>
          <p:nvPr/>
        </p:nvGrpSpPr>
        <p:grpSpPr bwMode="auto">
          <a:xfrm>
            <a:off x="2857500" y="1466850"/>
            <a:ext cx="6246813" cy="3890963"/>
            <a:chOff x="-45" y="1510"/>
            <a:chExt cx="3935" cy="2451"/>
          </a:xfrm>
        </p:grpSpPr>
        <p:grpSp>
          <p:nvGrpSpPr>
            <p:cNvPr id="581637" name="Group 94"/>
            <p:cNvGrpSpPr>
              <a:grpSpLocks/>
            </p:cNvGrpSpPr>
            <p:nvPr/>
          </p:nvGrpSpPr>
          <p:grpSpPr bwMode="auto">
            <a:xfrm>
              <a:off x="-45" y="1510"/>
              <a:ext cx="3935" cy="2451"/>
              <a:chOff x="-259" y="1200"/>
              <a:chExt cx="5855" cy="3401"/>
            </a:xfrm>
          </p:grpSpPr>
          <p:pic>
            <p:nvPicPr>
              <p:cNvPr id="581663" name="Picture 95" descr="grafico unico i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9" y="1200"/>
                <a:ext cx="5700" cy="2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1664" name="Picture 96" descr="modplotth_cu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" y="3527"/>
                <a:ext cx="5520" cy="1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1638" name="Oval 97"/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39" name="Oval 98"/>
            <p:cNvSpPr>
              <a:spLocks noChangeArrowheads="1"/>
            </p:cNvSpPr>
            <p:nvPr/>
          </p:nvSpPr>
          <p:spPr bwMode="auto">
            <a:xfrm>
              <a:off x="3072" y="2064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40" name="Oval 99"/>
            <p:cNvSpPr>
              <a:spLocks noChangeArrowheads="1"/>
            </p:cNvSpPr>
            <p:nvPr/>
          </p:nvSpPr>
          <p:spPr bwMode="auto">
            <a:xfrm>
              <a:off x="3120" y="2112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41" name="Oval 100"/>
            <p:cNvSpPr>
              <a:spLocks noChangeArrowheads="1"/>
            </p:cNvSpPr>
            <p:nvPr/>
          </p:nvSpPr>
          <p:spPr bwMode="auto">
            <a:xfrm>
              <a:off x="3216" y="2304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581642" name="Oval 101"/>
            <p:cNvSpPr>
              <a:spLocks noChangeArrowheads="1"/>
            </p:cNvSpPr>
            <p:nvPr/>
          </p:nvSpPr>
          <p:spPr bwMode="auto">
            <a:xfrm>
              <a:off x="3360" y="2304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43" name="Oval 102"/>
            <p:cNvSpPr>
              <a:spLocks noChangeArrowheads="1"/>
            </p:cNvSpPr>
            <p:nvPr/>
          </p:nvSpPr>
          <p:spPr bwMode="auto">
            <a:xfrm>
              <a:off x="3456" y="2496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44" name="Oval 103"/>
            <p:cNvSpPr>
              <a:spLocks noChangeArrowheads="1"/>
            </p:cNvSpPr>
            <p:nvPr/>
          </p:nvSpPr>
          <p:spPr bwMode="auto">
            <a:xfrm>
              <a:off x="3744" y="1872"/>
              <a:ext cx="48" cy="48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45" name="Oval 104"/>
            <p:cNvSpPr>
              <a:spLocks noChangeArrowheads="1"/>
            </p:cNvSpPr>
            <p:nvPr/>
          </p:nvSpPr>
          <p:spPr bwMode="auto">
            <a:xfrm>
              <a:off x="2640" y="2828"/>
              <a:ext cx="96" cy="96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46" name="Text Box 105"/>
            <p:cNvSpPr txBox="1">
              <a:spLocks noChangeArrowheads="1"/>
            </p:cNvSpPr>
            <p:nvPr/>
          </p:nvSpPr>
          <p:spPr bwMode="auto">
            <a:xfrm>
              <a:off x="2726" y="2803"/>
              <a:ext cx="35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200" b="1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BESS</a:t>
              </a:r>
            </a:p>
          </p:txBody>
        </p:sp>
        <p:sp>
          <p:nvSpPr>
            <p:cNvPr id="581647" name="Text Box 106"/>
            <p:cNvSpPr txBox="1">
              <a:spLocks noChangeArrowheads="1"/>
            </p:cNvSpPr>
            <p:nvPr/>
          </p:nvSpPr>
          <p:spPr bwMode="auto">
            <a:xfrm>
              <a:off x="2918" y="2590"/>
              <a:ext cx="11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it-IT" sz="9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581648" name="Oval 107"/>
            <p:cNvSpPr>
              <a:spLocks noChangeArrowheads="1"/>
            </p:cNvSpPr>
            <p:nvPr/>
          </p:nvSpPr>
          <p:spPr bwMode="auto">
            <a:xfrm>
              <a:off x="2640" y="26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49" name="Text Box 108"/>
            <p:cNvSpPr txBox="1">
              <a:spLocks noChangeArrowheads="1"/>
            </p:cNvSpPr>
            <p:nvPr/>
          </p:nvSpPr>
          <p:spPr bwMode="auto">
            <a:xfrm>
              <a:off x="3110" y="2563"/>
              <a:ext cx="1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it-IT" sz="7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581650" name="Text Box 109"/>
            <p:cNvSpPr txBox="1">
              <a:spLocks noChangeArrowheads="1"/>
            </p:cNvSpPr>
            <p:nvPr/>
          </p:nvSpPr>
          <p:spPr bwMode="auto">
            <a:xfrm>
              <a:off x="2726" y="2595"/>
              <a:ext cx="10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400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Caprice / Mass /TS93</a:t>
              </a:r>
            </a:p>
          </p:txBody>
        </p:sp>
        <p:sp>
          <p:nvSpPr>
            <p:cNvPr id="581651" name="Oval 110"/>
            <p:cNvSpPr>
              <a:spLocks noChangeArrowheads="1"/>
            </p:cNvSpPr>
            <p:nvPr/>
          </p:nvSpPr>
          <p:spPr bwMode="auto">
            <a:xfrm>
              <a:off x="2496" y="254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52" name="Oval 111"/>
            <p:cNvSpPr>
              <a:spLocks noChangeArrowheads="1"/>
            </p:cNvSpPr>
            <p:nvPr/>
          </p:nvSpPr>
          <p:spPr bwMode="auto">
            <a:xfrm>
              <a:off x="2544" y="23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53" name="Oval 112"/>
            <p:cNvSpPr>
              <a:spLocks noChangeArrowheads="1"/>
            </p:cNvSpPr>
            <p:nvPr/>
          </p:nvSpPr>
          <p:spPr bwMode="auto">
            <a:xfrm>
              <a:off x="2688" y="21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54" name="Oval 113"/>
            <p:cNvSpPr>
              <a:spLocks noChangeArrowheads="1"/>
            </p:cNvSpPr>
            <p:nvPr/>
          </p:nvSpPr>
          <p:spPr bwMode="auto">
            <a:xfrm>
              <a:off x="2784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55" name="Oval 114"/>
            <p:cNvSpPr>
              <a:spLocks noChangeArrowheads="1"/>
            </p:cNvSpPr>
            <p:nvPr/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581656" name="Text Box 115"/>
            <p:cNvSpPr txBox="1">
              <a:spLocks noChangeArrowheads="1"/>
            </p:cNvSpPr>
            <p:nvPr/>
          </p:nvSpPr>
          <p:spPr bwMode="auto">
            <a:xfrm>
              <a:off x="2582" y="2378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it-IT" sz="24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581657" name="Oval 116"/>
            <p:cNvSpPr>
              <a:spLocks noChangeArrowheads="1"/>
            </p:cNvSpPr>
            <p:nvPr/>
          </p:nvSpPr>
          <p:spPr bwMode="auto">
            <a:xfrm>
              <a:off x="2640" y="2521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58" name="Text Box 117"/>
            <p:cNvSpPr txBox="1">
              <a:spLocks noChangeArrowheads="1"/>
            </p:cNvSpPr>
            <p:nvPr/>
          </p:nvSpPr>
          <p:spPr bwMode="auto">
            <a:xfrm>
              <a:off x="2726" y="2496"/>
              <a:ext cx="4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200" b="1">
                  <a:solidFill>
                    <a:srgbClr val="FFFF00"/>
                  </a:solidFill>
                  <a:latin typeface="Times New Roman" pitchFamily="18" charset="0"/>
                  <a:ea typeface="MS Gothic" pitchFamily="49" charset="-128"/>
                </a:rPr>
                <a:t>AMS-01</a:t>
              </a:r>
            </a:p>
          </p:txBody>
        </p:sp>
        <p:sp>
          <p:nvSpPr>
            <p:cNvPr id="581659" name="Oval 118"/>
            <p:cNvSpPr>
              <a:spLocks noChangeArrowheads="1"/>
            </p:cNvSpPr>
            <p:nvPr/>
          </p:nvSpPr>
          <p:spPr bwMode="auto">
            <a:xfrm>
              <a:off x="3072" y="2016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581660" name="Rectangle 119"/>
            <p:cNvSpPr>
              <a:spLocks noChangeArrowheads="1"/>
            </p:cNvSpPr>
            <p:nvPr/>
          </p:nvSpPr>
          <p:spPr bwMode="auto">
            <a:xfrm>
              <a:off x="3696" y="1776"/>
              <a:ext cx="144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49263"/>
              <a:endParaRPr lang="it-IT" sz="2400">
                <a:solidFill>
                  <a:srgbClr val="C0504D"/>
                </a:solidFill>
                <a:latin typeface="Times New Roman" pitchFamily="18" charset="0"/>
                <a:ea typeface="MS Gothic" pitchFamily="49" charset="-128"/>
              </a:endParaRPr>
            </a:p>
          </p:txBody>
        </p:sp>
        <p:sp>
          <p:nvSpPr>
            <p:cNvPr id="581661" name="Rectangle 120"/>
            <p:cNvSpPr>
              <a:spLocks noChangeArrowheads="1"/>
            </p:cNvSpPr>
            <p:nvPr/>
          </p:nvSpPr>
          <p:spPr bwMode="auto">
            <a:xfrm>
              <a:off x="2640" y="2448"/>
              <a:ext cx="144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 eaLnBrk="0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  <p:sp>
          <p:nvSpPr>
            <p:cNvPr id="581662" name="Text Box 121"/>
            <p:cNvSpPr txBox="1">
              <a:spLocks noChangeArrowheads="1"/>
            </p:cNvSpPr>
            <p:nvPr/>
          </p:nvSpPr>
          <p:spPr bwMode="auto">
            <a:xfrm>
              <a:off x="2774" y="2375"/>
              <a:ext cx="4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200" b="1">
                  <a:solidFill>
                    <a:srgbClr val="FF0000"/>
                  </a:solidFill>
                  <a:latin typeface="Times New Roman" pitchFamily="18" charset="0"/>
                  <a:ea typeface="MS Gothic" pitchFamily="49" charset="-128"/>
                </a:rPr>
                <a:t>Pamela</a:t>
              </a:r>
            </a:p>
          </p:txBody>
        </p:sp>
      </p:grpSp>
      <p:sp>
        <p:nvSpPr>
          <p:cNvPr id="726141" name="Rectangle 125"/>
          <p:cNvSpPr>
            <a:spLocks noGrp="1" noChangeArrowheads="1"/>
          </p:cNvSpPr>
          <p:nvPr>
            <p:ph idx="4294967295"/>
          </p:nvPr>
        </p:nvSpPr>
        <p:spPr>
          <a:xfrm>
            <a:off x="0" y="2357438"/>
            <a:ext cx="3000375" cy="2597150"/>
          </a:xfrm>
          <a:solidFill>
            <a:srgbClr val="FFFF66"/>
          </a:solidFill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800" b="1" kern="1200" dirty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2000" b="1" kern="1200" dirty="0">
                <a:sym typeface="Wingdings" pitchFamily="2" charset="2"/>
              </a:rPr>
              <a:t>Study of charge sign dependent effects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i="1" kern="1200" dirty="0"/>
              <a:t>Asaoka Y. et al. 2002, Phys. Rev. Lett. 88, 051101),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i="1" kern="1200" dirty="0"/>
              <a:t>Bieber, J.W., et al. Physi-cal Review Letters, 84, 674, 1999. 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i="1" kern="1200" dirty="0"/>
              <a:t>J. Clem et al. </a:t>
            </a:r>
            <a:r>
              <a:rPr lang="en-GB" sz="1600" b="1" i="1" kern="1200" dirty="0"/>
              <a:t>30th ICRC 2007</a:t>
            </a:r>
            <a:r>
              <a:rPr lang="it-IT" sz="1600" b="1" kern="1200" dirty="0"/>
              <a:t> </a:t>
            </a: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b="1" i="1" kern="1200" dirty="0"/>
              <a:t>U.W. Langner, M.S. Potgieter, </a:t>
            </a:r>
            <a:r>
              <a:rPr lang="en-US" sz="1600" b="1" i="1" kern="1200" dirty="0"/>
              <a:t>Advances in Space Research 34 (2004)</a:t>
            </a:r>
            <a:endParaRPr lang="it-IT" sz="1600" b="1" i="1" kern="1200" dirty="0"/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b="1" i="1" kern="1200" dirty="0"/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000" b="1" i="1" kern="12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it-IT" sz="2000" b="1" i="1" kern="1200" dirty="0"/>
          </a:p>
        </p:txBody>
      </p:sp>
    </p:spTree>
    <p:extLst>
      <p:ext uri="{BB962C8B-B14F-4D97-AF65-F5344CB8AC3E}">
        <p14:creationId xmlns:p14="http://schemas.microsoft.com/office/powerpoint/2010/main" val="1318739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69975"/>
            <a:ext cx="80740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-15875" y="-19050"/>
            <a:ext cx="9144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it-IT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Dependence</a:t>
            </a:r>
            <a:r>
              <a:rPr lang="it-IT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PAMELA Proton </a:t>
            </a:r>
            <a:r>
              <a:rPr lang="it-IT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</a:t>
            </a:r>
            <a:endParaRPr lang="it-IT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2660" name="Rettangolo 2"/>
          <p:cNvSpPr>
            <a:spLocks noChangeArrowheads="1"/>
          </p:cNvSpPr>
          <p:nvPr/>
        </p:nvSpPr>
        <p:spPr bwMode="auto">
          <a:xfrm>
            <a:off x="7099300" y="1557338"/>
            <a:ext cx="1443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>
                <a:solidFill>
                  <a:srgbClr val="000000"/>
                </a:solidFill>
                <a:latin typeface="Franklin Gothic Medium" pitchFamily="34" charset="0"/>
              </a:rPr>
              <a:t>Decreasing </a:t>
            </a:r>
          </a:p>
          <a:p>
            <a:pPr algn="ctr">
              <a:buFont typeface="Arial" pitchFamily="34" charset="0"/>
              <a:buNone/>
            </a:pPr>
            <a:r>
              <a:rPr lang="en-US">
                <a:solidFill>
                  <a:srgbClr val="000000"/>
                </a:solidFill>
                <a:latin typeface="Franklin Gothic Medium" pitchFamily="34" charset="0"/>
              </a:rPr>
              <a:t>solar activity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8748713" y="1563688"/>
            <a:ext cx="144462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82662" name="Rettangolo 6"/>
          <p:cNvSpPr>
            <a:spLocks noChangeArrowheads="1"/>
          </p:cNvSpPr>
          <p:nvPr/>
        </p:nvSpPr>
        <p:spPr bwMode="auto">
          <a:xfrm>
            <a:off x="1258888" y="2782888"/>
            <a:ext cx="2376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Franklin Gothic Medium" pitchFamily="34" charset="0"/>
              </a:rPr>
              <a:t>Increasing 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Franklin Gothic Medium" pitchFamily="34" charset="0"/>
              </a:rPr>
              <a:t>GCR flux</a:t>
            </a:r>
          </a:p>
        </p:txBody>
      </p:sp>
      <p:sp>
        <p:nvSpPr>
          <p:cNvPr id="9" name="Freccia in su 8"/>
          <p:cNvSpPr/>
          <p:nvPr/>
        </p:nvSpPr>
        <p:spPr>
          <a:xfrm>
            <a:off x="1547813" y="2565400"/>
            <a:ext cx="215900" cy="863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69975"/>
            <a:ext cx="80740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3" name="Text Box 4"/>
          <p:cNvSpPr txBox="1">
            <a:spLocks noChangeArrowheads="1"/>
          </p:cNvSpPr>
          <p:nvPr/>
        </p:nvSpPr>
        <p:spPr bwMode="auto">
          <a:xfrm rot="2356497">
            <a:off x="7294563" y="1627188"/>
            <a:ext cx="1754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2000" b="1">
                <a:solidFill>
                  <a:srgbClr val="FF0000"/>
                </a:solidFill>
                <a:latin typeface="Franklin Gothic Medium" pitchFamily="34" charset="0"/>
                <a:ea typeface="MS Gothic" pitchFamily="49" charset="-128"/>
              </a:rPr>
              <a:t>Preliminary</a:t>
            </a:r>
            <a:endParaRPr lang="en-GB" sz="2000" b="1">
              <a:solidFill>
                <a:srgbClr val="FF0000"/>
              </a:solidFill>
              <a:latin typeface="Franklin Gothic Medium" pitchFamily="34" charset="0"/>
              <a:ea typeface="MS Gothic" pitchFamily="49" charset="-128"/>
            </a:endParaRPr>
          </a:p>
        </p:txBody>
      </p:sp>
      <p:sp>
        <p:nvSpPr>
          <p:cNvPr id="4" name="Titolo 3"/>
          <p:cNvSpPr txBox="1">
            <a:spLocks/>
          </p:cNvSpPr>
          <p:nvPr/>
        </p:nvSpPr>
        <p:spPr>
          <a:xfrm>
            <a:off x="0" y="-26988"/>
            <a:ext cx="9144000" cy="1143001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Time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Dependence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of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 PAMELA Proton </a:t>
            </a:r>
            <a:r>
              <a:rPr lang="it-IT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Flux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Helium solar modulation</a:t>
            </a:r>
          </a:p>
        </p:txBody>
      </p:sp>
      <p:pic>
        <p:nvPicPr>
          <p:cNvPr id="584707" name="Picture 2" descr="C:\Users\picozza\AppData\Local\Microsoft\Windows\Temporary Internet Files\Low\Content.IE5\YPZCF1E5\He_solar_lo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196975"/>
            <a:ext cx="91440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976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775" y="476250"/>
            <a:ext cx="7704138" cy="5873750"/>
          </a:xfrm>
          <a:noFill/>
        </p:spPr>
      </p:pic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179388" y="44450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Cas A optical (Hubble), X-rays (Chandra), IR (Spitzer)</a:t>
            </a:r>
          </a:p>
        </p:txBody>
      </p:sp>
    </p:spTree>
    <p:extLst>
      <p:ext uri="{BB962C8B-B14F-4D97-AF65-F5344CB8AC3E}">
        <p14:creationId xmlns:p14="http://schemas.microsoft.com/office/powerpoint/2010/main" val="13927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69975"/>
            <a:ext cx="80740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5731" name="Text Box 4"/>
          <p:cNvSpPr txBox="1">
            <a:spLocks noChangeArrowheads="1"/>
          </p:cNvSpPr>
          <p:nvPr/>
        </p:nvSpPr>
        <p:spPr bwMode="auto">
          <a:xfrm rot="2356497">
            <a:off x="7294563" y="1627188"/>
            <a:ext cx="1754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2000" b="1">
                <a:solidFill>
                  <a:srgbClr val="FF0000"/>
                </a:solidFill>
                <a:latin typeface="Franklin Gothic Medium" pitchFamily="34" charset="0"/>
                <a:ea typeface="MS Gothic" pitchFamily="49" charset="-128"/>
              </a:rPr>
              <a:t>Preliminary</a:t>
            </a:r>
            <a:endParaRPr lang="en-GB" sz="2000" b="1">
              <a:solidFill>
                <a:srgbClr val="FF0000"/>
              </a:solidFill>
              <a:latin typeface="Franklin Gothic Medium" pitchFamily="34" charset="0"/>
              <a:ea typeface="MS Gothic" pitchFamily="49" charset="-128"/>
            </a:endParaRPr>
          </a:p>
        </p:txBody>
      </p:sp>
      <p:sp>
        <p:nvSpPr>
          <p:cNvPr id="4" name="Titolo 3"/>
          <p:cNvSpPr txBox="1">
            <a:spLocks/>
          </p:cNvSpPr>
          <p:nvPr/>
        </p:nvSpPr>
        <p:spPr>
          <a:xfrm>
            <a:off x="0" y="-26988"/>
            <a:ext cx="9144000" cy="1143001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Time Dependence of PAMELA Electron (e</a:t>
            </a:r>
            <a:r>
              <a:rPr lang="it-IT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-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) Flux</a:t>
            </a:r>
          </a:p>
        </p:txBody>
      </p:sp>
    </p:spTree>
    <p:extLst>
      <p:ext uri="{BB962C8B-B14F-4D97-AF65-F5344CB8AC3E}">
        <p14:creationId xmlns:p14="http://schemas.microsoft.com/office/powerpoint/2010/main" val="31194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69975"/>
            <a:ext cx="80740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55" name="Text Box 4"/>
          <p:cNvSpPr txBox="1">
            <a:spLocks noChangeArrowheads="1"/>
          </p:cNvSpPr>
          <p:nvPr/>
        </p:nvSpPr>
        <p:spPr bwMode="auto">
          <a:xfrm rot="2356497">
            <a:off x="7294563" y="1627188"/>
            <a:ext cx="1754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US" sz="2000" b="1">
                <a:solidFill>
                  <a:srgbClr val="FF0000"/>
                </a:solidFill>
                <a:latin typeface="Franklin Gothic Medium" pitchFamily="34" charset="0"/>
                <a:ea typeface="MS Gothic" pitchFamily="49" charset="-128"/>
              </a:rPr>
              <a:t>Preliminary</a:t>
            </a:r>
            <a:endParaRPr lang="en-GB" sz="2000" b="1">
              <a:solidFill>
                <a:srgbClr val="FF0000"/>
              </a:solidFill>
              <a:latin typeface="Franklin Gothic Medium" pitchFamily="34" charset="0"/>
              <a:ea typeface="MS Gothic" pitchFamily="49" charset="-128"/>
            </a:endParaRPr>
          </a:p>
        </p:txBody>
      </p:sp>
      <p:sp>
        <p:nvSpPr>
          <p:cNvPr id="4" name="Titolo 3"/>
          <p:cNvSpPr txBox="1">
            <a:spLocks/>
          </p:cNvSpPr>
          <p:nvPr/>
        </p:nvSpPr>
        <p:spPr>
          <a:xfrm>
            <a:off x="0" y="-26988"/>
            <a:ext cx="9144000" cy="1143001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MS Gothic" pitchFamily="49" charset="-128"/>
                <a:cs typeface="Times New Roman"/>
              </a:rPr>
              <a:t>Time Dependence of PAMELA Electron (e</a:t>
            </a:r>
            <a:r>
              <a:rPr lang="it-IT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MS Gothic" pitchFamily="49" charset="-128"/>
                <a:cs typeface="Times New Roman"/>
              </a:rPr>
              <a:t>-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MS Gothic" pitchFamily="49" charset="-128"/>
                <a:cs typeface="Times New Roman"/>
              </a:rPr>
              <a:t>) Flux</a:t>
            </a:r>
          </a:p>
        </p:txBody>
      </p:sp>
    </p:spTree>
    <p:extLst>
      <p:ext uri="{BB962C8B-B14F-4D97-AF65-F5344CB8AC3E}">
        <p14:creationId xmlns:p14="http://schemas.microsoft.com/office/powerpoint/2010/main" val="3208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igratiozoom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731838"/>
            <a:ext cx="3776662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ratio_pamela_cont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731" y="731838"/>
            <a:ext cx="5486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0" name="WordArt 9"/>
          <p:cNvSpPr>
            <a:spLocks noChangeArrowheads="1" noChangeShapeType="1" noTextEdit="1"/>
          </p:cNvSpPr>
          <p:nvPr/>
        </p:nvSpPr>
        <p:spPr bwMode="auto">
          <a:xfrm rot="-2047858">
            <a:off x="-76200" y="533400"/>
            <a:ext cx="222885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435180"/>
              </a:avLst>
            </a:prstTxWarp>
          </a:bodyPr>
          <a:lstStyle/>
          <a:p>
            <a:pPr algn="ctr"/>
            <a:endParaRPr lang="it-IT" sz="3600" b="1" kern="10" dirty="0">
              <a:solidFill>
                <a:srgbClr val="FFFFFF">
                  <a:alpha val="74901"/>
                </a:srgbClr>
              </a:solidFill>
              <a:latin typeface="Franklin Gothic Medium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480050" y="4130675"/>
            <a:ext cx="1987550" cy="2370138"/>
            <a:chOff x="3366" y="2650"/>
            <a:chExt cx="1252" cy="1493"/>
          </a:xfrm>
        </p:grpSpPr>
        <p:graphicFrame>
          <p:nvGraphicFramePr>
            <p:cNvPr id="587796" name="Object 2"/>
            <p:cNvGraphicFramePr>
              <a:graphicFrameLocks noChangeAspect="1"/>
            </p:cNvGraphicFramePr>
            <p:nvPr/>
          </p:nvGraphicFramePr>
          <p:xfrm>
            <a:off x="3366" y="2650"/>
            <a:ext cx="1252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r:id="rId5" imgW="3086531" imgH="2666667" progId="">
                    <p:embed/>
                  </p:oleObj>
                </mc:Choice>
                <mc:Fallback>
                  <p:oleObj r:id="rId5" imgW="3086531" imgH="266666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6" y="2650"/>
                          <a:ext cx="1252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7797" name="Text Box 18"/>
            <p:cNvSpPr txBox="1">
              <a:spLocks noChangeArrowheads="1"/>
            </p:cNvSpPr>
            <p:nvPr/>
          </p:nvSpPr>
          <p:spPr bwMode="auto">
            <a:xfrm>
              <a:off x="3366" y="3734"/>
              <a:ext cx="834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it-IT" b="1">
                  <a:solidFill>
                    <a:srgbClr val="CC0000"/>
                  </a:solidFill>
                  <a:latin typeface="Arial" pitchFamily="34" charset="0"/>
                  <a:ea typeface="MS Gothic" pitchFamily="49" charset="-128"/>
                </a:rPr>
                <a:t>A &gt; 0</a:t>
              </a:r>
              <a:r>
                <a:rPr lang="it-IT" b="1">
                  <a:solidFill>
                    <a:srgbClr val="000000"/>
                  </a:solidFill>
                  <a:latin typeface="Arial" pitchFamily="34" charset="0"/>
                  <a:ea typeface="MS Gothic" pitchFamily="49" charset="-128"/>
                </a:rPr>
                <a:t> </a:t>
              </a:r>
            </a:p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it-IT" sz="1200">
                <a:solidFill>
                  <a:srgbClr val="CC0000"/>
                </a:solidFill>
                <a:latin typeface="Arial" pitchFamily="34" charset="0"/>
                <a:ea typeface="MS Gothic" pitchFamily="49" charset="-128"/>
              </a:endParaRPr>
            </a:p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it-IT" sz="1200">
                  <a:solidFill>
                    <a:srgbClr val="CC0000"/>
                  </a:solidFill>
                  <a:latin typeface="Arial" pitchFamily="34" charset="0"/>
                  <a:ea typeface="MS Gothic" pitchFamily="49" charset="-128"/>
                </a:rPr>
                <a:t>Positive particles</a:t>
              </a:r>
            </a:p>
          </p:txBody>
        </p:sp>
        <p:sp>
          <p:nvSpPr>
            <p:cNvPr id="587798" name="Text Box 19"/>
            <p:cNvSpPr txBox="1">
              <a:spLocks noChangeArrowheads="1"/>
            </p:cNvSpPr>
            <p:nvPr/>
          </p:nvSpPr>
          <p:spPr bwMode="auto">
            <a:xfrm>
              <a:off x="4074" y="3734"/>
              <a:ext cx="50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it-IT" b="1">
                  <a:solidFill>
                    <a:srgbClr val="FF0000"/>
                  </a:solidFill>
                  <a:latin typeface="Arial" pitchFamily="34" charset="0"/>
                  <a:ea typeface="MS Gothic" pitchFamily="49" charset="-128"/>
                </a:rPr>
                <a:t>A &lt; 0 </a:t>
              </a:r>
            </a:p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it-IT" sz="1200">
                <a:solidFill>
                  <a:srgbClr val="FFFFFF"/>
                </a:solidFill>
                <a:latin typeface="Arial" pitchFamily="34" charset="0"/>
                <a:ea typeface="MS Gothic" pitchFamily="49" charset="-128"/>
              </a:endParaRPr>
            </a:p>
          </p:txBody>
        </p:sp>
      </p:grpSp>
      <p:grpSp>
        <p:nvGrpSpPr>
          <p:cNvPr id="587782" name="Group 32"/>
          <p:cNvGrpSpPr>
            <a:grpSpLocks/>
          </p:cNvGrpSpPr>
          <p:nvPr/>
        </p:nvGrpSpPr>
        <p:grpSpPr bwMode="auto">
          <a:xfrm>
            <a:off x="234950" y="2209800"/>
            <a:ext cx="679450" cy="1541463"/>
            <a:chOff x="1565" y="2060"/>
            <a:chExt cx="428" cy="971"/>
          </a:xfrm>
        </p:grpSpPr>
        <p:sp>
          <p:nvSpPr>
            <p:cNvPr id="587793" name="Arc 33"/>
            <p:cNvSpPr>
              <a:spLocks/>
            </p:cNvSpPr>
            <p:nvPr/>
          </p:nvSpPr>
          <p:spPr bwMode="auto">
            <a:xfrm flipH="1">
              <a:off x="1565" y="2160"/>
              <a:ext cx="227" cy="726"/>
            </a:xfrm>
            <a:custGeom>
              <a:avLst/>
              <a:gdLst>
                <a:gd name="T0" fmla="*/ 0 w 21600"/>
                <a:gd name="T1" fmla="*/ 0 h 43176"/>
                <a:gd name="T2" fmla="*/ 0 w 21600"/>
                <a:gd name="T3" fmla="*/ 0 h 43176"/>
                <a:gd name="T4" fmla="*/ 0 w 21600"/>
                <a:gd name="T5" fmla="*/ 0 h 43176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76"/>
                <a:gd name="T11" fmla="*/ 21600 w 21600"/>
                <a:gd name="T12" fmla="*/ 43176 h 43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7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</a:path>
                <a:path w="21600" h="4317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arrow" w="lg" len="med"/>
              <a:tailEnd type="arrow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794" name="Text Box 34"/>
            <p:cNvSpPr txBox="1">
              <a:spLocks noChangeArrowheads="1"/>
            </p:cNvSpPr>
            <p:nvPr/>
          </p:nvSpPr>
          <p:spPr bwMode="auto">
            <a:xfrm>
              <a:off x="1746" y="2060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ea typeface="MS Gothic" pitchFamily="49" charset="-128"/>
                </a:rPr>
                <a:t>¯</a:t>
              </a:r>
            </a:p>
          </p:txBody>
        </p:sp>
        <p:sp>
          <p:nvSpPr>
            <p:cNvPr id="587795" name="Text Box 35"/>
            <p:cNvSpPr txBox="1">
              <a:spLocks noChangeArrowheads="1"/>
            </p:cNvSpPr>
            <p:nvPr/>
          </p:nvSpPr>
          <p:spPr bwMode="auto">
            <a:xfrm>
              <a:off x="1746" y="2704"/>
              <a:ext cx="2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US" sz="2800">
                  <a:solidFill>
                    <a:srgbClr val="FF0000"/>
                  </a:solidFill>
                  <a:latin typeface="Arial" pitchFamily="34" charset="0"/>
                  <a:ea typeface="MS Gothic" pitchFamily="49" charset="-128"/>
                </a:rPr>
                <a:t>+</a:t>
              </a:r>
              <a:endParaRPr lang="en-GB" sz="2800">
                <a:solidFill>
                  <a:srgbClr val="FF0000"/>
                </a:solidFill>
                <a:latin typeface="Arial" pitchFamily="34" charset="0"/>
                <a:ea typeface="MS Gothic" pitchFamily="49" charset="-128"/>
              </a:endParaRPr>
            </a:p>
          </p:txBody>
        </p:sp>
      </p:grpSp>
      <p:grpSp>
        <p:nvGrpSpPr>
          <p:cNvPr id="587783" name="Group 40"/>
          <p:cNvGrpSpPr>
            <a:grpSpLocks/>
          </p:cNvGrpSpPr>
          <p:nvPr/>
        </p:nvGrpSpPr>
        <p:grpSpPr bwMode="auto">
          <a:xfrm flipV="1">
            <a:off x="5257800" y="990600"/>
            <a:ext cx="679450" cy="1541463"/>
            <a:chOff x="1565" y="2060"/>
            <a:chExt cx="428" cy="971"/>
          </a:xfrm>
        </p:grpSpPr>
        <p:sp>
          <p:nvSpPr>
            <p:cNvPr id="587790" name="Arc 41"/>
            <p:cNvSpPr>
              <a:spLocks/>
            </p:cNvSpPr>
            <p:nvPr/>
          </p:nvSpPr>
          <p:spPr bwMode="auto">
            <a:xfrm flipH="1">
              <a:off x="1565" y="2160"/>
              <a:ext cx="227" cy="726"/>
            </a:xfrm>
            <a:custGeom>
              <a:avLst/>
              <a:gdLst>
                <a:gd name="T0" fmla="*/ 0 w 21600"/>
                <a:gd name="T1" fmla="*/ 0 h 43176"/>
                <a:gd name="T2" fmla="*/ 0 w 21600"/>
                <a:gd name="T3" fmla="*/ 0 h 43176"/>
                <a:gd name="T4" fmla="*/ 0 w 21600"/>
                <a:gd name="T5" fmla="*/ 0 h 43176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76"/>
                <a:gd name="T11" fmla="*/ 21600 w 21600"/>
                <a:gd name="T12" fmla="*/ 43176 h 43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7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</a:path>
                <a:path w="21600" h="4317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129"/>
                    <a:pt x="12544" y="42626"/>
                    <a:pt x="1027" y="4317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arrow" w="lg" len="med"/>
              <a:tailEnd type="arrow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791" name="Text Box 42"/>
            <p:cNvSpPr txBox="1">
              <a:spLocks noChangeArrowheads="1"/>
            </p:cNvSpPr>
            <p:nvPr/>
          </p:nvSpPr>
          <p:spPr bwMode="auto">
            <a:xfrm>
              <a:off x="1746" y="2060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ea typeface="MS Gothic" pitchFamily="49" charset="-128"/>
                </a:rPr>
                <a:t>¯</a:t>
              </a:r>
            </a:p>
          </p:txBody>
        </p:sp>
        <p:sp>
          <p:nvSpPr>
            <p:cNvPr id="587792" name="Text Box 43"/>
            <p:cNvSpPr txBox="1">
              <a:spLocks noChangeArrowheads="1"/>
            </p:cNvSpPr>
            <p:nvPr/>
          </p:nvSpPr>
          <p:spPr bwMode="auto">
            <a:xfrm>
              <a:off x="1746" y="2704"/>
              <a:ext cx="2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US" sz="2800">
                  <a:solidFill>
                    <a:srgbClr val="FF0000"/>
                  </a:solidFill>
                  <a:latin typeface="Arial" pitchFamily="34" charset="0"/>
                  <a:ea typeface="MS Gothic" pitchFamily="49" charset="-128"/>
                </a:rPr>
                <a:t>+</a:t>
              </a:r>
              <a:endParaRPr lang="en-GB" sz="2800">
                <a:solidFill>
                  <a:srgbClr val="FF0000"/>
                </a:solidFill>
                <a:latin typeface="Arial" pitchFamily="34" charset="0"/>
                <a:ea typeface="MS Gothic" pitchFamily="49" charset="-128"/>
              </a:endParaRPr>
            </a:p>
          </p:txBody>
        </p:sp>
      </p:grpSp>
      <p:pic>
        <p:nvPicPr>
          <p:cNvPr id="32" name="Picture 3" descr="clem-graph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4963"/>
            <a:ext cx="431958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4"/>
          <p:cNvSpPr>
            <a:spLocks noChangeAspect="1" noChangeArrowheads="1"/>
          </p:cNvSpPr>
          <p:nvPr/>
        </p:nvSpPr>
        <p:spPr bwMode="auto">
          <a:xfrm>
            <a:off x="4357688" y="4824413"/>
            <a:ext cx="111125" cy="104775"/>
          </a:xfrm>
          <a:prstGeom prst="flowChartConnector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n-US" b="1">
              <a:solidFill>
                <a:srgbClr val="FFFFFF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587786" name="Text Box 5"/>
          <p:cNvSpPr txBox="1">
            <a:spLocks noChangeArrowheads="1"/>
          </p:cNvSpPr>
          <p:nvPr/>
        </p:nvSpPr>
        <p:spPr bwMode="auto">
          <a:xfrm>
            <a:off x="5637213" y="2789238"/>
            <a:ext cx="14398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it-IT" b="1">
              <a:solidFill>
                <a:srgbClr val="FFFFFF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5278438" y="2806700"/>
            <a:ext cx="1692275" cy="10922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b="1">
                <a:solidFill>
                  <a:srgbClr val="0000FF"/>
                </a:solidFill>
                <a:latin typeface="Arial" pitchFamily="34" charset="0"/>
                <a:ea typeface="MS Gothic" pitchFamily="49" charset="-128"/>
              </a:rPr>
              <a:t>Pamela</a:t>
            </a:r>
          </a:p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b="1">
                <a:solidFill>
                  <a:srgbClr val="CC0000"/>
                </a:solidFill>
                <a:latin typeface="Arial" pitchFamily="34" charset="0"/>
                <a:ea typeface="MS Gothic" pitchFamily="49" charset="-128"/>
              </a:rPr>
              <a:t> </a:t>
            </a:r>
          </a:p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b="1">
                <a:solidFill>
                  <a:srgbClr val="CC0000"/>
                </a:solidFill>
                <a:latin typeface="Arial" pitchFamily="34" charset="0"/>
                <a:ea typeface="MS Gothic" pitchFamily="49" charset="-128"/>
              </a:rPr>
              <a:t> </a:t>
            </a:r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 flipH="1">
            <a:off x="4484688" y="3149600"/>
            <a:ext cx="1223962" cy="16557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778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14313"/>
            <a:ext cx="8229600" cy="1143001"/>
          </a:xfrm>
        </p:spPr>
        <p:txBody>
          <a:bodyPr/>
          <a:lstStyle/>
          <a:p>
            <a:pPr eaLnBrk="1" hangingPunct="1"/>
            <a:r>
              <a:rPr lang="en-US" sz="3400" dirty="0" smtClean="0"/>
              <a:t>Charge dependent solar modulation</a:t>
            </a:r>
          </a:p>
        </p:txBody>
      </p:sp>
    </p:spTree>
    <p:extLst>
      <p:ext uri="{BB962C8B-B14F-4D97-AF65-F5344CB8AC3E}">
        <p14:creationId xmlns:p14="http://schemas.microsoft.com/office/powerpoint/2010/main" val="2231425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58750"/>
            <a:ext cx="8224837" cy="641350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smtClean="0">
                <a:latin typeface="Garamond" pitchFamily="18" charset="0"/>
              </a:rPr>
              <a:t>December 2006 Solar particle events</a:t>
            </a:r>
            <a:endParaRPr lang="it-IT" sz="3600" smtClean="0">
              <a:latin typeface="Garamond" pitchFamily="18" charset="0"/>
            </a:endParaRPr>
          </a:p>
        </p:txBody>
      </p:sp>
      <p:pic>
        <p:nvPicPr>
          <p:cNvPr id="588803" name="Picture 3" descr="20061213_0021_eit_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4" name="Picture 4" descr="20061213_0727_eit_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5" name="Picture 5" descr="20061213_1328_eit_2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765175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6" name="Picture 6" descr="20061208_pro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0"/>
            <a:ext cx="2928938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7" name="Picture 7" descr="20061211_pr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57700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8" name="Picture 8" descr="20061214_pro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57700"/>
            <a:ext cx="29289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9" name="Picture 9" descr="20061215_prot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053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10" name="Text Box 10"/>
          <p:cNvSpPr txBox="1">
            <a:spLocks noChangeArrowheads="1"/>
          </p:cNvSpPr>
          <p:nvPr/>
        </p:nvSpPr>
        <p:spPr bwMode="auto">
          <a:xfrm>
            <a:off x="79375" y="3927475"/>
            <a:ext cx="845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>
                <a:solidFill>
                  <a:srgbClr val="FFFFFF"/>
                </a:solidFill>
                <a:latin typeface="Verdana" pitchFamily="34" charset="0"/>
                <a:ea typeface="MS Gothic" pitchFamily="49" charset="-128"/>
              </a:rPr>
              <a:t>Dec 13</a:t>
            </a:r>
            <a:r>
              <a:rPr lang="it-IT" baseline="30000">
                <a:solidFill>
                  <a:srgbClr val="FFFFFF"/>
                </a:solidFill>
                <a:latin typeface="Verdana" pitchFamily="34" charset="0"/>
                <a:ea typeface="MS Gothic" pitchFamily="49" charset="-128"/>
              </a:rPr>
              <a:t>th</a:t>
            </a:r>
            <a:r>
              <a:rPr lang="it-IT">
                <a:solidFill>
                  <a:srgbClr val="FFFFFF"/>
                </a:solidFill>
                <a:latin typeface="Verdana" pitchFamily="34" charset="0"/>
                <a:ea typeface="MS Gothic" pitchFamily="49" charset="-128"/>
              </a:rPr>
              <a:t> largest CME since 2003, anomalous at sol min</a:t>
            </a:r>
            <a:r>
              <a:rPr lang="it-IT" sz="2000">
                <a:solidFill>
                  <a:srgbClr val="FFFFFF"/>
                </a:solidFill>
                <a:latin typeface="Verdana" pitchFamily="34" charset="0"/>
                <a:ea typeface="MS Gothic" pitchFamily="49" charset="-128"/>
              </a:rPr>
              <a:t> </a:t>
            </a:r>
          </a:p>
        </p:txBody>
      </p:sp>
      <p:pic>
        <p:nvPicPr>
          <p:cNvPr id="58881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933825"/>
            <a:ext cx="14112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17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flare13_fette_sequenza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27" name="Picture 3" descr="flare13_fette_sequenz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 descr="flare13_fette_sequenz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 descr="flare13_fette_sequenza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 descr="flare13_fette_sequenza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 descr="flare13_fette_sequenza_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7908925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60325" y="41275"/>
            <a:ext cx="3616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  <a:cs typeface="Arial" charset="0"/>
              </a:rPr>
              <a:t>December 13th  2006 event</a:t>
            </a:r>
          </a:p>
        </p:txBody>
      </p:sp>
      <p:pic>
        <p:nvPicPr>
          <p:cNvPr id="589833" name="Picture 9" descr="flare13_fette_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2209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34" name="Picture 10" descr="Progetto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0"/>
            <a:ext cx="23828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7239000" y="1171575"/>
            <a:ext cx="304800" cy="1266825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9836" name="Line 12"/>
          <p:cNvSpPr>
            <a:spLocks noChangeShapeType="1"/>
          </p:cNvSpPr>
          <p:nvPr/>
        </p:nvSpPr>
        <p:spPr bwMode="auto">
          <a:xfrm>
            <a:off x="6172200" y="0"/>
            <a:ext cx="1371600" cy="11430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4038600" y="838200"/>
            <a:ext cx="3352800" cy="167640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9838" name="Rectangle 14"/>
          <p:cNvSpPr>
            <a:spLocks noChangeArrowheads="1"/>
          </p:cNvSpPr>
          <p:nvPr/>
        </p:nvSpPr>
        <p:spPr bwMode="auto">
          <a:xfrm>
            <a:off x="6172200" y="6400800"/>
            <a:ext cx="200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i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Preliminary!</a:t>
            </a:r>
          </a:p>
        </p:txBody>
      </p:sp>
    </p:spTree>
    <p:extLst>
      <p:ext uri="{BB962C8B-B14F-4D97-AF65-F5344CB8AC3E}">
        <p14:creationId xmlns:p14="http://schemas.microsoft.com/office/powerpoint/2010/main" val="1901744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5943600" y="5486400"/>
            <a:ext cx="200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i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Preliminary!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404813"/>
            <a:ext cx="651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Gothic" pitchFamily="49" charset="-128"/>
                <a:cs typeface="Arial" charset="0"/>
              </a:rPr>
              <a:t> December 13th  2006 He differential spectrum</a:t>
            </a:r>
          </a:p>
        </p:txBody>
      </p:sp>
      <p:pic>
        <p:nvPicPr>
          <p:cNvPr id="590852" name="Picture 4" descr="flare1306_quiet0107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235075"/>
            <a:ext cx="7954963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53" name="Picture 5" descr="Progett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0"/>
            <a:ext cx="23828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54" name="Rectangle 6"/>
          <p:cNvSpPr>
            <a:spLocks noChangeArrowheads="1"/>
          </p:cNvSpPr>
          <p:nvPr/>
        </p:nvSpPr>
        <p:spPr bwMode="auto">
          <a:xfrm>
            <a:off x="7239000" y="1171575"/>
            <a:ext cx="304800" cy="1266825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0" y="1196975"/>
            <a:ext cx="1295400" cy="409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56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Text Box 2"/>
          <p:cNvSpPr txBox="1">
            <a:spLocks noChangeArrowheads="1"/>
          </p:cNvSpPr>
          <p:nvPr/>
        </p:nvSpPr>
        <p:spPr bwMode="auto">
          <a:xfrm>
            <a:off x="60325" y="41275"/>
            <a:ext cx="368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FFFF"/>
                </a:solidFill>
                <a:latin typeface="Times New Roman" pitchFamily="18" charset="0"/>
                <a:ea typeface="MS Gothic" pitchFamily="49" charset="-128"/>
              </a:rPr>
              <a:t>December 14th 2006  event</a:t>
            </a:r>
          </a:p>
        </p:txBody>
      </p:sp>
      <p:pic>
        <p:nvPicPr>
          <p:cNvPr id="591875" name="Picture 3" descr="flare14-forbush_fette_sequenz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75"/>
            <a:ext cx="7954963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6" name="Rectangle 4"/>
          <p:cNvSpPr>
            <a:spLocks noChangeArrowheads="1"/>
          </p:cNvSpPr>
          <p:nvPr/>
        </p:nvSpPr>
        <p:spPr bwMode="auto">
          <a:xfrm>
            <a:off x="7058025" y="6477000"/>
            <a:ext cx="200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i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Preliminary!</a:t>
            </a:r>
          </a:p>
        </p:txBody>
      </p:sp>
      <p:sp>
        <p:nvSpPr>
          <p:cNvPr id="591877" name="Text Box 5"/>
          <p:cNvSpPr txBox="1">
            <a:spLocks noChangeArrowheads="1"/>
          </p:cNvSpPr>
          <p:nvPr/>
        </p:nvSpPr>
        <p:spPr bwMode="auto">
          <a:xfrm>
            <a:off x="8061325" y="193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endParaRPr lang="it-IT" sz="2400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sp>
        <p:nvSpPr>
          <p:cNvPr id="591878" name="Text Box 6"/>
          <p:cNvSpPr txBox="1">
            <a:spLocks noChangeArrowheads="1"/>
          </p:cNvSpPr>
          <p:nvPr/>
        </p:nvSpPr>
        <p:spPr bwMode="auto">
          <a:xfrm>
            <a:off x="5241925" y="3795713"/>
            <a:ext cx="1916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3366FF"/>
                </a:solidFill>
                <a:latin typeface="Times New Roman" pitchFamily="18" charset="0"/>
                <a:ea typeface="MS Gothic" pitchFamily="49" charset="-128"/>
              </a:rPr>
              <a:t>Solar Quiet spectrum</a:t>
            </a: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 flipH="1">
            <a:off x="5562600" y="4114800"/>
            <a:ext cx="457200" cy="3810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91880" name="Text Box 8"/>
          <p:cNvSpPr txBox="1">
            <a:spLocks noChangeArrowheads="1"/>
          </p:cNvSpPr>
          <p:nvPr/>
        </p:nvSpPr>
        <p:spPr bwMode="auto">
          <a:xfrm>
            <a:off x="1889125" y="2406650"/>
            <a:ext cx="297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Low energy tail of Dec 13th event</a:t>
            </a: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H="1">
            <a:off x="2286000" y="2743200"/>
            <a:ext cx="9144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2667000" y="36576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90600" y="4495800"/>
            <a:ext cx="23066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Below galactic spectrum: </a:t>
            </a:r>
          </a:p>
          <a:p>
            <a:pPr eaLnBrk="1" hangingPunct="1"/>
            <a:r>
              <a:rPr lang="it-IT" sz="160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Start of Forbush decrease</a:t>
            </a:r>
          </a:p>
          <a:p>
            <a:pPr eaLnBrk="1" hangingPunct="1"/>
            <a:endParaRPr lang="it-IT" sz="1600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</p:txBody>
      </p:sp>
      <p:grpSp>
        <p:nvGrpSpPr>
          <p:cNvPr id="591884" name="Group 12"/>
          <p:cNvGrpSpPr>
            <a:grpSpLocks/>
          </p:cNvGrpSpPr>
          <p:nvPr/>
        </p:nvGrpSpPr>
        <p:grpSpPr bwMode="auto">
          <a:xfrm>
            <a:off x="6761163" y="0"/>
            <a:ext cx="2382837" cy="3886200"/>
            <a:chOff x="4259" y="0"/>
            <a:chExt cx="1501" cy="2448"/>
          </a:xfrm>
        </p:grpSpPr>
        <p:pic>
          <p:nvPicPr>
            <p:cNvPr id="591906" name="Picture 13" descr="Progetto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" y="0"/>
              <a:ext cx="1501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1907" name="Text Box 14"/>
            <p:cNvSpPr txBox="1">
              <a:spLocks noChangeArrowheads="1"/>
            </p:cNvSpPr>
            <p:nvPr/>
          </p:nvSpPr>
          <p:spPr bwMode="auto">
            <a:xfrm>
              <a:off x="4598" y="1895"/>
              <a:ext cx="7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200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Magnetic Field</a:t>
              </a:r>
            </a:p>
          </p:txBody>
        </p:sp>
        <p:sp>
          <p:nvSpPr>
            <p:cNvPr id="591908" name="Text Box 15"/>
            <p:cNvSpPr txBox="1">
              <a:spLocks noChangeArrowheads="1"/>
            </p:cNvSpPr>
            <p:nvPr/>
          </p:nvSpPr>
          <p:spPr bwMode="auto">
            <a:xfrm>
              <a:off x="4656" y="2227"/>
              <a:ext cx="77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200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Neutron Monitor</a:t>
              </a:r>
            </a:p>
          </p:txBody>
        </p:sp>
        <p:sp>
          <p:nvSpPr>
            <p:cNvPr id="591909" name="Text Box 16"/>
            <p:cNvSpPr txBox="1">
              <a:spLocks noChangeArrowheads="1"/>
            </p:cNvSpPr>
            <p:nvPr/>
          </p:nvSpPr>
          <p:spPr bwMode="auto">
            <a:xfrm>
              <a:off x="4944" y="240"/>
              <a:ext cx="3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200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X-ray</a:t>
              </a:r>
            </a:p>
          </p:txBody>
        </p:sp>
        <p:sp>
          <p:nvSpPr>
            <p:cNvPr id="591910" name="Text Box 17"/>
            <p:cNvSpPr txBox="1">
              <a:spLocks noChangeArrowheads="1"/>
            </p:cNvSpPr>
            <p:nvPr/>
          </p:nvSpPr>
          <p:spPr bwMode="auto">
            <a:xfrm>
              <a:off x="5232" y="816"/>
              <a:ext cx="2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200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P,e-</a:t>
              </a:r>
            </a:p>
          </p:txBody>
        </p:sp>
      </p:grpSp>
      <p:grpSp>
        <p:nvGrpSpPr>
          <p:cNvPr id="116754" name="Group 18"/>
          <p:cNvGrpSpPr>
            <a:grpSpLocks/>
          </p:cNvGrpSpPr>
          <p:nvPr/>
        </p:nvGrpSpPr>
        <p:grpSpPr bwMode="auto">
          <a:xfrm>
            <a:off x="990600" y="1981200"/>
            <a:ext cx="6858000" cy="4281488"/>
            <a:chOff x="624" y="1248"/>
            <a:chExt cx="4320" cy="2697"/>
          </a:xfrm>
        </p:grpSpPr>
        <p:sp>
          <p:nvSpPr>
            <p:cNvPr id="591902" name="Line 19"/>
            <p:cNvSpPr>
              <a:spLocks noChangeShapeType="1"/>
            </p:cNvSpPr>
            <p:nvPr/>
          </p:nvSpPr>
          <p:spPr bwMode="auto">
            <a:xfrm flipV="1">
              <a:off x="2160" y="1248"/>
              <a:ext cx="2784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1903" name="Line 20"/>
            <p:cNvSpPr>
              <a:spLocks noChangeShapeType="1"/>
            </p:cNvSpPr>
            <p:nvPr/>
          </p:nvSpPr>
          <p:spPr bwMode="auto">
            <a:xfrm flipV="1">
              <a:off x="2688" y="1728"/>
              <a:ext cx="2208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1904" name="Line 21"/>
            <p:cNvSpPr>
              <a:spLocks noChangeShapeType="1"/>
            </p:cNvSpPr>
            <p:nvPr/>
          </p:nvSpPr>
          <p:spPr bwMode="auto">
            <a:xfrm flipV="1">
              <a:off x="2928" y="2256"/>
              <a:ext cx="1968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1905" name="Rectangle 22"/>
            <p:cNvSpPr>
              <a:spLocks noChangeArrowheads="1"/>
            </p:cNvSpPr>
            <p:nvPr/>
          </p:nvSpPr>
          <p:spPr bwMode="auto">
            <a:xfrm>
              <a:off x="624" y="3150"/>
              <a:ext cx="2640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1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Decrease of primary spectrum</a:t>
              </a:r>
            </a:p>
            <a:p>
              <a:pPr>
                <a:spcBef>
                  <a:spcPct val="50000"/>
                </a:spcBef>
              </a:pPr>
              <a:r>
                <a:rPr lang="it-IT" sz="1400" b="1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Arrival of magnetic cloud from CME of Dec 13th</a:t>
              </a:r>
            </a:p>
            <a:p>
              <a:pPr>
                <a:spcBef>
                  <a:spcPct val="50000"/>
                </a:spcBef>
              </a:pPr>
              <a:r>
                <a:rPr lang="it-IT" sz="1400" b="1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Shock 1774km/s (gopalswamy, 2007)</a:t>
              </a:r>
            </a:p>
            <a:p>
              <a:pPr>
                <a:spcBef>
                  <a:spcPct val="50000"/>
                </a:spcBef>
              </a:pPr>
              <a:r>
                <a:rPr lang="it-IT" sz="1400" b="1">
                  <a:solidFill>
                    <a:srgbClr val="000000"/>
                  </a:solidFill>
                  <a:latin typeface="Times New Roman" pitchFamily="18" charset="0"/>
                  <a:ea typeface="MS Gothic" pitchFamily="49" charset="-128"/>
                </a:rPr>
                <a:t>	Decrease of Neutron Monitor Flux</a:t>
              </a:r>
            </a:p>
          </p:txBody>
        </p:sp>
      </p:grpSp>
      <p:grpSp>
        <p:nvGrpSpPr>
          <p:cNvPr id="116759" name="Group 23"/>
          <p:cNvGrpSpPr>
            <a:grpSpLocks/>
          </p:cNvGrpSpPr>
          <p:nvPr/>
        </p:nvGrpSpPr>
        <p:grpSpPr bwMode="auto">
          <a:xfrm>
            <a:off x="0" y="0"/>
            <a:ext cx="9164638" cy="6553200"/>
            <a:chOff x="0" y="0"/>
            <a:chExt cx="5773" cy="4128"/>
          </a:xfrm>
        </p:grpSpPr>
        <p:pic>
          <p:nvPicPr>
            <p:cNvPr id="591895" name="Picture 24" descr="flare14-forbush_fette_sequenza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0"/>
              <a:ext cx="5011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1896" name="Group 25"/>
            <p:cNvGrpSpPr>
              <a:grpSpLocks/>
            </p:cNvGrpSpPr>
            <p:nvPr/>
          </p:nvGrpSpPr>
          <p:grpSpPr bwMode="auto">
            <a:xfrm>
              <a:off x="4272" y="0"/>
              <a:ext cx="1501" cy="2448"/>
              <a:chOff x="4259" y="0"/>
              <a:chExt cx="1501" cy="2448"/>
            </a:xfrm>
          </p:grpSpPr>
          <p:pic>
            <p:nvPicPr>
              <p:cNvPr id="591897" name="Picture 26" descr="Progetto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9" y="0"/>
                <a:ext cx="1501" cy="2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1898" name="Text Box 27"/>
              <p:cNvSpPr txBox="1">
                <a:spLocks noChangeArrowheads="1"/>
              </p:cNvSpPr>
              <p:nvPr/>
            </p:nvSpPr>
            <p:spPr bwMode="auto">
              <a:xfrm>
                <a:off x="4598" y="1895"/>
                <a:ext cx="70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1200">
                    <a:solidFill>
                      <a:srgbClr val="000000"/>
                    </a:solidFill>
                    <a:latin typeface="Times New Roman" pitchFamily="18" charset="0"/>
                    <a:ea typeface="MS Gothic" pitchFamily="49" charset="-128"/>
                  </a:rPr>
                  <a:t>Magnetic Field</a:t>
                </a:r>
              </a:p>
            </p:txBody>
          </p:sp>
          <p:sp>
            <p:nvSpPr>
              <p:cNvPr id="591899" name="Text Box 28"/>
              <p:cNvSpPr txBox="1">
                <a:spLocks noChangeArrowheads="1"/>
              </p:cNvSpPr>
              <p:nvPr/>
            </p:nvSpPr>
            <p:spPr bwMode="auto">
              <a:xfrm>
                <a:off x="4656" y="2227"/>
                <a:ext cx="77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1200">
                    <a:solidFill>
                      <a:srgbClr val="000000"/>
                    </a:solidFill>
                    <a:latin typeface="Times New Roman" pitchFamily="18" charset="0"/>
                    <a:ea typeface="MS Gothic" pitchFamily="49" charset="-128"/>
                  </a:rPr>
                  <a:t>Neutron Monitor</a:t>
                </a:r>
              </a:p>
            </p:txBody>
          </p:sp>
          <p:sp>
            <p:nvSpPr>
              <p:cNvPr id="591900" name="Text Box 29"/>
              <p:cNvSpPr txBox="1">
                <a:spLocks noChangeArrowheads="1"/>
              </p:cNvSpPr>
              <p:nvPr/>
            </p:nvSpPr>
            <p:spPr bwMode="auto">
              <a:xfrm>
                <a:off x="4944" y="240"/>
                <a:ext cx="34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1200">
                    <a:solidFill>
                      <a:srgbClr val="000000"/>
                    </a:solidFill>
                    <a:latin typeface="Times New Roman" pitchFamily="18" charset="0"/>
                    <a:ea typeface="MS Gothic" pitchFamily="49" charset="-128"/>
                  </a:rPr>
                  <a:t>X-ray</a:t>
                </a:r>
              </a:p>
            </p:txBody>
          </p:sp>
          <p:sp>
            <p:nvSpPr>
              <p:cNvPr id="591901" name="Text Box 30"/>
              <p:cNvSpPr txBox="1">
                <a:spLocks noChangeArrowheads="1"/>
              </p:cNvSpPr>
              <p:nvPr/>
            </p:nvSpPr>
            <p:spPr bwMode="auto">
              <a:xfrm>
                <a:off x="5232" y="816"/>
                <a:ext cx="26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1200">
                    <a:solidFill>
                      <a:srgbClr val="000000"/>
                    </a:solidFill>
                    <a:latin typeface="Times New Roman" pitchFamily="18" charset="0"/>
                    <a:ea typeface="MS Gothic" pitchFamily="49" charset="-128"/>
                  </a:rPr>
                  <a:t>P,e-</a:t>
                </a:r>
              </a:p>
            </p:txBody>
          </p:sp>
        </p:grpSp>
      </p:grpSp>
      <p:grpSp>
        <p:nvGrpSpPr>
          <p:cNvPr id="116767" name="Group 31"/>
          <p:cNvGrpSpPr>
            <a:grpSpLocks/>
          </p:cNvGrpSpPr>
          <p:nvPr/>
        </p:nvGrpSpPr>
        <p:grpSpPr bwMode="auto">
          <a:xfrm>
            <a:off x="0" y="1158875"/>
            <a:ext cx="7954963" cy="5394325"/>
            <a:chOff x="0" y="730"/>
            <a:chExt cx="5011" cy="3398"/>
          </a:xfrm>
        </p:grpSpPr>
        <p:pic>
          <p:nvPicPr>
            <p:cNvPr id="591892" name="Picture 32" descr="flare14-forbush_fette_sequenza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0"/>
              <a:ext cx="5011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1893" name="Text Box 33"/>
            <p:cNvSpPr txBox="1">
              <a:spLocks noChangeArrowheads="1"/>
            </p:cNvSpPr>
            <p:nvPr/>
          </p:nvSpPr>
          <p:spPr bwMode="auto">
            <a:xfrm>
              <a:off x="2870" y="1831"/>
              <a:ext cx="14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99CCFF"/>
                  </a:solidFill>
                  <a:latin typeface="Times New Roman" pitchFamily="18" charset="0"/>
                  <a:ea typeface="MS Gothic" pitchFamily="49" charset="-128"/>
                </a:rPr>
                <a:t>Arrival of event of Dec 14th</a:t>
              </a:r>
              <a:r>
                <a:rPr lang="it-IT" sz="1400" b="1">
                  <a:solidFill>
                    <a:srgbClr val="3366FF"/>
                  </a:solidFill>
                  <a:latin typeface="Times New Roman" pitchFamily="18" charset="0"/>
                  <a:ea typeface="MS Gothic" pitchFamily="49" charset="-128"/>
                </a:rPr>
                <a:t> </a:t>
              </a:r>
            </a:p>
          </p:txBody>
        </p:sp>
        <p:sp>
          <p:nvSpPr>
            <p:cNvPr id="591894" name="Line 34"/>
            <p:cNvSpPr>
              <a:spLocks noChangeShapeType="1"/>
            </p:cNvSpPr>
            <p:nvPr/>
          </p:nvSpPr>
          <p:spPr bwMode="auto">
            <a:xfrm flipH="1" flipV="1">
              <a:off x="1728" y="1872"/>
              <a:ext cx="1104" cy="48"/>
            </a:xfrm>
            <a:prstGeom prst="line">
              <a:avLst/>
            </a:prstGeom>
            <a:noFill/>
            <a:ln w="25400">
              <a:solidFill>
                <a:srgbClr val="99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6771" name="Group 35"/>
          <p:cNvGrpSpPr>
            <a:grpSpLocks/>
          </p:cNvGrpSpPr>
          <p:nvPr/>
        </p:nvGrpSpPr>
        <p:grpSpPr bwMode="auto">
          <a:xfrm>
            <a:off x="0" y="1125538"/>
            <a:ext cx="7954963" cy="5394325"/>
            <a:chOff x="0" y="730"/>
            <a:chExt cx="5011" cy="3398"/>
          </a:xfrm>
        </p:grpSpPr>
        <p:pic>
          <p:nvPicPr>
            <p:cNvPr id="591889" name="Picture 36" descr="flare14-forbush_fette_sequenza_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0"/>
              <a:ext cx="5011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1890" name="Text Box 37"/>
            <p:cNvSpPr txBox="1">
              <a:spLocks noChangeArrowheads="1"/>
            </p:cNvSpPr>
            <p:nvPr/>
          </p:nvSpPr>
          <p:spPr bwMode="auto">
            <a:xfrm>
              <a:off x="960" y="2880"/>
              <a:ext cx="13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66FF33"/>
                  </a:solidFill>
                  <a:latin typeface="Times New Roman" pitchFamily="18" charset="0"/>
                  <a:ea typeface="MS Gothic" pitchFamily="49" charset="-128"/>
                </a:rPr>
                <a:t>End of event of Dec 14th </a:t>
              </a:r>
            </a:p>
          </p:txBody>
        </p:sp>
        <p:sp>
          <p:nvSpPr>
            <p:cNvPr id="591891" name="Line 38"/>
            <p:cNvSpPr>
              <a:spLocks noChangeShapeType="1"/>
            </p:cNvSpPr>
            <p:nvPr/>
          </p:nvSpPr>
          <p:spPr bwMode="auto">
            <a:xfrm flipH="1" flipV="1">
              <a:off x="672" y="1968"/>
              <a:ext cx="576" cy="912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15271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3" y="20605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Thanks</a:t>
            </a:r>
            <a:r>
              <a:rPr lang="it-IT" smtClean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7726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2" descr="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3058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3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it-IT" sz="3200" b="1" smtClean="0">
                <a:solidFill>
                  <a:srgbClr val="CC0000"/>
                </a:solidFill>
                <a:latin typeface="Arial" pitchFamily="34" charset="0"/>
              </a:rPr>
              <a:t>Diffusive shock acceleration (DSA) (first-order Fermi acceleration)</a:t>
            </a:r>
          </a:p>
        </p:txBody>
      </p:sp>
    </p:spTree>
    <p:extLst>
      <p:ext uri="{BB962C8B-B14F-4D97-AF65-F5344CB8AC3E}">
        <p14:creationId xmlns:p14="http://schemas.microsoft.com/office/powerpoint/2010/main" val="7056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558608" cy="72008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NLDSA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052736"/>
            <a:ext cx="7848872" cy="5616624"/>
          </a:xfrm>
        </p:spPr>
        <p:txBody>
          <a:bodyPr/>
          <a:lstStyle/>
          <a:p>
            <a:r>
              <a:rPr lang="en-US" sz="2200" dirty="0"/>
              <a:t>T</a:t>
            </a:r>
            <a:r>
              <a:rPr lang="en-US" sz="2200" dirty="0" smtClean="0"/>
              <a:t>he reaction </a:t>
            </a:r>
            <a:r>
              <a:rPr lang="en-US" sz="2200" dirty="0"/>
              <a:t>of accelerated particles onto the </a:t>
            </a:r>
            <a:r>
              <a:rPr lang="en-US" sz="2200" dirty="0" smtClean="0"/>
              <a:t>accelerator </a:t>
            </a:r>
            <a:r>
              <a:rPr lang="en-US" sz="2200" dirty="0"/>
              <a:t>cannot be </a:t>
            </a:r>
            <a:r>
              <a:rPr lang="en-US" sz="2200" dirty="0" smtClean="0"/>
              <a:t>neglected; it </a:t>
            </a:r>
            <a:r>
              <a:rPr lang="en-US" sz="2200" dirty="0"/>
              <a:t>is responsible for spectral </a:t>
            </a:r>
            <a:r>
              <a:rPr lang="en-US" sz="2200" dirty="0" smtClean="0"/>
              <a:t>features (such </a:t>
            </a:r>
            <a:r>
              <a:rPr lang="en-US" sz="2200" dirty="0"/>
              <a:t>as spectral concavity) that may represent potential signatures of </a:t>
            </a:r>
            <a:r>
              <a:rPr lang="en-US" sz="2200" dirty="0" smtClean="0"/>
              <a:t>CR acceleration.</a:t>
            </a:r>
          </a:p>
          <a:p>
            <a:r>
              <a:rPr lang="en-US" sz="2200" dirty="0" smtClean="0"/>
              <a:t> The </a:t>
            </a:r>
            <a:r>
              <a:rPr lang="en-US" sz="2200" dirty="0"/>
              <a:t>standard </a:t>
            </a:r>
            <a:r>
              <a:rPr lang="en-US" sz="2200" dirty="0" smtClean="0"/>
              <a:t>diffusion coefficient </a:t>
            </a:r>
            <a:r>
              <a:rPr lang="en-US" sz="2200" dirty="0"/>
              <a:t>typical of the interstellar medium (ISM) only leads to </a:t>
            </a:r>
            <a:r>
              <a:rPr lang="en-US" sz="2200" dirty="0" smtClean="0"/>
              <a:t>maximum energies </a:t>
            </a:r>
            <a:r>
              <a:rPr lang="en-US" sz="2200" dirty="0"/>
              <a:t>of CRs in the range of ∼ </a:t>
            </a:r>
            <a:r>
              <a:rPr lang="en-US" sz="2200" dirty="0" err="1"/>
              <a:t>GeV</a:t>
            </a:r>
            <a:r>
              <a:rPr lang="en-US" sz="2200" dirty="0"/>
              <a:t>, rather than ∼ 10</a:t>
            </a:r>
            <a:r>
              <a:rPr lang="en-US" sz="2200" baseline="30000" dirty="0"/>
              <a:t>6</a:t>
            </a:r>
            <a:r>
              <a:rPr lang="en-US" sz="2200" dirty="0"/>
              <a:t> </a:t>
            </a:r>
            <a:r>
              <a:rPr lang="en-US" sz="2200" dirty="0" err="1"/>
              <a:t>GeV</a:t>
            </a:r>
            <a:r>
              <a:rPr lang="en-US" sz="2200" dirty="0"/>
              <a:t> (</a:t>
            </a:r>
            <a:r>
              <a:rPr lang="en-US" sz="2200" dirty="0" smtClean="0"/>
              <a:t>around  the </a:t>
            </a:r>
            <a:r>
              <a:rPr lang="en-US" sz="2200" dirty="0"/>
              <a:t>knee) required by observations. The only way that the mechanism </a:t>
            </a:r>
            <a:r>
              <a:rPr lang="en-US" sz="2200" dirty="0" smtClean="0"/>
              <a:t>can play </a:t>
            </a:r>
            <a:r>
              <a:rPr lang="en-US" sz="2200" dirty="0"/>
              <a:t>a role for CR acceleration is if the accelerated particles generate </a:t>
            </a:r>
            <a:r>
              <a:rPr lang="en-US" sz="2200" dirty="0" smtClean="0"/>
              <a:t>the magnetic </a:t>
            </a:r>
            <a:r>
              <a:rPr lang="en-US" sz="2200" dirty="0"/>
              <a:t>field structure on which they may scatter</a:t>
            </a:r>
            <a:r>
              <a:rPr lang="en-US" sz="2200" dirty="0" smtClean="0"/>
              <a:t>, </a:t>
            </a:r>
            <a:r>
              <a:rPr lang="en-US" sz="2200" dirty="0"/>
              <a:t>thereby reducing </a:t>
            </a:r>
            <a:r>
              <a:rPr lang="en-US" sz="2200" dirty="0" smtClean="0"/>
              <a:t>the acceleration </a:t>
            </a:r>
            <a:r>
              <a:rPr lang="en-US" sz="2200" dirty="0"/>
              <a:t>time and reach larger values of the maximum </a:t>
            </a:r>
            <a:r>
              <a:rPr lang="en-US" sz="2200" dirty="0" smtClean="0"/>
              <a:t>energy. </a:t>
            </a:r>
          </a:p>
          <a:p>
            <a:r>
              <a:rPr lang="en-US" sz="2200" dirty="0" smtClean="0"/>
              <a:t>A non linear version of DSA including the dynamical reaction of accelerated particles on the shock was developed and completed with the inclusion of self-generation of magnetic field </a:t>
            </a:r>
            <a:r>
              <a:rPr lang="en-US" sz="2200" dirty="0"/>
              <a:t>and acceleration of nuclei other than </a:t>
            </a:r>
            <a:r>
              <a:rPr lang="en-US" sz="2200" dirty="0" smtClean="0"/>
              <a:t>Hydrogen</a:t>
            </a:r>
            <a:r>
              <a:rPr lang="en-US" sz="1800" dirty="0" smtClean="0"/>
              <a:t>.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3699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93825"/>
            <a:ext cx="8193087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 anchorCtr="0"/>
          <a:lstStyle/>
          <a:p>
            <a:pPr>
              <a:defRPr/>
            </a:pPr>
            <a:r>
              <a:rPr lang="it-IT"/>
              <a:t>Diffusion Halo Model</a:t>
            </a:r>
          </a:p>
        </p:txBody>
      </p:sp>
    </p:spTree>
    <p:extLst>
      <p:ext uri="{BB962C8B-B14F-4D97-AF65-F5344CB8AC3E}">
        <p14:creationId xmlns:p14="http://schemas.microsoft.com/office/powerpoint/2010/main" val="138017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0.|5.5|8.|11.4|14.4|9.3"/>
</p:tagLst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vees">
  <a:themeElements>
    <a:clrScheme name="2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vees">
  <a:themeElements>
    <a:clrScheme name="1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vees">
  <a:themeElements>
    <a:clrScheme name="3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3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4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vees">
  <a:themeElements>
    <a:clrScheme name="1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1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Book Antiqua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Book Antiqua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Book Antiqua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_vees">
  <a:themeElements>
    <a:clrScheme name="1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Gothic" pitchFamily="49" charset="-128"/>
          </a:defRPr>
        </a:defPPr>
      </a:lstStyle>
    </a:lnDef>
  </a:objectDefaults>
  <a:extraClrSchemeLst>
    <a:extraClrScheme>
      <a:clrScheme name="1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Globo">
  <a:themeElements>
    <a:clrScheme name="3_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3_Globo">
      <a:majorFont>
        <a:latin typeface="Garamond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vees">
  <a:themeElements>
    <a:clrScheme name="1_vees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vees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itchFamily="32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Book Antiqua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1282</Words>
  <Application>Microsoft Office PowerPoint</Application>
  <PresentationFormat>Presentazione su schermo (4:3)</PresentationFormat>
  <Paragraphs>268</Paragraphs>
  <Slides>67</Slides>
  <Notes>25</Notes>
  <HiddenSlides>0</HiddenSlides>
  <MMClips>0</MMClips>
  <ScaleCrop>false</ScaleCrop>
  <HeadingPairs>
    <vt:vector size="6" baseType="variant">
      <vt:variant>
        <vt:lpstr>Tema</vt:lpstr>
      </vt:variant>
      <vt:variant>
        <vt:i4>27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67</vt:i4>
      </vt:variant>
    </vt:vector>
  </HeadingPairs>
  <TitlesOfParts>
    <vt:vector size="94" baseType="lpstr">
      <vt:lpstr>Flusso</vt:lpstr>
      <vt:lpstr>4_vees</vt:lpstr>
      <vt:lpstr>10_Struttura predefinita</vt:lpstr>
      <vt:lpstr>7_Struttura predefinita</vt:lpstr>
      <vt:lpstr>Globo</vt:lpstr>
      <vt:lpstr>11_Globo</vt:lpstr>
      <vt:lpstr>8_vees</vt:lpstr>
      <vt:lpstr>3_Struttura predefinita</vt:lpstr>
      <vt:lpstr>10_Office Theme</vt:lpstr>
      <vt:lpstr>5_vees</vt:lpstr>
      <vt:lpstr>1_vees</vt:lpstr>
      <vt:lpstr>3_vees</vt:lpstr>
      <vt:lpstr>6_Struttura predefinita</vt:lpstr>
      <vt:lpstr>9_Struttura predefinita</vt:lpstr>
      <vt:lpstr>Civic</vt:lpstr>
      <vt:lpstr>1_Civic</vt:lpstr>
      <vt:lpstr>2_Civic</vt:lpstr>
      <vt:lpstr>3_Civic</vt:lpstr>
      <vt:lpstr>4_Civic</vt:lpstr>
      <vt:lpstr>9_Office Theme</vt:lpstr>
      <vt:lpstr>6_Globo</vt:lpstr>
      <vt:lpstr>6_Civic</vt:lpstr>
      <vt:lpstr>4_Office Theme</vt:lpstr>
      <vt:lpstr>1_Office Theme</vt:lpstr>
      <vt:lpstr>6_vees</vt:lpstr>
      <vt:lpstr>8_Struttura predefinita</vt:lpstr>
      <vt:lpstr>5_Civic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Cosmic Ray  Sources and Acceleration in </vt:lpstr>
      <vt:lpstr>Presentazione standard di PowerPoint</vt:lpstr>
      <vt:lpstr>Diffusive shock acceleration (DSA) (first-order Fermi acceleration)</vt:lpstr>
      <vt:lpstr>NLDSA</vt:lpstr>
      <vt:lpstr>Diffusion Halo Model</vt:lpstr>
      <vt:lpstr> Direct  measurements</vt:lpstr>
      <vt:lpstr>Cosmic Rays Direct Experiments </vt:lpstr>
      <vt:lpstr>BESS Detector</vt:lpstr>
      <vt:lpstr>Presentazione standard di PowerPoint</vt:lpstr>
      <vt:lpstr>The AMS-02 detector</vt:lpstr>
      <vt:lpstr>Presentazione standard di PowerPoint</vt:lpstr>
      <vt:lpstr>AMS-02</vt:lpstr>
      <vt:lpstr>The CREAM instrument </vt:lpstr>
      <vt:lpstr>ATIC Instrument Details </vt:lpstr>
      <vt:lpstr>Presentazione standard di PowerPoint</vt:lpstr>
      <vt:lpstr>Presentazione standard di PowerPoint</vt:lpstr>
      <vt:lpstr>Presentazione standard di PowerPoint</vt:lpstr>
      <vt:lpstr>Proton and Helium fluxes</vt:lpstr>
      <vt:lpstr>Proton Flux</vt:lpstr>
      <vt:lpstr>Helium Flux</vt:lpstr>
      <vt:lpstr>Proton and Helium fluxes ApJ, 728, 122 (2011)  CREAM  </vt:lpstr>
      <vt:lpstr>Presentazione standard di PowerPoint</vt:lpstr>
      <vt:lpstr>Proton to helium ratio</vt:lpstr>
      <vt:lpstr>Proton to Helium ratio ApJ, 728, 122 (2011)  CREAM </vt:lpstr>
      <vt:lpstr>P. Blasi astro-ph 1105.4521</vt:lpstr>
      <vt:lpstr>Proton flux</vt:lpstr>
      <vt:lpstr>B/C ratio</vt:lpstr>
      <vt:lpstr>   CREAM     </vt:lpstr>
      <vt:lpstr>                          ATIC             </vt:lpstr>
      <vt:lpstr>Presentazione standard di PowerPoint</vt:lpstr>
      <vt:lpstr>Presentazione standard di PowerPoint</vt:lpstr>
      <vt:lpstr>CREAM  2 astro-ph/0808.1718      ATIC </vt:lpstr>
      <vt:lpstr>Positrons and Electrons</vt:lpstr>
      <vt:lpstr>Presentazione standard di PowerPoint</vt:lpstr>
      <vt:lpstr>Electron absolute flux</vt:lpstr>
      <vt:lpstr>Problematic aspects of the SNR Paradigm</vt:lpstr>
      <vt:lpstr>Presentazione standard di PowerPoint</vt:lpstr>
      <vt:lpstr>Gradients in the Heliosphere, PAMELA &amp; ULYSSES</vt:lpstr>
      <vt:lpstr>Presentazione standard di PowerPoint</vt:lpstr>
      <vt:lpstr>Search for the existence of Antimatter in the Universe</vt:lpstr>
      <vt:lpstr>Antimatter Direct research</vt:lpstr>
      <vt:lpstr>Antimatter</vt:lpstr>
      <vt:lpstr>Presentazione standard di PowerPoint</vt:lpstr>
      <vt:lpstr>DM annihilations</vt:lpstr>
      <vt:lpstr>Antiproton Flux </vt:lpstr>
      <vt:lpstr>Antiproton to proton  ratio  </vt:lpstr>
      <vt:lpstr>Positron to Electron Ratio</vt:lpstr>
      <vt:lpstr>A Challenging Puzzle for Dark Matter Interpretation</vt:lpstr>
      <vt:lpstr>Presentazione standard di PowerPoint</vt:lpstr>
      <vt:lpstr>Fermi (e++ e-) and  PAMELA  ratio Bergstrom et al. astro-ph 0905.0333v1</vt:lpstr>
      <vt:lpstr>Presentazione standard di PowerPoint</vt:lpstr>
      <vt:lpstr>Solar Modulation of galactic cosmic rays</vt:lpstr>
      <vt:lpstr>Time Dependence of PAMELA Proton Flux</vt:lpstr>
      <vt:lpstr>Presentazione standard di PowerPoint</vt:lpstr>
      <vt:lpstr>Helium solar modulation</vt:lpstr>
      <vt:lpstr>Presentazione standard di PowerPoint</vt:lpstr>
      <vt:lpstr>Presentazione standard di PowerPoint</vt:lpstr>
      <vt:lpstr>Charge dependent solar modulation</vt:lpstr>
      <vt:lpstr>December 2006 Solar particle events</vt:lpstr>
      <vt:lpstr>Presentazione standard di PowerPoint</vt:lpstr>
      <vt:lpstr>Presentazione standard di PowerPoint</vt:lpstr>
      <vt:lpstr>Presentazione standard di PowerPoint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picozza</dc:creator>
  <cp:lastModifiedBy>picozza</cp:lastModifiedBy>
  <cp:revision>46</cp:revision>
  <dcterms:created xsi:type="dcterms:W3CDTF">2011-07-17T07:54:58Z</dcterms:created>
  <dcterms:modified xsi:type="dcterms:W3CDTF">2011-07-20T07:14:13Z</dcterms:modified>
</cp:coreProperties>
</file>