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966" r:id="rId2"/>
    <p:sldId id="937" r:id="rId3"/>
    <p:sldId id="947" r:id="rId4"/>
    <p:sldId id="942" r:id="rId5"/>
    <p:sldId id="948" r:id="rId6"/>
    <p:sldId id="941" r:id="rId7"/>
    <p:sldId id="960" r:id="rId8"/>
    <p:sldId id="943" r:id="rId9"/>
    <p:sldId id="952" r:id="rId10"/>
    <p:sldId id="962" r:id="rId11"/>
    <p:sldId id="961" r:id="rId12"/>
    <p:sldId id="959" r:id="rId13"/>
    <p:sldId id="949" r:id="rId14"/>
    <p:sldId id="944" r:id="rId15"/>
    <p:sldId id="965" r:id="rId16"/>
    <p:sldId id="946" r:id="rId17"/>
    <p:sldId id="950" r:id="rId18"/>
    <p:sldId id="963" r:id="rId19"/>
    <p:sldId id="951" r:id="rId20"/>
    <p:sldId id="939" r:id="rId21"/>
    <p:sldId id="957" r:id="rId22"/>
    <p:sldId id="955" r:id="rId23"/>
    <p:sldId id="3048" r:id="rId24"/>
    <p:sldId id="3049" r:id="rId25"/>
    <p:sldId id="276" r:id="rId26"/>
    <p:sldId id="922" r:id="rId27"/>
    <p:sldId id="608" r:id="rId28"/>
    <p:sldId id="914" r:id="rId29"/>
    <p:sldId id="2995" r:id="rId30"/>
    <p:sldId id="732" r:id="rId31"/>
    <p:sldId id="3005" r:id="rId32"/>
    <p:sldId id="902" r:id="rId33"/>
    <p:sldId id="2985" r:id="rId34"/>
    <p:sldId id="973" r:id="rId3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1pPr>
    <a:lvl2pPr marL="4572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2pPr>
    <a:lvl3pPr marL="9144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3pPr>
    <a:lvl4pPr marL="13716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4pPr>
    <a:lvl5pPr marL="18288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5pPr>
    <a:lvl6pPr marL="22860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6pPr>
    <a:lvl7pPr marL="27432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7pPr>
    <a:lvl8pPr marL="32004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8pPr>
    <a:lvl9pPr marL="36576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066" autoAdjust="0"/>
    <p:restoredTop sz="99833" autoAdjust="0"/>
  </p:normalViewPr>
  <p:slideViewPr>
    <p:cSldViewPr>
      <p:cViewPr varScale="1">
        <p:scale>
          <a:sx n="90" d="100"/>
          <a:sy n="90" d="100"/>
        </p:scale>
        <p:origin x="1392" y="21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43041-C9BA-B944-B77F-C3D5DC78C3F3}" type="datetime1">
              <a:rPr lang="en-US" smtClean="0"/>
              <a:t>6/6/24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63DA1-342A-9341-85E4-6BA8368B3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711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618F8-5445-2241-AAA1-2CFBC896435A}" type="datetime1">
              <a:rPr lang="en-US" smtClean="0"/>
              <a:t>6/6/24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92F71-35D3-C942-8D76-A6197D891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45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92F71-35D3-C942-8D76-A6197D891F5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07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1F84-E5FD-41C2-B6D4-A3866360053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7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0A7400-0622-B44C-B3F2-1FAA9BED54EA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9686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06B7-1A41-4A40-9FAA-2C94334AC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DAE8F-64DC-D84E-AB1E-05FA06264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57BEE-08A5-F64E-8312-AB24670F8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1144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4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501228" y="2080768"/>
            <a:ext cx="10924032" cy="6719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3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7A7BD-DEFB-8E4E-8408-10BC51AA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7209A-8A66-7246-8E1A-784008A9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859F-7ECD-2A4B-A14C-99E1134CC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7B3C1-619F-D041-9B77-54060EA8E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30B0-9552-A447-BE49-124C73A07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EBAB2-9E31-1844-B95E-EA94DF8A6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B7F2F-36D4-9545-84BC-5D709E396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80146-02BF-7C4F-AE39-3867484E9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0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C68D7F2-7E5A-E94B-878C-47C7C69DF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4008" r:id="rId12"/>
    <p:sldLayoutId id="2147484011" r:id="rId13"/>
  </p:sldLayoutIdLst>
  <p:transition/>
  <p:hf hdr="0" ft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hyperlink" Target="https://www.google.com/url?sa=i&amp;url=https%3A%2F%2Fwww.nobelprize.org%2Fprizes%2Fphysics%2F1965%2Fschwinger%2Fbiographical%2F&amp;psig=AOvVaw0StD8jY-IYC0zqmgX_iwg_&amp;ust=1710346886305000&amp;source=images&amp;cd=vfe&amp;opi=89978449&amp;ved=0CBMQjRxqFwoTCMC8nviQ74QDFQAAAAAdAAAAABAJ" TargetMode="External"/><Relationship Id="rId2" Type="http://schemas.openxmlformats.org/officeDocument/2006/relationships/image" Target="../media/image36.png"/><Relationship Id="rId1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5" Type="http://schemas.openxmlformats.org/officeDocument/2006/relationships/image" Target="../media/image46.emf"/><Relationship Id="rId10" Type="http://schemas.openxmlformats.org/officeDocument/2006/relationships/hyperlink" Target="https://www.google.com/url?sa=i&amp;url=https%3A%2F%2Findico.ijclab.in2p3.fr%2Fevent%2F5418%2Fcontributions%2F18156%2Fattachments%2F14513%2F17923%2Fjenas19pp4.pdf&amp;psig=AOvVaw0StD8jY-IYC0zqmgX_iwg_&amp;ust=1710346886305000&amp;source=images&amp;cd=vfe&amp;opi=89978449&amp;ved=0CBMQjRxqFwoTCMC8nviQ74QDFQAAAAAdAAAAABAE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hyperlink" Target="https://www.google.com/imgres?imgurl=https%3A%2F%2Fleaps.clients.naamstrom.com%2Fwp-content%2Fuploads%2F2019%2F11%2F20160506_PSI_Luftbild_0111-1024x682.jpg&amp;imgrefurl=https%3A%2F%2Fleaps-initiative.eu%2Fconsortium%2Fpsi%2F&amp;tbnid=klocgwbqYtfr5M&amp;vet=12ahUKEwi1ufX96ID9AhVCZt8KHRNcDw0QMygAegUIARC6AQ..i&amp;docid=UuCI3jrhG2L6vM&amp;w=1024&amp;h=682&amp;q=psi%20switzerland&amp;ved=2ahUKEwi1ufX96ID9AhVCZt8KHRNcDw0QMygAegUIARC6AQ" TargetMode="Externa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704.05435" TargetMode="External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hyperlink" Target="https://www.google.com/imgres?imgurl=x-raw-image%3A%2F%2F%2F08f8cf90db92634101b399e4c92c18bceaacdf08048610224ec59437cbf88f7f&amp;imgrefurl=https%3A%2F%2Fcdn.website-editor.net%2Fc71f44d04af14b0792f350703f20bd49%2Ffiles%2Fuploaded%2FQHCDDecay_JH1019.pdf&amp;tbnid=QWOS25DP-Ai6fM&amp;vet=12ahUKEwi9jcCH5_z8AhUMD2IAHRraDlUQMyhUegUIARCTAQ..i&amp;docid=D7FzvTrvRRAC8M&amp;w=306&amp;h=277&amp;q=meson%203-body%20decay%20equation&amp;ved=2ahUKEwi9jcCH5_z8AhUMD2IAHRraDlUQMyhUegUIARCTAQ" TargetMode="Externa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hyperlink" Target="https://arxiv.org/abs/1907.0856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7.png"/><Relationship Id="rId5" Type="http://schemas.openxmlformats.org/officeDocument/2006/relationships/image" Target="../media/image83.emf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3.tiff"/><Relationship Id="rId7" Type="http://schemas.openxmlformats.org/officeDocument/2006/relationships/image" Target="../media/image17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tiff"/><Relationship Id="rId9" Type="http://schemas.openxmlformats.org/officeDocument/2006/relationships/image" Target="../media/image9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01318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emf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0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emf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ile:E288_1976_ee_Oops-Leon.png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9" name="Rectangle 3"/>
          <p:cNvSpPr>
            <a:spLocks/>
          </p:cNvSpPr>
          <p:nvPr/>
        </p:nvSpPr>
        <p:spPr bwMode="auto">
          <a:xfrm>
            <a:off x="2902000" y="1703157"/>
            <a:ext cx="7240774" cy="2309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400" b="1" dirty="0">
                <a:ea typeface="Cochin" pitchFamily="-107" charset="0"/>
                <a:cs typeface="Cochin" pitchFamily="-107" charset="0"/>
              </a:rPr>
              <a:t>Tao Han</a:t>
            </a:r>
          </a:p>
          <a:p>
            <a:r>
              <a:rPr lang="en-US" sz="4400" b="1" dirty="0">
                <a:ea typeface="Cochin" pitchFamily="-107" charset="0"/>
                <a:cs typeface="Cochin" pitchFamily="-107" charset="0"/>
              </a:rPr>
              <a:t>Pitt PACC</a:t>
            </a:r>
          </a:p>
          <a:p>
            <a:r>
              <a:rPr lang="en-US" sz="4400" b="1" dirty="0">
                <a:ea typeface="Cochin" pitchFamily="-107" charset="0"/>
                <a:cs typeface="Cochin" pitchFamily="-107" charset="0"/>
              </a:rPr>
              <a:t>University of Pittsburgh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BF396D-C93A-C243-A176-030A7A376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A926F94-0F7E-BB40-860F-BF187C1D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92" y="196280"/>
            <a:ext cx="10320784" cy="1440160"/>
          </a:xfrm>
        </p:spPr>
        <p:txBody>
          <a:bodyPr/>
          <a:lstStyle/>
          <a:p>
            <a:r>
              <a:rPr lang="en-US" sz="6000" b="1" dirty="0">
                <a:solidFill>
                  <a:srgbClr val="FF0000"/>
                </a:solidFill>
              </a:rPr>
              <a:t>“Who Ordered That?”</a:t>
            </a:r>
            <a:br>
              <a:rPr lang="en-US" sz="6000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The Dance of the Muon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62943-F84A-E84D-8A92-01110410D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87" y="5482413"/>
            <a:ext cx="6181437" cy="3693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68E51E-F3C0-F74B-A94B-1F3EBFCE9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968" y="1636440"/>
            <a:ext cx="2927136" cy="2952328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6657B2-2805-4A41-EDAC-CFE1F3AB28B1}"/>
              </a:ext>
            </a:extLst>
          </p:cNvPr>
          <p:cNvSpPr>
            <a:spLocks/>
          </p:cNvSpPr>
          <p:nvPr/>
        </p:nvSpPr>
        <p:spPr bwMode="auto">
          <a:xfrm>
            <a:off x="3766096" y="4079421"/>
            <a:ext cx="5544616" cy="1296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400" dirty="0">
                <a:ea typeface="Cochin" pitchFamily="-107" charset="0"/>
                <a:cs typeface="Cochin" pitchFamily="-107" charset="0"/>
              </a:rPr>
              <a:t>June 6, 2024</a:t>
            </a:r>
          </a:p>
          <a:p>
            <a:r>
              <a:rPr lang="en-US" sz="4400" dirty="0">
                <a:ea typeface="Cochin" pitchFamily="-107" charset="0"/>
                <a:cs typeface="Cochin" pitchFamily="-107" charset="0"/>
              </a:rPr>
              <a:t>University of Bologna</a:t>
            </a:r>
          </a:p>
        </p:txBody>
      </p:sp>
      <p:pic>
        <p:nvPicPr>
          <p:cNvPr id="1027" name="Picture 3" descr="16 Extraordinary Facts About University Of Massachusetts Amherst - Facts.net">
            <a:extLst>
              <a:ext uri="{FF2B5EF4-FFF2-40B4-BE49-F238E27FC236}">
                <a16:creationId xmlns:a16="http://schemas.microsoft.com/office/drawing/2014/main" id="{62F46458-8469-D3EB-CDB7-A98B805F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399" y="-739824"/>
            <a:ext cx="39370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18DBB-D571-0C1A-EBF2-8B5A29F60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439" y="5482413"/>
            <a:ext cx="5544617" cy="3693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C7473C-FCED-5B57-6A7D-E43F27BE127A}"/>
              </a:ext>
            </a:extLst>
          </p:cNvPr>
          <p:cNvSpPr txBox="1"/>
          <p:nvPr/>
        </p:nvSpPr>
        <p:spPr>
          <a:xfrm>
            <a:off x="2757984" y="5577716"/>
            <a:ext cx="2326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Founded 1787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756941-0EC1-7FFF-A255-288DE8C7D48A}"/>
              </a:ext>
            </a:extLst>
          </p:cNvPr>
          <p:cNvSpPr txBox="1"/>
          <p:nvPr/>
        </p:nvSpPr>
        <p:spPr>
          <a:xfrm>
            <a:off x="7078464" y="5577716"/>
            <a:ext cx="2326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Founded 1088</a:t>
            </a:r>
          </a:p>
        </p:txBody>
      </p:sp>
    </p:spTree>
    <p:extLst>
      <p:ext uri="{BB962C8B-B14F-4D97-AF65-F5344CB8AC3E}">
        <p14:creationId xmlns:p14="http://schemas.microsoft.com/office/powerpoint/2010/main" val="415586149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10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07DAC-83DB-D94D-B1BB-3715D1BB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012" y="1360492"/>
            <a:ext cx="5429076" cy="3588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E9C04-CD57-774D-8AC6-3FB7FA88C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60" y="4366325"/>
            <a:ext cx="1968235" cy="1230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9BF0D-8FB8-1F48-95F7-4BAFA47B2CAA}"/>
              </a:ext>
            </a:extLst>
          </p:cNvPr>
          <p:cNvSpPr txBox="1"/>
          <p:nvPr/>
        </p:nvSpPr>
        <p:spPr>
          <a:xfrm>
            <a:off x="281236" y="1195681"/>
            <a:ext cx="6904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muon anomalous magnetic moment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3A7CD7-48BF-B44E-B23D-03D73523BD0A}"/>
              </a:ext>
            </a:extLst>
          </p:cNvPr>
          <p:cNvSpPr txBox="1"/>
          <p:nvPr/>
        </p:nvSpPr>
        <p:spPr>
          <a:xfrm>
            <a:off x="3334048" y="640522"/>
            <a:ext cx="6345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432FF"/>
                </a:solidFill>
              </a:rPr>
              <a:t>FNAL: “the muon campus”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31334-CE39-CD14-DCA1-C973BADDD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368" y="5010640"/>
            <a:ext cx="6552728" cy="101828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69C1750-86F1-8449-F3D8-ACA35BC65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3808" y="109154"/>
            <a:ext cx="11254928" cy="807206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rgbClr val="FF0000"/>
                </a:solidFill>
                <a:sym typeface="Copperplate" pitchFamily="-108" charset="0"/>
              </a:rPr>
              <a:t>Continuing Explorations</a:t>
            </a:r>
            <a:endParaRPr lang="en-US" sz="5400" dirty="0">
              <a:solidFill>
                <a:srgbClr val="FF0000"/>
              </a:solidFill>
              <a:sym typeface="Copperplate" pitchFamily="-10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DB578-B92E-5A7A-F1D0-E52910FAC720}"/>
              </a:ext>
            </a:extLst>
          </p:cNvPr>
          <p:cNvSpPr txBox="1"/>
          <p:nvPr/>
        </p:nvSpPr>
        <p:spPr>
          <a:xfrm>
            <a:off x="9361040" y="5923235"/>
            <a:ext cx="36220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Current bound:</a:t>
            </a:r>
          </a:p>
          <a:p>
            <a:r>
              <a:rPr lang="en-US" sz="2800" dirty="0">
                <a:solidFill>
                  <a:srgbClr val="FF0000"/>
                </a:solidFill>
              </a:rPr>
              <a:t>B(𝛍</a:t>
            </a: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e𝛄)&lt; 4x</a:t>
            </a:r>
            <a:r>
              <a:rPr lang="en-US" sz="2800" dirty="0">
                <a:solidFill>
                  <a:srgbClr val="FF0000"/>
                </a:solidFill>
              </a:rPr>
              <a:t>10</a:t>
            </a:r>
            <a:r>
              <a:rPr lang="en-US" sz="2800" baseline="30000" dirty="0">
                <a:solidFill>
                  <a:srgbClr val="FF0000"/>
                </a:solidFill>
              </a:rPr>
              <a:t>-13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~ (</a:t>
            </a:r>
            <a:r>
              <a:rPr lang="en-US" sz="2800" dirty="0" err="1">
                <a:solidFill>
                  <a:srgbClr val="FF0000"/>
                </a:solidFill>
                <a:sym typeface="Wingdings" pitchFamily="2" charset="2"/>
              </a:rPr>
              <a:t>m</a:t>
            </a:r>
            <a:r>
              <a:rPr lang="en-US" sz="2800" baseline="-25000" dirty="0" err="1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/M</a:t>
            </a:r>
            <a:r>
              <a:rPr lang="en-US" sz="2800" baseline="-25000" dirty="0">
                <a:solidFill>
                  <a:srgbClr val="FF0000"/>
                </a:solidFill>
                <a:sym typeface="Wingdings" pitchFamily="2" charset="2"/>
              </a:rPr>
              <a:t>W</a:t>
            </a: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)</a:t>
            </a:r>
            <a:r>
              <a:rPr lang="en-US" sz="2800" baseline="30000" dirty="0">
                <a:solidFill>
                  <a:srgbClr val="FF0000"/>
                </a:solidFill>
                <a:sym typeface="Wingdings" pitchFamily="2" charset="2"/>
              </a:rPr>
              <a:t>4 </a:t>
            </a: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US" sz="2800" baseline="30000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1000" dirty="0"/>
              <a:t>  </a:t>
            </a:r>
          </a:p>
          <a:p>
            <a:r>
              <a:rPr lang="en-US" sz="3600" dirty="0"/>
              <a:t>10</a:t>
            </a:r>
            <a:r>
              <a:rPr lang="en-US" sz="3600" baseline="30000" dirty="0"/>
              <a:t>17</a:t>
            </a:r>
            <a:r>
              <a:rPr lang="en-US" sz="3600" dirty="0"/>
              <a:t> 𝛍’s data sample to come!</a:t>
            </a: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30EB3D8E-5365-AC43-096C-123E09DFD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368" y="6028928"/>
            <a:ext cx="3271954" cy="24337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9C334F-D213-6B90-430D-1E85AADF1192}"/>
              </a:ext>
            </a:extLst>
          </p:cNvPr>
          <p:cNvSpPr txBox="1"/>
          <p:nvPr/>
        </p:nvSpPr>
        <p:spPr>
          <a:xfrm>
            <a:off x="7554044" y="8654315"/>
            <a:ext cx="3772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Also: COMET @ J-PARC; 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AICap</a:t>
            </a:r>
            <a:r>
              <a:rPr lang="en-US" sz="2400" dirty="0">
                <a:solidFill>
                  <a:srgbClr val="FF0000"/>
                </a:solidFill>
              </a:rPr>
              <a:t> @ PSI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2C7E1-CAC8-3CCA-292F-72088A655393}"/>
              </a:ext>
            </a:extLst>
          </p:cNvPr>
          <p:cNvSpPr txBox="1"/>
          <p:nvPr/>
        </p:nvSpPr>
        <p:spPr>
          <a:xfrm>
            <a:off x="2143953" y="4437201"/>
            <a:ext cx="4790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sensitive to new physics: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(m</a:t>
            </a:r>
            <a:r>
              <a:rPr lang="en-US" sz="2800" baseline="-25000" dirty="0">
                <a:solidFill>
                  <a:srgbClr val="FF0000"/>
                </a:solidFill>
              </a:rPr>
              <a:t>𝜇</a:t>
            </a:r>
            <a:r>
              <a:rPr lang="en-US" sz="2800" dirty="0">
                <a:solidFill>
                  <a:srgbClr val="FF0000"/>
                </a:solidFill>
              </a:rPr>
              <a:t>/m</a:t>
            </a:r>
            <a:r>
              <a:rPr lang="en-US" sz="2800" baseline="-25000" dirty="0">
                <a:solidFill>
                  <a:srgbClr val="FF0000"/>
                </a:solidFill>
              </a:rPr>
              <a:t>e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  <a:r>
              <a:rPr lang="en-US" sz="2800" baseline="30000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~42,000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38EA9-12BF-EAE0-AC64-5C8742013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728" y="1780456"/>
            <a:ext cx="1164003" cy="13491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4207E9-59B9-2FAE-2D36-6CBAC1FA5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5856" y="1780456"/>
            <a:ext cx="5516140" cy="13491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47C615-0542-5475-560C-D488146461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2867" y="1840254"/>
            <a:ext cx="1295357" cy="516266"/>
          </a:xfrm>
          <a:prstGeom prst="rect">
            <a:avLst/>
          </a:prstGeom>
        </p:spPr>
      </p:pic>
      <p:pic>
        <p:nvPicPr>
          <p:cNvPr id="21" name="Picture 20" descr="A graph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A03BCD28-4BAB-B108-025A-5AEBDA5D95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346" y="5613971"/>
            <a:ext cx="5186989" cy="4102861"/>
          </a:xfrm>
          <a:prstGeom prst="rect">
            <a:avLst/>
          </a:prstGeom>
        </p:spPr>
      </p:pic>
      <p:pic>
        <p:nvPicPr>
          <p:cNvPr id="1026" name="Picture 2" descr="Precision predictions">
            <a:hlinkClick r:id="rId10"/>
            <a:extLst>
              <a:ext uri="{FF2B5EF4-FFF2-40B4-BE49-F238E27FC236}">
                <a16:creationId xmlns:a16="http://schemas.microsoft.com/office/drawing/2014/main" id="{80DE5682-4070-7811-2B3E-218A52950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351" y="3129641"/>
            <a:ext cx="2599301" cy="123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ulian Schwinger – Biographical - NobelPrize.org">
            <a:hlinkClick r:id="rId12"/>
            <a:extLst>
              <a:ext uri="{FF2B5EF4-FFF2-40B4-BE49-F238E27FC236}">
                <a16:creationId xmlns:a16="http://schemas.microsoft.com/office/drawing/2014/main" id="{5629ABB3-88EA-B98A-78E6-6348C7AAB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850" y="3146733"/>
            <a:ext cx="1008822" cy="12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7A8D17-2942-9696-989D-AA37AB507B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5587" y="3147599"/>
            <a:ext cx="1212597" cy="12125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0286FE-F013-C830-9551-A4E1E0E664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736" y="3370463"/>
            <a:ext cx="1758884" cy="4982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1BFFF6-CA55-3C18-D509-D1B12F7C0C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405" y="3940696"/>
            <a:ext cx="1835531" cy="26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5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11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F3BE8F38-11EE-C55E-4551-818CABE70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900" y="6792937"/>
            <a:ext cx="3516092" cy="26923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2FBABD-9BF7-B279-252D-412D128593CA}"/>
              </a:ext>
            </a:extLst>
          </p:cNvPr>
          <p:cNvSpPr txBox="1"/>
          <p:nvPr/>
        </p:nvSpPr>
        <p:spPr>
          <a:xfrm>
            <a:off x="597744" y="124272"/>
            <a:ext cx="9682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432FF"/>
                </a:solidFill>
              </a:rPr>
              <a:t>Paul </a:t>
            </a:r>
            <a:r>
              <a:rPr lang="en-US" sz="4000" b="1" dirty="0" err="1">
                <a:solidFill>
                  <a:srgbClr val="0432FF"/>
                </a:solidFill>
              </a:rPr>
              <a:t>Sherrer</a:t>
            </a:r>
            <a:r>
              <a:rPr lang="en-US" sz="4000" b="1" dirty="0">
                <a:solidFill>
                  <a:srgbClr val="0432FF"/>
                </a:solidFill>
              </a:rPr>
              <a:t> Institute (PSI),</a:t>
            </a:r>
          </a:p>
          <a:p>
            <a:r>
              <a:rPr lang="en-US" sz="4000" b="1" dirty="0">
                <a:solidFill>
                  <a:srgbClr val="0432FF"/>
                </a:solidFill>
              </a:rPr>
              <a:t>Laboratory for Particle Physics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24ADF-1C66-1FDA-2A91-E272C20D8EF3}"/>
              </a:ext>
            </a:extLst>
          </p:cNvPr>
          <p:cNvSpPr txBox="1"/>
          <p:nvPr/>
        </p:nvSpPr>
        <p:spPr>
          <a:xfrm>
            <a:off x="1389832" y="1348408"/>
            <a:ext cx="6992620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err="1"/>
              <a:t>AICap</a:t>
            </a:r>
            <a:r>
              <a:rPr lang="en-US" dirty="0"/>
              <a:t>: 𝛍-e conversion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FAST: muon lifetime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err="1"/>
              <a:t>Lambshift</a:t>
            </a:r>
            <a:r>
              <a:rPr lang="en-US" dirty="0"/>
              <a:t> in muonic hydrogen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MEG: 𝛍 </a:t>
            </a:r>
            <a:r>
              <a:rPr lang="en-US" dirty="0">
                <a:sym typeface="Wingdings" pitchFamily="2" charset="2"/>
              </a:rPr>
              <a:t> e𝛄 @ 10</a:t>
            </a:r>
            <a:r>
              <a:rPr lang="en-US" baseline="30000" dirty="0">
                <a:sym typeface="Wingdings" pitchFamily="2" charset="2"/>
              </a:rPr>
              <a:t>-14</a:t>
            </a:r>
            <a:r>
              <a:rPr lang="en-US" dirty="0">
                <a:sym typeface="Wingdings" pitchFamily="2" charset="2"/>
              </a:rPr>
              <a:t> level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𝛍3e: flavor violating decay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𝛍-Mass: muonium transition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MUSE: 𝛍-proton scattering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PIONEER: pion decays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F6D1A7-88C8-33CE-9FF5-53C09D41EAE6}"/>
              </a:ext>
            </a:extLst>
          </p:cNvPr>
          <p:cNvSpPr txBox="1"/>
          <p:nvPr/>
        </p:nvSpPr>
        <p:spPr>
          <a:xfrm>
            <a:off x="2037904" y="6135196"/>
            <a:ext cx="802335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Of particular interest, </a:t>
            </a:r>
            <a:r>
              <a:rPr lang="en-US" dirty="0">
                <a:solidFill>
                  <a:srgbClr val="FF0000"/>
                </a:solidFill>
              </a:rPr>
              <a:t>𝜟L=2</a:t>
            </a:r>
            <a:r>
              <a:rPr lang="en-US" dirty="0"/>
              <a:t> transition:</a:t>
            </a:r>
          </a:p>
          <a:p>
            <a:pPr algn="l"/>
            <a:r>
              <a:rPr lang="en-US" dirty="0"/>
              <a:t>test neutrino Majorana nature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780DB8-8847-B00D-C6CB-6F3B90F80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911" y="7515438"/>
            <a:ext cx="5760641" cy="5297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6E6A52-D7ED-98C9-DD43-5877F9412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194" y="8019494"/>
            <a:ext cx="3892246" cy="529714"/>
          </a:xfrm>
          <a:prstGeom prst="rect">
            <a:avLst/>
          </a:prstGeom>
        </p:spPr>
      </p:pic>
      <p:pic>
        <p:nvPicPr>
          <p:cNvPr id="2050" name="Picture 2" descr="PSI - LEAPS">
            <a:hlinkClick r:id="rId5"/>
            <a:extLst>
              <a:ext uri="{FF2B5EF4-FFF2-40B4-BE49-F238E27FC236}">
                <a16:creationId xmlns:a16="http://schemas.microsoft.com/office/drawing/2014/main" id="{4B0A26DA-C60D-EC4B-4982-99F961BC3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680" y="307752"/>
            <a:ext cx="34925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8D655F-2B68-CAC8-72BA-AB728E6DBD8C}"/>
              </a:ext>
            </a:extLst>
          </p:cNvPr>
          <p:cNvSpPr txBox="1"/>
          <p:nvPr/>
        </p:nvSpPr>
        <p:spPr>
          <a:xfrm>
            <a:off x="8943741" y="2572544"/>
            <a:ext cx="37513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muon physics leader </a:t>
            </a:r>
          </a:p>
          <a:p>
            <a:r>
              <a:rPr lang="en-US" sz="3200" dirty="0">
                <a:solidFill>
                  <a:srgbClr val="0432FF"/>
                </a:solidFill>
              </a:rPr>
              <a:t>in Switzerland</a:t>
            </a:r>
          </a:p>
        </p:txBody>
      </p:sp>
    </p:spTree>
    <p:extLst>
      <p:ext uri="{BB962C8B-B14F-4D97-AF65-F5344CB8AC3E}">
        <p14:creationId xmlns:p14="http://schemas.microsoft.com/office/powerpoint/2010/main" val="3176836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12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E8C10-6449-C240-A2C6-CEBC8A7242CE}"/>
              </a:ext>
            </a:extLst>
          </p:cNvPr>
          <p:cNvSpPr txBox="1"/>
          <p:nvPr/>
        </p:nvSpPr>
        <p:spPr>
          <a:xfrm>
            <a:off x="1749872" y="124272"/>
            <a:ext cx="1029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432FF"/>
                </a:solidFill>
              </a:rPr>
              <a:t>Lepton Flavor non-universality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299487-0518-196F-038B-D9CE92858154}"/>
              </a:ext>
            </a:extLst>
          </p:cNvPr>
          <p:cNvSpPr txBox="1"/>
          <p:nvPr/>
        </p:nvSpPr>
        <p:spPr>
          <a:xfrm>
            <a:off x="944393" y="1204392"/>
            <a:ext cx="78362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Meson’s 2-body decays scale with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</a:rPr>
              <a:t>l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006A81-3A93-0EA8-17A7-439B12E975D6}"/>
              </a:ext>
            </a:extLst>
          </p:cNvPr>
          <p:cNvSpPr txBox="1"/>
          <p:nvPr/>
        </p:nvSpPr>
        <p:spPr>
          <a:xfrm>
            <a:off x="2111434" y="3868688"/>
            <a:ext cx="861896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Meson’s 3-body decays, like the 𝛃–decay, </a:t>
            </a:r>
          </a:p>
          <a:p>
            <a:r>
              <a:rPr lang="en-US" dirty="0"/>
              <a:t>are flavor-universal in the SM: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AFAD8E2-019B-8F23-5811-AD24C9750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44" y="2761258"/>
            <a:ext cx="3229520" cy="891406"/>
          </a:xfrm>
          <a:prstGeom prst="rect">
            <a:avLst/>
          </a:prstGeom>
        </p:spPr>
      </p:pic>
      <p:pic>
        <p:nvPicPr>
          <p:cNvPr id="7" name="Picture 6" descr="A picture containing object, clock, watch, gauge&#10;&#10;Description automatically generated">
            <a:extLst>
              <a:ext uri="{FF2B5EF4-FFF2-40B4-BE49-F238E27FC236}">
                <a16:creationId xmlns:a16="http://schemas.microsoft.com/office/drawing/2014/main" id="{B5A841BD-A005-218E-20EE-5230871BA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162" y="1903800"/>
            <a:ext cx="3221301" cy="871646"/>
          </a:xfrm>
          <a:prstGeom prst="rect">
            <a:avLst/>
          </a:prstGeom>
        </p:spPr>
      </p:pic>
      <p:pic>
        <p:nvPicPr>
          <p:cNvPr id="9" name="Picture 8" descr="Diagram, text&#10;&#10;Description automatically generated">
            <a:extLst>
              <a:ext uri="{FF2B5EF4-FFF2-40B4-BE49-F238E27FC236}">
                <a16:creationId xmlns:a16="http://schemas.microsoft.com/office/drawing/2014/main" id="{6C07CCB0-0D05-AEC8-2E23-2202EFAAD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360" y="1924472"/>
            <a:ext cx="5395267" cy="1719828"/>
          </a:xfrm>
          <a:prstGeom prst="rect">
            <a:avLst/>
          </a:prstGeom>
        </p:spPr>
      </p:pic>
      <p:pic>
        <p:nvPicPr>
          <p:cNvPr id="4102" name="Picture 6" descr="Calculation of particle decay times in the Standard Model">
            <a:hlinkClick r:id="rId5"/>
            <a:extLst>
              <a:ext uri="{FF2B5EF4-FFF2-40B4-BE49-F238E27FC236}">
                <a16:creationId xmlns:a16="http://schemas.microsoft.com/office/drawing/2014/main" id="{0A2BE950-82F5-480A-D0F7-E6680BCE0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12" y="5092824"/>
            <a:ext cx="2586540" cy="23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antenna, watch&#10;&#10;Description automatically generated">
            <a:extLst>
              <a:ext uri="{FF2B5EF4-FFF2-40B4-BE49-F238E27FC236}">
                <a16:creationId xmlns:a16="http://schemas.microsoft.com/office/drawing/2014/main" id="{F192936A-DF4F-5F7D-E746-814EEC5F6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4368" y="5092824"/>
            <a:ext cx="3255486" cy="23385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28B19A-1B98-F8D5-141B-9EB79E5AE91A}"/>
              </a:ext>
            </a:extLst>
          </p:cNvPr>
          <p:cNvSpPr txBox="1"/>
          <p:nvPr/>
        </p:nvSpPr>
        <p:spPr>
          <a:xfrm>
            <a:off x="-159468" y="7541096"/>
            <a:ext cx="132145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Universality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in </a:t>
            </a:r>
            <a:r>
              <a:rPr lang="en-US" i="1" dirty="0">
                <a:solidFill>
                  <a:srgbClr val="FF0000"/>
                </a:solidFill>
                <a:sym typeface="Wingdings" pitchFamily="2" charset="2"/>
              </a:rPr>
              <a:t>K,D,B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meson </a:t>
            </a:r>
            <a:r>
              <a:rPr lang="en-US" dirty="0">
                <a:sym typeface="Wingdings" pitchFamily="2" charset="2"/>
              </a:rPr>
              <a:t>decays has been a sensitive test to the SM, and possible new physics BSM.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257329-C145-3E11-9894-5960FF1BACE9}"/>
              </a:ext>
            </a:extLst>
          </p:cNvPr>
          <p:cNvSpPr txBox="1"/>
          <p:nvPr/>
        </p:nvSpPr>
        <p:spPr>
          <a:xfrm>
            <a:off x="2397944" y="8879631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For reference on flavor anomalies, e.g., e-Print: </a:t>
            </a:r>
            <a:r>
              <a:rPr lang="en-US" sz="2400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1704.05435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89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13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0B551-E9BC-A745-8D1A-4912540DFCD5}"/>
              </a:ext>
            </a:extLst>
          </p:cNvPr>
          <p:cNvSpPr txBox="1"/>
          <p:nvPr/>
        </p:nvSpPr>
        <p:spPr>
          <a:xfrm>
            <a:off x="1914835" y="124272"/>
            <a:ext cx="91133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432FF"/>
                </a:solidFill>
              </a:rPr>
              <a:t>Nu-Storm @ FNAL / PIP-II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CF7119-01C7-EE44-9A3B-F09C9D06D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47" y="1047602"/>
            <a:ext cx="9641697" cy="248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F6B0C2-1B23-0640-9DEC-B04D0D2CB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709" y="4505020"/>
            <a:ext cx="9680235" cy="3828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380A33-3B0A-044E-BB91-D2A461594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104" y="3940696"/>
            <a:ext cx="6751891" cy="531490"/>
          </a:xfrm>
          <a:prstGeom prst="rect">
            <a:avLst/>
          </a:prstGeom>
        </p:spPr>
      </p:pic>
      <p:sp>
        <p:nvSpPr>
          <p:cNvPr id="16" name="Line 3">
            <a:extLst>
              <a:ext uri="{FF2B5EF4-FFF2-40B4-BE49-F238E27FC236}">
                <a16:creationId xmlns:a16="http://schemas.microsoft.com/office/drawing/2014/main" id="{3B430EDD-9087-F84C-BE59-59C694FA311C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3334049" y="5812904"/>
            <a:ext cx="763284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3">
            <a:extLst>
              <a:ext uri="{FF2B5EF4-FFF2-40B4-BE49-F238E27FC236}">
                <a16:creationId xmlns:a16="http://schemas.microsoft.com/office/drawing/2014/main" id="{6293C634-934D-DE46-8785-D38D67FE66B7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286376" y="6749008"/>
            <a:ext cx="489654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3">
            <a:extLst>
              <a:ext uri="{FF2B5EF4-FFF2-40B4-BE49-F238E27FC236}">
                <a16:creationId xmlns:a16="http://schemas.microsoft.com/office/drawing/2014/main" id="{06BE8F99-6BEE-9448-BFB9-A4DC493406B0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2685976" y="8333183"/>
            <a:ext cx="489654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6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14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0B551-E9BC-A745-8D1A-4912540DFCD5}"/>
              </a:ext>
            </a:extLst>
          </p:cNvPr>
          <p:cNvSpPr txBox="1"/>
          <p:nvPr/>
        </p:nvSpPr>
        <p:spPr>
          <a:xfrm>
            <a:off x="616982" y="211956"/>
            <a:ext cx="11747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432FF"/>
                </a:solidFill>
              </a:rPr>
              <a:t>SBNE: Short-Baseline Neutrino Experiments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CFA2F-4825-AD46-99DE-8C4E872F4340}"/>
              </a:ext>
            </a:extLst>
          </p:cNvPr>
          <p:cNvSpPr txBox="1"/>
          <p:nvPr/>
        </p:nvSpPr>
        <p:spPr>
          <a:xfrm>
            <a:off x="2613968" y="6172944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Pioneer the Liquid Argon TPC technology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Resolve LSND / </a:t>
            </a:r>
            <a:r>
              <a:rPr lang="en-US" sz="3200" dirty="0" err="1"/>
              <a:t>MiniBooNE</a:t>
            </a:r>
            <a:r>
              <a:rPr lang="en-US" sz="3200" dirty="0"/>
              <a:t> anomalies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Search for (light) new physics</a:t>
            </a:r>
          </a:p>
        </p:txBody>
      </p:sp>
      <p:pic>
        <p:nvPicPr>
          <p:cNvPr id="4" name="Picture 3" descr="Chart, diagram&#10;&#10;Description automatically generated">
            <a:extLst>
              <a:ext uri="{FF2B5EF4-FFF2-40B4-BE49-F238E27FC236}">
                <a16:creationId xmlns:a16="http://schemas.microsoft.com/office/drawing/2014/main" id="{7BD68587-E41F-53DC-9268-B4C6F7A6C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98" y="1218182"/>
            <a:ext cx="10406686" cy="41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66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15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0B551-E9BC-A745-8D1A-4912540DFCD5}"/>
              </a:ext>
            </a:extLst>
          </p:cNvPr>
          <p:cNvSpPr txBox="1"/>
          <p:nvPr/>
        </p:nvSpPr>
        <p:spPr>
          <a:xfrm>
            <a:off x="644234" y="211956"/>
            <a:ext cx="1169262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432FF"/>
                </a:solidFill>
              </a:rPr>
              <a:t>LBNE: Long-Baseline Neutrino Experiments </a:t>
            </a:r>
          </a:p>
          <a:p>
            <a:r>
              <a:rPr lang="en-US" sz="4000" dirty="0">
                <a:solidFill>
                  <a:schemeClr val="tx1"/>
                </a:solidFill>
              </a:rPr>
              <a:t>DUNE: Deep Underground Neutrino Experiment,</a:t>
            </a:r>
          </a:p>
          <a:p>
            <a:r>
              <a:rPr lang="en-US" sz="4000" dirty="0">
                <a:solidFill>
                  <a:schemeClr val="tx1"/>
                </a:solidFill>
              </a:rPr>
              <a:t>the “ultimate” neutrino experiment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C54AEE-5D01-3043-91F0-70D1C3C02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44" y="2212504"/>
            <a:ext cx="8394700" cy="2949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569307-C005-1F4E-BFF1-413AC909B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44" y="4869284"/>
            <a:ext cx="8394700" cy="166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9CFA2F-4825-AD46-99DE-8C4E872F4340}"/>
              </a:ext>
            </a:extLst>
          </p:cNvPr>
          <p:cNvSpPr txBox="1"/>
          <p:nvPr/>
        </p:nvSpPr>
        <p:spPr>
          <a:xfrm>
            <a:off x="1461840" y="6570727"/>
            <a:ext cx="108600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     DUNE will pursue major science goals: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Leptonic CP violation, precision measurements of </a:t>
            </a:r>
            <a:r>
              <a:rPr lang="en-US" sz="3200" dirty="0">
                <a:solidFill>
                  <a:srgbClr val="FF0000"/>
                </a:solidFill>
              </a:rPr>
              <a:t>𝜃</a:t>
            </a:r>
            <a:r>
              <a:rPr lang="en-US" sz="3200" baseline="-25000" dirty="0">
                <a:solidFill>
                  <a:srgbClr val="FF0000"/>
                </a:solidFill>
              </a:rPr>
              <a:t>13</a:t>
            </a:r>
            <a:r>
              <a:rPr lang="en-US" sz="3200" dirty="0">
                <a:solidFill>
                  <a:srgbClr val="FF0000"/>
                </a:solidFill>
              </a:rPr>
              <a:t>, 𝜟m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baseline="-25000" dirty="0">
                <a:solidFill>
                  <a:srgbClr val="FF0000"/>
                </a:solidFill>
              </a:rPr>
              <a:t>13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Dark matter searches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Proton decay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Supernova, formation of neutron star/black holes</a:t>
            </a:r>
          </a:p>
        </p:txBody>
      </p:sp>
    </p:spTree>
    <p:extLst>
      <p:ext uri="{BB962C8B-B14F-4D97-AF65-F5344CB8AC3E}">
        <p14:creationId xmlns:p14="http://schemas.microsoft.com/office/powerpoint/2010/main" val="1795091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501D6-6AAF-2D41-AAB9-C21B55AFBD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F394B-8869-974A-A521-EBB8794B2371}"/>
              </a:ext>
            </a:extLst>
          </p:cNvPr>
          <p:cNvSpPr txBox="1"/>
          <p:nvPr/>
        </p:nvSpPr>
        <p:spPr>
          <a:xfrm>
            <a:off x="1368153" y="916360"/>
            <a:ext cx="11254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432FF"/>
                </a:solidFill>
              </a:rPr>
              <a:t>Muonic atom for precision physics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DCEB52-7F57-2045-9667-58CE4EFDF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30" y="1786987"/>
            <a:ext cx="4211307" cy="23762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02BD37-4767-E546-9916-6B0895C4F74B}"/>
              </a:ext>
            </a:extLst>
          </p:cNvPr>
          <p:cNvSpPr txBox="1"/>
          <p:nvPr/>
        </p:nvSpPr>
        <p:spPr>
          <a:xfrm>
            <a:off x="1901801" y="4758333"/>
            <a:ext cx="1007320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err="1"/>
              <a:t>r</a:t>
            </a:r>
            <a:r>
              <a:rPr lang="en-US" baseline="-25000" dirty="0" err="1"/>
              <a:t>B</a:t>
            </a:r>
            <a:r>
              <a:rPr lang="en-US" dirty="0"/>
              <a:t> = (𝛼 m)</a:t>
            </a:r>
            <a:r>
              <a:rPr lang="en-US" baseline="30000" dirty="0"/>
              <a:t>-1</a:t>
            </a:r>
            <a:r>
              <a:rPr lang="en-US" dirty="0"/>
              <a:t>: </a:t>
            </a:r>
            <a:r>
              <a:rPr lang="en-US" dirty="0" err="1"/>
              <a:t>r</a:t>
            </a:r>
            <a:r>
              <a:rPr lang="en-US" baseline="-25000" dirty="0" err="1"/>
              <a:t>B</a:t>
            </a:r>
            <a:r>
              <a:rPr lang="en-US" dirty="0"/>
              <a:t>(𝛍</a:t>
            </a:r>
            <a:r>
              <a:rPr lang="en-US" baseline="30000" dirty="0"/>
              <a:t>-</a:t>
            </a:r>
            <a:r>
              <a:rPr lang="en-US" dirty="0"/>
              <a:t>)=</a:t>
            </a:r>
            <a:r>
              <a:rPr lang="en-US" dirty="0" err="1"/>
              <a:t>r</a:t>
            </a:r>
            <a:r>
              <a:rPr lang="en-US" baseline="-25000" dirty="0" err="1"/>
              <a:t>B</a:t>
            </a:r>
            <a:r>
              <a:rPr lang="en-US" dirty="0"/>
              <a:t>(e</a:t>
            </a:r>
            <a:r>
              <a:rPr lang="en-US" baseline="30000" dirty="0"/>
              <a:t>-</a:t>
            </a:r>
            <a:r>
              <a:rPr lang="en-US" dirty="0"/>
              <a:t>)/207=2.2x10</a:t>
            </a:r>
            <a:r>
              <a:rPr lang="en-US" baseline="30000" dirty="0"/>
              <a:t>-5</a:t>
            </a:r>
            <a:r>
              <a:rPr lang="en-US" dirty="0"/>
              <a:t> nm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Wavefunction overlap: (m</a:t>
            </a:r>
            <a:r>
              <a:rPr lang="en-US" baseline="-25000" dirty="0"/>
              <a:t>𝛍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)</a:t>
            </a:r>
            <a:r>
              <a:rPr lang="en-US" baseline="30000" dirty="0"/>
              <a:t>3</a:t>
            </a:r>
            <a:r>
              <a:rPr lang="en-US" dirty="0"/>
              <a:t>~10</a:t>
            </a:r>
            <a:r>
              <a:rPr lang="en-US" baseline="30000" dirty="0"/>
              <a:t>7</a:t>
            </a:r>
            <a:r>
              <a:rPr lang="en-US" dirty="0"/>
              <a:t> stronger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Lamb shift: 10</a:t>
            </a:r>
            <a:r>
              <a:rPr lang="en-US" baseline="30000" dirty="0"/>
              <a:t>5</a:t>
            </a:r>
            <a:r>
              <a:rPr lang="en-US" dirty="0"/>
              <a:t> larger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B23937-81C4-7A44-9B93-C16C6B6738FA}"/>
              </a:ext>
            </a:extLst>
          </p:cNvPr>
          <p:cNvSpPr txBox="1"/>
          <p:nvPr/>
        </p:nvSpPr>
        <p:spPr>
          <a:xfrm>
            <a:off x="1368153" y="6567244"/>
            <a:ext cx="77985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Very sensitive to probe </a:t>
            </a:r>
          </a:p>
          <a:p>
            <a:pPr algn="l"/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proton size</a:t>
            </a:r>
            <a:r>
              <a:rPr lang="en-US" dirty="0"/>
              <a:t>/properties: </a:t>
            </a:r>
            <a:r>
              <a:rPr lang="en-US" sz="2800" dirty="0"/>
              <a:t>PSI, CREMA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EBE724-A518-6E4D-8B88-A7D67A7C3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273" y="1827371"/>
            <a:ext cx="4211307" cy="2977421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20200E0D-5CC8-9248-9390-58F988D6E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3808" y="181162"/>
            <a:ext cx="11254928" cy="807206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rgbClr val="FF0000"/>
                </a:solidFill>
                <a:sym typeface="Copperplate" pitchFamily="-108" charset="0"/>
              </a:rPr>
              <a:t>MUONS BEYOND HEP</a:t>
            </a:r>
            <a:endParaRPr lang="en-US" sz="5400" dirty="0">
              <a:solidFill>
                <a:srgbClr val="FF0000"/>
              </a:solidFill>
              <a:sym typeface="Copperplate" pitchFamily="-10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0FC5E8-D6D3-7BB8-9939-00A361855FE6}"/>
              </a:ext>
            </a:extLst>
          </p:cNvPr>
          <p:cNvSpPr txBox="1"/>
          <p:nvPr/>
        </p:nvSpPr>
        <p:spPr>
          <a:xfrm>
            <a:off x="7766484" y="3652664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Nature 09250: July 8, 2010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6D2EE-F823-2AF5-619B-8A8FA57D2522}"/>
              </a:ext>
            </a:extLst>
          </p:cNvPr>
          <p:cNvSpPr txBox="1"/>
          <p:nvPr/>
        </p:nvSpPr>
        <p:spPr>
          <a:xfrm>
            <a:off x="606213" y="7872100"/>
            <a:ext cx="86324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Best precision for the helium nucleus size: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2DCF215-D2DD-98CC-8AAF-75776CC7C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494" y="6007385"/>
            <a:ext cx="2691530" cy="34334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1EBE3F-2B01-4BE8-8FD2-50C75C67F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156" y="8574930"/>
            <a:ext cx="4786308" cy="5503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370678-F928-E007-4DBF-FE733A7DBE50}"/>
              </a:ext>
            </a:extLst>
          </p:cNvPr>
          <p:cNvSpPr txBox="1"/>
          <p:nvPr/>
        </p:nvSpPr>
        <p:spPr>
          <a:xfrm>
            <a:off x="7456507" y="8693224"/>
            <a:ext cx="3222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PSI: Nature 589,  527(2012)</a:t>
            </a:r>
          </a:p>
        </p:txBody>
      </p:sp>
    </p:spTree>
    <p:extLst>
      <p:ext uri="{BB962C8B-B14F-4D97-AF65-F5344CB8AC3E}">
        <p14:creationId xmlns:p14="http://schemas.microsoft.com/office/powerpoint/2010/main" val="863263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  <p:bldP spid="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501D6-6AAF-2D41-AAB9-C21B55AFBD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887C68-9A01-6D4A-932E-A7313C7E6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072" y="1050916"/>
            <a:ext cx="7140957" cy="2380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FD843-0946-C845-953D-D46566C9E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936" y="4072382"/>
            <a:ext cx="8991081" cy="36127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5BB4E3-F51F-CE4C-A14F-7589284B7BAF}"/>
              </a:ext>
            </a:extLst>
          </p:cNvPr>
          <p:cNvSpPr txBox="1"/>
          <p:nvPr/>
        </p:nvSpPr>
        <p:spPr>
          <a:xfrm>
            <a:off x="1677864" y="65038"/>
            <a:ext cx="1010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432FF"/>
                </a:solidFill>
              </a:rPr>
              <a:t>Muons for material science: PSI</a:t>
            </a:r>
          </a:p>
        </p:txBody>
      </p:sp>
      <p:sp>
        <p:nvSpPr>
          <p:cNvPr id="16" name="Line 3">
            <a:extLst>
              <a:ext uri="{FF2B5EF4-FFF2-40B4-BE49-F238E27FC236}">
                <a16:creationId xmlns:a16="http://schemas.microsoft.com/office/drawing/2014/main" id="{6AB154D1-ADC1-224A-88E5-BDD8E0071B1B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2974008" y="4948807"/>
            <a:ext cx="489654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3">
            <a:extLst>
              <a:ext uri="{FF2B5EF4-FFF2-40B4-BE49-F238E27FC236}">
                <a16:creationId xmlns:a16="http://schemas.microsoft.com/office/drawing/2014/main" id="{459CD82C-C7E7-314F-823C-E6126F49B412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2469953" y="7037040"/>
            <a:ext cx="489654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21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501D6-6AAF-2D41-AAB9-C21B55AFBD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23853-30ED-BD41-996A-CFE229269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574" y="2428528"/>
            <a:ext cx="10147300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359DE-1E81-9446-83D0-37FB39CC3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192" y="952612"/>
            <a:ext cx="7287934" cy="14039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FBE122-7B6C-AE48-B1D5-99881D51F677}"/>
              </a:ext>
            </a:extLst>
          </p:cNvPr>
          <p:cNvSpPr txBox="1"/>
          <p:nvPr/>
        </p:nvSpPr>
        <p:spPr>
          <a:xfrm>
            <a:off x="1581150" y="1247364"/>
            <a:ext cx="288732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KEK, Japan: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5BB4E3-F51F-CE4C-A14F-7589284B7BAF}"/>
              </a:ext>
            </a:extLst>
          </p:cNvPr>
          <p:cNvSpPr txBox="1"/>
          <p:nvPr/>
        </p:nvSpPr>
        <p:spPr>
          <a:xfrm>
            <a:off x="1461840" y="65038"/>
            <a:ext cx="10488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432FF"/>
                </a:solidFill>
              </a:rPr>
              <a:t>Muons for material science: KEK</a:t>
            </a:r>
          </a:p>
        </p:txBody>
      </p:sp>
      <p:sp>
        <p:nvSpPr>
          <p:cNvPr id="18" name="Line 3">
            <a:extLst>
              <a:ext uri="{FF2B5EF4-FFF2-40B4-BE49-F238E27FC236}">
                <a16:creationId xmlns:a16="http://schemas.microsoft.com/office/drawing/2014/main" id="{855B03A4-3C26-D749-8501-CCDFC6B3D1D8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430392" y="3940696"/>
            <a:ext cx="489654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3">
            <a:extLst>
              <a:ext uri="{FF2B5EF4-FFF2-40B4-BE49-F238E27FC236}">
                <a16:creationId xmlns:a16="http://schemas.microsoft.com/office/drawing/2014/main" id="{5A3143A0-D97C-2F49-84C0-CCC646612BB0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4990232" y="3004592"/>
            <a:ext cx="489654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Line 3">
            <a:extLst>
              <a:ext uri="{FF2B5EF4-FFF2-40B4-BE49-F238E27FC236}">
                <a16:creationId xmlns:a16="http://schemas.microsoft.com/office/drawing/2014/main" id="{BC3468B8-7DCE-815B-6940-5548DE6537A0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502400" y="4300736"/>
            <a:ext cx="489654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20D5CC-8AD0-5802-5228-325299FCA8AD}"/>
              </a:ext>
            </a:extLst>
          </p:cNvPr>
          <p:cNvSpPr txBox="1"/>
          <p:nvPr/>
        </p:nvSpPr>
        <p:spPr>
          <a:xfrm>
            <a:off x="876760" y="5380856"/>
            <a:ext cx="68203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Transmission Muon Microscope </a:t>
            </a:r>
          </a:p>
          <a:p>
            <a:r>
              <a:rPr lang="en-US" dirty="0"/>
              <a:t>TMM @ KEK</a:t>
            </a:r>
          </a:p>
          <a:p>
            <a:r>
              <a:rPr lang="en-US" sz="1000" dirty="0"/>
              <a:t>  </a:t>
            </a:r>
          </a:p>
          <a:p>
            <a:r>
              <a:rPr lang="en-US" dirty="0"/>
              <a:t>Advantages of TMM </a:t>
            </a:r>
          </a:p>
          <a:p>
            <a:r>
              <a:rPr lang="en-US" dirty="0"/>
              <a:t>versus an electron microscope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EF09AA14-6F32-B6CA-BD99-4AD8485E5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40" y="5236839"/>
            <a:ext cx="4484176" cy="36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30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 animBg="1"/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4E5D-43D0-4247-85D9-EDB56339F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B31920-72EA-AB49-933A-783EE879FB41}"/>
              </a:ext>
            </a:extLst>
          </p:cNvPr>
          <p:cNvSpPr txBox="1"/>
          <p:nvPr/>
        </p:nvSpPr>
        <p:spPr>
          <a:xfrm>
            <a:off x="2402439" y="280482"/>
            <a:ext cx="8780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432FF"/>
                </a:solidFill>
              </a:rPr>
              <a:t>Muon Tomography: Cosmic muons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07B23C-5988-824D-AB44-635B41B78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247" y="2395438"/>
            <a:ext cx="1917700" cy="6482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973E3D-3AC3-9F40-9E89-E38F1953B04C}"/>
              </a:ext>
            </a:extLst>
          </p:cNvPr>
          <p:cNvSpPr txBox="1"/>
          <p:nvPr/>
        </p:nvSpPr>
        <p:spPr>
          <a:xfrm>
            <a:off x="3046016" y="2995881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(November 2, 2017, and update Jan. 2023)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225D0E-392F-D84F-9E92-298A10274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145" y="3619777"/>
            <a:ext cx="8216900" cy="1054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59F65E-53AD-544F-B7F9-499C7BCF0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431" y="4708169"/>
            <a:ext cx="4507816" cy="43055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F4670F-1556-9443-8D7E-C85A221AD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336" y="4673877"/>
            <a:ext cx="5904656" cy="43398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23DA8D-0427-AB4C-A037-125468F0616A}"/>
              </a:ext>
            </a:extLst>
          </p:cNvPr>
          <p:cNvSpPr txBox="1"/>
          <p:nvPr/>
        </p:nvSpPr>
        <p:spPr>
          <a:xfrm>
            <a:off x="3118024" y="1014646"/>
            <a:ext cx="741581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Atmospheric muon flux </a:t>
            </a:r>
            <a:r>
              <a:rPr lang="en-US" dirty="0">
                <a:solidFill>
                  <a:srgbClr val="FF0000"/>
                </a:solidFill>
              </a:rPr>
              <a:t>~ 200/m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/s 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Muons are penetrating!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38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2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BEB866-4D7C-974D-953C-C55D5AD79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0160" y="196280"/>
            <a:ext cx="10462840" cy="807206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rgbClr val="FF0000"/>
                </a:solidFill>
                <a:sym typeface="Copperplate" pitchFamily="-108" charset="0"/>
              </a:rPr>
              <a:t>Who Ordered That?!</a:t>
            </a:r>
            <a:endParaRPr lang="en-US" sz="5400" dirty="0">
              <a:solidFill>
                <a:srgbClr val="FF0000"/>
              </a:solidFill>
              <a:sym typeface="Copperplate" pitchFamily="-10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52829-214B-824F-B9A5-60C9497DD275}"/>
              </a:ext>
            </a:extLst>
          </p:cNvPr>
          <p:cNvSpPr txBox="1"/>
          <p:nvPr/>
        </p:nvSpPr>
        <p:spPr>
          <a:xfrm>
            <a:off x="741760" y="1780456"/>
            <a:ext cx="79928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In 1936, Anderson &amp; </a:t>
            </a:r>
            <a:r>
              <a:rPr lang="en-US" sz="3200" dirty="0" err="1">
                <a:solidFill>
                  <a:schemeClr val="tx1"/>
                </a:solidFill>
              </a:rPr>
              <a:t>Neddermeyer</a:t>
            </a:r>
            <a:r>
              <a:rPr lang="en-US" sz="3200" dirty="0">
                <a:solidFill>
                  <a:schemeClr val="tx1"/>
                </a:solidFill>
              </a:rPr>
              <a:t> used a cloud chamber and found a (</a:t>
            </a:r>
            <a:r>
              <a:rPr lang="en-US" sz="3200" dirty="0">
                <a:solidFill>
                  <a:srgbClr val="FF0000"/>
                </a:solidFill>
              </a:rPr>
              <a:t>±</a:t>
            </a:r>
            <a:r>
              <a:rPr lang="en-US" sz="3200" dirty="0">
                <a:solidFill>
                  <a:schemeClr val="tx1"/>
                </a:solidFill>
              </a:rPr>
              <a:t>) charged particle in the cosmic ray:   </a:t>
            </a:r>
            <a:r>
              <a:rPr lang="en-US" sz="4000" dirty="0">
                <a:solidFill>
                  <a:srgbClr val="FF0000"/>
                </a:solidFill>
              </a:rPr>
              <a:t>m</a:t>
            </a:r>
            <a:r>
              <a:rPr lang="en-US" sz="4000" baseline="-25000" dirty="0">
                <a:solidFill>
                  <a:srgbClr val="FF0000"/>
                </a:solidFill>
              </a:rPr>
              <a:t>e-</a:t>
            </a:r>
            <a:r>
              <a:rPr lang="en-US" sz="4000" dirty="0">
                <a:solidFill>
                  <a:srgbClr val="FF0000"/>
                </a:solidFill>
              </a:rPr>
              <a:t> &lt; M &lt; </a:t>
            </a:r>
            <a:r>
              <a:rPr lang="en-US" sz="4000" dirty="0" err="1">
                <a:solidFill>
                  <a:srgbClr val="FF0000"/>
                </a:solidFill>
              </a:rPr>
              <a:t>m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baseline="-25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9DBBA-9973-D147-997E-2512C3037E8B}"/>
              </a:ext>
            </a:extLst>
          </p:cNvPr>
          <p:cNvSpPr txBox="1"/>
          <p:nvPr/>
        </p:nvSpPr>
        <p:spPr>
          <a:xfrm>
            <a:off x="661272" y="857126"/>
            <a:ext cx="7353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432FF"/>
                </a:solidFill>
              </a:rPr>
              <a:t>A surprising discovery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F93873-056D-A741-A857-768CAF7EB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371" y="4372744"/>
            <a:ext cx="3809693" cy="27363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79166F-2606-0B4A-86FA-E969BABA1687}"/>
              </a:ext>
            </a:extLst>
          </p:cNvPr>
          <p:cNvSpPr txBox="1"/>
          <p:nvPr/>
        </p:nvSpPr>
        <p:spPr>
          <a:xfrm>
            <a:off x="669752" y="3713634"/>
            <a:ext cx="80648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Pair production from </a:t>
            </a:r>
            <a:r>
              <a:rPr lang="en-US" sz="3200" dirty="0">
                <a:solidFill>
                  <a:srgbClr val="FF0000"/>
                </a:solidFill>
              </a:rPr>
              <a:t>𝛄*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Highly ionizing: a slow-motion  </a:t>
            </a:r>
            <a:r>
              <a:rPr lang="en-US" sz="3200" dirty="0">
                <a:solidFill>
                  <a:srgbClr val="FF0000"/>
                </a:solidFill>
              </a:rPr>
              <a:t>M ~ 200 m</a:t>
            </a:r>
            <a:r>
              <a:rPr lang="en-US" sz="3200" baseline="-25000" dirty="0">
                <a:solidFill>
                  <a:srgbClr val="FF0000"/>
                </a:solidFill>
              </a:rPr>
              <a:t>e-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Decaying to electron with a lifetime  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</a:rPr>
              <a:t>                                           </a:t>
            </a:r>
            <a:r>
              <a:rPr lang="en-US" sz="3200" dirty="0">
                <a:solidFill>
                  <a:srgbClr val="FF0000"/>
                </a:solidFill>
              </a:rPr>
              <a:t>𝞽 ~ 2 x 10</a:t>
            </a:r>
            <a:r>
              <a:rPr lang="en-US" sz="3200" baseline="30000" dirty="0">
                <a:solidFill>
                  <a:srgbClr val="FF0000"/>
                </a:solidFill>
              </a:rPr>
              <a:t>-6</a:t>
            </a:r>
            <a:r>
              <a:rPr lang="en-US" sz="3200" dirty="0">
                <a:solidFill>
                  <a:srgbClr val="FF0000"/>
                </a:solidFill>
              </a:rPr>
              <a:t> 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Highly penetrating: no strong interactions,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</a:rPr>
              <a:t>     thus NOT Yukawa’s “meson” to mediate 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</a:rPr>
              <a:t>     </a:t>
            </a:r>
            <a:r>
              <a:rPr lang="en-US" sz="3200" dirty="0">
                <a:solidFill>
                  <a:srgbClr val="FF0000"/>
                </a:solidFill>
              </a:rPr>
              <a:t>p</a:t>
            </a:r>
            <a:r>
              <a:rPr lang="en-US" sz="3200" i="1" baseline="30000" dirty="0">
                <a:solidFill>
                  <a:srgbClr val="FF0000"/>
                </a:solidFill>
              </a:rPr>
              <a:t>+</a:t>
            </a:r>
            <a:r>
              <a:rPr lang="en-US" sz="3200" i="1" dirty="0">
                <a:solidFill>
                  <a:srgbClr val="FF0000"/>
                </a:solidFill>
              </a:rPr>
              <a:t>, n </a:t>
            </a:r>
            <a:r>
              <a:rPr lang="en-US" sz="3200" dirty="0">
                <a:solidFill>
                  <a:schemeClr val="tx1"/>
                </a:solidFill>
              </a:rPr>
              <a:t>strong nuclear force.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5972D3-85DD-2B41-AD06-B87D78587A71}"/>
              </a:ext>
            </a:extLst>
          </p:cNvPr>
          <p:cNvSpPr txBox="1"/>
          <p:nvPr/>
        </p:nvSpPr>
        <p:spPr>
          <a:xfrm>
            <a:off x="2829992" y="7492895"/>
            <a:ext cx="6777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“Who ordered THAT ?!”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-- I. I. Rabi  </a:t>
            </a:r>
            <a:r>
              <a:rPr lang="en-US" sz="2800" dirty="0">
                <a:solidFill>
                  <a:schemeClr val="tx1"/>
                </a:solidFill>
              </a:rPr>
              <a:t>(1944 Nobel Laureate)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8C34E-1731-43FC-CB8F-53EEF5F04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372" y="1112604"/>
            <a:ext cx="3809692" cy="326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38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20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BEB866-4D7C-974D-953C-C55D5AD79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0280" y="109154"/>
            <a:ext cx="8230592" cy="807206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rgbClr val="FF0000"/>
                </a:solidFill>
                <a:sym typeface="Copperplate" pitchFamily="-108" charset="0"/>
              </a:rPr>
              <a:t>A Muon Collider</a:t>
            </a:r>
            <a:endParaRPr lang="en-US" sz="5400" dirty="0">
              <a:solidFill>
                <a:srgbClr val="FF0000"/>
              </a:solidFill>
              <a:sym typeface="Copperplate" pitchFamily="-10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41917-FD84-1C40-A42C-5BD767E16F71}"/>
              </a:ext>
            </a:extLst>
          </p:cNvPr>
          <p:cNvSpPr txBox="1"/>
          <p:nvPr/>
        </p:nvSpPr>
        <p:spPr>
          <a:xfrm>
            <a:off x="1962253" y="857126"/>
            <a:ext cx="9148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Who Ordered That Collider?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A3E4B-11A3-444C-B891-F862B85BA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988995" y="-143812"/>
            <a:ext cx="1069522" cy="10123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925E99-74CC-1445-89B7-FEE66E279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28096" y="-1438064"/>
            <a:ext cx="2625118" cy="899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87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21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1FC78-E1D4-EB4D-864A-ADF54872E5F2}"/>
              </a:ext>
            </a:extLst>
          </p:cNvPr>
          <p:cNvSpPr txBox="1"/>
          <p:nvPr/>
        </p:nvSpPr>
        <p:spPr>
          <a:xfrm>
            <a:off x="2339728" y="-19744"/>
            <a:ext cx="8954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Advantages of a muon collider</a:t>
            </a:r>
            <a:endParaRPr lang="en-US" sz="4400" b="1" dirty="0">
              <a:solidFill>
                <a:srgbClr val="0432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DDF39-F5FE-B240-B310-B962A3AF4D5D}"/>
              </a:ext>
            </a:extLst>
          </p:cNvPr>
          <p:cNvSpPr txBox="1"/>
          <p:nvPr/>
        </p:nvSpPr>
        <p:spPr>
          <a:xfrm>
            <a:off x="966163" y="671300"/>
            <a:ext cx="114414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Much less synchrotron radiation energy loss than e’s: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E29C3-C323-E04E-89E7-109D2C096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565312" y="331200"/>
            <a:ext cx="786006" cy="28325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602586-B7FA-5A45-8198-9035532BA1AD}"/>
              </a:ext>
            </a:extLst>
          </p:cNvPr>
          <p:cNvSpPr txBox="1"/>
          <p:nvPr/>
        </p:nvSpPr>
        <p:spPr>
          <a:xfrm>
            <a:off x="1668218" y="1996480"/>
            <a:ext cx="107388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would allow a smaller and a circular machine: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0FE2E-3282-1A48-B8CA-38B854753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24543" y="650671"/>
            <a:ext cx="4107225" cy="8089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6A190F-F03B-4744-AF83-7E08F766C123}"/>
              </a:ext>
            </a:extLst>
          </p:cNvPr>
          <p:cNvSpPr txBox="1"/>
          <p:nvPr/>
        </p:nvSpPr>
        <p:spPr>
          <a:xfrm>
            <a:off x="1893197" y="6783268"/>
            <a:ext cx="928972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Unlike the proton as a composite particle, </a:t>
            </a:r>
          </a:p>
          <a:p>
            <a:pPr algn="l"/>
            <a:r>
              <a:rPr lang="en-US" dirty="0"/>
              <a:t>    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CM</a:t>
            </a:r>
            <a:r>
              <a:rPr lang="en-US" baseline="-25000" dirty="0"/>
              <a:t> </a:t>
            </a:r>
            <a:r>
              <a:rPr lang="en-US" dirty="0"/>
              <a:t>efficient in </a:t>
            </a:r>
            <a:r>
              <a:rPr lang="en-US" dirty="0">
                <a:solidFill>
                  <a:srgbClr val="FF0000"/>
                </a:solidFill>
              </a:rPr>
              <a:t>𝛍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𝛍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annihilation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FDBCA5-8924-0B4D-A1DC-CFFA8F0457AA}"/>
              </a:ext>
            </a:extLst>
          </p:cNvPr>
          <p:cNvSpPr txBox="1"/>
          <p:nvPr/>
        </p:nvSpPr>
        <p:spPr>
          <a:xfrm>
            <a:off x="1893888" y="8045152"/>
            <a:ext cx="799289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Much smaller beam-energy spread: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𝚫E/E ~ 0.01% - 0.001%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7AB7538-4B15-3949-99B6-F19F8403B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464" y="6018837"/>
            <a:ext cx="1562224" cy="4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26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22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FA93E-DDD0-8342-A22A-4BB599A10756}"/>
              </a:ext>
            </a:extLst>
          </p:cNvPr>
          <p:cNvSpPr txBox="1"/>
          <p:nvPr/>
        </p:nvSpPr>
        <p:spPr>
          <a:xfrm>
            <a:off x="1767084" y="52264"/>
            <a:ext cx="9775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Disadvantages of a muon collider</a:t>
            </a:r>
            <a:endParaRPr lang="en-US" sz="4400" b="1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174A6-38EC-F043-A050-D120BED4587F}"/>
              </a:ext>
            </a:extLst>
          </p:cNvPr>
          <p:cNvSpPr txBox="1"/>
          <p:nvPr/>
        </p:nvSpPr>
        <p:spPr>
          <a:xfrm>
            <a:off x="1332562" y="2197983"/>
            <a:ext cx="1000947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“Never play with an unstable thing!”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Very short lifetime: in micro-second,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Muons cooling in (</a:t>
            </a:r>
            <a:r>
              <a:rPr lang="en-US" sz="3200" dirty="0" err="1">
                <a:solidFill>
                  <a:srgbClr val="FF0000"/>
                </a:solidFill>
              </a:rPr>
              <a:t>x,p</a:t>
            </a:r>
            <a:r>
              <a:rPr lang="en-US" sz="3200" dirty="0">
                <a:solidFill>
                  <a:srgbClr val="FF0000"/>
                </a:solidFill>
              </a:rPr>
              <a:t>) 6-dimensions</a:t>
            </a:r>
          </a:p>
          <a:p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 Difficult to make quality beams and a high luminosity 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400966-3C62-5149-8BA4-A872FA8CE740}"/>
              </a:ext>
            </a:extLst>
          </p:cNvPr>
          <p:cNvSpPr txBox="1"/>
          <p:nvPr/>
        </p:nvSpPr>
        <p:spPr>
          <a:xfrm>
            <a:off x="993277" y="5164832"/>
            <a:ext cx="1054968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Beam Induced Backgrounds (BIB)</a:t>
            </a:r>
          </a:p>
          <a:p>
            <a:r>
              <a:rPr lang="en-US" dirty="0"/>
              <a:t>from the decays in the ring at the interacting point,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04D930-4DBD-904B-9680-3067A90B54E8}"/>
              </a:ext>
            </a:extLst>
          </p:cNvPr>
          <p:cNvSpPr txBox="1"/>
          <p:nvPr/>
        </p:nvSpPr>
        <p:spPr>
          <a:xfrm>
            <a:off x="669752" y="878612"/>
            <a:ext cx="1163170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Production: Protons on target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pions</a:t>
            </a:r>
            <a:r>
              <a:rPr lang="en-US" dirty="0">
                <a:sym typeface="Wingdings" pitchFamily="2" charset="2"/>
              </a:rPr>
              <a:t>  muons:</a:t>
            </a:r>
          </a:p>
          <a:p>
            <a:r>
              <a:rPr lang="en-US" dirty="0">
                <a:sym typeface="Wingdings" pitchFamily="2" charset="2"/>
              </a:rPr>
              <a:t>Require sophisticated scheme for 𝛍 capture &amp; transport 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0ED9A2-05B5-1944-8859-7EBB9F842CEC}"/>
              </a:ext>
            </a:extLst>
          </p:cNvPr>
          <p:cNvSpPr txBox="1"/>
          <p:nvPr/>
        </p:nvSpPr>
        <p:spPr>
          <a:xfrm>
            <a:off x="1307223" y="4444752"/>
            <a:ext cx="104712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[Note: </a:t>
            </a:r>
            <a:r>
              <a:rPr lang="en-US" sz="3200" dirty="0">
                <a:solidFill>
                  <a:srgbClr val="FF0000"/>
                </a:solidFill>
              </a:rPr>
              <a:t>E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𝛍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 ~ 1 </a:t>
            </a:r>
            <a:r>
              <a:rPr lang="en-US" sz="3200" dirty="0" err="1">
                <a:solidFill>
                  <a:srgbClr val="FF0000"/>
                </a:solidFill>
                <a:sym typeface="Wingdings" pitchFamily="2" charset="2"/>
              </a:rPr>
              <a:t>TeV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  𝛾 ~ 10</a:t>
            </a:r>
            <a:r>
              <a:rPr lang="en-US" sz="3200" baseline="30000" dirty="0">
                <a:solidFill>
                  <a:srgbClr val="FF0000"/>
                </a:solidFill>
                <a:sym typeface="Wingdings" pitchFamily="2" charset="2"/>
              </a:rPr>
              <a:t>4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  𝛾𝜏 = 0.02 s  d=6,000 km</a:t>
            </a:r>
            <a:r>
              <a:rPr lang="en-US" dirty="0">
                <a:sym typeface="Wingdings" pitchFamily="2" charset="2"/>
              </a:rPr>
              <a:t>]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E02DAD-50EA-D54A-B197-8F0FB1182064}"/>
              </a:ext>
            </a:extLst>
          </p:cNvPr>
          <p:cNvSpPr txBox="1"/>
          <p:nvPr/>
        </p:nvSpPr>
        <p:spPr>
          <a:xfrm>
            <a:off x="2287181" y="6431940"/>
            <a:ext cx="83968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[Note: </a:t>
            </a:r>
            <a:r>
              <a:rPr lang="en-US" sz="3200" dirty="0">
                <a:solidFill>
                  <a:srgbClr val="FF0000"/>
                </a:solidFill>
              </a:rPr>
              <a:t>𝛔</a:t>
            </a:r>
            <a:r>
              <a:rPr lang="en-US" sz="3200" baseline="-25000" dirty="0">
                <a:solidFill>
                  <a:srgbClr val="FF0000"/>
                </a:solidFill>
              </a:rPr>
              <a:t>pp</a:t>
            </a:r>
            <a:r>
              <a:rPr lang="en-US" sz="3200" dirty="0">
                <a:solidFill>
                  <a:srgbClr val="FF0000"/>
                </a:solidFill>
              </a:rPr>
              <a:t>(total)~100 </a:t>
            </a:r>
            <a:r>
              <a:rPr lang="en-US" sz="3200" dirty="0" err="1">
                <a:solidFill>
                  <a:srgbClr val="FF0000"/>
                </a:solidFill>
              </a:rPr>
              <a:t>mb</a:t>
            </a:r>
            <a:r>
              <a:rPr lang="en-US" sz="3200" dirty="0">
                <a:solidFill>
                  <a:srgbClr val="FF0000"/>
                </a:solidFill>
              </a:rPr>
              <a:t>;  𝛔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𝛍 𝛍 </a:t>
            </a:r>
            <a:r>
              <a:rPr lang="en-US" sz="3200" dirty="0">
                <a:solidFill>
                  <a:srgbClr val="FF0000"/>
                </a:solidFill>
              </a:rPr>
              <a:t>(total)~100 </a:t>
            </a:r>
            <a:r>
              <a:rPr lang="en-US" sz="3200" dirty="0" err="1">
                <a:solidFill>
                  <a:srgbClr val="FF0000"/>
                </a:solidFill>
              </a:rPr>
              <a:t>nb</a:t>
            </a:r>
            <a:r>
              <a:rPr lang="en-US" dirty="0">
                <a:sym typeface="Wingdings" pitchFamily="2" charset="2"/>
              </a:rPr>
              <a:t>]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B0B996-0E29-9F44-8AB8-23961279B41C}"/>
              </a:ext>
            </a:extLst>
          </p:cNvPr>
          <p:cNvSpPr txBox="1"/>
          <p:nvPr/>
        </p:nvSpPr>
        <p:spPr>
          <a:xfrm>
            <a:off x="1747910" y="7325072"/>
            <a:ext cx="1001107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Neutrino beam dump (environmental hazard)</a:t>
            </a:r>
          </a:p>
          <a:p>
            <a:r>
              <a:rPr lang="en-US" dirty="0">
                <a:solidFill>
                  <a:srgbClr val="FF0000"/>
                </a:solidFill>
              </a:rPr>
              <a:t>𝛔</a:t>
            </a:r>
            <a:r>
              <a:rPr lang="en-US" baseline="-25000" dirty="0">
                <a:solidFill>
                  <a:srgbClr val="FF0000"/>
                </a:solidFill>
              </a:rPr>
              <a:t>𝛎</a:t>
            </a:r>
            <a:r>
              <a:rPr lang="en-US" dirty="0">
                <a:solidFill>
                  <a:srgbClr val="FF0000"/>
                </a:solidFill>
              </a:rPr>
              <a:t> ~ G</a:t>
            </a:r>
            <a:r>
              <a:rPr lang="en-US" baseline="-25000" dirty="0">
                <a:solidFill>
                  <a:srgbClr val="FF0000"/>
                </a:solidFill>
              </a:rPr>
              <a:t>F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E</a:t>
            </a:r>
            <a:r>
              <a:rPr lang="en-US" baseline="30000" dirty="0">
                <a:solidFill>
                  <a:srgbClr val="FF0000"/>
                </a:solidFill>
              </a:rPr>
              <a:t>2  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  Shielding?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34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0" grpId="0"/>
      <p:bldP spid="2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96730-6B3F-DC0B-C5D8-461622FA7F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19F99-5383-D912-2582-AFC315F7CB7E}"/>
              </a:ext>
            </a:extLst>
          </p:cNvPr>
          <p:cNvSpPr txBox="1"/>
          <p:nvPr/>
        </p:nvSpPr>
        <p:spPr>
          <a:xfrm>
            <a:off x="1842028" y="64458"/>
            <a:ext cx="9268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The recent excitement: the “Muon Shot” </a:t>
            </a:r>
          </a:p>
        </p:txBody>
      </p:sp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72EAD7A0-8A19-D14E-BC99-F4CD7595C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912" y="4172325"/>
            <a:ext cx="7488832" cy="2682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53C677-BF35-DB35-08BB-FEE1C77A0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96" y="4220752"/>
            <a:ext cx="2014481" cy="2633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BA1C7C-740F-A293-7649-437075964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8" y="1802837"/>
            <a:ext cx="8653174" cy="2425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B75C90-B93C-4BCB-F52F-39FC3FA2C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640" y="1735626"/>
            <a:ext cx="4304898" cy="27811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5D0431-E097-4DE5-210E-9E929F8DB5FB}"/>
              </a:ext>
            </a:extLst>
          </p:cNvPr>
          <p:cNvSpPr txBox="1"/>
          <p:nvPr/>
        </p:nvSpPr>
        <p:spPr>
          <a:xfrm>
            <a:off x="2613968" y="640522"/>
            <a:ext cx="7646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432FF"/>
                </a:solidFill>
              </a:rPr>
              <a:t>Muon Accelerator Project (MAP)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D7DF03-F1C8-F936-3120-048E1BDAEB6D}"/>
              </a:ext>
            </a:extLst>
          </p:cNvPr>
          <p:cNvSpPr txBox="1"/>
          <p:nvPr/>
        </p:nvSpPr>
        <p:spPr>
          <a:xfrm>
            <a:off x="885776" y="1304358"/>
            <a:ext cx="1061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hlinkClick r:id="rId7"/>
              </a:rPr>
              <a:t>https://arxiv.org/abs/1907.08562</a:t>
            </a:r>
            <a:r>
              <a:rPr lang="en-US" sz="2400" dirty="0">
                <a:solidFill>
                  <a:srgbClr val="C00000"/>
                </a:solidFill>
              </a:rPr>
              <a:t>, J.P. </a:t>
            </a:r>
            <a:r>
              <a:rPr lang="en-US" sz="2400" dirty="0" err="1">
                <a:solidFill>
                  <a:srgbClr val="C00000"/>
                </a:solidFill>
              </a:rPr>
              <a:t>Delahauge</a:t>
            </a:r>
            <a:r>
              <a:rPr lang="en-US" sz="2400" dirty="0">
                <a:solidFill>
                  <a:srgbClr val="C00000"/>
                </a:solidFill>
              </a:rPr>
              <a:t> et al.,  arXiv:1901.06150/</a:t>
            </a: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81D25971-01FA-3204-8964-24F1874B0B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4756" y="5008195"/>
            <a:ext cx="2653988" cy="588685"/>
          </a:xfrm>
          <a:prstGeom prst="rect">
            <a:avLst/>
          </a:prstGeom>
        </p:spPr>
      </p:pic>
      <p:pic>
        <p:nvPicPr>
          <p:cNvPr id="14" name="Picture 13" descr="A black and white text&#10;&#10;Description automatically generated">
            <a:extLst>
              <a:ext uri="{FF2B5EF4-FFF2-40B4-BE49-F238E27FC236}">
                <a16:creationId xmlns:a16="http://schemas.microsoft.com/office/drawing/2014/main" id="{DC68ECA1-D889-9EA9-938F-83E9484FC9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8021" y="4444752"/>
            <a:ext cx="3273091" cy="24097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DDDF91-D2E6-578E-8C6E-128B45025483}"/>
              </a:ext>
            </a:extLst>
          </p:cNvPr>
          <p:cNvSpPr txBox="1"/>
          <p:nvPr/>
        </p:nvSpPr>
        <p:spPr>
          <a:xfrm>
            <a:off x="1508299" y="7060847"/>
            <a:ext cx="106827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U.S. P5 (Particle Physics Project Prioritization Panel) </a:t>
            </a:r>
          </a:p>
          <a:p>
            <a:r>
              <a:rPr lang="en-US" sz="3600" dirty="0"/>
              <a:t>The path to 10 </a:t>
            </a:r>
            <a:r>
              <a:rPr lang="en-US" sz="3600" dirty="0" err="1"/>
              <a:t>TeV</a:t>
            </a:r>
            <a:r>
              <a:rPr lang="en-US" sz="3600" dirty="0"/>
              <a:t> </a:t>
            </a:r>
            <a:r>
              <a:rPr lang="en-US" sz="3600" dirty="0" err="1"/>
              <a:t>pCM</a:t>
            </a:r>
            <a:r>
              <a:rPr lang="en-US" sz="3600" dirty="0"/>
              <a:t> (partonic </a:t>
            </a:r>
            <a:r>
              <a:rPr lang="en-US" sz="3600" dirty="0" err="1"/>
              <a:t>c.m.</a:t>
            </a:r>
            <a:r>
              <a:rPr lang="en-US" sz="3600" dirty="0"/>
              <a:t> energy):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D82B96-8D7F-A2DD-A39A-34880C16A8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289" y="8266636"/>
            <a:ext cx="12761823" cy="12906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DC7B40-2675-CFC6-C4D0-740EAAECD0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2680" y="9053264"/>
            <a:ext cx="3562682" cy="61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92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24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A974FE-5251-F04D-B93B-9ED762574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408" y="5265466"/>
            <a:ext cx="6275320" cy="1699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80148A-7D5B-5648-9E11-8A6CF4CD25A4}"/>
              </a:ext>
            </a:extLst>
          </p:cNvPr>
          <p:cNvSpPr txBox="1"/>
          <p:nvPr/>
        </p:nvSpPr>
        <p:spPr>
          <a:xfrm>
            <a:off x="9022680" y="5164832"/>
            <a:ext cx="199766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 ab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 /</a:t>
            </a:r>
            <a:r>
              <a:rPr lang="en-US" dirty="0" err="1">
                <a:solidFill>
                  <a:srgbClr val="FF0000"/>
                </a:solidFill>
              </a:rPr>
              <a:t>yr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C4560-9489-8745-92B1-7602D735D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472" y="5573165"/>
            <a:ext cx="2520280" cy="1103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14950E-8E9A-5E45-B24B-92ABE3B6F1CF}"/>
              </a:ext>
            </a:extLst>
          </p:cNvPr>
          <p:cNvSpPr txBox="1"/>
          <p:nvPr/>
        </p:nvSpPr>
        <p:spPr>
          <a:xfrm>
            <a:off x="2249978" y="4395391"/>
            <a:ext cx="88096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Lumi</a:t>
            </a:r>
            <a:r>
              <a:rPr lang="en-US" sz="4400" dirty="0"/>
              <a:t>-scaling scheme: </a:t>
            </a:r>
            <a:r>
              <a:rPr lang="en-US" sz="4400" dirty="0">
                <a:solidFill>
                  <a:srgbClr val="FF0000"/>
                </a:solidFill>
              </a:rPr>
              <a:t>𝛔 </a:t>
            </a:r>
            <a:r>
              <a:rPr lang="en-US" sz="4400" i="1" dirty="0">
                <a:solidFill>
                  <a:srgbClr val="FF0000"/>
                </a:solidFill>
              </a:rPr>
              <a:t>L</a:t>
            </a:r>
            <a:r>
              <a:rPr lang="en-US" sz="4400" dirty="0">
                <a:solidFill>
                  <a:srgbClr val="FF0000"/>
                </a:solidFill>
              </a:rPr>
              <a:t> ~ const.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40B55-8101-2B45-A214-407637D43E76}"/>
              </a:ext>
            </a:extLst>
          </p:cNvPr>
          <p:cNvSpPr txBox="1"/>
          <p:nvPr/>
        </p:nvSpPr>
        <p:spPr>
          <a:xfrm>
            <a:off x="3096422" y="7109048"/>
            <a:ext cx="63583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conceivable choices:</a:t>
            </a:r>
          </a:p>
          <a:p>
            <a:r>
              <a:rPr lang="en-US" sz="4400" dirty="0" err="1"/>
              <a:t>Ecm</a:t>
            </a:r>
            <a:r>
              <a:rPr lang="en-US" sz="4400" dirty="0"/>
              <a:t> = 3 </a:t>
            </a:r>
            <a:r>
              <a:rPr lang="en-US" sz="4400" dirty="0" err="1"/>
              <a:t>TeV</a:t>
            </a:r>
            <a:r>
              <a:rPr lang="en-US" sz="4400" dirty="0"/>
              <a:t> - 14 </a:t>
            </a:r>
            <a:r>
              <a:rPr lang="en-US" sz="4400" dirty="0" err="1"/>
              <a:t>TeV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83D60C-4CF8-7045-A790-CD6C62BC73EF}"/>
              </a:ext>
            </a:extLst>
          </p:cNvPr>
          <p:cNvSpPr txBox="1"/>
          <p:nvPr/>
        </p:nvSpPr>
        <p:spPr>
          <a:xfrm>
            <a:off x="337057" y="8674060"/>
            <a:ext cx="1192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European Strategy, arXiv:1910.11775; arXiv:1901.06150; arXiv:2007.15684.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5B6BB8-FE76-294F-B48F-23E9B23FFBA2}"/>
              </a:ext>
            </a:extLst>
          </p:cNvPr>
          <p:cNvSpPr txBox="1"/>
          <p:nvPr/>
        </p:nvSpPr>
        <p:spPr>
          <a:xfrm>
            <a:off x="2801767" y="52264"/>
            <a:ext cx="7661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Collider benchmark points: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95855-2CD2-8545-BEEB-4F1340C94853}"/>
              </a:ext>
            </a:extLst>
          </p:cNvPr>
          <p:cNvSpPr txBox="1"/>
          <p:nvPr/>
        </p:nvSpPr>
        <p:spPr>
          <a:xfrm>
            <a:off x="653667" y="3767644"/>
            <a:ext cx="48406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Multi-</a:t>
            </a:r>
            <a:r>
              <a:rPr lang="en-US" dirty="0" err="1">
                <a:solidFill>
                  <a:srgbClr val="0432FF"/>
                </a:solidFill>
              </a:rPr>
              <a:t>TeV</a:t>
            </a:r>
            <a:r>
              <a:rPr lang="en-US" dirty="0">
                <a:solidFill>
                  <a:srgbClr val="0432FF"/>
                </a:solidFill>
              </a:rPr>
              <a:t> colliders: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8DCC3B-8440-9340-83EA-DE58B52374FB}"/>
              </a:ext>
            </a:extLst>
          </p:cNvPr>
          <p:cNvSpPr txBox="1"/>
          <p:nvPr/>
        </p:nvSpPr>
        <p:spPr>
          <a:xfrm>
            <a:off x="579929" y="844352"/>
            <a:ext cx="455605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The Higgs factory: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2AAD39-84A4-4546-B8FF-2BC11C1DB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776" y="991085"/>
            <a:ext cx="7884344" cy="25175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E067B39-6C17-7A41-897F-EB49627B02F4}"/>
              </a:ext>
            </a:extLst>
          </p:cNvPr>
          <p:cNvSpPr txBox="1"/>
          <p:nvPr/>
        </p:nvSpPr>
        <p:spPr>
          <a:xfrm>
            <a:off x="1821880" y="1564432"/>
            <a:ext cx="29706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 err="1">
                <a:solidFill>
                  <a:srgbClr val="FF0000"/>
                </a:solidFill>
              </a:rPr>
              <a:t>E</a:t>
            </a:r>
            <a:r>
              <a:rPr lang="en-US" sz="3600" baseline="-25000" dirty="0" err="1">
                <a:solidFill>
                  <a:srgbClr val="FF0000"/>
                </a:solidFill>
              </a:rPr>
              <a:t>cm</a:t>
            </a:r>
            <a:r>
              <a:rPr lang="en-US" sz="3600" dirty="0">
                <a:solidFill>
                  <a:srgbClr val="FF0000"/>
                </a:solidFill>
              </a:rPr>
              <a:t> =</a:t>
            </a:r>
            <a:r>
              <a:rPr lang="en-US" sz="3600" dirty="0" err="1">
                <a:solidFill>
                  <a:srgbClr val="FF0000"/>
                </a:solidFill>
              </a:rPr>
              <a:t>m</a:t>
            </a:r>
            <a:r>
              <a:rPr lang="en-US" sz="3600" baseline="-25000" dirty="0" err="1">
                <a:solidFill>
                  <a:srgbClr val="FF0000"/>
                </a:solidFill>
              </a:rPr>
              <a:t>H</a:t>
            </a:r>
            <a:r>
              <a:rPr lang="en-US" sz="3600" baseline="-25000" dirty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3600" i="1" dirty="0">
                <a:solidFill>
                  <a:srgbClr val="FF0000"/>
                </a:solidFill>
              </a:rPr>
              <a:t>L</a:t>
            </a:r>
            <a:r>
              <a:rPr lang="en-US" sz="3600" dirty="0">
                <a:solidFill>
                  <a:srgbClr val="FF0000"/>
                </a:solidFill>
              </a:rPr>
              <a:t> ~ 1 fb</a:t>
            </a:r>
            <a:r>
              <a:rPr lang="en-US" sz="3600" baseline="30000" dirty="0">
                <a:solidFill>
                  <a:srgbClr val="FF0000"/>
                </a:solidFill>
              </a:rPr>
              <a:t>-1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yr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endParaRPr lang="en-US" sz="3600" baseline="-25000" dirty="0">
              <a:solidFill>
                <a:srgbClr val="FF0000"/>
              </a:solidFill>
            </a:endParaRPr>
          </a:p>
          <a:p>
            <a:pPr algn="l"/>
            <a:r>
              <a:rPr lang="en-US" sz="3600" dirty="0">
                <a:solidFill>
                  <a:srgbClr val="FF0000"/>
                </a:solidFill>
              </a:rPr>
              <a:t>𝜟</a:t>
            </a:r>
            <a:r>
              <a:rPr lang="en-US" sz="3600" dirty="0" err="1">
                <a:solidFill>
                  <a:srgbClr val="FF0000"/>
                </a:solidFill>
              </a:rPr>
              <a:t>E</a:t>
            </a:r>
            <a:r>
              <a:rPr lang="en-US" sz="3600" baseline="-25000" dirty="0" err="1">
                <a:solidFill>
                  <a:srgbClr val="FF0000"/>
                </a:solidFill>
              </a:rPr>
              <a:t>cm</a:t>
            </a:r>
            <a:r>
              <a:rPr lang="en-US" sz="3600" dirty="0">
                <a:solidFill>
                  <a:srgbClr val="FF0000"/>
                </a:solidFill>
              </a:rPr>
              <a:t> ~ 5 MeV</a:t>
            </a:r>
          </a:p>
        </p:txBody>
      </p:sp>
    </p:spTree>
    <p:extLst>
      <p:ext uri="{BB962C8B-B14F-4D97-AF65-F5344CB8AC3E}">
        <p14:creationId xmlns:p14="http://schemas.microsoft.com/office/powerpoint/2010/main" val="2115919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54234" y="230991"/>
            <a:ext cx="7152640" cy="140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Ideal, conceivable case: </a:t>
            </a:r>
          </a:p>
          <a:p>
            <a:r>
              <a:rPr lang="en-US" sz="3413" dirty="0">
                <a:solidFill>
                  <a:srgbClr val="FF0000"/>
                </a:solidFill>
              </a:rPr>
              <a:t>(</a:t>
            </a:r>
            <a:r>
              <a:rPr lang="en-US" sz="3413" dirty="0" err="1">
                <a:solidFill>
                  <a:srgbClr val="FF0000"/>
                </a:solidFill>
              </a:rPr>
              <a:t>Δ</a:t>
            </a:r>
            <a:r>
              <a:rPr lang="en-US" sz="3413" dirty="0">
                <a:solidFill>
                  <a:srgbClr val="FF0000"/>
                </a:solidFill>
              </a:rPr>
              <a:t> = 5 MeV,    </a:t>
            </a:r>
            <a:r>
              <a:rPr lang="en-US" sz="3413" dirty="0" err="1">
                <a:solidFill>
                  <a:srgbClr val="FF0000"/>
                </a:solidFill>
              </a:rPr>
              <a:t>Γ</a:t>
            </a:r>
            <a:r>
              <a:rPr lang="en-US" sz="3413" baseline="-25000" dirty="0" err="1">
                <a:solidFill>
                  <a:srgbClr val="FF0000"/>
                </a:solidFill>
              </a:rPr>
              <a:t>h</a:t>
            </a:r>
            <a:r>
              <a:rPr lang="en-US" sz="3413" dirty="0">
                <a:solidFill>
                  <a:srgbClr val="FF0000"/>
                </a:solidFill>
              </a:rPr>
              <a:t> ≈ 4.2 MeV) </a:t>
            </a:r>
            <a:endParaRPr lang="en-US" sz="3413" b="1" dirty="0">
              <a:solidFill>
                <a:schemeClr val="accent3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574" y="1"/>
            <a:ext cx="2972227" cy="4226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3808" y="8261176"/>
            <a:ext cx="10369152" cy="705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2" dirty="0"/>
              <a:t>An optimal fitting would reveal </a:t>
            </a:r>
            <a:r>
              <a:rPr lang="en-US" sz="3982" dirty="0" err="1">
                <a:solidFill>
                  <a:srgbClr val="FF0000"/>
                </a:solidFill>
              </a:rPr>
              <a:t>Γ</a:t>
            </a:r>
            <a:r>
              <a:rPr lang="en-US" sz="3982" baseline="-25000" dirty="0" err="1">
                <a:solidFill>
                  <a:srgbClr val="FF0000"/>
                </a:solidFill>
              </a:rPr>
              <a:t>h</a:t>
            </a:r>
            <a:r>
              <a:rPr lang="en-US" sz="3982" baseline="-25000" dirty="0">
                <a:solidFill>
                  <a:srgbClr val="FF0000"/>
                </a:solidFill>
              </a:rPr>
              <a:t> </a:t>
            </a:r>
            <a:r>
              <a:rPr lang="en-US" sz="3982" dirty="0">
                <a:solidFill>
                  <a:srgbClr val="FF0000"/>
                </a:solidFill>
              </a:rPr>
              <a:t> </a:t>
            </a:r>
            <a:r>
              <a:rPr lang="en-US" sz="3982" dirty="0">
                <a:solidFill>
                  <a:srgbClr val="FF0000"/>
                </a:solidFill>
                <a:sym typeface="Wingdings" pitchFamily="2" charset="2"/>
              </a:rPr>
              <a:t> O(3.5% )</a:t>
            </a:r>
            <a:r>
              <a:rPr lang="en-US" sz="3982" dirty="0"/>
              <a:t>  </a:t>
            </a:r>
            <a:r>
              <a:rPr lang="en-US" sz="3982" dirty="0">
                <a:solidFill>
                  <a:srgbClr val="FF0000"/>
                </a:solidFill>
              </a:rPr>
              <a:t> </a:t>
            </a:r>
            <a:r>
              <a:rPr lang="en-US" sz="3982" dirty="0"/>
              <a:t>              </a:t>
            </a:r>
            <a:endParaRPr lang="en-US" sz="3982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8448"/>
            <a:ext cx="10032573" cy="651420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36FB5-30CA-C449-8B0E-D97C323FAB6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3C41A-70AF-964A-B887-B13CA04C140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26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41A44E-8B9D-0A4A-8C26-CABCC0B1DA92}"/>
              </a:ext>
            </a:extLst>
          </p:cNvPr>
          <p:cNvSpPr txBox="1"/>
          <p:nvPr/>
        </p:nvSpPr>
        <p:spPr>
          <a:xfrm>
            <a:off x="3327940" y="650975"/>
            <a:ext cx="6336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432FF"/>
                </a:solidFill>
              </a:rPr>
              <a:t>Exciting energy-frontier!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76B826F-2758-7F41-8AD9-8D818564EBDC}"/>
              </a:ext>
            </a:extLst>
          </p:cNvPr>
          <p:cNvSpPr txBox="1">
            <a:spLocks noChangeArrowheads="1"/>
          </p:cNvSpPr>
          <p:nvPr/>
        </p:nvSpPr>
        <p:spPr>
          <a:xfrm>
            <a:off x="525736" y="37146"/>
            <a:ext cx="12025336" cy="80720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>
              <a:defRPr/>
            </a:pPr>
            <a:r>
              <a:rPr lang="en-US" sz="6000" b="1" kern="0" dirty="0">
                <a:solidFill>
                  <a:srgbClr val="FF0000"/>
                </a:solidFill>
                <a:sym typeface="Copperplate" pitchFamily="-108" charset="0"/>
              </a:rPr>
              <a:t>A Multi-</a:t>
            </a:r>
            <a:r>
              <a:rPr lang="en-US" sz="6000" b="1" kern="0" dirty="0" err="1">
                <a:solidFill>
                  <a:srgbClr val="FF0000"/>
                </a:solidFill>
                <a:sym typeface="Copperplate" pitchFamily="-108" charset="0"/>
              </a:rPr>
              <a:t>TeV</a:t>
            </a:r>
            <a:r>
              <a:rPr lang="en-US" sz="6000" b="1" kern="0" dirty="0">
                <a:solidFill>
                  <a:srgbClr val="FF0000"/>
                </a:solidFill>
                <a:sym typeface="Copperplate" pitchFamily="-108" charset="0"/>
              </a:rPr>
              <a:t> Muon Collider</a:t>
            </a:r>
            <a:endParaRPr lang="en-US" sz="6000" kern="0" dirty="0">
              <a:solidFill>
                <a:srgbClr val="FF0000"/>
              </a:solidFill>
              <a:sym typeface="Copperplate" pitchFamily="-10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4E8C0-4113-9E29-A0EE-EA7FB4B92873}"/>
              </a:ext>
            </a:extLst>
          </p:cNvPr>
          <p:cNvSpPr txBox="1"/>
          <p:nvPr/>
        </p:nvSpPr>
        <p:spPr>
          <a:xfrm>
            <a:off x="72008" y="1362924"/>
            <a:ext cx="9958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solidFill>
                  <a:srgbClr val="0432FF"/>
                </a:solidFill>
              </a:rPr>
              <a:t> Photon-induced QED cross sections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          large rates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351D8-C793-F6E5-D0CE-1B5D5C659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304" y="2241919"/>
            <a:ext cx="3312368" cy="834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A438F-916F-5C52-AE63-239333BD6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772" y="844352"/>
            <a:ext cx="2560611" cy="2088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05F7B8-6012-0B30-688D-433093F4C305}"/>
              </a:ext>
            </a:extLst>
          </p:cNvPr>
          <p:cNvSpPr txBox="1"/>
          <p:nvPr/>
        </p:nvSpPr>
        <p:spPr>
          <a:xfrm>
            <a:off x="11758984" y="2008674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m</a:t>
            </a:r>
            <a:r>
              <a:rPr lang="en-US" sz="4000" baseline="-25000" dirty="0" err="1">
                <a:solidFill>
                  <a:srgbClr val="FF0000"/>
                </a:solidFill>
              </a:rPr>
              <a:t>jj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26E910-9061-74EB-6DF8-FA21B7C00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92" y="3738775"/>
            <a:ext cx="3064768" cy="2218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898D1A-1583-2E7C-36ED-6DAD4B94338D}"/>
              </a:ext>
            </a:extLst>
          </p:cNvPr>
          <p:cNvSpPr txBox="1"/>
          <p:nvPr/>
        </p:nvSpPr>
        <p:spPr>
          <a:xfrm>
            <a:off x="268211" y="3004592"/>
            <a:ext cx="115627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Quarks/gluons come into the picture via SM DGLAP: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CB1B2B-27BA-89FF-C1A5-EF70AD1D0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703" y="3631902"/>
            <a:ext cx="7781313" cy="19649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5FF17F-090C-6B9E-44E4-A8D46F2BB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290" y="5956920"/>
            <a:ext cx="5370094" cy="37746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2334EF-980F-92A9-D2F4-5E7AD53738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2000" y="7613104"/>
            <a:ext cx="648072" cy="11521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0E09D7-9E4E-D250-5358-E84DC7444DF1}"/>
              </a:ext>
            </a:extLst>
          </p:cNvPr>
          <p:cNvSpPr txBox="1"/>
          <p:nvPr/>
        </p:nvSpPr>
        <p:spPr>
          <a:xfrm>
            <a:off x="7601700" y="8499847"/>
            <a:ext cx="4744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800000"/>
                </a:solidFill>
              </a:rPr>
              <a:t>TH, Yang Ma, Keping Xie,</a:t>
            </a:r>
          </a:p>
          <a:p>
            <a:pPr algn="l"/>
            <a:r>
              <a:rPr lang="en-US" sz="2800" dirty="0">
                <a:solidFill>
                  <a:srgbClr val="800000"/>
                </a:solidFill>
              </a:rPr>
              <a:t>arXiv:2007.14300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AFFA54-3675-5377-6BAC-0F48C1914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6416" y="6771140"/>
            <a:ext cx="4197480" cy="6259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B1BE3B-9A54-A2DF-2AAD-B68A76C232EB}"/>
              </a:ext>
            </a:extLst>
          </p:cNvPr>
          <p:cNvSpPr txBox="1"/>
          <p:nvPr/>
        </p:nvSpPr>
        <p:spPr>
          <a:xfrm>
            <a:off x="8124315" y="6075291"/>
            <a:ext cx="3079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4000" dirty="0"/>
              <a:t>: the valance.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8BC529-E2BA-3E14-AC60-1700B12D4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4528" y="6038023"/>
            <a:ext cx="648072" cy="797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3CCF9B-E57B-10B5-9DF0-81F5BB241589}"/>
              </a:ext>
            </a:extLst>
          </p:cNvPr>
          <p:cNvSpPr txBox="1"/>
          <p:nvPr/>
        </p:nvSpPr>
        <p:spPr>
          <a:xfrm>
            <a:off x="10822880" y="6627639"/>
            <a:ext cx="19543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: LO sea</a:t>
            </a:r>
            <a:r>
              <a:rPr lang="en-US" sz="44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BC7B76-3A2F-785E-FA78-35A6C5EE438B}"/>
              </a:ext>
            </a:extLst>
          </p:cNvPr>
          <p:cNvSpPr txBox="1"/>
          <p:nvPr/>
        </p:nvSpPr>
        <p:spPr>
          <a:xfrm>
            <a:off x="6898818" y="7452538"/>
            <a:ext cx="5530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Quarks: NLO; gluons: NNLO.</a:t>
            </a:r>
          </a:p>
        </p:txBody>
      </p:sp>
    </p:spTree>
    <p:extLst>
      <p:ext uri="{BB962C8B-B14F-4D97-AF65-F5344CB8AC3E}">
        <p14:creationId xmlns:p14="http://schemas.microsoft.com/office/powerpoint/2010/main" val="2957241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D79AA-360D-764F-AD80-4A1628EDA332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9D88C8-8D07-F34C-8C35-EB64B02B2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808" y="2442964"/>
            <a:ext cx="9769703" cy="66823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1001D2-56C9-3D42-AE9A-034FA528EAF3}"/>
              </a:ext>
            </a:extLst>
          </p:cNvPr>
          <p:cNvSpPr txBox="1"/>
          <p:nvPr/>
        </p:nvSpPr>
        <p:spPr>
          <a:xfrm>
            <a:off x="1717579" y="844352"/>
            <a:ext cx="98155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  <a:sym typeface="Wingdings" pitchFamily="2" charset="2"/>
              </a:rPr>
              <a:t>Just like in hadronic collisions: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</a:p>
          <a:p>
            <a:r>
              <a:rPr lang="en-US" sz="4800" dirty="0">
                <a:solidFill>
                  <a:srgbClr val="FF0000"/>
                </a:solidFill>
              </a:rPr>
              <a:t>𝞵</a:t>
            </a:r>
            <a:r>
              <a:rPr lang="en-US" sz="4800" baseline="30000" dirty="0">
                <a:solidFill>
                  <a:srgbClr val="FF0000"/>
                </a:solidFill>
              </a:rPr>
              <a:t>+</a:t>
            </a:r>
            <a:r>
              <a:rPr lang="en-US" sz="4800" dirty="0">
                <a:solidFill>
                  <a:srgbClr val="FF0000"/>
                </a:solidFill>
              </a:rPr>
              <a:t>𝞵</a:t>
            </a:r>
            <a:r>
              <a:rPr lang="en-US" sz="4800" baseline="30000" dirty="0">
                <a:solidFill>
                  <a:srgbClr val="FF0000"/>
                </a:solidFill>
              </a:rPr>
              <a:t>-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>
                <a:solidFill>
                  <a:schemeClr val="tx1"/>
                </a:solidFill>
                <a:sym typeface="Wingdings" pitchFamily="2" charset="2"/>
              </a:rPr>
              <a:t> exclusive particles + remnants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17CF4F-C6A4-D542-8CAA-574A29E29486}"/>
              </a:ext>
            </a:extLst>
          </p:cNvPr>
          <p:cNvSpPr txBox="1"/>
          <p:nvPr/>
        </p:nvSpPr>
        <p:spPr>
          <a:xfrm>
            <a:off x="10158025" y="3796680"/>
            <a:ext cx="11689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VBF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DE7322-E9BF-864D-A2A7-D0D9F2EBDA36}"/>
              </a:ext>
            </a:extLst>
          </p:cNvPr>
          <p:cNvSpPr txBox="1"/>
          <p:nvPr/>
        </p:nvSpPr>
        <p:spPr>
          <a:xfrm>
            <a:off x="9271897" y="7184538"/>
            <a:ext cx="277511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𝞵</a:t>
            </a:r>
            <a:r>
              <a:rPr lang="en-US" sz="4000" baseline="30000" dirty="0">
                <a:solidFill>
                  <a:schemeClr val="tx1"/>
                </a:solidFill>
              </a:rPr>
              <a:t>+</a:t>
            </a:r>
            <a:r>
              <a:rPr lang="en-US" sz="4000" dirty="0">
                <a:solidFill>
                  <a:schemeClr val="tx1"/>
                </a:solidFill>
              </a:rPr>
              <a:t>𝞵</a:t>
            </a:r>
            <a:r>
              <a:rPr lang="en-US" sz="4000" baseline="30000" dirty="0">
                <a:solidFill>
                  <a:schemeClr val="tx1"/>
                </a:solidFill>
              </a:rPr>
              <a:t>-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annihilations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8412D4-0CCA-AC45-AA5F-0CE126F39226}"/>
              </a:ext>
            </a:extLst>
          </p:cNvPr>
          <p:cNvSpPr txBox="1"/>
          <p:nvPr/>
        </p:nvSpPr>
        <p:spPr>
          <a:xfrm>
            <a:off x="2481592" y="52264"/>
            <a:ext cx="805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“Semi-inclusive” processes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6BAB56-9F87-AD60-91B4-E7906A533C76}"/>
              </a:ext>
            </a:extLst>
          </p:cNvPr>
          <p:cNvSpPr txBox="1"/>
          <p:nvPr/>
        </p:nvSpPr>
        <p:spPr>
          <a:xfrm>
            <a:off x="237704" y="9169291"/>
            <a:ext cx="12372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C00000"/>
                </a:solidFill>
              </a:rPr>
              <a:t>Costantini</a:t>
            </a:r>
            <a:r>
              <a:rPr lang="en-US" sz="2800" dirty="0">
                <a:solidFill>
                  <a:srgbClr val="C00000"/>
                </a:solidFill>
              </a:rPr>
              <a:t>, F. </a:t>
            </a:r>
            <a:r>
              <a:rPr lang="en-US" sz="2800" dirty="0" err="1">
                <a:solidFill>
                  <a:srgbClr val="C00000"/>
                </a:solidFill>
              </a:rPr>
              <a:t>Maltoni</a:t>
            </a:r>
            <a:r>
              <a:rPr lang="en-US" sz="2800" dirty="0">
                <a:solidFill>
                  <a:srgbClr val="C00000"/>
                </a:solidFill>
              </a:rPr>
              <a:t>, et al., arXiv:2005.10289;  Y. Ma et al., arXiv:2007.14300</a:t>
            </a:r>
          </a:p>
        </p:txBody>
      </p:sp>
    </p:spTree>
    <p:extLst>
      <p:ext uri="{BB962C8B-B14F-4D97-AF65-F5344CB8AC3E}">
        <p14:creationId xmlns:p14="http://schemas.microsoft.com/office/powerpoint/2010/main" val="1446342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28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71731-335B-2A4A-96A2-425AE0A5743E}"/>
              </a:ext>
            </a:extLst>
          </p:cNvPr>
          <p:cNvSpPr txBox="1"/>
          <p:nvPr/>
        </p:nvSpPr>
        <p:spPr>
          <a:xfrm>
            <a:off x="2183263" y="-19744"/>
            <a:ext cx="8481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432FF"/>
                </a:solidFill>
              </a:rPr>
              <a:t>Underlying sub-processes: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52B78-F444-374A-8E16-900F509A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2" y="988368"/>
            <a:ext cx="6716655" cy="4594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62B26F-B235-A442-840E-DF5706BA8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376" y="1055763"/>
            <a:ext cx="6667500" cy="4253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C689E0-F0D1-EB45-9AF9-B4AAD0E9E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00" y="5312006"/>
            <a:ext cx="6655318" cy="42453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5A3469-44DD-F44E-B5A3-B5A066420709}"/>
              </a:ext>
            </a:extLst>
          </p:cNvPr>
          <p:cNvSpPr txBox="1"/>
          <p:nvPr/>
        </p:nvSpPr>
        <p:spPr>
          <a:xfrm>
            <a:off x="690495" y="5643443"/>
            <a:ext cx="50126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Partonic contributions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632F7-BE21-5143-8354-0C46132BDF37}"/>
              </a:ext>
            </a:extLst>
          </p:cNvPr>
          <p:cNvSpPr txBox="1"/>
          <p:nvPr/>
        </p:nvSpPr>
        <p:spPr>
          <a:xfrm>
            <a:off x="8411792" y="2131785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VBF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0E5FC4-699D-1545-9F23-2EDCF33D8DB1}"/>
              </a:ext>
            </a:extLst>
          </p:cNvPr>
          <p:cNvSpPr txBox="1"/>
          <p:nvPr/>
        </p:nvSpPr>
        <p:spPr>
          <a:xfrm>
            <a:off x="8014568" y="6893024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VBF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345FF2-84B1-3149-B5EE-6D17CF48F119}"/>
              </a:ext>
            </a:extLst>
          </p:cNvPr>
          <p:cNvSpPr txBox="1"/>
          <p:nvPr/>
        </p:nvSpPr>
        <p:spPr>
          <a:xfrm>
            <a:off x="10102800" y="3148608"/>
            <a:ext cx="23042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𝞵</a:t>
            </a:r>
            <a:r>
              <a:rPr lang="en-US" sz="3600" baseline="30000" dirty="0">
                <a:solidFill>
                  <a:schemeClr val="tx1"/>
                </a:solidFill>
              </a:rPr>
              <a:t>+</a:t>
            </a:r>
            <a:r>
              <a:rPr lang="en-US" sz="3600" dirty="0">
                <a:solidFill>
                  <a:schemeClr val="tx1"/>
                </a:solidFill>
              </a:rPr>
              <a:t>𝞵</a:t>
            </a:r>
            <a:r>
              <a:rPr lang="en-US" sz="3600" baseline="30000" dirty="0">
                <a:solidFill>
                  <a:schemeClr val="tx1"/>
                </a:solidFill>
              </a:rPr>
              <a:t>-</a:t>
            </a:r>
            <a:r>
              <a:rPr lang="en-US" dirty="0" err="1"/>
              <a:t>anni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6494CF-C89D-F04F-8902-823326C6F05B}"/>
              </a:ext>
            </a:extLst>
          </p:cNvPr>
          <p:cNvSpPr txBox="1"/>
          <p:nvPr/>
        </p:nvSpPr>
        <p:spPr>
          <a:xfrm>
            <a:off x="8696849" y="5373306"/>
            <a:ext cx="23042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𝞵</a:t>
            </a:r>
            <a:r>
              <a:rPr lang="en-US" sz="3600" baseline="30000" dirty="0">
                <a:solidFill>
                  <a:schemeClr val="tx1"/>
                </a:solidFill>
              </a:rPr>
              <a:t>+</a:t>
            </a:r>
            <a:r>
              <a:rPr lang="en-US" sz="3600" dirty="0">
                <a:solidFill>
                  <a:schemeClr val="tx1"/>
                </a:solidFill>
              </a:rPr>
              <a:t>𝞵</a:t>
            </a:r>
            <a:r>
              <a:rPr lang="en-US" sz="3600" baseline="30000" dirty="0">
                <a:solidFill>
                  <a:schemeClr val="tx1"/>
                </a:solidFill>
              </a:rPr>
              <a:t>-</a:t>
            </a:r>
            <a:r>
              <a:rPr lang="en-US" dirty="0" err="1"/>
              <a:t>anni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EB6E98-930B-AA40-AA10-61AD3DF0B7C0}"/>
              </a:ext>
            </a:extLst>
          </p:cNvPr>
          <p:cNvSpPr txBox="1"/>
          <p:nvPr/>
        </p:nvSpPr>
        <p:spPr>
          <a:xfrm>
            <a:off x="237704" y="6749008"/>
            <a:ext cx="59766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𝞵</a:t>
            </a:r>
            <a:r>
              <a:rPr lang="en-US" sz="4400" b="1" baseline="30000" dirty="0">
                <a:solidFill>
                  <a:srgbClr val="FF0000"/>
                </a:solidFill>
              </a:rPr>
              <a:t>+</a:t>
            </a:r>
            <a:r>
              <a:rPr lang="en-US" sz="4400" b="1" dirty="0">
                <a:solidFill>
                  <a:srgbClr val="FF0000"/>
                </a:solidFill>
              </a:rPr>
              <a:t>𝞵</a:t>
            </a:r>
            <a:r>
              <a:rPr lang="en-US" sz="4400" b="1" baseline="30000" dirty="0">
                <a:solidFill>
                  <a:srgbClr val="FF0000"/>
                </a:solidFill>
              </a:rPr>
              <a:t>- </a:t>
            </a:r>
            <a:r>
              <a:rPr lang="en-US" sz="4400" b="1" dirty="0">
                <a:solidFill>
                  <a:srgbClr val="FF0000"/>
                </a:solidFill>
              </a:rPr>
              <a:t>Collider --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“Buy one, get one free”: 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Annihilation +VBF</a:t>
            </a:r>
          </a:p>
        </p:txBody>
      </p:sp>
    </p:spTree>
    <p:extLst>
      <p:ext uri="{BB962C8B-B14F-4D97-AF65-F5344CB8AC3E}">
        <p14:creationId xmlns:p14="http://schemas.microsoft.com/office/powerpoint/2010/main" val="2738860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B6E3C5-5CE9-1A89-D098-1B9DDB1E62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3AA3F07-00F8-7316-2487-ED6EB7193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18024" y="124272"/>
            <a:ext cx="7200800" cy="783010"/>
          </a:xfrm>
        </p:spPr>
        <p:txBody>
          <a:bodyPr/>
          <a:lstStyle/>
          <a:p>
            <a:pPr algn="l"/>
            <a:r>
              <a:rPr lang="en-US" sz="5400" b="1" dirty="0">
                <a:solidFill>
                  <a:srgbClr val="0432FF"/>
                </a:solidFill>
                <a:latin typeface="+mn-lt"/>
                <a:ea typeface="Cochin" pitchFamily="-107" charset="0"/>
                <a:cs typeface="Cochin" pitchFamily="-107" charset="0"/>
              </a:rPr>
              <a:t>Precision Higgs physics</a:t>
            </a:r>
            <a:endParaRPr lang="en-US" sz="4800" b="1" dirty="0">
              <a:solidFill>
                <a:srgbClr val="0432FF"/>
              </a:solidFill>
              <a:latin typeface="+mn-lt"/>
              <a:ea typeface="Cochin" pitchFamily="-107" charset="0"/>
              <a:cs typeface="Cochin" pitchFamily="-107" charset="0"/>
            </a:endParaRPr>
          </a:p>
        </p:txBody>
      </p:sp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BB12B056-0371-E367-4093-4E9C991AE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904" y="2135505"/>
            <a:ext cx="9326160" cy="59096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0C327A-3A04-CB9E-16DE-ED9AB643CEA3}"/>
              </a:ext>
            </a:extLst>
          </p:cNvPr>
          <p:cNvSpPr txBox="1"/>
          <p:nvPr/>
        </p:nvSpPr>
        <p:spPr>
          <a:xfrm>
            <a:off x="1960400" y="1545268"/>
            <a:ext cx="958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Muon Collider Forum Report: </a:t>
            </a:r>
            <a:r>
              <a:rPr lang="en-US" sz="28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https://arxiv.org/abs/2209.01318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E39FF8-02D8-1A16-9393-F1E9B0627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018" y="4233429"/>
            <a:ext cx="1215126" cy="3739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75E430-CF05-1177-1817-27878AA98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744" y="3682722"/>
            <a:ext cx="999102" cy="4146406"/>
          </a:xfrm>
          <a:prstGeom prst="rect">
            <a:avLst/>
          </a:prstGeom>
        </p:spPr>
      </p:pic>
      <p:pic>
        <p:nvPicPr>
          <p:cNvPr id="15" name="Picture 14" descr="latex-image-1.pdf">
            <a:extLst>
              <a:ext uri="{FF2B5EF4-FFF2-40B4-BE49-F238E27FC236}">
                <a16:creationId xmlns:a16="http://schemas.microsoft.com/office/drawing/2014/main" id="{9403EB75-83B1-CCD3-3A4E-ABFC30A3E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896" y="8030618"/>
            <a:ext cx="4752528" cy="806622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8296106B-2712-2A76-AF86-975ABEC1BD87}"/>
              </a:ext>
            </a:extLst>
          </p:cNvPr>
          <p:cNvSpPr>
            <a:spLocks/>
          </p:cNvSpPr>
          <p:nvPr/>
        </p:nvSpPr>
        <p:spPr bwMode="auto">
          <a:xfrm>
            <a:off x="6854056" y="7613104"/>
            <a:ext cx="5913040" cy="1440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≈ sub % </a:t>
            </a:r>
            <a:r>
              <a:rPr lang="en-US" sz="4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  <a:sym typeface="Wingdings" pitchFamily="2" charset="2"/>
              </a:rPr>
              <a:t></a:t>
            </a:r>
            <a:r>
              <a:rPr lang="en-US" sz="4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 M &gt; 2 </a:t>
            </a:r>
            <a:r>
              <a:rPr lang="en-US" sz="4000" dirty="0" err="1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TeV</a:t>
            </a:r>
            <a:endParaRPr lang="en-US" sz="4000" dirty="0">
              <a:solidFill>
                <a:srgbClr val="0000FF"/>
              </a:solidFill>
              <a:ea typeface="Cochin" pitchFamily="-107" charset="0"/>
              <a:cs typeface="Cochin" pitchFamily="-107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493D7-9DE5-CC94-1AC5-AF10384269C5}"/>
              </a:ext>
            </a:extLst>
          </p:cNvPr>
          <p:cNvSpPr txBox="1"/>
          <p:nvPr/>
        </p:nvSpPr>
        <p:spPr>
          <a:xfrm>
            <a:off x="3795940" y="964756"/>
            <a:ext cx="60188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10M H, 500K HH @ 10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22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3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E8C10-6449-C240-A2C6-CEBC8A7242CE}"/>
              </a:ext>
            </a:extLst>
          </p:cNvPr>
          <p:cNvSpPr txBox="1"/>
          <p:nvPr/>
        </p:nvSpPr>
        <p:spPr>
          <a:xfrm>
            <a:off x="1470062" y="52264"/>
            <a:ext cx="1010404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432FF"/>
                </a:solidFill>
              </a:rPr>
              <a:t>The “usher” for particle physics:</a:t>
            </a:r>
          </a:p>
          <a:p>
            <a:r>
              <a:rPr lang="en-US" sz="4800" dirty="0">
                <a:solidFill>
                  <a:srgbClr val="0432FF"/>
                </a:solidFill>
              </a:rPr>
              <a:t>-- there are two “mesons”!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1A534-E8C6-E749-A84A-A7E8098AE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984" y="3126542"/>
            <a:ext cx="7745651" cy="2182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F5B501-E465-3F47-803E-0C70DE437ED5}"/>
              </a:ext>
            </a:extLst>
          </p:cNvPr>
          <p:cNvSpPr txBox="1"/>
          <p:nvPr/>
        </p:nvSpPr>
        <p:spPr>
          <a:xfrm>
            <a:off x="1470062" y="1852464"/>
            <a:ext cx="10648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In 1948, Lattes et al. used a photographic emulsion detector, observing two charged particles:  </a:t>
            </a:r>
            <a:r>
              <a:rPr lang="en-US" sz="4000" dirty="0">
                <a:solidFill>
                  <a:srgbClr val="FF0000"/>
                </a:solidFill>
              </a:rPr>
              <a:t>𝝿</a:t>
            </a:r>
            <a:r>
              <a:rPr lang="en-US" sz="4000" baseline="30000" dirty="0">
                <a:solidFill>
                  <a:srgbClr val="FF0000"/>
                </a:solidFill>
              </a:rPr>
              <a:t>±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4000" dirty="0">
                <a:solidFill>
                  <a:srgbClr val="FF0000"/>
                </a:solidFill>
              </a:rPr>
              <a:t>𝝻</a:t>
            </a:r>
            <a:r>
              <a:rPr lang="en-US" sz="4000" baseline="30000" dirty="0">
                <a:solidFill>
                  <a:srgbClr val="FF0000"/>
                </a:solidFill>
              </a:rPr>
              <a:t>±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  <a:sym typeface="Wingdings" pitchFamily="2" charset="2"/>
              </a:rPr>
              <a:t> e</a:t>
            </a:r>
            <a:r>
              <a:rPr lang="en-US" sz="4000" baseline="30000" dirty="0">
                <a:solidFill>
                  <a:srgbClr val="FF0000"/>
                </a:solidFill>
                <a:sym typeface="Wingdings" pitchFamily="2" charset="2"/>
              </a:rPr>
              <a:t>±</a:t>
            </a:r>
            <a:r>
              <a:rPr lang="en-US" sz="4000" dirty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E8ADA-D916-5E4B-AC1B-6C0CD08D701E}"/>
              </a:ext>
            </a:extLst>
          </p:cNvPr>
          <p:cNvSpPr txBox="1"/>
          <p:nvPr/>
        </p:nvSpPr>
        <p:spPr>
          <a:xfrm>
            <a:off x="1389832" y="5343108"/>
            <a:ext cx="1045831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T</a:t>
            </a:r>
            <a:r>
              <a:rPr lang="en-US" dirty="0"/>
              <a:t>he discovery of </a:t>
            </a:r>
            <a:r>
              <a:rPr lang="en-US" sz="3600" dirty="0">
                <a:solidFill>
                  <a:srgbClr val="FF0000"/>
                </a:solidFill>
              </a:rPr>
              <a:t>𝝻</a:t>
            </a:r>
            <a:r>
              <a:rPr lang="en-US" sz="3600" baseline="30000" dirty="0">
                <a:solidFill>
                  <a:srgbClr val="FF0000"/>
                </a:solidFill>
              </a:rPr>
              <a:t>±</a:t>
            </a:r>
            <a:r>
              <a:rPr lang="en-US" dirty="0"/>
              <a:t> led to another discovery of </a:t>
            </a:r>
            <a:r>
              <a:rPr lang="en-US" sz="3600" dirty="0">
                <a:solidFill>
                  <a:srgbClr val="FF0000"/>
                </a:solidFill>
              </a:rPr>
              <a:t>𝝿</a:t>
            </a:r>
            <a:r>
              <a:rPr lang="en-US" sz="3600" baseline="30000" dirty="0">
                <a:solidFill>
                  <a:srgbClr val="FF0000"/>
                </a:solidFill>
              </a:rPr>
              <a:t>±</a:t>
            </a:r>
            <a:r>
              <a:rPr lang="en-US" sz="3600" dirty="0">
                <a:solidFill>
                  <a:schemeClr val="tx1"/>
                </a:solidFill>
              </a:rPr>
              <a:t>!</a:t>
            </a:r>
          </a:p>
          <a:p>
            <a:r>
              <a:rPr lang="en-US" sz="3600" dirty="0">
                <a:solidFill>
                  <a:schemeClr val="tx1"/>
                </a:solidFill>
              </a:rPr>
              <a:t> -- both particles named by Lattes.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D1EEA-6B5C-6D41-94E6-35588EB96346}"/>
              </a:ext>
            </a:extLst>
          </p:cNvPr>
          <p:cNvSpPr txBox="1"/>
          <p:nvPr/>
        </p:nvSpPr>
        <p:spPr>
          <a:xfrm>
            <a:off x="3190032" y="6791980"/>
            <a:ext cx="666265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sz="3600" dirty="0">
                <a:solidFill>
                  <a:srgbClr val="FF0000"/>
                </a:solidFill>
              </a:rPr>
              <a:t>𝝿</a:t>
            </a:r>
            <a:r>
              <a:rPr lang="en-US" sz="3600" baseline="30000" dirty="0">
                <a:solidFill>
                  <a:srgbClr val="FF0000"/>
                </a:solidFill>
              </a:rPr>
              <a:t>±,0</a:t>
            </a:r>
            <a:r>
              <a:rPr lang="en-US" sz="3600" baseline="30000" dirty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 are the Yukawa mesons </a:t>
            </a:r>
          </a:p>
          <a:p>
            <a:r>
              <a:rPr lang="en-US" sz="3600" dirty="0">
                <a:solidFill>
                  <a:schemeClr val="tx1"/>
                </a:solidFill>
              </a:rPr>
              <a:t>mediating the strong force!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1DAC30-8F3D-1144-8CC8-155D17D78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816" y="6677000"/>
            <a:ext cx="1564433" cy="1564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2EB1A7-4E19-454F-A209-6468839D507D}"/>
              </a:ext>
            </a:extLst>
          </p:cNvPr>
          <p:cNvSpPr txBox="1"/>
          <p:nvPr/>
        </p:nvSpPr>
        <p:spPr>
          <a:xfrm>
            <a:off x="9731377" y="8242012"/>
            <a:ext cx="2585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(Yukawa, 1949)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45DE1-268F-D028-0EF2-C23FA775495F}"/>
              </a:ext>
            </a:extLst>
          </p:cNvPr>
          <p:cNvSpPr txBox="1"/>
          <p:nvPr/>
        </p:nvSpPr>
        <p:spPr>
          <a:xfrm>
            <a:off x="9846698" y="8674060"/>
            <a:ext cx="2377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(Powell, 1950)</a:t>
            </a:r>
          </a:p>
        </p:txBody>
      </p:sp>
    </p:spTree>
    <p:extLst>
      <p:ext uri="{BB962C8B-B14F-4D97-AF65-F5344CB8AC3E}">
        <p14:creationId xmlns:p14="http://schemas.microsoft.com/office/powerpoint/2010/main" val="1463921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940589-CFBE-A948-84A0-55C5DD910F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15E94-FDE8-47E5-D7A8-0F022E7BE4E0}"/>
              </a:ext>
            </a:extLst>
          </p:cNvPr>
          <p:cNvSpPr txBox="1"/>
          <p:nvPr/>
        </p:nvSpPr>
        <p:spPr>
          <a:xfrm>
            <a:off x="1557407" y="52264"/>
            <a:ext cx="100575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432FF"/>
                </a:solidFill>
              </a:rPr>
              <a:t>Higgs pair production &amp; triple coupling: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277EE-D9F8-FA67-B8BE-D3B5ADEC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16" y="844352"/>
            <a:ext cx="7704856" cy="2930681"/>
          </a:xfrm>
          <a:prstGeom prst="rect">
            <a:avLst/>
          </a:prstGeom>
        </p:spPr>
      </p:pic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9F659B4F-9E0B-1F18-8370-07AEBD4E7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090" y="856531"/>
            <a:ext cx="3200950" cy="3876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3E8DC2-E227-4FF3-9496-DF973227A4E2}"/>
              </a:ext>
            </a:extLst>
          </p:cNvPr>
          <p:cNvSpPr txBox="1"/>
          <p:nvPr/>
        </p:nvSpPr>
        <p:spPr>
          <a:xfrm>
            <a:off x="1605856" y="3871590"/>
            <a:ext cx="70871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sz="3200" dirty="0">
                <a:solidFill>
                  <a:srgbClr val="0432FF"/>
                </a:solidFill>
                <a:sym typeface="Wingdings" pitchFamily="2" charset="2"/>
              </a:rPr>
              <a:t>dictate </a:t>
            </a:r>
            <a:r>
              <a:rPr lang="en-US" sz="3200" dirty="0">
                <a:solidFill>
                  <a:srgbClr val="0432FF"/>
                </a:solidFill>
              </a:rPr>
              <a:t>EW phase transition &amp; impact </a:t>
            </a:r>
          </a:p>
          <a:p>
            <a:r>
              <a:rPr lang="en-US" sz="3200" dirty="0">
                <a:solidFill>
                  <a:srgbClr val="0432FF"/>
                </a:solidFill>
              </a:rPr>
              <a:t>on early universe cosmology!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08AD2-6D97-7267-BE25-30ABC2A76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48" y="4804792"/>
            <a:ext cx="9911338" cy="4133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36F00-41E6-DCEC-67FA-50247DACE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720" y="6424006"/>
            <a:ext cx="1944216" cy="19091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586E4A-F0F1-3B53-2F00-8EDE5408C89D}"/>
              </a:ext>
            </a:extLst>
          </p:cNvPr>
          <p:cNvSpPr txBox="1"/>
          <p:nvPr/>
        </p:nvSpPr>
        <p:spPr>
          <a:xfrm>
            <a:off x="4887811" y="8879631"/>
            <a:ext cx="7087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D. </a:t>
            </a:r>
            <a:r>
              <a:rPr lang="en-US" sz="2400" dirty="0" err="1">
                <a:solidFill>
                  <a:srgbClr val="C00000"/>
                </a:solidFill>
              </a:rPr>
              <a:t>Buttazzo</a:t>
            </a:r>
            <a:r>
              <a:rPr lang="en-US" sz="2400" dirty="0">
                <a:solidFill>
                  <a:srgbClr val="C00000"/>
                </a:solidFill>
              </a:rPr>
              <a:t>, D. </a:t>
            </a:r>
            <a:r>
              <a:rPr lang="en-US" sz="2400" dirty="0" err="1">
                <a:solidFill>
                  <a:srgbClr val="C00000"/>
                </a:solidFill>
              </a:rPr>
              <a:t>Redogolo</a:t>
            </a:r>
            <a:r>
              <a:rPr lang="en-US" sz="2400" dirty="0">
                <a:solidFill>
                  <a:srgbClr val="C00000"/>
                </a:solidFill>
              </a:rPr>
              <a:t>, F. Sala, arXiv:1807.04743; </a:t>
            </a:r>
          </a:p>
          <a:p>
            <a:pPr algn="l"/>
            <a:r>
              <a:rPr lang="en-US" sz="2400" dirty="0">
                <a:solidFill>
                  <a:srgbClr val="C00000"/>
                </a:solidFill>
              </a:rPr>
              <a:t>TH, D. Liu, I. Low, X. Wang, arXiv:2008.12204</a:t>
            </a:r>
          </a:p>
        </p:txBody>
      </p:sp>
    </p:spTree>
    <p:extLst>
      <p:ext uri="{BB962C8B-B14F-4D97-AF65-F5344CB8AC3E}">
        <p14:creationId xmlns:p14="http://schemas.microsoft.com/office/powerpoint/2010/main" val="2081250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9881" y="-19744"/>
            <a:ext cx="7225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77982"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solidFill>
                  <a:srgbClr val="0432FF"/>
                </a:solidFill>
                <a:uFill>
                  <a:solidFill>
                    <a:srgbClr val="0329D6"/>
                  </a:solidFill>
                </a:uFill>
                <a:latin typeface="+mn-lt"/>
                <a:ea typeface="Arial"/>
                <a:cs typeface="Arial"/>
                <a:sym typeface="Arial"/>
              </a:rPr>
              <a:t>Pushing the “Naturalness” limit</a:t>
            </a:r>
            <a:endParaRPr lang="en-US" sz="4000" b="1" dirty="0">
              <a:solidFill>
                <a:srgbClr val="0432FF"/>
              </a:solidFill>
              <a:uFill>
                <a:solidFill>
                  <a:srgbClr val="0329D6"/>
                </a:solidFill>
              </a:uFill>
              <a:latin typeface="+mn-lt"/>
              <a:sym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4929" y="7181056"/>
            <a:ext cx="107197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Higgs mass fine-tune: </a:t>
            </a:r>
            <a:r>
              <a:rPr lang="en-US" dirty="0" err="1">
                <a:solidFill>
                  <a:srgbClr val="FF0000"/>
                </a:solidFill>
              </a:rPr>
              <a:t>δm</a:t>
            </a:r>
            <a:r>
              <a:rPr lang="en-US" baseline="-25000" dirty="0" err="1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~ 1% (1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</a:rPr>
              <a:t>Thus,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stop</a:t>
            </a:r>
            <a:r>
              <a:rPr lang="en-US" dirty="0">
                <a:solidFill>
                  <a:srgbClr val="FF0000"/>
                </a:solidFill>
              </a:rPr>
              <a:t> &gt; 8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 10</a:t>
            </a:r>
            <a:r>
              <a:rPr lang="en-US" baseline="30000" dirty="0">
                <a:solidFill>
                  <a:srgbClr val="FF0000"/>
                </a:solidFill>
                <a:sym typeface="Wingdings"/>
              </a:rPr>
              <a:t>-4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fine-tune!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433FF-ADE6-8FB7-B55C-EB07AB74B2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7033D88-49C8-936F-6FA2-DEB0A0536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2580"/>
            <a:ext cx="8784976" cy="417642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BF2D8C9-D7BA-8552-A24E-98621A91D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72" y="3754408"/>
            <a:ext cx="2353444" cy="6903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176BDA-61A9-FFC1-C6F8-892415EBEBF4}"/>
              </a:ext>
            </a:extLst>
          </p:cNvPr>
          <p:cNvSpPr txBox="1"/>
          <p:nvPr/>
        </p:nvSpPr>
        <p:spPr>
          <a:xfrm>
            <a:off x="4558184" y="4732784"/>
            <a:ext cx="1741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gauginos</a:t>
            </a:r>
            <a:endParaRPr lang="en-US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4C6D09-DC3F-42E1-B548-590F8D594C4B}"/>
              </a:ext>
            </a:extLst>
          </p:cNvPr>
          <p:cNvSpPr txBox="1"/>
          <p:nvPr/>
        </p:nvSpPr>
        <p:spPr>
          <a:xfrm>
            <a:off x="2293889" y="700336"/>
            <a:ext cx="83129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searches for top quark partners </a:t>
            </a:r>
          </a:p>
          <a:p>
            <a:r>
              <a:rPr lang="en-US" dirty="0"/>
              <a:t>(most wanted in “naturalness”); </a:t>
            </a:r>
          </a:p>
          <a:p>
            <a:r>
              <a:rPr lang="en-US" dirty="0"/>
              <a:t>&amp; </a:t>
            </a:r>
            <a:r>
              <a:rPr lang="en-US" dirty="0" err="1"/>
              <a:t>gluinos</a:t>
            </a:r>
            <a:r>
              <a:rPr lang="en-US" dirty="0"/>
              <a:t>, </a:t>
            </a:r>
            <a:r>
              <a:rPr lang="en-US" dirty="0" err="1"/>
              <a:t>gauginos</a:t>
            </a:r>
            <a:r>
              <a:rPr lang="en-US" dirty="0"/>
              <a:t> …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DA041D-3B7E-9AFD-B73E-5FC3B31BB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976" y="2932584"/>
            <a:ext cx="4140200" cy="382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EE837-593B-7D99-9D6C-1A93AA8A9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707" y="4660776"/>
            <a:ext cx="11176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C6D2B7-BBF3-E599-B6B5-91C783223511}"/>
              </a:ext>
            </a:extLst>
          </p:cNvPr>
          <p:cNvSpPr txBox="1"/>
          <p:nvPr/>
        </p:nvSpPr>
        <p:spPr>
          <a:xfrm>
            <a:off x="9958784" y="3580656"/>
            <a:ext cx="2021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E=30</a:t>
            </a:r>
          </a:p>
          <a:p>
            <a:r>
              <a:rPr lang="en-US" sz="2400" dirty="0">
                <a:solidFill>
                  <a:srgbClr val="0432FF"/>
                </a:solidFill>
              </a:rPr>
              <a:t>    14</a:t>
            </a:r>
          </a:p>
          <a:p>
            <a:r>
              <a:rPr lang="en-US" sz="2400" dirty="0">
                <a:solidFill>
                  <a:srgbClr val="0432FF"/>
                </a:solidFill>
              </a:rPr>
              <a:t>            10 </a:t>
            </a:r>
            <a:r>
              <a:rPr lang="en-US" sz="2400" dirty="0" err="1">
                <a:solidFill>
                  <a:srgbClr val="0432FF"/>
                </a:solidFill>
              </a:rPr>
              <a:t>TeV</a:t>
            </a:r>
            <a:endParaRPr lang="en-US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84610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61DE8-712C-CF4A-B37B-37C7AF909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25633-52D8-BC4E-94FB-6E923A9E9698}"/>
              </a:ext>
            </a:extLst>
          </p:cNvPr>
          <p:cNvSpPr txBox="1"/>
          <p:nvPr/>
        </p:nvSpPr>
        <p:spPr>
          <a:xfrm>
            <a:off x="6416898" y="5922660"/>
            <a:ext cx="59901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800000"/>
                </a:solidFill>
              </a:rPr>
              <a:t>Cirelli</a:t>
            </a:r>
            <a:r>
              <a:rPr lang="en-US" sz="3200" dirty="0">
                <a:solidFill>
                  <a:srgbClr val="800000"/>
                </a:solidFill>
              </a:rPr>
              <a:t>, </a:t>
            </a:r>
            <a:r>
              <a:rPr lang="en-US" sz="3200" dirty="0" err="1">
                <a:solidFill>
                  <a:srgbClr val="800000"/>
                </a:solidFill>
              </a:rPr>
              <a:t>Fornengo</a:t>
            </a:r>
            <a:r>
              <a:rPr lang="en-US" sz="3200" dirty="0">
                <a:solidFill>
                  <a:srgbClr val="800000"/>
                </a:solidFill>
              </a:rPr>
              <a:t> and </a:t>
            </a:r>
            <a:r>
              <a:rPr lang="en-US" sz="3200" dirty="0" err="1">
                <a:solidFill>
                  <a:srgbClr val="800000"/>
                </a:solidFill>
              </a:rPr>
              <a:t>Strumia</a:t>
            </a:r>
            <a:r>
              <a:rPr lang="en-US" sz="3200" dirty="0">
                <a:solidFill>
                  <a:srgbClr val="800000"/>
                </a:solidFill>
              </a:rPr>
              <a:t>: </a:t>
            </a:r>
          </a:p>
          <a:p>
            <a:pPr algn="l"/>
            <a:r>
              <a:rPr lang="en-US" sz="3200" dirty="0">
                <a:solidFill>
                  <a:srgbClr val="800000"/>
                </a:solidFill>
              </a:rPr>
              <a:t>hep-</a:t>
            </a:r>
            <a:r>
              <a:rPr lang="en-US" sz="3200" dirty="0" err="1">
                <a:solidFill>
                  <a:srgbClr val="800000"/>
                </a:solidFill>
              </a:rPr>
              <a:t>ph</a:t>
            </a:r>
            <a:r>
              <a:rPr lang="en-US" sz="3200" dirty="0">
                <a:solidFill>
                  <a:srgbClr val="800000"/>
                </a:solidFill>
              </a:rPr>
              <a:t>/0512090, 0903.3381;</a:t>
            </a:r>
          </a:p>
          <a:p>
            <a:pPr algn="l"/>
            <a:r>
              <a:rPr lang="en-US" sz="3200" dirty="0">
                <a:solidFill>
                  <a:srgbClr val="800000"/>
                </a:solidFill>
              </a:rPr>
              <a:t>TH, Z. Liu, L.T. Wang, X. Wang: </a:t>
            </a:r>
          </a:p>
          <a:p>
            <a:pPr algn="l"/>
            <a:r>
              <a:rPr lang="en-US" sz="3200" dirty="0">
                <a:solidFill>
                  <a:srgbClr val="800000"/>
                </a:solidFill>
              </a:rPr>
              <a:t>arXiv:2009.11287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276C4F-9CAC-9441-A593-8C3AFED8644B}"/>
              </a:ext>
            </a:extLst>
          </p:cNvPr>
          <p:cNvSpPr txBox="1"/>
          <p:nvPr/>
        </p:nvSpPr>
        <p:spPr>
          <a:xfrm>
            <a:off x="1893888" y="-5228"/>
            <a:ext cx="89784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WIMP Dark Matter</a:t>
            </a:r>
          </a:p>
          <a:p>
            <a:r>
              <a:rPr lang="en-US" sz="4800" b="1" dirty="0">
                <a:solidFill>
                  <a:srgbClr val="0432FF"/>
                </a:solidFill>
              </a:rPr>
              <a:t>(a conservative SUSY scenario)</a:t>
            </a:r>
            <a:endParaRPr lang="en-US" sz="4400" b="1" dirty="0">
              <a:solidFill>
                <a:srgbClr val="0432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F5B6F-AFDC-D844-8EF9-6DA8926FEBDA}"/>
              </a:ext>
            </a:extLst>
          </p:cNvPr>
          <p:cNvSpPr txBox="1"/>
          <p:nvPr/>
        </p:nvSpPr>
        <p:spPr>
          <a:xfrm>
            <a:off x="396706" y="1509261"/>
            <a:ext cx="1210299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the “minimal EW dark matter”: </a:t>
            </a:r>
            <a:r>
              <a:rPr lang="en-US" dirty="0">
                <a:solidFill>
                  <a:srgbClr val="FF0000"/>
                </a:solidFill>
              </a:rPr>
              <a:t>an EW multi-</a:t>
            </a:r>
            <a:r>
              <a:rPr lang="en-US" dirty="0" err="1">
                <a:solidFill>
                  <a:srgbClr val="FF0000"/>
                </a:solidFill>
              </a:rPr>
              <a:t>plet</a:t>
            </a:r>
            <a:endParaRPr lang="en-US" dirty="0">
              <a:solidFill>
                <a:srgbClr val="FF00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The lightest neutral component as DM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Interactions well defined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pure gauge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Mass upper limit predicted </a:t>
            </a:r>
            <a:r>
              <a:rPr lang="en-US" dirty="0">
                <a:sym typeface="Wingdings" pitchFamily="2" charset="2"/>
              </a:rPr>
              <a:t> thermal relic abundance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8BF3D-82CE-484B-AA9D-AD48C9E4D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34" y="4318657"/>
            <a:ext cx="5161442" cy="4878623"/>
          </a:xfrm>
          <a:prstGeom prst="rect">
            <a:avLst/>
          </a:prstGeom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E59E078C-0F98-E14F-800F-D709943BB5CF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1101800" y="3868689"/>
            <a:ext cx="10729191" cy="5517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06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B6E3C5-5CE9-1A89-D098-1B9DDB1E62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B4858FAA-42EC-AE70-073C-7A203D75E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928" y="1331048"/>
            <a:ext cx="8424936" cy="3761776"/>
          </a:xfrm>
          <a:prstGeom prst="rect">
            <a:avLst/>
          </a:prstGeom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7ECC3C6E-1E78-DDEE-3DC1-BD5B2CCD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920" y="5092824"/>
            <a:ext cx="8497048" cy="3761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47D029-E62E-8FB4-7F71-04B837945A1B}"/>
              </a:ext>
            </a:extLst>
          </p:cNvPr>
          <p:cNvSpPr txBox="1"/>
          <p:nvPr/>
        </p:nvSpPr>
        <p:spPr>
          <a:xfrm>
            <a:off x="3669169" y="628328"/>
            <a:ext cx="57855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Covering the thermal target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15B73-9499-947C-BF9D-0E62CD87E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53730" y="1760574"/>
            <a:ext cx="129171" cy="1897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482643-0E89-11FF-D901-163C1F147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68771" y="1271363"/>
            <a:ext cx="129171" cy="1897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031570-2E93-2295-2A56-C5FBD252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68771" y="2135459"/>
            <a:ext cx="129171" cy="1897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D68B79-3CF8-EEBF-6482-1D655466A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568" y="1492424"/>
            <a:ext cx="2581817" cy="7830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9DF6D0-A49D-D8B1-63BF-7913C52F0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38104" y="52264"/>
            <a:ext cx="6264696" cy="783010"/>
          </a:xfrm>
        </p:spPr>
        <p:txBody>
          <a:bodyPr/>
          <a:lstStyle/>
          <a:p>
            <a:pPr algn="l"/>
            <a:r>
              <a:rPr lang="en-US" sz="4800" b="1" dirty="0">
                <a:solidFill>
                  <a:srgbClr val="0432FF"/>
                </a:solidFill>
                <a:latin typeface="+mn-lt"/>
                <a:ea typeface="Cochin" pitchFamily="-107" charset="0"/>
                <a:cs typeface="Cochin" pitchFamily="-107" charset="0"/>
              </a:rPr>
              <a:t>WIMP Dark Matter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0EAAE-83B8-0E5B-BD34-8891A6BAD4D6}"/>
              </a:ext>
            </a:extLst>
          </p:cNvPr>
          <p:cNvSpPr txBox="1"/>
          <p:nvPr/>
        </p:nvSpPr>
        <p:spPr>
          <a:xfrm>
            <a:off x="860857" y="8828529"/>
            <a:ext cx="1082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800000"/>
                </a:solidFill>
              </a:rPr>
              <a:t>TH, Z. Liu, L.T. Wang, X. Wang: arXiv:2009.11287; arXiv:2203.07351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09734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1821880" y="18004"/>
            <a:ext cx="9505056" cy="7543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60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Summary: </a:t>
            </a:r>
            <a:r>
              <a:rPr lang="en-US" sz="48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“Who ordered That?” 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AFD6EB3-BE39-0947-B18C-8F497E840FDD}"/>
              </a:ext>
            </a:extLst>
          </p:cNvPr>
          <p:cNvSpPr>
            <a:spLocks/>
          </p:cNvSpPr>
          <p:nvPr/>
        </p:nvSpPr>
        <p:spPr bwMode="auto">
          <a:xfrm>
            <a:off x="460648" y="705198"/>
            <a:ext cx="11946408" cy="23714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  <a:ea typeface="Cochin" pitchFamily="-107" charset="0"/>
                <a:cs typeface="Cochin" pitchFamily="-107" charset="0"/>
              </a:rPr>
              <a:t>The muon is such a pleasant surprise Nature offers us!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  <a:ea typeface="Cochin" pitchFamily="-107" charset="0"/>
                <a:cs typeface="Cochin" pitchFamily="-107" charset="0"/>
              </a:rPr>
              <a:t>Leads to many discoveries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  <a:ea typeface="Cochin" pitchFamily="-107" charset="0"/>
                <a:cs typeface="Cochin" pitchFamily="-107" charset="0"/>
              </a:rPr>
              <a:t>Provides deeper understanding of Nature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  <a:ea typeface="Cochin" pitchFamily="-107" charset="0"/>
                <a:cs typeface="Cochin" pitchFamily="-107" charset="0"/>
              </a:rPr>
              <a:t>Continues to play a key role in going forward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533BF54-1702-414F-9867-BD79CF2655C4}"/>
              </a:ext>
            </a:extLst>
          </p:cNvPr>
          <p:cNvSpPr>
            <a:spLocks/>
          </p:cNvSpPr>
          <p:nvPr/>
        </p:nvSpPr>
        <p:spPr bwMode="auto">
          <a:xfrm>
            <a:off x="1101800" y="7469088"/>
            <a:ext cx="10945216" cy="17911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Muon physics has taken many spot-lights</a:t>
            </a:r>
          </a:p>
          <a:p>
            <a:r>
              <a:rPr lang="en-US" sz="44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in contemporary HEP! </a:t>
            </a:r>
          </a:p>
          <a:p>
            <a:r>
              <a:rPr lang="en-US" sz="44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Look forward to more surprises with muons!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BAE02A-6A15-7344-8B9B-EA2C6DDAA1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1E620B-51DE-074B-80B1-650F1D1EA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915" y="4339456"/>
            <a:ext cx="2907677" cy="23375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82A78A-C82B-8C46-B71D-158D951C500E}"/>
              </a:ext>
            </a:extLst>
          </p:cNvPr>
          <p:cNvSpPr txBox="1"/>
          <p:nvPr/>
        </p:nvSpPr>
        <p:spPr>
          <a:xfrm>
            <a:off x="813768" y="3580656"/>
            <a:ext cx="52331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 reaching scope:  </a:t>
            </a:r>
          </a:p>
          <a:p>
            <a:r>
              <a:rPr lang="en-US" dirty="0"/>
              <a:t>all involves with </a:t>
            </a:r>
          </a:p>
          <a:p>
            <a:r>
              <a:rPr lang="en-US" dirty="0"/>
              <a:t>muon physics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DCC513-D219-5B48-A015-5B1FCC192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560" y="3162251"/>
            <a:ext cx="1835638" cy="35147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C843AB-532B-494C-961D-28E06E852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936" y="6677000"/>
            <a:ext cx="2387600" cy="330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03645B-84C6-5346-B7F6-E99FA3CDE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536" y="6965032"/>
            <a:ext cx="2046354" cy="4593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25D6F7-6D91-AF45-BFAD-E1ACA6F48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264" y="6965032"/>
            <a:ext cx="2447652" cy="5183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CCF01C-7EB9-0E25-ECBE-62EE6C8B1B9D}"/>
              </a:ext>
            </a:extLst>
          </p:cNvPr>
          <p:cNvSpPr txBox="1"/>
          <p:nvPr/>
        </p:nvSpPr>
        <p:spPr>
          <a:xfrm>
            <a:off x="5638304" y="6996970"/>
            <a:ext cx="1818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, Muon collider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39F8E-A502-00B2-4614-7BB3EEAB1A0B}"/>
              </a:ext>
            </a:extLst>
          </p:cNvPr>
          <p:cNvSpPr txBox="1"/>
          <p:nvPr/>
        </p:nvSpPr>
        <p:spPr>
          <a:xfrm>
            <a:off x="5566296" y="5844842"/>
            <a:ext cx="176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, Higgs factory</a:t>
            </a:r>
          </a:p>
        </p:txBody>
      </p:sp>
    </p:spTree>
    <p:extLst>
      <p:ext uri="{BB962C8B-B14F-4D97-AF65-F5344CB8AC3E}">
        <p14:creationId xmlns:p14="http://schemas.microsoft.com/office/powerpoint/2010/main" val="2787424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4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9DBBA-9973-D147-997E-2512C3037E8B}"/>
              </a:ext>
            </a:extLst>
          </p:cNvPr>
          <p:cNvSpPr txBox="1"/>
          <p:nvPr/>
        </p:nvSpPr>
        <p:spPr>
          <a:xfrm>
            <a:off x="957784" y="124272"/>
            <a:ext cx="9661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432FF"/>
                </a:solidFill>
              </a:rPr>
              <a:t>Parity violation in muon decay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94D12-A689-3A4C-8081-24E7EC1C7B51}"/>
              </a:ext>
            </a:extLst>
          </p:cNvPr>
          <p:cNvSpPr txBox="1"/>
          <p:nvPr/>
        </p:nvSpPr>
        <p:spPr>
          <a:xfrm>
            <a:off x="288033" y="5380856"/>
            <a:ext cx="70064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Lederman et al. &amp; Friedman et al. </a:t>
            </a:r>
          </a:p>
          <a:p>
            <a:r>
              <a:rPr lang="en-US" dirty="0"/>
              <a:t>made it with polarized muons: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2CC347-11CA-DA4F-8A40-790AEC35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24" y="6700877"/>
            <a:ext cx="4919225" cy="696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0E6B1B-DE19-514A-B6C9-BDCD488F584E}"/>
              </a:ext>
            </a:extLst>
          </p:cNvPr>
          <p:cNvSpPr txBox="1"/>
          <p:nvPr/>
        </p:nvSpPr>
        <p:spPr>
          <a:xfrm>
            <a:off x="957784" y="957154"/>
            <a:ext cx="101983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Following Prof. </a:t>
            </a:r>
            <a:r>
              <a:rPr lang="en-US" dirty="0" err="1"/>
              <a:t>C.S.Wu’s</a:t>
            </a:r>
            <a:r>
              <a:rPr lang="en-US" dirty="0"/>
              <a:t> experiment in 𝝱-decay: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672DFB-1B20-3B4B-9319-63C3CA54E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360" y="1636440"/>
            <a:ext cx="5005321" cy="2947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AD5FF7-1B80-D145-981A-04292AE41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727" y="5380856"/>
            <a:ext cx="5005321" cy="3429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680C02-C4A2-8742-B193-C22CCB176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766" y="1756350"/>
            <a:ext cx="3960440" cy="6541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85CA75-4EBE-5E4A-A87E-3418330C570C}"/>
              </a:ext>
            </a:extLst>
          </p:cNvPr>
          <p:cNvSpPr txBox="1"/>
          <p:nvPr/>
        </p:nvSpPr>
        <p:spPr>
          <a:xfrm>
            <a:off x="1681036" y="3543801"/>
            <a:ext cx="438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Phys. Rev. 105, 1413 (1957)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CA470-7691-D046-8646-5861FD4C2550}"/>
              </a:ext>
            </a:extLst>
          </p:cNvPr>
          <p:cNvSpPr txBox="1"/>
          <p:nvPr/>
        </p:nvSpPr>
        <p:spPr>
          <a:xfrm>
            <a:off x="1893888" y="7541096"/>
            <a:ext cx="45026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Phys. Rev. 105, 1415 (1957);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Phys. Rev. 106, 1290 (1957)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D5F7F-0A63-3042-8D07-B0A4E09BC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6679" y="504055"/>
            <a:ext cx="1564433" cy="15644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77A945-A3AB-764C-8DF1-1DFD820C2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8339" y="2763334"/>
            <a:ext cx="2967294" cy="697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3BC01D-0B5A-5D45-8F20-D80A9CDAE190}"/>
              </a:ext>
            </a:extLst>
          </p:cNvPr>
          <p:cNvSpPr txBox="1"/>
          <p:nvPr/>
        </p:nvSpPr>
        <p:spPr>
          <a:xfrm>
            <a:off x="11163712" y="2245603"/>
            <a:ext cx="1819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(Lee &amp; Yang</a:t>
            </a:r>
          </a:p>
          <a:p>
            <a:r>
              <a:rPr lang="en-US" sz="2400" dirty="0">
                <a:solidFill>
                  <a:srgbClr val="FF0000"/>
                </a:solidFill>
              </a:rPr>
              <a:t>1957)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30CC5-E3A5-A947-8CE9-DE7D4E7A4B65}"/>
              </a:ext>
            </a:extLst>
          </p:cNvPr>
          <p:cNvSpPr txBox="1"/>
          <p:nvPr/>
        </p:nvSpPr>
        <p:spPr>
          <a:xfrm>
            <a:off x="669752" y="4559732"/>
            <a:ext cx="116621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Neutrons and </a:t>
            </a:r>
            <a:r>
              <a:rPr lang="en-US" dirty="0">
                <a:solidFill>
                  <a:srgbClr val="FF0000"/>
                </a:solidFill>
              </a:rPr>
              <a:t>𝛍</a:t>
            </a:r>
            <a:r>
              <a:rPr lang="en-US" baseline="30000" dirty="0">
                <a:solidFill>
                  <a:srgbClr val="FF0000"/>
                </a:solidFill>
              </a:rPr>
              <a:t>±</a:t>
            </a:r>
            <a:r>
              <a:rPr lang="en-US" dirty="0"/>
              <a:t> decays involve the weak nuclear force:</a:t>
            </a:r>
          </a:p>
        </p:txBody>
      </p:sp>
    </p:spTree>
    <p:extLst>
      <p:ext uri="{BB962C8B-B14F-4D97-AF65-F5344CB8AC3E}">
        <p14:creationId xmlns:p14="http://schemas.microsoft.com/office/powerpoint/2010/main" val="2340486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5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E8C10-6449-C240-A2C6-CEBC8A7242CE}"/>
              </a:ext>
            </a:extLst>
          </p:cNvPr>
          <p:cNvSpPr txBox="1"/>
          <p:nvPr/>
        </p:nvSpPr>
        <p:spPr>
          <a:xfrm>
            <a:off x="3916159" y="506959"/>
            <a:ext cx="54665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432FF"/>
                </a:solidFill>
              </a:rPr>
              <a:t>Heavy Quark Onia: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A02D80-4BC9-9D40-9C82-1503322A2425}"/>
              </a:ext>
            </a:extLst>
          </p:cNvPr>
          <p:cNvSpPr txBox="1"/>
          <p:nvPr/>
        </p:nvSpPr>
        <p:spPr>
          <a:xfrm>
            <a:off x="107954" y="1708448"/>
            <a:ext cx="62504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“Lederman’s shoulder”:</a:t>
            </a:r>
          </a:p>
          <a:p>
            <a:r>
              <a:rPr lang="en-US" sz="3200" dirty="0">
                <a:solidFill>
                  <a:schemeClr val="tx1"/>
                </a:solidFill>
              </a:rPr>
              <a:t>1968-1969@BNL </a:t>
            </a:r>
            <a:r>
              <a:rPr lang="en-US" sz="4000" dirty="0">
                <a:solidFill>
                  <a:schemeClr val="tx1"/>
                </a:solidFill>
              </a:rPr>
              <a:t>di-muon </a:t>
            </a:r>
            <a:r>
              <a:rPr lang="en-US" sz="4000" dirty="0" err="1">
                <a:solidFill>
                  <a:schemeClr val="tx1"/>
                </a:solidFill>
              </a:rPr>
              <a:t>expt</a:t>
            </a:r>
            <a:r>
              <a:rPr lang="en-US" sz="4000" dirty="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399304-669E-EE49-9894-092D1DAF5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512" y="3888194"/>
            <a:ext cx="3672408" cy="48050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FBE99E-C90E-F648-ACB5-287CA1339E03}"/>
              </a:ext>
            </a:extLst>
          </p:cNvPr>
          <p:cNvSpPr txBox="1"/>
          <p:nvPr/>
        </p:nvSpPr>
        <p:spPr>
          <a:xfrm>
            <a:off x="6983981" y="1785680"/>
            <a:ext cx="475643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</a:rPr>
              <a:t>“Oops-</a:t>
            </a:r>
            <a:r>
              <a:rPr lang="en-US" sz="4000" dirty="0" err="1">
                <a:solidFill>
                  <a:schemeClr val="tx1"/>
                </a:solidFill>
              </a:rPr>
              <a:t>leon</a:t>
            </a:r>
            <a:r>
              <a:rPr lang="en-US" sz="4000" dirty="0">
                <a:solidFill>
                  <a:schemeClr val="tx1"/>
                </a:solidFill>
              </a:rPr>
              <a:t>” </a:t>
            </a: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(Leon Lederman, 1976)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1146F-A8C9-3C4C-93EF-E404DAEED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0" y="3760824"/>
            <a:ext cx="5702340" cy="5567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4DE20F-9166-EB48-8D0B-26725AAED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50396" y="5236840"/>
            <a:ext cx="1271684" cy="936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BBD61-D919-D245-8C1B-5EB2E5494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120" y="3796680"/>
            <a:ext cx="3024336" cy="46197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AE002E-DC6A-904B-BC5A-9BFB0847F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06656" y="5213128"/>
            <a:ext cx="879200" cy="1319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59A03A-B077-AE40-974A-73AB5E7083BE}"/>
              </a:ext>
            </a:extLst>
          </p:cNvPr>
          <p:cNvSpPr txBox="1"/>
          <p:nvPr/>
        </p:nvSpPr>
        <p:spPr>
          <a:xfrm>
            <a:off x="227322" y="3014964"/>
            <a:ext cx="6240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ushered the </a:t>
            </a:r>
            <a:r>
              <a:rPr lang="en-US" sz="3600" dirty="0">
                <a:solidFill>
                  <a:srgbClr val="FF0000"/>
                </a:solidFill>
              </a:rPr>
              <a:t>J/𝜓(cc) </a:t>
            </a:r>
            <a:r>
              <a:rPr lang="en-US" sz="3600" dirty="0">
                <a:solidFill>
                  <a:schemeClr val="tx1"/>
                </a:solidFill>
              </a:rPr>
              <a:t>Discovery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4C25C6-F113-054E-B083-EC42220EB48D}"/>
              </a:ext>
            </a:extLst>
          </p:cNvPr>
          <p:cNvSpPr txBox="1"/>
          <p:nvPr/>
        </p:nvSpPr>
        <p:spPr>
          <a:xfrm>
            <a:off x="5752713" y="8458036"/>
            <a:ext cx="118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(1976)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AC8253-E7B1-3344-B3F6-FB2F25D88B0C}"/>
              </a:ext>
            </a:extLst>
          </p:cNvPr>
          <p:cNvSpPr txBox="1"/>
          <p:nvPr/>
        </p:nvSpPr>
        <p:spPr>
          <a:xfrm>
            <a:off x="3779566" y="2860576"/>
            <a:ext cx="3465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E348A5-523F-BC41-8C72-EF0D74D4CFE1}"/>
              </a:ext>
            </a:extLst>
          </p:cNvPr>
          <p:cNvSpPr txBox="1"/>
          <p:nvPr/>
        </p:nvSpPr>
        <p:spPr>
          <a:xfrm>
            <a:off x="8604102" y="2635022"/>
            <a:ext cx="3465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</a:t>
            </a:r>
          </a:p>
        </p:txBody>
      </p:sp>
      <p:pic>
        <p:nvPicPr>
          <p:cNvPr id="1026" name="Picture 2">
            <a:hlinkClick r:id="rId6"/>
            <a:extLst>
              <a:ext uri="{FF2B5EF4-FFF2-40B4-BE49-F238E27FC236}">
                <a16:creationId xmlns:a16="http://schemas.microsoft.com/office/drawing/2014/main" id="{2BE94848-4831-E642-7B6D-ED3E252CD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80" y="3857228"/>
            <a:ext cx="25400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447791-E559-F9F6-C5DC-45177113D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2280" y="6840759"/>
            <a:ext cx="1564433" cy="1564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56B649-37C6-CCBD-38DF-AEB1AF0291C1}"/>
              </a:ext>
            </a:extLst>
          </p:cNvPr>
          <p:cNvSpPr txBox="1"/>
          <p:nvPr/>
        </p:nvSpPr>
        <p:spPr>
          <a:xfrm>
            <a:off x="7006456" y="2932584"/>
            <a:ext cx="6215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</a:rPr>
              <a:t>the </a:t>
            </a:r>
            <a:r>
              <a:rPr lang="en-US" sz="4000" dirty="0">
                <a:solidFill>
                  <a:srgbClr val="FF0000"/>
                </a:solidFill>
              </a:rPr>
              <a:t>𝚼(bb)</a:t>
            </a:r>
            <a:r>
              <a:rPr lang="en-US" sz="4000" dirty="0">
                <a:solidFill>
                  <a:srgbClr val="FF0000"/>
                </a:solidFill>
                <a:sym typeface="Wingdings" pitchFamily="2" charset="2"/>
              </a:rPr>
              <a:t>𝛍</a:t>
            </a:r>
            <a:r>
              <a:rPr lang="en-US" sz="4000" baseline="30000" dirty="0">
                <a:solidFill>
                  <a:srgbClr val="FF0000"/>
                </a:solidFill>
                <a:sym typeface="Wingdings" pitchFamily="2" charset="2"/>
              </a:rPr>
              <a:t>+ </a:t>
            </a:r>
            <a:r>
              <a:rPr lang="en-US" sz="4000" dirty="0">
                <a:solidFill>
                  <a:srgbClr val="FF0000"/>
                </a:solidFill>
                <a:sym typeface="Wingdings" pitchFamily="2" charset="2"/>
              </a:rPr>
              <a:t>𝛍</a:t>
            </a:r>
            <a:r>
              <a:rPr lang="en-US" sz="4000" baseline="30000" dirty="0">
                <a:solidFill>
                  <a:srgbClr val="FF0000"/>
                </a:solidFill>
                <a:sym typeface="Wingdings" pitchFamily="2" charset="2"/>
              </a:rPr>
              <a:t>-</a:t>
            </a:r>
            <a:r>
              <a:rPr lang="en-US" sz="4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Discovery </a:t>
            </a:r>
          </a:p>
        </p:txBody>
      </p:sp>
    </p:spTree>
    <p:extLst>
      <p:ext uri="{BB962C8B-B14F-4D97-AF65-F5344CB8AC3E}">
        <p14:creationId xmlns:p14="http://schemas.microsoft.com/office/powerpoint/2010/main" val="1595556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17" grpId="0"/>
      <p:bldP spid="18" grpId="0"/>
      <p:bldP spid="1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6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9DBBA-9973-D147-997E-2512C3037E8B}"/>
              </a:ext>
            </a:extLst>
          </p:cNvPr>
          <p:cNvSpPr txBox="1"/>
          <p:nvPr/>
        </p:nvSpPr>
        <p:spPr>
          <a:xfrm>
            <a:off x="2873448" y="137046"/>
            <a:ext cx="7234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432FF"/>
                </a:solidFill>
              </a:rPr>
              <a:t>Two flavors of neutrinos: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E8C10-6449-C240-A2C6-CEBC8A7242CE}"/>
              </a:ext>
            </a:extLst>
          </p:cNvPr>
          <p:cNvSpPr txBox="1"/>
          <p:nvPr/>
        </p:nvSpPr>
        <p:spPr>
          <a:xfrm>
            <a:off x="741760" y="4859957"/>
            <a:ext cx="102867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432FF"/>
                </a:solidFill>
              </a:rPr>
              <a:t>Neutrino Deeply Inelastic Scattering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      In addition to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C441F-DE2E-DF4E-A1B2-6F46E847DC16}"/>
              </a:ext>
            </a:extLst>
          </p:cNvPr>
          <p:cNvSpPr txBox="1"/>
          <p:nvPr/>
        </p:nvSpPr>
        <p:spPr>
          <a:xfrm>
            <a:off x="3622080" y="2769404"/>
            <a:ext cx="446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Phys. Rev. Lett. 9, 36 (1962)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490BF-1E9E-1C4D-8CFC-BD2E26CF2A9D}"/>
              </a:ext>
            </a:extLst>
          </p:cNvPr>
          <p:cNvSpPr txBox="1"/>
          <p:nvPr/>
        </p:nvSpPr>
        <p:spPr>
          <a:xfrm>
            <a:off x="387606" y="971211"/>
            <a:ext cx="1180342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Lederman-Schwartz-Steinberger made the </a:t>
            </a:r>
            <a:r>
              <a:rPr lang="en-US" dirty="0">
                <a:solidFill>
                  <a:srgbClr val="FF0000"/>
                </a:solidFill>
              </a:rPr>
              <a:t>𝜈</a:t>
            </a:r>
            <a:r>
              <a:rPr lang="en-US" baseline="-25000" dirty="0">
                <a:solidFill>
                  <a:srgbClr val="FF0000"/>
                </a:solidFill>
              </a:rPr>
              <a:t>𝜇</a:t>
            </a:r>
            <a:r>
              <a:rPr lang="en-US" dirty="0"/>
              <a:t> beam!</a:t>
            </a:r>
          </a:p>
          <a:p>
            <a:endParaRPr lang="en-US" dirty="0"/>
          </a:p>
          <a:p>
            <a:r>
              <a:rPr lang="en-US" dirty="0"/>
              <a:t>And there “</a:t>
            </a:r>
            <a:r>
              <a:rPr lang="en-US" dirty="0">
                <a:solidFill>
                  <a:srgbClr val="FF0000"/>
                </a:solidFill>
              </a:rPr>
              <a:t>𝜈</a:t>
            </a:r>
            <a:r>
              <a:rPr lang="en-US" dirty="0"/>
              <a:t>” is NOT </a:t>
            </a:r>
            <a:r>
              <a:rPr lang="en-US" dirty="0">
                <a:solidFill>
                  <a:srgbClr val="FF0000"/>
                </a:solidFill>
              </a:rPr>
              <a:t>𝜈</a:t>
            </a:r>
            <a:r>
              <a:rPr lang="en-US" baseline="-25000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F81629-BA52-344E-8602-52EAC9F07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816" y="1924472"/>
            <a:ext cx="1310661" cy="13106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6A8F27-E9F2-124A-843F-242836754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960" y="1627840"/>
            <a:ext cx="7277100" cy="53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E2A000-61DF-6649-9E02-5412F507FEA7}"/>
              </a:ext>
            </a:extLst>
          </p:cNvPr>
          <p:cNvSpPr txBox="1"/>
          <p:nvPr/>
        </p:nvSpPr>
        <p:spPr>
          <a:xfrm>
            <a:off x="525736" y="3220616"/>
            <a:ext cx="121147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/>
              <a:t>(1). Muon flavor identified </a:t>
            </a:r>
            <a:r>
              <a:rPr lang="en-US" sz="3600" dirty="0">
                <a:sym typeface="Wingdings" pitchFamily="2" charset="2"/>
              </a:rPr>
              <a:t></a:t>
            </a:r>
            <a:r>
              <a:rPr lang="en-US" sz="3600" dirty="0"/>
              <a:t> flavor physics, before </a:t>
            </a:r>
            <a:r>
              <a:rPr lang="en-US" sz="3600" dirty="0" err="1"/>
              <a:t>Cabibbo</a:t>
            </a:r>
            <a:r>
              <a:rPr lang="en-US" sz="3600" baseline="-25000" dirty="0"/>
              <a:t> </a:t>
            </a:r>
            <a:r>
              <a:rPr lang="en-US" sz="3600" dirty="0"/>
              <a:t>!</a:t>
            </a:r>
          </a:p>
          <a:p>
            <a:pPr algn="l"/>
            <a:r>
              <a:rPr lang="en-US" sz="3600" dirty="0"/>
              <a:t>  --- Two-neutrino mixing by </a:t>
            </a:r>
            <a:r>
              <a:rPr lang="en-US" sz="3600" dirty="0">
                <a:solidFill>
                  <a:schemeClr val="tx1"/>
                </a:solidFill>
              </a:rPr>
              <a:t>S. Sakata: </a:t>
            </a:r>
            <a:r>
              <a:rPr lang="en-US" sz="2400" dirty="0">
                <a:solidFill>
                  <a:srgbClr val="C00000"/>
                </a:solidFill>
              </a:rPr>
              <a:t>Prog. </a:t>
            </a:r>
            <a:r>
              <a:rPr lang="en-US" sz="2400" dirty="0" err="1">
                <a:solidFill>
                  <a:srgbClr val="C00000"/>
                </a:solidFill>
              </a:rPr>
              <a:t>Theor</a:t>
            </a:r>
            <a:r>
              <a:rPr lang="en-US" sz="2400" dirty="0">
                <a:solidFill>
                  <a:srgbClr val="C00000"/>
                </a:solidFill>
              </a:rPr>
              <a:t>. Phys. 28 (1962) 870.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16889-696B-9947-9F19-BDA6A6D34293}"/>
              </a:ext>
            </a:extLst>
          </p:cNvPr>
          <p:cNvSpPr txBox="1"/>
          <p:nvPr/>
        </p:nvSpPr>
        <p:spPr>
          <a:xfrm>
            <a:off x="1441885" y="6863988"/>
            <a:ext cx="75087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Discovery of “weak neutral current”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0ACEB1-DB42-194E-8AA3-3A094385A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192" y="5699274"/>
            <a:ext cx="6193362" cy="13377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B491CF-7130-3F40-9A38-D3BB697D3869}"/>
              </a:ext>
            </a:extLst>
          </p:cNvPr>
          <p:cNvSpPr txBox="1"/>
          <p:nvPr/>
        </p:nvSpPr>
        <p:spPr>
          <a:xfrm>
            <a:off x="1537347" y="8117160"/>
            <a:ext cx="237276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Precisions: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F880AB-E2E3-FD40-B2F5-68319553A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632" y="8962388"/>
            <a:ext cx="4639064" cy="378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EBEE28-7CFC-0D45-B0E9-6C06970E95F2}"/>
              </a:ext>
            </a:extLst>
          </p:cNvPr>
          <p:cNvSpPr txBox="1"/>
          <p:nvPr/>
        </p:nvSpPr>
        <p:spPr>
          <a:xfrm>
            <a:off x="10356933" y="1490199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(1988)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ADCC68-9179-F54A-B12D-486F7E59F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912" y="5798387"/>
            <a:ext cx="1454677" cy="14546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E4F6A2-3221-304F-9419-F0ED5EA922ED}"/>
              </a:ext>
            </a:extLst>
          </p:cNvPr>
          <p:cNvSpPr txBox="1"/>
          <p:nvPr/>
        </p:nvSpPr>
        <p:spPr>
          <a:xfrm>
            <a:off x="10939188" y="7295455"/>
            <a:ext cx="1754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(DIS, 1990)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79BE06-9C4D-E4BF-DEEC-09FC08CC5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112" y="8189168"/>
            <a:ext cx="8626289" cy="8043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BFC270-E6C0-4221-8C4F-0C52F5125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8943" y="7541096"/>
            <a:ext cx="4819761" cy="5316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748566C-8B08-04C4-3AC4-5F9DE3849BD7}"/>
              </a:ext>
            </a:extLst>
          </p:cNvPr>
          <p:cNvSpPr txBox="1"/>
          <p:nvPr/>
        </p:nvSpPr>
        <p:spPr>
          <a:xfrm>
            <a:off x="536040" y="4271700"/>
            <a:ext cx="112229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(2). Neutrino beam and scattering opens a new avenue</a:t>
            </a:r>
          </a:p>
        </p:txBody>
      </p:sp>
    </p:spTree>
    <p:extLst>
      <p:ext uri="{BB962C8B-B14F-4D97-AF65-F5344CB8AC3E}">
        <p14:creationId xmlns:p14="http://schemas.microsoft.com/office/powerpoint/2010/main" val="1779218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4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7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E8C10-6449-C240-A2C6-CEBC8A7242CE}"/>
              </a:ext>
            </a:extLst>
          </p:cNvPr>
          <p:cNvSpPr txBox="1"/>
          <p:nvPr/>
        </p:nvSpPr>
        <p:spPr>
          <a:xfrm>
            <a:off x="1317824" y="52264"/>
            <a:ext cx="9649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432FF"/>
                </a:solidFill>
              </a:rPr>
              <a:t>Who ordered That? A Tri-peat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F978DA-D319-1E78-42AB-06A8150C44C9}"/>
              </a:ext>
            </a:extLst>
          </p:cNvPr>
          <p:cNvSpPr txBox="1"/>
          <p:nvPr/>
        </p:nvSpPr>
        <p:spPr>
          <a:xfrm>
            <a:off x="813768" y="3796680"/>
            <a:ext cx="11809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Consequently, that led to yet another discovery: </a:t>
            </a:r>
          </a:p>
          <a:p>
            <a:r>
              <a:rPr lang="en-US" dirty="0" err="1">
                <a:solidFill>
                  <a:schemeClr val="tx1"/>
                </a:solidFill>
                <a:sym typeface="Wingdings" pitchFamily="2" charset="2"/>
              </a:rPr>
              <a:t>DONuT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 experiment @ FNAL (2000) detected the </a:t>
            </a:r>
            <a:r>
              <a:rPr lang="en-US" dirty="0">
                <a:solidFill>
                  <a:srgbClr val="FF0000"/>
                </a:solidFill>
              </a:rPr>
              <a:t>𝜈</a:t>
            </a:r>
            <a:r>
              <a:rPr lang="en-US" baseline="-25000" dirty="0">
                <a:solidFill>
                  <a:srgbClr val="FF0000"/>
                </a:solidFill>
              </a:rPr>
              <a:t>𝜏</a:t>
            </a:r>
            <a:endParaRPr lang="en-US" baseline="-25000" dirty="0"/>
          </a:p>
          <a:p>
            <a:r>
              <a:rPr lang="en-US" sz="1000" dirty="0">
                <a:solidFill>
                  <a:schemeClr val="tx1"/>
                </a:solidFill>
                <a:sym typeface="Wingdings" pitchFamily="2" charset="2"/>
              </a:rPr>
              <a:t> </a:t>
            </a:r>
          </a:p>
          <a:p>
            <a:pPr marL="571500" indent="-571500">
              <a:buFont typeface="Wingdings" pitchFamily="2" charset="2"/>
              <a:buChar char="à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three generations of leptons completed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  <a:p>
            <a:pPr marL="571500" indent="-571500">
              <a:buFont typeface="Wingdings" pitchFamily="2" charset="2"/>
              <a:buChar char="à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2022 Panofsky Prize!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BDB7E71-4923-0282-ECDE-C926492DD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2" y="975594"/>
            <a:ext cx="7126159" cy="238903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F01FFFA-142A-54C9-6C12-3C7FC432A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360" y="2061096"/>
            <a:ext cx="6555348" cy="1735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13320A-BFA3-9FC4-39E8-40B9EE8E2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920" y="541803"/>
            <a:ext cx="1454677" cy="14546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4F6827-3435-A096-4D74-57CFC210ED80}"/>
              </a:ext>
            </a:extLst>
          </p:cNvPr>
          <p:cNvSpPr txBox="1"/>
          <p:nvPr/>
        </p:nvSpPr>
        <p:spPr>
          <a:xfrm>
            <a:off x="11326936" y="33100"/>
            <a:ext cx="118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(1995)</a:t>
            </a:r>
          </a:p>
        </p:txBody>
      </p:sp>
      <p:pic>
        <p:nvPicPr>
          <p:cNvPr id="1026" name="Picture 2" descr="Recipient Picture">
            <a:extLst>
              <a:ext uri="{FF2B5EF4-FFF2-40B4-BE49-F238E27FC236}">
                <a16:creationId xmlns:a16="http://schemas.microsoft.com/office/drawing/2014/main" id="{575C67D9-6D76-DE69-8110-4305AAD6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350" y="6388968"/>
            <a:ext cx="191335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BB335B-7DDB-DF59-227D-CB9186733C78}"/>
              </a:ext>
            </a:extLst>
          </p:cNvPr>
          <p:cNvSpPr txBox="1"/>
          <p:nvPr/>
        </p:nvSpPr>
        <p:spPr>
          <a:xfrm>
            <a:off x="9139983" y="8549208"/>
            <a:ext cx="254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Vittorio </a:t>
            </a:r>
            <a:r>
              <a:rPr lang="en-US" sz="2400" dirty="0" err="1"/>
              <a:t>Paolone</a:t>
            </a:r>
            <a:endParaRPr lang="en-US" sz="2400" dirty="0"/>
          </a:p>
        </p:txBody>
      </p:sp>
      <p:pic>
        <p:nvPicPr>
          <p:cNvPr id="1028" name="Picture 4" descr="Recipient Picture">
            <a:extLst>
              <a:ext uri="{FF2B5EF4-FFF2-40B4-BE49-F238E27FC236}">
                <a16:creationId xmlns:a16="http://schemas.microsoft.com/office/drawing/2014/main" id="{01EB7F88-CB08-FF0E-1440-0F53F7B6C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20" y="6340994"/>
            <a:ext cx="1913356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365D78-50DD-182B-1B4C-A751B735FE29}"/>
              </a:ext>
            </a:extLst>
          </p:cNvPr>
          <p:cNvSpPr txBox="1"/>
          <p:nvPr/>
        </p:nvSpPr>
        <p:spPr>
          <a:xfrm>
            <a:off x="1867175" y="8549208"/>
            <a:ext cx="254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Byron Lundberg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B33E6-0487-8000-361D-C999FB2993BF}"/>
              </a:ext>
            </a:extLst>
          </p:cNvPr>
          <p:cNvSpPr txBox="1"/>
          <p:nvPr/>
        </p:nvSpPr>
        <p:spPr>
          <a:xfrm>
            <a:off x="4630192" y="8549208"/>
            <a:ext cx="182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Kimio</a:t>
            </a:r>
            <a:r>
              <a:rPr lang="en-US" sz="2400" dirty="0"/>
              <a:t> </a:t>
            </a:r>
            <a:r>
              <a:rPr lang="en-US" sz="2400" dirty="0" err="1"/>
              <a:t>Niwa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F04DA4-1C33-4F54-AF09-0894401A7F49}"/>
              </a:ext>
            </a:extLst>
          </p:cNvPr>
          <p:cNvSpPr txBox="1"/>
          <p:nvPr/>
        </p:nvSpPr>
        <p:spPr>
          <a:xfrm>
            <a:off x="6862440" y="8549208"/>
            <a:ext cx="231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Regina </a:t>
            </a:r>
            <a:r>
              <a:rPr lang="en-US" sz="2400" dirty="0" err="1"/>
              <a:t>Rameika</a:t>
            </a:r>
            <a:endParaRPr lang="en-US" sz="2400" dirty="0"/>
          </a:p>
        </p:txBody>
      </p:sp>
      <p:pic>
        <p:nvPicPr>
          <p:cNvPr id="1030" name="Picture 6" descr="Recipient Picture">
            <a:extLst>
              <a:ext uri="{FF2B5EF4-FFF2-40B4-BE49-F238E27FC236}">
                <a16:creationId xmlns:a16="http://schemas.microsoft.com/office/drawing/2014/main" id="{E9FC5E82-BC65-11BA-0198-4184E8590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16" y="6322103"/>
            <a:ext cx="19050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cipient Picture">
            <a:extLst>
              <a:ext uri="{FF2B5EF4-FFF2-40B4-BE49-F238E27FC236}">
                <a16:creationId xmlns:a16="http://schemas.microsoft.com/office/drawing/2014/main" id="{D306F922-FF2B-F94A-F921-13D5B58D4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475" y="6382003"/>
            <a:ext cx="1878205" cy="21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898A0C-5F28-2E22-AA34-8FE69A35E4DA}"/>
              </a:ext>
            </a:extLst>
          </p:cNvPr>
          <p:cNvSpPr txBox="1"/>
          <p:nvPr/>
        </p:nvSpPr>
        <p:spPr>
          <a:xfrm>
            <a:off x="8806656" y="2481372"/>
            <a:ext cx="118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(1975)</a:t>
            </a:r>
          </a:p>
        </p:txBody>
      </p:sp>
    </p:spTree>
    <p:extLst>
      <p:ext uri="{BB962C8B-B14F-4D97-AF65-F5344CB8AC3E}">
        <p14:creationId xmlns:p14="http://schemas.microsoft.com/office/powerpoint/2010/main" val="2064319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8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E8C10-6449-C240-A2C6-CEBC8A7242CE}"/>
              </a:ext>
            </a:extLst>
          </p:cNvPr>
          <p:cNvSpPr txBox="1"/>
          <p:nvPr/>
        </p:nvSpPr>
        <p:spPr>
          <a:xfrm>
            <a:off x="309712" y="124272"/>
            <a:ext cx="12169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432FF"/>
                </a:solidFill>
              </a:rPr>
              <a:t>Muons as sources of atmospheric </a:t>
            </a:r>
            <a:r>
              <a:rPr lang="en-US" sz="5400" dirty="0">
                <a:solidFill>
                  <a:srgbClr val="FF0000"/>
                </a:solidFill>
              </a:rPr>
              <a:t>𝜈</a:t>
            </a:r>
            <a:r>
              <a:rPr lang="en-US" sz="5400" baseline="-25000" dirty="0">
                <a:solidFill>
                  <a:srgbClr val="FF0000"/>
                </a:solidFill>
              </a:rPr>
              <a:t>𝜇,e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9A01E5-21A1-8543-B41A-FDD04A691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152" y="1263626"/>
            <a:ext cx="4202174" cy="948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EA908F-F11A-074D-AB27-F521580DC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072" y="4084712"/>
            <a:ext cx="5914293" cy="512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A2164-9195-9F44-9252-4C4C3DC20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519" y="4156720"/>
            <a:ext cx="1564433" cy="1564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62CEEF-8EEF-6F4D-8A8C-E88C82CC0395}"/>
              </a:ext>
            </a:extLst>
          </p:cNvPr>
          <p:cNvSpPr txBox="1"/>
          <p:nvPr/>
        </p:nvSpPr>
        <p:spPr>
          <a:xfrm>
            <a:off x="9589800" y="5732185"/>
            <a:ext cx="21691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(2015: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McDonald &amp;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Kajita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3511F5-A83C-664B-9233-0B6F35EFD232}"/>
              </a:ext>
            </a:extLst>
          </p:cNvPr>
          <p:cNvSpPr txBox="1"/>
          <p:nvPr/>
        </p:nvSpPr>
        <p:spPr>
          <a:xfrm>
            <a:off x="1472941" y="2238053"/>
            <a:ext cx="1041342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Super-K / SNO experiments provided </a:t>
            </a:r>
          </a:p>
          <a:p>
            <a:r>
              <a:rPr lang="en-US" dirty="0"/>
              <a:t>very precise measurements of neutrino oscillations </a:t>
            </a:r>
          </a:p>
          <a:p>
            <a:r>
              <a:rPr lang="en-US" dirty="0"/>
              <a:t>among 3-flavors &amp; 2 mass differences</a:t>
            </a:r>
          </a:p>
        </p:txBody>
      </p:sp>
    </p:spTree>
    <p:extLst>
      <p:ext uri="{BB962C8B-B14F-4D97-AF65-F5344CB8AC3E}">
        <p14:creationId xmlns:p14="http://schemas.microsoft.com/office/powerpoint/2010/main" val="1442145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9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0B551-E9BC-A745-8D1A-4912540DFCD5}"/>
              </a:ext>
            </a:extLst>
          </p:cNvPr>
          <p:cNvSpPr txBox="1"/>
          <p:nvPr/>
        </p:nvSpPr>
        <p:spPr>
          <a:xfrm>
            <a:off x="-21017" y="124272"/>
            <a:ext cx="13023117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432FF"/>
                </a:solidFill>
              </a:rPr>
              <a:t>Muons for discovery @ Colliders </a:t>
            </a:r>
          </a:p>
          <a:p>
            <a:r>
              <a:rPr lang="en-US" sz="4000" dirty="0">
                <a:solidFill>
                  <a:schemeClr val="tx1"/>
                </a:solidFill>
              </a:rPr>
              <a:t>Muons are the most penetrating particle, thus most “visible” </a:t>
            </a:r>
          </a:p>
          <a:p>
            <a:r>
              <a:rPr lang="en-US" sz="4000" dirty="0">
                <a:solidFill>
                  <a:schemeClr val="tx1"/>
                </a:solidFill>
              </a:rPr>
              <a:t>at the LHC:  </a:t>
            </a:r>
            <a:r>
              <a:rPr lang="en-US" sz="4000" i="1" dirty="0">
                <a:solidFill>
                  <a:srgbClr val="FF0000"/>
                </a:solidFill>
              </a:rPr>
              <a:t>W</a:t>
            </a:r>
            <a:r>
              <a:rPr lang="en-US" sz="4000" baseline="30000" dirty="0">
                <a:solidFill>
                  <a:srgbClr val="FF0000"/>
                </a:solidFill>
              </a:rPr>
              <a:t>±</a:t>
            </a:r>
            <a:r>
              <a:rPr lang="en-US" sz="4000" i="1" dirty="0">
                <a:solidFill>
                  <a:srgbClr val="FF0000"/>
                </a:solidFill>
              </a:rPr>
              <a:t> , Z</a:t>
            </a:r>
            <a:r>
              <a:rPr lang="en-US" sz="4000" dirty="0">
                <a:solidFill>
                  <a:srgbClr val="FF0000"/>
                </a:solidFill>
              </a:rPr>
              <a:t>, top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88441-68F3-E749-AD86-47737DE8C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74" y="2909853"/>
            <a:ext cx="5553970" cy="57221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8A3273-11A8-2C46-8D08-7CFEA8B92332}"/>
              </a:ext>
            </a:extLst>
          </p:cNvPr>
          <p:cNvSpPr txBox="1"/>
          <p:nvPr/>
        </p:nvSpPr>
        <p:spPr>
          <a:xfrm>
            <a:off x="6603864" y="3335596"/>
            <a:ext cx="58031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Higgs boson discovery: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311107-9EC9-5447-86E8-112088339772}"/>
              </a:ext>
            </a:extLst>
          </p:cNvPr>
          <p:cNvSpPr txBox="1"/>
          <p:nvPr/>
        </p:nvSpPr>
        <p:spPr>
          <a:xfrm>
            <a:off x="597744" y="2284512"/>
            <a:ext cx="6627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CMS: “Compact Muon Solenoid”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87F1B0-EE46-8345-AA67-8FFDA4FC9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3101" y="1636440"/>
            <a:ext cx="1417931" cy="1417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A4B8A1-77E3-1344-94A4-2B34BC4FE3F2}"/>
              </a:ext>
            </a:extLst>
          </p:cNvPr>
          <p:cNvSpPr txBox="1"/>
          <p:nvPr/>
        </p:nvSpPr>
        <p:spPr>
          <a:xfrm>
            <a:off x="10865282" y="3004592"/>
            <a:ext cx="118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(2013)</a:t>
            </a:r>
          </a:p>
        </p:txBody>
      </p:sp>
      <p:pic>
        <p:nvPicPr>
          <p:cNvPr id="9" name="Picture 8" descr="A graph of a number of events&#10;&#10;Description automatically generated">
            <a:extLst>
              <a:ext uri="{FF2B5EF4-FFF2-40B4-BE49-F238E27FC236}">
                <a16:creationId xmlns:a16="http://schemas.microsoft.com/office/drawing/2014/main" id="{7DDFD225-B666-A862-30EB-9EEF9A5FE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464" y="4065079"/>
            <a:ext cx="4931772" cy="4566891"/>
          </a:xfrm>
          <a:prstGeom prst="rect">
            <a:avLst/>
          </a:prstGeom>
        </p:spPr>
      </p:pic>
      <p:pic>
        <p:nvPicPr>
          <p:cNvPr id="12" name="Picture 11" descr="A blue and white rectangular sign with black numbers and symbols&#10;&#10;Description automatically generated">
            <a:extLst>
              <a:ext uri="{FF2B5EF4-FFF2-40B4-BE49-F238E27FC236}">
                <a16:creationId xmlns:a16="http://schemas.microsoft.com/office/drawing/2014/main" id="{1C1E65CC-40C3-28AE-C467-259752621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704" y="5601320"/>
            <a:ext cx="1854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5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theme/theme1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180101</TotalTime>
  <Pages>0</Pages>
  <Words>1825</Words>
  <Characters>0</Characters>
  <Application>Microsoft Macintosh PowerPoint</Application>
  <PresentationFormat>Custom</PresentationFormat>
  <Lines>0</Lines>
  <Paragraphs>305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Cochin</vt:lpstr>
      <vt:lpstr>Copperplate</vt:lpstr>
      <vt:lpstr>Wingdings</vt:lpstr>
      <vt:lpstr>Title - Top</vt:lpstr>
      <vt:lpstr>“Who Ordered That?” The Dance of the Muon</vt:lpstr>
      <vt:lpstr>Who Ordered That?!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Continuing Explorations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MUONS BEYOND HEP</vt:lpstr>
      <vt:lpstr>PowerPoint Presentation</vt:lpstr>
      <vt:lpstr>PowerPoint Presentation</vt:lpstr>
      <vt:lpstr>PowerPoint Presentation</vt:lpstr>
      <vt:lpstr>A Muon Collider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Precision Higgs physics</vt:lpstr>
      <vt:lpstr>PowerPoint Presentation</vt:lpstr>
      <vt:lpstr>PowerPoint Presentation</vt:lpstr>
      <vt:lpstr>PowerPoint Presentation</vt:lpstr>
      <vt:lpstr>WIMP Dark Matter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Higgsology:  Theory and Practice</dc:title>
  <dc:subject/>
  <dc:creator/>
  <cp:keywords/>
  <dc:description/>
  <cp:lastModifiedBy>Han, Tao</cp:lastModifiedBy>
  <cp:revision>1737</cp:revision>
  <cp:lastPrinted>2021-11-11T09:05:00Z</cp:lastPrinted>
  <dcterms:created xsi:type="dcterms:W3CDTF">2012-12-05T16:48:07Z</dcterms:created>
  <dcterms:modified xsi:type="dcterms:W3CDTF">2024-06-06T08:50:24Z</dcterms:modified>
</cp:coreProperties>
</file>