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378" r:id="rId2"/>
    <p:sldId id="367" r:id="rId3"/>
    <p:sldId id="588" r:id="rId4"/>
    <p:sldId id="2954" r:id="rId5"/>
    <p:sldId id="3004" r:id="rId6"/>
    <p:sldId id="2962" r:id="rId7"/>
    <p:sldId id="2963" r:id="rId8"/>
    <p:sldId id="512" r:id="rId9"/>
    <p:sldId id="513" r:id="rId10"/>
    <p:sldId id="514" r:id="rId11"/>
    <p:sldId id="550" r:id="rId12"/>
    <p:sldId id="515" r:id="rId13"/>
    <p:sldId id="296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9933"/>
    <a:srgbClr val="00CC66"/>
    <a:srgbClr val="0606BA"/>
    <a:srgbClr val="595959"/>
    <a:srgbClr val="0070C0"/>
    <a:srgbClr val="0A0181"/>
    <a:srgbClr val="FF99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80" autoAdjust="0"/>
    <p:restoredTop sz="94660"/>
  </p:normalViewPr>
  <p:slideViewPr>
    <p:cSldViewPr snapToGrid="0">
      <p:cViewPr>
        <p:scale>
          <a:sx n="75" d="100"/>
          <a:sy n="75" d="100"/>
        </p:scale>
        <p:origin x="43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995F2-62AC-4761-AE5A-5F8B7456D80B}" type="datetimeFigureOut">
              <a:rPr lang="it-IT" smtClean="0"/>
              <a:t>31/05/2024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55254-FBF0-47C0-AF0B-FBD64631B8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61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55254-FBF0-47C0-AF0B-FBD64631B8E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95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79C98-772C-474E-A469-2E743F6C0B4D}" type="slidenum">
              <a:rPr lang="en-US" altLang="it-IT"/>
              <a:pPr/>
              <a:t>6</a:t>
            </a:fld>
            <a:endParaRPr lang="en-US" altLang="it-IT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68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E3DD2-64C9-4438-B0AC-201164F82F86}" type="slidenum">
              <a:rPr lang="en-US" altLang="it-IT" smtClean="0">
                <a:solidFill>
                  <a:srgbClr val="000000"/>
                </a:solidFill>
              </a:rPr>
              <a:pPr/>
              <a:t>12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1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C1F50-2808-481F-88F1-F6A04E111DFA}" type="datetime1">
              <a:rPr lang="en-US" smtClean="0"/>
              <a:t>5/31/2024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69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BCF0-8B6D-430C-8C6F-625E56D5E62E}" type="datetime1">
              <a:rPr lang="en-US" smtClean="0"/>
              <a:t>5/31/2024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25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B8047-5D97-4C62-A886-F69B7555DB54}" type="datetime1">
              <a:rPr lang="en-US" smtClean="0"/>
              <a:t>5/31/2024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45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49299"/>
          </a:xfrm>
        </p:spPr>
        <p:txBody>
          <a:bodyPr>
            <a:normAutofit/>
          </a:bodyPr>
          <a:lstStyle>
            <a:lvl1pPr>
              <a:defRPr sz="4000">
                <a:solidFill>
                  <a:srgbClr val="C00000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F1A6-BE86-460B-820D-EE44D950681D}" type="datetime1">
              <a:rPr lang="en-US" smtClean="0"/>
              <a:t>5/31/2024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26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4F9-69A0-475B-9140-36E263B33FCC}" type="datetime1">
              <a:rPr lang="en-US" smtClean="0"/>
              <a:t>5/31/2024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06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EC18-F756-4192-9816-482F516D5CB9}" type="datetime1">
              <a:rPr lang="en-US" smtClean="0"/>
              <a:t>5/31/2024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74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EBA1-92D7-4875-A0F4-6022D6817BC1}" type="datetime1">
              <a:rPr lang="en-US" smtClean="0"/>
              <a:t>5/31/2024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79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B397-223E-44EB-B363-B10433362402}" type="datetime1">
              <a:rPr lang="en-US" smtClean="0"/>
              <a:t>5/31/2024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3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3BFB-A2FD-468F-B08D-49D67F72693E}" type="datetime1">
              <a:rPr lang="en-US" smtClean="0"/>
              <a:t>5/31/2024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31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98D-28EF-4EF8-8B50-E12E6F7DCA7B}" type="datetime1">
              <a:rPr lang="en-US" smtClean="0"/>
              <a:t>5/31/2024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1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6DF0-FCD2-47C5-A48D-24F12D1837D1}" type="datetime1">
              <a:rPr lang="en-US" smtClean="0"/>
              <a:t>5/31/2024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7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300" y="13811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9332-528F-4142-BE02-B486AFD591F8}" type="datetime1">
              <a:rPr lang="en-US" smtClean="0"/>
              <a:t>5/31/2024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M. Spurio -Neutrinos in multimessanger astronomy-XV INSS24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56C54-971D-4A64-8725-72F12A462872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838200" y="763480"/>
            <a:ext cx="10515600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40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urizio.spurio@unibo.it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4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9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31mhpdxrgc2qse0/astroparticle-IIedc.pdf?dl=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5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7.png"/><Relationship Id="rId2" Type="http://schemas.openxmlformats.org/officeDocument/2006/relationships/image" Target="../media/image2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60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8613" y="3657907"/>
            <a:ext cx="10001509" cy="1258397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Neutrinos in </a:t>
            </a:r>
            <a:r>
              <a:rPr lang="en-US" dirty="0" err="1"/>
              <a:t>multimessanger</a:t>
            </a:r>
            <a:r>
              <a:rPr lang="en-US" dirty="0"/>
              <a:t> astronomy</a:t>
            </a:r>
            <a:br>
              <a:rPr lang="en-US" dirty="0"/>
            </a:br>
            <a:r>
              <a:rPr lang="en-US" dirty="0"/>
              <a:t>solution for exercises</a:t>
            </a:r>
            <a:br>
              <a:rPr lang="en-US" dirty="0"/>
            </a:br>
            <a:r>
              <a:rPr lang="en-US" sz="2400" dirty="0"/>
              <a:t>15th International Neutrino Summer School 2024</a:t>
            </a:r>
            <a:br>
              <a:rPr lang="en-US" dirty="0"/>
            </a:br>
            <a:endParaRPr lang="en-GB" b="1" dirty="0"/>
          </a:p>
        </p:txBody>
      </p:sp>
      <p:sp>
        <p:nvSpPr>
          <p:cNvPr id="5" name="Rettangolo 4"/>
          <p:cNvSpPr/>
          <p:nvPr/>
        </p:nvSpPr>
        <p:spPr>
          <a:xfrm>
            <a:off x="2810179" y="5283994"/>
            <a:ext cx="65716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spc="-100" dirty="0">
                <a:solidFill>
                  <a:srgbClr val="675E47"/>
                </a:solidFill>
                <a:latin typeface="+mj-lt"/>
                <a:ea typeface="+mj-ea"/>
                <a:cs typeface="+mj-cs"/>
              </a:rPr>
              <a:t>Maurizio Spurio, </a:t>
            </a:r>
            <a:r>
              <a:rPr lang="en-US" sz="2400" spc="-100" dirty="0">
                <a:solidFill>
                  <a:srgbClr val="675E47"/>
                </a:solidFill>
                <a:latin typeface="+mj-lt"/>
                <a:ea typeface="+mj-ea"/>
                <a:cs typeface="+mj-cs"/>
                <a:hlinkClick r:id="rId3"/>
              </a:rPr>
              <a:t>maurizio.spurio@unibo.it</a:t>
            </a:r>
            <a:r>
              <a:rPr lang="en-US" sz="2400" spc="-100" dirty="0">
                <a:solidFill>
                  <a:srgbClr val="675E47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ctr"/>
            <a:r>
              <a:rPr lang="en-US" sz="2800" spc="-100" dirty="0">
                <a:solidFill>
                  <a:srgbClr val="675E47"/>
                </a:solidFill>
                <a:latin typeface="+mj-lt"/>
                <a:ea typeface="+mj-ea"/>
                <a:cs typeface="+mj-cs"/>
              </a:rPr>
              <a:t>Università di Bologna and INFN</a:t>
            </a:r>
            <a:endParaRPr lang="en-US" sz="2400" spc="-100" dirty="0">
              <a:solidFill>
                <a:srgbClr val="675E47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2" name="Picture 8" descr="http://upload.wikimedia.org/wikipedia/it/archive/5/58/20140103114318!INFN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0361" y="5283994"/>
            <a:ext cx="1199761" cy="117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M. Spurio -Neutrinos in </a:t>
            </a:r>
            <a:r>
              <a:rPr lang="fr-FR" dirty="0" err="1"/>
              <a:t>multimessanger</a:t>
            </a:r>
            <a:r>
              <a:rPr lang="fr-FR" dirty="0"/>
              <a:t> </a:t>
            </a:r>
            <a:r>
              <a:rPr lang="fr-FR" dirty="0" err="1"/>
              <a:t>astronomy</a:t>
            </a:r>
            <a:r>
              <a:rPr lang="fr-FR" dirty="0"/>
              <a:t>-XV INSS24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1</a:t>
            </a:fld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1E5DB67-9880-BC15-C231-F08CAB6D78D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49"/>
          <a:stretch/>
        </p:blipFill>
        <p:spPr>
          <a:xfrm>
            <a:off x="838200" y="5135877"/>
            <a:ext cx="2059940" cy="1471998"/>
          </a:xfrm>
          <a:prstGeom prst="rect">
            <a:avLst/>
          </a:prstGeom>
        </p:spPr>
      </p:pic>
      <p:pic>
        <p:nvPicPr>
          <p:cNvPr id="1030" name="Picture 6" descr="Vista San Michele in Bosco">
            <a:extLst>
              <a:ext uri="{FF2B5EF4-FFF2-40B4-BE49-F238E27FC236}">
                <a16:creationId xmlns:a16="http://schemas.microsoft.com/office/drawing/2014/main" id="{2DEDEB5B-EA81-1375-DA2E-4A3E7B02D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74" b="19108"/>
          <a:stretch/>
        </p:blipFill>
        <p:spPr bwMode="auto">
          <a:xfrm>
            <a:off x="-25464" y="24206"/>
            <a:ext cx="12231640" cy="305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0EC65F3A-F074-91B6-1834-B18C1C6EA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58" y="0"/>
            <a:ext cx="4548352" cy="1812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62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4095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C00000"/>
                </a:solidFill>
              </a:rPr>
              <a:t>Ex 10: Neutrino cross </a:t>
            </a:r>
            <a:r>
              <a:rPr lang="it-IT" sz="3600" dirty="0" err="1">
                <a:solidFill>
                  <a:srgbClr val="C00000"/>
                </a:solidFill>
              </a:rPr>
              <a:t>section</a:t>
            </a:r>
            <a:endParaRPr lang="it-IT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124745"/>
                <a:ext cx="8507288" cy="2088232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The cross section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=1.5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34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10 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𝑇𝑒𝑉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0.4</m:t>
                        </m:r>
                      </m:sup>
                    </m:sSup>
                  </m:oMath>
                </a14:m>
                <a:r>
                  <a:rPr lang="en-US" sz="2000" dirty="0"/>
                  <a:t>  (see red dashed line)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sub>
                    </m:sSub>
                  </m:oMath>
                </a14:m>
                <a:r>
                  <a:rPr lang="en-US" sz="2000" dirty="0"/>
                  <a:t> term in the propagator cannot be </a:t>
                </a:r>
                <a:r>
                  <a:rPr lang="en-US" sz="2000" dirty="0" err="1"/>
                  <a:t>negled</a:t>
                </a:r>
                <a:r>
                  <a:rPr lang="en-US" sz="2000" dirty="0"/>
                  <a:t> w.r.t.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The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2000" dirty="0"/>
                  <a:t> scattering occurs through the “t” channel. But at the energy of the formation of a formation of a W- in the “s” channel, there is a resonant enhancement of the cross section. 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5"/>
                <a:ext cx="8507288" cy="2088232"/>
              </a:xfrm>
              <a:blipFill rotWithShape="0">
                <a:blip r:embed="rId2"/>
                <a:stretch>
                  <a:fillRect l="-788" r="-7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po 5"/>
          <p:cNvGrpSpPr/>
          <p:nvPr/>
        </p:nvGrpSpPr>
        <p:grpSpPr>
          <a:xfrm>
            <a:off x="5034880" y="3039715"/>
            <a:ext cx="5508104" cy="3310731"/>
            <a:chOff x="1850758" y="1916832"/>
            <a:chExt cx="7401762" cy="4822899"/>
          </a:xfrm>
        </p:grpSpPr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758" y="1916832"/>
              <a:ext cx="7286550" cy="4822899"/>
            </a:xfrm>
            <a:prstGeom prst="rect">
              <a:avLst/>
            </a:prstGeom>
          </p:spPr>
        </p:pic>
        <p:cxnSp>
          <p:nvCxnSpPr>
            <p:cNvPr id="8" name="Connettore 1 7"/>
            <p:cNvCxnSpPr/>
            <p:nvPr/>
          </p:nvCxnSpPr>
          <p:spPr>
            <a:xfrm flipH="1">
              <a:off x="2483768" y="2518328"/>
              <a:ext cx="6768752" cy="1414728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tangolo 10"/>
              <p:cNvSpPr/>
              <p:nvPr/>
            </p:nvSpPr>
            <p:spPr>
              <a:xfrm>
                <a:off x="2012552" y="3212978"/>
                <a:ext cx="3435377" cy="15161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20000"/>
                  </a:spcBef>
                  <a:buFont typeface="+mj-lt"/>
                  <a:buAutoNum type="arabicPeriod" startAt="4"/>
                </a:pPr>
                <a:r>
                  <a:rPr lang="en-US" sz="2000" dirty="0">
                    <a:solidFill>
                      <a:prstClr val="black"/>
                    </a:solidFill>
                  </a:rPr>
                  <a:t>This occurs at energy </a:t>
                </a:r>
                <a14:m>
                  <m:oMath xmlns:m="http://schemas.openxmlformats.org/officeDocument/2006/math">
                    <m:r>
                      <a:rPr lang="it-IT" sz="2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it-IT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sub>
                    </m:sSub>
                    <m:r>
                      <a:rPr lang="it-IT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  <m:sup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000" dirty="0">
                    <a:solidFill>
                      <a:prstClr val="black"/>
                    </a:solidFill>
                  </a:rPr>
                  <a:t> or</a:t>
                </a:r>
              </a:p>
              <a:p>
                <a:pPr algn="ctr">
                  <a:spcBef>
                    <a:spcPct val="2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sub>
                    </m:sSub>
                    <m:r>
                      <a:rPr lang="it-IT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it-IT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f>
                          <m:fPr>
                            <m:ctrlPr>
                              <a:rPr lang="it-IT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sub>
                              <m:sup>
                                <m: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it-IT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it-IT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den>
                        </m:f>
                      </m:e>
                      <m:sub/>
                      <m:sup/>
                    </m:sSubSup>
                  </m:oMath>
                </a14:m>
                <a:r>
                  <a:rPr lang="en-US" sz="2000" dirty="0">
                    <a:solidFill>
                      <a:prstClr val="black"/>
                    </a:solidFill>
                  </a:rPr>
                  <a:t>= 6.3 </a:t>
                </a:r>
                <a:r>
                  <a:rPr lang="en-US" sz="2000" dirty="0" err="1">
                    <a:solidFill>
                      <a:prstClr val="black"/>
                    </a:solidFill>
                  </a:rPr>
                  <a:t>PeV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ttango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51" y="3212977"/>
                <a:ext cx="3435377" cy="1516121"/>
              </a:xfrm>
              <a:prstGeom prst="rect">
                <a:avLst/>
              </a:prstGeom>
              <a:blipFill rotWithShape="0">
                <a:blip r:embed="rId4"/>
                <a:stretch>
                  <a:fillRect l="-1950" t="-28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Indietro o precedente 9">
            <a:hlinkClick r:id="" action="ppaction://hlinkshowjump?jump=lastslideviewed" highlightClick="1"/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02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9853"/>
          </a:xfrm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rgbClr val="C00000"/>
                </a:solidFill>
              </a:rPr>
              <a:t>Comparision</a:t>
            </a:r>
            <a:r>
              <a:rPr lang="it-IT" sz="3600" dirty="0">
                <a:solidFill>
                  <a:srgbClr val="C00000"/>
                </a:solidFill>
              </a:rPr>
              <a:t> with LAT </a:t>
            </a:r>
            <a:r>
              <a:rPr lang="it-IT" sz="3600" dirty="0" err="1">
                <a:solidFill>
                  <a:srgbClr val="C00000"/>
                </a:solidFill>
              </a:rPr>
              <a:t>effective</a:t>
            </a:r>
            <a:r>
              <a:rPr lang="it-IT" sz="3600" dirty="0">
                <a:solidFill>
                  <a:srgbClr val="C00000"/>
                </a:solidFill>
              </a:rPr>
              <a:t> area</a:t>
            </a:r>
          </a:p>
        </p:txBody>
      </p:sp>
      <p:sp>
        <p:nvSpPr>
          <p:cNvPr id="6" name="Indietro o precedente 5">
            <a:hlinkClick r:id="" action="ppaction://hlinkshowjump?jump=lastslideviewed" highlightClick="1"/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683568" y="4766539"/>
            <a:ext cx="10544768" cy="17281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200" dirty="0">
                <a:solidFill>
                  <a:srgbClr val="000000"/>
                </a:solidFill>
              </a:rPr>
              <a:t>The </a:t>
            </a:r>
            <a:r>
              <a:rPr lang="en-GB" sz="2200" b="1" dirty="0" err="1">
                <a:solidFill>
                  <a:srgbClr val="000000"/>
                </a:solidFill>
              </a:rPr>
              <a:t>A</a:t>
            </a:r>
            <a:r>
              <a:rPr lang="en-GB" sz="2200" b="1" baseline="30000" dirty="0" err="1">
                <a:solidFill>
                  <a:srgbClr val="000000"/>
                </a:solidFill>
              </a:rPr>
              <a:t>eff</a:t>
            </a:r>
            <a:r>
              <a:rPr lang="en-GB" sz="2200" b="1" dirty="0">
                <a:solidFill>
                  <a:srgbClr val="000000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is a fundamental quantity: </a:t>
            </a:r>
            <a:r>
              <a:rPr lang="en-GB" sz="2200" i="1" u="sng" dirty="0">
                <a:solidFill>
                  <a:srgbClr val="FF0000"/>
                </a:solidFill>
              </a:rPr>
              <a:t>The number of observed events is the integral over energy of the neutrino flux </a:t>
            </a:r>
            <a:r>
              <a:rPr lang="en-GB" sz="2200" u="sng" dirty="0">
                <a:solidFill>
                  <a:srgbClr val="FF0000"/>
                </a:solidFill>
              </a:rPr>
              <a:t>[cm</a:t>
            </a:r>
            <a:r>
              <a:rPr lang="en-GB" sz="2200" u="sng" baseline="30000" dirty="0">
                <a:solidFill>
                  <a:srgbClr val="FF0000"/>
                </a:solidFill>
              </a:rPr>
              <a:t>2</a:t>
            </a:r>
            <a:r>
              <a:rPr lang="en-GB" sz="2200" u="sng" dirty="0">
                <a:solidFill>
                  <a:srgbClr val="FF0000"/>
                </a:solidFill>
              </a:rPr>
              <a:t> s GeV]</a:t>
            </a:r>
            <a:r>
              <a:rPr lang="en-GB" sz="2200" u="sng" baseline="30000" dirty="0">
                <a:solidFill>
                  <a:srgbClr val="FF0000"/>
                </a:solidFill>
              </a:rPr>
              <a:t>-1</a:t>
            </a:r>
            <a:r>
              <a:rPr lang="en-GB" sz="2200" u="sng" dirty="0">
                <a:solidFill>
                  <a:srgbClr val="FF0000"/>
                </a:solidFill>
              </a:rPr>
              <a:t> </a:t>
            </a:r>
            <a:r>
              <a:rPr lang="en-GB" sz="2200" i="1" u="sng" dirty="0">
                <a:solidFill>
                  <a:srgbClr val="FF0000"/>
                </a:solidFill>
              </a:rPr>
              <a:t>with </a:t>
            </a:r>
            <a:r>
              <a:rPr lang="en-GB" sz="2200" i="1" u="sng" dirty="0" err="1">
                <a:solidFill>
                  <a:srgbClr val="FF0000"/>
                </a:solidFill>
              </a:rPr>
              <a:t>A</a:t>
            </a:r>
            <a:r>
              <a:rPr lang="en-GB" sz="2200" i="1" u="sng" baseline="30000" dirty="0" err="1">
                <a:solidFill>
                  <a:srgbClr val="FF0000"/>
                </a:solidFill>
              </a:rPr>
              <a:t>eff</a:t>
            </a:r>
            <a:r>
              <a:rPr lang="en-GB" sz="2200" i="1" u="sng" dirty="0">
                <a:solidFill>
                  <a:srgbClr val="FF0000"/>
                </a:solidFill>
              </a:rPr>
              <a:t> </a:t>
            </a:r>
            <a:r>
              <a:rPr lang="en-GB" sz="2200" u="sng" dirty="0">
                <a:solidFill>
                  <a:srgbClr val="FF0000"/>
                </a:solidFill>
              </a:rPr>
              <a:t>[cm</a:t>
            </a:r>
            <a:r>
              <a:rPr lang="en-GB" sz="2200" u="sng" baseline="30000" dirty="0">
                <a:solidFill>
                  <a:srgbClr val="FF0000"/>
                </a:solidFill>
              </a:rPr>
              <a:t>2</a:t>
            </a:r>
            <a:r>
              <a:rPr lang="en-GB" sz="2200" u="sng" dirty="0">
                <a:solidFill>
                  <a:srgbClr val="FF0000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200" b="1" dirty="0"/>
              <a:t>LAT</a:t>
            </a:r>
            <a:r>
              <a:rPr lang="en-GB" sz="2200" dirty="0"/>
              <a:t>: Almost 90% of incoming </a:t>
            </a:r>
            <a:r>
              <a:rPr lang="en-GB" sz="2200" dirty="0">
                <a:sym typeface="Symbol" panose="05050102010706020507" pitchFamily="18" charset="2"/>
              </a:rPr>
              <a:t></a:t>
            </a:r>
            <a:r>
              <a:rPr lang="en-GB" sz="2200" dirty="0"/>
              <a:t>-rays are detected </a:t>
            </a:r>
            <a:r>
              <a:rPr lang="en-GB" sz="2200" b="1" dirty="0"/>
              <a:t>(=converted </a:t>
            </a:r>
            <a:r>
              <a:rPr lang="en-GB" sz="2200" dirty="0"/>
              <a:t>into observable particles), if the g-ray is within the correct energy range. Below, the tracks are too short to be observed; at higher energies, the containment of the calorimeter is insufficient.</a:t>
            </a:r>
          </a:p>
        </p:txBody>
      </p:sp>
      <p:pic>
        <p:nvPicPr>
          <p:cNvPr id="9" name="Picture 2" descr="https://www.slac.stanford.edu/exp/glast/groups/canda/lat_Performance_files/gAeffEnergy_P8R2_SOURCE_V6fb_10MeV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41844"/>
            <a:ext cx="4429773" cy="301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Schematic of LAT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662" y="1012703"/>
            <a:ext cx="3418726" cy="280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931313" y="4128591"/>
            <a:ext cx="51646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sz="1600" b="1" i="1" dirty="0">
                <a:solidFill>
                  <a:srgbClr val="FF0000"/>
                </a:solidFill>
              </a:rPr>
              <a:t>Fermi-LAT </a:t>
            </a:r>
            <a:r>
              <a:rPr lang="en-GB" sz="1600" i="1" dirty="0">
                <a:solidFill>
                  <a:prstClr val="black"/>
                </a:solidFill>
              </a:rPr>
              <a:t>effective area vs. E for normal </a:t>
            </a:r>
            <a:r>
              <a:rPr lang="en-GB" sz="1600" i="1" dirty="0">
                <a:solidFill>
                  <a:prstClr val="black"/>
                </a:solidFill>
                <a:latin typeface="Symbol" panose="05050102010706020507" pitchFamily="18" charset="2"/>
              </a:rPr>
              <a:t>g</a:t>
            </a:r>
            <a:r>
              <a:rPr lang="en-GB" sz="1600" i="1" dirty="0">
                <a:solidFill>
                  <a:prstClr val="black"/>
                </a:solidFill>
              </a:rPr>
              <a:t>-ray incidence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564662" y="4005481"/>
            <a:ext cx="29164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sz="1600" b="1" i="1" dirty="0">
                <a:solidFill>
                  <a:srgbClr val="FF0000"/>
                </a:solidFill>
              </a:rPr>
              <a:t>Fermi-LAT </a:t>
            </a:r>
            <a:r>
              <a:rPr lang="en-GB" sz="1600" i="1" dirty="0">
                <a:solidFill>
                  <a:prstClr val="black"/>
                </a:solidFill>
              </a:rPr>
              <a:t>= pair-conversion telescope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4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87791" y="30112"/>
            <a:ext cx="9346809" cy="721956"/>
          </a:xfrm>
        </p:spPr>
        <p:txBody>
          <a:bodyPr>
            <a:normAutofit/>
          </a:bodyPr>
          <a:lstStyle/>
          <a:p>
            <a:r>
              <a:rPr lang="en-US" sz="3600" dirty="0"/>
              <a:t>Ex 12: How many sensors in a 1km</a:t>
            </a:r>
            <a:r>
              <a:rPr lang="en-US" sz="3600" baseline="30000" dirty="0"/>
              <a:t>3</a:t>
            </a:r>
            <a:r>
              <a:rPr lang="en-US" sz="3600" dirty="0"/>
              <a:t> NT</a:t>
            </a:r>
            <a:endParaRPr lang="en-US" sz="3200" dirty="0"/>
          </a:p>
        </p:txBody>
      </p:sp>
      <p:sp>
        <p:nvSpPr>
          <p:cNvPr id="145414" name="Litebulb"/>
          <p:cNvSpPr>
            <a:spLocks noChangeAspect="1" noEditPoints="1" noChangeArrowheads="1"/>
          </p:cNvSpPr>
          <p:nvPr/>
        </p:nvSpPr>
        <p:spPr bwMode="auto">
          <a:xfrm rot="7826291">
            <a:off x="2047082" y="3393232"/>
            <a:ext cx="1025525" cy="849312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tx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>
              <a:solidFill>
                <a:prstClr val="black"/>
              </a:solidFill>
              <a:latin typeface="Times" pitchFamily="18" charset="0"/>
            </a:endParaRPr>
          </a:p>
        </p:txBody>
      </p:sp>
      <p:sp>
        <p:nvSpPr>
          <p:cNvPr id="145458" name="Text Box 50"/>
          <p:cNvSpPr txBox="1">
            <a:spLocks noChangeArrowheads="1"/>
          </p:cNvSpPr>
          <p:nvPr/>
        </p:nvSpPr>
        <p:spPr bwMode="auto">
          <a:xfrm>
            <a:off x="1703389" y="2944763"/>
            <a:ext cx="207620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dirty="0">
                <a:solidFill>
                  <a:prstClr val="black"/>
                </a:solidFill>
              </a:rPr>
              <a:t>10” PMT =0.05 m</a:t>
            </a:r>
            <a:r>
              <a:rPr lang="it-IT" sz="2000" baseline="30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45459" name="AutoShape 51"/>
          <p:cNvSpPr>
            <a:spLocks noChangeArrowheads="1"/>
          </p:cNvSpPr>
          <p:nvPr/>
        </p:nvSpPr>
        <p:spPr bwMode="auto">
          <a:xfrm rot="-3838817">
            <a:off x="4024365" y="1964463"/>
            <a:ext cx="1014842" cy="5796000"/>
          </a:xfrm>
          <a:prstGeom prst="flowChartMagneticDisk">
            <a:avLst/>
          </a:prstGeom>
          <a:solidFill>
            <a:schemeClr val="hlink">
              <a:alpha val="24001"/>
            </a:scheme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>
              <a:solidFill>
                <a:prstClr val="black"/>
              </a:solidFill>
              <a:latin typeface="Times" pitchFamily="18" charset="0"/>
            </a:endParaRPr>
          </a:p>
        </p:txBody>
      </p:sp>
      <p:grpSp>
        <p:nvGrpSpPr>
          <p:cNvPr id="2" name="Group 52"/>
          <p:cNvGrpSpPr>
            <a:grpSpLocks noChangeAspect="1"/>
          </p:cNvGrpSpPr>
          <p:nvPr/>
        </p:nvGrpSpPr>
        <p:grpSpPr bwMode="auto">
          <a:xfrm rot="7405573">
            <a:off x="6564316" y="5573715"/>
            <a:ext cx="168275" cy="923925"/>
            <a:chOff x="288" y="1536"/>
            <a:chExt cx="288" cy="2304"/>
          </a:xfrm>
        </p:grpSpPr>
        <p:grpSp>
          <p:nvGrpSpPr>
            <p:cNvPr id="3" name="Group 53"/>
            <p:cNvGrpSpPr>
              <a:grpSpLocks noChangeAspect="1"/>
            </p:cNvGrpSpPr>
            <p:nvPr/>
          </p:nvGrpSpPr>
          <p:grpSpPr bwMode="auto">
            <a:xfrm>
              <a:off x="288" y="1536"/>
              <a:ext cx="288" cy="576"/>
              <a:chOff x="288" y="1536"/>
              <a:chExt cx="1152" cy="2304"/>
            </a:xfrm>
          </p:grpSpPr>
          <p:grpSp>
            <p:nvGrpSpPr>
              <p:cNvPr id="4" name="Group 54"/>
              <p:cNvGrpSpPr>
                <a:grpSpLocks noChangeAspect="1"/>
              </p:cNvGrpSpPr>
              <p:nvPr/>
            </p:nvGrpSpPr>
            <p:grpSpPr bwMode="auto">
              <a:xfrm>
                <a:off x="864" y="2688"/>
                <a:ext cx="576" cy="1152"/>
                <a:chOff x="864" y="2688"/>
                <a:chExt cx="576" cy="1152"/>
              </a:xfrm>
            </p:grpSpPr>
            <p:sp>
              <p:nvSpPr>
                <p:cNvPr id="145463" name="Arc 55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64" name="Arc 56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  <p:grpSp>
            <p:nvGrpSpPr>
              <p:cNvPr id="5" name="Group 57"/>
              <p:cNvGrpSpPr>
                <a:grpSpLocks noChangeAspect="1"/>
              </p:cNvGrpSpPr>
              <p:nvPr/>
            </p:nvGrpSpPr>
            <p:grpSpPr bwMode="auto">
              <a:xfrm rot="10800000">
                <a:off x="288" y="1536"/>
                <a:ext cx="576" cy="1152"/>
                <a:chOff x="864" y="2688"/>
                <a:chExt cx="576" cy="1152"/>
              </a:xfrm>
            </p:grpSpPr>
            <p:sp>
              <p:nvSpPr>
                <p:cNvPr id="145466" name="Arc 58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67" name="Arc 59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</p:grpSp>
        <p:grpSp>
          <p:nvGrpSpPr>
            <p:cNvPr id="6" name="Group 60"/>
            <p:cNvGrpSpPr>
              <a:grpSpLocks noChangeAspect="1"/>
            </p:cNvGrpSpPr>
            <p:nvPr/>
          </p:nvGrpSpPr>
          <p:grpSpPr bwMode="auto">
            <a:xfrm>
              <a:off x="288" y="2112"/>
              <a:ext cx="288" cy="576"/>
              <a:chOff x="288" y="1536"/>
              <a:chExt cx="1152" cy="2304"/>
            </a:xfrm>
          </p:grpSpPr>
          <p:grpSp>
            <p:nvGrpSpPr>
              <p:cNvPr id="7" name="Group 61"/>
              <p:cNvGrpSpPr>
                <a:grpSpLocks noChangeAspect="1"/>
              </p:cNvGrpSpPr>
              <p:nvPr/>
            </p:nvGrpSpPr>
            <p:grpSpPr bwMode="auto">
              <a:xfrm>
                <a:off x="864" y="2688"/>
                <a:ext cx="576" cy="1152"/>
                <a:chOff x="864" y="2688"/>
                <a:chExt cx="576" cy="1152"/>
              </a:xfrm>
            </p:grpSpPr>
            <p:sp>
              <p:nvSpPr>
                <p:cNvPr id="145470" name="Arc 62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71" name="Arc 63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  <p:grpSp>
            <p:nvGrpSpPr>
              <p:cNvPr id="8" name="Group 64"/>
              <p:cNvGrpSpPr>
                <a:grpSpLocks noChangeAspect="1"/>
              </p:cNvGrpSpPr>
              <p:nvPr/>
            </p:nvGrpSpPr>
            <p:grpSpPr bwMode="auto">
              <a:xfrm rot="10800000">
                <a:off x="288" y="1536"/>
                <a:ext cx="576" cy="1152"/>
                <a:chOff x="864" y="2688"/>
                <a:chExt cx="576" cy="1152"/>
              </a:xfrm>
            </p:grpSpPr>
            <p:sp>
              <p:nvSpPr>
                <p:cNvPr id="145473" name="Arc 65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74" name="Arc 66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</p:grpSp>
        <p:grpSp>
          <p:nvGrpSpPr>
            <p:cNvPr id="9" name="Group 67"/>
            <p:cNvGrpSpPr>
              <a:grpSpLocks noChangeAspect="1"/>
            </p:cNvGrpSpPr>
            <p:nvPr/>
          </p:nvGrpSpPr>
          <p:grpSpPr bwMode="auto">
            <a:xfrm>
              <a:off x="288" y="2688"/>
              <a:ext cx="288" cy="576"/>
              <a:chOff x="288" y="1536"/>
              <a:chExt cx="1152" cy="2304"/>
            </a:xfrm>
          </p:grpSpPr>
          <p:grpSp>
            <p:nvGrpSpPr>
              <p:cNvPr id="10" name="Group 68"/>
              <p:cNvGrpSpPr>
                <a:grpSpLocks noChangeAspect="1"/>
              </p:cNvGrpSpPr>
              <p:nvPr/>
            </p:nvGrpSpPr>
            <p:grpSpPr bwMode="auto">
              <a:xfrm>
                <a:off x="864" y="2688"/>
                <a:ext cx="576" cy="1152"/>
                <a:chOff x="864" y="2688"/>
                <a:chExt cx="576" cy="1152"/>
              </a:xfrm>
            </p:grpSpPr>
            <p:sp>
              <p:nvSpPr>
                <p:cNvPr id="145477" name="Arc 69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78" name="Arc 70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 rot="10800000">
                <a:off x="288" y="1536"/>
                <a:ext cx="576" cy="1152"/>
                <a:chOff x="864" y="2688"/>
                <a:chExt cx="576" cy="1152"/>
              </a:xfrm>
            </p:grpSpPr>
            <p:sp>
              <p:nvSpPr>
                <p:cNvPr id="145480" name="Arc 72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81" name="Arc 73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</p:grpSp>
        <p:grpSp>
          <p:nvGrpSpPr>
            <p:cNvPr id="12" name="Group 74"/>
            <p:cNvGrpSpPr>
              <a:grpSpLocks noChangeAspect="1"/>
            </p:cNvGrpSpPr>
            <p:nvPr/>
          </p:nvGrpSpPr>
          <p:grpSpPr bwMode="auto">
            <a:xfrm>
              <a:off x="288" y="3264"/>
              <a:ext cx="288" cy="576"/>
              <a:chOff x="288" y="1536"/>
              <a:chExt cx="1152" cy="2304"/>
            </a:xfrm>
          </p:grpSpPr>
          <p:grpSp>
            <p:nvGrpSpPr>
              <p:cNvPr id="13" name="Group 75"/>
              <p:cNvGrpSpPr>
                <a:grpSpLocks noChangeAspect="1"/>
              </p:cNvGrpSpPr>
              <p:nvPr/>
            </p:nvGrpSpPr>
            <p:grpSpPr bwMode="auto">
              <a:xfrm>
                <a:off x="864" y="2688"/>
                <a:ext cx="576" cy="1152"/>
                <a:chOff x="864" y="2688"/>
                <a:chExt cx="576" cy="1152"/>
              </a:xfrm>
            </p:grpSpPr>
            <p:sp>
              <p:nvSpPr>
                <p:cNvPr id="145484" name="Arc 76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85" name="Arc 77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  <p:grpSp>
            <p:nvGrpSpPr>
              <p:cNvPr id="14" name="Group 78"/>
              <p:cNvGrpSpPr>
                <a:grpSpLocks noChangeAspect="1"/>
              </p:cNvGrpSpPr>
              <p:nvPr/>
            </p:nvGrpSpPr>
            <p:grpSpPr bwMode="auto">
              <a:xfrm rot="10800000">
                <a:off x="288" y="1536"/>
                <a:ext cx="576" cy="1152"/>
                <a:chOff x="864" y="2688"/>
                <a:chExt cx="576" cy="1152"/>
              </a:xfrm>
            </p:grpSpPr>
            <p:sp>
              <p:nvSpPr>
                <p:cNvPr id="145487" name="Arc 79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  <p:sp>
              <p:nvSpPr>
                <p:cNvPr id="145488" name="Arc 80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it-IT" sz="2400">
                    <a:solidFill>
                      <a:prstClr val="black"/>
                    </a:solidFill>
                    <a:latin typeface="Times" pitchFamily="18" charset="0"/>
                  </a:endParaRPr>
                </a:p>
              </p:txBody>
            </p:sp>
          </p:grpSp>
        </p:grpSp>
      </p:grpSp>
      <p:sp>
        <p:nvSpPr>
          <p:cNvPr id="145489" name="Line 81"/>
          <p:cNvSpPr>
            <a:spLocks noChangeShapeType="1"/>
          </p:cNvSpPr>
          <p:nvPr/>
        </p:nvSpPr>
        <p:spPr bwMode="auto">
          <a:xfrm>
            <a:off x="2208214" y="4601825"/>
            <a:ext cx="4411025" cy="215824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>
              <a:solidFill>
                <a:prstClr val="black"/>
              </a:solidFill>
              <a:latin typeface="Times" pitchFamily="18" charset="0"/>
            </a:endParaRPr>
          </a:p>
        </p:txBody>
      </p:sp>
      <p:sp>
        <p:nvSpPr>
          <p:cNvPr id="145490" name="Text Box 82"/>
          <p:cNvSpPr txBox="1">
            <a:spLocks noChangeArrowheads="1"/>
          </p:cNvSpPr>
          <p:nvPr/>
        </p:nvSpPr>
        <p:spPr bwMode="auto">
          <a:xfrm>
            <a:off x="2208213" y="5176789"/>
            <a:ext cx="14029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dirty="0" err="1">
                <a:solidFill>
                  <a:prstClr val="black"/>
                </a:solidFill>
                <a:latin typeface="Times" pitchFamily="18" charset="0"/>
              </a:rPr>
              <a:t>L</a:t>
            </a:r>
            <a:r>
              <a:rPr lang="it-IT" sz="2400" baseline="-25000" dirty="0" err="1">
                <a:solidFill>
                  <a:prstClr val="black"/>
                </a:solidFill>
                <a:latin typeface="Times" pitchFamily="18" charset="0"/>
              </a:rPr>
              <a:t>ass</a:t>
            </a:r>
            <a:r>
              <a:rPr lang="en-US" sz="2400" dirty="0">
                <a:solidFill>
                  <a:prstClr val="black"/>
                </a:solidFill>
              </a:rPr>
              <a:t>~60 m</a:t>
            </a:r>
          </a:p>
        </p:txBody>
      </p:sp>
      <p:sp>
        <p:nvSpPr>
          <p:cNvPr id="145491" name="Text Box 83"/>
          <p:cNvSpPr txBox="1">
            <a:spLocks noChangeArrowheads="1"/>
          </p:cNvSpPr>
          <p:nvPr/>
        </p:nvSpPr>
        <p:spPr bwMode="auto">
          <a:xfrm>
            <a:off x="5087938" y="5321251"/>
            <a:ext cx="154241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dirty="0">
                <a:solidFill>
                  <a:prstClr val="black"/>
                </a:solidFill>
                <a:latin typeface="Times" pitchFamily="18" charset="0"/>
              </a:rPr>
              <a:t>V</a:t>
            </a:r>
            <a:r>
              <a:rPr lang="it-IT" sz="2400" baseline="-25000" dirty="0">
                <a:solidFill>
                  <a:prstClr val="black"/>
                </a:solidFill>
                <a:latin typeface="Times" pitchFamily="18" charset="0"/>
              </a:rPr>
              <a:t>OM</a:t>
            </a:r>
            <a:r>
              <a:rPr lang="it-IT" sz="2400" dirty="0">
                <a:solidFill>
                  <a:prstClr val="black"/>
                </a:solidFill>
              </a:rPr>
              <a:t>=</a:t>
            </a:r>
            <a:r>
              <a:rPr lang="it-IT" sz="2400" dirty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it-IT" sz="2400" dirty="0">
                <a:solidFill>
                  <a:prstClr val="black"/>
                </a:solidFill>
              </a:rPr>
              <a:t>3 m</a:t>
            </a:r>
            <a:r>
              <a:rPr lang="it-IT" sz="2400" baseline="30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45493" name="Text Box 85"/>
          <p:cNvSpPr txBox="1">
            <a:spLocks noChangeArrowheads="1"/>
          </p:cNvSpPr>
          <p:nvPr/>
        </p:nvSpPr>
        <p:spPr bwMode="auto">
          <a:xfrm>
            <a:off x="5223022" y="1890793"/>
            <a:ext cx="5013295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600" dirty="0" err="1">
                <a:solidFill>
                  <a:prstClr val="black"/>
                </a:solidFill>
                <a:latin typeface="Times" pitchFamily="18" charset="0"/>
              </a:rPr>
              <a:t>N</a:t>
            </a:r>
            <a:r>
              <a:rPr lang="it-IT" sz="2600" baseline="-25000" dirty="0" err="1">
                <a:solidFill>
                  <a:prstClr val="black"/>
                </a:solidFill>
                <a:latin typeface="Times" pitchFamily="18" charset="0"/>
              </a:rPr>
              <a:t>pe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</a:rPr>
              <a:t>= (</a:t>
            </a:r>
            <a:r>
              <a:rPr lang="it-IT" sz="2600" dirty="0" err="1">
                <a:solidFill>
                  <a:srgbClr val="FF0000"/>
                </a:solidFill>
                <a:latin typeface="Times" pitchFamily="18" charset="0"/>
              </a:rPr>
              <a:t>OMs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  <a:sym typeface="Symbol" pitchFamily="18" charset="2"/>
              </a:rPr>
              <a:t>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</a:rPr>
              <a:t> V</a:t>
            </a:r>
            <a:r>
              <a:rPr lang="it-IT" sz="2600" baseline="-25000" dirty="0">
                <a:solidFill>
                  <a:prstClr val="black"/>
                </a:solidFill>
                <a:latin typeface="Times" pitchFamily="18" charset="0"/>
              </a:rPr>
              <a:t>OM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  <a:sym typeface="Symbol" pitchFamily="18" charset="2"/>
              </a:rPr>
              <a:t>  </a:t>
            </a:r>
            <a:r>
              <a:rPr lang="it-IT" sz="2600" dirty="0" err="1">
                <a:solidFill>
                  <a:prstClr val="black"/>
                </a:solidFill>
                <a:latin typeface="Times" pitchFamily="18" charset="0"/>
              </a:rPr>
              <a:t>N</a:t>
            </a:r>
            <a:r>
              <a:rPr lang="it-IT" sz="2600" baseline="-25000" dirty="0" err="1">
                <a:solidFill>
                  <a:prstClr val="black"/>
                </a:solidFill>
                <a:latin typeface="Symbol" pitchFamily="18" charset="2"/>
              </a:rPr>
              <a:t>g</a:t>
            </a:r>
            <a:r>
              <a:rPr lang="it-IT" sz="2600" baseline="-25000" dirty="0">
                <a:solidFill>
                  <a:prstClr val="black"/>
                </a:solidFill>
                <a:latin typeface="Symbol" pitchFamily="18" charset="2"/>
              </a:rPr>
              <a:t> </a:t>
            </a:r>
            <a:r>
              <a:rPr lang="it-IT" sz="2400" dirty="0">
                <a:solidFill>
                  <a:prstClr val="black"/>
                </a:solidFill>
                <a:latin typeface="Times" pitchFamily="18" charset="0"/>
                <a:sym typeface="Symbol" pitchFamily="18" charset="2"/>
              </a:rPr>
              <a:t>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it-IT" sz="2600" dirty="0" err="1">
                <a:solidFill>
                  <a:prstClr val="black"/>
                </a:solidFill>
                <a:latin typeface="Symbol" pitchFamily="18" charset="2"/>
              </a:rPr>
              <a:t>e</a:t>
            </a:r>
            <a:r>
              <a:rPr lang="it-IT" sz="2600" baseline="-25000" dirty="0" err="1">
                <a:solidFill>
                  <a:prstClr val="black"/>
                </a:solidFill>
                <a:latin typeface="Times" pitchFamily="18" charset="0"/>
              </a:rPr>
              <a:t>QE</a:t>
            </a:r>
            <a:r>
              <a:rPr lang="it-IT" sz="2600" baseline="-25000" dirty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</a:rPr>
              <a:t>)/1 </a:t>
            </a:r>
            <a:r>
              <a:rPr lang="it-IT" sz="2600" dirty="0">
                <a:solidFill>
                  <a:prstClr val="black"/>
                </a:solidFill>
              </a:rPr>
              <a:t>km</a:t>
            </a:r>
            <a:r>
              <a:rPr lang="it-IT" sz="2600" baseline="30000" dirty="0">
                <a:solidFill>
                  <a:prstClr val="black"/>
                </a:solidFill>
              </a:rPr>
              <a:t>3</a:t>
            </a:r>
            <a:endParaRPr lang="it-IT" sz="2600" baseline="-25000" dirty="0">
              <a:solidFill>
                <a:prstClr val="black"/>
              </a:solidFill>
              <a:latin typeface="Times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600" baseline="-25000" dirty="0">
                <a:solidFill>
                  <a:prstClr val="black"/>
                </a:solidFill>
                <a:latin typeface="Times" pitchFamily="18" charset="0"/>
              </a:rPr>
              <a:t>       </a:t>
            </a:r>
            <a:r>
              <a:rPr lang="it-IT" sz="2600" dirty="0">
                <a:solidFill>
                  <a:prstClr val="black"/>
                </a:solidFill>
              </a:rPr>
              <a:t>=100</a:t>
            </a:r>
          </a:p>
        </p:txBody>
      </p:sp>
      <p:sp>
        <p:nvSpPr>
          <p:cNvPr id="145495" name="Text Box 87"/>
          <p:cNvSpPr txBox="1">
            <a:spLocks noChangeArrowheads="1"/>
          </p:cNvSpPr>
          <p:nvPr/>
        </p:nvSpPr>
        <p:spPr bwMode="auto">
          <a:xfrm>
            <a:off x="5388300" y="1187161"/>
            <a:ext cx="4232634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600" dirty="0" err="1">
                <a:solidFill>
                  <a:prstClr val="black"/>
                </a:solidFill>
                <a:latin typeface="Times" pitchFamily="18" charset="0"/>
              </a:rPr>
              <a:t>N</a:t>
            </a:r>
            <a:r>
              <a:rPr lang="it-IT" sz="2600" baseline="-25000" dirty="0" err="1">
                <a:solidFill>
                  <a:prstClr val="black"/>
                </a:solidFill>
                <a:latin typeface="Symbol" pitchFamily="18" charset="2"/>
              </a:rPr>
              <a:t>g</a:t>
            </a:r>
            <a:r>
              <a:rPr lang="it-IT" sz="2600" dirty="0">
                <a:solidFill>
                  <a:prstClr val="black"/>
                </a:solidFill>
                <a:latin typeface="Times" pitchFamily="18" charset="0"/>
              </a:rPr>
              <a:t>= L</a:t>
            </a:r>
            <a:r>
              <a:rPr lang="it-IT" sz="2600" baseline="-25000" dirty="0">
                <a:solidFill>
                  <a:prstClr val="black"/>
                </a:solidFill>
                <a:latin typeface="Symbol" pitchFamily="18" charset="2"/>
              </a:rPr>
              <a:t>m 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</a:t>
            </a:r>
            <a:r>
              <a:rPr lang="it-IT" sz="2600" dirty="0">
                <a:solidFill>
                  <a:prstClr val="black"/>
                </a:solidFill>
              </a:rPr>
              <a:t>300 </a:t>
            </a:r>
            <a:r>
              <a:rPr lang="it-IT" sz="2600" dirty="0" err="1">
                <a:solidFill>
                  <a:prstClr val="black"/>
                </a:solidFill>
              </a:rPr>
              <a:t>Č</a:t>
            </a:r>
            <a:r>
              <a:rPr lang="it-IT" sz="2600" dirty="0" err="1">
                <a:solidFill>
                  <a:prstClr val="black"/>
                </a:solidFill>
                <a:latin typeface="Symbol" panose="05050102010706020507" pitchFamily="18" charset="2"/>
              </a:rPr>
              <a:t>g</a:t>
            </a:r>
            <a:r>
              <a:rPr lang="it-IT" sz="2600" dirty="0">
                <a:solidFill>
                  <a:prstClr val="black"/>
                </a:solidFill>
              </a:rPr>
              <a:t>/cm= 3x10</a:t>
            </a:r>
            <a:r>
              <a:rPr lang="it-IT" sz="2600" baseline="30000" dirty="0">
                <a:solidFill>
                  <a:prstClr val="black"/>
                </a:solidFill>
              </a:rPr>
              <a:t>7  </a:t>
            </a:r>
            <a:r>
              <a:rPr lang="it-IT" sz="2600" dirty="0" err="1">
                <a:solidFill>
                  <a:prstClr val="black"/>
                </a:solidFill>
                <a:latin typeface="Times" pitchFamily="18" charset="0"/>
              </a:rPr>
              <a:t>Č</a:t>
            </a:r>
            <a:r>
              <a:rPr lang="it-IT" sz="2600" dirty="0" err="1">
                <a:solidFill>
                  <a:prstClr val="black"/>
                </a:solidFill>
                <a:latin typeface="Symbol" pitchFamily="18" charset="2"/>
              </a:rPr>
              <a:t>g</a:t>
            </a:r>
            <a:endParaRPr lang="it-IT" sz="2600" dirty="0">
              <a:solidFill>
                <a:prstClr val="black"/>
              </a:solidFill>
              <a:latin typeface="Symbol" pitchFamily="18" charset="2"/>
            </a:endParaRPr>
          </a:p>
        </p:txBody>
      </p:sp>
      <p:sp>
        <p:nvSpPr>
          <p:cNvPr id="145497" name="Text Box 89"/>
          <p:cNvSpPr txBox="1">
            <a:spLocks noChangeArrowheads="1"/>
          </p:cNvSpPr>
          <p:nvPr/>
        </p:nvSpPr>
        <p:spPr bwMode="auto">
          <a:xfrm>
            <a:off x="7312172" y="2875043"/>
            <a:ext cx="1938351" cy="553998"/>
          </a:xfrm>
          <a:prstGeom prst="rect">
            <a:avLst/>
          </a:prstGeom>
          <a:noFill/>
          <a:ln w="222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3000" dirty="0" err="1">
                <a:solidFill>
                  <a:srgbClr val="FF0000"/>
                </a:solidFill>
                <a:latin typeface="Times" pitchFamily="18" charset="0"/>
              </a:rPr>
              <a:t>OMs</a:t>
            </a:r>
            <a:r>
              <a:rPr lang="it-IT" sz="3000" dirty="0">
                <a:solidFill>
                  <a:srgbClr val="FF0000"/>
                </a:solidFill>
                <a:latin typeface="Times" pitchFamily="18" charset="0"/>
              </a:rPr>
              <a:t>=5000</a:t>
            </a:r>
          </a:p>
        </p:txBody>
      </p:sp>
      <p:cxnSp>
        <p:nvCxnSpPr>
          <p:cNvPr id="145499" name="AutoShape 91"/>
          <p:cNvCxnSpPr>
            <a:cxnSpLocks noChangeShapeType="1"/>
          </p:cNvCxnSpPr>
          <p:nvPr/>
        </p:nvCxnSpPr>
        <p:spPr bwMode="auto">
          <a:xfrm rot="10800000" flipH="1" flipV="1">
            <a:off x="5223021" y="2154318"/>
            <a:ext cx="2078038" cy="971550"/>
          </a:xfrm>
          <a:prstGeom prst="bentConnector3">
            <a:avLst>
              <a:gd name="adj1" fmla="val -11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7" name="Ovale 16"/>
          <p:cNvSpPr/>
          <p:nvPr/>
        </p:nvSpPr>
        <p:spPr>
          <a:xfrm>
            <a:off x="1919288" y="3284985"/>
            <a:ext cx="1224384" cy="11127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>
              <a:solidFill>
                <a:prstClr val="white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223022" y="3541118"/>
            <a:ext cx="5251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200" dirty="0" err="1">
                <a:solidFill>
                  <a:prstClr val="black"/>
                </a:solidFill>
              </a:rPr>
              <a:t>This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is</a:t>
            </a:r>
            <a:r>
              <a:rPr lang="it-IT" sz="2200" dirty="0">
                <a:solidFill>
                  <a:prstClr val="black"/>
                </a:solidFill>
              </a:rPr>
              <a:t> the </a:t>
            </a:r>
            <a:r>
              <a:rPr lang="it-IT" sz="2200" dirty="0" err="1">
                <a:solidFill>
                  <a:prstClr val="black"/>
                </a:solidFill>
              </a:rPr>
              <a:t>order</a:t>
            </a:r>
            <a:r>
              <a:rPr lang="it-IT" sz="2200" dirty="0">
                <a:solidFill>
                  <a:prstClr val="black"/>
                </a:solidFill>
              </a:rPr>
              <a:t> of </a:t>
            </a:r>
            <a:r>
              <a:rPr lang="it-IT" sz="2200" dirty="0" err="1">
                <a:solidFill>
                  <a:prstClr val="black"/>
                </a:solidFill>
              </a:rPr>
              <a:t>OMs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buried</a:t>
            </a:r>
            <a:r>
              <a:rPr lang="it-IT" sz="2200" dirty="0">
                <a:solidFill>
                  <a:prstClr val="black"/>
                </a:solidFill>
              </a:rPr>
              <a:t> in IceCube. ANTARES </a:t>
            </a:r>
            <a:r>
              <a:rPr lang="it-IT" sz="2200" dirty="0" err="1">
                <a:solidFill>
                  <a:prstClr val="black"/>
                </a:solidFill>
              </a:rPr>
              <a:t>has</a:t>
            </a:r>
            <a:r>
              <a:rPr lang="it-IT" sz="2200" dirty="0">
                <a:solidFill>
                  <a:prstClr val="black"/>
                </a:solidFill>
              </a:rPr>
              <a:t> 900 </a:t>
            </a:r>
            <a:r>
              <a:rPr lang="it-IT" sz="2200" dirty="0" err="1">
                <a:solidFill>
                  <a:prstClr val="black"/>
                </a:solidFill>
              </a:rPr>
              <a:t>OMs</a:t>
            </a:r>
            <a:endParaRPr lang="it-IT" sz="2200" dirty="0">
              <a:solidFill>
                <a:prstClr val="black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886411" y="1247193"/>
            <a:ext cx="31831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200" dirty="0">
                <a:solidFill>
                  <a:prstClr val="black"/>
                </a:solidFill>
              </a:rPr>
              <a:t>1) In the ANTARES/IC </a:t>
            </a:r>
            <a:r>
              <a:rPr lang="it-IT" sz="2200" dirty="0" err="1">
                <a:solidFill>
                  <a:prstClr val="black"/>
                </a:solidFill>
              </a:rPr>
              <a:t>OMs</a:t>
            </a:r>
            <a:endParaRPr lang="it-IT" sz="2200" dirty="0">
              <a:solidFill>
                <a:prstClr val="black"/>
              </a:solidFill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6753122" y="4373756"/>
            <a:ext cx="39148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it-IT" sz="2200" dirty="0">
                <a:solidFill>
                  <a:prstClr val="black"/>
                </a:solidFill>
              </a:rPr>
              <a:t>For KM3NeT the area of 31 </a:t>
            </a:r>
            <a:r>
              <a:rPr lang="it-IT" sz="2200" dirty="0" err="1">
                <a:solidFill>
                  <a:prstClr val="black"/>
                </a:solidFill>
              </a:rPr>
              <a:t>PMTs</a:t>
            </a:r>
            <a:r>
              <a:rPr lang="it-IT" sz="2200" dirty="0">
                <a:solidFill>
                  <a:prstClr val="black"/>
                </a:solidFill>
              </a:rPr>
              <a:t> of 3’’ </a:t>
            </a:r>
            <a:r>
              <a:rPr lang="it-IT" sz="2200" dirty="0" err="1">
                <a:solidFill>
                  <a:prstClr val="black"/>
                </a:solidFill>
              </a:rPr>
              <a:t>is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dirty="0" err="1">
                <a:solidFill>
                  <a:prstClr val="black"/>
                </a:solidFill>
              </a:rPr>
              <a:t>equivalent</a:t>
            </a:r>
            <a:r>
              <a:rPr lang="it-IT" sz="2200" dirty="0">
                <a:solidFill>
                  <a:prstClr val="black"/>
                </a:solidFill>
              </a:rPr>
              <a:t> to </a:t>
            </a:r>
            <a:r>
              <a:rPr lang="it-IT" sz="2200" dirty="0" err="1">
                <a:solidFill>
                  <a:prstClr val="black"/>
                </a:solidFill>
              </a:rPr>
              <a:t>that</a:t>
            </a:r>
            <a:r>
              <a:rPr lang="it-IT" sz="2200" dirty="0">
                <a:solidFill>
                  <a:prstClr val="black"/>
                </a:solidFill>
              </a:rPr>
              <a:t> of 3PMTs of 10’’. </a:t>
            </a:r>
            <a:r>
              <a:rPr lang="it-IT" sz="2200" dirty="0" err="1">
                <a:solidFill>
                  <a:prstClr val="black"/>
                </a:solidFill>
              </a:rPr>
              <a:t>Thus</a:t>
            </a:r>
            <a:r>
              <a:rPr lang="it-IT" sz="2200" dirty="0">
                <a:solidFill>
                  <a:prstClr val="black"/>
                </a:solidFill>
              </a:rPr>
              <a:t>, 1/3 of  </a:t>
            </a:r>
            <a:r>
              <a:rPr lang="it-IT" sz="2200" dirty="0" err="1">
                <a:solidFill>
                  <a:prstClr val="black"/>
                </a:solidFill>
              </a:rPr>
              <a:t>OMs</a:t>
            </a:r>
            <a:r>
              <a:rPr lang="it-IT" sz="2200" dirty="0">
                <a:solidFill>
                  <a:prstClr val="black"/>
                </a:solidFill>
              </a:rPr>
              <a:t>  are </a:t>
            </a:r>
            <a:r>
              <a:rPr lang="it-IT" sz="2200" dirty="0" err="1">
                <a:solidFill>
                  <a:prstClr val="black"/>
                </a:solidFill>
              </a:rPr>
              <a:t>needed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48" name="Indietro o precedente 47">
            <a:hlinkClick r:id="" action="ppaction://hlinkshowjump?jump=lastslideviewed" highlightClick="1"/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21" name="Segnaposto numero diapositiva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97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32109 -0.3087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55" y="-1544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59" grpId="0" animBg="1"/>
      <p:bldP spid="145489" grpId="0" animBg="1"/>
      <p:bldP spid="145490" grpId="0"/>
      <p:bldP spid="145491" grpId="0"/>
      <p:bldP spid="145493" grpId="0"/>
      <p:bldP spid="145495" grpId="0"/>
      <p:bldP spid="145497" grpId="0" animBg="1"/>
      <p:bldP spid="18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5E43E1-6918-0B39-274D-E960ADF48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573816-75C4-C382-DE20-A2393C9DF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BFC509-EA21-3C6C-F70A-95BB217F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480310-CAAC-CC2B-70F0-FAFE4126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5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6706"/>
          </a:xfrm>
        </p:spPr>
        <p:txBody>
          <a:bodyPr>
            <a:normAutofit/>
          </a:bodyPr>
          <a:lstStyle/>
          <a:p>
            <a:r>
              <a:rPr lang="it-IT" sz="4000" dirty="0" err="1">
                <a:solidFill>
                  <a:srgbClr val="C00000"/>
                </a:solidFill>
              </a:rPr>
              <a:t>Didactic</a:t>
            </a:r>
            <a:r>
              <a:rPr lang="it-IT" sz="4000" dirty="0">
                <a:solidFill>
                  <a:srgbClr val="C00000"/>
                </a:solidFill>
              </a:rPr>
              <a:t> </a:t>
            </a:r>
            <a:r>
              <a:rPr lang="it-IT" sz="4000" dirty="0" err="1">
                <a:solidFill>
                  <a:srgbClr val="C00000"/>
                </a:solidFill>
              </a:rPr>
              <a:t>material</a:t>
            </a:r>
            <a:r>
              <a:rPr lang="it-IT" sz="4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48091" y="1126221"/>
            <a:ext cx="5352043" cy="4278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Index of contents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An Overview of Multimessenger Astrophysics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Charged Cosmic Rays in Our Galaxy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Direct Cosmic Ray Detection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Indirect Cosmic Ray Detection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Diffusion of Cosmic Rays in the Galaxy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Galactic Accelerators and Acceleration Mechanisms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Extragalactic Sources and UHECRs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Sky Seen in </a:t>
            </a:r>
            <a:r>
              <a:rPr lang="en-US" dirty="0">
                <a:latin typeface="Symbol" panose="05050102010706020507" pitchFamily="18" charset="2"/>
              </a:rPr>
              <a:t>g</a:t>
            </a:r>
            <a:r>
              <a:rPr lang="en-US" dirty="0"/>
              <a:t>-rays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TeV</a:t>
            </a:r>
            <a:r>
              <a:rPr lang="en-US" dirty="0"/>
              <a:t> Sky and </a:t>
            </a:r>
            <a:r>
              <a:rPr lang="en-US" dirty="0" err="1"/>
              <a:t>Multiwavelength</a:t>
            </a:r>
            <a:r>
              <a:rPr lang="en-US" dirty="0"/>
              <a:t> Astrophysics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High-Energy Neutrino </a:t>
            </a:r>
            <a:r>
              <a:rPr lang="it-IT" dirty="0" err="1"/>
              <a:t>Astrophysics</a:t>
            </a:r>
            <a:endParaRPr lang="it-IT" dirty="0"/>
          </a:p>
          <a:p>
            <a:pPr marL="342900" indent="-342900">
              <a:buFont typeface="+mj-lt"/>
              <a:buAutoNum type="arabicPeriod"/>
            </a:pPr>
            <a:r>
              <a:rPr lang="it-IT" dirty="0" err="1"/>
              <a:t>Atmospheric</a:t>
            </a:r>
            <a:r>
              <a:rPr lang="it-IT" dirty="0"/>
              <a:t> Muons and </a:t>
            </a:r>
            <a:r>
              <a:rPr lang="it-IT" dirty="0" err="1"/>
              <a:t>Neutrinos</a:t>
            </a:r>
            <a:endParaRPr lang="it-IT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Low-Energy Neutrino Physics and Astrophysics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Basics on the Observations of Gravitational Waves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err="1"/>
              <a:t>Microcosm</a:t>
            </a:r>
            <a:r>
              <a:rPr lang="it-IT" dirty="0"/>
              <a:t> and </a:t>
            </a:r>
            <a:r>
              <a:rPr lang="it-IT" dirty="0" err="1"/>
              <a:t>Macrocosm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052" y="1186557"/>
            <a:ext cx="2441151" cy="367501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38200" y="5557167"/>
            <a:ext cx="8108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hlinkClick r:id="rId3"/>
              </a:rPr>
              <a:t>https://www.dropbox.com/s/31mhpdxrgc2qse0/astroparticle-IIedc.pdf?dl=0</a:t>
            </a:r>
            <a:r>
              <a:rPr lang="en-US" b="1" dirty="0"/>
              <a:t>      (my preprint version)</a:t>
            </a:r>
          </a:p>
        </p:txBody>
      </p:sp>
    </p:spTree>
    <p:extLst>
      <p:ext uri="{BB962C8B-B14F-4D97-AF65-F5344CB8AC3E}">
        <p14:creationId xmlns:p14="http://schemas.microsoft.com/office/powerpoint/2010/main" val="143580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to exercises and discussion arguments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67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8416" y="0"/>
            <a:ext cx="9362728" cy="772732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Ex 1: The Sun age in EM </a:t>
            </a:r>
            <a:r>
              <a:rPr lang="it-IT" sz="3600" dirty="0" err="1">
                <a:solidFill>
                  <a:srgbClr val="FF0000"/>
                </a:solidFill>
              </a:rPr>
              <a:t>burning</a:t>
            </a:r>
            <a:endParaRPr 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961053" y="980728"/>
                <a:ext cx="10282335" cy="5544616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>
                    <a:latin typeface="+mj-lt"/>
                  </a:rPr>
                  <a:t>Calorific value coal (lignite)= 24 MJ/kg, without ash production</a:t>
                </a:r>
              </a:p>
              <a:p>
                <a:r>
                  <a:rPr lang="en-US" sz="1800" dirty="0">
                    <a:latin typeface="+mj-lt"/>
                  </a:rPr>
                  <a:t>Calorific value of the Sun, imagined as a mass charcoal ball of </a:t>
                </a:r>
                <a:r>
                  <a:rPr lang="it-IT" sz="1800" dirty="0">
                    <a:latin typeface="+mj-lt"/>
                  </a:rPr>
                  <a:t>2x10</a:t>
                </a:r>
                <a:r>
                  <a:rPr lang="it-IT" sz="1800" baseline="30000" dirty="0">
                    <a:latin typeface="+mj-lt"/>
                  </a:rPr>
                  <a:t>30</a:t>
                </a:r>
                <a:r>
                  <a:rPr lang="it-IT" sz="1800" dirty="0">
                    <a:latin typeface="+mj-lt"/>
                  </a:rPr>
                  <a:t> kg  </a:t>
                </a:r>
                <a:r>
                  <a:rPr lang="it-IT" sz="1800" dirty="0">
                    <a:latin typeface="+mj-lt"/>
                    <a:sym typeface="Wingdings" panose="05000000000000000000" pitchFamily="2" charset="2"/>
                  </a:rPr>
                  <a:t>  Q</a:t>
                </a:r>
                <a:r>
                  <a:rPr lang="it-IT" sz="1800" dirty="0">
                    <a:latin typeface="+mj-lt"/>
                  </a:rPr>
                  <a:t>= 4 10</a:t>
                </a:r>
                <a:r>
                  <a:rPr lang="it-IT" sz="1800" baseline="30000" dirty="0">
                    <a:latin typeface="+mj-lt"/>
                  </a:rPr>
                  <a:t>37</a:t>
                </a:r>
                <a:r>
                  <a:rPr lang="it-IT" sz="1800" dirty="0">
                    <a:latin typeface="+mj-lt"/>
                  </a:rPr>
                  <a:t> J = 4 10</a:t>
                </a:r>
                <a:r>
                  <a:rPr lang="it-IT" sz="1800" baseline="30000" dirty="0">
                    <a:latin typeface="+mj-lt"/>
                  </a:rPr>
                  <a:t>44</a:t>
                </a:r>
                <a:r>
                  <a:rPr lang="it-IT" sz="1800" dirty="0">
                    <a:latin typeface="+mj-lt"/>
                  </a:rPr>
                  <a:t> erg </a:t>
                </a:r>
              </a:p>
              <a:p>
                <a:r>
                  <a:rPr lang="it-IT" sz="1800" dirty="0">
                    <a:latin typeface="+mj-lt"/>
                  </a:rPr>
                  <a:t>(</a:t>
                </a:r>
                <a:r>
                  <a:rPr lang="en-US" sz="1800" dirty="0">
                    <a:latin typeface="+mj-lt"/>
                  </a:rPr>
                  <a:t>means that the power for 1 hour of operation is equivalent to </a:t>
                </a:r>
                <a:r>
                  <a:rPr lang="it-IT" sz="1800" dirty="0">
                    <a:latin typeface="+mj-lt"/>
                  </a:rPr>
                  <a:t>24 MJ/3600 s= 6600 W)</a:t>
                </a:r>
              </a:p>
              <a:p>
                <a:r>
                  <a:rPr lang="it-IT" sz="1800" dirty="0">
                    <a:latin typeface="+mj-lt"/>
                  </a:rPr>
                  <a:t>solar </a:t>
                </a:r>
                <a:r>
                  <a:rPr lang="it-IT" sz="1800" dirty="0" err="1">
                    <a:latin typeface="+mj-lt"/>
                  </a:rPr>
                  <a:t>constant</a:t>
                </a:r>
                <a:r>
                  <a:rPr lang="it-IT" sz="1800" dirty="0">
                    <a:latin typeface="+mj-lt"/>
                  </a:rPr>
                  <a:t> </a:t>
                </a:r>
                <a:r>
                  <a:rPr lang="it-IT" sz="1800" dirty="0">
                    <a:latin typeface="Symbol" panose="05050102010706020507" pitchFamily="18" charset="2"/>
                  </a:rPr>
                  <a:t>e</a:t>
                </a:r>
                <a:r>
                  <a:rPr lang="it-IT" sz="1800" dirty="0"/>
                  <a:t>= 1.4 10</a:t>
                </a:r>
                <a:r>
                  <a:rPr lang="it-IT" sz="1800" baseline="30000" dirty="0"/>
                  <a:t>6 </a:t>
                </a:r>
                <a:r>
                  <a:rPr lang="it-IT" sz="1800" dirty="0">
                    <a:latin typeface="+mj-lt"/>
                  </a:rPr>
                  <a:t>erg/cm</a:t>
                </a:r>
                <a:r>
                  <a:rPr lang="it-IT" sz="1800" baseline="30000" dirty="0">
                    <a:latin typeface="+mj-lt"/>
                  </a:rPr>
                  <a:t>2</a:t>
                </a:r>
                <a:r>
                  <a:rPr lang="it-IT" sz="1800" dirty="0">
                    <a:latin typeface="+mj-lt"/>
                  </a:rPr>
                  <a:t> s; Sun-Earth </a:t>
                </a:r>
                <a:r>
                  <a:rPr lang="it-IT" sz="1800" dirty="0" err="1">
                    <a:latin typeface="+mj-lt"/>
                  </a:rPr>
                  <a:t>distance</a:t>
                </a:r>
                <a:r>
                  <a:rPr lang="it-IT" sz="1800" dirty="0">
                    <a:latin typeface="+mj-lt"/>
                  </a:rPr>
                  <a:t> D= 1.5 10</a:t>
                </a:r>
                <a:r>
                  <a:rPr lang="it-IT" sz="1800" baseline="30000" dirty="0">
                    <a:latin typeface="+mj-lt"/>
                  </a:rPr>
                  <a:t>13</a:t>
                </a:r>
                <a:r>
                  <a:rPr lang="it-IT" sz="1800" dirty="0">
                    <a:latin typeface="+mj-lt"/>
                  </a:rPr>
                  <a:t> cm</a:t>
                </a:r>
              </a:p>
              <a:p>
                <a:r>
                  <a:rPr lang="en-US" sz="1800" dirty="0">
                    <a:latin typeface="+mj-lt"/>
                  </a:rPr>
                  <a:t>Power delivered by the sun </a:t>
                </a:r>
                <a:r>
                  <a:rPr lang="it-IT" sz="1800" dirty="0" err="1">
                    <a:latin typeface="+mj-lt"/>
                  </a:rPr>
                  <a:t>dE</a:t>
                </a:r>
                <a:r>
                  <a:rPr lang="it-IT" sz="1800" dirty="0">
                    <a:latin typeface="+mj-lt"/>
                  </a:rPr>
                  <a:t>/</a:t>
                </a:r>
                <a:r>
                  <a:rPr lang="it-IT" sz="1800" dirty="0" err="1">
                    <a:latin typeface="+mj-lt"/>
                  </a:rPr>
                  <a:t>dt</a:t>
                </a:r>
                <a:r>
                  <a:rPr lang="it-IT" sz="1800" dirty="0">
                    <a:latin typeface="+mj-lt"/>
                  </a:rPr>
                  <a:t>=</a:t>
                </a:r>
                <a:r>
                  <a:rPr lang="it-IT" sz="1800" dirty="0"/>
                  <a:t> </a:t>
                </a:r>
                <a:r>
                  <a:rPr lang="it-IT" sz="1800" dirty="0">
                    <a:latin typeface="Symbol" panose="05050102010706020507" pitchFamily="18" charset="2"/>
                  </a:rPr>
                  <a:t>e </a:t>
                </a:r>
                <a:r>
                  <a:rPr lang="it-IT" sz="1800" dirty="0">
                    <a:latin typeface="Times New Roman"/>
                    <a:cs typeface="Times New Roman"/>
                  </a:rPr>
                  <a:t>×</a:t>
                </a:r>
                <a:r>
                  <a:rPr lang="it-IT" sz="1800" dirty="0">
                    <a:latin typeface="Symbol" panose="05050102010706020507" pitchFamily="18" charset="2"/>
                  </a:rPr>
                  <a:t>(4p </a:t>
                </a:r>
                <a:r>
                  <a:rPr lang="it-IT" sz="1800" dirty="0">
                    <a:latin typeface="+mj-lt"/>
                  </a:rPr>
                  <a:t>D</a:t>
                </a:r>
                <a:r>
                  <a:rPr lang="it-IT" sz="1800" baseline="30000" dirty="0">
                    <a:latin typeface="+mj-lt"/>
                  </a:rPr>
                  <a:t>2</a:t>
                </a:r>
                <a:r>
                  <a:rPr lang="it-IT" sz="1800" dirty="0">
                    <a:latin typeface="+mj-lt"/>
                  </a:rPr>
                  <a:t>) = 4 10</a:t>
                </a:r>
                <a:r>
                  <a:rPr lang="it-IT" sz="1800" baseline="30000" dirty="0">
                    <a:latin typeface="+mj-lt"/>
                  </a:rPr>
                  <a:t>33</a:t>
                </a:r>
                <a:r>
                  <a:rPr lang="it-IT" sz="1800" dirty="0">
                    <a:latin typeface="+mj-lt"/>
                  </a:rPr>
                  <a:t> erg/s</a:t>
                </a:r>
              </a:p>
              <a:p>
                <a:r>
                  <a:rPr lang="en-US" sz="1800" dirty="0">
                    <a:latin typeface="+mj-lt"/>
                  </a:rPr>
                  <a:t>Time to burn the Sun </a:t>
                </a:r>
                <a:r>
                  <a:rPr lang="it-IT" sz="1800" dirty="0">
                    <a:latin typeface="+mj-lt"/>
                  </a:rPr>
                  <a:t>:</a:t>
                </a:r>
              </a:p>
              <a:p>
                <a:r>
                  <a:rPr lang="it-IT" sz="1800" b="1" dirty="0">
                    <a:latin typeface="+mj-lt"/>
                  </a:rPr>
                  <a:t>T</a:t>
                </a:r>
                <a:r>
                  <a:rPr lang="it-IT" sz="1800" b="1" baseline="-25000" dirty="0">
                    <a:latin typeface="+mj-lt"/>
                  </a:rPr>
                  <a:t>1</a:t>
                </a:r>
                <a:r>
                  <a:rPr lang="it-IT" sz="1800" b="1" dirty="0">
                    <a:latin typeface="+mj-lt"/>
                  </a:rPr>
                  <a:t>= Q/(</a:t>
                </a:r>
                <a:r>
                  <a:rPr lang="it-IT" sz="1800" b="1" dirty="0" err="1">
                    <a:latin typeface="+mj-lt"/>
                  </a:rPr>
                  <a:t>dE</a:t>
                </a:r>
                <a:r>
                  <a:rPr lang="it-IT" sz="1800" b="1" dirty="0">
                    <a:latin typeface="+mj-lt"/>
                  </a:rPr>
                  <a:t>/</a:t>
                </a:r>
                <a:r>
                  <a:rPr lang="it-IT" sz="1800" b="1" dirty="0" err="1">
                    <a:latin typeface="+mj-lt"/>
                  </a:rPr>
                  <a:t>dt</a:t>
                </a:r>
                <a:r>
                  <a:rPr lang="it-IT" sz="1800" b="1" dirty="0">
                    <a:latin typeface="+mj-lt"/>
                  </a:rPr>
                  <a:t>) =4 10</a:t>
                </a:r>
                <a:r>
                  <a:rPr lang="it-IT" sz="1800" b="1" baseline="30000" dirty="0">
                    <a:latin typeface="+mj-lt"/>
                  </a:rPr>
                  <a:t>44</a:t>
                </a:r>
                <a:r>
                  <a:rPr lang="it-IT" sz="1800" b="1" dirty="0">
                    <a:latin typeface="+mj-lt"/>
                  </a:rPr>
                  <a:t> erg /(4 10</a:t>
                </a:r>
                <a:r>
                  <a:rPr lang="it-IT" sz="1800" b="1" baseline="30000" dirty="0">
                    <a:latin typeface="+mj-lt"/>
                  </a:rPr>
                  <a:t>33</a:t>
                </a:r>
                <a:r>
                  <a:rPr lang="it-IT" sz="1800" b="1" dirty="0">
                    <a:latin typeface="+mj-lt"/>
                  </a:rPr>
                  <a:t> erg/s) = 10</a:t>
                </a:r>
                <a:r>
                  <a:rPr lang="it-IT" sz="1800" b="1" baseline="30000" dirty="0">
                    <a:latin typeface="+mj-lt"/>
                  </a:rPr>
                  <a:t>11</a:t>
                </a:r>
                <a:r>
                  <a:rPr lang="it-IT" sz="1800" b="1" dirty="0">
                    <a:latin typeface="+mj-lt"/>
                  </a:rPr>
                  <a:t> s= 3300 y</a:t>
                </a:r>
              </a:p>
              <a:p>
                <a:endParaRPr lang="it-IT" sz="2000" dirty="0"/>
              </a:p>
              <a:p>
                <a:endParaRPr lang="it-IT" sz="2000" dirty="0"/>
              </a:p>
              <a:p>
                <a:r>
                  <a:rPr lang="en-US" sz="2000" dirty="0">
                    <a:solidFill>
                      <a:srgbClr val="252525"/>
                    </a:solidFill>
                    <a:latin typeface="+mj-lt"/>
                  </a:rPr>
                  <a:t>Total gravitational potential energy of a sphere of mass </a:t>
                </a:r>
                <a:r>
                  <a:rPr lang="en-US" sz="2000" dirty="0" err="1">
                    <a:solidFill>
                      <a:srgbClr val="252525"/>
                    </a:solidFill>
                    <a:latin typeface="+mj-lt"/>
                  </a:rPr>
                  <a:t>M</a:t>
                </a:r>
                <a:r>
                  <a:rPr lang="en-US" sz="2000" baseline="-25000" dirty="0" err="1">
                    <a:solidFill>
                      <a:srgbClr val="252525"/>
                    </a:solidFill>
                    <a:latin typeface="+mj-lt"/>
                  </a:rPr>
                  <a:t>sun</a:t>
                </a:r>
                <a:r>
                  <a:rPr lang="en-US" sz="2000" dirty="0">
                    <a:solidFill>
                      <a:srgbClr val="252525"/>
                    </a:solidFill>
                    <a:latin typeface="+mj-lt"/>
                  </a:rPr>
                  <a:t> of  radius R is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𝑈</m:t>
                      </m:r>
                      <m:r>
                        <a:rPr lang="it-IT" sz="20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</m:t>
                          </m:r>
                          <m:sSup>
                            <m:sSupPr>
                              <m:ctrlP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it-IT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≅</m:t>
                      </m:r>
                      <m:sSup>
                        <m:sSupPr>
                          <m:ctrlPr>
                            <a:rPr lang="it-I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48</m:t>
                          </m:r>
                        </m:sup>
                      </m:sSup>
                      <m:r>
                        <a:rPr lang="it-IT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t-IT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𝑒𝑟𝑔</m:t>
                      </m:r>
                    </m:oMath>
                  </m:oMathPara>
                </a14:m>
                <a:endParaRPr lang="it-IT" sz="2000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it-IT" sz="2000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it-I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it-I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it-I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dt</m:t>
                          </m:r>
                        </m:den>
                      </m:f>
                      <m:r>
                        <a:rPr lang="it-I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48</m:t>
                              </m:r>
                            </m:sup>
                          </m:sSup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𝑒𝑟𝑔</m:t>
                          </m:r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4 </m:t>
                              </m:r>
                              <m:r>
                                <a:rPr lang="it-IT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33</m:t>
                              </m:r>
                            </m:sup>
                          </m:sSup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𝑒𝑟𝑔</m:t>
                          </m:r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/</m:t>
                          </m:r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it-IT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≅</m:t>
                      </m:r>
                      <m:sSup>
                        <m:sSupPr>
                          <m:ctrlPr>
                            <a:rPr lang="it-I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14</m:t>
                          </m:r>
                        </m:sup>
                      </m:sSup>
                      <m:r>
                        <a:rPr lang="it-I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</m:t>
                      </m:r>
                      <m:r>
                        <a:rPr lang="it-I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 </m:t>
                      </m:r>
                      <m:sSup>
                        <m:sSupPr>
                          <m:ctrlPr>
                            <a:rPr lang="it-I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it-IT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it-I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it-I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US" sz="2000" dirty="0" err="1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1053" y="980728"/>
                <a:ext cx="10282335" cy="5544616"/>
              </a:xfrm>
              <a:blipFill>
                <a:blip r:embed="rId2"/>
                <a:stretch>
                  <a:fillRect l="-534" t="-11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ttangolo 6"/>
          <p:cNvSpPr/>
          <p:nvPr/>
        </p:nvSpPr>
        <p:spPr>
          <a:xfrm>
            <a:off x="1002590" y="3753036"/>
            <a:ext cx="7999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+mj-lt"/>
              </a:rPr>
              <a:t>Ex 2: The Lord Kelvin Sun age </a:t>
            </a:r>
            <a:r>
              <a:rPr lang="it-IT" sz="3600" dirty="0" err="1">
                <a:solidFill>
                  <a:srgbClr val="FF0000"/>
                </a:solidFill>
                <a:latin typeface="+mj-lt"/>
              </a:rPr>
              <a:t>extimation</a:t>
            </a:r>
            <a:r>
              <a:rPr lang="it-IT" sz="3600" dirty="0">
                <a:solidFill>
                  <a:srgbClr val="FF0000"/>
                </a:solidFill>
                <a:latin typeface="+mj-lt"/>
              </a:rPr>
              <a:t> </a:t>
            </a:r>
            <a:endParaRPr lang="en-US" sz="2000" dirty="0">
              <a:latin typeface="+mj-lt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4" name="Indietro o precedente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48887680-024D-86CD-6616-5C2BAD29D401}"/>
              </a:ext>
            </a:extLst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7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8416" y="0"/>
            <a:ext cx="9362728" cy="772732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Ex 3: The Sun age in </a:t>
            </a:r>
            <a:r>
              <a:rPr lang="it-IT" sz="3600" dirty="0" err="1">
                <a:solidFill>
                  <a:srgbClr val="FF0000"/>
                </a:solidFill>
              </a:rPr>
              <a:t>nuclear</a:t>
            </a:r>
            <a:r>
              <a:rPr lang="it-IT" sz="3600" dirty="0">
                <a:solidFill>
                  <a:srgbClr val="FF0000"/>
                </a:solidFill>
              </a:rPr>
              <a:t> fusion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8416" y="965200"/>
            <a:ext cx="10282335" cy="4635584"/>
          </a:xfrm>
        </p:spPr>
        <p:txBody>
          <a:bodyPr>
            <a:normAutofit/>
          </a:bodyPr>
          <a:lstStyle/>
          <a:p>
            <a:r>
              <a:rPr lang="en-US" sz="2000" dirty="0"/>
              <a:t>Nuclear size is 10</a:t>
            </a:r>
            <a:r>
              <a:rPr lang="en-US" sz="2000" baseline="30000" dirty="0"/>
              <a:t>-6</a:t>
            </a:r>
            <a:r>
              <a:rPr lang="en-US" sz="2000" dirty="0"/>
              <a:t> the dimension of atoms</a:t>
            </a:r>
          </a:p>
          <a:p>
            <a:r>
              <a:rPr lang="en-US" sz="2000" dirty="0"/>
              <a:t>Colombian repulsion energy between protons must be 10</a:t>
            </a:r>
            <a:r>
              <a:rPr lang="en-US" sz="2000" baseline="30000" dirty="0"/>
              <a:t>6</a:t>
            </a:r>
            <a:r>
              <a:rPr lang="en-US" sz="2000" dirty="0"/>
              <a:t> higher than atomic binding energy</a:t>
            </a:r>
          </a:p>
          <a:p>
            <a:r>
              <a:rPr lang="en-US" sz="2000" dirty="0"/>
              <a:t>Nuclear binding energy 10</a:t>
            </a:r>
            <a:r>
              <a:rPr lang="en-US" sz="2000" baseline="30000" dirty="0"/>
              <a:t>6</a:t>
            </a:r>
            <a:r>
              <a:rPr lang="en-US" sz="2000" dirty="0"/>
              <a:t> higher than atomic binding energy</a:t>
            </a:r>
          </a:p>
          <a:p>
            <a:r>
              <a:rPr lang="en-US" sz="2000" dirty="0"/>
              <a:t>The Sun age must be 10</a:t>
            </a:r>
            <a:r>
              <a:rPr lang="en-US" sz="2000" baseline="30000" dirty="0"/>
              <a:t>6</a:t>
            </a:r>
            <a:r>
              <a:rPr lang="en-US" sz="2000" dirty="0"/>
              <a:t> higher than foreseen in exercise 1, i.e. order of few 10</a:t>
            </a:r>
            <a:r>
              <a:rPr lang="en-US" sz="2000" baseline="30000" dirty="0"/>
              <a:t>9</a:t>
            </a:r>
            <a:r>
              <a:rPr lang="en-US" sz="2000" dirty="0"/>
              <a:t> y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4" name="Indietro o precedente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48887680-024D-86CD-6616-5C2BAD29D401}"/>
              </a:ext>
            </a:extLst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5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0424" y="116633"/>
            <a:ext cx="9682447" cy="659755"/>
          </a:xfrm>
          <a:ln/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rgbClr val="FF0000"/>
                </a:solidFill>
              </a:rPr>
              <a:t>Exercize</a:t>
            </a:r>
            <a:r>
              <a:rPr lang="it-IT" sz="3600" dirty="0">
                <a:solidFill>
                  <a:srgbClr val="FF0000"/>
                </a:solidFill>
              </a:rPr>
              <a:t> 4: The SN1987A: </a:t>
            </a:r>
            <a:r>
              <a:rPr lang="it-IT" sz="3600" dirty="0" err="1">
                <a:solidFill>
                  <a:srgbClr val="FF0000"/>
                </a:solidFill>
              </a:rPr>
              <a:t>how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many</a:t>
            </a:r>
            <a:r>
              <a:rPr lang="it-IT" sz="3600" dirty="0">
                <a:solidFill>
                  <a:srgbClr val="FF0000"/>
                </a:solidFill>
              </a:rPr>
              <a:t> events?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2063750" y="980728"/>
            <a:ext cx="7239000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dirty="0">
                <a:latin typeface="+mj-lt"/>
                <a:cs typeface="Times New Roman" pitchFamily="18" charset="0"/>
              </a:rPr>
              <a:t>1- Energy </a:t>
            </a:r>
            <a:r>
              <a:rPr lang="it-IT" dirty="0" err="1">
                <a:latin typeface="+mj-lt"/>
                <a:cs typeface="Times New Roman" pitchFamily="18" charset="0"/>
              </a:rPr>
              <a:t>released</a:t>
            </a:r>
            <a:r>
              <a:rPr lang="it-IT" dirty="0">
                <a:latin typeface="+mj-lt"/>
                <a:cs typeface="Times New Roman" pitchFamily="18" charset="0"/>
              </a:rPr>
              <a:t> 2.5 10</a:t>
            </a:r>
            <a:r>
              <a:rPr lang="it-IT" baseline="30000" dirty="0">
                <a:latin typeface="+mj-lt"/>
                <a:cs typeface="Times New Roman" pitchFamily="18" charset="0"/>
              </a:rPr>
              <a:t>53</a:t>
            </a:r>
            <a:r>
              <a:rPr lang="it-IT" dirty="0">
                <a:latin typeface="+mj-lt"/>
                <a:cs typeface="Times New Roman" pitchFamily="18" charset="0"/>
              </a:rPr>
              <a:t> erg </a:t>
            </a:r>
          </a:p>
          <a:p>
            <a:pPr algn="l"/>
            <a:r>
              <a:rPr lang="it-IT" dirty="0">
                <a:latin typeface="+mj-lt"/>
                <a:cs typeface="Times New Roman" pitchFamily="18" charset="0"/>
              </a:rPr>
              <a:t>2- </a:t>
            </a:r>
            <a:r>
              <a:rPr lang="it-IT" dirty="0" err="1">
                <a:latin typeface="+mj-lt"/>
                <a:cs typeface="Times New Roman" pitchFamily="18" charset="0"/>
              </a:rPr>
              <a:t>Average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</a:t>
            </a:r>
            <a:r>
              <a:rPr lang="en-US" dirty="0">
                <a:latin typeface="Symbol" pitchFamily="18" charset="2"/>
                <a:cs typeface="Times New Roman" pitchFamily="18" charset="0"/>
              </a:rPr>
              <a:t>n</a:t>
            </a:r>
            <a:r>
              <a:rPr lang="en-US" baseline="-16000" dirty="0">
                <a:latin typeface="Comic Sans MS" pitchFamily="66" charset="0"/>
                <a:cs typeface="Times New Roman" pitchFamily="18" charset="0"/>
              </a:rPr>
              <a:t>e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>
                <a:latin typeface="+mj-lt"/>
                <a:cs typeface="Times New Roman" pitchFamily="18" charset="0"/>
              </a:rPr>
              <a:t>energy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</a:t>
            </a:r>
            <a:r>
              <a:rPr lang="en-US" dirty="0">
                <a:latin typeface="+mj-lt"/>
                <a:cs typeface="Times New Roman" pitchFamily="18" charset="0"/>
              </a:rPr>
              <a:t> 16 MeV = 2.5 10</a:t>
            </a:r>
            <a:r>
              <a:rPr lang="en-US" baseline="30000" dirty="0">
                <a:latin typeface="+mj-lt"/>
                <a:cs typeface="Times New Roman" pitchFamily="18" charset="0"/>
              </a:rPr>
              <a:t>-5 </a:t>
            </a:r>
            <a:r>
              <a:rPr lang="en-US" dirty="0">
                <a:latin typeface="+mj-lt"/>
                <a:cs typeface="Times New Roman" pitchFamily="18" charset="0"/>
              </a:rPr>
              <a:t>erg</a:t>
            </a:r>
          </a:p>
          <a:p>
            <a:pPr algn="l"/>
            <a:r>
              <a:rPr lang="en-US" dirty="0">
                <a:latin typeface="+mj-lt"/>
                <a:cs typeface="Times New Roman" pitchFamily="18" charset="0"/>
              </a:rPr>
              <a:t>3- </a:t>
            </a:r>
            <a:r>
              <a:rPr lang="en-US" dirty="0" err="1">
                <a:latin typeface="+mj-lt"/>
                <a:cs typeface="Times New Roman" pitchFamily="18" charset="0"/>
              </a:rPr>
              <a:t>N</a:t>
            </a:r>
            <a:r>
              <a:rPr lang="en-US" baseline="-14000" dirty="0" err="1">
                <a:latin typeface="+mj-lt"/>
                <a:cs typeface="Times New Roman" pitchFamily="18" charset="0"/>
              </a:rPr>
              <a:t>source</a:t>
            </a:r>
            <a:r>
              <a:rPr lang="en-US" dirty="0">
                <a:latin typeface="+mj-lt"/>
                <a:cs typeface="Times New Roman" pitchFamily="18" charset="0"/>
              </a:rPr>
              <a:t>= (1/6)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</a:t>
            </a:r>
            <a:r>
              <a:rPr lang="en-US" dirty="0">
                <a:latin typeface="+mj-lt"/>
                <a:cs typeface="Times New Roman" pitchFamily="18" charset="0"/>
              </a:rPr>
              <a:t> 2.5 10</a:t>
            </a:r>
            <a:r>
              <a:rPr lang="en-US" baseline="30000" dirty="0">
                <a:latin typeface="+mj-lt"/>
                <a:cs typeface="Times New Roman" pitchFamily="18" charset="0"/>
              </a:rPr>
              <a:t>53</a:t>
            </a:r>
            <a:r>
              <a:rPr lang="en-US" dirty="0">
                <a:latin typeface="+mj-lt"/>
                <a:cs typeface="Times New Roman" pitchFamily="18" charset="0"/>
              </a:rPr>
              <a:t>/ (2.5 10</a:t>
            </a:r>
            <a:r>
              <a:rPr lang="en-US" baseline="30000" dirty="0">
                <a:latin typeface="+mj-lt"/>
                <a:cs typeface="Times New Roman" pitchFamily="18" charset="0"/>
              </a:rPr>
              <a:t>-5</a:t>
            </a:r>
            <a:r>
              <a:rPr lang="en-US" dirty="0">
                <a:latin typeface="+mj-lt"/>
                <a:cs typeface="Times New Roman" pitchFamily="18" charset="0"/>
              </a:rPr>
              <a:t>)= 1.7 10</a:t>
            </a:r>
            <a:r>
              <a:rPr lang="en-US" baseline="30000" dirty="0">
                <a:latin typeface="+mj-lt"/>
                <a:cs typeface="Times New Roman" pitchFamily="18" charset="0"/>
              </a:rPr>
              <a:t>57   </a:t>
            </a:r>
            <a:r>
              <a:rPr lang="en-US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</a:t>
            </a:r>
            <a:r>
              <a:rPr lang="en-US" dirty="0">
                <a:latin typeface="Symbol" pitchFamily="18" charset="2"/>
                <a:cs typeface="Times New Roman" pitchFamily="18" charset="0"/>
              </a:rPr>
              <a:t>n</a:t>
            </a:r>
            <a:r>
              <a:rPr lang="en-US" baseline="-16000" dirty="0">
                <a:latin typeface="Comic Sans MS" pitchFamily="66" charset="0"/>
                <a:cs typeface="Times New Roman" pitchFamily="18" charset="0"/>
              </a:rPr>
              <a:t>e 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endParaRPr lang="it-IT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057400" y="2132857"/>
            <a:ext cx="80772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dirty="0">
                <a:latin typeface="+mj-lt"/>
                <a:cs typeface="Times New Roman" pitchFamily="18" charset="0"/>
              </a:rPr>
              <a:t>4- </a:t>
            </a:r>
            <a:r>
              <a:rPr lang="en-US" baseline="30000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+mj-lt"/>
                <a:cs typeface="Times New Roman" pitchFamily="18" charset="0"/>
              </a:rPr>
              <a:t>LMC Distance :                   D=52 </a:t>
            </a:r>
            <a:r>
              <a:rPr lang="en-US" dirty="0" err="1">
                <a:latin typeface="+mj-lt"/>
                <a:cs typeface="Times New Roman" pitchFamily="18" charset="0"/>
              </a:rPr>
              <a:t>kpc</a:t>
            </a:r>
            <a:r>
              <a:rPr lang="en-US" dirty="0">
                <a:latin typeface="+mj-lt"/>
                <a:cs typeface="Times New Roman" pitchFamily="18" charset="0"/>
              </a:rPr>
              <a:t> = 1.6 10</a:t>
            </a:r>
            <a:r>
              <a:rPr lang="en-US" baseline="30000" dirty="0">
                <a:latin typeface="+mj-lt"/>
                <a:cs typeface="Times New Roman" pitchFamily="18" charset="0"/>
              </a:rPr>
              <a:t>23</a:t>
            </a:r>
            <a:r>
              <a:rPr lang="en-US" dirty="0">
                <a:latin typeface="+mj-lt"/>
                <a:cs typeface="Times New Roman" pitchFamily="18" charset="0"/>
              </a:rPr>
              <a:t> cm</a:t>
            </a:r>
          </a:p>
          <a:p>
            <a:pPr algn="l"/>
            <a:r>
              <a:rPr lang="en-US" dirty="0">
                <a:latin typeface="+mj-lt"/>
                <a:cs typeface="Times New Roman" pitchFamily="18" charset="0"/>
              </a:rPr>
              <a:t>5- </a:t>
            </a:r>
            <a:r>
              <a:rPr lang="it-IT" dirty="0" err="1">
                <a:latin typeface="+mj-lt"/>
                <a:cs typeface="Times New Roman" pitchFamily="18" charset="0"/>
              </a:rPr>
              <a:t>Fluency</a:t>
            </a:r>
            <a:r>
              <a:rPr lang="it-IT" dirty="0">
                <a:latin typeface="+mj-lt"/>
                <a:cs typeface="Times New Roman" pitchFamily="18" charset="0"/>
              </a:rPr>
              <a:t> </a:t>
            </a:r>
            <a:r>
              <a:rPr lang="it-IT" dirty="0" err="1">
                <a:latin typeface="+mj-lt"/>
                <a:cs typeface="Times New Roman" pitchFamily="18" charset="0"/>
              </a:rPr>
              <a:t>at</a:t>
            </a:r>
            <a:r>
              <a:rPr lang="it-IT" dirty="0">
                <a:latin typeface="+mj-lt"/>
                <a:cs typeface="Times New Roman" pitchFamily="18" charset="0"/>
              </a:rPr>
              <a:t> Earth:                F = </a:t>
            </a:r>
            <a:r>
              <a:rPr lang="it-IT" dirty="0" err="1">
                <a:latin typeface="+mj-lt"/>
                <a:cs typeface="Times New Roman" pitchFamily="18" charset="0"/>
              </a:rPr>
              <a:t>N</a:t>
            </a:r>
            <a:r>
              <a:rPr lang="it-IT" baseline="-30000" dirty="0" err="1">
                <a:latin typeface="+mj-lt"/>
                <a:cs typeface="Times New Roman" pitchFamily="18" charset="0"/>
              </a:rPr>
              <a:t>Source</a:t>
            </a:r>
            <a:r>
              <a:rPr lang="it-IT" dirty="0">
                <a:latin typeface="+mj-lt"/>
                <a:cs typeface="Times New Roman" pitchFamily="18" charset="0"/>
              </a:rPr>
              <a:t>/4pD</a:t>
            </a:r>
            <a:r>
              <a:rPr lang="it-IT" baseline="30000" dirty="0">
                <a:latin typeface="+mj-lt"/>
                <a:cs typeface="Times New Roman" pitchFamily="18" charset="0"/>
              </a:rPr>
              <a:t>2  </a:t>
            </a:r>
            <a:r>
              <a:rPr lang="it-IT" dirty="0">
                <a:latin typeface="+mj-lt"/>
                <a:cs typeface="Times New Roman" pitchFamily="18" charset="0"/>
              </a:rPr>
              <a:t>= 0.5 10</a:t>
            </a:r>
            <a:r>
              <a:rPr lang="it-IT" baseline="30000" dirty="0">
                <a:latin typeface="+mj-lt"/>
                <a:cs typeface="Times New Roman" pitchFamily="18" charset="0"/>
              </a:rPr>
              <a:t>10</a:t>
            </a:r>
            <a:r>
              <a:rPr lang="it-IT" dirty="0">
                <a:latin typeface="+mj-lt"/>
                <a:cs typeface="Times New Roman" pitchFamily="18" charset="0"/>
              </a:rPr>
              <a:t>  cm</a:t>
            </a:r>
            <a:r>
              <a:rPr lang="it-IT" baseline="30000" dirty="0">
                <a:latin typeface="+mj-lt"/>
                <a:cs typeface="Times New Roman" pitchFamily="18" charset="0"/>
              </a:rPr>
              <a:t>-2</a:t>
            </a:r>
            <a:endParaRPr lang="it-IT" dirty="0">
              <a:latin typeface="+mj-lt"/>
              <a:cs typeface="Times New Roman" pitchFamily="18" charset="0"/>
            </a:endParaRPr>
          </a:p>
          <a:p>
            <a:pPr algn="l"/>
            <a:r>
              <a:rPr lang="en-US" dirty="0">
                <a:latin typeface="+mj-lt"/>
                <a:cs typeface="Times New Roman" pitchFamily="18" charset="0"/>
              </a:rPr>
              <a:t>6- Targets in 1 </a:t>
            </a:r>
            <a:r>
              <a:rPr lang="en-US" dirty="0" err="1">
                <a:latin typeface="+mj-lt"/>
                <a:cs typeface="Times New Roman" pitchFamily="18" charset="0"/>
              </a:rPr>
              <a:t>Kt</a:t>
            </a:r>
            <a:r>
              <a:rPr lang="en-US" dirty="0">
                <a:latin typeface="+mj-lt"/>
                <a:cs typeface="Times New Roman" pitchFamily="18" charset="0"/>
              </a:rPr>
              <a:t> water:         </a:t>
            </a:r>
            <a:r>
              <a:rPr lang="en-US" dirty="0" err="1">
                <a:latin typeface="+mj-lt"/>
                <a:cs typeface="Times New Roman" pitchFamily="18" charset="0"/>
              </a:rPr>
              <a:t>N</a:t>
            </a:r>
            <a:r>
              <a:rPr lang="en-US" baseline="-30000" dirty="0" err="1">
                <a:latin typeface="+mj-lt"/>
                <a:cs typeface="Times New Roman" pitchFamily="18" charset="0"/>
              </a:rPr>
              <a:t>t</a:t>
            </a:r>
            <a:r>
              <a:rPr lang="en-US" baseline="-30000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+mj-lt"/>
                <a:cs typeface="Times New Roman" pitchFamily="18" charset="0"/>
              </a:rPr>
              <a:t>= 0.7 10</a:t>
            </a:r>
            <a:r>
              <a:rPr lang="en-US" baseline="30000" dirty="0">
                <a:latin typeface="+mj-lt"/>
                <a:cs typeface="Times New Roman" pitchFamily="18" charset="0"/>
              </a:rPr>
              <a:t>32</a:t>
            </a:r>
            <a:r>
              <a:rPr lang="en-US" dirty="0">
                <a:latin typeface="+mj-lt"/>
                <a:cs typeface="Times New Roman" pitchFamily="18" charset="0"/>
              </a:rPr>
              <a:t> protons</a:t>
            </a:r>
          </a:p>
          <a:p>
            <a:pPr algn="l"/>
            <a:r>
              <a:rPr lang="en-US" dirty="0">
                <a:latin typeface="+mj-lt"/>
                <a:cs typeface="Times New Roman" pitchFamily="18" charset="0"/>
              </a:rPr>
              <a:t>7- </a:t>
            </a:r>
            <a:r>
              <a:rPr lang="it-IT" dirty="0">
                <a:latin typeface="+mj-lt"/>
                <a:cs typeface="Times New Roman" pitchFamily="18" charset="0"/>
              </a:rPr>
              <a:t>cross </a:t>
            </a:r>
            <a:r>
              <a:rPr lang="it-IT" dirty="0" err="1">
                <a:latin typeface="+mj-lt"/>
                <a:cs typeface="Times New Roman" pitchFamily="18" charset="0"/>
              </a:rPr>
              <a:t>section</a:t>
            </a:r>
            <a:r>
              <a:rPr lang="it-IT" dirty="0">
                <a:latin typeface="+mj-lt"/>
                <a:cs typeface="Times New Roman" pitchFamily="18" charset="0"/>
              </a:rPr>
              <a:t>:                      </a:t>
            </a:r>
            <a:r>
              <a:rPr lang="it-IT" b="1" dirty="0">
                <a:latin typeface="Symbol" pitchFamily="18" charset="2"/>
                <a:cs typeface="Times New Roman" pitchFamily="18" charset="0"/>
              </a:rPr>
              <a:t>s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(</a:t>
            </a:r>
            <a:r>
              <a:rPr lang="en-US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</a:t>
            </a:r>
            <a:r>
              <a:rPr lang="it-IT" dirty="0" err="1">
                <a:latin typeface="Symbol" pitchFamily="18" charset="2"/>
                <a:cs typeface="Times New Roman" pitchFamily="18" charset="0"/>
              </a:rPr>
              <a:t>n</a:t>
            </a:r>
            <a:r>
              <a:rPr lang="it-IT" baseline="-12000" dirty="0" err="1">
                <a:latin typeface="Comic Sans MS" pitchFamily="66" charset="0"/>
                <a:cs typeface="Times New Roman" pitchFamily="18" charset="0"/>
              </a:rPr>
              <a:t>e</a:t>
            </a:r>
            <a:r>
              <a:rPr lang="it-IT" dirty="0" err="1">
                <a:latin typeface="Comic Sans MS" pitchFamily="66" charset="0"/>
                <a:cs typeface="Times New Roman" pitchFamily="18" charset="0"/>
              </a:rPr>
              <a:t>+p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) </a:t>
            </a:r>
            <a:r>
              <a:rPr lang="it-IT" dirty="0">
                <a:latin typeface="+mj-lt"/>
                <a:cs typeface="Times New Roman" pitchFamily="18" charset="0"/>
              </a:rPr>
              <a:t>~ </a:t>
            </a:r>
            <a:r>
              <a:rPr lang="it-IT" b="1" dirty="0">
                <a:latin typeface="+mj-lt"/>
                <a:cs typeface="Times New Roman" pitchFamily="18" charset="0"/>
              </a:rPr>
              <a:t>2x10</a:t>
            </a:r>
            <a:r>
              <a:rPr lang="it-IT" b="1" baseline="30000" dirty="0">
                <a:latin typeface="+mj-lt"/>
                <a:cs typeface="Times New Roman" pitchFamily="18" charset="0"/>
              </a:rPr>
              <a:t>-41</a:t>
            </a:r>
            <a:r>
              <a:rPr lang="it-IT" b="1" dirty="0">
                <a:latin typeface="+mj-lt"/>
                <a:cs typeface="Times New Roman" pitchFamily="18" charset="0"/>
              </a:rPr>
              <a:t> cm</a:t>
            </a:r>
            <a:r>
              <a:rPr lang="it-IT" b="1" baseline="30000" dirty="0">
                <a:latin typeface="+mj-lt"/>
                <a:cs typeface="Times New Roman" pitchFamily="18" charset="0"/>
              </a:rPr>
              <a:t>2</a:t>
            </a:r>
            <a:r>
              <a:rPr lang="it-IT" dirty="0">
                <a:latin typeface="+mj-lt"/>
                <a:cs typeface="Times New Roman" pitchFamily="18" charset="0"/>
              </a:rPr>
              <a:t>   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2057400" y="3429001"/>
            <a:ext cx="8153400" cy="1200329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>
                <a:latin typeface="+mj-lt"/>
                <a:cs typeface="Times New Roman" pitchFamily="18" charset="0"/>
              </a:rPr>
              <a:t>8- N</a:t>
            </a:r>
            <a:r>
              <a:rPr lang="en-US" sz="1600" baseline="-6000" dirty="0">
                <a:latin typeface="+mj-lt"/>
                <a:cs typeface="Times New Roman" pitchFamily="18" charset="0"/>
              </a:rPr>
              <a:t>e</a:t>
            </a:r>
            <a:r>
              <a:rPr lang="en-US" dirty="0">
                <a:latin typeface="+mj-lt"/>
                <a:cs typeface="Times New Roman" pitchFamily="18" charset="0"/>
              </a:rPr>
              <a:t>+ = F 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cm</a:t>
            </a:r>
            <a:r>
              <a:rPr lang="it-IT" baseline="300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-2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)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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cm</a:t>
            </a:r>
            <a:r>
              <a:rPr lang="it-IT" baseline="300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)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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 err="1">
                <a:latin typeface="+mj-lt"/>
                <a:cs typeface="Times New Roman" pitchFamily="18" charset="0"/>
              </a:rPr>
              <a:t>N</a:t>
            </a:r>
            <a:r>
              <a:rPr lang="en-US" baseline="-30000" dirty="0" err="1">
                <a:latin typeface="+mj-lt"/>
                <a:cs typeface="Times New Roman" pitchFamily="18" charset="0"/>
              </a:rPr>
              <a:t>t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(kt</a:t>
            </a:r>
            <a:r>
              <a:rPr lang="en-US" baseline="300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-1</a:t>
            </a:r>
            <a:r>
              <a:rPr 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)</a:t>
            </a:r>
            <a:r>
              <a:rPr lang="en-US" dirty="0">
                <a:latin typeface="+mj-lt"/>
                <a:cs typeface="Times New Roman" pitchFamily="18" charset="0"/>
              </a:rPr>
              <a:t>= </a:t>
            </a:r>
            <a:r>
              <a:rPr lang="it-IT" dirty="0">
                <a:latin typeface="+mj-lt"/>
                <a:cs typeface="Times New Roman" pitchFamily="18" charset="0"/>
              </a:rPr>
              <a:t>0.5 10</a:t>
            </a:r>
            <a:r>
              <a:rPr lang="it-IT" baseline="30000" dirty="0">
                <a:latin typeface="+mj-lt"/>
                <a:cs typeface="Times New Roman" pitchFamily="18" charset="0"/>
              </a:rPr>
              <a:t>10</a:t>
            </a:r>
            <a:r>
              <a:rPr lang="it-IT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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baseline="30000" dirty="0">
                <a:latin typeface="+mj-lt"/>
                <a:cs typeface="Times New Roman" pitchFamily="18" charset="0"/>
              </a:rPr>
              <a:t> </a:t>
            </a:r>
            <a:r>
              <a:rPr lang="en-US" dirty="0">
                <a:latin typeface="+mj-lt"/>
                <a:cs typeface="Times New Roman" pitchFamily="18" charset="0"/>
              </a:rPr>
              <a:t>2x10</a:t>
            </a:r>
            <a:r>
              <a:rPr lang="en-US" baseline="30000" dirty="0">
                <a:latin typeface="+mj-lt"/>
                <a:cs typeface="Times New Roman" pitchFamily="18" charset="0"/>
              </a:rPr>
              <a:t>-41</a:t>
            </a:r>
            <a:r>
              <a:rPr lang="en-US" dirty="0">
                <a:latin typeface="+mj-lt"/>
                <a:cs typeface="Times New Roman" pitchFamily="18" charset="0"/>
                <a:sym typeface="Symbol" pitchFamily="18" charset="2"/>
              </a:rPr>
              <a:t></a:t>
            </a:r>
            <a:r>
              <a:rPr lang="en-US" dirty="0">
                <a:latin typeface="+mj-lt"/>
                <a:cs typeface="Times New Roman" pitchFamily="18" charset="0"/>
              </a:rPr>
              <a:t> 0.7 10</a:t>
            </a:r>
            <a:r>
              <a:rPr lang="en-US" baseline="30000" dirty="0">
                <a:latin typeface="+mj-lt"/>
                <a:cs typeface="Times New Roman" pitchFamily="18" charset="0"/>
              </a:rPr>
              <a:t>32  </a:t>
            </a:r>
          </a:p>
          <a:p>
            <a:pPr algn="l"/>
            <a:r>
              <a:rPr lang="en-US" baseline="30000" dirty="0">
                <a:latin typeface="+mj-lt"/>
                <a:cs typeface="Times New Roman" pitchFamily="18" charset="0"/>
              </a:rPr>
              <a:t>                          </a:t>
            </a:r>
            <a:r>
              <a:rPr lang="en-US" dirty="0">
                <a:latin typeface="+mj-lt"/>
                <a:cs typeface="Times New Roman" pitchFamily="18" charset="0"/>
              </a:rPr>
              <a:t>= 7 positrons/</a:t>
            </a:r>
            <a:r>
              <a:rPr lang="en-US" dirty="0" err="1">
                <a:latin typeface="+mj-lt"/>
                <a:cs typeface="Times New Roman" pitchFamily="18" charset="0"/>
              </a:rPr>
              <a:t>kt</a:t>
            </a:r>
            <a:endParaRPr lang="en-US" dirty="0">
              <a:latin typeface="+mj-lt"/>
              <a:cs typeface="Times New Roman" pitchFamily="18" charset="0"/>
            </a:endParaRPr>
          </a:p>
          <a:p>
            <a:pPr algn="l"/>
            <a:r>
              <a:rPr lang="en-US" dirty="0">
                <a:latin typeface="+mj-lt"/>
                <a:cs typeface="Times New Roman" pitchFamily="18" charset="0"/>
              </a:rPr>
              <a:t>9 – M(Kam II) = 2.1 </a:t>
            </a:r>
            <a:r>
              <a:rPr lang="en-US" dirty="0" err="1">
                <a:latin typeface="+mj-lt"/>
                <a:cs typeface="Times New Roman" pitchFamily="18" charset="0"/>
              </a:rPr>
              <a:t>kt</a:t>
            </a:r>
            <a:r>
              <a:rPr lang="en-US" dirty="0">
                <a:latin typeface="+mj-lt"/>
                <a:cs typeface="Times New Roman" pitchFamily="18" charset="0"/>
              </a:rPr>
              <a:t>, efficiency</a:t>
            </a:r>
            <a:r>
              <a:rPr lang="en-U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dirty="0">
                <a:latin typeface="Symbol" pitchFamily="18" charset="2"/>
                <a:cs typeface="Times New Roman" pitchFamily="18" charset="0"/>
              </a:rPr>
              <a:t>e</a:t>
            </a:r>
            <a:r>
              <a:rPr lang="en-US" dirty="0">
                <a:latin typeface="+mj-lt"/>
                <a:cs typeface="Times New Roman" pitchFamily="18" charset="0"/>
              </a:rPr>
              <a:t>~ 80%</a:t>
            </a:r>
          </a:p>
          <a:p>
            <a:pPr algn="l"/>
            <a:r>
              <a:rPr lang="en-US" dirty="0">
                <a:latin typeface="+mj-lt"/>
                <a:cs typeface="Times New Roman" pitchFamily="18" charset="0"/>
              </a:rPr>
              <a:t>10 – Events in Kam II = 7 x 2.1 x e ~ </a:t>
            </a:r>
            <a:r>
              <a:rPr lang="en-US" sz="1600" b="1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12 events</a:t>
            </a: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3650876" y="4629330"/>
            <a:ext cx="3695371" cy="64633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+mj-lt"/>
              </a:rPr>
              <a:t>For a SN @ Galactic Center (8.5 </a:t>
            </a:r>
            <a:r>
              <a:rPr lang="en-US" dirty="0" err="1">
                <a:latin typeface="+mj-lt"/>
              </a:rPr>
              <a:t>kpc</a:t>
            </a:r>
            <a:r>
              <a:rPr lang="en-US" dirty="0">
                <a:latin typeface="+mj-lt"/>
              </a:rPr>
              <a:t>) : </a:t>
            </a:r>
          </a:p>
          <a:p>
            <a:pPr algn="l"/>
            <a:r>
              <a:rPr lang="en-US" dirty="0">
                <a:latin typeface="+mj-lt"/>
              </a:rPr>
              <a:t>N </a:t>
            </a:r>
            <a:r>
              <a:rPr lang="en-US" baseline="-12000" dirty="0">
                <a:latin typeface="+mj-lt"/>
              </a:rPr>
              <a:t>events</a:t>
            </a:r>
            <a:r>
              <a:rPr lang="en-US" dirty="0">
                <a:latin typeface="+mj-lt"/>
              </a:rPr>
              <a:t>= 7x(52/8.5)</a:t>
            </a:r>
            <a:r>
              <a:rPr lang="en-US" baseline="30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 =  260 e</a:t>
            </a:r>
            <a:r>
              <a:rPr lang="en-US" baseline="30000" dirty="0">
                <a:latin typeface="+mj-lt"/>
              </a:rPr>
              <a:t>+</a:t>
            </a:r>
            <a:r>
              <a:rPr lang="en-US" dirty="0">
                <a:latin typeface="+mj-lt"/>
              </a:rPr>
              <a:t>/</a:t>
            </a:r>
            <a:r>
              <a:rPr lang="en-US" dirty="0" err="1">
                <a:latin typeface="+mj-lt"/>
              </a:rPr>
              <a:t>kt</a:t>
            </a:r>
            <a:endParaRPr lang="en-US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27827" y="5485701"/>
            <a:ext cx="22317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Exercize</a:t>
            </a:r>
            <a:r>
              <a:rPr lang="it-IT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5: </a:t>
            </a:r>
            <a:endParaRPr lang="en-US" sz="2000" dirty="0">
              <a:latin typeface="+mj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889628" y="5428335"/>
            <a:ext cx="7174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IMB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had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smaller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PMTs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that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Kamiokende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,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less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covered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area,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thus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an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higher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energy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threshold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(20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MeV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) and a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much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smaller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detection</a:t>
            </a:r>
            <a:r>
              <a:rPr lang="it-IT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efficiency</a:t>
            </a:r>
            <a:endParaRPr lang="en-US" sz="16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6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 dirty="0"/>
          </a:p>
        </p:txBody>
      </p:sp>
      <p:sp>
        <p:nvSpPr>
          <p:cNvPr id="2" name="Indietro o precedente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1AAB8337-6E0B-D435-DA4A-64804F2BDC14}"/>
              </a:ext>
            </a:extLst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3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1992314" y="1268993"/>
            <a:ext cx="8353425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buFontTx/>
              <a:buChar char="•"/>
            </a:pPr>
            <a:r>
              <a:rPr lang="en-US" dirty="0">
                <a:latin typeface="+mj-lt"/>
              </a:rPr>
              <a:t>The observation of SN </a:t>
            </a:r>
            <a:r>
              <a:rPr lang="en-US" dirty="0">
                <a:latin typeface="Symbol" panose="05050102010706020507" pitchFamily="18" charset="2"/>
              </a:rPr>
              <a:t>n</a:t>
            </a:r>
            <a:r>
              <a:rPr lang="en-US" dirty="0">
                <a:latin typeface="+mj-lt"/>
              </a:rPr>
              <a:t>’s brings a better understanding of the core collapse mechanism from the feature of the time and energy spectra;</a:t>
            </a:r>
          </a:p>
          <a:p>
            <a:pPr algn="l">
              <a:buFontTx/>
              <a:buChar char="•"/>
            </a:pPr>
            <a:r>
              <a:rPr lang="en-US" dirty="0">
                <a:latin typeface="+mj-lt"/>
              </a:rPr>
              <a:t>Moreover, an estimation of the neutrino masses could be done in the following manner. The velocity of a particle of energy </a:t>
            </a:r>
            <a:r>
              <a:rPr lang="en-US" i="1" dirty="0">
                <a:latin typeface="+mj-lt"/>
              </a:rPr>
              <a:t>E</a:t>
            </a:r>
            <a:r>
              <a:rPr lang="en-US" dirty="0">
                <a:latin typeface="+mj-lt"/>
              </a:rPr>
              <a:t> and mass </a:t>
            </a:r>
            <a:r>
              <a:rPr lang="en-US" i="1" dirty="0">
                <a:latin typeface="+mj-lt"/>
              </a:rPr>
              <a:t>m</a:t>
            </a:r>
            <a:r>
              <a:rPr lang="en-US" dirty="0">
                <a:latin typeface="+mj-lt"/>
              </a:rPr>
              <a:t>, with </a:t>
            </a:r>
            <a:r>
              <a:rPr lang="en-US" i="1" dirty="0">
                <a:latin typeface="+mj-lt"/>
              </a:rPr>
              <a:t>E</a:t>
            </a:r>
            <a:r>
              <a:rPr lang="en-US" dirty="0">
                <a:latin typeface="+mj-lt"/>
              </a:rPr>
              <a:t> &gt;&gt; </a:t>
            </a:r>
            <a:r>
              <a:rPr lang="en-US" i="1" dirty="0">
                <a:latin typeface="+mj-lt"/>
              </a:rPr>
              <a:t>m</a:t>
            </a:r>
            <a:r>
              <a:rPr lang="en-US" dirty="0">
                <a:latin typeface="+mj-lt"/>
              </a:rPr>
              <a:t>, is given by (with c = 1): </a:t>
            </a:r>
          </a:p>
        </p:txBody>
      </p:sp>
      <p:sp>
        <p:nvSpPr>
          <p:cNvPr id="271452" name="Rectangle 92"/>
          <p:cNvSpPr>
            <a:spLocks noChangeArrowheads="1"/>
          </p:cNvSpPr>
          <p:nvPr/>
        </p:nvSpPr>
        <p:spPr bwMode="auto">
          <a:xfrm>
            <a:off x="1992313" y="3510692"/>
            <a:ext cx="874871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buFontTx/>
              <a:buChar char="•"/>
            </a:pPr>
            <a:r>
              <a:rPr lang="en-US" dirty="0">
                <a:latin typeface="+mj-lt"/>
              </a:rPr>
              <a:t>Thus, for a SN at distance </a:t>
            </a:r>
            <a:r>
              <a:rPr lang="en-US" i="1" dirty="0">
                <a:latin typeface="+mj-lt"/>
              </a:rPr>
              <a:t>d</a:t>
            </a:r>
            <a:r>
              <a:rPr lang="en-US" dirty="0">
                <a:latin typeface="+mj-lt"/>
              </a:rPr>
              <a:t>, the delay of a </a:t>
            </a:r>
            <a:r>
              <a:rPr lang="en-US" dirty="0">
                <a:latin typeface="Symbol" panose="05050102010706020507" pitchFamily="18" charset="2"/>
              </a:rPr>
              <a:t>n </a:t>
            </a:r>
            <a:r>
              <a:rPr lang="en-US" dirty="0">
                <a:latin typeface="+mj-lt"/>
              </a:rPr>
              <a:t>from the highest/lowest energy neutrino,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>
                <a:latin typeface="+mj-lt"/>
              </a:rPr>
              <a:t>E, due to its mass is (in proper units)</a:t>
            </a:r>
          </a:p>
        </p:txBody>
      </p:sp>
      <p:sp>
        <p:nvSpPr>
          <p:cNvPr id="271474" name="Rectangle 114"/>
          <p:cNvSpPr>
            <a:spLocks noChangeArrowheads="1"/>
          </p:cNvSpPr>
          <p:nvPr/>
        </p:nvSpPr>
        <p:spPr bwMode="auto">
          <a:xfrm>
            <a:off x="1917410" y="4797656"/>
            <a:ext cx="878681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buFontTx/>
              <a:buChar char="•"/>
            </a:pPr>
            <a:r>
              <a:rPr lang="en-US" dirty="0">
                <a:latin typeface="+mj-lt"/>
              </a:rPr>
              <a:t> Therefore, neutrinos of different energies released at the same instant should show a spread in their arrival time. For SN1987A, assuming Kam data and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>
                <a:latin typeface="+mj-lt"/>
              </a:rPr>
              <a:t>t=13 s,</a:t>
            </a:r>
            <a:r>
              <a:rPr lang="en-US" dirty="0">
                <a:solidFill>
                  <a:prstClr val="black"/>
                </a:solidFill>
                <a:latin typeface="Symbol" panose="05050102010706020507" pitchFamily="18" charset="2"/>
              </a:rPr>
              <a:t> D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E=30 MeV and d=50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kpc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we get:</a:t>
            </a:r>
            <a:r>
              <a:rPr lang="en-US" dirty="0">
                <a:latin typeface="+mj-lt"/>
              </a:rPr>
              <a:t>  </a:t>
            </a:r>
          </a:p>
        </p:txBody>
      </p:sp>
      <p:sp>
        <p:nvSpPr>
          <p:cNvPr id="271476" name="Rectangle 116"/>
          <p:cNvSpPr>
            <a:spLocks noGrp="1" noChangeArrowheads="1"/>
          </p:cNvSpPr>
          <p:nvPr>
            <p:ph type="title"/>
          </p:nvPr>
        </p:nvSpPr>
        <p:spPr>
          <a:xfrm>
            <a:off x="867747" y="44625"/>
            <a:ext cx="9114453" cy="702351"/>
          </a:xfrm>
          <a:noFill/>
          <a:ln/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Ex 6: Neutrino mass </a:t>
            </a:r>
            <a:r>
              <a:rPr lang="it-IT" sz="3600" dirty="0" err="1">
                <a:solidFill>
                  <a:srgbClr val="FF0000"/>
                </a:solidFill>
              </a:rPr>
              <a:t>limit</a:t>
            </a:r>
            <a:r>
              <a:rPr lang="it-IT" sz="3600" dirty="0">
                <a:solidFill>
                  <a:srgbClr val="FF0000"/>
                </a:solidFill>
              </a:rPr>
              <a:t> from SN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3923767" y="2552786"/>
                <a:ext cx="3592009" cy="8956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/>
                                <m:sup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~1−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 err="1">
                  <a:latin typeface="+mj-lt"/>
                </a:endParaRPr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767" y="2552786"/>
                <a:ext cx="3592009" cy="895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3923767" y="4028145"/>
                <a:ext cx="2431371" cy="713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it-IT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~0.05 </m:t>
                      </m:r>
                      <m:f>
                        <m:fPr>
                          <m:ctrlP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𝑒𝑉</m:t>
                                  </m:r>
                                </m:e>
                                <m:sup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sub>
                            <m:sup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𝑀𝑒𝑉</m:t>
                              </m:r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𝑘𝑝𝑐</m:t>
                          </m:r>
                          <m:r>
                            <a:rPr lang="it-IT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767" y="4028145"/>
                <a:ext cx="2431371" cy="7137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5272634" y="5720986"/>
                <a:ext cx="1646733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200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it-IT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it-IT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&lt;12 </m:t>
                      </m:r>
                      <m:r>
                        <a:rPr lang="it-IT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sz="2200" dirty="0" err="1">
                  <a:latin typeface="+mj-lt"/>
                </a:endParaRPr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634" y="5720986"/>
                <a:ext cx="1646733" cy="338554"/>
              </a:xfrm>
              <a:prstGeom prst="rect">
                <a:avLst/>
              </a:prstGeom>
              <a:blipFill>
                <a:blip r:embed="rId4"/>
                <a:stretch>
                  <a:fillRect l="-2222" t="-3571" r="-3333" b="-53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7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 dirty="0"/>
          </a:p>
        </p:txBody>
      </p:sp>
      <p:sp>
        <p:nvSpPr>
          <p:cNvPr id="2" name="Indietro o precedente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A4890893-B757-D569-AD66-BE440315D8EF}"/>
              </a:ext>
            </a:extLst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52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962908"/>
            <a:ext cx="2440632" cy="148922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0100" y="26457"/>
            <a:ext cx="9410700" cy="667109"/>
          </a:xfrm>
        </p:spPr>
        <p:txBody>
          <a:bodyPr>
            <a:normAutofit/>
          </a:bodyPr>
          <a:lstStyle/>
          <a:p>
            <a:r>
              <a:rPr lang="it-IT" sz="3600" dirty="0"/>
              <a:t>EX 8: </a:t>
            </a:r>
            <a:r>
              <a:rPr lang="it-IT" sz="3600" dirty="0" err="1"/>
              <a:t>Attenuation</a:t>
            </a:r>
            <a:r>
              <a:rPr lang="it-IT" sz="3600" dirty="0"/>
              <a:t> of 100 TeV gamma-rays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12124" y="889696"/>
                <a:ext cx="11243256" cy="5635649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spcBef>
                    <a:spcPts val="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GB" sz="2000" dirty="0"/>
                  <a:t>The process is the </a:t>
                </a:r>
                <a:r>
                  <a:rPr lang="en-GB" sz="2000" dirty="0">
                    <a:latin typeface="Symbol" panose="05050102010706020507" pitchFamily="18" charset="2"/>
                  </a:rPr>
                  <a:t>g-g </a:t>
                </a:r>
                <a:r>
                  <a:rPr lang="en-GB" sz="2000" dirty="0"/>
                  <a:t>interaction of the HE photon (</a:t>
                </a:r>
                <a:r>
                  <a:rPr lang="en-GB" sz="2000" dirty="0" err="1"/>
                  <a:t>E</a:t>
                </a:r>
                <a:r>
                  <a:rPr lang="en-GB" sz="2000" baseline="-25000" dirty="0" err="1">
                    <a:latin typeface="Symbol" panose="05050102010706020507" pitchFamily="18" charset="2"/>
                  </a:rPr>
                  <a:t>g</a:t>
                </a:r>
                <a:r>
                  <a:rPr lang="en-GB" sz="2000" baseline="-25000" dirty="0">
                    <a:latin typeface="Symbol" panose="05050102010706020507" pitchFamily="18" charset="2"/>
                  </a:rPr>
                  <a:t> </a:t>
                </a:r>
                <a:r>
                  <a:rPr lang="en-GB" sz="2000" dirty="0"/>
                  <a:t>) against the CMB (E</a:t>
                </a:r>
                <a:r>
                  <a:rPr lang="en-GB" sz="2000" baseline="-25000" dirty="0"/>
                  <a:t>CMB</a:t>
                </a:r>
                <a:r>
                  <a:rPr lang="en-GB" sz="2000" dirty="0">
                    <a:sym typeface="Symbol" panose="05050102010706020507" pitchFamily="18" charset="2"/>
                  </a:rPr>
                  <a:t>1 </a:t>
                </a:r>
                <a:r>
                  <a:rPr lang="en-GB" sz="2000" dirty="0" err="1">
                    <a:sym typeface="Symbol" panose="05050102010706020507" pitchFamily="18" charset="2"/>
                  </a:rPr>
                  <a:t>meV</a:t>
                </a:r>
                <a:r>
                  <a:rPr lang="en-GB" sz="2000" dirty="0">
                    <a:sym typeface="Symbol" panose="05050102010706020507" pitchFamily="18" charset="2"/>
                  </a:rPr>
                  <a:t>) with </a:t>
                </a:r>
                <a:r>
                  <a:rPr lang="en-GB" sz="2000" dirty="0"/>
                  <a:t> (</a:t>
                </a:r>
                <a:r>
                  <a:rPr lang="en-GB" sz="2000" dirty="0" err="1"/>
                  <a:t>n</a:t>
                </a:r>
                <a:r>
                  <a:rPr lang="en-GB" sz="2000" baseline="-25000" dirty="0" err="1"/>
                  <a:t>CMB</a:t>
                </a:r>
                <a:r>
                  <a:rPr lang="en-GB" sz="2000" dirty="0"/>
                  <a:t>=400/cm</a:t>
                </a:r>
                <a:r>
                  <a:rPr lang="en-GB" sz="2000" baseline="30000" dirty="0"/>
                  <a:t>3</a:t>
                </a:r>
                <a:r>
                  <a:rPr lang="en-GB" sz="2000" dirty="0">
                    <a:sym typeface="Symbol" panose="05050102010706020507" pitchFamily="18" charset="2"/>
                  </a:rPr>
                  <a:t>) and the creation of an </a:t>
                </a:r>
                <a:r>
                  <a:rPr lang="en-GB" sz="2000" dirty="0" err="1">
                    <a:sym typeface="Symbol" panose="05050102010706020507" pitchFamily="18" charset="2"/>
                  </a:rPr>
                  <a:t>e</a:t>
                </a:r>
                <a:r>
                  <a:rPr lang="en-GB" sz="2000" baseline="30000" dirty="0" err="1">
                    <a:sym typeface="Symbol" panose="05050102010706020507" pitchFamily="18" charset="2"/>
                  </a:rPr>
                  <a:t>+</a:t>
                </a:r>
                <a:r>
                  <a:rPr lang="en-GB" sz="2000" dirty="0" err="1">
                    <a:sym typeface="Symbol" panose="05050102010706020507" pitchFamily="18" charset="2"/>
                  </a:rPr>
                  <a:t>e</a:t>
                </a:r>
                <a:r>
                  <a:rPr lang="en-GB" sz="2000" baseline="30000" dirty="0">
                    <a:sym typeface="Symbol" panose="05050102010706020507" pitchFamily="18" charset="2"/>
                  </a:rPr>
                  <a:t>-</a:t>
                </a:r>
                <a:r>
                  <a:rPr lang="en-GB" sz="2000" dirty="0">
                    <a:sym typeface="Symbol" panose="05050102010706020507" pitchFamily="18" charset="2"/>
                  </a:rPr>
                  <a:t> pair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GB" sz="2000" dirty="0">
                    <a:sym typeface="Symbol" panose="05050102010706020507" pitchFamily="18" charset="2"/>
                  </a:rPr>
                  <a:t>The kinematics is identical to that of the GZK effect (see §7.5.2 of [1]). The energy of the photons must be almost equal to the energy necessary for the creation of 2m</a:t>
                </a:r>
                <a:r>
                  <a:rPr lang="en-GB" sz="2000" baseline="-25000" dirty="0">
                    <a:sym typeface="Symbol" panose="05050102010706020507" pitchFamily="18" charset="2"/>
                  </a:rPr>
                  <a:t>e</a:t>
                </a:r>
                <a:r>
                  <a:rPr lang="en-GB" sz="2000" dirty="0">
                    <a:sym typeface="Symbol" panose="05050102010706020507" pitchFamily="18" charset="2"/>
                  </a:rPr>
                  <a:t>, i.e.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sub>
                      </m:sSub>
                      <m:r>
                        <a:rPr lang="it-IT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sSub>
                            <m:sSub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𝐶𝑀𝐵</m:t>
                              </m:r>
                            </m:sub>
                          </m:sSub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it-IT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  <m:sup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𝐶𝑀𝐵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sSup>
                            <m:sSup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𝑀𝑒𝑉</m:t>
                              </m:r>
                            </m:e>
                            <m:sup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4×(1.2 10</m:t>
                              </m:r>
                            </m:e>
                            <m:sup>
                              <m:r>
                                <a:rPr lang="it-IT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𝑒𝑉</m:t>
                          </m:r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it-IT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it-IT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sup>
                      </m:sSup>
                      <m:r>
                        <a:rPr lang="it-IT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it-IT" sz="2000" dirty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endParaRPr lang="en-GB" sz="2000" dirty="0">
                  <a:sym typeface="Symbol" panose="05050102010706020507" pitchFamily="18" charset="2"/>
                </a:endParaRPr>
              </a:p>
              <a:p>
                <a:pPr marL="457200" indent="-457200">
                  <a:spcBef>
                    <a:spcPts val="0"/>
                  </a:spcBef>
                  <a:spcAft>
                    <a:spcPts val="1200"/>
                  </a:spcAft>
                  <a:buFont typeface="+mj-lt"/>
                  <a:buAutoNum type="arabicPeriod" startAt="3"/>
                </a:pPr>
                <a:r>
                  <a:rPr lang="en-GB" sz="2000" dirty="0">
                    <a:sym typeface="Symbol" panose="05050102010706020507" pitchFamily="18" charset="2"/>
                  </a:rPr>
                  <a:t>The Feynman diagram: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1200"/>
                  </a:spcAft>
                  <a:buFont typeface="+mj-lt"/>
                  <a:buAutoNum type="arabicPeriod" startAt="3"/>
                </a:pPr>
                <a:r>
                  <a:rPr lang="en-GB" sz="2000" dirty="0"/>
                  <a:t>The </a:t>
                </a:r>
                <a:r>
                  <a:rPr lang="en-GB" sz="2000" dirty="0" err="1"/>
                  <a:t>e</a:t>
                </a:r>
                <a:r>
                  <a:rPr lang="en-GB" sz="2000" baseline="30000" dirty="0" err="1"/>
                  <a:t>+</a:t>
                </a:r>
                <a:r>
                  <a:rPr lang="en-GB" sz="2000" dirty="0" err="1"/>
                  <a:t>e</a:t>
                </a:r>
                <a:r>
                  <a:rPr lang="en-GB" sz="2000" baseline="30000" dirty="0"/>
                  <a:t>-</a:t>
                </a:r>
                <a:r>
                  <a:rPr lang="en-GB" sz="2000" dirty="0"/>
                  <a:t> cross section for the EM annihilation at low energies is          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it-IT" sz="20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(ℏ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(1/137</m:t>
                        </m:r>
                        <m:sSup>
                          <m:sSupPr>
                            <m:ctrlP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(2</m:t>
                        </m:r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sSup>
                          <m:sSupPr>
                            <m:ctrlP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0.4 </m:t>
                        </m:r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𝐺𝑒</m:t>
                        </m:r>
                        <m:sSup>
                          <m:sSupPr>
                            <m:ctrlP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𝑚𝑏</m:t>
                        </m:r>
                      </m:e>
                    </m:d>
                    <m:r>
                      <a:rPr lang="en-GB" sz="20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0.13 barn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000" dirty="0"/>
                  <a:t>Thus, the </a:t>
                </a:r>
                <a:r>
                  <a:rPr lang="en-GB" sz="2000" dirty="0">
                    <a:sym typeface="Symbol" panose="05050102010706020507" pitchFamily="18" charset="2"/>
                  </a:rPr>
                  <a:t>mean free path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ℓ</m:t>
                    </m:r>
                    <m:r>
                      <a:rPr lang="en-GB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it-IT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(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𝜎</m:t>
                    </m:r>
                    <m:sSub>
                      <m:sSub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e>
                      <m:sub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𝐶𝑀𝐵</m:t>
                        </m:r>
                      </m:sub>
                    </m:sSub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p>
                    </m:sSup>
                    <m:r>
                      <a:rPr lang="it-IT" sz="200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GB" sz="2000" dirty="0"/>
                  <a:t>is: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00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ℓ</m:t>
                    </m:r>
                    <m:r>
                      <a:rPr lang="en-GB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it-IT" sz="20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(0.13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−24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×400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)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=2 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22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𝑐𝑚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=6000 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𝑝𝑐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endParaRPr lang="en-GB" sz="2000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2124" y="889696"/>
                <a:ext cx="11243256" cy="5635649"/>
              </a:xfrm>
              <a:blipFill rotWithShape="0">
                <a:blip r:embed="rId3"/>
                <a:stretch>
                  <a:fillRect l="-597" t="-1407" r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Indietro o precedente 6">
            <a:hlinkClick r:id="" action="ppaction://hlinkshowjump?jump=lastslideviewed" highlightClick="1"/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77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9853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C00000"/>
                </a:solidFill>
              </a:rPr>
              <a:t>Ex 9: </a:t>
            </a:r>
            <a:r>
              <a:rPr lang="it-IT" sz="3600" dirty="0" err="1"/>
              <a:t>Neutron</a:t>
            </a:r>
            <a:r>
              <a:rPr lang="it-IT" sz="3600" dirty="0"/>
              <a:t> </a:t>
            </a:r>
            <a:r>
              <a:rPr lang="it-IT" sz="3600" dirty="0" err="1"/>
              <a:t>decay</a:t>
            </a:r>
            <a:endParaRPr lang="it-IT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000" dirty="0">
                    <a:ea typeface="Cambria Math" panose="02040503050406030204" pitchFamily="18" charset="0"/>
                    <a:sym typeface="Symbol" pitchFamily="18" charset="2"/>
                  </a:rPr>
                  <a:t>The Lorentz factor is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𝛾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𝐸</m:t>
                        </m:r>
                      </m:num>
                      <m:den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𝑚</m:t>
                        </m:r>
                      </m:den>
                    </m:f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itchFamily="18" charset="2"/>
                              </a:rPr>
                              <m:t>10</m:t>
                            </m:r>
                          </m:e>
                          <m:sup>
                            <m:r>
                              <a:rPr lang="it-IT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itchFamily="18" charset="2"/>
                              </a:rPr>
                              <m:t>9</m:t>
                            </m:r>
                          </m:sup>
                        </m:sSup>
                      </m:num>
                      <m:den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000" dirty="0">
                    <a:sym typeface="Symbol" pitchFamily="18" charset="2"/>
                  </a:rPr>
                  <a:t> thus</a:t>
                </a:r>
              </a:p>
              <a:p>
                <a:pPr marL="0" indent="0">
                  <a:buNone/>
                </a:pPr>
                <a:r>
                  <a:rPr lang="en-US" sz="2000" dirty="0">
                    <a:sym typeface="Symbol" pitchFamily="18" charset="2"/>
                  </a:rPr>
                  <a:t>	</a:t>
                </a:r>
                <a14:m>
                  <m:oMath xmlns:m="http://schemas.openxmlformats.org/officeDocument/2006/math">
                    <m:r>
                      <a:rPr lang="it-IT" sz="2000" i="1">
                        <a:latin typeface="Cambria Math" panose="02040503050406030204" pitchFamily="18" charset="0"/>
                        <a:sym typeface="Symbol" pitchFamily="18" charset="2"/>
                      </a:rPr>
                      <m:t>𝐿</m:t>
                    </m:r>
                    <m:r>
                      <a:rPr lang="it-IT" sz="2000" i="1">
                        <a:latin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𝛾</m:t>
                    </m:r>
                    <m:r>
                      <a:rPr lang="it-IT" sz="2000" i="1">
                        <a:latin typeface="Cambria Math" panose="02040503050406030204" pitchFamily="18" charset="0"/>
                        <a:sym typeface="Symbol" pitchFamily="18" charset="2"/>
                      </a:rPr>
                      <m:t>𝑐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𝜏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9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×3 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10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×1000=3 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22</m:t>
                        </m:r>
                      </m:sup>
                    </m:sSup>
                  </m:oMath>
                </a14:m>
                <a:r>
                  <a:rPr lang="en-US" sz="2000" dirty="0">
                    <a:sym typeface="Symbol" pitchFamily="18" charset="2"/>
                  </a:rPr>
                  <a:t>cm </a:t>
                </a:r>
              </a:p>
              <a:p>
                <a:pPr marL="0" indent="0">
                  <a:buNone/>
                </a:pPr>
                <a:endParaRPr lang="en-US" sz="2000" dirty="0">
                  <a:sym typeface="Symbol" pitchFamily="18" charset="2"/>
                </a:endParaRPr>
              </a:p>
              <a:p>
                <a:r>
                  <a:rPr lang="en-US" sz="2000" dirty="0">
                    <a:sym typeface="Symbol" pitchFamily="18" charset="2"/>
                  </a:rPr>
                  <a:t>1 pc = 3 x 10</a:t>
                </a:r>
                <a:r>
                  <a:rPr lang="en-US" sz="2000" baseline="30000" dirty="0">
                    <a:sym typeface="Symbol" pitchFamily="18" charset="2"/>
                  </a:rPr>
                  <a:t>18</a:t>
                </a:r>
                <a:r>
                  <a:rPr lang="en-US" sz="2000" dirty="0">
                    <a:sym typeface="Symbol" pitchFamily="18" charset="2"/>
                  </a:rPr>
                  <a:t> cm, thus  </a:t>
                </a:r>
                <a14:m>
                  <m:oMath xmlns:m="http://schemas.openxmlformats.org/officeDocument/2006/math">
                    <m:r>
                      <a:rPr lang="it-IT" sz="2000" i="1">
                        <a:latin typeface="Cambria Math" panose="02040503050406030204" pitchFamily="18" charset="0"/>
                        <a:sym typeface="Symbol" pitchFamily="18" charset="2"/>
                      </a:rPr>
                      <m:t>𝐿</m:t>
                    </m:r>
                    <m:r>
                      <a:rPr lang="it-IT" sz="2000" i="1">
                        <a:latin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sSup>
                      <m:sSupPr>
                        <m:ctrlP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10</m:t>
                        </m:r>
                      </m:e>
                      <m:sup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4</m:t>
                        </m:r>
                      </m:sup>
                    </m:sSup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 </m:t>
                    </m:r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𝑝𝑐</m:t>
                    </m:r>
                  </m:oMath>
                </a14:m>
                <a:endParaRPr lang="it-IT" sz="2000" dirty="0"/>
              </a:p>
              <a:p>
                <a:pPr marL="0" indent="0">
                  <a:buNone/>
                </a:pPr>
                <a:r>
                  <a:rPr lang="it-IT" sz="2000" dirty="0"/>
                  <a:t>O(10 </a:t>
                </a:r>
                <a:r>
                  <a:rPr lang="it-IT" sz="2000" dirty="0" err="1"/>
                  <a:t>kpc</a:t>
                </a:r>
                <a:r>
                  <a:rPr lang="it-IT" sz="2000" dirty="0"/>
                  <a:t>) </a:t>
                </a:r>
                <a:r>
                  <a:rPr lang="it-IT" sz="2000" dirty="0" err="1"/>
                  <a:t>is</a:t>
                </a:r>
                <a:r>
                  <a:rPr lang="it-IT" sz="2000" dirty="0"/>
                  <a:t> the </a:t>
                </a:r>
                <a:r>
                  <a:rPr lang="it-IT" sz="2000" dirty="0" err="1"/>
                  <a:t>typical</a:t>
                </a:r>
                <a:r>
                  <a:rPr lang="it-IT" sz="2000" dirty="0"/>
                  <a:t> </a:t>
                </a:r>
                <a:r>
                  <a:rPr lang="it-IT" sz="2000" dirty="0" err="1"/>
                  <a:t>radius</a:t>
                </a:r>
                <a:r>
                  <a:rPr lang="it-IT" sz="2000" dirty="0"/>
                  <a:t> of a </a:t>
                </a:r>
                <a:r>
                  <a:rPr lang="it-IT" sz="2000" dirty="0" err="1"/>
                  <a:t>spiral</a:t>
                </a:r>
                <a:r>
                  <a:rPr lang="it-IT" sz="2000" dirty="0"/>
                  <a:t> </a:t>
                </a:r>
                <a:r>
                  <a:rPr lang="it-IT" sz="2000" dirty="0" err="1"/>
                  <a:t>Galaxy</a:t>
                </a:r>
                <a:endParaRPr lang="it-IT" sz="2000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ndietro o precedente 5">
            <a:hlinkClick r:id="" action="ppaction://hlinkshowjump?jump=lastslideviewed" highlightClick="1"/>
          </p:cNvPr>
          <p:cNvSpPr/>
          <p:nvPr/>
        </p:nvSpPr>
        <p:spPr>
          <a:xfrm>
            <a:off x="10738441" y="231361"/>
            <a:ext cx="489895" cy="25729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M. Spurio -Neutrinos in multimessanger astronomy-XV INSS24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6C54-971D-4A64-8725-72F12A46287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726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37194</TotalTime>
  <Words>1411</Words>
  <Application>Microsoft Office PowerPoint</Application>
  <PresentationFormat>Widescreen</PresentationFormat>
  <Paragraphs>132</Paragraphs>
  <Slides>13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Comic Sans MS</vt:lpstr>
      <vt:lpstr>Symbol</vt:lpstr>
      <vt:lpstr>Times</vt:lpstr>
      <vt:lpstr>Times New Roman</vt:lpstr>
      <vt:lpstr>Tema di Office</vt:lpstr>
      <vt:lpstr>Neutrinos in multimessanger astronomy solution for exercises 15th International Neutrino Summer School 2024 </vt:lpstr>
      <vt:lpstr>Didactic material </vt:lpstr>
      <vt:lpstr>Answers to exercises and discussion arguments</vt:lpstr>
      <vt:lpstr>Ex 1: The Sun age in EM burning</vt:lpstr>
      <vt:lpstr>Ex 3: The Sun age in nuclear fusion</vt:lpstr>
      <vt:lpstr>Exercize 4: The SN1987A: how many events?</vt:lpstr>
      <vt:lpstr>Ex 6: Neutrino mass limit from SN</vt:lpstr>
      <vt:lpstr>EX 8: Attenuation of 100 TeV gamma-rays</vt:lpstr>
      <vt:lpstr>Ex 9: Neutron decay</vt:lpstr>
      <vt:lpstr>Ex 10: Neutrino cross section</vt:lpstr>
      <vt:lpstr>Comparision with LAT effective area</vt:lpstr>
      <vt:lpstr>Ex 12: How many sensors in a 1km3 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M. Spurio</dc:creator>
  <cp:lastModifiedBy>maurizio spurio</cp:lastModifiedBy>
  <cp:revision>421</cp:revision>
  <dcterms:created xsi:type="dcterms:W3CDTF">2017-04-19T13:15:59Z</dcterms:created>
  <dcterms:modified xsi:type="dcterms:W3CDTF">2024-05-31T14:25:41Z</dcterms:modified>
</cp:coreProperties>
</file>