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2"/>
  </p:notesMasterIdLst>
  <p:sldIdLst>
    <p:sldId id="394" r:id="rId2"/>
    <p:sldId id="256" r:id="rId3"/>
    <p:sldId id="272" r:id="rId4"/>
    <p:sldId id="258" r:id="rId5"/>
    <p:sldId id="269" r:id="rId6"/>
    <p:sldId id="270" r:id="rId7"/>
    <p:sldId id="273" r:id="rId8"/>
    <p:sldId id="274" r:id="rId9"/>
    <p:sldId id="275" r:id="rId10"/>
    <p:sldId id="276" r:id="rId11"/>
    <p:sldId id="271" r:id="rId12"/>
    <p:sldId id="277" r:id="rId13"/>
    <p:sldId id="278" r:id="rId14"/>
    <p:sldId id="279" r:id="rId15"/>
    <p:sldId id="280" r:id="rId16"/>
    <p:sldId id="281" r:id="rId17"/>
    <p:sldId id="282" r:id="rId18"/>
    <p:sldId id="283" r:id="rId19"/>
    <p:sldId id="284" r:id="rId20"/>
    <p:sldId id="285" r:id="rId21"/>
    <p:sldId id="28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50" r:id="rId35"/>
    <p:sldId id="351" r:id="rId36"/>
    <p:sldId id="352" r:id="rId37"/>
    <p:sldId id="353" r:id="rId38"/>
    <p:sldId id="354" r:id="rId39"/>
    <p:sldId id="355" r:id="rId40"/>
    <p:sldId id="356" r:id="rId41"/>
    <p:sldId id="357" r:id="rId42"/>
    <p:sldId id="358" r:id="rId43"/>
    <p:sldId id="311" r:id="rId44"/>
    <p:sldId id="312" r:id="rId45"/>
    <p:sldId id="359" r:id="rId46"/>
    <p:sldId id="360" r:id="rId47"/>
    <p:sldId id="361" r:id="rId48"/>
    <p:sldId id="362" r:id="rId49"/>
    <p:sldId id="363" r:id="rId50"/>
    <p:sldId id="364" r:id="rId51"/>
    <p:sldId id="365" r:id="rId52"/>
    <p:sldId id="366" r:id="rId53"/>
    <p:sldId id="367" r:id="rId54"/>
    <p:sldId id="368" r:id="rId55"/>
    <p:sldId id="369" r:id="rId56"/>
    <p:sldId id="370" r:id="rId57"/>
    <p:sldId id="371" r:id="rId58"/>
    <p:sldId id="372" r:id="rId59"/>
    <p:sldId id="373" r:id="rId60"/>
    <p:sldId id="374" r:id="rId61"/>
    <p:sldId id="375" r:id="rId62"/>
    <p:sldId id="376" r:id="rId63"/>
    <p:sldId id="377" r:id="rId64"/>
    <p:sldId id="378" r:id="rId65"/>
    <p:sldId id="379" r:id="rId66"/>
    <p:sldId id="380" r:id="rId67"/>
    <p:sldId id="382" r:id="rId68"/>
    <p:sldId id="381" r:id="rId69"/>
    <p:sldId id="384" r:id="rId70"/>
    <p:sldId id="385" r:id="rId71"/>
    <p:sldId id="383" r:id="rId72"/>
    <p:sldId id="386" r:id="rId73"/>
    <p:sldId id="387" r:id="rId74"/>
    <p:sldId id="388" r:id="rId75"/>
    <p:sldId id="389" r:id="rId76"/>
    <p:sldId id="390" r:id="rId77"/>
    <p:sldId id="391" r:id="rId78"/>
    <p:sldId id="392" r:id="rId79"/>
    <p:sldId id="393" r:id="rId80"/>
    <p:sldId id="267" r:id="rId81"/>
  </p:sldIdLst>
  <p:sldSz cx="18288000" cy="10287000"/>
  <p:notesSz cx="6858000" cy="9144000"/>
  <p:embeddedFontLst>
    <p:embeddedFont>
      <p:font typeface="Comic Sans MS" panose="030F0702030302020204" pitchFamily="66" charset="0"/>
      <p:regular r:id="rId83"/>
      <p:bold r:id="rId84"/>
      <p:italic r:id="rId85"/>
      <p:boldItalic r:id="rId86"/>
    </p:embeddedFont>
    <p:embeddedFont>
      <p:font typeface="Cormorant Garamond Bold Italics" panose="020B0604020202020204" charset="0"/>
      <p:regular r:id="rId87"/>
    </p:embeddedFont>
    <p:embeddedFont>
      <p:font typeface="Heebo Bold" panose="020B0604020202020204" charset="0"/>
      <p:regular r:id="rId88"/>
    </p:embeddedFont>
    <p:embeddedFont>
      <p:font typeface="Helios Extended Bold" panose="020B0604020202020204" charset="0"/>
      <p:regular r:id="rId89"/>
    </p:embeddedFont>
    <p:embeddedFont>
      <p:font typeface="Helvetica" panose="020B0604020202020204" pitchFamily="34" charset="0"/>
      <p:regular r:id="rId90"/>
      <p:bold r:id="rId91"/>
      <p:italic r:id="rId92"/>
      <p:boldItalic r:id="rId93"/>
    </p:embeddedFont>
    <p:embeddedFont>
      <p:font typeface="Old English Text MT" panose="03040902040508030806" pitchFamily="66" charset="0"/>
      <p:regular r:id="rId94"/>
    </p:embeddedFont>
    <p:embeddedFont>
      <p:font typeface="Papyrus" panose="03070502060502030205" pitchFamily="66" charset="0"/>
      <p:regular r:id="rId95"/>
    </p:embeddedFont>
    <p:embeddedFont>
      <p:font typeface="Quicksand" panose="020B0604020202020204" charset="0"/>
      <p:regular r:id="rId96"/>
    </p:embeddedFont>
    <p:embeddedFont>
      <p:font typeface="Quicksand Bold" panose="020B0604020202020204" charset="0"/>
      <p:regular r:id="rId9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207" autoAdjust="0"/>
  </p:normalViewPr>
  <p:slideViewPr>
    <p:cSldViewPr>
      <p:cViewPr varScale="1">
        <p:scale>
          <a:sx n="70" d="100"/>
          <a:sy n="70" d="100"/>
        </p:scale>
        <p:origin x="7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8.fntdata"/><Relationship Id="rId95" Type="http://schemas.openxmlformats.org/officeDocument/2006/relationships/font" Target="fonts/font13.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3.fnt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font" Target="fonts/font12.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1.fntdata"/><Relationship Id="rId98"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hade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14C1-4885-9ABB-A860C2C440EC}"/>
              </c:ext>
            </c:extLst>
          </c:dPt>
          <c:dPt>
            <c:idx val="1"/>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4C1-4885-9ABB-A860C2C440EC}"/>
              </c:ext>
            </c:extLst>
          </c:dPt>
          <c:dPt>
            <c:idx val="2"/>
            <c:bubble3D val="0"/>
            <c:spPr>
              <a:solidFill>
                <a:schemeClr val="accent1">
                  <a:tint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4C1-4885-9ABB-A860C2C440EC}"/>
              </c:ext>
            </c:extLst>
          </c:dPt>
          <c:dLbls>
            <c:dLbl>
              <c:idx val="0"/>
              <c:layout>
                <c:manualLayout>
                  <c:x val="-3.5879629629629629E-2"/>
                  <c:y val="0.13932289439003331"/>
                </c:manualLayout>
              </c:layout>
              <c:tx>
                <c:rich>
                  <a:bodyPr rot="0" spcFirstLastPara="1" vertOverflow="ellipsis" vert="horz" wrap="square" lIns="38100" tIns="19050" rIns="38100" bIns="19050" anchor="ctr" anchorCtr="1">
                    <a:spAutoFit/>
                  </a:bodyPr>
                  <a:lstStyle/>
                  <a:p>
                    <a:pPr>
                      <a:defRPr sz="4400" b="1" i="0" u="none" strike="noStrike" kern="1200" spc="0" baseline="0">
                        <a:solidFill>
                          <a:schemeClr val="bg1"/>
                        </a:solidFill>
                        <a:latin typeface="Quicksand" panose="020B0604020202020204" charset="0"/>
                        <a:ea typeface="+mn-ea"/>
                        <a:cs typeface="+mn-cs"/>
                      </a:defRPr>
                    </a:pPr>
                    <a:r>
                      <a:rPr lang="en-US">
                        <a:solidFill>
                          <a:schemeClr val="bg1"/>
                        </a:solidFill>
                      </a:rPr>
                      <a:t>7%</a:t>
                    </a:r>
                    <a:endParaRPr lang="en-US"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4400" b="1" i="0" u="none" strike="noStrike" kern="1200" spc="0" baseline="0">
                      <a:solidFill>
                        <a:schemeClr val="bg1"/>
                      </a:solidFill>
                      <a:latin typeface="Quicksand" panose="020B0604020202020204" charset="0"/>
                      <a:ea typeface="+mn-ea"/>
                      <a:cs typeface="+mn-cs"/>
                    </a:defRPr>
                  </a:pPr>
                  <a:endParaRPr lang="es-ES"/>
                </a:p>
              </c:txPr>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4C1-4885-9ABB-A860C2C440EC}"/>
                </c:ext>
              </c:extLst>
            </c:dLbl>
            <c:dLbl>
              <c:idx val="1"/>
              <c:layout>
                <c:manualLayout>
                  <c:x val="-0.20925925925925934"/>
                  <c:y val="1.521581531645482E-2"/>
                </c:manualLayout>
              </c:layout>
              <c:tx>
                <c:rich>
                  <a:bodyPr rot="0" spcFirstLastPara="1" vertOverflow="ellipsis" vert="horz" wrap="square" lIns="38100" tIns="19050" rIns="38100" bIns="19050" anchor="ctr" anchorCtr="1">
                    <a:spAutoFit/>
                  </a:bodyPr>
                  <a:lstStyle/>
                  <a:p>
                    <a:pPr>
                      <a:defRPr sz="4400" b="1" i="0" u="none" strike="noStrike" kern="1200" spc="0" baseline="0">
                        <a:solidFill>
                          <a:schemeClr val="bg1"/>
                        </a:solidFill>
                        <a:latin typeface="Quicksand" panose="020B0604020202020204" charset="0"/>
                        <a:ea typeface="+mn-ea"/>
                        <a:cs typeface="+mn-cs"/>
                      </a:defRPr>
                    </a:pPr>
                    <a:r>
                      <a:rPr lang="en-US" dirty="0">
                        <a:solidFill>
                          <a:schemeClr val="bg1"/>
                        </a:solidFill>
                      </a:rPr>
                      <a:t>38%</a:t>
                    </a:r>
                  </a:p>
                </c:rich>
              </c:tx>
              <c:spPr>
                <a:noFill/>
                <a:ln>
                  <a:noFill/>
                </a:ln>
                <a:effectLst/>
              </c:spPr>
              <c:txPr>
                <a:bodyPr rot="0" spcFirstLastPara="1" vertOverflow="ellipsis" vert="horz" wrap="square" lIns="38100" tIns="19050" rIns="38100" bIns="19050" anchor="ctr" anchorCtr="1">
                  <a:spAutoFit/>
                </a:bodyPr>
                <a:lstStyle/>
                <a:p>
                  <a:pPr>
                    <a:defRPr sz="4400" b="1" i="0" u="none" strike="noStrike" kern="1200" spc="0" baseline="0">
                      <a:solidFill>
                        <a:schemeClr val="bg1"/>
                      </a:solidFill>
                      <a:latin typeface="Quicksand" panose="020B0604020202020204" charset="0"/>
                      <a:ea typeface="+mn-ea"/>
                      <a:cs typeface="+mn-cs"/>
                    </a:defRPr>
                  </a:pPr>
                  <a:endParaRPr lang="es-ES"/>
                </a:p>
              </c:txPr>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4C1-4885-9ABB-A860C2C440EC}"/>
                </c:ext>
              </c:extLst>
            </c:dLbl>
            <c:dLbl>
              <c:idx val="2"/>
              <c:layout>
                <c:manualLayout>
                  <c:x val="0.17847222222222223"/>
                  <c:y val="-2.1561876512743314E-2"/>
                </c:manualLayout>
              </c:layout>
              <c:tx>
                <c:rich>
                  <a:bodyPr rot="0" spcFirstLastPara="1" vertOverflow="ellipsis" vert="horz" wrap="square" lIns="38100" tIns="19050" rIns="38100" bIns="19050" anchor="ctr" anchorCtr="1">
                    <a:spAutoFit/>
                  </a:bodyPr>
                  <a:lstStyle/>
                  <a:p>
                    <a:pPr>
                      <a:defRPr sz="4400" b="1" i="0" u="none" strike="noStrike" kern="1200" spc="0" baseline="0">
                        <a:solidFill>
                          <a:schemeClr val="bg1"/>
                        </a:solidFill>
                        <a:latin typeface="Quicksand" panose="020B0604020202020204" charset="0"/>
                        <a:ea typeface="+mn-ea"/>
                        <a:cs typeface="+mn-cs"/>
                      </a:defRPr>
                    </a:pPr>
                    <a:r>
                      <a:rPr lang="en-US" dirty="0">
                        <a:solidFill>
                          <a:schemeClr val="bg1"/>
                        </a:solidFill>
                      </a:rPr>
                      <a:t>55%</a:t>
                    </a:r>
                  </a:p>
                </c:rich>
              </c:tx>
              <c:spPr>
                <a:noFill/>
                <a:ln>
                  <a:noFill/>
                </a:ln>
                <a:effectLst/>
              </c:spPr>
              <c:txPr>
                <a:bodyPr rot="0" spcFirstLastPara="1" vertOverflow="ellipsis" vert="horz" wrap="square" lIns="38100" tIns="19050" rIns="38100" bIns="19050" anchor="ctr" anchorCtr="1">
                  <a:spAutoFit/>
                </a:bodyPr>
                <a:lstStyle/>
                <a:p>
                  <a:pPr>
                    <a:defRPr sz="4400" b="1" i="0" u="none" strike="noStrike" kern="1200" spc="0" baseline="0">
                      <a:solidFill>
                        <a:schemeClr val="bg1"/>
                      </a:solidFill>
                      <a:latin typeface="Quicksand" panose="020B0604020202020204" charset="0"/>
                      <a:ea typeface="+mn-ea"/>
                      <a:cs typeface="+mn-cs"/>
                    </a:defRPr>
                  </a:pPr>
                  <a:endParaRPr lang="es-ES"/>
                </a:p>
              </c:txPr>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4C1-4885-9ABB-A860C2C440EC}"/>
                </c:ext>
              </c:extLst>
            </c:dLbl>
            <c:spPr>
              <a:noFill/>
              <a:ln>
                <a:noFill/>
              </a:ln>
              <a:effectLst/>
            </c:spPr>
            <c:txPr>
              <a:bodyPr rot="0" spcFirstLastPara="1" vertOverflow="ellipsis" vert="horz" wrap="square" lIns="38100" tIns="19050" rIns="38100" bIns="19050" anchor="ctr" anchorCtr="1">
                <a:spAutoFit/>
              </a:bodyPr>
              <a:lstStyle/>
              <a:p>
                <a:pPr>
                  <a:defRPr sz="4400" b="1" i="0" u="none" strike="noStrike" kern="1200" spc="0" baseline="0">
                    <a:solidFill>
                      <a:schemeClr val="bg1"/>
                    </a:solidFill>
                    <a:latin typeface="Quicksand" panose="020B0604020202020204" charset="0"/>
                    <a:ea typeface="+mn-ea"/>
                    <a:cs typeface="+mn-cs"/>
                  </a:defRPr>
                </a:pPr>
                <a:endParaRPr lang="es-E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Spoken words</c:v>
                </c:pt>
                <c:pt idx="1">
                  <c:v>Voice, tone</c:v>
                </c:pt>
                <c:pt idx="2">
                  <c:v>Body Language</c:v>
                </c:pt>
              </c:strCache>
            </c:strRef>
          </c:cat>
          <c:val>
            <c:numRef>
              <c:f>Hoja1!$B$2:$B$4</c:f>
              <c:numCache>
                <c:formatCode>0%</c:formatCode>
                <c:ptCount val="3"/>
                <c:pt idx="0">
                  <c:v>7.0000000000000007E-2</c:v>
                </c:pt>
                <c:pt idx="1">
                  <c:v>0.38</c:v>
                </c:pt>
                <c:pt idx="2">
                  <c:v>0.55000000000000004</c:v>
                </c:pt>
              </c:numCache>
            </c:numRef>
          </c:val>
          <c:extLst>
            <c:ext xmlns:c16="http://schemas.microsoft.com/office/drawing/2014/chart" uri="{C3380CC4-5D6E-409C-BE32-E72D297353CC}">
              <c16:uniqueId val="{00000000-14C1-4885-9ABB-A860C2C440EC}"/>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540DCF-95CC-4D87-9FF8-4B9121A0A46A}" type="datetimeFigureOut">
              <a:rPr lang="en-GB" smtClean="0"/>
              <a:t>22/06/2024</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ABF6CA-34AA-4098-BA06-FF9FA7514782}" type="slidenum">
              <a:rPr lang="en-GB" smtClean="0"/>
              <a:t>‹Nº›</a:t>
            </a:fld>
            <a:endParaRPr lang="en-GB"/>
          </a:p>
        </p:txBody>
      </p:sp>
    </p:spTree>
    <p:extLst>
      <p:ext uri="{BB962C8B-B14F-4D97-AF65-F5344CB8AC3E}">
        <p14:creationId xmlns:p14="http://schemas.microsoft.com/office/powerpoint/2010/main" val="29800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2</a:t>
            </a:fld>
            <a:endParaRPr lang="en-GB"/>
          </a:p>
        </p:txBody>
      </p:sp>
    </p:spTree>
    <p:extLst>
      <p:ext uri="{BB962C8B-B14F-4D97-AF65-F5344CB8AC3E}">
        <p14:creationId xmlns:p14="http://schemas.microsoft.com/office/powerpoint/2010/main" val="2559814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54</a:t>
            </a:fld>
            <a:endParaRPr lang="en-GB"/>
          </a:p>
        </p:txBody>
      </p:sp>
    </p:spTree>
    <p:extLst>
      <p:ext uri="{BB962C8B-B14F-4D97-AF65-F5344CB8AC3E}">
        <p14:creationId xmlns:p14="http://schemas.microsoft.com/office/powerpoint/2010/main" val="644163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55</a:t>
            </a:fld>
            <a:endParaRPr lang="en-GB"/>
          </a:p>
        </p:txBody>
      </p:sp>
    </p:spTree>
    <p:extLst>
      <p:ext uri="{BB962C8B-B14F-4D97-AF65-F5344CB8AC3E}">
        <p14:creationId xmlns:p14="http://schemas.microsoft.com/office/powerpoint/2010/main" val="231480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56</a:t>
            </a:fld>
            <a:endParaRPr lang="en-GB"/>
          </a:p>
        </p:txBody>
      </p:sp>
    </p:spTree>
    <p:extLst>
      <p:ext uri="{BB962C8B-B14F-4D97-AF65-F5344CB8AC3E}">
        <p14:creationId xmlns:p14="http://schemas.microsoft.com/office/powerpoint/2010/main" val="877179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57</a:t>
            </a:fld>
            <a:endParaRPr lang="en-GB"/>
          </a:p>
        </p:txBody>
      </p:sp>
    </p:spTree>
    <p:extLst>
      <p:ext uri="{BB962C8B-B14F-4D97-AF65-F5344CB8AC3E}">
        <p14:creationId xmlns:p14="http://schemas.microsoft.com/office/powerpoint/2010/main" val="3943761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58</a:t>
            </a:fld>
            <a:endParaRPr lang="en-GB"/>
          </a:p>
        </p:txBody>
      </p:sp>
    </p:spTree>
    <p:extLst>
      <p:ext uri="{BB962C8B-B14F-4D97-AF65-F5344CB8AC3E}">
        <p14:creationId xmlns:p14="http://schemas.microsoft.com/office/powerpoint/2010/main" val="281295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59</a:t>
            </a:fld>
            <a:endParaRPr lang="en-GB"/>
          </a:p>
        </p:txBody>
      </p:sp>
    </p:spTree>
    <p:extLst>
      <p:ext uri="{BB962C8B-B14F-4D97-AF65-F5344CB8AC3E}">
        <p14:creationId xmlns:p14="http://schemas.microsoft.com/office/powerpoint/2010/main" val="4079016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60</a:t>
            </a:fld>
            <a:endParaRPr lang="en-GB"/>
          </a:p>
        </p:txBody>
      </p:sp>
    </p:spTree>
    <p:extLst>
      <p:ext uri="{BB962C8B-B14F-4D97-AF65-F5344CB8AC3E}">
        <p14:creationId xmlns:p14="http://schemas.microsoft.com/office/powerpoint/2010/main" val="4136201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61</a:t>
            </a:fld>
            <a:endParaRPr lang="en-GB"/>
          </a:p>
        </p:txBody>
      </p:sp>
    </p:spTree>
    <p:extLst>
      <p:ext uri="{BB962C8B-B14F-4D97-AF65-F5344CB8AC3E}">
        <p14:creationId xmlns:p14="http://schemas.microsoft.com/office/powerpoint/2010/main" val="3869755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62</a:t>
            </a:fld>
            <a:endParaRPr lang="en-GB"/>
          </a:p>
        </p:txBody>
      </p:sp>
    </p:spTree>
    <p:extLst>
      <p:ext uri="{BB962C8B-B14F-4D97-AF65-F5344CB8AC3E}">
        <p14:creationId xmlns:p14="http://schemas.microsoft.com/office/powerpoint/2010/main" val="456424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63</a:t>
            </a:fld>
            <a:endParaRPr lang="en-GB"/>
          </a:p>
        </p:txBody>
      </p:sp>
    </p:spTree>
    <p:extLst>
      <p:ext uri="{BB962C8B-B14F-4D97-AF65-F5344CB8AC3E}">
        <p14:creationId xmlns:p14="http://schemas.microsoft.com/office/powerpoint/2010/main" val="291313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7</a:t>
            </a:fld>
            <a:endParaRPr lang="en-GB"/>
          </a:p>
        </p:txBody>
      </p:sp>
    </p:spTree>
    <p:extLst>
      <p:ext uri="{BB962C8B-B14F-4D97-AF65-F5344CB8AC3E}">
        <p14:creationId xmlns:p14="http://schemas.microsoft.com/office/powerpoint/2010/main" val="3248207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64</a:t>
            </a:fld>
            <a:endParaRPr lang="en-GB"/>
          </a:p>
        </p:txBody>
      </p:sp>
    </p:spTree>
    <p:extLst>
      <p:ext uri="{BB962C8B-B14F-4D97-AF65-F5344CB8AC3E}">
        <p14:creationId xmlns:p14="http://schemas.microsoft.com/office/powerpoint/2010/main" val="599173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70</a:t>
            </a:fld>
            <a:endParaRPr lang="en-GB"/>
          </a:p>
        </p:txBody>
      </p:sp>
    </p:spTree>
    <p:extLst>
      <p:ext uri="{BB962C8B-B14F-4D97-AF65-F5344CB8AC3E}">
        <p14:creationId xmlns:p14="http://schemas.microsoft.com/office/powerpoint/2010/main" val="374754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47</a:t>
            </a:fld>
            <a:endParaRPr lang="en-GB"/>
          </a:p>
        </p:txBody>
      </p:sp>
    </p:spTree>
    <p:extLst>
      <p:ext uri="{BB962C8B-B14F-4D97-AF65-F5344CB8AC3E}">
        <p14:creationId xmlns:p14="http://schemas.microsoft.com/office/powerpoint/2010/main" val="366947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48</a:t>
            </a:fld>
            <a:endParaRPr lang="en-GB"/>
          </a:p>
        </p:txBody>
      </p:sp>
    </p:spTree>
    <p:extLst>
      <p:ext uri="{BB962C8B-B14F-4D97-AF65-F5344CB8AC3E}">
        <p14:creationId xmlns:p14="http://schemas.microsoft.com/office/powerpoint/2010/main" val="529265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49</a:t>
            </a:fld>
            <a:endParaRPr lang="en-GB"/>
          </a:p>
        </p:txBody>
      </p:sp>
    </p:spTree>
    <p:extLst>
      <p:ext uri="{BB962C8B-B14F-4D97-AF65-F5344CB8AC3E}">
        <p14:creationId xmlns:p14="http://schemas.microsoft.com/office/powerpoint/2010/main" val="193621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50</a:t>
            </a:fld>
            <a:endParaRPr lang="en-GB"/>
          </a:p>
        </p:txBody>
      </p:sp>
    </p:spTree>
    <p:extLst>
      <p:ext uri="{BB962C8B-B14F-4D97-AF65-F5344CB8AC3E}">
        <p14:creationId xmlns:p14="http://schemas.microsoft.com/office/powerpoint/2010/main" val="2290976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51</a:t>
            </a:fld>
            <a:endParaRPr lang="en-GB"/>
          </a:p>
        </p:txBody>
      </p:sp>
    </p:spTree>
    <p:extLst>
      <p:ext uri="{BB962C8B-B14F-4D97-AF65-F5344CB8AC3E}">
        <p14:creationId xmlns:p14="http://schemas.microsoft.com/office/powerpoint/2010/main" val="2945664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52</a:t>
            </a:fld>
            <a:endParaRPr lang="en-GB"/>
          </a:p>
        </p:txBody>
      </p:sp>
    </p:spTree>
    <p:extLst>
      <p:ext uri="{BB962C8B-B14F-4D97-AF65-F5344CB8AC3E}">
        <p14:creationId xmlns:p14="http://schemas.microsoft.com/office/powerpoint/2010/main" val="390385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6ABF6CA-34AA-4098-BA06-FF9FA7514782}" type="slidenum">
              <a:rPr lang="en-GB" smtClean="0"/>
              <a:t>53</a:t>
            </a:fld>
            <a:endParaRPr lang="en-GB"/>
          </a:p>
        </p:txBody>
      </p:sp>
    </p:spTree>
    <p:extLst>
      <p:ext uri="{BB962C8B-B14F-4D97-AF65-F5344CB8AC3E}">
        <p14:creationId xmlns:p14="http://schemas.microsoft.com/office/powerpoint/2010/main" val="1072432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60955A1-2A1B-353C-7CC4-F2AE38087621}"/>
              </a:ext>
            </a:extLst>
          </p:cNvPr>
          <p:cNvPicPr>
            <a:picLocks noChangeAspect="1"/>
          </p:cNvPicPr>
          <p:nvPr/>
        </p:nvPicPr>
        <p:blipFill rotWithShape="1">
          <a:blip r:embed="rId2"/>
          <a:srcRect t="7936" r="53555" b="11111"/>
          <a:stretch/>
        </p:blipFill>
        <p:spPr>
          <a:xfrm>
            <a:off x="-13445" y="355110"/>
            <a:ext cx="18314890" cy="9576780"/>
          </a:xfrm>
          <a:prstGeom prst="rect">
            <a:avLst/>
          </a:prstGeom>
        </p:spPr>
      </p:pic>
    </p:spTree>
    <p:extLst>
      <p:ext uri="{BB962C8B-B14F-4D97-AF65-F5344CB8AC3E}">
        <p14:creationId xmlns:p14="http://schemas.microsoft.com/office/powerpoint/2010/main" val="677886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05000" y="2537402"/>
            <a:ext cx="15240000" cy="4959819"/>
          </a:xfrm>
          <a:prstGeom prst="rect">
            <a:avLst/>
          </a:prstGeom>
        </p:spPr>
        <p:txBody>
          <a:bodyPr wrap="square" lIns="0" tIns="0" rIns="0" bIns="0" rtlCol="0" anchor="t">
            <a:spAutoFit/>
          </a:bodyPr>
          <a:lstStyle/>
          <a:p>
            <a:pPr marL="571500" lvl="0" indent="-571500">
              <a:lnSpc>
                <a:spcPct val="150000"/>
              </a:lnSpc>
              <a:buFont typeface="Arial" panose="020B0604020202020204" pitchFamily="34" charset="0"/>
              <a:buChar char="•"/>
            </a:pPr>
            <a:r>
              <a:rPr lang="en-US" sz="4400" dirty="0">
                <a:latin typeface="Quicksand" panose="020B0604020202020204" charset="0"/>
              </a:rPr>
              <a:t>Review what you’ve said before</a:t>
            </a:r>
          </a:p>
          <a:p>
            <a:pPr marL="571500" lvl="0" indent="-571500">
              <a:lnSpc>
                <a:spcPct val="150000"/>
              </a:lnSpc>
              <a:buFont typeface="Arial" panose="020B0604020202020204" pitchFamily="34" charset="0"/>
              <a:buChar char="•"/>
            </a:pPr>
            <a:r>
              <a:rPr lang="en-US" sz="4400" dirty="0">
                <a:latin typeface="Quicksand" panose="020B0604020202020204" charset="0"/>
              </a:rPr>
              <a:t>Give a concise summary of what you’ve said</a:t>
            </a:r>
          </a:p>
          <a:p>
            <a:pPr marL="571500" lvl="0" indent="-571500">
              <a:lnSpc>
                <a:spcPct val="150000"/>
              </a:lnSpc>
              <a:buFont typeface="Arial" panose="020B0604020202020204" pitchFamily="34" charset="0"/>
              <a:buChar char="•"/>
            </a:pPr>
            <a:r>
              <a:rPr lang="en-US" sz="4400" dirty="0">
                <a:latin typeface="Quicksand" panose="020B0604020202020204" charset="0"/>
              </a:rPr>
              <a:t>Restate initial objectives and relate them to the outcomes</a:t>
            </a:r>
          </a:p>
          <a:p>
            <a:pPr marL="571500" lvl="0" indent="-571500">
              <a:lnSpc>
                <a:spcPct val="150000"/>
              </a:lnSpc>
              <a:buFont typeface="Arial" panose="020B0604020202020204" pitchFamily="34" charset="0"/>
              <a:buChar char="•"/>
            </a:pPr>
            <a:r>
              <a:rPr lang="en-US" sz="4400" dirty="0">
                <a:latin typeface="Quicksand" panose="020B0604020202020204" charset="0"/>
              </a:rPr>
              <a:t>Signal the end and thank the audience</a:t>
            </a:r>
            <a:endParaRPr lang="en-US" sz="2400" dirty="0">
              <a:solidFill>
                <a:srgbClr val="0F4662"/>
              </a:solidFill>
              <a:latin typeface="Quicksand" panose="020B0604020202020204" charset="0"/>
            </a:endParaRPr>
          </a:p>
        </p:txBody>
      </p:sp>
      <p:sp>
        <p:nvSpPr>
          <p:cNvPr id="6" name="TextBox 6"/>
          <p:cNvSpPr txBox="1"/>
          <p:nvPr/>
        </p:nvSpPr>
        <p:spPr>
          <a:xfrm>
            <a:off x="1028700" y="599709"/>
            <a:ext cx="8048163" cy="1099019"/>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Structure: Conclusion</a:t>
            </a:r>
          </a:p>
        </p:txBody>
      </p:sp>
    </p:spTree>
    <p:extLst>
      <p:ext uri="{BB962C8B-B14F-4D97-AF65-F5344CB8AC3E}">
        <p14:creationId xmlns:p14="http://schemas.microsoft.com/office/powerpoint/2010/main" val="4267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05000" y="2537402"/>
            <a:ext cx="15240000" cy="7506670"/>
          </a:xfrm>
          <a:prstGeom prst="rect">
            <a:avLst/>
          </a:prstGeom>
        </p:spPr>
        <p:txBody>
          <a:bodyPr wrap="square" lIns="0" tIns="0" rIns="0" bIns="0" rtlCol="0" anchor="t">
            <a:spAutoFit/>
          </a:bodyPr>
          <a:lstStyle/>
          <a:p>
            <a:pPr lvl="0">
              <a:lnSpc>
                <a:spcPct val="150000"/>
              </a:lnSpc>
            </a:pPr>
            <a:r>
              <a:rPr lang="en-US" sz="3600" dirty="0">
                <a:latin typeface="Quicksand"/>
              </a:rPr>
              <a:t>Interact with your audience:</a:t>
            </a:r>
          </a:p>
          <a:p>
            <a:pPr marL="1028700" lvl="1" indent="-571500">
              <a:lnSpc>
                <a:spcPct val="150000"/>
              </a:lnSpc>
              <a:buFont typeface="Quicksand" panose="020B0604020202020204" charset="0"/>
              <a:buChar char="→"/>
            </a:pPr>
            <a:r>
              <a:rPr lang="en-US" sz="3600" dirty="0">
                <a:solidFill>
                  <a:schemeClr val="tx2"/>
                </a:solidFill>
                <a:latin typeface="Quicksand"/>
              </a:rPr>
              <a:t>Eye contact</a:t>
            </a:r>
          </a:p>
          <a:p>
            <a:pPr marL="571500" lvl="0" indent="-571500">
              <a:buFont typeface="Arial" panose="020B0604020202020204" pitchFamily="34" charset="0"/>
              <a:buChar char="•"/>
            </a:pPr>
            <a:endParaRPr lang="en-US" sz="1200" dirty="0">
              <a:latin typeface="Quicksand"/>
            </a:endParaRPr>
          </a:p>
          <a:p>
            <a:pPr lvl="0">
              <a:lnSpc>
                <a:spcPct val="150000"/>
              </a:lnSpc>
            </a:pPr>
            <a:r>
              <a:rPr lang="en-US" sz="3600" dirty="0">
                <a:latin typeface="Quicksand"/>
              </a:rPr>
              <a:t>The audience looks confused</a:t>
            </a:r>
          </a:p>
          <a:p>
            <a:pPr marL="1028700" lvl="1" indent="-571500">
              <a:lnSpc>
                <a:spcPct val="150000"/>
              </a:lnSpc>
              <a:buFont typeface="Quicksand" panose="020B0604020202020204" charset="0"/>
              <a:buChar char="→"/>
            </a:pPr>
            <a:r>
              <a:rPr lang="en-US" sz="3600" dirty="0">
                <a:solidFill>
                  <a:schemeClr val="tx2"/>
                </a:solidFill>
                <a:latin typeface="Quicksand"/>
              </a:rPr>
              <a:t>Slow down and explain a specific point</a:t>
            </a:r>
          </a:p>
          <a:p>
            <a:pPr marL="571500" lvl="0" indent="-571500">
              <a:buFont typeface="Arial" panose="020B0604020202020204" pitchFamily="34" charset="0"/>
              <a:buChar char="•"/>
            </a:pPr>
            <a:endParaRPr lang="en-US" sz="1200" dirty="0">
              <a:latin typeface="Quicksand"/>
            </a:endParaRPr>
          </a:p>
          <a:p>
            <a:pPr lvl="0">
              <a:lnSpc>
                <a:spcPct val="150000"/>
              </a:lnSpc>
            </a:pPr>
            <a:r>
              <a:rPr lang="en-US" sz="3600" dirty="0">
                <a:latin typeface="Quicksand"/>
              </a:rPr>
              <a:t>The audience looks distracted or disinterested</a:t>
            </a:r>
          </a:p>
          <a:p>
            <a:pPr marL="1028700" lvl="1" indent="-571500">
              <a:lnSpc>
                <a:spcPct val="150000"/>
              </a:lnSpc>
              <a:buFont typeface="Quicksand" panose="020B0604020202020204" charset="0"/>
              <a:buChar char="→"/>
            </a:pPr>
            <a:r>
              <a:rPr lang="en-US" sz="3600" dirty="0">
                <a:solidFill>
                  <a:schemeClr val="tx2"/>
                </a:solidFill>
                <a:latin typeface="Quicksand"/>
              </a:rPr>
              <a:t>Use pauses, silence, rhetorical questions</a:t>
            </a:r>
          </a:p>
          <a:p>
            <a:pPr marL="1028700" lvl="1" indent="-571500">
              <a:lnSpc>
                <a:spcPct val="150000"/>
              </a:lnSpc>
              <a:buFont typeface="Quicksand" panose="020B0604020202020204" charset="0"/>
              <a:buChar char="→"/>
            </a:pPr>
            <a:r>
              <a:rPr lang="en-US" sz="3600" dirty="0">
                <a:solidFill>
                  <a:schemeClr val="tx2"/>
                </a:solidFill>
                <a:latin typeface="Quicksand"/>
              </a:rPr>
              <a:t>Visual aids</a:t>
            </a:r>
          </a:p>
          <a:p>
            <a:pPr marL="0" lvl="0" indent="0">
              <a:lnSpc>
                <a:spcPct val="150000"/>
              </a:lnSpc>
            </a:pPr>
            <a:endParaRPr lang="en-US" sz="2400" dirty="0">
              <a:solidFill>
                <a:srgbClr val="0F4662"/>
              </a:solidFill>
              <a:latin typeface="Quicksand"/>
            </a:endParaRPr>
          </a:p>
          <a:p>
            <a:pPr marL="0" lvl="0" indent="0" algn="r">
              <a:lnSpc>
                <a:spcPct val="150000"/>
              </a:lnSpc>
            </a:pPr>
            <a:r>
              <a:rPr lang="en-US" sz="2400" dirty="0">
                <a:solidFill>
                  <a:srgbClr val="0F4662"/>
                </a:solidFill>
                <a:latin typeface="Quicksand"/>
              </a:rPr>
              <a:t>(Perez </a:t>
            </a:r>
            <a:r>
              <a:rPr lang="en-US" sz="2400" dirty="0" err="1">
                <a:solidFill>
                  <a:srgbClr val="0F4662"/>
                </a:solidFill>
                <a:latin typeface="Quicksand"/>
              </a:rPr>
              <a:t>Cañado</a:t>
            </a:r>
            <a:r>
              <a:rPr lang="en-US" sz="2400" dirty="0">
                <a:solidFill>
                  <a:srgbClr val="0F4662"/>
                </a:solidFill>
                <a:latin typeface="Quicksand"/>
              </a:rPr>
              <a:t> &amp; Almagro Esteban, 2015)</a:t>
            </a:r>
          </a:p>
        </p:txBody>
      </p:sp>
      <p:sp>
        <p:nvSpPr>
          <p:cNvPr id="6" name="TextBox 6"/>
          <p:cNvSpPr txBox="1"/>
          <p:nvPr/>
        </p:nvSpPr>
        <p:spPr>
          <a:xfrm>
            <a:off x="1028700" y="599709"/>
            <a:ext cx="8048163" cy="1099019"/>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Audience</a:t>
            </a:r>
          </a:p>
        </p:txBody>
      </p:sp>
    </p:spTree>
    <p:extLst>
      <p:ext uri="{BB962C8B-B14F-4D97-AF65-F5344CB8AC3E}">
        <p14:creationId xmlns:p14="http://schemas.microsoft.com/office/powerpoint/2010/main" val="193602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3369664"/>
            <a:ext cx="18288000" cy="3539430"/>
          </a:xfrm>
          <a:prstGeom prst="rect">
            <a:avLst/>
          </a:prstGeom>
        </p:spPr>
        <p:txBody>
          <a:bodyPr wrap="square" lIns="0" tIns="0" rIns="0" bIns="0" rtlCol="0" anchor="t">
            <a:spAutoFit/>
          </a:bodyPr>
          <a:lstStyle/>
          <a:p>
            <a:pPr marL="0" lvl="0" indent="0" algn="ctr">
              <a:spcBef>
                <a:spcPct val="0"/>
              </a:spcBef>
            </a:pPr>
            <a:r>
              <a:rPr lang="en-US" sz="11500" dirty="0">
                <a:solidFill>
                  <a:srgbClr val="0F4662"/>
                </a:solidFill>
                <a:latin typeface="Cormorant Garamond Bold Italics"/>
              </a:rPr>
              <a:t>Verbal and non-verbal communication</a:t>
            </a:r>
          </a:p>
        </p:txBody>
      </p:sp>
      <p:sp>
        <p:nvSpPr>
          <p:cNvPr id="3" name="AutoShape 3"/>
          <p:cNvSpPr/>
          <p:nvPr/>
        </p:nvSpPr>
        <p:spPr>
          <a:xfrm>
            <a:off x="5897880" y="2215083"/>
            <a:ext cx="6492240" cy="0"/>
          </a:xfrm>
          <a:prstGeom prst="line">
            <a:avLst/>
          </a:prstGeom>
          <a:ln w="76200" cap="flat">
            <a:solidFill>
              <a:srgbClr val="0F4662"/>
            </a:solidFill>
            <a:prstDash val="solid"/>
            <a:headEnd type="none" w="sm" len="sm"/>
            <a:tailEnd type="none" w="sm" len="sm"/>
          </a:ln>
        </p:spPr>
        <p:txBody>
          <a:bodyPr/>
          <a:lstStyle/>
          <a:p>
            <a:endParaRPr lang="en-GB"/>
          </a:p>
        </p:txBody>
      </p:sp>
      <p:sp>
        <p:nvSpPr>
          <p:cNvPr id="4" name="Freeform 4"/>
          <p:cNvSpPr/>
          <p:nvPr/>
        </p:nvSpPr>
        <p:spPr>
          <a:xfrm>
            <a:off x="8304001" y="1116666"/>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AutoShape 5"/>
          <p:cNvSpPr/>
          <p:nvPr/>
        </p:nvSpPr>
        <p:spPr>
          <a:xfrm>
            <a:off x="5897880" y="8159883"/>
            <a:ext cx="6492240" cy="0"/>
          </a:xfrm>
          <a:prstGeom prst="line">
            <a:avLst/>
          </a:prstGeom>
          <a:ln w="76200" cap="flat">
            <a:solidFill>
              <a:srgbClr val="0F4662"/>
            </a:solidFill>
            <a:prstDash val="solid"/>
            <a:headEnd type="none" w="sm" len="sm"/>
            <a:tailEnd type="none" w="sm" len="sm"/>
          </a:ln>
        </p:spPr>
        <p:txBody>
          <a:bodyPr/>
          <a:lstStyle/>
          <a:p>
            <a:endParaRPr lang="en-GB"/>
          </a:p>
        </p:txBody>
      </p:sp>
      <p:sp>
        <p:nvSpPr>
          <p:cNvPr id="6" name="Freeform 6"/>
          <p:cNvSpPr/>
          <p:nvPr/>
        </p:nvSpPr>
        <p:spPr>
          <a:xfrm>
            <a:off x="8304001" y="9008400"/>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extLst>
      <p:ext uri="{BB962C8B-B14F-4D97-AF65-F5344CB8AC3E}">
        <p14:creationId xmlns:p14="http://schemas.microsoft.com/office/powerpoint/2010/main" val="2651194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7429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Verbal communication</a:t>
            </a:r>
          </a:p>
        </p:txBody>
      </p:sp>
      <p:sp>
        <p:nvSpPr>
          <p:cNvPr id="8" name="TextBox 8"/>
          <p:cNvSpPr txBox="1"/>
          <p:nvPr/>
        </p:nvSpPr>
        <p:spPr>
          <a:xfrm>
            <a:off x="1028700" y="3009900"/>
            <a:ext cx="15735300" cy="525785"/>
          </a:xfrm>
          <a:prstGeom prst="rect">
            <a:avLst/>
          </a:prstGeom>
        </p:spPr>
        <p:txBody>
          <a:bodyPr wrap="square" lIns="0" tIns="0" rIns="0" bIns="0" rtlCol="0" anchor="t">
            <a:spAutoFit/>
          </a:bodyPr>
          <a:lstStyle/>
          <a:p>
            <a:pPr marL="518160" lvl="1" indent="-259080" algn="l">
              <a:lnSpc>
                <a:spcPts val="4079"/>
              </a:lnSpc>
              <a:buFont typeface="Arial"/>
              <a:buChar char="•"/>
            </a:pPr>
            <a:r>
              <a:rPr lang="en-US" sz="3600" dirty="0">
                <a:latin typeface="Quicksand"/>
              </a:rPr>
              <a:t>Highness or lowness of your voice </a:t>
            </a:r>
            <a:r>
              <a:rPr lang="en-US" sz="2400" dirty="0">
                <a:solidFill>
                  <a:srgbClr val="0F4662"/>
                </a:solidFill>
                <a:latin typeface="Quicksand"/>
              </a:rPr>
              <a:t>(Language Services Centre, 2001)</a:t>
            </a:r>
            <a:endParaRPr lang="en-US" sz="3600" dirty="0">
              <a:solidFill>
                <a:srgbClr val="0F4662"/>
              </a:solidFill>
              <a:latin typeface="Quicksand"/>
            </a:endParaRPr>
          </a:p>
        </p:txBody>
      </p:sp>
      <p:sp>
        <p:nvSpPr>
          <p:cNvPr id="9" name="TextBox 9"/>
          <p:cNvSpPr txBox="1"/>
          <p:nvPr/>
        </p:nvSpPr>
        <p:spPr>
          <a:xfrm>
            <a:off x="1028700" y="4617715"/>
            <a:ext cx="15735300" cy="525785"/>
          </a:xfrm>
          <a:prstGeom prst="rect">
            <a:avLst/>
          </a:prstGeom>
        </p:spPr>
        <p:txBody>
          <a:bodyPr wrap="square" lIns="0" tIns="0" rIns="0" bIns="0" rtlCol="0" anchor="t">
            <a:spAutoFit/>
          </a:bodyPr>
          <a:lstStyle/>
          <a:p>
            <a:pPr marL="518160" lvl="1" indent="-259080" algn="l">
              <a:lnSpc>
                <a:spcPts val="4079"/>
              </a:lnSpc>
              <a:buFont typeface="Arial"/>
              <a:buChar char="•"/>
            </a:pPr>
            <a:r>
              <a:rPr lang="en-US" sz="3600" dirty="0">
                <a:latin typeface="Quicksand"/>
              </a:rPr>
              <a:t>Loudness of your voice </a:t>
            </a:r>
            <a:r>
              <a:rPr lang="en-US" sz="2400" dirty="0">
                <a:solidFill>
                  <a:srgbClr val="0F4662"/>
                </a:solidFill>
                <a:latin typeface="Quicksand"/>
              </a:rPr>
              <a:t>(Templeton &amp; Sparks, 2015)</a:t>
            </a:r>
            <a:endParaRPr lang="en-US" sz="3600" dirty="0">
              <a:solidFill>
                <a:srgbClr val="0F4662"/>
              </a:solidFill>
              <a:latin typeface="Quicksand"/>
            </a:endParaRPr>
          </a:p>
        </p:txBody>
      </p:sp>
      <p:sp>
        <p:nvSpPr>
          <p:cNvPr id="10" name="TextBox 10"/>
          <p:cNvSpPr txBox="1"/>
          <p:nvPr/>
        </p:nvSpPr>
        <p:spPr>
          <a:xfrm>
            <a:off x="1028700" y="6217915"/>
            <a:ext cx="15201900" cy="525785"/>
          </a:xfrm>
          <a:prstGeom prst="rect">
            <a:avLst/>
          </a:prstGeom>
        </p:spPr>
        <p:txBody>
          <a:bodyPr wrap="square" lIns="0" tIns="0" rIns="0" bIns="0" rtlCol="0" anchor="t">
            <a:spAutoFit/>
          </a:bodyPr>
          <a:lstStyle/>
          <a:p>
            <a:pPr marL="518160" lvl="1" indent="-259080" algn="l">
              <a:lnSpc>
                <a:spcPts val="4079"/>
              </a:lnSpc>
              <a:buFont typeface="Arial"/>
              <a:buChar char="•"/>
            </a:pPr>
            <a:r>
              <a:rPr lang="en-US" sz="3600" dirty="0">
                <a:latin typeface="Quicksand"/>
              </a:rPr>
              <a:t>Speed or tempo of your vocal delivery </a:t>
            </a:r>
            <a:r>
              <a:rPr lang="en-US" sz="2400" dirty="0">
                <a:solidFill>
                  <a:srgbClr val="0F4662"/>
                </a:solidFill>
                <a:latin typeface="Quicksand"/>
              </a:rPr>
              <a:t>(Templeton &amp; Sparks, 1999)</a:t>
            </a:r>
            <a:endParaRPr lang="en-US" sz="3600" dirty="0">
              <a:solidFill>
                <a:srgbClr val="0F4662"/>
              </a:solidFill>
              <a:latin typeface="Quicksand"/>
            </a:endParaRPr>
          </a:p>
        </p:txBody>
      </p:sp>
      <p:sp>
        <p:nvSpPr>
          <p:cNvPr id="11" name="TextBox 11"/>
          <p:cNvSpPr txBox="1"/>
          <p:nvPr/>
        </p:nvSpPr>
        <p:spPr>
          <a:xfrm>
            <a:off x="1028700" y="2437414"/>
            <a:ext cx="10527757" cy="500137"/>
          </a:xfrm>
          <a:prstGeom prst="rect">
            <a:avLst/>
          </a:prstGeom>
        </p:spPr>
        <p:txBody>
          <a:bodyPr lIns="0" tIns="0" rIns="0" bIns="0" rtlCol="0" anchor="t">
            <a:spAutoFit/>
          </a:bodyPr>
          <a:lstStyle/>
          <a:p>
            <a:pPr marL="0" lvl="0" indent="0" algn="l">
              <a:lnSpc>
                <a:spcPts val="3919"/>
              </a:lnSpc>
              <a:spcBef>
                <a:spcPct val="0"/>
              </a:spcBef>
            </a:pPr>
            <a:r>
              <a:rPr lang="en-US" sz="4000" dirty="0">
                <a:solidFill>
                  <a:srgbClr val="0F4662"/>
                </a:solidFill>
                <a:latin typeface="Quicksand Bold"/>
              </a:rPr>
              <a:t>Pitch:</a:t>
            </a:r>
          </a:p>
        </p:txBody>
      </p:sp>
      <p:sp>
        <p:nvSpPr>
          <p:cNvPr id="12" name="TextBox 12"/>
          <p:cNvSpPr txBox="1"/>
          <p:nvPr/>
        </p:nvSpPr>
        <p:spPr>
          <a:xfrm>
            <a:off x="1028700" y="3949188"/>
            <a:ext cx="10527757" cy="615553"/>
          </a:xfrm>
          <a:prstGeom prst="rect">
            <a:avLst/>
          </a:prstGeom>
        </p:spPr>
        <p:txBody>
          <a:bodyPr lIns="0" tIns="0" rIns="0" bIns="0" rtlCol="0" anchor="t">
            <a:spAutoFit/>
          </a:bodyPr>
          <a:lstStyle/>
          <a:p>
            <a:pPr marL="0" lvl="0" indent="0" algn="l">
              <a:lnSpc>
                <a:spcPts val="4759"/>
              </a:lnSpc>
            </a:pPr>
            <a:r>
              <a:rPr lang="en-US" sz="4000" dirty="0">
                <a:solidFill>
                  <a:srgbClr val="0F4662"/>
                </a:solidFill>
                <a:latin typeface="Quicksand Bold"/>
              </a:rPr>
              <a:t>Volume:</a:t>
            </a:r>
          </a:p>
        </p:txBody>
      </p:sp>
      <p:sp>
        <p:nvSpPr>
          <p:cNvPr id="13" name="TextBox 13"/>
          <p:cNvSpPr txBox="1"/>
          <p:nvPr/>
        </p:nvSpPr>
        <p:spPr>
          <a:xfrm>
            <a:off x="1028700" y="5604703"/>
            <a:ext cx="10527757" cy="615553"/>
          </a:xfrm>
          <a:prstGeom prst="rect">
            <a:avLst/>
          </a:prstGeom>
        </p:spPr>
        <p:txBody>
          <a:bodyPr lIns="0" tIns="0" rIns="0" bIns="0" rtlCol="0" anchor="t">
            <a:spAutoFit/>
          </a:bodyPr>
          <a:lstStyle/>
          <a:p>
            <a:pPr marL="0" lvl="0" indent="0" algn="l">
              <a:lnSpc>
                <a:spcPts val="4759"/>
              </a:lnSpc>
            </a:pPr>
            <a:r>
              <a:rPr lang="en-US" sz="4000" dirty="0">
                <a:solidFill>
                  <a:srgbClr val="0F4662"/>
                </a:solidFill>
                <a:latin typeface="Quicksand Bold"/>
              </a:rPr>
              <a:t>Rate:</a:t>
            </a:r>
          </a:p>
        </p:txBody>
      </p:sp>
      <p:sp>
        <p:nvSpPr>
          <p:cNvPr id="14" name="TextBox 10">
            <a:extLst>
              <a:ext uri="{FF2B5EF4-FFF2-40B4-BE49-F238E27FC236}">
                <a16:creationId xmlns:a16="http://schemas.microsoft.com/office/drawing/2014/main" id="{A5817666-58F8-8ABF-7367-3D8EDB5D27BE}"/>
              </a:ext>
            </a:extLst>
          </p:cNvPr>
          <p:cNvSpPr txBox="1"/>
          <p:nvPr/>
        </p:nvSpPr>
        <p:spPr>
          <a:xfrm>
            <a:off x="1028700" y="7909545"/>
            <a:ext cx="16040100" cy="1577355"/>
          </a:xfrm>
          <a:prstGeom prst="rect">
            <a:avLst/>
          </a:prstGeom>
        </p:spPr>
        <p:txBody>
          <a:bodyPr wrap="square" lIns="0" tIns="0" rIns="0" bIns="0" rtlCol="0" anchor="t">
            <a:spAutoFit/>
          </a:bodyPr>
          <a:lstStyle/>
          <a:p>
            <a:pPr marL="518160" lvl="1" indent="-259080" algn="l">
              <a:lnSpc>
                <a:spcPts val="4079"/>
              </a:lnSpc>
              <a:buFont typeface="Arial"/>
              <a:buChar char="•"/>
            </a:pPr>
            <a:r>
              <a:rPr lang="en-US" sz="3600" dirty="0">
                <a:latin typeface="Quicksand"/>
              </a:rPr>
              <a:t>Ensure that your audience understands what you’re saying </a:t>
            </a:r>
            <a:r>
              <a:rPr lang="es-ES" sz="2400" dirty="0">
                <a:solidFill>
                  <a:srgbClr val="0F4662"/>
                </a:solidFill>
                <a:latin typeface="Quicksand"/>
              </a:rPr>
              <a:t>(Pérez Cañado &amp; Almagro Esteban, 2015)</a:t>
            </a:r>
            <a:endParaRPr lang="es-ES" sz="3600" dirty="0">
              <a:solidFill>
                <a:srgbClr val="0F4662"/>
              </a:solidFill>
              <a:latin typeface="Quicksand"/>
            </a:endParaRPr>
          </a:p>
          <a:p>
            <a:pPr marL="259080" lvl="1" algn="l">
              <a:lnSpc>
                <a:spcPts val="4079"/>
              </a:lnSpc>
            </a:pPr>
            <a:endParaRPr lang="en-US" sz="3600" dirty="0">
              <a:solidFill>
                <a:srgbClr val="0F4662"/>
              </a:solidFill>
              <a:latin typeface="Quicksand"/>
            </a:endParaRPr>
          </a:p>
        </p:txBody>
      </p:sp>
      <p:sp>
        <p:nvSpPr>
          <p:cNvPr id="15" name="TextBox 13">
            <a:extLst>
              <a:ext uri="{FF2B5EF4-FFF2-40B4-BE49-F238E27FC236}">
                <a16:creationId xmlns:a16="http://schemas.microsoft.com/office/drawing/2014/main" id="{9AE90979-4E71-47E0-E02D-C903462A8125}"/>
              </a:ext>
            </a:extLst>
          </p:cNvPr>
          <p:cNvSpPr txBox="1"/>
          <p:nvPr/>
        </p:nvSpPr>
        <p:spPr>
          <a:xfrm>
            <a:off x="1028700" y="7277100"/>
            <a:ext cx="10527757" cy="615553"/>
          </a:xfrm>
          <a:prstGeom prst="rect">
            <a:avLst/>
          </a:prstGeom>
        </p:spPr>
        <p:txBody>
          <a:bodyPr lIns="0" tIns="0" rIns="0" bIns="0" rtlCol="0" anchor="t">
            <a:spAutoFit/>
          </a:bodyPr>
          <a:lstStyle/>
          <a:p>
            <a:pPr marL="0" lvl="0" indent="0" algn="l">
              <a:lnSpc>
                <a:spcPts val="4759"/>
              </a:lnSpc>
            </a:pPr>
            <a:r>
              <a:rPr lang="en-US" sz="4000" dirty="0">
                <a:solidFill>
                  <a:srgbClr val="0F4662"/>
                </a:solidFill>
                <a:latin typeface="Quicksand Bold"/>
              </a:rPr>
              <a:t>Enunciation and pronunciation:</a:t>
            </a:r>
          </a:p>
        </p:txBody>
      </p:sp>
    </p:spTree>
    <p:extLst>
      <p:ext uri="{BB962C8B-B14F-4D97-AF65-F5344CB8AC3E}">
        <p14:creationId xmlns:p14="http://schemas.microsoft.com/office/powerpoint/2010/main" val="357857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7429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Verbal communication</a:t>
            </a:r>
          </a:p>
        </p:txBody>
      </p:sp>
      <p:sp>
        <p:nvSpPr>
          <p:cNvPr id="8" name="TextBox 8"/>
          <p:cNvSpPr txBox="1"/>
          <p:nvPr/>
        </p:nvSpPr>
        <p:spPr>
          <a:xfrm>
            <a:off x="1028700" y="3009900"/>
            <a:ext cx="15735300" cy="1577355"/>
          </a:xfrm>
          <a:prstGeom prst="rect">
            <a:avLst/>
          </a:prstGeom>
        </p:spPr>
        <p:txBody>
          <a:bodyPr wrap="square" lIns="0" tIns="0" rIns="0" bIns="0" rtlCol="0" anchor="t">
            <a:spAutoFit/>
          </a:bodyPr>
          <a:lstStyle/>
          <a:p>
            <a:pPr marL="518160" lvl="1" indent="-259080">
              <a:lnSpc>
                <a:spcPts val="4079"/>
              </a:lnSpc>
              <a:buFont typeface="Arial"/>
              <a:buChar char="•"/>
            </a:pPr>
            <a:r>
              <a:rPr lang="en-US" sz="3600" dirty="0">
                <a:latin typeface="Quicksand"/>
              </a:rPr>
              <a:t>Try to sound natural, do not make long sentences and complicated structures </a:t>
            </a:r>
          </a:p>
          <a:p>
            <a:pPr marL="518160" lvl="1" indent="-259080">
              <a:lnSpc>
                <a:spcPts val="4079"/>
              </a:lnSpc>
              <a:buFont typeface="Arial"/>
              <a:buChar char="•"/>
            </a:pPr>
            <a:r>
              <a:rPr lang="en-US" sz="3600" dirty="0">
                <a:latin typeface="Quicksand"/>
              </a:rPr>
              <a:t>Be effective, clear, concise, and simple</a:t>
            </a:r>
          </a:p>
        </p:txBody>
      </p:sp>
      <p:sp>
        <p:nvSpPr>
          <p:cNvPr id="11" name="TextBox 11"/>
          <p:cNvSpPr txBox="1"/>
          <p:nvPr/>
        </p:nvSpPr>
        <p:spPr>
          <a:xfrm>
            <a:off x="1028700" y="2437414"/>
            <a:ext cx="10527757" cy="500137"/>
          </a:xfrm>
          <a:prstGeom prst="rect">
            <a:avLst/>
          </a:prstGeom>
        </p:spPr>
        <p:txBody>
          <a:bodyPr lIns="0" tIns="0" rIns="0" bIns="0" rtlCol="0" anchor="t">
            <a:spAutoFit/>
          </a:bodyPr>
          <a:lstStyle/>
          <a:p>
            <a:pPr marL="0" lvl="0" indent="0" algn="l">
              <a:lnSpc>
                <a:spcPts val="3919"/>
              </a:lnSpc>
              <a:spcBef>
                <a:spcPct val="0"/>
              </a:spcBef>
            </a:pPr>
            <a:r>
              <a:rPr lang="en-US" sz="4000" dirty="0">
                <a:solidFill>
                  <a:srgbClr val="0F4662"/>
                </a:solidFill>
                <a:latin typeface="Quicksand Bold"/>
              </a:rPr>
              <a:t>Ear-friendly language:</a:t>
            </a:r>
          </a:p>
        </p:txBody>
      </p:sp>
      <p:sp>
        <p:nvSpPr>
          <p:cNvPr id="13" name="TextBox 13"/>
          <p:cNvSpPr txBox="1"/>
          <p:nvPr/>
        </p:nvSpPr>
        <p:spPr>
          <a:xfrm>
            <a:off x="1028699" y="5161547"/>
            <a:ext cx="10527757" cy="615553"/>
          </a:xfrm>
          <a:prstGeom prst="rect">
            <a:avLst/>
          </a:prstGeom>
        </p:spPr>
        <p:txBody>
          <a:bodyPr lIns="0" tIns="0" rIns="0" bIns="0" rtlCol="0" anchor="t">
            <a:spAutoFit/>
          </a:bodyPr>
          <a:lstStyle/>
          <a:p>
            <a:pPr marL="0" lvl="0" indent="0" algn="l">
              <a:lnSpc>
                <a:spcPts val="4759"/>
              </a:lnSpc>
            </a:pPr>
            <a:r>
              <a:rPr lang="en-US" sz="4000" dirty="0">
                <a:solidFill>
                  <a:srgbClr val="0F4662"/>
                </a:solidFill>
                <a:latin typeface="Quicksand Bold"/>
              </a:rPr>
              <a:t>Non-words and fillers</a:t>
            </a:r>
          </a:p>
        </p:txBody>
      </p:sp>
      <p:sp>
        <p:nvSpPr>
          <p:cNvPr id="14" name="TextBox 10">
            <a:extLst>
              <a:ext uri="{FF2B5EF4-FFF2-40B4-BE49-F238E27FC236}">
                <a16:creationId xmlns:a16="http://schemas.microsoft.com/office/drawing/2014/main" id="{A5817666-58F8-8ABF-7367-3D8EDB5D27BE}"/>
              </a:ext>
            </a:extLst>
          </p:cNvPr>
          <p:cNvSpPr txBox="1"/>
          <p:nvPr/>
        </p:nvSpPr>
        <p:spPr>
          <a:xfrm>
            <a:off x="9658350" y="6736037"/>
            <a:ext cx="16040100" cy="105157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(Pérez Cañado &amp; Almagro Esteban, 2015)</a:t>
            </a:r>
            <a:endParaRPr lang="es-ES" sz="3600" dirty="0">
              <a:solidFill>
                <a:srgbClr val="0F4662"/>
              </a:solidFill>
              <a:latin typeface="Quicksand"/>
            </a:endParaRPr>
          </a:p>
          <a:p>
            <a:pPr marL="259080" lvl="1" algn="l">
              <a:lnSpc>
                <a:spcPts val="4079"/>
              </a:lnSpc>
            </a:pPr>
            <a:endParaRPr lang="en-US" sz="3600" dirty="0">
              <a:solidFill>
                <a:srgbClr val="0F4662"/>
              </a:solidFill>
              <a:latin typeface="Quicksand"/>
            </a:endParaRPr>
          </a:p>
        </p:txBody>
      </p:sp>
    </p:spTree>
    <p:extLst>
      <p:ext uri="{BB962C8B-B14F-4D97-AF65-F5344CB8AC3E}">
        <p14:creationId xmlns:p14="http://schemas.microsoft.com/office/powerpoint/2010/main" val="378024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7429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Verbal communication</a:t>
            </a:r>
          </a:p>
        </p:txBody>
      </p:sp>
      <p:sp>
        <p:nvSpPr>
          <p:cNvPr id="8" name="TextBox 8"/>
          <p:cNvSpPr txBox="1"/>
          <p:nvPr/>
        </p:nvSpPr>
        <p:spPr>
          <a:xfrm>
            <a:off x="1028700" y="3009900"/>
            <a:ext cx="15735300" cy="3227037"/>
          </a:xfrm>
          <a:prstGeom prst="rect">
            <a:avLst/>
          </a:prstGeom>
        </p:spPr>
        <p:txBody>
          <a:bodyPr wrap="square" lIns="0" tIns="0" rIns="0" bIns="0" rtlCol="0" anchor="t">
            <a:spAutoFit/>
          </a:bodyPr>
          <a:lstStyle/>
          <a:p>
            <a:pPr marL="518160" lvl="1" indent="-259080">
              <a:lnSpc>
                <a:spcPct val="150000"/>
              </a:lnSpc>
              <a:buFont typeface="Arial"/>
              <a:buChar char="•"/>
            </a:pPr>
            <a:r>
              <a:rPr lang="en-US" sz="3600" dirty="0" err="1">
                <a:latin typeface="Quicksand"/>
              </a:rPr>
              <a:t>Organise</a:t>
            </a:r>
            <a:r>
              <a:rPr lang="en-US" sz="3600" dirty="0">
                <a:latin typeface="Quicksand"/>
              </a:rPr>
              <a:t> our speech</a:t>
            </a:r>
          </a:p>
          <a:p>
            <a:pPr marL="518160" lvl="1" indent="-259080">
              <a:lnSpc>
                <a:spcPct val="150000"/>
              </a:lnSpc>
              <a:buFont typeface="Arial"/>
              <a:buChar char="•"/>
            </a:pPr>
            <a:r>
              <a:rPr lang="en-US" sz="3600" dirty="0">
                <a:latin typeface="Quicksand"/>
              </a:rPr>
              <a:t>Connect ideas</a:t>
            </a:r>
          </a:p>
          <a:p>
            <a:pPr marL="518160" lvl="1" indent="-259080">
              <a:lnSpc>
                <a:spcPct val="150000"/>
              </a:lnSpc>
              <a:buFont typeface="Arial"/>
              <a:buChar char="•"/>
            </a:pPr>
            <a:r>
              <a:rPr lang="en-US" sz="3600" dirty="0">
                <a:latin typeface="Quicksand"/>
              </a:rPr>
              <a:t>Guide the audience through the presentation and your arguments </a:t>
            </a:r>
          </a:p>
          <a:p>
            <a:pPr marL="518160" lvl="1" indent="-259080">
              <a:lnSpc>
                <a:spcPct val="150000"/>
              </a:lnSpc>
              <a:buFont typeface="Arial"/>
              <a:buChar char="•"/>
            </a:pPr>
            <a:r>
              <a:rPr lang="en-US" sz="3600" dirty="0">
                <a:latin typeface="Quicksand"/>
              </a:rPr>
              <a:t>Might also include non-words and fillers</a:t>
            </a:r>
          </a:p>
        </p:txBody>
      </p:sp>
      <p:sp>
        <p:nvSpPr>
          <p:cNvPr id="11" name="TextBox 11"/>
          <p:cNvSpPr txBox="1"/>
          <p:nvPr/>
        </p:nvSpPr>
        <p:spPr>
          <a:xfrm>
            <a:off x="1028700" y="2437414"/>
            <a:ext cx="10527757" cy="500137"/>
          </a:xfrm>
          <a:prstGeom prst="rect">
            <a:avLst/>
          </a:prstGeom>
        </p:spPr>
        <p:txBody>
          <a:bodyPr lIns="0" tIns="0" rIns="0" bIns="0" rtlCol="0" anchor="t">
            <a:spAutoFit/>
          </a:bodyPr>
          <a:lstStyle/>
          <a:p>
            <a:pPr marL="0" lvl="0" indent="0" algn="l">
              <a:lnSpc>
                <a:spcPts val="3919"/>
              </a:lnSpc>
              <a:spcBef>
                <a:spcPct val="0"/>
              </a:spcBef>
            </a:pPr>
            <a:r>
              <a:rPr lang="en-US" sz="4000" dirty="0">
                <a:solidFill>
                  <a:srgbClr val="0F4662"/>
                </a:solidFill>
                <a:latin typeface="Quicksand Bold"/>
              </a:rPr>
              <a:t>Discourse markers:</a:t>
            </a:r>
          </a:p>
        </p:txBody>
      </p:sp>
    </p:spTree>
    <p:extLst>
      <p:ext uri="{BB962C8B-B14F-4D97-AF65-F5344CB8AC3E}">
        <p14:creationId xmlns:p14="http://schemas.microsoft.com/office/powerpoint/2010/main" val="368804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7429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Verbal communication</a:t>
            </a:r>
          </a:p>
        </p:txBody>
      </p:sp>
      <p:sp>
        <p:nvSpPr>
          <p:cNvPr id="8" name="TextBox 8"/>
          <p:cNvSpPr txBox="1"/>
          <p:nvPr/>
        </p:nvSpPr>
        <p:spPr>
          <a:xfrm>
            <a:off x="1028700" y="3009900"/>
            <a:ext cx="15735300" cy="4889031"/>
          </a:xfrm>
          <a:prstGeom prst="rect">
            <a:avLst/>
          </a:prstGeom>
        </p:spPr>
        <p:txBody>
          <a:bodyPr wrap="square" lIns="0" tIns="0" rIns="0" bIns="0" rtlCol="0" anchor="t">
            <a:spAutoFit/>
          </a:bodyPr>
          <a:lstStyle/>
          <a:p>
            <a:pPr marL="518160" lvl="1" indent="-259080">
              <a:lnSpc>
                <a:spcPct val="150000"/>
              </a:lnSpc>
              <a:buFont typeface="Arial"/>
              <a:buChar char="•"/>
            </a:pPr>
            <a:r>
              <a:rPr lang="en-US" sz="3600" dirty="0">
                <a:latin typeface="Quicksand"/>
              </a:rPr>
              <a:t>Firstly, … / Secondly, … / Finally, …</a:t>
            </a:r>
          </a:p>
          <a:p>
            <a:pPr marL="518160" lvl="1" indent="-259080">
              <a:lnSpc>
                <a:spcPct val="150000"/>
              </a:lnSpc>
              <a:buFont typeface="Arial"/>
              <a:buChar char="•"/>
            </a:pPr>
            <a:r>
              <a:rPr lang="en-US" sz="3600" dirty="0">
                <a:latin typeface="Quicksand"/>
              </a:rPr>
              <a:t>The first thing, … / Then, …. / Next, …</a:t>
            </a:r>
          </a:p>
          <a:p>
            <a:pPr marL="518160" lvl="1" indent="-259080">
              <a:lnSpc>
                <a:spcPct val="150000"/>
              </a:lnSpc>
              <a:buFont typeface="Arial"/>
              <a:buChar char="•"/>
            </a:pPr>
            <a:r>
              <a:rPr lang="en-US" sz="3600" dirty="0">
                <a:latin typeface="Quicksand"/>
              </a:rPr>
              <a:t>I’m going to start by outlining…</a:t>
            </a:r>
          </a:p>
          <a:p>
            <a:pPr marL="518160" lvl="1" indent="-259080">
              <a:lnSpc>
                <a:spcPct val="150000"/>
              </a:lnSpc>
              <a:buFont typeface="Arial"/>
              <a:buChar char="•"/>
            </a:pPr>
            <a:r>
              <a:rPr lang="en-US" sz="3600" dirty="0">
                <a:latin typeface="Quicksand"/>
              </a:rPr>
              <a:t>On the one hand, … / On the other hand, …</a:t>
            </a:r>
          </a:p>
          <a:p>
            <a:pPr marL="518160" lvl="1" indent="-259080">
              <a:lnSpc>
                <a:spcPct val="150000"/>
              </a:lnSpc>
              <a:buFont typeface="Arial"/>
              <a:buChar char="•"/>
            </a:pPr>
            <a:r>
              <a:rPr lang="en-US" sz="3600" dirty="0">
                <a:latin typeface="Quicksand"/>
              </a:rPr>
              <a:t>Let me think about that for a minute…</a:t>
            </a:r>
          </a:p>
          <a:p>
            <a:pPr marL="518160" lvl="1" indent="-259080">
              <a:lnSpc>
                <a:spcPct val="150000"/>
              </a:lnSpc>
              <a:buFont typeface="Arial"/>
              <a:buChar char="•"/>
            </a:pPr>
            <a:r>
              <a:rPr lang="en-US" sz="3600" dirty="0">
                <a:latin typeface="Quicksand"/>
              </a:rPr>
              <a:t>What was I saying?</a:t>
            </a:r>
          </a:p>
        </p:txBody>
      </p:sp>
      <p:sp>
        <p:nvSpPr>
          <p:cNvPr id="11" name="TextBox 11"/>
          <p:cNvSpPr txBox="1"/>
          <p:nvPr/>
        </p:nvSpPr>
        <p:spPr>
          <a:xfrm>
            <a:off x="1028700" y="2437414"/>
            <a:ext cx="10527757" cy="500137"/>
          </a:xfrm>
          <a:prstGeom prst="rect">
            <a:avLst/>
          </a:prstGeom>
        </p:spPr>
        <p:txBody>
          <a:bodyPr lIns="0" tIns="0" rIns="0" bIns="0" rtlCol="0" anchor="t">
            <a:spAutoFit/>
          </a:bodyPr>
          <a:lstStyle/>
          <a:p>
            <a:pPr marL="0" lvl="0" indent="0" algn="l">
              <a:lnSpc>
                <a:spcPts val="3919"/>
              </a:lnSpc>
              <a:spcBef>
                <a:spcPct val="0"/>
              </a:spcBef>
            </a:pPr>
            <a:r>
              <a:rPr lang="en-US" sz="4000" dirty="0">
                <a:solidFill>
                  <a:srgbClr val="0F4662"/>
                </a:solidFill>
                <a:latin typeface="Quicksand Bold"/>
              </a:rPr>
              <a:t>Discourse markers:</a:t>
            </a:r>
          </a:p>
        </p:txBody>
      </p:sp>
    </p:spTree>
    <p:extLst>
      <p:ext uri="{BB962C8B-B14F-4D97-AF65-F5344CB8AC3E}">
        <p14:creationId xmlns:p14="http://schemas.microsoft.com/office/powerpoint/2010/main" val="381686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599709"/>
            <a:ext cx="11534821" cy="1099019"/>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Non-verbal communication</a:t>
            </a:r>
          </a:p>
        </p:txBody>
      </p:sp>
      <p:sp>
        <p:nvSpPr>
          <p:cNvPr id="3" name="TextBox 3"/>
          <p:cNvSpPr txBox="1"/>
          <p:nvPr/>
        </p:nvSpPr>
        <p:spPr>
          <a:xfrm>
            <a:off x="3816256" y="4231184"/>
            <a:ext cx="10655487" cy="2462213"/>
          </a:xfrm>
          <a:prstGeom prst="rect">
            <a:avLst/>
          </a:prstGeom>
        </p:spPr>
        <p:txBody>
          <a:bodyPr lIns="0" tIns="0" rIns="0" bIns="0" rtlCol="0" anchor="t">
            <a:spAutoFit/>
          </a:bodyPr>
          <a:lstStyle/>
          <a:p>
            <a:pPr marL="0" lvl="0" indent="0" algn="ctr"/>
            <a:r>
              <a:rPr lang="en-US" sz="4000" dirty="0">
                <a:solidFill>
                  <a:srgbClr val="0F4662"/>
                </a:solidFill>
                <a:latin typeface="Quicksand"/>
              </a:rPr>
              <a:t>“[O]</a:t>
            </a:r>
            <a:r>
              <a:rPr lang="en-US" sz="4000" dirty="0" err="1">
                <a:solidFill>
                  <a:srgbClr val="0F4662"/>
                </a:solidFill>
                <a:latin typeface="Quicksand"/>
              </a:rPr>
              <a:t>nly</a:t>
            </a:r>
            <a:r>
              <a:rPr lang="en-US" sz="4000" dirty="0">
                <a:solidFill>
                  <a:srgbClr val="0F4662"/>
                </a:solidFill>
                <a:latin typeface="Quicksand"/>
              </a:rPr>
              <a:t> 7% of what is communicated is done by means of the actual words we use, while as much as 55% is communicated bodily and 38%, through our tone of voice”</a:t>
            </a:r>
          </a:p>
        </p:txBody>
      </p:sp>
      <p:sp>
        <p:nvSpPr>
          <p:cNvPr id="4" name="AutoShape 4"/>
          <p:cNvSpPr/>
          <p:nvPr/>
        </p:nvSpPr>
        <p:spPr>
          <a:xfrm>
            <a:off x="5897880" y="3568974"/>
            <a:ext cx="6492240" cy="0"/>
          </a:xfrm>
          <a:prstGeom prst="line">
            <a:avLst/>
          </a:prstGeom>
          <a:ln w="76200" cap="flat">
            <a:solidFill>
              <a:srgbClr val="0F4662"/>
            </a:solidFill>
            <a:prstDash val="solid"/>
            <a:headEnd type="none" w="sm" len="sm"/>
            <a:tailEnd type="none" w="sm" len="sm"/>
          </a:ln>
        </p:spPr>
        <p:txBody>
          <a:bodyPr/>
          <a:lstStyle/>
          <a:p>
            <a:endParaRPr lang="en-GB"/>
          </a:p>
        </p:txBody>
      </p:sp>
      <p:sp>
        <p:nvSpPr>
          <p:cNvPr id="5" name="AutoShape 5"/>
          <p:cNvSpPr/>
          <p:nvPr/>
        </p:nvSpPr>
        <p:spPr>
          <a:xfrm>
            <a:off x="5897880" y="8039100"/>
            <a:ext cx="6492240" cy="0"/>
          </a:xfrm>
          <a:prstGeom prst="line">
            <a:avLst/>
          </a:prstGeom>
          <a:ln w="76200" cap="flat">
            <a:solidFill>
              <a:srgbClr val="0F4662"/>
            </a:solidFill>
            <a:prstDash val="solid"/>
            <a:headEnd type="none" w="sm" len="sm"/>
            <a:tailEnd type="none" w="sm" len="sm"/>
          </a:ln>
        </p:spPr>
        <p:txBody>
          <a:bodyPr/>
          <a:lstStyle/>
          <a:p>
            <a:endParaRPr lang="en-GB"/>
          </a:p>
        </p:txBody>
      </p:sp>
      <p:sp>
        <p:nvSpPr>
          <p:cNvPr id="6" name="Freeform 6"/>
          <p:cNvSpPr/>
          <p:nvPr/>
        </p:nvSpPr>
        <p:spPr>
          <a:xfrm>
            <a:off x="8304001" y="2470557"/>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8304001" y="8887618"/>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CuadroTexto 8">
            <a:extLst>
              <a:ext uri="{FF2B5EF4-FFF2-40B4-BE49-F238E27FC236}">
                <a16:creationId xmlns:a16="http://schemas.microsoft.com/office/drawing/2014/main" id="{1A1B286E-7C71-E987-4FD6-D207E03DF681}"/>
              </a:ext>
            </a:extLst>
          </p:cNvPr>
          <p:cNvSpPr txBox="1"/>
          <p:nvPr/>
        </p:nvSpPr>
        <p:spPr>
          <a:xfrm>
            <a:off x="5327743" y="6960206"/>
            <a:ext cx="9144000" cy="400110"/>
          </a:xfrm>
          <a:prstGeom prst="rect">
            <a:avLst/>
          </a:prstGeom>
          <a:noFill/>
        </p:spPr>
        <p:txBody>
          <a:bodyPr wrap="square">
            <a:spAutoFit/>
          </a:bodyPr>
          <a:lstStyle/>
          <a:p>
            <a:pPr marL="0" indent="0" algn="r">
              <a:buNone/>
            </a:pPr>
            <a:r>
              <a:rPr lang="en-US" sz="2000" dirty="0">
                <a:solidFill>
                  <a:schemeClr val="tx1">
                    <a:lumMod val="65000"/>
                    <a:lumOff val="35000"/>
                  </a:schemeClr>
                </a:solidFill>
              </a:rPr>
              <a:t>(Pérez </a:t>
            </a:r>
            <a:r>
              <a:rPr lang="en-US" sz="2000" dirty="0" err="1">
                <a:solidFill>
                  <a:schemeClr val="tx1">
                    <a:lumMod val="65000"/>
                    <a:lumOff val="35000"/>
                  </a:schemeClr>
                </a:solidFill>
              </a:rPr>
              <a:t>Cañado</a:t>
            </a:r>
            <a:r>
              <a:rPr lang="en-US" sz="2000" dirty="0">
                <a:solidFill>
                  <a:schemeClr val="tx1">
                    <a:lumMod val="65000"/>
                    <a:lumOff val="35000"/>
                  </a:schemeClr>
                </a:solidFill>
              </a:rPr>
              <a:t> &amp; Almagro Esteban, 2015, p. 145)</a:t>
            </a:r>
          </a:p>
        </p:txBody>
      </p:sp>
    </p:spTree>
    <p:extLst>
      <p:ext uri="{BB962C8B-B14F-4D97-AF65-F5344CB8AC3E}">
        <p14:creationId xmlns:p14="http://schemas.microsoft.com/office/powerpoint/2010/main" val="4027164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599709"/>
            <a:ext cx="11534821" cy="1099019"/>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Non-verbal communication</a:t>
            </a:r>
          </a:p>
        </p:txBody>
      </p:sp>
      <p:graphicFrame>
        <p:nvGraphicFramePr>
          <p:cNvPr id="11" name="Gráfico 10">
            <a:extLst>
              <a:ext uri="{FF2B5EF4-FFF2-40B4-BE49-F238E27FC236}">
                <a16:creationId xmlns:a16="http://schemas.microsoft.com/office/drawing/2014/main" id="{771D1F96-F49E-F2AE-D99C-00831AFD9B27}"/>
              </a:ext>
            </a:extLst>
          </p:cNvPr>
          <p:cNvGraphicFramePr/>
          <p:nvPr>
            <p:extLst>
              <p:ext uri="{D42A27DB-BD31-4B8C-83A1-F6EECF244321}">
                <p14:modId xmlns:p14="http://schemas.microsoft.com/office/powerpoint/2010/main" val="2751990927"/>
              </p:ext>
            </p:extLst>
          </p:nvPr>
        </p:nvGraphicFramePr>
        <p:xfrm>
          <a:off x="228600" y="2247899"/>
          <a:ext cx="10972800" cy="7657033"/>
        </p:xfrm>
        <a:graphic>
          <a:graphicData uri="http://schemas.openxmlformats.org/drawingml/2006/chart">
            <c:chart xmlns:c="http://schemas.openxmlformats.org/drawingml/2006/chart" xmlns:r="http://schemas.openxmlformats.org/officeDocument/2006/relationships" r:id="rId2"/>
          </a:graphicData>
        </a:graphic>
      </p:graphicFrame>
      <p:sp>
        <p:nvSpPr>
          <p:cNvPr id="12" name="CuadroTexto 11">
            <a:extLst>
              <a:ext uri="{FF2B5EF4-FFF2-40B4-BE49-F238E27FC236}">
                <a16:creationId xmlns:a16="http://schemas.microsoft.com/office/drawing/2014/main" id="{574DD502-E1FF-1B66-ABDD-2E1FA6064DBD}"/>
              </a:ext>
            </a:extLst>
          </p:cNvPr>
          <p:cNvSpPr txBox="1"/>
          <p:nvPr/>
        </p:nvSpPr>
        <p:spPr>
          <a:xfrm>
            <a:off x="9829800" y="4076700"/>
            <a:ext cx="7543800" cy="3600986"/>
          </a:xfrm>
          <a:prstGeom prst="rect">
            <a:avLst/>
          </a:prstGeom>
          <a:noFill/>
        </p:spPr>
        <p:txBody>
          <a:bodyPr wrap="square" rtlCol="0">
            <a:spAutoFit/>
          </a:bodyPr>
          <a:lstStyle/>
          <a:p>
            <a:r>
              <a:rPr lang="en-GB" sz="3200" dirty="0">
                <a:latin typeface="Quicksand Bold" panose="020B0604020202020204" charset="0"/>
              </a:rPr>
              <a:t>Mehrabian’s 7-38-55% Rule</a:t>
            </a:r>
          </a:p>
          <a:p>
            <a:r>
              <a:rPr lang="en-GB" sz="4400" b="1" dirty="0">
                <a:solidFill>
                  <a:schemeClr val="tx2"/>
                </a:solidFill>
                <a:latin typeface="Quicksand Bold" panose="020B0604020202020204" charset="0"/>
              </a:rPr>
              <a:t>Elements of Personal Communication</a:t>
            </a:r>
          </a:p>
          <a:p>
            <a:pPr marL="457200" indent="-457200">
              <a:buFont typeface="Arial" panose="020B0604020202020204" pitchFamily="34" charset="0"/>
              <a:buChar char="•"/>
            </a:pPr>
            <a:r>
              <a:rPr lang="en-GB" sz="3600" dirty="0">
                <a:latin typeface="Quicksand" panose="020B0604020202020204" charset="0"/>
              </a:rPr>
              <a:t>7% spoken words</a:t>
            </a:r>
          </a:p>
          <a:p>
            <a:pPr marL="457200" indent="-457200">
              <a:buFont typeface="Arial" panose="020B0604020202020204" pitchFamily="34" charset="0"/>
              <a:buChar char="•"/>
            </a:pPr>
            <a:r>
              <a:rPr lang="en-GB" sz="3600" dirty="0">
                <a:latin typeface="Quicksand" panose="020B0604020202020204" charset="0"/>
              </a:rPr>
              <a:t>38% voice, tone</a:t>
            </a:r>
          </a:p>
          <a:p>
            <a:pPr marL="457200" indent="-457200">
              <a:buFont typeface="Arial" panose="020B0604020202020204" pitchFamily="34" charset="0"/>
              <a:buChar char="•"/>
            </a:pPr>
            <a:r>
              <a:rPr lang="en-GB" sz="3600" dirty="0">
                <a:latin typeface="Quicksand" panose="020B0604020202020204" charset="0"/>
              </a:rPr>
              <a:t>55% body language</a:t>
            </a:r>
            <a:endParaRPr lang="en-GB" sz="3200" dirty="0">
              <a:latin typeface="Quicksand" panose="020B0604020202020204" charset="0"/>
            </a:endParaRPr>
          </a:p>
        </p:txBody>
      </p:sp>
    </p:spTree>
    <p:extLst>
      <p:ext uri="{BB962C8B-B14F-4D97-AF65-F5344CB8AC3E}">
        <p14:creationId xmlns:p14="http://schemas.microsoft.com/office/powerpoint/2010/main" val="4157470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2001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Non-verbal communication</a:t>
            </a:r>
          </a:p>
        </p:txBody>
      </p:sp>
      <p:sp>
        <p:nvSpPr>
          <p:cNvPr id="8" name="TextBox 8"/>
          <p:cNvSpPr txBox="1"/>
          <p:nvPr/>
        </p:nvSpPr>
        <p:spPr>
          <a:xfrm>
            <a:off x="1028700" y="3009900"/>
            <a:ext cx="15735300" cy="3227037"/>
          </a:xfrm>
          <a:prstGeom prst="rect">
            <a:avLst/>
          </a:prstGeom>
        </p:spPr>
        <p:txBody>
          <a:bodyPr wrap="square" lIns="0" tIns="0" rIns="0" bIns="0" rtlCol="0" anchor="t">
            <a:spAutoFit/>
          </a:bodyPr>
          <a:lstStyle/>
          <a:p>
            <a:pPr marL="518160" lvl="1" indent="-259080">
              <a:lnSpc>
                <a:spcPct val="150000"/>
              </a:lnSpc>
              <a:buFont typeface="Arial"/>
              <a:buChar char="•"/>
            </a:pPr>
            <a:r>
              <a:rPr lang="en-US" sz="3600" dirty="0">
                <a:latin typeface="Quicksand"/>
              </a:rPr>
              <a:t>Facial, body and gestural movements</a:t>
            </a:r>
          </a:p>
          <a:p>
            <a:pPr marL="518160" lvl="1" indent="-259080">
              <a:lnSpc>
                <a:spcPct val="150000"/>
              </a:lnSpc>
              <a:buFont typeface="Arial"/>
              <a:buChar char="•"/>
            </a:pPr>
            <a:r>
              <a:rPr lang="en-US" sz="3600" dirty="0">
                <a:latin typeface="Quicksand"/>
              </a:rPr>
              <a:t>Maintain a friendly face – not hostile, show enthusiasm </a:t>
            </a:r>
          </a:p>
          <a:p>
            <a:pPr marL="518160" lvl="1" indent="-259080">
              <a:lnSpc>
                <a:spcPct val="150000"/>
              </a:lnSpc>
              <a:buFont typeface="Arial"/>
              <a:buChar char="•"/>
            </a:pPr>
            <a:r>
              <a:rPr lang="en-US" sz="3600" dirty="0">
                <a:latin typeface="Quicksand"/>
              </a:rPr>
              <a:t>Gestures </a:t>
            </a:r>
          </a:p>
          <a:p>
            <a:pPr marL="518160" lvl="1" indent="-259080">
              <a:lnSpc>
                <a:spcPct val="150000"/>
              </a:lnSpc>
              <a:buFont typeface="Arial"/>
              <a:buChar char="•"/>
            </a:pPr>
            <a:r>
              <a:rPr lang="en-US" sz="3600" dirty="0">
                <a:latin typeface="Quicksand"/>
              </a:rPr>
              <a:t>Posture</a:t>
            </a:r>
          </a:p>
        </p:txBody>
      </p:sp>
      <p:sp>
        <p:nvSpPr>
          <p:cNvPr id="11" name="TextBox 11"/>
          <p:cNvSpPr txBox="1"/>
          <p:nvPr/>
        </p:nvSpPr>
        <p:spPr>
          <a:xfrm>
            <a:off x="1028700" y="2437414"/>
            <a:ext cx="10527757" cy="500137"/>
          </a:xfrm>
          <a:prstGeom prst="rect">
            <a:avLst/>
          </a:prstGeom>
        </p:spPr>
        <p:txBody>
          <a:bodyPr lIns="0" tIns="0" rIns="0" bIns="0" rtlCol="0" anchor="t">
            <a:spAutoFit/>
          </a:bodyPr>
          <a:lstStyle/>
          <a:p>
            <a:pPr marL="0" lvl="0" indent="0" algn="l">
              <a:lnSpc>
                <a:spcPts val="3919"/>
              </a:lnSpc>
              <a:spcBef>
                <a:spcPct val="0"/>
              </a:spcBef>
            </a:pPr>
            <a:r>
              <a:rPr lang="en-US" sz="4000" dirty="0">
                <a:solidFill>
                  <a:srgbClr val="0F4662"/>
                </a:solidFill>
                <a:latin typeface="Quicksand Bold"/>
              </a:rPr>
              <a:t>Kinesics:</a:t>
            </a:r>
          </a:p>
        </p:txBody>
      </p:sp>
      <p:sp>
        <p:nvSpPr>
          <p:cNvPr id="5" name="TextBox 8">
            <a:extLst>
              <a:ext uri="{FF2B5EF4-FFF2-40B4-BE49-F238E27FC236}">
                <a16:creationId xmlns:a16="http://schemas.microsoft.com/office/drawing/2014/main" id="{E3DB29BE-366C-2932-95ED-5653C7E2DE09}"/>
              </a:ext>
            </a:extLst>
          </p:cNvPr>
          <p:cNvSpPr txBox="1"/>
          <p:nvPr/>
        </p:nvSpPr>
        <p:spPr>
          <a:xfrm>
            <a:off x="1048753" y="7505700"/>
            <a:ext cx="15735300" cy="1107996"/>
          </a:xfrm>
          <a:prstGeom prst="rect">
            <a:avLst/>
          </a:prstGeom>
        </p:spPr>
        <p:txBody>
          <a:bodyPr wrap="square" lIns="0" tIns="0" rIns="0" bIns="0" rtlCol="0" anchor="t">
            <a:spAutoFit/>
          </a:bodyPr>
          <a:lstStyle/>
          <a:p>
            <a:pPr marL="518160" lvl="1" indent="-259080">
              <a:buFont typeface="Arial"/>
              <a:buChar char="•"/>
            </a:pPr>
            <a:r>
              <a:rPr lang="en-US" sz="3600" dirty="0">
                <a:latin typeface="Quicksand Bold" panose="020B0604020202020204" charset="0"/>
              </a:rPr>
              <a:t>Eye contact: </a:t>
            </a:r>
            <a:r>
              <a:rPr lang="en-US" sz="3600" dirty="0">
                <a:latin typeface="Quicksand"/>
              </a:rPr>
              <a:t>creates the illusion that you’re comfortable with your audience</a:t>
            </a:r>
          </a:p>
        </p:txBody>
      </p:sp>
      <p:sp>
        <p:nvSpPr>
          <p:cNvPr id="6" name="TextBox 11">
            <a:extLst>
              <a:ext uri="{FF2B5EF4-FFF2-40B4-BE49-F238E27FC236}">
                <a16:creationId xmlns:a16="http://schemas.microsoft.com/office/drawing/2014/main" id="{C0437A6B-BF3A-CB65-ECC1-3EEE2B15AFA9}"/>
              </a:ext>
            </a:extLst>
          </p:cNvPr>
          <p:cNvSpPr txBox="1"/>
          <p:nvPr/>
        </p:nvSpPr>
        <p:spPr>
          <a:xfrm>
            <a:off x="1048753" y="6933214"/>
            <a:ext cx="10527757" cy="500137"/>
          </a:xfrm>
          <a:prstGeom prst="rect">
            <a:avLst/>
          </a:prstGeom>
        </p:spPr>
        <p:txBody>
          <a:bodyPr lIns="0" tIns="0" rIns="0" bIns="0" rtlCol="0" anchor="t">
            <a:spAutoFit/>
          </a:bodyPr>
          <a:lstStyle/>
          <a:p>
            <a:pPr marL="0" lvl="0" indent="0" algn="l">
              <a:lnSpc>
                <a:spcPts val="3919"/>
              </a:lnSpc>
              <a:spcBef>
                <a:spcPct val="0"/>
              </a:spcBef>
            </a:pPr>
            <a:r>
              <a:rPr lang="en-US" sz="4000" dirty="0" err="1">
                <a:solidFill>
                  <a:srgbClr val="0F4662"/>
                </a:solidFill>
                <a:latin typeface="Quicksand Bold"/>
              </a:rPr>
              <a:t>Oculesics</a:t>
            </a:r>
            <a:r>
              <a:rPr lang="en-US" sz="4000" dirty="0">
                <a:solidFill>
                  <a:srgbClr val="0F4662"/>
                </a:solidFill>
                <a:latin typeface="Quicksand Bold"/>
              </a:rPr>
              <a:t>:</a:t>
            </a:r>
          </a:p>
        </p:txBody>
      </p:sp>
      <p:sp>
        <p:nvSpPr>
          <p:cNvPr id="9" name="TextBox 10">
            <a:extLst>
              <a:ext uri="{FF2B5EF4-FFF2-40B4-BE49-F238E27FC236}">
                <a16:creationId xmlns:a16="http://schemas.microsoft.com/office/drawing/2014/main" id="{BAF8DD70-3BEB-4B65-AACE-B3841D6D566D}"/>
              </a:ext>
            </a:extLst>
          </p:cNvPr>
          <p:cNvSpPr txBox="1"/>
          <p:nvPr/>
        </p:nvSpPr>
        <p:spPr>
          <a:xfrm>
            <a:off x="9658350" y="9089860"/>
            <a:ext cx="16040100" cy="105157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(Pérez Cañado &amp; Almagro Esteban, 2015)</a:t>
            </a:r>
            <a:endParaRPr lang="es-ES" sz="3600" dirty="0">
              <a:solidFill>
                <a:srgbClr val="0F4662"/>
              </a:solidFill>
              <a:latin typeface="Quicksand"/>
            </a:endParaRPr>
          </a:p>
          <a:p>
            <a:pPr marL="259080" lvl="1" algn="l">
              <a:lnSpc>
                <a:spcPts val="4079"/>
              </a:lnSpc>
            </a:pPr>
            <a:endParaRPr lang="en-US" sz="3600" dirty="0">
              <a:solidFill>
                <a:srgbClr val="0F4662"/>
              </a:solidFill>
              <a:latin typeface="Quicksand"/>
            </a:endParaRPr>
          </a:p>
        </p:txBody>
      </p:sp>
    </p:spTree>
    <p:extLst>
      <p:ext uri="{BB962C8B-B14F-4D97-AF65-F5344CB8AC3E}">
        <p14:creationId xmlns:p14="http://schemas.microsoft.com/office/powerpoint/2010/main" val="9727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43764" y="2068068"/>
            <a:ext cx="16229942" cy="2971198"/>
          </a:xfrm>
          <a:prstGeom prst="rect">
            <a:avLst/>
          </a:prstGeom>
        </p:spPr>
        <p:txBody>
          <a:bodyPr lIns="0" tIns="0" rIns="0" bIns="0" rtlCol="0" anchor="t">
            <a:spAutoFit/>
          </a:bodyPr>
          <a:lstStyle/>
          <a:p>
            <a:pPr marL="0" lvl="0" indent="0" algn="ctr">
              <a:lnSpc>
                <a:spcPts val="26009"/>
              </a:lnSpc>
              <a:spcBef>
                <a:spcPct val="0"/>
              </a:spcBef>
            </a:pPr>
            <a:r>
              <a:rPr lang="en-US" sz="12900" dirty="0">
                <a:solidFill>
                  <a:srgbClr val="0F4662"/>
                </a:solidFill>
                <a:latin typeface="Cormorant Garamond Bold Italics"/>
              </a:rPr>
              <a:t>Oral Skills in Academia</a:t>
            </a:r>
          </a:p>
        </p:txBody>
      </p:sp>
      <p:sp>
        <p:nvSpPr>
          <p:cNvPr id="3" name="AutoShape 3"/>
          <p:cNvSpPr/>
          <p:nvPr/>
        </p:nvSpPr>
        <p:spPr>
          <a:xfrm>
            <a:off x="9158735" y="990600"/>
            <a:ext cx="8114971" cy="0"/>
          </a:xfrm>
          <a:prstGeom prst="line">
            <a:avLst/>
          </a:prstGeom>
          <a:ln w="76200" cap="flat">
            <a:solidFill>
              <a:srgbClr val="0F4662"/>
            </a:solidFill>
            <a:prstDash val="solid"/>
            <a:headEnd type="none" w="sm" len="sm"/>
            <a:tailEnd type="none" w="sm" len="sm"/>
          </a:ln>
        </p:spPr>
        <p:txBody>
          <a:bodyPr/>
          <a:lstStyle/>
          <a:p>
            <a:endParaRPr lang="en-GB"/>
          </a:p>
        </p:txBody>
      </p:sp>
      <p:sp>
        <p:nvSpPr>
          <p:cNvPr id="4" name="AutoShape 4"/>
          <p:cNvSpPr/>
          <p:nvPr/>
        </p:nvSpPr>
        <p:spPr>
          <a:xfrm>
            <a:off x="1029029" y="6263981"/>
            <a:ext cx="8114971" cy="0"/>
          </a:xfrm>
          <a:prstGeom prst="line">
            <a:avLst/>
          </a:prstGeom>
          <a:ln w="76200" cap="flat">
            <a:solidFill>
              <a:srgbClr val="0F4662"/>
            </a:solidFill>
            <a:prstDash val="solid"/>
            <a:headEnd type="none" w="sm" len="sm"/>
            <a:tailEnd type="none" w="sm" len="sm"/>
          </a:ln>
        </p:spPr>
        <p:txBody>
          <a:bodyPr/>
          <a:lstStyle/>
          <a:p>
            <a:endParaRPr lang="en-GB"/>
          </a:p>
        </p:txBody>
      </p:sp>
      <p:sp>
        <p:nvSpPr>
          <p:cNvPr id="5" name="Freeform 5"/>
          <p:cNvSpPr/>
          <p:nvPr/>
        </p:nvSpPr>
        <p:spPr>
          <a:xfrm>
            <a:off x="9753600" y="6043172"/>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533400" y="7061808"/>
            <a:ext cx="17145000" cy="804516"/>
          </a:xfrm>
          <a:prstGeom prst="rect">
            <a:avLst/>
          </a:prstGeom>
        </p:spPr>
        <p:txBody>
          <a:bodyPr wrap="square" lIns="0" tIns="0" rIns="0" bIns="0" rtlCol="0" anchor="t">
            <a:spAutoFit/>
          </a:bodyPr>
          <a:lstStyle/>
          <a:p>
            <a:pPr marL="0" lvl="0" indent="0" algn="ctr">
              <a:lnSpc>
                <a:spcPts val="6844"/>
              </a:lnSpc>
              <a:spcBef>
                <a:spcPct val="0"/>
              </a:spcBef>
            </a:pPr>
            <a:r>
              <a:rPr lang="en-US" sz="4889" dirty="0">
                <a:solidFill>
                  <a:srgbClr val="0F4662"/>
                </a:solidFill>
                <a:latin typeface="Quicksand"/>
              </a:rPr>
              <a:t>Dr. Patricia Palomino-Manjón</a:t>
            </a:r>
          </a:p>
        </p:txBody>
      </p:sp>
      <p:sp>
        <p:nvSpPr>
          <p:cNvPr id="7" name="TextBox 7"/>
          <p:cNvSpPr txBox="1"/>
          <p:nvPr/>
        </p:nvSpPr>
        <p:spPr>
          <a:xfrm>
            <a:off x="23446" y="9219165"/>
            <a:ext cx="18288000" cy="519886"/>
          </a:xfrm>
          <a:prstGeom prst="rect">
            <a:avLst/>
          </a:prstGeom>
        </p:spPr>
        <p:txBody>
          <a:bodyPr wrap="square" lIns="0" tIns="0" rIns="0" bIns="0" rtlCol="0" anchor="t">
            <a:spAutoFit/>
          </a:bodyPr>
          <a:lstStyle/>
          <a:p>
            <a:pPr marL="0" lvl="0" indent="0" algn="ctr">
              <a:lnSpc>
                <a:spcPts val="4397"/>
              </a:lnSpc>
              <a:spcBef>
                <a:spcPct val="0"/>
              </a:spcBef>
            </a:pPr>
            <a:r>
              <a:rPr lang="en-US" sz="2800" dirty="0">
                <a:solidFill>
                  <a:srgbClr val="0F4662"/>
                </a:solidFill>
                <a:latin typeface="Quicksand"/>
              </a:rPr>
              <a:t>Invisibles School 2024 (Bologna, Italy), 2024</a:t>
            </a:r>
          </a:p>
        </p:txBody>
      </p:sp>
      <p:sp>
        <p:nvSpPr>
          <p:cNvPr id="8" name="TextBox 8"/>
          <p:cNvSpPr txBox="1"/>
          <p:nvPr/>
        </p:nvSpPr>
        <p:spPr>
          <a:xfrm>
            <a:off x="3336913" y="2478342"/>
            <a:ext cx="11643643" cy="529811"/>
          </a:xfrm>
          <a:prstGeom prst="rect">
            <a:avLst/>
          </a:prstGeom>
        </p:spPr>
        <p:txBody>
          <a:bodyPr lIns="0" tIns="0" rIns="0" bIns="0" rtlCol="0" anchor="t">
            <a:spAutoFit/>
          </a:bodyPr>
          <a:lstStyle/>
          <a:p>
            <a:pPr marL="0" lvl="0" indent="0" algn="ctr">
              <a:lnSpc>
                <a:spcPts val="4397"/>
              </a:lnSpc>
              <a:spcBef>
                <a:spcPct val="0"/>
              </a:spcBef>
            </a:pPr>
            <a:r>
              <a:rPr lang="en-US" sz="3600" dirty="0">
                <a:solidFill>
                  <a:srgbClr val="0F4662"/>
                </a:solidFill>
                <a:latin typeface="Quicksand"/>
              </a:rPr>
              <a:t>Writing and speaking to different audiences</a:t>
            </a:r>
          </a:p>
        </p:txBody>
      </p:sp>
      <p:sp>
        <p:nvSpPr>
          <p:cNvPr id="9" name="Freeform 9"/>
          <p:cNvSpPr/>
          <p:nvPr/>
        </p:nvSpPr>
        <p:spPr>
          <a:xfrm>
            <a:off x="5646742" y="807892"/>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pic>
        <p:nvPicPr>
          <p:cNvPr id="13" name="Imagen 12" descr="Texto&#10;&#10;Descripción generada automáticamente con confianza baja">
            <a:extLst>
              <a:ext uri="{FF2B5EF4-FFF2-40B4-BE49-F238E27FC236}">
                <a16:creationId xmlns:a16="http://schemas.microsoft.com/office/drawing/2014/main" id="{214436C5-64C0-85D1-B987-135EE441A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7500" y="7866324"/>
            <a:ext cx="4953000" cy="116756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Non-verbal communication</a:t>
            </a:r>
          </a:p>
        </p:txBody>
      </p:sp>
      <p:sp>
        <p:nvSpPr>
          <p:cNvPr id="8" name="TextBox 8"/>
          <p:cNvSpPr txBox="1"/>
          <p:nvPr/>
        </p:nvSpPr>
        <p:spPr>
          <a:xfrm>
            <a:off x="1028700" y="3009900"/>
            <a:ext cx="15735300" cy="1565044"/>
          </a:xfrm>
          <a:prstGeom prst="rect">
            <a:avLst/>
          </a:prstGeom>
        </p:spPr>
        <p:txBody>
          <a:bodyPr wrap="square" lIns="0" tIns="0" rIns="0" bIns="0" rtlCol="0" anchor="t">
            <a:spAutoFit/>
          </a:bodyPr>
          <a:lstStyle/>
          <a:p>
            <a:pPr marL="518160" lvl="1" indent="-259080">
              <a:lnSpc>
                <a:spcPct val="150000"/>
              </a:lnSpc>
              <a:buFont typeface="Arial"/>
              <a:buChar char="•"/>
            </a:pPr>
            <a:r>
              <a:rPr lang="en-US" sz="3600" dirty="0">
                <a:latin typeface="Quicksand"/>
              </a:rPr>
              <a:t>Might reflect nervousness</a:t>
            </a:r>
          </a:p>
          <a:p>
            <a:pPr marL="518160" lvl="1" indent="-259080">
              <a:lnSpc>
                <a:spcPct val="150000"/>
              </a:lnSpc>
              <a:buFont typeface="Arial"/>
              <a:buChar char="•"/>
            </a:pPr>
            <a:r>
              <a:rPr lang="en-US" sz="3600" dirty="0">
                <a:latin typeface="Quicksand"/>
              </a:rPr>
              <a:t>Bad mannerism</a:t>
            </a:r>
          </a:p>
        </p:txBody>
      </p:sp>
      <p:sp>
        <p:nvSpPr>
          <p:cNvPr id="11" name="TextBox 11"/>
          <p:cNvSpPr txBox="1"/>
          <p:nvPr/>
        </p:nvSpPr>
        <p:spPr>
          <a:xfrm>
            <a:off x="1028700" y="2437414"/>
            <a:ext cx="10527757" cy="500137"/>
          </a:xfrm>
          <a:prstGeom prst="rect">
            <a:avLst/>
          </a:prstGeom>
        </p:spPr>
        <p:txBody>
          <a:bodyPr lIns="0" tIns="0" rIns="0" bIns="0" rtlCol="0" anchor="t">
            <a:spAutoFit/>
          </a:bodyPr>
          <a:lstStyle/>
          <a:p>
            <a:pPr marL="0" lvl="0" indent="0" algn="l">
              <a:lnSpc>
                <a:spcPts val="3919"/>
              </a:lnSpc>
              <a:spcBef>
                <a:spcPct val="0"/>
              </a:spcBef>
            </a:pPr>
            <a:r>
              <a:rPr lang="en-US" sz="4000" dirty="0">
                <a:solidFill>
                  <a:srgbClr val="0F4662"/>
                </a:solidFill>
                <a:latin typeface="Quicksand Bold"/>
              </a:rPr>
              <a:t>Mannerism:</a:t>
            </a:r>
          </a:p>
        </p:txBody>
      </p:sp>
      <p:sp>
        <p:nvSpPr>
          <p:cNvPr id="6" name="TextBox 11">
            <a:extLst>
              <a:ext uri="{FF2B5EF4-FFF2-40B4-BE49-F238E27FC236}">
                <a16:creationId xmlns:a16="http://schemas.microsoft.com/office/drawing/2014/main" id="{C0437A6B-BF3A-CB65-ECC1-3EEE2B15AFA9}"/>
              </a:ext>
            </a:extLst>
          </p:cNvPr>
          <p:cNvSpPr txBox="1"/>
          <p:nvPr/>
        </p:nvSpPr>
        <p:spPr>
          <a:xfrm>
            <a:off x="1092681" y="5712057"/>
            <a:ext cx="10527757" cy="500137"/>
          </a:xfrm>
          <a:prstGeom prst="rect">
            <a:avLst/>
          </a:prstGeom>
        </p:spPr>
        <p:txBody>
          <a:bodyPr lIns="0" tIns="0" rIns="0" bIns="0" rtlCol="0" anchor="t">
            <a:spAutoFit/>
          </a:bodyPr>
          <a:lstStyle/>
          <a:p>
            <a:pPr marL="0" lvl="0" indent="0" algn="l">
              <a:lnSpc>
                <a:spcPts val="3919"/>
              </a:lnSpc>
              <a:spcBef>
                <a:spcPct val="0"/>
              </a:spcBef>
            </a:pPr>
            <a:r>
              <a:rPr lang="en-US" sz="4000" dirty="0">
                <a:solidFill>
                  <a:srgbClr val="0F4662"/>
                </a:solidFill>
                <a:latin typeface="Quicksand Bold"/>
              </a:rPr>
              <a:t>Grooming and clothes</a:t>
            </a:r>
          </a:p>
        </p:txBody>
      </p:sp>
      <p:sp>
        <p:nvSpPr>
          <p:cNvPr id="9" name="TextBox 10">
            <a:extLst>
              <a:ext uri="{FF2B5EF4-FFF2-40B4-BE49-F238E27FC236}">
                <a16:creationId xmlns:a16="http://schemas.microsoft.com/office/drawing/2014/main" id="{BAF8DD70-3BEB-4B65-AACE-B3841D6D566D}"/>
              </a:ext>
            </a:extLst>
          </p:cNvPr>
          <p:cNvSpPr txBox="1"/>
          <p:nvPr/>
        </p:nvSpPr>
        <p:spPr>
          <a:xfrm>
            <a:off x="9658350" y="7849586"/>
            <a:ext cx="16040100" cy="105157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(Pérez Cañado &amp; Almagro Esteban, 2015)</a:t>
            </a:r>
            <a:endParaRPr lang="es-ES" sz="3600" dirty="0">
              <a:solidFill>
                <a:srgbClr val="0F4662"/>
              </a:solidFill>
              <a:latin typeface="Quicksand"/>
            </a:endParaRPr>
          </a:p>
          <a:p>
            <a:pPr marL="259080" lvl="1" algn="l">
              <a:lnSpc>
                <a:spcPts val="4079"/>
              </a:lnSpc>
            </a:pPr>
            <a:endParaRPr lang="en-US" sz="3600" dirty="0">
              <a:solidFill>
                <a:srgbClr val="0F4662"/>
              </a:solidFill>
              <a:latin typeface="Quicksand"/>
            </a:endParaRPr>
          </a:p>
        </p:txBody>
      </p:sp>
    </p:spTree>
    <p:extLst>
      <p:ext uri="{BB962C8B-B14F-4D97-AF65-F5344CB8AC3E}">
        <p14:creationId xmlns:p14="http://schemas.microsoft.com/office/powerpoint/2010/main" val="365354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Bill Murray Gets the Meme Treatment After Posing for a Photo at Cannes |  Darcy">
            <a:extLst>
              <a:ext uri="{FF2B5EF4-FFF2-40B4-BE49-F238E27FC236}">
                <a16:creationId xmlns:a16="http://schemas.microsoft.com/office/drawing/2014/main" id="{6A000715-094B-B1AD-9ADE-1D1B209230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27089" y="841500"/>
            <a:ext cx="10033822" cy="86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260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Justice League Premiere Was a Navy Suit Showdown | GQ">
            <a:extLst>
              <a:ext uri="{FF2B5EF4-FFF2-40B4-BE49-F238E27FC236}">
                <a16:creationId xmlns:a16="http://schemas.microsoft.com/office/drawing/2014/main" id="{E3BC659B-B746-B558-4BD6-8DE3E5BBB4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2655"/>
          <a:stretch/>
        </p:blipFill>
        <p:spPr bwMode="auto">
          <a:xfrm>
            <a:off x="30" y="15"/>
            <a:ext cx="9143970" cy="102869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ecoming a Tabloid Star Gave Ben Affleck His Best Role Ever">
            <a:extLst>
              <a:ext uri="{FF2B5EF4-FFF2-40B4-BE49-F238E27FC236}">
                <a16:creationId xmlns:a16="http://schemas.microsoft.com/office/drawing/2014/main" id="{F5FA6CB8-46A9-4E89-0DF4-733B202728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000"/>
          <a:stretch/>
        </p:blipFill>
        <p:spPr bwMode="auto">
          <a:xfrm>
            <a:off x="9144000" y="15"/>
            <a:ext cx="9144000" cy="1028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004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Non-verbal communication</a:t>
            </a:r>
          </a:p>
        </p:txBody>
      </p:sp>
      <p:sp>
        <p:nvSpPr>
          <p:cNvPr id="8" name="TextBox 8"/>
          <p:cNvSpPr txBox="1"/>
          <p:nvPr/>
        </p:nvSpPr>
        <p:spPr>
          <a:xfrm>
            <a:off x="1028700" y="3009900"/>
            <a:ext cx="15735300" cy="734047"/>
          </a:xfrm>
          <a:prstGeom prst="rect">
            <a:avLst/>
          </a:prstGeom>
        </p:spPr>
        <p:txBody>
          <a:bodyPr wrap="square" lIns="0" tIns="0" rIns="0" bIns="0" rtlCol="0" anchor="t">
            <a:spAutoFit/>
          </a:bodyPr>
          <a:lstStyle/>
          <a:p>
            <a:pPr marL="518160" lvl="1" indent="-259080">
              <a:lnSpc>
                <a:spcPct val="150000"/>
              </a:lnSpc>
              <a:buFont typeface="Arial"/>
              <a:buChar char="•"/>
            </a:pPr>
            <a:r>
              <a:rPr lang="en-US" sz="3600" dirty="0">
                <a:latin typeface="Quicksand"/>
              </a:rPr>
              <a:t>Affects non-verbal and verbal communication</a:t>
            </a:r>
          </a:p>
        </p:txBody>
      </p:sp>
      <p:sp>
        <p:nvSpPr>
          <p:cNvPr id="11" name="TextBox 11"/>
          <p:cNvSpPr txBox="1"/>
          <p:nvPr/>
        </p:nvSpPr>
        <p:spPr>
          <a:xfrm>
            <a:off x="1028700" y="2437414"/>
            <a:ext cx="10527757" cy="500137"/>
          </a:xfrm>
          <a:prstGeom prst="rect">
            <a:avLst/>
          </a:prstGeom>
        </p:spPr>
        <p:txBody>
          <a:bodyPr lIns="0" tIns="0" rIns="0" bIns="0" rtlCol="0" anchor="t">
            <a:spAutoFit/>
          </a:bodyPr>
          <a:lstStyle/>
          <a:p>
            <a:pPr marL="0" lvl="0" indent="0" algn="l">
              <a:lnSpc>
                <a:spcPts val="3919"/>
              </a:lnSpc>
              <a:spcBef>
                <a:spcPct val="0"/>
              </a:spcBef>
            </a:pPr>
            <a:r>
              <a:rPr lang="en-US" sz="4000" dirty="0">
                <a:solidFill>
                  <a:srgbClr val="0F4662"/>
                </a:solidFill>
                <a:latin typeface="Quicksand Bold"/>
              </a:rPr>
              <a:t>Nervousness: </a:t>
            </a:r>
          </a:p>
        </p:txBody>
      </p:sp>
      <p:sp>
        <p:nvSpPr>
          <p:cNvPr id="6" name="TextBox 11">
            <a:extLst>
              <a:ext uri="{FF2B5EF4-FFF2-40B4-BE49-F238E27FC236}">
                <a16:creationId xmlns:a16="http://schemas.microsoft.com/office/drawing/2014/main" id="{C0437A6B-BF3A-CB65-ECC1-3EEE2B15AFA9}"/>
              </a:ext>
            </a:extLst>
          </p:cNvPr>
          <p:cNvSpPr txBox="1"/>
          <p:nvPr/>
        </p:nvSpPr>
        <p:spPr>
          <a:xfrm>
            <a:off x="1092681" y="5712057"/>
            <a:ext cx="14680719" cy="510524"/>
          </a:xfrm>
          <a:prstGeom prst="rect">
            <a:avLst/>
          </a:prstGeom>
        </p:spPr>
        <p:txBody>
          <a:bodyPr wrap="square" lIns="0" tIns="0" rIns="0" bIns="0" rtlCol="0" anchor="t">
            <a:spAutoFit/>
          </a:bodyPr>
          <a:lstStyle/>
          <a:p>
            <a:pPr marL="571500" lvl="0" indent="-571500" algn="l">
              <a:lnSpc>
                <a:spcPts val="3919"/>
              </a:lnSpc>
              <a:spcBef>
                <a:spcPct val="0"/>
              </a:spcBef>
              <a:buFont typeface="Quicksand Bold" panose="020B0604020202020204" charset="0"/>
              <a:buChar char="→"/>
            </a:pPr>
            <a:r>
              <a:rPr lang="en-US" sz="4400" dirty="0">
                <a:solidFill>
                  <a:srgbClr val="0F4662"/>
                </a:solidFill>
                <a:latin typeface="Quicksand Bold"/>
              </a:rPr>
              <a:t> What things can we do to fight nervousness?</a:t>
            </a:r>
          </a:p>
        </p:txBody>
      </p:sp>
      <p:sp>
        <p:nvSpPr>
          <p:cNvPr id="9" name="TextBox 10">
            <a:extLst>
              <a:ext uri="{FF2B5EF4-FFF2-40B4-BE49-F238E27FC236}">
                <a16:creationId xmlns:a16="http://schemas.microsoft.com/office/drawing/2014/main" id="{BAF8DD70-3BEB-4B65-AACE-B3841D6D566D}"/>
              </a:ext>
            </a:extLst>
          </p:cNvPr>
          <p:cNvSpPr txBox="1"/>
          <p:nvPr/>
        </p:nvSpPr>
        <p:spPr>
          <a:xfrm>
            <a:off x="9658350" y="7849586"/>
            <a:ext cx="16040100" cy="105157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(Pérez Cañado &amp; Almagro Esteban, 2015)</a:t>
            </a:r>
            <a:endParaRPr lang="es-ES" sz="3600" dirty="0">
              <a:solidFill>
                <a:srgbClr val="0F4662"/>
              </a:solidFill>
              <a:latin typeface="Quicksand"/>
            </a:endParaRPr>
          </a:p>
          <a:p>
            <a:pPr marL="259080" lvl="1" algn="l">
              <a:lnSpc>
                <a:spcPts val="4079"/>
              </a:lnSpc>
            </a:pPr>
            <a:endParaRPr lang="en-US" sz="3600" dirty="0">
              <a:solidFill>
                <a:srgbClr val="0F4662"/>
              </a:solidFill>
              <a:latin typeface="Quicksand"/>
            </a:endParaRPr>
          </a:p>
        </p:txBody>
      </p:sp>
    </p:spTree>
    <p:extLst>
      <p:ext uri="{BB962C8B-B14F-4D97-AF65-F5344CB8AC3E}">
        <p14:creationId xmlns:p14="http://schemas.microsoft.com/office/powerpoint/2010/main" val="421084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Non-verbal communication</a:t>
            </a:r>
          </a:p>
        </p:txBody>
      </p:sp>
      <p:sp>
        <p:nvSpPr>
          <p:cNvPr id="8" name="TextBox 8"/>
          <p:cNvSpPr txBox="1"/>
          <p:nvPr/>
        </p:nvSpPr>
        <p:spPr>
          <a:xfrm>
            <a:off x="1028700" y="3009900"/>
            <a:ext cx="15735300" cy="3585597"/>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Rehearse</a:t>
            </a:r>
          </a:p>
          <a:p>
            <a:pPr marL="1287780" lvl="2" indent="-571500">
              <a:lnSpc>
                <a:spcPct val="150000"/>
              </a:lnSpc>
              <a:buFont typeface="Quicksand" panose="020B0604020202020204" charset="0"/>
              <a:buChar char="→"/>
            </a:pPr>
            <a:r>
              <a:rPr lang="en-US" sz="4000" dirty="0">
                <a:solidFill>
                  <a:schemeClr val="tx2"/>
                </a:solidFill>
                <a:latin typeface="Quicksand"/>
              </a:rPr>
              <a:t>Do not memorize it!!!</a:t>
            </a:r>
          </a:p>
          <a:p>
            <a:pPr marL="518160" lvl="1" indent="-259080">
              <a:lnSpc>
                <a:spcPct val="150000"/>
              </a:lnSpc>
              <a:buFont typeface="Arial"/>
              <a:buChar char="•"/>
            </a:pPr>
            <a:r>
              <a:rPr lang="en-US" sz="4000" dirty="0" err="1">
                <a:latin typeface="Quicksand"/>
              </a:rPr>
              <a:t>Pepare</a:t>
            </a:r>
            <a:r>
              <a:rPr lang="en-US" sz="4000" dirty="0">
                <a:latin typeface="Quicksand"/>
              </a:rPr>
              <a:t> speaker notes or keywords</a:t>
            </a:r>
          </a:p>
          <a:p>
            <a:pPr marL="1287780" lvl="2" indent="-571500">
              <a:lnSpc>
                <a:spcPct val="150000"/>
              </a:lnSpc>
              <a:buFont typeface="Quicksand" panose="020B0604020202020204" charset="0"/>
              <a:buChar char="→"/>
            </a:pPr>
            <a:r>
              <a:rPr lang="en-US" sz="4000" dirty="0">
                <a:solidFill>
                  <a:schemeClr val="tx2"/>
                </a:solidFill>
                <a:latin typeface="Quicksand"/>
              </a:rPr>
              <a:t>Do not read from the paper!!!</a:t>
            </a:r>
          </a:p>
        </p:txBody>
      </p:sp>
      <p:sp>
        <p:nvSpPr>
          <p:cNvPr id="11" name="TextBox 11"/>
          <p:cNvSpPr txBox="1"/>
          <p:nvPr/>
        </p:nvSpPr>
        <p:spPr>
          <a:xfrm>
            <a:off x="1028700" y="2437414"/>
            <a:ext cx="10527757" cy="510524"/>
          </a:xfrm>
          <a:prstGeom prst="rect">
            <a:avLst/>
          </a:prstGeom>
        </p:spPr>
        <p:txBody>
          <a:bodyPr lIns="0" tIns="0" rIns="0" bIns="0" rtlCol="0" anchor="t">
            <a:spAutoFit/>
          </a:bodyPr>
          <a:lstStyle/>
          <a:p>
            <a:pPr marL="0" lvl="0" indent="0" algn="l">
              <a:lnSpc>
                <a:spcPts val="3919"/>
              </a:lnSpc>
              <a:spcBef>
                <a:spcPct val="0"/>
              </a:spcBef>
            </a:pPr>
            <a:r>
              <a:rPr lang="en-US" sz="4400" dirty="0">
                <a:solidFill>
                  <a:srgbClr val="0F4662"/>
                </a:solidFill>
                <a:latin typeface="Quicksand Bold"/>
              </a:rPr>
              <a:t>What can we do to fight nervousness?</a:t>
            </a:r>
          </a:p>
        </p:txBody>
      </p:sp>
      <p:sp>
        <p:nvSpPr>
          <p:cNvPr id="9" name="TextBox 10">
            <a:extLst>
              <a:ext uri="{FF2B5EF4-FFF2-40B4-BE49-F238E27FC236}">
                <a16:creationId xmlns:a16="http://schemas.microsoft.com/office/drawing/2014/main" id="{BAF8DD70-3BEB-4B65-AACE-B3841D6D566D}"/>
              </a:ext>
            </a:extLst>
          </p:cNvPr>
          <p:cNvSpPr txBox="1"/>
          <p:nvPr/>
        </p:nvSpPr>
        <p:spPr>
          <a:xfrm>
            <a:off x="9658350" y="7849586"/>
            <a:ext cx="16040100" cy="105157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(Pérez Cañado &amp; Almagro Esteban, 2015)</a:t>
            </a:r>
            <a:endParaRPr lang="es-ES" sz="3600" dirty="0">
              <a:solidFill>
                <a:srgbClr val="0F4662"/>
              </a:solidFill>
              <a:latin typeface="Quicksand"/>
            </a:endParaRPr>
          </a:p>
          <a:p>
            <a:pPr marL="259080" lvl="1" algn="l">
              <a:lnSpc>
                <a:spcPts val="4079"/>
              </a:lnSpc>
            </a:pPr>
            <a:endParaRPr lang="en-US" sz="3600" dirty="0">
              <a:solidFill>
                <a:srgbClr val="0F4662"/>
              </a:solidFill>
              <a:latin typeface="Quicksand"/>
            </a:endParaRPr>
          </a:p>
        </p:txBody>
      </p:sp>
    </p:spTree>
    <p:extLst>
      <p:ext uri="{BB962C8B-B14F-4D97-AF65-F5344CB8AC3E}">
        <p14:creationId xmlns:p14="http://schemas.microsoft.com/office/powerpoint/2010/main" val="248157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Non-verbal communication</a:t>
            </a:r>
          </a:p>
        </p:txBody>
      </p:sp>
      <p:sp>
        <p:nvSpPr>
          <p:cNvPr id="8" name="TextBox 8"/>
          <p:cNvSpPr txBox="1"/>
          <p:nvPr/>
        </p:nvSpPr>
        <p:spPr>
          <a:xfrm>
            <a:off x="1028700" y="3009900"/>
            <a:ext cx="15735300" cy="1738938"/>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Visualize yourself doing it well in front of the audience</a:t>
            </a:r>
            <a:endParaRPr lang="en-US" sz="4000" dirty="0">
              <a:solidFill>
                <a:schemeClr val="tx2"/>
              </a:solidFill>
              <a:latin typeface="Quicksand"/>
            </a:endParaRPr>
          </a:p>
          <a:p>
            <a:pPr marL="518160" lvl="1" indent="-259080">
              <a:lnSpc>
                <a:spcPct val="150000"/>
              </a:lnSpc>
              <a:buFont typeface="Arial"/>
              <a:buChar char="•"/>
            </a:pPr>
            <a:r>
              <a:rPr lang="en-US" sz="4000" dirty="0">
                <a:latin typeface="Quicksand"/>
              </a:rPr>
              <a:t>Relaxation </a:t>
            </a:r>
            <a:r>
              <a:rPr lang="en-US" sz="4000" dirty="0" err="1">
                <a:latin typeface="Quicksand"/>
              </a:rPr>
              <a:t>tecnhiques</a:t>
            </a:r>
            <a:endParaRPr lang="en-US" sz="4000" dirty="0">
              <a:latin typeface="Quicksand"/>
            </a:endParaRPr>
          </a:p>
        </p:txBody>
      </p:sp>
      <p:sp>
        <p:nvSpPr>
          <p:cNvPr id="11" name="TextBox 11"/>
          <p:cNvSpPr txBox="1"/>
          <p:nvPr/>
        </p:nvSpPr>
        <p:spPr>
          <a:xfrm>
            <a:off x="1028700" y="2437414"/>
            <a:ext cx="10527757" cy="510524"/>
          </a:xfrm>
          <a:prstGeom prst="rect">
            <a:avLst/>
          </a:prstGeom>
        </p:spPr>
        <p:txBody>
          <a:bodyPr lIns="0" tIns="0" rIns="0" bIns="0" rtlCol="0" anchor="t">
            <a:spAutoFit/>
          </a:bodyPr>
          <a:lstStyle/>
          <a:p>
            <a:pPr marL="0" lvl="0" indent="0" algn="l">
              <a:lnSpc>
                <a:spcPts val="3919"/>
              </a:lnSpc>
              <a:spcBef>
                <a:spcPct val="0"/>
              </a:spcBef>
            </a:pPr>
            <a:r>
              <a:rPr lang="en-US" sz="4400" dirty="0">
                <a:solidFill>
                  <a:srgbClr val="0F4662"/>
                </a:solidFill>
                <a:latin typeface="Quicksand Bold"/>
              </a:rPr>
              <a:t>What can we do to fight nervousness?</a:t>
            </a:r>
          </a:p>
        </p:txBody>
      </p:sp>
      <p:sp>
        <p:nvSpPr>
          <p:cNvPr id="9" name="TextBox 10">
            <a:extLst>
              <a:ext uri="{FF2B5EF4-FFF2-40B4-BE49-F238E27FC236}">
                <a16:creationId xmlns:a16="http://schemas.microsoft.com/office/drawing/2014/main" id="{BAF8DD70-3BEB-4B65-AACE-B3841D6D566D}"/>
              </a:ext>
            </a:extLst>
          </p:cNvPr>
          <p:cNvSpPr txBox="1"/>
          <p:nvPr/>
        </p:nvSpPr>
        <p:spPr>
          <a:xfrm>
            <a:off x="9658350" y="7849586"/>
            <a:ext cx="16040100" cy="105157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(Pérez Cañado &amp; Almagro Esteban, 2015)</a:t>
            </a:r>
            <a:endParaRPr lang="es-ES" sz="3600" dirty="0">
              <a:solidFill>
                <a:srgbClr val="0F4662"/>
              </a:solidFill>
              <a:latin typeface="Quicksand"/>
            </a:endParaRPr>
          </a:p>
          <a:p>
            <a:pPr marL="259080" lvl="1" algn="l">
              <a:lnSpc>
                <a:spcPts val="4079"/>
              </a:lnSpc>
            </a:pPr>
            <a:endParaRPr lang="en-US" sz="3600" dirty="0">
              <a:solidFill>
                <a:srgbClr val="0F4662"/>
              </a:solidFill>
              <a:latin typeface="Quicksand"/>
            </a:endParaRPr>
          </a:p>
        </p:txBody>
      </p:sp>
    </p:spTree>
    <p:extLst>
      <p:ext uri="{BB962C8B-B14F-4D97-AF65-F5344CB8AC3E}">
        <p14:creationId xmlns:p14="http://schemas.microsoft.com/office/powerpoint/2010/main" val="408964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4153956"/>
            <a:ext cx="18288000" cy="1769715"/>
          </a:xfrm>
          <a:prstGeom prst="rect">
            <a:avLst/>
          </a:prstGeom>
        </p:spPr>
        <p:txBody>
          <a:bodyPr wrap="square" lIns="0" tIns="0" rIns="0" bIns="0" rtlCol="0" anchor="t">
            <a:spAutoFit/>
          </a:bodyPr>
          <a:lstStyle/>
          <a:p>
            <a:pPr marL="0" lvl="0" indent="0" algn="ctr">
              <a:spcBef>
                <a:spcPct val="0"/>
              </a:spcBef>
            </a:pPr>
            <a:r>
              <a:rPr lang="en-US" sz="11500" dirty="0">
                <a:solidFill>
                  <a:srgbClr val="0F4662"/>
                </a:solidFill>
                <a:latin typeface="Cormorant Garamond Bold Italics"/>
              </a:rPr>
              <a:t>Visual aids</a:t>
            </a:r>
          </a:p>
        </p:txBody>
      </p:sp>
      <p:sp>
        <p:nvSpPr>
          <p:cNvPr id="3" name="AutoShape 3"/>
          <p:cNvSpPr/>
          <p:nvPr/>
        </p:nvSpPr>
        <p:spPr>
          <a:xfrm>
            <a:off x="5903689" y="3410126"/>
            <a:ext cx="6492240" cy="0"/>
          </a:xfrm>
          <a:prstGeom prst="line">
            <a:avLst/>
          </a:prstGeom>
          <a:ln w="76200" cap="flat">
            <a:solidFill>
              <a:srgbClr val="0F4662"/>
            </a:solidFill>
            <a:prstDash val="solid"/>
            <a:headEnd type="none" w="sm" len="sm"/>
            <a:tailEnd type="none" w="sm" len="sm"/>
          </a:ln>
        </p:spPr>
        <p:txBody>
          <a:bodyPr/>
          <a:lstStyle/>
          <a:p>
            <a:endParaRPr lang="en-GB"/>
          </a:p>
        </p:txBody>
      </p:sp>
      <p:sp>
        <p:nvSpPr>
          <p:cNvPr id="4" name="Freeform 4"/>
          <p:cNvSpPr/>
          <p:nvPr/>
        </p:nvSpPr>
        <p:spPr>
          <a:xfrm>
            <a:off x="8309810" y="2311709"/>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AutoShape 5"/>
          <p:cNvSpPr/>
          <p:nvPr/>
        </p:nvSpPr>
        <p:spPr>
          <a:xfrm>
            <a:off x="5903689" y="6667500"/>
            <a:ext cx="6492240" cy="0"/>
          </a:xfrm>
          <a:prstGeom prst="line">
            <a:avLst/>
          </a:prstGeom>
          <a:ln w="76200" cap="flat">
            <a:solidFill>
              <a:srgbClr val="0F4662"/>
            </a:solidFill>
            <a:prstDash val="solid"/>
            <a:headEnd type="none" w="sm" len="sm"/>
            <a:tailEnd type="none" w="sm" len="sm"/>
          </a:ln>
        </p:spPr>
        <p:txBody>
          <a:bodyPr/>
          <a:lstStyle/>
          <a:p>
            <a:endParaRPr lang="en-GB"/>
          </a:p>
        </p:txBody>
      </p:sp>
      <p:sp>
        <p:nvSpPr>
          <p:cNvPr id="6" name="Freeform 6"/>
          <p:cNvSpPr/>
          <p:nvPr/>
        </p:nvSpPr>
        <p:spPr>
          <a:xfrm>
            <a:off x="8309810" y="7516017"/>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extLst>
      <p:ext uri="{BB962C8B-B14F-4D97-AF65-F5344CB8AC3E}">
        <p14:creationId xmlns:p14="http://schemas.microsoft.com/office/powerpoint/2010/main" val="4113863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599709"/>
            <a:ext cx="11534821" cy="1099019"/>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Visual aids</a:t>
            </a:r>
          </a:p>
        </p:txBody>
      </p:sp>
      <p:sp>
        <p:nvSpPr>
          <p:cNvPr id="3" name="TextBox 3"/>
          <p:cNvSpPr txBox="1"/>
          <p:nvPr/>
        </p:nvSpPr>
        <p:spPr>
          <a:xfrm>
            <a:off x="3816256" y="5014586"/>
            <a:ext cx="10655487" cy="1846659"/>
          </a:xfrm>
          <a:prstGeom prst="rect">
            <a:avLst/>
          </a:prstGeom>
        </p:spPr>
        <p:txBody>
          <a:bodyPr lIns="0" tIns="0" rIns="0" bIns="0" rtlCol="0" anchor="t">
            <a:spAutoFit/>
          </a:bodyPr>
          <a:lstStyle/>
          <a:p>
            <a:pPr marL="0" lvl="0" indent="0" algn="ctr"/>
            <a:r>
              <a:rPr lang="en-US" sz="4000" dirty="0">
                <a:solidFill>
                  <a:srgbClr val="0F4662"/>
                </a:solidFill>
                <a:latin typeface="Quicksand"/>
              </a:rPr>
              <a:t>“[W]hat you show an audience has about three times as much impact as what you tell them”</a:t>
            </a:r>
          </a:p>
        </p:txBody>
      </p:sp>
      <p:sp>
        <p:nvSpPr>
          <p:cNvPr id="4" name="AutoShape 4"/>
          <p:cNvSpPr/>
          <p:nvPr/>
        </p:nvSpPr>
        <p:spPr>
          <a:xfrm>
            <a:off x="5897880" y="4178712"/>
            <a:ext cx="6492240" cy="0"/>
          </a:xfrm>
          <a:prstGeom prst="line">
            <a:avLst/>
          </a:prstGeom>
          <a:ln w="76200" cap="flat">
            <a:solidFill>
              <a:srgbClr val="0F4662"/>
            </a:solidFill>
            <a:prstDash val="solid"/>
            <a:headEnd type="none" w="sm" len="sm"/>
            <a:tailEnd type="none" w="sm" len="sm"/>
          </a:ln>
        </p:spPr>
        <p:txBody>
          <a:bodyPr/>
          <a:lstStyle/>
          <a:p>
            <a:endParaRPr lang="en-GB"/>
          </a:p>
        </p:txBody>
      </p:sp>
      <p:sp>
        <p:nvSpPr>
          <p:cNvPr id="5" name="AutoShape 5"/>
          <p:cNvSpPr/>
          <p:nvPr/>
        </p:nvSpPr>
        <p:spPr>
          <a:xfrm>
            <a:off x="5897880" y="7810500"/>
            <a:ext cx="6492240" cy="0"/>
          </a:xfrm>
          <a:prstGeom prst="line">
            <a:avLst/>
          </a:prstGeom>
          <a:ln w="76200" cap="flat">
            <a:solidFill>
              <a:srgbClr val="0F4662"/>
            </a:solidFill>
            <a:prstDash val="solid"/>
            <a:headEnd type="none" w="sm" len="sm"/>
            <a:tailEnd type="none" w="sm" len="sm"/>
          </a:ln>
        </p:spPr>
        <p:txBody>
          <a:bodyPr/>
          <a:lstStyle/>
          <a:p>
            <a:endParaRPr lang="en-GB"/>
          </a:p>
        </p:txBody>
      </p:sp>
      <p:sp>
        <p:nvSpPr>
          <p:cNvPr id="6" name="Freeform 6"/>
          <p:cNvSpPr/>
          <p:nvPr/>
        </p:nvSpPr>
        <p:spPr>
          <a:xfrm>
            <a:off x="8304001" y="3080295"/>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8304001" y="8659018"/>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CuadroTexto 8">
            <a:extLst>
              <a:ext uri="{FF2B5EF4-FFF2-40B4-BE49-F238E27FC236}">
                <a16:creationId xmlns:a16="http://schemas.microsoft.com/office/drawing/2014/main" id="{1A1B286E-7C71-E987-4FD6-D207E03DF681}"/>
              </a:ext>
            </a:extLst>
          </p:cNvPr>
          <p:cNvSpPr txBox="1"/>
          <p:nvPr/>
        </p:nvSpPr>
        <p:spPr>
          <a:xfrm>
            <a:off x="5327743" y="6960206"/>
            <a:ext cx="9144000" cy="400110"/>
          </a:xfrm>
          <a:prstGeom prst="rect">
            <a:avLst/>
          </a:prstGeom>
          <a:noFill/>
        </p:spPr>
        <p:txBody>
          <a:bodyPr wrap="square">
            <a:spAutoFit/>
          </a:bodyPr>
          <a:lstStyle/>
          <a:p>
            <a:pPr marL="0" indent="0" algn="r">
              <a:buNone/>
            </a:pPr>
            <a:r>
              <a:rPr lang="en-US" sz="2000" dirty="0">
                <a:solidFill>
                  <a:schemeClr val="tx1">
                    <a:lumMod val="65000"/>
                    <a:lumOff val="35000"/>
                  </a:schemeClr>
                </a:solidFill>
              </a:rPr>
              <a:t>(Templeton &amp; Sparks, 1999, p. 121)</a:t>
            </a:r>
          </a:p>
        </p:txBody>
      </p:sp>
    </p:spTree>
    <p:extLst>
      <p:ext uri="{BB962C8B-B14F-4D97-AF65-F5344CB8AC3E}">
        <p14:creationId xmlns:p14="http://schemas.microsoft.com/office/powerpoint/2010/main" val="3740584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Visual aids</a:t>
            </a:r>
          </a:p>
        </p:txBody>
      </p:sp>
      <p:sp>
        <p:nvSpPr>
          <p:cNvPr id="8" name="TextBox 8"/>
          <p:cNvSpPr txBox="1"/>
          <p:nvPr/>
        </p:nvSpPr>
        <p:spPr>
          <a:xfrm>
            <a:off x="1028700" y="3009900"/>
            <a:ext cx="15735300" cy="815608"/>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Make sure you have no spelling or grammar mistakes</a:t>
            </a:r>
          </a:p>
        </p:txBody>
      </p:sp>
      <p:sp>
        <p:nvSpPr>
          <p:cNvPr id="11" name="TextBox 11"/>
          <p:cNvSpPr txBox="1"/>
          <p:nvPr/>
        </p:nvSpPr>
        <p:spPr>
          <a:xfrm>
            <a:off x="1028700" y="2437414"/>
            <a:ext cx="10527757" cy="510524"/>
          </a:xfrm>
          <a:prstGeom prst="rect">
            <a:avLst/>
          </a:prstGeom>
        </p:spPr>
        <p:txBody>
          <a:bodyPr lIns="0" tIns="0" rIns="0" bIns="0" rtlCol="0" anchor="t">
            <a:spAutoFit/>
          </a:bodyPr>
          <a:lstStyle/>
          <a:p>
            <a:pPr marL="0" lvl="0" indent="0" algn="l">
              <a:lnSpc>
                <a:spcPts val="3919"/>
              </a:lnSpc>
              <a:spcBef>
                <a:spcPct val="0"/>
              </a:spcBef>
            </a:pPr>
            <a:r>
              <a:rPr lang="en-US" sz="4400" dirty="0">
                <a:solidFill>
                  <a:srgbClr val="0F4662"/>
                </a:solidFill>
                <a:latin typeface="Quicksand Bold"/>
              </a:rPr>
              <a:t>Prepare it in advance</a:t>
            </a:r>
          </a:p>
        </p:txBody>
      </p:sp>
    </p:spTree>
    <p:extLst>
      <p:ext uri="{BB962C8B-B14F-4D97-AF65-F5344CB8AC3E}">
        <p14:creationId xmlns:p14="http://schemas.microsoft.com/office/powerpoint/2010/main" val="136339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Visual aids</a:t>
            </a:r>
          </a:p>
        </p:txBody>
      </p:sp>
      <p:sp>
        <p:nvSpPr>
          <p:cNvPr id="8" name="TextBox 8"/>
          <p:cNvSpPr txBox="1"/>
          <p:nvPr/>
        </p:nvSpPr>
        <p:spPr>
          <a:xfrm>
            <a:off x="1028700" y="3009900"/>
            <a:ext cx="15735300" cy="6355586"/>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This is important because people tend to put every word they are going to say on their PowerPoint slides. Although this eliminates the need to memorize your talk, ultimately this makes your slides crowded, wordy, and boring. You will lose your audience attention before you even reach the bottom of your…</a:t>
            </a:r>
          </a:p>
          <a:p>
            <a:pPr marL="518160" lvl="1" indent="-259080">
              <a:lnSpc>
                <a:spcPct val="150000"/>
              </a:lnSpc>
              <a:buFont typeface="Arial"/>
              <a:buChar char="•"/>
            </a:pPr>
            <a:endParaRPr lang="en-US" sz="4000" dirty="0">
              <a:latin typeface="Quicksand"/>
            </a:endParaRPr>
          </a:p>
          <a:p>
            <a:pPr marL="3718560" lvl="8" indent="-259080">
              <a:lnSpc>
                <a:spcPct val="150000"/>
              </a:lnSpc>
              <a:buFont typeface="Arial"/>
              <a:buChar char="•"/>
            </a:pPr>
            <a:endParaRPr lang="en-US" sz="4000" dirty="0">
              <a:latin typeface="Quicksand"/>
            </a:endParaRPr>
          </a:p>
        </p:txBody>
      </p:sp>
      <p:sp>
        <p:nvSpPr>
          <p:cNvPr id="11" name="TextBox 11"/>
          <p:cNvSpPr txBox="1"/>
          <p:nvPr/>
        </p:nvSpPr>
        <p:spPr>
          <a:xfrm>
            <a:off x="1028700" y="2437414"/>
            <a:ext cx="10527757" cy="510524"/>
          </a:xfrm>
          <a:prstGeom prst="rect">
            <a:avLst/>
          </a:prstGeom>
        </p:spPr>
        <p:txBody>
          <a:bodyPr lIns="0" tIns="0" rIns="0" bIns="0" rtlCol="0" anchor="t">
            <a:spAutoFit/>
          </a:bodyPr>
          <a:lstStyle/>
          <a:p>
            <a:pPr marL="0" lvl="0" indent="0" algn="l">
              <a:lnSpc>
                <a:spcPts val="3919"/>
              </a:lnSpc>
              <a:spcBef>
                <a:spcPct val="0"/>
              </a:spcBef>
            </a:pPr>
            <a:r>
              <a:rPr lang="en-US" sz="4400" dirty="0">
                <a:solidFill>
                  <a:srgbClr val="0F4662"/>
                </a:solidFill>
                <a:latin typeface="Quicksand Bold"/>
              </a:rPr>
              <a:t>Do not overcrowd your slides</a:t>
            </a:r>
          </a:p>
        </p:txBody>
      </p:sp>
      <p:sp>
        <p:nvSpPr>
          <p:cNvPr id="5" name="TextBox 10">
            <a:extLst>
              <a:ext uri="{FF2B5EF4-FFF2-40B4-BE49-F238E27FC236}">
                <a16:creationId xmlns:a16="http://schemas.microsoft.com/office/drawing/2014/main" id="{C4EDB1A3-B122-53C3-A690-1BE940CA8503}"/>
              </a:ext>
            </a:extLst>
          </p:cNvPr>
          <p:cNvSpPr txBox="1"/>
          <p:nvPr/>
        </p:nvSpPr>
        <p:spPr>
          <a:xfrm>
            <a:off x="12801600" y="8901663"/>
            <a:ext cx="16040100" cy="105157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(Don </a:t>
            </a:r>
            <a:r>
              <a:rPr lang="es-ES" sz="2400" dirty="0" err="1">
                <a:solidFill>
                  <a:srgbClr val="0F4662"/>
                </a:solidFill>
                <a:latin typeface="Quicksand"/>
              </a:rPr>
              <a:t>McMillan</a:t>
            </a:r>
            <a:r>
              <a:rPr lang="es-ES" sz="2400" dirty="0">
                <a:solidFill>
                  <a:srgbClr val="0F4662"/>
                </a:solidFill>
                <a:latin typeface="Quicksand"/>
              </a:rPr>
              <a:t>, 2009)</a:t>
            </a:r>
            <a:endParaRPr lang="es-ES" sz="3600" dirty="0">
              <a:solidFill>
                <a:srgbClr val="0F4662"/>
              </a:solidFill>
              <a:latin typeface="Quicksand"/>
            </a:endParaRPr>
          </a:p>
          <a:p>
            <a:pPr marL="259080" lvl="1" algn="l">
              <a:lnSpc>
                <a:spcPts val="4079"/>
              </a:lnSpc>
            </a:pPr>
            <a:endParaRPr lang="en-US" sz="3600" dirty="0">
              <a:solidFill>
                <a:srgbClr val="0F4662"/>
              </a:solidFill>
              <a:latin typeface="Quicksand"/>
            </a:endParaRPr>
          </a:p>
        </p:txBody>
      </p:sp>
    </p:spTree>
    <p:extLst>
      <p:ext uri="{BB962C8B-B14F-4D97-AF65-F5344CB8AC3E}">
        <p14:creationId xmlns:p14="http://schemas.microsoft.com/office/powerpoint/2010/main" val="345466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82226" y="945354"/>
            <a:ext cx="14523548" cy="1016881"/>
          </a:xfrm>
          <a:prstGeom prst="rect">
            <a:avLst/>
          </a:prstGeom>
        </p:spPr>
        <p:txBody>
          <a:bodyPr lIns="0" tIns="0" rIns="0" bIns="0" rtlCol="0" anchor="t">
            <a:spAutoFit/>
          </a:bodyPr>
          <a:lstStyle/>
          <a:p>
            <a:pPr marL="0" lvl="0" indent="0">
              <a:lnSpc>
                <a:spcPts val="8400"/>
              </a:lnSpc>
            </a:pPr>
            <a:r>
              <a:rPr lang="en-US" sz="6000" spc="300" dirty="0">
                <a:solidFill>
                  <a:schemeClr val="tx2"/>
                </a:solidFill>
                <a:latin typeface="Cormorant Garamond Bold Italics" panose="020B0604020202020204" charset="0"/>
              </a:rPr>
              <a:t>Outline</a:t>
            </a:r>
            <a:endParaRPr lang="en-US" sz="6000" spc="300" dirty="0">
              <a:solidFill>
                <a:schemeClr val="tx2"/>
              </a:solidFill>
              <a:latin typeface="Helios Extended Bold"/>
            </a:endParaRPr>
          </a:p>
        </p:txBody>
      </p:sp>
      <p:sp>
        <p:nvSpPr>
          <p:cNvPr id="3" name="TextBox 3"/>
          <p:cNvSpPr txBox="1"/>
          <p:nvPr/>
        </p:nvSpPr>
        <p:spPr>
          <a:xfrm>
            <a:off x="1882226" y="2129873"/>
            <a:ext cx="4775418" cy="983154"/>
          </a:xfrm>
          <a:prstGeom prst="rect">
            <a:avLst/>
          </a:prstGeom>
        </p:spPr>
        <p:txBody>
          <a:bodyPr lIns="0" tIns="0" rIns="0" bIns="0" rtlCol="0" anchor="t">
            <a:spAutoFit/>
          </a:bodyPr>
          <a:lstStyle/>
          <a:p>
            <a:pPr marL="0" lvl="0" indent="0" algn="l">
              <a:lnSpc>
                <a:spcPts val="8400"/>
              </a:lnSpc>
            </a:pPr>
            <a:r>
              <a:rPr lang="en-US" sz="4800" spc="300" dirty="0">
                <a:solidFill>
                  <a:schemeClr val="tx2"/>
                </a:solidFill>
                <a:latin typeface="Helios Extended Bold"/>
              </a:rPr>
              <a:t>01</a:t>
            </a:r>
          </a:p>
        </p:txBody>
      </p:sp>
      <p:sp>
        <p:nvSpPr>
          <p:cNvPr id="4" name="TextBox 4"/>
          <p:cNvSpPr txBox="1"/>
          <p:nvPr/>
        </p:nvSpPr>
        <p:spPr>
          <a:xfrm>
            <a:off x="10668001" y="2129873"/>
            <a:ext cx="4775418" cy="983154"/>
          </a:xfrm>
          <a:prstGeom prst="rect">
            <a:avLst/>
          </a:prstGeom>
        </p:spPr>
        <p:txBody>
          <a:bodyPr lIns="0" tIns="0" rIns="0" bIns="0" rtlCol="0" anchor="t">
            <a:spAutoFit/>
          </a:bodyPr>
          <a:lstStyle/>
          <a:p>
            <a:pPr marL="0" lvl="0" indent="0" algn="l">
              <a:lnSpc>
                <a:spcPts val="8400"/>
              </a:lnSpc>
            </a:pPr>
            <a:r>
              <a:rPr lang="en-US" sz="4800" spc="300" dirty="0">
                <a:solidFill>
                  <a:schemeClr val="tx2"/>
                </a:solidFill>
                <a:latin typeface="Helios Extended Bold"/>
              </a:rPr>
              <a:t>05</a:t>
            </a:r>
          </a:p>
        </p:txBody>
      </p:sp>
      <p:sp>
        <p:nvSpPr>
          <p:cNvPr id="5" name="TextBox 5"/>
          <p:cNvSpPr txBox="1"/>
          <p:nvPr/>
        </p:nvSpPr>
        <p:spPr>
          <a:xfrm>
            <a:off x="1882226" y="3966162"/>
            <a:ext cx="4775418" cy="983154"/>
          </a:xfrm>
          <a:prstGeom prst="rect">
            <a:avLst/>
          </a:prstGeom>
        </p:spPr>
        <p:txBody>
          <a:bodyPr lIns="0" tIns="0" rIns="0" bIns="0" rtlCol="0" anchor="t">
            <a:spAutoFit/>
          </a:bodyPr>
          <a:lstStyle/>
          <a:p>
            <a:pPr marL="0" lvl="0" indent="0" algn="l">
              <a:lnSpc>
                <a:spcPts val="8400"/>
              </a:lnSpc>
            </a:pPr>
            <a:r>
              <a:rPr lang="en-US" sz="4800" spc="300" dirty="0">
                <a:solidFill>
                  <a:schemeClr val="tx2"/>
                </a:solidFill>
                <a:latin typeface="Helios Extended Bold"/>
              </a:rPr>
              <a:t>02</a:t>
            </a:r>
          </a:p>
        </p:txBody>
      </p:sp>
      <p:sp>
        <p:nvSpPr>
          <p:cNvPr id="6" name="TextBox 6"/>
          <p:cNvSpPr txBox="1"/>
          <p:nvPr/>
        </p:nvSpPr>
        <p:spPr>
          <a:xfrm>
            <a:off x="10668001" y="3966162"/>
            <a:ext cx="4775418" cy="983154"/>
          </a:xfrm>
          <a:prstGeom prst="rect">
            <a:avLst/>
          </a:prstGeom>
        </p:spPr>
        <p:txBody>
          <a:bodyPr lIns="0" tIns="0" rIns="0" bIns="0" rtlCol="0" anchor="t">
            <a:spAutoFit/>
          </a:bodyPr>
          <a:lstStyle/>
          <a:p>
            <a:pPr marL="0" lvl="0" indent="0" algn="l">
              <a:lnSpc>
                <a:spcPts val="8400"/>
              </a:lnSpc>
            </a:pPr>
            <a:r>
              <a:rPr lang="en-US" sz="4800" spc="300" dirty="0">
                <a:solidFill>
                  <a:schemeClr val="tx2"/>
                </a:solidFill>
                <a:latin typeface="Helios Extended Bold"/>
              </a:rPr>
              <a:t>06</a:t>
            </a:r>
          </a:p>
        </p:txBody>
      </p:sp>
      <p:sp>
        <p:nvSpPr>
          <p:cNvPr id="7" name="TextBox 7"/>
          <p:cNvSpPr txBox="1"/>
          <p:nvPr/>
        </p:nvSpPr>
        <p:spPr>
          <a:xfrm>
            <a:off x="1882226" y="5805615"/>
            <a:ext cx="4775418" cy="983154"/>
          </a:xfrm>
          <a:prstGeom prst="rect">
            <a:avLst/>
          </a:prstGeom>
        </p:spPr>
        <p:txBody>
          <a:bodyPr lIns="0" tIns="0" rIns="0" bIns="0" rtlCol="0" anchor="t">
            <a:spAutoFit/>
          </a:bodyPr>
          <a:lstStyle/>
          <a:p>
            <a:pPr marL="0" lvl="0" indent="0" algn="l">
              <a:lnSpc>
                <a:spcPts val="8400"/>
              </a:lnSpc>
            </a:pPr>
            <a:r>
              <a:rPr lang="en-US" sz="4800" spc="300" dirty="0">
                <a:solidFill>
                  <a:schemeClr val="tx2"/>
                </a:solidFill>
                <a:latin typeface="Helios Extended Bold"/>
              </a:rPr>
              <a:t>03</a:t>
            </a:r>
          </a:p>
        </p:txBody>
      </p:sp>
      <p:sp>
        <p:nvSpPr>
          <p:cNvPr id="8" name="TextBox 8"/>
          <p:cNvSpPr txBox="1"/>
          <p:nvPr/>
        </p:nvSpPr>
        <p:spPr>
          <a:xfrm>
            <a:off x="10668001" y="5805615"/>
            <a:ext cx="4775418" cy="983154"/>
          </a:xfrm>
          <a:prstGeom prst="rect">
            <a:avLst/>
          </a:prstGeom>
        </p:spPr>
        <p:txBody>
          <a:bodyPr lIns="0" tIns="0" rIns="0" bIns="0" rtlCol="0" anchor="t">
            <a:spAutoFit/>
          </a:bodyPr>
          <a:lstStyle/>
          <a:p>
            <a:pPr marL="0" lvl="0" indent="0" algn="l">
              <a:lnSpc>
                <a:spcPts val="8400"/>
              </a:lnSpc>
            </a:pPr>
            <a:r>
              <a:rPr lang="en-US" sz="4800" spc="300" dirty="0">
                <a:solidFill>
                  <a:schemeClr val="tx2"/>
                </a:solidFill>
                <a:latin typeface="Helios Extended Bold"/>
              </a:rPr>
              <a:t>07</a:t>
            </a:r>
          </a:p>
        </p:txBody>
      </p:sp>
      <p:sp>
        <p:nvSpPr>
          <p:cNvPr id="9" name="TextBox 9"/>
          <p:cNvSpPr txBox="1"/>
          <p:nvPr/>
        </p:nvSpPr>
        <p:spPr>
          <a:xfrm>
            <a:off x="1882226" y="3275345"/>
            <a:ext cx="5305708" cy="410369"/>
          </a:xfrm>
          <a:prstGeom prst="rect">
            <a:avLst/>
          </a:prstGeom>
        </p:spPr>
        <p:txBody>
          <a:bodyPr wrap="square" lIns="0" tIns="0" rIns="0" bIns="0" rtlCol="0" anchor="t">
            <a:spAutoFit/>
          </a:bodyPr>
          <a:lstStyle/>
          <a:p>
            <a:pPr marL="0" lvl="0" indent="0" algn="l">
              <a:lnSpc>
                <a:spcPts val="3219"/>
              </a:lnSpc>
            </a:pPr>
            <a:r>
              <a:rPr lang="en-US" sz="2800" spc="229" dirty="0">
                <a:solidFill>
                  <a:srgbClr val="000000"/>
                </a:solidFill>
                <a:latin typeface="Heebo Bold"/>
              </a:rPr>
              <a:t>INTRODUCTION</a:t>
            </a:r>
          </a:p>
        </p:txBody>
      </p:sp>
      <p:sp>
        <p:nvSpPr>
          <p:cNvPr id="10" name="TextBox 10"/>
          <p:cNvSpPr txBox="1"/>
          <p:nvPr/>
        </p:nvSpPr>
        <p:spPr>
          <a:xfrm>
            <a:off x="10668000" y="3275345"/>
            <a:ext cx="7481609" cy="410369"/>
          </a:xfrm>
          <a:prstGeom prst="rect">
            <a:avLst/>
          </a:prstGeom>
        </p:spPr>
        <p:txBody>
          <a:bodyPr wrap="square" lIns="0" tIns="0" rIns="0" bIns="0" rtlCol="0" anchor="t">
            <a:spAutoFit/>
          </a:bodyPr>
          <a:lstStyle/>
          <a:p>
            <a:pPr marL="0" lvl="0" indent="0" algn="l">
              <a:lnSpc>
                <a:spcPts val="3219"/>
              </a:lnSpc>
            </a:pPr>
            <a:r>
              <a:rPr lang="en-US" sz="2800" spc="229" dirty="0">
                <a:solidFill>
                  <a:srgbClr val="000000"/>
                </a:solidFill>
                <a:latin typeface="Heebo Bold"/>
              </a:rPr>
              <a:t>NON-VERBAL COMMUNICATION</a:t>
            </a:r>
          </a:p>
        </p:txBody>
      </p:sp>
      <p:sp>
        <p:nvSpPr>
          <p:cNvPr id="11" name="TextBox 11"/>
          <p:cNvSpPr txBox="1"/>
          <p:nvPr/>
        </p:nvSpPr>
        <p:spPr>
          <a:xfrm>
            <a:off x="1882226" y="5111634"/>
            <a:ext cx="5305708" cy="410369"/>
          </a:xfrm>
          <a:prstGeom prst="rect">
            <a:avLst/>
          </a:prstGeom>
        </p:spPr>
        <p:txBody>
          <a:bodyPr wrap="square" lIns="0" tIns="0" rIns="0" bIns="0" rtlCol="0" anchor="t">
            <a:spAutoFit/>
          </a:bodyPr>
          <a:lstStyle/>
          <a:p>
            <a:pPr marL="0" lvl="0" indent="0" algn="l">
              <a:lnSpc>
                <a:spcPts val="3219"/>
              </a:lnSpc>
            </a:pPr>
            <a:r>
              <a:rPr lang="en-US" sz="2800" spc="229" dirty="0">
                <a:solidFill>
                  <a:srgbClr val="000000"/>
                </a:solidFill>
                <a:latin typeface="Heebo Bold"/>
              </a:rPr>
              <a:t>AUDIENCE</a:t>
            </a:r>
          </a:p>
        </p:txBody>
      </p:sp>
      <p:sp>
        <p:nvSpPr>
          <p:cNvPr id="12" name="TextBox 12"/>
          <p:cNvSpPr txBox="1"/>
          <p:nvPr/>
        </p:nvSpPr>
        <p:spPr>
          <a:xfrm>
            <a:off x="10668001" y="5111634"/>
            <a:ext cx="5305708" cy="410369"/>
          </a:xfrm>
          <a:prstGeom prst="rect">
            <a:avLst/>
          </a:prstGeom>
        </p:spPr>
        <p:txBody>
          <a:bodyPr wrap="square" lIns="0" tIns="0" rIns="0" bIns="0" rtlCol="0" anchor="t">
            <a:spAutoFit/>
          </a:bodyPr>
          <a:lstStyle/>
          <a:p>
            <a:pPr marL="0" lvl="0" indent="0" algn="l">
              <a:lnSpc>
                <a:spcPts val="3219"/>
              </a:lnSpc>
            </a:pPr>
            <a:r>
              <a:rPr lang="en-US" sz="2800" spc="229" dirty="0">
                <a:solidFill>
                  <a:srgbClr val="000000"/>
                </a:solidFill>
                <a:latin typeface="Heebo Bold"/>
              </a:rPr>
              <a:t>VISUAL AIDS</a:t>
            </a:r>
          </a:p>
        </p:txBody>
      </p:sp>
      <p:sp>
        <p:nvSpPr>
          <p:cNvPr id="13" name="TextBox 13"/>
          <p:cNvSpPr txBox="1"/>
          <p:nvPr/>
        </p:nvSpPr>
        <p:spPr>
          <a:xfrm>
            <a:off x="1882225" y="6951087"/>
            <a:ext cx="7052223" cy="410369"/>
          </a:xfrm>
          <a:prstGeom prst="rect">
            <a:avLst/>
          </a:prstGeom>
        </p:spPr>
        <p:txBody>
          <a:bodyPr wrap="square" lIns="0" tIns="0" rIns="0" bIns="0" rtlCol="0" anchor="t">
            <a:spAutoFit/>
          </a:bodyPr>
          <a:lstStyle/>
          <a:p>
            <a:pPr marL="0" lvl="0" indent="0" algn="l">
              <a:lnSpc>
                <a:spcPts val="3219"/>
              </a:lnSpc>
            </a:pPr>
            <a:r>
              <a:rPr lang="en-US" sz="2800" spc="229" dirty="0">
                <a:solidFill>
                  <a:srgbClr val="000000"/>
                </a:solidFill>
                <a:latin typeface="Heebo Bold"/>
              </a:rPr>
              <a:t>STRUCTURE OF A PRESENTATION</a:t>
            </a:r>
          </a:p>
        </p:txBody>
      </p:sp>
      <p:sp>
        <p:nvSpPr>
          <p:cNvPr id="14" name="TextBox 14"/>
          <p:cNvSpPr txBox="1"/>
          <p:nvPr/>
        </p:nvSpPr>
        <p:spPr>
          <a:xfrm>
            <a:off x="10668001" y="6951087"/>
            <a:ext cx="5305708" cy="410369"/>
          </a:xfrm>
          <a:prstGeom prst="rect">
            <a:avLst/>
          </a:prstGeom>
        </p:spPr>
        <p:txBody>
          <a:bodyPr wrap="square" lIns="0" tIns="0" rIns="0" bIns="0" rtlCol="0" anchor="t">
            <a:spAutoFit/>
          </a:bodyPr>
          <a:lstStyle/>
          <a:p>
            <a:pPr marL="0" lvl="0" indent="0" algn="l">
              <a:lnSpc>
                <a:spcPts val="3219"/>
              </a:lnSpc>
            </a:pPr>
            <a:r>
              <a:rPr lang="en-US" sz="2800" spc="229" dirty="0">
                <a:solidFill>
                  <a:srgbClr val="000000"/>
                </a:solidFill>
                <a:latin typeface="Heebo Bold"/>
              </a:rPr>
              <a:t>Q&amp;A SESSION</a:t>
            </a:r>
          </a:p>
        </p:txBody>
      </p:sp>
      <p:sp>
        <p:nvSpPr>
          <p:cNvPr id="15" name="TextBox 15"/>
          <p:cNvSpPr txBox="1"/>
          <p:nvPr/>
        </p:nvSpPr>
        <p:spPr>
          <a:xfrm>
            <a:off x="1882226" y="7645068"/>
            <a:ext cx="4775418" cy="983154"/>
          </a:xfrm>
          <a:prstGeom prst="rect">
            <a:avLst/>
          </a:prstGeom>
        </p:spPr>
        <p:txBody>
          <a:bodyPr lIns="0" tIns="0" rIns="0" bIns="0" rtlCol="0" anchor="t">
            <a:spAutoFit/>
          </a:bodyPr>
          <a:lstStyle/>
          <a:p>
            <a:pPr marL="0" lvl="0" indent="0" algn="l">
              <a:lnSpc>
                <a:spcPts val="8400"/>
              </a:lnSpc>
            </a:pPr>
            <a:r>
              <a:rPr lang="en-US" sz="4800" spc="300" dirty="0">
                <a:solidFill>
                  <a:schemeClr val="tx2"/>
                </a:solidFill>
                <a:latin typeface="Helios Extended Bold"/>
              </a:rPr>
              <a:t>04</a:t>
            </a:r>
          </a:p>
        </p:txBody>
      </p:sp>
      <p:sp>
        <p:nvSpPr>
          <p:cNvPr id="16" name="TextBox 16"/>
          <p:cNvSpPr txBox="1"/>
          <p:nvPr/>
        </p:nvSpPr>
        <p:spPr>
          <a:xfrm>
            <a:off x="10668001" y="7645068"/>
            <a:ext cx="4775418" cy="983154"/>
          </a:xfrm>
          <a:prstGeom prst="rect">
            <a:avLst/>
          </a:prstGeom>
        </p:spPr>
        <p:txBody>
          <a:bodyPr lIns="0" tIns="0" rIns="0" bIns="0" rtlCol="0" anchor="t">
            <a:spAutoFit/>
          </a:bodyPr>
          <a:lstStyle/>
          <a:p>
            <a:pPr marL="0" lvl="0" indent="0" algn="l">
              <a:lnSpc>
                <a:spcPts val="8400"/>
              </a:lnSpc>
            </a:pPr>
            <a:r>
              <a:rPr lang="en-US" sz="4800" spc="300" dirty="0">
                <a:solidFill>
                  <a:schemeClr val="tx2"/>
                </a:solidFill>
                <a:latin typeface="Helios Extended Bold"/>
              </a:rPr>
              <a:t>08</a:t>
            </a:r>
          </a:p>
        </p:txBody>
      </p:sp>
      <p:sp>
        <p:nvSpPr>
          <p:cNvPr id="17" name="TextBox 17"/>
          <p:cNvSpPr txBox="1"/>
          <p:nvPr/>
        </p:nvSpPr>
        <p:spPr>
          <a:xfrm>
            <a:off x="1882226" y="8790540"/>
            <a:ext cx="5305708" cy="410369"/>
          </a:xfrm>
          <a:prstGeom prst="rect">
            <a:avLst/>
          </a:prstGeom>
        </p:spPr>
        <p:txBody>
          <a:bodyPr wrap="square" lIns="0" tIns="0" rIns="0" bIns="0" rtlCol="0" anchor="t">
            <a:spAutoFit/>
          </a:bodyPr>
          <a:lstStyle/>
          <a:p>
            <a:pPr marL="0" lvl="0" indent="0" algn="l">
              <a:lnSpc>
                <a:spcPts val="3219"/>
              </a:lnSpc>
            </a:pPr>
            <a:r>
              <a:rPr lang="en-US" sz="2800" spc="229" dirty="0">
                <a:solidFill>
                  <a:srgbClr val="000000"/>
                </a:solidFill>
                <a:latin typeface="Heebo Bold"/>
              </a:rPr>
              <a:t>VERBAL COMMUNICATION</a:t>
            </a:r>
          </a:p>
        </p:txBody>
      </p:sp>
      <p:sp>
        <p:nvSpPr>
          <p:cNvPr id="18" name="TextBox 18"/>
          <p:cNvSpPr txBox="1"/>
          <p:nvPr/>
        </p:nvSpPr>
        <p:spPr>
          <a:xfrm>
            <a:off x="10668001" y="8790540"/>
            <a:ext cx="5305708" cy="410369"/>
          </a:xfrm>
          <a:prstGeom prst="rect">
            <a:avLst/>
          </a:prstGeom>
        </p:spPr>
        <p:txBody>
          <a:bodyPr wrap="square" lIns="0" tIns="0" rIns="0" bIns="0" rtlCol="0" anchor="t">
            <a:spAutoFit/>
          </a:bodyPr>
          <a:lstStyle/>
          <a:p>
            <a:pPr marL="0" lvl="0" indent="0" algn="l">
              <a:lnSpc>
                <a:spcPts val="3219"/>
              </a:lnSpc>
            </a:pPr>
            <a:r>
              <a:rPr lang="en-US" sz="2800" spc="229" dirty="0">
                <a:solidFill>
                  <a:srgbClr val="000000"/>
                </a:solidFill>
                <a:latin typeface="Heebo Bold"/>
              </a:rPr>
              <a:t>ASSERTIVE LANGUAGE</a:t>
            </a:r>
          </a:p>
        </p:txBody>
      </p:sp>
      <p:sp>
        <p:nvSpPr>
          <p:cNvPr id="27" name="Freeform 9">
            <a:extLst>
              <a:ext uri="{FF2B5EF4-FFF2-40B4-BE49-F238E27FC236}">
                <a16:creationId xmlns:a16="http://schemas.microsoft.com/office/drawing/2014/main" id="{8A11C525-52AE-78EC-29D4-240587DBA6E1}"/>
              </a:ext>
            </a:extLst>
          </p:cNvPr>
          <p:cNvSpPr/>
          <p:nvPr/>
        </p:nvSpPr>
        <p:spPr>
          <a:xfrm rot="5400000">
            <a:off x="8628038" y="5592011"/>
            <a:ext cx="1484427" cy="220809"/>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cxnSp>
        <p:nvCxnSpPr>
          <p:cNvPr id="31" name="Conector recto 30">
            <a:extLst>
              <a:ext uri="{FF2B5EF4-FFF2-40B4-BE49-F238E27FC236}">
                <a16:creationId xmlns:a16="http://schemas.microsoft.com/office/drawing/2014/main" id="{C15291C2-7978-D54A-1C94-4B84C981D408}"/>
              </a:ext>
            </a:extLst>
          </p:cNvPr>
          <p:cNvCxnSpPr>
            <a:cxnSpLocks/>
          </p:cNvCxnSpPr>
          <p:nvPr/>
        </p:nvCxnSpPr>
        <p:spPr>
          <a:xfrm>
            <a:off x="9370252" y="6667500"/>
            <a:ext cx="0" cy="36195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Visual aids</a:t>
            </a:r>
          </a:p>
        </p:txBody>
      </p:sp>
      <p:sp>
        <p:nvSpPr>
          <p:cNvPr id="8" name="TextBox 8"/>
          <p:cNvSpPr txBox="1"/>
          <p:nvPr/>
        </p:nvSpPr>
        <p:spPr>
          <a:xfrm>
            <a:off x="1028700" y="3009900"/>
            <a:ext cx="15735300" cy="2662267"/>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…first slide</a:t>
            </a:r>
          </a:p>
          <a:p>
            <a:pPr marL="518160" lvl="1" indent="-259080">
              <a:lnSpc>
                <a:spcPct val="150000"/>
              </a:lnSpc>
              <a:buFont typeface="Arial"/>
              <a:buChar char="•"/>
            </a:pPr>
            <a:endParaRPr lang="en-US" sz="4000" dirty="0">
              <a:latin typeface="Quicksand"/>
            </a:endParaRPr>
          </a:p>
          <a:p>
            <a:pPr marL="3718560" lvl="8" indent="-259080">
              <a:lnSpc>
                <a:spcPct val="150000"/>
              </a:lnSpc>
              <a:buFont typeface="Arial"/>
              <a:buChar char="•"/>
            </a:pPr>
            <a:endParaRPr lang="en-US" sz="4000" dirty="0">
              <a:latin typeface="Quicksand"/>
            </a:endParaRPr>
          </a:p>
        </p:txBody>
      </p:sp>
      <p:sp>
        <p:nvSpPr>
          <p:cNvPr id="11" name="TextBox 11"/>
          <p:cNvSpPr txBox="1"/>
          <p:nvPr/>
        </p:nvSpPr>
        <p:spPr>
          <a:xfrm>
            <a:off x="1028700" y="2437414"/>
            <a:ext cx="10527757" cy="510524"/>
          </a:xfrm>
          <a:prstGeom prst="rect">
            <a:avLst/>
          </a:prstGeom>
        </p:spPr>
        <p:txBody>
          <a:bodyPr lIns="0" tIns="0" rIns="0" bIns="0" rtlCol="0" anchor="t">
            <a:spAutoFit/>
          </a:bodyPr>
          <a:lstStyle/>
          <a:p>
            <a:pPr marL="0" lvl="0" indent="0" algn="l">
              <a:lnSpc>
                <a:spcPts val="3919"/>
              </a:lnSpc>
              <a:spcBef>
                <a:spcPct val="0"/>
              </a:spcBef>
            </a:pPr>
            <a:r>
              <a:rPr lang="en-US" sz="4400" dirty="0">
                <a:solidFill>
                  <a:srgbClr val="0F4662"/>
                </a:solidFill>
                <a:latin typeface="Quicksand Bold"/>
              </a:rPr>
              <a:t>Prepare it in advance</a:t>
            </a:r>
          </a:p>
        </p:txBody>
      </p:sp>
      <p:sp>
        <p:nvSpPr>
          <p:cNvPr id="5" name="TextBox 10">
            <a:extLst>
              <a:ext uri="{FF2B5EF4-FFF2-40B4-BE49-F238E27FC236}">
                <a16:creationId xmlns:a16="http://schemas.microsoft.com/office/drawing/2014/main" id="{C4EDB1A3-B122-53C3-A690-1BE940CA8503}"/>
              </a:ext>
            </a:extLst>
          </p:cNvPr>
          <p:cNvSpPr txBox="1"/>
          <p:nvPr/>
        </p:nvSpPr>
        <p:spPr>
          <a:xfrm>
            <a:off x="12801600" y="8901663"/>
            <a:ext cx="16040100" cy="105157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(Don </a:t>
            </a:r>
            <a:r>
              <a:rPr lang="es-ES" sz="2400" dirty="0" err="1">
                <a:solidFill>
                  <a:srgbClr val="0F4662"/>
                </a:solidFill>
                <a:latin typeface="Quicksand"/>
              </a:rPr>
              <a:t>McMillan</a:t>
            </a:r>
            <a:r>
              <a:rPr lang="es-ES" sz="2400" dirty="0">
                <a:solidFill>
                  <a:srgbClr val="0F4662"/>
                </a:solidFill>
                <a:latin typeface="Quicksand"/>
              </a:rPr>
              <a:t>, 2009)</a:t>
            </a:r>
            <a:endParaRPr lang="es-ES" sz="3600" dirty="0">
              <a:solidFill>
                <a:srgbClr val="0F4662"/>
              </a:solidFill>
              <a:latin typeface="Quicksand"/>
            </a:endParaRPr>
          </a:p>
          <a:p>
            <a:pPr marL="259080" lvl="1" algn="l">
              <a:lnSpc>
                <a:spcPts val="4079"/>
              </a:lnSpc>
            </a:pPr>
            <a:endParaRPr lang="en-US" sz="3600" dirty="0">
              <a:solidFill>
                <a:srgbClr val="0F4662"/>
              </a:solidFill>
              <a:latin typeface="Quicksand"/>
            </a:endParaRPr>
          </a:p>
        </p:txBody>
      </p:sp>
    </p:spTree>
    <p:extLst>
      <p:ext uri="{BB962C8B-B14F-4D97-AF65-F5344CB8AC3E}">
        <p14:creationId xmlns:p14="http://schemas.microsoft.com/office/powerpoint/2010/main" val="2853104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Visual aids</a:t>
            </a:r>
          </a:p>
        </p:txBody>
      </p:sp>
      <p:sp>
        <p:nvSpPr>
          <p:cNvPr id="8" name="TextBox 8"/>
          <p:cNvSpPr txBox="1"/>
          <p:nvPr/>
        </p:nvSpPr>
        <p:spPr>
          <a:xfrm>
            <a:off x="1016668" y="2030893"/>
            <a:ext cx="14832932" cy="8973226"/>
          </a:xfrm>
          <a:prstGeom prst="rect">
            <a:avLst/>
          </a:prstGeom>
        </p:spPr>
        <p:txBody>
          <a:bodyPr wrap="square" lIns="0" tIns="0" rIns="0" bIns="0" rtlCol="0" anchor="t">
            <a:spAutoFit/>
          </a:bodyPr>
          <a:lstStyle/>
          <a:p>
            <a:pPr marL="259080" lvl="1">
              <a:lnSpc>
                <a:spcPct val="150000"/>
              </a:lnSpc>
            </a:pPr>
            <a:r>
              <a:rPr lang="en-US" sz="2800" dirty="0">
                <a:latin typeface="Quicksand"/>
              </a:rPr>
              <a:t>Online intimidation and harassment against women have existed since the very emergence of the Internet (Herring, 2004). Jane (2016) points out that almost 75% of women, especially young women, have experienced online abuse and harassment, and that gender-related comments published in response to online news are more likely to receive negative comments and support (cyber)violence against women (see also Bou-</a:t>
            </a:r>
            <a:r>
              <a:rPr lang="en-US" sz="2800" dirty="0" err="1">
                <a:latin typeface="Quicksand"/>
              </a:rPr>
              <a:t>Franch</a:t>
            </a:r>
            <a:r>
              <a:rPr lang="en-US" sz="2800" dirty="0">
                <a:latin typeface="Quicksand"/>
              </a:rPr>
              <a:t>, 2013). However, it was not until the early 2010s that under-represented groups like women and LGBTQIA+ individuals started using platforms, especially Twitter, to publicly voice both their online and offline experiences of sexual harassment and violence (Jane, 2016). Indeed, research has shown that online communication reproduces patterns of dominance already present in the offline world, which make it possible for scholars to examine ideologies of gender (in)equality in society (Bou-</a:t>
            </a:r>
            <a:r>
              <a:rPr lang="en-US" sz="2800" dirty="0" err="1">
                <a:latin typeface="Quicksand"/>
              </a:rPr>
              <a:t>Franch</a:t>
            </a:r>
            <a:r>
              <a:rPr lang="en-US" sz="2800" dirty="0">
                <a:latin typeface="Quicksand"/>
              </a:rPr>
              <a:t>, 2016; Herring et al., 1995; </a:t>
            </a:r>
            <a:r>
              <a:rPr lang="en-US" sz="2800" dirty="0" err="1">
                <a:latin typeface="Quicksand"/>
              </a:rPr>
              <a:t>Tagg</a:t>
            </a:r>
            <a:r>
              <a:rPr lang="en-US" sz="2800" dirty="0">
                <a:latin typeface="Quicksand"/>
              </a:rPr>
              <a:t>, 2015). </a:t>
            </a:r>
          </a:p>
          <a:p>
            <a:pPr marL="259080" lvl="1">
              <a:lnSpc>
                <a:spcPct val="150000"/>
              </a:lnSpc>
            </a:pPr>
            <a:endParaRPr lang="en-US" sz="2800" dirty="0">
              <a:latin typeface="Quicksand"/>
            </a:endParaRPr>
          </a:p>
          <a:p>
            <a:pPr marL="3459480" lvl="8">
              <a:lnSpc>
                <a:spcPct val="150000"/>
              </a:lnSpc>
            </a:pPr>
            <a:endParaRPr lang="en-US" sz="2800" dirty="0">
              <a:latin typeface="Quicksand"/>
            </a:endParaRPr>
          </a:p>
        </p:txBody>
      </p:sp>
    </p:spTree>
    <p:extLst>
      <p:ext uri="{BB962C8B-B14F-4D97-AF65-F5344CB8AC3E}">
        <p14:creationId xmlns:p14="http://schemas.microsoft.com/office/powerpoint/2010/main" val="3769136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Visual aids</a:t>
            </a:r>
          </a:p>
        </p:txBody>
      </p:sp>
      <p:sp>
        <p:nvSpPr>
          <p:cNvPr id="8" name="TextBox 8"/>
          <p:cNvSpPr txBox="1"/>
          <p:nvPr/>
        </p:nvSpPr>
        <p:spPr>
          <a:xfrm>
            <a:off x="952500" y="4671793"/>
            <a:ext cx="15735300" cy="2662267"/>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Victimization of women</a:t>
            </a:r>
          </a:p>
          <a:p>
            <a:pPr marL="518160" lvl="1" indent="-259080">
              <a:lnSpc>
                <a:spcPct val="150000"/>
              </a:lnSpc>
              <a:buFont typeface="Arial"/>
              <a:buChar char="•"/>
            </a:pPr>
            <a:r>
              <a:rPr lang="en-US" sz="4000" dirty="0">
                <a:latin typeface="Quicksand"/>
              </a:rPr>
              <a:t>Men as victims of feminism</a:t>
            </a:r>
          </a:p>
          <a:p>
            <a:pPr marL="3718560" lvl="8" indent="-259080">
              <a:lnSpc>
                <a:spcPct val="150000"/>
              </a:lnSpc>
              <a:buFont typeface="Arial"/>
              <a:buChar char="•"/>
            </a:pPr>
            <a:endParaRPr lang="en-US" sz="4000" dirty="0">
              <a:latin typeface="Quicksand"/>
            </a:endParaRPr>
          </a:p>
        </p:txBody>
      </p:sp>
      <p:sp>
        <p:nvSpPr>
          <p:cNvPr id="11" name="TextBox 11"/>
          <p:cNvSpPr txBox="1"/>
          <p:nvPr/>
        </p:nvSpPr>
        <p:spPr>
          <a:xfrm>
            <a:off x="1028700" y="2437414"/>
            <a:ext cx="15278100" cy="2010935"/>
          </a:xfrm>
          <a:prstGeom prst="rect">
            <a:avLst/>
          </a:prstGeom>
        </p:spPr>
        <p:txBody>
          <a:bodyPr wrap="square" lIns="0" tIns="0" rIns="0" bIns="0" rtlCol="0" anchor="t">
            <a:spAutoFit/>
          </a:bodyPr>
          <a:lstStyle/>
          <a:p>
            <a:pPr marL="0" lvl="0" indent="0" algn="l">
              <a:lnSpc>
                <a:spcPts val="3919"/>
              </a:lnSpc>
              <a:spcBef>
                <a:spcPct val="0"/>
              </a:spcBef>
            </a:pPr>
            <a:r>
              <a:rPr lang="en-US" sz="4000" dirty="0">
                <a:solidFill>
                  <a:srgbClr val="0F4662"/>
                </a:solidFill>
                <a:latin typeface="Quicksand" panose="020B0604020202020204" charset="0"/>
              </a:rPr>
              <a:t>X (Twitter) as </a:t>
            </a:r>
            <a:r>
              <a:rPr lang="en-US" sz="4000" dirty="0">
                <a:solidFill>
                  <a:srgbClr val="0F4662"/>
                </a:solidFill>
                <a:latin typeface="Quicksand Bold"/>
              </a:rPr>
              <a:t>the most influential digital platform</a:t>
            </a:r>
          </a:p>
          <a:p>
            <a:pPr marL="0" lvl="0" indent="0" algn="l">
              <a:lnSpc>
                <a:spcPts val="3919"/>
              </a:lnSpc>
              <a:spcBef>
                <a:spcPct val="0"/>
              </a:spcBef>
            </a:pPr>
            <a:endParaRPr lang="en-US" sz="4000" dirty="0">
              <a:solidFill>
                <a:srgbClr val="0F4662"/>
              </a:solidFill>
              <a:latin typeface="Quicksand Bold"/>
            </a:endParaRPr>
          </a:p>
          <a:p>
            <a:pPr marL="0" lvl="0" indent="0" algn="l">
              <a:lnSpc>
                <a:spcPts val="3919"/>
              </a:lnSpc>
              <a:spcBef>
                <a:spcPct val="0"/>
              </a:spcBef>
            </a:pPr>
            <a:endParaRPr lang="en-US" sz="4000" dirty="0">
              <a:solidFill>
                <a:srgbClr val="0F4662"/>
              </a:solidFill>
              <a:latin typeface="Quicksand Bold"/>
            </a:endParaRPr>
          </a:p>
          <a:p>
            <a:pPr marL="0" lvl="0" indent="0" algn="l">
              <a:lnSpc>
                <a:spcPts val="3919"/>
              </a:lnSpc>
              <a:spcBef>
                <a:spcPct val="0"/>
              </a:spcBef>
            </a:pPr>
            <a:r>
              <a:rPr lang="en-US" sz="4000" dirty="0">
                <a:solidFill>
                  <a:srgbClr val="0F4662"/>
                </a:solidFill>
                <a:latin typeface="Quicksand" panose="020B0604020202020204" charset="0"/>
              </a:rPr>
              <a:t>X (Twitter) as a </a:t>
            </a:r>
            <a:r>
              <a:rPr lang="en-US" sz="4000" dirty="0">
                <a:solidFill>
                  <a:srgbClr val="0F4662"/>
                </a:solidFill>
                <a:latin typeface="Quicksand Bold"/>
              </a:rPr>
              <a:t>(sexually) abusive sexist service</a:t>
            </a:r>
          </a:p>
        </p:txBody>
      </p:sp>
    </p:spTree>
    <p:extLst>
      <p:ext uri="{BB962C8B-B14F-4D97-AF65-F5344CB8AC3E}">
        <p14:creationId xmlns:p14="http://schemas.microsoft.com/office/powerpoint/2010/main" val="1984057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Escala de tiempo&#10;&#10;Descripción generada automáticamente">
            <a:extLst>
              <a:ext uri="{FF2B5EF4-FFF2-40B4-BE49-F238E27FC236}">
                <a16:creationId xmlns:a16="http://schemas.microsoft.com/office/drawing/2014/main" id="{155EBAAC-29AC-ECB4-247B-80810BCC99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923"/>
            <a:ext cx="18287980" cy="1028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441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Visual aids</a:t>
            </a:r>
          </a:p>
        </p:txBody>
      </p:sp>
      <p:sp>
        <p:nvSpPr>
          <p:cNvPr id="8" name="TextBox 8"/>
          <p:cNvSpPr txBox="1"/>
          <p:nvPr/>
        </p:nvSpPr>
        <p:spPr>
          <a:xfrm>
            <a:off x="1028700" y="3009900"/>
            <a:ext cx="15735300" cy="6355586"/>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But</a:t>
            </a:r>
          </a:p>
          <a:p>
            <a:pPr marL="518160" lvl="1" indent="-259080">
              <a:lnSpc>
                <a:spcPct val="150000"/>
              </a:lnSpc>
              <a:buFont typeface="Arial"/>
              <a:buChar char="•"/>
            </a:pPr>
            <a:r>
              <a:rPr lang="en-US" sz="4000" dirty="0">
                <a:latin typeface="Quicksand"/>
              </a:rPr>
              <a:t>Not </a:t>
            </a:r>
          </a:p>
          <a:p>
            <a:pPr marL="518160" lvl="1" indent="-259080">
              <a:lnSpc>
                <a:spcPct val="150000"/>
              </a:lnSpc>
              <a:buFont typeface="Arial"/>
              <a:buChar char="•"/>
            </a:pPr>
            <a:r>
              <a:rPr lang="en-US" sz="4000" dirty="0">
                <a:latin typeface="Quicksand"/>
              </a:rPr>
              <a:t>Too</a:t>
            </a:r>
          </a:p>
          <a:p>
            <a:pPr marL="518160" lvl="1" indent="-259080">
              <a:lnSpc>
                <a:spcPct val="150000"/>
              </a:lnSpc>
              <a:buFont typeface="Arial"/>
              <a:buChar char="•"/>
            </a:pPr>
            <a:r>
              <a:rPr lang="en-US" sz="4000" dirty="0">
                <a:latin typeface="Quicksand"/>
              </a:rPr>
              <a:t>Many</a:t>
            </a:r>
          </a:p>
          <a:p>
            <a:pPr marL="518160" lvl="1" indent="-259080">
              <a:lnSpc>
                <a:spcPct val="150000"/>
              </a:lnSpc>
              <a:buFont typeface="Arial"/>
              <a:buChar char="•"/>
            </a:pPr>
            <a:r>
              <a:rPr lang="en-US" sz="4000" dirty="0">
                <a:latin typeface="Quicksand"/>
              </a:rPr>
              <a:t>Or </a:t>
            </a:r>
          </a:p>
          <a:p>
            <a:pPr marL="518160" lvl="1" indent="-259080">
              <a:lnSpc>
                <a:spcPct val="150000"/>
              </a:lnSpc>
              <a:buFont typeface="Arial"/>
              <a:buChar char="•"/>
            </a:pPr>
            <a:r>
              <a:rPr lang="en-US" sz="4000" dirty="0">
                <a:latin typeface="Quicksand"/>
              </a:rPr>
              <a:t>Your </a:t>
            </a:r>
          </a:p>
          <a:p>
            <a:pPr marL="518160" lvl="1" indent="-259080">
              <a:lnSpc>
                <a:spcPct val="150000"/>
              </a:lnSpc>
              <a:buFont typeface="Arial"/>
              <a:buChar char="•"/>
            </a:pPr>
            <a:r>
              <a:rPr lang="en-US" sz="4000" dirty="0">
                <a:latin typeface="Quicksand"/>
              </a:rPr>
              <a:t>Message </a:t>
            </a:r>
          </a:p>
        </p:txBody>
      </p:sp>
      <p:sp>
        <p:nvSpPr>
          <p:cNvPr id="11" name="TextBox 11"/>
          <p:cNvSpPr txBox="1"/>
          <p:nvPr/>
        </p:nvSpPr>
        <p:spPr>
          <a:xfrm>
            <a:off x="1028700" y="2437414"/>
            <a:ext cx="10527757" cy="510524"/>
          </a:xfrm>
          <a:prstGeom prst="rect">
            <a:avLst/>
          </a:prstGeom>
        </p:spPr>
        <p:txBody>
          <a:bodyPr lIns="0" tIns="0" rIns="0" bIns="0" rtlCol="0" anchor="t">
            <a:spAutoFit/>
          </a:bodyPr>
          <a:lstStyle/>
          <a:p>
            <a:pPr marL="0" lvl="0" indent="0" algn="l">
              <a:lnSpc>
                <a:spcPts val="3919"/>
              </a:lnSpc>
              <a:spcBef>
                <a:spcPct val="0"/>
              </a:spcBef>
            </a:pPr>
            <a:r>
              <a:rPr lang="en-US" sz="4400" dirty="0">
                <a:solidFill>
                  <a:srgbClr val="0F4662"/>
                </a:solidFill>
                <a:latin typeface="Quicksand Bold"/>
              </a:rPr>
              <a:t>Use bullet points</a:t>
            </a:r>
          </a:p>
        </p:txBody>
      </p:sp>
    </p:spTree>
    <p:extLst>
      <p:ext uri="{BB962C8B-B14F-4D97-AF65-F5344CB8AC3E}">
        <p14:creationId xmlns:p14="http://schemas.microsoft.com/office/powerpoint/2010/main" val="60156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Visual aids</a:t>
            </a:r>
          </a:p>
        </p:txBody>
      </p:sp>
      <p:sp>
        <p:nvSpPr>
          <p:cNvPr id="8" name="TextBox 8"/>
          <p:cNvSpPr txBox="1"/>
          <p:nvPr/>
        </p:nvSpPr>
        <p:spPr>
          <a:xfrm>
            <a:off x="1028700" y="3009900"/>
            <a:ext cx="15735300" cy="2662267"/>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Will </a:t>
            </a:r>
          </a:p>
          <a:p>
            <a:pPr marL="518160" lvl="1" indent="-259080">
              <a:lnSpc>
                <a:spcPct val="150000"/>
              </a:lnSpc>
              <a:buFont typeface="Arial"/>
              <a:buChar char="•"/>
            </a:pPr>
            <a:r>
              <a:rPr lang="en-US" sz="4000" dirty="0">
                <a:latin typeface="Quicksand"/>
              </a:rPr>
              <a:t>Be </a:t>
            </a:r>
          </a:p>
          <a:p>
            <a:pPr marL="518160" lvl="1" indent="-259080">
              <a:lnSpc>
                <a:spcPct val="150000"/>
              </a:lnSpc>
              <a:buFont typeface="Arial"/>
              <a:buChar char="•"/>
            </a:pPr>
            <a:r>
              <a:rPr lang="en-US" sz="4000" dirty="0">
                <a:latin typeface="Quicksand"/>
              </a:rPr>
              <a:t>Lost </a:t>
            </a:r>
          </a:p>
        </p:txBody>
      </p:sp>
      <p:sp>
        <p:nvSpPr>
          <p:cNvPr id="11" name="TextBox 11"/>
          <p:cNvSpPr txBox="1"/>
          <p:nvPr/>
        </p:nvSpPr>
        <p:spPr>
          <a:xfrm>
            <a:off x="1028700" y="2437414"/>
            <a:ext cx="10527757" cy="510524"/>
          </a:xfrm>
          <a:prstGeom prst="rect">
            <a:avLst/>
          </a:prstGeom>
        </p:spPr>
        <p:txBody>
          <a:bodyPr lIns="0" tIns="0" rIns="0" bIns="0" rtlCol="0" anchor="t">
            <a:spAutoFit/>
          </a:bodyPr>
          <a:lstStyle/>
          <a:p>
            <a:pPr marL="0" lvl="0" indent="0" algn="l">
              <a:lnSpc>
                <a:spcPts val="3919"/>
              </a:lnSpc>
              <a:spcBef>
                <a:spcPct val="0"/>
              </a:spcBef>
            </a:pPr>
            <a:r>
              <a:rPr lang="en-US" sz="4400" dirty="0">
                <a:solidFill>
                  <a:srgbClr val="0F4662"/>
                </a:solidFill>
                <a:latin typeface="Quicksand Bold"/>
              </a:rPr>
              <a:t>Use bullet points</a:t>
            </a:r>
          </a:p>
        </p:txBody>
      </p:sp>
    </p:spTree>
    <p:extLst>
      <p:ext uri="{BB962C8B-B14F-4D97-AF65-F5344CB8AC3E}">
        <p14:creationId xmlns:p14="http://schemas.microsoft.com/office/powerpoint/2010/main" val="50954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Visual aids</a:t>
            </a:r>
          </a:p>
        </p:txBody>
      </p:sp>
      <p:sp>
        <p:nvSpPr>
          <p:cNvPr id="11" name="TextBox 11"/>
          <p:cNvSpPr txBox="1"/>
          <p:nvPr/>
        </p:nvSpPr>
        <p:spPr>
          <a:xfrm>
            <a:off x="1028700" y="2437414"/>
            <a:ext cx="10527757" cy="2010935"/>
          </a:xfrm>
          <a:prstGeom prst="rect">
            <a:avLst/>
          </a:prstGeom>
        </p:spPr>
        <p:txBody>
          <a:bodyPr lIns="0" tIns="0" rIns="0" bIns="0" rtlCol="0" anchor="t">
            <a:spAutoFit/>
          </a:bodyPr>
          <a:lstStyle/>
          <a:p>
            <a:pPr marL="0" lvl="0" indent="0" algn="l">
              <a:lnSpc>
                <a:spcPts val="3919"/>
              </a:lnSpc>
              <a:spcBef>
                <a:spcPct val="0"/>
              </a:spcBef>
            </a:pPr>
            <a:r>
              <a:rPr lang="en-US" sz="4400" dirty="0">
                <a:solidFill>
                  <a:srgbClr val="0F4662"/>
                </a:solidFill>
                <a:latin typeface="Quicksand Bold"/>
              </a:rPr>
              <a:t>Do not use too many acronyms</a:t>
            </a:r>
          </a:p>
          <a:p>
            <a:pPr marL="0" lvl="0" indent="0" algn="l">
              <a:lnSpc>
                <a:spcPts val="3919"/>
              </a:lnSpc>
              <a:spcBef>
                <a:spcPct val="0"/>
              </a:spcBef>
            </a:pPr>
            <a:endParaRPr lang="en-US" sz="4400" dirty="0">
              <a:solidFill>
                <a:srgbClr val="0F4662"/>
              </a:solidFill>
              <a:latin typeface="Quicksand Bold"/>
            </a:endParaRPr>
          </a:p>
          <a:p>
            <a:pPr marL="0" lvl="0" indent="0" algn="l">
              <a:lnSpc>
                <a:spcPts val="3919"/>
              </a:lnSpc>
              <a:spcBef>
                <a:spcPct val="0"/>
              </a:spcBef>
            </a:pPr>
            <a:endParaRPr lang="en-US" sz="4400" dirty="0">
              <a:solidFill>
                <a:srgbClr val="0F4662"/>
              </a:solidFill>
              <a:latin typeface="Quicksand Bold"/>
            </a:endParaRPr>
          </a:p>
          <a:p>
            <a:pPr marL="0" lvl="0" indent="0" algn="l">
              <a:lnSpc>
                <a:spcPts val="3919"/>
              </a:lnSpc>
              <a:spcBef>
                <a:spcPct val="0"/>
              </a:spcBef>
            </a:pPr>
            <a:r>
              <a:rPr lang="en-US" sz="4400" dirty="0">
                <a:solidFill>
                  <a:srgbClr val="0F4662"/>
                </a:solidFill>
                <a:latin typeface="Quicksand Bold"/>
              </a:rPr>
              <a:t>Use an adequate font and size</a:t>
            </a:r>
          </a:p>
        </p:txBody>
      </p:sp>
      <p:sp>
        <p:nvSpPr>
          <p:cNvPr id="5" name="CuadroTexto 4">
            <a:extLst>
              <a:ext uri="{FF2B5EF4-FFF2-40B4-BE49-F238E27FC236}">
                <a16:creationId xmlns:a16="http://schemas.microsoft.com/office/drawing/2014/main" id="{86B13600-46EE-3C9E-67A5-234A1B5410E6}"/>
              </a:ext>
            </a:extLst>
          </p:cNvPr>
          <p:cNvSpPr txBox="1"/>
          <p:nvPr/>
        </p:nvSpPr>
        <p:spPr>
          <a:xfrm>
            <a:off x="2667000" y="7359000"/>
            <a:ext cx="4096713" cy="338554"/>
          </a:xfrm>
          <a:prstGeom prst="rect">
            <a:avLst/>
          </a:prstGeom>
          <a:noFill/>
        </p:spPr>
        <p:txBody>
          <a:bodyPr wrap="square" rtlCol="0">
            <a:spAutoFit/>
          </a:bodyPr>
          <a:lstStyle/>
          <a:p>
            <a:r>
              <a:rPr lang="en-US" sz="1000" dirty="0">
                <a:solidFill>
                  <a:schemeClr val="tx1">
                    <a:lumMod val="95000"/>
                    <a:lumOff val="5000"/>
                  </a:schemeClr>
                </a:solidFill>
                <a:cs typeface="Helvetica" panose="020B0604020202020204" pitchFamily="34" charset="0"/>
              </a:rPr>
              <a:t>Not too </a:t>
            </a:r>
            <a:r>
              <a:rPr lang="en-US" sz="1600" dirty="0">
                <a:solidFill>
                  <a:schemeClr val="tx1">
                    <a:lumMod val="95000"/>
                    <a:lumOff val="5000"/>
                  </a:schemeClr>
                </a:solidFill>
                <a:cs typeface="Helvetica" panose="020B0604020202020204" pitchFamily="34" charset="0"/>
              </a:rPr>
              <a:t>small</a:t>
            </a:r>
            <a:r>
              <a:rPr lang="en-US" sz="1000" dirty="0">
                <a:solidFill>
                  <a:schemeClr val="tx1">
                    <a:lumMod val="95000"/>
                    <a:lumOff val="5000"/>
                  </a:schemeClr>
                </a:solidFill>
                <a:cs typeface="Helvetica" panose="020B0604020202020204" pitchFamily="34" charset="0"/>
              </a:rPr>
              <a:t>.</a:t>
            </a:r>
          </a:p>
        </p:txBody>
      </p:sp>
      <p:sp>
        <p:nvSpPr>
          <p:cNvPr id="6" name="CuadroTexto 5">
            <a:extLst>
              <a:ext uri="{FF2B5EF4-FFF2-40B4-BE49-F238E27FC236}">
                <a16:creationId xmlns:a16="http://schemas.microsoft.com/office/drawing/2014/main" id="{497B7ABB-D658-116F-851C-12A61B296936}"/>
              </a:ext>
            </a:extLst>
          </p:cNvPr>
          <p:cNvSpPr txBox="1"/>
          <p:nvPr/>
        </p:nvSpPr>
        <p:spPr>
          <a:xfrm>
            <a:off x="5712079" y="5981700"/>
            <a:ext cx="10826241" cy="2754600"/>
          </a:xfrm>
          <a:prstGeom prst="rect">
            <a:avLst/>
          </a:prstGeom>
          <a:noFill/>
        </p:spPr>
        <p:txBody>
          <a:bodyPr wrap="square" rtlCol="0">
            <a:spAutoFit/>
          </a:bodyPr>
          <a:lstStyle/>
          <a:p>
            <a:r>
              <a:rPr lang="en-US" sz="17300" dirty="0">
                <a:solidFill>
                  <a:schemeClr val="tx1">
                    <a:lumMod val="95000"/>
                    <a:lumOff val="5000"/>
                  </a:schemeClr>
                </a:solidFill>
                <a:latin typeface="+mj-lt"/>
                <a:cs typeface="Times New Roman" panose="02020603050405020304" pitchFamily="18" charset="0"/>
              </a:rPr>
              <a:t>Not too big</a:t>
            </a:r>
          </a:p>
        </p:txBody>
      </p:sp>
    </p:spTree>
    <p:extLst>
      <p:ext uri="{BB962C8B-B14F-4D97-AF65-F5344CB8AC3E}">
        <p14:creationId xmlns:p14="http://schemas.microsoft.com/office/powerpoint/2010/main" val="87261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Visual aids</a:t>
            </a:r>
          </a:p>
        </p:txBody>
      </p:sp>
      <p:sp>
        <p:nvSpPr>
          <p:cNvPr id="11" name="TextBox 11"/>
          <p:cNvSpPr txBox="1"/>
          <p:nvPr/>
        </p:nvSpPr>
        <p:spPr>
          <a:xfrm>
            <a:off x="1028700" y="2437414"/>
            <a:ext cx="10527757" cy="2010935"/>
          </a:xfrm>
          <a:prstGeom prst="rect">
            <a:avLst/>
          </a:prstGeom>
        </p:spPr>
        <p:txBody>
          <a:bodyPr lIns="0" tIns="0" rIns="0" bIns="0" rtlCol="0" anchor="t">
            <a:spAutoFit/>
          </a:bodyPr>
          <a:lstStyle/>
          <a:p>
            <a:pPr marL="0" lvl="0" indent="0" algn="l">
              <a:lnSpc>
                <a:spcPts val="3919"/>
              </a:lnSpc>
              <a:spcBef>
                <a:spcPct val="0"/>
              </a:spcBef>
            </a:pPr>
            <a:r>
              <a:rPr lang="en-US" sz="4400" dirty="0">
                <a:solidFill>
                  <a:srgbClr val="0F4662"/>
                </a:solidFill>
                <a:latin typeface="Quicksand Bold"/>
              </a:rPr>
              <a:t>Do not use too many acronyms</a:t>
            </a:r>
          </a:p>
          <a:p>
            <a:pPr marL="0" lvl="0" indent="0" algn="l">
              <a:lnSpc>
                <a:spcPts val="3919"/>
              </a:lnSpc>
              <a:spcBef>
                <a:spcPct val="0"/>
              </a:spcBef>
            </a:pPr>
            <a:endParaRPr lang="en-US" sz="4400" dirty="0">
              <a:solidFill>
                <a:srgbClr val="0F4662"/>
              </a:solidFill>
              <a:latin typeface="Quicksand Bold"/>
            </a:endParaRPr>
          </a:p>
          <a:p>
            <a:pPr marL="0" lvl="0" indent="0" algn="l">
              <a:lnSpc>
                <a:spcPts val="3919"/>
              </a:lnSpc>
              <a:spcBef>
                <a:spcPct val="0"/>
              </a:spcBef>
            </a:pPr>
            <a:endParaRPr lang="en-US" sz="4400" dirty="0">
              <a:solidFill>
                <a:srgbClr val="0F4662"/>
              </a:solidFill>
              <a:latin typeface="Quicksand Bold"/>
            </a:endParaRPr>
          </a:p>
          <a:p>
            <a:pPr marL="0" lvl="0" indent="0" algn="l">
              <a:lnSpc>
                <a:spcPts val="3919"/>
              </a:lnSpc>
              <a:spcBef>
                <a:spcPct val="0"/>
              </a:spcBef>
            </a:pPr>
            <a:r>
              <a:rPr lang="en-US" sz="4400" dirty="0">
                <a:solidFill>
                  <a:srgbClr val="0F4662"/>
                </a:solidFill>
                <a:latin typeface="Quicksand Bold"/>
              </a:rPr>
              <a:t>Use an adequate font and size</a:t>
            </a:r>
          </a:p>
        </p:txBody>
      </p:sp>
      <p:sp>
        <p:nvSpPr>
          <p:cNvPr id="8" name="CuadroTexto 7">
            <a:extLst>
              <a:ext uri="{FF2B5EF4-FFF2-40B4-BE49-F238E27FC236}">
                <a16:creationId xmlns:a16="http://schemas.microsoft.com/office/drawing/2014/main" id="{1BB212D2-0F99-FA02-B526-B543E7AF4E5B}"/>
              </a:ext>
            </a:extLst>
          </p:cNvPr>
          <p:cNvSpPr txBox="1"/>
          <p:nvPr/>
        </p:nvSpPr>
        <p:spPr>
          <a:xfrm rot="20835853">
            <a:off x="1796073" y="5949032"/>
            <a:ext cx="4774514" cy="923330"/>
          </a:xfrm>
          <a:prstGeom prst="rect">
            <a:avLst/>
          </a:prstGeom>
          <a:noFill/>
        </p:spPr>
        <p:txBody>
          <a:bodyPr wrap="square" rtlCol="0">
            <a:spAutoFit/>
          </a:bodyPr>
          <a:lstStyle/>
          <a:p>
            <a:r>
              <a:rPr lang="en-US" sz="5400" dirty="0">
                <a:solidFill>
                  <a:schemeClr val="accent1"/>
                </a:solidFill>
                <a:latin typeface="Comic Sans MS" panose="030F0702030302020204" pitchFamily="66" charset="0"/>
              </a:rPr>
              <a:t>Comic Sans?</a:t>
            </a:r>
          </a:p>
        </p:txBody>
      </p:sp>
      <p:sp>
        <p:nvSpPr>
          <p:cNvPr id="9" name="CuadroTexto 8">
            <a:extLst>
              <a:ext uri="{FF2B5EF4-FFF2-40B4-BE49-F238E27FC236}">
                <a16:creationId xmlns:a16="http://schemas.microsoft.com/office/drawing/2014/main" id="{EB7D05EB-E675-1624-717A-38713F08996A}"/>
              </a:ext>
            </a:extLst>
          </p:cNvPr>
          <p:cNvSpPr txBox="1"/>
          <p:nvPr/>
        </p:nvSpPr>
        <p:spPr>
          <a:xfrm rot="355810">
            <a:off x="5907743" y="6701578"/>
            <a:ext cx="6037629" cy="1107996"/>
          </a:xfrm>
          <a:prstGeom prst="rect">
            <a:avLst/>
          </a:prstGeom>
          <a:noFill/>
        </p:spPr>
        <p:txBody>
          <a:bodyPr wrap="square" rtlCol="0">
            <a:spAutoFit/>
          </a:bodyPr>
          <a:lstStyle/>
          <a:p>
            <a:r>
              <a:rPr lang="en-US" sz="6600" dirty="0">
                <a:solidFill>
                  <a:schemeClr val="tx2">
                    <a:lumMod val="75000"/>
                  </a:schemeClr>
                </a:solidFill>
                <a:latin typeface="Old English Text MT" panose="03040902040508030806" pitchFamily="66" charset="0"/>
                <a:cs typeface="Helvetica" panose="020B0604020202020204" pitchFamily="34" charset="0"/>
              </a:rPr>
              <a:t>Old English?</a:t>
            </a:r>
            <a:endParaRPr lang="en-US" sz="5400" dirty="0">
              <a:solidFill>
                <a:schemeClr val="tx2">
                  <a:lumMod val="75000"/>
                </a:schemeClr>
              </a:solidFill>
              <a:latin typeface="Old English Text MT" panose="03040902040508030806" pitchFamily="66" charset="0"/>
              <a:cs typeface="Helvetica" panose="020B0604020202020204" pitchFamily="34" charset="0"/>
            </a:endParaRPr>
          </a:p>
        </p:txBody>
      </p:sp>
      <p:sp>
        <p:nvSpPr>
          <p:cNvPr id="10" name="CuadroTexto 9">
            <a:extLst>
              <a:ext uri="{FF2B5EF4-FFF2-40B4-BE49-F238E27FC236}">
                <a16:creationId xmlns:a16="http://schemas.microsoft.com/office/drawing/2014/main" id="{C4E539BE-9915-012D-5516-30F6F75C5E39}"/>
              </a:ext>
            </a:extLst>
          </p:cNvPr>
          <p:cNvSpPr txBox="1"/>
          <p:nvPr/>
        </p:nvSpPr>
        <p:spPr>
          <a:xfrm>
            <a:off x="8382000" y="5284654"/>
            <a:ext cx="4096713" cy="1107996"/>
          </a:xfrm>
          <a:prstGeom prst="rect">
            <a:avLst/>
          </a:prstGeom>
          <a:noFill/>
        </p:spPr>
        <p:txBody>
          <a:bodyPr wrap="square" rtlCol="0">
            <a:spAutoFit/>
          </a:bodyPr>
          <a:lstStyle/>
          <a:p>
            <a:r>
              <a:rPr lang="en-US" sz="6600" dirty="0">
                <a:solidFill>
                  <a:schemeClr val="accent1">
                    <a:lumMod val="75000"/>
                  </a:schemeClr>
                </a:solidFill>
                <a:latin typeface="Papyrus" panose="03070502060502030205" pitchFamily="66" charset="0"/>
                <a:cs typeface="Helvetica" panose="020B0604020202020204" pitchFamily="34" charset="0"/>
              </a:rPr>
              <a:t>Papyrus?</a:t>
            </a:r>
            <a:endParaRPr lang="en-US" sz="5400" dirty="0">
              <a:solidFill>
                <a:schemeClr val="accent1">
                  <a:lumMod val="75000"/>
                </a:schemeClr>
              </a:solidFill>
              <a:latin typeface="Papyrus" panose="03070502060502030205" pitchFamily="66" charset="0"/>
              <a:cs typeface="Helvetica" panose="020B0604020202020204" pitchFamily="34" charset="0"/>
            </a:endParaRPr>
          </a:p>
        </p:txBody>
      </p:sp>
      <p:sp>
        <p:nvSpPr>
          <p:cNvPr id="12" name="CuadroTexto 11">
            <a:extLst>
              <a:ext uri="{FF2B5EF4-FFF2-40B4-BE49-F238E27FC236}">
                <a16:creationId xmlns:a16="http://schemas.microsoft.com/office/drawing/2014/main" id="{AE50E68F-221E-F630-1795-CD30DD18729F}"/>
              </a:ext>
            </a:extLst>
          </p:cNvPr>
          <p:cNvSpPr txBox="1"/>
          <p:nvPr/>
        </p:nvSpPr>
        <p:spPr>
          <a:xfrm rot="370734">
            <a:off x="7875551" y="8452677"/>
            <a:ext cx="7828761" cy="923330"/>
          </a:xfrm>
          <a:prstGeom prst="rect">
            <a:avLst/>
          </a:prstGeom>
          <a:noFill/>
        </p:spPr>
        <p:txBody>
          <a:bodyPr wrap="square" rtlCol="0">
            <a:spAutoFit/>
          </a:bodyPr>
          <a:lstStyle/>
          <a:p>
            <a:r>
              <a:rPr lang="en-US" sz="5400" dirty="0">
                <a:solidFill>
                  <a:schemeClr val="tx2">
                    <a:lumMod val="40000"/>
                    <a:lumOff val="60000"/>
                  </a:schemeClr>
                </a:solidFill>
                <a:latin typeface="Times New Roman" panose="02020603050405020304" pitchFamily="18" charset="0"/>
                <a:cs typeface="Times New Roman" panose="02020603050405020304" pitchFamily="18" charset="0"/>
              </a:rPr>
              <a:t>Times New Roman?</a:t>
            </a:r>
          </a:p>
        </p:txBody>
      </p:sp>
    </p:spTree>
    <p:extLst>
      <p:ext uri="{BB962C8B-B14F-4D97-AF65-F5344CB8AC3E}">
        <p14:creationId xmlns:p14="http://schemas.microsoft.com/office/powerpoint/2010/main" val="268854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Visual aids</a:t>
            </a:r>
          </a:p>
        </p:txBody>
      </p:sp>
      <p:sp>
        <p:nvSpPr>
          <p:cNvPr id="11" name="TextBox 11"/>
          <p:cNvSpPr txBox="1"/>
          <p:nvPr/>
        </p:nvSpPr>
        <p:spPr>
          <a:xfrm>
            <a:off x="1028700" y="2437414"/>
            <a:ext cx="10527757" cy="2010935"/>
          </a:xfrm>
          <a:prstGeom prst="rect">
            <a:avLst/>
          </a:prstGeom>
        </p:spPr>
        <p:txBody>
          <a:bodyPr lIns="0" tIns="0" rIns="0" bIns="0" rtlCol="0" anchor="t">
            <a:spAutoFit/>
          </a:bodyPr>
          <a:lstStyle/>
          <a:p>
            <a:pPr marL="0" lvl="0" indent="0" algn="l">
              <a:lnSpc>
                <a:spcPts val="3919"/>
              </a:lnSpc>
              <a:spcBef>
                <a:spcPct val="0"/>
              </a:spcBef>
            </a:pPr>
            <a:r>
              <a:rPr lang="en-US" sz="4400" dirty="0">
                <a:solidFill>
                  <a:srgbClr val="0F4662"/>
                </a:solidFill>
                <a:latin typeface="Quicksand Bold"/>
              </a:rPr>
              <a:t>Do not use too many acronyms</a:t>
            </a:r>
          </a:p>
          <a:p>
            <a:pPr marL="0" lvl="0" indent="0" algn="l">
              <a:lnSpc>
                <a:spcPts val="3919"/>
              </a:lnSpc>
              <a:spcBef>
                <a:spcPct val="0"/>
              </a:spcBef>
            </a:pPr>
            <a:endParaRPr lang="en-US" sz="4400" dirty="0">
              <a:solidFill>
                <a:srgbClr val="0F4662"/>
              </a:solidFill>
              <a:latin typeface="Quicksand Bold"/>
            </a:endParaRPr>
          </a:p>
          <a:p>
            <a:pPr marL="0" lvl="0" indent="0" algn="l">
              <a:lnSpc>
                <a:spcPts val="3919"/>
              </a:lnSpc>
              <a:spcBef>
                <a:spcPct val="0"/>
              </a:spcBef>
            </a:pPr>
            <a:endParaRPr lang="en-US" sz="4400" dirty="0">
              <a:solidFill>
                <a:srgbClr val="0F4662"/>
              </a:solidFill>
              <a:latin typeface="Quicksand Bold"/>
            </a:endParaRPr>
          </a:p>
          <a:p>
            <a:pPr marL="0" lvl="0" indent="0" algn="l">
              <a:lnSpc>
                <a:spcPts val="3919"/>
              </a:lnSpc>
              <a:spcBef>
                <a:spcPct val="0"/>
              </a:spcBef>
            </a:pPr>
            <a:r>
              <a:rPr lang="en-US" sz="4400" dirty="0">
                <a:solidFill>
                  <a:srgbClr val="0F4662"/>
                </a:solidFill>
                <a:latin typeface="Quicksand Bold"/>
              </a:rPr>
              <a:t>Use an adequate font and size</a:t>
            </a:r>
          </a:p>
        </p:txBody>
      </p:sp>
      <p:sp>
        <p:nvSpPr>
          <p:cNvPr id="5" name="TextBox 8">
            <a:extLst>
              <a:ext uri="{FF2B5EF4-FFF2-40B4-BE49-F238E27FC236}">
                <a16:creationId xmlns:a16="http://schemas.microsoft.com/office/drawing/2014/main" id="{4FAA2B66-6480-7C22-3342-2A70E702572D}"/>
              </a:ext>
            </a:extLst>
          </p:cNvPr>
          <p:cNvSpPr txBox="1"/>
          <p:nvPr/>
        </p:nvSpPr>
        <p:spPr>
          <a:xfrm>
            <a:off x="1028700" y="4507518"/>
            <a:ext cx="15735300" cy="815608"/>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NO CAPITAL LETTERS</a:t>
            </a:r>
          </a:p>
        </p:txBody>
      </p:sp>
    </p:spTree>
    <p:extLst>
      <p:ext uri="{BB962C8B-B14F-4D97-AF65-F5344CB8AC3E}">
        <p14:creationId xmlns:p14="http://schemas.microsoft.com/office/powerpoint/2010/main" val="257857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Visual aids</a:t>
            </a:r>
          </a:p>
        </p:txBody>
      </p:sp>
      <p:sp>
        <p:nvSpPr>
          <p:cNvPr id="11" name="TextBox 11"/>
          <p:cNvSpPr txBox="1"/>
          <p:nvPr/>
        </p:nvSpPr>
        <p:spPr>
          <a:xfrm>
            <a:off x="1028700" y="2437414"/>
            <a:ext cx="10527757" cy="510524"/>
          </a:xfrm>
          <a:prstGeom prst="rect">
            <a:avLst/>
          </a:prstGeom>
        </p:spPr>
        <p:txBody>
          <a:bodyPr lIns="0" tIns="0" rIns="0" bIns="0" rtlCol="0" anchor="t">
            <a:spAutoFit/>
          </a:bodyPr>
          <a:lstStyle/>
          <a:p>
            <a:pPr marL="0" lvl="0" indent="0" algn="l">
              <a:lnSpc>
                <a:spcPts val="3919"/>
              </a:lnSpc>
              <a:spcBef>
                <a:spcPct val="0"/>
              </a:spcBef>
            </a:pPr>
            <a:r>
              <a:rPr lang="en-US" sz="4400" dirty="0">
                <a:solidFill>
                  <a:srgbClr val="0F4662"/>
                </a:solidFill>
                <a:latin typeface="Quicksand Bold"/>
              </a:rPr>
              <a:t>Be careful with </a:t>
            </a:r>
            <a:r>
              <a:rPr lang="en-US" sz="4400" dirty="0" err="1">
                <a:solidFill>
                  <a:srgbClr val="0F4662"/>
                </a:solidFill>
                <a:latin typeface="Quicksand Bold"/>
              </a:rPr>
              <a:t>colour</a:t>
            </a:r>
            <a:r>
              <a:rPr lang="en-US" sz="4400" dirty="0">
                <a:solidFill>
                  <a:srgbClr val="0F4662"/>
                </a:solidFill>
                <a:latin typeface="Quicksand Bold"/>
              </a:rPr>
              <a:t> schemes</a:t>
            </a:r>
          </a:p>
        </p:txBody>
      </p:sp>
    </p:spTree>
    <p:extLst>
      <p:ext uri="{BB962C8B-B14F-4D97-AF65-F5344CB8AC3E}">
        <p14:creationId xmlns:p14="http://schemas.microsoft.com/office/powerpoint/2010/main" val="270102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905000" y="2537402"/>
            <a:ext cx="13095545" cy="5212196"/>
          </a:xfrm>
          <a:prstGeom prst="rect">
            <a:avLst/>
          </a:prstGeom>
        </p:spPr>
        <p:txBody>
          <a:bodyPr wrap="square" lIns="0" tIns="0" rIns="0" bIns="0" rtlCol="0" anchor="t">
            <a:spAutoFit/>
          </a:bodyPr>
          <a:lstStyle/>
          <a:p>
            <a:pPr marL="0" lvl="0" indent="0">
              <a:lnSpc>
                <a:spcPct val="150000"/>
              </a:lnSpc>
            </a:pPr>
            <a:r>
              <a:rPr lang="en-US" sz="3600" dirty="0">
                <a:solidFill>
                  <a:srgbClr val="0F4662"/>
                </a:solidFill>
                <a:latin typeface="Quicksand Bold" panose="020B0604020202020204" charset="0"/>
              </a:rPr>
              <a:t>T</a:t>
            </a:r>
            <a:r>
              <a:rPr lang="en-US" sz="3600" b="1" dirty="0">
                <a:solidFill>
                  <a:srgbClr val="0F4662"/>
                </a:solidFill>
                <a:latin typeface="Quicksand Bold" panose="020B0604020202020204" charset="0"/>
              </a:rPr>
              <a:t>empleton &amp; Sparks (1999)</a:t>
            </a:r>
            <a:br>
              <a:rPr lang="en-US" sz="3600" dirty="0">
                <a:solidFill>
                  <a:srgbClr val="0F4662"/>
                </a:solidFill>
                <a:latin typeface="Quicksand Bold" panose="020B0604020202020204" charset="0"/>
              </a:rPr>
            </a:br>
            <a:r>
              <a:rPr lang="en-US" sz="1100" dirty="0">
                <a:solidFill>
                  <a:schemeClr val="bg1"/>
                </a:solidFill>
                <a:latin typeface="Quicksand"/>
              </a:rPr>
              <a:t>-</a:t>
            </a:r>
          </a:p>
          <a:p>
            <a:pPr marL="800100" lvl="1" indent="-342900">
              <a:lnSpc>
                <a:spcPct val="150000"/>
              </a:lnSpc>
              <a:buFont typeface="Arial" panose="020B0604020202020204" pitchFamily="34" charset="0"/>
              <a:buChar char="•"/>
            </a:pPr>
            <a:r>
              <a:rPr lang="en-US" sz="3600" dirty="0">
                <a:latin typeface="Quicksand"/>
              </a:rPr>
              <a:t>Fear of looking foolish</a:t>
            </a:r>
          </a:p>
          <a:p>
            <a:pPr marL="800100" lvl="1" indent="-342900">
              <a:lnSpc>
                <a:spcPct val="150000"/>
              </a:lnSpc>
              <a:buFont typeface="Arial" panose="020B0604020202020204" pitchFamily="34" charset="0"/>
              <a:buChar char="•"/>
            </a:pPr>
            <a:r>
              <a:rPr lang="en-US" sz="3600" dirty="0">
                <a:latin typeface="Quicksand"/>
              </a:rPr>
              <a:t>Self-consciousness in front of large groups</a:t>
            </a:r>
          </a:p>
          <a:p>
            <a:pPr marL="800100" lvl="1" indent="-342900">
              <a:lnSpc>
                <a:spcPct val="150000"/>
              </a:lnSpc>
              <a:buFont typeface="Arial" panose="020B0604020202020204" pitchFamily="34" charset="0"/>
              <a:buChar char="•"/>
            </a:pPr>
            <a:r>
              <a:rPr lang="en-US" sz="3600" dirty="0">
                <a:latin typeface="Quicksand"/>
              </a:rPr>
              <a:t>Fear of the unknown</a:t>
            </a:r>
          </a:p>
          <a:p>
            <a:pPr marL="800100" lvl="1" indent="-342900">
              <a:lnSpc>
                <a:spcPct val="150000"/>
              </a:lnSpc>
              <a:buFont typeface="Arial" panose="020B0604020202020204" pitchFamily="34" charset="0"/>
              <a:buChar char="•"/>
            </a:pPr>
            <a:r>
              <a:rPr lang="en-US" sz="3600" dirty="0">
                <a:latin typeface="Quicksand"/>
              </a:rPr>
              <a:t>Negative past experiences</a:t>
            </a:r>
          </a:p>
          <a:p>
            <a:pPr marL="800100" lvl="1" indent="-342900">
              <a:lnSpc>
                <a:spcPct val="150000"/>
              </a:lnSpc>
              <a:buFont typeface="Arial" panose="020B0604020202020204" pitchFamily="34" charset="0"/>
              <a:buChar char="•"/>
            </a:pPr>
            <a:r>
              <a:rPr lang="en-US" sz="3600" dirty="0">
                <a:latin typeface="Quicksand"/>
              </a:rPr>
              <a:t>Poor or insufficient preparation</a:t>
            </a:r>
          </a:p>
        </p:txBody>
      </p:sp>
      <p:sp>
        <p:nvSpPr>
          <p:cNvPr id="6" name="TextBox 6"/>
          <p:cNvSpPr txBox="1"/>
          <p:nvPr/>
        </p:nvSpPr>
        <p:spPr>
          <a:xfrm>
            <a:off x="1028700" y="599709"/>
            <a:ext cx="8048163" cy="1085215"/>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Introduction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8600" y="-266700"/>
            <a:ext cx="19431000" cy="11049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chemeClr val="tx1"/>
            </a:solidFill>
          </p:spPr>
          <p:txBody>
            <a:bodyPr/>
            <a:lstStyle/>
            <a:p>
              <a:endParaRPr lang="en-GB" dirty="0"/>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FFFF00"/>
                </a:solidFill>
                <a:latin typeface="Cormorant Garamond Bold Italics"/>
              </a:rPr>
              <a:t>Visual aids</a:t>
            </a:r>
          </a:p>
        </p:txBody>
      </p:sp>
      <p:sp>
        <p:nvSpPr>
          <p:cNvPr id="11" name="TextBox 11"/>
          <p:cNvSpPr txBox="1"/>
          <p:nvPr/>
        </p:nvSpPr>
        <p:spPr>
          <a:xfrm>
            <a:off x="1028700" y="2437414"/>
            <a:ext cx="10527757" cy="510524"/>
          </a:xfrm>
          <a:prstGeom prst="rect">
            <a:avLst/>
          </a:prstGeom>
        </p:spPr>
        <p:txBody>
          <a:bodyPr lIns="0" tIns="0" rIns="0" bIns="0" rtlCol="0" anchor="t">
            <a:spAutoFit/>
          </a:bodyPr>
          <a:lstStyle/>
          <a:p>
            <a:pPr lvl="0">
              <a:lnSpc>
                <a:spcPts val="3919"/>
              </a:lnSpc>
              <a:spcBef>
                <a:spcPct val="0"/>
              </a:spcBef>
            </a:pPr>
            <a:r>
              <a:rPr lang="en-US" sz="4400" dirty="0">
                <a:solidFill>
                  <a:schemeClr val="bg1"/>
                </a:solidFill>
                <a:latin typeface="Quicksand Bold"/>
              </a:rPr>
              <a:t>Be </a:t>
            </a:r>
            <a:r>
              <a:rPr lang="en-US" sz="4400" dirty="0">
                <a:solidFill>
                  <a:srgbClr val="FF0000"/>
                </a:solidFill>
                <a:latin typeface="Quicksand Bold"/>
              </a:rPr>
              <a:t>careful</a:t>
            </a:r>
            <a:r>
              <a:rPr lang="en-US" sz="4400" dirty="0">
                <a:solidFill>
                  <a:schemeClr val="bg1"/>
                </a:solidFill>
                <a:latin typeface="Quicksand Bold"/>
              </a:rPr>
              <a:t> with </a:t>
            </a:r>
            <a:r>
              <a:rPr lang="en-US" sz="4400" dirty="0" err="1">
                <a:solidFill>
                  <a:srgbClr val="92D050"/>
                </a:solidFill>
                <a:latin typeface="Quicksand Bold"/>
              </a:rPr>
              <a:t>colour</a:t>
            </a:r>
            <a:r>
              <a:rPr lang="en-US" sz="4400" dirty="0">
                <a:solidFill>
                  <a:schemeClr val="bg1"/>
                </a:solidFill>
                <a:latin typeface="Quicksand Bold"/>
              </a:rPr>
              <a:t> </a:t>
            </a:r>
            <a:r>
              <a:rPr lang="en-US" sz="4400" dirty="0">
                <a:solidFill>
                  <a:srgbClr val="00B0F0"/>
                </a:solidFill>
                <a:latin typeface="Quicksand Bold"/>
              </a:rPr>
              <a:t>schemes</a:t>
            </a:r>
          </a:p>
        </p:txBody>
      </p:sp>
      <p:grpSp>
        <p:nvGrpSpPr>
          <p:cNvPr id="5" name="Group 2">
            <a:extLst>
              <a:ext uri="{FF2B5EF4-FFF2-40B4-BE49-F238E27FC236}">
                <a16:creationId xmlns:a16="http://schemas.microsoft.com/office/drawing/2014/main" id="{31A9FF4D-B28E-068E-24A6-591EF8D43CD2}"/>
              </a:ext>
            </a:extLst>
          </p:cNvPr>
          <p:cNvGrpSpPr/>
          <p:nvPr/>
        </p:nvGrpSpPr>
        <p:grpSpPr>
          <a:xfrm>
            <a:off x="17040726" y="-519188"/>
            <a:ext cx="2999874" cy="12063487"/>
            <a:chOff x="0" y="0"/>
            <a:chExt cx="1218726" cy="2709333"/>
          </a:xfrm>
          <a:solidFill>
            <a:srgbClr val="FFFF00"/>
          </a:solidFill>
        </p:grpSpPr>
        <p:sp>
          <p:nvSpPr>
            <p:cNvPr id="6" name="Freeform 3">
              <a:extLst>
                <a:ext uri="{FF2B5EF4-FFF2-40B4-BE49-F238E27FC236}">
                  <a16:creationId xmlns:a16="http://schemas.microsoft.com/office/drawing/2014/main" id="{DF746E25-F9E5-6132-1EDB-B428DD3D33F8}"/>
                </a:ext>
              </a:extLst>
            </p:cNvPr>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grpFill/>
          </p:spPr>
          <p:txBody>
            <a:bodyPr/>
            <a:lstStyle/>
            <a:p>
              <a:endParaRPr lang="en-GB"/>
            </a:p>
          </p:txBody>
        </p:sp>
        <p:sp>
          <p:nvSpPr>
            <p:cNvPr id="8" name="TextBox 4">
              <a:extLst>
                <a:ext uri="{FF2B5EF4-FFF2-40B4-BE49-F238E27FC236}">
                  <a16:creationId xmlns:a16="http://schemas.microsoft.com/office/drawing/2014/main" id="{01AA67BC-397E-B86F-8F4C-76EB4E0FFA15}"/>
                </a:ext>
              </a:extLst>
            </p:cNvPr>
            <p:cNvSpPr txBox="1"/>
            <p:nvPr/>
          </p:nvSpPr>
          <p:spPr>
            <a:xfrm>
              <a:off x="0" y="-123825"/>
              <a:ext cx="1218726" cy="2833158"/>
            </a:xfrm>
            <a:prstGeom prst="rect">
              <a:avLst/>
            </a:prstGeom>
            <a:grpFill/>
          </p:spPr>
          <p:txBody>
            <a:bodyPr lIns="50800" tIns="50800" rIns="50800" bIns="50800" rtlCol="0" anchor="ctr"/>
            <a:lstStyle/>
            <a:p>
              <a:pPr algn="ctr">
                <a:lnSpc>
                  <a:spcPts val="4079"/>
                </a:lnSpc>
              </a:pPr>
              <a:endParaRPr/>
            </a:p>
          </p:txBody>
        </p:sp>
      </p:grpSp>
    </p:spTree>
    <p:extLst>
      <p:ext uri="{BB962C8B-B14F-4D97-AF65-F5344CB8AC3E}">
        <p14:creationId xmlns:p14="http://schemas.microsoft.com/office/powerpoint/2010/main" val="1441931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Visual aids</a:t>
            </a:r>
          </a:p>
        </p:txBody>
      </p:sp>
      <p:sp>
        <p:nvSpPr>
          <p:cNvPr id="11" name="TextBox 11"/>
          <p:cNvSpPr txBox="1"/>
          <p:nvPr/>
        </p:nvSpPr>
        <p:spPr>
          <a:xfrm>
            <a:off x="1028700" y="2437414"/>
            <a:ext cx="10527757" cy="510524"/>
          </a:xfrm>
          <a:prstGeom prst="rect">
            <a:avLst/>
          </a:prstGeom>
        </p:spPr>
        <p:txBody>
          <a:bodyPr lIns="0" tIns="0" rIns="0" bIns="0" rtlCol="0" anchor="t">
            <a:spAutoFit/>
          </a:bodyPr>
          <a:lstStyle/>
          <a:p>
            <a:pPr marL="0" lvl="0" indent="0" algn="l">
              <a:lnSpc>
                <a:spcPts val="3919"/>
              </a:lnSpc>
              <a:spcBef>
                <a:spcPct val="0"/>
              </a:spcBef>
            </a:pPr>
            <a:r>
              <a:rPr lang="en-US" sz="4400" dirty="0">
                <a:solidFill>
                  <a:srgbClr val="0F4662"/>
                </a:solidFill>
                <a:latin typeface="Quicksand Bold"/>
              </a:rPr>
              <a:t>Animations</a:t>
            </a:r>
          </a:p>
        </p:txBody>
      </p:sp>
      <p:sp>
        <p:nvSpPr>
          <p:cNvPr id="5" name="TextBox 8">
            <a:extLst>
              <a:ext uri="{FF2B5EF4-FFF2-40B4-BE49-F238E27FC236}">
                <a16:creationId xmlns:a16="http://schemas.microsoft.com/office/drawing/2014/main" id="{4FAA2B66-6480-7C22-3342-2A70E702572D}"/>
              </a:ext>
            </a:extLst>
          </p:cNvPr>
          <p:cNvSpPr txBox="1"/>
          <p:nvPr/>
        </p:nvSpPr>
        <p:spPr>
          <a:xfrm>
            <a:off x="1028700" y="3086100"/>
            <a:ext cx="15735300" cy="3585597"/>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Keep them in check</a:t>
            </a:r>
          </a:p>
          <a:p>
            <a:pPr marL="518160" lvl="1" indent="-259080">
              <a:lnSpc>
                <a:spcPct val="150000"/>
              </a:lnSpc>
              <a:buFont typeface="Arial"/>
              <a:buChar char="•"/>
            </a:pPr>
            <a:r>
              <a:rPr lang="en-US" sz="4000" dirty="0">
                <a:latin typeface="Quicksand"/>
              </a:rPr>
              <a:t>Too many</a:t>
            </a:r>
          </a:p>
          <a:p>
            <a:pPr marL="518160" lvl="1" indent="-259080">
              <a:lnSpc>
                <a:spcPct val="150000"/>
              </a:lnSpc>
              <a:buFont typeface="Arial"/>
              <a:buChar char="•"/>
            </a:pPr>
            <a:r>
              <a:rPr lang="en-US" sz="4000" dirty="0">
                <a:latin typeface="Quicksand"/>
              </a:rPr>
              <a:t>Will distract</a:t>
            </a:r>
          </a:p>
          <a:p>
            <a:pPr marL="518160" lvl="1" indent="-259080">
              <a:lnSpc>
                <a:spcPct val="150000"/>
              </a:lnSpc>
              <a:buFont typeface="Arial"/>
              <a:buChar char="•"/>
            </a:pPr>
            <a:r>
              <a:rPr lang="en-US" sz="4000" dirty="0">
                <a:latin typeface="Quicksand"/>
              </a:rPr>
              <a:t>The audience</a:t>
            </a:r>
          </a:p>
        </p:txBody>
      </p:sp>
    </p:spTree>
    <p:extLst>
      <p:ext uri="{BB962C8B-B14F-4D97-AF65-F5344CB8AC3E}">
        <p14:creationId xmlns:p14="http://schemas.microsoft.com/office/powerpoint/2010/main" val="225632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p:cTn id="2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Visual aids</a:t>
            </a:r>
          </a:p>
        </p:txBody>
      </p:sp>
      <p:sp>
        <p:nvSpPr>
          <p:cNvPr id="11" name="TextBox 11"/>
          <p:cNvSpPr txBox="1"/>
          <p:nvPr/>
        </p:nvSpPr>
        <p:spPr>
          <a:xfrm>
            <a:off x="1028700" y="2437414"/>
            <a:ext cx="10527757" cy="510524"/>
          </a:xfrm>
          <a:prstGeom prst="rect">
            <a:avLst/>
          </a:prstGeom>
        </p:spPr>
        <p:txBody>
          <a:bodyPr lIns="0" tIns="0" rIns="0" bIns="0" rtlCol="0" anchor="t">
            <a:spAutoFit/>
          </a:bodyPr>
          <a:lstStyle/>
          <a:p>
            <a:pPr marL="0" lvl="0" indent="0" algn="l">
              <a:lnSpc>
                <a:spcPts val="3919"/>
              </a:lnSpc>
              <a:spcBef>
                <a:spcPct val="0"/>
              </a:spcBef>
            </a:pPr>
            <a:r>
              <a:rPr lang="en-US" sz="4400" dirty="0">
                <a:solidFill>
                  <a:srgbClr val="0F4662"/>
                </a:solidFill>
                <a:latin typeface="Quicksand Bold"/>
              </a:rPr>
              <a:t>Make your slides meaningful</a:t>
            </a:r>
          </a:p>
        </p:txBody>
      </p:sp>
      <p:sp>
        <p:nvSpPr>
          <p:cNvPr id="5" name="TextBox 8">
            <a:extLst>
              <a:ext uri="{FF2B5EF4-FFF2-40B4-BE49-F238E27FC236}">
                <a16:creationId xmlns:a16="http://schemas.microsoft.com/office/drawing/2014/main" id="{4FAA2B66-6480-7C22-3342-2A70E702572D}"/>
              </a:ext>
            </a:extLst>
          </p:cNvPr>
          <p:cNvSpPr txBox="1"/>
          <p:nvPr/>
        </p:nvSpPr>
        <p:spPr>
          <a:xfrm>
            <a:off x="1028700" y="3086100"/>
            <a:ext cx="15735300" cy="815608"/>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Only information which backs up or brings out your message</a:t>
            </a:r>
          </a:p>
        </p:txBody>
      </p:sp>
    </p:spTree>
    <p:extLst>
      <p:ext uri="{BB962C8B-B14F-4D97-AF65-F5344CB8AC3E}">
        <p14:creationId xmlns:p14="http://schemas.microsoft.com/office/powerpoint/2010/main" val="20050971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A584ED-33A6-4D4E-9B29-B3A8CCC3376C}"/>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EE121321-6441-2800-F713-0798DE123734}"/>
              </a:ext>
            </a:extLst>
          </p:cNvPr>
          <p:cNvSpPr>
            <a:spLocks noGrp="1"/>
          </p:cNvSpPr>
          <p:nvPr>
            <p:ph idx="1"/>
          </p:nvPr>
        </p:nvSpPr>
        <p:spPr/>
        <p:txBody>
          <a:bodyPr/>
          <a:lstStyle/>
          <a:p>
            <a:endParaRPr lang="en-US" dirty="0"/>
          </a:p>
        </p:txBody>
      </p:sp>
      <p:sp>
        <p:nvSpPr>
          <p:cNvPr id="4" name="Rectángulo 3">
            <a:extLst>
              <a:ext uri="{FF2B5EF4-FFF2-40B4-BE49-F238E27FC236}">
                <a16:creationId xmlns:a16="http://schemas.microsoft.com/office/drawing/2014/main" id="{B8B1807D-6411-6856-46A8-D0D84C13E4B4}"/>
              </a:ext>
            </a:extLst>
          </p:cNvPr>
          <p:cNvSpPr/>
          <p:nvPr/>
        </p:nvSpPr>
        <p:spPr>
          <a:xfrm>
            <a:off x="-1" y="1"/>
            <a:ext cx="18586580" cy="106368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700"/>
          </a:p>
        </p:txBody>
      </p:sp>
    </p:spTree>
    <p:extLst>
      <p:ext uri="{BB962C8B-B14F-4D97-AF65-F5344CB8AC3E}">
        <p14:creationId xmlns:p14="http://schemas.microsoft.com/office/powerpoint/2010/main" val="1879925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5CCAB1-F515-CFDC-59E6-F26D4D1E1377}"/>
              </a:ext>
            </a:extLst>
          </p:cNvPr>
          <p:cNvSpPr>
            <a:spLocks noGrp="1"/>
          </p:cNvSpPr>
          <p:nvPr>
            <p:ph type="title"/>
          </p:nvPr>
        </p:nvSpPr>
        <p:spPr/>
        <p:txBody>
          <a:bodyPr/>
          <a:lstStyle/>
          <a:p>
            <a:endParaRPr lang="en-US"/>
          </a:p>
        </p:txBody>
      </p:sp>
      <p:sp>
        <p:nvSpPr>
          <p:cNvPr id="3" name="Marcador de contenido 2">
            <a:extLst>
              <a:ext uri="{FF2B5EF4-FFF2-40B4-BE49-F238E27FC236}">
                <a16:creationId xmlns:a16="http://schemas.microsoft.com/office/drawing/2014/main" id="{5B314EC7-3931-CE8E-CE89-36F0A4201763}"/>
              </a:ext>
            </a:extLst>
          </p:cNvPr>
          <p:cNvSpPr>
            <a:spLocks noGrp="1"/>
          </p:cNvSpPr>
          <p:nvPr>
            <p:ph idx="1"/>
          </p:nvPr>
        </p:nvSpPr>
        <p:spPr/>
        <p:txBody>
          <a:bodyPr/>
          <a:lstStyle/>
          <a:p>
            <a:endParaRPr lang="en-US"/>
          </a:p>
        </p:txBody>
      </p:sp>
      <p:sp>
        <p:nvSpPr>
          <p:cNvPr id="4" name="Rectángulo 3">
            <a:extLst>
              <a:ext uri="{FF2B5EF4-FFF2-40B4-BE49-F238E27FC236}">
                <a16:creationId xmlns:a16="http://schemas.microsoft.com/office/drawing/2014/main" id="{A5A9B7DA-4C8D-5267-85CC-FC003009680B}"/>
              </a:ext>
            </a:extLst>
          </p:cNvPr>
          <p:cNvSpPr/>
          <p:nvPr/>
        </p:nvSpPr>
        <p:spPr>
          <a:xfrm>
            <a:off x="0" y="0"/>
            <a:ext cx="18288000" cy="10287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288354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Presentation</a:t>
            </a:r>
          </a:p>
        </p:txBody>
      </p:sp>
      <p:sp>
        <p:nvSpPr>
          <p:cNvPr id="11" name="TextBox 11"/>
          <p:cNvSpPr txBox="1"/>
          <p:nvPr/>
        </p:nvSpPr>
        <p:spPr>
          <a:xfrm>
            <a:off x="1028700" y="2437414"/>
            <a:ext cx="10527757" cy="510524"/>
          </a:xfrm>
          <a:prstGeom prst="rect">
            <a:avLst/>
          </a:prstGeom>
        </p:spPr>
        <p:txBody>
          <a:bodyPr lIns="0" tIns="0" rIns="0" bIns="0" rtlCol="0" anchor="t">
            <a:spAutoFit/>
          </a:bodyPr>
          <a:lstStyle/>
          <a:p>
            <a:pPr marL="0" lvl="0" indent="0" algn="l">
              <a:lnSpc>
                <a:spcPts val="3919"/>
              </a:lnSpc>
              <a:spcBef>
                <a:spcPct val="0"/>
              </a:spcBef>
            </a:pPr>
            <a:r>
              <a:rPr lang="en-US" sz="4400" dirty="0">
                <a:solidFill>
                  <a:srgbClr val="0F4662"/>
                </a:solidFill>
                <a:latin typeface="Quicksand Bold"/>
              </a:rPr>
              <a:t>DO NOT read</a:t>
            </a:r>
          </a:p>
        </p:txBody>
      </p:sp>
      <p:pic>
        <p:nvPicPr>
          <p:cNvPr id="6" name="Picture 2" descr="No hay ninguna descripción de la foto disponible.">
            <a:extLst>
              <a:ext uri="{FF2B5EF4-FFF2-40B4-BE49-F238E27FC236}">
                <a16:creationId xmlns:a16="http://schemas.microsoft.com/office/drawing/2014/main" id="{8823703C-D12E-A5A9-4D0E-AB213417E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069" y="3238500"/>
            <a:ext cx="10317862" cy="581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7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Presentation</a:t>
            </a:r>
          </a:p>
        </p:txBody>
      </p:sp>
      <p:sp>
        <p:nvSpPr>
          <p:cNvPr id="11" name="TextBox 11"/>
          <p:cNvSpPr txBox="1"/>
          <p:nvPr/>
        </p:nvSpPr>
        <p:spPr>
          <a:xfrm>
            <a:off x="1028700" y="2437414"/>
            <a:ext cx="10527757" cy="2010935"/>
          </a:xfrm>
          <a:prstGeom prst="rect">
            <a:avLst/>
          </a:prstGeom>
        </p:spPr>
        <p:txBody>
          <a:bodyPr lIns="0" tIns="0" rIns="0" bIns="0" rtlCol="0" anchor="t">
            <a:spAutoFit/>
          </a:bodyPr>
          <a:lstStyle/>
          <a:p>
            <a:pPr marL="0" lvl="0" indent="0" algn="l">
              <a:lnSpc>
                <a:spcPts val="3919"/>
              </a:lnSpc>
              <a:spcBef>
                <a:spcPct val="0"/>
              </a:spcBef>
            </a:pPr>
            <a:r>
              <a:rPr lang="en-US" sz="4400" dirty="0">
                <a:solidFill>
                  <a:srgbClr val="0F4662"/>
                </a:solidFill>
                <a:latin typeface="Quicksand Bold"/>
              </a:rPr>
              <a:t>DO NOT read</a:t>
            </a:r>
          </a:p>
          <a:p>
            <a:pPr marL="0" lvl="0" indent="0" algn="l">
              <a:lnSpc>
                <a:spcPts val="3919"/>
              </a:lnSpc>
              <a:spcBef>
                <a:spcPct val="0"/>
              </a:spcBef>
            </a:pPr>
            <a:endParaRPr lang="en-US" sz="4400" dirty="0">
              <a:solidFill>
                <a:srgbClr val="0F4662"/>
              </a:solidFill>
              <a:latin typeface="Quicksand Bold"/>
            </a:endParaRPr>
          </a:p>
          <a:p>
            <a:pPr marL="0" lvl="0" indent="0" algn="l">
              <a:lnSpc>
                <a:spcPts val="3919"/>
              </a:lnSpc>
              <a:spcBef>
                <a:spcPct val="0"/>
              </a:spcBef>
            </a:pPr>
            <a:endParaRPr lang="en-US" sz="4400" dirty="0">
              <a:solidFill>
                <a:srgbClr val="0F4662"/>
              </a:solidFill>
              <a:latin typeface="Quicksand Bold"/>
            </a:endParaRPr>
          </a:p>
          <a:p>
            <a:pPr marL="0" lvl="0" indent="0" algn="l">
              <a:lnSpc>
                <a:spcPts val="3919"/>
              </a:lnSpc>
              <a:spcBef>
                <a:spcPct val="0"/>
              </a:spcBef>
            </a:pPr>
            <a:r>
              <a:rPr lang="en-US" sz="4400" dirty="0">
                <a:solidFill>
                  <a:srgbClr val="0F4662"/>
                </a:solidFill>
                <a:latin typeface="Quicksand Bold"/>
              </a:rPr>
              <a:t>Time yourself</a:t>
            </a:r>
          </a:p>
        </p:txBody>
      </p:sp>
    </p:spTree>
    <p:extLst>
      <p:ext uri="{BB962C8B-B14F-4D97-AF65-F5344CB8AC3E}">
        <p14:creationId xmlns:p14="http://schemas.microsoft.com/office/powerpoint/2010/main" val="3032418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Q&amp;A session</a:t>
            </a:r>
          </a:p>
        </p:txBody>
      </p:sp>
      <p:sp>
        <p:nvSpPr>
          <p:cNvPr id="11" name="TextBox 11"/>
          <p:cNvSpPr txBox="1"/>
          <p:nvPr/>
        </p:nvSpPr>
        <p:spPr>
          <a:xfrm>
            <a:off x="1028700" y="2437414"/>
            <a:ext cx="15201900" cy="1010661"/>
          </a:xfrm>
          <a:prstGeom prst="rect">
            <a:avLst/>
          </a:prstGeom>
        </p:spPr>
        <p:txBody>
          <a:bodyPr wrap="square" lIns="0" tIns="0" rIns="0" bIns="0" rtlCol="0" anchor="t">
            <a:spAutoFit/>
          </a:bodyPr>
          <a:lstStyle/>
          <a:p>
            <a:pPr marL="0" lvl="0" indent="0" algn="l">
              <a:lnSpc>
                <a:spcPts val="3919"/>
              </a:lnSpc>
              <a:spcBef>
                <a:spcPct val="0"/>
              </a:spcBef>
            </a:pPr>
            <a:r>
              <a:rPr lang="en-US" sz="4400" dirty="0">
                <a:solidFill>
                  <a:srgbClr val="0F4662"/>
                </a:solidFill>
                <a:latin typeface="Quicksand Bold"/>
              </a:rPr>
              <a:t>You do not know the answer to the question</a:t>
            </a:r>
          </a:p>
          <a:p>
            <a:pPr marL="0" lvl="0" indent="0" algn="l">
              <a:lnSpc>
                <a:spcPts val="3919"/>
              </a:lnSpc>
              <a:spcBef>
                <a:spcPct val="0"/>
              </a:spcBef>
            </a:pPr>
            <a:endParaRPr lang="en-US" sz="4400" dirty="0">
              <a:solidFill>
                <a:srgbClr val="0F4662"/>
              </a:solidFill>
              <a:latin typeface="Quicksand Bold"/>
            </a:endParaRPr>
          </a:p>
        </p:txBody>
      </p:sp>
      <p:sp>
        <p:nvSpPr>
          <p:cNvPr id="5" name="TextBox 8">
            <a:extLst>
              <a:ext uri="{FF2B5EF4-FFF2-40B4-BE49-F238E27FC236}">
                <a16:creationId xmlns:a16="http://schemas.microsoft.com/office/drawing/2014/main" id="{1E4DB5F8-B681-329C-F918-0BD783793012}"/>
              </a:ext>
            </a:extLst>
          </p:cNvPr>
          <p:cNvSpPr txBox="1"/>
          <p:nvPr/>
        </p:nvSpPr>
        <p:spPr>
          <a:xfrm>
            <a:off x="1028700" y="3086100"/>
            <a:ext cx="15735300" cy="3585597"/>
          </a:xfrm>
          <a:prstGeom prst="rect">
            <a:avLst/>
          </a:prstGeom>
        </p:spPr>
        <p:txBody>
          <a:bodyPr wrap="square" lIns="0" tIns="0" rIns="0" bIns="0" rtlCol="0" anchor="t">
            <a:spAutoFit/>
          </a:bodyPr>
          <a:lstStyle/>
          <a:p>
            <a:pPr marL="259080" lvl="1">
              <a:lnSpc>
                <a:spcPct val="150000"/>
              </a:lnSpc>
            </a:pPr>
            <a:r>
              <a:rPr lang="en-US" sz="4000" dirty="0">
                <a:latin typeface="Quicksand"/>
              </a:rPr>
              <a:t>Do not fake it</a:t>
            </a:r>
          </a:p>
          <a:p>
            <a:pPr marL="518160" lvl="1" indent="-259080">
              <a:lnSpc>
                <a:spcPct val="150000"/>
              </a:lnSpc>
              <a:buFont typeface="Arial"/>
              <a:buChar char="•"/>
            </a:pPr>
            <a:r>
              <a:rPr lang="en-US" sz="4000" dirty="0">
                <a:latin typeface="Quicksand"/>
              </a:rPr>
              <a:t>Defer the question to an audience member with greater expertise </a:t>
            </a:r>
          </a:p>
          <a:p>
            <a:pPr marL="518160" lvl="1" indent="-259080">
              <a:lnSpc>
                <a:spcPct val="150000"/>
              </a:lnSpc>
              <a:buFont typeface="Arial"/>
              <a:buChar char="•"/>
            </a:pPr>
            <a:r>
              <a:rPr lang="en-US" sz="4000" dirty="0">
                <a:latin typeface="Quicksand"/>
              </a:rPr>
              <a:t> Promise to check up on the answer</a:t>
            </a:r>
          </a:p>
        </p:txBody>
      </p:sp>
      <p:sp>
        <p:nvSpPr>
          <p:cNvPr id="8" name="TextBox 10">
            <a:extLst>
              <a:ext uri="{FF2B5EF4-FFF2-40B4-BE49-F238E27FC236}">
                <a16:creationId xmlns:a16="http://schemas.microsoft.com/office/drawing/2014/main" id="{C7D0C6F8-ECA7-036F-600E-633F3D3DAC29}"/>
              </a:ext>
            </a:extLst>
          </p:cNvPr>
          <p:cNvSpPr txBox="1"/>
          <p:nvPr/>
        </p:nvSpPr>
        <p:spPr>
          <a:xfrm>
            <a:off x="9144000" y="8496300"/>
            <a:ext cx="16040100" cy="99399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a:t>
            </a:r>
            <a:r>
              <a:rPr lang="es-ES" sz="2400" dirty="0" err="1">
                <a:solidFill>
                  <a:srgbClr val="0F4662"/>
                </a:solidFill>
                <a:latin typeface="Quicksand"/>
              </a:rPr>
              <a:t>Perez</a:t>
            </a:r>
            <a:r>
              <a:rPr lang="es-ES" sz="2400" dirty="0">
                <a:solidFill>
                  <a:srgbClr val="0F4662"/>
                </a:solidFill>
                <a:latin typeface="Quicksand"/>
              </a:rPr>
              <a:t> Cañado &amp; Almagro Esteban, 2015, p. 149)</a:t>
            </a:r>
          </a:p>
          <a:p>
            <a:pPr marL="259080" lvl="1" algn="l">
              <a:lnSpc>
                <a:spcPts val="4079"/>
              </a:lnSpc>
            </a:pPr>
            <a:endParaRPr lang="es-ES" sz="2400" dirty="0">
              <a:solidFill>
                <a:srgbClr val="0F4662"/>
              </a:solidFill>
              <a:latin typeface="Quicksand"/>
            </a:endParaRPr>
          </a:p>
        </p:txBody>
      </p:sp>
    </p:spTree>
    <p:extLst>
      <p:ext uri="{BB962C8B-B14F-4D97-AF65-F5344CB8AC3E}">
        <p14:creationId xmlns:p14="http://schemas.microsoft.com/office/powerpoint/2010/main" val="319553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Q&amp;A session</a:t>
            </a:r>
          </a:p>
        </p:txBody>
      </p:sp>
      <p:sp>
        <p:nvSpPr>
          <p:cNvPr id="11" name="TextBox 11"/>
          <p:cNvSpPr txBox="1"/>
          <p:nvPr/>
        </p:nvSpPr>
        <p:spPr>
          <a:xfrm>
            <a:off x="1028700" y="2437414"/>
            <a:ext cx="15201900" cy="1010661"/>
          </a:xfrm>
          <a:prstGeom prst="rect">
            <a:avLst/>
          </a:prstGeom>
        </p:spPr>
        <p:txBody>
          <a:bodyPr wrap="square" lIns="0" tIns="0" rIns="0" bIns="0" rtlCol="0" anchor="t">
            <a:spAutoFit/>
          </a:bodyPr>
          <a:lstStyle/>
          <a:p>
            <a:pPr marL="0" lvl="0" indent="0" algn="l">
              <a:lnSpc>
                <a:spcPts val="3919"/>
              </a:lnSpc>
              <a:spcBef>
                <a:spcPct val="0"/>
              </a:spcBef>
            </a:pPr>
            <a:r>
              <a:rPr lang="en-US" sz="4400" dirty="0">
                <a:solidFill>
                  <a:srgbClr val="0F4662"/>
                </a:solidFill>
                <a:latin typeface="Quicksand Bold"/>
              </a:rPr>
              <a:t>You do not know the answer to the question</a:t>
            </a:r>
          </a:p>
          <a:p>
            <a:pPr marL="0" lvl="0" indent="0" algn="l">
              <a:lnSpc>
                <a:spcPts val="3919"/>
              </a:lnSpc>
              <a:spcBef>
                <a:spcPct val="0"/>
              </a:spcBef>
            </a:pPr>
            <a:endParaRPr lang="en-US" sz="4400" dirty="0">
              <a:solidFill>
                <a:srgbClr val="0F4662"/>
              </a:solidFill>
              <a:latin typeface="Quicksand Bold"/>
            </a:endParaRPr>
          </a:p>
        </p:txBody>
      </p:sp>
      <p:sp>
        <p:nvSpPr>
          <p:cNvPr id="5" name="TextBox 8">
            <a:extLst>
              <a:ext uri="{FF2B5EF4-FFF2-40B4-BE49-F238E27FC236}">
                <a16:creationId xmlns:a16="http://schemas.microsoft.com/office/drawing/2014/main" id="{1E4DB5F8-B681-329C-F918-0BD783793012}"/>
              </a:ext>
            </a:extLst>
          </p:cNvPr>
          <p:cNvSpPr txBox="1"/>
          <p:nvPr/>
        </p:nvSpPr>
        <p:spPr>
          <a:xfrm>
            <a:off x="1028700" y="3086100"/>
            <a:ext cx="15735300" cy="5160644"/>
          </a:xfrm>
          <a:prstGeom prst="rect">
            <a:avLst/>
          </a:prstGeom>
        </p:spPr>
        <p:txBody>
          <a:bodyPr wrap="square" lIns="0" tIns="0" rIns="0" bIns="0" rtlCol="0" anchor="t">
            <a:spAutoFit/>
          </a:bodyPr>
          <a:lstStyle/>
          <a:p>
            <a:pPr marL="830580" lvl="1" indent="-571500">
              <a:lnSpc>
                <a:spcPct val="150000"/>
              </a:lnSpc>
              <a:buFont typeface="Quicksand" panose="020B0604020202020204" charset="0"/>
              <a:buChar char="→"/>
            </a:pPr>
            <a:r>
              <a:rPr lang="en-US" sz="3800" dirty="0">
                <a:latin typeface="Quicksand"/>
              </a:rPr>
              <a:t>That’s a good point. Since our expert on the subject, Mr./Ms./Dr. ****, is here today, perhaps (s)he would like to comment.</a:t>
            </a:r>
          </a:p>
          <a:p>
            <a:pPr marL="830580" lvl="1" indent="-571500">
              <a:lnSpc>
                <a:spcPct val="150000"/>
              </a:lnSpc>
              <a:buFont typeface="Quicksand" panose="020B0604020202020204" charset="0"/>
              <a:buChar char="→"/>
            </a:pPr>
            <a:r>
              <a:rPr lang="en-US" sz="3800" dirty="0">
                <a:latin typeface="Quicksand"/>
              </a:rPr>
              <a:t> That’s a subject that’s still open to question. Does anyone here have any opinions on that matter? </a:t>
            </a:r>
          </a:p>
          <a:p>
            <a:pPr marL="830580" lvl="1" indent="-571500">
              <a:lnSpc>
                <a:spcPct val="150000"/>
              </a:lnSpc>
              <a:buFont typeface="Quicksand" panose="020B0604020202020204" charset="0"/>
              <a:buChar char="→"/>
            </a:pPr>
            <a:r>
              <a:rPr lang="en-US" sz="3800" dirty="0">
                <a:latin typeface="Quicksand"/>
              </a:rPr>
              <a:t> Perhaps that’s a question better answered by somebody from the *** department. Mr./Ms./Dr. ***?</a:t>
            </a:r>
          </a:p>
        </p:txBody>
      </p:sp>
      <p:sp>
        <p:nvSpPr>
          <p:cNvPr id="8" name="TextBox 10">
            <a:extLst>
              <a:ext uri="{FF2B5EF4-FFF2-40B4-BE49-F238E27FC236}">
                <a16:creationId xmlns:a16="http://schemas.microsoft.com/office/drawing/2014/main" id="{C7D0C6F8-ECA7-036F-600E-633F3D3DAC29}"/>
              </a:ext>
            </a:extLst>
          </p:cNvPr>
          <p:cNvSpPr txBox="1"/>
          <p:nvPr/>
        </p:nvSpPr>
        <p:spPr>
          <a:xfrm>
            <a:off x="9658350" y="9029700"/>
            <a:ext cx="16040100" cy="99399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(Pérez Cañado &amp; Almagro Esteban, 2015, p. 149)</a:t>
            </a:r>
          </a:p>
          <a:p>
            <a:pPr marL="259080" lvl="1" algn="l">
              <a:lnSpc>
                <a:spcPts val="4079"/>
              </a:lnSpc>
            </a:pPr>
            <a:endParaRPr lang="es-ES" sz="2400" dirty="0">
              <a:solidFill>
                <a:srgbClr val="0F4662"/>
              </a:solidFill>
              <a:latin typeface="Quicksand"/>
            </a:endParaRPr>
          </a:p>
        </p:txBody>
      </p:sp>
    </p:spTree>
    <p:extLst>
      <p:ext uri="{BB962C8B-B14F-4D97-AF65-F5344CB8AC3E}">
        <p14:creationId xmlns:p14="http://schemas.microsoft.com/office/powerpoint/2010/main" val="297057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Q&amp;A session</a:t>
            </a:r>
          </a:p>
        </p:txBody>
      </p:sp>
      <p:sp>
        <p:nvSpPr>
          <p:cNvPr id="11" name="TextBox 11"/>
          <p:cNvSpPr txBox="1"/>
          <p:nvPr/>
        </p:nvSpPr>
        <p:spPr>
          <a:xfrm>
            <a:off x="1028700" y="2437414"/>
            <a:ext cx="15201900" cy="1010661"/>
          </a:xfrm>
          <a:prstGeom prst="rect">
            <a:avLst/>
          </a:prstGeom>
        </p:spPr>
        <p:txBody>
          <a:bodyPr wrap="square" lIns="0" tIns="0" rIns="0" bIns="0" rtlCol="0" anchor="t">
            <a:spAutoFit/>
          </a:bodyPr>
          <a:lstStyle/>
          <a:p>
            <a:pPr marL="0" lvl="0" indent="0" algn="l">
              <a:lnSpc>
                <a:spcPts val="3919"/>
              </a:lnSpc>
              <a:spcBef>
                <a:spcPct val="0"/>
              </a:spcBef>
            </a:pPr>
            <a:r>
              <a:rPr lang="en-US" sz="4400" dirty="0">
                <a:solidFill>
                  <a:srgbClr val="0F4662"/>
                </a:solidFill>
                <a:latin typeface="Quicksand Bold"/>
              </a:rPr>
              <a:t>You do not understand the question</a:t>
            </a:r>
          </a:p>
          <a:p>
            <a:pPr marL="0" lvl="0" indent="0" algn="l">
              <a:lnSpc>
                <a:spcPts val="3919"/>
              </a:lnSpc>
              <a:spcBef>
                <a:spcPct val="0"/>
              </a:spcBef>
            </a:pPr>
            <a:endParaRPr lang="en-US" sz="4400" dirty="0">
              <a:solidFill>
                <a:srgbClr val="0F4662"/>
              </a:solidFill>
              <a:latin typeface="Quicksand Bold"/>
            </a:endParaRPr>
          </a:p>
        </p:txBody>
      </p:sp>
      <p:sp>
        <p:nvSpPr>
          <p:cNvPr id="5" name="TextBox 8">
            <a:extLst>
              <a:ext uri="{FF2B5EF4-FFF2-40B4-BE49-F238E27FC236}">
                <a16:creationId xmlns:a16="http://schemas.microsoft.com/office/drawing/2014/main" id="{1E4DB5F8-B681-329C-F918-0BD783793012}"/>
              </a:ext>
            </a:extLst>
          </p:cNvPr>
          <p:cNvSpPr txBox="1"/>
          <p:nvPr/>
        </p:nvSpPr>
        <p:spPr>
          <a:xfrm>
            <a:off x="1028700" y="3086100"/>
            <a:ext cx="15735300" cy="815608"/>
          </a:xfrm>
          <a:prstGeom prst="rect">
            <a:avLst/>
          </a:prstGeom>
        </p:spPr>
        <p:txBody>
          <a:bodyPr wrap="square" lIns="0" tIns="0" rIns="0" bIns="0" rtlCol="0" anchor="t">
            <a:spAutoFit/>
          </a:bodyPr>
          <a:lstStyle/>
          <a:p>
            <a:pPr marL="259080" lvl="1">
              <a:lnSpc>
                <a:spcPct val="150000"/>
              </a:lnSpc>
            </a:pPr>
            <a:r>
              <a:rPr lang="en-US" sz="4000" dirty="0">
                <a:latin typeface="Quicksand"/>
              </a:rPr>
              <a:t>Ask for clarification or repeat what you have understood</a:t>
            </a:r>
          </a:p>
        </p:txBody>
      </p:sp>
      <p:sp>
        <p:nvSpPr>
          <p:cNvPr id="8" name="TextBox 10">
            <a:extLst>
              <a:ext uri="{FF2B5EF4-FFF2-40B4-BE49-F238E27FC236}">
                <a16:creationId xmlns:a16="http://schemas.microsoft.com/office/drawing/2014/main" id="{C7D0C6F8-ECA7-036F-600E-633F3D3DAC29}"/>
              </a:ext>
            </a:extLst>
          </p:cNvPr>
          <p:cNvSpPr txBox="1"/>
          <p:nvPr/>
        </p:nvSpPr>
        <p:spPr>
          <a:xfrm>
            <a:off x="9144000" y="8496300"/>
            <a:ext cx="16040100" cy="99399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a:t>
            </a:r>
            <a:r>
              <a:rPr lang="es-ES" sz="2400" dirty="0" err="1">
                <a:solidFill>
                  <a:srgbClr val="0F4662"/>
                </a:solidFill>
                <a:latin typeface="Quicksand"/>
              </a:rPr>
              <a:t>Perez</a:t>
            </a:r>
            <a:r>
              <a:rPr lang="es-ES" sz="2400" dirty="0">
                <a:solidFill>
                  <a:srgbClr val="0F4662"/>
                </a:solidFill>
                <a:latin typeface="Quicksand"/>
              </a:rPr>
              <a:t> Cañado &amp; Almagro Esteban, 2015, p. 149)</a:t>
            </a:r>
          </a:p>
          <a:p>
            <a:pPr marL="259080" lvl="1" algn="l">
              <a:lnSpc>
                <a:spcPts val="4079"/>
              </a:lnSpc>
            </a:pPr>
            <a:endParaRPr lang="es-ES" sz="2400" dirty="0">
              <a:solidFill>
                <a:srgbClr val="0F4662"/>
              </a:solidFill>
              <a:latin typeface="Quicksand"/>
            </a:endParaRPr>
          </a:p>
        </p:txBody>
      </p:sp>
    </p:spTree>
    <p:extLst>
      <p:ext uri="{BB962C8B-B14F-4D97-AF65-F5344CB8AC3E}">
        <p14:creationId xmlns:p14="http://schemas.microsoft.com/office/powerpoint/2010/main" val="365494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905000" y="2537402"/>
            <a:ext cx="13095545" cy="5212196"/>
          </a:xfrm>
          <a:prstGeom prst="rect">
            <a:avLst/>
          </a:prstGeom>
        </p:spPr>
        <p:txBody>
          <a:bodyPr wrap="square" lIns="0" tIns="0" rIns="0" bIns="0" rtlCol="0" anchor="t">
            <a:spAutoFit/>
          </a:bodyPr>
          <a:lstStyle/>
          <a:p>
            <a:pPr marL="0" lvl="0" indent="0">
              <a:lnSpc>
                <a:spcPct val="150000"/>
              </a:lnSpc>
            </a:pPr>
            <a:r>
              <a:rPr lang="en-US" sz="3600" dirty="0">
                <a:solidFill>
                  <a:srgbClr val="0F4662"/>
                </a:solidFill>
                <a:latin typeface="Quicksand Bold" panose="020B0604020202020204" charset="0"/>
              </a:rPr>
              <a:t>Templeton &amp; Sparks (1999)</a:t>
            </a:r>
            <a:br>
              <a:rPr lang="en-US" sz="3600" dirty="0">
                <a:solidFill>
                  <a:srgbClr val="0F4662"/>
                </a:solidFill>
                <a:latin typeface="Quicksand"/>
              </a:rPr>
            </a:br>
            <a:r>
              <a:rPr lang="en-US" sz="1100" dirty="0">
                <a:solidFill>
                  <a:schemeClr val="bg1"/>
                </a:solidFill>
                <a:latin typeface="Quicksand"/>
              </a:rPr>
              <a:t>-</a:t>
            </a:r>
          </a:p>
          <a:p>
            <a:pPr marL="800100" lvl="1" indent="-342900">
              <a:lnSpc>
                <a:spcPct val="150000"/>
              </a:lnSpc>
              <a:buFont typeface="Arial" panose="020B0604020202020204" pitchFamily="34" charset="0"/>
              <a:buChar char="•"/>
            </a:pPr>
            <a:r>
              <a:rPr lang="en-US" sz="3600" dirty="0">
                <a:latin typeface="Quicksand"/>
              </a:rPr>
              <a:t>Fear of looking foolish</a:t>
            </a:r>
          </a:p>
          <a:p>
            <a:pPr marL="800100" lvl="1" indent="-342900">
              <a:lnSpc>
                <a:spcPct val="150000"/>
              </a:lnSpc>
              <a:buFont typeface="Arial" panose="020B0604020202020204" pitchFamily="34" charset="0"/>
              <a:buChar char="•"/>
            </a:pPr>
            <a:r>
              <a:rPr lang="en-US" sz="3600" dirty="0">
                <a:latin typeface="Quicksand"/>
              </a:rPr>
              <a:t>Self-consciousness in front of large groups</a:t>
            </a:r>
          </a:p>
          <a:p>
            <a:pPr marL="800100" lvl="1" indent="-342900">
              <a:lnSpc>
                <a:spcPct val="150000"/>
              </a:lnSpc>
              <a:buFont typeface="Arial" panose="020B0604020202020204" pitchFamily="34" charset="0"/>
              <a:buChar char="•"/>
            </a:pPr>
            <a:r>
              <a:rPr lang="en-US" sz="3600" dirty="0">
                <a:latin typeface="Quicksand"/>
              </a:rPr>
              <a:t>Fear of the unknown</a:t>
            </a:r>
          </a:p>
          <a:p>
            <a:pPr marL="800100" lvl="1" indent="-342900">
              <a:lnSpc>
                <a:spcPct val="150000"/>
              </a:lnSpc>
              <a:buFont typeface="Arial" panose="020B0604020202020204" pitchFamily="34" charset="0"/>
              <a:buChar char="•"/>
            </a:pPr>
            <a:r>
              <a:rPr lang="en-US" sz="3600" dirty="0">
                <a:latin typeface="Quicksand"/>
              </a:rPr>
              <a:t>Negative past experiences</a:t>
            </a:r>
          </a:p>
          <a:p>
            <a:pPr marL="800100" lvl="1" indent="-342900">
              <a:lnSpc>
                <a:spcPct val="150000"/>
              </a:lnSpc>
              <a:buFont typeface="Arial" panose="020B0604020202020204" pitchFamily="34" charset="0"/>
              <a:buChar char="•"/>
            </a:pPr>
            <a:r>
              <a:rPr lang="en-US" sz="3600" u="sng" dirty="0">
                <a:latin typeface="Quicksand Bold" panose="020B0604020202020204" charset="0"/>
              </a:rPr>
              <a:t>Poor or insufficient preparation</a:t>
            </a:r>
          </a:p>
        </p:txBody>
      </p:sp>
      <p:sp>
        <p:nvSpPr>
          <p:cNvPr id="6" name="TextBox 6"/>
          <p:cNvSpPr txBox="1"/>
          <p:nvPr/>
        </p:nvSpPr>
        <p:spPr>
          <a:xfrm>
            <a:off x="1028700" y="599709"/>
            <a:ext cx="8048163" cy="1085215"/>
          </a:xfrm>
          <a:prstGeom prst="rect">
            <a:avLst/>
          </a:prstGeom>
        </p:spPr>
        <p:txBody>
          <a:bodyPr lIns="0" tIns="0" rIns="0" bIns="0" rtlCol="0" anchor="t">
            <a:spAutoFit/>
          </a:bodyPr>
          <a:lstStyle/>
          <a:p>
            <a:pPr marL="0" lvl="0" indent="0" algn="l">
              <a:lnSpc>
                <a:spcPts val="8959"/>
              </a:lnSpc>
              <a:spcBef>
                <a:spcPct val="0"/>
              </a:spcBef>
            </a:pPr>
            <a:r>
              <a:rPr lang="en-US" sz="6399">
                <a:solidFill>
                  <a:srgbClr val="0F4662"/>
                </a:solidFill>
                <a:latin typeface="Cormorant Garamond Bold Italics"/>
              </a:rPr>
              <a:t>Introduction</a:t>
            </a:r>
          </a:p>
        </p:txBody>
      </p:sp>
    </p:spTree>
    <p:extLst>
      <p:ext uri="{BB962C8B-B14F-4D97-AF65-F5344CB8AC3E}">
        <p14:creationId xmlns:p14="http://schemas.microsoft.com/office/powerpoint/2010/main" val="4255797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Q&amp;A session</a:t>
            </a:r>
          </a:p>
        </p:txBody>
      </p:sp>
      <p:sp>
        <p:nvSpPr>
          <p:cNvPr id="11" name="TextBox 11"/>
          <p:cNvSpPr txBox="1"/>
          <p:nvPr/>
        </p:nvSpPr>
        <p:spPr>
          <a:xfrm>
            <a:off x="1028700" y="2437414"/>
            <a:ext cx="15201900" cy="1010661"/>
          </a:xfrm>
          <a:prstGeom prst="rect">
            <a:avLst/>
          </a:prstGeom>
        </p:spPr>
        <p:txBody>
          <a:bodyPr wrap="square" lIns="0" tIns="0" rIns="0" bIns="0" rtlCol="0" anchor="t">
            <a:spAutoFit/>
          </a:bodyPr>
          <a:lstStyle/>
          <a:p>
            <a:pPr marL="0" lvl="0" indent="0" algn="l">
              <a:lnSpc>
                <a:spcPts val="3919"/>
              </a:lnSpc>
              <a:spcBef>
                <a:spcPct val="0"/>
              </a:spcBef>
            </a:pPr>
            <a:r>
              <a:rPr lang="en-US" sz="4400" dirty="0">
                <a:solidFill>
                  <a:srgbClr val="0F4662"/>
                </a:solidFill>
                <a:latin typeface="Quicksand Bold"/>
              </a:rPr>
              <a:t>You do not understand the question</a:t>
            </a:r>
          </a:p>
          <a:p>
            <a:pPr marL="0" lvl="0" indent="0" algn="l">
              <a:lnSpc>
                <a:spcPts val="3919"/>
              </a:lnSpc>
              <a:spcBef>
                <a:spcPct val="0"/>
              </a:spcBef>
            </a:pPr>
            <a:endParaRPr lang="en-US" sz="4400" dirty="0">
              <a:solidFill>
                <a:srgbClr val="0F4662"/>
              </a:solidFill>
              <a:latin typeface="Quicksand Bold"/>
            </a:endParaRPr>
          </a:p>
        </p:txBody>
      </p:sp>
      <p:sp>
        <p:nvSpPr>
          <p:cNvPr id="5" name="TextBox 8">
            <a:extLst>
              <a:ext uri="{FF2B5EF4-FFF2-40B4-BE49-F238E27FC236}">
                <a16:creationId xmlns:a16="http://schemas.microsoft.com/office/drawing/2014/main" id="{1E4DB5F8-B681-329C-F918-0BD783793012}"/>
              </a:ext>
            </a:extLst>
          </p:cNvPr>
          <p:cNvSpPr txBox="1"/>
          <p:nvPr/>
        </p:nvSpPr>
        <p:spPr>
          <a:xfrm>
            <a:off x="1028700" y="3086100"/>
            <a:ext cx="15735300" cy="2529154"/>
          </a:xfrm>
          <a:prstGeom prst="rect">
            <a:avLst/>
          </a:prstGeom>
        </p:spPr>
        <p:txBody>
          <a:bodyPr wrap="square" lIns="0" tIns="0" rIns="0" bIns="0" rtlCol="0" anchor="t">
            <a:spAutoFit/>
          </a:bodyPr>
          <a:lstStyle/>
          <a:p>
            <a:pPr marL="830580" lvl="1" indent="-571500">
              <a:lnSpc>
                <a:spcPct val="150000"/>
              </a:lnSpc>
              <a:buFont typeface="Quicksand" panose="020B0604020202020204" charset="0"/>
              <a:buChar char="→"/>
            </a:pPr>
            <a:r>
              <a:rPr lang="en-US" sz="3800" dirty="0">
                <a:latin typeface="Quicksand"/>
              </a:rPr>
              <a:t>Excuse me. Just to be clear – I think you mentioned something about …. Could you specify exactly what aspect of this issue you would like me to address?</a:t>
            </a:r>
          </a:p>
        </p:txBody>
      </p:sp>
      <p:sp>
        <p:nvSpPr>
          <p:cNvPr id="8" name="TextBox 10">
            <a:extLst>
              <a:ext uri="{FF2B5EF4-FFF2-40B4-BE49-F238E27FC236}">
                <a16:creationId xmlns:a16="http://schemas.microsoft.com/office/drawing/2014/main" id="{C7D0C6F8-ECA7-036F-600E-633F3D3DAC29}"/>
              </a:ext>
            </a:extLst>
          </p:cNvPr>
          <p:cNvSpPr txBox="1"/>
          <p:nvPr/>
        </p:nvSpPr>
        <p:spPr>
          <a:xfrm>
            <a:off x="9658350" y="9029700"/>
            <a:ext cx="16040100" cy="99399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(Pérez Cañado &amp; Almagro Esteban, 2015, p. 149)</a:t>
            </a:r>
          </a:p>
          <a:p>
            <a:pPr marL="259080" lvl="1" algn="l">
              <a:lnSpc>
                <a:spcPts val="4079"/>
              </a:lnSpc>
            </a:pPr>
            <a:endParaRPr lang="es-ES" sz="2400" dirty="0">
              <a:solidFill>
                <a:srgbClr val="0F4662"/>
              </a:solidFill>
              <a:latin typeface="Quicksand"/>
            </a:endParaRPr>
          </a:p>
        </p:txBody>
      </p:sp>
    </p:spTree>
    <p:extLst>
      <p:ext uri="{BB962C8B-B14F-4D97-AF65-F5344CB8AC3E}">
        <p14:creationId xmlns:p14="http://schemas.microsoft.com/office/powerpoint/2010/main" val="232022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Q&amp;A session</a:t>
            </a:r>
          </a:p>
        </p:txBody>
      </p:sp>
      <p:sp>
        <p:nvSpPr>
          <p:cNvPr id="11" name="TextBox 11"/>
          <p:cNvSpPr txBox="1"/>
          <p:nvPr/>
        </p:nvSpPr>
        <p:spPr>
          <a:xfrm>
            <a:off x="1028700" y="2437414"/>
            <a:ext cx="15201900" cy="1510798"/>
          </a:xfrm>
          <a:prstGeom prst="rect">
            <a:avLst/>
          </a:prstGeom>
        </p:spPr>
        <p:txBody>
          <a:bodyPr wrap="square" lIns="0" tIns="0" rIns="0" bIns="0" rtlCol="0" anchor="t">
            <a:spAutoFit/>
          </a:bodyPr>
          <a:lstStyle/>
          <a:p>
            <a:pPr marL="0" lvl="0" indent="0" algn="l">
              <a:lnSpc>
                <a:spcPts val="3919"/>
              </a:lnSpc>
              <a:spcBef>
                <a:spcPct val="0"/>
              </a:spcBef>
            </a:pPr>
            <a:r>
              <a:rPr lang="en-US" sz="4400" dirty="0">
                <a:solidFill>
                  <a:srgbClr val="0F4662"/>
                </a:solidFill>
                <a:latin typeface="Quicksand Bold"/>
              </a:rPr>
              <a:t>The question is complex or includes several questions in one</a:t>
            </a:r>
          </a:p>
          <a:p>
            <a:pPr marL="0" lvl="0" indent="0" algn="l">
              <a:lnSpc>
                <a:spcPts val="3919"/>
              </a:lnSpc>
              <a:spcBef>
                <a:spcPct val="0"/>
              </a:spcBef>
            </a:pPr>
            <a:endParaRPr lang="en-US" sz="4400" dirty="0">
              <a:solidFill>
                <a:srgbClr val="0F4662"/>
              </a:solidFill>
              <a:latin typeface="Quicksand Bold"/>
            </a:endParaRPr>
          </a:p>
        </p:txBody>
      </p:sp>
      <p:sp>
        <p:nvSpPr>
          <p:cNvPr id="5" name="TextBox 8">
            <a:extLst>
              <a:ext uri="{FF2B5EF4-FFF2-40B4-BE49-F238E27FC236}">
                <a16:creationId xmlns:a16="http://schemas.microsoft.com/office/drawing/2014/main" id="{1E4DB5F8-B681-329C-F918-0BD783793012}"/>
              </a:ext>
            </a:extLst>
          </p:cNvPr>
          <p:cNvSpPr txBox="1"/>
          <p:nvPr/>
        </p:nvSpPr>
        <p:spPr>
          <a:xfrm>
            <a:off x="1028700" y="3818288"/>
            <a:ext cx="15735300" cy="815608"/>
          </a:xfrm>
          <a:prstGeom prst="rect">
            <a:avLst/>
          </a:prstGeom>
        </p:spPr>
        <p:txBody>
          <a:bodyPr wrap="square" lIns="0" tIns="0" rIns="0" bIns="0" rtlCol="0" anchor="t">
            <a:spAutoFit/>
          </a:bodyPr>
          <a:lstStyle/>
          <a:p>
            <a:pPr marL="259080" lvl="1">
              <a:lnSpc>
                <a:spcPct val="150000"/>
              </a:lnSpc>
            </a:pPr>
            <a:r>
              <a:rPr lang="en-US" sz="4000" dirty="0">
                <a:latin typeface="Quicksand"/>
              </a:rPr>
              <a:t>Take notes (if possible) and answer one by one</a:t>
            </a:r>
          </a:p>
        </p:txBody>
      </p:sp>
      <p:sp>
        <p:nvSpPr>
          <p:cNvPr id="8" name="TextBox 10">
            <a:extLst>
              <a:ext uri="{FF2B5EF4-FFF2-40B4-BE49-F238E27FC236}">
                <a16:creationId xmlns:a16="http://schemas.microsoft.com/office/drawing/2014/main" id="{C7D0C6F8-ECA7-036F-600E-633F3D3DAC29}"/>
              </a:ext>
            </a:extLst>
          </p:cNvPr>
          <p:cNvSpPr txBox="1"/>
          <p:nvPr/>
        </p:nvSpPr>
        <p:spPr>
          <a:xfrm>
            <a:off x="9144000" y="8496300"/>
            <a:ext cx="16040100" cy="99399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a:t>
            </a:r>
            <a:r>
              <a:rPr lang="es-ES" sz="2400" dirty="0" err="1">
                <a:solidFill>
                  <a:srgbClr val="0F4662"/>
                </a:solidFill>
                <a:latin typeface="Quicksand"/>
              </a:rPr>
              <a:t>Perez</a:t>
            </a:r>
            <a:r>
              <a:rPr lang="es-ES" sz="2400" dirty="0">
                <a:solidFill>
                  <a:srgbClr val="0F4662"/>
                </a:solidFill>
                <a:latin typeface="Quicksand"/>
              </a:rPr>
              <a:t> Cañado &amp; Almagro Esteban, 2015, p. 149)</a:t>
            </a:r>
          </a:p>
          <a:p>
            <a:pPr marL="259080" lvl="1" algn="l">
              <a:lnSpc>
                <a:spcPts val="4079"/>
              </a:lnSpc>
            </a:pPr>
            <a:endParaRPr lang="es-ES" sz="2400" dirty="0">
              <a:solidFill>
                <a:srgbClr val="0F4662"/>
              </a:solidFill>
              <a:latin typeface="Quicksand"/>
            </a:endParaRPr>
          </a:p>
        </p:txBody>
      </p:sp>
    </p:spTree>
    <p:extLst>
      <p:ext uri="{BB962C8B-B14F-4D97-AF65-F5344CB8AC3E}">
        <p14:creationId xmlns:p14="http://schemas.microsoft.com/office/powerpoint/2010/main" val="308171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Q&amp;A session</a:t>
            </a:r>
          </a:p>
        </p:txBody>
      </p:sp>
      <p:sp>
        <p:nvSpPr>
          <p:cNvPr id="11" name="TextBox 11"/>
          <p:cNvSpPr txBox="1"/>
          <p:nvPr/>
        </p:nvSpPr>
        <p:spPr>
          <a:xfrm>
            <a:off x="1028700" y="2437414"/>
            <a:ext cx="15201900" cy="1510798"/>
          </a:xfrm>
          <a:prstGeom prst="rect">
            <a:avLst/>
          </a:prstGeom>
        </p:spPr>
        <p:txBody>
          <a:bodyPr wrap="square" lIns="0" tIns="0" rIns="0" bIns="0" rtlCol="0" anchor="t">
            <a:spAutoFit/>
          </a:bodyPr>
          <a:lstStyle/>
          <a:p>
            <a:pPr lvl="0">
              <a:lnSpc>
                <a:spcPts val="3919"/>
              </a:lnSpc>
              <a:spcBef>
                <a:spcPct val="0"/>
              </a:spcBef>
            </a:pPr>
            <a:r>
              <a:rPr lang="en-US" sz="4400" dirty="0">
                <a:solidFill>
                  <a:srgbClr val="0F4662"/>
                </a:solidFill>
                <a:latin typeface="Quicksand Bold"/>
              </a:rPr>
              <a:t>The question is complex or includes several questions in one</a:t>
            </a:r>
          </a:p>
          <a:p>
            <a:pPr marL="0" lvl="0" indent="0" algn="l">
              <a:lnSpc>
                <a:spcPts val="3919"/>
              </a:lnSpc>
              <a:spcBef>
                <a:spcPct val="0"/>
              </a:spcBef>
            </a:pPr>
            <a:endParaRPr lang="en-US" sz="4400" dirty="0">
              <a:solidFill>
                <a:srgbClr val="0F4662"/>
              </a:solidFill>
              <a:latin typeface="Quicksand Bold"/>
            </a:endParaRPr>
          </a:p>
        </p:txBody>
      </p:sp>
      <p:sp>
        <p:nvSpPr>
          <p:cNvPr id="5" name="TextBox 8">
            <a:extLst>
              <a:ext uri="{FF2B5EF4-FFF2-40B4-BE49-F238E27FC236}">
                <a16:creationId xmlns:a16="http://schemas.microsoft.com/office/drawing/2014/main" id="{1E4DB5F8-B681-329C-F918-0BD783793012}"/>
              </a:ext>
            </a:extLst>
          </p:cNvPr>
          <p:cNvSpPr txBox="1"/>
          <p:nvPr/>
        </p:nvSpPr>
        <p:spPr>
          <a:xfrm>
            <a:off x="1028700" y="3787577"/>
            <a:ext cx="15735300" cy="2529154"/>
          </a:xfrm>
          <a:prstGeom prst="rect">
            <a:avLst/>
          </a:prstGeom>
        </p:spPr>
        <p:txBody>
          <a:bodyPr wrap="square" lIns="0" tIns="0" rIns="0" bIns="0" rtlCol="0" anchor="t">
            <a:spAutoFit/>
          </a:bodyPr>
          <a:lstStyle/>
          <a:p>
            <a:pPr marL="830580" lvl="1" indent="-571500">
              <a:lnSpc>
                <a:spcPct val="150000"/>
              </a:lnSpc>
              <a:buFont typeface="Quicksand" panose="020B0604020202020204" charset="0"/>
              <a:buChar char="→"/>
            </a:pPr>
            <a:r>
              <a:rPr lang="en-US" sz="3800" dirty="0">
                <a:latin typeface="Quicksand"/>
              </a:rPr>
              <a:t>Well, let me take your questions one by one … </a:t>
            </a:r>
          </a:p>
          <a:p>
            <a:pPr marL="830580" lvl="1" indent="-571500">
              <a:lnSpc>
                <a:spcPct val="150000"/>
              </a:lnSpc>
              <a:buFont typeface="Quicksand" panose="020B0604020202020204" charset="0"/>
              <a:buChar char="→"/>
            </a:pPr>
            <a:r>
              <a:rPr lang="en-US" sz="3800" dirty="0">
                <a:latin typeface="Quicksand"/>
              </a:rPr>
              <a:t> Well, in answer to your first question, … </a:t>
            </a:r>
          </a:p>
          <a:p>
            <a:pPr marL="830580" lvl="1" indent="-571500">
              <a:lnSpc>
                <a:spcPct val="150000"/>
              </a:lnSpc>
              <a:buFont typeface="Quicksand" panose="020B0604020202020204" charset="0"/>
              <a:buChar char="→"/>
            </a:pPr>
            <a:r>
              <a:rPr lang="en-US" sz="3800" dirty="0">
                <a:latin typeface="Quicksand"/>
              </a:rPr>
              <a:t> If I may, I’ll begin with your second question …</a:t>
            </a:r>
          </a:p>
        </p:txBody>
      </p:sp>
      <p:sp>
        <p:nvSpPr>
          <p:cNvPr id="8" name="TextBox 10">
            <a:extLst>
              <a:ext uri="{FF2B5EF4-FFF2-40B4-BE49-F238E27FC236}">
                <a16:creationId xmlns:a16="http://schemas.microsoft.com/office/drawing/2014/main" id="{C7D0C6F8-ECA7-036F-600E-633F3D3DAC29}"/>
              </a:ext>
            </a:extLst>
          </p:cNvPr>
          <p:cNvSpPr txBox="1"/>
          <p:nvPr/>
        </p:nvSpPr>
        <p:spPr>
          <a:xfrm>
            <a:off x="9658350" y="9029700"/>
            <a:ext cx="16040100" cy="99399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(Pérez Cañado &amp; Almagro Esteban, 2015, p. 149)</a:t>
            </a:r>
          </a:p>
          <a:p>
            <a:pPr marL="259080" lvl="1" algn="l">
              <a:lnSpc>
                <a:spcPts val="4079"/>
              </a:lnSpc>
            </a:pPr>
            <a:endParaRPr lang="es-ES" sz="2400" dirty="0">
              <a:solidFill>
                <a:srgbClr val="0F4662"/>
              </a:solidFill>
              <a:latin typeface="Quicksand"/>
            </a:endParaRPr>
          </a:p>
        </p:txBody>
      </p:sp>
    </p:spTree>
    <p:extLst>
      <p:ext uri="{BB962C8B-B14F-4D97-AF65-F5344CB8AC3E}">
        <p14:creationId xmlns:p14="http://schemas.microsoft.com/office/powerpoint/2010/main" val="81315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Q&amp;A session</a:t>
            </a:r>
          </a:p>
        </p:txBody>
      </p:sp>
      <p:sp>
        <p:nvSpPr>
          <p:cNvPr id="11" name="TextBox 11"/>
          <p:cNvSpPr txBox="1"/>
          <p:nvPr/>
        </p:nvSpPr>
        <p:spPr>
          <a:xfrm>
            <a:off x="1028700" y="2437414"/>
            <a:ext cx="15201900" cy="1010661"/>
          </a:xfrm>
          <a:prstGeom prst="rect">
            <a:avLst/>
          </a:prstGeom>
        </p:spPr>
        <p:txBody>
          <a:bodyPr wrap="square" lIns="0" tIns="0" rIns="0" bIns="0" rtlCol="0" anchor="t">
            <a:spAutoFit/>
          </a:bodyPr>
          <a:lstStyle/>
          <a:p>
            <a:pPr marL="0" lvl="0" indent="0" algn="l">
              <a:lnSpc>
                <a:spcPts val="3919"/>
              </a:lnSpc>
              <a:spcBef>
                <a:spcPct val="0"/>
              </a:spcBef>
            </a:pPr>
            <a:r>
              <a:rPr lang="en-US" sz="4400" dirty="0">
                <a:solidFill>
                  <a:srgbClr val="0F4662"/>
                </a:solidFill>
                <a:latin typeface="Quicksand Bold"/>
              </a:rPr>
              <a:t>The question is hostile or confusing</a:t>
            </a:r>
          </a:p>
          <a:p>
            <a:pPr marL="0" lvl="0" indent="0" algn="l">
              <a:lnSpc>
                <a:spcPts val="3919"/>
              </a:lnSpc>
              <a:spcBef>
                <a:spcPct val="0"/>
              </a:spcBef>
            </a:pPr>
            <a:endParaRPr lang="en-US" sz="4400" dirty="0">
              <a:solidFill>
                <a:srgbClr val="0F4662"/>
              </a:solidFill>
              <a:latin typeface="Quicksand Bold"/>
            </a:endParaRPr>
          </a:p>
        </p:txBody>
      </p:sp>
      <p:sp>
        <p:nvSpPr>
          <p:cNvPr id="5" name="TextBox 8">
            <a:extLst>
              <a:ext uri="{FF2B5EF4-FFF2-40B4-BE49-F238E27FC236}">
                <a16:creationId xmlns:a16="http://schemas.microsoft.com/office/drawing/2014/main" id="{1E4DB5F8-B681-329C-F918-0BD783793012}"/>
              </a:ext>
            </a:extLst>
          </p:cNvPr>
          <p:cNvSpPr txBox="1"/>
          <p:nvPr/>
        </p:nvSpPr>
        <p:spPr>
          <a:xfrm>
            <a:off x="1028700" y="3818288"/>
            <a:ext cx="15735300" cy="2662267"/>
          </a:xfrm>
          <a:prstGeom prst="rect">
            <a:avLst/>
          </a:prstGeom>
        </p:spPr>
        <p:txBody>
          <a:bodyPr wrap="square" lIns="0" tIns="0" rIns="0" bIns="0" rtlCol="0" anchor="t">
            <a:spAutoFit/>
          </a:bodyPr>
          <a:lstStyle/>
          <a:p>
            <a:pPr marL="259080" lvl="1">
              <a:lnSpc>
                <a:spcPct val="150000"/>
              </a:lnSpc>
            </a:pPr>
            <a:r>
              <a:rPr lang="en-US" sz="4000" dirty="0">
                <a:latin typeface="Quicksand"/>
              </a:rPr>
              <a:t>Use a neutral tone to rephrase it in an unbiased way</a:t>
            </a:r>
          </a:p>
          <a:p>
            <a:pPr marL="830580" lvl="1" indent="-571500">
              <a:lnSpc>
                <a:spcPct val="150000"/>
              </a:lnSpc>
              <a:buFont typeface="Arial" panose="020B0604020202020204" pitchFamily="34" charset="0"/>
              <a:buChar char="•"/>
            </a:pPr>
            <a:r>
              <a:rPr lang="en-US" sz="4000" dirty="0">
                <a:latin typeface="Quicksand"/>
              </a:rPr>
              <a:t> Show polite understanding</a:t>
            </a:r>
          </a:p>
          <a:p>
            <a:pPr marL="830580" lvl="1" indent="-571500">
              <a:lnSpc>
                <a:spcPct val="150000"/>
              </a:lnSpc>
              <a:buFont typeface="Arial" panose="020B0604020202020204" pitchFamily="34" charset="0"/>
              <a:buChar char="•"/>
            </a:pPr>
            <a:r>
              <a:rPr lang="en-US" sz="4000" dirty="0">
                <a:latin typeface="Quicksand"/>
              </a:rPr>
              <a:t> Support your argument</a:t>
            </a:r>
          </a:p>
        </p:txBody>
      </p:sp>
      <p:sp>
        <p:nvSpPr>
          <p:cNvPr id="8" name="TextBox 10">
            <a:extLst>
              <a:ext uri="{FF2B5EF4-FFF2-40B4-BE49-F238E27FC236}">
                <a16:creationId xmlns:a16="http://schemas.microsoft.com/office/drawing/2014/main" id="{C7D0C6F8-ECA7-036F-600E-633F3D3DAC29}"/>
              </a:ext>
            </a:extLst>
          </p:cNvPr>
          <p:cNvSpPr txBox="1"/>
          <p:nvPr/>
        </p:nvSpPr>
        <p:spPr>
          <a:xfrm>
            <a:off x="9144000" y="8496300"/>
            <a:ext cx="16040100" cy="99399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a:t>
            </a:r>
            <a:r>
              <a:rPr lang="es-ES" sz="2400" dirty="0" err="1">
                <a:solidFill>
                  <a:srgbClr val="0F4662"/>
                </a:solidFill>
                <a:latin typeface="Quicksand"/>
              </a:rPr>
              <a:t>Perez</a:t>
            </a:r>
            <a:r>
              <a:rPr lang="es-ES" sz="2400" dirty="0">
                <a:solidFill>
                  <a:srgbClr val="0F4662"/>
                </a:solidFill>
                <a:latin typeface="Quicksand"/>
              </a:rPr>
              <a:t> Cañado &amp; Almagro Esteban, 2015, p. 149)</a:t>
            </a:r>
          </a:p>
          <a:p>
            <a:pPr marL="259080" lvl="1" algn="l">
              <a:lnSpc>
                <a:spcPts val="4079"/>
              </a:lnSpc>
            </a:pPr>
            <a:endParaRPr lang="es-ES" sz="2400" dirty="0">
              <a:solidFill>
                <a:srgbClr val="0F4662"/>
              </a:solidFill>
              <a:latin typeface="Quicksand"/>
            </a:endParaRPr>
          </a:p>
        </p:txBody>
      </p:sp>
    </p:spTree>
    <p:extLst>
      <p:ext uri="{BB962C8B-B14F-4D97-AF65-F5344CB8AC3E}">
        <p14:creationId xmlns:p14="http://schemas.microsoft.com/office/powerpoint/2010/main" val="406758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Q&amp;A session</a:t>
            </a:r>
          </a:p>
        </p:txBody>
      </p:sp>
      <p:sp>
        <p:nvSpPr>
          <p:cNvPr id="11" name="TextBox 11"/>
          <p:cNvSpPr txBox="1"/>
          <p:nvPr/>
        </p:nvSpPr>
        <p:spPr>
          <a:xfrm>
            <a:off x="1028700" y="2437414"/>
            <a:ext cx="15201900" cy="1010661"/>
          </a:xfrm>
          <a:prstGeom prst="rect">
            <a:avLst/>
          </a:prstGeom>
        </p:spPr>
        <p:txBody>
          <a:bodyPr wrap="square" lIns="0" tIns="0" rIns="0" bIns="0" rtlCol="0" anchor="t">
            <a:spAutoFit/>
          </a:bodyPr>
          <a:lstStyle/>
          <a:p>
            <a:pPr lvl="0">
              <a:lnSpc>
                <a:spcPts val="3919"/>
              </a:lnSpc>
              <a:spcBef>
                <a:spcPct val="0"/>
              </a:spcBef>
            </a:pPr>
            <a:r>
              <a:rPr lang="en-US" sz="4400" dirty="0">
                <a:solidFill>
                  <a:srgbClr val="0F4662"/>
                </a:solidFill>
                <a:latin typeface="Quicksand Bold"/>
              </a:rPr>
              <a:t>The question is hostile or confusing</a:t>
            </a:r>
          </a:p>
          <a:p>
            <a:pPr marL="0" lvl="0" indent="0" algn="l">
              <a:lnSpc>
                <a:spcPts val="3919"/>
              </a:lnSpc>
              <a:spcBef>
                <a:spcPct val="0"/>
              </a:spcBef>
            </a:pPr>
            <a:endParaRPr lang="en-US" sz="4400" dirty="0">
              <a:solidFill>
                <a:srgbClr val="0F4662"/>
              </a:solidFill>
              <a:latin typeface="Quicksand Bold"/>
            </a:endParaRPr>
          </a:p>
        </p:txBody>
      </p:sp>
      <p:sp>
        <p:nvSpPr>
          <p:cNvPr id="5" name="TextBox 8">
            <a:extLst>
              <a:ext uri="{FF2B5EF4-FFF2-40B4-BE49-F238E27FC236}">
                <a16:creationId xmlns:a16="http://schemas.microsoft.com/office/drawing/2014/main" id="{1E4DB5F8-B681-329C-F918-0BD783793012}"/>
              </a:ext>
            </a:extLst>
          </p:cNvPr>
          <p:cNvSpPr txBox="1"/>
          <p:nvPr/>
        </p:nvSpPr>
        <p:spPr>
          <a:xfrm>
            <a:off x="1028700" y="3787577"/>
            <a:ext cx="15735300" cy="4283480"/>
          </a:xfrm>
          <a:prstGeom prst="rect">
            <a:avLst/>
          </a:prstGeom>
        </p:spPr>
        <p:txBody>
          <a:bodyPr wrap="square" lIns="0" tIns="0" rIns="0" bIns="0" rtlCol="0" anchor="t">
            <a:spAutoFit/>
          </a:bodyPr>
          <a:lstStyle/>
          <a:p>
            <a:pPr marL="830580" lvl="1" indent="-571500">
              <a:lnSpc>
                <a:spcPct val="150000"/>
              </a:lnSpc>
              <a:buFont typeface="Quicksand" panose="020B0604020202020204" charset="0"/>
              <a:buChar char="→"/>
            </a:pPr>
            <a:r>
              <a:rPr lang="en-US" sz="3800" dirty="0">
                <a:latin typeface="Quicksand"/>
              </a:rPr>
              <a:t> That’s an interesting question. What are your views on the subject? </a:t>
            </a:r>
          </a:p>
          <a:p>
            <a:pPr marL="830580" lvl="1" indent="-571500">
              <a:lnSpc>
                <a:spcPct val="150000"/>
              </a:lnSpc>
              <a:buFont typeface="Quicksand" panose="020B0604020202020204" charset="0"/>
              <a:buChar char="→"/>
            </a:pPr>
            <a:r>
              <a:rPr lang="en-US" sz="3800" dirty="0">
                <a:latin typeface="Quicksand"/>
              </a:rPr>
              <a:t> Well, you’ve obviously given this a lot of thought. Perhaps we could hear your ideas. I understand your reservations. </a:t>
            </a:r>
          </a:p>
          <a:p>
            <a:pPr marL="830580" lvl="1" indent="-571500">
              <a:lnSpc>
                <a:spcPct val="150000"/>
              </a:lnSpc>
              <a:buFont typeface="Quicksand" panose="020B0604020202020204" charset="0"/>
              <a:buChar char="→"/>
            </a:pPr>
            <a:r>
              <a:rPr lang="en-US" sz="3800" dirty="0">
                <a:latin typeface="Quicksand"/>
              </a:rPr>
              <a:t> May I ask what alternatives you see?</a:t>
            </a:r>
          </a:p>
        </p:txBody>
      </p:sp>
      <p:sp>
        <p:nvSpPr>
          <p:cNvPr id="8" name="TextBox 10">
            <a:extLst>
              <a:ext uri="{FF2B5EF4-FFF2-40B4-BE49-F238E27FC236}">
                <a16:creationId xmlns:a16="http://schemas.microsoft.com/office/drawing/2014/main" id="{C7D0C6F8-ECA7-036F-600E-633F3D3DAC29}"/>
              </a:ext>
            </a:extLst>
          </p:cNvPr>
          <p:cNvSpPr txBox="1"/>
          <p:nvPr/>
        </p:nvSpPr>
        <p:spPr>
          <a:xfrm>
            <a:off x="9658350" y="9029700"/>
            <a:ext cx="16040100" cy="99399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(Pérez Cañado &amp; Almagro Esteban, 2015, p. 149)</a:t>
            </a:r>
          </a:p>
          <a:p>
            <a:pPr marL="259080" lvl="1" algn="l">
              <a:lnSpc>
                <a:spcPts val="4079"/>
              </a:lnSpc>
            </a:pPr>
            <a:endParaRPr lang="es-ES" sz="2400" dirty="0">
              <a:solidFill>
                <a:srgbClr val="0F4662"/>
              </a:solidFill>
              <a:latin typeface="Quicksand"/>
            </a:endParaRPr>
          </a:p>
        </p:txBody>
      </p:sp>
    </p:spTree>
    <p:extLst>
      <p:ext uri="{BB962C8B-B14F-4D97-AF65-F5344CB8AC3E}">
        <p14:creationId xmlns:p14="http://schemas.microsoft.com/office/powerpoint/2010/main" val="325448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Q&amp;A session</a:t>
            </a:r>
          </a:p>
        </p:txBody>
      </p:sp>
      <p:sp>
        <p:nvSpPr>
          <p:cNvPr id="11" name="TextBox 11"/>
          <p:cNvSpPr txBox="1"/>
          <p:nvPr/>
        </p:nvSpPr>
        <p:spPr>
          <a:xfrm>
            <a:off x="1028700" y="2437414"/>
            <a:ext cx="15201900" cy="1010661"/>
          </a:xfrm>
          <a:prstGeom prst="rect">
            <a:avLst/>
          </a:prstGeom>
        </p:spPr>
        <p:txBody>
          <a:bodyPr wrap="square" lIns="0" tIns="0" rIns="0" bIns="0" rtlCol="0" anchor="t">
            <a:spAutoFit/>
          </a:bodyPr>
          <a:lstStyle/>
          <a:p>
            <a:pPr marL="0" lvl="0" indent="0" algn="l">
              <a:lnSpc>
                <a:spcPts val="3919"/>
              </a:lnSpc>
              <a:spcBef>
                <a:spcPct val="0"/>
              </a:spcBef>
            </a:pPr>
            <a:r>
              <a:rPr lang="en-US" sz="4400" dirty="0">
                <a:solidFill>
                  <a:srgbClr val="0F4662"/>
                </a:solidFill>
                <a:latin typeface="Quicksand Bold"/>
              </a:rPr>
              <a:t>The question is rambling and is dominating your time</a:t>
            </a:r>
          </a:p>
          <a:p>
            <a:pPr marL="0" lvl="0" indent="0" algn="l">
              <a:lnSpc>
                <a:spcPts val="3919"/>
              </a:lnSpc>
              <a:spcBef>
                <a:spcPct val="0"/>
              </a:spcBef>
            </a:pPr>
            <a:endParaRPr lang="en-US" sz="4400" dirty="0">
              <a:solidFill>
                <a:srgbClr val="0F4662"/>
              </a:solidFill>
              <a:latin typeface="Quicksand Bold"/>
            </a:endParaRPr>
          </a:p>
        </p:txBody>
      </p:sp>
      <p:sp>
        <p:nvSpPr>
          <p:cNvPr id="5" name="TextBox 8">
            <a:extLst>
              <a:ext uri="{FF2B5EF4-FFF2-40B4-BE49-F238E27FC236}">
                <a16:creationId xmlns:a16="http://schemas.microsoft.com/office/drawing/2014/main" id="{1E4DB5F8-B681-329C-F918-0BD783793012}"/>
              </a:ext>
            </a:extLst>
          </p:cNvPr>
          <p:cNvSpPr txBox="1"/>
          <p:nvPr/>
        </p:nvSpPr>
        <p:spPr>
          <a:xfrm>
            <a:off x="1028700" y="3818288"/>
            <a:ext cx="15735300" cy="815608"/>
          </a:xfrm>
          <a:prstGeom prst="rect">
            <a:avLst/>
          </a:prstGeom>
        </p:spPr>
        <p:txBody>
          <a:bodyPr wrap="square" lIns="0" tIns="0" rIns="0" bIns="0" rtlCol="0" anchor="t">
            <a:spAutoFit/>
          </a:bodyPr>
          <a:lstStyle/>
          <a:p>
            <a:pPr marL="259080" lvl="1">
              <a:lnSpc>
                <a:spcPct val="150000"/>
              </a:lnSpc>
            </a:pPr>
            <a:r>
              <a:rPr lang="en-US" sz="4000" dirty="0">
                <a:latin typeface="Quicksand"/>
              </a:rPr>
              <a:t>Wait, interrupt, and ask</a:t>
            </a:r>
          </a:p>
        </p:txBody>
      </p:sp>
      <p:sp>
        <p:nvSpPr>
          <p:cNvPr id="8" name="TextBox 10">
            <a:extLst>
              <a:ext uri="{FF2B5EF4-FFF2-40B4-BE49-F238E27FC236}">
                <a16:creationId xmlns:a16="http://schemas.microsoft.com/office/drawing/2014/main" id="{C7D0C6F8-ECA7-036F-600E-633F3D3DAC29}"/>
              </a:ext>
            </a:extLst>
          </p:cNvPr>
          <p:cNvSpPr txBox="1"/>
          <p:nvPr/>
        </p:nvSpPr>
        <p:spPr>
          <a:xfrm>
            <a:off x="9144000" y="8496300"/>
            <a:ext cx="16040100" cy="99399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a:t>
            </a:r>
            <a:r>
              <a:rPr lang="es-ES" sz="2400" dirty="0" err="1">
                <a:solidFill>
                  <a:srgbClr val="0F4662"/>
                </a:solidFill>
                <a:latin typeface="Quicksand"/>
              </a:rPr>
              <a:t>Perez</a:t>
            </a:r>
            <a:r>
              <a:rPr lang="es-ES" sz="2400" dirty="0">
                <a:solidFill>
                  <a:srgbClr val="0F4662"/>
                </a:solidFill>
                <a:latin typeface="Quicksand"/>
              </a:rPr>
              <a:t> Cañado &amp; Almagro Esteban, 2015, p. 149)</a:t>
            </a:r>
          </a:p>
          <a:p>
            <a:pPr marL="259080" lvl="1" algn="l">
              <a:lnSpc>
                <a:spcPts val="4079"/>
              </a:lnSpc>
            </a:pPr>
            <a:endParaRPr lang="es-ES" sz="2400" dirty="0">
              <a:solidFill>
                <a:srgbClr val="0F4662"/>
              </a:solidFill>
              <a:latin typeface="Quicksand"/>
            </a:endParaRPr>
          </a:p>
        </p:txBody>
      </p:sp>
    </p:spTree>
    <p:extLst>
      <p:ext uri="{BB962C8B-B14F-4D97-AF65-F5344CB8AC3E}">
        <p14:creationId xmlns:p14="http://schemas.microsoft.com/office/powerpoint/2010/main" val="324089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Q&amp;A session</a:t>
            </a:r>
          </a:p>
        </p:txBody>
      </p:sp>
      <p:sp>
        <p:nvSpPr>
          <p:cNvPr id="11" name="TextBox 11"/>
          <p:cNvSpPr txBox="1"/>
          <p:nvPr/>
        </p:nvSpPr>
        <p:spPr>
          <a:xfrm>
            <a:off x="1028700" y="2437414"/>
            <a:ext cx="15201900" cy="1010661"/>
          </a:xfrm>
          <a:prstGeom prst="rect">
            <a:avLst/>
          </a:prstGeom>
        </p:spPr>
        <p:txBody>
          <a:bodyPr wrap="square" lIns="0" tIns="0" rIns="0" bIns="0" rtlCol="0" anchor="t">
            <a:spAutoFit/>
          </a:bodyPr>
          <a:lstStyle/>
          <a:p>
            <a:pPr lvl="0">
              <a:lnSpc>
                <a:spcPts val="3919"/>
              </a:lnSpc>
              <a:spcBef>
                <a:spcPct val="0"/>
              </a:spcBef>
            </a:pPr>
            <a:r>
              <a:rPr lang="en-US" sz="4400" dirty="0">
                <a:solidFill>
                  <a:srgbClr val="0F4662"/>
                </a:solidFill>
                <a:latin typeface="Quicksand Bold"/>
              </a:rPr>
              <a:t>The question is rambling and is dominating your time</a:t>
            </a:r>
          </a:p>
          <a:p>
            <a:pPr marL="0" lvl="0" indent="0" algn="l">
              <a:lnSpc>
                <a:spcPts val="3919"/>
              </a:lnSpc>
              <a:spcBef>
                <a:spcPct val="0"/>
              </a:spcBef>
            </a:pPr>
            <a:endParaRPr lang="en-US" sz="4400" dirty="0">
              <a:solidFill>
                <a:srgbClr val="0F4662"/>
              </a:solidFill>
              <a:latin typeface="Quicksand Bold"/>
            </a:endParaRPr>
          </a:p>
        </p:txBody>
      </p:sp>
      <p:sp>
        <p:nvSpPr>
          <p:cNvPr id="5" name="TextBox 8">
            <a:extLst>
              <a:ext uri="{FF2B5EF4-FFF2-40B4-BE49-F238E27FC236}">
                <a16:creationId xmlns:a16="http://schemas.microsoft.com/office/drawing/2014/main" id="{1E4DB5F8-B681-329C-F918-0BD783793012}"/>
              </a:ext>
            </a:extLst>
          </p:cNvPr>
          <p:cNvSpPr txBox="1"/>
          <p:nvPr/>
        </p:nvSpPr>
        <p:spPr>
          <a:xfrm>
            <a:off x="1028700" y="3787577"/>
            <a:ext cx="15735300" cy="1651991"/>
          </a:xfrm>
          <a:prstGeom prst="rect">
            <a:avLst/>
          </a:prstGeom>
        </p:spPr>
        <p:txBody>
          <a:bodyPr wrap="square" lIns="0" tIns="0" rIns="0" bIns="0" rtlCol="0" anchor="t">
            <a:spAutoFit/>
          </a:bodyPr>
          <a:lstStyle/>
          <a:p>
            <a:pPr marL="830580" lvl="1" indent="-571500">
              <a:lnSpc>
                <a:spcPct val="150000"/>
              </a:lnSpc>
              <a:buFont typeface="Quicksand" panose="020B0604020202020204" charset="0"/>
              <a:buChar char="→"/>
            </a:pPr>
            <a:r>
              <a:rPr lang="en-US" sz="3800" dirty="0">
                <a:latin typeface="Quicksand"/>
              </a:rPr>
              <a:t> That’s an interesting question, but I am afraid we are running out of time. Could you specify what question you want me to address? </a:t>
            </a:r>
          </a:p>
        </p:txBody>
      </p:sp>
      <p:sp>
        <p:nvSpPr>
          <p:cNvPr id="8" name="TextBox 10">
            <a:extLst>
              <a:ext uri="{FF2B5EF4-FFF2-40B4-BE49-F238E27FC236}">
                <a16:creationId xmlns:a16="http://schemas.microsoft.com/office/drawing/2014/main" id="{C7D0C6F8-ECA7-036F-600E-633F3D3DAC29}"/>
              </a:ext>
            </a:extLst>
          </p:cNvPr>
          <p:cNvSpPr txBox="1"/>
          <p:nvPr/>
        </p:nvSpPr>
        <p:spPr>
          <a:xfrm>
            <a:off x="9658350" y="9029700"/>
            <a:ext cx="16040100" cy="99399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(Pérez Cañado &amp; Almagro Esteban, 2015, p. 149)</a:t>
            </a:r>
          </a:p>
          <a:p>
            <a:pPr marL="259080" lvl="1" algn="l">
              <a:lnSpc>
                <a:spcPts val="4079"/>
              </a:lnSpc>
            </a:pPr>
            <a:endParaRPr lang="es-ES" sz="2400" dirty="0">
              <a:solidFill>
                <a:srgbClr val="0F4662"/>
              </a:solidFill>
              <a:latin typeface="Quicksand"/>
            </a:endParaRPr>
          </a:p>
        </p:txBody>
      </p:sp>
    </p:spTree>
    <p:extLst>
      <p:ext uri="{BB962C8B-B14F-4D97-AF65-F5344CB8AC3E}">
        <p14:creationId xmlns:p14="http://schemas.microsoft.com/office/powerpoint/2010/main" val="295735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Q&amp;A session</a:t>
            </a:r>
          </a:p>
        </p:txBody>
      </p:sp>
      <p:sp>
        <p:nvSpPr>
          <p:cNvPr id="11" name="TextBox 11"/>
          <p:cNvSpPr txBox="1"/>
          <p:nvPr/>
        </p:nvSpPr>
        <p:spPr>
          <a:xfrm>
            <a:off x="1028700" y="2437414"/>
            <a:ext cx="15201900" cy="510524"/>
          </a:xfrm>
          <a:prstGeom prst="rect">
            <a:avLst/>
          </a:prstGeom>
        </p:spPr>
        <p:txBody>
          <a:bodyPr wrap="square" lIns="0" tIns="0" rIns="0" bIns="0" rtlCol="0" anchor="t">
            <a:spAutoFit/>
          </a:bodyPr>
          <a:lstStyle/>
          <a:p>
            <a:pPr marL="0" lvl="0" indent="0" algn="l">
              <a:lnSpc>
                <a:spcPts val="3919"/>
              </a:lnSpc>
              <a:spcBef>
                <a:spcPct val="0"/>
              </a:spcBef>
            </a:pPr>
            <a:r>
              <a:rPr lang="en-US" sz="4400" dirty="0">
                <a:solidFill>
                  <a:srgbClr val="0F4662"/>
                </a:solidFill>
                <a:latin typeface="Quicksand Bold"/>
              </a:rPr>
              <a:t>The question makes an incorrect presupposition</a:t>
            </a:r>
          </a:p>
        </p:txBody>
      </p:sp>
      <p:sp>
        <p:nvSpPr>
          <p:cNvPr id="5" name="TextBox 8">
            <a:extLst>
              <a:ext uri="{FF2B5EF4-FFF2-40B4-BE49-F238E27FC236}">
                <a16:creationId xmlns:a16="http://schemas.microsoft.com/office/drawing/2014/main" id="{1E4DB5F8-B681-329C-F918-0BD783793012}"/>
              </a:ext>
            </a:extLst>
          </p:cNvPr>
          <p:cNvSpPr txBox="1"/>
          <p:nvPr/>
        </p:nvSpPr>
        <p:spPr>
          <a:xfrm>
            <a:off x="1028700" y="3818288"/>
            <a:ext cx="15735300" cy="815608"/>
          </a:xfrm>
          <a:prstGeom prst="rect">
            <a:avLst/>
          </a:prstGeom>
        </p:spPr>
        <p:txBody>
          <a:bodyPr wrap="square" lIns="0" tIns="0" rIns="0" bIns="0" rtlCol="0" anchor="t">
            <a:spAutoFit/>
          </a:bodyPr>
          <a:lstStyle/>
          <a:p>
            <a:pPr marL="259080" lvl="1">
              <a:lnSpc>
                <a:spcPct val="150000"/>
              </a:lnSpc>
            </a:pPr>
            <a:r>
              <a:rPr lang="en-US" sz="4000" dirty="0">
                <a:latin typeface="Quicksand"/>
              </a:rPr>
              <a:t>Indicate the mistake</a:t>
            </a:r>
          </a:p>
        </p:txBody>
      </p:sp>
      <p:sp>
        <p:nvSpPr>
          <p:cNvPr id="8" name="TextBox 10">
            <a:extLst>
              <a:ext uri="{FF2B5EF4-FFF2-40B4-BE49-F238E27FC236}">
                <a16:creationId xmlns:a16="http://schemas.microsoft.com/office/drawing/2014/main" id="{C7D0C6F8-ECA7-036F-600E-633F3D3DAC29}"/>
              </a:ext>
            </a:extLst>
          </p:cNvPr>
          <p:cNvSpPr txBox="1"/>
          <p:nvPr/>
        </p:nvSpPr>
        <p:spPr>
          <a:xfrm>
            <a:off x="9144000" y="8496300"/>
            <a:ext cx="16040100" cy="99399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a:t>
            </a:r>
            <a:r>
              <a:rPr lang="es-ES" sz="2400" dirty="0" err="1">
                <a:solidFill>
                  <a:srgbClr val="0F4662"/>
                </a:solidFill>
                <a:latin typeface="Quicksand"/>
              </a:rPr>
              <a:t>Perez</a:t>
            </a:r>
            <a:r>
              <a:rPr lang="es-ES" sz="2400" dirty="0">
                <a:solidFill>
                  <a:srgbClr val="0F4662"/>
                </a:solidFill>
                <a:latin typeface="Quicksand"/>
              </a:rPr>
              <a:t> Cañado &amp; Almagro Esteban, 2015, p. 149)</a:t>
            </a:r>
          </a:p>
          <a:p>
            <a:pPr marL="259080" lvl="1" algn="l">
              <a:lnSpc>
                <a:spcPts val="4079"/>
              </a:lnSpc>
            </a:pPr>
            <a:endParaRPr lang="es-ES" sz="2400" dirty="0">
              <a:solidFill>
                <a:srgbClr val="0F4662"/>
              </a:solidFill>
              <a:latin typeface="Quicksand"/>
            </a:endParaRPr>
          </a:p>
        </p:txBody>
      </p:sp>
    </p:spTree>
    <p:extLst>
      <p:ext uri="{BB962C8B-B14F-4D97-AF65-F5344CB8AC3E}">
        <p14:creationId xmlns:p14="http://schemas.microsoft.com/office/powerpoint/2010/main" val="802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Q&amp;A session</a:t>
            </a:r>
          </a:p>
        </p:txBody>
      </p:sp>
      <p:sp>
        <p:nvSpPr>
          <p:cNvPr id="11" name="TextBox 11"/>
          <p:cNvSpPr txBox="1"/>
          <p:nvPr/>
        </p:nvSpPr>
        <p:spPr>
          <a:xfrm>
            <a:off x="1028700" y="2437414"/>
            <a:ext cx="15201900" cy="510524"/>
          </a:xfrm>
          <a:prstGeom prst="rect">
            <a:avLst/>
          </a:prstGeom>
        </p:spPr>
        <p:txBody>
          <a:bodyPr wrap="square" lIns="0" tIns="0" rIns="0" bIns="0" rtlCol="0" anchor="t">
            <a:spAutoFit/>
          </a:bodyPr>
          <a:lstStyle/>
          <a:p>
            <a:pPr lvl="0">
              <a:lnSpc>
                <a:spcPts val="3919"/>
              </a:lnSpc>
              <a:spcBef>
                <a:spcPct val="0"/>
              </a:spcBef>
            </a:pPr>
            <a:r>
              <a:rPr lang="en-US" sz="4400" dirty="0">
                <a:solidFill>
                  <a:srgbClr val="0F4662"/>
                </a:solidFill>
                <a:latin typeface="Quicksand Bold"/>
              </a:rPr>
              <a:t>The question makes an incorrect presupposition</a:t>
            </a:r>
          </a:p>
        </p:txBody>
      </p:sp>
      <p:sp>
        <p:nvSpPr>
          <p:cNvPr id="5" name="TextBox 8">
            <a:extLst>
              <a:ext uri="{FF2B5EF4-FFF2-40B4-BE49-F238E27FC236}">
                <a16:creationId xmlns:a16="http://schemas.microsoft.com/office/drawing/2014/main" id="{1E4DB5F8-B681-329C-F918-0BD783793012}"/>
              </a:ext>
            </a:extLst>
          </p:cNvPr>
          <p:cNvSpPr txBox="1"/>
          <p:nvPr/>
        </p:nvSpPr>
        <p:spPr>
          <a:xfrm>
            <a:off x="1028700" y="3787577"/>
            <a:ext cx="15735300" cy="1651991"/>
          </a:xfrm>
          <a:prstGeom prst="rect">
            <a:avLst/>
          </a:prstGeom>
        </p:spPr>
        <p:txBody>
          <a:bodyPr wrap="square" lIns="0" tIns="0" rIns="0" bIns="0" rtlCol="0" anchor="t">
            <a:spAutoFit/>
          </a:bodyPr>
          <a:lstStyle/>
          <a:p>
            <a:pPr marL="830580" lvl="1" indent="-571500">
              <a:lnSpc>
                <a:spcPct val="150000"/>
              </a:lnSpc>
              <a:buFont typeface="Quicksand" panose="020B0604020202020204" charset="0"/>
              <a:buChar char="→"/>
            </a:pPr>
            <a:r>
              <a:rPr lang="en-US" sz="3800" dirty="0">
                <a:latin typeface="Quicksand"/>
              </a:rPr>
              <a:t> With respect, your question is based on wrong information. The truth/true figures are … </a:t>
            </a:r>
          </a:p>
        </p:txBody>
      </p:sp>
      <p:sp>
        <p:nvSpPr>
          <p:cNvPr id="8" name="TextBox 10">
            <a:extLst>
              <a:ext uri="{FF2B5EF4-FFF2-40B4-BE49-F238E27FC236}">
                <a16:creationId xmlns:a16="http://schemas.microsoft.com/office/drawing/2014/main" id="{C7D0C6F8-ECA7-036F-600E-633F3D3DAC29}"/>
              </a:ext>
            </a:extLst>
          </p:cNvPr>
          <p:cNvSpPr txBox="1"/>
          <p:nvPr/>
        </p:nvSpPr>
        <p:spPr>
          <a:xfrm>
            <a:off x="9658350" y="9029700"/>
            <a:ext cx="16040100" cy="99399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(Pérez Cañado &amp; Almagro Esteban, 2015, p. 149)</a:t>
            </a:r>
          </a:p>
          <a:p>
            <a:pPr marL="259080" lvl="1" algn="l">
              <a:lnSpc>
                <a:spcPts val="4079"/>
              </a:lnSpc>
            </a:pPr>
            <a:endParaRPr lang="es-ES" sz="2400" dirty="0">
              <a:solidFill>
                <a:srgbClr val="0F4662"/>
              </a:solidFill>
              <a:latin typeface="Quicksand"/>
            </a:endParaRPr>
          </a:p>
        </p:txBody>
      </p:sp>
    </p:spTree>
    <p:extLst>
      <p:ext uri="{BB962C8B-B14F-4D97-AF65-F5344CB8AC3E}">
        <p14:creationId xmlns:p14="http://schemas.microsoft.com/office/powerpoint/2010/main" val="224130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Q&amp;A session</a:t>
            </a:r>
          </a:p>
        </p:txBody>
      </p:sp>
      <p:sp>
        <p:nvSpPr>
          <p:cNvPr id="11" name="TextBox 11"/>
          <p:cNvSpPr txBox="1"/>
          <p:nvPr/>
        </p:nvSpPr>
        <p:spPr>
          <a:xfrm>
            <a:off x="1028700" y="2437414"/>
            <a:ext cx="15201900" cy="510524"/>
          </a:xfrm>
          <a:prstGeom prst="rect">
            <a:avLst/>
          </a:prstGeom>
        </p:spPr>
        <p:txBody>
          <a:bodyPr wrap="square" lIns="0" tIns="0" rIns="0" bIns="0" rtlCol="0" anchor="t">
            <a:spAutoFit/>
          </a:bodyPr>
          <a:lstStyle/>
          <a:p>
            <a:pPr marL="0" lvl="0" indent="0" algn="l">
              <a:lnSpc>
                <a:spcPts val="3919"/>
              </a:lnSpc>
              <a:spcBef>
                <a:spcPct val="0"/>
              </a:spcBef>
            </a:pPr>
            <a:r>
              <a:rPr lang="en-US" sz="4400" dirty="0">
                <a:solidFill>
                  <a:srgbClr val="0F4662"/>
                </a:solidFill>
                <a:latin typeface="Quicksand Bold"/>
              </a:rPr>
              <a:t>The question is a hypothetical one</a:t>
            </a:r>
          </a:p>
        </p:txBody>
      </p:sp>
      <p:sp>
        <p:nvSpPr>
          <p:cNvPr id="5" name="TextBox 8">
            <a:extLst>
              <a:ext uri="{FF2B5EF4-FFF2-40B4-BE49-F238E27FC236}">
                <a16:creationId xmlns:a16="http://schemas.microsoft.com/office/drawing/2014/main" id="{1E4DB5F8-B681-329C-F918-0BD783793012}"/>
              </a:ext>
            </a:extLst>
          </p:cNvPr>
          <p:cNvSpPr txBox="1"/>
          <p:nvPr/>
        </p:nvSpPr>
        <p:spPr>
          <a:xfrm>
            <a:off x="1028700" y="3818288"/>
            <a:ext cx="15735300" cy="815608"/>
          </a:xfrm>
          <a:prstGeom prst="rect">
            <a:avLst/>
          </a:prstGeom>
        </p:spPr>
        <p:txBody>
          <a:bodyPr wrap="square" lIns="0" tIns="0" rIns="0" bIns="0" rtlCol="0" anchor="t">
            <a:spAutoFit/>
          </a:bodyPr>
          <a:lstStyle/>
          <a:p>
            <a:pPr marL="259080" lvl="1">
              <a:lnSpc>
                <a:spcPct val="150000"/>
              </a:lnSpc>
            </a:pPr>
            <a:r>
              <a:rPr lang="en-US" sz="4000" dirty="0">
                <a:latin typeface="Quicksand"/>
              </a:rPr>
              <a:t>If an answer is in order, state it refers to a hypothetical situation</a:t>
            </a:r>
          </a:p>
        </p:txBody>
      </p:sp>
      <p:sp>
        <p:nvSpPr>
          <p:cNvPr id="8" name="TextBox 10">
            <a:extLst>
              <a:ext uri="{FF2B5EF4-FFF2-40B4-BE49-F238E27FC236}">
                <a16:creationId xmlns:a16="http://schemas.microsoft.com/office/drawing/2014/main" id="{C7D0C6F8-ECA7-036F-600E-633F3D3DAC29}"/>
              </a:ext>
            </a:extLst>
          </p:cNvPr>
          <p:cNvSpPr txBox="1"/>
          <p:nvPr/>
        </p:nvSpPr>
        <p:spPr>
          <a:xfrm>
            <a:off x="9144000" y="8496300"/>
            <a:ext cx="16040100" cy="99399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a:t>
            </a:r>
            <a:r>
              <a:rPr lang="es-ES" sz="2400" dirty="0" err="1">
                <a:solidFill>
                  <a:srgbClr val="0F4662"/>
                </a:solidFill>
                <a:latin typeface="Quicksand"/>
              </a:rPr>
              <a:t>Perez</a:t>
            </a:r>
            <a:r>
              <a:rPr lang="es-ES" sz="2400" dirty="0">
                <a:solidFill>
                  <a:srgbClr val="0F4662"/>
                </a:solidFill>
                <a:latin typeface="Quicksand"/>
              </a:rPr>
              <a:t> Cañado &amp; Almagro Esteban, 2015, p. 149)</a:t>
            </a:r>
          </a:p>
          <a:p>
            <a:pPr marL="259080" lvl="1" algn="l">
              <a:lnSpc>
                <a:spcPts val="4079"/>
              </a:lnSpc>
            </a:pPr>
            <a:endParaRPr lang="es-ES" sz="2400" dirty="0">
              <a:solidFill>
                <a:srgbClr val="0F4662"/>
              </a:solidFill>
              <a:latin typeface="Quicksand"/>
            </a:endParaRPr>
          </a:p>
        </p:txBody>
      </p:sp>
    </p:spTree>
    <p:extLst>
      <p:ext uri="{BB962C8B-B14F-4D97-AF65-F5344CB8AC3E}">
        <p14:creationId xmlns:p14="http://schemas.microsoft.com/office/powerpoint/2010/main" val="408673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905000" y="2537402"/>
            <a:ext cx="15240000" cy="6551024"/>
          </a:xfrm>
          <a:prstGeom prst="rect">
            <a:avLst/>
          </a:prstGeom>
        </p:spPr>
        <p:txBody>
          <a:bodyPr wrap="square" lIns="0" tIns="0" rIns="0" bIns="0" rtlCol="0" anchor="t">
            <a:spAutoFit/>
          </a:bodyPr>
          <a:lstStyle/>
          <a:p>
            <a:pPr marL="571500" lvl="0" indent="-571500">
              <a:lnSpc>
                <a:spcPct val="150000"/>
              </a:lnSpc>
              <a:buFont typeface="Arial" panose="020B0604020202020204" pitchFamily="34" charset="0"/>
              <a:buChar char="•"/>
            </a:pPr>
            <a:r>
              <a:rPr lang="en-US" sz="3600" dirty="0">
                <a:latin typeface="Quicksand"/>
              </a:rPr>
              <a:t>What is their education level?</a:t>
            </a:r>
          </a:p>
          <a:p>
            <a:pPr marL="571500" lvl="0" indent="-571500">
              <a:lnSpc>
                <a:spcPct val="150000"/>
              </a:lnSpc>
              <a:buFont typeface="Arial" panose="020B0604020202020204" pitchFamily="34" charset="0"/>
              <a:buChar char="•"/>
            </a:pPr>
            <a:r>
              <a:rPr lang="en-US" sz="3600" dirty="0">
                <a:latin typeface="Quicksand"/>
              </a:rPr>
              <a:t> What is their level of knowledge on the topic?</a:t>
            </a:r>
          </a:p>
          <a:p>
            <a:pPr marL="571500" lvl="0" indent="-571500">
              <a:lnSpc>
                <a:spcPct val="150000"/>
              </a:lnSpc>
              <a:buFont typeface="Arial" panose="020B0604020202020204" pitchFamily="34" charset="0"/>
              <a:buChar char="•"/>
            </a:pPr>
            <a:r>
              <a:rPr lang="en-US" sz="3600" dirty="0">
                <a:latin typeface="Quicksand"/>
              </a:rPr>
              <a:t> Why are they there?</a:t>
            </a:r>
          </a:p>
          <a:p>
            <a:pPr marL="571500" lvl="0" indent="-571500">
              <a:lnSpc>
                <a:spcPct val="150000"/>
              </a:lnSpc>
              <a:buFont typeface="Arial" panose="020B0604020202020204" pitchFamily="34" charset="0"/>
              <a:buChar char="•"/>
            </a:pPr>
            <a:r>
              <a:rPr lang="en-US" sz="3600" dirty="0">
                <a:latin typeface="Quicksand"/>
              </a:rPr>
              <a:t> What do the audience members want or need to know about the topic?</a:t>
            </a:r>
          </a:p>
          <a:p>
            <a:pPr marL="571500" lvl="0" indent="-571500">
              <a:lnSpc>
                <a:spcPct val="150000"/>
              </a:lnSpc>
              <a:buFont typeface="Arial" panose="020B0604020202020204" pitchFamily="34" charset="0"/>
              <a:buChar char="•"/>
            </a:pPr>
            <a:r>
              <a:rPr lang="en-US" sz="3600" dirty="0">
                <a:latin typeface="Quicksand"/>
              </a:rPr>
              <a:t> Do you know each other?</a:t>
            </a:r>
          </a:p>
          <a:p>
            <a:pPr marL="0" lvl="0" indent="0">
              <a:lnSpc>
                <a:spcPct val="150000"/>
              </a:lnSpc>
            </a:pPr>
            <a:endParaRPr lang="en-US" sz="3600" dirty="0">
              <a:solidFill>
                <a:srgbClr val="0F4662"/>
              </a:solidFill>
              <a:latin typeface="Quicksand"/>
            </a:endParaRPr>
          </a:p>
          <a:p>
            <a:pPr marL="0" lvl="0" indent="0" algn="r">
              <a:lnSpc>
                <a:spcPct val="150000"/>
              </a:lnSpc>
            </a:pPr>
            <a:r>
              <a:rPr lang="en-US" sz="2400" dirty="0">
                <a:solidFill>
                  <a:srgbClr val="0F4662"/>
                </a:solidFill>
                <a:latin typeface="Quicksand"/>
              </a:rPr>
              <a:t>(Perez </a:t>
            </a:r>
            <a:r>
              <a:rPr lang="en-US" sz="2400" dirty="0" err="1">
                <a:solidFill>
                  <a:srgbClr val="0F4662"/>
                </a:solidFill>
                <a:latin typeface="Quicksand"/>
              </a:rPr>
              <a:t>Cañado</a:t>
            </a:r>
            <a:r>
              <a:rPr lang="en-US" sz="2400" dirty="0">
                <a:solidFill>
                  <a:srgbClr val="0F4662"/>
                </a:solidFill>
                <a:latin typeface="Quicksand"/>
              </a:rPr>
              <a:t> &amp; Almagro Esteban, 2015, p. 141)</a:t>
            </a:r>
          </a:p>
        </p:txBody>
      </p:sp>
      <p:sp>
        <p:nvSpPr>
          <p:cNvPr id="6" name="TextBox 6"/>
          <p:cNvSpPr txBox="1"/>
          <p:nvPr/>
        </p:nvSpPr>
        <p:spPr>
          <a:xfrm>
            <a:off x="1028700" y="599709"/>
            <a:ext cx="8048163" cy="1099019"/>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Audience</a:t>
            </a:r>
          </a:p>
        </p:txBody>
      </p:sp>
    </p:spTree>
    <p:extLst>
      <p:ext uri="{BB962C8B-B14F-4D97-AF65-F5344CB8AC3E}">
        <p14:creationId xmlns:p14="http://schemas.microsoft.com/office/powerpoint/2010/main" val="275918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Q&amp;A session</a:t>
            </a:r>
          </a:p>
        </p:txBody>
      </p:sp>
      <p:sp>
        <p:nvSpPr>
          <p:cNvPr id="11" name="TextBox 11"/>
          <p:cNvSpPr txBox="1"/>
          <p:nvPr/>
        </p:nvSpPr>
        <p:spPr>
          <a:xfrm>
            <a:off x="1028700" y="2437414"/>
            <a:ext cx="15201900" cy="510524"/>
          </a:xfrm>
          <a:prstGeom prst="rect">
            <a:avLst/>
          </a:prstGeom>
        </p:spPr>
        <p:txBody>
          <a:bodyPr wrap="square" lIns="0" tIns="0" rIns="0" bIns="0" rtlCol="0" anchor="t">
            <a:spAutoFit/>
          </a:bodyPr>
          <a:lstStyle/>
          <a:p>
            <a:pPr marL="0" lvl="0" indent="0" algn="l">
              <a:lnSpc>
                <a:spcPts val="3919"/>
              </a:lnSpc>
              <a:spcBef>
                <a:spcPct val="0"/>
              </a:spcBef>
            </a:pPr>
            <a:r>
              <a:rPr lang="en-US" sz="4400" dirty="0">
                <a:solidFill>
                  <a:srgbClr val="0F4662"/>
                </a:solidFill>
                <a:latin typeface="Quicksand Bold"/>
              </a:rPr>
              <a:t>The question is a hypothetical one</a:t>
            </a:r>
          </a:p>
        </p:txBody>
      </p:sp>
      <p:sp>
        <p:nvSpPr>
          <p:cNvPr id="5" name="TextBox 8">
            <a:extLst>
              <a:ext uri="{FF2B5EF4-FFF2-40B4-BE49-F238E27FC236}">
                <a16:creationId xmlns:a16="http://schemas.microsoft.com/office/drawing/2014/main" id="{1E4DB5F8-B681-329C-F918-0BD783793012}"/>
              </a:ext>
            </a:extLst>
          </p:cNvPr>
          <p:cNvSpPr txBox="1"/>
          <p:nvPr/>
        </p:nvSpPr>
        <p:spPr>
          <a:xfrm>
            <a:off x="1028700" y="3818288"/>
            <a:ext cx="15735300" cy="1738938"/>
          </a:xfrm>
          <a:prstGeom prst="rect">
            <a:avLst/>
          </a:prstGeom>
        </p:spPr>
        <p:txBody>
          <a:bodyPr wrap="square" lIns="0" tIns="0" rIns="0" bIns="0" rtlCol="0" anchor="t">
            <a:spAutoFit/>
          </a:bodyPr>
          <a:lstStyle/>
          <a:p>
            <a:pPr marL="830580" lvl="1" indent="-571500">
              <a:lnSpc>
                <a:spcPct val="150000"/>
              </a:lnSpc>
              <a:buFont typeface="Quicksand" panose="020B0604020202020204" charset="0"/>
              <a:buChar char="→"/>
            </a:pPr>
            <a:r>
              <a:rPr lang="en-US" sz="4000" dirty="0">
                <a:latin typeface="Quicksand"/>
              </a:rPr>
              <a:t>That’s an interesting question, but it is an issue I haven’t addressed in my research. </a:t>
            </a:r>
          </a:p>
        </p:txBody>
      </p:sp>
      <p:sp>
        <p:nvSpPr>
          <p:cNvPr id="8" name="TextBox 10">
            <a:extLst>
              <a:ext uri="{FF2B5EF4-FFF2-40B4-BE49-F238E27FC236}">
                <a16:creationId xmlns:a16="http://schemas.microsoft.com/office/drawing/2014/main" id="{C7D0C6F8-ECA7-036F-600E-633F3D3DAC29}"/>
              </a:ext>
            </a:extLst>
          </p:cNvPr>
          <p:cNvSpPr txBox="1"/>
          <p:nvPr/>
        </p:nvSpPr>
        <p:spPr>
          <a:xfrm>
            <a:off x="9144000" y="8496300"/>
            <a:ext cx="16040100" cy="99399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a:t>
            </a:r>
            <a:r>
              <a:rPr lang="es-ES" sz="2400" dirty="0" err="1">
                <a:solidFill>
                  <a:srgbClr val="0F4662"/>
                </a:solidFill>
                <a:latin typeface="Quicksand"/>
              </a:rPr>
              <a:t>Perez</a:t>
            </a:r>
            <a:r>
              <a:rPr lang="es-ES" sz="2400" dirty="0">
                <a:solidFill>
                  <a:srgbClr val="0F4662"/>
                </a:solidFill>
                <a:latin typeface="Quicksand"/>
              </a:rPr>
              <a:t> Cañado &amp; Almagro Esteban, 2015, p. 149)</a:t>
            </a:r>
          </a:p>
          <a:p>
            <a:pPr marL="259080" lvl="1" algn="l">
              <a:lnSpc>
                <a:spcPts val="4079"/>
              </a:lnSpc>
            </a:pPr>
            <a:endParaRPr lang="es-ES" sz="2400" dirty="0">
              <a:solidFill>
                <a:srgbClr val="0F4662"/>
              </a:solidFill>
              <a:latin typeface="Quicksand"/>
            </a:endParaRPr>
          </a:p>
        </p:txBody>
      </p:sp>
    </p:spTree>
    <p:extLst>
      <p:ext uri="{BB962C8B-B14F-4D97-AF65-F5344CB8AC3E}">
        <p14:creationId xmlns:p14="http://schemas.microsoft.com/office/powerpoint/2010/main" val="289774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Q&amp;A session</a:t>
            </a:r>
          </a:p>
        </p:txBody>
      </p:sp>
      <p:sp>
        <p:nvSpPr>
          <p:cNvPr id="11" name="TextBox 11"/>
          <p:cNvSpPr txBox="1"/>
          <p:nvPr/>
        </p:nvSpPr>
        <p:spPr>
          <a:xfrm>
            <a:off x="1028700" y="2437414"/>
            <a:ext cx="15201900" cy="510524"/>
          </a:xfrm>
          <a:prstGeom prst="rect">
            <a:avLst/>
          </a:prstGeom>
        </p:spPr>
        <p:txBody>
          <a:bodyPr wrap="square" lIns="0" tIns="0" rIns="0" bIns="0" rtlCol="0" anchor="t">
            <a:spAutoFit/>
          </a:bodyPr>
          <a:lstStyle/>
          <a:p>
            <a:pPr marL="0" lvl="0" indent="0" algn="l">
              <a:lnSpc>
                <a:spcPts val="3919"/>
              </a:lnSpc>
              <a:spcBef>
                <a:spcPct val="0"/>
              </a:spcBef>
            </a:pPr>
            <a:r>
              <a:rPr lang="en-US" sz="4400" dirty="0">
                <a:solidFill>
                  <a:srgbClr val="0F4662"/>
                </a:solidFill>
                <a:latin typeface="Quicksand Bold"/>
              </a:rPr>
              <a:t>You don’t want to answer the question</a:t>
            </a:r>
          </a:p>
        </p:txBody>
      </p:sp>
      <p:sp>
        <p:nvSpPr>
          <p:cNvPr id="5" name="TextBox 8">
            <a:extLst>
              <a:ext uri="{FF2B5EF4-FFF2-40B4-BE49-F238E27FC236}">
                <a16:creationId xmlns:a16="http://schemas.microsoft.com/office/drawing/2014/main" id="{1E4DB5F8-B681-329C-F918-0BD783793012}"/>
              </a:ext>
            </a:extLst>
          </p:cNvPr>
          <p:cNvSpPr txBox="1"/>
          <p:nvPr/>
        </p:nvSpPr>
        <p:spPr>
          <a:xfrm>
            <a:off x="1028700" y="3818288"/>
            <a:ext cx="15735300" cy="815608"/>
          </a:xfrm>
          <a:prstGeom prst="rect">
            <a:avLst/>
          </a:prstGeom>
        </p:spPr>
        <p:txBody>
          <a:bodyPr wrap="square" lIns="0" tIns="0" rIns="0" bIns="0" rtlCol="0" anchor="t">
            <a:spAutoFit/>
          </a:bodyPr>
          <a:lstStyle/>
          <a:p>
            <a:pPr marL="259080" lvl="1">
              <a:lnSpc>
                <a:spcPct val="150000"/>
              </a:lnSpc>
            </a:pPr>
            <a:r>
              <a:rPr lang="en-US" sz="4000" dirty="0">
                <a:latin typeface="Quicksand"/>
              </a:rPr>
              <a:t>Bring the question to your turf</a:t>
            </a:r>
          </a:p>
        </p:txBody>
      </p:sp>
      <p:sp>
        <p:nvSpPr>
          <p:cNvPr id="8" name="TextBox 10">
            <a:extLst>
              <a:ext uri="{FF2B5EF4-FFF2-40B4-BE49-F238E27FC236}">
                <a16:creationId xmlns:a16="http://schemas.microsoft.com/office/drawing/2014/main" id="{C7D0C6F8-ECA7-036F-600E-633F3D3DAC29}"/>
              </a:ext>
            </a:extLst>
          </p:cNvPr>
          <p:cNvSpPr txBox="1"/>
          <p:nvPr/>
        </p:nvSpPr>
        <p:spPr>
          <a:xfrm>
            <a:off x="9144000" y="8496300"/>
            <a:ext cx="16040100" cy="99399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a:t>
            </a:r>
            <a:r>
              <a:rPr lang="es-ES" sz="2400" dirty="0" err="1">
                <a:solidFill>
                  <a:srgbClr val="0F4662"/>
                </a:solidFill>
                <a:latin typeface="Quicksand"/>
              </a:rPr>
              <a:t>Perez</a:t>
            </a:r>
            <a:r>
              <a:rPr lang="es-ES" sz="2400" dirty="0">
                <a:solidFill>
                  <a:srgbClr val="0F4662"/>
                </a:solidFill>
                <a:latin typeface="Quicksand"/>
              </a:rPr>
              <a:t> Cañado &amp; Almagro Esteban, 2015, p. 149)</a:t>
            </a:r>
          </a:p>
          <a:p>
            <a:pPr marL="259080" lvl="1" algn="l">
              <a:lnSpc>
                <a:spcPts val="4079"/>
              </a:lnSpc>
            </a:pPr>
            <a:endParaRPr lang="es-ES" sz="2400" dirty="0">
              <a:solidFill>
                <a:srgbClr val="0F4662"/>
              </a:solidFill>
              <a:latin typeface="Quicksand"/>
            </a:endParaRPr>
          </a:p>
        </p:txBody>
      </p:sp>
    </p:spTree>
    <p:extLst>
      <p:ext uri="{BB962C8B-B14F-4D97-AF65-F5344CB8AC3E}">
        <p14:creationId xmlns:p14="http://schemas.microsoft.com/office/powerpoint/2010/main" val="79443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Q&amp;A session</a:t>
            </a:r>
          </a:p>
        </p:txBody>
      </p:sp>
      <p:sp>
        <p:nvSpPr>
          <p:cNvPr id="11" name="TextBox 11"/>
          <p:cNvSpPr txBox="1"/>
          <p:nvPr/>
        </p:nvSpPr>
        <p:spPr>
          <a:xfrm>
            <a:off x="1028700" y="2437414"/>
            <a:ext cx="15201900" cy="510524"/>
          </a:xfrm>
          <a:prstGeom prst="rect">
            <a:avLst/>
          </a:prstGeom>
        </p:spPr>
        <p:txBody>
          <a:bodyPr wrap="square" lIns="0" tIns="0" rIns="0" bIns="0" rtlCol="0" anchor="t">
            <a:spAutoFit/>
          </a:bodyPr>
          <a:lstStyle/>
          <a:p>
            <a:pPr marL="0" lvl="0" indent="0" algn="l">
              <a:lnSpc>
                <a:spcPts val="3919"/>
              </a:lnSpc>
              <a:spcBef>
                <a:spcPct val="0"/>
              </a:spcBef>
            </a:pPr>
            <a:r>
              <a:rPr lang="en-US" sz="4400" dirty="0">
                <a:solidFill>
                  <a:srgbClr val="0F4662"/>
                </a:solidFill>
                <a:latin typeface="Quicksand Bold"/>
              </a:rPr>
              <a:t>You don’t want to answer the question</a:t>
            </a:r>
          </a:p>
        </p:txBody>
      </p:sp>
      <p:sp>
        <p:nvSpPr>
          <p:cNvPr id="5" name="TextBox 8">
            <a:extLst>
              <a:ext uri="{FF2B5EF4-FFF2-40B4-BE49-F238E27FC236}">
                <a16:creationId xmlns:a16="http://schemas.microsoft.com/office/drawing/2014/main" id="{1E4DB5F8-B681-329C-F918-0BD783793012}"/>
              </a:ext>
            </a:extLst>
          </p:cNvPr>
          <p:cNvSpPr txBox="1"/>
          <p:nvPr/>
        </p:nvSpPr>
        <p:spPr>
          <a:xfrm>
            <a:off x="1001629" y="3086100"/>
            <a:ext cx="15735300" cy="5432256"/>
          </a:xfrm>
          <a:prstGeom prst="rect">
            <a:avLst/>
          </a:prstGeom>
        </p:spPr>
        <p:txBody>
          <a:bodyPr wrap="square" lIns="0" tIns="0" rIns="0" bIns="0" rtlCol="0" anchor="t">
            <a:spAutoFit/>
          </a:bodyPr>
          <a:lstStyle/>
          <a:p>
            <a:pPr marL="830580" lvl="1" indent="-571500">
              <a:lnSpc>
                <a:spcPct val="150000"/>
              </a:lnSpc>
              <a:buFont typeface="Quicksand" panose="020B0604020202020204" charset="0"/>
              <a:buChar char="→"/>
            </a:pPr>
            <a:r>
              <a:rPr lang="en-US" sz="4000" dirty="0">
                <a:latin typeface="Quicksand"/>
              </a:rPr>
              <a:t>That’s a good point. I’d like to expand on that by saying … </a:t>
            </a:r>
          </a:p>
          <a:p>
            <a:pPr marL="830580" lvl="1" indent="-571500">
              <a:lnSpc>
                <a:spcPct val="150000"/>
              </a:lnSpc>
              <a:buFont typeface="Quicksand" panose="020B0604020202020204" charset="0"/>
              <a:buChar char="→"/>
            </a:pPr>
            <a:r>
              <a:rPr lang="en-US" sz="4000" dirty="0">
                <a:latin typeface="Quicksand"/>
              </a:rPr>
              <a:t>Well, before I could really address that question, we have to consider … </a:t>
            </a:r>
          </a:p>
          <a:p>
            <a:pPr marL="830580" lvl="1" indent="-571500">
              <a:lnSpc>
                <a:spcPct val="150000"/>
              </a:lnSpc>
              <a:buFont typeface="Quicksand" panose="020B0604020202020204" charset="0"/>
              <a:buChar char="→"/>
            </a:pPr>
            <a:r>
              <a:rPr lang="en-US" sz="4000" dirty="0">
                <a:latin typeface="Quicksand"/>
              </a:rPr>
              <a:t>Well, there’s no easy answer to your question, but I would like to say … </a:t>
            </a:r>
          </a:p>
          <a:p>
            <a:pPr marL="830580" lvl="1" indent="-571500">
              <a:lnSpc>
                <a:spcPct val="150000"/>
              </a:lnSpc>
              <a:buFont typeface="Quicksand" panose="020B0604020202020204" charset="0"/>
              <a:buChar char="→"/>
            </a:pPr>
            <a:r>
              <a:rPr lang="en-US" sz="4000" dirty="0">
                <a:latin typeface="Quicksand"/>
              </a:rPr>
              <a:t>Well, your question brings up another question, and that is …</a:t>
            </a:r>
          </a:p>
        </p:txBody>
      </p:sp>
      <p:sp>
        <p:nvSpPr>
          <p:cNvPr id="8" name="TextBox 10">
            <a:extLst>
              <a:ext uri="{FF2B5EF4-FFF2-40B4-BE49-F238E27FC236}">
                <a16:creationId xmlns:a16="http://schemas.microsoft.com/office/drawing/2014/main" id="{C7D0C6F8-ECA7-036F-600E-633F3D3DAC29}"/>
              </a:ext>
            </a:extLst>
          </p:cNvPr>
          <p:cNvSpPr txBox="1"/>
          <p:nvPr/>
        </p:nvSpPr>
        <p:spPr>
          <a:xfrm>
            <a:off x="9180095" y="9190296"/>
            <a:ext cx="16040100" cy="99399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a:t>
            </a:r>
            <a:r>
              <a:rPr lang="es-ES" sz="2400" dirty="0" err="1">
                <a:solidFill>
                  <a:srgbClr val="0F4662"/>
                </a:solidFill>
                <a:latin typeface="Quicksand"/>
              </a:rPr>
              <a:t>Perez</a:t>
            </a:r>
            <a:r>
              <a:rPr lang="es-ES" sz="2400" dirty="0">
                <a:solidFill>
                  <a:srgbClr val="0F4662"/>
                </a:solidFill>
                <a:latin typeface="Quicksand"/>
              </a:rPr>
              <a:t> Cañado &amp; Almagro Esteban, 2015, p. 149)</a:t>
            </a:r>
          </a:p>
          <a:p>
            <a:pPr marL="259080" lvl="1" algn="l">
              <a:lnSpc>
                <a:spcPts val="4079"/>
              </a:lnSpc>
            </a:pPr>
            <a:endParaRPr lang="es-ES" sz="2400" dirty="0">
              <a:solidFill>
                <a:srgbClr val="0F4662"/>
              </a:solidFill>
              <a:latin typeface="Quicksand"/>
            </a:endParaRPr>
          </a:p>
        </p:txBody>
      </p:sp>
    </p:spTree>
    <p:extLst>
      <p:ext uri="{BB962C8B-B14F-4D97-AF65-F5344CB8AC3E}">
        <p14:creationId xmlns:p14="http://schemas.microsoft.com/office/powerpoint/2010/main" val="356157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Q&amp;A session</a:t>
            </a:r>
          </a:p>
        </p:txBody>
      </p:sp>
      <p:sp>
        <p:nvSpPr>
          <p:cNvPr id="11" name="TextBox 11"/>
          <p:cNvSpPr txBox="1"/>
          <p:nvPr/>
        </p:nvSpPr>
        <p:spPr>
          <a:xfrm>
            <a:off x="1028700" y="2437414"/>
            <a:ext cx="15201900" cy="510524"/>
          </a:xfrm>
          <a:prstGeom prst="rect">
            <a:avLst/>
          </a:prstGeom>
        </p:spPr>
        <p:txBody>
          <a:bodyPr wrap="square" lIns="0" tIns="0" rIns="0" bIns="0" rtlCol="0" anchor="t">
            <a:spAutoFit/>
          </a:bodyPr>
          <a:lstStyle/>
          <a:p>
            <a:pPr marL="0" lvl="0" indent="0" algn="l">
              <a:lnSpc>
                <a:spcPts val="3919"/>
              </a:lnSpc>
              <a:spcBef>
                <a:spcPct val="0"/>
              </a:spcBef>
            </a:pPr>
            <a:r>
              <a:rPr lang="en-US" sz="4400" dirty="0">
                <a:solidFill>
                  <a:srgbClr val="0F4662"/>
                </a:solidFill>
                <a:latin typeface="Quicksand Bold"/>
              </a:rPr>
              <a:t>You don’t want to answer the question</a:t>
            </a:r>
          </a:p>
        </p:txBody>
      </p:sp>
      <p:sp>
        <p:nvSpPr>
          <p:cNvPr id="5" name="TextBox 8">
            <a:extLst>
              <a:ext uri="{FF2B5EF4-FFF2-40B4-BE49-F238E27FC236}">
                <a16:creationId xmlns:a16="http://schemas.microsoft.com/office/drawing/2014/main" id="{1E4DB5F8-B681-329C-F918-0BD783793012}"/>
              </a:ext>
            </a:extLst>
          </p:cNvPr>
          <p:cNvSpPr txBox="1"/>
          <p:nvPr/>
        </p:nvSpPr>
        <p:spPr>
          <a:xfrm>
            <a:off x="1028700" y="3818288"/>
            <a:ext cx="15735300" cy="815608"/>
          </a:xfrm>
          <a:prstGeom prst="rect">
            <a:avLst/>
          </a:prstGeom>
        </p:spPr>
        <p:txBody>
          <a:bodyPr wrap="square" lIns="0" tIns="0" rIns="0" bIns="0" rtlCol="0" anchor="t">
            <a:spAutoFit/>
          </a:bodyPr>
          <a:lstStyle/>
          <a:p>
            <a:pPr marL="259080" lvl="1">
              <a:lnSpc>
                <a:spcPct val="150000"/>
              </a:lnSpc>
            </a:pPr>
            <a:r>
              <a:rPr lang="en-US" sz="4000" dirty="0">
                <a:latin typeface="Quicksand"/>
              </a:rPr>
              <a:t>Evade or block the question</a:t>
            </a:r>
          </a:p>
        </p:txBody>
      </p:sp>
      <p:sp>
        <p:nvSpPr>
          <p:cNvPr id="8" name="TextBox 10">
            <a:extLst>
              <a:ext uri="{FF2B5EF4-FFF2-40B4-BE49-F238E27FC236}">
                <a16:creationId xmlns:a16="http://schemas.microsoft.com/office/drawing/2014/main" id="{C7D0C6F8-ECA7-036F-600E-633F3D3DAC29}"/>
              </a:ext>
            </a:extLst>
          </p:cNvPr>
          <p:cNvSpPr txBox="1"/>
          <p:nvPr/>
        </p:nvSpPr>
        <p:spPr>
          <a:xfrm>
            <a:off x="9144000" y="8496300"/>
            <a:ext cx="16040100" cy="99399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a:t>
            </a:r>
            <a:r>
              <a:rPr lang="es-ES" sz="2400" dirty="0" err="1">
                <a:solidFill>
                  <a:srgbClr val="0F4662"/>
                </a:solidFill>
                <a:latin typeface="Quicksand"/>
              </a:rPr>
              <a:t>Perez</a:t>
            </a:r>
            <a:r>
              <a:rPr lang="es-ES" sz="2400" dirty="0">
                <a:solidFill>
                  <a:srgbClr val="0F4662"/>
                </a:solidFill>
                <a:latin typeface="Quicksand"/>
              </a:rPr>
              <a:t> Cañado &amp; Almagro Esteban, 2015, p. 149)</a:t>
            </a:r>
          </a:p>
          <a:p>
            <a:pPr marL="259080" lvl="1" algn="l">
              <a:lnSpc>
                <a:spcPts val="4079"/>
              </a:lnSpc>
            </a:pPr>
            <a:endParaRPr lang="es-ES" sz="2400" dirty="0">
              <a:solidFill>
                <a:srgbClr val="0F4662"/>
              </a:solidFill>
              <a:latin typeface="Quicksand"/>
            </a:endParaRPr>
          </a:p>
        </p:txBody>
      </p:sp>
    </p:spTree>
    <p:extLst>
      <p:ext uri="{BB962C8B-B14F-4D97-AF65-F5344CB8AC3E}">
        <p14:creationId xmlns:p14="http://schemas.microsoft.com/office/powerpoint/2010/main" val="58745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Q&amp;A session</a:t>
            </a:r>
          </a:p>
        </p:txBody>
      </p:sp>
      <p:sp>
        <p:nvSpPr>
          <p:cNvPr id="11" name="TextBox 11"/>
          <p:cNvSpPr txBox="1"/>
          <p:nvPr/>
        </p:nvSpPr>
        <p:spPr>
          <a:xfrm>
            <a:off x="1028700" y="2437414"/>
            <a:ext cx="15201900" cy="510524"/>
          </a:xfrm>
          <a:prstGeom prst="rect">
            <a:avLst/>
          </a:prstGeom>
        </p:spPr>
        <p:txBody>
          <a:bodyPr wrap="square" lIns="0" tIns="0" rIns="0" bIns="0" rtlCol="0" anchor="t">
            <a:spAutoFit/>
          </a:bodyPr>
          <a:lstStyle/>
          <a:p>
            <a:pPr marL="0" lvl="0" indent="0" algn="l">
              <a:lnSpc>
                <a:spcPts val="3919"/>
              </a:lnSpc>
              <a:spcBef>
                <a:spcPct val="0"/>
              </a:spcBef>
            </a:pPr>
            <a:r>
              <a:rPr lang="en-US" sz="4400" dirty="0">
                <a:solidFill>
                  <a:srgbClr val="0F4662"/>
                </a:solidFill>
                <a:latin typeface="Quicksand Bold"/>
              </a:rPr>
              <a:t>You don’t want to answer the question</a:t>
            </a:r>
          </a:p>
        </p:txBody>
      </p:sp>
      <p:sp>
        <p:nvSpPr>
          <p:cNvPr id="5" name="TextBox 8">
            <a:extLst>
              <a:ext uri="{FF2B5EF4-FFF2-40B4-BE49-F238E27FC236}">
                <a16:creationId xmlns:a16="http://schemas.microsoft.com/office/drawing/2014/main" id="{1E4DB5F8-B681-329C-F918-0BD783793012}"/>
              </a:ext>
            </a:extLst>
          </p:cNvPr>
          <p:cNvSpPr txBox="1"/>
          <p:nvPr/>
        </p:nvSpPr>
        <p:spPr>
          <a:xfrm>
            <a:off x="1001629" y="3086100"/>
            <a:ext cx="15735300" cy="4508927"/>
          </a:xfrm>
          <a:prstGeom prst="rect">
            <a:avLst/>
          </a:prstGeom>
        </p:spPr>
        <p:txBody>
          <a:bodyPr wrap="square" lIns="0" tIns="0" rIns="0" bIns="0" rtlCol="0" anchor="t">
            <a:spAutoFit/>
          </a:bodyPr>
          <a:lstStyle/>
          <a:p>
            <a:pPr marL="830580" lvl="1" indent="-571500">
              <a:lnSpc>
                <a:spcPct val="150000"/>
              </a:lnSpc>
              <a:buFont typeface="Quicksand" panose="020B0604020202020204" charset="0"/>
              <a:buChar char="→"/>
            </a:pPr>
            <a:r>
              <a:rPr lang="en-US" sz="4000" dirty="0">
                <a:latin typeface="Quicksand"/>
              </a:rPr>
              <a:t>I’m afraid I’m not in a position to answer that. </a:t>
            </a:r>
          </a:p>
          <a:p>
            <a:pPr marL="830580" lvl="1" indent="-571500">
              <a:lnSpc>
                <a:spcPct val="150000"/>
              </a:lnSpc>
              <a:buFont typeface="Quicksand" panose="020B0604020202020204" charset="0"/>
              <a:buChar char="→"/>
            </a:pPr>
            <a:r>
              <a:rPr lang="en-US" sz="4000" dirty="0">
                <a:latin typeface="Quicksand"/>
              </a:rPr>
              <a:t> I don’t really think that’s an appropriate question for this forum. </a:t>
            </a:r>
          </a:p>
          <a:p>
            <a:pPr marL="830580" lvl="1" indent="-571500">
              <a:lnSpc>
                <a:spcPct val="150000"/>
              </a:lnSpc>
              <a:buFont typeface="Quicksand" panose="020B0604020202020204" charset="0"/>
              <a:buChar char="→"/>
            </a:pPr>
            <a:r>
              <a:rPr lang="en-US" sz="4000" dirty="0">
                <a:latin typeface="Quicksand"/>
              </a:rPr>
              <a:t> I don’t think we should get into that right now. </a:t>
            </a:r>
          </a:p>
          <a:p>
            <a:pPr marL="830580" lvl="1" indent="-571500">
              <a:lnSpc>
                <a:spcPct val="150000"/>
              </a:lnSpc>
              <a:buFont typeface="Quicksand" panose="020B0604020202020204" charset="0"/>
              <a:buChar char="→"/>
            </a:pPr>
            <a:r>
              <a:rPr lang="en-US" sz="4000" dirty="0">
                <a:latin typeface="Quicksand"/>
              </a:rPr>
              <a:t> An interesting question. Let’s talk about it later.</a:t>
            </a:r>
          </a:p>
        </p:txBody>
      </p:sp>
      <p:sp>
        <p:nvSpPr>
          <p:cNvPr id="8" name="TextBox 10">
            <a:extLst>
              <a:ext uri="{FF2B5EF4-FFF2-40B4-BE49-F238E27FC236}">
                <a16:creationId xmlns:a16="http://schemas.microsoft.com/office/drawing/2014/main" id="{C7D0C6F8-ECA7-036F-600E-633F3D3DAC29}"/>
              </a:ext>
            </a:extLst>
          </p:cNvPr>
          <p:cNvSpPr txBox="1"/>
          <p:nvPr/>
        </p:nvSpPr>
        <p:spPr>
          <a:xfrm>
            <a:off x="9180095" y="9190296"/>
            <a:ext cx="16040100" cy="99399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a:t>
            </a:r>
            <a:r>
              <a:rPr lang="es-ES" sz="2400" dirty="0" err="1">
                <a:solidFill>
                  <a:srgbClr val="0F4662"/>
                </a:solidFill>
                <a:latin typeface="Quicksand"/>
              </a:rPr>
              <a:t>Perez</a:t>
            </a:r>
            <a:r>
              <a:rPr lang="es-ES" sz="2400" dirty="0">
                <a:solidFill>
                  <a:srgbClr val="0F4662"/>
                </a:solidFill>
                <a:latin typeface="Quicksand"/>
              </a:rPr>
              <a:t> Cañado &amp; Almagro Esteban, 2015, p. 149)</a:t>
            </a:r>
          </a:p>
          <a:p>
            <a:pPr marL="259080" lvl="1" algn="l">
              <a:lnSpc>
                <a:spcPts val="4079"/>
              </a:lnSpc>
            </a:pPr>
            <a:endParaRPr lang="es-ES" sz="2400" dirty="0">
              <a:solidFill>
                <a:srgbClr val="0F4662"/>
              </a:solidFill>
              <a:latin typeface="Quicksand"/>
            </a:endParaRPr>
          </a:p>
        </p:txBody>
      </p:sp>
    </p:spTree>
    <p:extLst>
      <p:ext uri="{BB962C8B-B14F-4D97-AF65-F5344CB8AC3E}">
        <p14:creationId xmlns:p14="http://schemas.microsoft.com/office/powerpoint/2010/main" val="391700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3369664"/>
            <a:ext cx="18288000" cy="3539430"/>
          </a:xfrm>
          <a:prstGeom prst="rect">
            <a:avLst/>
          </a:prstGeom>
        </p:spPr>
        <p:txBody>
          <a:bodyPr wrap="square" lIns="0" tIns="0" rIns="0" bIns="0" rtlCol="0" anchor="t">
            <a:spAutoFit/>
          </a:bodyPr>
          <a:lstStyle/>
          <a:p>
            <a:pPr marL="0" lvl="0" indent="0" algn="ctr">
              <a:spcBef>
                <a:spcPct val="0"/>
              </a:spcBef>
            </a:pPr>
            <a:r>
              <a:rPr lang="en-US" sz="11500" dirty="0">
                <a:solidFill>
                  <a:srgbClr val="0F4662"/>
                </a:solidFill>
                <a:latin typeface="Cormorant Garamond Bold Italics"/>
              </a:rPr>
              <a:t>Using assertive language</a:t>
            </a:r>
          </a:p>
          <a:p>
            <a:pPr marL="0" lvl="0" indent="0" algn="ctr">
              <a:spcBef>
                <a:spcPct val="0"/>
              </a:spcBef>
            </a:pPr>
            <a:r>
              <a:rPr lang="en-US" sz="11500" dirty="0">
                <a:solidFill>
                  <a:srgbClr val="0F4662"/>
                </a:solidFill>
                <a:latin typeface="Cormorant Garamond Bold Italics"/>
              </a:rPr>
              <a:t>in academia</a:t>
            </a:r>
          </a:p>
        </p:txBody>
      </p:sp>
      <p:sp>
        <p:nvSpPr>
          <p:cNvPr id="3" name="AutoShape 3"/>
          <p:cNvSpPr/>
          <p:nvPr/>
        </p:nvSpPr>
        <p:spPr>
          <a:xfrm>
            <a:off x="5897880" y="2215083"/>
            <a:ext cx="6492240" cy="0"/>
          </a:xfrm>
          <a:prstGeom prst="line">
            <a:avLst/>
          </a:prstGeom>
          <a:ln w="76200" cap="flat">
            <a:solidFill>
              <a:srgbClr val="0F4662"/>
            </a:solidFill>
            <a:prstDash val="solid"/>
            <a:headEnd type="none" w="sm" len="sm"/>
            <a:tailEnd type="none" w="sm" len="sm"/>
          </a:ln>
        </p:spPr>
        <p:txBody>
          <a:bodyPr/>
          <a:lstStyle/>
          <a:p>
            <a:endParaRPr lang="en-GB"/>
          </a:p>
        </p:txBody>
      </p:sp>
      <p:sp>
        <p:nvSpPr>
          <p:cNvPr id="4" name="Freeform 4"/>
          <p:cNvSpPr/>
          <p:nvPr/>
        </p:nvSpPr>
        <p:spPr>
          <a:xfrm>
            <a:off x="8304001" y="1116666"/>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AutoShape 5"/>
          <p:cNvSpPr/>
          <p:nvPr/>
        </p:nvSpPr>
        <p:spPr>
          <a:xfrm>
            <a:off x="5897880" y="8159883"/>
            <a:ext cx="6492240" cy="0"/>
          </a:xfrm>
          <a:prstGeom prst="line">
            <a:avLst/>
          </a:prstGeom>
          <a:ln w="76200" cap="flat">
            <a:solidFill>
              <a:srgbClr val="0F4662"/>
            </a:solidFill>
            <a:prstDash val="solid"/>
            <a:headEnd type="none" w="sm" len="sm"/>
            <a:tailEnd type="none" w="sm" len="sm"/>
          </a:ln>
        </p:spPr>
        <p:txBody>
          <a:bodyPr/>
          <a:lstStyle/>
          <a:p>
            <a:endParaRPr lang="en-GB"/>
          </a:p>
        </p:txBody>
      </p:sp>
      <p:sp>
        <p:nvSpPr>
          <p:cNvPr id="6" name="Freeform 6"/>
          <p:cNvSpPr/>
          <p:nvPr/>
        </p:nvSpPr>
        <p:spPr>
          <a:xfrm>
            <a:off x="8304001" y="9008400"/>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extLst>
      <p:ext uri="{BB962C8B-B14F-4D97-AF65-F5344CB8AC3E}">
        <p14:creationId xmlns:p14="http://schemas.microsoft.com/office/powerpoint/2010/main" val="30366300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Assertive language</a:t>
            </a:r>
          </a:p>
        </p:txBody>
      </p:sp>
      <p:sp>
        <p:nvSpPr>
          <p:cNvPr id="8" name="TextBox 8"/>
          <p:cNvSpPr txBox="1"/>
          <p:nvPr/>
        </p:nvSpPr>
        <p:spPr>
          <a:xfrm>
            <a:off x="762000" y="2336267"/>
            <a:ext cx="15735300" cy="5432256"/>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Asking your supervisor/PI for a favor</a:t>
            </a:r>
          </a:p>
          <a:p>
            <a:pPr marL="518160" lvl="1" indent="-259080">
              <a:lnSpc>
                <a:spcPct val="150000"/>
              </a:lnSpc>
              <a:buFont typeface="Arial"/>
              <a:buChar char="•"/>
            </a:pPr>
            <a:r>
              <a:rPr lang="en-US" sz="4000" dirty="0">
                <a:latin typeface="Quicksand"/>
              </a:rPr>
              <a:t> Setting limits to a behavior</a:t>
            </a:r>
          </a:p>
          <a:p>
            <a:pPr marL="518160" lvl="1" indent="-259080">
              <a:lnSpc>
                <a:spcPct val="150000"/>
              </a:lnSpc>
              <a:buFont typeface="Arial"/>
              <a:buChar char="•"/>
            </a:pPr>
            <a:r>
              <a:rPr lang="en-US" sz="4000" dirty="0">
                <a:latin typeface="Quicksand"/>
              </a:rPr>
              <a:t> Saying NO </a:t>
            </a:r>
          </a:p>
          <a:p>
            <a:pPr marL="518160" lvl="1" indent="-259080">
              <a:lnSpc>
                <a:spcPct val="150000"/>
              </a:lnSpc>
              <a:buFont typeface="Arial"/>
              <a:buChar char="•"/>
            </a:pPr>
            <a:r>
              <a:rPr lang="en-US" sz="4000" dirty="0">
                <a:latin typeface="Quicksand"/>
              </a:rPr>
              <a:t> Asking for space after feeling overwhelmed</a:t>
            </a:r>
          </a:p>
          <a:p>
            <a:pPr marL="518160" lvl="1" indent="-259080">
              <a:lnSpc>
                <a:spcPct val="150000"/>
              </a:lnSpc>
              <a:buFont typeface="Arial"/>
              <a:buChar char="•"/>
            </a:pPr>
            <a:r>
              <a:rPr lang="en-US" sz="4000" dirty="0">
                <a:latin typeface="Quicksand"/>
              </a:rPr>
              <a:t> Confronting someone who questions your research</a:t>
            </a:r>
          </a:p>
          <a:p>
            <a:pPr marL="518160" lvl="1" indent="-259080">
              <a:lnSpc>
                <a:spcPct val="150000"/>
              </a:lnSpc>
              <a:buFont typeface="Arial"/>
              <a:buChar char="•"/>
            </a:pPr>
            <a:endParaRPr lang="en-US" sz="4000" dirty="0">
              <a:latin typeface="Quicksand"/>
            </a:endParaRPr>
          </a:p>
        </p:txBody>
      </p:sp>
      <p:sp>
        <p:nvSpPr>
          <p:cNvPr id="11" name="TextBox 11"/>
          <p:cNvSpPr txBox="1"/>
          <p:nvPr/>
        </p:nvSpPr>
        <p:spPr>
          <a:xfrm>
            <a:off x="1028700" y="7950733"/>
            <a:ext cx="15963900" cy="510524"/>
          </a:xfrm>
          <a:prstGeom prst="rect">
            <a:avLst/>
          </a:prstGeom>
        </p:spPr>
        <p:txBody>
          <a:bodyPr wrap="square" lIns="0" tIns="0" rIns="0" bIns="0" rtlCol="0" anchor="t">
            <a:spAutoFit/>
          </a:bodyPr>
          <a:lstStyle/>
          <a:p>
            <a:pPr lvl="0">
              <a:lnSpc>
                <a:spcPts val="3919"/>
              </a:lnSpc>
              <a:spcBef>
                <a:spcPct val="0"/>
              </a:spcBef>
            </a:pPr>
            <a:r>
              <a:rPr lang="en-US" sz="4400" dirty="0">
                <a:solidFill>
                  <a:srgbClr val="0F4662"/>
                </a:solidFill>
                <a:latin typeface="Quicksand Bold"/>
              </a:rPr>
              <a:t>Passive communication vs. Assertive communication</a:t>
            </a:r>
          </a:p>
        </p:txBody>
      </p:sp>
    </p:spTree>
    <p:extLst>
      <p:ext uri="{BB962C8B-B14F-4D97-AF65-F5344CB8AC3E}">
        <p14:creationId xmlns:p14="http://schemas.microsoft.com/office/powerpoint/2010/main" val="377797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599709"/>
            <a:ext cx="11534821" cy="1099019"/>
          </a:xfrm>
          <a:prstGeom prst="rect">
            <a:avLst/>
          </a:prstGeom>
        </p:spPr>
        <p:txBody>
          <a:bodyPr lIns="0" tIns="0" rIns="0" bIns="0" rtlCol="0" anchor="t">
            <a:spAutoFit/>
          </a:bodyPr>
          <a:lstStyle/>
          <a:p>
            <a:pPr marL="0" lvl="0" indent="0" algn="l">
              <a:lnSpc>
                <a:spcPts val="8959"/>
              </a:lnSpc>
              <a:spcBef>
                <a:spcPct val="0"/>
              </a:spcBef>
            </a:pPr>
            <a:r>
              <a:rPr lang="en-US" sz="6399" dirty="0" err="1">
                <a:solidFill>
                  <a:srgbClr val="0F4662"/>
                </a:solidFill>
                <a:latin typeface="Cormorant Garamond Bold Italics"/>
              </a:rPr>
              <a:t>Asseertive</a:t>
            </a:r>
            <a:r>
              <a:rPr lang="en-US" sz="6399" dirty="0">
                <a:solidFill>
                  <a:srgbClr val="0F4662"/>
                </a:solidFill>
                <a:latin typeface="Cormorant Garamond Bold Italics"/>
              </a:rPr>
              <a:t> language</a:t>
            </a:r>
          </a:p>
        </p:txBody>
      </p:sp>
      <p:sp>
        <p:nvSpPr>
          <p:cNvPr id="3" name="TextBox 3"/>
          <p:cNvSpPr txBox="1"/>
          <p:nvPr/>
        </p:nvSpPr>
        <p:spPr>
          <a:xfrm>
            <a:off x="3816256" y="5014586"/>
            <a:ext cx="10655487" cy="1846659"/>
          </a:xfrm>
          <a:prstGeom prst="rect">
            <a:avLst/>
          </a:prstGeom>
        </p:spPr>
        <p:txBody>
          <a:bodyPr lIns="0" tIns="0" rIns="0" bIns="0" rtlCol="0" anchor="t">
            <a:spAutoFit/>
          </a:bodyPr>
          <a:lstStyle/>
          <a:p>
            <a:pPr marL="0" lvl="0" indent="0" algn="ctr"/>
            <a:r>
              <a:rPr lang="en-US" sz="4000" dirty="0">
                <a:solidFill>
                  <a:srgbClr val="0F4662"/>
                </a:solidFill>
                <a:latin typeface="Quicksand"/>
              </a:rPr>
              <a:t>“Assertiveness means expressing your point of view in a way that is clear and direct, while still respecting others” </a:t>
            </a:r>
          </a:p>
        </p:txBody>
      </p:sp>
      <p:sp>
        <p:nvSpPr>
          <p:cNvPr id="4" name="AutoShape 4"/>
          <p:cNvSpPr/>
          <p:nvPr/>
        </p:nvSpPr>
        <p:spPr>
          <a:xfrm>
            <a:off x="5897880" y="4178712"/>
            <a:ext cx="6492240" cy="0"/>
          </a:xfrm>
          <a:prstGeom prst="line">
            <a:avLst/>
          </a:prstGeom>
          <a:ln w="76200" cap="flat">
            <a:solidFill>
              <a:srgbClr val="0F4662"/>
            </a:solidFill>
            <a:prstDash val="solid"/>
            <a:headEnd type="none" w="sm" len="sm"/>
            <a:tailEnd type="none" w="sm" len="sm"/>
          </a:ln>
        </p:spPr>
        <p:txBody>
          <a:bodyPr/>
          <a:lstStyle/>
          <a:p>
            <a:endParaRPr lang="en-GB"/>
          </a:p>
        </p:txBody>
      </p:sp>
      <p:sp>
        <p:nvSpPr>
          <p:cNvPr id="5" name="AutoShape 5"/>
          <p:cNvSpPr/>
          <p:nvPr/>
        </p:nvSpPr>
        <p:spPr>
          <a:xfrm>
            <a:off x="5897880" y="7810500"/>
            <a:ext cx="6492240" cy="0"/>
          </a:xfrm>
          <a:prstGeom prst="line">
            <a:avLst/>
          </a:prstGeom>
          <a:ln w="76200" cap="flat">
            <a:solidFill>
              <a:srgbClr val="0F4662"/>
            </a:solidFill>
            <a:prstDash val="solid"/>
            <a:headEnd type="none" w="sm" len="sm"/>
            <a:tailEnd type="none" w="sm" len="sm"/>
          </a:ln>
        </p:spPr>
        <p:txBody>
          <a:bodyPr/>
          <a:lstStyle/>
          <a:p>
            <a:endParaRPr lang="en-GB"/>
          </a:p>
        </p:txBody>
      </p:sp>
      <p:sp>
        <p:nvSpPr>
          <p:cNvPr id="6" name="Freeform 6"/>
          <p:cNvSpPr/>
          <p:nvPr/>
        </p:nvSpPr>
        <p:spPr>
          <a:xfrm>
            <a:off x="8304001" y="3080295"/>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8304001" y="8659018"/>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CuadroTexto 8">
            <a:extLst>
              <a:ext uri="{FF2B5EF4-FFF2-40B4-BE49-F238E27FC236}">
                <a16:creationId xmlns:a16="http://schemas.microsoft.com/office/drawing/2014/main" id="{1A1B286E-7C71-E987-4FD6-D207E03DF681}"/>
              </a:ext>
            </a:extLst>
          </p:cNvPr>
          <p:cNvSpPr txBox="1"/>
          <p:nvPr/>
        </p:nvSpPr>
        <p:spPr>
          <a:xfrm>
            <a:off x="5327743" y="6960206"/>
            <a:ext cx="9144000" cy="400110"/>
          </a:xfrm>
          <a:prstGeom prst="rect">
            <a:avLst/>
          </a:prstGeom>
          <a:noFill/>
        </p:spPr>
        <p:txBody>
          <a:bodyPr wrap="square">
            <a:spAutoFit/>
          </a:bodyPr>
          <a:lstStyle/>
          <a:p>
            <a:pPr marL="0" indent="0" algn="r">
              <a:buNone/>
            </a:pPr>
            <a:r>
              <a:rPr lang="en-US" sz="2000" dirty="0">
                <a:solidFill>
                  <a:schemeClr val="tx1">
                    <a:lumMod val="65000"/>
                    <a:lumOff val="35000"/>
                  </a:schemeClr>
                </a:solidFill>
              </a:rPr>
              <a:t>(Assertive Communication, n.d.)</a:t>
            </a:r>
          </a:p>
        </p:txBody>
      </p:sp>
    </p:spTree>
    <p:extLst>
      <p:ext uri="{BB962C8B-B14F-4D97-AF65-F5344CB8AC3E}">
        <p14:creationId xmlns:p14="http://schemas.microsoft.com/office/powerpoint/2010/main" val="42824603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lvl="0">
              <a:lnSpc>
                <a:spcPts val="8959"/>
              </a:lnSpc>
              <a:spcBef>
                <a:spcPct val="0"/>
              </a:spcBef>
            </a:pPr>
            <a:r>
              <a:rPr lang="en-US" sz="6399" dirty="0">
                <a:solidFill>
                  <a:srgbClr val="0F4662"/>
                </a:solidFill>
                <a:latin typeface="Cormorant Garamond Bold Italics"/>
              </a:rPr>
              <a:t>Assertive language</a:t>
            </a:r>
          </a:p>
        </p:txBody>
      </p:sp>
      <p:sp>
        <p:nvSpPr>
          <p:cNvPr id="8" name="TextBox 8"/>
          <p:cNvSpPr txBox="1"/>
          <p:nvPr/>
        </p:nvSpPr>
        <p:spPr>
          <a:xfrm>
            <a:off x="1028700" y="2400300"/>
            <a:ext cx="15735300" cy="2662267"/>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 </a:t>
            </a:r>
            <a:r>
              <a:rPr lang="en-US" sz="4000" dirty="0" err="1">
                <a:latin typeface="Quicksand"/>
              </a:rPr>
              <a:t>Minimises</a:t>
            </a:r>
            <a:r>
              <a:rPr lang="en-US" sz="4000" dirty="0">
                <a:latin typeface="Quicksand"/>
              </a:rPr>
              <a:t> conflict</a:t>
            </a:r>
          </a:p>
          <a:p>
            <a:pPr marL="518160" lvl="1" indent="-259080">
              <a:lnSpc>
                <a:spcPct val="150000"/>
              </a:lnSpc>
              <a:buFont typeface="Arial"/>
              <a:buChar char="•"/>
            </a:pPr>
            <a:r>
              <a:rPr lang="en-US" sz="4000" dirty="0">
                <a:latin typeface="Quicksand"/>
              </a:rPr>
              <a:t> Controls anger</a:t>
            </a:r>
          </a:p>
          <a:p>
            <a:pPr marL="518160" lvl="1" indent="-259080">
              <a:lnSpc>
                <a:spcPct val="150000"/>
              </a:lnSpc>
              <a:buFont typeface="Arial"/>
              <a:buChar char="•"/>
            </a:pPr>
            <a:r>
              <a:rPr lang="en-US" sz="4000" dirty="0">
                <a:latin typeface="Quicksand"/>
              </a:rPr>
              <a:t> Helps maintain positive relationships</a:t>
            </a:r>
          </a:p>
        </p:txBody>
      </p:sp>
    </p:spTree>
    <p:extLst>
      <p:ext uri="{BB962C8B-B14F-4D97-AF65-F5344CB8AC3E}">
        <p14:creationId xmlns:p14="http://schemas.microsoft.com/office/powerpoint/2010/main" val="19155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lvl="0">
              <a:lnSpc>
                <a:spcPts val="8959"/>
              </a:lnSpc>
              <a:spcBef>
                <a:spcPct val="0"/>
              </a:spcBef>
            </a:pPr>
            <a:r>
              <a:rPr lang="en-US" sz="6399" dirty="0">
                <a:solidFill>
                  <a:srgbClr val="0F4662"/>
                </a:solidFill>
                <a:latin typeface="Cormorant Garamond Bold Italics"/>
              </a:rPr>
              <a:t>Assertive language</a:t>
            </a:r>
          </a:p>
        </p:txBody>
      </p:sp>
      <p:graphicFrame>
        <p:nvGraphicFramePr>
          <p:cNvPr id="6" name="Tabla 8">
            <a:extLst>
              <a:ext uri="{FF2B5EF4-FFF2-40B4-BE49-F238E27FC236}">
                <a16:creationId xmlns:a16="http://schemas.microsoft.com/office/drawing/2014/main" id="{F21C8576-7DFF-C247-E1AD-C15D2D5ECA8B}"/>
              </a:ext>
            </a:extLst>
          </p:cNvPr>
          <p:cNvGraphicFramePr>
            <a:graphicFrameLocks/>
          </p:cNvGraphicFramePr>
          <p:nvPr>
            <p:extLst>
              <p:ext uri="{D42A27DB-BD31-4B8C-83A1-F6EECF244321}">
                <p14:modId xmlns:p14="http://schemas.microsoft.com/office/powerpoint/2010/main" val="584634354"/>
              </p:ext>
            </p:extLst>
          </p:nvPr>
        </p:nvGraphicFramePr>
        <p:xfrm>
          <a:off x="1371600" y="2781300"/>
          <a:ext cx="14219236" cy="5463540"/>
        </p:xfrm>
        <a:graphic>
          <a:graphicData uri="http://schemas.openxmlformats.org/drawingml/2006/table">
            <a:tbl>
              <a:tblPr firstRow="1" bandRow="1">
                <a:tableStyleId>{5C22544A-7EE6-4342-B048-85BDC9FD1C3A}</a:tableStyleId>
              </a:tblPr>
              <a:tblGrid>
                <a:gridCol w="7109618">
                  <a:extLst>
                    <a:ext uri="{9D8B030D-6E8A-4147-A177-3AD203B41FA5}">
                      <a16:colId xmlns:a16="http://schemas.microsoft.com/office/drawing/2014/main" val="2796086793"/>
                    </a:ext>
                  </a:extLst>
                </a:gridCol>
                <a:gridCol w="7109618">
                  <a:extLst>
                    <a:ext uri="{9D8B030D-6E8A-4147-A177-3AD203B41FA5}">
                      <a16:colId xmlns:a16="http://schemas.microsoft.com/office/drawing/2014/main" val="2858488572"/>
                    </a:ext>
                  </a:extLst>
                </a:gridCol>
              </a:tblGrid>
              <a:tr h="1057270">
                <a:tc>
                  <a:txBody>
                    <a:bodyPr/>
                    <a:lstStyle/>
                    <a:p>
                      <a:pPr algn="ctr"/>
                      <a:r>
                        <a:rPr lang="en-US" sz="4000" dirty="0">
                          <a:latin typeface="Quicksand Bold" panose="020B0604020202020204" charset="0"/>
                        </a:rPr>
                        <a:t>AGGRESSION</a:t>
                      </a:r>
                    </a:p>
                  </a:txBody>
                  <a:tcPr>
                    <a:solidFill>
                      <a:schemeClr val="tx2"/>
                    </a:solidFill>
                  </a:tcPr>
                </a:tc>
                <a:tc>
                  <a:txBody>
                    <a:bodyPr/>
                    <a:lstStyle/>
                    <a:p>
                      <a:pPr algn="ctr"/>
                      <a:r>
                        <a:rPr lang="en-US" sz="4000" dirty="0">
                          <a:latin typeface="Quicksand Bold" panose="020B0604020202020204" charset="0"/>
                        </a:rPr>
                        <a:t>ASSERTIVENESS</a:t>
                      </a:r>
                    </a:p>
                  </a:txBody>
                  <a:tcPr>
                    <a:solidFill>
                      <a:schemeClr val="tx2"/>
                    </a:solidFill>
                  </a:tcPr>
                </a:tc>
                <a:extLst>
                  <a:ext uri="{0D108BD9-81ED-4DB2-BD59-A6C34878D82A}">
                    <a16:rowId xmlns:a16="http://schemas.microsoft.com/office/drawing/2014/main" val="1381401808"/>
                  </a:ext>
                </a:extLst>
              </a:tr>
              <a:tr h="1647852">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1947767220"/>
                  </a:ext>
                </a:extLst>
              </a:tr>
              <a:tr h="1701148">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304067620"/>
                  </a:ext>
                </a:extLst>
              </a:tr>
              <a:tr h="1057270">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185284881"/>
                  </a:ext>
                </a:extLst>
              </a:tr>
            </a:tbl>
          </a:graphicData>
        </a:graphic>
      </p:graphicFrame>
      <p:sp>
        <p:nvSpPr>
          <p:cNvPr id="9" name="CuadroTexto 8">
            <a:extLst>
              <a:ext uri="{FF2B5EF4-FFF2-40B4-BE49-F238E27FC236}">
                <a16:creationId xmlns:a16="http://schemas.microsoft.com/office/drawing/2014/main" id="{59B27B16-9B90-9705-5D31-DC4DA7F039F6}"/>
              </a:ext>
            </a:extLst>
          </p:cNvPr>
          <p:cNvSpPr txBox="1"/>
          <p:nvPr/>
        </p:nvSpPr>
        <p:spPr>
          <a:xfrm>
            <a:off x="1548926" y="4027204"/>
            <a:ext cx="6908230" cy="1200329"/>
          </a:xfrm>
          <a:prstGeom prst="rect">
            <a:avLst/>
          </a:prstGeom>
          <a:noFill/>
        </p:spPr>
        <p:txBody>
          <a:bodyPr wrap="square" rtlCol="0">
            <a:spAutoFit/>
          </a:bodyPr>
          <a:lstStyle/>
          <a:p>
            <a:r>
              <a:rPr lang="en-US" sz="3600" dirty="0">
                <a:effectLst/>
                <a:latin typeface="Quicksand" panose="020B0604020202020204" charset="0"/>
                <a:ea typeface="Calibri" panose="020F0502020204030204" pitchFamily="34" charset="0"/>
                <a:cs typeface="Times New Roman" panose="02020603050405020304" pitchFamily="18" charset="0"/>
              </a:rPr>
              <a:t>Force your needs or opinions on others.</a:t>
            </a:r>
            <a:endParaRPr lang="en-US" sz="3600" dirty="0">
              <a:latin typeface="Quicksand" panose="020B0604020202020204" charset="0"/>
            </a:endParaRPr>
          </a:p>
        </p:txBody>
      </p:sp>
      <p:sp>
        <p:nvSpPr>
          <p:cNvPr id="10" name="CuadroTexto 9">
            <a:extLst>
              <a:ext uri="{FF2B5EF4-FFF2-40B4-BE49-F238E27FC236}">
                <a16:creationId xmlns:a16="http://schemas.microsoft.com/office/drawing/2014/main" id="{DABD7A7F-C4B2-9C12-A537-0354A4CC721C}"/>
              </a:ext>
            </a:extLst>
          </p:cNvPr>
          <p:cNvSpPr txBox="1"/>
          <p:nvPr/>
        </p:nvSpPr>
        <p:spPr>
          <a:xfrm>
            <a:off x="8650522" y="3975977"/>
            <a:ext cx="6908230" cy="1200329"/>
          </a:xfrm>
          <a:prstGeom prst="rect">
            <a:avLst/>
          </a:prstGeom>
          <a:noFill/>
        </p:spPr>
        <p:txBody>
          <a:bodyPr wrap="square" rtlCol="0">
            <a:spAutoFit/>
          </a:bodyPr>
          <a:lstStyle/>
          <a:p>
            <a:r>
              <a:rPr lang="en-US" sz="3600" dirty="0">
                <a:effectLst/>
                <a:latin typeface="Quicksand" panose="020B0604020202020204" charset="0"/>
                <a:ea typeface="Calibri" panose="020F0502020204030204" pitchFamily="34" charset="0"/>
                <a:cs typeface="Times New Roman" panose="02020603050405020304" pitchFamily="18" charset="0"/>
              </a:rPr>
              <a:t>Express your needs clearly but respectfully.</a:t>
            </a:r>
            <a:endParaRPr lang="en-US" sz="3600" dirty="0">
              <a:latin typeface="Quicksand" panose="020B0604020202020204" charset="0"/>
            </a:endParaRPr>
          </a:p>
        </p:txBody>
      </p:sp>
      <p:sp>
        <p:nvSpPr>
          <p:cNvPr id="11" name="CuadroTexto 10">
            <a:extLst>
              <a:ext uri="{FF2B5EF4-FFF2-40B4-BE49-F238E27FC236}">
                <a16:creationId xmlns:a16="http://schemas.microsoft.com/office/drawing/2014/main" id="{1EFF0F89-D7FE-9969-D4B4-987A3BF1F4D1}"/>
              </a:ext>
            </a:extLst>
          </p:cNvPr>
          <p:cNvSpPr txBox="1"/>
          <p:nvPr/>
        </p:nvSpPr>
        <p:spPr>
          <a:xfrm>
            <a:off x="1544915" y="5709941"/>
            <a:ext cx="6908230" cy="1200329"/>
          </a:xfrm>
          <a:prstGeom prst="rect">
            <a:avLst/>
          </a:prstGeom>
          <a:noFill/>
        </p:spPr>
        <p:txBody>
          <a:bodyPr wrap="square" rtlCol="0">
            <a:spAutoFit/>
          </a:bodyPr>
          <a:lstStyle/>
          <a:p>
            <a:r>
              <a:rPr lang="en-US" sz="3600" dirty="0">
                <a:effectLst/>
                <a:latin typeface="Quicksand" panose="020B0604020202020204" charset="0"/>
                <a:ea typeface="Calibri" panose="020F0502020204030204" pitchFamily="34" charset="0"/>
                <a:cs typeface="Times New Roman" panose="02020603050405020304" pitchFamily="18" charset="0"/>
              </a:rPr>
              <a:t>Often involves bullying or pushing other around.</a:t>
            </a:r>
            <a:endParaRPr lang="en-US" sz="3600" dirty="0">
              <a:latin typeface="Quicksand" panose="020B0604020202020204" charset="0"/>
            </a:endParaRPr>
          </a:p>
        </p:txBody>
      </p:sp>
      <p:sp>
        <p:nvSpPr>
          <p:cNvPr id="12" name="CuadroTexto 11">
            <a:extLst>
              <a:ext uri="{FF2B5EF4-FFF2-40B4-BE49-F238E27FC236}">
                <a16:creationId xmlns:a16="http://schemas.microsoft.com/office/drawing/2014/main" id="{B2801D35-8997-D9B8-FA84-7A10FC085520}"/>
              </a:ext>
            </a:extLst>
          </p:cNvPr>
          <p:cNvSpPr txBox="1"/>
          <p:nvPr/>
        </p:nvSpPr>
        <p:spPr>
          <a:xfrm>
            <a:off x="8626459" y="6047817"/>
            <a:ext cx="6908230" cy="646331"/>
          </a:xfrm>
          <a:prstGeom prst="rect">
            <a:avLst/>
          </a:prstGeom>
          <a:noFill/>
        </p:spPr>
        <p:txBody>
          <a:bodyPr wrap="square" rtlCol="0">
            <a:spAutoFit/>
          </a:bodyPr>
          <a:lstStyle/>
          <a:p>
            <a:r>
              <a:rPr lang="en-US" sz="3600" dirty="0">
                <a:effectLst/>
                <a:latin typeface="Quicksand" panose="020B0604020202020204" charset="0"/>
                <a:ea typeface="Calibri" panose="020F0502020204030204" pitchFamily="34" charset="0"/>
                <a:cs typeface="Times New Roman" panose="02020603050405020304" pitchFamily="18" charset="0"/>
              </a:rPr>
              <a:t>Others are treated with respect.</a:t>
            </a:r>
            <a:endParaRPr lang="en-US" sz="3600" dirty="0">
              <a:latin typeface="Quicksand" panose="020B0604020202020204" charset="0"/>
            </a:endParaRPr>
          </a:p>
        </p:txBody>
      </p:sp>
      <p:sp>
        <p:nvSpPr>
          <p:cNvPr id="13" name="CuadroTexto 12">
            <a:extLst>
              <a:ext uri="{FF2B5EF4-FFF2-40B4-BE49-F238E27FC236}">
                <a16:creationId xmlns:a16="http://schemas.microsoft.com/office/drawing/2014/main" id="{50D34869-8FD2-4008-4A90-F871109E0A3F}"/>
              </a:ext>
            </a:extLst>
          </p:cNvPr>
          <p:cNvSpPr txBox="1"/>
          <p:nvPr/>
        </p:nvSpPr>
        <p:spPr>
          <a:xfrm>
            <a:off x="1548925" y="7392678"/>
            <a:ext cx="6908230" cy="646331"/>
          </a:xfrm>
          <a:prstGeom prst="rect">
            <a:avLst/>
          </a:prstGeom>
          <a:noFill/>
        </p:spPr>
        <p:txBody>
          <a:bodyPr wrap="square" rtlCol="0">
            <a:spAutoFit/>
          </a:bodyPr>
          <a:lstStyle/>
          <a:p>
            <a:r>
              <a:rPr lang="es-ES" sz="3600" dirty="0">
                <a:effectLst/>
                <a:latin typeface="Quicksand" panose="020B0604020202020204" charset="0"/>
                <a:ea typeface="Calibri" panose="020F0502020204030204" pitchFamily="34" charset="0"/>
                <a:cs typeface="Times New Roman" panose="02020603050405020304" pitchFamily="18" charset="0"/>
              </a:rPr>
              <a:t>No </a:t>
            </a:r>
            <a:r>
              <a:rPr lang="es-ES" sz="3600" dirty="0" err="1">
                <a:effectLst/>
                <a:latin typeface="Quicksand" panose="020B0604020202020204" charset="0"/>
                <a:ea typeface="Calibri" panose="020F0502020204030204" pitchFamily="34" charset="0"/>
                <a:cs typeface="Times New Roman" panose="02020603050405020304" pitchFamily="18" charset="0"/>
              </a:rPr>
              <a:t>compromise</a:t>
            </a:r>
            <a:r>
              <a:rPr lang="en-US" sz="3600" dirty="0">
                <a:effectLst/>
                <a:latin typeface="Quicksand" panose="020B0604020202020204" charset="0"/>
                <a:ea typeface="Calibri" panose="020F0502020204030204" pitchFamily="34" charset="0"/>
                <a:cs typeface="Times New Roman" panose="02020603050405020304" pitchFamily="18" charset="0"/>
              </a:rPr>
              <a:t>.</a:t>
            </a:r>
            <a:endParaRPr lang="en-US" sz="3600" dirty="0">
              <a:latin typeface="Quicksand" panose="020B0604020202020204" charset="0"/>
            </a:endParaRPr>
          </a:p>
        </p:txBody>
      </p:sp>
      <p:sp>
        <p:nvSpPr>
          <p:cNvPr id="14" name="CuadroTexto 13">
            <a:extLst>
              <a:ext uri="{FF2B5EF4-FFF2-40B4-BE49-F238E27FC236}">
                <a16:creationId xmlns:a16="http://schemas.microsoft.com/office/drawing/2014/main" id="{28245B93-0DD2-D886-E937-F03D86726D7E}"/>
              </a:ext>
            </a:extLst>
          </p:cNvPr>
          <p:cNvSpPr txBox="1"/>
          <p:nvPr/>
        </p:nvSpPr>
        <p:spPr>
          <a:xfrm>
            <a:off x="8682606" y="7453554"/>
            <a:ext cx="6908230" cy="646331"/>
          </a:xfrm>
          <a:prstGeom prst="rect">
            <a:avLst/>
          </a:prstGeom>
          <a:noFill/>
        </p:spPr>
        <p:txBody>
          <a:bodyPr wrap="square" rtlCol="0">
            <a:spAutoFit/>
          </a:bodyPr>
          <a:lstStyle/>
          <a:p>
            <a:r>
              <a:rPr lang="es-ES" sz="3600" dirty="0" err="1">
                <a:effectLst/>
                <a:latin typeface="Quicksand" panose="020B0604020202020204" charset="0"/>
                <a:ea typeface="Calibri" panose="020F0502020204030204" pitchFamily="34" charset="0"/>
                <a:cs typeface="Times New Roman" panose="02020603050405020304" pitchFamily="18" charset="0"/>
              </a:rPr>
              <a:t>Often</a:t>
            </a:r>
            <a:r>
              <a:rPr lang="es-ES" sz="3600" dirty="0">
                <a:effectLst/>
                <a:latin typeface="Quicksand" panose="020B0604020202020204" charset="0"/>
                <a:ea typeface="Calibri" panose="020F0502020204030204" pitchFamily="34" charset="0"/>
                <a:cs typeface="Times New Roman" panose="02020603050405020304" pitchFamily="18" charset="0"/>
              </a:rPr>
              <a:t> </a:t>
            </a:r>
            <a:r>
              <a:rPr lang="es-ES" sz="3600" dirty="0" err="1">
                <a:effectLst/>
                <a:latin typeface="Quicksand" panose="020B0604020202020204" charset="0"/>
                <a:ea typeface="Calibri" panose="020F0502020204030204" pitchFamily="34" charset="0"/>
                <a:cs typeface="Times New Roman" panose="02020603050405020304" pitchFamily="18" charset="0"/>
              </a:rPr>
              <a:t>compromise</a:t>
            </a:r>
            <a:r>
              <a:rPr lang="en-US" sz="3600" dirty="0">
                <a:effectLst/>
                <a:latin typeface="Quicksand" panose="020B0604020202020204" charset="0"/>
                <a:ea typeface="Calibri" panose="020F0502020204030204" pitchFamily="34" charset="0"/>
                <a:cs typeface="Times New Roman" panose="02020603050405020304" pitchFamily="18" charset="0"/>
              </a:rPr>
              <a:t>.</a:t>
            </a:r>
            <a:endParaRPr lang="en-US" sz="3600" dirty="0">
              <a:latin typeface="Quicksand" panose="020B0604020202020204" charset="0"/>
            </a:endParaRPr>
          </a:p>
        </p:txBody>
      </p:sp>
    </p:spTree>
    <p:extLst>
      <p:ext uri="{BB962C8B-B14F-4D97-AF65-F5344CB8AC3E}">
        <p14:creationId xmlns:p14="http://schemas.microsoft.com/office/powerpoint/2010/main" val="244669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3352800" y="2934337"/>
            <a:ext cx="13792200" cy="6552563"/>
          </a:xfrm>
          <a:prstGeom prst="rect">
            <a:avLst/>
          </a:prstGeom>
        </p:spPr>
        <p:txBody>
          <a:bodyPr wrap="square" lIns="0" tIns="0" rIns="0" bIns="0" rtlCol="0" anchor="t">
            <a:spAutoFit/>
          </a:bodyPr>
          <a:lstStyle/>
          <a:p>
            <a:pPr lvl="0"/>
            <a:r>
              <a:rPr lang="en-US" sz="4400" dirty="0">
                <a:solidFill>
                  <a:schemeClr val="tx2"/>
                </a:solidFill>
                <a:latin typeface="Quicksand Bold" panose="020B0604020202020204" charset="0"/>
              </a:rPr>
              <a:t>Introduction: </a:t>
            </a:r>
            <a:r>
              <a:rPr lang="en-US" sz="4000" dirty="0">
                <a:solidFill>
                  <a:schemeClr val="tx1">
                    <a:lumMod val="85000"/>
                    <a:lumOff val="15000"/>
                  </a:schemeClr>
                </a:solidFill>
                <a:latin typeface="Quicksand"/>
              </a:rPr>
              <a:t>Tell the audience what we’re going to talk about</a:t>
            </a:r>
          </a:p>
          <a:p>
            <a:pPr lvl="0"/>
            <a:endParaRPr lang="en-US" sz="4000" dirty="0">
              <a:solidFill>
                <a:schemeClr val="tx1">
                  <a:lumMod val="85000"/>
                  <a:lumOff val="15000"/>
                </a:schemeClr>
              </a:solidFill>
              <a:latin typeface="Quicksand"/>
            </a:endParaRPr>
          </a:p>
          <a:p>
            <a:pPr lvl="0"/>
            <a:endParaRPr lang="en-US" sz="1400" dirty="0">
              <a:latin typeface="Quicksand"/>
            </a:endParaRPr>
          </a:p>
          <a:p>
            <a:pPr lvl="0"/>
            <a:r>
              <a:rPr lang="en-US" sz="4400" dirty="0">
                <a:solidFill>
                  <a:schemeClr val="tx2"/>
                </a:solidFill>
                <a:latin typeface="Quicksand Bold" panose="020B0604020202020204" charset="0"/>
              </a:rPr>
              <a:t>Body: </a:t>
            </a:r>
            <a:r>
              <a:rPr lang="en-US" sz="4000" dirty="0">
                <a:solidFill>
                  <a:schemeClr val="tx1">
                    <a:lumMod val="85000"/>
                    <a:lumOff val="15000"/>
                  </a:schemeClr>
                </a:solidFill>
                <a:latin typeface="Quicksand"/>
              </a:rPr>
              <a:t>Tell the actual research</a:t>
            </a:r>
          </a:p>
          <a:p>
            <a:pPr lvl="0"/>
            <a:endParaRPr lang="en-US" sz="4000" dirty="0">
              <a:solidFill>
                <a:schemeClr val="tx1">
                  <a:lumMod val="85000"/>
                  <a:lumOff val="15000"/>
                </a:schemeClr>
              </a:solidFill>
              <a:latin typeface="Quicksand"/>
            </a:endParaRPr>
          </a:p>
          <a:p>
            <a:pPr lvl="0"/>
            <a:endParaRPr lang="en-US" sz="1600" dirty="0">
              <a:latin typeface="Quicksand"/>
            </a:endParaRPr>
          </a:p>
          <a:p>
            <a:pPr lvl="0"/>
            <a:r>
              <a:rPr lang="en-US" sz="4400" dirty="0">
                <a:solidFill>
                  <a:schemeClr val="tx2"/>
                </a:solidFill>
                <a:latin typeface="Quicksand Bold" panose="020B0604020202020204" charset="0"/>
              </a:rPr>
              <a:t>Conclusion: </a:t>
            </a:r>
            <a:r>
              <a:rPr lang="en-US" sz="4000" dirty="0">
                <a:solidFill>
                  <a:schemeClr val="tx1">
                    <a:lumMod val="85000"/>
                    <a:lumOff val="15000"/>
                  </a:schemeClr>
                </a:solidFill>
                <a:latin typeface="Quicksand"/>
              </a:rPr>
              <a:t>Tell them again what you’ve already told them </a:t>
            </a:r>
            <a:endParaRPr lang="en-US" sz="4400" dirty="0">
              <a:solidFill>
                <a:schemeClr val="tx1">
                  <a:lumMod val="85000"/>
                  <a:lumOff val="15000"/>
                </a:schemeClr>
              </a:solidFill>
              <a:latin typeface="Quicksand"/>
            </a:endParaRPr>
          </a:p>
          <a:p>
            <a:pPr marL="0" lvl="0" indent="0">
              <a:lnSpc>
                <a:spcPct val="150000"/>
              </a:lnSpc>
            </a:pPr>
            <a:endParaRPr lang="en-US" sz="2400" dirty="0">
              <a:solidFill>
                <a:srgbClr val="0F4662"/>
              </a:solidFill>
              <a:latin typeface="Quicksand"/>
            </a:endParaRPr>
          </a:p>
          <a:p>
            <a:pPr marL="0" lvl="0" indent="0">
              <a:lnSpc>
                <a:spcPct val="150000"/>
              </a:lnSpc>
            </a:pPr>
            <a:endParaRPr lang="en-US" sz="2400" dirty="0">
              <a:solidFill>
                <a:srgbClr val="0F4662"/>
              </a:solidFill>
              <a:latin typeface="Quicksand"/>
            </a:endParaRPr>
          </a:p>
          <a:p>
            <a:pPr marL="0" lvl="0" indent="0" algn="r">
              <a:lnSpc>
                <a:spcPct val="150000"/>
              </a:lnSpc>
            </a:pPr>
            <a:r>
              <a:rPr lang="en-US" sz="2400" dirty="0">
                <a:solidFill>
                  <a:srgbClr val="0F4662"/>
                </a:solidFill>
                <a:latin typeface="Quicksand"/>
              </a:rPr>
              <a:t>(Language Services Centre, 2001)</a:t>
            </a:r>
          </a:p>
        </p:txBody>
      </p:sp>
      <p:sp>
        <p:nvSpPr>
          <p:cNvPr id="6" name="TextBox 6"/>
          <p:cNvSpPr txBox="1"/>
          <p:nvPr/>
        </p:nvSpPr>
        <p:spPr>
          <a:xfrm>
            <a:off x="1028700" y="599709"/>
            <a:ext cx="8048163" cy="1099019"/>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Structure of a presentation</a:t>
            </a:r>
          </a:p>
        </p:txBody>
      </p:sp>
      <p:sp>
        <p:nvSpPr>
          <p:cNvPr id="3" name="TextBox 3">
            <a:extLst>
              <a:ext uri="{FF2B5EF4-FFF2-40B4-BE49-F238E27FC236}">
                <a16:creationId xmlns:a16="http://schemas.microsoft.com/office/drawing/2014/main" id="{E8F08568-DCB6-2DDC-1316-25F81A503253}"/>
              </a:ext>
            </a:extLst>
          </p:cNvPr>
          <p:cNvSpPr txBox="1"/>
          <p:nvPr/>
        </p:nvSpPr>
        <p:spPr>
          <a:xfrm>
            <a:off x="2283823" y="2644835"/>
            <a:ext cx="4775418" cy="936475"/>
          </a:xfrm>
          <a:prstGeom prst="rect">
            <a:avLst/>
          </a:prstGeom>
        </p:spPr>
        <p:txBody>
          <a:bodyPr lIns="0" tIns="0" rIns="0" bIns="0" rtlCol="0" anchor="t">
            <a:spAutoFit/>
          </a:bodyPr>
          <a:lstStyle/>
          <a:p>
            <a:pPr marL="0" lvl="0" indent="0" algn="l">
              <a:lnSpc>
                <a:spcPts val="8400"/>
              </a:lnSpc>
            </a:pPr>
            <a:r>
              <a:rPr lang="en-US" sz="4400" spc="300" dirty="0">
                <a:solidFill>
                  <a:schemeClr val="tx1">
                    <a:lumMod val="50000"/>
                    <a:lumOff val="50000"/>
                  </a:schemeClr>
                </a:solidFill>
                <a:latin typeface="Helios Extended Bold"/>
              </a:rPr>
              <a:t>01</a:t>
            </a:r>
          </a:p>
        </p:txBody>
      </p:sp>
      <p:sp>
        <p:nvSpPr>
          <p:cNvPr id="4" name="TextBox 3">
            <a:extLst>
              <a:ext uri="{FF2B5EF4-FFF2-40B4-BE49-F238E27FC236}">
                <a16:creationId xmlns:a16="http://schemas.microsoft.com/office/drawing/2014/main" id="{3B26E614-3258-FEF9-C724-AB6A41EC580B}"/>
              </a:ext>
            </a:extLst>
          </p:cNvPr>
          <p:cNvSpPr txBox="1"/>
          <p:nvPr/>
        </p:nvSpPr>
        <p:spPr>
          <a:xfrm>
            <a:off x="2283823" y="4778435"/>
            <a:ext cx="4775418" cy="936475"/>
          </a:xfrm>
          <a:prstGeom prst="rect">
            <a:avLst/>
          </a:prstGeom>
        </p:spPr>
        <p:txBody>
          <a:bodyPr lIns="0" tIns="0" rIns="0" bIns="0" rtlCol="0" anchor="t">
            <a:spAutoFit/>
          </a:bodyPr>
          <a:lstStyle/>
          <a:p>
            <a:pPr marL="0" lvl="0" indent="0" algn="l">
              <a:lnSpc>
                <a:spcPts val="8400"/>
              </a:lnSpc>
            </a:pPr>
            <a:r>
              <a:rPr lang="en-US" sz="4400" spc="300" dirty="0">
                <a:solidFill>
                  <a:schemeClr val="tx1">
                    <a:lumMod val="50000"/>
                    <a:lumOff val="50000"/>
                  </a:schemeClr>
                </a:solidFill>
                <a:latin typeface="Helios Extended Bold"/>
              </a:rPr>
              <a:t>02</a:t>
            </a:r>
          </a:p>
        </p:txBody>
      </p:sp>
      <p:sp>
        <p:nvSpPr>
          <p:cNvPr id="5" name="TextBox 3">
            <a:extLst>
              <a:ext uri="{FF2B5EF4-FFF2-40B4-BE49-F238E27FC236}">
                <a16:creationId xmlns:a16="http://schemas.microsoft.com/office/drawing/2014/main" id="{4A0042BC-C2DF-DC59-C55F-79A34408437E}"/>
              </a:ext>
            </a:extLst>
          </p:cNvPr>
          <p:cNvSpPr txBox="1"/>
          <p:nvPr/>
        </p:nvSpPr>
        <p:spPr>
          <a:xfrm>
            <a:off x="2283823" y="6340624"/>
            <a:ext cx="4775418" cy="972000"/>
          </a:xfrm>
          <a:prstGeom prst="rect">
            <a:avLst/>
          </a:prstGeom>
        </p:spPr>
        <p:txBody>
          <a:bodyPr lIns="0" tIns="0" rIns="0" bIns="0" rtlCol="0" anchor="t">
            <a:spAutoFit/>
          </a:bodyPr>
          <a:lstStyle/>
          <a:p>
            <a:pPr marL="0" lvl="0" indent="0" algn="l">
              <a:lnSpc>
                <a:spcPts val="8400"/>
              </a:lnSpc>
            </a:pPr>
            <a:r>
              <a:rPr lang="en-US" sz="4400" spc="300" dirty="0">
                <a:solidFill>
                  <a:schemeClr val="tx1">
                    <a:lumMod val="50000"/>
                    <a:lumOff val="50000"/>
                  </a:schemeClr>
                </a:solidFill>
                <a:latin typeface="Helios Extended Bold"/>
              </a:rPr>
              <a:t>03</a:t>
            </a:r>
          </a:p>
        </p:txBody>
      </p:sp>
    </p:spTree>
    <p:extLst>
      <p:ext uri="{BB962C8B-B14F-4D97-AF65-F5344CB8AC3E}">
        <p14:creationId xmlns:p14="http://schemas.microsoft.com/office/powerpoint/2010/main" val="59755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lvl="0">
              <a:lnSpc>
                <a:spcPts val="8959"/>
              </a:lnSpc>
              <a:spcBef>
                <a:spcPct val="0"/>
              </a:spcBef>
            </a:pPr>
            <a:r>
              <a:rPr lang="en-US" sz="6399" dirty="0">
                <a:solidFill>
                  <a:srgbClr val="0F4662"/>
                </a:solidFill>
                <a:latin typeface="Cormorant Garamond Bold Italics"/>
              </a:rPr>
              <a:t>Assertive language</a:t>
            </a:r>
          </a:p>
        </p:txBody>
      </p:sp>
      <p:graphicFrame>
        <p:nvGraphicFramePr>
          <p:cNvPr id="6" name="Tabla 8">
            <a:extLst>
              <a:ext uri="{FF2B5EF4-FFF2-40B4-BE49-F238E27FC236}">
                <a16:creationId xmlns:a16="http://schemas.microsoft.com/office/drawing/2014/main" id="{F21C8576-7DFF-C247-E1AD-C15D2D5ECA8B}"/>
              </a:ext>
            </a:extLst>
          </p:cNvPr>
          <p:cNvGraphicFramePr>
            <a:graphicFrameLocks/>
          </p:cNvGraphicFramePr>
          <p:nvPr>
            <p:extLst>
              <p:ext uri="{D42A27DB-BD31-4B8C-83A1-F6EECF244321}">
                <p14:modId xmlns:p14="http://schemas.microsoft.com/office/powerpoint/2010/main" val="1015737239"/>
              </p:ext>
            </p:extLst>
          </p:nvPr>
        </p:nvGraphicFramePr>
        <p:xfrm>
          <a:off x="1371600" y="2781300"/>
          <a:ext cx="14219236" cy="6391270"/>
        </p:xfrm>
        <a:graphic>
          <a:graphicData uri="http://schemas.openxmlformats.org/drawingml/2006/table">
            <a:tbl>
              <a:tblPr firstRow="1" bandRow="1">
                <a:tableStyleId>{5C22544A-7EE6-4342-B048-85BDC9FD1C3A}</a:tableStyleId>
              </a:tblPr>
              <a:tblGrid>
                <a:gridCol w="7109618">
                  <a:extLst>
                    <a:ext uri="{9D8B030D-6E8A-4147-A177-3AD203B41FA5}">
                      <a16:colId xmlns:a16="http://schemas.microsoft.com/office/drawing/2014/main" val="2796086793"/>
                    </a:ext>
                  </a:extLst>
                </a:gridCol>
                <a:gridCol w="7109618">
                  <a:extLst>
                    <a:ext uri="{9D8B030D-6E8A-4147-A177-3AD203B41FA5}">
                      <a16:colId xmlns:a16="http://schemas.microsoft.com/office/drawing/2014/main" val="2858488572"/>
                    </a:ext>
                  </a:extLst>
                </a:gridCol>
              </a:tblGrid>
              <a:tr h="1057270">
                <a:tc>
                  <a:txBody>
                    <a:bodyPr/>
                    <a:lstStyle/>
                    <a:p>
                      <a:pPr algn="ctr"/>
                      <a:r>
                        <a:rPr lang="en-US" sz="4000" dirty="0">
                          <a:latin typeface="Quicksand Bold" panose="020B0604020202020204" charset="0"/>
                        </a:rPr>
                        <a:t>AGGRESSION</a:t>
                      </a:r>
                    </a:p>
                  </a:txBody>
                  <a:tcPr>
                    <a:solidFill>
                      <a:schemeClr val="tx2"/>
                    </a:solidFill>
                  </a:tcPr>
                </a:tc>
                <a:tc>
                  <a:txBody>
                    <a:bodyPr/>
                    <a:lstStyle/>
                    <a:p>
                      <a:pPr algn="ctr"/>
                      <a:r>
                        <a:rPr lang="en-US" sz="4000" dirty="0">
                          <a:latin typeface="Quicksand Bold" panose="020B0604020202020204" charset="0"/>
                        </a:rPr>
                        <a:t>ASSERTIVENESS</a:t>
                      </a:r>
                    </a:p>
                  </a:txBody>
                  <a:tcPr>
                    <a:solidFill>
                      <a:schemeClr val="tx2"/>
                    </a:solidFill>
                  </a:tcPr>
                </a:tc>
                <a:extLst>
                  <a:ext uri="{0D108BD9-81ED-4DB2-BD59-A6C34878D82A}">
                    <a16:rowId xmlns:a16="http://schemas.microsoft.com/office/drawing/2014/main" val="1381401808"/>
                  </a:ext>
                </a:extLst>
              </a:tr>
              <a:tr h="1647852">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1947767220"/>
                  </a:ext>
                </a:extLst>
              </a:tr>
              <a:tr h="1028678">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304067620"/>
                  </a:ext>
                </a:extLst>
              </a:tr>
              <a:tr h="1600200">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185284881"/>
                  </a:ext>
                </a:extLst>
              </a:tr>
              <a:tr h="1057270">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3422936403"/>
                  </a:ext>
                </a:extLst>
              </a:tr>
            </a:tbl>
          </a:graphicData>
        </a:graphic>
      </p:graphicFrame>
      <p:sp>
        <p:nvSpPr>
          <p:cNvPr id="9" name="CuadroTexto 8">
            <a:extLst>
              <a:ext uri="{FF2B5EF4-FFF2-40B4-BE49-F238E27FC236}">
                <a16:creationId xmlns:a16="http://schemas.microsoft.com/office/drawing/2014/main" id="{59B27B16-9B90-9705-5D31-DC4DA7F039F6}"/>
              </a:ext>
            </a:extLst>
          </p:cNvPr>
          <p:cNvSpPr txBox="1"/>
          <p:nvPr/>
        </p:nvSpPr>
        <p:spPr>
          <a:xfrm>
            <a:off x="1548926" y="4027204"/>
            <a:ext cx="6908230" cy="646331"/>
          </a:xfrm>
          <a:prstGeom prst="rect">
            <a:avLst/>
          </a:prstGeom>
          <a:noFill/>
        </p:spPr>
        <p:txBody>
          <a:bodyPr wrap="square" rtlCol="0">
            <a:spAutoFit/>
          </a:bodyPr>
          <a:lstStyle/>
          <a:p>
            <a:r>
              <a:rPr lang="en-US" sz="3600" dirty="0">
                <a:effectLst/>
                <a:latin typeface="Quicksand" panose="020B0604020202020204" charset="0"/>
                <a:ea typeface="Calibri" panose="020F0502020204030204" pitchFamily="34" charset="0"/>
                <a:cs typeface="Times New Roman" panose="02020603050405020304" pitchFamily="18" charset="0"/>
              </a:rPr>
              <a:t>Only your need</a:t>
            </a:r>
            <a:r>
              <a:rPr lang="en-US" sz="3600" dirty="0">
                <a:latin typeface="Quicksand" panose="020B0604020202020204" charset="0"/>
                <a:ea typeface="Calibri" panose="020F0502020204030204" pitchFamily="34" charset="0"/>
                <a:cs typeface="Times New Roman" panose="02020603050405020304" pitchFamily="18" charset="0"/>
              </a:rPr>
              <a:t>s</a:t>
            </a:r>
            <a:r>
              <a:rPr lang="en-US" sz="3600" dirty="0">
                <a:effectLst/>
                <a:latin typeface="Quicksand" panose="020B0604020202020204" charset="0"/>
                <a:ea typeface="Calibri" panose="020F0502020204030204" pitchFamily="34" charset="0"/>
                <a:cs typeface="Times New Roman" panose="02020603050405020304" pitchFamily="18" charset="0"/>
              </a:rPr>
              <a:t> matter.</a:t>
            </a:r>
            <a:endParaRPr lang="en-US" sz="3600" dirty="0">
              <a:latin typeface="Quicksand" panose="020B0604020202020204" charset="0"/>
            </a:endParaRPr>
          </a:p>
        </p:txBody>
      </p:sp>
      <p:sp>
        <p:nvSpPr>
          <p:cNvPr id="10" name="CuadroTexto 9">
            <a:extLst>
              <a:ext uri="{FF2B5EF4-FFF2-40B4-BE49-F238E27FC236}">
                <a16:creationId xmlns:a16="http://schemas.microsoft.com/office/drawing/2014/main" id="{DABD7A7F-C4B2-9C12-A537-0354A4CC721C}"/>
              </a:ext>
            </a:extLst>
          </p:cNvPr>
          <p:cNvSpPr txBox="1"/>
          <p:nvPr/>
        </p:nvSpPr>
        <p:spPr>
          <a:xfrm>
            <a:off x="8650522" y="3975977"/>
            <a:ext cx="6908230" cy="1200329"/>
          </a:xfrm>
          <a:prstGeom prst="rect">
            <a:avLst/>
          </a:prstGeom>
          <a:noFill/>
        </p:spPr>
        <p:txBody>
          <a:bodyPr wrap="square" rtlCol="0">
            <a:spAutoFit/>
          </a:bodyPr>
          <a:lstStyle/>
          <a:p>
            <a:r>
              <a:rPr lang="en-US" sz="3600" dirty="0">
                <a:effectLst/>
                <a:latin typeface="Quicksand" panose="020B0604020202020204" charset="0"/>
                <a:ea typeface="Calibri" panose="020F0502020204030204" pitchFamily="34" charset="0"/>
                <a:cs typeface="Times New Roman" panose="02020603050405020304" pitchFamily="18" charset="0"/>
              </a:rPr>
              <a:t>Consider the needs of others as well as yours.</a:t>
            </a:r>
            <a:endParaRPr lang="en-US" sz="3600" dirty="0">
              <a:latin typeface="Quicksand" panose="020B0604020202020204" charset="0"/>
            </a:endParaRPr>
          </a:p>
        </p:txBody>
      </p:sp>
      <p:sp>
        <p:nvSpPr>
          <p:cNvPr id="11" name="CuadroTexto 10">
            <a:extLst>
              <a:ext uri="{FF2B5EF4-FFF2-40B4-BE49-F238E27FC236}">
                <a16:creationId xmlns:a16="http://schemas.microsoft.com/office/drawing/2014/main" id="{1EFF0F89-D7FE-9969-D4B4-987A3BF1F4D1}"/>
              </a:ext>
            </a:extLst>
          </p:cNvPr>
          <p:cNvSpPr txBox="1"/>
          <p:nvPr/>
        </p:nvSpPr>
        <p:spPr>
          <a:xfrm>
            <a:off x="1544915" y="5709941"/>
            <a:ext cx="6908230" cy="646331"/>
          </a:xfrm>
          <a:prstGeom prst="rect">
            <a:avLst/>
          </a:prstGeom>
          <a:noFill/>
        </p:spPr>
        <p:txBody>
          <a:bodyPr wrap="square" rtlCol="0">
            <a:spAutoFit/>
          </a:bodyPr>
          <a:lstStyle/>
          <a:p>
            <a:r>
              <a:rPr lang="en-US" sz="3600" dirty="0">
                <a:effectLst/>
                <a:latin typeface="Quicksand" panose="020B0604020202020204" charset="0"/>
                <a:ea typeface="Calibri" panose="020F0502020204030204" pitchFamily="34" charset="0"/>
                <a:cs typeface="Times New Roman" panose="02020603050405020304" pitchFamily="18" charset="0"/>
              </a:rPr>
              <a:t>Damages relationships.</a:t>
            </a:r>
            <a:endParaRPr lang="en-US" sz="3600" dirty="0">
              <a:latin typeface="Quicksand" panose="020B0604020202020204" charset="0"/>
            </a:endParaRPr>
          </a:p>
        </p:txBody>
      </p:sp>
      <p:sp>
        <p:nvSpPr>
          <p:cNvPr id="12" name="CuadroTexto 11">
            <a:extLst>
              <a:ext uri="{FF2B5EF4-FFF2-40B4-BE49-F238E27FC236}">
                <a16:creationId xmlns:a16="http://schemas.microsoft.com/office/drawing/2014/main" id="{B2801D35-8997-D9B8-FA84-7A10FC085520}"/>
              </a:ext>
            </a:extLst>
          </p:cNvPr>
          <p:cNvSpPr txBox="1"/>
          <p:nvPr/>
        </p:nvSpPr>
        <p:spPr>
          <a:xfrm>
            <a:off x="8618439" y="5709941"/>
            <a:ext cx="6908230" cy="646331"/>
          </a:xfrm>
          <a:prstGeom prst="rect">
            <a:avLst/>
          </a:prstGeom>
          <a:noFill/>
        </p:spPr>
        <p:txBody>
          <a:bodyPr wrap="square" rtlCol="0">
            <a:spAutoFit/>
          </a:bodyPr>
          <a:lstStyle/>
          <a:p>
            <a:r>
              <a:rPr lang="en-US" sz="3600" dirty="0">
                <a:effectLst/>
                <a:latin typeface="Quicksand" panose="020B0604020202020204" charset="0"/>
                <a:ea typeface="Calibri" panose="020F0502020204030204" pitchFamily="34" charset="0"/>
                <a:cs typeface="Times New Roman" panose="02020603050405020304" pitchFamily="18" charset="0"/>
              </a:rPr>
              <a:t>Strengthens relationships</a:t>
            </a:r>
            <a:endParaRPr lang="en-US" sz="3600" dirty="0">
              <a:latin typeface="Quicksand" panose="020B0604020202020204" charset="0"/>
            </a:endParaRPr>
          </a:p>
        </p:txBody>
      </p:sp>
      <p:sp>
        <p:nvSpPr>
          <p:cNvPr id="13" name="CuadroTexto 12">
            <a:extLst>
              <a:ext uri="{FF2B5EF4-FFF2-40B4-BE49-F238E27FC236}">
                <a16:creationId xmlns:a16="http://schemas.microsoft.com/office/drawing/2014/main" id="{50D34869-8FD2-4008-4A90-F871109E0A3F}"/>
              </a:ext>
            </a:extLst>
          </p:cNvPr>
          <p:cNvSpPr txBox="1"/>
          <p:nvPr/>
        </p:nvSpPr>
        <p:spPr>
          <a:xfrm>
            <a:off x="1568978" y="6746347"/>
            <a:ext cx="6908230" cy="1200329"/>
          </a:xfrm>
          <a:prstGeom prst="rect">
            <a:avLst/>
          </a:prstGeom>
          <a:noFill/>
        </p:spPr>
        <p:txBody>
          <a:bodyPr wrap="square" rtlCol="0">
            <a:spAutoFit/>
          </a:bodyPr>
          <a:lstStyle/>
          <a:p>
            <a:r>
              <a:rPr lang="es-ES" sz="3600" dirty="0">
                <a:effectLst/>
                <a:latin typeface="Quicksand" panose="020B0604020202020204" charset="0"/>
                <a:ea typeface="Calibri" panose="020F0502020204030204" pitchFamily="34" charset="0"/>
                <a:cs typeface="Times New Roman" panose="02020603050405020304" pitchFamily="18" charset="0"/>
              </a:rPr>
              <a:t>May lead </a:t>
            </a:r>
            <a:r>
              <a:rPr lang="es-ES" sz="3600" dirty="0" err="1">
                <a:effectLst/>
                <a:latin typeface="Quicksand" panose="020B0604020202020204" charset="0"/>
                <a:ea typeface="Calibri" panose="020F0502020204030204" pitchFamily="34" charset="0"/>
                <a:cs typeface="Times New Roman" panose="02020603050405020304" pitchFamily="18" charset="0"/>
              </a:rPr>
              <a:t>to</a:t>
            </a:r>
            <a:r>
              <a:rPr lang="es-ES" sz="3600" dirty="0">
                <a:effectLst/>
                <a:latin typeface="Quicksand" panose="020B0604020202020204" charset="0"/>
                <a:ea typeface="Calibri" panose="020F0502020204030204" pitchFamily="34" charset="0"/>
                <a:cs typeface="Times New Roman" panose="02020603050405020304" pitchFamily="18" charset="0"/>
              </a:rPr>
              <a:t> </a:t>
            </a:r>
            <a:r>
              <a:rPr lang="es-ES" sz="3600" dirty="0" err="1">
                <a:effectLst/>
                <a:latin typeface="Quicksand" panose="020B0604020202020204" charset="0"/>
                <a:ea typeface="Calibri" panose="020F0502020204030204" pitchFamily="34" charset="0"/>
                <a:cs typeface="Times New Roman" panose="02020603050405020304" pitchFamily="18" charset="0"/>
              </a:rPr>
              <a:t>shouting</a:t>
            </a:r>
            <a:r>
              <a:rPr lang="es-ES" sz="3600" dirty="0">
                <a:effectLst/>
                <a:latin typeface="Quicksand" panose="020B0604020202020204" charset="0"/>
                <a:ea typeface="Calibri" panose="020F0502020204030204" pitchFamily="34" charset="0"/>
                <a:cs typeface="Times New Roman" panose="02020603050405020304" pitchFamily="18" charset="0"/>
              </a:rPr>
              <a:t> </a:t>
            </a:r>
            <a:r>
              <a:rPr lang="es-ES" sz="3600" dirty="0" err="1">
                <a:effectLst/>
                <a:latin typeface="Quicksand" panose="020B0604020202020204" charset="0"/>
                <a:ea typeface="Calibri" panose="020F0502020204030204" pitchFamily="34" charset="0"/>
                <a:cs typeface="Times New Roman" panose="02020603050405020304" pitchFamily="18" charset="0"/>
              </a:rPr>
              <a:t>or</a:t>
            </a:r>
            <a:r>
              <a:rPr lang="es-ES" sz="3600" dirty="0">
                <a:effectLst/>
                <a:latin typeface="Quicksand" panose="020B0604020202020204" charset="0"/>
                <a:ea typeface="Calibri" panose="020F0502020204030204" pitchFamily="34" charset="0"/>
                <a:cs typeface="Times New Roman" panose="02020603050405020304" pitchFamily="18" charset="0"/>
              </a:rPr>
              <a:t> </a:t>
            </a:r>
            <a:r>
              <a:rPr lang="es-ES" sz="3600" dirty="0" err="1">
                <a:effectLst/>
                <a:latin typeface="Quicksand" panose="020B0604020202020204" charset="0"/>
                <a:ea typeface="Calibri" panose="020F0502020204030204" pitchFamily="34" charset="0"/>
                <a:cs typeface="Times New Roman" panose="02020603050405020304" pitchFamily="18" charset="0"/>
              </a:rPr>
              <a:t>physical</a:t>
            </a:r>
            <a:r>
              <a:rPr lang="es-ES" sz="3600" dirty="0">
                <a:effectLst/>
                <a:latin typeface="Quicksand" panose="020B0604020202020204" charset="0"/>
                <a:ea typeface="Calibri" panose="020F0502020204030204" pitchFamily="34" charset="0"/>
                <a:cs typeface="Times New Roman" panose="02020603050405020304" pitchFamily="18" charset="0"/>
              </a:rPr>
              <a:t> </a:t>
            </a:r>
            <a:r>
              <a:rPr lang="es-ES" sz="3600" dirty="0" err="1">
                <a:effectLst/>
                <a:latin typeface="Quicksand" panose="020B0604020202020204" charset="0"/>
                <a:ea typeface="Calibri" panose="020F0502020204030204" pitchFamily="34" charset="0"/>
                <a:cs typeface="Times New Roman" panose="02020603050405020304" pitchFamily="18" charset="0"/>
              </a:rPr>
              <a:t>aggression</a:t>
            </a:r>
            <a:r>
              <a:rPr lang="en-US" sz="3600" dirty="0">
                <a:effectLst/>
                <a:latin typeface="Quicksand" panose="020B0604020202020204" charset="0"/>
                <a:ea typeface="Calibri" panose="020F0502020204030204" pitchFamily="34" charset="0"/>
                <a:cs typeface="Times New Roman" panose="02020603050405020304" pitchFamily="18" charset="0"/>
              </a:rPr>
              <a:t>.</a:t>
            </a:r>
            <a:endParaRPr lang="en-US" sz="3600" dirty="0">
              <a:latin typeface="Quicksand" panose="020B0604020202020204" charset="0"/>
            </a:endParaRPr>
          </a:p>
        </p:txBody>
      </p:sp>
      <p:sp>
        <p:nvSpPr>
          <p:cNvPr id="14" name="CuadroTexto 13">
            <a:extLst>
              <a:ext uri="{FF2B5EF4-FFF2-40B4-BE49-F238E27FC236}">
                <a16:creationId xmlns:a16="http://schemas.microsoft.com/office/drawing/2014/main" id="{28245B93-0DD2-D886-E937-F03D86726D7E}"/>
              </a:ext>
            </a:extLst>
          </p:cNvPr>
          <p:cNvSpPr txBox="1"/>
          <p:nvPr/>
        </p:nvSpPr>
        <p:spPr>
          <a:xfrm>
            <a:off x="8618439" y="6746346"/>
            <a:ext cx="6908230" cy="1200329"/>
          </a:xfrm>
          <a:prstGeom prst="rect">
            <a:avLst/>
          </a:prstGeom>
          <a:noFill/>
        </p:spPr>
        <p:txBody>
          <a:bodyPr wrap="square" rtlCol="0">
            <a:spAutoFit/>
          </a:bodyPr>
          <a:lstStyle/>
          <a:p>
            <a:r>
              <a:rPr lang="es-ES" sz="3600" dirty="0">
                <a:effectLst/>
                <a:latin typeface="Quicksand" panose="020B0604020202020204" charset="0"/>
                <a:ea typeface="Calibri" panose="020F0502020204030204" pitchFamily="34" charset="0"/>
                <a:cs typeface="Times New Roman" panose="02020603050405020304" pitchFamily="18" charset="0"/>
              </a:rPr>
              <a:t>Uses </a:t>
            </a:r>
            <a:r>
              <a:rPr lang="es-ES" sz="3600" dirty="0" err="1">
                <a:effectLst/>
                <a:latin typeface="Quicksand" panose="020B0604020202020204" charset="0"/>
                <a:ea typeface="Calibri" panose="020F0502020204030204" pitchFamily="34" charset="0"/>
                <a:cs typeface="Times New Roman" panose="02020603050405020304" pitchFamily="18" charset="0"/>
              </a:rPr>
              <a:t>clear</a:t>
            </a:r>
            <a:r>
              <a:rPr lang="es-ES" sz="3600" dirty="0">
                <a:effectLst/>
                <a:latin typeface="Quicksand" panose="020B0604020202020204" charset="0"/>
                <a:ea typeface="Calibri" panose="020F0502020204030204" pitchFamily="34" charset="0"/>
                <a:cs typeface="Times New Roman" panose="02020603050405020304" pitchFamily="18" charset="0"/>
              </a:rPr>
              <a:t> </a:t>
            </a:r>
            <a:r>
              <a:rPr lang="es-ES" sz="3600" dirty="0" err="1">
                <a:effectLst/>
                <a:latin typeface="Quicksand" panose="020B0604020202020204" charset="0"/>
                <a:ea typeface="Calibri" panose="020F0502020204030204" pitchFamily="34" charset="0"/>
                <a:cs typeface="Times New Roman" panose="02020603050405020304" pitchFamily="18" charset="0"/>
              </a:rPr>
              <a:t>language</a:t>
            </a:r>
            <a:r>
              <a:rPr lang="es-ES" sz="3600" dirty="0">
                <a:effectLst/>
                <a:latin typeface="Quicksand" panose="020B0604020202020204" charset="0"/>
                <a:ea typeface="Calibri" panose="020F0502020204030204" pitchFamily="34" charset="0"/>
                <a:cs typeface="Times New Roman" panose="02020603050405020304" pitchFamily="18" charset="0"/>
              </a:rPr>
              <a:t> </a:t>
            </a:r>
            <a:r>
              <a:rPr lang="es-ES" sz="3600" dirty="0" err="1">
                <a:effectLst/>
                <a:latin typeface="Quicksand" panose="020B0604020202020204" charset="0"/>
                <a:ea typeface="Calibri" panose="020F0502020204030204" pitchFamily="34" charset="0"/>
                <a:cs typeface="Times New Roman" panose="02020603050405020304" pitchFamily="18" charset="0"/>
              </a:rPr>
              <a:t>to</a:t>
            </a:r>
            <a:r>
              <a:rPr lang="es-ES" sz="3600" dirty="0">
                <a:effectLst/>
                <a:latin typeface="Quicksand" panose="020B0604020202020204" charset="0"/>
                <a:ea typeface="Calibri" panose="020F0502020204030204" pitchFamily="34" charset="0"/>
                <a:cs typeface="Times New Roman" panose="02020603050405020304" pitchFamily="18" charset="0"/>
              </a:rPr>
              <a:t> </a:t>
            </a:r>
            <a:r>
              <a:rPr lang="es-ES" sz="3600" dirty="0" err="1">
                <a:effectLst/>
                <a:latin typeface="Quicksand" panose="020B0604020202020204" charset="0"/>
                <a:ea typeface="Calibri" panose="020F0502020204030204" pitchFamily="34" charset="0"/>
                <a:cs typeface="Times New Roman" panose="02020603050405020304" pitchFamily="18" charset="0"/>
              </a:rPr>
              <a:t>get</a:t>
            </a:r>
            <a:r>
              <a:rPr lang="es-ES" sz="3600" dirty="0">
                <a:effectLst/>
                <a:latin typeface="Quicksand" panose="020B0604020202020204" charset="0"/>
                <a:ea typeface="Calibri" panose="020F0502020204030204" pitchFamily="34" charset="0"/>
                <a:cs typeface="Times New Roman" panose="02020603050405020304" pitchFamily="18" charset="0"/>
              </a:rPr>
              <a:t> </a:t>
            </a:r>
            <a:r>
              <a:rPr lang="es-ES" sz="3600" dirty="0" err="1">
                <a:effectLst/>
                <a:latin typeface="Quicksand" panose="020B0604020202020204" charset="0"/>
                <a:ea typeface="Calibri" panose="020F0502020204030204" pitchFamily="34" charset="0"/>
                <a:cs typeface="Times New Roman" panose="02020603050405020304" pitchFamily="18" charset="0"/>
              </a:rPr>
              <a:t>point</a:t>
            </a:r>
            <a:r>
              <a:rPr lang="es-ES" sz="3600" dirty="0">
                <a:effectLst/>
                <a:latin typeface="Quicksand" panose="020B0604020202020204" charset="0"/>
                <a:ea typeface="Calibri" panose="020F0502020204030204" pitchFamily="34" charset="0"/>
                <a:cs typeface="Times New Roman" panose="02020603050405020304" pitchFamily="18" charset="0"/>
              </a:rPr>
              <a:t> </a:t>
            </a:r>
            <a:r>
              <a:rPr lang="es-ES" sz="3600" dirty="0" err="1">
                <a:effectLst/>
                <a:latin typeface="Quicksand" panose="020B0604020202020204" charset="0"/>
                <a:ea typeface="Calibri" panose="020F0502020204030204" pitchFamily="34" charset="0"/>
                <a:cs typeface="Times New Roman" panose="02020603050405020304" pitchFamily="18" charset="0"/>
              </a:rPr>
              <a:t>across</a:t>
            </a:r>
            <a:r>
              <a:rPr lang="en-US" sz="3600" dirty="0">
                <a:effectLst/>
                <a:latin typeface="Quicksand" panose="020B0604020202020204" charset="0"/>
                <a:ea typeface="Calibri" panose="020F0502020204030204" pitchFamily="34" charset="0"/>
                <a:cs typeface="Times New Roman" panose="02020603050405020304" pitchFamily="18" charset="0"/>
              </a:rPr>
              <a:t>.</a:t>
            </a:r>
            <a:endParaRPr lang="en-US" sz="3600" dirty="0">
              <a:latin typeface="Quicksand" panose="020B0604020202020204" charset="0"/>
            </a:endParaRPr>
          </a:p>
        </p:txBody>
      </p:sp>
      <p:sp>
        <p:nvSpPr>
          <p:cNvPr id="5" name="CuadroTexto 4">
            <a:extLst>
              <a:ext uri="{FF2B5EF4-FFF2-40B4-BE49-F238E27FC236}">
                <a16:creationId xmlns:a16="http://schemas.microsoft.com/office/drawing/2014/main" id="{82C0C830-FFFA-B62F-255B-A59B376B129B}"/>
              </a:ext>
            </a:extLst>
          </p:cNvPr>
          <p:cNvSpPr txBox="1"/>
          <p:nvPr/>
        </p:nvSpPr>
        <p:spPr>
          <a:xfrm>
            <a:off x="1646181" y="8336751"/>
            <a:ext cx="6908230" cy="646331"/>
          </a:xfrm>
          <a:prstGeom prst="rect">
            <a:avLst/>
          </a:prstGeom>
          <a:noFill/>
        </p:spPr>
        <p:txBody>
          <a:bodyPr wrap="square" rtlCol="0">
            <a:spAutoFit/>
          </a:bodyPr>
          <a:lstStyle/>
          <a:p>
            <a:r>
              <a:rPr lang="es-ES" sz="3600" dirty="0" err="1">
                <a:effectLst/>
                <a:latin typeface="Quicksand" panose="020B0604020202020204" charset="0"/>
                <a:ea typeface="Calibri" panose="020F0502020204030204" pitchFamily="34" charset="0"/>
                <a:cs typeface="Times New Roman" panose="02020603050405020304" pitchFamily="18" charset="0"/>
              </a:rPr>
              <a:t>Damages</a:t>
            </a:r>
            <a:r>
              <a:rPr lang="es-ES" sz="3600" dirty="0">
                <a:effectLst/>
                <a:latin typeface="Quicksand" panose="020B0604020202020204" charset="0"/>
                <a:ea typeface="Calibri" panose="020F0502020204030204" pitchFamily="34" charset="0"/>
                <a:cs typeface="Times New Roman" panose="02020603050405020304" pitchFamily="18" charset="0"/>
              </a:rPr>
              <a:t> </a:t>
            </a:r>
            <a:r>
              <a:rPr lang="es-ES" sz="3600" dirty="0" err="1">
                <a:effectLst/>
                <a:latin typeface="Quicksand" panose="020B0604020202020204" charset="0"/>
                <a:ea typeface="Calibri" panose="020F0502020204030204" pitchFamily="34" charset="0"/>
                <a:cs typeface="Times New Roman" panose="02020603050405020304" pitchFamily="18" charset="0"/>
              </a:rPr>
              <a:t>self-esteem</a:t>
            </a:r>
            <a:r>
              <a:rPr lang="en-US" sz="3600" dirty="0">
                <a:effectLst/>
                <a:latin typeface="Quicksand" panose="020B0604020202020204" charset="0"/>
                <a:ea typeface="Calibri" panose="020F0502020204030204" pitchFamily="34" charset="0"/>
                <a:cs typeface="Times New Roman" panose="02020603050405020304" pitchFamily="18" charset="0"/>
              </a:rPr>
              <a:t>.</a:t>
            </a:r>
            <a:endParaRPr lang="en-US" sz="3600" dirty="0">
              <a:latin typeface="Quicksand" panose="020B0604020202020204" charset="0"/>
            </a:endParaRPr>
          </a:p>
        </p:txBody>
      </p:sp>
      <p:sp>
        <p:nvSpPr>
          <p:cNvPr id="8" name="CuadroTexto 7">
            <a:extLst>
              <a:ext uri="{FF2B5EF4-FFF2-40B4-BE49-F238E27FC236}">
                <a16:creationId xmlns:a16="http://schemas.microsoft.com/office/drawing/2014/main" id="{B9D83A40-3DC4-B8EB-370F-0CB28CCD3E7E}"/>
              </a:ext>
            </a:extLst>
          </p:cNvPr>
          <p:cNvSpPr txBox="1"/>
          <p:nvPr/>
        </p:nvSpPr>
        <p:spPr>
          <a:xfrm>
            <a:off x="8682606" y="8380617"/>
            <a:ext cx="6908230" cy="646331"/>
          </a:xfrm>
          <a:prstGeom prst="rect">
            <a:avLst/>
          </a:prstGeom>
          <a:noFill/>
        </p:spPr>
        <p:txBody>
          <a:bodyPr wrap="square" rtlCol="0">
            <a:spAutoFit/>
          </a:bodyPr>
          <a:lstStyle/>
          <a:p>
            <a:r>
              <a:rPr lang="es-ES" sz="3600" dirty="0" err="1">
                <a:effectLst/>
                <a:latin typeface="Quicksand" panose="020B0604020202020204" charset="0"/>
                <a:ea typeface="Calibri" panose="020F0502020204030204" pitchFamily="34" charset="0"/>
                <a:cs typeface="Times New Roman" panose="02020603050405020304" pitchFamily="18" charset="0"/>
              </a:rPr>
              <a:t>Builds</a:t>
            </a:r>
            <a:r>
              <a:rPr lang="es-ES" sz="3600" dirty="0">
                <a:effectLst/>
                <a:latin typeface="Quicksand" panose="020B0604020202020204" charset="0"/>
                <a:ea typeface="Calibri" panose="020F0502020204030204" pitchFamily="34" charset="0"/>
                <a:cs typeface="Times New Roman" panose="02020603050405020304" pitchFamily="18" charset="0"/>
              </a:rPr>
              <a:t> </a:t>
            </a:r>
            <a:r>
              <a:rPr lang="es-ES" sz="3600" dirty="0" err="1">
                <a:effectLst/>
                <a:latin typeface="Quicksand" panose="020B0604020202020204" charset="0"/>
                <a:ea typeface="Calibri" panose="020F0502020204030204" pitchFamily="34" charset="0"/>
                <a:cs typeface="Times New Roman" panose="02020603050405020304" pitchFamily="18" charset="0"/>
              </a:rPr>
              <a:t>self-esteem</a:t>
            </a:r>
            <a:r>
              <a:rPr lang="en-US" sz="3600" dirty="0">
                <a:effectLst/>
                <a:latin typeface="Quicksand" panose="020B0604020202020204" charset="0"/>
                <a:ea typeface="Calibri" panose="020F0502020204030204" pitchFamily="34" charset="0"/>
                <a:cs typeface="Times New Roman" panose="02020603050405020304" pitchFamily="18" charset="0"/>
              </a:rPr>
              <a:t>.</a:t>
            </a:r>
            <a:endParaRPr lang="en-US" sz="3600" dirty="0">
              <a:latin typeface="Quicksand" panose="020B0604020202020204" charset="0"/>
            </a:endParaRPr>
          </a:p>
        </p:txBody>
      </p:sp>
    </p:spTree>
    <p:extLst>
      <p:ext uri="{BB962C8B-B14F-4D97-AF65-F5344CB8AC3E}">
        <p14:creationId xmlns:p14="http://schemas.microsoft.com/office/powerpoint/2010/main" val="71357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5" grpId="0"/>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lvl="0">
              <a:lnSpc>
                <a:spcPts val="8959"/>
              </a:lnSpc>
              <a:spcBef>
                <a:spcPct val="0"/>
              </a:spcBef>
            </a:pPr>
            <a:r>
              <a:rPr lang="en-US" sz="6399" dirty="0">
                <a:solidFill>
                  <a:srgbClr val="0F4662"/>
                </a:solidFill>
                <a:latin typeface="Cormorant Garamond Bold Italics"/>
              </a:rPr>
              <a:t>Assertive language</a:t>
            </a:r>
          </a:p>
        </p:txBody>
      </p:sp>
      <p:sp>
        <p:nvSpPr>
          <p:cNvPr id="8" name="TextBox 8"/>
          <p:cNvSpPr txBox="1"/>
          <p:nvPr/>
        </p:nvSpPr>
        <p:spPr>
          <a:xfrm>
            <a:off x="838200" y="2400300"/>
            <a:ext cx="15735300" cy="4508927"/>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“Hey! What makes you so important that you don’t have to wait in line like the rest of us?”</a:t>
            </a:r>
          </a:p>
          <a:p>
            <a:pPr marL="518160" lvl="1" indent="-259080">
              <a:lnSpc>
                <a:spcPct val="150000"/>
              </a:lnSpc>
              <a:buFont typeface="Arial"/>
              <a:buChar char="•"/>
            </a:pPr>
            <a:endParaRPr lang="en-US" sz="4000" dirty="0">
              <a:latin typeface="Quicksand"/>
            </a:endParaRPr>
          </a:p>
          <a:p>
            <a:pPr marL="830580" lvl="1" indent="-571500">
              <a:lnSpc>
                <a:spcPct val="150000"/>
              </a:lnSpc>
              <a:buFont typeface="Quicksand" panose="020B0604020202020204" charset="0"/>
              <a:buChar char="→"/>
            </a:pPr>
            <a:r>
              <a:rPr lang="en-US" sz="4000" dirty="0">
                <a:solidFill>
                  <a:schemeClr val="tx2"/>
                </a:solidFill>
                <a:latin typeface="Quicksand"/>
              </a:rPr>
              <a:t>Excuse me; there is actually a line here. It would be better if you could wait your turn like the rest of us</a:t>
            </a:r>
          </a:p>
        </p:txBody>
      </p:sp>
      <p:sp>
        <p:nvSpPr>
          <p:cNvPr id="9" name="TextBox 10">
            <a:extLst>
              <a:ext uri="{FF2B5EF4-FFF2-40B4-BE49-F238E27FC236}">
                <a16:creationId xmlns:a16="http://schemas.microsoft.com/office/drawing/2014/main" id="{BAF8DD70-3BEB-4B65-AACE-B3841D6D566D}"/>
              </a:ext>
            </a:extLst>
          </p:cNvPr>
          <p:cNvSpPr txBox="1"/>
          <p:nvPr/>
        </p:nvSpPr>
        <p:spPr>
          <a:xfrm>
            <a:off x="11125200" y="8635721"/>
            <a:ext cx="16040100" cy="105157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a:t>
            </a:r>
            <a:r>
              <a:rPr lang="es-ES" sz="2400" dirty="0" err="1">
                <a:solidFill>
                  <a:srgbClr val="0F4662"/>
                </a:solidFill>
                <a:latin typeface="Quicksand"/>
              </a:rPr>
              <a:t>Assertive</a:t>
            </a:r>
            <a:r>
              <a:rPr lang="es-ES" sz="2400" dirty="0">
                <a:solidFill>
                  <a:srgbClr val="0F4662"/>
                </a:solidFill>
                <a:latin typeface="Quicksand"/>
              </a:rPr>
              <a:t> </a:t>
            </a:r>
            <a:r>
              <a:rPr lang="es-ES" sz="2400" dirty="0" err="1">
                <a:solidFill>
                  <a:srgbClr val="0F4662"/>
                </a:solidFill>
                <a:latin typeface="Quicksand"/>
              </a:rPr>
              <a:t>Communication</a:t>
            </a:r>
            <a:r>
              <a:rPr lang="es-ES" sz="2400" dirty="0">
                <a:solidFill>
                  <a:srgbClr val="0F4662"/>
                </a:solidFill>
                <a:latin typeface="Quicksand"/>
              </a:rPr>
              <a:t>, </a:t>
            </a:r>
            <a:r>
              <a:rPr lang="es-ES" sz="2400" dirty="0" err="1">
                <a:solidFill>
                  <a:srgbClr val="0F4662"/>
                </a:solidFill>
                <a:latin typeface="Quicksand"/>
              </a:rPr>
              <a:t>n.d</a:t>
            </a:r>
            <a:r>
              <a:rPr lang="es-ES" sz="2400" dirty="0">
                <a:solidFill>
                  <a:srgbClr val="0F4662"/>
                </a:solidFill>
                <a:latin typeface="Quicksand"/>
              </a:rPr>
              <a:t>.)</a:t>
            </a:r>
            <a:endParaRPr lang="es-ES" sz="3600" dirty="0">
              <a:solidFill>
                <a:srgbClr val="0F4662"/>
              </a:solidFill>
              <a:latin typeface="Quicksand"/>
            </a:endParaRPr>
          </a:p>
          <a:p>
            <a:pPr marL="259080" lvl="1" algn="l">
              <a:lnSpc>
                <a:spcPts val="4079"/>
              </a:lnSpc>
            </a:pPr>
            <a:endParaRPr lang="en-US" sz="3600" dirty="0">
              <a:solidFill>
                <a:srgbClr val="0F4662"/>
              </a:solidFill>
              <a:latin typeface="Quicksand"/>
            </a:endParaRPr>
          </a:p>
        </p:txBody>
      </p:sp>
    </p:spTree>
    <p:extLst>
      <p:ext uri="{BB962C8B-B14F-4D97-AF65-F5344CB8AC3E}">
        <p14:creationId xmlns:p14="http://schemas.microsoft.com/office/powerpoint/2010/main" val="43701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lvl="0">
              <a:lnSpc>
                <a:spcPts val="8959"/>
              </a:lnSpc>
              <a:spcBef>
                <a:spcPct val="0"/>
              </a:spcBef>
            </a:pPr>
            <a:r>
              <a:rPr lang="en-US" sz="6399" dirty="0">
                <a:solidFill>
                  <a:srgbClr val="0F4662"/>
                </a:solidFill>
                <a:latin typeface="Cormorant Garamond Bold Italics"/>
              </a:rPr>
              <a:t>Assertive language</a:t>
            </a:r>
          </a:p>
        </p:txBody>
      </p:sp>
      <p:sp>
        <p:nvSpPr>
          <p:cNvPr id="8" name="TextBox 8"/>
          <p:cNvSpPr txBox="1"/>
          <p:nvPr/>
        </p:nvSpPr>
        <p:spPr>
          <a:xfrm>
            <a:off x="838200" y="2400300"/>
            <a:ext cx="15735300" cy="2662267"/>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“You have done a bad job again”</a:t>
            </a:r>
          </a:p>
          <a:p>
            <a:pPr marL="518160" lvl="1" indent="-259080">
              <a:lnSpc>
                <a:spcPct val="150000"/>
              </a:lnSpc>
              <a:buFont typeface="Arial"/>
              <a:buChar char="•"/>
            </a:pPr>
            <a:endParaRPr lang="en-US" sz="4000" dirty="0">
              <a:latin typeface="Quicksand"/>
            </a:endParaRPr>
          </a:p>
          <a:p>
            <a:pPr marL="830580" lvl="1" indent="-571500">
              <a:lnSpc>
                <a:spcPct val="150000"/>
              </a:lnSpc>
              <a:buFont typeface="Quicksand" panose="020B0604020202020204" charset="0"/>
              <a:buChar char="→"/>
            </a:pPr>
            <a:r>
              <a:rPr lang="en-US" sz="4000" dirty="0">
                <a:solidFill>
                  <a:schemeClr val="tx2"/>
                </a:solidFill>
                <a:latin typeface="Quicksand"/>
              </a:rPr>
              <a:t>This report has important information missing</a:t>
            </a:r>
          </a:p>
        </p:txBody>
      </p:sp>
      <p:sp>
        <p:nvSpPr>
          <p:cNvPr id="9" name="TextBox 10">
            <a:extLst>
              <a:ext uri="{FF2B5EF4-FFF2-40B4-BE49-F238E27FC236}">
                <a16:creationId xmlns:a16="http://schemas.microsoft.com/office/drawing/2014/main" id="{BAF8DD70-3BEB-4B65-AACE-B3841D6D566D}"/>
              </a:ext>
            </a:extLst>
          </p:cNvPr>
          <p:cNvSpPr txBox="1"/>
          <p:nvPr/>
        </p:nvSpPr>
        <p:spPr>
          <a:xfrm>
            <a:off x="11125200" y="8635721"/>
            <a:ext cx="16040100" cy="105157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a:t>
            </a:r>
            <a:r>
              <a:rPr lang="es-ES" sz="2400" dirty="0" err="1">
                <a:solidFill>
                  <a:srgbClr val="0F4662"/>
                </a:solidFill>
                <a:latin typeface="Quicksand"/>
              </a:rPr>
              <a:t>Assertive</a:t>
            </a:r>
            <a:r>
              <a:rPr lang="es-ES" sz="2400" dirty="0">
                <a:solidFill>
                  <a:srgbClr val="0F4662"/>
                </a:solidFill>
                <a:latin typeface="Quicksand"/>
              </a:rPr>
              <a:t> </a:t>
            </a:r>
            <a:r>
              <a:rPr lang="es-ES" sz="2400" dirty="0" err="1">
                <a:solidFill>
                  <a:srgbClr val="0F4662"/>
                </a:solidFill>
                <a:latin typeface="Quicksand"/>
              </a:rPr>
              <a:t>Communication</a:t>
            </a:r>
            <a:r>
              <a:rPr lang="es-ES" sz="2400" dirty="0">
                <a:solidFill>
                  <a:srgbClr val="0F4662"/>
                </a:solidFill>
                <a:latin typeface="Quicksand"/>
              </a:rPr>
              <a:t>, </a:t>
            </a:r>
            <a:r>
              <a:rPr lang="es-ES" sz="2400" dirty="0" err="1">
                <a:solidFill>
                  <a:srgbClr val="0F4662"/>
                </a:solidFill>
                <a:latin typeface="Quicksand"/>
              </a:rPr>
              <a:t>n.d</a:t>
            </a:r>
            <a:r>
              <a:rPr lang="es-ES" sz="2400" dirty="0">
                <a:solidFill>
                  <a:srgbClr val="0F4662"/>
                </a:solidFill>
                <a:latin typeface="Quicksand"/>
              </a:rPr>
              <a:t>.)</a:t>
            </a:r>
            <a:endParaRPr lang="es-ES" sz="3600" dirty="0">
              <a:solidFill>
                <a:srgbClr val="0F4662"/>
              </a:solidFill>
              <a:latin typeface="Quicksand"/>
            </a:endParaRPr>
          </a:p>
          <a:p>
            <a:pPr marL="259080" lvl="1" algn="l">
              <a:lnSpc>
                <a:spcPts val="4079"/>
              </a:lnSpc>
            </a:pPr>
            <a:endParaRPr lang="en-US" sz="3600" dirty="0">
              <a:solidFill>
                <a:srgbClr val="0F4662"/>
              </a:solidFill>
              <a:latin typeface="Quicksand"/>
            </a:endParaRPr>
          </a:p>
        </p:txBody>
      </p:sp>
    </p:spTree>
    <p:extLst>
      <p:ext uri="{BB962C8B-B14F-4D97-AF65-F5344CB8AC3E}">
        <p14:creationId xmlns:p14="http://schemas.microsoft.com/office/powerpoint/2010/main" val="42634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lvl="0">
              <a:lnSpc>
                <a:spcPts val="8959"/>
              </a:lnSpc>
              <a:spcBef>
                <a:spcPct val="0"/>
              </a:spcBef>
            </a:pPr>
            <a:r>
              <a:rPr lang="en-US" sz="6399" dirty="0">
                <a:solidFill>
                  <a:srgbClr val="0F4662"/>
                </a:solidFill>
                <a:latin typeface="Cormorant Garamond Bold Italics"/>
              </a:rPr>
              <a:t>Assertive language</a:t>
            </a:r>
          </a:p>
        </p:txBody>
      </p:sp>
      <p:sp>
        <p:nvSpPr>
          <p:cNvPr id="8" name="TextBox 8"/>
          <p:cNvSpPr txBox="1"/>
          <p:nvPr/>
        </p:nvSpPr>
        <p:spPr>
          <a:xfrm>
            <a:off x="838200" y="2400300"/>
            <a:ext cx="15735300" cy="2662267"/>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“I would like for you to stop bossing me around”</a:t>
            </a:r>
          </a:p>
          <a:p>
            <a:pPr marL="518160" lvl="1" indent="-259080">
              <a:lnSpc>
                <a:spcPct val="150000"/>
              </a:lnSpc>
              <a:buFont typeface="Arial"/>
              <a:buChar char="•"/>
            </a:pPr>
            <a:endParaRPr lang="en-US" sz="4000" dirty="0">
              <a:latin typeface="Quicksand"/>
            </a:endParaRPr>
          </a:p>
          <a:p>
            <a:pPr marL="830580" lvl="1" indent="-571500">
              <a:lnSpc>
                <a:spcPct val="150000"/>
              </a:lnSpc>
              <a:buFont typeface="Quicksand" panose="020B0604020202020204" charset="0"/>
              <a:buChar char="→"/>
            </a:pPr>
            <a:r>
              <a:rPr lang="en-US" sz="4000" dirty="0">
                <a:solidFill>
                  <a:schemeClr val="tx2"/>
                </a:solidFill>
                <a:latin typeface="Quicksand"/>
              </a:rPr>
              <a:t>I would like to make my own decision about this issue</a:t>
            </a:r>
          </a:p>
        </p:txBody>
      </p:sp>
      <p:sp>
        <p:nvSpPr>
          <p:cNvPr id="9" name="TextBox 10">
            <a:extLst>
              <a:ext uri="{FF2B5EF4-FFF2-40B4-BE49-F238E27FC236}">
                <a16:creationId xmlns:a16="http://schemas.microsoft.com/office/drawing/2014/main" id="{BAF8DD70-3BEB-4B65-AACE-B3841D6D566D}"/>
              </a:ext>
            </a:extLst>
          </p:cNvPr>
          <p:cNvSpPr txBox="1"/>
          <p:nvPr/>
        </p:nvSpPr>
        <p:spPr>
          <a:xfrm>
            <a:off x="11125200" y="8635721"/>
            <a:ext cx="16040100" cy="105157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a:t>
            </a:r>
            <a:r>
              <a:rPr lang="es-ES" sz="2400" dirty="0" err="1">
                <a:solidFill>
                  <a:srgbClr val="0F4662"/>
                </a:solidFill>
                <a:latin typeface="Quicksand"/>
              </a:rPr>
              <a:t>Assertive</a:t>
            </a:r>
            <a:r>
              <a:rPr lang="es-ES" sz="2400" dirty="0">
                <a:solidFill>
                  <a:srgbClr val="0F4662"/>
                </a:solidFill>
                <a:latin typeface="Quicksand"/>
              </a:rPr>
              <a:t> </a:t>
            </a:r>
            <a:r>
              <a:rPr lang="es-ES" sz="2400" dirty="0" err="1">
                <a:solidFill>
                  <a:srgbClr val="0F4662"/>
                </a:solidFill>
                <a:latin typeface="Quicksand"/>
              </a:rPr>
              <a:t>Communication</a:t>
            </a:r>
            <a:r>
              <a:rPr lang="es-ES" sz="2400" dirty="0">
                <a:solidFill>
                  <a:srgbClr val="0F4662"/>
                </a:solidFill>
                <a:latin typeface="Quicksand"/>
              </a:rPr>
              <a:t>, </a:t>
            </a:r>
            <a:r>
              <a:rPr lang="es-ES" sz="2400" dirty="0" err="1">
                <a:solidFill>
                  <a:srgbClr val="0F4662"/>
                </a:solidFill>
                <a:latin typeface="Quicksand"/>
              </a:rPr>
              <a:t>n.d</a:t>
            </a:r>
            <a:r>
              <a:rPr lang="es-ES" sz="2400" dirty="0">
                <a:solidFill>
                  <a:srgbClr val="0F4662"/>
                </a:solidFill>
                <a:latin typeface="Quicksand"/>
              </a:rPr>
              <a:t>.)</a:t>
            </a:r>
            <a:endParaRPr lang="es-ES" sz="3600" dirty="0">
              <a:solidFill>
                <a:srgbClr val="0F4662"/>
              </a:solidFill>
              <a:latin typeface="Quicksand"/>
            </a:endParaRPr>
          </a:p>
          <a:p>
            <a:pPr marL="259080" lvl="1" algn="l">
              <a:lnSpc>
                <a:spcPts val="4079"/>
              </a:lnSpc>
            </a:pPr>
            <a:endParaRPr lang="en-US" sz="3600" dirty="0">
              <a:solidFill>
                <a:srgbClr val="0F4662"/>
              </a:solidFill>
              <a:latin typeface="Quicksand"/>
            </a:endParaRPr>
          </a:p>
        </p:txBody>
      </p:sp>
    </p:spTree>
    <p:extLst>
      <p:ext uri="{BB962C8B-B14F-4D97-AF65-F5344CB8AC3E}">
        <p14:creationId xmlns:p14="http://schemas.microsoft.com/office/powerpoint/2010/main" val="108957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lvl="0">
              <a:lnSpc>
                <a:spcPts val="8959"/>
              </a:lnSpc>
              <a:spcBef>
                <a:spcPct val="0"/>
              </a:spcBef>
            </a:pPr>
            <a:r>
              <a:rPr lang="en-US" sz="6399" dirty="0">
                <a:solidFill>
                  <a:srgbClr val="0F4662"/>
                </a:solidFill>
                <a:latin typeface="Cormorant Garamond Bold Italics"/>
              </a:rPr>
              <a:t>Assertive language</a:t>
            </a:r>
          </a:p>
        </p:txBody>
      </p:sp>
      <p:sp>
        <p:nvSpPr>
          <p:cNvPr id="8" name="TextBox 8"/>
          <p:cNvSpPr txBox="1"/>
          <p:nvPr/>
        </p:nvSpPr>
        <p:spPr>
          <a:xfrm>
            <a:off x="838200" y="2400300"/>
            <a:ext cx="15735300" cy="5432256"/>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You receive a bad review from a reviewer, or they are asking you to change content that you feel essential to your research</a:t>
            </a:r>
          </a:p>
          <a:p>
            <a:pPr marL="518160" lvl="1" indent="-259080">
              <a:lnSpc>
                <a:spcPct val="150000"/>
              </a:lnSpc>
              <a:buFont typeface="Arial"/>
              <a:buChar char="•"/>
            </a:pPr>
            <a:endParaRPr lang="en-US" sz="4000" dirty="0">
              <a:latin typeface="Quicksand"/>
            </a:endParaRPr>
          </a:p>
          <a:p>
            <a:pPr marL="830580" lvl="1" indent="-571500">
              <a:lnSpc>
                <a:spcPct val="150000"/>
              </a:lnSpc>
              <a:buFont typeface="Quicksand" panose="020B0604020202020204" charset="0"/>
              <a:buChar char="→"/>
            </a:pPr>
            <a:r>
              <a:rPr lang="en-US" sz="4000" dirty="0">
                <a:solidFill>
                  <a:schemeClr val="tx2"/>
                </a:solidFill>
                <a:latin typeface="Quicksand"/>
              </a:rPr>
              <a:t>Thanks for your feedback. However, the author decided to keep this section because … (justification + back up with some references)</a:t>
            </a:r>
          </a:p>
        </p:txBody>
      </p:sp>
      <p:sp>
        <p:nvSpPr>
          <p:cNvPr id="9" name="TextBox 10">
            <a:extLst>
              <a:ext uri="{FF2B5EF4-FFF2-40B4-BE49-F238E27FC236}">
                <a16:creationId xmlns:a16="http://schemas.microsoft.com/office/drawing/2014/main" id="{BAF8DD70-3BEB-4B65-AACE-B3841D6D566D}"/>
              </a:ext>
            </a:extLst>
          </p:cNvPr>
          <p:cNvSpPr txBox="1"/>
          <p:nvPr/>
        </p:nvSpPr>
        <p:spPr>
          <a:xfrm>
            <a:off x="11125200" y="8635721"/>
            <a:ext cx="16040100" cy="105157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a:t>
            </a:r>
            <a:r>
              <a:rPr lang="es-ES" sz="2400" dirty="0" err="1">
                <a:solidFill>
                  <a:srgbClr val="0F4662"/>
                </a:solidFill>
                <a:latin typeface="Quicksand"/>
              </a:rPr>
              <a:t>Assertive</a:t>
            </a:r>
            <a:r>
              <a:rPr lang="es-ES" sz="2400" dirty="0">
                <a:solidFill>
                  <a:srgbClr val="0F4662"/>
                </a:solidFill>
                <a:latin typeface="Quicksand"/>
              </a:rPr>
              <a:t> </a:t>
            </a:r>
            <a:r>
              <a:rPr lang="es-ES" sz="2400" dirty="0" err="1">
                <a:solidFill>
                  <a:srgbClr val="0F4662"/>
                </a:solidFill>
                <a:latin typeface="Quicksand"/>
              </a:rPr>
              <a:t>Communication</a:t>
            </a:r>
            <a:r>
              <a:rPr lang="es-ES" sz="2400" dirty="0">
                <a:solidFill>
                  <a:srgbClr val="0F4662"/>
                </a:solidFill>
                <a:latin typeface="Quicksand"/>
              </a:rPr>
              <a:t>, </a:t>
            </a:r>
            <a:r>
              <a:rPr lang="es-ES" sz="2400" dirty="0" err="1">
                <a:solidFill>
                  <a:srgbClr val="0F4662"/>
                </a:solidFill>
                <a:latin typeface="Quicksand"/>
              </a:rPr>
              <a:t>n.d</a:t>
            </a:r>
            <a:r>
              <a:rPr lang="es-ES" sz="2400" dirty="0">
                <a:solidFill>
                  <a:srgbClr val="0F4662"/>
                </a:solidFill>
                <a:latin typeface="Quicksand"/>
              </a:rPr>
              <a:t>.)</a:t>
            </a:r>
            <a:endParaRPr lang="es-ES" sz="3600" dirty="0">
              <a:solidFill>
                <a:srgbClr val="0F4662"/>
              </a:solidFill>
              <a:latin typeface="Quicksand"/>
            </a:endParaRPr>
          </a:p>
          <a:p>
            <a:pPr marL="259080" lvl="1" algn="l">
              <a:lnSpc>
                <a:spcPts val="4079"/>
              </a:lnSpc>
            </a:pPr>
            <a:endParaRPr lang="en-US" sz="3600" dirty="0">
              <a:solidFill>
                <a:srgbClr val="0F4662"/>
              </a:solidFill>
              <a:latin typeface="Quicksand"/>
            </a:endParaRPr>
          </a:p>
        </p:txBody>
      </p:sp>
    </p:spTree>
    <p:extLst>
      <p:ext uri="{BB962C8B-B14F-4D97-AF65-F5344CB8AC3E}">
        <p14:creationId xmlns:p14="http://schemas.microsoft.com/office/powerpoint/2010/main" val="257436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lvl="0">
              <a:lnSpc>
                <a:spcPts val="8959"/>
              </a:lnSpc>
              <a:spcBef>
                <a:spcPct val="0"/>
              </a:spcBef>
            </a:pPr>
            <a:r>
              <a:rPr lang="en-US" sz="6399" dirty="0">
                <a:solidFill>
                  <a:srgbClr val="0F4662"/>
                </a:solidFill>
                <a:latin typeface="Cormorant Garamond Bold Italics"/>
              </a:rPr>
              <a:t>Assertive language</a:t>
            </a:r>
          </a:p>
        </p:txBody>
      </p:sp>
      <p:sp>
        <p:nvSpPr>
          <p:cNvPr id="8" name="TextBox 8"/>
          <p:cNvSpPr txBox="1"/>
          <p:nvPr/>
        </p:nvSpPr>
        <p:spPr>
          <a:xfrm>
            <a:off x="838200" y="2400300"/>
            <a:ext cx="15735300" cy="4508927"/>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You receive a proposal you are not interested in/you don’t have time for it</a:t>
            </a:r>
          </a:p>
          <a:p>
            <a:pPr marL="518160" lvl="1" indent="-259080">
              <a:lnSpc>
                <a:spcPct val="150000"/>
              </a:lnSpc>
              <a:buFont typeface="Arial"/>
              <a:buChar char="•"/>
            </a:pPr>
            <a:endParaRPr lang="en-US" sz="4000" dirty="0">
              <a:latin typeface="Quicksand"/>
            </a:endParaRPr>
          </a:p>
          <a:p>
            <a:pPr marL="830580" lvl="1" indent="-571500">
              <a:lnSpc>
                <a:spcPct val="150000"/>
              </a:lnSpc>
              <a:buFont typeface="Quicksand" panose="020B0604020202020204" charset="0"/>
              <a:buChar char="→"/>
            </a:pPr>
            <a:r>
              <a:rPr lang="en-US" sz="4000" dirty="0">
                <a:solidFill>
                  <a:schemeClr val="tx2"/>
                </a:solidFill>
                <a:latin typeface="Quicksand"/>
              </a:rPr>
              <a:t>Unfortunately, I can’t take on any more tasks at the moment</a:t>
            </a:r>
          </a:p>
          <a:p>
            <a:pPr marL="830580" lvl="1" indent="-571500">
              <a:lnSpc>
                <a:spcPct val="150000"/>
              </a:lnSpc>
              <a:buFont typeface="Quicksand" panose="020B0604020202020204" charset="0"/>
              <a:buChar char="→"/>
            </a:pPr>
            <a:r>
              <a:rPr lang="en-US" sz="4000" dirty="0">
                <a:solidFill>
                  <a:schemeClr val="tx2"/>
                </a:solidFill>
                <a:latin typeface="Quicksand"/>
              </a:rPr>
              <a:t>Thanks for thinking of me, but I’m going to say no this time.</a:t>
            </a:r>
          </a:p>
        </p:txBody>
      </p:sp>
      <p:sp>
        <p:nvSpPr>
          <p:cNvPr id="9" name="TextBox 10">
            <a:extLst>
              <a:ext uri="{FF2B5EF4-FFF2-40B4-BE49-F238E27FC236}">
                <a16:creationId xmlns:a16="http://schemas.microsoft.com/office/drawing/2014/main" id="{BAF8DD70-3BEB-4B65-AACE-B3841D6D566D}"/>
              </a:ext>
            </a:extLst>
          </p:cNvPr>
          <p:cNvSpPr txBox="1"/>
          <p:nvPr/>
        </p:nvSpPr>
        <p:spPr>
          <a:xfrm>
            <a:off x="11125200" y="8635721"/>
            <a:ext cx="16040100" cy="105157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a:t>
            </a:r>
            <a:r>
              <a:rPr lang="es-ES" sz="2400" dirty="0" err="1">
                <a:solidFill>
                  <a:srgbClr val="0F4662"/>
                </a:solidFill>
                <a:latin typeface="Quicksand"/>
              </a:rPr>
              <a:t>Assertive</a:t>
            </a:r>
            <a:r>
              <a:rPr lang="es-ES" sz="2400" dirty="0">
                <a:solidFill>
                  <a:srgbClr val="0F4662"/>
                </a:solidFill>
                <a:latin typeface="Quicksand"/>
              </a:rPr>
              <a:t> </a:t>
            </a:r>
            <a:r>
              <a:rPr lang="es-ES" sz="2400" dirty="0" err="1">
                <a:solidFill>
                  <a:srgbClr val="0F4662"/>
                </a:solidFill>
                <a:latin typeface="Quicksand"/>
              </a:rPr>
              <a:t>Communication</a:t>
            </a:r>
            <a:r>
              <a:rPr lang="es-ES" sz="2400" dirty="0">
                <a:solidFill>
                  <a:srgbClr val="0F4662"/>
                </a:solidFill>
                <a:latin typeface="Quicksand"/>
              </a:rPr>
              <a:t>, </a:t>
            </a:r>
            <a:r>
              <a:rPr lang="es-ES" sz="2400" dirty="0" err="1">
                <a:solidFill>
                  <a:srgbClr val="0F4662"/>
                </a:solidFill>
                <a:latin typeface="Quicksand"/>
              </a:rPr>
              <a:t>n.d</a:t>
            </a:r>
            <a:r>
              <a:rPr lang="es-ES" sz="2400" dirty="0">
                <a:solidFill>
                  <a:srgbClr val="0F4662"/>
                </a:solidFill>
                <a:latin typeface="Quicksand"/>
              </a:rPr>
              <a:t>.)</a:t>
            </a:r>
            <a:endParaRPr lang="es-ES" sz="3600" dirty="0">
              <a:solidFill>
                <a:srgbClr val="0F4662"/>
              </a:solidFill>
              <a:latin typeface="Quicksand"/>
            </a:endParaRPr>
          </a:p>
          <a:p>
            <a:pPr marL="259080" lvl="1" algn="l">
              <a:lnSpc>
                <a:spcPts val="4079"/>
              </a:lnSpc>
            </a:pPr>
            <a:endParaRPr lang="en-US" sz="3600" dirty="0">
              <a:solidFill>
                <a:srgbClr val="0F4662"/>
              </a:solidFill>
              <a:latin typeface="Quicksand"/>
            </a:endParaRPr>
          </a:p>
        </p:txBody>
      </p:sp>
    </p:spTree>
    <p:extLst>
      <p:ext uri="{BB962C8B-B14F-4D97-AF65-F5344CB8AC3E}">
        <p14:creationId xmlns:p14="http://schemas.microsoft.com/office/powerpoint/2010/main" val="248920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lvl="0">
              <a:lnSpc>
                <a:spcPts val="8959"/>
              </a:lnSpc>
              <a:spcBef>
                <a:spcPct val="0"/>
              </a:spcBef>
            </a:pPr>
            <a:r>
              <a:rPr lang="en-US" sz="6399" dirty="0">
                <a:solidFill>
                  <a:srgbClr val="0F4662"/>
                </a:solidFill>
                <a:latin typeface="Cormorant Garamond Bold Italics"/>
              </a:rPr>
              <a:t>Assertive language</a:t>
            </a:r>
          </a:p>
        </p:txBody>
      </p:sp>
      <p:sp>
        <p:nvSpPr>
          <p:cNvPr id="8" name="TextBox 8"/>
          <p:cNvSpPr txBox="1"/>
          <p:nvPr/>
        </p:nvSpPr>
        <p:spPr>
          <a:xfrm>
            <a:off x="838200" y="2400300"/>
            <a:ext cx="15735300" cy="3585597"/>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 Your supervisor doesn’t agree with your approach or shows dissatisfaction, but you actually do not want to change it.</a:t>
            </a:r>
          </a:p>
          <a:p>
            <a:pPr marL="518160" lvl="1" indent="-259080">
              <a:lnSpc>
                <a:spcPct val="150000"/>
              </a:lnSpc>
              <a:buFont typeface="Arial"/>
              <a:buChar char="•"/>
            </a:pPr>
            <a:endParaRPr lang="en-US" sz="4000" dirty="0">
              <a:latin typeface="Quicksand"/>
            </a:endParaRPr>
          </a:p>
          <a:p>
            <a:pPr marL="830580" lvl="1" indent="-571500">
              <a:lnSpc>
                <a:spcPct val="150000"/>
              </a:lnSpc>
              <a:buFont typeface="Quicksand" panose="020B0604020202020204" charset="0"/>
              <a:buChar char="→"/>
            </a:pPr>
            <a:r>
              <a:rPr lang="en-US" sz="4000">
                <a:solidFill>
                  <a:schemeClr val="tx2"/>
                </a:solidFill>
                <a:latin typeface="Quicksand"/>
              </a:rPr>
              <a:t>I </a:t>
            </a:r>
            <a:r>
              <a:rPr lang="en-US" sz="4000" dirty="0">
                <a:solidFill>
                  <a:schemeClr val="tx2"/>
                </a:solidFill>
                <a:latin typeface="Quicksand"/>
              </a:rPr>
              <a:t>disagree with that. I see it this way…</a:t>
            </a:r>
          </a:p>
        </p:txBody>
      </p:sp>
      <p:sp>
        <p:nvSpPr>
          <p:cNvPr id="9" name="TextBox 10">
            <a:extLst>
              <a:ext uri="{FF2B5EF4-FFF2-40B4-BE49-F238E27FC236}">
                <a16:creationId xmlns:a16="http://schemas.microsoft.com/office/drawing/2014/main" id="{BAF8DD70-3BEB-4B65-AACE-B3841D6D566D}"/>
              </a:ext>
            </a:extLst>
          </p:cNvPr>
          <p:cNvSpPr txBox="1"/>
          <p:nvPr/>
        </p:nvSpPr>
        <p:spPr>
          <a:xfrm>
            <a:off x="11125200" y="8635721"/>
            <a:ext cx="16040100" cy="1051570"/>
          </a:xfrm>
          <a:prstGeom prst="rect">
            <a:avLst/>
          </a:prstGeom>
        </p:spPr>
        <p:txBody>
          <a:bodyPr wrap="square" lIns="0" tIns="0" rIns="0" bIns="0" rtlCol="0" anchor="t">
            <a:spAutoFit/>
          </a:bodyPr>
          <a:lstStyle/>
          <a:p>
            <a:pPr marL="259080" lvl="1" algn="l">
              <a:lnSpc>
                <a:spcPts val="4079"/>
              </a:lnSpc>
            </a:pPr>
            <a:r>
              <a:rPr lang="es-ES" sz="2400" dirty="0">
                <a:solidFill>
                  <a:srgbClr val="0F4662"/>
                </a:solidFill>
                <a:latin typeface="Quicksand"/>
              </a:rPr>
              <a:t>(</a:t>
            </a:r>
            <a:r>
              <a:rPr lang="es-ES" sz="2400" dirty="0" err="1">
                <a:solidFill>
                  <a:srgbClr val="0F4662"/>
                </a:solidFill>
                <a:latin typeface="Quicksand"/>
              </a:rPr>
              <a:t>Assertive</a:t>
            </a:r>
            <a:r>
              <a:rPr lang="es-ES" sz="2400" dirty="0">
                <a:solidFill>
                  <a:srgbClr val="0F4662"/>
                </a:solidFill>
                <a:latin typeface="Quicksand"/>
              </a:rPr>
              <a:t> </a:t>
            </a:r>
            <a:r>
              <a:rPr lang="es-ES" sz="2400" dirty="0" err="1">
                <a:solidFill>
                  <a:srgbClr val="0F4662"/>
                </a:solidFill>
                <a:latin typeface="Quicksand"/>
              </a:rPr>
              <a:t>Communication</a:t>
            </a:r>
            <a:r>
              <a:rPr lang="es-ES" sz="2400" dirty="0">
                <a:solidFill>
                  <a:srgbClr val="0F4662"/>
                </a:solidFill>
                <a:latin typeface="Quicksand"/>
              </a:rPr>
              <a:t>, </a:t>
            </a:r>
            <a:r>
              <a:rPr lang="es-ES" sz="2400" dirty="0" err="1">
                <a:solidFill>
                  <a:srgbClr val="0F4662"/>
                </a:solidFill>
                <a:latin typeface="Quicksand"/>
              </a:rPr>
              <a:t>n.d</a:t>
            </a:r>
            <a:r>
              <a:rPr lang="es-ES" sz="2400" dirty="0">
                <a:solidFill>
                  <a:srgbClr val="0F4662"/>
                </a:solidFill>
                <a:latin typeface="Quicksand"/>
              </a:rPr>
              <a:t>.)</a:t>
            </a:r>
            <a:endParaRPr lang="es-ES" sz="3600" dirty="0">
              <a:solidFill>
                <a:srgbClr val="0F4662"/>
              </a:solidFill>
              <a:latin typeface="Quicksand"/>
            </a:endParaRPr>
          </a:p>
          <a:p>
            <a:pPr marL="259080" lvl="1" algn="l">
              <a:lnSpc>
                <a:spcPts val="4079"/>
              </a:lnSpc>
            </a:pPr>
            <a:endParaRPr lang="en-US" sz="3600" dirty="0">
              <a:solidFill>
                <a:srgbClr val="0F4662"/>
              </a:solidFill>
              <a:latin typeface="Quicksand"/>
            </a:endParaRPr>
          </a:p>
        </p:txBody>
      </p:sp>
    </p:spTree>
    <p:extLst>
      <p:ext uri="{BB962C8B-B14F-4D97-AF65-F5344CB8AC3E}">
        <p14:creationId xmlns:p14="http://schemas.microsoft.com/office/powerpoint/2010/main" val="426017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Assertive communication</a:t>
            </a:r>
          </a:p>
        </p:txBody>
      </p:sp>
      <p:sp>
        <p:nvSpPr>
          <p:cNvPr id="8" name="TextBox 8"/>
          <p:cNvSpPr txBox="1"/>
          <p:nvPr/>
        </p:nvSpPr>
        <p:spPr>
          <a:xfrm>
            <a:off x="1028700" y="3695700"/>
            <a:ext cx="15735300" cy="3585597"/>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State your point of view or request clearly</a:t>
            </a:r>
          </a:p>
          <a:p>
            <a:pPr marL="518160" lvl="1" indent="-259080">
              <a:lnSpc>
                <a:spcPct val="150000"/>
              </a:lnSpc>
              <a:buFont typeface="Arial"/>
              <a:buChar char="•"/>
            </a:pPr>
            <a:r>
              <a:rPr lang="en-US" sz="4000" dirty="0">
                <a:latin typeface="Quicksand"/>
              </a:rPr>
              <a:t>Tell &amp; listen</a:t>
            </a:r>
          </a:p>
          <a:p>
            <a:pPr marL="518160" lvl="1" indent="-259080">
              <a:lnSpc>
                <a:spcPct val="150000"/>
              </a:lnSpc>
              <a:buFont typeface="Arial"/>
              <a:buChar char="•"/>
            </a:pPr>
            <a:r>
              <a:rPr lang="en-US" sz="4000" dirty="0">
                <a:latin typeface="Quicksand"/>
              </a:rPr>
              <a:t>Volume and voice</a:t>
            </a:r>
          </a:p>
          <a:p>
            <a:pPr marL="518160" lvl="1" indent="-259080">
              <a:lnSpc>
                <a:spcPct val="150000"/>
              </a:lnSpc>
              <a:buFont typeface="Arial"/>
              <a:buChar char="•"/>
            </a:pPr>
            <a:r>
              <a:rPr lang="en-US" sz="4000" dirty="0">
                <a:latin typeface="Quicksand"/>
              </a:rPr>
              <a:t>Body Language</a:t>
            </a:r>
          </a:p>
        </p:txBody>
      </p:sp>
      <p:sp>
        <p:nvSpPr>
          <p:cNvPr id="11" name="TextBox 11"/>
          <p:cNvSpPr txBox="1"/>
          <p:nvPr/>
        </p:nvSpPr>
        <p:spPr>
          <a:xfrm>
            <a:off x="1028700" y="2437414"/>
            <a:ext cx="16040100" cy="961417"/>
          </a:xfrm>
          <a:prstGeom prst="rect">
            <a:avLst/>
          </a:prstGeom>
        </p:spPr>
        <p:txBody>
          <a:bodyPr wrap="square" lIns="0" tIns="0" rIns="0" bIns="0" rtlCol="0" anchor="t">
            <a:spAutoFit/>
          </a:bodyPr>
          <a:lstStyle/>
          <a:p>
            <a:pPr marL="0" lvl="0" indent="0" algn="l">
              <a:lnSpc>
                <a:spcPts val="3919"/>
              </a:lnSpc>
              <a:spcBef>
                <a:spcPct val="0"/>
              </a:spcBef>
            </a:pPr>
            <a:r>
              <a:rPr lang="en-US" sz="4400" dirty="0">
                <a:solidFill>
                  <a:srgbClr val="0F4662"/>
                </a:solidFill>
                <a:latin typeface="Quicksand Bold"/>
              </a:rPr>
              <a:t>Tips for practicing being assertive </a:t>
            </a:r>
            <a:r>
              <a:rPr lang="en-US" sz="2800" dirty="0">
                <a:solidFill>
                  <a:srgbClr val="0F4662"/>
                </a:solidFill>
                <a:latin typeface="Quicksand" panose="020B0604020202020204" charset="0"/>
              </a:rPr>
              <a:t>(Department of Health – Government of Westerns Australia, n.d.)</a:t>
            </a:r>
            <a:endParaRPr lang="en-US" sz="4400" dirty="0">
              <a:solidFill>
                <a:srgbClr val="0F4662"/>
              </a:solidFill>
              <a:latin typeface="Quicksand" panose="020B0604020202020204" charset="0"/>
            </a:endParaRPr>
          </a:p>
        </p:txBody>
      </p:sp>
    </p:spTree>
    <p:extLst>
      <p:ext uri="{BB962C8B-B14F-4D97-AF65-F5344CB8AC3E}">
        <p14:creationId xmlns:p14="http://schemas.microsoft.com/office/powerpoint/2010/main" val="54776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Assertive communication</a:t>
            </a:r>
          </a:p>
        </p:txBody>
      </p:sp>
      <p:sp>
        <p:nvSpPr>
          <p:cNvPr id="8" name="TextBox 8"/>
          <p:cNvSpPr txBox="1"/>
          <p:nvPr/>
        </p:nvSpPr>
        <p:spPr>
          <a:xfrm>
            <a:off x="1028700" y="3695700"/>
            <a:ext cx="15735300" cy="3585597"/>
          </a:xfrm>
          <a:prstGeom prst="rect">
            <a:avLst/>
          </a:prstGeom>
        </p:spPr>
        <p:txBody>
          <a:bodyPr wrap="square" lIns="0" tIns="0" rIns="0" bIns="0" rtlCol="0" anchor="t">
            <a:spAutoFit/>
          </a:bodyPr>
          <a:lstStyle/>
          <a:p>
            <a:pPr marL="518160" lvl="1" indent="-259080">
              <a:lnSpc>
                <a:spcPct val="150000"/>
              </a:lnSpc>
              <a:buFont typeface="Arial"/>
              <a:buChar char="•"/>
            </a:pPr>
            <a:r>
              <a:rPr lang="en-US" sz="4000" dirty="0">
                <a:latin typeface="Quicksand"/>
              </a:rPr>
              <a:t>Avoid using words such as </a:t>
            </a:r>
            <a:r>
              <a:rPr lang="en-US" sz="4000" i="1" dirty="0">
                <a:latin typeface="Quicksand"/>
              </a:rPr>
              <a:t>always</a:t>
            </a:r>
            <a:r>
              <a:rPr lang="en-US" sz="4000" dirty="0">
                <a:latin typeface="Quicksand"/>
              </a:rPr>
              <a:t> and </a:t>
            </a:r>
            <a:r>
              <a:rPr lang="en-US" sz="4000" i="1" dirty="0">
                <a:latin typeface="Quicksand"/>
              </a:rPr>
              <a:t>never</a:t>
            </a:r>
          </a:p>
          <a:p>
            <a:pPr marL="518160" lvl="1" indent="-259080">
              <a:lnSpc>
                <a:spcPct val="150000"/>
              </a:lnSpc>
              <a:buFont typeface="Arial"/>
              <a:buChar char="•"/>
            </a:pPr>
            <a:r>
              <a:rPr lang="en-US" sz="4000" dirty="0">
                <a:latin typeface="Quicksand"/>
              </a:rPr>
              <a:t>Speak with facts rather than judgements</a:t>
            </a:r>
          </a:p>
          <a:p>
            <a:pPr marL="518160" lvl="1" indent="-259080">
              <a:lnSpc>
                <a:spcPct val="150000"/>
              </a:lnSpc>
              <a:buFont typeface="Arial"/>
              <a:buChar char="•"/>
            </a:pPr>
            <a:r>
              <a:rPr lang="en-US" sz="4000" dirty="0">
                <a:latin typeface="Quicksand"/>
              </a:rPr>
              <a:t>I statements – talk about yourself</a:t>
            </a:r>
          </a:p>
          <a:p>
            <a:pPr marL="518160" lvl="1" indent="-259080">
              <a:lnSpc>
                <a:spcPct val="150000"/>
              </a:lnSpc>
              <a:buFont typeface="Arial"/>
              <a:buChar char="•"/>
            </a:pPr>
            <a:r>
              <a:rPr lang="en-US" sz="4000" dirty="0">
                <a:latin typeface="Quicksand"/>
              </a:rPr>
              <a:t>Practice assertiveness</a:t>
            </a:r>
          </a:p>
        </p:txBody>
      </p:sp>
      <p:sp>
        <p:nvSpPr>
          <p:cNvPr id="11" name="TextBox 11"/>
          <p:cNvSpPr txBox="1"/>
          <p:nvPr/>
        </p:nvSpPr>
        <p:spPr>
          <a:xfrm>
            <a:off x="1028700" y="2437414"/>
            <a:ext cx="16040100" cy="961417"/>
          </a:xfrm>
          <a:prstGeom prst="rect">
            <a:avLst/>
          </a:prstGeom>
        </p:spPr>
        <p:txBody>
          <a:bodyPr wrap="square" lIns="0" tIns="0" rIns="0" bIns="0" rtlCol="0" anchor="t">
            <a:spAutoFit/>
          </a:bodyPr>
          <a:lstStyle/>
          <a:p>
            <a:pPr marL="0" lvl="0" indent="0" algn="l">
              <a:lnSpc>
                <a:spcPts val="3919"/>
              </a:lnSpc>
              <a:spcBef>
                <a:spcPct val="0"/>
              </a:spcBef>
            </a:pPr>
            <a:r>
              <a:rPr lang="en-US" sz="4400" dirty="0">
                <a:solidFill>
                  <a:srgbClr val="0F4662"/>
                </a:solidFill>
                <a:latin typeface="Quicksand Bold"/>
              </a:rPr>
              <a:t>Tips for practicing being assertive </a:t>
            </a:r>
            <a:r>
              <a:rPr lang="en-US" sz="2800" dirty="0">
                <a:solidFill>
                  <a:srgbClr val="0F4662"/>
                </a:solidFill>
                <a:latin typeface="Quicksand" panose="020B0604020202020204" charset="0"/>
              </a:rPr>
              <a:t>(Department of Health – Government of Westerns Australia, n.d.)</a:t>
            </a:r>
            <a:endParaRPr lang="en-US" sz="4400" dirty="0">
              <a:solidFill>
                <a:srgbClr val="0F4662"/>
              </a:solidFill>
              <a:latin typeface="Quicksand" panose="020B0604020202020204" charset="0"/>
            </a:endParaRPr>
          </a:p>
        </p:txBody>
      </p:sp>
    </p:spTree>
    <p:extLst>
      <p:ext uri="{BB962C8B-B14F-4D97-AF65-F5344CB8AC3E}">
        <p14:creationId xmlns:p14="http://schemas.microsoft.com/office/powerpoint/2010/main" val="104018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8800" y="0"/>
            <a:ext cx="1219200"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en-GB"/>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sp>
        <p:nvSpPr>
          <p:cNvPr id="7" name="TextBox 7"/>
          <p:cNvSpPr txBox="1"/>
          <p:nvPr/>
        </p:nvSpPr>
        <p:spPr>
          <a:xfrm>
            <a:off x="1028700" y="599709"/>
            <a:ext cx="10096500" cy="1099019"/>
          </a:xfrm>
          <a:prstGeom prst="rect">
            <a:avLst/>
          </a:prstGeom>
        </p:spPr>
        <p:txBody>
          <a:bodyPr wrap="square"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References</a:t>
            </a:r>
          </a:p>
        </p:txBody>
      </p:sp>
      <p:sp>
        <p:nvSpPr>
          <p:cNvPr id="8" name="TextBox 8"/>
          <p:cNvSpPr txBox="1"/>
          <p:nvPr/>
        </p:nvSpPr>
        <p:spPr>
          <a:xfrm>
            <a:off x="762000" y="2247900"/>
            <a:ext cx="15735300" cy="6583341"/>
          </a:xfrm>
          <a:prstGeom prst="rect">
            <a:avLst/>
          </a:prstGeom>
        </p:spPr>
        <p:txBody>
          <a:bodyPr wrap="square" lIns="0" tIns="0" rIns="0" bIns="0" rtlCol="0" anchor="t">
            <a:spAutoFit/>
          </a:bodyPr>
          <a:lstStyle/>
          <a:p>
            <a:pPr marL="259080" lvl="1">
              <a:lnSpc>
                <a:spcPct val="150000"/>
              </a:lnSpc>
            </a:pPr>
            <a:r>
              <a:rPr lang="en-US" sz="2400" dirty="0">
                <a:latin typeface="Quicksand"/>
              </a:rPr>
              <a:t>Assertive communication. (n.d.). Department of health – </a:t>
            </a:r>
            <a:r>
              <a:rPr lang="en-US" sz="2400" dirty="0" err="1">
                <a:latin typeface="Quicksand"/>
              </a:rPr>
              <a:t>Govrnment</a:t>
            </a:r>
            <a:r>
              <a:rPr lang="en-US" sz="2400" dirty="0">
                <a:latin typeface="Quicksand"/>
              </a:rPr>
              <a:t> of Western Australia. https://www.healthywa.wa.gov.au/Articles/A_E/Assertive-communication. </a:t>
            </a:r>
          </a:p>
          <a:p>
            <a:pPr marL="259080" lvl="1">
              <a:lnSpc>
                <a:spcPct val="150000"/>
              </a:lnSpc>
            </a:pPr>
            <a:r>
              <a:rPr lang="en-US" sz="2400" dirty="0" err="1">
                <a:latin typeface="Quicksand"/>
              </a:rPr>
              <a:t>Clapon</a:t>
            </a:r>
            <a:r>
              <a:rPr lang="en-US" sz="2400" dirty="0">
                <a:latin typeface="Quicksand"/>
              </a:rPr>
              <a:t>, P. (2020). 18 PowerPoint Dos and Don’ts. </a:t>
            </a:r>
            <a:r>
              <a:rPr lang="en-US" sz="2400" dirty="0" err="1">
                <a:latin typeface="Quicksand"/>
              </a:rPr>
              <a:t>VisualHackers</a:t>
            </a:r>
            <a:r>
              <a:rPr lang="en-US" sz="2400" dirty="0">
                <a:latin typeface="Quicksand"/>
              </a:rPr>
              <a:t>. https://visualhackers.com/blog/18-powerpoint-dos-and-donts/. </a:t>
            </a:r>
          </a:p>
          <a:p>
            <a:pPr marL="259080" lvl="1">
              <a:lnSpc>
                <a:spcPct val="150000"/>
              </a:lnSpc>
            </a:pPr>
            <a:r>
              <a:rPr lang="en-US" sz="2400" dirty="0">
                <a:latin typeface="Quicksand"/>
              </a:rPr>
              <a:t>Language Services Centre. 2001. Oral Presentations. London: London Guildhall University.</a:t>
            </a:r>
          </a:p>
          <a:p>
            <a:pPr marL="259080" lvl="1">
              <a:lnSpc>
                <a:spcPct val="150000"/>
              </a:lnSpc>
            </a:pPr>
            <a:r>
              <a:rPr lang="en-US" sz="2400" dirty="0">
                <a:latin typeface="Quicksand"/>
              </a:rPr>
              <a:t>McMillan, D. (2009, November 9). Life after Death by PowerPoint (Corporate comedy Video) [Video]. YouTube. https://www.youtube.com/watch?v=KbSPPFYxx3o. </a:t>
            </a:r>
          </a:p>
          <a:p>
            <a:pPr marL="259080" lvl="1">
              <a:lnSpc>
                <a:spcPct val="150000"/>
              </a:lnSpc>
            </a:pPr>
            <a:r>
              <a:rPr lang="en-US" sz="2400" dirty="0">
                <a:latin typeface="Quicksand"/>
              </a:rPr>
              <a:t>Pérez </a:t>
            </a:r>
            <a:r>
              <a:rPr lang="en-US" sz="2400" dirty="0" err="1">
                <a:latin typeface="Quicksand"/>
              </a:rPr>
              <a:t>Cañado</a:t>
            </a:r>
            <a:r>
              <a:rPr lang="en-US" sz="2400" dirty="0">
                <a:latin typeface="Quicksand"/>
              </a:rPr>
              <a:t>, M. L., &amp; Almagro </a:t>
            </a:r>
            <a:r>
              <a:rPr lang="en-US" sz="2400" dirty="0" err="1">
                <a:latin typeface="Quicksand"/>
              </a:rPr>
              <a:t>esteban</a:t>
            </a:r>
            <a:r>
              <a:rPr lang="en-US" sz="2400" dirty="0">
                <a:latin typeface="Quicksand"/>
              </a:rPr>
              <a:t>, A. (2015). Delivering successful oral presentations: preparing the viva voce. In M. L. Pérez-</a:t>
            </a:r>
            <a:r>
              <a:rPr lang="en-US" sz="2400" dirty="0" err="1">
                <a:latin typeface="Quicksand"/>
              </a:rPr>
              <a:t>Cañado</a:t>
            </a:r>
            <a:r>
              <a:rPr lang="en-US" sz="2400" dirty="0">
                <a:latin typeface="Quicksand"/>
              </a:rPr>
              <a:t> &amp; B. Pennock-Speck (Eds.), Writing and Presenting a Dissertation on Linguistics, Applied Linguistics and Culture Studies for Undergraduates and Graduates in Spain (pp. 131-153). </a:t>
            </a:r>
            <a:r>
              <a:rPr lang="en-US" sz="2400" dirty="0" err="1">
                <a:latin typeface="Quicksand"/>
              </a:rPr>
              <a:t>Universitat</a:t>
            </a:r>
            <a:r>
              <a:rPr lang="en-US" sz="2400" dirty="0">
                <a:latin typeface="Quicksand"/>
              </a:rPr>
              <a:t> de </a:t>
            </a:r>
            <a:r>
              <a:rPr lang="en-US" sz="2400" dirty="0" err="1">
                <a:latin typeface="Quicksand"/>
              </a:rPr>
              <a:t>València</a:t>
            </a:r>
            <a:r>
              <a:rPr lang="en-US" sz="2400" dirty="0">
                <a:latin typeface="Quicksand"/>
              </a:rPr>
              <a:t>.</a:t>
            </a:r>
          </a:p>
          <a:p>
            <a:pPr marL="259080" lvl="1">
              <a:lnSpc>
                <a:spcPct val="150000"/>
              </a:lnSpc>
            </a:pPr>
            <a:r>
              <a:rPr lang="en-US" sz="2400" dirty="0">
                <a:latin typeface="Quicksand"/>
              </a:rPr>
              <a:t>Templeton, M. &amp; Sparks Fitzgerald, S. (1999). Great Presentation Skills. New York: McGraw-Hill.</a:t>
            </a:r>
          </a:p>
        </p:txBody>
      </p:sp>
    </p:spTree>
    <p:extLst>
      <p:ext uri="{BB962C8B-B14F-4D97-AF65-F5344CB8AC3E}">
        <p14:creationId xmlns:p14="http://schemas.microsoft.com/office/powerpoint/2010/main" val="185710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05000" y="2537402"/>
            <a:ext cx="15240000" cy="1565044"/>
          </a:xfrm>
          <a:prstGeom prst="rect">
            <a:avLst/>
          </a:prstGeom>
        </p:spPr>
        <p:txBody>
          <a:bodyPr wrap="square" lIns="0" tIns="0" rIns="0" bIns="0" rtlCol="0" anchor="t">
            <a:spAutoFit/>
          </a:bodyPr>
          <a:lstStyle/>
          <a:p>
            <a:pPr>
              <a:lnSpc>
                <a:spcPct val="150000"/>
              </a:lnSpc>
            </a:pPr>
            <a:r>
              <a:rPr lang="en-US" sz="3600" dirty="0">
                <a:latin typeface="Quicksand"/>
              </a:rPr>
              <a:t>Engage your audience by telling them an anecdote, stating facts, or asking rhetorical questions </a:t>
            </a:r>
            <a:r>
              <a:rPr lang="en-US" sz="2400" dirty="0">
                <a:solidFill>
                  <a:srgbClr val="0F4662"/>
                </a:solidFill>
                <a:latin typeface="Quicksand"/>
              </a:rPr>
              <a:t>(Language Service Centre, 2001)</a:t>
            </a:r>
          </a:p>
        </p:txBody>
      </p:sp>
      <p:sp>
        <p:nvSpPr>
          <p:cNvPr id="6" name="TextBox 6"/>
          <p:cNvSpPr txBox="1"/>
          <p:nvPr/>
        </p:nvSpPr>
        <p:spPr>
          <a:xfrm>
            <a:off x="1028700" y="599709"/>
            <a:ext cx="8048163" cy="1099019"/>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Structure: Introduction</a:t>
            </a:r>
          </a:p>
        </p:txBody>
      </p:sp>
      <p:sp>
        <p:nvSpPr>
          <p:cNvPr id="3" name="TextBox 3">
            <a:extLst>
              <a:ext uri="{FF2B5EF4-FFF2-40B4-BE49-F238E27FC236}">
                <a16:creationId xmlns:a16="http://schemas.microsoft.com/office/drawing/2014/main" id="{B3221925-01B6-DC3C-AF3E-5F0DC4215E9D}"/>
              </a:ext>
            </a:extLst>
          </p:cNvPr>
          <p:cNvSpPr txBox="1"/>
          <p:nvPr/>
        </p:nvSpPr>
        <p:spPr>
          <a:xfrm>
            <a:off x="1447800" y="5822909"/>
            <a:ext cx="15468600" cy="2070182"/>
          </a:xfrm>
          <a:prstGeom prst="rect">
            <a:avLst/>
          </a:prstGeom>
        </p:spPr>
        <p:txBody>
          <a:bodyPr wrap="square" lIns="0" tIns="0" rIns="0" bIns="0" rtlCol="0" anchor="t">
            <a:spAutoFit/>
          </a:bodyPr>
          <a:lstStyle/>
          <a:p>
            <a:pPr marL="0" lvl="0" indent="0" algn="ctr">
              <a:lnSpc>
                <a:spcPts val="4079"/>
              </a:lnSpc>
            </a:pPr>
            <a:r>
              <a:rPr lang="en-US" sz="3200" dirty="0">
                <a:solidFill>
                  <a:srgbClr val="0F4662"/>
                </a:solidFill>
                <a:latin typeface="Quicksand"/>
              </a:rPr>
              <a:t>Statistics show that in the last ten years, more people have legally emigrated to the United States than to the rest of the world put together – about half a million of them a year, in fact. Now, over ten years, that’s roughly equivalent to the population of Greece </a:t>
            </a:r>
          </a:p>
        </p:txBody>
      </p:sp>
      <p:cxnSp>
        <p:nvCxnSpPr>
          <p:cNvPr id="10" name="Conector recto 9">
            <a:extLst>
              <a:ext uri="{FF2B5EF4-FFF2-40B4-BE49-F238E27FC236}">
                <a16:creationId xmlns:a16="http://schemas.microsoft.com/office/drawing/2014/main" id="{3AA241A8-D163-5A19-332A-ADD6B1B3E70B}"/>
              </a:ext>
            </a:extLst>
          </p:cNvPr>
          <p:cNvCxnSpPr/>
          <p:nvPr/>
        </p:nvCxnSpPr>
        <p:spPr>
          <a:xfrm>
            <a:off x="6324600" y="5372100"/>
            <a:ext cx="5715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8DC194F9-1FCB-5E64-8EDD-BEE5F1F76F76}"/>
              </a:ext>
            </a:extLst>
          </p:cNvPr>
          <p:cNvCxnSpPr/>
          <p:nvPr/>
        </p:nvCxnSpPr>
        <p:spPr>
          <a:xfrm>
            <a:off x="6324600" y="8343900"/>
            <a:ext cx="5715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9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3442709" y="1556116"/>
            <a:ext cx="11402580" cy="2971198"/>
          </a:xfrm>
          <a:prstGeom prst="rect">
            <a:avLst/>
          </a:prstGeom>
        </p:spPr>
        <p:txBody>
          <a:bodyPr lIns="0" tIns="0" rIns="0" bIns="0" rtlCol="0" anchor="t">
            <a:spAutoFit/>
          </a:bodyPr>
          <a:lstStyle/>
          <a:p>
            <a:pPr marL="0" lvl="0" indent="0" algn="ctr">
              <a:lnSpc>
                <a:spcPts val="26009"/>
              </a:lnSpc>
              <a:spcBef>
                <a:spcPct val="0"/>
              </a:spcBef>
            </a:pPr>
            <a:r>
              <a:rPr lang="en-US" sz="13000" dirty="0">
                <a:solidFill>
                  <a:srgbClr val="0F4662"/>
                </a:solidFill>
                <a:latin typeface="Cormorant Garamond Bold Italics"/>
              </a:rPr>
              <a:t>Thank you!</a:t>
            </a:r>
          </a:p>
        </p:txBody>
      </p:sp>
      <p:sp>
        <p:nvSpPr>
          <p:cNvPr id="3" name="AutoShape 3"/>
          <p:cNvSpPr/>
          <p:nvPr/>
        </p:nvSpPr>
        <p:spPr>
          <a:xfrm>
            <a:off x="5897880" y="1790700"/>
            <a:ext cx="6492240" cy="0"/>
          </a:xfrm>
          <a:prstGeom prst="line">
            <a:avLst/>
          </a:prstGeom>
          <a:ln w="76200" cap="flat">
            <a:solidFill>
              <a:srgbClr val="0F4662"/>
            </a:solidFill>
            <a:prstDash val="solid"/>
            <a:headEnd type="none" w="sm" len="sm"/>
            <a:tailEnd type="none" w="sm" len="sm"/>
          </a:ln>
        </p:spPr>
        <p:txBody>
          <a:bodyPr/>
          <a:lstStyle/>
          <a:p>
            <a:endParaRPr lang="en-GB"/>
          </a:p>
        </p:txBody>
      </p:sp>
      <p:sp>
        <p:nvSpPr>
          <p:cNvPr id="4" name="Freeform 4"/>
          <p:cNvSpPr/>
          <p:nvPr/>
        </p:nvSpPr>
        <p:spPr>
          <a:xfrm>
            <a:off x="8304001" y="1116666"/>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AutoShape 5"/>
          <p:cNvSpPr/>
          <p:nvPr/>
        </p:nvSpPr>
        <p:spPr>
          <a:xfrm>
            <a:off x="5897880" y="8572500"/>
            <a:ext cx="6492240" cy="0"/>
          </a:xfrm>
          <a:prstGeom prst="line">
            <a:avLst/>
          </a:prstGeom>
          <a:ln w="76200" cap="flat">
            <a:solidFill>
              <a:srgbClr val="0F4662"/>
            </a:solidFill>
            <a:prstDash val="solid"/>
            <a:headEnd type="none" w="sm" len="sm"/>
            <a:tailEnd type="none" w="sm" len="sm"/>
          </a:ln>
        </p:spPr>
        <p:txBody>
          <a:bodyPr/>
          <a:lstStyle/>
          <a:p>
            <a:endParaRPr lang="en-GB"/>
          </a:p>
        </p:txBody>
      </p:sp>
      <p:sp>
        <p:nvSpPr>
          <p:cNvPr id="6" name="Freeform 6"/>
          <p:cNvSpPr/>
          <p:nvPr/>
        </p:nvSpPr>
        <p:spPr>
          <a:xfrm>
            <a:off x="8304001" y="9008400"/>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6">
            <a:extLst>
              <a:ext uri="{FF2B5EF4-FFF2-40B4-BE49-F238E27FC236}">
                <a16:creationId xmlns:a16="http://schemas.microsoft.com/office/drawing/2014/main" id="{45E34C89-C171-C41D-525E-BEB5BE5C0DF4}"/>
              </a:ext>
            </a:extLst>
          </p:cNvPr>
          <p:cNvSpPr txBox="1"/>
          <p:nvPr/>
        </p:nvSpPr>
        <p:spPr>
          <a:xfrm>
            <a:off x="571499" y="4887092"/>
            <a:ext cx="17145000" cy="1676549"/>
          </a:xfrm>
          <a:prstGeom prst="rect">
            <a:avLst/>
          </a:prstGeom>
        </p:spPr>
        <p:txBody>
          <a:bodyPr wrap="square" lIns="0" tIns="0" rIns="0" bIns="0" rtlCol="0" anchor="t">
            <a:spAutoFit/>
          </a:bodyPr>
          <a:lstStyle/>
          <a:p>
            <a:pPr marL="0" lvl="0" indent="0" algn="ctr">
              <a:lnSpc>
                <a:spcPts val="6844"/>
              </a:lnSpc>
              <a:spcBef>
                <a:spcPct val="0"/>
              </a:spcBef>
            </a:pPr>
            <a:r>
              <a:rPr lang="en-US" sz="4889" dirty="0">
                <a:solidFill>
                  <a:srgbClr val="0F4662"/>
                </a:solidFill>
                <a:latin typeface="Quicksand"/>
              </a:rPr>
              <a:t>Dr. Patricia Palomino-Manjón</a:t>
            </a:r>
          </a:p>
          <a:p>
            <a:pPr marL="0" lvl="0" indent="0" algn="ctr">
              <a:lnSpc>
                <a:spcPts val="6844"/>
              </a:lnSpc>
              <a:spcBef>
                <a:spcPct val="0"/>
              </a:spcBef>
            </a:pPr>
            <a:r>
              <a:rPr lang="en-US" sz="3600" dirty="0">
                <a:solidFill>
                  <a:srgbClr val="0F4662"/>
                </a:solidFill>
                <a:latin typeface="Quicksand"/>
              </a:rPr>
              <a:t>ppalomino@unizar.es - @PatriciaPman</a:t>
            </a:r>
          </a:p>
        </p:txBody>
      </p:sp>
      <p:pic>
        <p:nvPicPr>
          <p:cNvPr id="8" name="Imagen 7" descr="Texto&#10;&#10;Descripción generada automáticamente con confianza baja">
            <a:extLst>
              <a:ext uri="{FF2B5EF4-FFF2-40B4-BE49-F238E27FC236}">
                <a16:creationId xmlns:a16="http://schemas.microsoft.com/office/drawing/2014/main" id="{9987F95B-5E82-FB5A-D34B-363F614841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7499" y="6923419"/>
            <a:ext cx="4953000" cy="116756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05000" y="2537402"/>
            <a:ext cx="15240000" cy="4275016"/>
          </a:xfrm>
          <a:prstGeom prst="rect">
            <a:avLst/>
          </a:prstGeom>
        </p:spPr>
        <p:txBody>
          <a:bodyPr wrap="square" lIns="0" tIns="0" rIns="0" bIns="0" rtlCol="0" anchor="t">
            <a:spAutoFit/>
          </a:bodyPr>
          <a:lstStyle/>
          <a:p>
            <a:pPr lvl="0">
              <a:lnSpc>
                <a:spcPct val="150000"/>
              </a:lnSpc>
            </a:pPr>
            <a:r>
              <a:rPr lang="en-US" sz="4400" dirty="0">
                <a:latin typeface="Quicksand" panose="020B0604020202020204" charset="0"/>
              </a:rPr>
              <a:t>Signpost your audience</a:t>
            </a:r>
          </a:p>
          <a:p>
            <a:pPr marL="1028700" lvl="1" indent="-571500">
              <a:lnSpc>
                <a:spcPct val="150000"/>
              </a:lnSpc>
              <a:buFont typeface="Arial" panose="020B0604020202020204" pitchFamily="34" charset="0"/>
              <a:buChar char="•"/>
            </a:pPr>
            <a:r>
              <a:rPr lang="en-US" sz="4000" dirty="0">
                <a:solidFill>
                  <a:schemeClr val="tx2"/>
                </a:solidFill>
                <a:latin typeface="Quicksand"/>
              </a:rPr>
              <a:t>The next/following section is…</a:t>
            </a:r>
          </a:p>
          <a:p>
            <a:pPr marL="1028700" lvl="1" indent="-571500">
              <a:lnSpc>
                <a:spcPct val="150000"/>
              </a:lnSpc>
              <a:buFont typeface="Arial" panose="020B0604020202020204" pitchFamily="34" charset="0"/>
              <a:buChar char="•"/>
            </a:pPr>
            <a:r>
              <a:rPr lang="en-US" sz="4000" dirty="0">
                <a:solidFill>
                  <a:schemeClr val="tx2"/>
                </a:solidFill>
                <a:latin typeface="Quicksand"/>
              </a:rPr>
              <a:t>I will now move on to…</a:t>
            </a:r>
          </a:p>
          <a:p>
            <a:pPr marL="1028700" lvl="1" indent="-571500">
              <a:lnSpc>
                <a:spcPct val="150000"/>
              </a:lnSpc>
              <a:buFont typeface="Arial" panose="020B0604020202020204" pitchFamily="34" charset="0"/>
              <a:buChar char="•"/>
            </a:pPr>
            <a:r>
              <a:rPr lang="en-US" sz="4000" dirty="0">
                <a:solidFill>
                  <a:schemeClr val="tx2"/>
                </a:solidFill>
                <a:latin typeface="Quicksand"/>
              </a:rPr>
              <a:t>Turning now to…</a:t>
            </a:r>
          </a:p>
          <a:p>
            <a:pPr marL="0" lvl="0" indent="0">
              <a:lnSpc>
                <a:spcPct val="150000"/>
              </a:lnSpc>
            </a:pPr>
            <a:endParaRPr lang="en-US" sz="2400" dirty="0">
              <a:solidFill>
                <a:srgbClr val="0F4662"/>
              </a:solidFill>
              <a:latin typeface="Quicksand"/>
            </a:endParaRPr>
          </a:p>
        </p:txBody>
      </p:sp>
      <p:sp>
        <p:nvSpPr>
          <p:cNvPr id="6" name="TextBox 6"/>
          <p:cNvSpPr txBox="1"/>
          <p:nvPr/>
        </p:nvSpPr>
        <p:spPr>
          <a:xfrm>
            <a:off x="1028700" y="599709"/>
            <a:ext cx="8048163" cy="1099019"/>
          </a:xfrm>
          <a:prstGeom prst="rect">
            <a:avLst/>
          </a:prstGeom>
        </p:spPr>
        <p:txBody>
          <a:bodyPr lIns="0" tIns="0" rIns="0" bIns="0" rtlCol="0" anchor="t">
            <a:spAutoFit/>
          </a:bodyPr>
          <a:lstStyle/>
          <a:p>
            <a:pPr marL="0" lvl="0" indent="0" algn="l">
              <a:lnSpc>
                <a:spcPts val="8959"/>
              </a:lnSpc>
              <a:spcBef>
                <a:spcPct val="0"/>
              </a:spcBef>
            </a:pPr>
            <a:r>
              <a:rPr lang="en-US" sz="6399" dirty="0">
                <a:solidFill>
                  <a:srgbClr val="0F4662"/>
                </a:solidFill>
                <a:latin typeface="Cormorant Garamond Bold Italics"/>
              </a:rPr>
              <a:t>Structure: Body</a:t>
            </a:r>
          </a:p>
        </p:txBody>
      </p:sp>
    </p:spTree>
    <p:extLst>
      <p:ext uri="{BB962C8B-B14F-4D97-AF65-F5344CB8AC3E}">
        <p14:creationId xmlns:p14="http://schemas.microsoft.com/office/powerpoint/2010/main" val="336307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253</TotalTime>
  <Words>2965</Words>
  <Application>Microsoft Office PowerPoint</Application>
  <PresentationFormat>Personalizado</PresentationFormat>
  <Paragraphs>434</Paragraphs>
  <Slides>80</Slides>
  <Notes>21</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80</vt:i4>
      </vt:variant>
    </vt:vector>
  </HeadingPairs>
  <TitlesOfParts>
    <vt:vector size="94" baseType="lpstr">
      <vt:lpstr>Heebo Bold</vt:lpstr>
      <vt:lpstr>Old English Text MT</vt:lpstr>
      <vt:lpstr>Calibri</vt:lpstr>
      <vt:lpstr>Papyrus</vt:lpstr>
      <vt:lpstr>Cormorant Garamond Bold Italics</vt:lpstr>
      <vt:lpstr>Helios Extended Bold</vt:lpstr>
      <vt:lpstr>Helvetica</vt:lpstr>
      <vt:lpstr>Quicksand</vt:lpstr>
      <vt:lpstr>Aptos</vt:lpstr>
      <vt:lpstr>Comic Sans MS</vt:lpstr>
      <vt:lpstr>Arial</vt:lpstr>
      <vt:lpstr>Quicksand Bold</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Patricia Palomino Manjón</dc:creator>
  <cp:lastModifiedBy>Patricia Palomino-Manjón</cp:lastModifiedBy>
  <cp:revision>10</cp:revision>
  <dcterms:created xsi:type="dcterms:W3CDTF">2006-08-16T00:00:00Z</dcterms:created>
  <dcterms:modified xsi:type="dcterms:W3CDTF">2024-06-22T11:34:24Z</dcterms:modified>
  <dc:identifier>DAGIpzt9fgg</dc:identifier>
</cp:coreProperties>
</file>