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4382" r:id="rId2"/>
    <p:sldMasterId id="2147484393" r:id="rId3"/>
    <p:sldMasterId id="2147484418" r:id="rId4"/>
    <p:sldMasterId id="2147484432" r:id="rId5"/>
  </p:sldMasterIdLst>
  <p:notesMasterIdLst>
    <p:notesMasterId r:id="rId24"/>
  </p:notesMasterIdLst>
  <p:handoutMasterIdLst>
    <p:handoutMasterId r:id="rId25"/>
  </p:handoutMasterIdLst>
  <p:sldIdLst>
    <p:sldId id="747" r:id="rId6"/>
    <p:sldId id="866" r:id="rId7"/>
    <p:sldId id="867" r:id="rId8"/>
    <p:sldId id="299" r:id="rId9"/>
    <p:sldId id="354" r:id="rId10"/>
    <p:sldId id="344" r:id="rId11"/>
    <p:sldId id="347" r:id="rId12"/>
    <p:sldId id="4122" r:id="rId13"/>
    <p:sldId id="956" r:id="rId14"/>
    <p:sldId id="4117" r:id="rId15"/>
    <p:sldId id="958" r:id="rId16"/>
    <p:sldId id="957" r:id="rId17"/>
    <p:sldId id="259" r:id="rId18"/>
    <p:sldId id="961" r:id="rId19"/>
    <p:sldId id="4120" r:id="rId20"/>
    <p:sldId id="4121" r:id="rId21"/>
    <p:sldId id="4123" r:id="rId22"/>
    <p:sldId id="904" r:id="rId23"/>
  </p:sldIdLst>
  <p:sldSz cx="9144000" cy="6858000" type="screen4x3"/>
  <p:notesSz cx="6797675" cy="9926638"/>
  <p:defaultTextStyle>
    <a:defPPr>
      <a:defRPr lang="de-DE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Standardabschnitt" id="{5AD4E184-C9C8-45E9-A091-40762F6951C2}">
          <p14:sldIdLst>
            <p14:sldId id="747"/>
            <p14:sldId id="866"/>
            <p14:sldId id="867"/>
            <p14:sldId id="299"/>
            <p14:sldId id="354"/>
            <p14:sldId id="344"/>
            <p14:sldId id="347"/>
            <p14:sldId id="4122"/>
            <p14:sldId id="956"/>
            <p14:sldId id="4117"/>
            <p14:sldId id="958"/>
            <p14:sldId id="957"/>
            <p14:sldId id="259"/>
            <p14:sldId id="961"/>
            <p14:sldId id="4120"/>
            <p14:sldId id="4121"/>
            <p14:sldId id="4123"/>
            <p14:sldId id="904"/>
          </p14:sldIdLst>
        </p14:section>
        <p14:section name="Introduction 4 (5)" id="{5D987C94-264F-4571-A40A-D8844260CE52}">
          <p14:sldIdLst/>
        </p14:section>
        <p14:section name="Abschnitt ohne Titel" id="{9E130DBB-198B-4C50-9A5D-2791664A518C}">
          <p14:sldIdLst/>
        </p14:section>
        <p14:section name="Abschnitt ohne Titel" id="{D2538478-74DD-4EC1-B4E7-744AC467F475}">
          <p14:sldIdLst/>
        </p14:section>
        <p14:section name="Abschnitt ohne Titel" id="{7A940394-249C-44F3-BE6B-03968446BCAE}">
          <p14:sldIdLst/>
        </p14:section>
        <p14:section name="Abschnitt ohne Titel" id="{184E4DF5-0E7E-462E-A703-D6B6F875B0D0}">
          <p14:sldIdLst/>
        </p14:section>
        <p14:section name="Abschnitt ohne Titel" id="{0F98B09F-1E68-478B-AC5D-483F722EDFA2}">
          <p14:sldIdLst/>
        </p14:section>
        <p14:section name="Abschnitt ohne Titel" id="{35AD9EF6-C4BB-4777-804D-FD6F6A5B1455}">
          <p14:sldIdLst/>
        </p14:section>
        <p14:section name="Abschnitt ohne Titel" id="{4ADCCE6D-D059-4EB3-8309-DA701C3A52E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BE4F"/>
    <a:srgbClr val="DCDCDC"/>
    <a:srgbClr val="B43723"/>
    <a:srgbClr val="008000"/>
    <a:srgbClr val="EAA34F"/>
    <a:srgbClr val="ECADC4"/>
    <a:srgbClr val="FDBB63"/>
    <a:srgbClr val="333333"/>
    <a:srgbClr val="666666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762" autoAdjust="0"/>
    <p:restoredTop sz="95441" autoAdjust="0"/>
  </p:normalViewPr>
  <p:slideViewPr>
    <p:cSldViewPr snapToGrid="0" snapToObjects="1">
      <p:cViewPr varScale="1">
        <p:scale>
          <a:sx n="112" d="100"/>
          <a:sy n="112" d="100"/>
        </p:scale>
        <p:origin x="102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EDF88B4-17DC-4D7A-AEBC-95A63FCBE5AC}" type="datetimeFigureOut">
              <a:rPr lang="de-DE"/>
              <a:pPr>
                <a:defRPr/>
              </a:pPr>
              <a:t>24.01.24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F1A688C-2778-4F1E-AA72-5A1DB4415FA7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489897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57CFE59-7873-400A-AB37-C8390E3B21F9}" type="datetimeFigureOut">
              <a:rPr lang="de-DE"/>
              <a:pPr>
                <a:defRPr/>
              </a:pPr>
              <a:t>24.01.24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8631790-847E-4CAF-B86A-08A37BB9D39D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443241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Beschriftung/Beschneiden des </a:t>
            </a:r>
            <a:r>
              <a:rPr lang="de-DE" dirty="0" err="1"/>
              <a:t>Beschleunirgebildes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02386-BEE7-5D4D-B4E7-4BB579C4788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117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Animated</a:t>
            </a:r>
            <a:r>
              <a:rPr lang="de-DE" dirty="0"/>
              <a:t> </a:t>
            </a:r>
            <a:r>
              <a:rPr lang="de-DE" dirty="0" err="1"/>
              <a:t>gif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268DA9-BBFE-4029-BAF4-88569A24886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0644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71338"/>
            <a:ext cx="5584535" cy="787557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655411" y="161018"/>
            <a:ext cx="8212138" cy="49037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488" y="6553200"/>
            <a:ext cx="7461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8D57D9B3-1EDA-4256-9A96-2153F894D089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11" name="Datumsplatzhalter 4"/>
          <p:cNvSpPr>
            <a:spLocks noGrp="1"/>
          </p:cNvSpPr>
          <p:nvPr>
            <p:ph type="dt" sz="half" idx="2"/>
          </p:nvPr>
        </p:nvSpPr>
        <p:spPr>
          <a:xfrm>
            <a:off x="6426200" y="6553200"/>
            <a:ext cx="1522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de-DE" dirty="0"/>
              <a:t>November 21</a:t>
            </a:r>
            <a:r>
              <a:rPr lang="de-DE" baseline="30000" dirty="0"/>
              <a:t>st</a:t>
            </a:r>
            <a:r>
              <a:rPr lang="de-DE" dirty="0"/>
              <a:t>,  2018</a:t>
            </a:r>
          </a:p>
        </p:txBody>
      </p:sp>
      <p:sp>
        <p:nvSpPr>
          <p:cNvPr id="12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463800" y="6561138"/>
            <a:ext cx="3962400" cy="357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>
              <a:spcBef>
                <a:spcPct val="0"/>
              </a:spcBef>
            </a:pPr>
            <a:r>
              <a:rPr lang="en-US" altLang="de-DE" dirty="0"/>
              <a:t>The Experiments: Key Technologies of FAIR and GSI </a:t>
            </a:r>
          </a:p>
        </p:txBody>
      </p:sp>
    </p:spTree>
    <p:extLst>
      <p:ext uri="{BB962C8B-B14F-4D97-AF65-F5344CB8AC3E}">
        <p14:creationId xmlns:p14="http://schemas.microsoft.com/office/powerpoint/2010/main" val="578110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6604000" y="6552643"/>
            <a:ext cx="1344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3 March 2017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/>
              <a:t>The Universe in the Laboratory | Prof. Dr. Paolo Giubellino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25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6502400" y="6552643"/>
            <a:ext cx="14464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3 March 2017</a:t>
            </a: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60600" y="6560611"/>
            <a:ext cx="48383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/>
              <a:t>The Universe in the Laboratory | Prof. Dr. Paolo Giubellino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1976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C364-AAE2-485F-8C6B-DFD327888A7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87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231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769100" y="6552643"/>
            <a:ext cx="11797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726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6604000" y="6552643"/>
            <a:ext cx="1344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062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6502400" y="6552643"/>
            <a:ext cx="14464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>
                <a:solidFill>
                  <a:prstClr val="black"/>
                </a:solidFill>
              </a:rPr>
              <a:t>3 March 2017</a:t>
            </a: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60600" y="6560611"/>
            <a:ext cx="48383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64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71338"/>
            <a:ext cx="5584535" cy="787557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655411" y="161018"/>
            <a:ext cx="8212138" cy="49037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488" y="6553200"/>
            <a:ext cx="7461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8D57D9B3-1EDA-4256-9A96-2153F894D089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11" name="Datumsplatzhalter 4"/>
          <p:cNvSpPr>
            <a:spLocks noGrp="1"/>
          </p:cNvSpPr>
          <p:nvPr>
            <p:ph type="dt" sz="half" idx="2"/>
          </p:nvPr>
        </p:nvSpPr>
        <p:spPr>
          <a:xfrm>
            <a:off x="6426200" y="6553200"/>
            <a:ext cx="1522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de-DE" dirty="0"/>
              <a:t>November 21</a:t>
            </a:r>
            <a:r>
              <a:rPr lang="de-DE" baseline="30000" dirty="0"/>
              <a:t>st</a:t>
            </a:r>
            <a:r>
              <a:rPr lang="de-DE" dirty="0"/>
              <a:t>,  2018</a:t>
            </a:r>
          </a:p>
        </p:txBody>
      </p:sp>
      <p:sp>
        <p:nvSpPr>
          <p:cNvPr id="12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463800" y="6561138"/>
            <a:ext cx="3962400" cy="357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>
              <a:spcBef>
                <a:spcPct val="0"/>
              </a:spcBef>
            </a:pPr>
            <a:r>
              <a:rPr lang="en-US" altLang="de-DE" dirty="0"/>
              <a:t>The Experiments: Key Technologies of FAIR and GSI </a:t>
            </a:r>
          </a:p>
        </p:txBody>
      </p:sp>
    </p:spTree>
    <p:extLst>
      <p:ext uri="{BB962C8B-B14F-4D97-AF65-F5344CB8AC3E}">
        <p14:creationId xmlns:p14="http://schemas.microsoft.com/office/powerpoint/2010/main" val="3294980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488" y="6553200"/>
            <a:ext cx="7461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8D57D9B3-1EDA-4256-9A96-2153F894D089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7" name="Datumsplatzhalter 4"/>
          <p:cNvSpPr>
            <a:spLocks noGrp="1"/>
          </p:cNvSpPr>
          <p:nvPr>
            <p:ph type="dt" sz="half" idx="2"/>
          </p:nvPr>
        </p:nvSpPr>
        <p:spPr>
          <a:xfrm>
            <a:off x="6426200" y="6553200"/>
            <a:ext cx="1522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de-DE" dirty="0"/>
              <a:t>November 21</a:t>
            </a:r>
            <a:r>
              <a:rPr lang="de-DE" baseline="30000" dirty="0"/>
              <a:t>st</a:t>
            </a:r>
            <a:r>
              <a:rPr lang="de-DE" dirty="0"/>
              <a:t>,  2018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463800" y="6561138"/>
            <a:ext cx="3962400" cy="357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>
              <a:spcBef>
                <a:spcPct val="0"/>
              </a:spcBef>
            </a:pPr>
            <a:r>
              <a:rPr lang="en-US" altLang="de-DE" dirty="0"/>
              <a:t>The Experiments: Key Technologies of FAIR and GSI </a:t>
            </a:r>
          </a:p>
        </p:txBody>
      </p:sp>
    </p:spTree>
    <p:extLst>
      <p:ext uri="{BB962C8B-B14F-4D97-AF65-F5344CB8AC3E}">
        <p14:creationId xmlns:p14="http://schemas.microsoft.com/office/powerpoint/2010/main" val="4226683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488" y="6553200"/>
            <a:ext cx="7461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8D57D9B3-1EDA-4256-9A96-2153F894D089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9" name="Datumsplatzhalter 4"/>
          <p:cNvSpPr>
            <a:spLocks noGrp="1"/>
          </p:cNvSpPr>
          <p:nvPr>
            <p:ph type="dt" sz="half" idx="2"/>
          </p:nvPr>
        </p:nvSpPr>
        <p:spPr>
          <a:xfrm>
            <a:off x="6426200" y="6553200"/>
            <a:ext cx="1522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de-DE" dirty="0"/>
              <a:t>November 21</a:t>
            </a:r>
            <a:r>
              <a:rPr lang="de-DE" baseline="30000" dirty="0"/>
              <a:t>st</a:t>
            </a:r>
            <a:r>
              <a:rPr lang="de-DE" dirty="0"/>
              <a:t>,  2018</a:t>
            </a:r>
          </a:p>
        </p:txBody>
      </p:sp>
      <p:sp>
        <p:nvSpPr>
          <p:cNvPr id="10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463800" y="6561138"/>
            <a:ext cx="3962400" cy="357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>
              <a:spcBef>
                <a:spcPct val="0"/>
              </a:spcBef>
            </a:pPr>
            <a:r>
              <a:rPr lang="en-US" altLang="de-DE" dirty="0"/>
              <a:t>The Experiments: Key Technologies of FAIR and GSI </a:t>
            </a:r>
          </a:p>
        </p:txBody>
      </p:sp>
    </p:spTree>
    <p:extLst>
      <p:ext uri="{BB962C8B-B14F-4D97-AF65-F5344CB8AC3E}">
        <p14:creationId xmlns:p14="http://schemas.microsoft.com/office/powerpoint/2010/main" val="2558139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488" y="6553200"/>
            <a:ext cx="7461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8D57D9B3-1EDA-4256-9A96-2153F894D089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7" name="Datumsplatzhalter 4"/>
          <p:cNvSpPr>
            <a:spLocks noGrp="1"/>
          </p:cNvSpPr>
          <p:nvPr>
            <p:ph type="dt" sz="half" idx="2"/>
          </p:nvPr>
        </p:nvSpPr>
        <p:spPr>
          <a:xfrm>
            <a:off x="6426200" y="6553200"/>
            <a:ext cx="1522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de-DE" dirty="0"/>
              <a:t>November 21</a:t>
            </a:r>
            <a:r>
              <a:rPr lang="de-DE" baseline="30000" dirty="0"/>
              <a:t>st</a:t>
            </a:r>
            <a:r>
              <a:rPr lang="de-DE" dirty="0"/>
              <a:t>,  2018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463800" y="6561138"/>
            <a:ext cx="3962400" cy="357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>
              <a:spcBef>
                <a:spcPct val="0"/>
              </a:spcBef>
            </a:pPr>
            <a:r>
              <a:rPr lang="en-US" altLang="de-DE" dirty="0"/>
              <a:t>The Experiments: Key Technologies of FAIR and GSI </a:t>
            </a:r>
          </a:p>
        </p:txBody>
      </p:sp>
    </p:spTree>
    <p:extLst>
      <p:ext uri="{BB962C8B-B14F-4D97-AF65-F5344CB8AC3E}">
        <p14:creationId xmlns:p14="http://schemas.microsoft.com/office/powerpoint/2010/main" val="3821439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"/>
          <p:cNvSpPr/>
          <p:nvPr/>
        </p:nvSpPr>
        <p:spPr>
          <a:xfrm>
            <a:off x="7674" y="854074"/>
            <a:ext cx="9170441" cy="84139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defTabSz="685800">
              <a:defRPr>
                <a:uFillTx/>
              </a:defRPr>
            </a:pPr>
            <a:endParaRPr sz="450"/>
          </a:p>
        </p:txBody>
      </p:sp>
      <p:pic>
        <p:nvPicPr>
          <p:cNvPr id="67" name="FAIR_Logo_rgb_frei" descr="FAIR_Logo_rgb_frei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1566" y="19051"/>
            <a:ext cx="744141" cy="827088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xfrm>
            <a:off x="1415357" y="187325"/>
            <a:ext cx="6633800" cy="49053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685800">
              <a:defRPr sz="2400" b="0">
                <a:solidFill>
                  <a:srgbClr val="00599D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48410" y="6467317"/>
            <a:ext cx="344303" cy="492443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685800"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B1254157-9F7A-FA6D-D44E-56058FA3FD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8" y="78191"/>
            <a:ext cx="1152510" cy="74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7097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7173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769100" y="6552643"/>
            <a:ext cx="11797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3 March 2017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/>
              <a:t>The Universe in the Laboratory | Prof. Dr. Paolo Giubellino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095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6604000" y="6552643"/>
            <a:ext cx="1344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3 March 2017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/>
              <a:t>The Universe in the Laboratory | Prof. Dr. Paolo Giubellino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3805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6502400" y="6552643"/>
            <a:ext cx="14464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3 March 2017</a:t>
            </a: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60600" y="6560611"/>
            <a:ext cx="48383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/>
              <a:t>The Universe in the Laboratory | Prof. Dr. Paolo Giubellino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6835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ierung 14"/>
          <p:cNvGrpSpPr>
            <a:grpSpLocks noChangeAspect="1"/>
          </p:cNvGrpSpPr>
          <p:nvPr/>
        </p:nvGrpSpPr>
        <p:grpSpPr>
          <a:xfrm>
            <a:off x="7500555" y="380136"/>
            <a:ext cx="397996" cy="388800"/>
            <a:chOff x="2252663" y="7938"/>
            <a:chExt cx="5592762" cy="4552950"/>
          </a:xfrm>
        </p:grpSpPr>
        <p:sp>
          <p:nvSpPr>
            <p:cNvPr id="27" name="Freeform 1"/>
            <p:cNvSpPr>
              <a:spLocks noChangeArrowheads="1"/>
            </p:cNvSpPr>
            <p:nvPr/>
          </p:nvSpPr>
          <p:spPr bwMode="auto">
            <a:xfrm>
              <a:off x="2252663" y="1057275"/>
              <a:ext cx="1385887" cy="2673350"/>
            </a:xfrm>
            <a:custGeom>
              <a:avLst/>
              <a:gdLst>
                <a:gd name="T0" fmla="*/ 3402 w 3849"/>
                <a:gd name="T1" fmla="*/ 917 h 7428"/>
                <a:gd name="T2" fmla="*/ 3402 w 3849"/>
                <a:gd name="T3" fmla="*/ 917 h 7428"/>
                <a:gd name="T4" fmla="*/ 896 w 3849"/>
                <a:gd name="T5" fmla="*/ 917 h 7428"/>
                <a:gd name="T6" fmla="*/ 896 w 3849"/>
                <a:gd name="T7" fmla="*/ 3255 h 7428"/>
                <a:gd name="T8" fmla="*/ 2585 w 3849"/>
                <a:gd name="T9" fmla="*/ 3255 h 7428"/>
                <a:gd name="T10" fmla="*/ 3036 w 3849"/>
                <a:gd name="T11" fmla="*/ 3713 h 7428"/>
                <a:gd name="T12" fmla="*/ 2585 w 3849"/>
                <a:gd name="T13" fmla="*/ 4172 h 7428"/>
                <a:gd name="T14" fmla="*/ 896 w 3849"/>
                <a:gd name="T15" fmla="*/ 4172 h 7428"/>
                <a:gd name="T16" fmla="*/ 896 w 3849"/>
                <a:gd name="T17" fmla="*/ 6968 h 7428"/>
                <a:gd name="T18" fmla="*/ 450 w 3849"/>
                <a:gd name="T19" fmla="*/ 7427 h 7428"/>
                <a:gd name="T20" fmla="*/ 0 w 3849"/>
                <a:gd name="T21" fmla="*/ 6968 h 7428"/>
                <a:gd name="T22" fmla="*/ 0 w 3849"/>
                <a:gd name="T23" fmla="*/ 0 h 7428"/>
                <a:gd name="T24" fmla="*/ 3402 w 3849"/>
                <a:gd name="T25" fmla="*/ 0 h 7428"/>
                <a:gd name="T26" fmla="*/ 3848 w 3849"/>
                <a:gd name="T27" fmla="*/ 459 h 7428"/>
                <a:gd name="T28" fmla="*/ 3402 w 3849"/>
                <a:gd name="T29" fmla="*/ 917 h 7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49" h="7428">
                  <a:moveTo>
                    <a:pt x="3402" y="917"/>
                  </a:moveTo>
                  <a:lnTo>
                    <a:pt x="3402" y="917"/>
                  </a:lnTo>
                  <a:cubicBezTo>
                    <a:pt x="896" y="917"/>
                    <a:pt x="896" y="917"/>
                    <a:pt x="896" y="917"/>
                  </a:cubicBezTo>
                  <a:cubicBezTo>
                    <a:pt x="896" y="3255"/>
                    <a:pt x="896" y="3255"/>
                    <a:pt x="896" y="3255"/>
                  </a:cubicBezTo>
                  <a:cubicBezTo>
                    <a:pt x="2585" y="3255"/>
                    <a:pt x="2585" y="3255"/>
                    <a:pt x="2585" y="3255"/>
                  </a:cubicBezTo>
                  <a:cubicBezTo>
                    <a:pt x="2833" y="3255"/>
                    <a:pt x="3036" y="3458"/>
                    <a:pt x="3036" y="3713"/>
                  </a:cubicBezTo>
                  <a:cubicBezTo>
                    <a:pt x="3036" y="3968"/>
                    <a:pt x="2833" y="4172"/>
                    <a:pt x="2585" y="4172"/>
                  </a:cubicBezTo>
                  <a:cubicBezTo>
                    <a:pt x="896" y="4172"/>
                    <a:pt x="896" y="4172"/>
                    <a:pt x="896" y="4172"/>
                  </a:cubicBezTo>
                  <a:cubicBezTo>
                    <a:pt x="896" y="6968"/>
                    <a:pt x="896" y="6968"/>
                    <a:pt x="896" y="6968"/>
                  </a:cubicBezTo>
                  <a:cubicBezTo>
                    <a:pt x="896" y="7223"/>
                    <a:pt x="693" y="7427"/>
                    <a:pt x="450" y="7427"/>
                  </a:cubicBezTo>
                  <a:cubicBezTo>
                    <a:pt x="203" y="7427"/>
                    <a:pt x="0" y="7223"/>
                    <a:pt x="0" y="696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402" y="0"/>
                    <a:pt x="3402" y="0"/>
                    <a:pt x="3402" y="0"/>
                  </a:cubicBezTo>
                  <a:cubicBezTo>
                    <a:pt x="3649" y="0"/>
                    <a:pt x="3848" y="200"/>
                    <a:pt x="3848" y="459"/>
                  </a:cubicBezTo>
                  <a:cubicBezTo>
                    <a:pt x="3848" y="705"/>
                    <a:pt x="3649" y="917"/>
                    <a:pt x="3402" y="917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68769"/>
              <a:endParaRPr lang="de-DE" sz="1841">
                <a:solidFill>
                  <a:prstClr val="black"/>
                </a:solidFill>
              </a:endParaRPr>
            </a:p>
          </p:txBody>
        </p:sp>
        <p:sp>
          <p:nvSpPr>
            <p:cNvPr id="28" name="Freeform 2"/>
            <p:cNvSpPr>
              <a:spLocks noChangeArrowheads="1"/>
            </p:cNvSpPr>
            <p:nvPr/>
          </p:nvSpPr>
          <p:spPr bwMode="auto">
            <a:xfrm>
              <a:off x="6465888" y="1062038"/>
              <a:ext cx="1379537" cy="2736850"/>
            </a:xfrm>
            <a:custGeom>
              <a:avLst/>
              <a:gdLst>
                <a:gd name="T0" fmla="*/ 3804 w 3833"/>
                <a:gd name="T1" fmla="*/ 6837 h 7602"/>
                <a:gd name="T2" fmla="*/ 3804 w 3833"/>
                <a:gd name="T3" fmla="*/ 6837 h 7602"/>
                <a:gd name="T4" fmla="*/ 2872 w 3833"/>
                <a:gd name="T5" fmla="*/ 4375 h 7602"/>
                <a:gd name="T6" fmla="*/ 3776 w 3833"/>
                <a:gd name="T7" fmla="*/ 2952 h 7602"/>
                <a:gd name="T8" fmla="*/ 3776 w 3833"/>
                <a:gd name="T9" fmla="*/ 1514 h 7602"/>
                <a:gd name="T10" fmla="*/ 2314 w 3833"/>
                <a:gd name="T11" fmla="*/ 0 h 7602"/>
                <a:gd name="T12" fmla="*/ 410 w 3833"/>
                <a:gd name="T13" fmla="*/ 0 h 7602"/>
                <a:gd name="T14" fmla="*/ 0 w 3833"/>
                <a:gd name="T15" fmla="*/ 427 h 7602"/>
                <a:gd name="T16" fmla="*/ 0 w 3833"/>
                <a:gd name="T17" fmla="*/ 6992 h 7602"/>
                <a:gd name="T18" fmla="*/ 410 w 3833"/>
                <a:gd name="T19" fmla="*/ 7415 h 7602"/>
                <a:gd name="T20" fmla="*/ 824 w 3833"/>
                <a:gd name="T21" fmla="*/ 6992 h 7602"/>
                <a:gd name="T22" fmla="*/ 824 w 3833"/>
                <a:gd name="T23" fmla="*/ 4474 h 7602"/>
                <a:gd name="T24" fmla="*/ 2023 w 3833"/>
                <a:gd name="T25" fmla="*/ 4474 h 7602"/>
                <a:gd name="T26" fmla="*/ 3019 w 3833"/>
                <a:gd name="T27" fmla="*/ 7140 h 7602"/>
                <a:gd name="T28" fmla="*/ 3832 w 3833"/>
                <a:gd name="T29" fmla="*/ 7012 h 7602"/>
                <a:gd name="T30" fmla="*/ 3832 w 3833"/>
                <a:gd name="T31" fmla="*/ 6984 h 7602"/>
                <a:gd name="T32" fmla="*/ 3804 w 3833"/>
                <a:gd name="T33" fmla="*/ 6837 h 7602"/>
                <a:gd name="T34" fmla="*/ 2314 w 3833"/>
                <a:gd name="T35" fmla="*/ 3614 h 7602"/>
                <a:gd name="T36" fmla="*/ 2314 w 3833"/>
                <a:gd name="T37" fmla="*/ 3614 h 7602"/>
                <a:gd name="T38" fmla="*/ 824 w 3833"/>
                <a:gd name="T39" fmla="*/ 3614 h 7602"/>
                <a:gd name="T40" fmla="*/ 824 w 3833"/>
                <a:gd name="T41" fmla="*/ 853 h 7602"/>
                <a:gd name="T42" fmla="*/ 2314 w 3833"/>
                <a:gd name="T43" fmla="*/ 853 h 7602"/>
                <a:gd name="T44" fmla="*/ 2948 w 3833"/>
                <a:gd name="T45" fmla="*/ 1514 h 7602"/>
                <a:gd name="T46" fmla="*/ 2948 w 3833"/>
                <a:gd name="T47" fmla="*/ 2952 h 7602"/>
                <a:gd name="T48" fmla="*/ 2314 w 3833"/>
                <a:gd name="T49" fmla="*/ 3614 h 7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33" h="7602">
                  <a:moveTo>
                    <a:pt x="3804" y="6837"/>
                  </a:moveTo>
                  <a:lnTo>
                    <a:pt x="3804" y="6837"/>
                  </a:lnTo>
                  <a:cubicBezTo>
                    <a:pt x="2872" y="4375"/>
                    <a:pt x="2872" y="4375"/>
                    <a:pt x="2872" y="4375"/>
                  </a:cubicBezTo>
                  <a:cubicBezTo>
                    <a:pt x="3589" y="4104"/>
                    <a:pt x="3776" y="3371"/>
                    <a:pt x="3776" y="2952"/>
                  </a:cubicBezTo>
                  <a:cubicBezTo>
                    <a:pt x="3776" y="1514"/>
                    <a:pt x="3776" y="1514"/>
                    <a:pt x="3776" y="1514"/>
                  </a:cubicBezTo>
                  <a:cubicBezTo>
                    <a:pt x="3776" y="303"/>
                    <a:pt x="2792" y="0"/>
                    <a:pt x="2314" y="0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175" y="0"/>
                    <a:pt x="0" y="191"/>
                    <a:pt x="0" y="427"/>
                  </a:cubicBezTo>
                  <a:cubicBezTo>
                    <a:pt x="0" y="6992"/>
                    <a:pt x="0" y="6992"/>
                    <a:pt x="0" y="6992"/>
                  </a:cubicBezTo>
                  <a:cubicBezTo>
                    <a:pt x="0" y="7223"/>
                    <a:pt x="175" y="7415"/>
                    <a:pt x="410" y="7415"/>
                  </a:cubicBezTo>
                  <a:cubicBezTo>
                    <a:pt x="633" y="7415"/>
                    <a:pt x="824" y="7223"/>
                    <a:pt x="824" y="6992"/>
                  </a:cubicBezTo>
                  <a:cubicBezTo>
                    <a:pt x="824" y="4474"/>
                    <a:pt x="824" y="4474"/>
                    <a:pt x="824" y="4474"/>
                  </a:cubicBezTo>
                  <a:cubicBezTo>
                    <a:pt x="2023" y="4474"/>
                    <a:pt x="2023" y="4474"/>
                    <a:pt x="2023" y="4474"/>
                  </a:cubicBezTo>
                  <a:cubicBezTo>
                    <a:pt x="3019" y="7140"/>
                    <a:pt x="3019" y="7140"/>
                    <a:pt x="3019" y="7140"/>
                  </a:cubicBezTo>
                  <a:cubicBezTo>
                    <a:pt x="3198" y="7601"/>
                    <a:pt x="3816" y="7423"/>
                    <a:pt x="3832" y="7012"/>
                  </a:cubicBezTo>
                  <a:cubicBezTo>
                    <a:pt x="3832" y="6984"/>
                    <a:pt x="3832" y="6984"/>
                    <a:pt x="3832" y="6984"/>
                  </a:cubicBezTo>
                  <a:cubicBezTo>
                    <a:pt x="3832" y="6936"/>
                    <a:pt x="3820" y="6889"/>
                    <a:pt x="3804" y="6837"/>
                  </a:cubicBezTo>
                  <a:close/>
                  <a:moveTo>
                    <a:pt x="2314" y="3614"/>
                  </a:moveTo>
                  <a:lnTo>
                    <a:pt x="2314" y="3614"/>
                  </a:lnTo>
                  <a:cubicBezTo>
                    <a:pt x="824" y="3614"/>
                    <a:pt x="824" y="3614"/>
                    <a:pt x="824" y="3614"/>
                  </a:cubicBezTo>
                  <a:cubicBezTo>
                    <a:pt x="824" y="853"/>
                    <a:pt x="824" y="853"/>
                    <a:pt x="824" y="853"/>
                  </a:cubicBezTo>
                  <a:cubicBezTo>
                    <a:pt x="2314" y="853"/>
                    <a:pt x="2314" y="853"/>
                    <a:pt x="2314" y="853"/>
                  </a:cubicBezTo>
                  <a:cubicBezTo>
                    <a:pt x="2378" y="853"/>
                    <a:pt x="2948" y="873"/>
                    <a:pt x="2948" y="1514"/>
                  </a:cubicBezTo>
                  <a:cubicBezTo>
                    <a:pt x="2948" y="2952"/>
                    <a:pt x="2948" y="2952"/>
                    <a:pt x="2948" y="2952"/>
                  </a:cubicBezTo>
                  <a:cubicBezTo>
                    <a:pt x="2948" y="3024"/>
                    <a:pt x="2928" y="3614"/>
                    <a:pt x="2314" y="3614"/>
                  </a:cubicBezTo>
                  <a:close/>
                </a:path>
              </a:pathLst>
            </a:custGeom>
            <a:solidFill>
              <a:srgbClr val="05050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68769"/>
              <a:endParaRPr lang="de-DE" sz="1841">
                <a:solidFill>
                  <a:prstClr val="black"/>
                </a:solidFill>
              </a:endParaRPr>
            </a:p>
          </p:txBody>
        </p:sp>
        <p:sp>
          <p:nvSpPr>
            <p:cNvPr id="29" name="Freeform 3"/>
            <p:cNvSpPr>
              <a:spLocks noChangeArrowheads="1"/>
            </p:cNvSpPr>
            <p:nvPr/>
          </p:nvSpPr>
          <p:spPr bwMode="auto">
            <a:xfrm>
              <a:off x="5765800" y="1055688"/>
              <a:ext cx="303213" cy="2676525"/>
            </a:xfrm>
            <a:custGeom>
              <a:avLst/>
              <a:gdLst>
                <a:gd name="T0" fmla="*/ 841 w 842"/>
                <a:gd name="T1" fmla="*/ 459 h 7436"/>
                <a:gd name="T2" fmla="*/ 841 w 842"/>
                <a:gd name="T3" fmla="*/ 459 h 7436"/>
                <a:gd name="T4" fmla="*/ 415 w 842"/>
                <a:gd name="T5" fmla="*/ 0 h 7436"/>
                <a:gd name="T6" fmla="*/ 0 w 842"/>
                <a:gd name="T7" fmla="*/ 459 h 7436"/>
                <a:gd name="T8" fmla="*/ 0 w 842"/>
                <a:gd name="T9" fmla="*/ 6976 h 7436"/>
                <a:gd name="T10" fmla="*/ 427 w 842"/>
                <a:gd name="T11" fmla="*/ 7435 h 7436"/>
                <a:gd name="T12" fmla="*/ 841 w 842"/>
                <a:gd name="T13" fmla="*/ 6976 h 7436"/>
                <a:gd name="T14" fmla="*/ 841 w 842"/>
                <a:gd name="T15" fmla="*/ 459 h 7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2" h="7436">
                  <a:moveTo>
                    <a:pt x="841" y="459"/>
                  </a:moveTo>
                  <a:lnTo>
                    <a:pt x="841" y="459"/>
                  </a:lnTo>
                  <a:cubicBezTo>
                    <a:pt x="841" y="199"/>
                    <a:pt x="650" y="0"/>
                    <a:pt x="415" y="0"/>
                  </a:cubicBezTo>
                  <a:cubicBezTo>
                    <a:pt x="180" y="0"/>
                    <a:pt x="0" y="199"/>
                    <a:pt x="0" y="459"/>
                  </a:cubicBezTo>
                  <a:cubicBezTo>
                    <a:pt x="0" y="6976"/>
                    <a:pt x="0" y="6976"/>
                    <a:pt x="0" y="6976"/>
                  </a:cubicBezTo>
                  <a:cubicBezTo>
                    <a:pt x="0" y="7231"/>
                    <a:pt x="192" y="7435"/>
                    <a:pt x="427" y="7435"/>
                  </a:cubicBezTo>
                  <a:cubicBezTo>
                    <a:pt x="662" y="7435"/>
                    <a:pt x="841" y="7231"/>
                    <a:pt x="841" y="6976"/>
                  </a:cubicBezTo>
                  <a:cubicBezTo>
                    <a:pt x="841" y="459"/>
                    <a:pt x="841" y="459"/>
                    <a:pt x="841" y="459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68769"/>
              <a:endParaRPr lang="de-DE" sz="1841">
                <a:solidFill>
                  <a:prstClr val="black"/>
                </a:solidFill>
              </a:endParaRPr>
            </a:p>
          </p:txBody>
        </p:sp>
        <p:sp>
          <p:nvSpPr>
            <p:cNvPr id="30" name="Freeform 4"/>
            <p:cNvSpPr>
              <a:spLocks noChangeArrowheads="1"/>
            </p:cNvSpPr>
            <p:nvPr/>
          </p:nvSpPr>
          <p:spPr bwMode="auto">
            <a:xfrm>
              <a:off x="3929063" y="1050925"/>
              <a:ext cx="1538287" cy="2693988"/>
            </a:xfrm>
            <a:custGeom>
              <a:avLst/>
              <a:gdLst>
                <a:gd name="T0" fmla="*/ 4210 w 4271"/>
                <a:gd name="T1" fmla="*/ 6861 h 7483"/>
                <a:gd name="T2" fmla="*/ 4210 w 4271"/>
                <a:gd name="T3" fmla="*/ 6861 h 7483"/>
                <a:gd name="T4" fmla="*/ 2625 w 4271"/>
                <a:gd name="T5" fmla="*/ 351 h 7483"/>
                <a:gd name="T6" fmla="*/ 2219 w 4271"/>
                <a:gd name="T7" fmla="*/ 4 h 7483"/>
                <a:gd name="T8" fmla="*/ 2060 w 4271"/>
                <a:gd name="T9" fmla="*/ 12 h 7483"/>
                <a:gd name="T10" fmla="*/ 1769 w 4271"/>
                <a:gd name="T11" fmla="*/ 614 h 7483"/>
                <a:gd name="T12" fmla="*/ 2733 w 4271"/>
                <a:gd name="T13" fmla="*/ 4590 h 7483"/>
                <a:gd name="T14" fmla="*/ 502 w 4271"/>
                <a:gd name="T15" fmla="*/ 4586 h 7483"/>
                <a:gd name="T16" fmla="*/ 0 w 4271"/>
                <a:gd name="T17" fmla="*/ 5056 h 7483"/>
                <a:gd name="T18" fmla="*/ 502 w 4271"/>
                <a:gd name="T19" fmla="*/ 5510 h 7483"/>
                <a:gd name="T20" fmla="*/ 2960 w 4271"/>
                <a:gd name="T21" fmla="*/ 5506 h 7483"/>
                <a:gd name="T22" fmla="*/ 3345 w 4271"/>
                <a:gd name="T23" fmla="*/ 7100 h 7483"/>
                <a:gd name="T24" fmla="*/ 3887 w 4271"/>
                <a:gd name="T25" fmla="*/ 7419 h 7483"/>
                <a:gd name="T26" fmla="*/ 4210 w 4271"/>
                <a:gd name="T27" fmla="*/ 6861 h 7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71" h="7483">
                  <a:moveTo>
                    <a:pt x="4210" y="6861"/>
                  </a:moveTo>
                  <a:lnTo>
                    <a:pt x="4210" y="6861"/>
                  </a:lnTo>
                  <a:cubicBezTo>
                    <a:pt x="2625" y="351"/>
                    <a:pt x="2625" y="351"/>
                    <a:pt x="2625" y="351"/>
                  </a:cubicBezTo>
                  <a:cubicBezTo>
                    <a:pt x="2570" y="160"/>
                    <a:pt x="2406" y="16"/>
                    <a:pt x="2219" y="4"/>
                  </a:cubicBezTo>
                  <a:cubicBezTo>
                    <a:pt x="2163" y="0"/>
                    <a:pt x="2112" y="0"/>
                    <a:pt x="2060" y="12"/>
                  </a:cubicBezTo>
                  <a:cubicBezTo>
                    <a:pt x="1809" y="76"/>
                    <a:pt x="1701" y="339"/>
                    <a:pt x="1769" y="614"/>
                  </a:cubicBezTo>
                  <a:cubicBezTo>
                    <a:pt x="2733" y="4590"/>
                    <a:pt x="2733" y="4590"/>
                    <a:pt x="2733" y="4590"/>
                  </a:cubicBezTo>
                  <a:cubicBezTo>
                    <a:pt x="502" y="4586"/>
                    <a:pt x="502" y="4586"/>
                    <a:pt x="502" y="4586"/>
                  </a:cubicBezTo>
                  <a:cubicBezTo>
                    <a:pt x="219" y="4586"/>
                    <a:pt x="0" y="4797"/>
                    <a:pt x="0" y="5056"/>
                  </a:cubicBezTo>
                  <a:cubicBezTo>
                    <a:pt x="0" y="5311"/>
                    <a:pt x="219" y="5510"/>
                    <a:pt x="502" y="5510"/>
                  </a:cubicBezTo>
                  <a:cubicBezTo>
                    <a:pt x="2960" y="5506"/>
                    <a:pt x="2960" y="5506"/>
                    <a:pt x="2960" y="5506"/>
                  </a:cubicBezTo>
                  <a:cubicBezTo>
                    <a:pt x="3080" y="6004"/>
                    <a:pt x="3234" y="6690"/>
                    <a:pt x="3345" y="7100"/>
                  </a:cubicBezTo>
                  <a:cubicBezTo>
                    <a:pt x="3413" y="7359"/>
                    <a:pt x="3632" y="7482"/>
                    <a:pt x="3887" y="7419"/>
                  </a:cubicBezTo>
                  <a:cubicBezTo>
                    <a:pt x="4122" y="7363"/>
                    <a:pt x="4270" y="7108"/>
                    <a:pt x="4210" y="6861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68769"/>
              <a:endParaRPr lang="de-DE" sz="1841">
                <a:solidFill>
                  <a:prstClr val="black"/>
                </a:solidFill>
              </a:endParaRPr>
            </a:p>
          </p:txBody>
        </p:sp>
        <p:sp>
          <p:nvSpPr>
            <p:cNvPr id="31" name="Freeform 5"/>
            <p:cNvSpPr>
              <a:spLocks noChangeArrowheads="1"/>
            </p:cNvSpPr>
            <p:nvPr/>
          </p:nvSpPr>
          <p:spPr bwMode="auto">
            <a:xfrm>
              <a:off x="5535613" y="7938"/>
              <a:ext cx="758825" cy="760412"/>
            </a:xfrm>
            <a:custGeom>
              <a:avLst/>
              <a:gdLst>
                <a:gd name="T0" fmla="*/ 2107 w 2108"/>
                <a:gd name="T1" fmla="*/ 1056 h 2113"/>
                <a:gd name="T2" fmla="*/ 2107 w 2108"/>
                <a:gd name="T3" fmla="*/ 1056 h 2113"/>
                <a:gd name="T4" fmla="*/ 1056 w 2108"/>
                <a:gd name="T5" fmla="*/ 2112 h 2113"/>
                <a:gd name="T6" fmla="*/ 0 w 2108"/>
                <a:gd name="T7" fmla="*/ 1056 h 2113"/>
                <a:gd name="T8" fmla="*/ 1056 w 2108"/>
                <a:gd name="T9" fmla="*/ 0 h 2113"/>
                <a:gd name="T10" fmla="*/ 2107 w 2108"/>
                <a:gd name="T11" fmla="*/ 1056 h 2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8" h="2113">
                  <a:moveTo>
                    <a:pt x="2107" y="1056"/>
                  </a:moveTo>
                  <a:lnTo>
                    <a:pt x="2107" y="1056"/>
                  </a:lnTo>
                  <a:cubicBezTo>
                    <a:pt x="2107" y="1637"/>
                    <a:pt x="1637" y="2112"/>
                    <a:pt x="1056" y="2112"/>
                  </a:cubicBezTo>
                  <a:cubicBezTo>
                    <a:pt x="474" y="2112"/>
                    <a:pt x="0" y="1637"/>
                    <a:pt x="0" y="1056"/>
                  </a:cubicBezTo>
                  <a:cubicBezTo>
                    <a:pt x="0" y="474"/>
                    <a:pt x="474" y="0"/>
                    <a:pt x="1056" y="0"/>
                  </a:cubicBezTo>
                  <a:cubicBezTo>
                    <a:pt x="1637" y="0"/>
                    <a:pt x="2107" y="474"/>
                    <a:pt x="2107" y="1056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68769"/>
              <a:endParaRPr lang="de-DE" sz="1841">
                <a:solidFill>
                  <a:prstClr val="black"/>
                </a:solidFill>
              </a:endParaRPr>
            </a:p>
          </p:txBody>
        </p:sp>
        <p:sp>
          <p:nvSpPr>
            <p:cNvPr id="32" name="Freeform 6"/>
            <p:cNvSpPr>
              <a:spLocks noChangeArrowheads="1"/>
            </p:cNvSpPr>
            <p:nvPr/>
          </p:nvSpPr>
          <p:spPr bwMode="auto">
            <a:xfrm>
              <a:off x="4908550" y="4465638"/>
              <a:ext cx="1588" cy="1587"/>
            </a:xfrm>
            <a:custGeom>
              <a:avLst/>
              <a:gdLst>
                <a:gd name="T0" fmla="*/ 4 w 5"/>
                <a:gd name="T1" fmla="*/ 0 h 5"/>
                <a:gd name="T2" fmla="*/ 4 w 5"/>
                <a:gd name="T3" fmla="*/ 0 h 5"/>
                <a:gd name="T4" fmla="*/ 0 w 5"/>
                <a:gd name="T5" fmla="*/ 0 h 5"/>
                <a:gd name="T6" fmla="*/ 0 w 5"/>
                <a:gd name="T7" fmla="*/ 4 h 5"/>
                <a:gd name="T8" fmla="*/ 4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cubicBezTo>
                    <a:pt x="0" y="4"/>
                    <a:pt x="0" y="4"/>
                    <a:pt x="0" y="4"/>
                  </a:cubicBezTo>
                  <a:lnTo>
                    <a:pt x="4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68769"/>
              <a:endParaRPr lang="de-DE" sz="1841">
                <a:solidFill>
                  <a:prstClr val="black"/>
                </a:solidFill>
              </a:endParaRPr>
            </a:p>
          </p:txBody>
        </p:sp>
        <p:sp>
          <p:nvSpPr>
            <p:cNvPr id="33" name="Freeform 7"/>
            <p:cNvSpPr>
              <a:spLocks noChangeArrowheads="1"/>
            </p:cNvSpPr>
            <p:nvPr/>
          </p:nvSpPr>
          <p:spPr bwMode="auto">
            <a:xfrm>
              <a:off x="3448050" y="201613"/>
              <a:ext cx="1941513" cy="4359275"/>
            </a:xfrm>
            <a:custGeom>
              <a:avLst/>
              <a:gdLst>
                <a:gd name="T0" fmla="*/ 5390 w 5391"/>
                <a:gd name="T1" fmla="*/ 0 h 12107"/>
                <a:gd name="T2" fmla="*/ 5390 w 5391"/>
                <a:gd name="T3" fmla="*/ 0 h 12107"/>
                <a:gd name="T4" fmla="*/ 1917 w 5391"/>
                <a:gd name="T5" fmla="*/ 1809 h 12107"/>
                <a:gd name="T6" fmla="*/ 0 w 5391"/>
                <a:gd name="T7" fmla="*/ 6362 h 12107"/>
                <a:gd name="T8" fmla="*/ 1857 w 5391"/>
                <a:gd name="T9" fmla="*/ 10887 h 12107"/>
                <a:gd name="T10" fmla="*/ 2574 w 5391"/>
                <a:gd name="T11" fmla="*/ 11517 h 12107"/>
                <a:gd name="T12" fmla="*/ 3379 w 5391"/>
                <a:gd name="T13" fmla="*/ 12031 h 12107"/>
                <a:gd name="T14" fmla="*/ 3733 w 5391"/>
                <a:gd name="T15" fmla="*/ 12071 h 12107"/>
                <a:gd name="T16" fmla="*/ 4008 w 5391"/>
                <a:gd name="T17" fmla="*/ 11843 h 12107"/>
                <a:gd name="T18" fmla="*/ 4064 w 5391"/>
                <a:gd name="T19" fmla="*/ 11624 h 12107"/>
                <a:gd name="T20" fmla="*/ 3825 w 5391"/>
                <a:gd name="T21" fmla="*/ 11214 h 12107"/>
                <a:gd name="T22" fmla="*/ 3136 w 5391"/>
                <a:gd name="T23" fmla="*/ 10768 h 12107"/>
                <a:gd name="T24" fmla="*/ 2522 w 5391"/>
                <a:gd name="T25" fmla="*/ 10234 h 12107"/>
                <a:gd name="T26" fmla="*/ 937 w 5391"/>
                <a:gd name="T27" fmla="*/ 6362 h 12107"/>
                <a:gd name="T28" fmla="*/ 2574 w 5391"/>
                <a:gd name="T29" fmla="*/ 2470 h 12107"/>
                <a:gd name="T30" fmla="*/ 5358 w 5391"/>
                <a:gd name="T31" fmla="*/ 956 h 12107"/>
                <a:gd name="T32" fmla="*/ 5298 w 5391"/>
                <a:gd name="T33" fmla="*/ 530 h 12107"/>
                <a:gd name="T34" fmla="*/ 5390 w 5391"/>
                <a:gd name="T35" fmla="*/ 0 h 12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91" h="12107">
                  <a:moveTo>
                    <a:pt x="5390" y="0"/>
                  </a:moveTo>
                  <a:lnTo>
                    <a:pt x="5390" y="0"/>
                  </a:lnTo>
                  <a:cubicBezTo>
                    <a:pt x="4092" y="227"/>
                    <a:pt x="2869" y="860"/>
                    <a:pt x="1917" y="1809"/>
                  </a:cubicBezTo>
                  <a:cubicBezTo>
                    <a:pt x="682" y="3036"/>
                    <a:pt x="0" y="4653"/>
                    <a:pt x="0" y="6362"/>
                  </a:cubicBezTo>
                  <a:cubicBezTo>
                    <a:pt x="0" y="8064"/>
                    <a:pt x="662" y="9673"/>
                    <a:pt x="1857" y="10887"/>
                  </a:cubicBezTo>
                  <a:cubicBezTo>
                    <a:pt x="2084" y="11114"/>
                    <a:pt x="2327" y="11325"/>
                    <a:pt x="2574" y="11517"/>
                  </a:cubicBezTo>
                  <a:cubicBezTo>
                    <a:pt x="2833" y="11708"/>
                    <a:pt x="3104" y="11883"/>
                    <a:pt x="3379" y="12031"/>
                  </a:cubicBezTo>
                  <a:cubicBezTo>
                    <a:pt x="3490" y="12090"/>
                    <a:pt x="3614" y="12106"/>
                    <a:pt x="3733" y="12071"/>
                  </a:cubicBezTo>
                  <a:cubicBezTo>
                    <a:pt x="3853" y="12035"/>
                    <a:pt x="3948" y="11955"/>
                    <a:pt x="4008" y="11843"/>
                  </a:cubicBezTo>
                  <a:cubicBezTo>
                    <a:pt x="4048" y="11776"/>
                    <a:pt x="4064" y="11700"/>
                    <a:pt x="4064" y="11624"/>
                  </a:cubicBezTo>
                  <a:cubicBezTo>
                    <a:pt x="4064" y="11461"/>
                    <a:pt x="3980" y="11301"/>
                    <a:pt x="3825" y="11214"/>
                  </a:cubicBezTo>
                  <a:cubicBezTo>
                    <a:pt x="3578" y="11078"/>
                    <a:pt x="3347" y="10931"/>
                    <a:pt x="3136" y="10768"/>
                  </a:cubicBezTo>
                  <a:cubicBezTo>
                    <a:pt x="2917" y="10604"/>
                    <a:pt x="2709" y="10425"/>
                    <a:pt x="2522" y="10234"/>
                  </a:cubicBezTo>
                  <a:cubicBezTo>
                    <a:pt x="1498" y="9195"/>
                    <a:pt x="937" y="7821"/>
                    <a:pt x="937" y="6362"/>
                  </a:cubicBezTo>
                  <a:cubicBezTo>
                    <a:pt x="937" y="4904"/>
                    <a:pt x="1518" y="3522"/>
                    <a:pt x="2574" y="2470"/>
                  </a:cubicBezTo>
                  <a:cubicBezTo>
                    <a:pt x="3343" y="1705"/>
                    <a:pt x="4323" y="1175"/>
                    <a:pt x="5358" y="956"/>
                  </a:cubicBezTo>
                  <a:cubicBezTo>
                    <a:pt x="5318" y="821"/>
                    <a:pt x="5298" y="677"/>
                    <a:pt x="5298" y="530"/>
                  </a:cubicBezTo>
                  <a:cubicBezTo>
                    <a:pt x="5298" y="342"/>
                    <a:pt x="5330" y="167"/>
                    <a:pt x="5390" y="0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68769"/>
              <a:endParaRPr lang="de-DE" sz="1841">
                <a:solidFill>
                  <a:prstClr val="black"/>
                </a:solidFill>
              </a:endParaRPr>
            </a:p>
          </p:txBody>
        </p:sp>
        <p:sp>
          <p:nvSpPr>
            <p:cNvPr id="34" name="Freeform 8"/>
            <p:cNvSpPr>
              <a:spLocks noChangeArrowheads="1"/>
            </p:cNvSpPr>
            <p:nvPr/>
          </p:nvSpPr>
          <p:spPr bwMode="auto">
            <a:xfrm>
              <a:off x="7269163" y="688975"/>
              <a:ext cx="1587" cy="1588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4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4" y="0"/>
                    <a:pt x="4" y="0"/>
                    <a:pt x="4" y="0"/>
                  </a:cubicBezTo>
                  <a:lnTo>
                    <a:pt x="0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68769"/>
              <a:endParaRPr lang="de-DE" sz="1841">
                <a:solidFill>
                  <a:prstClr val="black"/>
                </a:solidFill>
              </a:endParaRPr>
            </a:p>
          </p:txBody>
        </p:sp>
        <p:sp>
          <p:nvSpPr>
            <p:cNvPr id="35" name="Freeform 9"/>
            <p:cNvSpPr>
              <a:spLocks noChangeArrowheads="1"/>
            </p:cNvSpPr>
            <p:nvPr/>
          </p:nvSpPr>
          <p:spPr bwMode="auto">
            <a:xfrm>
              <a:off x="6437313" y="255588"/>
              <a:ext cx="882650" cy="731837"/>
            </a:xfrm>
            <a:custGeom>
              <a:avLst/>
              <a:gdLst>
                <a:gd name="T0" fmla="*/ 2450 w 2451"/>
                <a:gd name="T1" fmla="*/ 1538 h 2033"/>
                <a:gd name="T2" fmla="*/ 2450 w 2451"/>
                <a:gd name="T3" fmla="*/ 1538 h 2033"/>
                <a:gd name="T4" fmla="*/ 2290 w 2451"/>
                <a:gd name="T5" fmla="*/ 1207 h 2033"/>
                <a:gd name="T6" fmla="*/ 402 w 2451"/>
                <a:gd name="T7" fmla="*/ 104 h 2033"/>
                <a:gd name="T8" fmla="*/ 64 w 2451"/>
                <a:gd name="T9" fmla="*/ 0 h 2033"/>
                <a:gd name="T10" fmla="*/ 111 w 2451"/>
                <a:gd name="T11" fmla="*/ 383 h 2033"/>
                <a:gd name="T12" fmla="*/ 0 w 2451"/>
                <a:gd name="T13" fmla="*/ 952 h 2033"/>
                <a:gd name="T14" fmla="*/ 103 w 2451"/>
                <a:gd name="T15" fmla="*/ 988 h 2033"/>
                <a:gd name="T16" fmla="*/ 1673 w 2451"/>
                <a:gd name="T17" fmla="*/ 1909 h 2033"/>
                <a:gd name="T18" fmla="*/ 2012 w 2451"/>
                <a:gd name="T19" fmla="*/ 2024 h 2033"/>
                <a:gd name="T20" fmla="*/ 2334 w 2451"/>
                <a:gd name="T21" fmla="*/ 1865 h 2033"/>
                <a:gd name="T22" fmla="*/ 2450 w 2451"/>
                <a:gd name="T23" fmla="*/ 1578 h 2033"/>
                <a:gd name="T24" fmla="*/ 2450 w 2451"/>
                <a:gd name="T25" fmla="*/ 1570 h 2033"/>
                <a:gd name="T26" fmla="*/ 2450 w 2451"/>
                <a:gd name="T27" fmla="*/ 1542 h 2033"/>
                <a:gd name="T28" fmla="*/ 2450 w 2451"/>
                <a:gd name="T29" fmla="*/ 1538 h 2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51" h="2033">
                  <a:moveTo>
                    <a:pt x="2450" y="1538"/>
                  </a:moveTo>
                  <a:lnTo>
                    <a:pt x="2450" y="1538"/>
                  </a:lnTo>
                  <a:cubicBezTo>
                    <a:pt x="2446" y="1411"/>
                    <a:pt x="2386" y="1291"/>
                    <a:pt x="2290" y="1207"/>
                  </a:cubicBezTo>
                  <a:cubicBezTo>
                    <a:pt x="1721" y="705"/>
                    <a:pt x="1103" y="343"/>
                    <a:pt x="402" y="104"/>
                  </a:cubicBezTo>
                  <a:cubicBezTo>
                    <a:pt x="295" y="68"/>
                    <a:pt x="179" y="32"/>
                    <a:pt x="64" y="0"/>
                  </a:cubicBezTo>
                  <a:cubicBezTo>
                    <a:pt x="95" y="120"/>
                    <a:pt x="111" y="251"/>
                    <a:pt x="111" y="383"/>
                  </a:cubicBezTo>
                  <a:cubicBezTo>
                    <a:pt x="111" y="582"/>
                    <a:pt x="71" y="777"/>
                    <a:pt x="0" y="952"/>
                  </a:cubicBezTo>
                  <a:cubicBezTo>
                    <a:pt x="36" y="964"/>
                    <a:pt x="68" y="976"/>
                    <a:pt x="103" y="988"/>
                  </a:cubicBezTo>
                  <a:cubicBezTo>
                    <a:pt x="681" y="1184"/>
                    <a:pt x="1195" y="1486"/>
                    <a:pt x="1673" y="1909"/>
                  </a:cubicBezTo>
                  <a:cubicBezTo>
                    <a:pt x="1769" y="1992"/>
                    <a:pt x="1888" y="2032"/>
                    <a:pt x="2012" y="2024"/>
                  </a:cubicBezTo>
                  <a:cubicBezTo>
                    <a:pt x="2135" y="2016"/>
                    <a:pt x="2251" y="1960"/>
                    <a:pt x="2334" y="1865"/>
                  </a:cubicBezTo>
                  <a:cubicBezTo>
                    <a:pt x="2402" y="1789"/>
                    <a:pt x="2446" y="1685"/>
                    <a:pt x="2450" y="1578"/>
                  </a:cubicBezTo>
                  <a:cubicBezTo>
                    <a:pt x="2450" y="1570"/>
                    <a:pt x="2450" y="1570"/>
                    <a:pt x="2450" y="1570"/>
                  </a:cubicBezTo>
                  <a:cubicBezTo>
                    <a:pt x="2450" y="1542"/>
                    <a:pt x="2450" y="1542"/>
                    <a:pt x="2450" y="1542"/>
                  </a:cubicBezTo>
                  <a:lnTo>
                    <a:pt x="2450" y="1538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68769"/>
              <a:endParaRPr lang="de-DE" sz="1841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Gruppierung 15"/>
          <p:cNvGrpSpPr>
            <a:grpSpLocks noChangeAspect="1"/>
          </p:cNvGrpSpPr>
          <p:nvPr/>
        </p:nvGrpSpPr>
        <p:grpSpPr>
          <a:xfrm>
            <a:off x="8119022" y="390509"/>
            <a:ext cx="680529" cy="259200"/>
            <a:chOff x="2325688" y="5838825"/>
            <a:chExt cx="5446712" cy="1728788"/>
          </a:xfrm>
        </p:grpSpPr>
        <p:sp>
          <p:nvSpPr>
            <p:cNvPr id="17" name="Freeform 10"/>
            <p:cNvSpPr>
              <a:spLocks noChangeArrowheads="1"/>
            </p:cNvSpPr>
            <p:nvPr/>
          </p:nvSpPr>
          <p:spPr bwMode="auto">
            <a:xfrm>
              <a:off x="2325688" y="6615113"/>
              <a:ext cx="1631950" cy="941387"/>
            </a:xfrm>
            <a:custGeom>
              <a:avLst/>
              <a:gdLst>
                <a:gd name="T0" fmla="*/ 0 w 4531"/>
                <a:gd name="T1" fmla="*/ 120 h 2615"/>
                <a:gd name="T2" fmla="*/ 0 w 4531"/>
                <a:gd name="T3" fmla="*/ 120 h 2615"/>
                <a:gd name="T4" fmla="*/ 175 w 4531"/>
                <a:gd name="T5" fmla="*/ 0 h 2615"/>
                <a:gd name="T6" fmla="*/ 4418 w 4531"/>
                <a:gd name="T7" fmla="*/ 4 h 2615"/>
                <a:gd name="T8" fmla="*/ 4526 w 4531"/>
                <a:gd name="T9" fmla="*/ 84 h 2615"/>
                <a:gd name="T10" fmla="*/ 4530 w 4531"/>
                <a:gd name="T11" fmla="*/ 742 h 2615"/>
                <a:gd name="T12" fmla="*/ 2916 w 4531"/>
                <a:gd name="T13" fmla="*/ 742 h 2615"/>
                <a:gd name="T14" fmla="*/ 2845 w 4531"/>
                <a:gd name="T15" fmla="*/ 742 h 2615"/>
                <a:gd name="T16" fmla="*/ 2761 w 4531"/>
                <a:gd name="T17" fmla="*/ 371 h 2615"/>
                <a:gd name="T18" fmla="*/ 1725 w 4531"/>
                <a:gd name="T19" fmla="*/ 371 h 2615"/>
                <a:gd name="T20" fmla="*/ 1638 w 4531"/>
                <a:gd name="T21" fmla="*/ 455 h 2615"/>
                <a:gd name="T22" fmla="*/ 1638 w 4531"/>
                <a:gd name="T23" fmla="*/ 2200 h 2615"/>
                <a:gd name="T24" fmla="*/ 1881 w 4531"/>
                <a:gd name="T25" fmla="*/ 2279 h 2615"/>
                <a:gd name="T26" fmla="*/ 2733 w 4531"/>
                <a:gd name="T27" fmla="*/ 2275 h 2615"/>
                <a:gd name="T28" fmla="*/ 2809 w 4531"/>
                <a:gd name="T29" fmla="*/ 2200 h 2615"/>
                <a:gd name="T30" fmla="*/ 2805 w 4531"/>
                <a:gd name="T31" fmla="*/ 1578 h 2615"/>
                <a:gd name="T32" fmla="*/ 2462 w 4531"/>
                <a:gd name="T33" fmla="*/ 1471 h 2615"/>
                <a:gd name="T34" fmla="*/ 2243 w 4531"/>
                <a:gd name="T35" fmla="*/ 1471 h 2615"/>
                <a:gd name="T36" fmla="*/ 2243 w 4531"/>
                <a:gd name="T37" fmla="*/ 1156 h 2615"/>
                <a:gd name="T38" fmla="*/ 4530 w 4531"/>
                <a:gd name="T39" fmla="*/ 1156 h 2615"/>
                <a:gd name="T40" fmla="*/ 4526 w 4531"/>
                <a:gd name="T41" fmla="*/ 2443 h 2615"/>
                <a:gd name="T42" fmla="*/ 4418 w 4531"/>
                <a:gd name="T43" fmla="*/ 2586 h 2615"/>
                <a:gd name="T44" fmla="*/ 4319 w 4531"/>
                <a:gd name="T45" fmla="*/ 2614 h 2615"/>
                <a:gd name="T46" fmla="*/ 84 w 4531"/>
                <a:gd name="T47" fmla="*/ 2614 h 2615"/>
                <a:gd name="T48" fmla="*/ 4 w 4531"/>
                <a:gd name="T49" fmla="*/ 2506 h 2615"/>
                <a:gd name="T50" fmla="*/ 0 w 4531"/>
                <a:gd name="T51" fmla="*/ 2459 h 2615"/>
                <a:gd name="T52" fmla="*/ 0 w 4531"/>
                <a:gd name="T53" fmla="*/ 120 h 2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31" h="2615">
                  <a:moveTo>
                    <a:pt x="0" y="120"/>
                  </a:moveTo>
                  <a:lnTo>
                    <a:pt x="0" y="120"/>
                  </a:lnTo>
                  <a:cubicBezTo>
                    <a:pt x="0" y="44"/>
                    <a:pt x="36" y="0"/>
                    <a:pt x="175" y="0"/>
                  </a:cubicBezTo>
                  <a:cubicBezTo>
                    <a:pt x="4418" y="4"/>
                    <a:pt x="4418" y="4"/>
                    <a:pt x="4418" y="4"/>
                  </a:cubicBezTo>
                  <a:cubicBezTo>
                    <a:pt x="4458" y="12"/>
                    <a:pt x="4514" y="40"/>
                    <a:pt x="4526" y="84"/>
                  </a:cubicBezTo>
                  <a:cubicBezTo>
                    <a:pt x="4526" y="303"/>
                    <a:pt x="4530" y="522"/>
                    <a:pt x="4530" y="742"/>
                  </a:cubicBezTo>
                  <a:cubicBezTo>
                    <a:pt x="2916" y="742"/>
                    <a:pt x="2916" y="742"/>
                    <a:pt x="2916" y="742"/>
                  </a:cubicBezTo>
                  <a:cubicBezTo>
                    <a:pt x="2845" y="742"/>
                    <a:pt x="2845" y="742"/>
                    <a:pt x="2845" y="742"/>
                  </a:cubicBezTo>
                  <a:cubicBezTo>
                    <a:pt x="2845" y="618"/>
                    <a:pt x="2881" y="371"/>
                    <a:pt x="2761" y="371"/>
                  </a:cubicBezTo>
                  <a:cubicBezTo>
                    <a:pt x="1725" y="371"/>
                    <a:pt x="1725" y="371"/>
                    <a:pt x="1725" y="371"/>
                  </a:cubicBezTo>
                  <a:cubicBezTo>
                    <a:pt x="1689" y="387"/>
                    <a:pt x="1654" y="419"/>
                    <a:pt x="1638" y="455"/>
                  </a:cubicBezTo>
                  <a:cubicBezTo>
                    <a:pt x="1638" y="1032"/>
                    <a:pt x="1638" y="1674"/>
                    <a:pt x="1638" y="2200"/>
                  </a:cubicBezTo>
                  <a:cubicBezTo>
                    <a:pt x="1681" y="2299"/>
                    <a:pt x="1789" y="2275"/>
                    <a:pt x="1881" y="2279"/>
                  </a:cubicBezTo>
                  <a:cubicBezTo>
                    <a:pt x="2733" y="2275"/>
                    <a:pt x="2733" y="2275"/>
                    <a:pt x="2733" y="2275"/>
                  </a:cubicBezTo>
                  <a:cubicBezTo>
                    <a:pt x="2765" y="2267"/>
                    <a:pt x="2805" y="2240"/>
                    <a:pt x="2809" y="2200"/>
                  </a:cubicBezTo>
                  <a:cubicBezTo>
                    <a:pt x="2805" y="1578"/>
                    <a:pt x="2805" y="1578"/>
                    <a:pt x="2805" y="1578"/>
                  </a:cubicBezTo>
                  <a:cubicBezTo>
                    <a:pt x="2761" y="1419"/>
                    <a:pt x="2590" y="1486"/>
                    <a:pt x="2462" y="1471"/>
                  </a:cubicBezTo>
                  <a:cubicBezTo>
                    <a:pt x="2243" y="1471"/>
                    <a:pt x="2243" y="1471"/>
                    <a:pt x="2243" y="1471"/>
                  </a:cubicBezTo>
                  <a:cubicBezTo>
                    <a:pt x="2243" y="1156"/>
                    <a:pt x="2243" y="1156"/>
                    <a:pt x="2243" y="1156"/>
                  </a:cubicBezTo>
                  <a:cubicBezTo>
                    <a:pt x="4530" y="1156"/>
                    <a:pt x="4530" y="1156"/>
                    <a:pt x="4530" y="1156"/>
                  </a:cubicBezTo>
                  <a:cubicBezTo>
                    <a:pt x="4526" y="2443"/>
                    <a:pt x="4526" y="2443"/>
                    <a:pt x="4526" y="2443"/>
                  </a:cubicBezTo>
                  <a:cubicBezTo>
                    <a:pt x="4506" y="2498"/>
                    <a:pt x="4474" y="2554"/>
                    <a:pt x="4418" y="2586"/>
                  </a:cubicBezTo>
                  <a:cubicBezTo>
                    <a:pt x="4319" y="2614"/>
                    <a:pt x="4319" y="2614"/>
                    <a:pt x="4319" y="2614"/>
                  </a:cubicBezTo>
                  <a:cubicBezTo>
                    <a:pt x="84" y="2614"/>
                    <a:pt x="84" y="2614"/>
                    <a:pt x="84" y="2614"/>
                  </a:cubicBezTo>
                  <a:cubicBezTo>
                    <a:pt x="36" y="2606"/>
                    <a:pt x="12" y="2550"/>
                    <a:pt x="4" y="2506"/>
                  </a:cubicBezTo>
                  <a:cubicBezTo>
                    <a:pt x="0" y="2459"/>
                    <a:pt x="0" y="2459"/>
                    <a:pt x="0" y="2459"/>
                  </a:cubicBezTo>
                  <a:lnTo>
                    <a:pt x="0" y="120"/>
                  </a:lnTo>
                </a:path>
              </a:pathLst>
            </a:custGeom>
            <a:solidFill>
              <a:srgbClr val="05050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68769"/>
              <a:endParaRPr lang="de-DE" sz="1841">
                <a:solidFill>
                  <a:prstClr val="black"/>
                </a:solidFill>
              </a:endParaRPr>
            </a:p>
          </p:txBody>
        </p:sp>
        <p:sp>
          <p:nvSpPr>
            <p:cNvPr id="18" name="Freeform 11"/>
            <p:cNvSpPr>
              <a:spLocks noChangeArrowheads="1"/>
            </p:cNvSpPr>
            <p:nvPr/>
          </p:nvSpPr>
          <p:spPr bwMode="auto">
            <a:xfrm>
              <a:off x="4425950" y="6616700"/>
              <a:ext cx="1644650" cy="942975"/>
            </a:xfrm>
            <a:custGeom>
              <a:avLst/>
              <a:gdLst>
                <a:gd name="T0" fmla="*/ 3 w 4569"/>
                <a:gd name="T1" fmla="*/ 1877 h 2619"/>
                <a:gd name="T2" fmla="*/ 3 w 4569"/>
                <a:gd name="T3" fmla="*/ 1877 h 2619"/>
                <a:gd name="T4" fmla="*/ 1728 w 4569"/>
                <a:gd name="T5" fmla="*/ 1881 h 2619"/>
                <a:gd name="T6" fmla="*/ 1811 w 4569"/>
                <a:gd name="T7" fmla="*/ 2247 h 2619"/>
                <a:gd name="T8" fmla="*/ 2795 w 4569"/>
                <a:gd name="T9" fmla="*/ 2243 h 2619"/>
                <a:gd name="T10" fmla="*/ 2879 w 4569"/>
                <a:gd name="T11" fmla="*/ 2144 h 2619"/>
                <a:gd name="T12" fmla="*/ 2879 w 4569"/>
                <a:gd name="T13" fmla="*/ 1570 h 2619"/>
                <a:gd name="T14" fmla="*/ 2787 w 4569"/>
                <a:gd name="T15" fmla="*/ 1487 h 2619"/>
                <a:gd name="T16" fmla="*/ 123 w 4569"/>
                <a:gd name="T17" fmla="*/ 1482 h 2619"/>
                <a:gd name="T18" fmla="*/ 0 w 4569"/>
                <a:gd name="T19" fmla="*/ 1291 h 2619"/>
                <a:gd name="T20" fmla="*/ 3 w 4569"/>
                <a:gd name="T21" fmla="*/ 144 h 2619"/>
                <a:gd name="T22" fmla="*/ 326 w 4569"/>
                <a:gd name="T23" fmla="*/ 12 h 2619"/>
                <a:gd name="T24" fmla="*/ 4448 w 4569"/>
                <a:gd name="T25" fmla="*/ 12 h 2619"/>
                <a:gd name="T26" fmla="*/ 4568 w 4569"/>
                <a:gd name="T27" fmla="*/ 96 h 2619"/>
                <a:gd name="T28" fmla="*/ 4568 w 4569"/>
                <a:gd name="T29" fmla="*/ 702 h 2619"/>
                <a:gd name="T30" fmla="*/ 2895 w 4569"/>
                <a:gd name="T31" fmla="*/ 702 h 2619"/>
                <a:gd name="T32" fmla="*/ 2823 w 4569"/>
                <a:gd name="T33" fmla="*/ 367 h 2619"/>
                <a:gd name="T34" fmla="*/ 1755 w 4569"/>
                <a:gd name="T35" fmla="*/ 367 h 2619"/>
                <a:gd name="T36" fmla="*/ 1712 w 4569"/>
                <a:gd name="T37" fmla="*/ 411 h 2619"/>
                <a:gd name="T38" fmla="*/ 1712 w 4569"/>
                <a:gd name="T39" fmla="*/ 1104 h 2619"/>
                <a:gd name="T40" fmla="*/ 2086 w 4569"/>
                <a:gd name="T41" fmla="*/ 1192 h 2619"/>
                <a:gd name="T42" fmla="*/ 4413 w 4569"/>
                <a:gd name="T43" fmla="*/ 1192 h 2619"/>
                <a:gd name="T44" fmla="*/ 4568 w 4569"/>
                <a:gd name="T45" fmla="*/ 1279 h 2619"/>
                <a:gd name="T46" fmla="*/ 4568 w 4569"/>
                <a:gd name="T47" fmla="*/ 2447 h 2619"/>
                <a:gd name="T48" fmla="*/ 4468 w 4569"/>
                <a:gd name="T49" fmla="*/ 2618 h 2619"/>
                <a:gd name="T50" fmla="*/ 4138 w 4569"/>
                <a:gd name="T51" fmla="*/ 2618 h 2619"/>
                <a:gd name="T52" fmla="*/ 155 w 4569"/>
                <a:gd name="T53" fmla="*/ 2618 h 2619"/>
                <a:gd name="T54" fmla="*/ 0 w 4569"/>
                <a:gd name="T55" fmla="*/ 2451 h 2619"/>
                <a:gd name="T56" fmla="*/ 3 w 4569"/>
                <a:gd name="T57" fmla="*/ 1877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69" h="2619">
                  <a:moveTo>
                    <a:pt x="3" y="1877"/>
                  </a:moveTo>
                  <a:lnTo>
                    <a:pt x="3" y="1877"/>
                  </a:lnTo>
                  <a:cubicBezTo>
                    <a:pt x="1728" y="1881"/>
                    <a:pt x="1728" y="1881"/>
                    <a:pt x="1728" y="1881"/>
                  </a:cubicBezTo>
                  <a:cubicBezTo>
                    <a:pt x="1728" y="2028"/>
                    <a:pt x="1697" y="2247"/>
                    <a:pt x="1811" y="2247"/>
                  </a:cubicBezTo>
                  <a:cubicBezTo>
                    <a:pt x="2138" y="2251"/>
                    <a:pt x="2476" y="2243"/>
                    <a:pt x="2795" y="2243"/>
                  </a:cubicBezTo>
                  <a:cubicBezTo>
                    <a:pt x="2879" y="2144"/>
                    <a:pt x="2879" y="2144"/>
                    <a:pt x="2879" y="2144"/>
                  </a:cubicBezTo>
                  <a:cubicBezTo>
                    <a:pt x="2879" y="1570"/>
                    <a:pt x="2879" y="1570"/>
                    <a:pt x="2879" y="1570"/>
                  </a:cubicBezTo>
                  <a:cubicBezTo>
                    <a:pt x="2879" y="1534"/>
                    <a:pt x="2867" y="1487"/>
                    <a:pt x="2787" y="1487"/>
                  </a:cubicBezTo>
                  <a:cubicBezTo>
                    <a:pt x="123" y="1482"/>
                    <a:pt x="123" y="1482"/>
                    <a:pt x="123" y="1482"/>
                  </a:cubicBezTo>
                  <a:cubicBezTo>
                    <a:pt x="27" y="1482"/>
                    <a:pt x="0" y="1375"/>
                    <a:pt x="0" y="1291"/>
                  </a:cubicBezTo>
                  <a:cubicBezTo>
                    <a:pt x="3" y="144"/>
                    <a:pt x="3" y="144"/>
                    <a:pt x="3" y="144"/>
                  </a:cubicBezTo>
                  <a:cubicBezTo>
                    <a:pt x="3" y="0"/>
                    <a:pt x="207" y="12"/>
                    <a:pt x="326" y="12"/>
                  </a:cubicBezTo>
                  <a:cubicBezTo>
                    <a:pt x="4448" y="12"/>
                    <a:pt x="4448" y="12"/>
                    <a:pt x="4448" y="12"/>
                  </a:cubicBezTo>
                  <a:cubicBezTo>
                    <a:pt x="4496" y="28"/>
                    <a:pt x="4560" y="36"/>
                    <a:pt x="4568" y="96"/>
                  </a:cubicBezTo>
                  <a:cubicBezTo>
                    <a:pt x="4568" y="702"/>
                    <a:pt x="4568" y="702"/>
                    <a:pt x="4568" y="702"/>
                  </a:cubicBezTo>
                  <a:cubicBezTo>
                    <a:pt x="2895" y="702"/>
                    <a:pt x="2895" y="702"/>
                    <a:pt x="2895" y="702"/>
                  </a:cubicBezTo>
                  <a:cubicBezTo>
                    <a:pt x="2895" y="590"/>
                    <a:pt x="2927" y="367"/>
                    <a:pt x="2823" y="367"/>
                  </a:cubicBezTo>
                  <a:cubicBezTo>
                    <a:pt x="2476" y="367"/>
                    <a:pt x="2106" y="367"/>
                    <a:pt x="1755" y="367"/>
                  </a:cubicBezTo>
                  <a:cubicBezTo>
                    <a:pt x="1712" y="411"/>
                    <a:pt x="1712" y="411"/>
                    <a:pt x="1712" y="411"/>
                  </a:cubicBezTo>
                  <a:cubicBezTo>
                    <a:pt x="1712" y="1104"/>
                    <a:pt x="1712" y="1104"/>
                    <a:pt x="1712" y="1104"/>
                  </a:cubicBezTo>
                  <a:cubicBezTo>
                    <a:pt x="1712" y="1224"/>
                    <a:pt x="1911" y="1192"/>
                    <a:pt x="2086" y="1192"/>
                  </a:cubicBezTo>
                  <a:cubicBezTo>
                    <a:pt x="4413" y="1192"/>
                    <a:pt x="4413" y="1192"/>
                    <a:pt x="4413" y="1192"/>
                  </a:cubicBezTo>
                  <a:cubicBezTo>
                    <a:pt x="4520" y="1192"/>
                    <a:pt x="4568" y="1208"/>
                    <a:pt x="4568" y="1279"/>
                  </a:cubicBezTo>
                  <a:cubicBezTo>
                    <a:pt x="4568" y="1678"/>
                    <a:pt x="4568" y="2088"/>
                    <a:pt x="4568" y="2447"/>
                  </a:cubicBezTo>
                  <a:cubicBezTo>
                    <a:pt x="4568" y="2514"/>
                    <a:pt x="4544" y="2602"/>
                    <a:pt x="4468" y="2618"/>
                  </a:cubicBezTo>
                  <a:cubicBezTo>
                    <a:pt x="4138" y="2618"/>
                    <a:pt x="4138" y="2618"/>
                    <a:pt x="4138" y="2618"/>
                  </a:cubicBezTo>
                  <a:cubicBezTo>
                    <a:pt x="155" y="2618"/>
                    <a:pt x="155" y="2618"/>
                    <a:pt x="155" y="2618"/>
                  </a:cubicBezTo>
                  <a:cubicBezTo>
                    <a:pt x="83" y="2606"/>
                    <a:pt x="0" y="2546"/>
                    <a:pt x="0" y="2451"/>
                  </a:cubicBezTo>
                  <a:cubicBezTo>
                    <a:pt x="0" y="2263"/>
                    <a:pt x="3" y="2096"/>
                    <a:pt x="3" y="1877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68769"/>
              <a:endParaRPr lang="de-DE" sz="1841">
                <a:solidFill>
                  <a:prstClr val="black"/>
                </a:solidFill>
              </a:endParaRPr>
            </a:p>
          </p:txBody>
        </p:sp>
        <p:sp>
          <p:nvSpPr>
            <p:cNvPr id="19" name="Freeform 12"/>
            <p:cNvSpPr>
              <a:spLocks noChangeArrowheads="1"/>
            </p:cNvSpPr>
            <p:nvPr/>
          </p:nvSpPr>
          <p:spPr bwMode="auto">
            <a:xfrm>
              <a:off x="6453188" y="6616700"/>
              <a:ext cx="611187" cy="949325"/>
            </a:xfrm>
            <a:custGeom>
              <a:avLst/>
              <a:gdLst>
                <a:gd name="T0" fmla="*/ 0 w 1698"/>
                <a:gd name="T1" fmla="*/ 2243 h 2639"/>
                <a:gd name="T2" fmla="*/ 0 w 1698"/>
                <a:gd name="T3" fmla="*/ 2243 h 2639"/>
                <a:gd name="T4" fmla="*/ 541 w 1698"/>
                <a:gd name="T5" fmla="*/ 2124 h 2639"/>
                <a:gd name="T6" fmla="*/ 553 w 1698"/>
                <a:gd name="T7" fmla="*/ 2020 h 2639"/>
                <a:gd name="T8" fmla="*/ 553 w 1698"/>
                <a:gd name="T9" fmla="*/ 566 h 2639"/>
                <a:gd name="T10" fmla="*/ 8 w 1698"/>
                <a:gd name="T11" fmla="*/ 415 h 2639"/>
                <a:gd name="T12" fmla="*/ 8 w 1698"/>
                <a:gd name="T13" fmla="*/ 0 h 2639"/>
                <a:gd name="T14" fmla="*/ 1697 w 1698"/>
                <a:gd name="T15" fmla="*/ 0 h 2639"/>
                <a:gd name="T16" fmla="*/ 1697 w 1698"/>
                <a:gd name="T17" fmla="*/ 2638 h 2639"/>
                <a:gd name="T18" fmla="*/ 0 w 1698"/>
                <a:gd name="T19" fmla="*/ 2638 h 2639"/>
                <a:gd name="T20" fmla="*/ 0 w 1698"/>
                <a:gd name="T21" fmla="*/ 2243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9">
                  <a:moveTo>
                    <a:pt x="0" y="2243"/>
                  </a:moveTo>
                  <a:lnTo>
                    <a:pt x="0" y="2243"/>
                  </a:lnTo>
                  <a:cubicBezTo>
                    <a:pt x="191" y="2227"/>
                    <a:pt x="450" y="2291"/>
                    <a:pt x="541" y="2124"/>
                  </a:cubicBezTo>
                  <a:cubicBezTo>
                    <a:pt x="553" y="2020"/>
                    <a:pt x="553" y="2020"/>
                    <a:pt x="553" y="2020"/>
                  </a:cubicBezTo>
                  <a:cubicBezTo>
                    <a:pt x="553" y="566"/>
                    <a:pt x="553" y="566"/>
                    <a:pt x="553" y="566"/>
                  </a:cubicBezTo>
                  <a:cubicBezTo>
                    <a:pt x="506" y="375"/>
                    <a:pt x="203" y="415"/>
                    <a:pt x="8" y="41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697" y="0"/>
                    <a:pt x="1697" y="0"/>
                    <a:pt x="1697" y="0"/>
                  </a:cubicBezTo>
                  <a:cubicBezTo>
                    <a:pt x="1697" y="2638"/>
                    <a:pt x="1697" y="2638"/>
                    <a:pt x="1697" y="2638"/>
                  </a:cubicBezTo>
                  <a:cubicBezTo>
                    <a:pt x="0" y="2638"/>
                    <a:pt x="0" y="2638"/>
                    <a:pt x="0" y="2638"/>
                  </a:cubicBezTo>
                  <a:cubicBezTo>
                    <a:pt x="0" y="2510"/>
                    <a:pt x="0" y="2375"/>
                    <a:pt x="0" y="2243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68769"/>
              <a:endParaRPr lang="de-DE" sz="1841">
                <a:solidFill>
                  <a:prstClr val="black"/>
                </a:solidFill>
              </a:endParaRPr>
            </a:p>
          </p:txBody>
        </p:sp>
        <p:sp>
          <p:nvSpPr>
            <p:cNvPr id="20" name="Freeform 13"/>
            <p:cNvSpPr>
              <a:spLocks noChangeArrowheads="1"/>
            </p:cNvSpPr>
            <p:nvPr/>
          </p:nvSpPr>
          <p:spPr bwMode="auto">
            <a:xfrm>
              <a:off x="7161213" y="6618288"/>
              <a:ext cx="611187" cy="949325"/>
            </a:xfrm>
            <a:custGeom>
              <a:avLst/>
              <a:gdLst>
                <a:gd name="T0" fmla="*/ 1697 w 1698"/>
                <a:gd name="T1" fmla="*/ 2239 h 2635"/>
                <a:gd name="T2" fmla="*/ 1697 w 1698"/>
                <a:gd name="T3" fmla="*/ 2239 h 2635"/>
                <a:gd name="T4" fmla="*/ 1155 w 1698"/>
                <a:gd name="T5" fmla="*/ 2120 h 2635"/>
                <a:gd name="T6" fmla="*/ 1139 w 1698"/>
                <a:gd name="T7" fmla="*/ 2020 h 2635"/>
                <a:gd name="T8" fmla="*/ 1143 w 1698"/>
                <a:gd name="T9" fmla="*/ 566 h 2635"/>
                <a:gd name="T10" fmla="*/ 1689 w 1698"/>
                <a:gd name="T11" fmla="*/ 411 h 2635"/>
                <a:gd name="T12" fmla="*/ 1689 w 1698"/>
                <a:gd name="T13" fmla="*/ 0 h 2635"/>
                <a:gd name="T14" fmla="*/ 0 w 1698"/>
                <a:gd name="T15" fmla="*/ 0 h 2635"/>
                <a:gd name="T16" fmla="*/ 0 w 1698"/>
                <a:gd name="T17" fmla="*/ 2634 h 2635"/>
                <a:gd name="T18" fmla="*/ 1697 w 1698"/>
                <a:gd name="T19" fmla="*/ 2634 h 2635"/>
                <a:gd name="T20" fmla="*/ 1697 w 1698"/>
                <a:gd name="T21" fmla="*/ 2239 h 2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5">
                  <a:moveTo>
                    <a:pt x="1697" y="2239"/>
                  </a:moveTo>
                  <a:lnTo>
                    <a:pt x="1697" y="2239"/>
                  </a:lnTo>
                  <a:cubicBezTo>
                    <a:pt x="1502" y="2227"/>
                    <a:pt x="1247" y="2291"/>
                    <a:pt x="1155" y="2120"/>
                  </a:cubicBezTo>
                  <a:cubicBezTo>
                    <a:pt x="1139" y="2020"/>
                    <a:pt x="1139" y="2020"/>
                    <a:pt x="1139" y="2020"/>
                  </a:cubicBezTo>
                  <a:cubicBezTo>
                    <a:pt x="1143" y="566"/>
                    <a:pt x="1143" y="566"/>
                    <a:pt x="1143" y="566"/>
                  </a:cubicBezTo>
                  <a:cubicBezTo>
                    <a:pt x="1187" y="371"/>
                    <a:pt x="1490" y="415"/>
                    <a:pt x="1689" y="411"/>
                  </a:cubicBezTo>
                  <a:cubicBezTo>
                    <a:pt x="1689" y="0"/>
                    <a:pt x="1689" y="0"/>
                    <a:pt x="168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34"/>
                    <a:pt x="0" y="2634"/>
                    <a:pt x="0" y="2634"/>
                  </a:cubicBezTo>
                  <a:cubicBezTo>
                    <a:pt x="1697" y="2634"/>
                    <a:pt x="1697" y="2634"/>
                    <a:pt x="1697" y="2634"/>
                  </a:cubicBezTo>
                  <a:cubicBezTo>
                    <a:pt x="1697" y="2510"/>
                    <a:pt x="1697" y="2375"/>
                    <a:pt x="1697" y="2239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68769"/>
              <a:endParaRPr lang="de-DE" sz="1841">
                <a:solidFill>
                  <a:prstClr val="black"/>
                </a:solidFill>
              </a:endParaRPr>
            </a:p>
          </p:txBody>
        </p:sp>
        <p:sp>
          <p:nvSpPr>
            <p:cNvPr id="21" name="Freeform 14"/>
            <p:cNvSpPr>
              <a:spLocks noChangeArrowheads="1"/>
            </p:cNvSpPr>
            <p:nvPr/>
          </p:nvSpPr>
          <p:spPr bwMode="auto">
            <a:xfrm>
              <a:off x="6792913" y="5838825"/>
              <a:ext cx="639762" cy="639763"/>
            </a:xfrm>
            <a:custGeom>
              <a:avLst/>
              <a:gdLst>
                <a:gd name="T0" fmla="*/ 888 w 1778"/>
                <a:gd name="T1" fmla="*/ 1777 h 1778"/>
                <a:gd name="T2" fmla="*/ 888 w 1778"/>
                <a:gd name="T3" fmla="*/ 1777 h 1778"/>
                <a:gd name="T4" fmla="*/ 1777 w 1778"/>
                <a:gd name="T5" fmla="*/ 888 h 1778"/>
                <a:gd name="T6" fmla="*/ 888 w 1778"/>
                <a:gd name="T7" fmla="*/ 0 h 1778"/>
                <a:gd name="T8" fmla="*/ 0 w 1778"/>
                <a:gd name="T9" fmla="*/ 888 h 1778"/>
                <a:gd name="T10" fmla="*/ 888 w 1778"/>
                <a:gd name="T11" fmla="*/ 1777 h 1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8" h="1778">
                  <a:moveTo>
                    <a:pt x="888" y="1777"/>
                  </a:moveTo>
                  <a:lnTo>
                    <a:pt x="888" y="1777"/>
                  </a:lnTo>
                  <a:cubicBezTo>
                    <a:pt x="1378" y="1777"/>
                    <a:pt x="1777" y="1379"/>
                    <a:pt x="1777" y="888"/>
                  </a:cubicBezTo>
                  <a:cubicBezTo>
                    <a:pt x="1777" y="399"/>
                    <a:pt x="1378" y="0"/>
                    <a:pt x="888" y="0"/>
                  </a:cubicBezTo>
                  <a:cubicBezTo>
                    <a:pt x="398" y="0"/>
                    <a:pt x="0" y="399"/>
                    <a:pt x="0" y="888"/>
                  </a:cubicBezTo>
                  <a:cubicBezTo>
                    <a:pt x="0" y="1379"/>
                    <a:pt x="398" y="1777"/>
                    <a:pt x="888" y="1777"/>
                  </a:cubicBezTo>
                </a:path>
              </a:pathLst>
            </a:custGeom>
            <a:solidFill>
              <a:srgbClr val="E3B76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68769"/>
              <a:endParaRPr lang="de-DE" sz="1841">
                <a:solidFill>
                  <a:prstClr val="black"/>
                </a:solidFill>
              </a:endParaRPr>
            </a:p>
          </p:txBody>
        </p:sp>
        <p:sp>
          <p:nvSpPr>
            <p:cNvPr id="22" name="Freeform 15"/>
            <p:cNvSpPr>
              <a:spLocks noChangeArrowheads="1"/>
            </p:cNvSpPr>
            <p:nvPr/>
          </p:nvSpPr>
          <p:spPr bwMode="auto">
            <a:xfrm>
              <a:off x="7112000" y="6157913"/>
              <a:ext cx="1588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68769"/>
              <a:endParaRPr lang="de-DE" sz="1841">
                <a:solidFill>
                  <a:prstClr val="black"/>
                </a:solidFill>
              </a:endParaRPr>
            </a:p>
          </p:txBody>
        </p:sp>
        <p:sp>
          <p:nvSpPr>
            <p:cNvPr id="23" name="Freeform 16"/>
            <p:cNvSpPr>
              <a:spLocks noChangeArrowheads="1"/>
            </p:cNvSpPr>
            <p:nvPr/>
          </p:nvSpPr>
          <p:spPr bwMode="auto">
            <a:xfrm>
              <a:off x="7112000" y="6157913"/>
              <a:ext cx="1588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68769"/>
              <a:endParaRPr lang="de-DE" sz="1841">
                <a:solidFill>
                  <a:prstClr val="black"/>
                </a:solidFill>
              </a:endParaRPr>
            </a:p>
          </p:txBody>
        </p:sp>
        <p:sp>
          <p:nvSpPr>
            <p:cNvPr id="24" name="Freeform 17"/>
            <p:cNvSpPr>
              <a:spLocks noChangeArrowheads="1"/>
            </p:cNvSpPr>
            <p:nvPr/>
          </p:nvSpPr>
          <p:spPr bwMode="auto">
            <a:xfrm>
              <a:off x="7062788" y="6616700"/>
              <a:ext cx="98425" cy="949325"/>
            </a:xfrm>
            <a:custGeom>
              <a:avLst/>
              <a:gdLst>
                <a:gd name="T0" fmla="*/ 271 w 272"/>
                <a:gd name="T1" fmla="*/ 2638 h 2639"/>
                <a:gd name="T2" fmla="*/ 271 w 272"/>
                <a:gd name="T3" fmla="*/ 0 h 2639"/>
                <a:gd name="T4" fmla="*/ 0 w 272"/>
                <a:gd name="T5" fmla="*/ 0 h 2639"/>
                <a:gd name="T6" fmla="*/ 0 w 272"/>
                <a:gd name="T7" fmla="*/ 2638 h 2639"/>
                <a:gd name="T8" fmla="*/ 271 w 272"/>
                <a:gd name="T9" fmla="*/ 2638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2639">
                  <a:moveTo>
                    <a:pt x="271" y="2638"/>
                  </a:moveTo>
                  <a:lnTo>
                    <a:pt x="271" y="0"/>
                  </a:lnTo>
                  <a:lnTo>
                    <a:pt x="0" y="0"/>
                  </a:lnTo>
                  <a:lnTo>
                    <a:pt x="0" y="2638"/>
                  </a:lnTo>
                  <a:lnTo>
                    <a:pt x="271" y="2638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68769"/>
              <a:endParaRPr lang="de-DE" sz="1841">
                <a:solidFill>
                  <a:prstClr val="black"/>
                </a:solidFill>
              </a:endParaRPr>
            </a:p>
          </p:txBody>
        </p:sp>
        <p:sp>
          <p:nvSpPr>
            <p:cNvPr id="25" name="Freeform 18"/>
            <p:cNvSpPr>
              <a:spLocks noChangeArrowheads="1"/>
            </p:cNvSpPr>
            <p:nvPr/>
          </p:nvSpPr>
          <p:spPr bwMode="auto">
            <a:xfrm>
              <a:off x="7112000" y="7091363"/>
              <a:ext cx="1588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68769"/>
              <a:endParaRPr lang="de-DE" sz="1841">
                <a:solidFill>
                  <a:prstClr val="black"/>
                </a:solidFill>
              </a:endParaRPr>
            </a:p>
          </p:txBody>
        </p:sp>
        <p:sp>
          <p:nvSpPr>
            <p:cNvPr id="26" name="Freeform 19"/>
            <p:cNvSpPr>
              <a:spLocks noChangeArrowheads="1"/>
            </p:cNvSpPr>
            <p:nvPr/>
          </p:nvSpPr>
          <p:spPr bwMode="auto">
            <a:xfrm>
              <a:off x="7112000" y="7091363"/>
              <a:ext cx="1588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68769"/>
              <a:endParaRPr lang="de-DE" sz="1841">
                <a:solidFill>
                  <a:prstClr val="black"/>
                </a:solidFill>
              </a:endParaRPr>
            </a:p>
          </p:txBody>
        </p:sp>
      </p:grpSp>
      <p:sp>
        <p:nvSpPr>
          <p:cNvPr id="3" name="Inhaltsplatzhalter 2"/>
          <p:cNvSpPr>
            <a:spLocks noGrp="1"/>
          </p:cNvSpPr>
          <p:nvPr userDrawn="1">
            <p:ph idx="1"/>
          </p:nvPr>
        </p:nvSpPr>
        <p:spPr>
          <a:xfrm>
            <a:off x="1430338" y="2527072"/>
            <a:ext cx="4102100" cy="2096980"/>
          </a:xfrm>
        </p:spPr>
        <p:txBody>
          <a:bodyPr anchor="t"/>
          <a:lstStyle>
            <a:lvl1pPr marL="184555" indent="-184555" algn="l">
              <a:spcBef>
                <a:spcPts val="513"/>
              </a:spcBef>
              <a:buClr>
                <a:schemeClr val="tx2"/>
              </a:buClr>
              <a:buFont typeface="Arial"/>
              <a:buChar char="•"/>
              <a:defRPr/>
            </a:lvl1pPr>
            <a:lvl2pPr marL="406020" indent="-221464" algn="l">
              <a:spcBef>
                <a:spcPts val="513"/>
              </a:spcBef>
              <a:buClr>
                <a:schemeClr val="bg1">
                  <a:lumMod val="50000"/>
                </a:schemeClr>
              </a:buClr>
              <a:buFont typeface="Symbol" charset="2"/>
              <a:buChar char="-"/>
              <a:defRPr/>
            </a:lvl2pPr>
            <a:lvl3pPr marL="406020" indent="-221464" algn="l">
              <a:spcBef>
                <a:spcPts val="513"/>
              </a:spcBef>
              <a:buClr>
                <a:schemeClr val="bg1">
                  <a:lumMod val="50000"/>
                </a:schemeClr>
              </a:buClr>
              <a:buFont typeface="Symbol" charset="2"/>
              <a:buChar char="-"/>
              <a:defRPr/>
            </a:lvl3pPr>
            <a:lvl4pPr marL="406020" indent="-221464" algn="l">
              <a:spcBef>
                <a:spcPts val="513"/>
              </a:spcBef>
              <a:buClr>
                <a:schemeClr val="bg1">
                  <a:lumMod val="50000"/>
                </a:schemeClr>
              </a:buClr>
              <a:buFont typeface="Symbol" charset="2"/>
              <a:buChar char="-"/>
              <a:defRPr/>
            </a:lvl4pPr>
            <a:lvl5pPr marL="406020" indent="-221464" algn="l">
              <a:spcBef>
                <a:spcPts val="513"/>
              </a:spcBef>
              <a:buClr>
                <a:schemeClr val="bg1">
                  <a:lumMod val="50000"/>
                </a:schemeClr>
              </a:buClr>
              <a:buFont typeface="Symbol" charset="2"/>
              <a:buChar char="-"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1" name="Freeform 2"/>
          <p:cNvSpPr>
            <a:spLocks noChangeArrowheads="1"/>
          </p:cNvSpPr>
          <p:nvPr userDrawn="1"/>
        </p:nvSpPr>
        <p:spPr bwMode="auto">
          <a:xfrm>
            <a:off x="-1836596" y="-190497"/>
            <a:ext cx="5809316" cy="1942327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93756" tIns="46879" rIns="93756" bIns="46879" anchor="ctr"/>
          <a:lstStyle/>
          <a:p>
            <a:pPr defTabSz="468769"/>
            <a:endParaRPr lang="de-DE" sz="1841">
              <a:solidFill>
                <a:prstClr val="black"/>
              </a:solidFill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</a:rPr>
              <a:t>31.03.14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</a:rPr>
              <a:t>Name/Vortragstitel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406B9-6E6F-7448-8C1D-08BEFF85567D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37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067178" y="6437996"/>
            <a:ext cx="2384425" cy="365125"/>
          </a:xfrm>
        </p:spPr>
        <p:txBody>
          <a:bodyPr lIns="126310" tIns="54734" rIns="84207" bIns="54734" anchor="t"/>
          <a:lstStyle>
            <a:lvl1pPr algn="r">
              <a:spcBef>
                <a:spcPts val="0"/>
              </a:spcBef>
              <a:defRPr sz="789"/>
            </a:lvl1pPr>
            <a:lvl2pPr algn="r">
              <a:spcBef>
                <a:spcPts val="0"/>
              </a:spcBef>
              <a:defRPr sz="789"/>
            </a:lvl2pPr>
            <a:lvl3pPr algn="r">
              <a:spcBef>
                <a:spcPts val="0"/>
              </a:spcBef>
              <a:defRPr sz="789"/>
            </a:lvl3pPr>
            <a:lvl4pPr algn="r">
              <a:spcBef>
                <a:spcPts val="0"/>
              </a:spcBef>
              <a:defRPr sz="789"/>
            </a:lvl4pPr>
            <a:lvl5pPr algn="r">
              <a:spcBef>
                <a:spcPts val="0"/>
              </a:spcBef>
              <a:defRPr sz="789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1675" y="220487"/>
            <a:ext cx="2371750" cy="1251508"/>
          </a:xfrm>
        </p:spPr>
        <p:txBody>
          <a:bodyPr anchor="t"/>
          <a:lstStyle>
            <a:lvl1pPr algn="l">
              <a:defRPr sz="2455" baseline="0"/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203889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8640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769100" y="6552643"/>
            <a:ext cx="11797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3 March 2017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/>
              <a:t>The Universe in the Laboratory | Prof. Dr. Paolo Giubellino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9187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255588" y="6636545"/>
            <a:ext cx="8888412" cy="168116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22275" y="1450975"/>
            <a:ext cx="8212138" cy="490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pic>
        <p:nvPicPr>
          <p:cNvPr id="1029" name="Bild 6" descr="GSI_Logo_rgb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8400" y="584200"/>
            <a:ext cx="11287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Gerade Verbindung 8"/>
          <p:cNvCxnSpPr/>
          <p:nvPr/>
        </p:nvCxnSpPr>
        <p:spPr>
          <a:xfrm>
            <a:off x="0" y="1068388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1" name="Textfeld 10"/>
          <p:cNvSpPr txBox="1">
            <a:spLocks noChangeArrowheads="1"/>
          </p:cNvSpPr>
          <p:nvPr/>
        </p:nvSpPr>
        <p:spPr bwMode="auto">
          <a:xfrm>
            <a:off x="434975" y="6613525"/>
            <a:ext cx="2028825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1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FAIR GmbH | GSI GmbH</a:t>
            </a:r>
          </a:p>
        </p:txBody>
      </p:sp>
      <p:sp>
        <p:nvSpPr>
          <p:cNvPr id="1032" name="Titelplatzhalter 1"/>
          <p:cNvSpPr>
            <a:spLocks noGrp="1"/>
          </p:cNvSpPr>
          <p:nvPr>
            <p:ph type="title"/>
          </p:nvPr>
        </p:nvSpPr>
        <p:spPr bwMode="auto">
          <a:xfrm>
            <a:off x="422275" y="269875"/>
            <a:ext cx="5584825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0" y="939800"/>
            <a:ext cx="255588" cy="25558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0" y="6610350"/>
            <a:ext cx="255588" cy="25558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1037" name="Bild 12" descr="FAIR_Logo_rgb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2563" y="430213"/>
            <a:ext cx="7762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488" y="6553200"/>
            <a:ext cx="7461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8D57D9B3-1EDA-4256-9A96-2153F894D089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15" name="Datumsplatzhalter 4"/>
          <p:cNvSpPr>
            <a:spLocks noGrp="1"/>
          </p:cNvSpPr>
          <p:nvPr>
            <p:ph type="dt" sz="half" idx="2"/>
          </p:nvPr>
        </p:nvSpPr>
        <p:spPr>
          <a:xfrm>
            <a:off x="6426200" y="6553200"/>
            <a:ext cx="1522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de-DE" dirty="0"/>
              <a:t>November 21</a:t>
            </a:r>
            <a:r>
              <a:rPr lang="de-DE" baseline="30000" dirty="0"/>
              <a:t>st</a:t>
            </a:r>
            <a:r>
              <a:rPr lang="de-DE" dirty="0"/>
              <a:t>,  2018</a:t>
            </a:r>
          </a:p>
        </p:txBody>
      </p:sp>
      <p:sp>
        <p:nvSpPr>
          <p:cNvPr id="1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463800" y="6561138"/>
            <a:ext cx="3962400" cy="357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>
              <a:spcBef>
                <a:spcPct val="0"/>
              </a:spcBef>
            </a:pPr>
            <a:r>
              <a:rPr lang="en-US" altLang="de-DE" dirty="0"/>
              <a:t>The Experiments: Key Technologies of FAIR and GSI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9" r:id="rId1"/>
    <p:sldLayoutId id="2147484331" r:id="rId2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b="0" kern="1200">
          <a:solidFill>
            <a:srgbClr val="333333"/>
          </a:solidFill>
          <a:latin typeface="Arial Narrow" panose="020B0606020202030204" pitchFamily="34" charset="0"/>
          <a:ea typeface="Arial Narrow" panose="020B0606020202030204" pitchFamily="34" charset="0"/>
          <a:cs typeface="Calibri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anose="05000000000000000000" pitchFamily="2" charset="2"/>
        <a:buChar char="§"/>
        <a:defRPr sz="2400" kern="1200">
          <a:solidFill>
            <a:srgbClr val="333333"/>
          </a:solidFill>
          <a:latin typeface="Calibri"/>
          <a:ea typeface="Calibri" panose="020F0502020204030204" pitchFamily="34" charset="0"/>
          <a:cs typeface="Calibri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anose="05000000000000000000" pitchFamily="2" charset="2"/>
        <a:buChar char="§"/>
        <a:defRPr sz="2000" kern="1200">
          <a:solidFill>
            <a:srgbClr val="333333"/>
          </a:solidFill>
          <a:latin typeface="Calibri"/>
          <a:ea typeface="Calibri" panose="020F0502020204030204" pitchFamily="34" charset="0"/>
          <a:cs typeface="Calibri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anose="05000000000000000000" pitchFamily="2" charset="2"/>
        <a:buChar char="§"/>
        <a:defRPr kern="1200">
          <a:solidFill>
            <a:srgbClr val="333333"/>
          </a:solidFill>
          <a:latin typeface="Calibri"/>
          <a:ea typeface="Calibri" panose="020F0502020204030204" pitchFamily="34" charset="0"/>
          <a:cs typeface="Calibri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anose="05000000000000000000" pitchFamily="2" charset="2"/>
        <a:buChar char="§"/>
        <a:defRPr sz="1600" kern="1200">
          <a:solidFill>
            <a:srgbClr val="333333"/>
          </a:solidFill>
          <a:latin typeface="Calibri"/>
          <a:ea typeface="Calibri" panose="020F0502020204030204" pitchFamily="34" charset="0"/>
          <a:cs typeface="Calibri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anose="05000000000000000000" pitchFamily="2" charset="2"/>
        <a:buChar char="§"/>
        <a:defRPr sz="1400" kern="1200">
          <a:solidFill>
            <a:srgbClr val="333333"/>
          </a:solidFill>
          <a:latin typeface="Calibri"/>
          <a:ea typeface="Calibri" panose="020F0502020204030204" pitchFamily="34" charset="0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>
                <a:solidFill>
                  <a:srgbClr val="333333"/>
                </a:solidFill>
                <a:latin typeface="Calibri"/>
                <a:cs typeface="Calibri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426201" y="6552643"/>
            <a:ext cx="1522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3 March 2017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463801" y="6560611"/>
            <a:ext cx="39624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algn="l"/>
            <a:r>
              <a:rPr lang="de-DE" dirty="0"/>
              <a:t>The </a:t>
            </a:r>
            <a:r>
              <a:rPr lang="de-DE" dirty="0" err="1"/>
              <a:t>Universe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Laboratory | Prof. Dr. Paolo </a:t>
            </a:r>
            <a:r>
              <a:rPr lang="de-DE" dirty="0" err="1"/>
              <a:t>Giubellino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3" r:id="rId1"/>
    <p:sldLayoutId id="2147484384" r:id="rId2"/>
    <p:sldLayoutId id="2147484385" r:id="rId3"/>
    <p:sldLayoutId id="2147484386" r:id="rId4"/>
    <p:sldLayoutId id="2147484457" r:id="rId5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>
                <a:solidFill>
                  <a:srgbClr val="333333"/>
                </a:solidFill>
                <a:latin typeface="Calibri"/>
                <a:cs typeface="Calibri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426201" y="6552643"/>
            <a:ext cx="1522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3 March 2017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463801" y="6560611"/>
            <a:ext cx="39624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algn="l"/>
            <a:r>
              <a:rPr lang="de-DE" dirty="0"/>
              <a:t>The </a:t>
            </a:r>
            <a:r>
              <a:rPr lang="de-DE" dirty="0" err="1"/>
              <a:t>Universe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Laboratory | Prof. Dr. Paolo </a:t>
            </a:r>
            <a:r>
              <a:rPr lang="de-DE" dirty="0" err="1"/>
              <a:t>Giubellino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914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4" r:id="rId1"/>
    <p:sldLayoutId id="2147484395" r:id="rId2"/>
    <p:sldLayoutId id="2147484396" r:id="rId3"/>
    <p:sldLayoutId id="2147484397" r:id="rId4"/>
    <p:sldLayoutId id="2147484461" r:id="rId5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defTabSz="457200"/>
            <a:fld id="{125CBDDA-5CCF-8748-8988-9DC6C8981774}" type="slidenum">
              <a:rPr lang="de-DE" smtClean="0"/>
              <a:pPr defTabSz="457200"/>
              <a:t>‹#›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>
              <a:defRPr/>
            </a:pPr>
            <a:r>
              <a:rPr lang="de-DE" sz="1000" dirty="0">
                <a:solidFill>
                  <a:srgbClr val="333333"/>
                </a:solidFill>
                <a:latin typeface="Calibri"/>
                <a:cs typeface="Calibri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426201" y="6552643"/>
            <a:ext cx="1522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defTabSz="457200"/>
            <a:r>
              <a:rPr lang="de-DE" dirty="0"/>
              <a:t>3 March 2017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463801" y="6560611"/>
            <a:ext cx="39624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algn="l" defTabSz="457200"/>
            <a:r>
              <a:rPr lang="de-DE" dirty="0"/>
              <a:t>The </a:t>
            </a:r>
            <a:r>
              <a:rPr lang="de-DE" dirty="0" err="1"/>
              <a:t>Universe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Laboratory | Prof. Dr. Paolo </a:t>
            </a:r>
            <a:r>
              <a:rPr lang="de-DE" dirty="0" err="1"/>
              <a:t>Giubellino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09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9" r:id="rId1"/>
    <p:sldLayoutId id="2147484420" r:id="rId2"/>
    <p:sldLayoutId id="2147484421" r:id="rId3"/>
    <p:sldLayoutId id="2147484422" r:id="rId4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255588" y="6636545"/>
            <a:ext cx="8888412" cy="168116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22275" y="1450975"/>
            <a:ext cx="8212138" cy="490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pic>
        <p:nvPicPr>
          <p:cNvPr id="1029" name="Bild 6" descr="GSI_Logo_rg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584200"/>
            <a:ext cx="11287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Gerade Verbindung 8"/>
          <p:cNvCxnSpPr/>
          <p:nvPr/>
        </p:nvCxnSpPr>
        <p:spPr>
          <a:xfrm>
            <a:off x="0" y="1068388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1" name="Textfeld 10"/>
          <p:cNvSpPr txBox="1">
            <a:spLocks noChangeArrowheads="1"/>
          </p:cNvSpPr>
          <p:nvPr/>
        </p:nvSpPr>
        <p:spPr bwMode="auto">
          <a:xfrm>
            <a:off x="434975" y="6613525"/>
            <a:ext cx="2028825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1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FAIR GmbH | GSI GmbH</a:t>
            </a:r>
          </a:p>
        </p:txBody>
      </p:sp>
      <p:sp>
        <p:nvSpPr>
          <p:cNvPr id="1032" name="Titelplatzhalter 1"/>
          <p:cNvSpPr>
            <a:spLocks noGrp="1"/>
          </p:cNvSpPr>
          <p:nvPr>
            <p:ph type="title"/>
          </p:nvPr>
        </p:nvSpPr>
        <p:spPr bwMode="auto">
          <a:xfrm>
            <a:off x="422275" y="269875"/>
            <a:ext cx="5584825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0" y="939800"/>
            <a:ext cx="255588" cy="25558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0" y="6610350"/>
            <a:ext cx="255588" cy="25558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white"/>
              </a:solidFill>
            </a:endParaRPr>
          </a:p>
        </p:txBody>
      </p:sp>
      <p:pic>
        <p:nvPicPr>
          <p:cNvPr id="1037" name="Bild 12" descr="FAIR_Logo_rgb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3" y="430213"/>
            <a:ext cx="7762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488" y="6553200"/>
            <a:ext cx="7461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8D57D9B3-1EDA-4256-9A96-2153F894D089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15" name="Datumsplatzhalter 4"/>
          <p:cNvSpPr>
            <a:spLocks noGrp="1"/>
          </p:cNvSpPr>
          <p:nvPr>
            <p:ph type="dt" sz="half" idx="2"/>
          </p:nvPr>
        </p:nvSpPr>
        <p:spPr>
          <a:xfrm>
            <a:off x="6426200" y="6553200"/>
            <a:ext cx="1522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de-DE" dirty="0"/>
              <a:t>November 21</a:t>
            </a:r>
            <a:r>
              <a:rPr lang="de-DE" baseline="30000" dirty="0"/>
              <a:t>st</a:t>
            </a:r>
            <a:r>
              <a:rPr lang="de-DE" dirty="0"/>
              <a:t>,  2018</a:t>
            </a:r>
          </a:p>
        </p:txBody>
      </p:sp>
      <p:sp>
        <p:nvSpPr>
          <p:cNvPr id="1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463800" y="6561138"/>
            <a:ext cx="3962400" cy="357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>
              <a:spcBef>
                <a:spcPct val="0"/>
              </a:spcBef>
            </a:pPr>
            <a:r>
              <a:rPr lang="en-US" altLang="de-DE" dirty="0"/>
              <a:t>The Experiments: Key Technologies of FAIR and GSI </a:t>
            </a:r>
          </a:p>
        </p:txBody>
      </p:sp>
    </p:spTree>
    <p:extLst>
      <p:ext uri="{BB962C8B-B14F-4D97-AF65-F5344CB8AC3E}">
        <p14:creationId xmlns:p14="http://schemas.microsoft.com/office/powerpoint/2010/main" val="1271773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3" r:id="rId1"/>
    <p:sldLayoutId id="2147484434" r:id="rId2"/>
    <p:sldLayoutId id="2147484435" r:id="rId3"/>
    <p:sldLayoutId id="2147484462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b="0" kern="1200">
          <a:solidFill>
            <a:srgbClr val="333333"/>
          </a:solidFill>
          <a:latin typeface="Arial Narrow" panose="020B0606020202030204" pitchFamily="34" charset="0"/>
          <a:ea typeface="Arial Narrow" panose="020B0606020202030204" pitchFamily="34" charset="0"/>
          <a:cs typeface="Calibri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anose="05000000000000000000" pitchFamily="2" charset="2"/>
        <a:buChar char="§"/>
        <a:defRPr sz="2400" kern="1200">
          <a:solidFill>
            <a:srgbClr val="333333"/>
          </a:solidFill>
          <a:latin typeface="Calibri"/>
          <a:ea typeface="Calibri" panose="020F0502020204030204" pitchFamily="34" charset="0"/>
          <a:cs typeface="Calibri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anose="05000000000000000000" pitchFamily="2" charset="2"/>
        <a:buChar char="§"/>
        <a:defRPr sz="2000" kern="1200">
          <a:solidFill>
            <a:srgbClr val="333333"/>
          </a:solidFill>
          <a:latin typeface="Calibri"/>
          <a:ea typeface="Calibri" panose="020F0502020204030204" pitchFamily="34" charset="0"/>
          <a:cs typeface="Calibri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anose="05000000000000000000" pitchFamily="2" charset="2"/>
        <a:buChar char="§"/>
        <a:defRPr kern="1200">
          <a:solidFill>
            <a:srgbClr val="333333"/>
          </a:solidFill>
          <a:latin typeface="Calibri"/>
          <a:ea typeface="Calibri" panose="020F0502020204030204" pitchFamily="34" charset="0"/>
          <a:cs typeface="Calibri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anose="05000000000000000000" pitchFamily="2" charset="2"/>
        <a:buChar char="§"/>
        <a:defRPr sz="1600" kern="1200">
          <a:solidFill>
            <a:srgbClr val="333333"/>
          </a:solidFill>
          <a:latin typeface="Calibri"/>
          <a:ea typeface="Calibri" panose="020F0502020204030204" pitchFamily="34" charset="0"/>
          <a:cs typeface="Calibri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anose="05000000000000000000" pitchFamily="2" charset="2"/>
        <a:buChar char="§"/>
        <a:defRPr sz="1400" kern="1200">
          <a:solidFill>
            <a:srgbClr val="333333"/>
          </a:solidFill>
          <a:latin typeface="Calibri"/>
          <a:ea typeface="Calibri" panose="020F0502020204030204" pitchFamily="34" charset="0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liennummernplatzhalter 2"/>
          <p:cNvSpPr>
            <a:spLocks noGrp="1"/>
          </p:cNvSpPr>
          <p:nvPr>
            <p:ph type="sldNum" sz="quarter" idx="4"/>
          </p:nvPr>
        </p:nvSpPr>
        <p:spPr bwMode="auto">
          <a:xfrm>
            <a:off x="7964488" y="6553200"/>
            <a:ext cx="7461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60D9C-87D4-4529-83B8-BDC62099B271}" type="slidenum">
              <a:rPr kumimoji="0" lang="de-DE" alt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altLang="de-DE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53252" name="445E678C-6062-48BC-89B8-8E33F22B8303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287" y="1123356"/>
            <a:ext cx="91440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80085" y="3265548"/>
            <a:ext cx="7783830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DE" sz="3600" b="1" dirty="0"/>
              <a:t>GSI &amp; FAIR</a:t>
            </a:r>
            <a:endParaRPr lang="en-DE" sz="3600" dirty="0"/>
          </a:p>
        </p:txBody>
      </p:sp>
      <p:sp>
        <p:nvSpPr>
          <p:cNvPr id="3" name="Textfeld 2"/>
          <p:cNvSpPr txBox="1"/>
          <p:nvPr/>
        </p:nvSpPr>
        <p:spPr>
          <a:xfrm>
            <a:off x="2960370" y="6054071"/>
            <a:ext cx="3200400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Marco Durante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D1DCBC-DC81-BC4A-9C0C-002EE452CF35}"/>
              </a:ext>
            </a:extLst>
          </p:cNvPr>
          <p:cNvSpPr txBox="1"/>
          <p:nvPr/>
        </p:nvSpPr>
        <p:spPr>
          <a:xfrm>
            <a:off x="3701667" y="517793"/>
            <a:ext cx="1685581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30.01.2024</a:t>
            </a:r>
          </a:p>
        </p:txBody>
      </p:sp>
    </p:spTree>
    <p:extLst>
      <p:ext uri="{BB962C8B-B14F-4D97-AF65-F5344CB8AC3E}">
        <p14:creationId xmlns:p14="http://schemas.microsoft.com/office/powerpoint/2010/main" val="3427592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4610" y="42996"/>
            <a:ext cx="5584535" cy="787557"/>
          </a:xfrm>
        </p:spPr>
        <p:txBody>
          <a:bodyPr/>
          <a:lstStyle/>
          <a:p>
            <a:r>
              <a:rPr lang="de-DE" dirty="0"/>
              <a:t> ESA-FAIR Summer School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758ED4C-5B1E-BA72-7BC1-45A8D9AE5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7648"/>
            <a:ext cx="4216892" cy="280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7564FCC-E780-3468-AE8F-3992FFA5A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791" y="1087647"/>
            <a:ext cx="4209968" cy="280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442575C-4E71-32E8-5615-8C3FA7302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250" y="2317512"/>
            <a:ext cx="4932914" cy="328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C95133-4BB2-B439-6463-86E6D0D7D676}"/>
              </a:ext>
            </a:extLst>
          </p:cNvPr>
          <p:cNvSpPr txBox="1"/>
          <p:nvPr/>
        </p:nvSpPr>
        <p:spPr>
          <a:xfrm>
            <a:off x="318977" y="1569631"/>
            <a:ext cx="1190846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>
                <a:highlight>
                  <a:srgbClr val="FFFF00"/>
                </a:highlight>
              </a:rPr>
              <a:t>2019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35E8A-811C-B928-3110-D2D797A1E859}"/>
              </a:ext>
            </a:extLst>
          </p:cNvPr>
          <p:cNvSpPr txBox="1"/>
          <p:nvPr/>
        </p:nvSpPr>
        <p:spPr>
          <a:xfrm>
            <a:off x="4571999" y="2570728"/>
            <a:ext cx="1190846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>
                <a:highlight>
                  <a:srgbClr val="FFFF00"/>
                </a:highlight>
              </a:rPr>
              <a:t>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51EB29-8ED0-2AC4-6308-26B77820F510}"/>
              </a:ext>
            </a:extLst>
          </p:cNvPr>
          <p:cNvSpPr txBox="1"/>
          <p:nvPr/>
        </p:nvSpPr>
        <p:spPr>
          <a:xfrm>
            <a:off x="4945605" y="1288088"/>
            <a:ext cx="1190846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>
                <a:highlight>
                  <a:srgbClr val="FFFF00"/>
                </a:highlight>
              </a:rPr>
              <a:t>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0BA30B-6957-F71E-BA3E-3A801BE5DD40}"/>
              </a:ext>
            </a:extLst>
          </p:cNvPr>
          <p:cNvSpPr txBox="1"/>
          <p:nvPr/>
        </p:nvSpPr>
        <p:spPr>
          <a:xfrm>
            <a:off x="1756832" y="6195706"/>
            <a:ext cx="5630335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NEXT SCHOOL: August 25-September 10,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297977-16DE-F515-4476-3CCF8B736A44}"/>
              </a:ext>
            </a:extLst>
          </p:cNvPr>
          <p:cNvSpPr txBox="1"/>
          <p:nvPr/>
        </p:nvSpPr>
        <p:spPr>
          <a:xfrm>
            <a:off x="2108446" y="5673319"/>
            <a:ext cx="5909310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err="1"/>
              <a:t>www.gsi.de</a:t>
            </a:r>
            <a:r>
              <a:rPr lang="en-US" dirty="0"/>
              <a:t>/</a:t>
            </a:r>
            <a:r>
              <a:rPr lang="en-US" dirty="0" err="1"/>
              <a:t>esa</a:t>
            </a:r>
            <a:r>
              <a:rPr lang="en-US" dirty="0"/>
              <a:t>-fair-summer-</a:t>
            </a:r>
            <a:r>
              <a:rPr lang="en-US" dirty="0" err="1"/>
              <a:t>school.htm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4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56D99345-966A-2847-BD21-8B5D99C92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1768"/>
            <a:ext cx="9144000" cy="7301536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" name="Freeform 2"/>
          <p:cNvSpPr>
            <a:spLocks noChangeArrowheads="1"/>
          </p:cNvSpPr>
          <p:nvPr/>
        </p:nvSpPr>
        <p:spPr bwMode="auto">
          <a:xfrm>
            <a:off x="-2038270" y="-190501"/>
            <a:ext cx="5809316" cy="1942327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106957" tIns="53479" rIns="106957" bIns="53479" anchor="ctr"/>
          <a:lstStyle/>
          <a:p>
            <a:endParaRPr lang="en-US"/>
          </a:p>
        </p:txBody>
      </p:sp>
      <p:sp>
        <p:nvSpPr>
          <p:cNvPr id="31" name="Titel 1"/>
          <p:cNvSpPr txBox="1">
            <a:spLocks/>
          </p:cNvSpPr>
          <p:nvPr/>
        </p:nvSpPr>
        <p:spPr>
          <a:xfrm>
            <a:off x="701676" y="179489"/>
            <a:ext cx="2987501" cy="1173337"/>
          </a:xfrm>
          <a:prstGeom prst="rect">
            <a:avLst/>
          </a:prstGeom>
        </p:spPr>
        <p:txBody>
          <a:bodyPr lIns="0" tIns="0" rIns="0" bIns="0"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l" rtl="0"/>
            <a:r>
              <a:rPr lang="en-US" b="1" i="0" u="none" baseline="0" dirty="0"/>
              <a:t>FAIR Darmstadt</a:t>
            </a:r>
            <a:endParaRPr lang="en-US" dirty="0"/>
          </a:p>
        </p:txBody>
      </p:sp>
      <p:sp>
        <p:nvSpPr>
          <p:cNvPr id="34" name="Textfeld 33"/>
          <p:cNvSpPr txBox="1"/>
          <p:nvPr/>
        </p:nvSpPr>
        <p:spPr>
          <a:xfrm>
            <a:off x="5520690" y="3740021"/>
            <a:ext cx="3285174" cy="3117979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lIns="210546" tIns="210546" rIns="210546" bIns="210546" rtlCol="0">
            <a:noAutofit/>
          </a:bodyPr>
          <a:lstStyle/>
          <a:p>
            <a:pPr marL="210546" indent="-210546">
              <a:lnSpc>
                <a:spcPts val="1755"/>
              </a:lnSpc>
              <a:spcBef>
                <a:spcPts val="702"/>
              </a:spcBef>
              <a:buClr>
                <a:schemeClr val="tx2"/>
              </a:buClr>
              <a:buFont typeface="Arial"/>
              <a:buChar char="•"/>
            </a:pPr>
            <a:r>
              <a:rPr lang="en-US" sz="1600" b="1" dirty="0"/>
              <a:t>20 accelerator and experimental structures</a:t>
            </a:r>
            <a:r>
              <a:rPr lang="en-US" sz="1600" dirty="0"/>
              <a:t>, </a:t>
            </a:r>
            <a:br>
              <a:rPr lang="en-US" sz="1600" dirty="0"/>
            </a:br>
            <a:r>
              <a:rPr lang="en-US" sz="1600" dirty="0"/>
              <a:t>labs and other operation </a:t>
            </a:r>
            <a:br>
              <a:rPr lang="en-US" sz="1600" dirty="0"/>
            </a:br>
            <a:r>
              <a:rPr lang="en-US" sz="1600" dirty="0"/>
              <a:t>and supply structures</a:t>
            </a:r>
          </a:p>
          <a:p>
            <a:pPr marL="210546" indent="-210546">
              <a:lnSpc>
                <a:spcPts val="1755"/>
              </a:lnSpc>
              <a:spcBef>
                <a:spcPts val="702"/>
              </a:spcBef>
              <a:buClr>
                <a:schemeClr val="tx2"/>
              </a:buClr>
              <a:buFont typeface="Arial"/>
              <a:buChar char="•"/>
            </a:pPr>
            <a:r>
              <a:rPr lang="en-US" sz="1600" b="1" dirty="0"/>
              <a:t>Underground accelerator ring </a:t>
            </a:r>
            <a:br>
              <a:rPr lang="en-US" sz="1600" dirty="0"/>
            </a:br>
            <a:r>
              <a:rPr lang="en-US" sz="1600" dirty="0"/>
              <a:t>with a circumference </a:t>
            </a:r>
            <a:br>
              <a:rPr lang="en-US" sz="1600" dirty="0"/>
            </a:br>
            <a:r>
              <a:rPr lang="en-US" sz="1600" dirty="0"/>
              <a:t>of approx. 1,100 m</a:t>
            </a:r>
          </a:p>
          <a:p>
            <a:pPr marL="210546" indent="-210546">
              <a:lnSpc>
                <a:spcPts val="1755"/>
              </a:lnSpc>
              <a:spcBef>
                <a:spcPts val="702"/>
              </a:spcBef>
              <a:buClr>
                <a:schemeClr val="tx2"/>
              </a:buClr>
              <a:buFont typeface="Arial"/>
              <a:buChar char="•"/>
            </a:pPr>
            <a:r>
              <a:rPr lang="en-US" sz="1600" b="1" dirty="0"/>
              <a:t>Around 150,000 m² </a:t>
            </a:r>
            <a:r>
              <a:rPr lang="en-US" sz="1600" dirty="0"/>
              <a:t>of total area</a:t>
            </a:r>
          </a:p>
          <a:p>
            <a:pPr marL="210546" indent="-210546">
              <a:lnSpc>
                <a:spcPts val="1755"/>
              </a:lnSpc>
              <a:spcBef>
                <a:spcPts val="702"/>
              </a:spcBef>
              <a:buClr>
                <a:schemeClr val="tx2"/>
              </a:buClr>
              <a:buFont typeface="Arial"/>
              <a:buChar char="•"/>
            </a:pPr>
            <a:r>
              <a:rPr lang="en-US" sz="1600" b="1" dirty="0"/>
              <a:t>Around 3 G€ </a:t>
            </a:r>
            <a:r>
              <a:rPr lang="en-US" sz="1600" dirty="0"/>
              <a:t>price tag</a:t>
            </a:r>
          </a:p>
        </p:txBody>
      </p:sp>
      <p:sp>
        <p:nvSpPr>
          <p:cNvPr id="57" name="Oval 56"/>
          <p:cNvSpPr/>
          <p:nvPr/>
        </p:nvSpPr>
        <p:spPr bwMode="auto">
          <a:xfrm>
            <a:off x="5332516" y="-3975111"/>
            <a:ext cx="6644586" cy="7715132"/>
          </a:xfrm>
          <a:prstGeom prst="ellipse">
            <a:avLst/>
          </a:prstGeom>
          <a:gradFill flip="none" rotWithShape="1">
            <a:gsLst>
              <a:gs pos="46000">
                <a:schemeClr val="bg1">
                  <a:alpha val="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txBody>
          <a:bodyPr wrap="none" lIns="106957" tIns="53479" rIns="106957" bIns="53479" rtlCol="0" anchor="ctr"/>
          <a:lstStyle/>
          <a:p>
            <a:pPr algn="ctr" rtl="0"/>
            <a:endParaRPr lang="en-US" dirty="0">
              <a:solidFill>
                <a:schemeClr val="bg1">
                  <a:alpha val="0"/>
                </a:schemeClr>
              </a:solidFill>
            </a:endParaRPr>
          </a:p>
        </p:txBody>
      </p:sp>
      <p:grpSp>
        <p:nvGrpSpPr>
          <p:cNvPr id="58" name="Gruppierung 57"/>
          <p:cNvGrpSpPr/>
          <p:nvPr/>
        </p:nvGrpSpPr>
        <p:grpSpPr>
          <a:xfrm>
            <a:off x="7500555" y="380136"/>
            <a:ext cx="1298992" cy="388800"/>
            <a:chOff x="7500555" y="316780"/>
            <a:chExt cx="1298992" cy="324000"/>
          </a:xfrm>
        </p:grpSpPr>
        <p:grpSp>
          <p:nvGrpSpPr>
            <p:cNvPr id="59" name="Gruppierung 58"/>
            <p:cNvGrpSpPr>
              <a:grpSpLocks noChangeAspect="1"/>
            </p:cNvGrpSpPr>
            <p:nvPr/>
          </p:nvGrpSpPr>
          <p:grpSpPr>
            <a:xfrm>
              <a:off x="7500555" y="316780"/>
              <a:ext cx="397996" cy="324000"/>
              <a:chOff x="2252663" y="7938"/>
              <a:chExt cx="5592762" cy="4552950"/>
            </a:xfrm>
          </p:grpSpPr>
          <p:sp>
            <p:nvSpPr>
              <p:cNvPr id="71" name="Freeform 1"/>
              <p:cNvSpPr>
                <a:spLocks noChangeArrowheads="1"/>
              </p:cNvSpPr>
              <p:nvPr/>
            </p:nvSpPr>
            <p:spPr bwMode="auto">
              <a:xfrm>
                <a:off x="2252663" y="1057275"/>
                <a:ext cx="1385887" cy="2673350"/>
              </a:xfrm>
              <a:custGeom>
                <a:avLst/>
                <a:gdLst>
                  <a:gd name="T0" fmla="*/ 3402 w 3849"/>
                  <a:gd name="T1" fmla="*/ 917 h 7428"/>
                  <a:gd name="T2" fmla="*/ 3402 w 3849"/>
                  <a:gd name="T3" fmla="*/ 917 h 7428"/>
                  <a:gd name="T4" fmla="*/ 896 w 3849"/>
                  <a:gd name="T5" fmla="*/ 917 h 7428"/>
                  <a:gd name="T6" fmla="*/ 896 w 3849"/>
                  <a:gd name="T7" fmla="*/ 3255 h 7428"/>
                  <a:gd name="T8" fmla="*/ 2585 w 3849"/>
                  <a:gd name="T9" fmla="*/ 3255 h 7428"/>
                  <a:gd name="T10" fmla="*/ 3036 w 3849"/>
                  <a:gd name="T11" fmla="*/ 3713 h 7428"/>
                  <a:gd name="T12" fmla="*/ 2585 w 3849"/>
                  <a:gd name="T13" fmla="*/ 4172 h 7428"/>
                  <a:gd name="T14" fmla="*/ 896 w 3849"/>
                  <a:gd name="T15" fmla="*/ 4172 h 7428"/>
                  <a:gd name="T16" fmla="*/ 896 w 3849"/>
                  <a:gd name="T17" fmla="*/ 6968 h 7428"/>
                  <a:gd name="T18" fmla="*/ 450 w 3849"/>
                  <a:gd name="T19" fmla="*/ 7427 h 7428"/>
                  <a:gd name="T20" fmla="*/ 0 w 3849"/>
                  <a:gd name="T21" fmla="*/ 6968 h 7428"/>
                  <a:gd name="T22" fmla="*/ 0 w 3849"/>
                  <a:gd name="T23" fmla="*/ 0 h 7428"/>
                  <a:gd name="T24" fmla="*/ 3402 w 3849"/>
                  <a:gd name="T25" fmla="*/ 0 h 7428"/>
                  <a:gd name="T26" fmla="*/ 3848 w 3849"/>
                  <a:gd name="T27" fmla="*/ 459 h 7428"/>
                  <a:gd name="T28" fmla="*/ 3402 w 3849"/>
                  <a:gd name="T29" fmla="*/ 917 h 7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849" h="7428">
                    <a:moveTo>
                      <a:pt x="3402" y="917"/>
                    </a:moveTo>
                    <a:lnTo>
                      <a:pt x="3402" y="917"/>
                    </a:lnTo>
                    <a:cubicBezTo>
                      <a:pt x="896" y="917"/>
                      <a:pt x="896" y="917"/>
                      <a:pt x="896" y="917"/>
                    </a:cubicBezTo>
                    <a:cubicBezTo>
                      <a:pt x="896" y="3255"/>
                      <a:pt x="896" y="3255"/>
                      <a:pt x="896" y="3255"/>
                    </a:cubicBezTo>
                    <a:cubicBezTo>
                      <a:pt x="2585" y="3255"/>
                      <a:pt x="2585" y="3255"/>
                      <a:pt x="2585" y="3255"/>
                    </a:cubicBezTo>
                    <a:cubicBezTo>
                      <a:pt x="2833" y="3255"/>
                      <a:pt x="3036" y="3458"/>
                      <a:pt x="3036" y="3713"/>
                    </a:cubicBezTo>
                    <a:cubicBezTo>
                      <a:pt x="3036" y="3968"/>
                      <a:pt x="2833" y="4172"/>
                      <a:pt x="2585" y="4172"/>
                    </a:cubicBezTo>
                    <a:cubicBezTo>
                      <a:pt x="896" y="4172"/>
                      <a:pt x="896" y="4172"/>
                      <a:pt x="896" y="4172"/>
                    </a:cubicBezTo>
                    <a:cubicBezTo>
                      <a:pt x="896" y="6968"/>
                      <a:pt x="896" y="6968"/>
                      <a:pt x="896" y="6968"/>
                    </a:cubicBezTo>
                    <a:cubicBezTo>
                      <a:pt x="896" y="7223"/>
                      <a:pt x="693" y="7427"/>
                      <a:pt x="450" y="7427"/>
                    </a:cubicBezTo>
                    <a:cubicBezTo>
                      <a:pt x="203" y="7427"/>
                      <a:pt x="0" y="7223"/>
                      <a:pt x="0" y="696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402" y="0"/>
                      <a:pt x="3402" y="0"/>
                      <a:pt x="3402" y="0"/>
                    </a:cubicBezTo>
                    <a:cubicBezTo>
                      <a:pt x="3649" y="0"/>
                      <a:pt x="3848" y="200"/>
                      <a:pt x="3848" y="459"/>
                    </a:cubicBezTo>
                    <a:cubicBezTo>
                      <a:pt x="3848" y="705"/>
                      <a:pt x="3649" y="917"/>
                      <a:pt x="3402" y="917"/>
                    </a:cubicBezTo>
                  </a:path>
                </a:pathLst>
              </a:custGeom>
              <a:solidFill>
                <a:srgbClr val="05050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" name="Freeform 2"/>
              <p:cNvSpPr>
                <a:spLocks noChangeArrowheads="1"/>
              </p:cNvSpPr>
              <p:nvPr/>
            </p:nvSpPr>
            <p:spPr bwMode="auto">
              <a:xfrm>
                <a:off x="6465888" y="1062038"/>
                <a:ext cx="1379537" cy="2736850"/>
              </a:xfrm>
              <a:custGeom>
                <a:avLst/>
                <a:gdLst>
                  <a:gd name="T0" fmla="*/ 3804 w 3833"/>
                  <a:gd name="T1" fmla="*/ 6837 h 7602"/>
                  <a:gd name="T2" fmla="*/ 3804 w 3833"/>
                  <a:gd name="T3" fmla="*/ 6837 h 7602"/>
                  <a:gd name="T4" fmla="*/ 2872 w 3833"/>
                  <a:gd name="T5" fmla="*/ 4375 h 7602"/>
                  <a:gd name="T6" fmla="*/ 3776 w 3833"/>
                  <a:gd name="T7" fmla="*/ 2952 h 7602"/>
                  <a:gd name="T8" fmla="*/ 3776 w 3833"/>
                  <a:gd name="T9" fmla="*/ 1514 h 7602"/>
                  <a:gd name="T10" fmla="*/ 2314 w 3833"/>
                  <a:gd name="T11" fmla="*/ 0 h 7602"/>
                  <a:gd name="T12" fmla="*/ 410 w 3833"/>
                  <a:gd name="T13" fmla="*/ 0 h 7602"/>
                  <a:gd name="T14" fmla="*/ 0 w 3833"/>
                  <a:gd name="T15" fmla="*/ 427 h 7602"/>
                  <a:gd name="T16" fmla="*/ 0 w 3833"/>
                  <a:gd name="T17" fmla="*/ 6992 h 7602"/>
                  <a:gd name="T18" fmla="*/ 410 w 3833"/>
                  <a:gd name="T19" fmla="*/ 7415 h 7602"/>
                  <a:gd name="T20" fmla="*/ 824 w 3833"/>
                  <a:gd name="T21" fmla="*/ 6992 h 7602"/>
                  <a:gd name="T22" fmla="*/ 824 w 3833"/>
                  <a:gd name="T23" fmla="*/ 4474 h 7602"/>
                  <a:gd name="T24" fmla="*/ 2023 w 3833"/>
                  <a:gd name="T25" fmla="*/ 4474 h 7602"/>
                  <a:gd name="T26" fmla="*/ 3019 w 3833"/>
                  <a:gd name="T27" fmla="*/ 7140 h 7602"/>
                  <a:gd name="T28" fmla="*/ 3832 w 3833"/>
                  <a:gd name="T29" fmla="*/ 7012 h 7602"/>
                  <a:gd name="T30" fmla="*/ 3832 w 3833"/>
                  <a:gd name="T31" fmla="*/ 6984 h 7602"/>
                  <a:gd name="T32" fmla="*/ 3804 w 3833"/>
                  <a:gd name="T33" fmla="*/ 6837 h 7602"/>
                  <a:gd name="T34" fmla="*/ 2314 w 3833"/>
                  <a:gd name="T35" fmla="*/ 3614 h 7602"/>
                  <a:gd name="T36" fmla="*/ 2314 w 3833"/>
                  <a:gd name="T37" fmla="*/ 3614 h 7602"/>
                  <a:gd name="T38" fmla="*/ 824 w 3833"/>
                  <a:gd name="T39" fmla="*/ 3614 h 7602"/>
                  <a:gd name="T40" fmla="*/ 824 w 3833"/>
                  <a:gd name="T41" fmla="*/ 853 h 7602"/>
                  <a:gd name="T42" fmla="*/ 2314 w 3833"/>
                  <a:gd name="T43" fmla="*/ 853 h 7602"/>
                  <a:gd name="T44" fmla="*/ 2948 w 3833"/>
                  <a:gd name="T45" fmla="*/ 1514 h 7602"/>
                  <a:gd name="T46" fmla="*/ 2948 w 3833"/>
                  <a:gd name="T47" fmla="*/ 2952 h 7602"/>
                  <a:gd name="T48" fmla="*/ 2314 w 3833"/>
                  <a:gd name="T49" fmla="*/ 3614 h 7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833" h="7602">
                    <a:moveTo>
                      <a:pt x="3804" y="6837"/>
                    </a:moveTo>
                    <a:lnTo>
                      <a:pt x="3804" y="6837"/>
                    </a:lnTo>
                    <a:cubicBezTo>
                      <a:pt x="2872" y="4375"/>
                      <a:pt x="2872" y="4375"/>
                      <a:pt x="2872" y="4375"/>
                    </a:cubicBezTo>
                    <a:cubicBezTo>
                      <a:pt x="3589" y="4104"/>
                      <a:pt x="3776" y="3371"/>
                      <a:pt x="3776" y="2952"/>
                    </a:cubicBezTo>
                    <a:cubicBezTo>
                      <a:pt x="3776" y="1514"/>
                      <a:pt x="3776" y="1514"/>
                      <a:pt x="3776" y="1514"/>
                    </a:cubicBezTo>
                    <a:cubicBezTo>
                      <a:pt x="3776" y="303"/>
                      <a:pt x="2792" y="0"/>
                      <a:pt x="2314" y="0"/>
                    </a:cubicBezTo>
                    <a:cubicBezTo>
                      <a:pt x="410" y="0"/>
                      <a:pt x="410" y="0"/>
                      <a:pt x="410" y="0"/>
                    </a:cubicBezTo>
                    <a:cubicBezTo>
                      <a:pt x="175" y="0"/>
                      <a:pt x="0" y="191"/>
                      <a:pt x="0" y="427"/>
                    </a:cubicBezTo>
                    <a:cubicBezTo>
                      <a:pt x="0" y="6992"/>
                      <a:pt x="0" y="6992"/>
                      <a:pt x="0" y="6992"/>
                    </a:cubicBezTo>
                    <a:cubicBezTo>
                      <a:pt x="0" y="7223"/>
                      <a:pt x="175" y="7415"/>
                      <a:pt x="410" y="7415"/>
                    </a:cubicBezTo>
                    <a:cubicBezTo>
                      <a:pt x="633" y="7415"/>
                      <a:pt x="824" y="7223"/>
                      <a:pt x="824" y="6992"/>
                    </a:cubicBezTo>
                    <a:cubicBezTo>
                      <a:pt x="824" y="4474"/>
                      <a:pt x="824" y="4474"/>
                      <a:pt x="824" y="4474"/>
                    </a:cubicBezTo>
                    <a:cubicBezTo>
                      <a:pt x="2023" y="4474"/>
                      <a:pt x="2023" y="4474"/>
                      <a:pt x="2023" y="4474"/>
                    </a:cubicBezTo>
                    <a:cubicBezTo>
                      <a:pt x="3019" y="7140"/>
                      <a:pt x="3019" y="7140"/>
                      <a:pt x="3019" y="7140"/>
                    </a:cubicBezTo>
                    <a:cubicBezTo>
                      <a:pt x="3198" y="7601"/>
                      <a:pt x="3816" y="7423"/>
                      <a:pt x="3832" y="7012"/>
                    </a:cubicBezTo>
                    <a:cubicBezTo>
                      <a:pt x="3832" y="6984"/>
                      <a:pt x="3832" y="6984"/>
                      <a:pt x="3832" y="6984"/>
                    </a:cubicBezTo>
                    <a:cubicBezTo>
                      <a:pt x="3832" y="6936"/>
                      <a:pt x="3820" y="6889"/>
                      <a:pt x="3804" y="6837"/>
                    </a:cubicBezTo>
                    <a:close/>
                    <a:moveTo>
                      <a:pt x="2314" y="3614"/>
                    </a:moveTo>
                    <a:lnTo>
                      <a:pt x="2314" y="3614"/>
                    </a:lnTo>
                    <a:cubicBezTo>
                      <a:pt x="824" y="3614"/>
                      <a:pt x="824" y="3614"/>
                      <a:pt x="824" y="3614"/>
                    </a:cubicBezTo>
                    <a:cubicBezTo>
                      <a:pt x="824" y="853"/>
                      <a:pt x="824" y="853"/>
                      <a:pt x="824" y="853"/>
                    </a:cubicBezTo>
                    <a:cubicBezTo>
                      <a:pt x="2314" y="853"/>
                      <a:pt x="2314" y="853"/>
                      <a:pt x="2314" y="853"/>
                    </a:cubicBezTo>
                    <a:cubicBezTo>
                      <a:pt x="2378" y="853"/>
                      <a:pt x="2948" y="873"/>
                      <a:pt x="2948" y="1514"/>
                    </a:cubicBezTo>
                    <a:cubicBezTo>
                      <a:pt x="2948" y="2952"/>
                      <a:pt x="2948" y="2952"/>
                      <a:pt x="2948" y="2952"/>
                    </a:cubicBezTo>
                    <a:cubicBezTo>
                      <a:pt x="2948" y="3024"/>
                      <a:pt x="2928" y="3614"/>
                      <a:pt x="2314" y="3614"/>
                    </a:cubicBezTo>
                    <a:close/>
                  </a:path>
                </a:pathLst>
              </a:custGeom>
              <a:solidFill>
                <a:srgbClr val="05050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" name="Freeform 3"/>
              <p:cNvSpPr>
                <a:spLocks noChangeArrowheads="1"/>
              </p:cNvSpPr>
              <p:nvPr/>
            </p:nvSpPr>
            <p:spPr bwMode="auto">
              <a:xfrm>
                <a:off x="5765800" y="1055688"/>
                <a:ext cx="303213" cy="2676525"/>
              </a:xfrm>
              <a:custGeom>
                <a:avLst/>
                <a:gdLst>
                  <a:gd name="T0" fmla="*/ 841 w 842"/>
                  <a:gd name="T1" fmla="*/ 459 h 7436"/>
                  <a:gd name="T2" fmla="*/ 841 w 842"/>
                  <a:gd name="T3" fmla="*/ 459 h 7436"/>
                  <a:gd name="T4" fmla="*/ 415 w 842"/>
                  <a:gd name="T5" fmla="*/ 0 h 7436"/>
                  <a:gd name="T6" fmla="*/ 0 w 842"/>
                  <a:gd name="T7" fmla="*/ 459 h 7436"/>
                  <a:gd name="T8" fmla="*/ 0 w 842"/>
                  <a:gd name="T9" fmla="*/ 6976 h 7436"/>
                  <a:gd name="T10" fmla="*/ 427 w 842"/>
                  <a:gd name="T11" fmla="*/ 7435 h 7436"/>
                  <a:gd name="T12" fmla="*/ 841 w 842"/>
                  <a:gd name="T13" fmla="*/ 6976 h 7436"/>
                  <a:gd name="T14" fmla="*/ 841 w 842"/>
                  <a:gd name="T15" fmla="*/ 459 h 7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42" h="7436">
                    <a:moveTo>
                      <a:pt x="841" y="459"/>
                    </a:moveTo>
                    <a:lnTo>
                      <a:pt x="841" y="459"/>
                    </a:lnTo>
                    <a:cubicBezTo>
                      <a:pt x="841" y="199"/>
                      <a:pt x="650" y="0"/>
                      <a:pt x="415" y="0"/>
                    </a:cubicBezTo>
                    <a:cubicBezTo>
                      <a:pt x="180" y="0"/>
                      <a:pt x="0" y="199"/>
                      <a:pt x="0" y="459"/>
                    </a:cubicBezTo>
                    <a:cubicBezTo>
                      <a:pt x="0" y="6976"/>
                      <a:pt x="0" y="6976"/>
                      <a:pt x="0" y="6976"/>
                    </a:cubicBezTo>
                    <a:cubicBezTo>
                      <a:pt x="0" y="7231"/>
                      <a:pt x="192" y="7435"/>
                      <a:pt x="427" y="7435"/>
                    </a:cubicBezTo>
                    <a:cubicBezTo>
                      <a:pt x="662" y="7435"/>
                      <a:pt x="841" y="7231"/>
                      <a:pt x="841" y="6976"/>
                    </a:cubicBezTo>
                    <a:cubicBezTo>
                      <a:pt x="841" y="459"/>
                      <a:pt x="841" y="459"/>
                      <a:pt x="841" y="459"/>
                    </a:cubicBezTo>
                  </a:path>
                </a:pathLst>
              </a:custGeom>
              <a:solidFill>
                <a:srgbClr val="05050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" name="Freeform 4"/>
              <p:cNvSpPr>
                <a:spLocks noChangeArrowheads="1"/>
              </p:cNvSpPr>
              <p:nvPr/>
            </p:nvSpPr>
            <p:spPr bwMode="auto">
              <a:xfrm>
                <a:off x="3929063" y="1050925"/>
                <a:ext cx="1538287" cy="2693988"/>
              </a:xfrm>
              <a:custGeom>
                <a:avLst/>
                <a:gdLst>
                  <a:gd name="T0" fmla="*/ 4210 w 4271"/>
                  <a:gd name="T1" fmla="*/ 6861 h 7483"/>
                  <a:gd name="T2" fmla="*/ 4210 w 4271"/>
                  <a:gd name="T3" fmla="*/ 6861 h 7483"/>
                  <a:gd name="T4" fmla="*/ 2625 w 4271"/>
                  <a:gd name="T5" fmla="*/ 351 h 7483"/>
                  <a:gd name="T6" fmla="*/ 2219 w 4271"/>
                  <a:gd name="T7" fmla="*/ 4 h 7483"/>
                  <a:gd name="T8" fmla="*/ 2060 w 4271"/>
                  <a:gd name="T9" fmla="*/ 12 h 7483"/>
                  <a:gd name="T10" fmla="*/ 1769 w 4271"/>
                  <a:gd name="T11" fmla="*/ 614 h 7483"/>
                  <a:gd name="T12" fmla="*/ 2733 w 4271"/>
                  <a:gd name="T13" fmla="*/ 4590 h 7483"/>
                  <a:gd name="T14" fmla="*/ 502 w 4271"/>
                  <a:gd name="T15" fmla="*/ 4586 h 7483"/>
                  <a:gd name="T16" fmla="*/ 0 w 4271"/>
                  <a:gd name="T17" fmla="*/ 5056 h 7483"/>
                  <a:gd name="T18" fmla="*/ 502 w 4271"/>
                  <a:gd name="T19" fmla="*/ 5510 h 7483"/>
                  <a:gd name="T20" fmla="*/ 2960 w 4271"/>
                  <a:gd name="T21" fmla="*/ 5506 h 7483"/>
                  <a:gd name="T22" fmla="*/ 3345 w 4271"/>
                  <a:gd name="T23" fmla="*/ 7100 h 7483"/>
                  <a:gd name="T24" fmla="*/ 3887 w 4271"/>
                  <a:gd name="T25" fmla="*/ 7419 h 7483"/>
                  <a:gd name="T26" fmla="*/ 4210 w 4271"/>
                  <a:gd name="T27" fmla="*/ 6861 h 7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71" h="7483">
                    <a:moveTo>
                      <a:pt x="4210" y="6861"/>
                    </a:moveTo>
                    <a:lnTo>
                      <a:pt x="4210" y="6861"/>
                    </a:lnTo>
                    <a:cubicBezTo>
                      <a:pt x="2625" y="351"/>
                      <a:pt x="2625" y="351"/>
                      <a:pt x="2625" y="351"/>
                    </a:cubicBezTo>
                    <a:cubicBezTo>
                      <a:pt x="2570" y="160"/>
                      <a:pt x="2406" y="16"/>
                      <a:pt x="2219" y="4"/>
                    </a:cubicBezTo>
                    <a:cubicBezTo>
                      <a:pt x="2163" y="0"/>
                      <a:pt x="2112" y="0"/>
                      <a:pt x="2060" y="12"/>
                    </a:cubicBezTo>
                    <a:cubicBezTo>
                      <a:pt x="1809" y="76"/>
                      <a:pt x="1701" y="339"/>
                      <a:pt x="1769" y="614"/>
                    </a:cubicBezTo>
                    <a:cubicBezTo>
                      <a:pt x="2733" y="4590"/>
                      <a:pt x="2733" y="4590"/>
                      <a:pt x="2733" y="4590"/>
                    </a:cubicBezTo>
                    <a:cubicBezTo>
                      <a:pt x="502" y="4586"/>
                      <a:pt x="502" y="4586"/>
                      <a:pt x="502" y="4586"/>
                    </a:cubicBezTo>
                    <a:cubicBezTo>
                      <a:pt x="219" y="4586"/>
                      <a:pt x="0" y="4797"/>
                      <a:pt x="0" y="5056"/>
                    </a:cubicBezTo>
                    <a:cubicBezTo>
                      <a:pt x="0" y="5311"/>
                      <a:pt x="219" y="5510"/>
                      <a:pt x="502" y="5510"/>
                    </a:cubicBezTo>
                    <a:cubicBezTo>
                      <a:pt x="2960" y="5506"/>
                      <a:pt x="2960" y="5506"/>
                      <a:pt x="2960" y="5506"/>
                    </a:cubicBezTo>
                    <a:cubicBezTo>
                      <a:pt x="3080" y="6004"/>
                      <a:pt x="3234" y="6690"/>
                      <a:pt x="3345" y="7100"/>
                    </a:cubicBezTo>
                    <a:cubicBezTo>
                      <a:pt x="3413" y="7359"/>
                      <a:pt x="3632" y="7482"/>
                      <a:pt x="3887" y="7419"/>
                    </a:cubicBezTo>
                    <a:cubicBezTo>
                      <a:pt x="4122" y="7363"/>
                      <a:pt x="4270" y="7108"/>
                      <a:pt x="4210" y="6861"/>
                    </a:cubicBezTo>
                  </a:path>
                </a:pathLst>
              </a:custGeom>
              <a:solidFill>
                <a:srgbClr val="05050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Freeform 5"/>
              <p:cNvSpPr>
                <a:spLocks noChangeArrowheads="1"/>
              </p:cNvSpPr>
              <p:nvPr/>
            </p:nvSpPr>
            <p:spPr bwMode="auto">
              <a:xfrm>
                <a:off x="5535613" y="7938"/>
                <a:ext cx="758825" cy="760412"/>
              </a:xfrm>
              <a:custGeom>
                <a:avLst/>
                <a:gdLst>
                  <a:gd name="T0" fmla="*/ 2107 w 2108"/>
                  <a:gd name="T1" fmla="*/ 1056 h 2113"/>
                  <a:gd name="T2" fmla="*/ 2107 w 2108"/>
                  <a:gd name="T3" fmla="*/ 1056 h 2113"/>
                  <a:gd name="T4" fmla="*/ 1056 w 2108"/>
                  <a:gd name="T5" fmla="*/ 2112 h 2113"/>
                  <a:gd name="T6" fmla="*/ 0 w 2108"/>
                  <a:gd name="T7" fmla="*/ 1056 h 2113"/>
                  <a:gd name="T8" fmla="*/ 1056 w 2108"/>
                  <a:gd name="T9" fmla="*/ 0 h 2113"/>
                  <a:gd name="T10" fmla="*/ 2107 w 2108"/>
                  <a:gd name="T11" fmla="*/ 1056 h 2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08" h="2113">
                    <a:moveTo>
                      <a:pt x="2107" y="1056"/>
                    </a:moveTo>
                    <a:lnTo>
                      <a:pt x="2107" y="1056"/>
                    </a:lnTo>
                    <a:cubicBezTo>
                      <a:pt x="2107" y="1637"/>
                      <a:pt x="1637" y="2112"/>
                      <a:pt x="1056" y="2112"/>
                    </a:cubicBezTo>
                    <a:cubicBezTo>
                      <a:pt x="474" y="2112"/>
                      <a:pt x="0" y="1637"/>
                      <a:pt x="0" y="1056"/>
                    </a:cubicBezTo>
                    <a:cubicBezTo>
                      <a:pt x="0" y="474"/>
                      <a:pt x="474" y="0"/>
                      <a:pt x="1056" y="0"/>
                    </a:cubicBezTo>
                    <a:cubicBezTo>
                      <a:pt x="1637" y="0"/>
                      <a:pt x="2107" y="474"/>
                      <a:pt x="2107" y="1056"/>
                    </a:cubicBezTo>
                  </a:path>
                </a:pathLst>
              </a:custGeom>
              <a:solidFill>
                <a:srgbClr val="E9BC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Freeform 6"/>
              <p:cNvSpPr>
                <a:spLocks noChangeArrowheads="1"/>
              </p:cNvSpPr>
              <p:nvPr/>
            </p:nvSpPr>
            <p:spPr bwMode="auto">
              <a:xfrm>
                <a:off x="4908550" y="4465638"/>
                <a:ext cx="1588" cy="1587"/>
              </a:xfrm>
              <a:custGeom>
                <a:avLst/>
                <a:gdLst>
                  <a:gd name="T0" fmla="*/ 4 w 5"/>
                  <a:gd name="T1" fmla="*/ 0 h 5"/>
                  <a:gd name="T2" fmla="*/ 4 w 5"/>
                  <a:gd name="T3" fmla="*/ 0 h 5"/>
                  <a:gd name="T4" fmla="*/ 0 w 5"/>
                  <a:gd name="T5" fmla="*/ 0 h 5"/>
                  <a:gd name="T6" fmla="*/ 0 w 5"/>
                  <a:gd name="T7" fmla="*/ 4 h 5"/>
                  <a:gd name="T8" fmla="*/ 4 w 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4" y="0"/>
                    </a:moveTo>
                    <a:lnTo>
                      <a:pt x="4" y="0"/>
                    </a:lnTo>
                    <a:lnTo>
                      <a:pt x="0" y="0"/>
                    </a:lnTo>
                    <a:cubicBezTo>
                      <a:pt x="0" y="4"/>
                      <a:pt x="0" y="4"/>
                      <a:pt x="0" y="4"/>
                    </a:cubicBezTo>
                    <a:lnTo>
                      <a:pt x="4" y="0"/>
                    </a:lnTo>
                  </a:path>
                </a:pathLst>
              </a:custGeom>
              <a:solidFill>
                <a:srgbClr val="E9BC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Freeform 7"/>
              <p:cNvSpPr>
                <a:spLocks noChangeArrowheads="1"/>
              </p:cNvSpPr>
              <p:nvPr/>
            </p:nvSpPr>
            <p:spPr bwMode="auto">
              <a:xfrm>
                <a:off x="3448050" y="201613"/>
                <a:ext cx="1941513" cy="4359275"/>
              </a:xfrm>
              <a:custGeom>
                <a:avLst/>
                <a:gdLst>
                  <a:gd name="T0" fmla="*/ 5390 w 5391"/>
                  <a:gd name="T1" fmla="*/ 0 h 12107"/>
                  <a:gd name="T2" fmla="*/ 5390 w 5391"/>
                  <a:gd name="T3" fmla="*/ 0 h 12107"/>
                  <a:gd name="T4" fmla="*/ 1917 w 5391"/>
                  <a:gd name="T5" fmla="*/ 1809 h 12107"/>
                  <a:gd name="T6" fmla="*/ 0 w 5391"/>
                  <a:gd name="T7" fmla="*/ 6362 h 12107"/>
                  <a:gd name="T8" fmla="*/ 1857 w 5391"/>
                  <a:gd name="T9" fmla="*/ 10887 h 12107"/>
                  <a:gd name="T10" fmla="*/ 2574 w 5391"/>
                  <a:gd name="T11" fmla="*/ 11517 h 12107"/>
                  <a:gd name="T12" fmla="*/ 3379 w 5391"/>
                  <a:gd name="T13" fmla="*/ 12031 h 12107"/>
                  <a:gd name="T14" fmla="*/ 3733 w 5391"/>
                  <a:gd name="T15" fmla="*/ 12071 h 12107"/>
                  <a:gd name="T16" fmla="*/ 4008 w 5391"/>
                  <a:gd name="T17" fmla="*/ 11843 h 12107"/>
                  <a:gd name="T18" fmla="*/ 4064 w 5391"/>
                  <a:gd name="T19" fmla="*/ 11624 h 12107"/>
                  <a:gd name="T20" fmla="*/ 3825 w 5391"/>
                  <a:gd name="T21" fmla="*/ 11214 h 12107"/>
                  <a:gd name="T22" fmla="*/ 3136 w 5391"/>
                  <a:gd name="T23" fmla="*/ 10768 h 12107"/>
                  <a:gd name="T24" fmla="*/ 2522 w 5391"/>
                  <a:gd name="T25" fmla="*/ 10234 h 12107"/>
                  <a:gd name="T26" fmla="*/ 937 w 5391"/>
                  <a:gd name="T27" fmla="*/ 6362 h 12107"/>
                  <a:gd name="T28" fmla="*/ 2574 w 5391"/>
                  <a:gd name="T29" fmla="*/ 2470 h 12107"/>
                  <a:gd name="T30" fmla="*/ 5358 w 5391"/>
                  <a:gd name="T31" fmla="*/ 956 h 12107"/>
                  <a:gd name="T32" fmla="*/ 5298 w 5391"/>
                  <a:gd name="T33" fmla="*/ 530 h 12107"/>
                  <a:gd name="T34" fmla="*/ 5390 w 5391"/>
                  <a:gd name="T35" fmla="*/ 0 h 12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91" h="12107">
                    <a:moveTo>
                      <a:pt x="5390" y="0"/>
                    </a:moveTo>
                    <a:lnTo>
                      <a:pt x="5390" y="0"/>
                    </a:lnTo>
                    <a:cubicBezTo>
                      <a:pt x="4092" y="227"/>
                      <a:pt x="2869" y="860"/>
                      <a:pt x="1917" y="1809"/>
                    </a:cubicBezTo>
                    <a:cubicBezTo>
                      <a:pt x="682" y="3036"/>
                      <a:pt x="0" y="4653"/>
                      <a:pt x="0" y="6362"/>
                    </a:cubicBezTo>
                    <a:cubicBezTo>
                      <a:pt x="0" y="8064"/>
                      <a:pt x="662" y="9673"/>
                      <a:pt x="1857" y="10887"/>
                    </a:cubicBezTo>
                    <a:cubicBezTo>
                      <a:pt x="2084" y="11114"/>
                      <a:pt x="2327" y="11325"/>
                      <a:pt x="2574" y="11517"/>
                    </a:cubicBezTo>
                    <a:cubicBezTo>
                      <a:pt x="2833" y="11708"/>
                      <a:pt x="3104" y="11883"/>
                      <a:pt x="3379" y="12031"/>
                    </a:cubicBezTo>
                    <a:cubicBezTo>
                      <a:pt x="3490" y="12090"/>
                      <a:pt x="3614" y="12106"/>
                      <a:pt x="3733" y="12071"/>
                    </a:cubicBezTo>
                    <a:cubicBezTo>
                      <a:pt x="3853" y="12035"/>
                      <a:pt x="3948" y="11955"/>
                      <a:pt x="4008" y="11843"/>
                    </a:cubicBezTo>
                    <a:cubicBezTo>
                      <a:pt x="4048" y="11776"/>
                      <a:pt x="4064" y="11700"/>
                      <a:pt x="4064" y="11624"/>
                    </a:cubicBezTo>
                    <a:cubicBezTo>
                      <a:pt x="4064" y="11461"/>
                      <a:pt x="3980" y="11301"/>
                      <a:pt x="3825" y="11214"/>
                    </a:cubicBezTo>
                    <a:cubicBezTo>
                      <a:pt x="3578" y="11078"/>
                      <a:pt x="3347" y="10931"/>
                      <a:pt x="3136" y="10768"/>
                    </a:cubicBezTo>
                    <a:cubicBezTo>
                      <a:pt x="2917" y="10604"/>
                      <a:pt x="2709" y="10425"/>
                      <a:pt x="2522" y="10234"/>
                    </a:cubicBezTo>
                    <a:cubicBezTo>
                      <a:pt x="1498" y="9195"/>
                      <a:pt x="937" y="7821"/>
                      <a:pt x="937" y="6362"/>
                    </a:cubicBezTo>
                    <a:cubicBezTo>
                      <a:pt x="937" y="4904"/>
                      <a:pt x="1518" y="3522"/>
                      <a:pt x="2574" y="2470"/>
                    </a:cubicBezTo>
                    <a:cubicBezTo>
                      <a:pt x="3343" y="1705"/>
                      <a:pt x="4323" y="1175"/>
                      <a:pt x="5358" y="956"/>
                    </a:cubicBezTo>
                    <a:cubicBezTo>
                      <a:pt x="5318" y="821"/>
                      <a:pt x="5298" y="677"/>
                      <a:pt x="5298" y="530"/>
                    </a:cubicBezTo>
                    <a:cubicBezTo>
                      <a:pt x="5298" y="342"/>
                      <a:pt x="5330" y="167"/>
                      <a:pt x="5390" y="0"/>
                    </a:cubicBezTo>
                  </a:path>
                </a:pathLst>
              </a:custGeom>
              <a:solidFill>
                <a:srgbClr val="E9BC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Freeform 8"/>
              <p:cNvSpPr>
                <a:spLocks noChangeArrowheads="1"/>
              </p:cNvSpPr>
              <p:nvPr/>
            </p:nvSpPr>
            <p:spPr bwMode="auto">
              <a:xfrm>
                <a:off x="7269163" y="688975"/>
                <a:ext cx="1587" cy="1588"/>
              </a:xfrm>
              <a:custGeom>
                <a:avLst/>
                <a:gdLst>
                  <a:gd name="T0" fmla="*/ 0 w 5"/>
                  <a:gd name="T1" fmla="*/ 0 h 1"/>
                  <a:gd name="T2" fmla="*/ 0 w 5"/>
                  <a:gd name="T3" fmla="*/ 0 h 1"/>
                  <a:gd name="T4" fmla="*/ 0 w 5"/>
                  <a:gd name="T5" fmla="*/ 0 h 1"/>
                  <a:gd name="T6" fmla="*/ 4 w 5"/>
                  <a:gd name="T7" fmla="*/ 0 h 1"/>
                  <a:gd name="T8" fmla="*/ 0 w 5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4" y="0"/>
                      <a:pt x="4" y="0"/>
                      <a:pt x="4" y="0"/>
                    </a:cubicBezTo>
                    <a:lnTo>
                      <a:pt x="0" y="0"/>
                    </a:lnTo>
                  </a:path>
                </a:pathLst>
              </a:custGeom>
              <a:solidFill>
                <a:srgbClr val="E9BC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" name="Freeform 9"/>
              <p:cNvSpPr>
                <a:spLocks noChangeArrowheads="1"/>
              </p:cNvSpPr>
              <p:nvPr/>
            </p:nvSpPr>
            <p:spPr bwMode="auto">
              <a:xfrm>
                <a:off x="6437313" y="255588"/>
                <a:ext cx="882650" cy="731837"/>
              </a:xfrm>
              <a:custGeom>
                <a:avLst/>
                <a:gdLst>
                  <a:gd name="T0" fmla="*/ 2450 w 2451"/>
                  <a:gd name="T1" fmla="*/ 1538 h 2033"/>
                  <a:gd name="T2" fmla="*/ 2450 w 2451"/>
                  <a:gd name="T3" fmla="*/ 1538 h 2033"/>
                  <a:gd name="T4" fmla="*/ 2290 w 2451"/>
                  <a:gd name="T5" fmla="*/ 1207 h 2033"/>
                  <a:gd name="T6" fmla="*/ 402 w 2451"/>
                  <a:gd name="T7" fmla="*/ 104 h 2033"/>
                  <a:gd name="T8" fmla="*/ 64 w 2451"/>
                  <a:gd name="T9" fmla="*/ 0 h 2033"/>
                  <a:gd name="T10" fmla="*/ 111 w 2451"/>
                  <a:gd name="T11" fmla="*/ 383 h 2033"/>
                  <a:gd name="T12" fmla="*/ 0 w 2451"/>
                  <a:gd name="T13" fmla="*/ 952 h 2033"/>
                  <a:gd name="T14" fmla="*/ 103 w 2451"/>
                  <a:gd name="T15" fmla="*/ 988 h 2033"/>
                  <a:gd name="T16" fmla="*/ 1673 w 2451"/>
                  <a:gd name="T17" fmla="*/ 1909 h 2033"/>
                  <a:gd name="T18" fmla="*/ 2012 w 2451"/>
                  <a:gd name="T19" fmla="*/ 2024 h 2033"/>
                  <a:gd name="T20" fmla="*/ 2334 w 2451"/>
                  <a:gd name="T21" fmla="*/ 1865 h 2033"/>
                  <a:gd name="T22" fmla="*/ 2450 w 2451"/>
                  <a:gd name="T23" fmla="*/ 1578 h 2033"/>
                  <a:gd name="T24" fmla="*/ 2450 w 2451"/>
                  <a:gd name="T25" fmla="*/ 1570 h 2033"/>
                  <a:gd name="T26" fmla="*/ 2450 w 2451"/>
                  <a:gd name="T27" fmla="*/ 1542 h 2033"/>
                  <a:gd name="T28" fmla="*/ 2450 w 2451"/>
                  <a:gd name="T29" fmla="*/ 1538 h 20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51" h="2033">
                    <a:moveTo>
                      <a:pt x="2450" y="1538"/>
                    </a:moveTo>
                    <a:lnTo>
                      <a:pt x="2450" y="1538"/>
                    </a:lnTo>
                    <a:cubicBezTo>
                      <a:pt x="2446" y="1411"/>
                      <a:pt x="2386" y="1291"/>
                      <a:pt x="2290" y="1207"/>
                    </a:cubicBezTo>
                    <a:cubicBezTo>
                      <a:pt x="1721" y="705"/>
                      <a:pt x="1103" y="343"/>
                      <a:pt x="402" y="104"/>
                    </a:cubicBezTo>
                    <a:cubicBezTo>
                      <a:pt x="295" y="68"/>
                      <a:pt x="179" y="32"/>
                      <a:pt x="64" y="0"/>
                    </a:cubicBezTo>
                    <a:cubicBezTo>
                      <a:pt x="95" y="120"/>
                      <a:pt x="111" y="251"/>
                      <a:pt x="111" y="383"/>
                    </a:cubicBezTo>
                    <a:cubicBezTo>
                      <a:pt x="111" y="582"/>
                      <a:pt x="71" y="777"/>
                      <a:pt x="0" y="952"/>
                    </a:cubicBezTo>
                    <a:cubicBezTo>
                      <a:pt x="36" y="964"/>
                      <a:pt x="68" y="976"/>
                      <a:pt x="103" y="988"/>
                    </a:cubicBezTo>
                    <a:cubicBezTo>
                      <a:pt x="681" y="1184"/>
                      <a:pt x="1195" y="1486"/>
                      <a:pt x="1673" y="1909"/>
                    </a:cubicBezTo>
                    <a:cubicBezTo>
                      <a:pt x="1769" y="1992"/>
                      <a:pt x="1888" y="2032"/>
                      <a:pt x="2012" y="2024"/>
                    </a:cubicBezTo>
                    <a:cubicBezTo>
                      <a:pt x="2135" y="2016"/>
                      <a:pt x="2251" y="1960"/>
                      <a:pt x="2334" y="1865"/>
                    </a:cubicBezTo>
                    <a:cubicBezTo>
                      <a:pt x="2402" y="1789"/>
                      <a:pt x="2446" y="1685"/>
                      <a:pt x="2450" y="1578"/>
                    </a:cubicBezTo>
                    <a:cubicBezTo>
                      <a:pt x="2450" y="1570"/>
                      <a:pt x="2450" y="1570"/>
                      <a:pt x="2450" y="1570"/>
                    </a:cubicBezTo>
                    <a:cubicBezTo>
                      <a:pt x="2450" y="1542"/>
                      <a:pt x="2450" y="1542"/>
                      <a:pt x="2450" y="1542"/>
                    </a:cubicBezTo>
                    <a:lnTo>
                      <a:pt x="2450" y="1538"/>
                    </a:lnTo>
                  </a:path>
                </a:pathLst>
              </a:custGeom>
              <a:solidFill>
                <a:srgbClr val="E9BC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0" name="Gruppierung 59"/>
            <p:cNvGrpSpPr>
              <a:grpSpLocks noChangeAspect="1"/>
            </p:cNvGrpSpPr>
            <p:nvPr/>
          </p:nvGrpSpPr>
          <p:grpSpPr>
            <a:xfrm>
              <a:off x="8119018" y="325424"/>
              <a:ext cx="680529" cy="216000"/>
              <a:chOff x="2325688" y="5838825"/>
              <a:chExt cx="5446712" cy="1728788"/>
            </a:xfrm>
          </p:grpSpPr>
          <p:sp>
            <p:nvSpPr>
              <p:cNvPr id="61" name="Freeform 10"/>
              <p:cNvSpPr>
                <a:spLocks noChangeArrowheads="1"/>
              </p:cNvSpPr>
              <p:nvPr/>
            </p:nvSpPr>
            <p:spPr bwMode="auto">
              <a:xfrm>
                <a:off x="2325688" y="6615113"/>
                <a:ext cx="1631950" cy="941387"/>
              </a:xfrm>
              <a:custGeom>
                <a:avLst/>
                <a:gdLst>
                  <a:gd name="T0" fmla="*/ 0 w 4531"/>
                  <a:gd name="T1" fmla="*/ 120 h 2615"/>
                  <a:gd name="T2" fmla="*/ 0 w 4531"/>
                  <a:gd name="T3" fmla="*/ 120 h 2615"/>
                  <a:gd name="T4" fmla="*/ 175 w 4531"/>
                  <a:gd name="T5" fmla="*/ 0 h 2615"/>
                  <a:gd name="T6" fmla="*/ 4418 w 4531"/>
                  <a:gd name="T7" fmla="*/ 4 h 2615"/>
                  <a:gd name="T8" fmla="*/ 4526 w 4531"/>
                  <a:gd name="T9" fmla="*/ 84 h 2615"/>
                  <a:gd name="T10" fmla="*/ 4530 w 4531"/>
                  <a:gd name="T11" fmla="*/ 742 h 2615"/>
                  <a:gd name="T12" fmla="*/ 2916 w 4531"/>
                  <a:gd name="T13" fmla="*/ 742 h 2615"/>
                  <a:gd name="T14" fmla="*/ 2845 w 4531"/>
                  <a:gd name="T15" fmla="*/ 742 h 2615"/>
                  <a:gd name="T16" fmla="*/ 2761 w 4531"/>
                  <a:gd name="T17" fmla="*/ 371 h 2615"/>
                  <a:gd name="T18" fmla="*/ 1725 w 4531"/>
                  <a:gd name="T19" fmla="*/ 371 h 2615"/>
                  <a:gd name="T20" fmla="*/ 1638 w 4531"/>
                  <a:gd name="T21" fmla="*/ 455 h 2615"/>
                  <a:gd name="T22" fmla="*/ 1638 w 4531"/>
                  <a:gd name="T23" fmla="*/ 2200 h 2615"/>
                  <a:gd name="T24" fmla="*/ 1881 w 4531"/>
                  <a:gd name="T25" fmla="*/ 2279 h 2615"/>
                  <a:gd name="T26" fmla="*/ 2733 w 4531"/>
                  <a:gd name="T27" fmla="*/ 2275 h 2615"/>
                  <a:gd name="T28" fmla="*/ 2809 w 4531"/>
                  <a:gd name="T29" fmla="*/ 2200 h 2615"/>
                  <a:gd name="T30" fmla="*/ 2805 w 4531"/>
                  <a:gd name="T31" fmla="*/ 1578 h 2615"/>
                  <a:gd name="T32" fmla="*/ 2462 w 4531"/>
                  <a:gd name="T33" fmla="*/ 1471 h 2615"/>
                  <a:gd name="T34" fmla="*/ 2243 w 4531"/>
                  <a:gd name="T35" fmla="*/ 1471 h 2615"/>
                  <a:gd name="T36" fmla="*/ 2243 w 4531"/>
                  <a:gd name="T37" fmla="*/ 1156 h 2615"/>
                  <a:gd name="T38" fmla="*/ 4530 w 4531"/>
                  <a:gd name="T39" fmla="*/ 1156 h 2615"/>
                  <a:gd name="T40" fmla="*/ 4526 w 4531"/>
                  <a:gd name="T41" fmla="*/ 2443 h 2615"/>
                  <a:gd name="T42" fmla="*/ 4418 w 4531"/>
                  <a:gd name="T43" fmla="*/ 2586 h 2615"/>
                  <a:gd name="T44" fmla="*/ 4319 w 4531"/>
                  <a:gd name="T45" fmla="*/ 2614 h 2615"/>
                  <a:gd name="T46" fmla="*/ 84 w 4531"/>
                  <a:gd name="T47" fmla="*/ 2614 h 2615"/>
                  <a:gd name="T48" fmla="*/ 4 w 4531"/>
                  <a:gd name="T49" fmla="*/ 2506 h 2615"/>
                  <a:gd name="T50" fmla="*/ 0 w 4531"/>
                  <a:gd name="T51" fmla="*/ 2459 h 2615"/>
                  <a:gd name="T52" fmla="*/ 0 w 4531"/>
                  <a:gd name="T53" fmla="*/ 120 h 2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31" h="2615">
                    <a:moveTo>
                      <a:pt x="0" y="120"/>
                    </a:moveTo>
                    <a:lnTo>
                      <a:pt x="0" y="120"/>
                    </a:lnTo>
                    <a:cubicBezTo>
                      <a:pt x="0" y="44"/>
                      <a:pt x="36" y="0"/>
                      <a:pt x="175" y="0"/>
                    </a:cubicBezTo>
                    <a:cubicBezTo>
                      <a:pt x="4418" y="4"/>
                      <a:pt x="4418" y="4"/>
                      <a:pt x="4418" y="4"/>
                    </a:cubicBezTo>
                    <a:cubicBezTo>
                      <a:pt x="4458" y="12"/>
                      <a:pt x="4514" y="40"/>
                      <a:pt x="4526" y="84"/>
                    </a:cubicBezTo>
                    <a:cubicBezTo>
                      <a:pt x="4526" y="303"/>
                      <a:pt x="4530" y="522"/>
                      <a:pt x="4530" y="742"/>
                    </a:cubicBezTo>
                    <a:cubicBezTo>
                      <a:pt x="2916" y="742"/>
                      <a:pt x="2916" y="742"/>
                      <a:pt x="2916" y="742"/>
                    </a:cubicBezTo>
                    <a:cubicBezTo>
                      <a:pt x="2845" y="742"/>
                      <a:pt x="2845" y="742"/>
                      <a:pt x="2845" y="742"/>
                    </a:cubicBezTo>
                    <a:cubicBezTo>
                      <a:pt x="2845" y="618"/>
                      <a:pt x="2881" y="371"/>
                      <a:pt x="2761" y="371"/>
                    </a:cubicBezTo>
                    <a:cubicBezTo>
                      <a:pt x="1725" y="371"/>
                      <a:pt x="1725" y="371"/>
                      <a:pt x="1725" y="371"/>
                    </a:cubicBezTo>
                    <a:cubicBezTo>
                      <a:pt x="1689" y="387"/>
                      <a:pt x="1654" y="419"/>
                      <a:pt x="1638" y="455"/>
                    </a:cubicBezTo>
                    <a:cubicBezTo>
                      <a:pt x="1638" y="1032"/>
                      <a:pt x="1638" y="1674"/>
                      <a:pt x="1638" y="2200"/>
                    </a:cubicBezTo>
                    <a:cubicBezTo>
                      <a:pt x="1681" y="2299"/>
                      <a:pt x="1789" y="2275"/>
                      <a:pt x="1881" y="2279"/>
                    </a:cubicBezTo>
                    <a:cubicBezTo>
                      <a:pt x="2733" y="2275"/>
                      <a:pt x="2733" y="2275"/>
                      <a:pt x="2733" y="2275"/>
                    </a:cubicBezTo>
                    <a:cubicBezTo>
                      <a:pt x="2765" y="2267"/>
                      <a:pt x="2805" y="2240"/>
                      <a:pt x="2809" y="2200"/>
                    </a:cubicBezTo>
                    <a:cubicBezTo>
                      <a:pt x="2805" y="1578"/>
                      <a:pt x="2805" y="1578"/>
                      <a:pt x="2805" y="1578"/>
                    </a:cubicBezTo>
                    <a:cubicBezTo>
                      <a:pt x="2761" y="1419"/>
                      <a:pt x="2590" y="1486"/>
                      <a:pt x="2462" y="1471"/>
                    </a:cubicBezTo>
                    <a:cubicBezTo>
                      <a:pt x="2243" y="1471"/>
                      <a:pt x="2243" y="1471"/>
                      <a:pt x="2243" y="1471"/>
                    </a:cubicBezTo>
                    <a:cubicBezTo>
                      <a:pt x="2243" y="1156"/>
                      <a:pt x="2243" y="1156"/>
                      <a:pt x="2243" y="1156"/>
                    </a:cubicBezTo>
                    <a:cubicBezTo>
                      <a:pt x="4530" y="1156"/>
                      <a:pt x="4530" y="1156"/>
                      <a:pt x="4530" y="1156"/>
                    </a:cubicBezTo>
                    <a:cubicBezTo>
                      <a:pt x="4526" y="2443"/>
                      <a:pt x="4526" y="2443"/>
                      <a:pt x="4526" y="2443"/>
                    </a:cubicBezTo>
                    <a:cubicBezTo>
                      <a:pt x="4506" y="2498"/>
                      <a:pt x="4474" y="2554"/>
                      <a:pt x="4418" y="2586"/>
                    </a:cubicBezTo>
                    <a:cubicBezTo>
                      <a:pt x="4319" y="2614"/>
                      <a:pt x="4319" y="2614"/>
                      <a:pt x="4319" y="2614"/>
                    </a:cubicBezTo>
                    <a:cubicBezTo>
                      <a:pt x="84" y="2614"/>
                      <a:pt x="84" y="2614"/>
                      <a:pt x="84" y="2614"/>
                    </a:cubicBezTo>
                    <a:cubicBezTo>
                      <a:pt x="36" y="2606"/>
                      <a:pt x="12" y="2550"/>
                      <a:pt x="4" y="2506"/>
                    </a:cubicBezTo>
                    <a:cubicBezTo>
                      <a:pt x="0" y="2459"/>
                      <a:pt x="0" y="2459"/>
                      <a:pt x="0" y="2459"/>
                    </a:cubicBezTo>
                    <a:lnTo>
                      <a:pt x="0" y="120"/>
                    </a:lnTo>
                  </a:path>
                </a:pathLst>
              </a:custGeom>
              <a:solidFill>
                <a:srgbClr val="05050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Freeform 11"/>
              <p:cNvSpPr>
                <a:spLocks noChangeArrowheads="1"/>
              </p:cNvSpPr>
              <p:nvPr/>
            </p:nvSpPr>
            <p:spPr bwMode="auto">
              <a:xfrm>
                <a:off x="4425950" y="6616700"/>
                <a:ext cx="1644650" cy="942975"/>
              </a:xfrm>
              <a:custGeom>
                <a:avLst/>
                <a:gdLst>
                  <a:gd name="T0" fmla="*/ 3 w 4569"/>
                  <a:gd name="T1" fmla="*/ 1877 h 2619"/>
                  <a:gd name="T2" fmla="*/ 3 w 4569"/>
                  <a:gd name="T3" fmla="*/ 1877 h 2619"/>
                  <a:gd name="T4" fmla="*/ 1728 w 4569"/>
                  <a:gd name="T5" fmla="*/ 1881 h 2619"/>
                  <a:gd name="T6" fmla="*/ 1811 w 4569"/>
                  <a:gd name="T7" fmla="*/ 2247 h 2619"/>
                  <a:gd name="T8" fmla="*/ 2795 w 4569"/>
                  <a:gd name="T9" fmla="*/ 2243 h 2619"/>
                  <a:gd name="T10" fmla="*/ 2879 w 4569"/>
                  <a:gd name="T11" fmla="*/ 2144 h 2619"/>
                  <a:gd name="T12" fmla="*/ 2879 w 4569"/>
                  <a:gd name="T13" fmla="*/ 1570 h 2619"/>
                  <a:gd name="T14" fmla="*/ 2787 w 4569"/>
                  <a:gd name="T15" fmla="*/ 1487 h 2619"/>
                  <a:gd name="T16" fmla="*/ 123 w 4569"/>
                  <a:gd name="T17" fmla="*/ 1482 h 2619"/>
                  <a:gd name="T18" fmla="*/ 0 w 4569"/>
                  <a:gd name="T19" fmla="*/ 1291 h 2619"/>
                  <a:gd name="T20" fmla="*/ 3 w 4569"/>
                  <a:gd name="T21" fmla="*/ 144 h 2619"/>
                  <a:gd name="T22" fmla="*/ 326 w 4569"/>
                  <a:gd name="T23" fmla="*/ 12 h 2619"/>
                  <a:gd name="T24" fmla="*/ 4448 w 4569"/>
                  <a:gd name="T25" fmla="*/ 12 h 2619"/>
                  <a:gd name="T26" fmla="*/ 4568 w 4569"/>
                  <a:gd name="T27" fmla="*/ 96 h 2619"/>
                  <a:gd name="T28" fmla="*/ 4568 w 4569"/>
                  <a:gd name="T29" fmla="*/ 702 h 2619"/>
                  <a:gd name="T30" fmla="*/ 2895 w 4569"/>
                  <a:gd name="T31" fmla="*/ 702 h 2619"/>
                  <a:gd name="T32" fmla="*/ 2823 w 4569"/>
                  <a:gd name="T33" fmla="*/ 367 h 2619"/>
                  <a:gd name="T34" fmla="*/ 1755 w 4569"/>
                  <a:gd name="T35" fmla="*/ 367 h 2619"/>
                  <a:gd name="T36" fmla="*/ 1712 w 4569"/>
                  <a:gd name="T37" fmla="*/ 411 h 2619"/>
                  <a:gd name="T38" fmla="*/ 1712 w 4569"/>
                  <a:gd name="T39" fmla="*/ 1104 h 2619"/>
                  <a:gd name="T40" fmla="*/ 2086 w 4569"/>
                  <a:gd name="T41" fmla="*/ 1192 h 2619"/>
                  <a:gd name="T42" fmla="*/ 4413 w 4569"/>
                  <a:gd name="T43" fmla="*/ 1192 h 2619"/>
                  <a:gd name="T44" fmla="*/ 4568 w 4569"/>
                  <a:gd name="T45" fmla="*/ 1279 h 2619"/>
                  <a:gd name="T46" fmla="*/ 4568 w 4569"/>
                  <a:gd name="T47" fmla="*/ 2447 h 2619"/>
                  <a:gd name="T48" fmla="*/ 4468 w 4569"/>
                  <a:gd name="T49" fmla="*/ 2618 h 2619"/>
                  <a:gd name="T50" fmla="*/ 4138 w 4569"/>
                  <a:gd name="T51" fmla="*/ 2618 h 2619"/>
                  <a:gd name="T52" fmla="*/ 155 w 4569"/>
                  <a:gd name="T53" fmla="*/ 2618 h 2619"/>
                  <a:gd name="T54" fmla="*/ 0 w 4569"/>
                  <a:gd name="T55" fmla="*/ 2451 h 2619"/>
                  <a:gd name="T56" fmla="*/ 3 w 4569"/>
                  <a:gd name="T57" fmla="*/ 1877 h 2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569" h="2619">
                    <a:moveTo>
                      <a:pt x="3" y="1877"/>
                    </a:moveTo>
                    <a:lnTo>
                      <a:pt x="3" y="1877"/>
                    </a:lnTo>
                    <a:cubicBezTo>
                      <a:pt x="1728" y="1881"/>
                      <a:pt x="1728" y="1881"/>
                      <a:pt x="1728" y="1881"/>
                    </a:cubicBezTo>
                    <a:cubicBezTo>
                      <a:pt x="1728" y="2028"/>
                      <a:pt x="1697" y="2247"/>
                      <a:pt x="1811" y="2247"/>
                    </a:cubicBezTo>
                    <a:cubicBezTo>
                      <a:pt x="2138" y="2251"/>
                      <a:pt x="2476" y="2243"/>
                      <a:pt x="2795" y="2243"/>
                    </a:cubicBezTo>
                    <a:cubicBezTo>
                      <a:pt x="2879" y="2144"/>
                      <a:pt x="2879" y="2144"/>
                      <a:pt x="2879" y="2144"/>
                    </a:cubicBezTo>
                    <a:cubicBezTo>
                      <a:pt x="2879" y="1570"/>
                      <a:pt x="2879" y="1570"/>
                      <a:pt x="2879" y="1570"/>
                    </a:cubicBezTo>
                    <a:cubicBezTo>
                      <a:pt x="2879" y="1534"/>
                      <a:pt x="2867" y="1487"/>
                      <a:pt x="2787" y="1487"/>
                    </a:cubicBezTo>
                    <a:cubicBezTo>
                      <a:pt x="123" y="1482"/>
                      <a:pt x="123" y="1482"/>
                      <a:pt x="123" y="1482"/>
                    </a:cubicBezTo>
                    <a:cubicBezTo>
                      <a:pt x="27" y="1482"/>
                      <a:pt x="0" y="1375"/>
                      <a:pt x="0" y="1291"/>
                    </a:cubicBezTo>
                    <a:cubicBezTo>
                      <a:pt x="3" y="144"/>
                      <a:pt x="3" y="144"/>
                      <a:pt x="3" y="144"/>
                    </a:cubicBezTo>
                    <a:cubicBezTo>
                      <a:pt x="3" y="0"/>
                      <a:pt x="207" y="12"/>
                      <a:pt x="326" y="12"/>
                    </a:cubicBezTo>
                    <a:cubicBezTo>
                      <a:pt x="4448" y="12"/>
                      <a:pt x="4448" y="12"/>
                      <a:pt x="4448" y="12"/>
                    </a:cubicBezTo>
                    <a:cubicBezTo>
                      <a:pt x="4496" y="28"/>
                      <a:pt x="4560" y="36"/>
                      <a:pt x="4568" y="96"/>
                    </a:cubicBezTo>
                    <a:cubicBezTo>
                      <a:pt x="4568" y="702"/>
                      <a:pt x="4568" y="702"/>
                      <a:pt x="4568" y="702"/>
                    </a:cubicBezTo>
                    <a:cubicBezTo>
                      <a:pt x="2895" y="702"/>
                      <a:pt x="2895" y="702"/>
                      <a:pt x="2895" y="702"/>
                    </a:cubicBezTo>
                    <a:cubicBezTo>
                      <a:pt x="2895" y="590"/>
                      <a:pt x="2927" y="367"/>
                      <a:pt x="2823" y="367"/>
                    </a:cubicBezTo>
                    <a:cubicBezTo>
                      <a:pt x="2476" y="367"/>
                      <a:pt x="2106" y="367"/>
                      <a:pt x="1755" y="367"/>
                    </a:cubicBezTo>
                    <a:cubicBezTo>
                      <a:pt x="1712" y="411"/>
                      <a:pt x="1712" y="411"/>
                      <a:pt x="1712" y="411"/>
                    </a:cubicBezTo>
                    <a:cubicBezTo>
                      <a:pt x="1712" y="1104"/>
                      <a:pt x="1712" y="1104"/>
                      <a:pt x="1712" y="1104"/>
                    </a:cubicBezTo>
                    <a:cubicBezTo>
                      <a:pt x="1712" y="1224"/>
                      <a:pt x="1911" y="1192"/>
                      <a:pt x="2086" y="1192"/>
                    </a:cubicBezTo>
                    <a:cubicBezTo>
                      <a:pt x="4413" y="1192"/>
                      <a:pt x="4413" y="1192"/>
                      <a:pt x="4413" y="1192"/>
                    </a:cubicBezTo>
                    <a:cubicBezTo>
                      <a:pt x="4520" y="1192"/>
                      <a:pt x="4568" y="1208"/>
                      <a:pt x="4568" y="1279"/>
                    </a:cubicBezTo>
                    <a:cubicBezTo>
                      <a:pt x="4568" y="1678"/>
                      <a:pt x="4568" y="2088"/>
                      <a:pt x="4568" y="2447"/>
                    </a:cubicBezTo>
                    <a:cubicBezTo>
                      <a:pt x="4568" y="2514"/>
                      <a:pt x="4544" y="2602"/>
                      <a:pt x="4468" y="2618"/>
                    </a:cubicBezTo>
                    <a:cubicBezTo>
                      <a:pt x="4138" y="2618"/>
                      <a:pt x="4138" y="2618"/>
                      <a:pt x="4138" y="2618"/>
                    </a:cubicBezTo>
                    <a:cubicBezTo>
                      <a:pt x="155" y="2618"/>
                      <a:pt x="155" y="2618"/>
                      <a:pt x="155" y="2618"/>
                    </a:cubicBezTo>
                    <a:cubicBezTo>
                      <a:pt x="83" y="2606"/>
                      <a:pt x="0" y="2546"/>
                      <a:pt x="0" y="2451"/>
                    </a:cubicBezTo>
                    <a:cubicBezTo>
                      <a:pt x="0" y="2263"/>
                      <a:pt x="3" y="2096"/>
                      <a:pt x="3" y="1877"/>
                    </a:cubicBezTo>
                  </a:path>
                </a:pathLst>
              </a:custGeom>
              <a:solidFill>
                <a:srgbClr val="05050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Freeform 12"/>
              <p:cNvSpPr>
                <a:spLocks noChangeArrowheads="1"/>
              </p:cNvSpPr>
              <p:nvPr/>
            </p:nvSpPr>
            <p:spPr bwMode="auto">
              <a:xfrm>
                <a:off x="6453188" y="6616700"/>
                <a:ext cx="611187" cy="949325"/>
              </a:xfrm>
              <a:custGeom>
                <a:avLst/>
                <a:gdLst>
                  <a:gd name="T0" fmla="*/ 0 w 1698"/>
                  <a:gd name="T1" fmla="*/ 2243 h 2639"/>
                  <a:gd name="T2" fmla="*/ 0 w 1698"/>
                  <a:gd name="T3" fmla="*/ 2243 h 2639"/>
                  <a:gd name="T4" fmla="*/ 541 w 1698"/>
                  <a:gd name="T5" fmla="*/ 2124 h 2639"/>
                  <a:gd name="T6" fmla="*/ 553 w 1698"/>
                  <a:gd name="T7" fmla="*/ 2020 h 2639"/>
                  <a:gd name="T8" fmla="*/ 553 w 1698"/>
                  <a:gd name="T9" fmla="*/ 566 h 2639"/>
                  <a:gd name="T10" fmla="*/ 8 w 1698"/>
                  <a:gd name="T11" fmla="*/ 415 h 2639"/>
                  <a:gd name="T12" fmla="*/ 8 w 1698"/>
                  <a:gd name="T13" fmla="*/ 0 h 2639"/>
                  <a:gd name="T14" fmla="*/ 1697 w 1698"/>
                  <a:gd name="T15" fmla="*/ 0 h 2639"/>
                  <a:gd name="T16" fmla="*/ 1697 w 1698"/>
                  <a:gd name="T17" fmla="*/ 2638 h 2639"/>
                  <a:gd name="T18" fmla="*/ 0 w 1698"/>
                  <a:gd name="T19" fmla="*/ 2638 h 2639"/>
                  <a:gd name="T20" fmla="*/ 0 w 1698"/>
                  <a:gd name="T21" fmla="*/ 2243 h 2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98" h="2639">
                    <a:moveTo>
                      <a:pt x="0" y="2243"/>
                    </a:moveTo>
                    <a:lnTo>
                      <a:pt x="0" y="2243"/>
                    </a:lnTo>
                    <a:cubicBezTo>
                      <a:pt x="191" y="2227"/>
                      <a:pt x="450" y="2291"/>
                      <a:pt x="541" y="2124"/>
                    </a:cubicBezTo>
                    <a:cubicBezTo>
                      <a:pt x="553" y="2020"/>
                      <a:pt x="553" y="2020"/>
                      <a:pt x="553" y="2020"/>
                    </a:cubicBezTo>
                    <a:cubicBezTo>
                      <a:pt x="553" y="566"/>
                      <a:pt x="553" y="566"/>
                      <a:pt x="553" y="566"/>
                    </a:cubicBezTo>
                    <a:cubicBezTo>
                      <a:pt x="506" y="375"/>
                      <a:pt x="203" y="415"/>
                      <a:pt x="8" y="415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697" y="0"/>
                      <a:pt x="1697" y="0"/>
                      <a:pt x="1697" y="0"/>
                    </a:cubicBezTo>
                    <a:cubicBezTo>
                      <a:pt x="1697" y="2638"/>
                      <a:pt x="1697" y="2638"/>
                      <a:pt x="1697" y="2638"/>
                    </a:cubicBezTo>
                    <a:cubicBezTo>
                      <a:pt x="0" y="2638"/>
                      <a:pt x="0" y="2638"/>
                      <a:pt x="0" y="2638"/>
                    </a:cubicBezTo>
                    <a:cubicBezTo>
                      <a:pt x="0" y="2510"/>
                      <a:pt x="0" y="2375"/>
                      <a:pt x="0" y="2243"/>
                    </a:cubicBezTo>
                  </a:path>
                </a:pathLst>
              </a:custGeom>
              <a:solidFill>
                <a:srgbClr val="05050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Freeform 13"/>
              <p:cNvSpPr>
                <a:spLocks noChangeArrowheads="1"/>
              </p:cNvSpPr>
              <p:nvPr/>
            </p:nvSpPr>
            <p:spPr bwMode="auto">
              <a:xfrm>
                <a:off x="7161213" y="6618288"/>
                <a:ext cx="611187" cy="949325"/>
              </a:xfrm>
              <a:custGeom>
                <a:avLst/>
                <a:gdLst>
                  <a:gd name="T0" fmla="*/ 1697 w 1698"/>
                  <a:gd name="T1" fmla="*/ 2239 h 2635"/>
                  <a:gd name="T2" fmla="*/ 1697 w 1698"/>
                  <a:gd name="T3" fmla="*/ 2239 h 2635"/>
                  <a:gd name="T4" fmla="*/ 1155 w 1698"/>
                  <a:gd name="T5" fmla="*/ 2120 h 2635"/>
                  <a:gd name="T6" fmla="*/ 1139 w 1698"/>
                  <a:gd name="T7" fmla="*/ 2020 h 2635"/>
                  <a:gd name="T8" fmla="*/ 1143 w 1698"/>
                  <a:gd name="T9" fmla="*/ 566 h 2635"/>
                  <a:gd name="T10" fmla="*/ 1689 w 1698"/>
                  <a:gd name="T11" fmla="*/ 411 h 2635"/>
                  <a:gd name="T12" fmla="*/ 1689 w 1698"/>
                  <a:gd name="T13" fmla="*/ 0 h 2635"/>
                  <a:gd name="T14" fmla="*/ 0 w 1698"/>
                  <a:gd name="T15" fmla="*/ 0 h 2635"/>
                  <a:gd name="T16" fmla="*/ 0 w 1698"/>
                  <a:gd name="T17" fmla="*/ 2634 h 2635"/>
                  <a:gd name="T18" fmla="*/ 1697 w 1698"/>
                  <a:gd name="T19" fmla="*/ 2634 h 2635"/>
                  <a:gd name="T20" fmla="*/ 1697 w 1698"/>
                  <a:gd name="T21" fmla="*/ 2239 h 26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98" h="2635">
                    <a:moveTo>
                      <a:pt x="1697" y="2239"/>
                    </a:moveTo>
                    <a:lnTo>
                      <a:pt x="1697" y="2239"/>
                    </a:lnTo>
                    <a:cubicBezTo>
                      <a:pt x="1502" y="2227"/>
                      <a:pt x="1247" y="2291"/>
                      <a:pt x="1155" y="2120"/>
                    </a:cubicBezTo>
                    <a:cubicBezTo>
                      <a:pt x="1139" y="2020"/>
                      <a:pt x="1139" y="2020"/>
                      <a:pt x="1139" y="2020"/>
                    </a:cubicBezTo>
                    <a:cubicBezTo>
                      <a:pt x="1143" y="566"/>
                      <a:pt x="1143" y="566"/>
                      <a:pt x="1143" y="566"/>
                    </a:cubicBezTo>
                    <a:cubicBezTo>
                      <a:pt x="1187" y="371"/>
                      <a:pt x="1490" y="415"/>
                      <a:pt x="1689" y="411"/>
                    </a:cubicBezTo>
                    <a:cubicBezTo>
                      <a:pt x="1689" y="0"/>
                      <a:pt x="1689" y="0"/>
                      <a:pt x="168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634"/>
                      <a:pt x="0" y="2634"/>
                      <a:pt x="0" y="2634"/>
                    </a:cubicBezTo>
                    <a:cubicBezTo>
                      <a:pt x="1697" y="2634"/>
                      <a:pt x="1697" y="2634"/>
                      <a:pt x="1697" y="2634"/>
                    </a:cubicBezTo>
                    <a:cubicBezTo>
                      <a:pt x="1697" y="2510"/>
                      <a:pt x="1697" y="2375"/>
                      <a:pt x="1697" y="2239"/>
                    </a:cubicBezTo>
                  </a:path>
                </a:pathLst>
              </a:custGeom>
              <a:solidFill>
                <a:srgbClr val="05050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Freeform 14"/>
              <p:cNvSpPr>
                <a:spLocks noChangeArrowheads="1"/>
              </p:cNvSpPr>
              <p:nvPr/>
            </p:nvSpPr>
            <p:spPr bwMode="auto">
              <a:xfrm>
                <a:off x="6792913" y="5838825"/>
                <a:ext cx="639762" cy="639763"/>
              </a:xfrm>
              <a:custGeom>
                <a:avLst/>
                <a:gdLst>
                  <a:gd name="T0" fmla="*/ 888 w 1778"/>
                  <a:gd name="T1" fmla="*/ 1777 h 1778"/>
                  <a:gd name="T2" fmla="*/ 888 w 1778"/>
                  <a:gd name="T3" fmla="*/ 1777 h 1778"/>
                  <a:gd name="T4" fmla="*/ 1777 w 1778"/>
                  <a:gd name="T5" fmla="*/ 888 h 1778"/>
                  <a:gd name="T6" fmla="*/ 888 w 1778"/>
                  <a:gd name="T7" fmla="*/ 0 h 1778"/>
                  <a:gd name="T8" fmla="*/ 0 w 1778"/>
                  <a:gd name="T9" fmla="*/ 888 h 1778"/>
                  <a:gd name="T10" fmla="*/ 888 w 1778"/>
                  <a:gd name="T11" fmla="*/ 1777 h 17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78" h="1778">
                    <a:moveTo>
                      <a:pt x="888" y="1777"/>
                    </a:moveTo>
                    <a:lnTo>
                      <a:pt x="888" y="1777"/>
                    </a:lnTo>
                    <a:cubicBezTo>
                      <a:pt x="1378" y="1777"/>
                      <a:pt x="1777" y="1379"/>
                      <a:pt x="1777" y="888"/>
                    </a:cubicBezTo>
                    <a:cubicBezTo>
                      <a:pt x="1777" y="399"/>
                      <a:pt x="1378" y="0"/>
                      <a:pt x="888" y="0"/>
                    </a:cubicBezTo>
                    <a:cubicBezTo>
                      <a:pt x="398" y="0"/>
                      <a:pt x="0" y="399"/>
                      <a:pt x="0" y="888"/>
                    </a:cubicBezTo>
                    <a:cubicBezTo>
                      <a:pt x="0" y="1379"/>
                      <a:pt x="398" y="1777"/>
                      <a:pt x="888" y="1777"/>
                    </a:cubicBezTo>
                  </a:path>
                </a:pathLst>
              </a:custGeom>
              <a:solidFill>
                <a:srgbClr val="E3B76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Freeform 15"/>
              <p:cNvSpPr>
                <a:spLocks noChangeArrowheads="1"/>
              </p:cNvSpPr>
              <p:nvPr/>
            </p:nvSpPr>
            <p:spPr bwMode="auto">
              <a:xfrm>
                <a:off x="7112000" y="6157913"/>
                <a:ext cx="1588" cy="1587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E3B76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Freeform 16"/>
              <p:cNvSpPr>
                <a:spLocks noChangeArrowheads="1"/>
              </p:cNvSpPr>
              <p:nvPr/>
            </p:nvSpPr>
            <p:spPr bwMode="auto">
              <a:xfrm>
                <a:off x="7112000" y="6157913"/>
                <a:ext cx="1588" cy="1587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E3B76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Freeform 17"/>
              <p:cNvSpPr>
                <a:spLocks noChangeArrowheads="1"/>
              </p:cNvSpPr>
              <p:nvPr/>
            </p:nvSpPr>
            <p:spPr bwMode="auto">
              <a:xfrm>
                <a:off x="7062788" y="6616700"/>
                <a:ext cx="98425" cy="949325"/>
              </a:xfrm>
              <a:custGeom>
                <a:avLst/>
                <a:gdLst>
                  <a:gd name="T0" fmla="*/ 271 w 272"/>
                  <a:gd name="T1" fmla="*/ 2638 h 2639"/>
                  <a:gd name="T2" fmla="*/ 271 w 272"/>
                  <a:gd name="T3" fmla="*/ 0 h 2639"/>
                  <a:gd name="T4" fmla="*/ 0 w 272"/>
                  <a:gd name="T5" fmla="*/ 0 h 2639"/>
                  <a:gd name="T6" fmla="*/ 0 w 272"/>
                  <a:gd name="T7" fmla="*/ 2638 h 2639"/>
                  <a:gd name="T8" fmla="*/ 271 w 272"/>
                  <a:gd name="T9" fmla="*/ 2638 h 2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2" h="2639">
                    <a:moveTo>
                      <a:pt x="271" y="2638"/>
                    </a:moveTo>
                    <a:lnTo>
                      <a:pt x="271" y="0"/>
                    </a:lnTo>
                    <a:lnTo>
                      <a:pt x="0" y="0"/>
                    </a:lnTo>
                    <a:lnTo>
                      <a:pt x="0" y="2638"/>
                    </a:lnTo>
                    <a:lnTo>
                      <a:pt x="271" y="2638"/>
                    </a:lnTo>
                  </a:path>
                </a:pathLst>
              </a:custGeom>
              <a:solidFill>
                <a:srgbClr val="E3B76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Freeform 18"/>
              <p:cNvSpPr>
                <a:spLocks noChangeArrowheads="1"/>
              </p:cNvSpPr>
              <p:nvPr/>
            </p:nvSpPr>
            <p:spPr bwMode="auto">
              <a:xfrm>
                <a:off x="7112000" y="7091363"/>
                <a:ext cx="1588" cy="1587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E3B76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Freeform 19"/>
              <p:cNvSpPr>
                <a:spLocks noChangeArrowheads="1"/>
              </p:cNvSpPr>
              <p:nvPr/>
            </p:nvSpPr>
            <p:spPr bwMode="auto">
              <a:xfrm>
                <a:off x="7112000" y="7091363"/>
                <a:ext cx="1588" cy="1587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E3B76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0"/>
            <a:fld id="{254406B9-6E6F-7448-8C1D-08BEFF85567D}" type="slidenum">
              <a:rPr/>
              <a:pPr algn="l" rtl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6266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90297" y="1630769"/>
            <a:ext cx="1882942" cy="11890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0165" tIns="40082" rIns="80165" bIns="40082" rtlCol="0" anchor="t">
            <a:spAutoFit/>
          </a:bodyPr>
          <a:lstStyle/>
          <a:p>
            <a:pPr marL="250510" indent="-25051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sz="1403" dirty="0" err="1"/>
              <a:t>Intensity</a:t>
            </a:r>
            <a:br>
              <a:rPr lang="de-DE" sz="1403" dirty="0"/>
            </a:br>
            <a:endParaRPr lang="de-DE" sz="1403" dirty="0"/>
          </a:p>
          <a:p>
            <a:pPr marL="250510" indent="-25051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sz="1403" dirty="0"/>
              <a:t>Precision</a:t>
            </a:r>
            <a:br>
              <a:rPr lang="de-DE" sz="1403" dirty="0"/>
            </a:br>
            <a:endParaRPr lang="de-DE" sz="1403" dirty="0"/>
          </a:p>
          <a:p>
            <a:pPr marL="250510" indent="-25051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sz="1403" dirty="0"/>
              <a:t>Storage rings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E191583-1E3B-DD47-BC5F-3D087032D82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964993" y="6552644"/>
            <a:ext cx="744898" cy="365125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BCCB15D-0702-8B4F-882D-C309F2ED7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5" y="266814"/>
            <a:ext cx="5584535" cy="787557"/>
          </a:xfrm>
        </p:spPr>
        <p:txBody>
          <a:bodyPr/>
          <a:lstStyle/>
          <a:p>
            <a:r>
              <a:rPr lang="de-DE" dirty="0"/>
              <a:t>FAIR – The </a:t>
            </a:r>
            <a:r>
              <a:rPr lang="de-DE" dirty="0" err="1"/>
              <a:t>facility</a:t>
            </a:r>
            <a:endParaRPr lang="de-DE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1F8C796-85B1-D246-9D7A-275061F7F38F}"/>
              </a:ext>
            </a:extLst>
          </p:cNvPr>
          <p:cNvGrpSpPr/>
          <p:nvPr/>
        </p:nvGrpSpPr>
        <p:grpSpPr>
          <a:xfrm>
            <a:off x="2232147" y="1219674"/>
            <a:ext cx="6613859" cy="5247442"/>
            <a:chOff x="1527895" y="1190311"/>
            <a:chExt cx="7731096" cy="5121115"/>
          </a:xfrm>
        </p:grpSpPr>
        <p:grpSp>
          <p:nvGrpSpPr>
            <p:cNvPr id="35" name="Gruppierung 34"/>
            <p:cNvGrpSpPr/>
            <p:nvPr/>
          </p:nvGrpSpPr>
          <p:grpSpPr>
            <a:xfrm>
              <a:off x="1527895" y="1190311"/>
              <a:ext cx="6947643" cy="4934582"/>
              <a:chOff x="825500" y="1247434"/>
              <a:chExt cx="7493000" cy="5326044"/>
            </a:xfrm>
          </p:grpSpPr>
          <p:pic>
            <p:nvPicPr>
              <p:cNvPr id="8" name="Bild 7" descr="FAIR-MSV_300dpi.jp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5500" y="1247434"/>
                <a:ext cx="7493000" cy="5326044"/>
              </a:xfrm>
              <a:prstGeom prst="rect">
                <a:avLst/>
              </a:prstGeom>
            </p:spPr>
          </p:pic>
          <p:sp>
            <p:nvSpPr>
              <p:cNvPr id="12" name="Textfeld 11"/>
              <p:cNvSpPr txBox="1"/>
              <p:nvPr/>
            </p:nvSpPr>
            <p:spPr>
              <a:xfrm>
                <a:off x="4760416" y="6053964"/>
                <a:ext cx="1498599" cy="397844"/>
              </a:xfrm>
              <a:prstGeom prst="rect">
                <a:avLst/>
              </a:prstGeom>
            </p:spPr>
            <p:txBody>
              <a:bodyPr vert="horz" wrap="square" lIns="80165" tIns="40082" rIns="80165" bIns="40082" rtlCol="0" anchor="t">
                <a:spAutoFit/>
              </a:bodyPr>
              <a:lstStyle/>
              <a:p>
                <a:r>
                  <a:rPr lang="de-DE" sz="964" dirty="0" err="1">
                    <a:solidFill>
                      <a:prstClr val="black"/>
                    </a:solidFill>
                  </a:rPr>
                  <a:t>Collector</a:t>
                </a:r>
                <a:r>
                  <a:rPr lang="de-DE" sz="964" dirty="0">
                    <a:solidFill>
                      <a:prstClr val="black"/>
                    </a:solidFill>
                  </a:rPr>
                  <a:t> </a:t>
                </a:r>
                <a:br>
                  <a:rPr lang="de-DE" sz="964" dirty="0">
                    <a:solidFill>
                      <a:prstClr val="black"/>
                    </a:solidFill>
                  </a:rPr>
                </a:br>
                <a:r>
                  <a:rPr lang="de-DE" sz="964" dirty="0">
                    <a:solidFill>
                      <a:prstClr val="black"/>
                    </a:solidFill>
                  </a:rPr>
                  <a:t>ring CR</a:t>
                </a:r>
              </a:p>
            </p:txBody>
          </p:sp>
        </p:grpSp>
        <p:sp>
          <p:nvSpPr>
            <p:cNvPr id="2" name="Freihandform 1"/>
            <p:cNvSpPr/>
            <p:nvPr/>
          </p:nvSpPr>
          <p:spPr>
            <a:xfrm>
              <a:off x="5344320" y="6229013"/>
              <a:ext cx="89905" cy="82413"/>
            </a:xfrm>
            <a:custGeom>
              <a:avLst/>
              <a:gdLst>
                <a:gd name="connsiteX0" fmla="*/ 102550 w 102550"/>
                <a:gd name="connsiteY0" fmla="*/ 94004 h 94004"/>
                <a:gd name="connsiteX1" fmla="*/ 0 w 102550"/>
                <a:gd name="connsiteY1" fmla="*/ 0 h 94004"/>
                <a:gd name="connsiteX2" fmla="*/ 17092 w 102550"/>
                <a:gd name="connsiteY2" fmla="*/ 25638 h 9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550" h="94004">
                  <a:moveTo>
                    <a:pt x="102550" y="94004"/>
                  </a:moveTo>
                  <a:lnTo>
                    <a:pt x="0" y="0"/>
                  </a:lnTo>
                  <a:lnTo>
                    <a:pt x="17092" y="25638"/>
                  </a:lnTo>
                </a:path>
              </a:pathLst>
            </a:cu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78"/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F4016734-8626-B440-8B90-5F8ABE75949E}"/>
                </a:ext>
              </a:extLst>
            </p:cNvPr>
            <p:cNvSpPr txBox="1"/>
            <p:nvPr/>
          </p:nvSpPr>
          <p:spPr>
            <a:xfrm>
              <a:off x="6212650" y="1959582"/>
              <a:ext cx="1412803" cy="600995"/>
            </a:xfrm>
            <a:prstGeom prst="rect">
              <a:avLst/>
            </a:prstGeom>
          </p:spPr>
          <p:txBody>
            <a:bodyPr vert="horz" wrap="square" lIns="106942" tIns="53472" rIns="106942" bIns="53472" rtlCol="0" anchor="t">
              <a:spAutoFit/>
            </a:bodyPr>
            <a:lstStyle/>
            <a:p>
              <a:r>
                <a:rPr lang="de-DE" sz="1100" dirty="0">
                  <a:solidFill>
                    <a:prstClr val="black"/>
                  </a:solidFill>
                </a:rPr>
                <a:t>Ring </a:t>
              </a:r>
              <a:r>
                <a:rPr lang="de-DE" sz="1100" dirty="0" err="1">
                  <a:solidFill>
                    <a:prstClr val="black"/>
                  </a:solidFill>
                </a:rPr>
                <a:t>accelerator</a:t>
              </a:r>
              <a:r>
                <a:rPr lang="de-DE" sz="1100" dirty="0">
                  <a:solidFill>
                    <a:prstClr val="black"/>
                  </a:solidFill>
                </a:rPr>
                <a:t> </a:t>
              </a:r>
            </a:p>
            <a:p>
              <a:r>
                <a:rPr lang="de-DE" sz="1100" dirty="0">
                  <a:solidFill>
                    <a:prstClr val="black"/>
                  </a:solidFill>
                </a:rPr>
                <a:t>SIS100</a:t>
              </a: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4A28FC15-EB02-DB44-92A9-37C10D51562D}"/>
                </a:ext>
              </a:extLst>
            </p:cNvPr>
            <p:cNvSpPr txBox="1"/>
            <p:nvPr/>
          </p:nvSpPr>
          <p:spPr>
            <a:xfrm>
              <a:off x="7558857" y="3692695"/>
              <a:ext cx="1412803" cy="446543"/>
            </a:xfrm>
            <a:prstGeom prst="rect">
              <a:avLst/>
            </a:prstGeom>
          </p:spPr>
          <p:txBody>
            <a:bodyPr vert="horz" wrap="square" lIns="106942" tIns="53472" rIns="106942" bIns="53472" rtlCol="0" anchor="t">
              <a:spAutoFit/>
            </a:bodyPr>
            <a:lstStyle/>
            <a:p>
              <a:r>
                <a:rPr lang="de-DE" sz="1100" dirty="0" err="1">
                  <a:solidFill>
                    <a:prstClr val="black"/>
                  </a:solidFill>
                </a:rPr>
                <a:t>Production</a:t>
              </a:r>
              <a:r>
                <a:rPr lang="de-DE" sz="1100" dirty="0">
                  <a:solidFill>
                    <a:prstClr val="black"/>
                  </a:solidFill>
                </a:rPr>
                <a:t> </a:t>
              </a:r>
              <a:br>
                <a:rPr lang="de-DE" sz="1100" dirty="0">
                  <a:solidFill>
                    <a:prstClr val="black"/>
                  </a:solidFill>
                </a:rPr>
              </a:br>
              <a:r>
                <a:rPr lang="de-DE" sz="1100" dirty="0" err="1">
                  <a:solidFill>
                    <a:prstClr val="black"/>
                  </a:solidFill>
                </a:rPr>
                <a:t>of</a:t>
              </a:r>
              <a:r>
                <a:rPr lang="de-DE" sz="1100" dirty="0">
                  <a:solidFill>
                    <a:prstClr val="black"/>
                  </a:solidFill>
                </a:rPr>
                <a:t> </a:t>
              </a:r>
              <a:r>
                <a:rPr lang="de-DE" sz="1100" dirty="0" err="1">
                  <a:solidFill>
                    <a:prstClr val="black"/>
                  </a:solidFill>
                </a:rPr>
                <a:t>new</a:t>
              </a:r>
              <a:r>
                <a:rPr lang="de-DE" sz="1100" dirty="0">
                  <a:solidFill>
                    <a:prstClr val="black"/>
                  </a:solidFill>
                </a:rPr>
                <a:t> </a:t>
              </a:r>
              <a:r>
                <a:rPr lang="de-DE" sz="1100" dirty="0" err="1">
                  <a:solidFill>
                    <a:prstClr val="black"/>
                  </a:solidFill>
                </a:rPr>
                <a:t>nuclei</a:t>
              </a:r>
              <a:endParaRPr lang="de-DE" sz="1100" dirty="0">
                <a:solidFill>
                  <a:prstClr val="black"/>
                </a:solidFill>
              </a:endParaRP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5169A0B0-EC2B-9C48-A49A-62E9DBB02CD2}"/>
                </a:ext>
              </a:extLst>
            </p:cNvPr>
            <p:cNvSpPr txBox="1"/>
            <p:nvPr/>
          </p:nvSpPr>
          <p:spPr>
            <a:xfrm>
              <a:off x="7558857" y="4556076"/>
              <a:ext cx="1412803" cy="446558"/>
            </a:xfrm>
            <a:prstGeom prst="rect">
              <a:avLst/>
            </a:prstGeom>
          </p:spPr>
          <p:txBody>
            <a:bodyPr vert="horz" wrap="square" lIns="106942" tIns="53472" rIns="106942" bIns="53472" rtlCol="0" anchor="t">
              <a:spAutoFit/>
            </a:bodyPr>
            <a:lstStyle/>
            <a:p>
              <a:r>
                <a:rPr lang="de-DE" sz="1100" dirty="0" err="1">
                  <a:solidFill>
                    <a:prstClr val="black"/>
                  </a:solidFill>
                </a:rPr>
                <a:t>Production</a:t>
              </a:r>
              <a:r>
                <a:rPr lang="de-DE" sz="1100" dirty="0">
                  <a:solidFill>
                    <a:prstClr val="black"/>
                  </a:solidFill>
                </a:rPr>
                <a:t> </a:t>
              </a:r>
            </a:p>
            <a:p>
              <a:r>
                <a:rPr lang="de-DE" sz="1100" dirty="0" err="1">
                  <a:solidFill>
                    <a:prstClr val="black"/>
                  </a:solidFill>
                </a:rPr>
                <a:t>of</a:t>
              </a:r>
              <a:r>
                <a:rPr lang="de-DE" sz="1100" dirty="0">
                  <a:solidFill>
                    <a:prstClr val="black"/>
                  </a:solidFill>
                </a:rPr>
                <a:t> </a:t>
              </a:r>
              <a:r>
                <a:rPr lang="de-DE" sz="1100" dirty="0" err="1">
                  <a:solidFill>
                    <a:prstClr val="black"/>
                  </a:solidFill>
                </a:rPr>
                <a:t>antiprotons</a:t>
              </a:r>
              <a:endParaRPr lang="de-DE" sz="1100" dirty="0">
                <a:solidFill>
                  <a:prstClr val="black"/>
                </a:solidFill>
              </a:endParaRPr>
            </a:p>
          </p:txBody>
        </p: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E411102A-FEB7-3D49-BFB5-8DC4F6F24410}"/>
                </a:ext>
              </a:extLst>
            </p:cNvPr>
            <p:cNvSpPr txBox="1"/>
            <p:nvPr/>
          </p:nvSpPr>
          <p:spPr>
            <a:xfrm>
              <a:off x="2923404" y="4498578"/>
              <a:ext cx="1412803" cy="277280"/>
            </a:xfrm>
            <a:prstGeom prst="rect">
              <a:avLst/>
            </a:prstGeom>
          </p:spPr>
          <p:txBody>
            <a:bodyPr vert="horz" wrap="square" lIns="106942" tIns="53472" rIns="106942" bIns="53472" rtlCol="0" anchor="t">
              <a:spAutoFit/>
            </a:bodyPr>
            <a:lstStyle/>
            <a:p>
              <a:r>
                <a:rPr lang="de-DE" sz="1100" dirty="0">
                  <a:solidFill>
                    <a:prstClr val="black"/>
                  </a:solidFill>
                </a:rPr>
                <a:t>Antiproton ring</a:t>
              </a:r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85700EA9-29D9-644E-9FEF-0014E47DFF8A}"/>
                </a:ext>
              </a:extLst>
            </p:cNvPr>
            <p:cNvSpPr txBox="1"/>
            <p:nvPr/>
          </p:nvSpPr>
          <p:spPr>
            <a:xfrm>
              <a:off x="2856909" y="5420172"/>
              <a:ext cx="1412803" cy="600995"/>
            </a:xfrm>
            <a:prstGeom prst="rect">
              <a:avLst/>
            </a:prstGeom>
          </p:spPr>
          <p:txBody>
            <a:bodyPr vert="horz" wrap="square" lIns="106942" tIns="53472" rIns="106942" bIns="53472" rtlCol="0" anchor="t">
              <a:spAutoFit/>
            </a:bodyPr>
            <a:lstStyle/>
            <a:p>
              <a:r>
                <a:rPr lang="de-DE" sz="1100" dirty="0">
                  <a:solidFill>
                    <a:prstClr val="black"/>
                  </a:solidFill>
                </a:rPr>
                <a:t>Experimental </a:t>
              </a:r>
              <a:r>
                <a:rPr lang="de-DE" sz="1100" dirty="0" err="1">
                  <a:solidFill>
                    <a:prstClr val="black"/>
                  </a:solidFill>
                </a:rPr>
                <a:t>and</a:t>
              </a:r>
              <a:r>
                <a:rPr lang="de-DE" sz="1100" dirty="0">
                  <a:solidFill>
                    <a:prstClr val="black"/>
                  </a:solidFill>
                </a:rPr>
                <a:t> </a:t>
              </a:r>
              <a:r>
                <a:rPr lang="de-DE" sz="1100" dirty="0" err="1">
                  <a:solidFill>
                    <a:prstClr val="black"/>
                  </a:solidFill>
                </a:rPr>
                <a:t>storage</a:t>
              </a:r>
              <a:r>
                <a:rPr lang="de-DE" sz="1100" dirty="0">
                  <a:solidFill>
                    <a:prstClr val="black"/>
                  </a:solidFill>
                </a:rPr>
                <a:t> ring</a:t>
              </a: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5A135477-3CFC-C243-9629-560CA4068CFD}"/>
                </a:ext>
              </a:extLst>
            </p:cNvPr>
            <p:cNvSpPr txBox="1"/>
            <p:nvPr/>
          </p:nvSpPr>
          <p:spPr>
            <a:xfrm>
              <a:off x="2436312" y="1503925"/>
              <a:ext cx="1579605" cy="223271"/>
            </a:xfrm>
            <a:prstGeom prst="rect">
              <a:avLst/>
            </a:prstGeom>
          </p:spPr>
          <p:txBody>
            <a:bodyPr vert="horz" wrap="square" lIns="0" tIns="53472" rIns="106942" bIns="0" rtlCol="0" anchor="t">
              <a:spAutoFit/>
            </a:bodyPr>
            <a:lstStyle/>
            <a:p>
              <a:r>
                <a:rPr lang="de-DE" sz="1100" dirty="0">
                  <a:solidFill>
                    <a:prstClr val="black"/>
                  </a:solidFill>
                </a:rPr>
                <a:t>Linear </a:t>
              </a:r>
              <a:r>
                <a:rPr lang="de-DE" sz="1100" dirty="0" err="1">
                  <a:solidFill>
                    <a:prstClr val="black"/>
                  </a:solidFill>
                </a:rPr>
                <a:t>accelerator</a:t>
              </a:r>
              <a:endParaRPr lang="de-DE" sz="1100" dirty="0">
                <a:solidFill>
                  <a:prstClr val="black"/>
                </a:solidFill>
              </a:endParaRPr>
            </a:p>
          </p:txBody>
        </p: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264F1AEA-7419-3741-A713-1A13647BD7A4}"/>
                </a:ext>
              </a:extLst>
            </p:cNvPr>
            <p:cNvSpPr txBox="1"/>
            <p:nvPr/>
          </p:nvSpPr>
          <p:spPr>
            <a:xfrm>
              <a:off x="4095544" y="2061058"/>
              <a:ext cx="1412803" cy="435793"/>
            </a:xfrm>
            <a:prstGeom prst="rect">
              <a:avLst/>
            </a:prstGeom>
          </p:spPr>
          <p:txBody>
            <a:bodyPr vert="horz" wrap="square" lIns="106942" tIns="53472" rIns="106942" bIns="53472" rtlCol="0" anchor="t">
              <a:spAutoFit/>
            </a:bodyPr>
            <a:lstStyle/>
            <a:p>
              <a:r>
                <a:rPr lang="de-DE" sz="1100" dirty="0">
                  <a:solidFill>
                    <a:prstClr val="black"/>
                  </a:solidFill>
                </a:rPr>
                <a:t>Ring </a:t>
              </a:r>
              <a:r>
                <a:rPr lang="de-DE" sz="1100" dirty="0" err="1">
                  <a:solidFill>
                    <a:prstClr val="black"/>
                  </a:solidFill>
                </a:rPr>
                <a:t>accelerator</a:t>
              </a:r>
              <a:endParaRPr lang="de-DE" sz="1100" dirty="0">
                <a:solidFill>
                  <a:prstClr val="black"/>
                </a:solidFill>
              </a:endParaRPr>
            </a:p>
          </p:txBody>
        </p:sp>
        <p:cxnSp>
          <p:nvCxnSpPr>
            <p:cNvPr id="42" name="Gerade Verbindung mit Pfeil 41">
              <a:extLst>
                <a:ext uri="{FF2B5EF4-FFF2-40B4-BE49-F238E27FC236}">
                  <a16:creationId xmlns:a16="http://schemas.microsoft.com/office/drawing/2014/main" id="{8222A481-6134-9543-AFD4-C43E4D713CEE}"/>
                </a:ext>
              </a:extLst>
            </p:cNvPr>
            <p:cNvCxnSpPr/>
            <p:nvPr/>
          </p:nvCxnSpPr>
          <p:spPr>
            <a:xfrm flipH="1">
              <a:off x="6684549" y="3831197"/>
              <a:ext cx="898298" cy="0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mit Pfeil 42">
              <a:extLst>
                <a:ext uri="{FF2B5EF4-FFF2-40B4-BE49-F238E27FC236}">
                  <a16:creationId xmlns:a16="http://schemas.microsoft.com/office/drawing/2014/main" id="{25602ECD-8940-9C42-9CF2-F81446A54E40}"/>
                </a:ext>
              </a:extLst>
            </p:cNvPr>
            <p:cNvCxnSpPr/>
            <p:nvPr/>
          </p:nvCxnSpPr>
          <p:spPr>
            <a:xfrm flipH="1">
              <a:off x="5754843" y="4720203"/>
              <a:ext cx="1828005" cy="0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uppierung 21">
              <a:extLst>
                <a:ext uri="{FF2B5EF4-FFF2-40B4-BE49-F238E27FC236}">
                  <a16:creationId xmlns:a16="http://schemas.microsoft.com/office/drawing/2014/main" id="{E8A75E51-2844-2845-A6BC-14EA360C329A}"/>
                </a:ext>
              </a:extLst>
            </p:cNvPr>
            <p:cNvGrpSpPr/>
            <p:nvPr/>
          </p:nvGrpSpPr>
          <p:grpSpPr>
            <a:xfrm>
              <a:off x="1630716" y="4446006"/>
              <a:ext cx="1018469" cy="563902"/>
              <a:chOff x="1197288" y="4830232"/>
              <a:chExt cx="1065718" cy="588962"/>
            </a:xfrm>
          </p:grpSpPr>
          <p:sp>
            <p:nvSpPr>
              <p:cNvPr id="45" name="Textfeld 44">
                <a:extLst>
                  <a:ext uri="{FF2B5EF4-FFF2-40B4-BE49-F238E27FC236}">
                    <a16:creationId xmlns:a16="http://schemas.microsoft.com/office/drawing/2014/main" id="{2EA6A458-8783-EE41-BF8B-F4CED16F9E5F}"/>
                  </a:ext>
                </a:extLst>
              </p:cNvPr>
              <p:cNvSpPr txBox="1"/>
              <p:nvPr/>
            </p:nvSpPr>
            <p:spPr>
              <a:xfrm>
                <a:off x="1197288" y="4979992"/>
                <a:ext cx="1065718" cy="439202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r>
                  <a:rPr lang="de-DE" sz="1100" dirty="0">
                    <a:solidFill>
                      <a:prstClr val="black"/>
                    </a:solidFill>
                  </a:rPr>
                  <a:t>100 </a:t>
                </a:r>
                <a:r>
                  <a:rPr lang="de-DE" sz="1100" dirty="0" err="1">
                    <a:solidFill>
                      <a:prstClr val="black"/>
                    </a:solidFill>
                  </a:rPr>
                  <a:t>meters</a:t>
                </a:r>
                <a:endParaRPr lang="de-DE" sz="1100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46" name="Gruppierung 23">
                <a:extLst>
                  <a:ext uri="{FF2B5EF4-FFF2-40B4-BE49-F238E27FC236}">
                    <a16:creationId xmlns:a16="http://schemas.microsoft.com/office/drawing/2014/main" id="{BCC609DF-4447-3C4C-BB4A-B78994102062}"/>
                  </a:ext>
                </a:extLst>
              </p:cNvPr>
              <p:cNvGrpSpPr/>
              <p:nvPr/>
            </p:nvGrpSpPr>
            <p:grpSpPr>
              <a:xfrm>
                <a:off x="1310629" y="4830232"/>
                <a:ext cx="732157" cy="148166"/>
                <a:chOff x="1310629" y="4830232"/>
                <a:chExt cx="732157" cy="148166"/>
              </a:xfrm>
            </p:grpSpPr>
            <p:cxnSp>
              <p:nvCxnSpPr>
                <p:cNvPr id="47" name="Gerade Verbindung 46">
                  <a:extLst>
                    <a:ext uri="{FF2B5EF4-FFF2-40B4-BE49-F238E27FC236}">
                      <a16:creationId xmlns:a16="http://schemas.microsoft.com/office/drawing/2014/main" id="{5856E865-8262-9943-9226-B694BD0E1A4A}"/>
                    </a:ext>
                  </a:extLst>
                </p:cNvPr>
                <p:cNvCxnSpPr/>
                <p:nvPr/>
              </p:nvCxnSpPr>
              <p:spPr>
                <a:xfrm>
                  <a:off x="1310629" y="4904120"/>
                  <a:ext cx="729628" cy="0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Gerade Verbindung 47">
                  <a:extLst>
                    <a:ext uri="{FF2B5EF4-FFF2-40B4-BE49-F238E27FC236}">
                      <a16:creationId xmlns:a16="http://schemas.microsoft.com/office/drawing/2014/main" id="{DD61FBD6-6792-2D45-8330-5956C73AB836}"/>
                    </a:ext>
                  </a:extLst>
                </p:cNvPr>
                <p:cNvCxnSpPr/>
                <p:nvPr/>
              </p:nvCxnSpPr>
              <p:spPr>
                <a:xfrm>
                  <a:off x="1310629" y="4830232"/>
                  <a:ext cx="0" cy="148166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Gerade Verbindung 48">
                  <a:extLst>
                    <a:ext uri="{FF2B5EF4-FFF2-40B4-BE49-F238E27FC236}">
                      <a16:creationId xmlns:a16="http://schemas.microsoft.com/office/drawing/2014/main" id="{0B2B81E8-AEFA-4B45-862B-9ED2E1351249}"/>
                    </a:ext>
                  </a:extLst>
                </p:cNvPr>
                <p:cNvCxnSpPr/>
                <p:nvPr/>
              </p:nvCxnSpPr>
              <p:spPr>
                <a:xfrm>
                  <a:off x="2042786" y="4830232"/>
                  <a:ext cx="0" cy="148166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50" name="Gerade Verbindung mit Pfeil 49">
              <a:extLst>
                <a:ext uri="{FF2B5EF4-FFF2-40B4-BE49-F238E27FC236}">
                  <a16:creationId xmlns:a16="http://schemas.microsoft.com/office/drawing/2014/main" id="{AF524E12-479D-BF4B-8CA2-DC09ADFD31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80023" y="1797940"/>
              <a:ext cx="176885" cy="1165924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uppierung 20">
              <a:extLst>
                <a:ext uri="{FF2B5EF4-FFF2-40B4-BE49-F238E27FC236}">
                  <a16:creationId xmlns:a16="http://schemas.microsoft.com/office/drawing/2014/main" id="{E38B4719-09D4-6948-BAC9-7EC3B18EB1FF}"/>
                </a:ext>
              </a:extLst>
            </p:cNvPr>
            <p:cNvGrpSpPr/>
            <p:nvPr/>
          </p:nvGrpSpPr>
          <p:grpSpPr>
            <a:xfrm>
              <a:off x="7271525" y="5170364"/>
              <a:ext cx="1987466" cy="974877"/>
              <a:chOff x="7337940" y="5196575"/>
              <a:chExt cx="2079670" cy="1018199"/>
            </a:xfrm>
          </p:grpSpPr>
          <p:grpSp>
            <p:nvGrpSpPr>
              <p:cNvPr id="52" name="Gruppierung 27">
                <a:extLst>
                  <a:ext uri="{FF2B5EF4-FFF2-40B4-BE49-F238E27FC236}">
                    <a16:creationId xmlns:a16="http://schemas.microsoft.com/office/drawing/2014/main" id="{0E3F959B-92BE-4446-8F78-8875D46981DA}"/>
                  </a:ext>
                </a:extLst>
              </p:cNvPr>
              <p:cNvGrpSpPr/>
              <p:nvPr/>
            </p:nvGrpSpPr>
            <p:grpSpPr>
              <a:xfrm>
                <a:off x="7337940" y="5223594"/>
                <a:ext cx="255600" cy="991180"/>
                <a:chOff x="7337940" y="5223594"/>
                <a:chExt cx="255600" cy="991180"/>
              </a:xfrm>
            </p:grpSpPr>
            <p:sp>
              <p:nvSpPr>
                <p:cNvPr id="56" name="Rechteck 55">
                  <a:extLst>
                    <a:ext uri="{FF2B5EF4-FFF2-40B4-BE49-F238E27FC236}">
                      <a16:creationId xmlns:a16="http://schemas.microsoft.com/office/drawing/2014/main" id="{6FEAD529-31FB-8947-89ED-2EF0273607A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337940" y="5591384"/>
                  <a:ext cx="255600" cy="255600"/>
                </a:xfrm>
                <a:prstGeom prst="rect">
                  <a:avLst/>
                </a:prstGeom>
                <a:solidFill>
                  <a:srgbClr val="D63E3B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7" name="Rechteck 56">
                  <a:extLst>
                    <a:ext uri="{FF2B5EF4-FFF2-40B4-BE49-F238E27FC236}">
                      <a16:creationId xmlns:a16="http://schemas.microsoft.com/office/drawing/2014/main" id="{7A3A9565-C9EF-1F44-8B98-E7CC7882162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337940" y="5223594"/>
                  <a:ext cx="255600" cy="255600"/>
                </a:xfrm>
                <a:prstGeom prst="rect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8" name="Rechteck 57">
                  <a:extLst>
                    <a:ext uri="{FF2B5EF4-FFF2-40B4-BE49-F238E27FC236}">
                      <a16:creationId xmlns:a16="http://schemas.microsoft.com/office/drawing/2014/main" id="{03C20298-4FB9-8546-A314-B61A1B840E3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337940" y="5959174"/>
                  <a:ext cx="255600" cy="2556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1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53" name="Textfeld 52">
                <a:extLst>
                  <a:ext uri="{FF2B5EF4-FFF2-40B4-BE49-F238E27FC236}">
                    <a16:creationId xmlns:a16="http://schemas.microsoft.com/office/drawing/2014/main" id="{AB64A9FA-5919-1E49-A734-E8CCFCEF8DC4}"/>
                  </a:ext>
                </a:extLst>
              </p:cNvPr>
              <p:cNvSpPr txBox="1"/>
              <p:nvPr/>
            </p:nvSpPr>
            <p:spPr>
              <a:xfrm>
                <a:off x="7665651" y="5196575"/>
                <a:ext cx="1751959" cy="266658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r>
                  <a:rPr lang="de-DE" sz="1100" dirty="0" err="1">
                    <a:solidFill>
                      <a:prstClr val="black"/>
                    </a:solidFill>
                  </a:rPr>
                  <a:t>Existing</a:t>
                </a:r>
                <a:r>
                  <a:rPr lang="de-DE" sz="1100" dirty="0">
                    <a:solidFill>
                      <a:prstClr val="black"/>
                    </a:solidFill>
                  </a:rPr>
                  <a:t> </a:t>
                </a:r>
                <a:r>
                  <a:rPr lang="de-DE" sz="1100" dirty="0" err="1">
                    <a:solidFill>
                      <a:prstClr val="black"/>
                    </a:solidFill>
                  </a:rPr>
                  <a:t>facility</a:t>
                </a:r>
                <a:endParaRPr lang="de-DE" sz="11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Textfeld 53">
                <a:extLst>
                  <a:ext uri="{FF2B5EF4-FFF2-40B4-BE49-F238E27FC236}">
                    <a16:creationId xmlns:a16="http://schemas.microsoft.com/office/drawing/2014/main" id="{E1E5DA23-9F42-0D4B-BB78-50BA3D3004C3}"/>
                  </a:ext>
                </a:extLst>
              </p:cNvPr>
              <p:cNvSpPr txBox="1"/>
              <p:nvPr/>
            </p:nvSpPr>
            <p:spPr>
              <a:xfrm>
                <a:off x="7665651" y="5567174"/>
                <a:ext cx="1751959" cy="266658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r>
                  <a:rPr lang="de-DE" sz="1100" dirty="0" err="1">
                    <a:solidFill>
                      <a:prstClr val="black"/>
                    </a:solidFill>
                  </a:rPr>
                  <a:t>Planned</a:t>
                </a:r>
                <a:r>
                  <a:rPr lang="de-DE" sz="1100" dirty="0">
                    <a:solidFill>
                      <a:prstClr val="black"/>
                    </a:solidFill>
                  </a:rPr>
                  <a:t> </a:t>
                </a:r>
                <a:r>
                  <a:rPr lang="de-DE" sz="1100" dirty="0" err="1">
                    <a:solidFill>
                      <a:prstClr val="black"/>
                    </a:solidFill>
                  </a:rPr>
                  <a:t>facility</a:t>
                </a:r>
                <a:endParaRPr lang="de-DE" sz="11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Textfeld 54">
                <a:extLst>
                  <a:ext uri="{FF2B5EF4-FFF2-40B4-BE49-F238E27FC236}">
                    <a16:creationId xmlns:a16="http://schemas.microsoft.com/office/drawing/2014/main" id="{B84F614A-A2D8-BF4C-BA47-D4318BA675E2}"/>
                  </a:ext>
                </a:extLst>
              </p:cNvPr>
              <p:cNvSpPr txBox="1"/>
              <p:nvPr/>
            </p:nvSpPr>
            <p:spPr>
              <a:xfrm>
                <a:off x="7665651" y="5937775"/>
                <a:ext cx="1751959" cy="266658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r>
                  <a:rPr lang="de-DE" sz="1100" dirty="0">
                    <a:solidFill>
                      <a:prstClr val="black"/>
                    </a:solidFill>
                  </a:rPr>
                  <a:t>Experiments</a:t>
                </a:r>
              </a:p>
            </p:txBody>
          </p:sp>
        </p:grpSp>
      </p:grpSp>
      <p:sp>
        <p:nvSpPr>
          <p:cNvPr id="33" name="Textfeld 32">
            <a:extLst>
              <a:ext uri="{FF2B5EF4-FFF2-40B4-BE49-F238E27FC236}">
                <a16:creationId xmlns:a16="http://schemas.microsoft.com/office/drawing/2014/main" id="{BF3C8C00-CD9E-FF45-BC63-AC6AAD63274C}"/>
              </a:ext>
            </a:extLst>
          </p:cNvPr>
          <p:cNvSpPr txBox="1"/>
          <p:nvPr/>
        </p:nvSpPr>
        <p:spPr>
          <a:xfrm>
            <a:off x="356419" y="3439295"/>
            <a:ext cx="1883280" cy="15921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0165" tIns="40082" rIns="80165" bIns="40082" rtlCol="0" anchor="t">
            <a:spAutoFit/>
          </a:bodyPr>
          <a:lstStyle/>
          <a:p>
            <a:pPr marL="250510" indent="-25051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sz="1403" b="1" dirty="0" err="1"/>
              <a:t>Intensity</a:t>
            </a:r>
            <a:r>
              <a:rPr lang="de-DE" sz="1403" b="1" dirty="0"/>
              <a:t>: </a:t>
            </a:r>
            <a:r>
              <a:rPr lang="de-DE" sz="1403" b="1" dirty="0" err="1"/>
              <a:t>up</a:t>
            </a:r>
            <a:r>
              <a:rPr lang="de-DE" sz="1403" b="1" dirty="0"/>
              <a:t> </a:t>
            </a:r>
            <a:r>
              <a:rPr lang="de-DE" sz="1403" b="1" dirty="0" err="1"/>
              <a:t>to</a:t>
            </a:r>
            <a:r>
              <a:rPr lang="de-DE" sz="1403" b="1" dirty="0"/>
              <a:t> 100x </a:t>
            </a:r>
            <a:r>
              <a:rPr lang="de-DE" sz="1403" b="1" dirty="0" err="1"/>
              <a:t>the</a:t>
            </a:r>
            <a:r>
              <a:rPr lang="de-DE" sz="1403" b="1" dirty="0"/>
              <a:t> </a:t>
            </a:r>
            <a:r>
              <a:rPr lang="de-DE" sz="1403" b="1" dirty="0" err="1"/>
              <a:t>current</a:t>
            </a:r>
            <a:r>
              <a:rPr lang="de-DE" sz="1403" b="1" dirty="0"/>
              <a:t> GSI/SIS18 </a:t>
            </a:r>
            <a:r>
              <a:rPr lang="de-DE" sz="1403" b="1" dirty="0" err="1"/>
              <a:t>intensity</a:t>
            </a:r>
            <a:endParaRPr lang="de-DE" sz="1403" b="1" dirty="0"/>
          </a:p>
          <a:p>
            <a:pPr marL="250510" indent="-250510"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de-DE" sz="1403" dirty="0"/>
          </a:p>
          <a:p>
            <a:pPr marL="250510" indent="-25051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sz="1403" b="1" dirty="0"/>
              <a:t>Energy:</a:t>
            </a:r>
            <a:r>
              <a:rPr lang="de-DE" sz="1403" dirty="0"/>
              <a:t> </a:t>
            </a:r>
            <a:r>
              <a:rPr lang="de-DE" sz="1403" dirty="0" err="1"/>
              <a:t>up</a:t>
            </a:r>
            <a:r>
              <a:rPr lang="de-DE" sz="1403" dirty="0"/>
              <a:t> </a:t>
            </a:r>
            <a:r>
              <a:rPr lang="de-DE" sz="1403" dirty="0" err="1"/>
              <a:t>to</a:t>
            </a:r>
            <a:r>
              <a:rPr lang="de-DE" sz="1403" dirty="0"/>
              <a:t> 10 </a:t>
            </a:r>
            <a:r>
              <a:rPr lang="de-DE" sz="1403" dirty="0" err="1"/>
              <a:t>GeV</a:t>
            </a:r>
            <a:r>
              <a:rPr lang="de-DE" sz="1403" dirty="0"/>
              <a:t>/</a:t>
            </a:r>
            <a:r>
              <a:rPr lang="de-DE" sz="1403" dirty="0" err="1"/>
              <a:t>n</a:t>
            </a:r>
            <a:endParaRPr lang="de-DE" sz="1403" dirty="0"/>
          </a:p>
        </p:txBody>
      </p:sp>
    </p:spTree>
    <p:extLst>
      <p:ext uri="{BB962C8B-B14F-4D97-AF65-F5344CB8AC3E}">
        <p14:creationId xmlns:p14="http://schemas.microsoft.com/office/powerpoint/2010/main" val="1753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35FAE-DB7B-8545-A68B-5F1D7461E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FAIr</a:t>
            </a:r>
            <a:r>
              <a:rPr lang="en-US" dirty="0"/>
              <a:t> construction site </a:t>
            </a:r>
            <a:r>
              <a:rPr lang="en-US" dirty="0" err="1"/>
              <a:t>timelaps</a:t>
            </a:r>
            <a:r>
              <a:rPr lang="en-US" dirty="0"/>
              <a:t> 2028-2023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0C5EAA-605E-B444-B42A-97C278306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13</a:t>
            </a:fld>
            <a:endParaRPr lang="de-DE"/>
          </a:p>
        </p:txBody>
      </p:sp>
      <p:pic>
        <p:nvPicPr>
          <p:cNvPr id="6" name="Timelapse 2018 - 2023_ FAIR Construction">
            <a:hlinkClick r:id="" action="ppaction://media"/>
            <a:extLst>
              <a:ext uri="{FF2B5EF4-FFF2-40B4-BE49-F238E27FC236}">
                <a16:creationId xmlns:a16="http://schemas.microsoft.com/office/drawing/2014/main" id="{A2F7E046-ABD5-8EA7-BA34-B911233FD93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892" y="1828801"/>
            <a:ext cx="8892216" cy="3807511"/>
          </a:xfrm>
        </p:spPr>
      </p:pic>
    </p:spTree>
    <p:extLst>
      <p:ext uri="{BB962C8B-B14F-4D97-AF65-F5344CB8AC3E}">
        <p14:creationId xmlns:p14="http://schemas.microsoft.com/office/powerpoint/2010/main" val="96466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02F6B-29F0-4B42-9AF6-75D04EF2E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28843-2D34-144C-9D71-A1FF76EC4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65" y="6174495"/>
            <a:ext cx="8211834" cy="631864"/>
          </a:xfrm>
        </p:spPr>
        <p:txBody>
          <a:bodyPr>
            <a:normAutofit/>
          </a:bodyPr>
          <a:lstStyle/>
          <a:p>
            <a:r>
              <a:rPr lang="de-DE" dirty="0"/>
              <a:t>250 </a:t>
            </a:r>
            <a:r>
              <a:rPr lang="de-DE" dirty="0" err="1"/>
              <a:t>participants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27 countries in 5 </a:t>
            </a:r>
            <a:r>
              <a:rPr lang="de-DE" dirty="0" err="1"/>
              <a:t>continents</a:t>
            </a:r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4DAAF0-DB2D-5747-B29C-47D0E4485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641"/>
            <a:ext cx="9118782" cy="60934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18A3F1-50A1-5646-9AA1-60688D351C51}"/>
              </a:ext>
            </a:extLst>
          </p:cNvPr>
          <p:cNvSpPr txBox="1"/>
          <p:nvPr/>
        </p:nvSpPr>
        <p:spPr>
          <a:xfrm>
            <a:off x="964734" y="352338"/>
            <a:ext cx="5603846" cy="7078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 </a:t>
            </a:r>
            <a:r>
              <a:rPr lang="de-DE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Biophysics</a:t>
            </a:r>
            <a:r>
              <a:rPr lang="de-DE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Collaboration</a:t>
            </a:r>
            <a:r>
              <a:rPr lang="de-DE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Meeting</a:t>
            </a:r>
          </a:p>
          <a:p>
            <a:pPr algn="l"/>
            <a:r>
              <a:rPr lang="de-DE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Darmstadt, May 20-22,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405663-0835-BD41-95BE-39611578C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7662" y="29443"/>
            <a:ext cx="726338" cy="726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8179C7-9032-6C43-4B84-C86C4902D445}"/>
              </a:ext>
            </a:extLst>
          </p:cNvPr>
          <p:cNvSpPr txBox="1"/>
          <p:nvPr/>
        </p:nvSpPr>
        <p:spPr>
          <a:xfrm>
            <a:off x="3375293" y="5605816"/>
            <a:ext cx="5042369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err="1"/>
              <a:t>www.gsi.de</a:t>
            </a:r>
            <a:r>
              <a:rPr lang="en-US" dirty="0"/>
              <a:t>/bio-</a:t>
            </a:r>
            <a:r>
              <a:rPr lang="en-US" dirty="0" err="1"/>
              <a:t>coll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C1A0C36-4533-162B-9AA4-76A8D8770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282" y="1129241"/>
            <a:ext cx="1587500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811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94B922-F7B1-5CF7-4318-25F605F9F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Added science with additional facilities - FAIR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F21C3B5-4845-4780-D92B-95A19E91A87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15</a:t>
            </a:fld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C7F968B-142B-E501-07BB-CE3457ADC9D0}"/>
              </a:ext>
            </a:extLst>
          </p:cNvPr>
          <p:cNvSpPr txBox="1"/>
          <p:nvPr/>
        </p:nvSpPr>
        <p:spPr>
          <a:xfrm>
            <a:off x="287337" y="6031745"/>
            <a:ext cx="3465266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Patera </a:t>
            </a:r>
            <a:r>
              <a:rPr lang="en-US" i="1" dirty="0"/>
              <a:t>et al., Front. Phys</a:t>
            </a:r>
            <a:r>
              <a:rPr lang="en-US" dirty="0"/>
              <a:t>.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262953-087F-E3CF-F593-0D0D8DBF7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37" y="1643894"/>
            <a:ext cx="8569326" cy="41987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036A41-D568-9AB5-ABC1-BFFFFC582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347" y="1908420"/>
            <a:ext cx="1044819" cy="67698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D26DE94-1892-8765-3DA4-50C02FEE8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0348" y="4147038"/>
            <a:ext cx="1133536" cy="578827"/>
          </a:xfrm>
          <a:prstGeom prst="rect">
            <a:avLst/>
          </a:prstGeom>
        </p:spPr>
      </p:pic>
      <p:sp>
        <p:nvSpPr>
          <p:cNvPr id="45" name="Up Arrow 44">
            <a:extLst>
              <a:ext uri="{FF2B5EF4-FFF2-40B4-BE49-F238E27FC236}">
                <a16:creationId xmlns:a16="http://schemas.microsoft.com/office/drawing/2014/main" id="{96BFFCD9-5214-8525-FEE2-6D42193CCE6B}"/>
              </a:ext>
            </a:extLst>
          </p:cNvPr>
          <p:cNvSpPr/>
          <p:nvPr/>
        </p:nvSpPr>
        <p:spPr>
          <a:xfrm>
            <a:off x="5952393" y="2298213"/>
            <a:ext cx="369277" cy="722920"/>
          </a:xfrm>
          <a:prstGeom prst="upArrow">
            <a:avLst/>
          </a:prstGeom>
          <a:solidFill>
            <a:srgbClr val="C6E6E9"/>
          </a:solidFill>
          <a:ln w="12700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defTabSz="1821656"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+mn-lt"/>
              <a:cs typeface="+mn-cs"/>
              <a:sym typeface="Arial"/>
            </a:endParaRPr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id="{5F69230C-F599-E23E-72B1-0C461C798B8F}"/>
              </a:ext>
            </a:extLst>
          </p:cNvPr>
          <p:cNvSpPr/>
          <p:nvPr/>
        </p:nvSpPr>
        <p:spPr>
          <a:xfrm>
            <a:off x="6592765" y="2497661"/>
            <a:ext cx="914400" cy="1264803"/>
          </a:xfrm>
          <a:prstGeom prst="rightArrow">
            <a:avLst/>
          </a:prstGeom>
          <a:solidFill>
            <a:srgbClr val="C6E6E9"/>
          </a:solidFill>
          <a:ln w="12700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defTabSz="1821656"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+mn-lt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8969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97789-BCF9-856B-B250-914141645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0C292-95F1-4CF9-B84D-2E1BBF175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65" y="1450685"/>
            <a:ext cx="8211834" cy="214513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Bio-PAC (basic radiobiology, medical physics, particle therapy) – approx. 25 shifts/2 years</a:t>
            </a:r>
          </a:p>
          <a:p>
            <a:r>
              <a:rPr lang="en-US" dirty="0"/>
              <a:t>ESA-PAC (space radiation protection) – approx. 20 shifts/2 years</a:t>
            </a:r>
          </a:p>
          <a:p>
            <a:r>
              <a:rPr lang="en-US" dirty="0"/>
              <a:t>Additional beamtime is granted for GSI Biophysics Department projects with extra-mural funds (currently 1 ERC </a:t>
            </a:r>
            <a:r>
              <a:rPr lang="en-US" dirty="0" err="1"/>
              <a:t>AdG</a:t>
            </a:r>
            <a:r>
              <a:rPr lang="en-US" dirty="0"/>
              <a:t>, 1 ERC </a:t>
            </a:r>
            <a:r>
              <a:rPr lang="en-US" dirty="0" err="1"/>
              <a:t>CoG</a:t>
            </a:r>
            <a:r>
              <a:rPr lang="en-US" dirty="0"/>
              <a:t>, 3 Horizon Europe, 1 NIH)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CA9ABF-7EC5-ED7C-9593-AD5BD496E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16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FA3AA4-766C-1575-23F8-8E1AE851CDC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3 March 2017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29F969-24D0-63D1-489B-4E20F94E76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The Universe in the Laboratory | Prof. Dr. Paolo Giubellino</a:t>
            </a:r>
            <a:endParaRPr lang="de-D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63CA3A9-8361-FE6A-8515-263FDCB56FB9}"/>
              </a:ext>
            </a:extLst>
          </p:cNvPr>
          <p:cNvSpPr txBox="1">
            <a:spLocks/>
          </p:cNvSpPr>
          <p:nvPr/>
        </p:nvSpPr>
        <p:spPr>
          <a:xfrm>
            <a:off x="546671" y="3492422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Calibri"/>
                <a:ea typeface="+mj-ea"/>
                <a:cs typeface="Calibri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User support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D2442B2-8175-227E-B337-8C8F5D556EBC}"/>
              </a:ext>
            </a:extLst>
          </p:cNvPr>
          <p:cNvSpPr txBox="1">
            <a:spLocks/>
          </p:cNvSpPr>
          <p:nvPr/>
        </p:nvSpPr>
        <p:spPr>
          <a:xfrm>
            <a:off x="422565" y="4418542"/>
            <a:ext cx="8211834" cy="197754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/>
              <a:t>Provided by the Biophysics Department</a:t>
            </a:r>
          </a:p>
          <a:p>
            <a:pPr fontAlgn="auto">
              <a:spcAft>
                <a:spcPts val="0"/>
              </a:spcAft>
            </a:pPr>
            <a:r>
              <a:rPr lang="en-US" dirty="0"/>
              <a:t>Liaison scientist</a:t>
            </a:r>
          </a:p>
          <a:p>
            <a:pPr fontAlgn="auto">
              <a:spcAft>
                <a:spcPts val="0"/>
              </a:spcAft>
            </a:pPr>
            <a:r>
              <a:rPr lang="en-US" dirty="0"/>
              <a:t>Animal experiments need an ethical permission in Germany language – will be written at GSI in consultation with external groups</a:t>
            </a:r>
          </a:p>
        </p:txBody>
      </p:sp>
    </p:spTree>
    <p:extLst>
      <p:ext uri="{BB962C8B-B14F-4D97-AF65-F5344CB8AC3E}">
        <p14:creationId xmlns:p14="http://schemas.microsoft.com/office/powerpoint/2010/main" val="2880024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7A8CE-7763-9BF3-AB68-6E0574FED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aspects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38F66-E350-F4F0-5BEB-9F0803D76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Beamtime will be very limited until FAIR starts normal operations (&gt;2028) </a:t>
            </a:r>
          </a:p>
          <a:p>
            <a:r>
              <a:rPr lang="en-US" dirty="0"/>
              <a:t>We need to improve user supports especially in terms of manpower</a:t>
            </a:r>
          </a:p>
          <a:p>
            <a:r>
              <a:rPr lang="en-US" dirty="0"/>
              <a:t>We need a greater involvement of the low-dose research community with interest in energetic charged particles (basic radiobiology studies, animal research,….)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B1DC9-0BB7-04FF-4578-CC0749946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17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B376D7-8642-C3E7-4F2F-D4FD4D1C8F3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3 March 2017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1BCC8F-6AF2-C7B2-4B35-637C4CE1B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The Universe in the Laboratory | Prof. Dr. Paolo Giubellino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1830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D57D9B3-1EDA-4256-9A96-2153F894D089}" type="slidenum">
              <a:rPr lang="de-DE" altLang="de-DE" smtClean="0"/>
              <a:pPr>
                <a:defRPr/>
              </a:pPr>
              <a:t>18</a:t>
            </a:fld>
            <a:endParaRPr lang="de-DE" altLang="de-DE"/>
          </a:p>
        </p:txBody>
      </p:sp>
      <p:pic>
        <p:nvPicPr>
          <p:cNvPr id="5" name="Bild 1" descr="FAIR_Fotomontage_201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832"/>
          <a:stretch/>
        </p:blipFill>
        <p:spPr>
          <a:xfrm>
            <a:off x="0" y="1165860"/>
            <a:ext cx="9144000" cy="593217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114100" y="5391554"/>
            <a:ext cx="2981260" cy="7078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You!</a:t>
            </a: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44768" y="1253808"/>
            <a:ext cx="4134253" cy="1213369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50000">
                <a:srgbClr val="C0C0C0">
                  <a:gamma/>
                  <a:tint val="24314"/>
                  <a:invGamma/>
                </a:srgbClr>
              </a:gs>
              <a:gs pos="100000">
                <a:srgbClr val="C0C0C0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985" tIns="42493" rIns="84985" bIns="42493">
            <a:spAutoFit/>
          </a:bodyPr>
          <a:lstStyle>
            <a:lvl1pPr marL="457200" indent="-457200"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indent="-457200"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457200" indent="-457200"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457200" indent="-457200"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457200" indent="-457200"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914400" indent="-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1371600" indent="-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828800" indent="-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2286000" indent="-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GB" altLang="en-US" sz="3200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Unique Opportunities </a:t>
            </a:r>
            <a:br>
              <a:rPr lang="en-GB" altLang="en-US" sz="3200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</a:br>
            <a:r>
              <a:rPr lang="en-GB" altLang="en-US" sz="3200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. . .  &amp; Challenges</a:t>
            </a: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146511" y="594093"/>
            <a:ext cx="5584535" cy="7875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0" kern="1200">
                <a:solidFill>
                  <a:srgbClr val="333333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Calibri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FAIR 2025 </a:t>
            </a:r>
          </a:p>
        </p:txBody>
      </p:sp>
    </p:spTree>
    <p:extLst>
      <p:ext uri="{BB962C8B-B14F-4D97-AF65-F5344CB8AC3E}">
        <p14:creationId xmlns:p14="http://schemas.microsoft.com/office/powerpoint/2010/main" val="395862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4159408" y="1200643"/>
            <a:ext cx="5029200" cy="42814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8166" y="5644703"/>
            <a:ext cx="8114026" cy="1181100"/>
          </a:xfrm>
        </p:spPr>
        <p:txBody>
          <a:bodyPr>
            <a:normAutofit/>
          </a:bodyPr>
          <a:lstStyle/>
          <a:p>
            <a:r>
              <a:rPr lang="de-DE" dirty="0"/>
              <a:t>All </a:t>
            </a:r>
            <a:r>
              <a:rPr lang="de-DE" dirty="0" err="1"/>
              <a:t>ions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H </a:t>
            </a:r>
            <a:r>
              <a:rPr lang="de-DE" dirty="0" err="1"/>
              <a:t>to</a:t>
            </a:r>
            <a:r>
              <a:rPr lang="de-DE" dirty="0"/>
              <a:t> U </a:t>
            </a:r>
            <a:r>
              <a:rPr lang="de-DE" dirty="0" err="1"/>
              <a:t>including</a:t>
            </a:r>
            <a:r>
              <a:rPr lang="de-DE" dirty="0"/>
              <a:t> </a:t>
            </a:r>
            <a:r>
              <a:rPr lang="de-DE" dirty="0" err="1"/>
              <a:t>exotic</a:t>
            </a:r>
            <a:r>
              <a:rPr lang="de-DE" dirty="0"/>
              <a:t> </a:t>
            </a:r>
            <a:r>
              <a:rPr lang="de-DE" dirty="0" err="1"/>
              <a:t>beams</a:t>
            </a:r>
            <a:endParaRPr lang="de-DE" dirty="0"/>
          </a:p>
          <a:p>
            <a:r>
              <a:rPr lang="de-DE" dirty="0"/>
              <a:t>Energy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1 </a:t>
            </a:r>
            <a:r>
              <a:rPr lang="de-DE" dirty="0" err="1"/>
              <a:t>GeV</a:t>
            </a:r>
            <a:r>
              <a:rPr lang="de-DE" dirty="0"/>
              <a:t>/</a:t>
            </a:r>
            <a:r>
              <a:rPr lang="de-DE" dirty="0" err="1"/>
              <a:t>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heavy </a:t>
            </a:r>
            <a:r>
              <a:rPr lang="de-DE" dirty="0" err="1"/>
              <a:t>ions</a:t>
            </a:r>
            <a:r>
              <a:rPr lang="de-DE" dirty="0"/>
              <a:t> (4.5 </a:t>
            </a:r>
            <a:r>
              <a:rPr lang="de-DE" dirty="0" err="1"/>
              <a:t>GeV</a:t>
            </a:r>
            <a:r>
              <a:rPr lang="de-DE" dirty="0"/>
              <a:t> </a:t>
            </a:r>
            <a:r>
              <a:rPr lang="de-DE" dirty="0" err="1"/>
              <a:t>protons</a:t>
            </a:r>
            <a:r>
              <a:rPr lang="de-DE" dirty="0"/>
              <a:t>)</a:t>
            </a:r>
          </a:p>
          <a:p>
            <a:pPr lvl="1"/>
            <a:endParaRPr lang="de-DE" dirty="0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175550" y="252270"/>
            <a:ext cx="7253710" cy="787557"/>
          </a:xfrm>
        </p:spPr>
        <p:txBody>
          <a:bodyPr>
            <a:normAutofit fontScale="90000"/>
          </a:bodyPr>
          <a:lstStyle/>
          <a:p>
            <a:r>
              <a:rPr lang="de-DE" sz="3100" dirty="0">
                <a:latin typeface="Calibri"/>
                <a:cs typeface="Calibri"/>
              </a:rPr>
              <a:t>GSI Darmstadt</a:t>
            </a:r>
            <a:r>
              <a:rPr lang="de-DE" sz="4000" dirty="0">
                <a:latin typeface="Calibri"/>
                <a:cs typeface="Calibri"/>
              </a:rPr>
              <a:t> </a:t>
            </a:r>
            <a:r>
              <a:rPr lang="de-DE" dirty="0">
                <a:latin typeface="Calibri"/>
                <a:cs typeface="Calibri"/>
              </a:rPr>
              <a:t>– </a:t>
            </a:r>
            <a:r>
              <a:rPr lang="de-DE" sz="2700" dirty="0" err="1">
                <a:latin typeface="Calibri"/>
                <a:cs typeface="Calibri"/>
              </a:rPr>
              <a:t>over</a:t>
            </a:r>
            <a:r>
              <a:rPr lang="de-DE" sz="2700" dirty="0">
                <a:latin typeface="Calibri"/>
                <a:cs typeface="Calibri"/>
              </a:rPr>
              <a:t> 50 </a:t>
            </a:r>
            <a:r>
              <a:rPr lang="de-DE" sz="2700" dirty="0" err="1">
                <a:latin typeface="Calibri"/>
                <a:cs typeface="Calibri"/>
              </a:rPr>
              <a:t>Years</a:t>
            </a:r>
            <a:r>
              <a:rPr lang="de-DE" sz="2700" dirty="0">
                <a:latin typeface="Calibri"/>
                <a:cs typeface="Calibri"/>
              </a:rPr>
              <a:t> </a:t>
            </a:r>
            <a:br>
              <a:rPr lang="de-DE" sz="2700" dirty="0">
                <a:latin typeface="Calibri"/>
                <a:cs typeface="Calibri"/>
              </a:rPr>
            </a:br>
            <a:r>
              <a:rPr lang="de-DE" sz="2700" dirty="0" err="1">
                <a:latin typeface="Calibri"/>
                <a:cs typeface="Calibri"/>
              </a:rPr>
              <a:t>of</a:t>
            </a:r>
            <a:r>
              <a:rPr lang="de-DE" sz="2700" dirty="0">
                <a:latin typeface="Calibri"/>
                <a:cs typeface="Calibri"/>
              </a:rPr>
              <a:t> Scientific and Technical Competence</a:t>
            </a:r>
          </a:p>
        </p:txBody>
      </p:sp>
      <p:pic>
        <p:nvPicPr>
          <p:cNvPr id="7" name="Picture 9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464" y="1576724"/>
            <a:ext cx="4984592" cy="36000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2" name="Textfeld 1"/>
          <p:cNvSpPr txBox="1"/>
          <p:nvPr/>
        </p:nvSpPr>
        <p:spPr>
          <a:xfrm rot="831508">
            <a:off x="6970491" y="3411212"/>
            <a:ext cx="667582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Phelix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Laser</a:t>
            </a:r>
          </a:p>
        </p:txBody>
      </p:sp>
      <p:sp>
        <p:nvSpPr>
          <p:cNvPr id="9" name="Textfeld 8"/>
          <p:cNvSpPr txBox="1"/>
          <p:nvPr/>
        </p:nvSpPr>
        <p:spPr>
          <a:xfrm rot="831508">
            <a:off x="6824738" y="4845721"/>
            <a:ext cx="865302" cy="2308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CRYRING</a:t>
            </a:r>
          </a:p>
        </p:txBody>
      </p:sp>
      <p:pic>
        <p:nvPicPr>
          <p:cNvPr id="6" name="Bild 5" descr="GSI-Linearbeschleuniger UNILAC_Alvarez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00643"/>
            <a:ext cx="4383313" cy="4281416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7098998" y="6555851"/>
            <a:ext cx="1587801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CC8DDF-7ABC-9A4A-977E-E3234F04E4D4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7822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250" y="271336"/>
            <a:ext cx="5509950" cy="394490"/>
          </a:xfrm>
        </p:spPr>
        <p:txBody>
          <a:bodyPr>
            <a:no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GSI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Discoveries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2006323"/>
            <a:ext cx="4062938" cy="1109170"/>
          </a:xfrm>
        </p:spPr>
        <p:txBody>
          <a:bodyPr>
            <a:normAutofit fontScale="92500" lnSpcReduction="20000"/>
          </a:bodyPr>
          <a:lstStyle/>
          <a:p>
            <a:r>
              <a:rPr lang="de-DE" dirty="0">
                <a:latin typeface="Calibri"/>
                <a:cs typeface="Calibri"/>
              </a:rPr>
              <a:t>New </a:t>
            </a:r>
            <a:r>
              <a:rPr lang="de-DE" dirty="0" err="1">
                <a:latin typeface="Calibri"/>
                <a:cs typeface="Calibri"/>
              </a:rPr>
              <a:t>chemical</a:t>
            </a:r>
            <a:r>
              <a:rPr lang="de-DE" dirty="0">
                <a:latin typeface="Calibri"/>
                <a:cs typeface="Calibri"/>
              </a:rPr>
              <a:t> </a:t>
            </a:r>
            <a:r>
              <a:rPr lang="de-DE" dirty="0" err="1">
                <a:latin typeface="Calibri"/>
                <a:cs typeface="Calibri"/>
              </a:rPr>
              <a:t>elements</a:t>
            </a:r>
            <a:endParaRPr lang="de-DE" dirty="0">
              <a:latin typeface="Calibri"/>
              <a:cs typeface="Calibri"/>
            </a:endParaRPr>
          </a:p>
          <a:p>
            <a:r>
              <a:rPr lang="de-DE" dirty="0" err="1">
                <a:latin typeface="Calibri"/>
                <a:cs typeface="Calibri"/>
              </a:rPr>
              <a:t>Hundreds</a:t>
            </a:r>
            <a:r>
              <a:rPr lang="de-DE" dirty="0">
                <a:latin typeface="Calibri"/>
                <a:cs typeface="Calibri"/>
              </a:rPr>
              <a:t> </a:t>
            </a:r>
            <a:r>
              <a:rPr lang="de-DE" dirty="0" err="1">
                <a:latin typeface="Calibri"/>
                <a:cs typeface="Calibri"/>
              </a:rPr>
              <a:t>of</a:t>
            </a:r>
            <a:r>
              <a:rPr lang="de-DE" dirty="0">
                <a:latin typeface="Calibri"/>
                <a:cs typeface="Calibri"/>
              </a:rPr>
              <a:t> </a:t>
            </a:r>
            <a:r>
              <a:rPr lang="de-DE" dirty="0" err="1">
                <a:latin typeface="Calibri"/>
                <a:cs typeface="Calibri"/>
              </a:rPr>
              <a:t>new</a:t>
            </a:r>
            <a:r>
              <a:rPr lang="de-DE" dirty="0">
                <a:latin typeface="Calibri"/>
                <a:cs typeface="Calibri"/>
              </a:rPr>
              <a:t> isotopes</a:t>
            </a:r>
          </a:p>
          <a:p>
            <a:r>
              <a:rPr lang="de-DE" dirty="0">
                <a:latin typeface="Calibri"/>
                <a:cs typeface="Calibri"/>
              </a:rPr>
              <a:t>New </a:t>
            </a:r>
            <a:r>
              <a:rPr lang="de-DE" dirty="0" err="1">
                <a:latin typeface="Calibri"/>
                <a:cs typeface="Calibri"/>
              </a:rPr>
              <a:t>decay</a:t>
            </a:r>
            <a:r>
              <a:rPr lang="de-DE" dirty="0">
                <a:latin typeface="Calibri"/>
                <a:cs typeface="Calibri"/>
              </a:rPr>
              <a:t> </a:t>
            </a:r>
            <a:r>
              <a:rPr lang="de-DE" dirty="0" err="1">
                <a:latin typeface="Calibri"/>
                <a:cs typeface="Calibri"/>
              </a:rPr>
              <a:t>modes</a:t>
            </a:r>
            <a:endParaRPr lang="de-DE" dirty="0">
              <a:latin typeface="Calibri"/>
              <a:cs typeface="Calibri"/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CBDDA-5CCF-8748-8988-9DC6C8981774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11" name="Bild 9" descr="PSE_E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1790" y="1538052"/>
            <a:ext cx="5502210" cy="2209112"/>
          </a:xfrm>
          <a:prstGeom prst="rect">
            <a:avLst/>
          </a:prstGeom>
        </p:spPr>
      </p:pic>
      <p:sp>
        <p:nvSpPr>
          <p:cNvPr id="12" name="Ellipse 11"/>
          <p:cNvSpPr/>
          <p:nvPr/>
        </p:nvSpPr>
        <p:spPr>
          <a:xfrm>
            <a:off x="6433408" y="2956675"/>
            <a:ext cx="2454875" cy="292153"/>
          </a:xfrm>
          <a:prstGeom prst="ellipse">
            <a:avLst/>
          </a:prstGeom>
          <a:noFill/>
          <a:ln w="53975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Bild 8" descr="gsi-patientenbehandlung.jpg">
            <a:extLst>
              <a:ext uri="{FF2B5EF4-FFF2-40B4-BE49-F238E27FC236}">
                <a16:creationId xmlns:a16="http://schemas.microsoft.com/office/drawing/2014/main" id="{AA0306E8-44A2-A115-BF96-44A1D7C25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250" y="3959081"/>
            <a:ext cx="3051811" cy="2469818"/>
          </a:xfrm>
          <a:prstGeom prst="rect">
            <a:avLst/>
          </a:prstGeom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B522DF21-C167-4B6D-0FE3-FB8913B60663}"/>
              </a:ext>
            </a:extLst>
          </p:cNvPr>
          <p:cNvSpPr txBox="1">
            <a:spLocks/>
          </p:cNvSpPr>
          <p:nvPr/>
        </p:nvSpPr>
        <p:spPr>
          <a:xfrm>
            <a:off x="3578042" y="5319948"/>
            <a:ext cx="4062938" cy="69007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Wingdings" charset="2"/>
              <a:buNone/>
            </a:pPr>
            <a:r>
              <a:rPr lang="de-DE" dirty="0"/>
              <a:t>First center in Europe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treat</a:t>
            </a:r>
            <a:r>
              <a:rPr lang="de-DE" dirty="0"/>
              <a:t> </a:t>
            </a:r>
            <a:r>
              <a:rPr lang="de-DE" dirty="0" err="1"/>
              <a:t>cancer</a:t>
            </a:r>
            <a:endParaRPr lang="de-DE" dirty="0"/>
          </a:p>
          <a:p>
            <a:pPr marL="0" indent="0" fontAlgn="auto">
              <a:spcAft>
                <a:spcPts val="0"/>
              </a:spcAft>
              <a:buFont typeface="Wingdings" charset="2"/>
              <a:buNone/>
            </a:pPr>
            <a:r>
              <a:rPr lang="de-DE" dirty="0"/>
              <a:t> </a:t>
            </a:r>
            <a:r>
              <a:rPr lang="de-DE" dirty="0" err="1"/>
              <a:t>patients</a:t>
            </a:r>
            <a:r>
              <a:rPr lang="de-DE" dirty="0"/>
              <a:t> (440) </a:t>
            </a:r>
            <a:r>
              <a:rPr lang="de-DE" dirty="0" err="1"/>
              <a:t>with</a:t>
            </a:r>
            <a:r>
              <a:rPr lang="de-DE" dirty="0"/>
              <a:t> C-</a:t>
            </a:r>
            <a:r>
              <a:rPr lang="de-DE" dirty="0" err="1"/>
              <a:t>ions</a:t>
            </a:r>
            <a:r>
              <a:rPr lang="de-DE" dirty="0"/>
              <a:t> (1997-2007)</a:t>
            </a:r>
          </a:p>
        </p:txBody>
      </p:sp>
    </p:spTree>
    <p:extLst>
      <p:ext uri="{BB962C8B-B14F-4D97-AF65-F5344CB8AC3E}">
        <p14:creationId xmlns:p14="http://schemas.microsoft.com/office/powerpoint/2010/main" val="79238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3" name="Rasterscan(720x576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251950" cy="7400925"/>
          </a:xfrm>
        </p:spPr>
      </p:pic>
    </p:spTree>
    <p:extLst>
      <p:ext uri="{BB962C8B-B14F-4D97-AF65-F5344CB8AC3E}">
        <p14:creationId xmlns:p14="http://schemas.microsoft.com/office/powerpoint/2010/main" val="79623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52" y="1291668"/>
            <a:ext cx="7920038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84138"/>
            <a:ext cx="7772400" cy="887412"/>
          </a:xfrm>
        </p:spPr>
        <p:txBody>
          <a:bodyPr/>
          <a:lstStyle/>
          <a:p>
            <a:pPr eaLnBrk="1" hangingPunct="1"/>
            <a:r>
              <a:rPr lang="de-DE" altLang="en-US" dirty="0" err="1">
                <a:solidFill>
                  <a:schemeClr val="folHlink"/>
                </a:solidFill>
              </a:rPr>
              <a:t>Beamline</a:t>
            </a:r>
            <a:r>
              <a:rPr lang="de-DE" altLang="en-US" dirty="0">
                <a:solidFill>
                  <a:schemeClr val="folHlink"/>
                </a:solidFill>
              </a:rPr>
              <a:t> live </a:t>
            </a:r>
            <a:r>
              <a:rPr lang="de-DE" altLang="en-US" dirty="0" err="1">
                <a:solidFill>
                  <a:schemeClr val="folHlink"/>
                </a:solidFill>
              </a:rPr>
              <a:t>microscopy</a:t>
            </a:r>
            <a:r>
              <a:rPr lang="de-DE" altLang="en-US" dirty="0">
                <a:solidFill>
                  <a:schemeClr val="folHlink"/>
                </a:solidFill>
              </a:rPr>
              <a:t> @GSI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110499-1D28-4CFB-907C-59A40B42C909}" type="slidenum">
              <a:rPr lang="en-US" altLang="en-US"/>
              <a:pPr>
                <a:defRPr/>
              </a:pPr>
              <a:t>5</a:t>
            </a:fld>
            <a:endParaRPr lang="en-US" altLang="en-US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8" descr="f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8" y="-1"/>
            <a:ext cx="7775565" cy="6859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>
            <a:off x="323528" y="5877272"/>
            <a:ext cx="5256584" cy="64807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95536" y="5877272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>
                <a:solidFill>
                  <a:prstClr val="black"/>
                </a:solidFill>
                <a:latin typeface="Arial"/>
                <a:cs typeface="Arial"/>
              </a:rPr>
              <a:t>Cosmic</a:t>
            </a:r>
            <a:r>
              <a:rPr lang="de-DE" sz="32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de-DE" sz="3200" dirty="0" err="1">
                <a:solidFill>
                  <a:prstClr val="black"/>
                </a:solidFill>
                <a:latin typeface="Arial"/>
                <a:cs typeface="Arial"/>
              </a:rPr>
              <a:t>rays</a:t>
            </a:r>
            <a:r>
              <a:rPr lang="de-DE" sz="3200" dirty="0">
                <a:solidFill>
                  <a:prstClr val="black"/>
                </a:solidFill>
                <a:latin typeface="Arial"/>
                <a:cs typeface="Arial"/>
              </a:rPr>
              <a:t> in a human </a:t>
            </a:r>
            <a:r>
              <a:rPr lang="de-DE" sz="3200" dirty="0" err="1">
                <a:solidFill>
                  <a:prstClr val="black"/>
                </a:solidFill>
                <a:latin typeface="Arial"/>
                <a:cs typeface="Arial"/>
              </a:rPr>
              <a:t>cells</a:t>
            </a:r>
            <a:endParaRPr lang="de-DE" sz="3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8388424" y="6381328"/>
            <a:ext cx="5879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rgbClr val="FFFFFF"/>
                </a:solidFill>
                <a:latin typeface="Arial"/>
                <a:cs typeface="Arial"/>
              </a:rPr>
              <a:t>© GSI</a:t>
            </a:r>
          </a:p>
          <a:p>
            <a:endParaRPr lang="de-DE" sz="11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0A16D9-53B6-A07E-2DA6-AD1B110DC1C9}"/>
              </a:ext>
            </a:extLst>
          </p:cNvPr>
          <p:cNvSpPr txBox="1"/>
          <p:nvPr/>
        </p:nvSpPr>
        <p:spPr>
          <a:xfrm>
            <a:off x="6228184" y="5642664"/>
            <a:ext cx="1897380" cy="9233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Jakob </a:t>
            </a:r>
            <a:r>
              <a:rPr lang="en-US" i="1" dirty="0">
                <a:solidFill>
                  <a:schemeClr val="bg1"/>
                </a:solidFill>
              </a:rPr>
              <a:t>et al., Proc. Natl. Acad. Sci. USA </a:t>
            </a:r>
            <a:r>
              <a:rPr lang="en-US" dirty="0">
                <a:solidFill>
                  <a:schemeClr val="bg1"/>
                </a:solidFill>
              </a:rPr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3968145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243408"/>
            <a:ext cx="8568952" cy="74552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-171401"/>
            <a:ext cx="3312368" cy="728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DD662D-5F16-97A0-DE0D-13E18CF5AB1E}"/>
              </a:ext>
            </a:extLst>
          </p:cNvPr>
          <p:cNvSpPr txBox="1"/>
          <p:nvPr/>
        </p:nvSpPr>
        <p:spPr>
          <a:xfrm>
            <a:off x="6707068" y="5608374"/>
            <a:ext cx="1897380" cy="9233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Jakob </a:t>
            </a:r>
            <a:r>
              <a:rPr lang="en-US" i="1" dirty="0">
                <a:solidFill>
                  <a:schemeClr val="bg1"/>
                </a:solidFill>
              </a:rPr>
              <a:t>et al., </a:t>
            </a:r>
            <a:r>
              <a:rPr lang="en-US" i="1" dirty="0" err="1">
                <a:solidFill>
                  <a:schemeClr val="bg1"/>
                </a:solidFill>
              </a:rPr>
              <a:t>Nucl</a:t>
            </a:r>
            <a:r>
              <a:rPr lang="en-US" i="1" dirty="0">
                <a:solidFill>
                  <a:schemeClr val="bg1"/>
                </a:solidFill>
              </a:rPr>
              <a:t>. Acids Res. 2011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06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D811D-9407-C5EA-5C57-B7CA992B3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</p:spPr>
        <p:txBody>
          <a:bodyPr anchor="b">
            <a:normAutofit/>
          </a:bodyPr>
          <a:lstStyle/>
          <a:p>
            <a:r>
              <a:rPr lang="en-US" dirty="0"/>
              <a:t>Infrastructures</a:t>
            </a:r>
          </a:p>
        </p:txBody>
      </p:sp>
      <p:pic>
        <p:nvPicPr>
          <p:cNvPr id="9" name="Picture 12" descr="1_180212">
            <a:extLst>
              <a:ext uri="{FF2B5EF4-FFF2-40B4-BE49-F238E27FC236}">
                <a16:creationId xmlns:a16="http://schemas.microsoft.com/office/drawing/2014/main" id="{AAC9696C-A665-9DBF-2DAA-7F8229DA3F8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7" r="11827" b="-1"/>
          <a:stretch/>
        </p:blipFill>
        <p:spPr bwMode="auto"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8FBF145-3CF0-819C-AC7E-C81F16275A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r>
              <a:rPr lang="en-US" dirty="0"/>
              <a:t>Tissue culture laboratory</a:t>
            </a:r>
          </a:p>
          <a:p>
            <a:r>
              <a:rPr lang="en-US" dirty="0"/>
              <a:t>Animal facility (mice and rats)</a:t>
            </a:r>
          </a:p>
          <a:p>
            <a:r>
              <a:rPr lang="en-US" dirty="0"/>
              <a:t>Microscopy laboratory (confocal, digital holographic,…)</a:t>
            </a:r>
          </a:p>
          <a:p>
            <a:r>
              <a:rPr lang="en-US" dirty="0"/>
              <a:t>Complete dosimetry for ion beams</a:t>
            </a:r>
          </a:p>
          <a:p>
            <a:r>
              <a:rPr lang="en-US" dirty="0"/>
              <a:t>X-</a:t>
            </a:r>
            <a:r>
              <a:rPr lang="en-US" dirty="0" err="1"/>
              <a:t>Strahl</a:t>
            </a:r>
            <a:r>
              <a:rPr lang="en-US" dirty="0"/>
              <a:t> SARRP </a:t>
            </a:r>
          </a:p>
          <a:p>
            <a:r>
              <a:rPr lang="en-US" dirty="0" err="1">
                <a:latin typeface="Symbol" pitchFamily="2" charset="2"/>
              </a:rPr>
              <a:t>m</a:t>
            </a:r>
            <a:r>
              <a:rPr lang="en-US" dirty="0" err="1"/>
              <a:t>CT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BB2D1-1E3B-5AC3-5121-ED8552F73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25CBDDA-5CCF-8748-8988-9DC6C8981774}" type="slidenum">
              <a:rPr lang="de-DE" smtClean="0"/>
              <a:pPr>
                <a:spcAft>
                  <a:spcPts val="600"/>
                </a:spcAft>
              </a:pPr>
              <a:t>8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21DEB-6236-8DDE-EC6F-A17CEA3C1A2A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04000" y="6552643"/>
            <a:ext cx="134482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3 March 2017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FEE97-6B4D-AD19-79C8-7534A5BA32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</p:spPr>
        <p:txBody>
          <a:bodyPr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de-DE"/>
              <a:t>The Universe in the Laboratory | Prof. Dr. Paolo Giubellino</a:t>
            </a:r>
          </a:p>
        </p:txBody>
      </p:sp>
    </p:spTree>
    <p:extLst>
      <p:ext uri="{BB962C8B-B14F-4D97-AF65-F5344CB8AC3E}">
        <p14:creationId xmlns:p14="http://schemas.microsoft.com/office/powerpoint/2010/main" val="2142552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4AF91DE-5C88-E94A-98DA-C0130DC6F26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964993" y="6552644"/>
            <a:ext cx="744898" cy="365125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2C87D1B-9B59-BC49-92B0-9A6013109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78" y="260040"/>
            <a:ext cx="5584535" cy="787557"/>
          </a:xfrm>
        </p:spPr>
        <p:txBody>
          <a:bodyPr/>
          <a:lstStyle/>
          <a:p>
            <a:r>
              <a:rPr lang="de-DE" dirty="0"/>
              <a:t>Simulation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cosmic</a:t>
            </a:r>
            <a:r>
              <a:rPr lang="de-DE" dirty="0"/>
              <a:t> </a:t>
            </a:r>
            <a:r>
              <a:rPr lang="de-DE" dirty="0" err="1"/>
              <a:t>radiation</a:t>
            </a:r>
            <a:endParaRPr lang="de-DE" dirty="0"/>
          </a:p>
        </p:txBody>
      </p:sp>
      <p:pic>
        <p:nvPicPr>
          <p:cNvPr id="5" name="Picture 2" descr="https://www.gsi.de/fileadmin/oeffentlichkeitsarbeit/pressemitteilungen/2018/8306.jpg">
            <a:extLst>
              <a:ext uri="{FF2B5EF4-FFF2-40B4-BE49-F238E27FC236}">
                <a16:creationId xmlns:a16="http://schemas.microsoft.com/office/drawing/2014/main" id="{8841B6A7-3E8B-DF4B-8DC8-259D1EA03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313" y="1974768"/>
            <a:ext cx="5673687" cy="358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2F7A5F-C81D-2E44-8C62-636D19A646A9}"/>
              </a:ext>
            </a:extLst>
          </p:cNvPr>
          <p:cNvSpPr txBox="1"/>
          <p:nvPr/>
        </p:nvSpPr>
        <p:spPr>
          <a:xfrm>
            <a:off x="0" y="1974769"/>
            <a:ext cx="3827052" cy="3954450"/>
          </a:xfrm>
          <a:prstGeom prst="rect">
            <a:avLst/>
          </a:prstGeom>
          <a:noFill/>
        </p:spPr>
        <p:txBody>
          <a:bodyPr wrap="square" lIns="72000" tIns="0" rIns="72000" bIns="0" rtlCol="0">
            <a:noAutofit/>
          </a:bodyPr>
          <a:lstStyle/>
          <a:p>
            <a:pPr marL="250510" marR="0" lvl="0" indent="-250510" algn="l" defTabSz="534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Cooperation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European Space Agency ESA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0510" indent="-250510" defTabSz="534712">
              <a:buClr>
                <a:srgbClr val="FDBB63"/>
              </a:buClr>
              <a:buFont typeface="Wingdings" charset="2"/>
              <a:buChar char="§"/>
              <a:defRPr/>
            </a:pPr>
            <a:r>
              <a:rPr lang="de-DE" sz="2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Mars </a:t>
            </a:r>
            <a:r>
              <a:rPr lang="de-DE" sz="2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missions</a:t>
            </a:r>
            <a:r>
              <a:rPr lang="de-DE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806694" lvl="1" indent="-250510" defTabSz="534712">
              <a:buClr>
                <a:srgbClr val="FDBB63"/>
              </a:buClr>
              <a:buFont typeface="Wingdings" charset="2"/>
              <a:buChar char="§"/>
              <a:defRPr/>
            </a:pPr>
            <a:r>
              <a:rPr lang="de-DE" sz="2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Protection</a:t>
            </a:r>
            <a:r>
              <a:rPr lang="de-DE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astronauts</a:t>
            </a:r>
            <a:endParaRPr lang="de-DE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6694" lvl="1" indent="-250510" defTabSz="534712">
              <a:buClr>
                <a:srgbClr val="FDBB63"/>
              </a:buClr>
              <a:buFont typeface="Wingdings" charset="2"/>
              <a:buChar char="§"/>
              <a:defRPr/>
            </a:pPr>
            <a:r>
              <a:rPr lang="de-DE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 </a:t>
            </a:r>
            <a:r>
              <a:rPr lang="de-DE" sz="2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components</a:t>
            </a:r>
            <a:r>
              <a:rPr lang="de-DE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suited</a:t>
            </a:r>
            <a:r>
              <a:rPr lang="de-DE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de-DE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travel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0510" marR="0" lvl="0" indent="-250510" algn="l" defTabSz="534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ESA logo | SITAEL S.p.A.">
            <a:extLst>
              <a:ext uri="{FF2B5EF4-FFF2-40B4-BE49-F238E27FC236}">
                <a16:creationId xmlns:a16="http://schemas.microsoft.com/office/drawing/2014/main" id="{E88C15BF-A9D1-4A43-BEC2-CCFDEDC21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2848"/>
            <a:ext cx="2928325" cy="185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713652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6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1_fair-gsi-folienmaster_2016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4_fair-gsi-folienmaster_2016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6_fair-gsi-folienmaster_2016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3_fair-gsi-folienmaster_2016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</TotalTime>
  <Words>561</Words>
  <Application>Microsoft Macintosh PowerPoint</Application>
  <PresentationFormat>On-screen Show (4:3)</PresentationFormat>
  <Paragraphs>108</Paragraphs>
  <Slides>18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Arial Narrow</vt:lpstr>
      <vt:lpstr>Calibri</vt:lpstr>
      <vt:lpstr>Symbol</vt:lpstr>
      <vt:lpstr>Wingdings</vt:lpstr>
      <vt:lpstr>fair-gsi-folienmaster_2016</vt:lpstr>
      <vt:lpstr>1_fair-gsi-folienmaster_2016</vt:lpstr>
      <vt:lpstr>4_fair-gsi-folienmaster_2016</vt:lpstr>
      <vt:lpstr>6_fair-gsi-folienmaster_2016</vt:lpstr>
      <vt:lpstr>3_fair-gsi-folienmaster_2016</vt:lpstr>
      <vt:lpstr>PowerPoint Presentation</vt:lpstr>
      <vt:lpstr>GSI Darmstadt – over 50 Years  of Scientific and Technical Competence</vt:lpstr>
      <vt:lpstr>GSI Discoveries</vt:lpstr>
      <vt:lpstr>PowerPoint Presentation</vt:lpstr>
      <vt:lpstr>Beamline live microscopy @GSI</vt:lpstr>
      <vt:lpstr>PowerPoint Presentation</vt:lpstr>
      <vt:lpstr>PowerPoint Presentation</vt:lpstr>
      <vt:lpstr>Infrastructures</vt:lpstr>
      <vt:lpstr>Simulation of cosmic radiation</vt:lpstr>
      <vt:lpstr> ESA-FAIR Summer School</vt:lpstr>
      <vt:lpstr>PowerPoint Presentation</vt:lpstr>
      <vt:lpstr>FAIR – The facility</vt:lpstr>
      <vt:lpstr>FAIr construction site timelaps 2028-2023</vt:lpstr>
      <vt:lpstr>PowerPoint Presentation</vt:lpstr>
      <vt:lpstr>Added science with additional facilities - FAIR</vt:lpstr>
      <vt:lpstr>User access</vt:lpstr>
      <vt:lpstr>Critical aspects</vt:lpstr>
      <vt:lpstr>PowerPoint Presentation</vt:lpstr>
    </vt:vector>
  </TitlesOfParts>
  <Company>GSI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Carola Pomplun</dc:creator>
  <cp:lastModifiedBy>Marco Durante</cp:lastModifiedBy>
  <cp:revision>786</cp:revision>
  <cp:lastPrinted>2019-02-25T14:24:09Z</cp:lastPrinted>
  <dcterms:created xsi:type="dcterms:W3CDTF">2012-12-14T15:20:39Z</dcterms:created>
  <dcterms:modified xsi:type="dcterms:W3CDTF">2024-01-24T14:39:30Z</dcterms:modified>
</cp:coreProperties>
</file>