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3959" r:id="rId3"/>
    <p:sldId id="372" r:id="rId4"/>
    <p:sldId id="373" r:id="rId5"/>
    <p:sldId id="375" r:id="rId6"/>
    <p:sldId id="376" r:id="rId7"/>
    <p:sldId id="454" r:id="rId8"/>
    <p:sldId id="353" r:id="rId9"/>
    <p:sldId id="562" r:id="rId10"/>
    <p:sldId id="461" r:id="rId11"/>
    <p:sldId id="462" r:id="rId12"/>
    <p:sldId id="408" r:id="rId13"/>
    <p:sldId id="3957" r:id="rId14"/>
    <p:sldId id="3958" r:id="rId15"/>
    <p:sldId id="2035" r:id="rId16"/>
    <p:sldId id="2037" r:id="rId17"/>
    <p:sldId id="377" r:id="rId18"/>
    <p:sldId id="387" r:id="rId19"/>
    <p:sldId id="604" r:id="rId20"/>
    <p:sldId id="599" r:id="rId21"/>
    <p:sldId id="528" r:id="rId22"/>
    <p:sldId id="497" r:id="rId23"/>
    <p:sldId id="494" r:id="rId24"/>
    <p:sldId id="649" r:id="rId25"/>
    <p:sldId id="660" r:id="rId26"/>
    <p:sldId id="600" r:id="rId27"/>
    <p:sldId id="615" r:id="rId28"/>
  </p:sldIdLst>
  <p:sldSz cx="12192000" cy="6858000"/>
  <p:notesSz cx="6858000" cy="9144000"/>
  <p:custDataLst>
    <p:tags r:id="rId30"/>
  </p:custDataLst>
  <p:defaultTextStyle>
    <a:defPPr>
      <a:defRPr lang="it-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704"/>
  </p:normalViewPr>
  <p:slideViewPr>
    <p:cSldViewPr snapToGrid="0">
      <p:cViewPr varScale="1">
        <p:scale>
          <a:sx n="115" d="100"/>
          <a:sy n="115" d="100"/>
        </p:scale>
        <p:origin x="6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67C86-946F-0940-9C2A-E6C45DCE00C4}" type="datetimeFigureOut">
              <a:rPr lang="it-GB" smtClean="0"/>
              <a:t>1/24/24</a:t>
            </a:fld>
            <a:endParaRPr lang="it-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838CE-3A42-744C-B235-A4207B09FFD1}" type="slidenum">
              <a:rPr lang="it-GB" smtClean="0"/>
              <a:t>‹N›</a:t>
            </a:fld>
            <a:endParaRPr lang="it-GB"/>
          </a:p>
        </p:txBody>
      </p:sp>
    </p:spTree>
    <p:extLst>
      <p:ext uri="{BB962C8B-B14F-4D97-AF65-F5344CB8AC3E}">
        <p14:creationId xmlns:p14="http://schemas.microsoft.com/office/powerpoint/2010/main" val="110416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GB" dirty="0"/>
          </a:p>
        </p:txBody>
      </p:sp>
      <p:sp>
        <p:nvSpPr>
          <p:cNvPr id="4" name="Segnaposto numero diapositiva 3"/>
          <p:cNvSpPr>
            <a:spLocks noGrp="1"/>
          </p:cNvSpPr>
          <p:nvPr>
            <p:ph type="sldNum" sz="quarter" idx="5"/>
          </p:nvPr>
        </p:nvSpPr>
        <p:spPr/>
        <p:txBody>
          <a:bodyPr/>
          <a:lstStyle/>
          <a:p>
            <a:fld id="{2A6838CE-3A42-744C-B235-A4207B09FFD1}" type="slidenum">
              <a:rPr lang="it-GB" smtClean="0"/>
              <a:t>4</a:t>
            </a:fld>
            <a:endParaRPr lang="it-GB"/>
          </a:p>
        </p:txBody>
      </p:sp>
    </p:spTree>
    <p:extLst>
      <p:ext uri="{BB962C8B-B14F-4D97-AF65-F5344CB8AC3E}">
        <p14:creationId xmlns:p14="http://schemas.microsoft.com/office/powerpoint/2010/main" val="1196297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204D4E81-223C-42CE-805F-12AF8C18ACE4}" type="slidenum">
              <a:rPr lang="it-IT" smtClean="0"/>
              <a:t>23</a:t>
            </a:fld>
            <a:endParaRPr lang="it-IT" dirty="0"/>
          </a:p>
        </p:txBody>
      </p:sp>
    </p:spTree>
    <p:extLst>
      <p:ext uri="{BB962C8B-B14F-4D97-AF65-F5344CB8AC3E}">
        <p14:creationId xmlns:p14="http://schemas.microsoft.com/office/powerpoint/2010/main" val="211985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L’equipaggiamento e gli strumenti dei lab di biologia</a:t>
            </a:r>
          </a:p>
        </p:txBody>
      </p:sp>
      <p:sp>
        <p:nvSpPr>
          <p:cNvPr id="4" name="Segnaposto numero diapositiva 3"/>
          <p:cNvSpPr>
            <a:spLocks noGrp="1"/>
          </p:cNvSpPr>
          <p:nvPr>
            <p:ph type="sldNum" sz="quarter" idx="10"/>
          </p:nvPr>
        </p:nvSpPr>
        <p:spPr/>
        <p:txBody>
          <a:bodyPr/>
          <a:lstStyle/>
          <a:p>
            <a:fld id="{204D4E81-223C-42CE-805F-12AF8C18ACE4}" type="slidenum">
              <a:rPr lang="it-IT" smtClean="0"/>
              <a:pPr/>
              <a:t>24</a:t>
            </a:fld>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Caratterizzazione ambientale con i contributi dei singoli componenti dello spettro di radiazione ambientale nei due ambienti esterno ed underground. Riferimento al lavoro che la descrive in dettaglio </a:t>
            </a:r>
          </a:p>
        </p:txBody>
      </p:sp>
      <p:sp>
        <p:nvSpPr>
          <p:cNvPr id="4" name="Segnaposto numero diapositiva 3"/>
          <p:cNvSpPr>
            <a:spLocks noGrp="1"/>
          </p:cNvSpPr>
          <p:nvPr>
            <p:ph type="sldNum" sz="quarter" idx="5"/>
          </p:nvPr>
        </p:nvSpPr>
        <p:spPr/>
        <p:txBody>
          <a:bodyPr/>
          <a:lstStyle/>
          <a:p>
            <a:fld id="{204D4E81-223C-42CE-805F-12AF8C18ACE4}" type="slidenum">
              <a:rPr lang="it-IT" smtClean="0"/>
              <a:pPr/>
              <a:t>25</a:t>
            </a:fld>
            <a:endParaRPr lang="it-IT" dirty="0"/>
          </a:p>
        </p:txBody>
      </p:sp>
    </p:spTree>
    <p:extLst>
      <p:ext uri="{BB962C8B-B14F-4D97-AF65-F5344CB8AC3E}">
        <p14:creationId xmlns:p14="http://schemas.microsoft.com/office/powerpoint/2010/main" val="1083018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slide che mostra tutte le pubblicazione dell’attività di radiobiologia dal 1995 ad oggi</a:t>
            </a:r>
          </a:p>
        </p:txBody>
      </p:sp>
      <p:sp>
        <p:nvSpPr>
          <p:cNvPr id="4" name="Segnaposto numero diapositiva 3"/>
          <p:cNvSpPr>
            <a:spLocks noGrp="1"/>
          </p:cNvSpPr>
          <p:nvPr>
            <p:ph type="sldNum" sz="quarter" idx="5"/>
          </p:nvPr>
        </p:nvSpPr>
        <p:spPr/>
        <p:txBody>
          <a:bodyPr/>
          <a:lstStyle/>
          <a:p>
            <a:fld id="{204D4E81-223C-42CE-805F-12AF8C18ACE4}" type="slidenum">
              <a:rPr lang="it-IT" smtClean="0"/>
              <a:pPr/>
              <a:t>26</a:t>
            </a:fld>
            <a:endParaRPr lang="it-IT" dirty="0"/>
          </a:p>
        </p:txBody>
      </p:sp>
    </p:spTree>
    <p:extLst>
      <p:ext uri="{BB962C8B-B14F-4D97-AF65-F5344CB8AC3E}">
        <p14:creationId xmlns:p14="http://schemas.microsoft.com/office/powerpoint/2010/main" val="2467051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L’attuale esperimento interdisciplinare di Commissione 5 in corso e le istituzioni coinvolte (Pubblicazione di riferimento)</a:t>
            </a:r>
          </a:p>
        </p:txBody>
      </p:sp>
      <p:sp>
        <p:nvSpPr>
          <p:cNvPr id="4" name="Segnaposto numero diapositiva 3"/>
          <p:cNvSpPr>
            <a:spLocks noGrp="1"/>
          </p:cNvSpPr>
          <p:nvPr>
            <p:ph type="sldNum" sz="quarter" idx="5"/>
          </p:nvPr>
        </p:nvSpPr>
        <p:spPr/>
        <p:txBody>
          <a:bodyPr/>
          <a:lstStyle/>
          <a:p>
            <a:fld id="{204D4E81-223C-42CE-805F-12AF8C18ACE4}" type="slidenum">
              <a:rPr lang="it-IT" smtClean="0"/>
              <a:pPr/>
              <a:t>27</a:t>
            </a:fld>
            <a:endParaRPr lang="it-IT" dirty="0"/>
          </a:p>
        </p:txBody>
      </p:sp>
    </p:spTree>
    <p:extLst>
      <p:ext uri="{BB962C8B-B14F-4D97-AF65-F5344CB8AC3E}">
        <p14:creationId xmlns:p14="http://schemas.microsoft.com/office/powerpoint/2010/main" val="380892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GB" dirty="0"/>
              <a:t>Gamma Beam Co60 used for studies of biological dosimetry </a:t>
            </a:r>
          </a:p>
        </p:txBody>
      </p:sp>
      <p:sp>
        <p:nvSpPr>
          <p:cNvPr id="4" name="Segnaposto numero diapositiva 3"/>
          <p:cNvSpPr>
            <a:spLocks noGrp="1"/>
          </p:cNvSpPr>
          <p:nvPr>
            <p:ph type="sldNum" sz="quarter" idx="5"/>
          </p:nvPr>
        </p:nvSpPr>
        <p:spPr/>
        <p:txBody>
          <a:bodyPr/>
          <a:lstStyle/>
          <a:p>
            <a:fld id="{2A6838CE-3A42-744C-B235-A4207B09FFD1}" type="slidenum">
              <a:rPr lang="it-GB" smtClean="0"/>
              <a:t>5</a:t>
            </a:fld>
            <a:endParaRPr lang="it-GB"/>
          </a:p>
        </p:txBody>
      </p:sp>
    </p:spTree>
    <p:extLst>
      <p:ext uri="{BB962C8B-B14F-4D97-AF65-F5344CB8AC3E}">
        <p14:creationId xmlns:p14="http://schemas.microsoft.com/office/powerpoint/2010/main" val="2787840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17CE406B-A16B-457D-A996-E7E329B80066}" type="slidenum">
              <a:rPr lang="it-IT" smtClean="0"/>
              <a:pPr>
                <a:defRPr/>
              </a:pPr>
              <a:t>12</a:t>
            </a:fld>
            <a:endParaRPr lang="it-IT"/>
          </a:p>
        </p:txBody>
      </p:sp>
    </p:spTree>
    <p:extLst>
      <p:ext uri="{BB962C8B-B14F-4D97-AF65-F5344CB8AC3E}">
        <p14:creationId xmlns:p14="http://schemas.microsoft.com/office/powerpoint/2010/main" val="233521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04D4E81-223C-42CE-805F-12AF8C18ACE4}" type="slidenum">
              <a:rPr lang="it-IT" smtClean="0"/>
              <a:pPr/>
              <a:t>17</a:t>
            </a:fld>
            <a:endParaRPr lang="it-IT" dirty="0"/>
          </a:p>
        </p:txBody>
      </p:sp>
    </p:spTree>
    <p:extLst>
      <p:ext uri="{BB962C8B-B14F-4D97-AF65-F5344CB8AC3E}">
        <p14:creationId xmlns:p14="http://schemas.microsoft.com/office/powerpoint/2010/main" val="1941176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Cosa rappresentano i LNGS in quanto laboratori sotterranei nella ricerca biologica</a:t>
            </a:r>
          </a:p>
        </p:txBody>
      </p:sp>
      <p:sp>
        <p:nvSpPr>
          <p:cNvPr id="4" name="Segnaposto numero diapositiva 3"/>
          <p:cNvSpPr>
            <a:spLocks noGrp="1"/>
          </p:cNvSpPr>
          <p:nvPr>
            <p:ph type="sldNum" sz="quarter" idx="5"/>
          </p:nvPr>
        </p:nvSpPr>
        <p:spPr/>
        <p:txBody>
          <a:bodyPr/>
          <a:lstStyle/>
          <a:p>
            <a:fld id="{204D4E81-223C-42CE-805F-12AF8C18ACE4}" type="slidenum">
              <a:rPr lang="it-IT" smtClean="0"/>
              <a:pPr/>
              <a:t>18</a:t>
            </a:fld>
            <a:endParaRPr lang="it-IT" dirty="0"/>
          </a:p>
        </p:txBody>
      </p:sp>
    </p:spTree>
    <p:extLst>
      <p:ext uri="{BB962C8B-B14F-4D97-AF65-F5344CB8AC3E}">
        <p14:creationId xmlns:p14="http://schemas.microsoft.com/office/powerpoint/2010/main" val="80629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Quali sono le </a:t>
            </a:r>
            <a:r>
              <a:rPr lang="it-IT" dirty="0" err="1"/>
              <a:t>carattericìstiche</a:t>
            </a:r>
            <a:r>
              <a:rPr lang="it-IT" dirty="0"/>
              <a:t> salienti di un </a:t>
            </a:r>
            <a:r>
              <a:rPr lang="it-IT" dirty="0" err="1"/>
              <a:t>DULs</a:t>
            </a:r>
            <a:r>
              <a:rPr lang="it-IT" dirty="0"/>
              <a:t>  con specifici riferimenti ai LNGS</a:t>
            </a:r>
          </a:p>
        </p:txBody>
      </p:sp>
      <p:sp>
        <p:nvSpPr>
          <p:cNvPr id="4" name="Segnaposto numero diapositiva 3"/>
          <p:cNvSpPr>
            <a:spLocks noGrp="1"/>
          </p:cNvSpPr>
          <p:nvPr>
            <p:ph type="sldNum" sz="quarter" idx="5"/>
          </p:nvPr>
        </p:nvSpPr>
        <p:spPr/>
        <p:txBody>
          <a:bodyPr/>
          <a:lstStyle/>
          <a:p>
            <a:fld id="{204D4E81-223C-42CE-805F-12AF8C18ACE4}" type="slidenum">
              <a:rPr lang="it-IT" smtClean="0"/>
              <a:pPr/>
              <a:t>19</a:t>
            </a:fld>
            <a:endParaRPr lang="it-IT" dirty="0"/>
          </a:p>
        </p:txBody>
      </p:sp>
    </p:spTree>
    <p:extLst>
      <p:ext uri="{BB962C8B-B14F-4D97-AF65-F5344CB8AC3E}">
        <p14:creationId xmlns:p14="http://schemas.microsoft.com/office/powerpoint/2010/main" val="573126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ventina di </a:t>
            </a:r>
            <a:r>
              <a:rPr lang="it-IT" dirty="0" err="1"/>
              <a:t>DULs</a:t>
            </a:r>
            <a:r>
              <a:rPr lang="it-IT" dirty="0"/>
              <a:t> nel mondo. LNGS è considerato uno dei più importanti in termini di complessità e dimensioni</a:t>
            </a:r>
          </a:p>
        </p:txBody>
      </p:sp>
      <p:sp>
        <p:nvSpPr>
          <p:cNvPr id="4" name="Segnaposto numero diapositiva 3"/>
          <p:cNvSpPr>
            <a:spLocks noGrp="1"/>
          </p:cNvSpPr>
          <p:nvPr>
            <p:ph type="sldNum" sz="quarter" idx="5"/>
          </p:nvPr>
        </p:nvSpPr>
        <p:spPr/>
        <p:txBody>
          <a:bodyPr/>
          <a:lstStyle/>
          <a:p>
            <a:fld id="{204D4E81-223C-42CE-805F-12AF8C18ACE4}" type="slidenum">
              <a:rPr lang="it-IT" smtClean="0"/>
              <a:pPr/>
              <a:t>20</a:t>
            </a:fld>
            <a:endParaRPr lang="it-IT" dirty="0"/>
          </a:p>
        </p:txBody>
      </p:sp>
    </p:spTree>
    <p:extLst>
      <p:ext uri="{BB962C8B-B14F-4D97-AF65-F5344CB8AC3E}">
        <p14:creationId xmlns:p14="http://schemas.microsoft.com/office/powerpoint/2010/main" val="3793778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Qualche immagine dei LNGS sotterranei e dove sono dislocati i lab di biologia</a:t>
            </a:r>
          </a:p>
        </p:txBody>
      </p:sp>
      <p:sp>
        <p:nvSpPr>
          <p:cNvPr id="4" name="Segnaposto numero diapositiva 3"/>
          <p:cNvSpPr>
            <a:spLocks noGrp="1"/>
          </p:cNvSpPr>
          <p:nvPr>
            <p:ph type="sldNum" sz="quarter" idx="5"/>
          </p:nvPr>
        </p:nvSpPr>
        <p:spPr/>
        <p:txBody>
          <a:bodyPr/>
          <a:lstStyle/>
          <a:p>
            <a:fld id="{204D4E81-223C-42CE-805F-12AF8C18ACE4}" type="slidenum">
              <a:rPr lang="it-IT" smtClean="0"/>
              <a:pPr/>
              <a:t>21</a:t>
            </a:fld>
            <a:endParaRPr lang="it-IT" dirty="0"/>
          </a:p>
        </p:txBody>
      </p:sp>
    </p:spTree>
    <p:extLst>
      <p:ext uri="{BB962C8B-B14F-4D97-AF65-F5344CB8AC3E}">
        <p14:creationId xmlns:p14="http://schemas.microsoft.com/office/powerpoint/2010/main" val="2490679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slide per spiegare che ai LNGS ci sono tre lab di biologia. Uno all’esterno per esperimenti sia su cellule che su piccoli animali e due sotterranei (uno </a:t>
            </a:r>
            <a:r>
              <a:rPr lang="it-IT" dirty="0" err="1"/>
              <a:t>Pulex</a:t>
            </a:r>
            <a:r>
              <a:rPr lang="it-IT" dirty="0"/>
              <a:t>, dedicato agli esperimenti su </a:t>
            </a:r>
            <a:r>
              <a:rPr lang="it-IT" dirty="0" err="1"/>
              <a:t>cells</a:t>
            </a:r>
            <a:r>
              <a:rPr lang="it-IT" dirty="0"/>
              <a:t> e l’altro </a:t>
            </a:r>
            <a:r>
              <a:rPr lang="it-IT" dirty="0" err="1"/>
              <a:t>Cosmic</a:t>
            </a:r>
            <a:r>
              <a:rPr lang="it-IT" dirty="0"/>
              <a:t> </a:t>
            </a:r>
            <a:r>
              <a:rPr lang="it-IT" dirty="0" err="1"/>
              <a:t>Silence</a:t>
            </a:r>
            <a:r>
              <a:rPr lang="it-IT" dirty="0"/>
              <a:t> dedicato agli studi in vivo (piccoli animali)</a:t>
            </a:r>
          </a:p>
        </p:txBody>
      </p:sp>
      <p:sp>
        <p:nvSpPr>
          <p:cNvPr id="4" name="Segnaposto numero diapositiva 3"/>
          <p:cNvSpPr>
            <a:spLocks noGrp="1"/>
          </p:cNvSpPr>
          <p:nvPr>
            <p:ph type="sldNum" sz="quarter" idx="5"/>
          </p:nvPr>
        </p:nvSpPr>
        <p:spPr/>
        <p:txBody>
          <a:bodyPr/>
          <a:lstStyle/>
          <a:p>
            <a:fld id="{204D4E81-223C-42CE-805F-12AF8C18ACE4}" type="slidenum">
              <a:rPr lang="it-IT" smtClean="0"/>
              <a:pPr/>
              <a:t>22</a:t>
            </a:fld>
            <a:endParaRPr lang="it-IT" dirty="0"/>
          </a:p>
        </p:txBody>
      </p:sp>
    </p:spTree>
    <p:extLst>
      <p:ext uri="{BB962C8B-B14F-4D97-AF65-F5344CB8AC3E}">
        <p14:creationId xmlns:p14="http://schemas.microsoft.com/office/powerpoint/2010/main" val="4179006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256DD0-6EDF-EFF1-D42E-36327625B64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GB"/>
          </a:p>
        </p:txBody>
      </p:sp>
      <p:sp>
        <p:nvSpPr>
          <p:cNvPr id="3" name="Sottotitolo 2">
            <a:extLst>
              <a:ext uri="{FF2B5EF4-FFF2-40B4-BE49-F238E27FC236}">
                <a16:creationId xmlns:a16="http://schemas.microsoft.com/office/drawing/2014/main" id="{58EC94FB-D4BC-F2F1-F7BB-F30F883A9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GB"/>
          </a:p>
        </p:txBody>
      </p:sp>
      <p:sp>
        <p:nvSpPr>
          <p:cNvPr id="4" name="Segnaposto data 3">
            <a:extLst>
              <a:ext uri="{FF2B5EF4-FFF2-40B4-BE49-F238E27FC236}">
                <a16:creationId xmlns:a16="http://schemas.microsoft.com/office/drawing/2014/main" id="{2659433D-8EE9-7F86-1594-73764A02BB5B}"/>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5" name="Segnaposto piè di pagina 4">
            <a:extLst>
              <a:ext uri="{FF2B5EF4-FFF2-40B4-BE49-F238E27FC236}">
                <a16:creationId xmlns:a16="http://schemas.microsoft.com/office/drawing/2014/main" id="{B9405C38-D0AE-52BA-C316-B50E7305ED04}"/>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0BDEA16C-958D-0838-3111-41337EB29427}"/>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4202230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EC4FD7-2FE9-C316-2874-AA8FF0FAAE18}"/>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testo verticale 2">
            <a:extLst>
              <a:ext uri="{FF2B5EF4-FFF2-40B4-BE49-F238E27FC236}">
                <a16:creationId xmlns:a16="http://schemas.microsoft.com/office/drawing/2014/main" id="{D36E7874-9276-F7A5-28AB-88BEB90268E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6F79590D-9EEC-4E75-6C0D-A21BDFED3FCC}"/>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5" name="Segnaposto piè di pagina 4">
            <a:extLst>
              <a:ext uri="{FF2B5EF4-FFF2-40B4-BE49-F238E27FC236}">
                <a16:creationId xmlns:a16="http://schemas.microsoft.com/office/drawing/2014/main" id="{02C5FFBC-45EB-963D-3CEE-546E455E1D2A}"/>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211E59B8-1071-4517-79FF-08D443EBFBFC}"/>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276928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8405940-0F68-FFB4-BF51-857A9BBF2F1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GB"/>
          </a:p>
        </p:txBody>
      </p:sp>
      <p:sp>
        <p:nvSpPr>
          <p:cNvPr id="3" name="Segnaposto testo verticale 2">
            <a:extLst>
              <a:ext uri="{FF2B5EF4-FFF2-40B4-BE49-F238E27FC236}">
                <a16:creationId xmlns:a16="http://schemas.microsoft.com/office/drawing/2014/main" id="{65052516-76FC-29ED-D0BF-B6795D64EB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DF5F261A-3ADC-C533-7A74-B3B2F12AB719}"/>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5" name="Segnaposto piè di pagina 4">
            <a:extLst>
              <a:ext uri="{FF2B5EF4-FFF2-40B4-BE49-F238E27FC236}">
                <a16:creationId xmlns:a16="http://schemas.microsoft.com/office/drawing/2014/main" id="{C79AC92F-F49F-626A-0596-BF5785F1CB82}"/>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CDE3017A-E092-8B4F-8BBE-B73D4A7D03F2}"/>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179167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7B0933-94AD-BC76-01F9-243630E67C8B}"/>
              </a:ext>
            </a:extLst>
          </p:cNvPr>
          <p:cNvSpPr>
            <a:spLocks noGrp="1"/>
          </p:cNvSpPr>
          <p:nvPr>
            <p:ph type="title"/>
          </p:nvPr>
        </p:nvSpPr>
        <p:spPr>
          <a:xfrm>
            <a:off x="609600" y="292100"/>
            <a:ext cx="10972800" cy="1384300"/>
          </a:xfrm>
        </p:spPr>
        <p:txBody>
          <a:body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3587C376-DFC2-E202-93D0-C1EB0BB5E6FB}"/>
              </a:ext>
            </a:extLst>
          </p:cNvPr>
          <p:cNvSpPr>
            <a:spLocks noGrp="1"/>
          </p:cNvSpPr>
          <p:nvPr>
            <p:ph type="body" sz="half" idx="1"/>
          </p:nvPr>
        </p:nvSpPr>
        <p:spPr>
          <a:xfrm>
            <a:off x="609600" y="1905000"/>
            <a:ext cx="53848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contenuto 3">
            <a:extLst>
              <a:ext uri="{FF2B5EF4-FFF2-40B4-BE49-F238E27FC236}">
                <a16:creationId xmlns:a16="http://schemas.microsoft.com/office/drawing/2014/main" id="{68789A47-BAB2-0D07-9168-3AB3530D082E}"/>
              </a:ext>
            </a:extLst>
          </p:cNvPr>
          <p:cNvSpPr>
            <a:spLocks noGrp="1"/>
          </p:cNvSpPr>
          <p:nvPr>
            <p:ph sz="half" idx="2"/>
          </p:nvPr>
        </p:nvSpPr>
        <p:spPr>
          <a:xfrm>
            <a:off x="6197600" y="1905000"/>
            <a:ext cx="53848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5" name="Segnaposto data 4">
            <a:extLst>
              <a:ext uri="{FF2B5EF4-FFF2-40B4-BE49-F238E27FC236}">
                <a16:creationId xmlns:a16="http://schemas.microsoft.com/office/drawing/2014/main" id="{5AFDCC71-3490-FCF5-1942-9DE3E302C418}"/>
              </a:ext>
            </a:extLst>
          </p:cNvPr>
          <p:cNvSpPr>
            <a:spLocks noGrp="1"/>
          </p:cNvSpPr>
          <p:nvPr>
            <p:ph type="dt" sz="half" idx="10"/>
          </p:nvPr>
        </p:nvSpPr>
        <p:spPr>
          <a:xfrm>
            <a:off x="609600" y="6245225"/>
            <a:ext cx="2844800" cy="476250"/>
          </a:xfrm>
        </p:spPr>
        <p:txBody>
          <a:bodyPr/>
          <a:lstStyle>
            <a:lvl1pPr>
              <a:defRPr/>
            </a:lvl1pPr>
          </a:lstStyle>
          <a:p>
            <a:endParaRPr lang="en-GB" altLang="it-GB"/>
          </a:p>
        </p:txBody>
      </p:sp>
      <p:sp>
        <p:nvSpPr>
          <p:cNvPr id="6" name="Segnaposto piè di pagina 5">
            <a:extLst>
              <a:ext uri="{FF2B5EF4-FFF2-40B4-BE49-F238E27FC236}">
                <a16:creationId xmlns:a16="http://schemas.microsoft.com/office/drawing/2014/main" id="{EAB5FA40-C879-1667-8C99-A201C41D1F76}"/>
              </a:ext>
            </a:extLst>
          </p:cNvPr>
          <p:cNvSpPr>
            <a:spLocks noGrp="1"/>
          </p:cNvSpPr>
          <p:nvPr>
            <p:ph type="ftr" sz="quarter" idx="11"/>
          </p:nvPr>
        </p:nvSpPr>
        <p:spPr>
          <a:xfrm>
            <a:off x="143934" y="6389688"/>
            <a:ext cx="9120717" cy="423862"/>
          </a:xfrm>
        </p:spPr>
        <p:txBody>
          <a:bodyPr/>
          <a:lstStyle>
            <a:lvl1pPr>
              <a:defRPr/>
            </a:lvl1pPr>
          </a:lstStyle>
          <a:p>
            <a:r>
              <a:rPr lang="en-GB" altLang="it-GB"/>
              <a:t>Roberto CHERUBINI, INFN-LNL - CELLION Mid-term Meeting - CENBG, Bordeaux,Feb 3-5, 2006</a:t>
            </a:r>
          </a:p>
        </p:txBody>
      </p:sp>
      <p:sp>
        <p:nvSpPr>
          <p:cNvPr id="7" name="Segnaposto numero diapositiva 6">
            <a:extLst>
              <a:ext uri="{FF2B5EF4-FFF2-40B4-BE49-F238E27FC236}">
                <a16:creationId xmlns:a16="http://schemas.microsoft.com/office/drawing/2014/main" id="{4577E768-376B-CC67-76E9-D466AC87EB4E}"/>
              </a:ext>
            </a:extLst>
          </p:cNvPr>
          <p:cNvSpPr>
            <a:spLocks noGrp="1"/>
          </p:cNvSpPr>
          <p:nvPr>
            <p:ph type="sldNum" sz="quarter" idx="12"/>
          </p:nvPr>
        </p:nvSpPr>
        <p:spPr>
          <a:xfrm>
            <a:off x="8737600" y="6245225"/>
            <a:ext cx="2844800" cy="476250"/>
          </a:xfrm>
        </p:spPr>
        <p:txBody>
          <a:bodyPr/>
          <a:lstStyle>
            <a:lvl1pPr>
              <a:defRPr/>
            </a:lvl1pPr>
          </a:lstStyle>
          <a:p>
            <a:fld id="{7DEA817A-1E49-2843-A9E9-0D9B428F7DD4}" type="slidenum">
              <a:rPr lang="en-GB" altLang="it-GB"/>
              <a:pPr/>
              <a:t>‹N›</a:t>
            </a:fld>
            <a:endParaRPr lang="en-GB" altLang="it-GB"/>
          </a:p>
        </p:txBody>
      </p:sp>
    </p:spTree>
    <p:extLst>
      <p:ext uri="{BB962C8B-B14F-4D97-AF65-F5344CB8AC3E}">
        <p14:creationId xmlns:p14="http://schemas.microsoft.com/office/powerpoint/2010/main" val="350951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09134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322036-A244-4A5A-4BA6-69F1388661A3}"/>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contenuto 2">
            <a:extLst>
              <a:ext uri="{FF2B5EF4-FFF2-40B4-BE49-F238E27FC236}">
                <a16:creationId xmlns:a16="http://schemas.microsoft.com/office/drawing/2014/main" id="{3AA0E832-81C5-9565-3362-BE2E2E3FB30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50A7B58B-F8A9-AC30-9CEE-98FA42FA9D53}"/>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5" name="Segnaposto piè di pagina 4">
            <a:extLst>
              <a:ext uri="{FF2B5EF4-FFF2-40B4-BE49-F238E27FC236}">
                <a16:creationId xmlns:a16="http://schemas.microsoft.com/office/drawing/2014/main" id="{18A84195-DADB-C8E1-BD70-52A949886AAB}"/>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71FADA57-9AE7-D494-FEAE-108A3C6536B7}"/>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202297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655325-5073-B935-5BC7-E94E5397262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4CCD687C-C79A-C35F-F7A0-0AE946A2BC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D635AFD-0DC4-05E1-39DA-C2824F2903BE}"/>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5" name="Segnaposto piè di pagina 4">
            <a:extLst>
              <a:ext uri="{FF2B5EF4-FFF2-40B4-BE49-F238E27FC236}">
                <a16:creationId xmlns:a16="http://schemas.microsoft.com/office/drawing/2014/main" id="{C840B6D3-51DF-1F8F-EFF2-95462E3AB4E5}"/>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E87DCC0F-9551-942A-86D8-41DF0FFDCB17}"/>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2324644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79A5C4-1301-9486-066F-58D9228B1627}"/>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contenuto 2">
            <a:extLst>
              <a:ext uri="{FF2B5EF4-FFF2-40B4-BE49-F238E27FC236}">
                <a16:creationId xmlns:a16="http://schemas.microsoft.com/office/drawing/2014/main" id="{16BE01B1-27E7-2FDE-B57C-15FA6C55276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contenuto 3">
            <a:extLst>
              <a:ext uri="{FF2B5EF4-FFF2-40B4-BE49-F238E27FC236}">
                <a16:creationId xmlns:a16="http://schemas.microsoft.com/office/drawing/2014/main" id="{B4FE0901-9A6B-8ED6-4964-36F69F914CC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5" name="Segnaposto data 4">
            <a:extLst>
              <a:ext uri="{FF2B5EF4-FFF2-40B4-BE49-F238E27FC236}">
                <a16:creationId xmlns:a16="http://schemas.microsoft.com/office/drawing/2014/main" id="{998FB368-A023-1459-80B3-7AD4B7675BB0}"/>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6" name="Segnaposto piè di pagina 5">
            <a:extLst>
              <a:ext uri="{FF2B5EF4-FFF2-40B4-BE49-F238E27FC236}">
                <a16:creationId xmlns:a16="http://schemas.microsoft.com/office/drawing/2014/main" id="{0B9562A7-599E-9DC0-EB57-9609FE4E967B}"/>
              </a:ext>
            </a:extLst>
          </p:cNvPr>
          <p:cNvSpPr>
            <a:spLocks noGrp="1"/>
          </p:cNvSpPr>
          <p:nvPr>
            <p:ph type="ftr" sz="quarter" idx="11"/>
          </p:nvPr>
        </p:nvSpPr>
        <p:spPr/>
        <p:txBody>
          <a:bodyPr/>
          <a:lstStyle/>
          <a:p>
            <a:endParaRPr lang="it-GB"/>
          </a:p>
        </p:txBody>
      </p:sp>
      <p:sp>
        <p:nvSpPr>
          <p:cNvPr id="7" name="Segnaposto numero diapositiva 6">
            <a:extLst>
              <a:ext uri="{FF2B5EF4-FFF2-40B4-BE49-F238E27FC236}">
                <a16:creationId xmlns:a16="http://schemas.microsoft.com/office/drawing/2014/main" id="{1BCD9A65-5D56-0280-2BE7-B99865161651}"/>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131282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68EF35-54BC-4802-E320-73C389031416}"/>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BD763508-EA24-67F6-C4E6-90E357EFC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0FE4578-700F-1144-75F0-9F6BCE19A76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5" name="Segnaposto testo 4">
            <a:extLst>
              <a:ext uri="{FF2B5EF4-FFF2-40B4-BE49-F238E27FC236}">
                <a16:creationId xmlns:a16="http://schemas.microsoft.com/office/drawing/2014/main" id="{AC454128-72AF-DBA9-556B-F7EA9F34A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793EA7C-6762-891C-8BE0-4FBD9946D00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7" name="Segnaposto data 6">
            <a:extLst>
              <a:ext uri="{FF2B5EF4-FFF2-40B4-BE49-F238E27FC236}">
                <a16:creationId xmlns:a16="http://schemas.microsoft.com/office/drawing/2014/main" id="{6D109110-FD6D-E447-BBCD-D9C3767D62D9}"/>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8" name="Segnaposto piè di pagina 7">
            <a:extLst>
              <a:ext uri="{FF2B5EF4-FFF2-40B4-BE49-F238E27FC236}">
                <a16:creationId xmlns:a16="http://schemas.microsoft.com/office/drawing/2014/main" id="{CCCBB204-121A-6F31-A92E-C379246E0B93}"/>
              </a:ext>
            </a:extLst>
          </p:cNvPr>
          <p:cNvSpPr>
            <a:spLocks noGrp="1"/>
          </p:cNvSpPr>
          <p:nvPr>
            <p:ph type="ftr" sz="quarter" idx="11"/>
          </p:nvPr>
        </p:nvSpPr>
        <p:spPr/>
        <p:txBody>
          <a:bodyPr/>
          <a:lstStyle/>
          <a:p>
            <a:endParaRPr lang="it-GB"/>
          </a:p>
        </p:txBody>
      </p:sp>
      <p:sp>
        <p:nvSpPr>
          <p:cNvPr id="9" name="Segnaposto numero diapositiva 8">
            <a:extLst>
              <a:ext uri="{FF2B5EF4-FFF2-40B4-BE49-F238E27FC236}">
                <a16:creationId xmlns:a16="http://schemas.microsoft.com/office/drawing/2014/main" id="{ED12F6F6-45A9-4FC2-82FC-9B6A4F41F812}"/>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804652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509C8A-0289-3BDA-4E26-A744228FB0E8}"/>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data 2">
            <a:extLst>
              <a:ext uri="{FF2B5EF4-FFF2-40B4-BE49-F238E27FC236}">
                <a16:creationId xmlns:a16="http://schemas.microsoft.com/office/drawing/2014/main" id="{AFB0F027-27EE-5F21-C552-74CB6CA2728E}"/>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4" name="Segnaposto piè di pagina 3">
            <a:extLst>
              <a:ext uri="{FF2B5EF4-FFF2-40B4-BE49-F238E27FC236}">
                <a16:creationId xmlns:a16="http://schemas.microsoft.com/office/drawing/2014/main" id="{62D37216-2062-32CC-B23A-8DC977BFC39D}"/>
              </a:ext>
            </a:extLst>
          </p:cNvPr>
          <p:cNvSpPr>
            <a:spLocks noGrp="1"/>
          </p:cNvSpPr>
          <p:nvPr>
            <p:ph type="ftr" sz="quarter" idx="11"/>
          </p:nvPr>
        </p:nvSpPr>
        <p:spPr/>
        <p:txBody>
          <a:bodyPr/>
          <a:lstStyle/>
          <a:p>
            <a:endParaRPr lang="it-GB"/>
          </a:p>
        </p:txBody>
      </p:sp>
      <p:sp>
        <p:nvSpPr>
          <p:cNvPr id="5" name="Segnaposto numero diapositiva 4">
            <a:extLst>
              <a:ext uri="{FF2B5EF4-FFF2-40B4-BE49-F238E27FC236}">
                <a16:creationId xmlns:a16="http://schemas.microsoft.com/office/drawing/2014/main" id="{46A70245-BCA2-4655-B2A8-B1A692A8DC76}"/>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273806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62DF484-2A90-0C2E-0B58-E2F4E2C6D322}"/>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3" name="Segnaposto piè di pagina 2">
            <a:extLst>
              <a:ext uri="{FF2B5EF4-FFF2-40B4-BE49-F238E27FC236}">
                <a16:creationId xmlns:a16="http://schemas.microsoft.com/office/drawing/2014/main" id="{771FCA42-4A32-8C9A-2750-C735292535BD}"/>
              </a:ext>
            </a:extLst>
          </p:cNvPr>
          <p:cNvSpPr>
            <a:spLocks noGrp="1"/>
          </p:cNvSpPr>
          <p:nvPr>
            <p:ph type="ftr" sz="quarter" idx="11"/>
          </p:nvPr>
        </p:nvSpPr>
        <p:spPr/>
        <p:txBody>
          <a:bodyPr/>
          <a:lstStyle/>
          <a:p>
            <a:endParaRPr lang="it-GB"/>
          </a:p>
        </p:txBody>
      </p:sp>
      <p:sp>
        <p:nvSpPr>
          <p:cNvPr id="4" name="Segnaposto numero diapositiva 3">
            <a:extLst>
              <a:ext uri="{FF2B5EF4-FFF2-40B4-BE49-F238E27FC236}">
                <a16:creationId xmlns:a16="http://schemas.microsoft.com/office/drawing/2014/main" id="{D71A8617-4432-B77B-46AE-6130FCB8FF34}"/>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2102050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6D6F2-F13A-FF76-F8FB-1A4DFE76BDA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GB"/>
          </a:p>
        </p:txBody>
      </p:sp>
      <p:sp>
        <p:nvSpPr>
          <p:cNvPr id="3" name="Segnaposto contenuto 2">
            <a:extLst>
              <a:ext uri="{FF2B5EF4-FFF2-40B4-BE49-F238E27FC236}">
                <a16:creationId xmlns:a16="http://schemas.microsoft.com/office/drawing/2014/main" id="{94BCCB41-9BB6-C010-534F-781412CECE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testo 3">
            <a:extLst>
              <a:ext uri="{FF2B5EF4-FFF2-40B4-BE49-F238E27FC236}">
                <a16:creationId xmlns:a16="http://schemas.microsoft.com/office/drawing/2014/main" id="{FD9ED76A-DAE5-A900-72C1-797BED636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1FE86EF-099A-5C26-D76D-0C168D4FC8EC}"/>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6" name="Segnaposto piè di pagina 5">
            <a:extLst>
              <a:ext uri="{FF2B5EF4-FFF2-40B4-BE49-F238E27FC236}">
                <a16:creationId xmlns:a16="http://schemas.microsoft.com/office/drawing/2014/main" id="{BC165683-5D96-D3BE-263A-AEE94C9BB453}"/>
              </a:ext>
            </a:extLst>
          </p:cNvPr>
          <p:cNvSpPr>
            <a:spLocks noGrp="1"/>
          </p:cNvSpPr>
          <p:nvPr>
            <p:ph type="ftr" sz="quarter" idx="11"/>
          </p:nvPr>
        </p:nvSpPr>
        <p:spPr/>
        <p:txBody>
          <a:bodyPr/>
          <a:lstStyle/>
          <a:p>
            <a:endParaRPr lang="it-GB"/>
          </a:p>
        </p:txBody>
      </p:sp>
      <p:sp>
        <p:nvSpPr>
          <p:cNvPr id="7" name="Segnaposto numero diapositiva 6">
            <a:extLst>
              <a:ext uri="{FF2B5EF4-FFF2-40B4-BE49-F238E27FC236}">
                <a16:creationId xmlns:a16="http://schemas.microsoft.com/office/drawing/2014/main" id="{F07E41D8-5A64-C915-BE21-C3D691FFE624}"/>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2385990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2E3869-919E-A8E1-7B30-5CB12099AB4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GB"/>
          </a:p>
        </p:txBody>
      </p:sp>
      <p:sp>
        <p:nvSpPr>
          <p:cNvPr id="3" name="Segnaposto immagine 2">
            <a:extLst>
              <a:ext uri="{FF2B5EF4-FFF2-40B4-BE49-F238E27FC236}">
                <a16:creationId xmlns:a16="http://schemas.microsoft.com/office/drawing/2014/main" id="{F759312E-EFBE-B2BB-4F89-66DBE8D851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GB"/>
          </a:p>
        </p:txBody>
      </p:sp>
      <p:sp>
        <p:nvSpPr>
          <p:cNvPr id="4" name="Segnaposto testo 3">
            <a:extLst>
              <a:ext uri="{FF2B5EF4-FFF2-40B4-BE49-F238E27FC236}">
                <a16:creationId xmlns:a16="http://schemas.microsoft.com/office/drawing/2014/main" id="{BED8FE23-4A2C-6B5E-EC0A-333BD6794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CFFF09A-91C3-1805-57ED-3790546354AF}"/>
              </a:ext>
            </a:extLst>
          </p:cNvPr>
          <p:cNvSpPr>
            <a:spLocks noGrp="1"/>
          </p:cNvSpPr>
          <p:nvPr>
            <p:ph type="dt" sz="half" idx="10"/>
          </p:nvPr>
        </p:nvSpPr>
        <p:spPr/>
        <p:txBody>
          <a:bodyPr/>
          <a:lstStyle/>
          <a:p>
            <a:fld id="{7A96BE24-816E-4543-841F-E3273588A03F}" type="datetimeFigureOut">
              <a:rPr lang="it-GB" smtClean="0"/>
              <a:t>1/24/24</a:t>
            </a:fld>
            <a:endParaRPr lang="it-GB"/>
          </a:p>
        </p:txBody>
      </p:sp>
      <p:sp>
        <p:nvSpPr>
          <p:cNvPr id="6" name="Segnaposto piè di pagina 5">
            <a:extLst>
              <a:ext uri="{FF2B5EF4-FFF2-40B4-BE49-F238E27FC236}">
                <a16:creationId xmlns:a16="http://schemas.microsoft.com/office/drawing/2014/main" id="{A99F2B45-D607-0543-64A1-702D57E97443}"/>
              </a:ext>
            </a:extLst>
          </p:cNvPr>
          <p:cNvSpPr>
            <a:spLocks noGrp="1"/>
          </p:cNvSpPr>
          <p:nvPr>
            <p:ph type="ftr" sz="quarter" idx="11"/>
          </p:nvPr>
        </p:nvSpPr>
        <p:spPr/>
        <p:txBody>
          <a:bodyPr/>
          <a:lstStyle/>
          <a:p>
            <a:endParaRPr lang="it-GB"/>
          </a:p>
        </p:txBody>
      </p:sp>
      <p:sp>
        <p:nvSpPr>
          <p:cNvPr id="7" name="Segnaposto numero diapositiva 6">
            <a:extLst>
              <a:ext uri="{FF2B5EF4-FFF2-40B4-BE49-F238E27FC236}">
                <a16:creationId xmlns:a16="http://schemas.microsoft.com/office/drawing/2014/main" id="{6FD993CA-4982-EB42-2690-3F6AA3AC05EF}"/>
              </a:ext>
            </a:extLst>
          </p:cNvPr>
          <p:cNvSpPr>
            <a:spLocks noGrp="1"/>
          </p:cNvSpPr>
          <p:nvPr>
            <p:ph type="sldNum" sz="quarter" idx="12"/>
          </p:nvPr>
        </p:nvSpPr>
        <p:spPr/>
        <p:txBody>
          <a:bodyPr/>
          <a:lstStyle/>
          <a:p>
            <a:fld id="{8E28070F-954F-7740-8D13-540AF471973E}" type="slidenum">
              <a:rPr lang="it-GB" smtClean="0"/>
              <a:t>‹N›</a:t>
            </a:fld>
            <a:endParaRPr lang="it-GB"/>
          </a:p>
        </p:txBody>
      </p:sp>
    </p:spTree>
    <p:extLst>
      <p:ext uri="{BB962C8B-B14F-4D97-AF65-F5344CB8AC3E}">
        <p14:creationId xmlns:p14="http://schemas.microsoft.com/office/powerpoint/2010/main" val="180198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50CC1FD-5DB9-70B5-B9CF-505B9AB57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74C22EB4-A064-50EA-FCF8-2F797D46DD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6E00E4EB-D715-907D-41D2-F9997232AD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6BE24-816E-4543-841F-E3273588A03F}" type="datetimeFigureOut">
              <a:rPr lang="it-GB" smtClean="0"/>
              <a:t>1/24/24</a:t>
            </a:fld>
            <a:endParaRPr lang="it-GB"/>
          </a:p>
        </p:txBody>
      </p:sp>
      <p:sp>
        <p:nvSpPr>
          <p:cNvPr id="5" name="Segnaposto piè di pagina 4">
            <a:extLst>
              <a:ext uri="{FF2B5EF4-FFF2-40B4-BE49-F238E27FC236}">
                <a16:creationId xmlns:a16="http://schemas.microsoft.com/office/drawing/2014/main" id="{CB5F4163-D5F2-40B8-F944-BA22CA4947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GB"/>
          </a:p>
        </p:txBody>
      </p:sp>
      <p:sp>
        <p:nvSpPr>
          <p:cNvPr id="6" name="Segnaposto numero diapositiva 5">
            <a:extLst>
              <a:ext uri="{FF2B5EF4-FFF2-40B4-BE49-F238E27FC236}">
                <a16:creationId xmlns:a16="http://schemas.microsoft.com/office/drawing/2014/main" id="{0A035090-0E09-D06A-A992-B05A6DBFD0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8070F-954F-7740-8D13-540AF471973E}" type="slidenum">
              <a:rPr lang="it-GB" smtClean="0"/>
              <a:t>‹N›</a:t>
            </a:fld>
            <a:endParaRPr lang="it-GB"/>
          </a:p>
        </p:txBody>
      </p:sp>
    </p:spTree>
    <p:extLst>
      <p:ext uri="{BB962C8B-B14F-4D97-AF65-F5344CB8AC3E}">
        <p14:creationId xmlns:p14="http://schemas.microsoft.com/office/powerpoint/2010/main" val="4211769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18" Type="http://schemas.openxmlformats.org/officeDocument/2006/relationships/image" Target="../media/image53.png"/><Relationship Id="rId3" Type="http://schemas.microsoft.com/office/2007/relationships/hdphoto" Target="../media/hdphoto1.wdp"/><Relationship Id="rId21" Type="http://schemas.openxmlformats.org/officeDocument/2006/relationships/image" Target="../media/image56.jpeg"/><Relationship Id="rId7" Type="http://schemas.openxmlformats.org/officeDocument/2006/relationships/image" Target="../media/image42.png"/><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image" Target="../media/image39.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46.jpeg"/><Relationship Id="rId5" Type="http://schemas.microsoft.com/office/2007/relationships/hdphoto" Target="../media/hdphoto2.wdp"/><Relationship Id="rId15" Type="http://schemas.openxmlformats.org/officeDocument/2006/relationships/image" Target="../media/image50.png"/><Relationship Id="rId10" Type="http://schemas.openxmlformats.org/officeDocument/2006/relationships/image" Target="../media/image45.jpeg"/><Relationship Id="rId19" Type="http://schemas.openxmlformats.org/officeDocument/2006/relationships/image" Target="../media/image54.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0.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0.pn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83.jpe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xml"/><Relationship Id="rId7" Type="http://schemas.openxmlformats.org/officeDocument/2006/relationships/image" Target="../media/image8.tiff"/><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7903DC-E781-CC37-9FB8-1C65F3C65D8F}"/>
              </a:ext>
            </a:extLst>
          </p:cNvPr>
          <p:cNvSpPr>
            <a:spLocks noGrp="1"/>
          </p:cNvSpPr>
          <p:nvPr>
            <p:ph type="ctrTitle"/>
          </p:nvPr>
        </p:nvSpPr>
        <p:spPr/>
        <p:txBody>
          <a:bodyPr/>
          <a:lstStyle/>
          <a:p>
            <a:r>
              <a:rPr lang="it-GB" dirty="0"/>
              <a:t>Irradiation </a:t>
            </a:r>
            <a:r>
              <a:rPr lang="it-GB"/>
              <a:t>facilities @</a:t>
            </a:r>
            <a:r>
              <a:rPr lang="it-IT" dirty="0"/>
              <a:t> INFN</a:t>
            </a:r>
            <a:endParaRPr lang="it-GB" dirty="0"/>
          </a:p>
        </p:txBody>
      </p:sp>
      <p:sp>
        <p:nvSpPr>
          <p:cNvPr id="3" name="Sottotitolo 2">
            <a:extLst>
              <a:ext uri="{FF2B5EF4-FFF2-40B4-BE49-F238E27FC236}">
                <a16:creationId xmlns:a16="http://schemas.microsoft.com/office/drawing/2014/main" id="{A243CCC1-CAF4-DE90-0A36-3293451E8741}"/>
              </a:ext>
            </a:extLst>
          </p:cNvPr>
          <p:cNvSpPr>
            <a:spLocks noGrp="1"/>
          </p:cNvSpPr>
          <p:nvPr>
            <p:ph type="subTitle" idx="1"/>
          </p:nvPr>
        </p:nvSpPr>
        <p:spPr/>
        <p:txBody>
          <a:bodyPr>
            <a:normAutofit/>
          </a:bodyPr>
          <a:lstStyle/>
          <a:p>
            <a:r>
              <a:rPr lang="it-IT" sz="3600" dirty="0"/>
              <a:t>G. Cuttone</a:t>
            </a:r>
          </a:p>
          <a:p>
            <a:r>
              <a:rPr lang="it-IT" sz="3600" dirty="0"/>
              <a:t>INFN-LNS</a:t>
            </a:r>
            <a:endParaRPr lang="it-GB" sz="3600"/>
          </a:p>
        </p:txBody>
      </p:sp>
      <p:sp>
        <p:nvSpPr>
          <p:cNvPr id="4" name="AutoShape 2">
            <a:extLst>
              <a:ext uri="{FF2B5EF4-FFF2-40B4-BE49-F238E27FC236}">
                <a16:creationId xmlns:a16="http://schemas.microsoft.com/office/drawing/2014/main" id="{C5CB785B-D8E1-FA80-BE9E-348A509368AD}"/>
              </a:ext>
            </a:extLst>
          </p:cNvPr>
          <p:cNvSpPr>
            <a:spLocks noChangeAspect="1" noChangeArrowheads="1"/>
          </p:cNvSpPr>
          <p:nvPr/>
        </p:nvSpPr>
        <p:spPr bwMode="auto">
          <a:xfrm>
            <a:off x="5943600" y="3276600"/>
            <a:ext cx="2765502" cy="2765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8D0152D5-FC3F-2A20-8411-DBC60DB6B08D}"/>
              </a:ext>
            </a:extLst>
          </p:cNvPr>
          <p:cNvPicPr>
            <a:picLocks noChangeAspect="1"/>
          </p:cNvPicPr>
          <p:nvPr/>
        </p:nvPicPr>
        <p:blipFill>
          <a:blip r:embed="rId2"/>
          <a:stretch>
            <a:fillRect/>
          </a:stretch>
        </p:blipFill>
        <p:spPr>
          <a:xfrm>
            <a:off x="39802" y="76376"/>
            <a:ext cx="5542128" cy="2328830"/>
          </a:xfrm>
          <a:prstGeom prst="rect">
            <a:avLst/>
          </a:prstGeom>
        </p:spPr>
      </p:pic>
      <p:pic>
        <p:nvPicPr>
          <p:cNvPr id="6" name="Picture 14">
            <a:extLst>
              <a:ext uri="{FF2B5EF4-FFF2-40B4-BE49-F238E27FC236}">
                <a16:creationId xmlns:a16="http://schemas.microsoft.com/office/drawing/2014/main" id="{7C175A4E-0A04-7EFC-B544-F2FC2F5D3889}"/>
              </a:ext>
            </a:extLst>
          </p:cNvPr>
          <p:cNvPicPr>
            <a:picLocks noChangeAspect="1"/>
          </p:cNvPicPr>
          <p:nvPr/>
        </p:nvPicPr>
        <p:blipFill>
          <a:blip r:embed="rId3"/>
          <a:stretch>
            <a:fillRect/>
          </a:stretch>
        </p:blipFill>
        <p:spPr>
          <a:xfrm>
            <a:off x="-325" y="5526365"/>
            <a:ext cx="2372801" cy="1312113"/>
          </a:xfrm>
          <a:prstGeom prst="rect">
            <a:avLst/>
          </a:prstGeom>
        </p:spPr>
      </p:pic>
      <p:sp>
        <p:nvSpPr>
          <p:cNvPr id="8" name="CasellaDiTesto 7">
            <a:extLst>
              <a:ext uri="{FF2B5EF4-FFF2-40B4-BE49-F238E27FC236}">
                <a16:creationId xmlns:a16="http://schemas.microsoft.com/office/drawing/2014/main" id="{77763016-5D23-6E25-ECF3-4B47A49CF7E3}"/>
              </a:ext>
            </a:extLst>
          </p:cNvPr>
          <p:cNvSpPr txBox="1"/>
          <p:nvPr/>
        </p:nvSpPr>
        <p:spPr>
          <a:xfrm>
            <a:off x="3094876" y="4898130"/>
            <a:ext cx="6100548" cy="1200329"/>
          </a:xfrm>
          <a:prstGeom prst="rect">
            <a:avLst/>
          </a:prstGeom>
          <a:noFill/>
        </p:spPr>
        <p:txBody>
          <a:bodyPr wrap="square">
            <a:spAutoFit/>
          </a:bodyPr>
          <a:lstStyle/>
          <a:p>
            <a:pPr algn="ctr"/>
            <a:r>
              <a:rPr lang="it-IT" sz="2400" b="1" dirty="0">
                <a:solidFill>
                  <a:srgbClr val="FF0000"/>
                </a:solidFill>
              </a:rPr>
              <a:t>PIANOFORTE WP5 </a:t>
            </a:r>
            <a:r>
              <a:rPr lang="it-IT" sz="2400" b="1" dirty="0" err="1">
                <a:solidFill>
                  <a:srgbClr val="FF0000"/>
                </a:solidFill>
              </a:rPr>
              <a:t>Infrastructures</a:t>
            </a:r>
            <a:r>
              <a:rPr lang="it-IT" sz="2400" b="1" dirty="0">
                <a:solidFill>
                  <a:srgbClr val="FF0000"/>
                </a:solidFill>
              </a:rPr>
              <a:t> Workshop</a:t>
            </a:r>
          </a:p>
          <a:p>
            <a:pPr algn="ctr"/>
            <a:endParaRPr lang="it-IT" sz="2400" b="1" dirty="0">
              <a:solidFill>
                <a:srgbClr val="FF0000"/>
              </a:solidFill>
            </a:endParaRPr>
          </a:p>
          <a:p>
            <a:pPr algn="ctr"/>
            <a:r>
              <a:rPr lang="it-IT" sz="2400" b="1" dirty="0">
                <a:solidFill>
                  <a:srgbClr val="FF0000"/>
                </a:solidFill>
              </a:rPr>
              <a:t>Catania 29-30 </a:t>
            </a:r>
            <a:r>
              <a:rPr lang="it-IT" sz="2400" b="1" dirty="0" err="1">
                <a:solidFill>
                  <a:srgbClr val="FF0000"/>
                </a:solidFill>
              </a:rPr>
              <a:t>Jan</a:t>
            </a:r>
            <a:r>
              <a:rPr lang="it-IT" sz="2400" b="1" dirty="0">
                <a:solidFill>
                  <a:srgbClr val="FF0000"/>
                </a:solidFill>
              </a:rPr>
              <a:t>. 2024</a:t>
            </a:r>
          </a:p>
        </p:txBody>
      </p:sp>
    </p:spTree>
    <p:extLst>
      <p:ext uri="{BB962C8B-B14F-4D97-AF65-F5344CB8AC3E}">
        <p14:creationId xmlns:p14="http://schemas.microsoft.com/office/powerpoint/2010/main" val="2255299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7" name="Picture 9" descr="DSCN026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08904" y="2452514"/>
            <a:ext cx="3712746" cy="1603375"/>
          </a:xfrm>
          <a:prstGeom prst="rect">
            <a:avLst/>
          </a:prstGeom>
          <a:noFill/>
        </p:spPr>
      </p:pic>
      <p:sp>
        <p:nvSpPr>
          <p:cNvPr id="63499" name="Text Box 11"/>
          <p:cNvSpPr txBox="1">
            <a:spLocks noChangeArrowheads="1"/>
          </p:cNvSpPr>
          <p:nvPr/>
        </p:nvSpPr>
        <p:spPr bwMode="auto">
          <a:xfrm>
            <a:off x="7671924" y="1201714"/>
            <a:ext cx="3586706" cy="1254446"/>
          </a:xfrm>
          <a:prstGeom prst="rect">
            <a:avLst/>
          </a:prstGeom>
          <a:solidFill>
            <a:schemeClr val="bg1"/>
          </a:solidFill>
          <a:ln w="9525">
            <a:noFill/>
            <a:miter lim="800000"/>
            <a:headEnd/>
            <a:tailEnd/>
          </a:ln>
          <a:effectLst/>
        </p:spPr>
        <p:txBody>
          <a:bodyPr wrap="square">
            <a:spAutoFit/>
          </a:bodyPr>
          <a:lstStyle/>
          <a:p>
            <a:pPr algn="just">
              <a:lnSpc>
                <a:spcPct val="120000"/>
              </a:lnSpc>
            </a:pPr>
            <a:r>
              <a:rPr lang="en-US" sz="1600" b="1" dirty="0" err="1">
                <a:solidFill>
                  <a:srgbClr val="000066"/>
                </a:solidFill>
              </a:rPr>
              <a:t>Setto</a:t>
            </a:r>
            <a:r>
              <a:rPr lang="en-US" sz="1600" b="1" dirty="0">
                <a:solidFill>
                  <a:srgbClr val="000066"/>
                </a:solidFill>
              </a:rPr>
              <a:t>: </a:t>
            </a:r>
            <a:r>
              <a:rPr lang="en-US" sz="1600" b="1" dirty="0" err="1">
                <a:solidFill>
                  <a:srgbClr val="FF0000"/>
                </a:solidFill>
              </a:rPr>
              <a:t>raffreddato</a:t>
            </a:r>
            <a:r>
              <a:rPr lang="en-US" sz="1600" b="1" dirty="0">
                <a:solidFill>
                  <a:srgbClr val="FF0000"/>
                </a:solidFill>
              </a:rPr>
              <a:t> </a:t>
            </a:r>
            <a:r>
              <a:rPr lang="en-US" sz="1600" b="1" dirty="0" err="1">
                <a:solidFill>
                  <a:srgbClr val="FF0000"/>
                </a:solidFill>
              </a:rPr>
              <a:t>direttamente</a:t>
            </a:r>
            <a:endParaRPr lang="en-US" sz="1600" b="1" dirty="0">
              <a:solidFill>
                <a:srgbClr val="000066"/>
              </a:solidFill>
            </a:endParaRPr>
          </a:p>
          <a:p>
            <a:pPr algn="just">
              <a:lnSpc>
                <a:spcPct val="120000"/>
              </a:lnSpc>
            </a:pPr>
            <a:r>
              <a:rPr lang="en-US" sz="1600" b="1" dirty="0" err="1">
                <a:solidFill>
                  <a:srgbClr val="000066"/>
                </a:solidFill>
              </a:rPr>
              <a:t>Nuovo</a:t>
            </a:r>
            <a:r>
              <a:rPr lang="en-US" sz="1600" b="1" dirty="0">
                <a:solidFill>
                  <a:srgbClr val="000066"/>
                </a:solidFill>
              </a:rPr>
              <a:t> </a:t>
            </a:r>
            <a:r>
              <a:rPr lang="en-US" sz="1600" b="1" dirty="0" err="1">
                <a:solidFill>
                  <a:srgbClr val="000066"/>
                </a:solidFill>
              </a:rPr>
              <a:t>materiale</a:t>
            </a:r>
            <a:r>
              <a:rPr lang="en-US" sz="1600" b="1" dirty="0">
                <a:solidFill>
                  <a:srgbClr val="000066"/>
                </a:solidFill>
              </a:rPr>
              <a:t> del </a:t>
            </a:r>
            <a:r>
              <a:rPr lang="en-US" sz="1600" b="1" dirty="0" err="1">
                <a:solidFill>
                  <a:srgbClr val="000066"/>
                </a:solidFill>
              </a:rPr>
              <a:t>setto</a:t>
            </a:r>
            <a:r>
              <a:rPr lang="en-US" sz="1600" b="1" dirty="0">
                <a:solidFill>
                  <a:srgbClr val="000066"/>
                </a:solidFill>
              </a:rPr>
              <a:t>:</a:t>
            </a:r>
            <a:r>
              <a:rPr lang="en-US" sz="1600" b="1" dirty="0">
                <a:solidFill>
                  <a:srgbClr val="FF0000"/>
                </a:solidFill>
              </a:rPr>
              <a:t> W vs. Ta</a:t>
            </a:r>
          </a:p>
          <a:p>
            <a:pPr algn="just">
              <a:lnSpc>
                <a:spcPct val="120000"/>
              </a:lnSpc>
            </a:pPr>
            <a:r>
              <a:rPr lang="en-US" sz="1600" b="1" dirty="0" err="1">
                <a:solidFill>
                  <a:srgbClr val="000066"/>
                </a:solidFill>
              </a:rPr>
              <a:t>Spessore</a:t>
            </a:r>
            <a:r>
              <a:rPr lang="en-US" sz="1600" b="1" dirty="0">
                <a:solidFill>
                  <a:srgbClr val="000066"/>
                </a:solidFill>
              </a:rPr>
              <a:t> </a:t>
            </a:r>
            <a:r>
              <a:rPr lang="en-US" sz="1600" b="1" dirty="0" err="1">
                <a:solidFill>
                  <a:srgbClr val="000066"/>
                </a:solidFill>
              </a:rPr>
              <a:t>maggiore</a:t>
            </a:r>
            <a:r>
              <a:rPr lang="en-US" sz="1600" b="1" dirty="0">
                <a:solidFill>
                  <a:srgbClr val="000066"/>
                </a:solidFill>
              </a:rPr>
              <a:t>:</a:t>
            </a:r>
            <a:r>
              <a:rPr lang="en-US" sz="1600" b="1" dirty="0">
                <a:solidFill>
                  <a:srgbClr val="FF0000"/>
                </a:solidFill>
              </a:rPr>
              <a:t> 0.3 vs. 0.15 mm </a:t>
            </a:r>
            <a:endParaRPr lang="en-US" sz="1600" b="1" dirty="0">
              <a:solidFill>
                <a:srgbClr val="000066"/>
              </a:solidFill>
            </a:endParaRPr>
          </a:p>
          <a:p>
            <a:pPr algn="just">
              <a:lnSpc>
                <a:spcPct val="120000"/>
              </a:lnSpc>
              <a:buFont typeface="Wingdings" pitchFamily="2" charset="2"/>
              <a:buChar char="ð"/>
            </a:pPr>
            <a:r>
              <a:rPr lang="en-US" sz="1600" b="1" dirty="0" err="1">
                <a:solidFill>
                  <a:srgbClr val="000066"/>
                </a:solidFill>
              </a:rPr>
              <a:t>Efficienza</a:t>
            </a:r>
            <a:r>
              <a:rPr lang="en-US" sz="1600" b="1" dirty="0">
                <a:solidFill>
                  <a:srgbClr val="000066"/>
                </a:solidFill>
              </a:rPr>
              <a:t> di </a:t>
            </a:r>
            <a:r>
              <a:rPr lang="en-US" sz="1600" b="1" dirty="0" err="1">
                <a:solidFill>
                  <a:srgbClr val="000066"/>
                </a:solidFill>
              </a:rPr>
              <a:t>estrazione</a:t>
            </a:r>
            <a:r>
              <a:rPr lang="en-US" sz="1600" b="1" dirty="0">
                <a:solidFill>
                  <a:srgbClr val="000066"/>
                </a:solidFill>
              </a:rPr>
              <a:t> </a:t>
            </a:r>
            <a:r>
              <a:rPr lang="en-US" sz="1600" b="1" dirty="0">
                <a:solidFill>
                  <a:srgbClr val="FF0000"/>
                </a:solidFill>
              </a:rPr>
              <a:t>63%</a:t>
            </a:r>
            <a:r>
              <a:rPr lang="en-US" sz="1600" b="1" dirty="0">
                <a:solidFill>
                  <a:srgbClr val="000066"/>
                </a:solidFill>
              </a:rPr>
              <a:t> </a:t>
            </a:r>
            <a:r>
              <a:rPr lang="en-US" sz="1600" b="1" dirty="0">
                <a:solidFill>
                  <a:srgbClr val="FF0000"/>
                </a:solidFill>
              </a:rPr>
              <a:t>vs. 50%</a:t>
            </a:r>
          </a:p>
        </p:txBody>
      </p:sp>
      <p:pic>
        <p:nvPicPr>
          <p:cNvPr id="9" name="Picture 5" descr="\\Lnsntstorage\deflettore\foto NOV03 Emilio\DSCN188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1113" y="1574777"/>
            <a:ext cx="3848096" cy="1757880"/>
          </a:xfrm>
          <a:prstGeom prst="rect">
            <a:avLst/>
          </a:prstGeom>
          <a:noFill/>
        </p:spPr>
      </p:pic>
      <p:sp>
        <p:nvSpPr>
          <p:cNvPr id="7" name="Rettangolo 6"/>
          <p:cNvSpPr/>
          <p:nvPr/>
        </p:nvSpPr>
        <p:spPr>
          <a:xfrm>
            <a:off x="1191113" y="3237255"/>
            <a:ext cx="3816424" cy="646331"/>
          </a:xfrm>
          <a:prstGeom prst="rect">
            <a:avLst/>
          </a:prstGeom>
          <a:solidFill>
            <a:schemeClr val="bg1"/>
          </a:solidFill>
        </p:spPr>
        <p:txBody>
          <a:bodyPr wrap="square">
            <a:spAutoFit/>
          </a:bodyPr>
          <a:lstStyle/>
          <a:p>
            <a:r>
              <a:rPr lang="en-US" b="1" baseline="30000" dirty="0">
                <a:solidFill>
                  <a:srgbClr val="000066"/>
                </a:solidFill>
              </a:rPr>
              <a:t>13</a:t>
            </a:r>
            <a:r>
              <a:rPr lang="en-US" b="1" dirty="0">
                <a:solidFill>
                  <a:srgbClr val="000066"/>
                </a:solidFill>
              </a:rPr>
              <a:t>C</a:t>
            </a:r>
            <a:r>
              <a:rPr lang="en-US" b="1" baseline="30000" dirty="0">
                <a:solidFill>
                  <a:srgbClr val="000066"/>
                </a:solidFill>
              </a:rPr>
              <a:t>4+</a:t>
            </a:r>
            <a:r>
              <a:rPr lang="en-US" b="1" dirty="0">
                <a:solidFill>
                  <a:srgbClr val="000066"/>
                </a:solidFill>
              </a:rPr>
              <a:t> @ 45 </a:t>
            </a:r>
            <a:r>
              <a:rPr lang="en-US" b="1" dirty="0" err="1">
                <a:solidFill>
                  <a:srgbClr val="000066"/>
                </a:solidFill>
              </a:rPr>
              <a:t>AMeV</a:t>
            </a:r>
            <a:r>
              <a:rPr lang="en-US" b="1" dirty="0">
                <a:solidFill>
                  <a:srgbClr val="000066"/>
                </a:solidFill>
              </a:rPr>
              <a:t>  </a:t>
            </a:r>
            <a:r>
              <a:rPr lang="en-US" b="1" dirty="0" err="1">
                <a:solidFill>
                  <a:srgbClr val="000066"/>
                </a:solidFill>
              </a:rPr>
              <a:t>Pextr</a:t>
            </a:r>
            <a:r>
              <a:rPr lang="en-US" b="1" dirty="0">
                <a:solidFill>
                  <a:srgbClr val="000066"/>
                </a:solidFill>
              </a:rPr>
              <a:t> = </a:t>
            </a:r>
            <a:r>
              <a:rPr lang="en-US" b="1" dirty="0">
                <a:solidFill>
                  <a:srgbClr val="FF0000"/>
                </a:solidFill>
              </a:rPr>
              <a:t>150 watt</a:t>
            </a:r>
            <a:endParaRPr lang="en-US" b="1" dirty="0">
              <a:solidFill>
                <a:srgbClr val="000066"/>
              </a:solidFill>
            </a:endParaRPr>
          </a:p>
          <a:p>
            <a:r>
              <a:rPr lang="en-US" b="1" dirty="0">
                <a:solidFill>
                  <a:srgbClr val="000066"/>
                </a:solidFill>
              </a:rPr>
              <a:t>I=1020 </a:t>
            </a:r>
            <a:r>
              <a:rPr lang="en-US" b="1" dirty="0" err="1">
                <a:solidFill>
                  <a:srgbClr val="000066"/>
                </a:solidFill>
              </a:rPr>
              <a:t>enA</a:t>
            </a:r>
            <a:r>
              <a:rPr lang="en-US" b="1" dirty="0">
                <a:solidFill>
                  <a:srgbClr val="000066"/>
                </a:solidFill>
              </a:rPr>
              <a:t>= 1.5x10</a:t>
            </a:r>
            <a:r>
              <a:rPr lang="en-US" b="1" baseline="30000" dirty="0">
                <a:solidFill>
                  <a:srgbClr val="000066"/>
                </a:solidFill>
              </a:rPr>
              <a:t>12</a:t>
            </a:r>
            <a:r>
              <a:rPr lang="en-US" b="1" dirty="0">
                <a:solidFill>
                  <a:srgbClr val="000066"/>
                </a:solidFill>
              </a:rPr>
              <a:t> </a:t>
            </a:r>
            <a:r>
              <a:rPr lang="en-US" b="1" dirty="0" err="1">
                <a:solidFill>
                  <a:srgbClr val="000066"/>
                </a:solidFill>
              </a:rPr>
              <a:t>pps</a:t>
            </a:r>
            <a:endParaRPr lang="it-IT" dirty="0"/>
          </a:p>
        </p:txBody>
      </p:sp>
      <p:pic>
        <p:nvPicPr>
          <p:cNvPr id="3" name="Immagine 2" descr="Immagine che contiene acciaio, tubo, ingegneria, industria&#10;&#10;Descrizione generata automaticamente">
            <a:extLst>
              <a:ext uri="{FF2B5EF4-FFF2-40B4-BE49-F238E27FC236}">
                <a16:creationId xmlns:a16="http://schemas.microsoft.com/office/drawing/2014/main" id="{C6AD371C-A349-BE2E-73CC-77EABB0EA0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922149" y="4423333"/>
            <a:ext cx="2386023" cy="2045163"/>
          </a:xfrm>
          <a:prstGeom prst="rect">
            <a:avLst/>
          </a:prstGeom>
        </p:spPr>
      </p:pic>
      <p:sp>
        <p:nvSpPr>
          <p:cNvPr id="4" name="Text Box 11">
            <a:extLst>
              <a:ext uri="{FF2B5EF4-FFF2-40B4-BE49-F238E27FC236}">
                <a16:creationId xmlns:a16="http://schemas.microsoft.com/office/drawing/2014/main" id="{59B5D7EE-7C10-4084-E10B-CFDACFFFA7D7}"/>
              </a:ext>
            </a:extLst>
          </p:cNvPr>
          <p:cNvSpPr txBox="1">
            <a:spLocks noChangeArrowheads="1"/>
          </p:cNvSpPr>
          <p:nvPr/>
        </p:nvSpPr>
        <p:spPr bwMode="auto">
          <a:xfrm>
            <a:off x="4559017" y="5089015"/>
            <a:ext cx="3586706" cy="1549911"/>
          </a:xfrm>
          <a:prstGeom prst="rect">
            <a:avLst/>
          </a:prstGeom>
          <a:solidFill>
            <a:schemeClr val="bg1"/>
          </a:solidFill>
          <a:ln w="9525">
            <a:noFill/>
            <a:miter lim="800000"/>
            <a:headEnd/>
            <a:tailEnd/>
          </a:ln>
          <a:effectLst/>
        </p:spPr>
        <p:txBody>
          <a:bodyPr wrap="square">
            <a:spAutoFit/>
          </a:bodyPr>
          <a:lstStyle/>
          <a:p>
            <a:pPr marL="285750" indent="-285750" algn="just">
              <a:lnSpc>
                <a:spcPct val="120000"/>
              </a:lnSpc>
              <a:buFont typeface="Arial" panose="020B0604020202020204" pitchFamily="34" charset="0"/>
              <a:buChar char="•"/>
            </a:pPr>
            <a:r>
              <a:rPr lang="en-US" sz="1600" b="1" dirty="0" err="1">
                <a:solidFill>
                  <a:srgbClr val="000066"/>
                </a:solidFill>
              </a:rPr>
              <a:t>Perdite</a:t>
            </a:r>
            <a:r>
              <a:rPr lang="en-US" sz="1600" b="1" dirty="0">
                <a:solidFill>
                  <a:srgbClr val="000066"/>
                </a:solidFill>
              </a:rPr>
              <a:t> </a:t>
            </a:r>
            <a:r>
              <a:rPr lang="en-US" sz="1600" b="1" dirty="0" err="1">
                <a:solidFill>
                  <a:srgbClr val="000066"/>
                </a:solidFill>
              </a:rPr>
              <a:t>schermo</a:t>
            </a:r>
            <a:r>
              <a:rPr lang="en-US" sz="1600" b="1" dirty="0">
                <a:solidFill>
                  <a:srgbClr val="000066"/>
                </a:solidFill>
              </a:rPr>
              <a:t> </a:t>
            </a:r>
            <a:r>
              <a:rPr lang="en-US" sz="1600" b="1" dirty="0" err="1">
                <a:solidFill>
                  <a:srgbClr val="000066"/>
                </a:solidFill>
              </a:rPr>
              <a:t>azoto</a:t>
            </a:r>
            <a:endParaRPr lang="en-US" sz="1600" b="1" dirty="0">
              <a:solidFill>
                <a:srgbClr val="000066"/>
              </a:solidFill>
            </a:endParaRPr>
          </a:p>
          <a:p>
            <a:pPr marL="285750" indent="-285750" algn="just">
              <a:lnSpc>
                <a:spcPct val="120000"/>
              </a:lnSpc>
              <a:buFont typeface="Arial" panose="020B0604020202020204" pitchFamily="34" charset="0"/>
              <a:buChar char="•"/>
            </a:pPr>
            <a:r>
              <a:rPr lang="en-US" sz="1600" b="1" dirty="0" err="1">
                <a:solidFill>
                  <a:srgbClr val="000066"/>
                </a:solidFill>
              </a:rPr>
              <a:t>Scarsa</a:t>
            </a:r>
            <a:r>
              <a:rPr lang="en-US" sz="1600" b="1" dirty="0">
                <a:solidFill>
                  <a:srgbClr val="000066"/>
                </a:solidFill>
              </a:rPr>
              <a:t> </a:t>
            </a:r>
            <a:r>
              <a:rPr lang="en-US" sz="1600" b="1" dirty="0" err="1">
                <a:solidFill>
                  <a:srgbClr val="000066"/>
                </a:solidFill>
              </a:rPr>
              <a:t>tenuta</a:t>
            </a:r>
            <a:r>
              <a:rPr lang="en-US" sz="1600" b="1" dirty="0">
                <a:solidFill>
                  <a:srgbClr val="000066"/>
                </a:solidFill>
              </a:rPr>
              <a:t> </a:t>
            </a:r>
            <a:r>
              <a:rPr lang="en-US" sz="1600" b="1" dirty="0" err="1">
                <a:solidFill>
                  <a:srgbClr val="000066"/>
                </a:solidFill>
              </a:rPr>
              <a:t>tra</a:t>
            </a:r>
            <a:r>
              <a:rPr lang="en-US" sz="1600" b="1" dirty="0">
                <a:solidFill>
                  <a:srgbClr val="000066"/>
                </a:solidFill>
              </a:rPr>
              <a:t> camera di </a:t>
            </a:r>
            <a:r>
              <a:rPr lang="en-US" sz="1600" b="1" dirty="0" err="1">
                <a:solidFill>
                  <a:srgbClr val="000066"/>
                </a:solidFill>
              </a:rPr>
              <a:t>accelerazione</a:t>
            </a:r>
            <a:r>
              <a:rPr lang="en-US" sz="1600" b="1" dirty="0">
                <a:solidFill>
                  <a:srgbClr val="000066"/>
                </a:solidFill>
              </a:rPr>
              <a:t> e camera </a:t>
            </a:r>
            <a:r>
              <a:rPr lang="en-US" sz="1600" b="1" dirty="0" err="1">
                <a:solidFill>
                  <a:srgbClr val="000066"/>
                </a:solidFill>
              </a:rPr>
              <a:t>criostato</a:t>
            </a:r>
            <a:r>
              <a:rPr lang="en-US" sz="1600" b="1" dirty="0">
                <a:solidFill>
                  <a:srgbClr val="000066"/>
                </a:solidFill>
              </a:rPr>
              <a:t> per </a:t>
            </a:r>
            <a:r>
              <a:rPr lang="en-US" sz="1600" b="1" dirty="0" err="1">
                <a:solidFill>
                  <a:srgbClr val="000066"/>
                </a:solidFill>
              </a:rPr>
              <a:t>probabile</a:t>
            </a:r>
            <a:r>
              <a:rPr lang="en-US" sz="1600" b="1" dirty="0">
                <a:solidFill>
                  <a:srgbClr val="000066"/>
                </a:solidFill>
              </a:rPr>
              <a:t> </a:t>
            </a:r>
            <a:r>
              <a:rPr lang="en-US" sz="1600" b="1" dirty="0" err="1">
                <a:solidFill>
                  <a:srgbClr val="000066"/>
                </a:solidFill>
              </a:rPr>
              <a:t>fessurazione</a:t>
            </a:r>
            <a:r>
              <a:rPr lang="en-US" sz="1600" b="1" dirty="0">
                <a:solidFill>
                  <a:srgbClr val="000066"/>
                </a:solidFill>
              </a:rPr>
              <a:t> </a:t>
            </a:r>
            <a:r>
              <a:rPr lang="en-US" sz="1600" b="1" dirty="0" err="1">
                <a:solidFill>
                  <a:srgbClr val="000066"/>
                </a:solidFill>
              </a:rPr>
              <a:t>criostato</a:t>
            </a:r>
            <a:r>
              <a:rPr lang="en-US" sz="1600" b="1" dirty="0">
                <a:solidFill>
                  <a:srgbClr val="000066"/>
                </a:solidFill>
              </a:rPr>
              <a:t> in </a:t>
            </a:r>
            <a:r>
              <a:rPr lang="en-US" sz="1600" b="1" dirty="0" err="1">
                <a:solidFill>
                  <a:srgbClr val="000066"/>
                </a:solidFill>
              </a:rPr>
              <a:t>una</a:t>
            </a:r>
            <a:r>
              <a:rPr lang="en-US" sz="1600" b="1" dirty="0">
                <a:solidFill>
                  <a:srgbClr val="000066"/>
                </a:solidFill>
              </a:rPr>
              <a:t> </a:t>
            </a:r>
            <a:r>
              <a:rPr lang="en-US" sz="1600" b="1" dirty="0" err="1">
                <a:solidFill>
                  <a:srgbClr val="000066"/>
                </a:solidFill>
              </a:rPr>
              <a:t>delle</a:t>
            </a:r>
            <a:r>
              <a:rPr lang="en-US" sz="1600" b="1" dirty="0">
                <a:solidFill>
                  <a:srgbClr val="000066"/>
                </a:solidFill>
              </a:rPr>
              <a:t> n </a:t>
            </a:r>
            <a:r>
              <a:rPr lang="en-US" sz="1600" b="1" dirty="0" err="1">
                <a:solidFill>
                  <a:srgbClr val="000066"/>
                </a:solidFill>
              </a:rPr>
              <a:t>saldature</a:t>
            </a:r>
            <a:endParaRPr lang="en-US" sz="1600" b="1" dirty="0">
              <a:solidFill>
                <a:srgbClr val="FF0000"/>
              </a:solidFill>
            </a:endParaRPr>
          </a:p>
        </p:txBody>
      </p:sp>
      <p:pic>
        <p:nvPicPr>
          <p:cNvPr id="2" name="Picture 10" descr="A diagram of a diagram&#10;&#10;Description automatically generated with medium confidence">
            <a:extLst>
              <a:ext uri="{FF2B5EF4-FFF2-40B4-BE49-F238E27FC236}">
                <a16:creationId xmlns:a16="http://schemas.microsoft.com/office/drawing/2014/main" id="{5955F0A7-3EC8-7CB7-AE74-10398AFAC6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4131" y="4230695"/>
            <a:ext cx="1702292" cy="2408231"/>
          </a:xfrm>
          <a:prstGeom prst="rect">
            <a:avLst/>
          </a:prstGeom>
          <a:ln>
            <a:solidFill>
              <a:schemeClr val="tx1"/>
            </a:solidFill>
          </a:ln>
        </p:spPr>
      </p:pic>
      <p:sp>
        <p:nvSpPr>
          <p:cNvPr id="5" name="Titolo 1">
            <a:extLst>
              <a:ext uri="{FF2B5EF4-FFF2-40B4-BE49-F238E27FC236}">
                <a16:creationId xmlns:a16="http://schemas.microsoft.com/office/drawing/2014/main" id="{79014D4D-F385-744A-D46C-7620B050D616}"/>
              </a:ext>
            </a:extLst>
          </p:cNvPr>
          <p:cNvSpPr txBox="1">
            <a:spLocks/>
          </p:cNvSpPr>
          <p:nvPr/>
        </p:nvSpPr>
        <p:spPr>
          <a:xfrm>
            <a:off x="422955" y="29619"/>
            <a:ext cx="9943137" cy="12544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dirty="0" err="1">
                <a:solidFill>
                  <a:srgbClr val="FF0000"/>
                </a:solidFill>
              </a:rPr>
              <a:t>Motivation</a:t>
            </a:r>
            <a:r>
              <a:rPr lang="it-IT" sz="3600" b="1" dirty="0">
                <a:solidFill>
                  <a:srgbClr val="FF0000"/>
                </a:solidFill>
              </a:rPr>
              <a:t> for upgrade: </a:t>
            </a:r>
            <a:r>
              <a:rPr lang="it-IT" sz="3600" b="1" dirty="0" err="1">
                <a:solidFill>
                  <a:srgbClr val="FF0000"/>
                </a:solidFill>
              </a:rPr>
              <a:t>Beam</a:t>
            </a:r>
            <a:r>
              <a:rPr lang="it-IT" sz="3600" b="1" dirty="0">
                <a:solidFill>
                  <a:srgbClr val="FF0000"/>
                </a:solidFill>
              </a:rPr>
              <a:t> </a:t>
            </a:r>
            <a:r>
              <a:rPr lang="it-IT" sz="3600" b="1" dirty="0" err="1">
                <a:solidFill>
                  <a:srgbClr val="FF0000"/>
                </a:solidFill>
              </a:rPr>
              <a:t>intensity</a:t>
            </a:r>
            <a:r>
              <a:rPr lang="it-IT" sz="3600" b="1" dirty="0">
                <a:solidFill>
                  <a:srgbClr val="FF0000"/>
                </a:solidFill>
              </a:rPr>
              <a:t> </a:t>
            </a:r>
            <a:r>
              <a:rPr lang="it-IT" sz="3600" b="1" dirty="0" err="1">
                <a:solidFill>
                  <a:srgbClr val="FF0000"/>
                </a:solidFill>
              </a:rPr>
              <a:t>limitation</a:t>
            </a:r>
            <a:r>
              <a:rPr lang="it-IT" sz="3600" b="1" dirty="0">
                <a:solidFill>
                  <a:srgbClr val="FF0000"/>
                </a:solidFill>
              </a:rPr>
              <a:t> and </a:t>
            </a:r>
            <a:r>
              <a:rPr lang="it-IT" sz="3600" b="1" dirty="0" err="1">
                <a:solidFill>
                  <a:srgbClr val="FF0000"/>
                </a:solidFill>
              </a:rPr>
              <a:t>cryostat</a:t>
            </a:r>
            <a:r>
              <a:rPr lang="it-IT" sz="3600" b="1" dirty="0">
                <a:solidFill>
                  <a:srgbClr val="FF0000"/>
                </a:solidFill>
              </a:rPr>
              <a:t> reliability</a:t>
            </a:r>
          </a:p>
        </p:txBody>
      </p:sp>
      <p:grpSp>
        <p:nvGrpSpPr>
          <p:cNvPr id="6" name="Gruppo 5">
            <a:extLst>
              <a:ext uri="{FF2B5EF4-FFF2-40B4-BE49-F238E27FC236}">
                <a16:creationId xmlns:a16="http://schemas.microsoft.com/office/drawing/2014/main" id="{5B756C63-0CEC-BFB4-879E-05993F0F8FBC}"/>
              </a:ext>
            </a:extLst>
          </p:cNvPr>
          <p:cNvGrpSpPr/>
          <p:nvPr/>
        </p:nvGrpSpPr>
        <p:grpSpPr>
          <a:xfrm>
            <a:off x="10334418" y="62036"/>
            <a:ext cx="1804993" cy="810200"/>
            <a:chOff x="33332" y="36037"/>
            <a:chExt cx="1804993" cy="810200"/>
          </a:xfrm>
        </p:grpSpPr>
        <p:pic>
          <p:nvPicPr>
            <p:cNvPr id="8" name="Immagine 7">
              <a:extLst>
                <a:ext uri="{FF2B5EF4-FFF2-40B4-BE49-F238E27FC236}">
                  <a16:creationId xmlns:a16="http://schemas.microsoft.com/office/drawing/2014/main" id="{AACE95BE-8579-03E5-4C81-2D4E2D3A57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332" y="36037"/>
              <a:ext cx="1119188" cy="604838"/>
            </a:xfrm>
            <a:prstGeom prst="rect">
              <a:avLst/>
            </a:prstGeom>
          </p:spPr>
        </p:pic>
        <p:sp>
          <p:nvSpPr>
            <p:cNvPr id="10" name="Rettangolo 9">
              <a:extLst>
                <a:ext uri="{FF2B5EF4-FFF2-40B4-BE49-F238E27FC236}">
                  <a16:creationId xmlns:a16="http://schemas.microsoft.com/office/drawing/2014/main" id="{F3FE10C5-48ED-439A-53BA-E77D2DEF61AA}"/>
                </a:ext>
              </a:extLst>
            </p:cNvPr>
            <p:cNvSpPr/>
            <p:nvPr/>
          </p:nvSpPr>
          <p:spPr>
            <a:xfrm>
              <a:off x="323850" y="538460"/>
              <a:ext cx="1514475" cy="307777"/>
            </a:xfrm>
            <a:prstGeom prst="rect">
              <a:avLst/>
            </a:prstGeom>
          </p:spPr>
          <p:txBody>
            <a:bodyPr wrap="square">
              <a:spAutoFit/>
            </a:bodyPr>
            <a:lstStyle/>
            <a:p>
              <a:r>
                <a:rPr lang="it-IT" sz="700"/>
                <a:t>Istituto Nazionale di Fisica Nucleare </a:t>
              </a:r>
            </a:p>
            <a:p>
              <a:r>
                <a:rPr lang="it-IT" sz="700" b="1">
                  <a:solidFill>
                    <a:schemeClr val="accent1">
                      <a:lumMod val="60000"/>
                      <a:lumOff val="40000"/>
                    </a:schemeClr>
                  </a:solidFill>
                </a:rPr>
                <a:t>LABORATORI NAZIONALI DEL SUD </a:t>
              </a:r>
            </a:p>
          </p:txBody>
        </p:sp>
      </p:grpSp>
      <p:sp>
        <p:nvSpPr>
          <p:cNvPr id="12" name="CasellaDiTesto 11">
            <a:extLst>
              <a:ext uri="{FF2B5EF4-FFF2-40B4-BE49-F238E27FC236}">
                <a16:creationId xmlns:a16="http://schemas.microsoft.com/office/drawing/2014/main" id="{9E831F2C-8B33-20F7-6084-70C5D20A4AA0}"/>
              </a:ext>
            </a:extLst>
          </p:cNvPr>
          <p:cNvSpPr txBox="1"/>
          <p:nvPr/>
        </p:nvSpPr>
        <p:spPr>
          <a:xfrm>
            <a:off x="5493530" y="2129348"/>
            <a:ext cx="1598033" cy="707886"/>
          </a:xfrm>
          <a:prstGeom prst="rect">
            <a:avLst/>
          </a:prstGeom>
          <a:noFill/>
        </p:spPr>
        <p:txBody>
          <a:bodyPr wrap="square">
            <a:spAutoFit/>
          </a:bodyPr>
          <a:lstStyle/>
          <a:p>
            <a:r>
              <a:rPr lang="it-IT" sz="2000" b="1" dirty="0" err="1">
                <a:solidFill>
                  <a:srgbClr val="00B0F0"/>
                </a:solidFill>
              </a:rPr>
              <a:t>Electrostatic</a:t>
            </a:r>
            <a:r>
              <a:rPr lang="it-IT" sz="2000" b="1" dirty="0">
                <a:solidFill>
                  <a:srgbClr val="00B0F0"/>
                </a:solidFill>
              </a:rPr>
              <a:t> </a:t>
            </a:r>
            <a:r>
              <a:rPr lang="it-IT" sz="2000" b="1" dirty="0" err="1">
                <a:solidFill>
                  <a:srgbClr val="00B0F0"/>
                </a:solidFill>
              </a:rPr>
              <a:t>Deflextor</a:t>
            </a:r>
            <a:endParaRPr lang="it-IT" sz="2000" dirty="0">
              <a:solidFill>
                <a:srgbClr val="00B0F0"/>
              </a:solidFill>
            </a:endParaRPr>
          </a:p>
        </p:txBody>
      </p:sp>
      <p:sp>
        <p:nvSpPr>
          <p:cNvPr id="13" name="CasellaDiTesto 12">
            <a:extLst>
              <a:ext uri="{FF2B5EF4-FFF2-40B4-BE49-F238E27FC236}">
                <a16:creationId xmlns:a16="http://schemas.microsoft.com/office/drawing/2014/main" id="{C7A5DB0A-BC86-CC30-CDD8-3C91F0198576}"/>
              </a:ext>
            </a:extLst>
          </p:cNvPr>
          <p:cNvSpPr txBox="1"/>
          <p:nvPr/>
        </p:nvSpPr>
        <p:spPr>
          <a:xfrm>
            <a:off x="5639139" y="4432917"/>
            <a:ext cx="1306814" cy="400110"/>
          </a:xfrm>
          <a:prstGeom prst="rect">
            <a:avLst/>
          </a:prstGeom>
          <a:noFill/>
        </p:spPr>
        <p:txBody>
          <a:bodyPr wrap="square">
            <a:spAutoFit/>
          </a:bodyPr>
          <a:lstStyle/>
          <a:p>
            <a:r>
              <a:rPr lang="it-IT" sz="2000" b="1" dirty="0" err="1">
                <a:solidFill>
                  <a:srgbClr val="00B0F0"/>
                </a:solidFill>
              </a:rPr>
              <a:t>Cryostat</a:t>
            </a:r>
            <a:endParaRPr lang="it-IT" sz="2000"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DF3B8ED5-3CEF-292F-F541-8FF255D7A4AC}"/>
              </a:ext>
            </a:extLst>
          </p:cNvPr>
          <p:cNvSpPr/>
          <p:nvPr/>
        </p:nvSpPr>
        <p:spPr>
          <a:xfrm>
            <a:off x="3114811" y="1413287"/>
            <a:ext cx="5962378" cy="5244353"/>
          </a:xfrm>
          <a:prstGeom prst="cloud">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magine 2" descr="Immagine che contiene macchina, ingegneria, tubo, acciaio&#10;&#10;Descrizione generata automaticamente">
            <a:extLst>
              <a:ext uri="{FF2B5EF4-FFF2-40B4-BE49-F238E27FC236}">
                <a16:creationId xmlns:a16="http://schemas.microsoft.com/office/drawing/2014/main" id="{D4D48576-27F5-CAD2-74BA-22E0CA86F5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flipV="1">
            <a:off x="6543681" y="2031426"/>
            <a:ext cx="1440000" cy="1080000"/>
          </a:xfrm>
          <a:prstGeom prst="rect">
            <a:avLst/>
          </a:prstGeom>
        </p:spPr>
      </p:pic>
      <p:pic>
        <p:nvPicPr>
          <p:cNvPr id="5" name="Immagine 4" descr="Immagine che contiene interno, acciaio, muro, tubo&#10;&#10;Descrizione generata automaticamente">
            <a:extLst>
              <a:ext uri="{FF2B5EF4-FFF2-40B4-BE49-F238E27FC236}">
                <a16:creationId xmlns:a16="http://schemas.microsoft.com/office/drawing/2014/main" id="{45759347-18F6-1F13-C006-8D94EBA9E5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658852" y="3714533"/>
            <a:ext cx="1440000" cy="1080000"/>
          </a:xfrm>
          <a:prstGeom prst="rect">
            <a:avLst/>
          </a:prstGeom>
        </p:spPr>
      </p:pic>
      <p:pic>
        <p:nvPicPr>
          <p:cNvPr id="7" name="Immagine 6" descr="Immagine che contiene ferro, ingegneria, Materiale composito, metallo&#10;&#10;Descrizione generata automaticamente">
            <a:extLst>
              <a:ext uri="{FF2B5EF4-FFF2-40B4-BE49-F238E27FC236}">
                <a16:creationId xmlns:a16="http://schemas.microsoft.com/office/drawing/2014/main" id="{EBA00ED1-ACB3-857C-C167-7FC24C6E9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667804" y="2452942"/>
            <a:ext cx="1440000" cy="1080000"/>
          </a:xfrm>
          <a:prstGeom prst="rect">
            <a:avLst/>
          </a:prstGeom>
        </p:spPr>
      </p:pic>
      <p:pic>
        <p:nvPicPr>
          <p:cNvPr id="9" name="Immagine 8" descr="Immagine che contiene acciaio, tubo, ingegneria, industria&#10;&#10;Descrizione generata automaticamente">
            <a:extLst>
              <a:ext uri="{FF2B5EF4-FFF2-40B4-BE49-F238E27FC236}">
                <a16:creationId xmlns:a16="http://schemas.microsoft.com/office/drawing/2014/main" id="{84B6563A-B30E-EE3B-B3E6-079581A2FA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335491" y="4478564"/>
            <a:ext cx="1440000" cy="1080000"/>
          </a:xfrm>
          <a:prstGeom prst="rect">
            <a:avLst/>
          </a:prstGeom>
        </p:spPr>
      </p:pic>
      <p:pic>
        <p:nvPicPr>
          <p:cNvPr id="11" name="Immagine 10" descr="Immagine che contiene edificio, tubo, ingegneria, acciaio&#10;&#10;Descrizione generata automaticamente">
            <a:extLst>
              <a:ext uri="{FF2B5EF4-FFF2-40B4-BE49-F238E27FC236}">
                <a16:creationId xmlns:a16="http://schemas.microsoft.com/office/drawing/2014/main" id="{9477F06D-DEBD-9BB2-50B3-A760D76676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3775886" y="4036013"/>
            <a:ext cx="1440000" cy="1080000"/>
          </a:xfrm>
          <a:prstGeom prst="rect">
            <a:avLst/>
          </a:prstGeom>
        </p:spPr>
      </p:pic>
      <p:pic>
        <p:nvPicPr>
          <p:cNvPr id="13" name="Immagine 12" descr="Immagine che contiene ingegneria, acciaio, industria, macchina&#10;&#10;Descrizione generata automaticamente">
            <a:extLst>
              <a:ext uri="{FF2B5EF4-FFF2-40B4-BE49-F238E27FC236}">
                <a16:creationId xmlns:a16="http://schemas.microsoft.com/office/drawing/2014/main" id="{46EAC471-1653-4CC8-F0CF-AF9B1EE91D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7950807" y="2204670"/>
            <a:ext cx="4603975" cy="3452981"/>
          </a:xfrm>
          <a:prstGeom prst="rect">
            <a:avLst/>
          </a:prstGeom>
        </p:spPr>
      </p:pic>
      <p:pic>
        <p:nvPicPr>
          <p:cNvPr id="15" name="Immagine 14" descr="Immagine che contiene acciaio, industria, tubo, metallo&#10;&#10;Descrizione generata automaticamente">
            <a:extLst>
              <a:ext uri="{FF2B5EF4-FFF2-40B4-BE49-F238E27FC236}">
                <a16:creationId xmlns:a16="http://schemas.microsoft.com/office/drawing/2014/main" id="{774EC05C-4AC6-853D-6B52-D9A6FFD9CD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2715" y="1705675"/>
            <a:ext cx="3434055" cy="4300677"/>
          </a:xfrm>
          <a:prstGeom prst="rect">
            <a:avLst/>
          </a:prstGeom>
        </p:spPr>
      </p:pic>
      <p:sp>
        <p:nvSpPr>
          <p:cNvPr id="18" name="CasellaDiTesto 17">
            <a:extLst>
              <a:ext uri="{FF2B5EF4-FFF2-40B4-BE49-F238E27FC236}">
                <a16:creationId xmlns:a16="http://schemas.microsoft.com/office/drawing/2014/main" id="{C800218D-D256-F3EE-52AC-484C90AD9802}"/>
              </a:ext>
            </a:extLst>
          </p:cNvPr>
          <p:cNvSpPr txBox="1"/>
          <p:nvPr/>
        </p:nvSpPr>
        <p:spPr>
          <a:xfrm>
            <a:off x="1420204" y="1120900"/>
            <a:ext cx="1260243" cy="584775"/>
          </a:xfrm>
          <a:prstGeom prst="rect">
            <a:avLst/>
          </a:prstGeom>
          <a:noFill/>
        </p:spPr>
        <p:txBody>
          <a:bodyPr wrap="square" rtlCol="0">
            <a:spAutoFit/>
          </a:bodyPr>
          <a:lstStyle/>
          <a:p>
            <a:r>
              <a:rPr lang="it-IT" sz="3200" b="1">
                <a:solidFill>
                  <a:srgbClr val="FF0000"/>
                </a:solidFill>
              </a:rPr>
              <a:t>2020</a:t>
            </a:r>
            <a:r>
              <a:rPr lang="it-IT" sz="1400" b="1">
                <a:solidFill>
                  <a:srgbClr val="0000CC"/>
                </a:solidFill>
              </a:rPr>
              <a:t> </a:t>
            </a:r>
          </a:p>
        </p:txBody>
      </p:sp>
      <p:sp>
        <p:nvSpPr>
          <p:cNvPr id="6" name="Titolo 1">
            <a:extLst>
              <a:ext uri="{FF2B5EF4-FFF2-40B4-BE49-F238E27FC236}">
                <a16:creationId xmlns:a16="http://schemas.microsoft.com/office/drawing/2014/main" id="{1C967A49-94B9-0541-447B-9318A31D1C71}"/>
              </a:ext>
            </a:extLst>
          </p:cNvPr>
          <p:cNvSpPr txBox="1">
            <a:spLocks/>
          </p:cNvSpPr>
          <p:nvPr/>
        </p:nvSpPr>
        <p:spPr>
          <a:xfrm>
            <a:off x="81102" y="34762"/>
            <a:ext cx="6810336" cy="815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a:solidFill>
                  <a:srgbClr val="FF0000"/>
                </a:solidFill>
              </a:rPr>
              <a:t>Ciclotrone Superconduttore</a:t>
            </a:r>
          </a:p>
        </p:txBody>
      </p:sp>
      <p:sp>
        <p:nvSpPr>
          <p:cNvPr id="10" name="CasellaDiTesto 17">
            <a:extLst>
              <a:ext uri="{FF2B5EF4-FFF2-40B4-BE49-F238E27FC236}">
                <a16:creationId xmlns:a16="http://schemas.microsoft.com/office/drawing/2014/main" id="{A7CFDCA4-E197-EA7F-5304-3A78CEF31C63}"/>
              </a:ext>
            </a:extLst>
          </p:cNvPr>
          <p:cNvSpPr txBox="1"/>
          <p:nvPr/>
        </p:nvSpPr>
        <p:spPr>
          <a:xfrm>
            <a:off x="9608929" y="1044398"/>
            <a:ext cx="1260243" cy="584775"/>
          </a:xfrm>
          <a:prstGeom prst="rect">
            <a:avLst/>
          </a:prstGeom>
          <a:noFill/>
        </p:spPr>
        <p:txBody>
          <a:bodyPr wrap="square" rtlCol="0">
            <a:spAutoFit/>
          </a:bodyPr>
          <a:lstStyle/>
          <a:p>
            <a:r>
              <a:rPr lang="it-IT" sz="3200" b="1">
                <a:solidFill>
                  <a:srgbClr val="FF0000"/>
                </a:solidFill>
              </a:rPr>
              <a:t>2023</a:t>
            </a:r>
            <a:r>
              <a:rPr lang="it-IT" sz="1400" b="1">
                <a:solidFill>
                  <a:srgbClr val="0000CC"/>
                </a:solidFill>
              </a:rPr>
              <a:t> </a:t>
            </a:r>
          </a:p>
        </p:txBody>
      </p:sp>
    </p:spTree>
    <p:extLst>
      <p:ext uri="{BB962C8B-B14F-4D97-AF65-F5344CB8AC3E}">
        <p14:creationId xmlns:p14="http://schemas.microsoft.com/office/powerpoint/2010/main" val="40064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75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C5DC364-A27C-D272-07C0-3C2F90B3A032}"/>
              </a:ext>
            </a:extLst>
          </p:cNvPr>
          <p:cNvGrpSpPr/>
          <p:nvPr/>
        </p:nvGrpSpPr>
        <p:grpSpPr>
          <a:xfrm>
            <a:off x="5871882" y="2127916"/>
            <a:ext cx="5943600" cy="1693411"/>
            <a:chOff x="6982199" y="1428737"/>
            <a:chExt cx="3888432" cy="2143140"/>
          </a:xfrm>
        </p:grpSpPr>
        <p:sp>
          <p:nvSpPr>
            <p:cNvPr id="2" name="Rettangolo arrotondato 1"/>
            <p:cNvSpPr/>
            <p:nvPr/>
          </p:nvSpPr>
          <p:spPr>
            <a:xfrm>
              <a:off x="6982199" y="1428737"/>
              <a:ext cx="3888432" cy="2143140"/>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p:cNvSpPr txBox="1"/>
            <p:nvPr/>
          </p:nvSpPr>
          <p:spPr>
            <a:xfrm>
              <a:off x="7054207" y="1500177"/>
              <a:ext cx="3783364" cy="1732141"/>
            </a:xfrm>
            <a:prstGeom prst="rect">
              <a:avLst/>
            </a:prstGeom>
            <a:noFill/>
          </p:spPr>
          <p:txBody>
            <a:bodyPr wrap="square" rtlCol="0">
              <a:spAutoFit/>
            </a:bodyPr>
            <a:lstStyle/>
            <a:p>
              <a:pPr algn="just">
                <a:lnSpc>
                  <a:spcPct val="120000"/>
                </a:lnSpc>
              </a:pPr>
              <a:r>
                <a:rPr lang="it-IT" err="1"/>
                <a:t>Extraction</a:t>
              </a:r>
              <a:r>
                <a:rPr lang="it-IT"/>
                <a:t> by stripping </a:t>
              </a:r>
              <a:r>
                <a:rPr lang="it-IT" err="1"/>
                <a:t>is</a:t>
              </a:r>
              <a:r>
                <a:rPr lang="it-IT"/>
                <a:t> </a:t>
              </a:r>
              <a:r>
                <a:rPr lang="it-IT" err="1"/>
                <a:t>based</a:t>
              </a:r>
              <a:r>
                <a:rPr lang="it-IT"/>
                <a:t> on the </a:t>
              </a:r>
              <a:r>
                <a:rPr lang="it-IT" err="1"/>
                <a:t>instantaneous</a:t>
              </a:r>
              <a:r>
                <a:rPr lang="it-IT"/>
                <a:t> </a:t>
              </a:r>
              <a:r>
                <a:rPr lang="it-IT" err="1"/>
                <a:t>change</a:t>
              </a:r>
              <a:r>
                <a:rPr lang="it-IT"/>
                <a:t> of the </a:t>
              </a:r>
              <a:r>
                <a:rPr lang="it-IT" err="1">
                  <a:solidFill>
                    <a:srgbClr val="FF0000"/>
                  </a:solidFill>
                </a:rPr>
                <a:t>magnetic</a:t>
              </a:r>
              <a:r>
                <a:rPr lang="it-IT">
                  <a:solidFill>
                    <a:srgbClr val="FF0000"/>
                  </a:solidFill>
                </a:rPr>
                <a:t> </a:t>
              </a:r>
              <a:r>
                <a:rPr lang="it-IT" err="1">
                  <a:solidFill>
                    <a:srgbClr val="FF0000"/>
                  </a:solidFill>
                </a:rPr>
                <a:t>rigidity</a:t>
              </a:r>
              <a:r>
                <a:rPr lang="it-IT">
                  <a:solidFill>
                    <a:srgbClr val="FF0000"/>
                  </a:solidFill>
                </a:rPr>
                <a:t> </a:t>
              </a:r>
              <a:r>
                <a:rPr lang="it-IT"/>
                <a:t>of the </a:t>
              </a:r>
              <a:r>
                <a:rPr lang="it-IT" err="1"/>
                <a:t>accelerated</a:t>
              </a:r>
              <a:r>
                <a:rPr lang="it-IT"/>
                <a:t> </a:t>
              </a:r>
              <a:r>
                <a:rPr lang="it-IT" err="1"/>
                <a:t>ion</a:t>
              </a:r>
              <a:r>
                <a:rPr lang="it-IT"/>
                <a:t>, </a:t>
              </a:r>
              <a:r>
                <a:rPr lang="it-IT" err="1"/>
                <a:t>when</a:t>
              </a:r>
              <a:r>
                <a:rPr lang="it-IT"/>
                <a:t> </a:t>
              </a:r>
              <a:r>
                <a:rPr lang="it-IT" err="1"/>
                <a:t>its</a:t>
              </a:r>
              <a:r>
                <a:rPr lang="it-IT"/>
                <a:t> </a:t>
              </a:r>
              <a:r>
                <a:rPr lang="it-IT" err="1">
                  <a:solidFill>
                    <a:srgbClr val="FF0000"/>
                  </a:solidFill>
                </a:rPr>
                <a:t>charge</a:t>
              </a:r>
              <a:r>
                <a:rPr lang="it-IT">
                  <a:solidFill>
                    <a:srgbClr val="FF0000"/>
                  </a:solidFill>
                </a:rPr>
                <a:t> state </a:t>
              </a:r>
              <a:r>
                <a:rPr lang="it-IT" err="1"/>
                <a:t>increases</a:t>
              </a:r>
              <a:r>
                <a:rPr lang="it-IT"/>
                <a:t> </a:t>
              </a:r>
              <a:r>
                <a:rPr lang="it-IT" err="1"/>
                <a:t>after</a:t>
              </a:r>
              <a:r>
                <a:rPr lang="it-IT"/>
                <a:t> </a:t>
              </a:r>
              <a:r>
                <a:rPr lang="it-IT" err="1"/>
                <a:t>crossing</a:t>
              </a:r>
              <a:r>
                <a:rPr lang="it-IT"/>
                <a:t> a </a:t>
              </a:r>
              <a:r>
                <a:rPr lang="it-IT" err="1"/>
                <a:t>thin</a:t>
              </a:r>
              <a:r>
                <a:rPr lang="it-IT"/>
                <a:t> </a:t>
              </a:r>
              <a:r>
                <a:rPr lang="it-IT">
                  <a:solidFill>
                    <a:srgbClr val="FF0000"/>
                  </a:solidFill>
                </a:rPr>
                <a:t>stripper</a:t>
              </a:r>
              <a:r>
                <a:rPr lang="it-IT"/>
                <a:t> </a:t>
              </a:r>
              <a:r>
                <a:rPr lang="it-IT" err="1"/>
                <a:t>foil</a:t>
              </a:r>
              <a:r>
                <a:rPr lang="it-IT"/>
                <a:t>   </a:t>
              </a:r>
              <a:endParaRPr lang="it-IT">
                <a:solidFill>
                  <a:srgbClr val="FF0000"/>
                </a:solidFill>
              </a:endParaRPr>
            </a:p>
          </p:txBody>
        </p:sp>
      </p:grpSp>
      <p:grpSp>
        <p:nvGrpSpPr>
          <p:cNvPr id="13" name="Gruppo 12"/>
          <p:cNvGrpSpPr/>
          <p:nvPr/>
        </p:nvGrpSpPr>
        <p:grpSpPr>
          <a:xfrm>
            <a:off x="552104" y="1621490"/>
            <a:ext cx="3920278" cy="3900774"/>
            <a:chOff x="107504" y="1516737"/>
            <a:chExt cx="4730551" cy="4616614"/>
          </a:xfrm>
        </p:grpSpPr>
        <p:pic>
          <p:nvPicPr>
            <p:cNvPr id="11" name="Immagine 10"/>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504" y="1516737"/>
              <a:ext cx="4730551" cy="4616614"/>
            </a:xfrm>
            <a:prstGeom prst="rect">
              <a:avLst/>
            </a:prstGeom>
          </p:spPr>
        </p:pic>
        <p:sp>
          <p:nvSpPr>
            <p:cNvPr id="10" name="Figura a mano libera 9"/>
            <p:cNvSpPr/>
            <p:nvPr/>
          </p:nvSpPr>
          <p:spPr>
            <a:xfrm>
              <a:off x="1379537" y="2720975"/>
              <a:ext cx="3149600" cy="2343150"/>
            </a:xfrm>
            <a:custGeom>
              <a:avLst/>
              <a:gdLst>
                <a:gd name="connsiteX0" fmla="*/ 1830388 w 3149600"/>
                <a:gd name="connsiteY0" fmla="*/ 1812925 h 2343150"/>
                <a:gd name="connsiteX1" fmla="*/ 1544638 w 3149600"/>
                <a:gd name="connsiteY1" fmla="*/ 2003425 h 2343150"/>
                <a:gd name="connsiteX2" fmla="*/ 944563 w 3149600"/>
                <a:gd name="connsiteY2" fmla="*/ 2089150 h 2343150"/>
                <a:gd name="connsiteX3" fmla="*/ 401638 w 3149600"/>
                <a:gd name="connsiteY3" fmla="*/ 1870075 h 2343150"/>
                <a:gd name="connsiteX4" fmla="*/ 58738 w 3149600"/>
                <a:gd name="connsiteY4" fmla="*/ 1374775 h 2343150"/>
                <a:gd name="connsiteX5" fmla="*/ 58738 w 3149600"/>
                <a:gd name="connsiteY5" fmla="*/ 774700 h 2343150"/>
                <a:gd name="connsiteX6" fmla="*/ 411163 w 3149600"/>
                <a:gd name="connsiteY6" fmla="*/ 288925 h 2343150"/>
                <a:gd name="connsiteX7" fmla="*/ 811213 w 3149600"/>
                <a:gd name="connsiteY7" fmla="*/ 88900 h 2343150"/>
                <a:gd name="connsiteX8" fmla="*/ 1325563 w 3149600"/>
                <a:gd name="connsiteY8" fmla="*/ 31750 h 2343150"/>
                <a:gd name="connsiteX9" fmla="*/ 1849438 w 3149600"/>
                <a:gd name="connsiteY9" fmla="*/ 279400 h 2343150"/>
                <a:gd name="connsiteX10" fmla="*/ 2201863 w 3149600"/>
                <a:gd name="connsiteY10" fmla="*/ 669925 h 2343150"/>
                <a:gd name="connsiteX11" fmla="*/ 3001963 w 3149600"/>
                <a:gd name="connsiteY11" fmla="*/ 2079625 h 2343150"/>
                <a:gd name="connsiteX12" fmla="*/ 3087688 w 3149600"/>
                <a:gd name="connsiteY12" fmla="*/ 2251075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9600" h="2343150">
                  <a:moveTo>
                    <a:pt x="1830388" y="1812925"/>
                  </a:moveTo>
                  <a:cubicBezTo>
                    <a:pt x="1761331" y="1885156"/>
                    <a:pt x="1692275" y="1957388"/>
                    <a:pt x="1544638" y="2003425"/>
                  </a:cubicBezTo>
                  <a:cubicBezTo>
                    <a:pt x="1397001" y="2049462"/>
                    <a:pt x="1135063" y="2111375"/>
                    <a:pt x="944563" y="2089150"/>
                  </a:cubicBezTo>
                  <a:cubicBezTo>
                    <a:pt x="754063" y="2066925"/>
                    <a:pt x="549276" y="1989138"/>
                    <a:pt x="401638" y="1870075"/>
                  </a:cubicBezTo>
                  <a:cubicBezTo>
                    <a:pt x="254000" y="1751012"/>
                    <a:pt x="115888" y="1557337"/>
                    <a:pt x="58738" y="1374775"/>
                  </a:cubicBezTo>
                  <a:cubicBezTo>
                    <a:pt x="1588" y="1192213"/>
                    <a:pt x="0" y="955675"/>
                    <a:pt x="58738" y="774700"/>
                  </a:cubicBezTo>
                  <a:cubicBezTo>
                    <a:pt x="117476" y="593725"/>
                    <a:pt x="285751" y="403225"/>
                    <a:pt x="411163" y="288925"/>
                  </a:cubicBezTo>
                  <a:cubicBezTo>
                    <a:pt x="536576" y="174625"/>
                    <a:pt x="658813" y="131762"/>
                    <a:pt x="811213" y="88900"/>
                  </a:cubicBezTo>
                  <a:cubicBezTo>
                    <a:pt x="963613" y="46038"/>
                    <a:pt x="1152526" y="0"/>
                    <a:pt x="1325563" y="31750"/>
                  </a:cubicBezTo>
                  <a:cubicBezTo>
                    <a:pt x="1498601" y="63500"/>
                    <a:pt x="1703388" y="173038"/>
                    <a:pt x="1849438" y="279400"/>
                  </a:cubicBezTo>
                  <a:cubicBezTo>
                    <a:pt x="1995488" y="385763"/>
                    <a:pt x="2009776" y="369888"/>
                    <a:pt x="2201863" y="669925"/>
                  </a:cubicBezTo>
                  <a:cubicBezTo>
                    <a:pt x="2393950" y="969962"/>
                    <a:pt x="2854326" y="1816100"/>
                    <a:pt x="3001963" y="2079625"/>
                  </a:cubicBezTo>
                  <a:cubicBezTo>
                    <a:pt x="3149600" y="2343150"/>
                    <a:pt x="3118644" y="2297112"/>
                    <a:pt x="3087688" y="2251075"/>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17" name="Group 16">
            <a:extLst>
              <a:ext uri="{FF2B5EF4-FFF2-40B4-BE49-F238E27FC236}">
                <a16:creationId xmlns:a16="http://schemas.microsoft.com/office/drawing/2014/main" id="{8AB6A3AD-B188-D6BC-93F1-8D26B1119441}"/>
              </a:ext>
            </a:extLst>
          </p:cNvPr>
          <p:cNvGrpSpPr/>
          <p:nvPr/>
        </p:nvGrpSpPr>
        <p:grpSpPr>
          <a:xfrm>
            <a:off x="5871882" y="4277855"/>
            <a:ext cx="5827059" cy="914395"/>
            <a:chOff x="6096000" y="5522264"/>
            <a:chExt cx="3888432" cy="1133484"/>
          </a:xfrm>
        </p:grpSpPr>
        <p:sp>
          <p:nvSpPr>
            <p:cNvPr id="12" name="Rettangolo arrotondato 11"/>
            <p:cNvSpPr/>
            <p:nvPr/>
          </p:nvSpPr>
          <p:spPr>
            <a:xfrm>
              <a:off x="6096000" y="5522264"/>
              <a:ext cx="3888432" cy="1133484"/>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CasellaDiTesto 13"/>
            <p:cNvSpPr txBox="1"/>
            <p:nvPr/>
          </p:nvSpPr>
          <p:spPr>
            <a:xfrm>
              <a:off x="6148534" y="5627341"/>
              <a:ext cx="3783364" cy="923330"/>
            </a:xfrm>
            <a:prstGeom prst="rect">
              <a:avLst/>
            </a:prstGeom>
            <a:noFill/>
          </p:spPr>
          <p:txBody>
            <a:bodyPr wrap="square" rtlCol="0">
              <a:spAutoFit/>
            </a:bodyPr>
            <a:lstStyle/>
            <a:p>
              <a:pPr algn="just"/>
              <a:r>
                <a:rPr lang="it-IT"/>
                <a:t>For </a:t>
              </a:r>
              <a:r>
                <a:rPr lang="it-IT" err="1"/>
                <a:t>ions</a:t>
              </a:r>
              <a:r>
                <a:rPr lang="it-IT"/>
                <a:t> with A&lt;40, and </a:t>
              </a:r>
              <a:r>
                <a:rPr lang="it-IT" err="1"/>
                <a:t>energies</a:t>
              </a:r>
              <a:r>
                <a:rPr lang="it-IT"/>
                <a:t> </a:t>
              </a:r>
              <a:r>
                <a:rPr lang="it-IT" err="1"/>
                <a:t>higher</a:t>
              </a:r>
              <a:r>
                <a:rPr lang="it-IT"/>
                <a:t> </a:t>
              </a:r>
              <a:r>
                <a:rPr lang="it-IT" err="1"/>
                <a:t>than</a:t>
              </a:r>
              <a:r>
                <a:rPr lang="it-IT"/>
                <a:t> 15 </a:t>
              </a:r>
              <a:r>
                <a:rPr lang="it-IT" err="1"/>
                <a:t>MeV</a:t>
              </a:r>
              <a:r>
                <a:rPr lang="it-IT"/>
                <a:t>/u, the </a:t>
              </a:r>
              <a:r>
                <a:rPr lang="it-IT" err="1"/>
                <a:t>abundance</a:t>
              </a:r>
              <a:r>
                <a:rPr lang="it-IT"/>
                <a:t> of q=Z </a:t>
              </a:r>
              <a:r>
                <a:rPr lang="it-IT" err="1"/>
                <a:t>exceeds</a:t>
              </a:r>
              <a:r>
                <a:rPr lang="it-IT"/>
                <a:t> 99%  </a:t>
              </a:r>
              <a:endParaRPr lang="it-IT">
                <a:solidFill>
                  <a:srgbClr val="FF0000"/>
                </a:solidFill>
              </a:endParaRPr>
            </a:p>
          </p:txBody>
        </p:sp>
      </p:grpSp>
      <p:sp>
        <p:nvSpPr>
          <p:cNvPr id="4" name="Titolo 1">
            <a:extLst>
              <a:ext uri="{FF2B5EF4-FFF2-40B4-BE49-F238E27FC236}">
                <a16:creationId xmlns:a16="http://schemas.microsoft.com/office/drawing/2014/main" id="{8DAF9C33-ED42-906D-41E0-5D421314FEE8}"/>
              </a:ext>
            </a:extLst>
          </p:cNvPr>
          <p:cNvSpPr txBox="1">
            <a:spLocks/>
          </p:cNvSpPr>
          <p:nvPr/>
        </p:nvSpPr>
        <p:spPr>
          <a:xfrm>
            <a:off x="81102" y="882811"/>
            <a:ext cx="11257458" cy="5891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err="1">
                <a:solidFill>
                  <a:srgbClr val="C00000"/>
                </a:solidFill>
                <a:latin typeface="+mn-lt"/>
              </a:rPr>
              <a:t>Extraction</a:t>
            </a:r>
            <a:r>
              <a:rPr lang="it-IT" sz="2800" b="1" dirty="0">
                <a:solidFill>
                  <a:srgbClr val="C00000"/>
                </a:solidFill>
                <a:latin typeface="+mn-lt"/>
              </a:rPr>
              <a:t> by stripping: High </a:t>
            </a:r>
            <a:r>
              <a:rPr lang="it-IT" sz="2800" b="1" dirty="0" err="1">
                <a:solidFill>
                  <a:srgbClr val="C00000"/>
                </a:solidFill>
                <a:latin typeface="+mn-lt"/>
              </a:rPr>
              <a:t>efficency</a:t>
            </a:r>
            <a:r>
              <a:rPr lang="it-IT" sz="2800" b="1" dirty="0">
                <a:solidFill>
                  <a:srgbClr val="C00000"/>
                </a:solidFill>
                <a:latin typeface="+mn-lt"/>
              </a:rPr>
              <a:t>-&gt; </a:t>
            </a:r>
            <a:r>
              <a:rPr lang="it-IT" sz="2800" b="1" dirty="0" err="1">
                <a:solidFill>
                  <a:srgbClr val="C00000"/>
                </a:solidFill>
                <a:latin typeface="+mn-lt"/>
              </a:rPr>
              <a:t>intensity</a:t>
            </a:r>
            <a:r>
              <a:rPr lang="it-IT" sz="2800" b="1" dirty="0">
                <a:solidFill>
                  <a:srgbClr val="C00000"/>
                </a:solidFill>
                <a:latin typeface="+mn-lt"/>
              </a:rPr>
              <a:t> gain of 100  </a:t>
            </a:r>
          </a:p>
        </p:txBody>
      </p:sp>
      <p:sp>
        <p:nvSpPr>
          <p:cNvPr id="3" name="Titolo 1">
            <a:extLst>
              <a:ext uri="{FF2B5EF4-FFF2-40B4-BE49-F238E27FC236}">
                <a16:creationId xmlns:a16="http://schemas.microsoft.com/office/drawing/2014/main" id="{B75C4B28-8A70-3B7E-E04A-D11DAED6634E}"/>
              </a:ext>
            </a:extLst>
          </p:cNvPr>
          <p:cNvSpPr txBox="1">
            <a:spLocks/>
          </p:cNvSpPr>
          <p:nvPr/>
        </p:nvSpPr>
        <p:spPr>
          <a:xfrm>
            <a:off x="81102" y="34762"/>
            <a:ext cx="9428658" cy="815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FF0000"/>
                </a:solidFill>
              </a:rPr>
              <a:t> </a:t>
            </a:r>
            <a:r>
              <a:rPr lang="it-IT" b="1" dirty="0" err="1">
                <a:solidFill>
                  <a:srgbClr val="FF0000"/>
                </a:solidFill>
              </a:rPr>
              <a:t>Upgraded</a:t>
            </a:r>
            <a:r>
              <a:rPr lang="it-IT" b="1" dirty="0">
                <a:solidFill>
                  <a:srgbClr val="FF0000"/>
                </a:solidFill>
              </a:rPr>
              <a:t> </a:t>
            </a:r>
            <a:r>
              <a:rPr lang="it-IT" b="1" dirty="0" err="1">
                <a:solidFill>
                  <a:srgbClr val="FF0000"/>
                </a:solidFill>
              </a:rPr>
              <a:t>Superconducting</a:t>
            </a:r>
            <a:r>
              <a:rPr lang="it-IT" b="1" dirty="0">
                <a:solidFill>
                  <a:srgbClr val="FF0000"/>
                </a:solidFill>
              </a:rPr>
              <a:t> </a:t>
            </a:r>
            <a:r>
              <a:rPr lang="it-IT" b="1" dirty="0" err="1">
                <a:solidFill>
                  <a:srgbClr val="FF0000"/>
                </a:solidFill>
              </a:rPr>
              <a:t>Cyclotron</a:t>
            </a:r>
            <a:endParaRPr lang="it-IT" b="1" dirty="0">
              <a:solidFill>
                <a:srgbClr val="FF0000"/>
              </a:solidFill>
            </a:endParaRPr>
          </a:p>
        </p:txBody>
      </p:sp>
      <p:sp>
        <p:nvSpPr>
          <p:cNvPr id="6" name="TextBox 5">
            <a:extLst>
              <a:ext uri="{FF2B5EF4-FFF2-40B4-BE49-F238E27FC236}">
                <a16:creationId xmlns:a16="http://schemas.microsoft.com/office/drawing/2014/main" id="{2008733E-7726-A322-9BC1-008D8E5179EA}"/>
              </a:ext>
            </a:extLst>
          </p:cNvPr>
          <p:cNvSpPr txBox="1"/>
          <p:nvPr/>
        </p:nvSpPr>
        <p:spPr>
          <a:xfrm>
            <a:off x="552104" y="5904340"/>
            <a:ext cx="2682688" cy="369332"/>
          </a:xfrm>
          <a:prstGeom prst="rect">
            <a:avLst/>
          </a:prstGeom>
          <a:noFill/>
        </p:spPr>
        <p:txBody>
          <a:bodyPr wrap="square">
            <a:spAutoFit/>
          </a:bodyPr>
          <a:lstStyle/>
          <a:p>
            <a:r>
              <a:rPr lang="it-IT" sz="1800" err="1">
                <a:solidFill>
                  <a:srgbClr val="FF0000"/>
                </a:solidFill>
              </a:rPr>
              <a:t>Ions</a:t>
            </a:r>
            <a:r>
              <a:rPr lang="it-IT" sz="1800">
                <a:solidFill>
                  <a:srgbClr val="FF0000"/>
                </a:solidFill>
              </a:rPr>
              <a:t> </a:t>
            </a:r>
            <a:r>
              <a:rPr lang="it-IT" sz="1800" err="1">
                <a:solidFill>
                  <a:srgbClr val="FF0000"/>
                </a:solidFill>
              </a:rPr>
              <a:t>Extracted</a:t>
            </a:r>
            <a:r>
              <a:rPr lang="it-IT" sz="1800">
                <a:solidFill>
                  <a:srgbClr val="FF0000"/>
                </a:solidFill>
              </a:rPr>
              <a:t> by Stripp</a:t>
            </a:r>
            <a:r>
              <a:rPr lang="it-IT">
                <a:solidFill>
                  <a:srgbClr val="FF0000"/>
                </a:solidFill>
              </a:rPr>
              <a:t>ing</a:t>
            </a:r>
            <a:endParaRPr lang="en-GB"/>
          </a:p>
        </p:txBody>
      </p:sp>
      <p:sp>
        <p:nvSpPr>
          <p:cNvPr id="15" name="TextBox 14">
            <a:extLst>
              <a:ext uri="{FF2B5EF4-FFF2-40B4-BE49-F238E27FC236}">
                <a16:creationId xmlns:a16="http://schemas.microsoft.com/office/drawing/2014/main" id="{25375836-1F29-7282-6831-4C6AD55F68AC}"/>
              </a:ext>
            </a:extLst>
          </p:cNvPr>
          <p:cNvSpPr txBox="1"/>
          <p:nvPr/>
        </p:nvSpPr>
        <p:spPr>
          <a:xfrm>
            <a:off x="4726552" y="5790523"/>
            <a:ext cx="3276779" cy="369332"/>
          </a:xfrm>
          <a:prstGeom prst="rect">
            <a:avLst/>
          </a:prstGeom>
          <a:noFill/>
        </p:spPr>
        <p:txBody>
          <a:bodyPr wrap="square">
            <a:spAutoFit/>
          </a:bodyPr>
          <a:lstStyle/>
          <a:p>
            <a:r>
              <a:rPr lang="it-IT" sz="1800" err="1">
                <a:solidFill>
                  <a:srgbClr val="FF0000"/>
                </a:solidFill>
              </a:rPr>
              <a:t>Ions</a:t>
            </a:r>
            <a:r>
              <a:rPr lang="it-IT" sz="1800">
                <a:solidFill>
                  <a:srgbClr val="FF0000"/>
                </a:solidFill>
              </a:rPr>
              <a:t> </a:t>
            </a:r>
            <a:r>
              <a:rPr lang="it-IT" sz="1800" err="1">
                <a:solidFill>
                  <a:srgbClr val="FF0000"/>
                </a:solidFill>
              </a:rPr>
              <a:t>Extracted</a:t>
            </a:r>
            <a:r>
              <a:rPr lang="it-IT" sz="1800">
                <a:solidFill>
                  <a:srgbClr val="FF0000"/>
                </a:solidFill>
              </a:rPr>
              <a:t> by </a:t>
            </a:r>
            <a:r>
              <a:rPr lang="it-IT" sz="1800" err="1">
                <a:solidFill>
                  <a:srgbClr val="FF0000"/>
                </a:solidFill>
              </a:rPr>
              <a:t>Deflection</a:t>
            </a:r>
            <a:endParaRPr lang="en-GB"/>
          </a:p>
        </p:txBody>
      </p:sp>
      <p:cxnSp>
        <p:nvCxnSpPr>
          <p:cNvPr id="19" name="Straight Arrow Connector 18">
            <a:extLst>
              <a:ext uri="{FF2B5EF4-FFF2-40B4-BE49-F238E27FC236}">
                <a16:creationId xmlns:a16="http://schemas.microsoft.com/office/drawing/2014/main" id="{0FE59B36-D995-E90D-4E56-AB5ADFDDD3E7}"/>
              </a:ext>
            </a:extLst>
          </p:cNvPr>
          <p:cNvCxnSpPr/>
          <p:nvPr/>
        </p:nvCxnSpPr>
        <p:spPr>
          <a:xfrm flipH="1" flipV="1">
            <a:off x="4580965" y="5357704"/>
            <a:ext cx="412376" cy="5466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EEB9F36-A06F-52BE-21F9-324197C81F6E}"/>
              </a:ext>
            </a:extLst>
          </p:cNvPr>
          <p:cNvCxnSpPr>
            <a:cxnSpLocks/>
          </p:cNvCxnSpPr>
          <p:nvPr/>
        </p:nvCxnSpPr>
        <p:spPr>
          <a:xfrm flipV="1">
            <a:off x="2187389" y="5439984"/>
            <a:ext cx="723928" cy="5296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5B60F0EE-4B79-F7E2-8F70-0CC5027199AC}"/>
              </a:ext>
            </a:extLst>
          </p:cNvPr>
          <p:cNvSpPr txBox="1">
            <a:spLocks/>
          </p:cNvSpPr>
          <p:nvPr/>
        </p:nvSpPr>
        <p:spPr>
          <a:xfrm>
            <a:off x="81101" y="34762"/>
            <a:ext cx="7938291" cy="815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err="1">
                <a:solidFill>
                  <a:srgbClr val="FF0000"/>
                </a:solidFill>
              </a:rPr>
              <a:t>Conditions</a:t>
            </a:r>
            <a:r>
              <a:rPr lang="it-IT" b="1" dirty="0">
                <a:solidFill>
                  <a:srgbClr val="FF0000"/>
                </a:solidFill>
              </a:rPr>
              <a:t> for Tandem </a:t>
            </a:r>
            <a:r>
              <a:rPr lang="it-IT" b="1" dirty="0" err="1">
                <a:solidFill>
                  <a:srgbClr val="FF0000"/>
                </a:solidFill>
              </a:rPr>
              <a:t>restart</a:t>
            </a:r>
            <a:endParaRPr lang="it-IT" b="1" dirty="0">
              <a:solidFill>
                <a:srgbClr val="FF0000"/>
              </a:solidFill>
            </a:endParaRPr>
          </a:p>
        </p:txBody>
      </p:sp>
      <p:sp>
        <p:nvSpPr>
          <p:cNvPr id="5" name="Titolo 1">
            <a:extLst>
              <a:ext uri="{FF2B5EF4-FFF2-40B4-BE49-F238E27FC236}">
                <a16:creationId xmlns:a16="http://schemas.microsoft.com/office/drawing/2014/main" id="{62E6784A-2A16-448A-0FC0-9C35881290C2}"/>
              </a:ext>
            </a:extLst>
          </p:cNvPr>
          <p:cNvSpPr txBox="1">
            <a:spLocks/>
          </p:cNvSpPr>
          <p:nvPr/>
        </p:nvSpPr>
        <p:spPr>
          <a:xfrm>
            <a:off x="81101" y="1261834"/>
            <a:ext cx="8306153" cy="3678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dirty="0">
                <a:solidFill>
                  <a:srgbClr val="002060"/>
                </a:solidFill>
              </a:rPr>
              <a:t>- </a:t>
            </a:r>
            <a:r>
              <a:rPr lang="it-IT" sz="2400" b="1" dirty="0" err="1">
                <a:solidFill>
                  <a:srgbClr val="002060"/>
                </a:solidFill>
              </a:rPr>
              <a:t>Completion</a:t>
            </a:r>
            <a:r>
              <a:rPr lang="it-IT" sz="2400" b="1" dirty="0">
                <a:solidFill>
                  <a:srgbClr val="002060"/>
                </a:solidFill>
              </a:rPr>
              <a:t> on </a:t>
            </a:r>
            <a:r>
              <a:rPr lang="it-IT" sz="2400" b="1" dirty="0" err="1">
                <a:solidFill>
                  <a:srgbClr val="002060"/>
                </a:solidFill>
              </a:rPr>
              <a:t>maintenance</a:t>
            </a:r>
            <a:endParaRPr lang="it-IT" sz="2400" b="1" dirty="0">
              <a:solidFill>
                <a:srgbClr val="002060"/>
              </a:solidFill>
            </a:endParaRPr>
          </a:p>
          <a:p>
            <a:r>
              <a:rPr lang="it-IT" sz="2400" b="1" dirty="0">
                <a:solidFill>
                  <a:srgbClr val="002060"/>
                </a:solidFill>
              </a:rPr>
              <a:t>	- ordine NEC 		(</a:t>
            </a:r>
            <a:r>
              <a:rPr lang="it-IT" sz="2400" b="1" dirty="0" err="1">
                <a:solidFill>
                  <a:srgbClr val="002060"/>
                </a:solidFill>
              </a:rPr>
              <a:t>may-june</a:t>
            </a:r>
            <a:r>
              <a:rPr lang="it-IT" sz="2400" b="1" dirty="0">
                <a:solidFill>
                  <a:srgbClr val="002060"/>
                </a:solidFill>
              </a:rPr>
              <a:t> ‘24)</a:t>
            </a:r>
          </a:p>
          <a:p>
            <a:r>
              <a:rPr lang="it-IT" sz="2400" b="1" dirty="0">
                <a:solidFill>
                  <a:srgbClr val="002060"/>
                </a:solidFill>
              </a:rPr>
              <a:t>	- air flow system	 </a:t>
            </a:r>
            <a:r>
              <a:rPr lang="it-IT" sz="2400" b="1" dirty="0" err="1">
                <a:solidFill>
                  <a:srgbClr val="002060"/>
                </a:solidFill>
              </a:rPr>
              <a:t>summer</a:t>
            </a:r>
            <a:r>
              <a:rPr lang="it-IT" sz="2400" b="1" dirty="0">
                <a:solidFill>
                  <a:srgbClr val="002060"/>
                </a:solidFill>
              </a:rPr>
              <a:t> ‘24</a:t>
            </a:r>
          </a:p>
          <a:p>
            <a:r>
              <a:rPr lang="it-IT" sz="2400" b="1" dirty="0">
                <a:solidFill>
                  <a:srgbClr val="002060"/>
                </a:solidFill>
              </a:rPr>
              <a:t>	- smoke detector	idem</a:t>
            </a:r>
          </a:p>
          <a:p>
            <a:endParaRPr lang="it-IT" sz="2400" b="1" dirty="0">
              <a:solidFill>
                <a:srgbClr val="002060"/>
              </a:solidFill>
            </a:endParaRPr>
          </a:p>
          <a:p>
            <a:r>
              <a:rPr lang="it-IT" sz="2400" b="1" dirty="0">
                <a:solidFill>
                  <a:srgbClr val="002060"/>
                </a:solidFill>
              </a:rPr>
              <a:t>	- test </a:t>
            </a:r>
            <a:r>
              <a:rPr lang="it-IT" sz="2400" b="1" dirty="0" err="1">
                <a:solidFill>
                  <a:srgbClr val="002060"/>
                </a:solidFill>
              </a:rPr>
              <a:t>w</a:t>
            </a:r>
            <a:r>
              <a:rPr lang="it-IT" sz="2400" b="1" dirty="0">
                <a:solidFill>
                  <a:srgbClr val="002060"/>
                </a:solidFill>
              </a:rPr>
              <a:t>/o </a:t>
            </a:r>
            <a:r>
              <a:rPr lang="it-IT" sz="2400" b="1" dirty="0" err="1">
                <a:solidFill>
                  <a:srgbClr val="002060"/>
                </a:solidFill>
              </a:rPr>
              <a:t>beam</a:t>
            </a:r>
            <a:r>
              <a:rPr lang="it-IT" sz="2400" b="1" dirty="0">
                <a:solidFill>
                  <a:srgbClr val="002060"/>
                </a:solidFill>
              </a:rPr>
              <a:t> 	fall’24</a:t>
            </a:r>
          </a:p>
          <a:p>
            <a:r>
              <a:rPr lang="it-IT" sz="2400" b="1" dirty="0">
                <a:solidFill>
                  <a:srgbClr val="002060"/>
                </a:solidFill>
              </a:rPr>
              <a:t>	- test with </a:t>
            </a:r>
            <a:r>
              <a:rPr lang="it-IT" sz="2400" b="1" dirty="0" err="1">
                <a:solidFill>
                  <a:srgbClr val="002060"/>
                </a:solidFill>
              </a:rPr>
              <a:t>beam</a:t>
            </a:r>
            <a:r>
              <a:rPr lang="it-IT" sz="2400" b="1" dirty="0">
                <a:solidFill>
                  <a:srgbClr val="002060"/>
                </a:solidFill>
              </a:rPr>
              <a:t> 	first </a:t>
            </a:r>
            <a:r>
              <a:rPr lang="it-IT" sz="2400" b="1" dirty="0" err="1">
                <a:solidFill>
                  <a:srgbClr val="002060"/>
                </a:solidFill>
              </a:rPr>
              <a:t>semester</a:t>
            </a:r>
            <a:r>
              <a:rPr lang="it-IT" sz="2400" b="1" dirty="0">
                <a:solidFill>
                  <a:srgbClr val="002060"/>
                </a:solidFill>
              </a:rPr>
              <a:t>  ‘25</a:t>
            </a:r>
          </a:p>
          <a:p>
            <a:endParaRPr lang="it-IT" sz="2400" b="1" dirty="0">
              <a:solidFill>
                <a:srgbClr val="002060"/>
              </a:solidFill>
            </a:endParaRPr>
          </a:p>
          <a:p>
            <a:r>
              <a:rPr lang="it-IT" sz="2400" b="1" dirty="0">
                <a:solidFill>
                  <a:srgbClr val="002060"/>
                </a:solidFill>
              </a:rPr>
              <a:t>- </a:t>
            </a:r>
            <a:r>
              <a:rPr lang="it-IT" sz="2400" b="1" dirty="0" err="1">
                <a:solidFill>
                  <a:srgbClr val="002060"/>
                </a:solidFill>
              </a:rPr>
              <a:t>Fire</a:t>
            </a:r>
            <a:r>
              <a:rPr lang="it-IT" sz="2400" b="1" dirty="0">
                <a:solidFill>
                  <a:srgbClr val="002060"/>
                </a:solidFill>
              </a:rPr>
              <a:t> </a:t>
            </a:r>
            <a:r>
              <a:rPr lang="it-IT" sz="2400" b="1" dirty="0" err="1">
                <a:solidFill>
                  <a:srgbClr val="002060"/>
                </a:solidFill>
              </a:rPr>
              <a:t>Safety</a:t>
            </a:r>
            <a:r>
              <a:rPr lang="it-IT" sz="2400" b="1" dirty="0">
                <a:solidFill>
                  <a:srgbClr val="002060"/>
                </a:solidFill>
              </a:rPr>
              <a:t> system	 march’24-june’25</a:t>
            </a:r>
          </a:p>
          <a:p>
            <a:endParaRPr lang="it-IT" sz="2400" b="1" dirty="0">
              <a:solidFill>
                <a:srgbClr val="002060"/>
              </a:solidFill>
            </a:endParaRPr>
          </a:p>
          <a:p>
            <a:r>
              <a:rPr lang="it-IT" sz="2400" b="1" dirty="0" err="1">
                <a:solidFill>
                  <a:srgbClr val="002060"/>
                </a:solidFill>
              </a:rPr>
              <a:t>Beam</a:t>
            </a:r>
            <a:r>
              <a:rPr lang="it-IT" sz="2400" b="1" dirty="0">
                <a:solidFill>
                  <a:srgbClr val="002060"/>
                </a:solidFill>
              </a:rPr>
              <a:t> to users			september’25</a:t>
            </a:r>
          </a:p>
          <a:p>
            <a:endParaRPr lang="it-IT" sz="2400" b="1" dirty="0">
              <a:solidFill>
                <a:srgbClr val="002060"/>
              </a:solidFill>
            </a:endParaRPr>
          </a:p>
        </p:txBody>
      </p:sp>
    </p:spTree>
    <p:extLst>
      <p:ext uri="{BB962C8B-B14F-4D97-AF65-F5344CB8AC3E}">
        <p14:creationId xmlns:p14="http://schemas.microsoft.com/office/powerpoint/2010/main" val="2468529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5B60F0EE-4B79-F7E2-8F70-0CC5027199AC}"/>
              </a:ext>
            </a:extLst>
          </p:cNvPr>
          <p:cNvSpPr txBox="1">
            <a:spLocks/>
          </p:cNvSpPr>
          <p:nvPr/>
        </p:nvSpPr>
        <p:spPr>
          <a:xfrm>
            <a:off x="81101" y="34762"/>
            <a:ext cx="8674016" cy="815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err="1">
                <a:solidFill>
                  <a:srgbClr val="FF0000"/>
                </a:solidFill>
              </a:rPr>
              <a:t>Conditions</a:t>
            </a:r>
            <a:r>
              <a:rPr lang="it-IT" b="1" dirty="0">
                <a:solidFill>
                  <a:srgbClr val="FF0000"/>
                </a:solidFill>
              </a:rPr>
              <a:t> for </a:t>
            </a:r>
            <a:r>
              <a:rPr lang="it-IT" b="1" dirty="0" err="1">
                <a:solidFill>
                  <a:srgbClr val="FF0000"/>
                </a:solidFill>
              </a:rPr>
              <a:t>Ciclotron</a:t>
            </a:r>
            <a:r>
              <a:rPr lang="it-IT" b="1" dirty="0">
                <a:solidFill>
                  <a:srgbClr val="FF0000"/>
                </a:solidFill>
              </a:rPr>
              <a:t> </a:t>
            </a:r>
            <a:r>
              <a:rPr lang="it-IT" b="1" dirty="0" err="1">
                <a:solidFill>
                  <a:srgbClr val="FF0000"/>
                </a:solidFill>
              </a:rPr>
              <a:t>restart</a:t>
            </a:r>
            <a:endParaRPr lang="it-IT" b="1" dirty="0">
              <a:solidFill>
                <a:srgbClr val="FF0000"/>
              </a:solidFill>
            </a:endParaRPr>
          </a:p>
        </p:txBody>
      </p:sp>
      <p:sp>
        <p:nvSpPr>
          <p:cNvPr id="2" name="Titolo 1">
            <a:extLst>
              <a:ext uri="{FF2B5EF4-FFF2-40B4-BE49-F238E27FC236}">
                <a16:creationId xmlns:a16="http://schemas.microsoft.com/office/drawing/2014/main" id="{3FFAD2CF-2F0B-6FCC-4B45-22D140ACB41A}"/>
              </a:ext>
            </a:extLst>
          </p:cNvPr>
          <p:cNvSpPr txBox="1">
            <a:spLocks/>
          </p:cNvSpPr>
          <p:nvPr/>
        </p:nvSpPr>
        <p:spPr>
          <a:xfrm>
            <a:off x="81101" y="1261834"/>
            <a:ext cx="8306153" cy="3678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dirty="0">
                <a:solidFill>
                  <a:srgbClr val="002060"/>
                </a:solidFill>
              </a:rPr>
              <a:t>- completamento manutenzioni @LNS</a:t>
            </a:r>
          </a:p>
          <a:p>
            <a:r>
              <a:rPr lang="it-IT" sz="2400" b="1" dirty="0">
                <a:solidFill>
                  <a:srgbClr val="002060"/>
                </a:solidFill>
              </a:rPr>
              <a:t>-</a:t>
            </a:r>
            <a:r>
              <a:rPr lang="it-IT" sz="2400" b="1" dirty="0" err="1">
                <a:solidFill>
                  <a:srgbClr val="002060"/>
                </a:solidFill>
              </a:rPr>
              <a:t>magnet&amp;cryostat</a:t>
            </a:r>
            <a:r>
              <a:rPr lang="it-IT" sz="2400" b="1" dirty="0">
                <a:solidFill>
                  <a:srgbClr val="002060"/>
                </a:solidFill>
              </a:rPr>
              <a:t> delivery 	december’24</a:t>
            </a:r>
          </a:p>
          <a:p>
            <a:r>
              <a:rPr lang="it-IT" sz="2400" b="1" dirty="0">
                <a:solidFill>
                  <a:srgbClr val="002060"/>
                </a:solidFill>
              </a:rPr>
              <a:t>- full set of </a:t>
            </a:r>
            <a:r>
              <a:rPr lang="it-IT" sz="2400" b="1" dirty="0" err="1">
                <a:solidFill>
                  <a:srgbClr val="002060"/>
                </a:solidFill>
              </a:rPr>
              <a:t>magnetic</a:t>
            </a:r>
            <a:r>
              <a:rPr lang="it-IT" sz="2400" b="1" dirty="0">
                <a:solidFill>
                  <a:srgbClr val="002060"/>
                </a:solidFill>
              </a:rPr>
              <a:t> </a:t>
            </a:r>
            <a:r>
              <a:rPr lang="it-IT" sz="2400" b="1" dirty="0" err="1">
                <a:solidFill>
                  <a:srgbClr val="002060"/>
                </a:solidFill>
              </a:rPr>
              <a:t>measurements</a:t>
            </a:r>
            <a:endParaRPr lang="it-IT" sz="2400" b="1" dirty="0">
              <a:solidFill>
                <a:srgbClr val="002060"/>
              </a:solidFill>
            </a:endParaRPr>
          </a:p>
          <a:p>
            <a:r>
              <a:rPr lang="it-IT" sz="2400" b="1" dirty="0">
                <a:solidFill>
                  <a:srgbClr val="002060"/>
                </a:solidFill>
              </a:rPr>
              <a:t>- </a:t>
            </a:r>
            <a:r>
              <a:rPr lang="it-IT" sz="2400" b="1" dirty="0" err="1">
                <a:solidFill>
                  <a:srgbClr val="002060"/>
                </a:solidFill>
              </a:rPr>
              <a:t>cyclotron</a:t>
            </a:r>
            <a:r>
              <a:rPr lang="it-IT" sz="2400" b="1" dirty="0">
                <a:solidFill>
                  <a:srgbClr val="002060"/>
                </a:solidFill>
              </a:rPr>
              <a:t> </a:t>
            </a:r>
            <a:r>
              <a:rPr lang="it-IT" sz="2400" b="1" dirty="0" err="1">
                <a:solidFill>
                  <a:srgbClr val="002060"/>
                </a:solidFill>
              </a:rPr>
              <a:t>fully</a:t>
            </a:r>
            <a:r>
              <a:rPr lang="it-IT" sz="2400" b="1" dirty="0">
                <a:solidFill>
                  <a:srgbClr val="002060"/>
                </a:solidFill>
              </a:rPr>
              <a:t> </a:t>
            </a:r>
            <a:r>
              <a:rPr lang="it-IT" sz="2400" b="1" dirty="0" err="1">
                <a:solidFill>
                  <a:srgbClr val="002060"/>
                </a:solidFill>
              </a:rPr>
              <a:t>assembled</a:t>
            </a:r>
            <a:r>
              <a:rPr lang="it-IT" sz="2400" b="1" dirty="0">
                <a:solidFill>
                  <a:srgbClr val="002060"/>
                </a:solidFill>
              </a:rPr>
              <a:t>	fall’25</a:t>
            </a:r>
          </a:p>
          <a:p>
            <a:r>
              <a:rPr lang="it-IT" sz="2400" b="1" dirty="0">
                <a:solidFill>
                  <a:srgbClr val="002060"/>
                </a:solidFill>
              </a:rPr>
              <a:t>	- test </a:t>
            </a:r>
            <a:r>
              <a:rPr lang="it-IT" sz="2400" b="1" dirty="0" err="1">
                <a:solidFill>
                  <a:srgbClr val="002060"/>
                </a:solidFill>
              </a:rPr>
              <a:t>w</a:t>
            </a:r>
            <a:r>
              <a:rPr lang="it-IT" sz="2400" b="1" dirty="0">
                <a:solidFill>
                  <a:srgbClr val="002060"/>
                </a:solidFill>
              </a:rPr>
              <a:t>/o </a:t>
            </a:r>
            <a:r>
              <a:rPr lang="it-IT" sz="2400" b="1" dirty="0" err="1">
                <a:solidFill>
                  <a:srgbClr val="002060"/>
                </a:solidFill>
              </a:rPr>
              <a:t>beam</a:t>
            </a:r>
            <a:r>
              <a:rPr lang="it-IT" sz="2400" b="1" dirty="0">
                <a:solidFill>
                  <a:srgbClr val="002060"/>
                </a:solidFill>
              </a:rPr>
              <a:t> 	first quarter  ‘26</a:t>
            </a:r>
          </a:p>
          <a:p>
            <a:r>
              <a:rPr lang="it-IT" sz="2400" b="1" dirty="0">
                <a:solidFill>
                  <a:srgbClr val="002060"/>
                </a:solidFill>
              </a:rPr>
              <a:t>	- test with </a:t>
            </a:r>
            <a:r>
              <a:rPr lang="it-IT" sz="2400" b="1" dirty="0" err="1">
                <a:solidFill>
                  <a:srgbClr val="002060"/>
                </a:solidFill>
              </a:rPr>
              <a:t>beam</a:t>
            </a:r>
            <a:r>
              <a:rPr lang="it-IT" sz="2400" b="1" dirty="0">
                <a:solidFill>
                  <a:srgbClr val="002060"/>
                </a:solidFill>
              </a:rPr>
              <a:t> 	</a:t>
            </a:r>
            <a:r>
              <a:rPr lang="it-IT" sz="2400" b="1" dirty="0" err="1">
                <a:solidFill>
                  <a:srgbClr val="002060"/>
                </a:solidFill>
              </a:rPr>
              <a:t>summer</a:t>
            </a:r>
            <a:r>
              <a:rPr lang="it-IT" sz="2400" b="1" dirty="0">
                <a:solidFill>
                  <a:srgbClr val="002060"/>
                </a:solidFill>
              </a:rPr>
              <a:t> ‘26</a:t>
            </a:r>
          </a:p>
          <a:p>
            <a:endParaRPr lang="it-IT" sz="2400" b="1" dirty="0">
              <a:solidFill>
                <a:srgbClr val="002060"/>
              </a:solidFill>
            </a:endParaRPr>
          </a:p>
          <a:p>
            <a:r>
              <a:rPr lang="it-IT" sz="2400" b="1" dirty="0">
                <a:solidFill>
                  <a:srgbClr val="002060"/>
                </a:solidFill>
              </a:rPr>
              <a:t>- </a:t>
            </a:r>
            <a:r>
              <a:rPr lang="it-IT" sz="2400" b="1" dirty="0" err="1">
                <a:solidFill>
                  <a:srgbClr val="002060"/>
                </a:solidFill>
              </a:rPr>
              <a:t>Fire</a:t>
            </a:r>
            <a:r>
              <a:rPr lang="it-IT" sz="2400" b="1" dirty="0">
                <a:solidFill>
                  <a:srgbClr val="002060"/>
                </a:solidFill>
              </a:rPr>
              <a:t> </a:t>
            </a:r>
            <a:r>
              <a:rPr lang="it-IT" sz="2400" b="1" dirty="0" err="1">
                <a:solidFill>
                  <a:srgbClr val="002060"/>
                </a:solidFill>
              </a:rPr>
              <a:t>safety</a:t>
            </a:r>
            <a:r>
              <a:rPr lang="it-IT" sz="2400" b="1" dirty="0">
                <a:solidFill>
                  <a:srgbClr val="002060"/>
                </a:solidFill>
              </a:rPr>
              <a:t> system			 july’24-december’25</a:t>
            </a:r>
          </a:p>
          <a:p>
            <a:endParaRPr lang="it-IT" sz="2400" b="1" dirty="0">
              <a:solidFill>
                <a:srgbClr val="002060"/>
              </a:solidFill>
            </a:endParaRPr>
          </a:p>
          <a:p>
            <a:r>
              <a:rPr lang="it-IT" sz="2400" b="1" dirty="0" err="1">
                <a:solidFill>
                  <a:srgbClr val="002060"/>
                </a:solidFill>
              </a:rPr>
              <a:t>Beam</a:t>
            </a:r>
            <a:r>
              <a:rPr lang="it-IT" sz="2400" b="1" dirty="0">
                <a:solidFill>
                  <a:srgbClr val="002060"/>
                </a:solidFill>
              </a:rPr>
              <a:t> to users			last quarter ‘26</a:t>
            </a:r>
          </a:p>
          <a:p>
            <a:endParaRPr lang="it-IT" sz="2400" b="1" dirty="0">
              <a:solidFill>
                <a:srgbClr val="002060"/>
              </a:solidFill>
            </a:endParaRPr>
          </a:p>
        </p:txBody>
      </p:sp>
    </p:spTree>
    <p:extLst>
      <p:ext uri="{BB962C8B-B14F-4D97-AF65-F5344CB8AC3E}">
        <p14:creationId xmlns:p14="http://schemas.microsoft.com/office/powerpoint/2010/main" val="3935910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e 4">
            <a:extLst>
              <a:ext uri="{FF2B5EF4-FFF2-40B4-BE49-F238E27FC236}">
                <a16:creationId xmlns:a16="http://schemas.microsoft.com/office/drawing/2014/main" id="{7711D51D-4A8C-C3B7-6A4D-B0E14B11E6B8}"/>
              </a:ext>
            </a:extLst>
          </p:cNvPr>
          <p:cNvSpPr/>
          <p:nvPr/>
        </p:nvSpPr>
        <p:spPr>
          <a:xfrm>
            <a:off x="2573754" y="1101508"/>
            <a:ext cx="7236214" cy="4899242"/>
          </a:xfrm>
          <a:prstGeom prst="ellipse">
            <a:avLst/>
          </a:prstGeom>
          <a:solidFill>
            <a:schemeClr val="bg2">
              <a:alpha val="52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grpSp>
        <p:nvGrpSpPr>
          <p:cNvPr id="32" name="Gruppo 14">
            <a:extLst>
              <a:ext uri="{FF2B5EF4-FFF2-40B4-BE49-F238E27FC236}">
                <a16:creationId xmlns:a16="http://schemas.microsoft.com/office/drawing/2014/main" id="{63348E75-926F-2BE8-3524-8D48ED25A5A3}"/>
              </a:ext>
            </a:extLst>
          </p:cNvPr>
          <p:cNvGrpSpPr/>
          <p:nvPr/>
        </p:nvGrpSpPr>
        <p:grpSpPr>
          <a:xfrm>
            <a:off x="3836462" y="1477229"/>
            <a:ext cx="4474050" cy="4210219"/>
            <a:chOff x="9160208" y="32068007"/>
            <a:chExt cx="1585723" cy="1584076"/>
          </a:xfrm>
        </p:grpSpPr>
        <p:pic>
          <p:nvPicPr>
            <p:cNvPr id="33" name="Immagine 21">
              <a:extLst>
                <a:ext uri="{FF2B5EF4-FFF2-40B4-BE49-F238E27FC236}">
                  <a16:creationId xmlns:a16="http://schemas.microsoft.com/office/drawing/2014/main" id="{27D7996A-1DD2-0440-BCF8-4128F9B123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6" b="96528" l="24063" r="77578"/>
                      </a14:imgEffect>
                    </a14:imgLayer>
                  </a14:imgProps>
                </a:ext>
                <a:ext uri="{28A0092B-C50C-407E-A947-70E740481C1C}">
                  <a14:useLocalDpi xmlns:a14="http://schemas.microsoft.com/office/drawing/2010/main" val="0"/>
                </a:ext>
              </a:extLst>
            </a:blip>
            <a:srcRect l="23781" t="2062" r="21555" b="3307"/>
            <a:stretch/>
          </p:blipFill>
          <p:spPr>
            <a:xfrm>
              <a:off x="9160208" y="32104615"/>
              <a:ext cx="1585723" cy="1544085"/>
            </a:xfrm>
            <a:prstGeom prst="rect">
              <a:avLst/>
            </a:prstGeom>
          </p:spPr>
        </p:pic>
        <p:pic>
          <p:nvPicPr>
            <p:cNvPr id="34" name="Immagine 22">
              <a:extLst>
                <a:ext uri="{FF2B5EF4-FFF2-40B4-BE49-F238E27FC236}">
                  <a16:creationId xmlns:a16="http://schemas.microsoft.com/office/drawing/2014/main" id="{FC3DFFA3-A179-9B8E-0CC7-8651F7EEE75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141" b="82273" l="10000" r="90000"/>
                      </a14:imgEffect>
                    </a14:imgLayer>
                  </a14:imgProps>
                </a:ext>
                <a:ext uri="{28A0092B-C50C-407E-A947-70E740481C1C}">
                  <a14:useLocalDpi xmlns:a14="http://schemas.microsoft.com/office/drawing/2010/main" val="0"/>
                </a:ext>
              </a:extLst>
            </a:blip>
            <a:srcRect b="8586"/>
            <a:stretch/>
          </p:blipFill>
          <p:spPr>
            <a:xfrm rot="18780140">
              <a:off x="9124580" y="32166177"/>
              <a:ext cx="1584076" cy="1387736"/>
            </a:xfrm>
            <a:prstGeom prst="rect">
              <a:avLst/>
            </a:prstGeom>
          </p:spPr>
        </p:pic>
      </p:grpSp>
      <p:pic>
        <p:nvPicPr>
          <p:cNvPr id="35" name="Immagine 6">
            <a:extLst>
              <a:ext uri="{FF2B5EF4-FFF2-40B4-BE49-F238E27FC236}">
                <a16:creationId xmlns:a16="http://schemas.microsoft.com/office/drawing/2014/main" id="{6F9E2B9B-48AD-7AD9-039D-4A12B9565E6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349658" y="1920968"/>
            <a:ext cx="1282537" cy="102746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pic>
      <p:pic>
        <p:nvPicPr>
          <p:cNvPr id="36" name="Immagine 7">
            <a:extLst>
              <a:ext uri="{FF2B5EF4-FFF2-40B4-BE49-F238E27FC236}">
                <a16:creationId xmlns:a16="http://schemas.microsoft.com/office/drawing/2014/main" id="{A2E1B26F-693A-2EA8-5919-EB347933B16C}"/>
              </a:ext>
            </a:extLst>
          </p:cNvPr>
          <p:cNvPicPr>
            <a:picLocks/>
          </p:cNvPicPr>
          <p:nvPr/>
        </p:nvPicPr>
        <p:blipFill>
          <a:blip r:embed="rId7" cstate="print"/>
          <a:stretch>
            <a:fillRect/>
          </a:stretch>
        </p:blipFill>
        <p:spPr>
          <a:xfrm>
            <a:off x="6984657" y="3903792"/>
            <a:ext cx="1282537" cy="1027462"/>
          </a:xfrm>
          <a:prstGeom prst="rect">
            <a:avLst/>
          </a:prstGeom>
          <a:ln w="38100" cap="sq">
            <a:noFill/>
            <a:prstDash val="solid"/>
            <a:miter lim="800000"/>
          </a:ln>
          <a:effectLst/>
        </p:spPr>
      </p:pic>
      <p:pic>
        <p:nvPicPr>
          <p:cNvPr id="37" name="Picture 13" descr="https://lh4.googleusercontent.com/d3WaS81mYsklzL2EuwrqDuepMzMbkdRd7fJwVhGhLHdt3AHSciKx32eDvVCu94GKvYa3jOH3oa5AOIAI1QDaGtBhcTLevhtk2uVAYq_342yOG0Vx4t5BsRP7JZxJQGbsoCCqd8s9gWk">
            <a:extLst>
              <a:ext uri="{FF2B5EF4-FFF2-40B4-BE49-F238E27FC236}">
                <a16:creationId xmlns:a16="http://schemas.microsoft.com/office/drawing/2014/main" id="{FCAC79CF-C71B-1CDF-ADB9-2F458BA2AED7}"/>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9635" y="2730968"/>
            <a:ext cx="1282537" cy="1027462"/>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15" descr="https://lh4.googleusercontent.com/HFxAISZefSrodImAvbSoEWlwfohCUOg2YnZZ2Mn8hMMd3ejFSN98dKnLdSF0meuJnOoNoM8ySNdRWHI8_7cZ9C3sRdDde49mWTKg3_7OiFhU4ysd4PxJOO5zFg41R2BiL37w28zfxN4">
            <a:extLst>
              <a:ext uri="{FF2B5EF4-FFF2-40B4-BE49-F238E27FC236}">
                <a16:creationId xmlns:a16="http://schemas.microsoft.com/office/drawing/2014/main" id="{2A51A69B-BCCF-5E70-EC9F-B0CD56FB94E5}"/>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5165" y="1920968"/>
            <a:ext cx="1282537" cy="1027462"/>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Immagine 10">
            <a:extLst>
              <a:ext uri="{FF2B5EF4-FFF2-40B4-BE49-F238E27FC236}">
                <a16:creationId xmlns:a16="http://schemas.microsoft.com/office/drawing/2014/main" id="{0F10E002-D487-F7C4-BBB4-EE925438E4CD}"/>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3296461" y="3897913"/>
            <a:ext cx="1282537" cy="10274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0" name="Immagine 11">
            <a:extLst>
              <a:ext uri="{FF2B5EF4-FFF2-40B4-BE49-F238E27FC236}">
                <a16:creationId xmlns:a16="http://schemas.microsoft.com/office/drawing/2014/main" id="{056047E3-94F6-17C5-59F7-BE57476F70FE}"/>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7549635" y="4707913"/>
            <a:ext cx="1282537" cy="1027462"/>
          </a:xfrm>
          <a:prstGeom prst="rect">
            <a:avLst/>
          </a:prstGeom>
          <a:ln>
            <a:solidFill>
              <a:schemeClr val="tx1"/>
            </a:solidFill>
          </a:ln>
        </p:spPr>
      </p:pic>
      <p:pic>
        <p:nvPicPr>
          <p:cNvPr id="41" name="Immagine 12" descr="pet tac.jpg">
            <a:extLst>
              <a:ext uri="{FF2B5EF4-FFF2-40B4-BE49-F238E27FC236}">
                <a16:creationId xmlns:a16="http://schemas.microsoft.com/office/drawing/2014/main" id="{FEECBC73-92E8-F884-C838-C3EBF18C39E4}"/>
              </a:ext>
            </a:extLst>
          </p:cNvPr>
          <p:cNvPicPr>
            <a:picLocks/>
          </p:cNvPicPr>
          <p:nvPr/>
        </p:nvPicPr>
        <p:blipFill>
          <a:blip r:embed="rId12"/>
          <a:stretch>
            <a:fillRect/>
          </a:stretch>
        </p:blipFill>
        <p:spPr>
          <a:xfrm>
            <a:off x="2384282" y="2744075"/>
            <a:ext cx="1282537" cy="1014355"/>
          </a:xfrm>
          <a:prstGeom prst="rect">
            <a:avLst/>
          </a:prstGeom>
          <a:ln w="9525" cap="sq">
            <a:solidFill>
              <a:schemeClr val="tx1"/>
            </a:solidFill>
            <a:prstDash val="solid"/>
            <a:miter lim="800000"/>
          </a:ln>
          <a:effectLst/>
        </p:spPr>
      </p:pic>
      <p:pic>
        <p:nvPicPr>
          <p:cNvPr id="42" name="Picture 4" descr="https://lh5.googleusercontent.com/FNxTPr8fAbak0HG_uYpy4yby9sCj7sGNNg6XzNM0pTATEFtG3YPue47Vs0poA8AQ1AOu5W97-Q13L3mgOh9ih9THv6M1weVxz6Dg230n_E4fKsnUWsFVDZiCcBkRY8c514TOhj2r">
            <a:extLst>
              <a:ext uri="{FF2B5EF4-FFF2-40B4-BE49-F238E27FC236}">
                <a16:creationId xmlns:a16="http://schemas.microsoft.com/office/drawing/2014/main" id="{175E5AC2-F1F9-ED8E-A65D-8226425F482F}"/>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4659" y="4737140"/>
            <a:ext cx="1282537" cy="102746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49" name="Rettangolo 25">
            <a:extLst>
              <a:ext uri="{FF2B5EF4-FFF2-40B4-BE49-F238E27FC236}">
                <a16:creationId xmlns:a16="http://schemas.microsoft.com/office/drawing/2014/main" id="{32CA1CBB-7380-262B-3C95-01FE589F3CB4}"/>
              </a:ext>
            </a:extLst>
          </p:cNvPr>
          <p:cNvSpPr/>
          <p:nvPr/>
        </p:nvSpPr>
        <p:spPr>
          <a:xfrm rot="18850762">
            <a:off x="5841817" y="3950045"/>
            <a:ext cx="1745597" cy="276999"/>
          </a:xfrm>
          <a:prstGeom prst="rect">
            <a:avLst/>
          </a:prstGeom>
        </p:spPr>
        <p:txBody>
          <a:bodyPr wrap="square">
            <a:spAutoFit/>
          </a:bodyPr>
          <a:lstStyle/>
          <a:p>
            <a:r>
              <a:rPr lang="en-GB" sz="1200" dirty="0" err="1">
                <a:ln>
                  <a:solidFill>
                    <a:schemeClr val="tx2">
                      <a:lumMod val="60000"/>
                      <a:lumOff val="40000"/>
                    </a:schemeClr>
                  </a:solidFill>
                </a:ln>
                <a:solidFill>
                  <a:schemeClr val="bg1"/>
                </a:solidFill>
                <a:latin typeface="Comic Sans MS"/>
                <a:ea typeface="Cambria" panose="02040503050406030204" pitchFamily="18" charset="0"/>
                <a:cs typeface="Comic Sans MS"/>
              </a:rPr>
              <a:t>RadioBiology</a:t>
            </a:r>
            <a:r>
              <a:rPr lang="en-GB" sz="1200" dirty="0">
                <a:ln>
                  <a:solidFill>
                    <a:schemeClr val="tx2">
                      <a:lumMod val="60000"/>
                      <a:lumOff val="40000"/>
                    </a:schemeClr>
                  </a:solidFill>
                </a:ln>
                <a:solidFill>
                  <a:schemeClr val="bg1"/>
                </a:solidFill>
                <a:latin typeface="Comic Sans MS"/>
                <a:ea typeface="Cambria" panose="02040503050406030204" pitchFamily="18" charset="0"/>
                <a:cs typeface="Comic Sans MS"/>
              </a:rPr>
              <a:t> Lab</a:t>
            </a:r>
            <a:endParaRPr lang="it-IT" sz="1200" dirty="0">
              <a:ln>
                <a:solidFill>
                  <a:schemeClr val="tx2">
                    <a:lumMod val="60000"/>
                    <a:lumOff val="40000"/>
                  </a:schemeClr>
                </a:solidFill>
              </a:ln>
              <a:solidFill>
                <a:schemeClr val="bg1"/>
              </a:solidFill>
              <a:latin typeface="Comic Sans MS"/>
              <a:cs typeface="Comic Sans MS"/>
            </a:endParaRPr>
          </a:p>
        </p:txBody>
      </p:sp>
      <p:sp>
        <p:nvSpPr>
          <p:cNvPr id="50" name="Rettangolo 26">
            <a:extLst>
              <a:ext uri="{FF2B5EF4-FFF2-40B4-BE49-F238E27FC236}">
                <a16:creationId xmlns:a16="http://schemas.microsoft.com/office/drawing/2014/main" id="{F738D564-7D52-BC81-F68B-D0C6CDF1872E}"/>
              </a:ext>
            </a:extLst>
          </p:cNvPr>
          <p:cNvSpPr/>
          <p:nvPr/>
        </p:nvSpPr>
        <p:spPr>
          <a:xfrm rot="2983429">
            <a:off x="6089387" y="2860067"/>
            <a:ext cx="1041896" cy="276999"/>
          </a:xfrm>
          <a:prstGeom prst="rect">
            <a:avLst/>
          </a:prstGeom>
        </p:spPr>
        <p:txBody>
          <a:bodyPr wrap="square">
            <a:spAutoFit/>
          </a:bodyPr>
          <a:lstStyle/>
          <a:p>
            <a:r>
              <a:rPr lang="en-GB" sz="1200" dirty="0">
                <a:ln>
                  <a:solidFill>
                    <a:schemeClr val="tx2">
                      <a:lumMod val="60000"/>
                      <a:lumOff val="40000"/>
                    </a:schemeClr>
                  </a:solidFill>
                </a:ln>
                <a:solidFill>
                  <a:schemeClr val="bg1"/>
                </a:solidFill>
                <a:latin typeface="Comic Sans MS"/>
                <a:ea typeface="Cambria" panose="02040503050406030204" pitchFamily="18" charset="0"/>
                <a:cs typeface="Comic Sans MS"/>
              </a:rPr>
              <a:t>Cyclotron</a:t>
            </a:r>
          </a:p>
        </p:txBody>
      </p:sp>
      <p:sp>
        <p:nvSpPr>
          <p:cNvPr id="51" name="Rettangolo 27">
            <a:extLst>
              <a:ext uri="{FF2B5EF4-FFF2-40B4-BE49-F238E27FC236}">
                <a16:creationId xmlns:a16="http://schemas.microsoft.com/office/drawing/2014/main" id="{52384542-EF18-8B5F-0DE6-624CD06ECFD5}"/>
              </a:ext>
            </a:extLst>
          </p:cNvPr>
          <p:cNvSpPr/>
          <p:nvPr/>
        </p:nvSpPr>
        <p:spPr>
          <a:xfrm rot="2615579">
            <a:off x="4910119" y="4273143"/>
            <a:ext cx="945434" cy="276999"/>
          </a:xfrm>
          <a:prstGeom prst="rect">
            <a:avLst/>
          </a:prstGeom>
        </p:spPr>
        <p:txBody>
          <a:bodyPr wrap="square">
            <a:spAutoFit/>
          </a:bodyPr>
          <a:lstStyle/>
          <a:p>
            <a:r>
              <a:rPr lang="en-GB" sz="1200" dirty="0">
                <a:ln>
                  <a:solidFill>
                    <a:schemeClr val="tx2">
                      <a:lumMod val="60000"/>
                      <a:lumOff val="40000"/>
                    </a:schemeClr>
                  </a:solidFill>
                </a:ln>
                <a:solidFill>
                  <a:schemeClr val="bg1"/>
                </a:solidFill>
                <a:latin typeface="Comic Sans MS"/>
                <a:ea typeface="Cambria" panose="02040503050406030204" pitchFamily="18" charset="0"/>
                <a:cs typeface="Comic Sans MS"/>
              </a:rPr>
              <a:t>CATANA</a:t>
            </a:r>
            <a:endParaRPr lang="it-IT" sz="1200" dirty="0">
              <a:ln>
                <a:solidFill>
                  <a:schemeClr val="tx2">
                    <a:lumMod val="60000"/>
                    <a:lumOff val="40000"/>
                  </a:schemeClr>
                </a:solidFill>
              </a:ln>
              <a:solidFill>
                <a:schemeClr val="bg1"/>
              </a:solidFill>
              <a:latin typeface="Comic Sans MS"/>
              <a:cs typeface="Comic Sans MS"/>
            </a:endParaRPr>
          </a:p>
        </p:txBody>
      </p:sp>
      <p:sp>
        <p:nvSpPr>
          <p:cNvPr id="52" name="Rettangolo 28">
            <a:extLst>
              <a:ext uri="{FF2B5EF4-FFF2-40B4-BE49-F238E27FC236}">
                <a16:creationId xmlns:a16="http://schemas.microsoft.com/office/drawing/2014/main" id="{5CB2DF04-4F33-7B90-4C9F-24703B10F629}"/>
              </a:ext>
            </a:extLst>
          </p:cNvPr>
          <p:cNvSpPr/>
          <p:nvPr/>
        </p:nvSpPr>
        <p:spPr>
          <a:xfrm rot="18850762">
            <a:off x="4739040" y="2867093"/>
            <a:ext cx="1110140" cy="276999"/>
          </a:xfrm>
          <a:prstGeom prst="rect">
            <a:avLst/>
          </a:prstGeom>
        </p:spPr>
        <p:txBody>
          <a:bodyPr wrap="square">
            <a:spAutoFit/>
          </a:bodyPr>
          <a:lstStyle/>
          <a:p>
            <a:r>
              <a:rPr lang="en-GB" sz="1200" dirty="0">
                <a:ln>
                  <a:solidFill>
                    <a:schemeClr val="tx2">
                      <a:lumMod val="60000"/>
                      <a:lumOff val="40000"/>
                    </a:schemeClr>
                  </a:solidFill>
                </a:ln>
                <a:solidFill>
                  <a:schemeClr val="bg1"/>
                </a:solidFill>
                <a:latin typeface="Comic Sans MS"/>
                <a:ea typeface="Cambria" panose="02040503050406030204" pitchFamily="18" charset="0"/>
                <a:cs typeface="Comic Sans MS"/>
              </a:rPr>
              <a:t>Preclinical</a:t>
            </a:r>
            <a:endParaRPr lang="it-IT" sz="1200" dirty="0">
              <a:ln>
                <a:solidFill>
                  <a:schemeClr val="tx2">
                    <a:lumMod val="60000"/>
                    <a:lumOff val="40000"/>
                  </a:schemeClr>
                </a:solidFill>
              </a:ln>
              <a:solidFill>
                <a:schemeClr val="bg1"/>
              </a:solidFill>
              <a:latin typeface="Comic Sans MS"/>
              <a:cs typeface="Comic Sans MS"/>
            </a:endParaRPr>
          </a:p>
        </p:txBody>
      </p:sp>
      <p:pic>
        <p:nvPicPr>
          <p:cNvPr id="54" name="Picture 6">
            <a:extLst>
              <a:ext uri="{FF2B5EF4-FFF2-40B4-BE49-F238E27FC236}">
                <a16:creationId xmlns:a16="http://schemas.microsoft.com/office/drawing/2014/main" id="{8B38C2F6-7461-32AB-34CA-0B9A153EC84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67194" y="4141751"/>
            <a:ext cx="854471" cy="551543"/>
          </a:xfrm>
          <a:prstGeom prst="rect">
            <a:avLst/>
          </a:prstGeom>
          <a:noFill/>
          <a:ln>
            <a:solidFill>
              <a:schemeClr val="accent5"/>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5" name="Immagine 15">
            <a:extLst>
              <a:ext uri="{FF2B5EF4-FFF2-40B4-BE49-F238E27FC236}">
                <a16:creationId xmlns:a16="http://schemas.microsoft.com/office/drawing/2014/main" id="{7F912BFA-9B46-B6B4-BB03-05963F6DFD8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77701" y="2196067"/>
            <a:ext cx="891653" cy="496335"/>
          </a:xfrm>
          <a:prstGeom prst="rect">
            <a:avLst/>
          </a:prstGeom>
          <a:noFill/>
          <a:ln>
            <a:solidFill>
              <a:schemeClr val="accent5"/>
            </a:solidFill>
          </a:ln>
          <a:extLst>
            <a:ext uri="{909E8E84-426E-40dd-AFC4-6F175D3DCCD1}">
              <a14:hiddenFill xmlns:a14="http://schemas.microsoft.com/office/drawing/2010/main" xmlns="">
                <a:solidFill>
                  <a:srgbClr val="FFFFFF"/>
                </a:solidFill>
              </a14:hiddenFill>
            </a:ext>
          </a:extLst>
        </p:spPr>
      </p:pic>
      <p:pic>
        <p:nvPicPr>
          <p:cNvPr id="56" name="Immagine 18">
            <a:extLst>
              <a:ext uri="{FF2B5EF4-FFF2-40B4-BE49-F238E27FC236}">
                <a16:creationId xmlns:a16="http://schemas.microsoft.com/office/drawing/2014/main" id="{738EC0A3-2BED-F618-C43C-A742188276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9604" y="4268290"/>
            <a:ext cx="1088395" cy="439623"/>
          </a:xfrm>
          <a:prstGeom prst="rect">
            <a:avLst/>
          </a:prstGeom>
          <a:ln>
            <a:solidFill>
              <a:schemeClr val="accent5"/>
            </a:solidFill>
          </a:ln>
        </p:spPr>
      </p:pic>
      <p:grpSp>
        <p:nvGrpSpPr>
          <p:cNvPr id="57" name="Gruppo 17">
            <a:extLst>
              <a:ext uri="{FF2B5EF4-FFF2-40B4-BE49-F238E27FC236}">
                <a16:creationId xmlns:a16="http://schemas.microsoft.com/office/drawing/2014/main" id="{801C9585-25D0-C496-E4E5-60B6FFC713D3}"/>
              </a:ext>
            </a:extLst>
          </p:cNvPr>
          <p:cNvGrpSpPr/>
          <p:nvPr/>
        </p:nvGrpSpPr>
        <p:grpSpPr>
          <a:xfrm>
            <a:off x="2377808" y="2068317"/>
            <a:ext cx="1064027" cy="675758"/>
            <a:chOff x="3083031" y="31209771"/>
            <a:chExt cx="1048671" cy="740451"/>
          </a:xfrm>
        </p:grpSpPr>
        <p:pic>
          <p:nvPicPr>
            <p:cNvPr id="58" name="Immagine 57">
              <a:extLst>
                <a:ext uri="{FF2B5EF4-FFF2-40B4-BE49-F238E27FC236}">
                  <a16:creationId xmlns:a16="http://schemas.microsoft.com/office/drawing/2014/main" id="{67EC3F12-0CA0-F364-7286-1CF7CF14188A}"/>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3093049" y="31621876"/>
              <a:ext cx="1038653" cy="328346"/>
            </a:xfrm>
            <a:prstGeom prst="rect">
              <a:avLst/>
            </a:prstGeom>
            <a:ln>
              <a:solidFill>
                <a:schemeClr val="accent5"/>
              </a:solidFill>
            </a:ln>
          </p:spPr>
        </p:pic>
        <p:pic>
          <p:nvPicPr>
            <p:cNvPr id="59" name="Immagine 58">
              <a:extLst>
                <a:ext uri="{FF2B5EF4-FFF2-40B4-BE49-F238E27FC236}">
                  <a16:creationId xmlns:a16="http://schemas.microsoft.com/office/drawing/2014/main" id="{43B09C87-805F-F8F2-FE2E-8173AA5B255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83031" y="31209771"/>
              <a:ext cx="951443" cy="412102"/>
            </a:xfrm>
            <a:prstGeom prst="rect">
              <a:avLst/>
            </a:prstGeom>
            <a:ln>
              <a:solidFill>
                <a:schemeClr val="accent5"/>
              </a:solidFill>
            </a:ln>
          </p:spPr>
        </p:pic>
      </p:grpSp>
      <p:sp>
        <p:nvSpPr>
          <p:cNvPr id="60" name="CasellaDiTesto 59">
            <a:extLst>
              <a:ext uri="{FF2B5EF4-FFF2-40B4-BE49-F238E27FC236}">
                <a16:creationId xmlns:a16="http://schemas.microsoft.com/office/drawing/2014/main" id="{DD532FD1-034C-3AB0-90CC-AB184CF71AA6}"/>
              </a:ext>
            </a:extLst>
          </p:cNvPr>
          <p:cNvSpPr txBox="1"/>
          <p:nvPr/>
        </p:nvSpPr>
        <p:spPr>
          <a:xfrm>
            <a:off x="0" y="30854"/>
            <a:ext cx="12192000" cy="646331"/>
          </a:xfrm>
          <a:prstGeom prst="rect">
            <a:avLst/>
          </a:prstGeom>
          <a:noFill/>
        </p:spPr>
        <p:txBody>
          <a:bodyPr wrap="square">
            <a:spAutoFit/>
          </a:bodyPr>
          <a:lstStyle/>
          <a:p>
            <a:pPr algn="ctr"/>
            <a:r>
              <a:rPr lang="en-US" dirty="0">
                <a:solidFill>
                  <a:srgbClr val="FF0000"/>
                </a:solidFill>
              </a:rPr>
              <a:t>THE UNIQUE NATIONAL NETWORK PROVIDING  RESEARCH AND SERVICE ACTIVITY IN THE PRECLINICAL IMAGING, HADRONTHERAPY, FLASH AND ULTRA-FLASH THERAPY</a:t>
            </a:r>
            <a:endParaRPr lang="it-IT" i="1" dirty="0">
              <a:solidFill>
                <a:srgbClr val="FF0000"/>
              </a:solidFill>
            </a:endParaRPr>
          </a:p>
        </p:txBody>
      </p:sp>
      <p:grpSp>
        <p:nvGrpSpPr>
          <p:cNvPr id="2" name="Gruppo 1">
            <a:extLst>
              <a:ext uri="{FF2B5EF4-FFF2-40B4-BE49-F238E27FC236}">
                <a16:creationId xmlns:a16="http://schemas.microsoft.com/office/drawing/2014/main" id="{FB81329D-565E-6694-6CBE-0941049BD402}"/>
              </a:ext>
            </a:extLst>
          </p:cNvPr>
          <p:cNvGrpSpPr/>
          <p:nvPr/>
        </p:nvGrpSpPr>
        <p:grpSpPr>
          <a:xfrm>
            <a:off x="1524000" y="6000741"/>
            <a:ext cx="9144000" cy="871538"/>
            <a:chOff x="0" y="0"/>
            <a:chExt cx="12192000" cy="1162050"/>
          </a:xfrm>
        </p:grpSpPr>
        <p:pic>
          <p:nvPicPr>
            <p:cNvPr id="3" name="Segnaposto contenuto 11">
              <a:extLst>
                <a:ext uri="{FF2B5EF4-FFF2-40B4-BE49-F238E27FC236}">
                  <a16:creationId xmlns:a16="http://schemas.microsoft.com/office/drawing/2014/main" id="{AF6B2FC4-40BE-C23E-92F8-300EFEB7EFB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162050"/>
            </a:xfrm>
            <a:prstGeom prst="rect">
              <a:avLst/>
            </a:prstGeom>
          </p:spPr>
        </p:pic>
        <p:pic>
          <p:nvPicPr>
            <p:cNvPr id="4" name="Immagine 3">
              <a:extLst>
                <a:ext uri="{FF2B5EF4-FFF2-40B4-BE49-F238E27FC236}">
                  <a16:creationId xmlns:a16="http://schemas.microsoft.com/office/drawing/2014/main" id="{C9E2FFDC-AC94-A92A-E06D-D46715023DDE}"/>
                </a:ext>
              </a:extLst>
            </p:cNvPr>
            <p:cNvPicPr>
              <a:picLocks noChangeAspect="1"/>
            </p:cNvPicPr>
            <p:nvPr/>
          </p:nvPicPr>
          <p:blipFill>
            <a:blip r:embed="rId20"/>
            <a:stretch>
              <a:fillRect/>
            </a:stretch>
          </p:blipFill>
          <p:spPr>
            <a:xfrm>
              <a:off x="10175763" y="239910"/>
              <a:ext cx="1344085" cy="686548"/>
            </a:xfrm>
            <a:prstGeom prst="rect">
              <a:avLst/>
            </a:prstGeom>
          </p:spPr>
        </p:pic>
      </p:grpSp>
      <p:pic>
        <p:nvPicPr>
          <p:cNvPr id="8" name="Immagine 7" descr="Immagine che contiene macchina, motore, blu&#10;&#10;Descrizione generata automaticamente">
            <a:extLst>
              <a:ext uri="{FF2B5EF4-FFF2-40B4-BE49-F238E27FC236}">
                <a16:creationId xmlns:a16="http://schemas.microsoft.com/office/drawing/2014/main" id="{F115C223-D38B-A485-2D5F-AFF3AE1D1EE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45133" y="1287655"/>
            <a:ext cx="1106639" cy="741563"/>
          </a:xfrm>
          <a:prstGeom prst="rect">
            <a:avLst/>
          </a:prstGeom>
        </p:spPr>
      </p:pic>
    </p:spTree>
    <p:extLst>
      <p:ext uri="{BB962C8B-B14F-4D97-AF65-F5344CB8AC3E}">
        <p14:creationId xmlns:p14="http://schemas.microsoft.com/office/powerpoint/2010/main" val="39192044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con angoli arrotondati 12">
            <a:extLst>
              <a:ext uri="{FF2B5EF4-FFF2-40B4-BE49-F238E27FC236}">
                <a16:creationId xmlns:a16="http://schemas.microsoft.com/office/drawing/2014/main" id="{57815EA7-7457-B2ED-36D1-1DD4D22F95B2}"/>
              </a:ext>
            </a:extLst>
          </p:cNvPr>
          <p:cNvSpPr/>
          <p:nvPr/>
        </p:nvSpPr>
        <p:spPr>
          <a:xfrm>
            <a:off x="5902627" y="1141758"/>
            <a:ext cx="4400796" cy="3104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dirty="0"/>
              <a:t>HUB Leader Mi-Bicocca</a:t>
            </a:r>
          </a:p>
          <a:p>
            <a:pPr algn="ctr"/>
            <a:endParaRPr lang="en-GB" i="1" dirty="0"/>
          </a:p>
          <a:p>
            <a:pPr algn="ctr"/>
            <a:r>
              <a:rPr lang="en-GB" i="1" dirty="0"/>
              <a:t>Spoke 4 (Leader </a:t>
            </a:r>
            <a:r>
              <a:rPr lang="en-GB" i="1" dirty="0" err="1"/>
              <a:t>UniCT</a:t>
            </a:r>
            <a:r>
              <a:rPr lang="en-GB" i="1" dirty="0"/>
              <a:t>)</a:t>
            </a:r>
            <a:endParaRPr lang="en-GB" i="1" dirty="0">
              <a:cs typeface="Calibri"/>
            </a:endParaRPr>
          </a:p>
          <a:p>
            <a:pPr algn="ctr"/>
            <a:r>
              <a:rPr lang="en-GB" i="1" dirty="0"/>
              <a:t>Innovative radiotherapy techniques and imaging </a:t>
            </a:r>
            <a:endParaRPr lang="en-GB" i="1" dirty="0">
              <a:cs typeface="Calibri"/>
            </a:endParaRPr>
          </a:p>
          <a:p>
            <a:pPr algn="ctr"/>
            <a:r>
              <a:rPr lang="en-GB" i="1" dirty="0"/>
              <a:t>(</a:t>
            </a:r>
            <a:r>
              <a:rPr lang="en-GB" i="1" u="sng" dirty="0"/>
              <a:t>Flash therapy &amp; BNCT</a:t>
            </a:r>
            <a:r>
              <a:rPr lang="en-GB" i="1" dirty="0"/>
              <a:t>)</a:t>
            </a:r>
            <a:endParaRPr lang="en-GB" i="1" dirty="0">
              <a:cs typeface="Calibri"/>
            </a:endParaRPr>
          </a:p>
          <a:p>
            <a:pPr algn="ctr"/>
            <a:r>
              <a:rPr lang="en-GB" dirty="0"/>
              <a:t>INFN Units: CT, LNL, LNS, NA, PV, TO</a:t>
            </a:r>
            <a:endParaRPr lang="en-GB" dirty="0">
              <a:cs typeface="Calibri"/>
            </a:endParaRPr>
          </a:p>
          <a:p>
            <a:pPr algn="ctr"/>
            <a:endParaRPr lang="en-GB" dirty="0"/>
          </a:p>
          <a:p>
            <a:pPr algn="ctr"/>
            <a:r>
              <a:rPr lang="en-GB" u="sng" dirty="0"/>
              <a:t>Pilot 4.4: Preclinical Studies of Flash and Ultra-flash therapy at Catania.</a:t>
            </a:r>
            <a:endParaRPr lang="en-GB" u="sng" dirty="0">
              <a:cs typeface="Calibri"/>
            </a:endParaRPr>
          </a:p>
        </p:txBody>
      </p:sp>
      <p:sp>
        <p:nvSpPr>
          <p:cNvPr id="9" name="TextBox 8">
            <a:extLst>
              <a:ext uri="{FF2B5EF4-FFF2-40B4-BE49-F238E27FC236}">
                <a16:creationId xmlns:a16="http://schemas.microsoft.com/office/drawing/2014/main" id="{C091FB5A-15FA-F2ED-3884-8D3FFDA4DFCE}"/>
              </a:ext>
            </a:extLst>
          </p:cNvPr>
          <p:cNvSpPr txBox="1"/>
          <p:nvPr/>
        </p:nvSpPr>
        <p:spPr>
          <a:xfrm>
            <a:off x="2773782" y="5936667"/>
            <a:ext cx="184731" cy="300082"/>
          </a:xfrm>
          <a:prstGeom prst="rect">
            <a:avLst/>
          </a:prstGeom>
          <a:noFill/>
        </p:spPr>
        <p:txBody>
          <a:bodyPr wrap="none" rtlCol="0">
            <a:spAutoFit/>
          </a:bodyPr>
          <a:lstStyle/>
          <a:p>
            <a:pPr defTabSz="685797">
              <a:defRPr/>
            </a:pPr>
            <a:endParaRPr lang="en-GB" sz="1350" dirty="0">
              <a:solidFill>
                <a:prstClr val="black"/>
              </a:solidFill>
              <a:latin typeface="Calibri" panose="020F0502020204030204"/>
            </a:endParaRPr>
          </a:p>
        </p:txBody>
      </p:sp>
      <p:sp>
        <p:nvSpPr>
          <p:cNvPr id="14" name="Rettangolo con angoli arrotondati 13">
            <a:extLst>
              <a:ext uri="{FF2B5EF4-FFF2-40B4-BE49-F238E27FC236}">
                <a16:creationId xmlns:a16="http://schemas.microsoft.com/office/drawing/2014/main" id="{D86654A6-EEB5-5DD1-E06A-9C3E07678CA9}"/>
              </a:ext>
            </a:extLst>
          </p:cNvPr>
          <p:cNvSpPr/>
          <p:nvPr/>
        </p:nvSpPr>
        <p:spPr>
          <a:xfrm>
            <a:off x="1978716" y="4428134"/>
            <a:ext cx="3382166" cy="1439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350" dirty="0"/>
              <a:t>INFN: LNS, Catania &amp; Pavia</a:t>
            </a:r>
            <a:br>
              <a:rPr lang="en-GB" dirty="0"/>
            </a:br>
            <a:r>
              <a:rPr lang="en-GB" sz="1406" dirty="0"/>
              <a:t>Flash Therapy Study based on SIT </a:t>
            </a:r>
            <a:r>
              <a:rPr lang="en-GB" sz="1406" dirty="0" err="1"/>
              <a:t>Linac</a:t>
            </a:r>
            <a:r>
              <a:rPr lang="en-GB" sz="1406" dirty="0"/>
              <a:t> at </a:t>
            </a:r>
            <a:r>
              <a:rPr lang="en-GB" sz="1406" dirty="0" err="1"/>
              <a:t>Unict-Capir</a:t>
            </a:r>
            <a:r>
              <a:rPr lang="en-GB" sz="1406" dirty="0"/>
              <a:t> and Ultra Flash Therapy based on laser Plasma Acceleration  at INFN-LNS</a:t>
            </a:r>
            <a:endParaRPr lang="it-IT" sz="1406" dirty="0"/>
          </a:p>
        </p:txBody>
      </p:sp>
      <p:sp>
        <p:nvSpPr>
          <p:cNvPr id="15" name="Croce 14">
            <a:extLst>
              <a:ext uri="{FF2B5EF4-FFF2-40B4-BE49-F238E27FC236}">
                <a16:creationId xmlns:a16="http://schemas.microsoft.com/office/drawing/2014/main" id="{BF7CEA1C-C0F2-F859-DD98-73EEBF938AAE}"/>
              </a:ext>
            </a:extLst>
          </p:cNvPr>
          <p:cNvSpPr/>
          <p:nvPr/>
        </p:nvSpPr>
        <p:spPr>
          <a:xfrm>
            <a:off x="5721405" y="5009659"/>
            <a:ext cx="503115" cy="416881"/>
          </a:xfrm>
          <a:prstGeom prst="plus">
            <a:avLst>
              <a:gd name="adj" fmla="val 42812"/>
            </a:avLst>
          </a:prstGeom>
          <a:solidFill>
            <a:srgbClr val="C25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uppo 2">
            <a:extLst>
              <a:ext uri="{FF2B5EF4-FFF2-40B4-BE49-F238E27FC236}">
                <a16:creationId xmlns:a16="http://schemas.microsoft.com/office/drawing/2014/main" id="{915A38F4-6C4A-8D0A-62D6-783E4BC915AA}"/>
              </a:ext>
            </a:extLst>
          </p:cNvPr>
          <p:cNvGrpSpPr/>
          <p:nvPr/>
        </p:nvGrpSpPr>
        <p:grpSpPr>
          <a:xfrm>
            <a:off x="1524000" y="25859"/>
            <a:ext cx="9144000" cy="871538"/>
            <a:chOff x="0" y="0"/>
            <a:chExt cx="12192000" cy="1162050"/>
          </a:xfrm>
        </p:grpSpPr>
        <p:pic>
          <p:nvPicPr>
            <p:cNvPr id="5" name="Segnaposto contenuto 11">
              <a:extLst>
                <a:ext uri="{FF2B5EF4-FFF2-40B4-BE49-F238E27FC236}">
                  <a16:creationId xmlns:a16="http://schemas.microsoft.com/office/drawing/2014/main" id="{35686E6B-E458-9922-B6C9-8B3ECD6E5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162050"/>
            </a:xfrm>
            <a:prstGeom prst="rect">
              <a:avLst/>
            </a:prstGeom>
          </p:spPr>
        </p:pic>
        <p:pic>
          <p:nvPicPr>
            <p:cNvPr id="6" name="Immagine 5">
              <a:extLst>
                <a:ext uri="{FF2B5EF4-FFF2-40B4-BE49-F238E27FC236}">
                  <a16:creationId xmlns:a16="http://schemas.microsoft.com/office/drawing/2014/main" id="{C9176D51-70AB-362E-94DC-FB29FF5CAA20}"/>
                </a:ext>
              </a:extLst>
            </p:cNvPr>
            <p:cNvPicPr>
              <a:picLocks noChangeAspect="1"/>
            </p:cNvPicPr>
            <p:nvPr/>
          </p:nvPicPr>
          <p:blipFill>
            <a:blip r:embed="rId3"/>
            <a:stretch>
              <a:fillRect/>
            </a:stretch>
          </p:blipFill>
          <p:spPr>
            <a:xfrm>
              <a:off x="10175763" y="239910"/>
              <a:ext cx="1344085" cy="686548"/>
            </a:xfrm>
            <a:prstGeom prst="rect">
              <a:avLst/>
            </a:prstGeom>
          </p:spPr>
        </p:pic>
      </p:grpSp>
      <p:pic>
        <p:nvPicPr>
          <p:cNvPr id="2" name="Immagine 1">
            <a:extLst>
              <a:ext uri="{FF2B5EF4-FFF2-40B4-BE49-F238E27FC236}">
                <a16:creationId xmlns:a16="http://schemas.microsoft.com/office/drawing/2014/main" id="{DFE959B1-B32A-6F52-0D42-2461490813E1}"/>
              </a:ext>
            </a:extLst>
          </p:cNvPr>
          <p:cNvPicPr>
            <a:picLocks noChangeAspect="1"/>
          </p:cNvPicPr>
          <p:nvPr/>
        </p:nvPicPr>
        <p:blipFill>
          <a:blip r:embed="rId4"/>
          <a:stretch>
            <a:fillRect/>
          </a:stretch>
        </p:blipFill>
        <p:spPr>
          <a:xfrm>
            <a:off x="1978715" y="2246874"/>
            <a:ext cx="3454388" cy="1999359"/>
          </a:xfrm>
          <a:prstGeom prst="rect">
            <a:avLst/>
          </a:prstGeom>
        </p:spPr>
      </p:pic>
      <p:pic>
        <p:nvPicPr>
          <p:cNvPr id="4" name="Immagine 15">
            <a:extLst>
              <a:ext uri="{FF2B5EF4-FFF2-40B4-BE49-F238E27FC236}">
                <a16:creationId xmlns:a16="http://schemas.microsoft.com/office/drawing/2014/main" id="{B14BF2FE-73D2-1037-3F4F-6B231F53A25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3441" y="4810522"/>
            <a:ext cx="1292879" cy="719677"/>
          </a:xfrm>
          <a:prstGeom prst="rect">
            <a:avLst/>
          </a:prstGeom>
          <a:noFill/>
          <a:ln>
            <a:solidFill>
              <a:schemeClr val="accent5"/>
            </a:solidFill>
          </a:ln>
          <a:extLst>
            <a:ext uri="{909E8E84-426E-40dd-AFC4-6F175D3DCCD1}">
              <a14:hiddenFill xmlns:a14="http://schemas.microsoft.com/office/drawing/2010/main" xmlns="">
                <a:solidFill>
                  <a:srgbClr val="FFFFFF"/>
                </a:solidFill>
              </a14:hiddenFill>
            </a:ext>
          </a:extLst>
        </p:spPr>
      </p:pic>
      <p:pic>
        <p:nvPicPr>
          <p:cNvPr id="7" name="Immagine 6">
            <a:extLst>
              <a:ext uri="{FF2B5EF4-FFF2-40B4-BE49-F238E27FC236}">
                <a16:creationId xmlns:a16="http://schemas.microsoft.com/office/drawing/2014/main" id="{D9B5BFDE-2297-346B-E38B-7320C1DD5191}"/>
              </a:ext>
            </a:extLst>
          </p:cNvPr>
          <p:cNvPicPr>
            <a:picLocks noChangeAspect="1"/>
          </p:cNvPicPr>
          <p:nvPr/>
        </p:nvPicPr>
        <p:blipFill>
          <a:blip r:embed="rId6"/>
          <a:stretch>
            <a:fillRect/>
          </a:stretch>
        </p:blipFill>
        <p:spPr>
          <a:xfrm>
            <a:off x="6340947" y="4711183"/>
            <a:ext cx="1932519" cy="907699"/>
          </a:xfrm>
          <a:prstGeom prst="rect">
            <a:avLst/>
          </a:prstGeom>
        </p:spPr>
      </p:pic>
      <p:sp>
        <p:nvSpPr>
          <p:cNvPr id="8" name="Croce 7">
            <a:extLst>
              <a:ext uri="{FF2B5EF4-FFF2-40B4-BE49-F238E27FC236}">
                <a16:creationId xmlns:a16="http://schemas.microsoft.com/office/drawing/2014/main" id="{7CB51BCE-EFA3-6330-95DD-0F38137B0BF6}"/>
              </a:ext>
            </a:extLst>
          </p:cNvPr>
          <p:cNvSpPr/>
          <p:nvPr/>
        </p:nvSpPr>
        <p:spPr>
          <a:xfrm>
            <a:off x="8045591" y="4939451"/>
            <a:ext cx="503115" cy="416881"/>
          </a:xfrm>
          <a:prstGeom prst="plus">
            <a:avLst>
              <a:gd name="adj" fmla="val 42812"/>
            </a:avLst>
          </a:prstGeom>
          <a:solidFill>
            <a:srgbClr val="C25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3339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06279D71-1F64-2A86-C51F-D5003FB3BAA6}"/>
              </a:ext>
            </a:extLst>
          </p:cNvPr>
          <p:cNvSpPr txBox="1"/>
          <p:nvPr/>
        </p:nvSpPr>
        <p:spPr>
          <a:xfrm>
            <a:off x="2382982" y="1681942"/>
            <a:ext cx="9025016" cy="1754326"/>
          </a:xfrm>
          <a:prstGeom prst="rect">
            <a:avLst/>
          </a:prstGeom>
          <a:noFill/>
        </p:spPr>
        <p:txBody>
          <a:bodyPr wrap="square">
            <a:spAutoFit/>
          </a:bodyPr>
          <a:lstStyle/>
          <a:p>
            <a:pPr algn="r"/>
            <a:r>
              <a:rPr lang="en-US" sz="5400" b="1" dirty="0">
                <a:solidFill>
                  <a:srgbClr val="0070C0"/>
                </a:solidFill>
                <a:effectLst>
                  <a:outerShdw blurRad="38100" dist="38100" dir="2700000" algn="tl">
                    <a:srgbClr val="000000">
                      <a:alpha val="43137"/>
                    </a:srgbClr>
                  </a:outerShdw>
                </a:effectLst>
                <a:latin typeface="Century Gothic" panose="020B0502020202020204" pitchFamily="34" charset="0"/>
              </a:rPr>
              <a:t>Underground radiobiology </a:t>
            </a:r>
          </a:p>
          <a:p>
            <a:pPr algn="r"/>
            <a:r>
              <a:rPr lang="en-US" sz="5400" b="1" dirty="0">
                <a:solidFill>
                  <a:srgbClr val="0070C0"/>
                </a:solidFill>
                <a:effectLst>
                  <a:outerShdw blurRad="38100" dist="38100" dir="2700000" algn="tl">
                    <a:srgbClr val="000000">
                      <a:alpha val="43137"/>
                    </a:srgbClr>
                  </a:outerShdw>
                </a:effectLst>
                <a:latin typeface="Century Gothic" panose="020B0502020202020204" pitchFamily="34" charset="0"/>
              </a:rPr>
              <a:t>at LNGS laboratory</a:t>
            </a:r>
          </a:p>
        </p:txBody>
      </p:sp>
      <p:grpSp>
        <p:nvGrpSpPr>
          <p:cNvPr id="17" name="Gruppo 24">
            <a:extLst>
              <a:ext uri="{FF2B5EF4-FFF2-40B4-BE49-F238E27FC236}">
                <a16:creationId xmlns:a16="http://schemas.microsoft.com/office/drawing/2014/main" id="{6B8D0C92-6C1F-B2D1-E479-492BF1F60DC4}"/>
              </a:ext>
            </a:extLst>
          </p:cNvPr>
          <p:cNvGrpSpPr/>
          <p:nvPr/>
        </p:nvGrpSpPr>
        <p:grpSpPr>
          <a:xfrm>
            <a:off x="3107801" y="3949423"/>
            <a:ext cx="8261465" cy="2378951"/>
            <a:chOff x="1704772" y="737602"/>
            <a:chExt cx="3085119" cy="939869"/>
          </a:xfrm>
        </p:grpSpPr>
        <p:pic>
          <p:nvPicPr>
            <p:cNvPr id="20" name="Immagine 19">
              <a:extLst>
                <a:ext uri="{FF2B5EF4-FFF2-40B4-BE49-F238E27FC236}">
                  <a16:creationId xmlns:a16="http://schemas.microsoft.com/office/drawing/2014/main" id="{757E457C-7814-3881-ED11-56E6C390D43D}"/>
                </a:ext>
              </a:extLst>
            </p:cNvPr>
            <p:cNvPicPr>
              <a:picLocks noChangeAspect="1"/>
            </p:cNvPicPr>
            <p:nvPr/>
          </p:nvPicPr>
          <p:blipFill rotWithShape="1">
            <a:blip r:embed="rId3"/>
            <a:srcRect l="-1" r="39712"/>
            <a:stretch/>
          </p:blipFill>
          <p:spPr>
            <a:xfrm>
              <a:off x="1735252" y="737602"/>
              <a:ext cx="3054639" cy="939869"/>
            </a:xfrm>
            <a:prstGeom prst="rect">
              <a:avLst/>
            </a:prstGeom>
          </p:spPr>
        </p:pic>
        <p:pic>
          <p:nvPicPr>
            <p:cNvPr id="21" name="Immagine 20">
              <a:extLst>
                <a:ext uri="{FF2B5EF4-FFF2-40B4-BE49-F238E27FC236}">
                  <a16:creationId xmlns:a16="http://schemas.microsoft.com/office/drawing/2014/main" id="{757E457C-7814-3881-ED11-56E6C390D43D}"/>
                </a:ext>
              </a:extLst>
            </p:cNvPr>
            <p:cNvPicPr>
              <a:picLocks noChangeAspect="1"/>
            </p:cNvPicPr>
            <p:nvPr/>
          </p:nvPicPr>
          <p:blipFill rotWithShape="1">
            <a:blip r:embed="rId3">
              <a:lum contrast="20000"/>
            </a:blip>
            <a:srcRect l="-1" r="39712"/>
            <a:stretch/>
          </p:blipFill>
          <p:spPr>
            <a:xfrm>
              <a:off x="1704772" y="737602"/>
              <a:ext cx="3054639" cy="939869"/>
            </a:xfrm>
            <a:prstGeom prst="rect">
              <a:avLst/>
            </a:prstGeom>
          </p:spPr>
        </p:pic>
      </p:grpSp>
      <p:cxnSp>
        <p:nvCxnSpPr>
          <p:cNvPr id="23" name="Connettore 1 22"/>
          <p:cNvCxnSpPr/>
          <p:nvPr/>
        </p:nvCxnSpPr>
        <p:spPr>
          <a:xfrm flipV="1">
            <a:off x="4937760" y="883920"/>
            <a:ext cx="7132320" cy="30480"/>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264D2699-33A3-4346-BD51-F73637503E93}"/>
              </a:ext>
            </a:extLst>
          </p:cNvPr>
          <p:cNvPicPr>
            <a:picLocks noChangeAspect="1"/>
          </p:cNvPicPr>
          <p:nvPr/>
        </p:nvPicPr>
        <p:blipFill>
          <a:blip r:embed="rId4"/>
          <a:stretch>
            <a:fillRect/>
          </a:stretch>
        </p:blipFill>
        <p:spPr>
          <a:xfrm>
            <a:off x="612201" y="259656"/>
            <a:ext cx="1973044" cy="1970926"/>
          </a:xfrm>
          <a:prstGeom prst="rect">
            <a:avLst/>
          </a:prstGeom>
        </p:spPr>
      </p:pic>
      <p:sp>
        <p:nvSpPr>
          <p:cNvPr id="10" name="CasellaDiTesto 9">
            <a:extLst>
              <a:ext uri="{FF2B5EF4-FFF2-40B4-BE49-F238E27FC236}">
                <a16:creationId xmlns:a16="http://schemas.microsoft.com/office/drawing/2014/main" id="{0F4DBE24-DBE5-C04A-94B6-6D56DC3F2096}"/>
              </a:ext>
            </a:extLst>
          </p:cNvPr>
          <p:cNvSpPr txBox="1"/>
          <p:nvPr/>
        </p:nvSpPr>
        <p:spPr>
          <a:xfrm>
            <a:off x="8948670" y="529626"/>
            <a:ext cx="2459328" cy="253916"/>
          </a:xfrm>
          <a:prstGeom prst="rect">
            <a:avLst/>
          </a:prstGeom>
          <a:noFill/>
        </p:spPr>
        <p:txBody>
          <a:bodyPr wrap="none" rtlCol="0">
            <a:spAutoFit/>
          </a:bodyPr>
          <a:lstStyle/>
          <a:p>
            <a:r>
              <a:rPr lang="it-IT" sz="1050" dirty="0"/>
              <a:t>P. Morciano-</a:t>
            </a:r>
            <a:r>
              <a:rPr lang="it-IT" sz="1050" dirty="0" err="1"/>
              <a:t>Cosmic</a:t>
            </a:r>
            <a:r>
              <a:rPr lang="it-IT" sz="1050" dirty="0"/>
              <a:t> </a:t>
            </a:r>
            <a:r>
              <a:rPr lang="it-IT" sz="1050" dirty="0" err="1"/>
              <a:t>Silence</a:t>
            </a:r>
            <a:r>
              <a:rPr lang="it-IT" sz="1050" dirty="0"/>
              <a:t> Collaboration</a:t>
            </a:r>
          </a:p>
        </p:txBody>
      </p:sp>
    </p:spTree>
    <p:extLst>
      <p:ext uri="{BB962C8B-B14F-4D97-AF65-F5344CB8AC3E}">
        <p14:creationId xmlns:p14="http://schemas.microsoft.com/office/powerpoint/2010/main" val="1153250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79420" y="461278"/>
            <a:ext cx="11260669" cy="1166186"/>
          </a:xfrm>
        </p:spPr>
        <p:txBody>
          <a:bodyPr>
            <a:noAutofit/>
          </a:bodyPr>
          <a:lstStyle/>
          <a:p>
            <a:r>
              <a:rPr lang="it-IT" sz="2400" b="1" dirty="0">
                <a:solidFill>
                  <a:schemeClr val="bg2">
                    <a:lumMod val="50000"/>
                  </a:schemeClr>
                </a:solidFill>
              </a:rPr>
              <a:t>LNGS </a:t>
            </a:r>
            <a:r>
              <a:rPr lang="it-IT" sz="2400" b="1" dirty="0" err="1">
                <a:solidFill>
                  <a:schemeClr val="bg2">
                    <a:lumMod val="50000"/>
                  </a:schemeClr>
                </a:solidFill>
              </a:rPr>
              <a:t>represents</a:t>
            </a:r>
            <a:r>
              <a:rPr lang="it-IT" sz="2400" b="1" dirty="0">
                <a:solidFill>
                  <a:schemeClr val="bg2">
                    <a:lumMod val="50000"/>
                  </a:schemeClr>
                </a:solidFill>
              </a:rPr>
              <a:t> a unique opportunity for investigating the </a:t>
            </a:r>
            <a:r>
              <a:rPr lang="it-IT" sz="2400" b="1" dirty="0" err="1">
                <a:solidFill>
                  <a:schemeClr val="bg2">
                    <a:lumMod val="50000"/>
                  </a:schemeClr>
                </a:solidFill>
              </a:rPr>
              <a:t>response</a:t>
            </a:r>
            <a:r>
              <a:rPr lang="it-IT" sz="2400" b="1" dirty="0">
                <a:solidFill>
                  <a:schemeClr val="bg2">
                    <a:lumMod val="50000"/>
                  </a:schemeClr>
                </a:solidFill>
              </a:rPr>
              <a:t> </a:t>
            </a:r>
            <a:br>
              <a:rPr lang="it-IT" sz="2400" b="1" dirty="0">
                <a:solidFill>
                  <a:schemeClr val="bg2">
                    <a:lumMod val="50000"/>
                  </a:schemeClr>
                </a:solidFill>
              </a:rPr>
            </a:br>
            <a:r>
              <a:rPr lang="it-IT" sz="2400" b="1" dirty="0">
                <a:solidFill>
                  <a:schemeClr val="bg2">
                    <a:lumMod val="50000"/>
                  </a:schemeClr>
                </a:solidFill>
              </a:rPr>
              <a:t>of biological systems to </a:t>
            </a:r>
            <a:r>
              <a:rPr lang="it-IT" sz="2400" b="1" dirty="0" err="1">
                <a:solidFill>
                  <a:schemeClr val="bg2">
                    <a:lumMod val="50000"/>
                  </a:schemeClr>
                </a:solidFill>
              </a:rPr>
              <a:t>below</a:t>
            </a:r>
            <a:r>
              <a:rPr lang="it-IT" sz="2400" b="1" dirty="0">
                <a:solidFill>
                  <a:schemeClr val="bg2">
                    <a:lumMod val="50000"/>
                  </a:schemeClr>
                </a:solidFill>
              </a:rPr>
              <a:t> </a:t>
            </a:r>
            <a:r>
              <a:rPr lang="it-IT" sz="2400" b="1" dirty="0" err="1">
                <a:solidFill>
                  <a:schemeClr val="bg2">
                    <a:lumMod val="50000"/>
                  </a:schemeClr>
                </a:solidFill>
              </a:rPr>
              <a:t>natural</a:t>
            </a:r>
            <a:r>
              <a:rPr lang="it-IT" sz="2400" b="1" dirty="0">
                <a:solidFill>
                  <a:schemeClr val="bg2">
                    <a:lumMod val="50000"/>
                  </a:schemeClr>
                </a:solidFill>
              </a:rPr>
              <a:t> </a:t>
            </a:r>
            <a:r>
              <a:rPr lang="it-IT" sz="2400" b="1" dirty="0" err="1">
                <a:solidFill>
                  <a:schemeClr val="bg2">
                    <a:lumMod val="50000"/>
                  </a:schemeClr>
                </a:solidFill>
              </a:rPr>
              <a:t>radiation</a:t>
            </a:r>
            <a:r>
              <a:rPr lang="it-IT" sz="2400" b="1" dirty="0">
                <a:solidFill>
                  <a:schemeClr val="bg2">
                    <a:lumMod val="50000"/>
                  </a:schemeClr>
                </a:solidFill>
              </a:rPr>
              <a:t> background </a:t>
            </a:r>
            <a:br>
              <a:rPr lang="it-IT" sz="2400" dirty="0">
                <a:solidFill>
                  <a:schemeClr val="bg2">
                    <a:lumMod val="50000"/>
                  </a:schemeClr>
                </a:solidFill>
              </a:rPr>
            </a:br>
            <a:r>
              <a:rPr lang="it-IT" sz="1800" dirty="0">
                <a:solidFill>
                  <a:schemeClr val="bg2">
                    <a:lumMod val="50000"/>
                  </a:schemeClr>
                </a:solidFill>
              </a:rPr>
              <a:t>(</a:t>
            </a:r>
            <a:r>
              <a:rPr lang="it-IT" sz="1800" dirty="0" err="1">
                <a:solidFill>
                  <a:schemeClr val="bg2">
                    <a:lumMod val="50000"/>
                  </a:schemeClr>
                </a:solidFill>
              </a:rPr>
              <a:t>extremely</a:t>
            </a:r>
            <a:r>
              <a:rPr lang="it-IT" sz="1800" dirty="0">
                <a:solidFill>
                  <a:schemeClr val="bg2">
                    <a:lumMod val="50000"/>
                  </a:schemeClr>
                </a:solidFill>
              </a:rPr>
              <a:t> low </a:t>
            </a:r>
            <a:r>
              <a:rPr lang="it-IT" sz="1800" dirty="0" err="1">
                <a:solidFill>
                  <a:schemeClr val="bg2">
                    <a:lumMod val="50000"/>
                  </a:schemeClr>
                </a:solidFill>
              </a:rPr>
              <a:t>radiation</a:t>
            </a:r>
            <a:r>
              <a:rPr lang="it-IT" sz="1800" dirty="0">
                <a:solidFill>
                  <a:schemeClr val="bg2">
                    <a:lumMod val="50000"/>
                  </a:schemeClr>
                </a:solidFill>
              </a:rPr>
              <a:t> dose/dose rate)</a:t>
            </a:r>
          </a:p>
        </p:txBody>
      </p:sp>
      <p:sp>
        <p:nvSpPr>
          <p:cNvPr id="8" name="Rettangolo 7"/>
          <p:cNvSpPr/>
          <p:nvPr/>
        </p:nvSpPr>
        <p:spPr>
          <a:xfrm>
            <a:off x="741831" y="2034542"/>
            <a:ext cx="11260670" cy="523220"/>
          </a:xfrm>
          <a:prstGeom prst="rect">
            <a:avLst/>
          </a:prstGeom>
        </p:spPr>
        <p:txBody>
          <a:bodyPr wrap="square">
            <a:spAutoFit/>
          </a:bodyPr>
          <a:lstStyle/>
          <a:p>
            <a:pPr algn="just"/>
            <a:r>
              <a:rPr lang="en-US" sz="1400" spc="-50" dirty="0">
                <a:ea typeface="Calibri" panose="020F0502020204030204" pitchFamily="34" charset="0"/>
                <a:cs typeface="+mj-cs"/>
              </a:rPr>
              <a:t>All living organisms have to deal with the </a:t>
            </a:r>
            <a:r>
              <a:rPr lang="en-US" sz="1400" b="1" spc="-50" dirty="0">
                <a:ea typeface="Calibri" panose="020F0502020204030204" pitchFamily="34" charset="0"/>
                <a:cs typeface="+mj-cs"/>
              </a:rPr>
              <a:t>natural level of radioactivity on the Earth</a:t>
            </a:r>
            <a:r>
              <a:rPr lang="en-US" sz="1400" spc="-50" dirty="0">
                <a:ea typeface="Calibri" panose="020F0502020204030204" pitchFamily="34" charset="0"/>
                <a:cs typeface="+mj-cs"/>
              </a:rPr>
              <a:t> as well as with </a:t>
            </a:r>
            <a:r>
              <a:rPr lang="en-US" sz="1400" b="1" spc="-50" dirty="0">
                <a:ea typeface="Calibri" panose="020F0502020204030204" pitchFamily="34" charset="0"/>
                <a:cs typeface="+mj-cs"/>
              </a:rPr>
              <a:t>cosmic rays</a:t>
            </a:r>
            <a:r>
              <a:rPr lang="en-US" sz="1400" spc="-50" dirty="0">
                <a:ea typeface="Calibri" panose="020F0502020204030204" pitchFamily="34" charset="0"/>
                <a:cs typeface="+mj-cs"/>
              </a:rPr>
              <a:t>. Which is the role of natural variations of background radiation during the Life evolution? How does it contribute to the development of cellular defense mechanisms?</a:t>
            </a:r>
          </a:p>
        </p:txBody>
      </p:sp>
      <p:sp>
        <p:nvSpPr>
          <p:cNvPr id="3" name="CasellaDiTesto 2"/>
          <p:cNvSpPr txBox="1"/>
          <p:nvPr/>
        </p:nvSpPr>
        <p:spPr>
          <a:xfrm>
            <a:off x="1215193" y="2638959"/>
            <a:ext cx="8207696" cy="461665"/>
          </a:xfrm>
          <a:prstGeom prst="rect">
            <a:avLst/>
          </a:prstGeom>
          <a:noFill/>
        </p:spPr>
        <p:txBody>
          <a:bodyPr wrap="none" rtlCol="0">
            <a:spAutoFit/>
          </a:bodyPr>
          <a:lstStyle/>
          <a:p>
            <a:r>
              <a:rPr lang="it-IT" sz="2400" i="1" u="sng" dirty="0">
                <a:solidFill>
                  <a:schemeClr val="tx1">
                    <a:lumMod val="85000"/>
                    <a:lumOff val="15000"/>
                  </a:schemeClr>
                </a:solidFill>
                <a:latin typeface="+mj-lt"/>
                <a:ea typeface="+mj-ea"/>
                <a:cs typeface="+mj-cs"/>
              </a:rPr>
              <a:t>Relevant scenario for both basic and applied science</a:t>
            </a:r>
          </a:p>
        </p:txBody>
      </p:sp>
      <p:sp>
        <p:nvSpPr>
          <p:cNvPr id="5" name="Rettangolo 4"/>
          <p:cNvSpPr/>
          <p:nvPr/>
        </p:nvSpPr>
        <p:spPr>
          <a:xfrm>
            <a:off x="1832083" y="4382230"/>
            <a:ext cx="9783733" cy="923330"/>
          </a:xfrm>
          <a:prstGeom prst="rect">
            <a:avLst/>
          </a:prstGeom>
        </p:spPr>
        <p:txBody>
          <a:bodyPr wrap="square">
            <a:spAutoFit/>
          </a:bodyPr>
          <a:lstStyle/>
          <a:p>
            <a:r>
              <a:rPr lang="en-US" b="1" spc="-50" dirty="0">
                <a:ea typeface="Calibri" panose="020F0502020204030204" pitchFamily="34" charset="0"/>
                <a:cs typeface="+mj-cs"/>
              </a:rPr>
              <a:t>Opportunity to test the linear no-threshold (LNT) model </a:t>
            </a:r>
            <a:r>
              <a:rPr lang="en-US" spc="-50" dirty="0">
                <a:ea typeface="Calibri" panose="020F0502020204030204" pitchFamily="34" charset="0"/>
                <a:cs typeface="+mj-cs"/>
              </a:rPr>
              <a:t>currently used in radiation protection, for which stochastic risk is directly proportional to dose and </a:t>
            </a:r>
            <a:r>
              <a:rPr lang="en-GB" spc="-50" dirty="0">
                <a:ea typeface="Calibri" panose="020F0502020204030204" pitchFamily="34" charset="0"/>
                <a:cs typeface="+mj-cs"/>
              </a:rPr>
              <a:t>no detriment is expected below the average natural environmental background</a:t>
            </a:r>
            <a:endParaRPr lang="it-IT" spc="-50" dirty="0">
              <a:ea typeface="Calibri" panose="020F0502020204030204" pitchFamily="34" charset="0"/>
              <a:cs typeface="+mj-cs"/>
            </a:endParaRPr>
          </a:p>
        </p:txBody>
      </p:sp>
      <p:sp>
        <p:nvSpPr>
          <p:cNvPr id="6" name="Pentagono 5"/>
          <p:cNvSpPr/>
          <p:nvPr/>
        </p:nvSpPr>
        <p:spPr>
          <a:xfrm>
            <a:off x="1326757" y="4439793"/>
            <a:ext cx="505326" cy="28875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Pentagono 8"/>
          <p:cNvSpPr/>
          <p:nvPr/>
        </p:nvSpPr>
        <p:spPr>
          <a:xfrm>
            <a:off x="1326757" y="3503367"/>
            <a:ext cx="505326" cy="28875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asellaDiTesto 13">
            <a:extLst>
              <a:ext uri="{FF2B5EF4-FFF2-40B4-BE49-F238E27FC236}">
                <a16:creationId xmlns:a16="http://schemas.microsoft.com/office/drawing/2014/main" id="{8D11D738-0E6C-4D62-09F3-FA071ED4DBFF}"/>
              </a:ext>
            </a:extLst>
          </p:cNvPr>
          <p:cNvSpPr txBox="1"/>
          <p:nvPr/>
        </p:nvSpPr>
        <p:spPr>
          <a:xfrm>
            <a:off x="1832083" y="3418779"/>
            <a:ext cx="9783733" cy="646331"/>
          </a:xfrm>
          <a:prstGeom prst="rect">
            <a:avLst/>
          </a:prstGeom>
          <a:noFill/>
        </p:spPr>
        <p:txBody>
          <a:bodyPr wrap="square">
            <a:spAutoFit/>
          </a:bodyPr>
          <a:lstStyle/>
          <a:p>
            <a:r>
              <a:rPr lang="en-US" spc="-50" dirty="0">
                <a:ea typeface="Calibri" panose="020F0502020204030204" pitchFamily="34" charset="0"/>
                <a:cs typeface="+mj-cs"/>
              </a:rPr>
              <a:t>Study of </a:t>
            </a:r>
            <a:r>
              <a:rPr lang="en-US" b="1" spc="-50" dirty="0">
                <a:ea typeface="Calibri" panose="020F0502020204030204" pitchFamily="34" charset="0"/>
                <a:cs typeface="+mj-cs"/>
              </a:rPr>
              <a:t>fundamental mechanism</a:t>
            </a:r>
            <a:r>
              <a:rPr lang="en-US" spc="-50" dirty="0">
                <a:ea typeface="Calibri" panose="020F0502020204030204" pitchFamily="34" charset="0"/>
                <a:cs typeface="+mj-cs"/>
              </a:rPr>
              <a:t>(s) of action of low </a:t>
            </a:r>
            <a:r>
              <a:rPr lang="en-US" b="1" spc="-50" dirty="0">
                <a:ea typeface="Calibri" panose="020F0502020204030204" pitchFamily="34" charset="0"/>
                <a:cs typeface="+mj-cs"/>
              </a:rPr>
              <a:t>natural background radiation </a:t>
            </a:r>
            <a:r>
              <a:rPr lang="en-US" spc="-50" dirty="0">
                <a:ea typeface="Calibri" panose="020F0502020204030204" pitchFamily="34" charset="0"/>
                <a:cs typeface="+mj-cs"/>
              </a:rPr>
              <a:t>on living organisms and improvement of </a:t>
            </a:r>
            <a:r>
              <a:rPr lang="en-US" sz="1800" dirty="0">
                <a:effectLst/>
                <a:ea typeface="Arial Unicode MS" panose="020B0604020202020204" pitchFamily="34" charset="-128"/>
                <a:cs typeface="Arial" panose="020B0604020202020204" pitchFamily="34" charset="0"/>
              </a:rPr>
              <a:t>knowledge on </a:t>
            </a:r>
            <a:r>
              <a:rPr lang="en-US" b="1" spc="-50" dirty="0">
                <a:ea typeface="Calibri" panose="020F0502020204030204" pitchFamily="34" charset="0"/>
                <a:cs typeface="+mj-cs"/>
              </a:rPr>
              <a:t>adaptation</a:t>
            </a:r>
            <a:r>
              <a:rPr lang="en-US" spc="-50" dirty="0">
                <a:ea typeface="Calibri" panose="020F0502020204030204" pitchFamily="34" charset="0"/>
                <a:cs typeface="+mj-cs"/>
              </a:rPr>
              <a:t> and  </a:t>
            </a:r>
            <a:r>
              <a:rPr lang="en-US" b="1" spc="-50" dirty="0">
                <a:ea typeface="Calibri" panose="020F0502020204030204" pitchFamily="34" charset="0"/>
                <a:cs typeface="+mj-cs"/>
              </a:rPr>
              <a:t>evolution</a:t>
            </a:r>
            <a:r>
              <a:rPr lang="en-US" spc="-50" dirty="0">
                <a:ea typeface="Calibri" panose="020F0502020204030204" pitchFamily="34" charset="0"/>
                <a:cs typeface="+mj-cs"/>
              </a:rPr>
              <a:t> </a:t>
            </a:r>
            <a:endParaRPr lang="it-IT" dirty="0"/>
          </a:p>
        </p:txBody>
      </p:sp>
      <p:sp>
        <p:nvSpPr>
          <p:cNvPr id="11" name="Pentagono 10">
            <a:extLst>
              <a:ext uri="{FF2B5EF4-FFF2-40B4-BE49-F238E27FC236}">
                <a16:creationId xmlns:a16="http://schemas.microsoft.com/office/drawing/2014/main" id="{7466FD70-B948-3AA0-066D-9DB63717BDA2}"/>
              </a:ext>
            </a:extLst>
          </p:cNvPr>
          <p:cNvSpPr/>
          <p:nvPr/>
        </p:nvSpPr>
        <p:spPr>
          <a:xfrm>
            <a:off x="1305977" y="5506593"/>
            <a:ext cx="505326" cy="28875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asellaDiTesto 11">
            <a:extLst>
              <a:ext uri="{FF2B5EF4-FFF2-40B4-BE49-F238E27FC236}">
                <a16:creationId xmlns:a16="http://schemas.microsoft.com/office/drawing/2014/main" id="{368230BD-035B-DBEA-275C-E1E7EF6EC19C}"/>
              </a:ext>
            </a:extLst>
          </p:cNvPr>
          <p:cNvSpPr txBox="1"/>
          <p:nvPr/>
        </p:nvSpPr>
        <p:spPr>
          <a:xfrm>
            <a:off x="1804373" y="5487200"/>
            <a:ext cx="9783733" cy="646331"/>
          </a:xfrm>
          <a:prstGeom prst="rect">
            <a:avLst/>
          </a:prstGeom>
          <a:noFill/>
        </p:spPr>
        <p:txBody>
          <a:bodyPr wrap="square" rtlCol="0">
            <a:spAutoFit/>
          </a:bodyPr>
          <a:lstStyle/>
          <a:p>
            <a:r>
              <a:rPr lang="it-IT" b="1" dirty="0" err="1"/>
              <a:t>Opportunity</a:t>
            </a:r>
            <a:r>
              <a:rPr lang="it-IT" b="1" dirty="0"/>
              <a:t> for </a:t>
            </a:r>
            <a:r>
              <a:rPr lang="it-IT" b="1" dirty="0" err="1"/>
              <a:t>space</a:t>
            </a:r>
            <a:r>
              <a:rPr lang="it-IT" b="1" dirty="0"/>
              <a:t> </a:t>
            </a:r>
            <a:r>
              <a:rPr lang="it-IT" b="1" dirty="0" err="1"/>
              <a:t>research</a:t>
            </a:r>
            <a:r>
              <a:rPr lang="it-IT" b="1" dirty="0"/>
              <a:t> </a:t>
            </a:r>
            <a:r>
              <a:rPr lang="it-IT" dirty="0"/>
              <a:t>to </a:t>
            </a:r>
            <a:r>
              <a:rPr lang="it-IT" dirty="0" err="1"/>
              <a:t>untangle</a:t>
            </a:r>
            <a:r>
              <a:rPr lang="it-IT" dirty="0"/>
              <a:t> the </a:t>
            </a:r>
            <a:r>
              <a:rPr lang="it-IT" dirty="0" err="1"/>
              <a:t>contribution</a:t>
            </a:r>
            <a:r>
              <a:rPr lang="it-IT" dirty="0"/>
              <a:t> of the </a:t>
            </a:r>
            <a:r>
              <a:rPr lang="it-IT" dirty="0" err="1"/>
              <a:t>two</a:t>
            </a:r>
            <a:r>
              <a:rPr lang="it-IT" dirty="0"/>
              <a:t> </a:t>
            </a:r>
            <a:r>
              <a:rPr lang="it-IT" dirty="0" err="1"/>
              <a:t>stressors</a:t>
            </a:r>
            <a:r>
              <a:rPr lang="it-IT" dirty="0"/>
              <a:t>, </a:t>
            </a:r>
            <a:r>
              <a:rPr lang="it-IT" dirty="0" err="1"/>
              <a:t>microgravity</a:t>
            </a:r>
            <a:r>
              <a:rPr lang="it-IT" dirty="0"/>
              <a:t> and </a:t>
            </a:r>
            <a:r>
              <a:rPr lang="it-IT" dirty="0" err="1"/>
              <a:t>radiation</a:t>
            </a:r>
            <a:r>
              <a:rPr lang="it-IT" dirty="0"/>
              <a:t>.</a:t>
            </a:r>
          </a:p>
        </p:txBody>
      </p:sp>
    </p:spTree>
    <p:extLst>
      <p:ext uri="{BB962C8B-B14F-4D97-AF65-F5344CB8AC3E}">
        <p14:creationId xmlns:p14="http://schemas.microsoft.com/office/powerpoint/2010/main" val="400815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45DAD9-A748-59EE-2DD3-00CC60E2C08E}"/>
              </a:ext>
            </a:extLst>
          </p:cNvPr>
          <p:cNvSpPr>
            <a:spLocks noGrp="1"/>
          </p:cNvSpPr>
          <p:nvPr>
            <p:ph type="title"/>
          </p:nvPr>
        </p:nvSpPr>
        <p:spPr>
          <a:xfrm>
            <a:off x="1676675" y="260470"/>
            <a:ext cx="10171821" cy="6101302"/>
          </a:xfrm>
        </p:spPr>
        <p:txBody>
          <a:bodyPr>
            <a:noAutofit/>
          </a:bodyPr>
          <a:lstStyle/>
          <a:p>
            <a:r>
              <a:rPr lang="en-US" sz="2400" b="1" dirty="0">
                <a:solidFill>
                  <a:schemeClr val="bg2">
                    <a:lumMod val="50000"/>
                  </a:schemeClr>
                </a:solidFill>
              </a:rPr>
              <a:t>Deep Underground Laboratories (DULs) allow to carry out studies at dose rates significantly lower than on the Earth’s surface</a:t>
            </a:r>
            <a:br>
              <a:rPr lang="en-US" sz="2400" dirty="0">
                <a:solidFill>
                  <a:schemeClr val="tx1"/>
                </a:solidFill>
              </a:rPr>
            </a:br>
            <a:br>
              <a:rPr lang="en-US" sz="2400" dirty="0">
                <a:solidFill>
                  <a:schemeClr val="tx1"/>
                </a:solidFill>
              </a:rPr>
            </a:br>
            <a:r>
              <a:rPr lang="en-US" sz="1900" dirty="0">
                <a:solidFill>
                  <a:schemeClr val="tx1"/>
                </a:solidFill>
              </a:rPr>
              <a:t>Compared to that at the Earth’s surface, inside DULs, the dose/dose rate contribution due to photons and directly ionizing low-LET (mostly muons) </a:t>
            </a:r>
            <a:r>
              <a:rPr lang="en-US" sz="1900" b="1" u="sng" dirty="0">
                <a:solidFill>
                  <a:srgbClr val="0070C0"/>
                </a:solidFill>
              </a:rPr>
              <a:t>cosmic rays </a:t>
            </a:r>
            <a:r>
              <a:rPr lang="en-US" sz="1900" u="sng" dirty="0">
                <a:solidFill>
                  <a:schemeClr val="tx1"/>
                </a:solidFill>
              </a:rPr>
              <a:t>can be considered negligible</a:t>
            </a:r>
            <a:r>
              <a:rPr lang="en-US" sz="1900" dirty="0">
                <a:solidFill>
                  <a:schemeClr val="tx1"/>
                </a:solidFill>
              </a:rPr>
              <a:t>, being </a:t>
            </a:r>
            <a:r>
              <a:rPr lang="en-US" sz="1900" u="sng" dirty="0">
                <a:solidFill>
                  <a:schemeClr val="tx1"/>
                </a:solidFill>
              </a:rPr>
              <a:t>reduced by a factor between 10</a:t>
            </a:r>
            <a:r>
              <a:rPr lang="en-US" sz="1900" u="sng" baseline="30000" dirty="0">
                <a:solidFill>
                  <a:schemeClr val="tx1"/>
                </a:solidFill>
              </a:rPr>
              <a:t>4</a:t>
            </a:r>
            <a:r>
              <a:rPr lang="en-US" sz="1900" u="sng" dirty="0">
                <a:solidFill>
                  <a:schemeClr val="tx1"/>
                </a:solidFill>
              </a:rPr>
              <a:t> and 10</a:t>
            </a:r>
            <a:r>
              <a:rPr lang="en-US" sz="1900" u="sng" baseline="30000" dirty="0">
                <a:solidFill>
                  <a:schemeClr val="tx1"/>
                </a:solidFill>
              </a:rPr>
              <a:t>7</a:t>
            </a:r>
            <a:r>
              <a:rPr lang="en-US" sz="1900" u="sng" dirty="0">
                <a:solidFill>
                  <a:schemeClr val="tx1"/>
                </a:solidFill>
              </a:rPr>
              <a:t> </a:t>
            </a:r>
            <a:r>
              <a:rPr lang="en-US" sz="1900" dirty="0">
                <a:solidFill>
                  <a:schemeClr val="tx1"/>
                </a:solidFill>
              </a:rPr>
              <a:t>depending upon shielding (muon rate ~ 1</a:t>
            </a:r>
            <a:r>
              <a:rPr lang="en-US" sz="1900" dirty="0">
                <a:solidFill>
                  <a:schemeClr val="bg2">
                    <a:lumMod val="10000"/>
                  </a:schemeClr>
                </a:solidFill>
              </a:rPr>
              <a:t>/m</a:t>
            </a:r>
            <a:r>
              <a:rPr lang="en-US" sz="1900" baseline="30000" dirty="0">
                <a:solidFill>
                  <a:schemeClr val="bg2">
                    <a:lumMod val="10000"/>
                  </a:schemeClr>
                </a:solidFill>
              </a:rPr>
              <a:t>2</a:t>
            </a:r>
            <a:r>
              <a:rPr lang="en-US" sz="1900" dirty="0">
                <a:solidFill>
                  <a:schemeClr val="bg2">
                    <a:lumMod val="10000"/>
                  </a:schemeClr>
                </a:solidFill>
              </a:rPr>
              <a:t>h at LNGS). </a:t>
            </a:r>
            <a:br>
              <a:rPr lang="en-US" sz="1900" dirty="0">
                <a:solidFill>
                  <a:schemeClr val="bg2">
                    <a:lumMod val="10000"/>
                  </a:schemeClr>
                </a:solidFill>
              </a:rPr>
            </a:br>
            <a:br>
              <a:rPr lang="en-US" sz="1900" dirty="0">
                <a:solidFill>
                  <a:schemeClr val="tx1"/>
                </a:solidFill>
              </a:rPr>
            </a:br>
            <a:r>
              <a:rPr lang="en-US" sz="1900" dirty="0">
                <a:solidFill>
                  <a:schemeClr val="tx1"/>
                </a:solidFill>
              </a:rPr>
              <a:t>Radiation exposure due to</a:t>
            </a:r>
            <a:r>
              <a:rPr lang="en-US" sz="1900" b="1" dirty="0">
                <a:solidFill>
                  <a:schemeClr val="tx1"/>
                </a:solidFill>
              </a:rPr>
              <a:t> </a:t>
            </a:r>
            <a:r>
              <a:rPr lang="en-US" sz="1900" b="1" u="sng" dirty="0">
                <a:solidFill>
                  <a:srgbClr val="0070C0"/>
                </a:solidFill>
              </a:rPr>
              <a:t>neutrons</a:t>
            </a:r>
            <a:r>
              <a:rPr lang="en-US" sz="1900" b="1" dirty="0">
                <a:solidFill>
                  <a:schemeClr val="tx1"/>
                </a:solidFill>
              </a:rPr>
              <a:t> </a:t>
            </a:r>
            <a:r>
              <a:rPr lang="en-US" sz="1900" dirty="0">
                <a:solidFill>
                  <a:schemeClr val="tx1"/>
                </a:solidFill>
              </a:rPr>
              <a:t>is also extremely low, </a:t>
            </a:r>
            <a:r>
              <a:rPr lang="en-US" sz="1900" u="sng" dirty="0">
                <a:solidFill>
                  <a:schemeClr val="tx1"/>
                </a:solidFill>
              </a:rPr>
              <a:t>being reduced by a factor between 10</a:t>
            </a:r>
            <a:r>
              <a:rPr lang="en-US" sz="1900" u="sng" baseline="30000" dirty="0">
                <a:solidFill>
                  <a:schemeClr val="tx1"/>
                </a:solidFill>
              </a:rPr>
              <a:t>2</a:t>
            </a:r>
            <a:r>
              <a:rPr lang="en-US" sz="1900" u="sng" dirty="0">
                <a:solidFill>
                  <a:schemeClr val="tx1"/>
                </a:solidFill>
              </a:rPr>
              <a:t> and 10</a:t>
            </a:r>
            <a:r>
              <a:rPr lang="en-US" sz="1900" u="sng" baseline="30000" dirty="0">
                <a:solidFill>
                  <a:schemeClr val="tx1"/>
                </a:solidFill>
              </a:rPr>
              <a:t>4 </a:t>
            </a:r>
            <a:r>
              <a:rPr lang="en-US" sz="1900" u="sng" dirty="0">
                <a:solidFill>
                  <a:schemeClr val="tx1"/>
                </a:solidFill>
              </a:rPr>
              <a:t> (10</a:t>
            </a:r>
            <a:r>
              <a:rPr lang="en-US" sz="1900" u="sng" baseline="30000" dirty="0">
                <a:solidFill>
                  <a:schemeClr val="tx1"/>
                </a:solidFill>
              </a:rPr>
              <a:t>3</a:t>
            </a:r>
            <a:r>
              <a:rPr lang="en-US" sz="1900" u="sng" dirty="0">
                <a:solidFill>
                  <a:schemeClr val="tx1"/>
                </a:solidFill>
              </a:rPr>
              <a:t> at LNGS)</a:t>
            </a:r>
            <a:br>
              <a:rPr lang="en-US" sz="1900" dirty="0">
                <a:solidFill>
                  <a:schemeClr val="tx1"/>
                </a:solidFill>
              </a:rPr>
            </a:br>
            <a:br>
              <a:rPr lang="en-US" sz="1900" dirty="0">
                <a:solidFill>
                  <a:schemeClr val="tx1"/>
                </a:solidFill>
              </a:rPr>
            </a:br>
            <a:r>
              <a:rPr lang="en-US" sz="1900" dirty="0">
                <a:solidFill>
                  <a:schemeClr val="tx1"/>
                </a:solidFill>
              </a:rPr>
              <a:t>One further contribution to the overall dose/dose rate can come from </a:t>
            </a:r>
            <a:r>
              <a:rPr lang="en-US" sz="1900" b="1" u="sng" dirty="0">
                <a:solidFill>
                  <a:srgbClr val="0070C0"/>
                </a:solidFill>
              </a:rPr>
              <a:t>radon decay products</a:t>
            </a:r>
            <a:r>
              <a:rPr lang="en-US" sz="1900" dirty="0">
                <a:solidFill>
                  <a:schemeClr val="tx1"/>
                </a:solidFill>
              </a:rPr>
              <a:t>, but it depends upon the radon concentration, which can be kept at the same levels of the reference radiation environment by a suitable ventilation system or it can be strongly reduced by radon abatement systems (Radon concentration is comparable between external and underground environment at LNGS). </a:t>
            </a:r>
            <a:br>
              <a:rPr lang="en-US" sz="1900" dirty="0">
                <a:solidFill>
                  <a:schemeClr val="tx1"/>
                </a:solidFill>
              </a:rPr>
            </a:br>
            <a:br>
              <a:rPr lang="en-US" sz="1900" dirty="0">
                <a:solidFill>
                  <a:schemeClr val="tx1"/>
                </a:solidFill>
              </a:rPr>
            </a:br>
            <a:r>
              <a:rPr lang="en-US" sz="1900" b="1" u="sng" dirty="0">
                <a:solidFill>
                  <a:srgbClr val="0070C0"/>
                </a:solidFill>
              </a:rPr>
              <a:t>Terrestrial gamma rays</a:t>
            </a:r>
            <a:r>
              <a:rPr lang="en-US" sz="1900" u="sng" dirty="0">
                <a:solidFill>
                  <a:srgbClr val="0070C0"/>
                </a:solidFill>
              </a:rPr>
              <a:t> </a:t>
            </a:r>
            <a:r>
              <a:rPr lang="en-US" sz="1900" u="sng" dirty="0">
                <a:solidFill>
                  <a:schemeClr val="tx1"/>
                </a:solidFill>
              </a:rPr>
              <a:t>represent the major contribution to the dose/dose rate inside the DULs and can be further reduced by shielding.</a:t>
            </a:r>
            <a:br>
              <a:rPr lang="en-US" sz="2400" u="sng" dirty="0">
                <a:solidFill>
                  <a:schemeClr val="tx1"/>
                </a:solidFill>
              </a:rPr>
            </a:br>
            <a:br>
              <a:rPr lang="en-US" sz="2400" dirty="0">
                <a:solidFill>
                  <a:schemeClr val="tx1"/>
                </a:solidFill>
              </a:rPr>
            </a:br>
            <a:endParaRPr lang="it-IT" sz="2400" dirty="0">
              <a:solidFill>
                <a:schemeClr val="tx1"/>
              </a:solidFill>
            </a:endParaRPr>
          </a:p>
        </p:txBody>
      </p:sp>
    </p:spTree>
    <p:extLst>
      <p:ext uri="{BB962C8B-B14F-4D97-AF65-F5344CB8AC3E}">
        <p14:creationId xmlns:p14="http://schemas.microsoft.com/office/powerpoint/2010/main" val="338113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7903DC-E781-CC37-9FB8-1C65F3C65D8F}"/>
              </a:ext>
            </a:extLst>
          </p:cNvPr>
          <p:cNvSpPr>
            <a:spLocks noGrp="1"/>
          </p:cNvSpPr>
          <p:nvPr>
            <p:ph type="ctrTitle"/>
          </p:nvPr>
        </p:nvSpPr>
        <p:spPr/>
        <p:txBody>
          <a:bodyPr/>
          <a:lstStyle/>
          <a:p>
            <a:r>
              <a:rPr lang="it-GB" dirty="0"/>
              <a:t>Irradiation facilities @ LNL</a:t>
            </a:r>
          </a:p>
        </p:txBody>
      </p:sp>
      <p:sp>
        <p:nvSpPr>
          <p:cNvPr id="3" name="Sottotitolo 2">
            <a:extLst>
              <a:ext uri="{FF2B5EF4-FFF2-40B4-BE49-F238E27FC236}">
                <a16:creationId xmlns:a16="http://schemas.microsoft.com/office/drawing/2014/main" id="{A243CCC1-CAF4-DE90-0A36-3293451E8741}"/>
              </a:ext>
            </a:extLst>
          </p:cNvPr>
          <p:cNvSpPr>
            <a:spLocks noGrp="1"/>
          </p:cNvSpPr>
          <p:nvPr>
            <p:ph type="subTitle" idx="1"/>
          </p:nvPr>
        </p:nvSpPr>
        <p:spPr/>
        <p:txBody>
          <a:bodyPr/>
          <a:lstStyle/>
          <a:p>
            <a:endParaRPr lang="it-GB"/>
          </a:p>
        </p:txBody>
      </p:sp>
    </p:spTree>
    <p:extLst>
      <p:ext uri="{BB962C8B-B14F-4D97-AF65-F5344CB8AC3E}">
        <p14:creationId xmlns:p14="http://schemas.microsoft.com/office/powerpoint/2010/main" val="2630201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9933D1DA-24CC-DD38-96D3-8B9D83A573BC}"/>
              </a:ext>
            </a:extLst>
          </p:cNvPr>
          <p:cNvSpPr txBox="1"/>
          <p:nvPr/>
        </p:nvSpPr>
        <p:spPr>
          <a:xfrm>
            <a:off x="1115373" y="424167"/>
            <a:ext cx="10153730" cy="892552"/>
          </a:xfrm>
          <a:prstGeom prst="rect">
            <a:avLst/>
          </a:prstGeom>
          <a:noFill/>
        </p:spPr>
        <p:txBody>
          <a:bodyPr wrap="square">
            <a:spAutoFit/>
          </a:bodyPr>
          <a:lstStyle/>
          <a:p>
            <a:pPr algn="ctr"/>
            <a:r>
              <a:rPr lang="en-US" sz="2800" b="1" dirty="0">
                <a:solidFill>
                  <a:schemeClr val="bg2">
                    <a:lumMod val="50000"/>
                  </a:schemeClr>
                </a:solidFill>
                <a:latin typeface="+mj-lt"/>
              </a:rPr>
              <a:t>Map of the existing or planned worldwide DULs</a:t>
            </a:r>
          </a:p>
          <a:p>
            <a:pPr algn="ctr"/>
            <a:r>
              <a:rPr lang="en-US" sz="2400" b="1" dirty="0">
                <a:solidFill>
                  <a:schemeClr val="bg2">
                    <a:lumMod val="50000"/>
                  </a:schemeClr>
                </a:solidFill>
                <a:latin typeface="+mj-lt"/>
              </a:rPr>
              <a:t>green dots: the operating facilities </a:t>
            </a:r>
          </a:p>
        </p:txBody>
      </p:sp>
      <p:grpSp>
        <p:nvGrpSpPr>
          <p:cNvPr id="26" name="Gruppo 25">
            <a:extLst>
              <a:ext uri="{FF2B5EF4-FFF2-40B4-BE49-F238E27FC236}">
                <a16:creationId xmlns:a16="http://schemas.microsoft.com/office/drawing/2014/main" id="{DD029E9B-830C-E002-405D-81C820AC7F66}"/>
              </a:ext>
            </a:extLst>
          </p:cNvPr>
          <p:cNvGrpSpPr/>
          <p:nvPr/>
        </p:nvGrpSpPr>
        <p:grpSpPr>
          <a:xfrm>
            <a:off x="179822" y="1314000"/>
            <a:ext cx="9698002" cy="5276178"/>
            <a:chOff x="1385254" y="883991"/>
            <a:chExt cx="9805222" cy="5475767"/>
          </a:xfrm>
        </p:grpSpPr>
        <p:pic>
          <p:nvPicPr>
            <p:cNvPr id="27" name="Immagine 26">
              <a:extLst>
                <a:ext uri="{FF2B5EF4-FFF2-40B4-BE49-F238E27FC236}">
                  <a16:creationId xmlns:a16="http://schemas.microsoft.com/office/drawing/2014/main" id="{B37890A1-481D-22D4-1097-21924FB8DB66}"/>
                </a:ext>
              </a:extLst>
            </p:cNvPr>
            <p:cNvPicPr>
              <a:picLocks noChangeAspect="1"/>
            </p:cNvPicPr>
            <p:nvPr/>
          </p:nvPicPr>
          <p:blipFill>
            <a:blip r:embed="rId3"/>
            <a:stretch>
              <a:fillRect/>
            </a:stretch>
          </p:blipFill>
          <p:spPr>
            <a:xfrm>
              <a:off x="1385254" y="883991"/>
              <a:ext cx="9805222" cy="5475767"/>
            </a:xfrm>
            <a:prstGeom prst="rect">
              <a:avLst/>
            </a:prstGeom>
          </p:spPr>
        </p:pic>
        <p:sp>
          <p:nvSpPr>
            <p:cNvPr id="28" name="Ovale 27">
              <a:extLst>
                <a:ext uri="{FF2B5EF4-FFF2-40B4-BE49-F238E27FC236}">
                  <a16:creationId xmlns:a16="http://schemas.microsoft.com/office/drawing/2014/main" id="{8E49FB14-6139-D4E5-F027-E6EBF668590D}"/>
                </a:ext>
              </a:extLst>
            </p:cNvPr>
            <p:cNvSpPr/>
            <p:nvPr/>
          </p:nvSpPr>
          <p:spPr>
            <a:xfrm>
              <a:off x="3101957" y="2773791"/>
              <a:ext cx="68457" cy="58678"/>
            </a:xfrm>
            <a:prstGeom prst="ellipse">
              <a:avLst/>
            </a:prstGeom>
            <a:solidFill>
              <a:srgbClr val="00B050"/>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n>
                  <a:solidFill>
                    <a:srgbClr val="00B050"/>
                  </a:solidFill>
                </a:ln>
                <a:solidFill>
                  <a:srgbClr val="7E8D23"/>
                </a:solidFill>
              </a:endParaRPr>
            </a:p>
          </p:txBody>
        </p:sp>
        <p:sp>
          <p:nvSpPr>
            <p:cNvPr id="29" name="CasellaDiTesto 28">
              <a:extLst>
                <a:ext uri="{FF2B5EF4-FFF2-40B4-BE49-F238E27FC236}">
                  <a16:creationId xmlns:a16="http://schemas.microsoft.com/office/drawing/2014/main" id="{D14A81D4-907E-78AD-BD1B-E1077A22CC0D}"/>
                </a:ext>
              </a:extLst>
            </p:cNvPr>
            <p:cNvSpPr txBox="1"/>
            <p:nvPr/>
          </p:nvSpPr>
          <p:spPr>
            <a:xfrm>
              <a:off x="3146601" y="2612905"/>
              <a:ext cx="828996" cy="344301"/>
            </a:xfrm>
            <a:prstGeom prst="rect">
              <a:avLst/>
            </a:prstGeom>
            <a:noFill/>
          </p:spPr>
          <p:txBody>
            <a:bodyPr wrap="square" rtlCol="0">
              <a:spAutoFit/>
            </a:bodyPr>
            <a:lstStyle/>
            <a:p>
              <a:r>
                <a:rPr lang="it-IT" sz="1200" dirty="0">
                  <a:solidFill>
                    <a:srgbClr val="00B050"/>
                  </a:solidFill>
                  <a:latin typeface="Franklin Gothic Demi Cond" panose="020B0706030402020204" pitchFamily="34" charset="0"/>
                </a:rPr>
                <a:t>WIPP</a:t>
              </a:r>
            </a:p>
          </p:txBody>
        </p:sp>
        <p:sp>
          <p:nvSpPr>
            <p:cNvPr id="30" name="CasellaDiTesto 29">
              <a:extLst>
                <a:ext uri="{FF2B5EF4-FFF2-40B4-BE49-F238E27FC236}">
                  <a16:creationId xmlns:a16="http://schemas.microsoft.com/office/drawing/2014/main" id="{418BB1E7-DA08-6C52-E26F-EE55E7F87A5B}"/>
                </a:ext>
              </a:extLst>
            </p:cNvPr>
            <p:cNvSpPr txBox="1"/>
            <p:nvPr/>
          </p:nvSpPr>
          <p:spPr>
            <a:xfrm>
              <a:off x="6592449" y="5355521"/>
              <a:ext cx="543034" cy="307777"/>
            </a:xfrm>
            <a:prstGeom prst="rect">
              <a:avLst/>
            </a:prstGeom>
            <a:noFill/>
          </p:spPr>
          <p:txBody>
            <a:bodyPr wrap="none" rtlCol="0">
              <a:spAutoFit/>
            </a:bodyPr>
            <a:lstStyle/>
            <a:p>
              <a:r>
                <a:rPr lang="it-IT" sz="1400" dirty="0">
                  <a:solidFill>
                    <a:srgbClr val="7E8D23"/>
                  </a:solidFill>
                  <a:latin typeface="Franklin Gothic Demi Cond" panose="020B0706030402020204" pitchFamily="34" charset="0"/>
                </a:rPr>
                <a:t>Paarl</a:t>
              </a:r>
            </a:p>
          </p:txBody>
        </p:sp>
        <p:sp>
          <p:nvSpPr>
            <p:cNvPr id="31" name="Ovale 30">
              <a:extLst>
                <a:ext uri="{FF2B5EF4-FFF2-40B4-BE49-F238E27FC236}">
                  <a16:creationId xmlns:a16="http://schemas.microsoft.com/office/drawing/2014/main" id="{FEEE0A7C-8101-DAEC-E533-2D4FCD7A5A03}"/>
                </a:ext>
              </a:extLst>
            </p:cNvPr>
            <p:cNvSpPr/>
            <p:nvPr/>
          </p:nvSpPr>
          <p:spPr>
            <a:xfrm>
              <a:off x="6035546" y="2380151"/>
              <a:ext cx="169258" cy="15047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id="{5AD6BA86-0A4D-8FA7-212F-E33294D4611D}"/>
                </a:ext>
              </a:extLst>
            </p:cNvPr>
            <p:cNvSpPr txBox="1"/>
            <p:nvPr/>
          </p:nvSpPr>
          <p:spPr>
            <a:xfrm>
              <a:off x="9051480" y="1829203"/>
              <a:ext cx="498855" cy="276999"/>
            </a:xfrm>
            <a:prstGeom prst="rect">
              <a:avLst/>
            </a:prstGeom>
            <a:noFill/>
          </p:spPr>
          <p:txBody>
            <a:bodyPr wrap="none" rtlCol="0">
              <a:spAutoFit/>
            </a:bodyPr>
            <a:lstStyle/>
            <a:p>
              <a:r>
                <a:rPr lang="it-IT" sz="1200" dirty="0">
                  <a:solidFill>
                    <a:srgbClr val="7E8D23"/>
                  </a:solidFill>
                  <a:latin typeface="Franklin Gothic Demi Cond" panose="020B0706030402020204" pitchFamily="34" charset="0"/>
                </a:rPr>
                <a:t>CJML</a:t>
              </a:r>
            </a:p>
          </p:txBody>
        </p:sp>
        <p:sp>
          <p:nvSpPr>
            <p:cNvPr id="35" name="Ovale 34">
              <a:extLst>
                <a:ext uri="{FF2B5EF4-FFF2-40B4-BE49-F238E27FC236}">
                  <a16:creationId xmlns:a16="http://schemas.microsoft.com/office/drawing/2014/main" id="{8276BA65-0A71-9B28-87CF-166F94E39E8C}"/>
                </a:ext>
              </a:extLst>
            </p:cNvPr>
            <p:cNvSpPr/>
            <p:nvPr/>
          </p:nvSpPr>
          <p:spPr>
            <a:xfrm>
              <a:off x="9448163" y="1832971"/>
              <a:ext cx="68457" cy="58678"/>
            </a:xfrm>
            <a:prstGeom prst="ellipse">
              <a:avLst/>
            </a:prstGeom>
            <a:solidFill>
              <a:srgbClr val="00B050"/>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n>
                  <a:solidFill>
                    <a:srgbClr val="00B050"/>
                  </a:solidFill>
                </a:ln>
                <a:solidFill>
                  <a:srgbClr val="7E8D23"/>
                </a:solidFill>
              </a:endParaRPr>
            </a:p>
          </p:txBody>
        </p:sp>
      </p:grpSp>
      <p:sp>
        <p:nvSpPr>
          <p:cNvPr id="4" name="CasellaDiTesto 3">
            <a:extLst>
              <a:ext uri="{FF2B5EF4-FFF2-40B4-BE49-F238E27FC236}">
                <a16:creationId xmlns:a16="http://schemas.microsoft.com/office/drawing/2014/main" id="{C1091C39-C70A-E036-56C9-4755F933934B}"/>
              </a:ext>
            </a:extLst>
          </p:cNvPr>
          <p:cNvSpPr txBox="1"/>
          <p:nvPr/>
        </p:nvSpPr>
        <p:spPr>
          <a:xfrm>
            <a:off x="179822" y="6342270"/>
            <a:ext cx="8137225" cy="276999"/>
          </a:xfrm>
          <a:prstGeom prst="rect">
            <a:avLst/>
          </a:prstGeom>
          <a:noFill/>
        </p:spPr>
        <p:txBody>
          <a:bodyPr wrap="square" rtlCol="0">
            <a:spAutoFit/>
          </a:bodyPr>
          <a:lstStyle/>
          <a:p>
            <a:pPr algn="l"/>
            <a:r>
              <a:rPr lang="it-IT" sz="1200" i="1" dirty="0"/>
              <a:t>Modified from Adam et al. Paarl Africa Underground Laboratory_arXiv:2306.12083v1 [hep-ex] 21 Jun 2023</a:t>
            </a:r>
          </a:p>
        </p:txBody>
      </p:sp>
      <p:cxnSp>
        <p:nvCxnSpPr>
          <p:cNvPr id="6" name="Connettore 1 5">
            <a:extLst>
              <a:ext uri="{FF2B5EF4-FFF2-40B4-BE49-F238E27FC236}">
                <a16:creationId xmlns:a16="http://schemas.microsoft.com/office/drawing/2014/main" id="{789FF2FC-3622-9591-DAFF-DCF57AB670DC}"/>
              </a:ext>
            </a:extLst>
          </p:cNvPr>
          <p:cNvCxnSpPr>
            <a:cxnSpLocks/>
          </p:cNvCxnSpPr>
          <p:nvPr/>
        </p:nvCxnSpPr>
        <p:spPr>
          <a:xfrm flipV="1">
            <a:off x="4941134" y="2249456"/>
            <a:ext cx="2502208" cy="5786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38B0668D-83FA-CDB3-A7AF-A4AEBC22A513}"/>
              </a:ext>
            </a:extLst>
          </p:cNvPr>
          <p:cNvCxnSpPr>
            <a:cxnSpLocks/>
          </p:cNvCxnSpPr>
          <p:nvPr/>
        </p:nvCxnSpPr>
        <p:spPr>
          <a:xfrm>
            <a:off x="4968041" y="2833911"/>
            <a:ext cx="4541441" cy="15851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33D7D191-DACB-4817-5F20-1AFCEF948123}"/>
              </a:ext>
            </a:extLst>
          </p:cNvPr>
          <p:cNvSpPr txBox="1"/>
          <p:nvPr/>
        </p:nvSpPr>
        <p:spPr>
          <a:xfrm>
            <a:off x="7443342" y="1519890"/>
            <a:ext cx="4594236" cy="738664"/>
          </a:xfrm>
          <a:prstGeom prst="rect">
            <a:avLst/>
          </a:prstGeom>
          <a:solidFill>
            <a:srgbClr val="CEDFDE"/>
          </a:solidFill>
          <a:ln>
            <a:solidFill>
              <a:schemeClr val="tx1"/>
            </a:solidFill>
          </a:ln>
        </p:spPr>
        <p:txBody>
          <a:bodyPr wrap="square">
            <a:spAutoFit/>
          </a:bodyPr>
          <a:lstStyle/>
          <a:p>
            <a:pPr algn="ctr"/>
            <a:r>
              <a:rPr lang="it-IT" sz="1400" b="1" dirty="0"/>
              <a:t>INFN-Laboratorio Nazionale del Gran Sasso (LNGS) </a:t>
            </a:r>
            <a:r>
              <a:rPr lang="it-IT" sz="1400" dirty="0" err="1"/>
              <a:t>is</a:t>
            </a:r>
            <a:r>
              <a:rPr lang="it-IT" sz="1400" dirty="0"/>
              <a:t> one of the </a:t>
            </a:r>
            <a:r>
              <a:rPr lang="it-IT" sz="1400" dirty="0" err="1"/>
              <a:t>largest</a:t>
            </a:r>
            <a:r>
              <a:rPr lang="it-IT" sz="1400" dirty="0"/>
              <a:t> in </a:t>
            </a:r>
            <a:r>
              <a:rPr lang="it-IT" sz="1400" dirty="0" err="1"/>
              <a:t>terms</a:t>
            </a:r>
            <a:r>
              <a:rPr lang="it-IT" sz="1400" dirty="0"/>
              <a:t> of size and </a:t>
            </a:r>
            <a:r>
              <a:rPr lang="it-IT" sz="1400" dirty="0" err="1"/>
              <a:t>infrastructure</a:t>
            </a:r>
            <a:r>
              <a:rPr lang="it-IT" sz="1400" dirty="0"/>
              <a:t>. </a:t>
            </a:r>
          </a:p>
        </p:txBody>
      </p:sp>
      <p:sp>
        <p:nvSpPr>
          <p:cNvPr id="3" name="CasellaDiTesto 2">
            <a:extLst>
              <a:ext uri="{FF2B5EF4-FFF2-40B4-BE49-F238E27FC236}">
                <a16:creationId xmlns:a16="http://schemas.microsoft.com/office/drawing/2014/main" id="{85AB628B-DE5E-CB00-5FD3-95D4CF96C800}"/>
              </a:ext>
            </a:extLst>
          </p:cNvPr>
          <p:cNvSpPr txBox="1"/>
          <p:nvPr/>
        </p:nvSpPr>
        <p:spPr>
          <a:xfrm>
            <a:off x="9439632" y="2427569"/>
            <a:ext cx="2572546" cy="3970318"/>
          </a:xfrm>
          <a:prstGeom prst="rect">
            <a:avLst/>
          </a:prstGeom>
          <a:solidFill>
            <a:srgbClr val="FBC49C"/>
          </a:solidFill>
          <a:ln>
            <a:solidFill>
              <a:schemeClr val="tx1"/>
            </a:solidFill>
          </a:ln>
        </p:spPr>
        <p:txBody>
          <a:bodyPr wrap="square">
            <a:spAutoFit/>
          </a:bodyPr>
          <a:lstStyle/>
          <a:p>
            <a:pPr marL="285750" indent="-285750">
              <a:buFont typeface="Wingdings" pitchFamily="2" charset="2"/>
              <a:buChar char="Ø"/>
            </a:pPr>
            <a:r>
              <a:rPr lang="it-IT" sz="1400" dirty="0"/>
              <a:t>1400 m  (3800 </a:t>
            </a:r>
            <a:r>
              <a:rPr lang="it-IT" sz="1400" dirty="0" err="1"/>
              <a:t>m.w.e</a:t>
            </a:r>
            <a:r>
              <a:rPr lang="it-IT" sz="1400" dirty="0"/>
              <a:t>. </a:t>
            </a:r>
            <a:r>
              <a:rPr lang="it-IT" sz="1400" dirty="0" err="1"/>
              <a:t>vertical</a:t>
            </a:r>
            <a:r>
              <a:rPr lang="it-IT" sz="1400" dirty="0"/>
              <a:t> </a:t>
            </a:r>
            <a:r>
              <a:rPr lang="it-IT" sz="1400" dirty="0" err="1"/>
              <a:t>depth</a:t>
            </a:r>
            <a:r>
              <a:rPr lang="it-IT" sz="1400" dirty="0"/>
              <a:t>) </a:t>
            </a:r>
          </a:p>
          <a:p>
            <a:pPr marL="285750" indent="-285750">
              <a:buFont typeface="Wingdings" pitchFamily="2" charset="2"/>
              <a:buChar char="Ø"/>
            </a:pPr>
            <a:r>
              <a:rPr lang="it-IT" sz="1400" dirty="0" err="1"/>
              <a:t>Muon</a:t>
            </a:r>
            <a:r>
              <a:rPr lang="it-IT" sz="1400" dirty="0"/>
              <a:t> rate ~ 1/(m2 h) </a:t>
            </a:r>
          </a:p>
          <a:p>
            <a:pPr marL="285750" indent="-285750">
              <a:buFont typeface="Wingdings" pitchFamily="2" charset="2"/>
              <a:buChar char="Ø"/>
            </a:pPr>
            <a:r>
              <a:rPr lang="it-IT" sz="1400" dirty="0"/>
              <a:t>Surface: 17800 m2</a:t>
            </a:r>
          </a:p>
          <a:p>
            <a:pPr marL="285750" indent="-285750">
              <a:buFont typeface="Wingdings" pitchFamily="2" charset="2"/>
              <a:buChar char="Ø"/>
            </a:pPr>
            <a:r>
              <a:rPr lang="it-IT" sz="1400" dirty="0"/>
              <a:t>Volume: 180000 m3</a:t>
            </a:r>
          </a:p>
          <a:p>
            <a:pPr marL="285750" indent="-285750">
              <a:buFont typeface="Wingdings" pitchFamily="2" charset="2"/>
              <a:buChar char="Ø"/>
            </a:pPr>
            <a:r>
              <a:rPr lang="it-IT" sz="1400" dirty="0" err="1"/>
              <a:t>Ventilation</a:t>
            </a:r>
            <a:r>
              <a:rPr lang="it-IT" sz="1400" dirty="0"/>
              <a:t>: 1vol/3hours </a:t>
            </a:r>
          </a:p>
          <a:p>
            <a:pPr marL="285750" indent="-285750">
              <a:buFont typeface="Wingdings" pitchFamily="2" charset="2"/>
              <a:buChar char="Ø"/>
            </a:pPr>
            <a:r>
              <a:rPr lang="it-IT" sz="1400" dirty="0"/>
              <a:t>Three large </a:t>
            </a:r>
            <a:r>
              <a:rPr lang="it-IT" sz="1400" dirty="0" err="1"/>
              <a:t>experimental</a:t>
            </a:r>
            <a:r>
              <a:rPr lang="it-IT" sz="1400" dirty="0"/>
              <a:t> </a:t>
            </a:r>
            <a:r>
              <a:rPr lang="it-IT" sz="1400" dirty="0" err="1"/>
              <a:t>halls</a:t>
            </a:r>
            <a:r>
              <a:rPr lang="it-IT" sz="1400" dirty="0"/>
              <a:t> (~100x20x18 m3) </a:t>
            </a:r>
          </a:p>
          <a:p>
            <a:pPr marL="285750" indent="-285750">
              <a:buFont typeface="Wingdings" pitchFamily="2" charset="2"/>
              <a:buChar char="Ø"/>
            </a:pPr>
            <a:r>
              <a:rPr lang="it-IT" sz="1400" dirty="0"/>
              <a:t>22 </a:t>
            </a:r>
            <a:r>
              <a:rPr lang="it-IT" sz="1400" dirty="0" err="1"/>
              <a:t>experiments</a:t>
            </a:r>
            <a:r>
              <a:rPr lang="it-IT" sz="1400" dirty="0"/>
              <a:t> </a:t>
            </a:r>
            <a:r>
              <a:rPr lang="it-IT" sz="1400" dirty="0" err="1"/>
              <a:t>currently</a:t>
            </a:r>
            <a:r>
              <a:rPr lang="it-IT" sz="1400" dirty="0"/>
              <a:t> running </a:t>
            </a:r>
          </a:p>
          <a:p>
            <a:pPr marL="285750" indent="-285750">
              <a:buFont typeface="Wingdings" pitchFamily="2" charset="2"/>
              <a:buChar char="Ø"/>
            </a:pPr>
            <a:r>
              <a:rPr lang="it-IT" sz="1400" dirty="0"/>
              <a:t>Easy </a:t>
            </a:r>
            <a:r>
              <a:rPr lang="it-IT" sz="1400" dirty="0" err="1"/>
              <a:t>accessible</a:t>
            </a:r>
            <a:r>
              <a:rPr lang="it-IT" sz="1400" dirty="0"/>
              <a:t> via </a:t>
            </a:r>
            <a:r>
              <a:rPr lang="it-IT" sz="1400" dirty="0" err="1"/>
              <a:t>highway</a:t>
            </a:r>
            <a:r>
              <a:rPr lang="it-IT" sz="1400" dirty="0"/>
              <a:t> tunnel (no </a:t>
            </a:r>
            <a:r>
              <a:rPr lang="it-IT" sz="1400" dirty="0" err="1"/>
              <a:t>difference</a:t>
            </a:r>
            <a:r>
              <a:rPr lang="it-IT" sz="1400" dirty="0"/>
              <a:t> in </a:t>
            </a:r>
            <a:r>
              <a:rPr lang="it-IT" sz="1400" dirty="0" err="1"/>
              <a:t>atmospheric</a:t>
            </a:r>
            <a:r>
              <a:rPr lang="it-IT" sz="1400" dirty="0"/>
              <a:t> pressure with </a:t>
            </a:r>
            <a:r>
              <a:rPr lang="it-IT" sz="1400" dirty="0" err="1"/>
              <a:t>repect</a:t>
            </a:r>
            <a:r>
              <a:rPr lang="it-IT" sz="1400" dirty="0"/>
              <a:t> to the </a:t>
            </a:r>
            <a:r>
              <a:rPr lang="it-IT" sz="1400" dirty="0" err="1"/>
              <a:t>above</a:t>
            </a:r>
            <a:r>
              <a:rPr lang="it-IT" sz="1400" dirty="0"/>
              <a:t> ground facility)che </a:t>
            </a:r>
          </a:p>
        </p:txBody>
      </p:sp>
    </p:spTree>
    <p:extLst>
      <p:ext uri="{BB962C8B-B14F-4D97-AF65-F5344CB8AC3E}">
        <p14:creationId xmlns:p14="http://schemas.microsoft.com/office/powerpoint/2010/main" val="2968260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8BE14598-8753-2118-B7A7-0213EE0B3B9E}"/>
              </a:ext>
            </a:extLst>
          </p:cNvPr>
          <p:cNvGrpSpPr/>
          <p:nvPr/>
        </p:nvGrpSpPr>
        <p:grpSpPr>
          <a:xfrm>
            <a:off x="156766" y="627984"/>
            <a:ext cx="9100497" cy="6067188"/>
            <a:chOff x="2081259" y="715245"/>
            <a:chExt cx="9100497" cy="6067188"/>
          </a:xfrm>
        </p:grpSpPr>
        <p:pic>
          <p:nvPicPr>
            <p:cNvPr id="2" name="Immagine 1"/>
            <p:cNvPicPr>
              <a:picLocks noChangeAspect="1"/>
            </p:cNvPicPr>
            <p:nvPr/>
          </p:nvPicPr>
          <p:blipFill>
            <a:blip r:embed="rId3"/>
            <a:stretch>
              <a:fillRect/>
            </a:stretch>
          </p:blipFill>
          <p:spPr>
            <a:xfrm>
              <a:off x="2091893" y="715245"/>
              <a:ext cx="4444538" cy="3075342"/>
            </a:xfrm>
            <a:prstGeom prst="rect">
              <a:avLst/>
            </a:prstGeom>
          </p:spPr>
        </p:pic>
        <p:pic>
          <p:nvPicPr>
            <p:cNvPr id="3" name="Immagine 2"/>
            <p:cNvPicPr>
              <a:picLocks noChangeAspect="1"/>
            </p:cNvPicPr>
            <p:nvPr/>
          </p:nvPicPr>
          <p:blipFill rotWithShape="1">
            <a:blip r:embed="rId4"/>
            <a:srcRect r="1074"/>
            <a:stretch/>
          </p:blipFill>
          <p:spPr>
            <a:xfrm>
              <a:off x="6559529" y="715245"/>
              <a:ext cx="4616471" cy="3075342"/>
            </a:xfrm>
            <a:prstGeom prst="rect">
              <a:avLst/>
            </a:prstGeom>
          </p:spPr>
        </p:pic>
        <p:pic>
          <p:nvPicPr>
            <p:cNvPr id="4" name="Immagine 3"/>
            <p:cNvPicPr>
              <a:picLocks noChangeAspect="1"/>
            </p:cNvPicPr>
            <p:nvPr/>
          </p:nvPicPr>
          <p:blipFill>
            <a:blip r:embed="rId5"/>
            <a:stretch>
              <a:fillRect/>
            </a:stretch>
          </p:blipFill>
          <p:spPr>
            <a:xfrm>
              <a:off x="2081259" y="3812628"/>
              <a:ext cx="4478269" cy="2969805"/>
            </a:xfrm>
            <a:prstGeom prst="rect">
              <a:avLst/>
            </a:prstGeom>
          </p:spPr>
        </p:pic>
        <p:pic>
          <p:nvPicPr>
            <p:cNvPr id="5" name="Immagine 4"/>
            <p:cNvPicPr>
              <a:picLocks noChangeAspect="1"/>
            </p:cNvPicPr>
            <p:nvPr/>
          </p:nvPicPr>
          <p:blipFill rotWithShape="1">
            <a:blip r:embed="rId6"/>
            <a:srcRect t="4881"/>
            <a:stretch/>
          </p:blipFill>
          <p:spPr>
            <a:xfrm>
              <a:off x="6548895" y="3812628"/>
              <a:ext cx="4632861" cy="2966019"/>
            </a:xfrm>
            <a:prstGeom prst="rect">
              <a:avLst/>
            </a:prstGeom>
          </p:spPr>
        </p:pic>
      </p:grpSp>
      <p:pic>
        <p:nvPicPr>
          <p:cNvPr id="10" name="Picture 2">
            <a:extLst>
              <a:ext uri="{FF2B5EF4-FFF2-40B4-BE49-F238E27FC236}">
                <a16:creationId xmlns:a16="http://schemas.microsoft.com/office/drawing/2014/main" id="{A3682DF0-8FCD-EE41-6C0F-BD2610A660A0}"/>
              </a:ext>
            </a:extLst>
          </p:cNvPr>
          <p:cNvPicPr>
            <a:picLocks noChangeAspect="1" noChangeArrowheads="1"/>
          </p:cNvPicPr>
          <p:nvPr/>
        </p:nvPicPr>
        <p:blipFill>
          <a:blip r:embed="rId7" cstate="print"/>
          <a:srcRect l="38067" t="10416" r="40264" b="23959"/>
          <a:stretch>
            <a:fillRect/>
          </a:stretch>
        </p:blipFill>
        <p:spPr bwMode="auto">
          <a:xfrm>
            <a:off x="9378064" y="2401062"/>
            <a:ext cx="2678820" cy="4279691"/>
          </a:xfrm>
          <a:prstGeom prst="rect">
            <a:avLst/>
          </a:prstGeom>
          <a:noFill/>
          <a:ln w="9525">
            <a:noFill/>
            <a:miter lim="800000"/>
            <a:headEnd/>
            <a:tailEnd/>
          </a:ln>
          <a:effectLst/>
        </p:spPr>
      </p:pic>
      <p:pic>
        <p:nvPicPr>
          <p:cNvPr id="18" name="Immagine 17">
            <a:extLst>
              <a:ext uri="{FF2B5EF4-FFF2-40B4-BE49-F238E27FC236}">
                <a16:creationId xmlns:a16="http://schemas.microsoft.com/office/drawing/2014/main" id="{DB325B09-9A64-78D4-057B-0E30078CEDBF}"/>
              </a:ext>
            </a:extLst>
          </p:cNvPr>
          <p:cNvPicPr>
            <a:picLocks noChangeAspect="1"/>
          </p:cNvPicPr>
          <p:nvPr/>
        </p:nvPicPr>
        <p:blipFill>
          <a:blip r:embed="rId8"/>
          <a:stretch>
            <a:fillRect/>
          </a:stretch>
        </p:blipFill>
        <p:spPr>
          <a:xfrm>
            <a:off x="9395371" y="334214"/>
            <a:ext cx="2717392" cy="1870534"/>
          </a:xfrm>
          <a:prstGeom prst="rect">
            <a:avLst/>
          </a:prstGeom>
        </p:spPr>
      </p:pic>
      <p:cxnSp>
        <p:nvCxnSpPr>
          <p:cNvPr id="20" name="Connettore a gomito 19">
            <a:extLst>
              <a:ext uri="{FF2B5EF4-FFF2-40B4-BE49-F238E27FC236}">
                <a16:creationId xmlns:a16="http://schemas.microsoft.com/office/drawing/2014/main" id="{4451532D-05CE-8AED-63C1-6C56E2C302BD}"/>
              </a:ext>
            </a:extLst>
          </p:cNvPr>
          <p:cNvCxnSpPr>
            <a:cxnSpLocks/>
          </p:cNvCxnSpPr>
          <p:nvPr/>
        </p:nvCxnSpPr>
        <p:spPr>
          <a:xfrm rot="5400000">
            <a:off x="8143864" y="2852130"/>
            <a:ext cx="3499477" cy="10276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Freccia a destra 27">
            <a:extLst>
              <a:ext uri="{FF2B5EF4-FFF2-40B4-BE49-F238E27FC236}">
                <a16:creationId xmlns:a16="http://schemas.microsoft.com/office/drawing/2014/main" id="{7EC6B9AA-988B-A8BC-5A44-457E3E4F2D09}"/>
              </a:ext>
            </a:extLst>
          </p:cNvPr>
          <p:cNvSpPr/>
          <p:nvPr/>
        </p:nvSpPr>
        <p:spPr>
          <a:xfrm>
            <a:off x="9670681" y="4486051"/>
            <a:ext cx="536575" cy="33237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32" name="Freccia a destra 31">
            <a:extLst>
              <a:ext uri="{FF2B5EF4-FFF2-40B4-BE49-F238E27FC236}">
                <a16:creationId xmlns:a16="http://schemas.microsoft.com/office/drawing/2014/main" id="{50F5CFA2-13BC-DC80-9EE6-535FDCA50FDC}"/>
              </a:ext>
            </a:extLst>
          </p:cNvPr>
          <p:cNvSpPr/>
          <p:nvPr/>
        </p:nvSpPr>
        <p:spPr>
          <a:xfrm>
            <a:off x="9835127" y="964016"/>
            <a:ext cx="301747" cy="24646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13" name="CasellaDiTesto 12">
            <a:extLst>
              <a:ext uri="{FF2B5EF4-FFF2-40B4-BE49-F238E27FC236}">
                <a16:creationId xmlns:a16="http://schemas.microsoft.com/office/drawing/2014/main" id="{0F4DBE24-DBE5-C04A-94B6-6D56DC3F2096}"/>
              </a:ext>
            </a:extLst>
          </p:cNvPr>
          <p:cNvSpPr txBox="1"/>
          <p:nvPr/>
        </p:nvSpPr>
        <p:spPr>
          <a:xfrm>
            <a:off x="9156488" y="6611772"/>
            <a:ext cx="2459328" cy="253916"/>
          </a:xfrm>
          <a:prstGeom prst="rect">
            <a:avLst/>
          </a:prstGeom>
          <a:noFill/>
        </p:spPr>
        <p:txBody>
          <a:bodyPr wrap="none" rtlCol="0">
            <a:spAutoFit/>
          </a:bodyPr>
          <a:lstStyle/>
          <a:p>
            <a:r>
              <a:rPr lang="it-IT" sz="1050" dirty="0"/>
              <a:t>P. Morciano-</a:t>
            </a:r>
            <a:r>
              <a:rPr lang="it-IT" sz="1050" dirty="0" err="1"/>
              <a:t>Cosmic</a:t>
            </a:r>
            <a:r>
              <a:rPr lang="it-IT" sz="1050" dirty="0"/>
              <a:t> </a:t>
            </a:r>
            <a:r>
              <a:rPr lang="it-IT" sz="1050" dirty="0" err="1"/>
              <a:t>Silence</a:t>
            </a:r>
            <a:r>
              <a:rPr lang="it-IT" sz="1050" dirty="0"/>
              <a:t> Collaboration</a:t>
            </a:r>
          </a:p>
        </p:txBody>
      </p:sp>
      <p:sp>
        <p:nvSpPr>
          <p:cNvPr id="7" name="CasellaDiTesto 6">
            <a:extLst>
              <a:ext uri="{FF2B5EF4-FFF2-40B4-BE49-F238E27FC236}">
                <a16:creationId xmlns:a16="http://schemas.microsoft.com/office/drawing/2014/main" id="{EBB1DABB-2F3C-3283-A955-59DD2FA5696D}"/>
              </a:ext>
            </a:extLst>
          </p:cNvPr>
          <p:cNvSpPr txBox="1"/>
          <p:nvPr/>
        </p:nvSpPr>
        <p:spPr>
          <a:xfrm>
            <a:off x="8887454" y="4116450"/>
            <a:ext cx="1584088" cy="369332"/>
          </a:xfrm>
          <a:prstGeom prst="rect">
            <a:avLst/>
          </a:prstGeom>
          <a:solidFill>
            <a:schemeClr val="bg1">
              <a:lumMod val="95000"/>
            </a:schemeClr>
          </a:solidFill>
        </p:spPr>
        <p:txBody>
          <a:bodyPr wrap="none" rtlCol="0">
            <a:spAutoFit/>
          </a:bodyPr>
          <a:lstStyle/>
          <a:p>
            <a:r>
              <a:rPr lang="it-IT" b="1" dirty="0" err="1">
                <a:solidFill>
                  <a:srgbClr val="C00000"/>
                </a:solidFill>
              </a:rPr>
              <a:t>Biology</a:t>
            </a:r>
            <a:r>
              <a:rPr lang="it-IT" b="1" dirty="0">
                <a:solidFill>
                  <a:srgbClr val="C00000"/>
                </a:solidFill>
              </a:rPr>
              <a:t> Labs</a:t>
            </a:r>
          </a:p>
        </p:txBody>
      </p:sp>
      <p:sp>
        <p:nvSpPr>
          <p:cNvPr id="9" name="CasellaDiTesto 8">
            <a:extLst>
              <a:ext uri="{FF2B5EF4-FFF2-40B4-BE49-F238E27FC236}">
                <a16:creationId xmlns:a16="http://schemas.microsoft.com/office/drawing/2014/main" id="{C1AC33F9-CCD1-2304-2813-DA65ABDC77F9}"/>
              </a:ext>
            </a:extLst>
          </p:cNvPr>
          <p:cNvSpPr txBox="1"/>
          <p:nvPr/>
        </p:nvSpPr>
        <p:spPr>
          <a:xfrm>
            <a:off x="1533529" y="35851"/>
            <a:ext cx="8008924" cy="461665"/>
          </a:xfrm>
          <a:prstGeom prst="rect">
            <a:avLst/>
          </a:prstGeom>
          <a:noFill/>
        </p:spPr>
        <p:txBody>
          <a:bodyPr wrap="none" rtlCol="0">
            <a:spAutoFit/>
          </a:bodyPr>
          <a:lstStyle/>
          <a:p>
            <a:r>
              <a:rPr lang="it-IT" sz="2400" b="1" dirty="0">
                <a:solidFill>
                  <a:schemeClr val="bg2">
                    <a:lumMod val="50000"/>
                  </a:schemeClr>
                </a:solidFill>
                <a:latin typeface="+mj-lt"/>
              </a:rPr>
              <a:t>The LNGS Underground </a:t>
            </a:r>
            <a:r>
              <a:rPr lang="it-IT" sz="2400" b="1" dirty="0" err="1">
                <a:solidFill>
                  <a:schemeClr val="bg2">
                    <a:lumMod val="50000"/>
                  </a:schemeClr>
                </a:solidFill>
                <a:latin typeface="+mj-lt"/>
              </a:rPr>
              <a:t>Laboratory</a:t>
            </a:r>
            <a:r>
              <a:rPr lang="it-IT" sz="2400" b="1" dirty="0">
                <a:solidFill>
                  <a:schemeClr val="bg2">
                    <a:lumMod val="50000"/>
                  </a:schemeClr>
                </a:solidFill>
                <a:latin typeface="+mj-lt"/>
              </a:rPr>
              <a:t> and </a:t>
            </a:r>
            <a:r>
              <a:rPr lang="it-IT" sz="2400" b="1" dirty="0" err="1">
                <a:solidFill>
                  <a:schemeClr val="bg2">
                    <a:lumMod val="50000"/>
                  </a:schemeClr>
                </a:solidFill>
                <a:latin typeface="+mj-lt"/>
              </a:rPr>
              <a:t>Biology</a:t>
            </a:r>
            <a:r>
              <a:rPr lang="it-IT" sz="2400" b="1" dirty="0">
                <a:solidFill>
                  <a:schemeClr val="bg2">
                    <a:lumMod val="50000"/>
                  </a:schemeClr>
                </a:solidFill>
                <a:latin typeface="+mj-lt"/>
              </a:rPr>
              <a:t> Labs </a:t>
            </a:r>
          </a:p>
        </p:txBody>
      </p:sp>
    </p:spTree>
    <p:extLst>
      <p:ext uri="{BB962C8B-B14F-4D97-AF65-F5344CB8AC3E}">
        <p14:creationId xmlns:p14="http://schemas.microsoft.com/office/powerpoint/2010/main" val="2828855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a:extLst>
              <a:ext uri="{FF2B5EF4-FFF2-40B4-BE49-F238E27FC236}">
                <a16:creationId xmlns:a16="http://schemas.microsoft.com/office/drawing/2014/main" id="{DD4C0443-BFCC-B645-8588-AA6D9C30AC22}"/>
              </a:ext>
            </a:extLst>
          </p:cNvPr>
          <p:cNvPicPr>
            <a:picLocks/>
          </p:cNvPicPr>
          <p:nvPr/>
        </p:nvPicPr>
        <p:blipFill>
          <a:blip r:embed="rId3"/>
          <a:stretch>
            <a:fillRect/>
          </a:stretch>
        </p:blipFill>
        <p:spPr>
          <a:xfrm>
            <a:off x="746760" y="3045235"/>
            <a:ext cx="3596639" cy="1981200"/>
          </a:xfrm>
          <a:prstGeom prst="rect">
            <a:avLst/>
          </a:prstGeom>
        </p:spPr>
      </p:pic>
      <p:sp>
        <p:nvSpPr>
          <p:cNvPr id="18" name="Titolo 1"/>
          <p:cNvSpPr txBox="1">
            <a:spLocks/>
          </p:cNvSpPr>
          <p:nvPr/>
        </p:nvSpPr>
        <p:spPr>
          <a:xfrm>
            <a:off x="2684236" y="470347"/>
            <a:ext cx="6873240" cy="1190293"/>
          </a:xfrm>
          <a:prstGeom prst="rect">
            <a:avLst/>
          </a:prstGeom>
          <a:noFill/>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it-IT" sz="4000" b="1" i="0" u="none" strike="noStrike" kern="0" cap="none" spc="0" normalizeH="0" baseline="0" noProof="0" dirty="0">
                <a:ln>
                  <a:noFill/>
                </a:ln>
                <a:solidFill>
                  <a:schemeClr val="bg2">
                    <a:lumMod val="50000"/>
                  </a:schemeClr>
                </a:solidFill>
                <a:effectLst/>
                <a:uLnTx/>
                <a:uFillTx/>
                <a:latin typeface="Century Gothic"/>
                <a:ea typeface="+mj-ea"/>
                <a:cs typeface="Century Gothic"/>
              </a:rPr>
              <a:t>LNGS</a:t>
            </a:r>
            <a:r>
              <a:rPr kumimoji="0" lang="it-IT" sz="4000" b="1" i="0" u="none" strike="noStrike" kern="0" cap="none" spc="0" normalizeH="0" noProof="0" dirty="0">
                <a:ln>
                  <a:noFill/>
                </a:ln>
                <a:solidFill>
                  <a:schemeClr val="bg2">
                    <a:lumMod val="50000"/>
                  </a:schemeClr>
                </a:solidFill>
                <a:effectLst/>
                <a:uLnTx/>
                <a:uFillTx/>
                <a:latin typeface="Century Gothic"/>
                <a:ea typeface="+mj-ea"/>
                <a:cs typeface="Century Gothic"/>
              </a:rPr>
              <a:t> </a:t>
            </a:r>
            <a:r>
              <a:rPr kumimoji="0" lang="it-IT" sz="4000" b="1" i="0" u="none" strike="noStrike" kern="0" cap="none" spc="0" normalizeH="0" baseline="0" noProof="0" dirty="0">
                <a:ln>
                  <a:noFill/>
                </a:ln>
                <a:solidFill>
                  <a:schemeClr val="bg2">
                    <a:lumMod val="50000"/>
                  </a:schemeClr>
                </a:solidFill>
                <a:effectLst/>
                <a:uLnTx/>
                <a:uFillTx/>
                <a:latin typeface="Century Gothic"/>
                <a:ea typeface="+mj-ea"/>
                <a:cs typeface="Century Gothic"/>
              </a:rPr>
              <a:t>BIOLOGY FACILITIES </a:t>
            </a:r>
          </a:p>
        </p:txBody>
      </p:sp>
      <p:pic>
        <p:nvPicPr>
          <p:cNvPr id="48" name="Immagine 47" descr="Gran Sasso 2015-10-06 001.JPG"/>
          <p:cNvPicPr>
            <a:picLocks noChangeAspect="1"/>
          </p:cNvPicPr>
          <p:nvPr/>
        </p:nvPicPr>
        <p:blipFill>
          <a:blip r:embed="rId4" cstate="print"/>
          <a:stretch>
            <a:fillRect/>
          </a:stretch>
        </p:blipFill>
        <p:spPr>
          <a:xfrm>
            <a:off x="9585961" y="4919755"/>
            <a:ext cx="2221090" cy="1522798"/>
          </a:xfrm>
          <a:prstGeom prst="rect">
            <a:avLst/>
          </a:prstGeom>
        </p:spPr>
      </p:pic>
      <p:sp>
        <p:nvSpPr>
          <p:cNvPr id="5" name="CasellaDiTesto 4">
            <a:extLst>
              <a:ext uri="{FF2B5EF4-FFF2-40B4-BE49-F238E27FC236}">
                <a16:creationId xmlns:a16="http://schemas.microsoft.com/office/drawing/2014/main" id="{CE25E249-9175-DAA0-A5A0-FE2A7A47664F}"/>
              </a:ext>
            </a:extLst>
          </p:cNvPr>
          <p:cNvSpPr txBox="1"/>
          <p:nvPr/>
        </p:nvSpPr>
        <p:spPr>
          <a:xfrm>
            <a:off x="10843115" y="6335230"/>
            <a:ext cx="1180131" cy="276999"/>
          </a:xfrm>
          <a:prstGeom prst="rect">
            <a:avLst/>
          </a:prstGeom>
          <a:solidFill>
            <a:schemeClr val="tx2">
              <a:lumMod val="20000"/>
              <a:lumOff val="80000"/>
            </a:schemeClr>
          </a:solidFill>
          <a:ln w="3175">
            <a:solidFill>
              <a:schemeClr val="tx1"/>
            </a:solidFill>
          </a:ln>
        </p:spPr>
        <p:txBody>
          <a:bodyPr wrap="none" rtlCol="0">
            <a:spAutoFit/>
          </a:bodyPr>
          <a:lstStyle/>
          <a:p>
            <a:r>
              <a:rPr lang="it-IT" sz="1200" b="1" dirty="0"/>
              <a:t>CELL CULTURE</a:t>
            </a:r>
          </a:p>
        </p:txBody>
      </p:sp>
      <p:sp>
        <p:nvSpPr>
          <p:cNvPr id="34" name="CasellaDiTesto 33"/>
          <p:cNvSpPr txBox="1"/>
          <p:nvPr/>
        </p:nvSpPr>
        <p:spPr>
          <a:xfrm>
            <a:off x="10485120" y="4782595"/>
            <a:ext cx="851515" cy="400110"/>
          </a:xfrm>
          <a:prstGeom prst="rect">
            <a:avLst/>
          </a:prstGeom>
          <a:solidFill>
            <a:srgbClr val="FFFFFF"/>
          </a:solidFill>
        </p:spPr>
        <p:txBody>
          <a:bodyPr wrap="none" rtlCol="0">
            <a:spAutoFit/>
          </a:bodyPr>
          <a:lstStyle/>
          <a:p>
            <a:r>
              <a:rPr lang="it-IT" sz="2000" b="1" dirty="0" err="1"/>
              <a:t>Pulex</a:t>
            </a:r>
            <a:endParaRPr lang="it-IT" sz="2000" b="1" dirty="0"/>
          </a:p>
        </p:txBody>
      </p:sp>
      <p:cxnSp>
        <p:nvCxnSpPr>
          <p:cNvPr id="37" name="Connettore 2 36"/>
          <p:cNvCxnSpPr/>
          <p:nvPr/>
        </p:nvCxnSpPr>
        <p:spPr>
          <a:xfrm rot="10800000" flipV="1">
            <a:off x="8336280" y="4203475"/>
            <a:ext cx="609600" cy="5029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a:off x="9753600" y="4249195"/>
            <a:ext cx="533400" cy="4267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1" name="Picture 51">
            <a:extLst>
              <a:ext uri="{FF2B5EF4-FFF2-40B4-BE49-F238E27FC236}">
                <a16:creationId xmlns:a16="http://schemas.microsoft.com/office/drawing/2014/main" id="{CABDC78A-2BEC-863B-F3CF-4BFF284B1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5645" y="4950236"/>
            <a:ext cx="2191836" cy="15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magine 25">
            <a:extLst>
              <a:ext uri="{FF2B5EF4-FFF2-40B4-BE49-F238E27FC236}">
                <a16:creationId xmlns:a16="http://schemas.microsoft.com/office/drawing/2014/main" id="{DB325B09-9A64-78D4-057B-0E30078CEDBF}"/>
              </a:ext>
            </a:extLst>
          </p:cNvPr>
          <p:cNvPicPr>
            <a:picLocks noChangeAspect="1"/>
          </p:cNvPicPr>
          <p:nvPr/>
        </p:nvPicPr>
        <p:blipFill>
          <a:blip r:embed="rId6"/>
          <a:stretch>
            <a:fillRect/>
          </a:stretch>
        </p:blipFill>
        <p:spPr>
          <a:xfrm>
            <a:off x="8301128" y="2896935"/>
            <a:ext cx="2244952" cy="1545328"/>
          </a:xfrm>
          <a:prstGeom prst="rect">
            <a:avLst/>
          </a:prstGeom>
          <a:ln>
            <a:solidFill>
              <a:schemeClr val="accent1"/>
            </a:solidFill>
          </a:ln>
        </p:spPr>
      </p:pic>
      <p:sp>
        <p:nvSpPr>
          <p:cNvPr id="33" name="Freccia a destra 32"/>
          <p:cNvSpPr/>
          <p:nvPr/>
        </p:nvSpPr>
        <p:spPr>
          <a:xfrm>
            <a:off x="8275320" y="3487195"/>
            <a:ext cx="533400" cy="144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CasellaDiTesto 53"/>
          <p:cNvSpPr txBox="1"/>
          <p:nvPr/>
        </p:nvSpPr>
        <p:spPr>
          <a:xfrm>
            <a:off x="6324600" y="1810795"/>
            <a:ext cx="2459328"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sz="2800" b="1" dirty="0"/>
              <a:t>Underground</a:t>
            </a:r>
          </a:p>
        </p:txBody>
      </p:sp>
      <p:sp>
        <p:nvSpPr>
          <p:cNvPr id="55" name="CasellaDiTesto 54"/>
          <p:cNvSpPr txBox="1"/>
          <p:nvPr/>
        </p:nvSpPr>
        <p:spPr>
          <a:xfrm>
            <a:off x="3246120" y="1810795"/>
            <a:ext cx="2696572"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sz="2800" b="1" dirty="0" err="1"/>
              <a:t>Above</a:t>
            </a:r>
            <a:r>
              <a:rPr lang="it-IT" sz="2800" b="1" dirty="0"/>
              <a:t> </a:t>
            </a:r>
            <a:r>
              <a:rPr lang="it-IT" sz="2800" b="1" dirty="0" err="1"/>
              <a:t>ground</a:t>
            </a:r>
            <a:endParaRPr lang="it-IT" sz="2800" b="1" dirty="0"/>
          </a:p>
        </p:txBody>
      </p:sp>
      <p:sp>
        <p:nvSpPr>
          <p:cNvPr id="35" name="CasellaDiTesto 34"/>
          <p:cNvSpPr txBox="1"/>
          <p:nvPr/>
        </p:nvSpPr>
        <p:spPr>
          <a:xfrm>
            <a:off x="6512086" y="4782595"/>
            <a:ext cx="2097049" cy="400110"/>
          </a:xfrm>
          <a:prstGeom prst="rect">
            <a:avLst/>
          </a:prstGeom>
          <a:solidFill>
            <a:srgbClr val="FFFFFF"/>
          </a:solidFill>
          <a:ln>
            <a:no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it-IT" sz="2000" b="1" dirty="0" err="1">
                <a:solidFill>
                  <a:schemeClr val="tx1"/>
                </a:solidFill>
              </a:rPr>
              <a:t>Cosmic</a:t>
            </a:r>
            <a:r>
              <a:rPr lang="it-IT" sz="2000" b="1" dirty="0">
                <a:solidFill>
                  <a:schemeClr val="tx1"/>
                </a:solidFill>
              </a:rPr>
              <a:t> </a:t>
            </a:r>
            <a:r>
              <a:rPr lang="it-IT" sz="2000" b="1" dirty="0" err="1">
                <a:solidFill>
                  <a:schemeClr val="tx1"/>
                </a:solidFill>
              </a:rPr>
              <a:t>Silence</a:t>
            </a:r>
            <a:endParaRPr lang="it-IT" sz="2000" b="1" dirty="0">
              <a:solidFill>
                <a:schemeClr val="tx1"/>
              </a:solidFill>
            </a:endParaRPr>
          </a:p>
        </p:txBody>
      </p:sp>
      <p:sp>
        <p:nvSpPr>
          <p:cNvPr id="6" name="CasellaDiTesto 5">
            <a:extLst>
              <a:ext uri="{FF2B5EF4-FFF2-40B4-BE49-F238E27FC236}">
                <a16:creationId xmlns:a16="http://schemas.microsoft.com/office/drawing/2014/main" id="{D27B99AF-E193-076D-C366-27FEFCBD00C2}"/>
              </a:ext>
            </a:extLst>
          </p:cNvPr>
          <p:cNvSpPr txBox="1"/>
          <p:nvPr/>
        </p:nvSpPr>
        <p:spPr>
          <a:xfrm>
            <a:off x="8012613" y="6396190"/>
            <a:ext cx="1364476" cy="276999"/>
          </a:xfrm>
          <a:prstGeom prst="rect">
            <a:avLst/>
          </a:prstGeom>
          <a:solidFill>
            <a:schemeClr val="tx2">
              <a:lumMod val="20000"/>
              <a:lumOff val="80000"/>
            </a:schemeClr>
          </a:solidFill>
          <a:ln>
            <a:solidFill>
              <a:schemeClr val="accent1"/>
            </a:solidFill>
          </a:ln>
        </p:spPr>
        <p:txBody>
          <a:bodyPr wrap="none" rtlCol="0">
            <a:spAutoFit/>
          </a:bodyPr>
          <a:lstStyle/>
          <a:p>
            <a:r>
              <a:rPr lang="it-IT" sz="1200" b="1" dirty="0"/>
              <a:t>SMALL ANIMALS</a:t>
            </a:r>
          </a:p>
        </p:txBody>
      </p:sp>
      <p:sp>
        <p:nvSpPr>
          <p:cNvPr id="56" name="CasellaDiTesto 55"/>
          <p:cNvSpPr txBox="1"/>
          <p:nvPr/>
        </p:nvSpPr>
        <p:spPr>
          <a:xfrm>
            <a:off x="7711440" y="2405155"/>
            <a:ext cx="3724096" cy="369332"/>
          </a:xfrm>
          <a:prstGeom prst="rect">
            <a:avLst/>
          </a:prstGeom>
          <a:noFill/>
        </p:spPr>
        <p:txBody>
          <a:bodyPr wrap="none" rtlCol="0">
            <a:spAutoFit/>
          </a:bodyPr>
          <a:lstStyle/>
          <a:p>
            <a:r>
              <a:rPr lang="it-IT" dirty="0"/>
              <a:t>Low </a:t>
            </a:r>
            <a:r>
              <a:rPr lang="it-IT" dirty="0" err="1"/>
              <a:t>Radiation</a:t>
            </a:r>
            <a:r>
              <a:rPr lang="it-IT" dirty="0"/>
              <a:t> </a:t>
            </a:r>
            <a:r>
              <a:rPr lang="it-IT" dirty="0" err="1"/>
              <a:t>Environment</a:t>
            </a:r>
            <a:r>
              <a:rPr lang="it-IT" dirty="0"/>
              <a:t>, LRE</a:t>
            </a:r>
          </a:p>
        </p:txBody>
      </p:sp>
      <p:sp>
        <p:nvSpPr>
          <p:cNvPr id="58" name="CasellaDiTesto 57"/>
          <p:cNvSpPr txBox="1"/>
          <p:nvPr/>
        </p:nvSpPr>
        <p:spPr>
          <a:xfrm>
            <a:off x="655320" y="2405155"/>
            <a:ext cx="4479111" cy="369332"/>
          </a:xfrm>
          <a:prstGeom prst="rect">
            <a:avLst/>
          </a:prstGeom>
          <a:noFill/>
        </p:spPr>
        <p:txBody>
          <a:bodyPr wrap="none" rtlCol="0">
            <a:spAutoFit/>
          </a:bodyPr>
          <a:lstStyle/>
          <a:p>
            <a:r>
              <a:rPr lang="it-IT" dirty="0" err="1"/>
              <a:t>Reference</a:t>
            </a:r>
            <a:r>
              <a:rPr lang="it-IT" dirty="0"/>
              <a:t> </a:t>
            </a:r>
            <a:r>
              <a:rPr lang="it-IT" dirty="0" err="1"/>
              <a:t>Radiation</a:t>
            </a:r>
            <a:r>
              <a:rPr lang="it-IT" dirty="0"/>
              <a:t> </a:t>
            </a:r>
            <a:r>
              <a:rPr lang="it-IT" dirty="0" err="1"/>
              <a:t>Environment</a:t>
            </a:r>
            <a:r>
              <a:rPr lang="it-IT" dirty="0"/>
              <a:t>, RRE</a:t>
            </a:r>
          </a:p>
        </p:txBody>
      </p:sp>
      <p:pic>
        <p:nvPicPr>
          <p:cNvPr id="19" name="Immagine 18" descr="Immagine che contiene aria aperta, finestra, proprietà, cielo&#10;&#10;Descrizione generata automaticamente">
            <a:extLst>
              <a:ext uri="{FF2B5EF4-FFF2-40B4-BE49-F238E27FC236}">
                <a16:creationId xmlns:a16="http://schemas.microsoft.com/office/drawing/2014/main" id="{061940C3-CEF9-9C43-63BE-5CC4533C25F1}"/>
              </a:ext>
            </a:extLst>
          </p:cNvPr>
          <p:cNvPicPr>
            <a:picLocks noChangeAspect="1"/>
          </p:cNvPicPr>
          <p:nvPr/>
        </p:nvPicPr>
        <p:blipFill>
          <a:blip r:embed="rId7">
            <a:lum bright="-10000" contrast="20000"/>
          </a:blip>
          <a:stretch>
            <a:fillRect/>
          </a:stretch>
        </p:blipFill>
        <p:spPr>
          <a:xfrm>
            <a:off x="2376235" y="4706395"/>
            <a:ext cx="2282890" cy="1249680"/>
          </a:xfrm>
          <a:prstGeom prst="rect">
            <a:avLst/>
          </a:prstGeom>
        </p:spPr>
      </p:pic>
      <p:sp>
        <p:nvSpPr>
          <p:cNvPr id="24" name="CasellaDiTesto 23"/>
          <p:cNvSpPr txBox="1"/>
          <p:nvPr/>
        </p:nvSpPr>
        <p:spPr>
          <a:xfrm>
            <a:off x="655320" y="6093235"/>
            <a:ext cx="4464684" cy="369332"/>
          </a:xfrm>
          <a:prstGeom prst="rect">
            <a:avLst/>
          </a:prstGeom>
          <a:solidFill>
            <a:srgbClr val="FFFFFF"/>
          </a:solidFill>
        </p:spPr>
        <p:txBody>
          <a:bodyPr wrap="none" rtlCol="0">
            <a:spAutoFit/>
          </a:bodyPr>
          <a:lstStyle/>
          <a:p>
            <a:r>
              <a:rPr lang="it-IT" b="1" dirty="0" err="1"/>
              <a:t>Chemistry</a:t>
            </a:r>
            <a:r>
              <a:rPr lang="it-IT" b="1" dirty="0"/>
              <a:t> and </a:t>
            </a:r>
            <a:r>
              <a:rPr lang="it-IT" b="1" dirty="0" err="1"/>
              <a:t>Chemical</a:t>
            </a:r>
            <a:r>
              <a:rPr lang="it-IT" b="1" dirty="0"/>
              <a:t> </a:t>
            </a:r>
            <a:r>
              <a:rPr lang="it-IT" b="1" dirty="0" err="1"/>
              <a:t>Plant</a:t>
            </a:r>
            <a:r>
              <a:rPr lang="it-IT" b="1" dirty="0"/>
              <a:t> Service</a:t>
            </a:r>
          </a:p>
        </p:txBody>
      </p:sp>
      <p:sp>
        <p:nvSpPr>
          <p:cNvPr id="25" name="CasellaDiTesto 24">
            <a:extLst>
              <a:ext uri="{FF2B5EF4-FFF2-40B4-BE49-F238E27FC236}">
                <a16:creationId xmlns:a16="http://schemas.microsoft.com/office/drawing/2014/main" id="{D27B99AF-E193-076D-C366-27FEFCBD00C2}"/>
              </a:ext>
            </a:extLst>
          </p:cNvPr>
          <p:cNvSpPr txBox="1"/>
          <p:nvPr/>
        </p:nvSpPr>
        <p:spPr>
          <a:xfrm>
            <a:off x="3817475" y="3668230"/>
            <a:ext cx="1364476" cy="276999"/>
          </a:xfrm>
          <a:prstGeom prst="rect">
            <a:avLst/>
          </a:prstGeom>
          <a:solidFill>
            <a:schemeClr val="tx2">
              <a:lumMod val="20000"/>
              <a:lumOff val="80000"/>
            </a:schemeClr>
          </a:solidFill>
          <a:ln>
            <a:solidFill>
              <a:schemeClr val="accent1"/>
            </a:solidFill>
          </a:ln>
        </p:spPr>
        <p:txBody>
          <a:bodyPr wrap="none" rtlCol="0">
            <a:spAutoFit/>
          </a:bodyPr>
          <a:lstStyle/>
          <a:p>
            <a:r>
              <a:rPr lang="it-IT" sz="1200" b="1" dirty="0"/>
              <a:t>SMALL ANIMALS</a:t>
            </a:r>
          </a:p>
        </p:txBody>
      </p:sp>
      <p:sp>
        <p:nvSpPr>
          <p:cNvPr id="27" name="CasellaDiTesto 26">
            <a:extLst>
              <a:ext uri="{FF2B5EF4-FFF2-40B4-BE49-F238E27FC236}">
                <a16:creationId xmlns:a16="http://schemas.microsoft.com/office/drawing/2014/main" id="{CE25E249-9175-DAA0-A5A0-FE2A7A47664F}"/>
              </a:ext>
            </a:extLst>
          </p:cNvPr>
          <p:cNvSpPr txBox="1"/>
          <p:nvPr/>
        </p:nvSpPr>
        <p:spPr>
          <a:xfrm>
            <a:off x="3817475" y="4003510"/>
            <a:ext cx="1180131" cy="276999"/>
          </a:xfrm>
          <a:prstGeom prst="rect">
            <a:avLst/>
          </a:prstGeom>
          <a:solidFill>
            <a:schemeClr val="tx2">
              <a:lumMod val="20000"/>
              <a:lumOff val="80000"/>
            </a:schemeClr>
          </a:solidFill>
          <a:ln w="3175">
            <a:solidFill>
              <a:schemeClr val="tx1"/>
            </a:solidFill>
          </a:ln>
        </p:spPr>
        <p:txBody>
          <a:bodyPr wrap="none" rtlCol="0">
            <a:spAutoFit/>
          </a:bodyPr>
          <a:lstStyle/>
          <a:p>
            <a:r>
              <a:rPr lang="it-IT" sz="1200" b="1" dirty="0"/>
              <a:t>CELL CULTURE</a:t>
            </a:r>
          </a:p>
        </p:txBody>
      </p:sp>
      <p:sp>
        <p:nvSpPr>
          <p:cNvPr id="2" name="CasellaDiTesto 1">
            <a:extLst>
              <a:ext uri="{FF2B5EF4-FFF2-40B4-BE49-F238E27FC236}">
                <a16:creationId xmlns:a16="http://schemas.microsoft.com/office/drawing/2014/main" id="{49F772A0-BE0E-60B4-3EB1-2FE8FE566241}"/>
              </a:ext>
            </a:extLst>
          </p:cNvPr>
          <p:cNvSpPr txBox="1"/>
          <p:nvPr/>
        </p:nvSpPr>
        <p:spPr>
          <a:xfrm>
            <a:off x="856563" y="290689"/>
            <a:ext cx="10756471" cy="369332"/>
          </a:xfrm>
          <a:prstGeom prst="rect">
            <a:avLst/>
          </a:prstGeom>
          <a:solidFill>
            <a:schemeClr val="accent3">
              <a:lumMod val="20000"/>
              <a:lumOff val="80000"/>
            </a:schemeClr>
          </a:solidFill>
        </p:spPr>
        <p:txBody>
          <a:bodyPr wrap="none" rtlCol="0">
            <a:spAutoFit/>
          </a:bodyPr>
          <a:lstStyle/>
          <a:p>
            <a:r>
              <a:rPr lang="it-IT" dirty="0" err="1"/>
              <a:t>Experimental</a:t>
            </a:r>
            <a:r>
              <a:rPr lang="it-IT" dirty="0"/>
              <a:t> </a:t>
            </a:r>
            <a:r>
              <a:rPr lang="it-IT" dirty="0" err="1"/>
              <a:t>approach</a:t>
            </a:r>
            <a:r>
              <a:rPr lang="it-IT" dirty="0"/>
              <a:t>: </a:t>
            </a:r>
            <a:r>
              <a:rPr lang="it-IT" dirty="0" err="1"/>
              <a:t>comparison</a:t>
            </a:r>
            <a:r>
              <a:rPr lang="it-IT" dirty="0"/>
              <a:t> </a:t>
            </a:r>
            <a:r>
              <a:rPr lang="it-IT" dirty="0" err="1"/>
              <a:t>between</a:t>
            </a:r>
            <a:r>
              <a:rPr lang="it-IT" dirty="0"/>
              <a:t> </a:t>
            </a:r>
            <a:r>
              <a:rPr lang="it-IT" dirty="0" err="1"/>
              <a:t>above</a:t>
            </a:r>
            <a:r>
              <a:rPr lang="it-IT" dirty="0"/>
              <a:t> ground and underground </a:t>
            </a:r>
            <a:r>
              <a:rPr lang="it-IT" dirty="0" err="1"/>
              <a:t>environments</a:t>
            </a:r>
            <a:r>
              <a:rPr lang="it-IT" dirty="0"/>
              <a:t> </a:t>
            </a:r>
          </a:p>
        </p:txBody>
      </p:sp>
    </p:spTree>
    <p:extLst>
      <p:ext uri="{BB962C8B-B14F-4D97-AF65-F5344CB8AC3E}">
        <p14:creationId xmlns:p14="http://schemas.microsoft.com/office/powerpoint/2010/main" val="87814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72442" y="1325644"/>
            <a:ext cx="10658547" cy="430887"/>
          </a:xfrm>
          <a:prstGeom prst="rect">
            <a:avLst/>
          </a:prstGeom>
        </p:spPr>
        <p:txBody>
          <a:bodyPr wrap="square">
            <a:spAutoFit/>
          </a:bodyPr>
          <a:lstStyle/>
          <a:p>
            <a:pPr algn="just"/>
            <a:r>
              <a:rPr lang="en-US" sz="2200" dirty="0">
                <a:solidFill>
                  <a:schemeClr val="tx1">
                    <a:lumMod val="85000"/>
                    <a:lumOff val="15000"/>
                  </a:schemeClr>
                </a:solidFill>
                <a:latin typeface="+mj-lt"/>
                <a:ea typeface="+mj-ea"/>
                <a:cs typeface="+mj-cs"/>
              </a:rPr>
              <a:t>The </a:t>
            </a:r>
            <a:r>
              <a:rPr lang="en-US" sz="2200" b="1" dirty="0">
                <a:solidFill>
                  <a:schemeClr val="tx1">
                    <a:lumMod val="85000"/>
                    <a:lumOff val="15000"/>
                  </a:schemeClr>
                </a:solidFill>
                <a:latin typeface="+mj-lt"/>
                <a:ea typeface="+mj-ea"/>
                <a:cs typeface="+mj-cs"/>
              </a:rPr>
              <a:t>design</a:t>
            </a:r>
            <a:r>
              <a:rPr lang="en-US" sz="2200" dirty="0">
                <a:solidFill>
                  <a:schemeClr val="tx1">
                    <a:lumMod val="85000"/>
                    <a:lumOff val="15000"/>
                  </a:schemeClr>
                </a:solidFill>
                <a:latin typeface="+mj-lt"/>
                <a:ea typeface="+mj-ea"/>
                <a:cs typeface="+mj-cs"/>
              </a:rPr>
              <a:t> of an experiment </a:t>
            </a:r>
            <a:r>
              <a:rPr lang="en-US" sz="2200" b="1" dirty="0">
                <a:latin typeface="+mj-lt"/>
                <a:ea typeface="+mj-ea"/>
                <a:cs typeface="+mj-cs"/>
              </a:rPr>
              <a:t>is a delicate and challenging work</a:t>
            </a:r>
            <a:endParaRPr lang="en-US" sz="2200" dirty="0">
              <a:solidFill>
                <a:schemeClr val="tx1">
                  <a:lumMod val="85000"/>
                  <a:lumOff val="15000"/>
                </a:schemeClr>
              </a:solidFill>
              <a:latin typeface="+mj-lt"/>
              <a:ea typeface="+mj-ea"/>
              <a:cs typeface="+mj-cs"/>
            </a:endParaRPr>
          </a:p>
        </p:txBody>
      </p:sp>
      <p:sp>
        <p:nvSpPr>
          <p:cNvPr id="3" name="Titolo 1"/>
          <p:cNvSpPr txBox="1">
            <a:spLocks/>
          </p:cNvSpPr>
          <p:nvPr/>
        </p:nvSpPr>
        <p:spPr>
          <a:xfrm>
            <a:off x="2305503" y="3702138"/>
            <a:ext cx="4313864" cy="434333"/>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000" b="1" i="1" dirty="0"/>
              <a:t>Among the most important ones:</a:t>
            </a:r>
          </a:p>
        </p:txBody>
      </p:sp>
      <p:sp>
        <p:nvSpPr>
          <p:cNvPr id="4" name="Segnaposto contenuto 2"/>
          <p:cNvSpPr txBox="1">
            <a:spLocks/>
          </p:cNvSpPr>
          <p:nvPr/>
        </p:nvSpPr>
        <p:spPr>
          <a:xfrm>
            <a:off x="2317016" y="4100375"/>
            <a:ext cx="4313864" cy="2142287"/>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it-IT" sz="1600" b="1" dirty="0"/>
              <a:t>Temperature</a:t>
            </a:r>
            <a:r>
              <a:rPr lang="it-IT" sz="1600" dirty="0"/>
              <a:t> </a:t>
            </a:r>
            <a:r>
              <a:rPr lang="it-IT" sz="1600" b="1" dirty="0"/>
              <a:t>and light </a:t>
            </a:r>
            <a:r>
              <a:rPr lang="it-IT" sz="1600" dirty="0"/>
              <a:t>(use of incubators or temperature/light control systems)</a:t>
            </a:r>
          </a:p>
          <a:p>
            <a:r>
              <a:rPr lang="it-IT" sz="1600" b="1" dirty="0"/>
              <a:t>Pressure</a:t>
            </a:r>
            <a:r>
              <a:rPr lang="it-IT" sz="1600" dirty="0"/>
              <a:t> (monitoring)</a:t>
            </a:r>
          </a:p>
          <a:p>
            <a:r>
              <a:rPr lang="it-IT" sz="1600" b="1" dirty="0"/>
              <a:t>Air quality </a:t>
            </a:r>
            <a:r>
              <a:rPr lang="it-IT" sz="1600" dirty="0"/>
              <a:t>(use of filters)</a:t>
            </a:r>
          </a:p>
          <a:p>
            <a:r>
              <a:rPr lang="it-IT" sz="1600" b="1" dirty="0"/>
              <a:t>Radon</a:t>
            </a:r>
            <a:r>
              <a:rPr lang="it-IT" sz="1600" dirty="0"/>
              <a:t> (ventilation systems and monitoring)</a:t>
            </a:r>
          </a:p>
        </p:txBody>
      </p:sp>
      <p:sp>
        <p:nvSpPr>
          <p:cNvPr id="5" name="Segnaposto contenuto 3"/>
          <p:cNvSpPr txBox="1">
            <a:spLocks/>
          </p:cNvSpPr>
          <p:nvPr/>
        </p:nvSpPr>
        <p:spPr>
          <a:xfrm>
            <a:off x="6249179" y="4100375"/>
            <a:ext cx="5467900" cy="2142287"/>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it-IT" sz="1600" b="1" dirty="0"/>
              <a:t>Cell culture medium and reagents/food for organisms </a:t>
            </a:r>
            <a:r>
              <a:rPr lang="it-IT" sz="1600" dirty="0"/>
              <a:t>(purchase and use of the same products for the entire dutation of the </a:t>
            </a:r>
            <a:r>
              <a:rPr lang="it-IT" sz="1600" dirty="0" err="1"/>
              <a:t>experiment</a:t>
            </a:r>
            <a:r>
              <a:rPr lang="it-IT" sz="1600" dirty="0"/>
              <a:t>)</a:t>
            </a:r>
          </a:p>
        </p:txBody>
      </p:sp>
      <p:sp>
        <p:nvSpPr>
          <p:cNvPr id="7" name="Rettangolo 6"/>
          <p:cNvSpPr/>
          <p:nvPr/>
        </p:nvSpPr>
        <p:spPr>
          <a:xfrm>
            <a:off x="1672442" y="437866"/>
            <a:ext cx="10154600" cy="769441"/>
          </a:xfrm>
          <a:prstGeom prst="rect">
            <a:avLst/>
          </a:prstGeom>
        </p:spPr>
        <p:txBody>
          <a:bodyPr wrap="square">
            <a:spAutoFit/>
          </a:bodyPr>
          <a:lstStyle/>
          <a:p>
            <a:pPr algn="just"/>
            <a:r>
              <a:rPr lang="en-US" sz="2200" dirty="0">
                <a:solidFill>
                  <a:schemeClr val="tx1">
                    <a:lumMod val="85000"/>
                    <a:lumOff val="15000"/>
                  </a:schemeClr>
                </a:solidFill>
                <a:latin typeface="+mj-lt"/>
                <a:ea typeface="+mj-ea"/>
                <a:cs typeface="+mj-cs"/>
              </a:rPr>
              <a:t>At </a:t>
            </a:r>
            <a:r>
              <a:rPr lang="en-US" sz="2200" b="1" dirty="0">
                <a:solidFill>
                  <a:schemeClr val="tx1">
                    <a:lumMod val="85000"/>
                    <a:lumOff val="15000"/>
                  </a:schemeClr>
                </a:solidFill>
                <a:latin typeface="+mj-lt"/>
                <a:ea typeface="+mj-ea"/>
                <a:cs typeface="+mj-cs"/>
              </a:rPr>
              <a:t>doses comparable to the environmental background</a:t>
            </a:r>
            <a:r>
              <a:rPr lang="en-US" sz="2200" dirty="0">
                <a:solidFill>
                  <a:schemeClr val="tx1">
                    <a:lumMod val="85000"/>
                    <a:lumOff val="15000"/>
                  </a:schemeClr>
                </a:solidFill>
                <a:latin typeface="+mj-lt"/>
                <a:ea typeface="+mj-ea"/>
                <a:cs typeface="+mj-cs"/>
              </a:rPr>
              <a:t>, there is </a:t>
            </a:r>
            <a:r>
              <a:rPr lang="en-US" sz="2200" b="1" dirty="0">
                <a:solidFill>
                  <a:schemeClr val="tx1">
                    <a:lumMod val="85000"/>
                    <a:lumOff val="15000"/>
                  </a:schemeClr>
                </a:solidFill>
                <a:latin typeface="+mj-lt"/>
                <a:ea typeface="+mj-ea"/>
                <a:cs typeface="+mj-cs"/>
              </a:rPr>
              <a:t>little effect</a:t>
            </a:r>
            <a:r>
              <a:rPr lang="en-US" sz="2200" dirty="0">
                <a:solidFill>
                  <a:schemeClr val="tx1">
                    <a:lumMod val="85000"/>
                    <a:lumOff val="15000"/>
                  </a:schemeClr>
                </a:solidFill>
                <a:latin typeface="+mj-lt"/>
                <a:ea typeface="+mj-ea"/>
                <a:cs typeface="+mj-cs"/>
              </a:rPr>
              <a:t> which </a:t>
            </a:r>
            <a:r>
              <a:rPr lang="en-US" sz="2200" b="1" dirty="0">
                <a:solidFill>
                  <a:schemeClr val="tx1">
                    <a:lumMod val="85000"/>
                    <a:lumOff val="15000"/>
                  </a:schemeClr>
                </a:solidFill>
                <a:latin typeface="+mj-lt"/>
                <a:ea typeface="+mj-ea"/>
                <a:cs typeface="+mj-cs"/>
              </a:rPr>
              <a:t>can be masked by other health effects</a:t>
            </a:r>
          </a:p>
        </p:txBody>
      </p:sp>
      <p:sp>
        <p:nvSpPr>
          <p:cNvPr id="8" name="Rettangolo 7"/>
          <p:cNvSpPr/>
          <p:nvPr/>
        </p:nvSpPr>
        <p:spPr>
          <a:xfrm>
            <a:off x="1672442" y="1918617"/>
            <a:ext cx="10154600" cy="1446550"/>
          </a:xfrm>
          <a:prstGeom prst="rect">
            <a:avLst/>
          </a:prstGeom>
        </p:spPr>
        <p:txBody>
          <a:bodyPr wrap="square">
            <a:spAutoFit/>
          </a:bodyPr>
          <a:lstStyle/>
          <a:p>
            <a:pPr algn="just"/>
            <a:r>
              <a:rPr lang="en-US" sz="2200" i="1" dirty="0">
                <a:solidFill>
                  <a:schemeClr val="tx1">
                    <a:lumMod val="85000"/>
                    <a:lumOff val="15000"/>
                  </a:schemeClr>
                </a:solidFill>
                <a:latin typeface="+mj-lt"/>
                <a:ea typeface="+mj-ea"/>
                <a:cs typeface="+mj-cs"/>
              </a:rPr>
              <a:t>All </a:t>
            </a:r>
            <a:r>
              <a:rPr lang="en-US" sz="2200" b="1" i="1" dirty="0">
                <a:solidFill>
                  <a:schemeClr val="tx1">
                    <a:lumMod val="85000"/>
                    <a:lumOff val="15000"/>
                  </a:schemeClr>
                </a:solidFill>
                <a:latin typeface="+mj-lt"/>
                <a:ea typeface="+mj-ea"/>
                <a:cs typeface="+mj-cs"/>
              </a:rPr>
              <a:t>parameters (biological and physical) </a:t>
            </a:r>
            <a:r>
              <a:rPr lang="en-US" sz="2200" i="1" dirty="0">
                <a:solidFill>
                  <a:schemeClr val="tx1">
                    <a:lumMod val="85000"/>
                    <a:lumOff val="15000"/>
                  </a:schemeClr>
                </a:solidFill>
                <a:latin typeface="+mj-lt"/>
                <a:ea typeface="+mj-ea"/>
                <a:cs typeface="+mj-cs"/>
              </a:rPr>
              <a:t>that can influence the response of a biological system </a:t>
            </a:r>
            <a:r>
              <a:rPr lang="en-US" sz="2200" b="1" i="1" dirty="0">
                <a:solidFill>
                  <a:schemeClr val="tx1">
                    <a:lumMod val="85000"/>
                    <a:lumOff val="15000"/>
                  </a:schemeClr>
                </a:solidFill>
                <a:latin typeface="+mj-lt"/>
                <a:ea typeface="+mj-ea"/>
                <a:cs typeface="+mj-cs"/>
              </a:rPr>
              <a:t>must be taken into account </a:t>
            </a:r>
            <a:r>
              <a:rPr lang="en-US" sz="2200" i="1" dirty="0">
                <a:solidFill>
                  <a:schemeClr val="tx1">
                    <a:lumMod val="85000"/>
                    <a:lumOff val="15000"/>
                  </a:schemeClr>
                </a:solidFill>
                <a:latin typeface="+mj-lt"/>
                <a:ea typeface="+mj-ea"/>
                <a:cs typeface="+mj-cs"/>
              </a:rPr>
              <a:t>and </a:t>
            </a:r>
            <a:r>
              <a:rPr lang="en-US" sz="2200" b="1" i="1" dirty="0">
                <a:solidFill>
                  <a:schemeClr val="tx1">
                    <a:lumMod val="85000"/>
                    <a:lumOff val="15000"/>
                  </a:schemeClr>
                </a:solidFill>
                <a:latin typeface="+mj-lt"/>
                <a:ea typeface="+mj-ea"/>
                <a:cs typeface="+mj-cs"/>
              </a:rPr>
              <a:t>possible differences must be minimized </a:t>
            </a:r>
            <a:r>
              <a:rPr lang="en-US" sz="2200" i="1" dirty="0">
                <a:solidFill>
                  <a:schemeClr val="tx1">
                    <a:lumMod val="85000"/>
                    <a:lumOff val="15000"/>
                  </a:schemeClr>
                </a:solidFill>
                <a:latin typeface="+mj-lt"/>
                <a:ea typeface="+mj-ea"/>
                <a:cs typeface="+mj-cs"/>
              </a:rPr>
              <a:t>in an attempt </a:t>
            </a:r>
            <a:r>
              <a:rPr lang="en-US" sz="2200" b="1" i="1" dirty="0">
                <a:solidFill>
                  <a:schemeClr val="tx1">
                    <a:lumMod val="85000"/>
                    <a:lumOff val="15000"/>
                  </a:schemeClr>
                </a:solidFill>
                <a:latin typeface="+mj-lt"/>
                <a:ea typeface="+mj-ea"/>
                <a:cs typeface="+mj-cs"/>
              </a:rPr>
              <a:t>to make the radiation level the “only” difference</a:t>
            </a:r>
            <a:r>
              <a:rPr lang="en-US" sz="2200" i="1" dirty="0">
                <a:solidFill>
                  <a:schemeClr val="tx1">
                    <a:lumMod val="85000"/>
                    <a:lumOff val="15000"/>
                  </a:schemeClr>
                </a:solidFill>
                <a:latin typeface="+mj-lt"/>
                <a:ea typeface="+mj-ea"/>
                <a:cs typeface="+mj-cs"/>
              </a:rPr>
              <a:t> between RRE and LRE</a:t>
            </a:r>
          </a:p>
        </p:txBody>
      </p:sp>
      <p:sp>
        <p:nvSpPr>
          <p:cNvPr id="6" name="Segnaposto contenuto 3">
            <a:extLst>
              <a:ext uri="{FF2B5EF4-FFF2-40B4-BE49-F238E27FC236}">
                <a16:creationId xmlns:a16="http://schemas.microsoft.com/office/drawing/2014/main" id="{10580DFA-7C2F-A6B0-B82E-A88259B04DFA}"/>
              </a:ext>
            </a:extLst>
          </p:cNvPr>
          <p:cNvSpPr txBox="1">
            <a:spLocks/>
          </p:cNvSpPr>
          <p:nvPr/>
        </p:nvSpPr>
        <p:spPr>
          <a:xfrm>
            <a:off x="6363440" y="5422312"/>
            <a:ext cx="5621079" cy="1640699"/>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it-IT" sz="2000" b="1" dirty="0" err="1"/>
              <a:t>As</a:t>
            </a:r>
            <a:r>
              <a:rPr lang="it-IT" sz="2000" b="1" dirty="0"/>
              <a:t> for </a:t>
            </a:r>
            <a:r>
              <a:rPr lang="it-IT" sz="2000" b="1" dirty="0" err="1"/>
              <a:t>environmental</a:t>
            </a:r>
            <a:r>
              <a:rPr lang="it-IT" sz="2000" b="1" dirty="0"/>
              <a:t> radiation, </a:t>
            </a:r>
            <a:r>
              <a:rPr lang="it-IT" sz="2000" dirty="0" err="1"/>
              <a:t>dosimetric</a:t>
            </a:r>
            <a:r>
              <a:rPr lang="it-IT" sz="2000" dirty="0"/>
              <a:t> measurements of components of the radiation spectrum during the experiments are </a:t>
            </a:r>
            <a:r>
              <a:rPr lang="it-IT" sz="2000" dirty="0" err="1"/>
              <a:t>mandatory</a:t>
            </a:r>
            <a:r>
              <a:rPr lang="it-IT" sz="2000" dirty="0"/>
              <a:t> </a:t>
            </a:r>
          </a:p>
        </p:txBody>
      </p:sp>
    </p:spTree>
    <p:extLst>
      <p:ext uri="{BB962C8B-B14F-4D97-AF65-F5344CB8AC3E}">
        <p14:creationId xmlns:p14="http://schemas.microsoft.com/office/powerpoint/2010/main" val="1432609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1259063" y="76638"/>
            <a:ext cx="10551617" cy="80929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0" cap="none" spc="0" normalizeH="0" baseline="0" noProof="0" dirty="0">
                <a:ln>
                  <a:noFill/>
                </a:ln>
                <a:solidFill>
                  <a:schemeClr val="bg2">
                    <a:lumMod val="50000"/>
                  </a:schemeClr>
                </a:solidFill>
                <a:effectLst/>
                <a:uLnTx/>
                <a:uFillTx/>
                <a:ea typeface="+mj-ea"/>
                <a:cs typeface="Century Gothic"/>
              </a:rPr>
              <a:t>THE LNGS UNDERGROUND AND </a:t>
            </a:r>
            <a:r>
              <a:rPr kumimoji="0" lang="it-IT" sz="2800" b="1" i="0" u="none" strike="noStrike" kern="0" cap="none" spc="0" normalizeH="0" baseline="0" noProof="0" dirty="0">
                <a:ln>
                  <a:noFill/>
                </a:ln>
                <a:solidFill>
                  <a:schemeClr val="bg2">
                    <a:lumMod val="50000"/>
                  </a:schemeClr>
                </a:solidFill>
                <a:effectLst/>
                <a:uLnTx/>
                <a:uFillTx/>
                <a:cs typeface="Century Gothic"/>
              </a:rPr>
              <a:t>ABOVE</a:t>
            </a:r>
            <a:r>
              <a:rPr kumimoji="0" lang="it-IT" sz="2800" b="1" i="0" u="none" strike="noStrike" kern="0" cap="none" spc="0" normalizeH="0" noProof="0" dirty="0">
                <a:ln>
                  <a:noFill/>
                </a:ln>
                <a:solidFill>
                  <a:schemeClr val="bg2">
                    <a:lumMod val="50000"/>
                  </a:schemeClr>
                </a:solidFill>
                <a:effectLst/>
                <a:uLnTx/>
                <a:uFillTx/>
                <a:cs typeface="Century Gothic"/>
              </a:rPr>
              <a:t> </a:t>
            </a:r>
            <a:r>
              <a:rPr kumimoji="0" lang="it-IT" sz="2800" b="1" i="0" u="none" strike="noStrike" kern="0" cap="none" spc="0" normalizeH="0" baseline="0" noProof="0" dirty="0">
                <a:ln>
                  <a:noFill/>
                </a:ln>
                <a:solidFill>
                  <a:schemeClr val="bg2">
                    <a:lumMod val="50000"/>
                  </a:schemeClr>
                </a:solidFill>
                <a:effectLst/>
                <a:uLnTx/>
                <a:uFillTx/>
                <a:cs typeface="Century Gothic"/>
              </a:rPr>
              <a:t>GROUND </a:t>
            </a:r>
            <a:endParaRPr kumimoji="0" lang="it-IT" sz="2800" b="1" i="0" u="none" strike="noStrike" kern="0" cap="none" spc="0" normalizeH="0" baseline="0" noProof="0" dirty="0">
              <a:ln>
                <a:noFill/>
              </a:ln>
              <a:solidFill>
                <a:schemeClr val="bg2">
                  <a:lumMod val="50000"/>
                </a:schemeClr>
              </a:solidFill>
              <a:effectLst/>
              <a:uLnTx/>
              <a:uFillTx/>
              <a:ea typeface="+mj-ea"/>
              <a:cs typeface="Century Gothic"/>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0" cap="none" spc="0" normalizeH="0" baseline="0" noProof="0" dirty="0">
                <a:ln>
                  <a:noFill/>
                </a:ln>
                <a:solidFill>
                  <a:schemeClr val="bg2">
                    <a:lumMod val="50000"/>
                  </a:schemeClr>
                </a:solidFill>
                <a:effectLst/>
                <a:uLnTx/>
                <a:uFillTx/>
                <a:ea typeface="+mj-ea"/>
                <a:cs typeface="Century Gothic"/>
              </a:rPr>
              <a:t>BIOLOGY LABORATORIES’ EQUIPMENT </a:t>
            </a:r>
          </a:p>
        </p:txBody>
      </p:sp>
      <p:pic>
        <p:nvPicPr>
          <p:cNvPr id="5" name="Immagine 4" descr="Immagine che contiene interno, bagno, muro, Rubinetterie&#10;&#10;Descrizione generata automaticamente">
            <a:extLst>
              <a:ext uri="{FF2B5EF4-FFF2-40B4-BE49-F238E27FC236}">
                <a16:creationId xmlns:a16="http://schemas.microsoft.com/office/drawing/2014/main" id="{19C3CC35-B61E-E308-BF36-5CF18A7BF5D9}"/>
              </a:ext>
            </a:extLst>
          </p:cNvPr>
          <p:cNvPicPr>
            <a:picLocks noChangeAspect="1"/>
          </p:cNvPicPr>
          <p:nvPr/>
        </p:nvPicPr>
        <p:blipFill>
          <a:blip r:embed="rId3"/>
          <a:srcRect l="17217" r="25836"/>
          <a:stretch>
            <a:fillRect/>
          </a:stretch>
        </p:blipFill>
        <p:spPr>
          <a:xfrm rot="5400000">
            <a:off x="3125803" y="3295908"/>
            <a:ext cx="1964020" cy="1593160"/>
          </a:xfrm>
          <a:prstGeom prst="rect">
            <a:avLst/>
          </a:prstGeom>
          <a:ln>
            <a:solidFill>
              <a:schemeClr val="tx1"/>
            </a:solidFill>
          </a:ln>
        </p:spPr>
      </p:pic>
      <p:sp>
        <p:nvSpPr>
          <p:cNvPr id="11" name="CasellaDiTesto 10"/>
          <p:cNvSpPr txBox="1"/>
          <p:nvPr/>
        </p:nvSpPr>
        <p:spPr>
          <a:xfrm>
            <a:off x="1712492" y="1098296"/>
            <a:ext cx="3804189" cy="1200329"/>
          </a:xfrm>
          <a:prstGeom prst="rect">
            <a:avLst/>
          </a:prstGeom>
          <a:noFill/>
        </p:spPr>
        <p:txBody>
          <a:bodyPr wrap="square" rtlCol="0">
            <a:spAutoFit/>
          </a:bodyPr>
          <a:lstStyle/>
          <a:p>
            <a:pPr algn="r"/>
            <a:r>
              <a:rPr lang="it-IT" sz="1600" b="1" dirty="0"/>
              <a:t>SMALL ANIMAL (Drosophila) LAB:</a:t>
            </a:r>
          </a:p>
          <a:p>
            <a:pPr algn="r">
              <a:buFont typeface="Arial" pitchFamily="34" charset="0"/>
              <a:buChar char="•"/>
            </a:pPr>
            <a:r>
              <a:rPr lang="it-IT" sz="1400" dirty="0"/>
              <a:t>2 </a:t>
            </a:r>
            <a:r>
              <a:rPr lang="it-IT" sz="1400" dirty="0" err="1"/>
              <a:t>identical</a:t>
            </a:r>
            <a:r>
              <a:rPr lang="it-IT" sz="1400" dirty="0"/>
              <a:t> </a:t>
            </a:r>
            <a:r>
              <a:rPr lang="it-IT" sz="1400" dirty="0" err="1"/>
              <a:t>refrigerated</a:t>
            </a:r>
            <a:r>
              <a:rPr lang="it-IT" sz="1400" dirty="0"/>
              <a:t> </a:t>
            </a:r>
            <a:r>
              <a:rPr lang="it-IT" sz="1400" dirty="0" err="1"/>
              <a:t>incubators</a:t>
            </a:r>
            <a:r>
              <a:rPr lang="it-IT" sz="1400" dirty="0"/>
              <a:t> </a:t>
            </a:r>
          </a:p>
          <a:p>
            <a:pPr algn="r">
              <a:buFont typeface="Arial" pitchFamily="34" charset="0"/>
              <a:buChar char="•"/>
            </a:pPr>
            <a:r>
              <a:rPr lang="it-IT" sz="1400" dirty="0"/>
              <a:t>CO2 system </a:t>
            </a:r>
            <a:r>
              <a:rPr lang="it-IT" sz="1400" dirty="0" err="1"/>
              <a:t>to</a:t>
            </a:r>
            <a:r>
              <a:rPr lang="it-IT" sz="1400" dirty="0"/>
              <a:t> </a:t>
            </a:r>
            <a:r>
              <a:rPr lang="it-IT" sz="1400" dirty="0" err="1"/>
              <a:t>manipulate</a:t>
            </a:r>
            <a:r>
              <a:rPr lang="it-IT" sz="1400" dirty="0"/>
              <a:t> </a:t>
            </a:r>
            <a:r>
              <a:rPr lang="it-IT" sz="1400" i="1" dirty="0" err="1"/>
              <a:t>Drosophila</a:t>
            </a:r>
            <a:endParaRPr lang="it-IT" sz="1400" i="1" dirty="0"/>
          </a:p>
          <a:p>
            <a:pPr algn="r">
              <a:buFont typeface="Arial" pitchFamily="34" charset="0"/>
              <a:buChar char="•"/>
            </a:pPr>
            <a:r>
              <a:rPr lang="it-IT" sz="1400" dirty="0"/>
              <a:t> 2 Stereo </a:t>
            </a:r>
            <a:r>
              <a:rPr lang="it-IT" sz="1400" dirty="0" err="1"/>
              <a:t>microscopes</a:t>
            </a:r>
            <a:r>
              <a:rPr lang="it-IT" sz="1400" dirty="0"/>
              <a:t> (one with camera)</a:t>
            </a:r>
          </a:p>
          <a:p>
            <a:pPr algn="r">
              <a:buFont typeface="Arial" pitchFamily="34" charset="0"/>
              <a:buChar char="•"/>
            </a:pPr>
            <a:r>
              <a:rPr lang="it-IT" sz="1400" dirty="0"/>
              <a:t>Mice rack </a:t>
            </a:r>
            <a:r>
              <a:rPr lang="it-IT" sz="1400" dirty="0" err="1"/>
              <a:t>at</a:t>
            </a:r>
            <a:r>
              <a:rPr lang="it-IT" sz="1400" dirty="0"/>
              <a:t> LRE(</a:t>
            </a:r>
            <a:r>
              <a:rPr lang="it-IT" sz="1400" dirty="0" err="1"/>
              <a:t>not</a:t>
            </a:r>
            <a:r>
              <a:rPr lang="it-IT" sz="1400" dirty="0"/>
              <a:t> </a:t>
            </a:r>
            <a:r>
              <a:rPr lang="it-IT" sz="1400" dirty="0" err="1"/>
              <a:t>yet</a:t>
            </a:r>
            <a:r>
              <a:rPr lang="it-IT" sz="1400" dirty="0"/>
              <a:t> in use)</a:t>
            </a:r>
          </a:p>
        </p:txBody>
      </p:sp>
      <p:pic>
        <p:nvPicPr>
          <p:cNvPr id="16" name="Immagine 15" descr="Immagine che contiene interno, Attrezzature mediche, assistenza sanitaria, Strumento scientifico&#10;&#10;Descrizione generata automaticamente">
            <a:extLst>
              <a:ext uri="{FF2B5EF4-FFF2-40B4-BE49-F238E27FC236}">
                <a16:creationId xmlns:a16="http://schemas.microsoft.com/office/drawing/2014/main" id="{FE8F3400-2DF4-C91C-CB3F-B6392D2BA58A}"/>
              </a:ext>
            </a:extLst>
          </p:cNvPr>
          <p:cNvPicPr>
            <a:picLocks noChangeAspect="1"/>
          </p:cNvPicPr>
          <p:nvPr/>
        </p:nvPicPr>
        <p:blipFill>
          <a:blip r:embed="rId4"/>
          <a:stretch>
            <a:fillRect/>
          </a:stretch>
        </p:blipFill>
        <p:spPr>
          <a:xfrm>
            <a:off x="5516681" y="1119046"/>
            <a:ext cx="3500268" cy="1616905"/>
          </a:xfrm>
          <a:prstGeom prst="rect">
            <a:avLst/>
          </a:prstGeom>
          <a:ln>
            <a:solidFill>
              <a:schemeClr val="tx1"/>
            </a:solidFill>
          </a:ln>
        </p:spPr>
      </p:pic>
      <p:pic>
        <p:nvPicPr>
          <p:cNvPr id="17" name="Immagine 16" descr="Immagine che contiene interno, Attrezzature mediche, muro, macchina&#10;&#10;Descrizione generata automaticamente">
            <a:extLst>
              <a:ext uri="{FF2B5EF4-FFF2-40B4-BE49-F238E27FC236}">
                <a16:creationId xmlns:a16="http://schemas.microsoft.com/office/drawing/2014/main" id="{D1911E48-CFD5-D0FC-9F8C-A00F19D4C404}"/>
              </a:ext>
            </a:extLst>
          </p:cNvPr>
          <p:cNvPicPr>
            <a:picLocks noChangeAspect="1"/>
          </p:cNvPicPr>
          <p:nvPr/>
        </p:nvPicPr>
        <p:blipFill rotWithShape="1">
          <a:blip r:embed="rId5"/>
          <a:srcRect r="10232"/>
          <a:stretch/>
        </p:blipFill>
        <p:spPr>
          <a:xfrm>
            <a:off x="291778" y="3933075"/>
            <a:ext cx="3009508" cy="1663039"/>
          </a:xfrm>
          <a:prstGeom prst="rect">
            <a:avLst/>
          </a:prstGeom>
          <a:ln>
            <a:solidFill>
              <a:schemeClr val="tx1"/>
            </a:solidFill>
          </a:ln>
        </p:spPr>
      </p:pic>
      <p:pic>
        <p:nvPicPr>
          <p:cNvPr id="18" name="Immagine 17" descr="Immagine che contiene interno, elettrodomestico da cucina, Elettrodomestico, elettrodomestico&#10;&#10;Descrizione generata automaticamente">
            <a:extLst>
              <a:ext uri="{FF2B5EF4-FFF2-40B4-BE49-F238E27FC236}">
                <a16:creationId xmlns:a16="http://schemas.microsoft.com/office/drawing/2014/main" id="{83042AD2-E913-5090-594C-285F838BAAFE}"/>
              </a:ext>
            </a:extLst>
          </p:cNvPr>
          <p:cNvPicPr>
            <a:picLocks noChangeAspect="1"/>
          </p:cNvPicPr>
          <p:nvPr/>
        </p:nvPicPr>
        <p:blipFill>
          <a:blip r:embed="rId6"/>
          <a:srcRect t="11508"/>
          <a:stretch>
            <a:fillRect/>
          </a:stretch>
        </p:blipFill>
        <p:spPr>
          <a:xfrm>
            <a:off x="10936644" y="4918083"/>
            <a:ext cx="649767" cy="1159623"/>
          </a:xfrm>
          <a:prstGeom prst="rect">
            <a:avLst/>
          </a:prstGeom>
        </p:spPr>
      </p:pic>
      <p:pic>
        <p:nvPicPr>
          <p:cNvPr id="19" name="Immagine 18" descr="Immagine che contiene elettrodomestico da cucina, elettrodomestico, Elettrodomestico, Grande elettrodomestico&#10;&#10;Descrizione generata automaticamente">
            <a:extLst>
              <a:ext uri="{FF2B5EF4-FFF2-40B4-BE49-F238E27FC236}">
                <a16:creationId xmlns:a16="http://schemas.microsoft.com/office/drawing/2014/main" id="{2AC0D662-A83D-F8BB-E6B8-49D9D5BE9D15}"/>
              </a:ext>
            </a:extLst>
          </p:cNvPr>
          <p:cNvPicPr>
            <a:picLocks noChangeAspect="1"/>
          </p:cNvPicPr>
          <p:nvPr/>
        </p:nvPicPr>
        <p:blipFill>
          <a:blip r:embed="rId7"/>
          <a:stretch>
            <a:fillRect/>
          </a:stretch>
        </p:blipFill>
        <p:spPr>
          <a:xfrm>
            <a:off x="9078615" y="1351714"/>
            <a:ext cx="967773" cy="1649496"/>
          </a:xfrm>
          <a:prstGeom prst="rect">
            <a:avLst/>
          </a:prstGeom>
          <a:ln>
            <a:solidFill>
              <a:schemeClr val="tx1"/>
            </a:solidFill>
          </a:ln>
        </p:spPr>
      </p:pic>
      <p:pic>
        <p:nvPicPr>
          <p:cNvPr id="21" name="Immagine 20" descr="Immagine che contiene Contenitore dei rifiuti, schermata, plastica, servizi igienici&#10;&#10;Descrizione generata automaticamente">
            <a:extLst>
              <a:ext uri="{FF2B5EF4-FFF2-40B4-BE49-F238E27FC236}">
                <a16:creationId xmlns:a16="http://schemas.microsoft.com/office/drawing/2014/main" id="{64A29FBC-97A8-C01D-43F6-F7D65F56EE87}"/>
              </a:ext>
            </a:extLst>
          </p:cNvPr>
          <p:cNvPicPr>
            <a:picLocks noChangeAspect="1"/>
          </p:cNvPicPr>
          <p:nvPr/>
        </p:nvPicPr>
        <p:blipFill rotWithShape="1">
          <a:blip r:embed="rId8"/>
          <a:srcRect b="20780"/>
          <a:stretch/>
        </p:blipFill>
        <p:spPr>
          <a:xfrm>
            <a:off x="5474614" y="5050594"/>
            <a:ext cx="3532810" cy="954108"/>
          </a:xfrm>
          <a:prstGeom prst="rect">
            <a:avLst/>
          </a:prstGeom>
        </p:spPr>
      </p:pic>
      <p:sp>
        <p:nvSpPr>
          <p:cNvPr id="23" name="CasellaDiTesto 22">
            <a:extLst>
              <a:ext uri="{FF2B5EF4-FFF2-40B4-BE49-F238E27FC236}">
                <a16:creationId xmlns:a16="http://schemas.microsoft.com/office/drawing/2014/main" id="{BB5A037E-41B7-E96F-58DE-B578860599AB}"/>
              </a:ext>
            </a:extLst>
          </p:cNvPr>
          <p:cNvSpPr txBox="1"/>
          <p:nvPr/>
        </p:nvSpPr>
        <p:spPr>
          <a:xfrm>
            <a:off x="5291526" y="3196951"/>
            <a:ext cx="6954459" cy="1631216"/>
          </a:xfrm>
          <a:prstGeom prst="rect">
            <a:avLst/>
          </a:prstGeom>
          <a:noFill/>
        </p:spPr>
        <p:txBody>
          <a:bodyPr wrap="square">
            <a:spAutoFit/>
          </a:bodyPr>
          <a:lstStyle/>
          <a:p>
            <a:r>
              <a:rPr lang="it-IT" sz="1600" b="1" dirty="0"/>
              <a:t>OTHER GENERAL EQUIPMENTS AND INSTRUMENTS</a:t>
            </a:r>
          </a:p>
          <a:p>
            <a:pPr marL="285750" indent="-285750">
              <a:buFont typeface="Arial" panose="020B0604020202020204" pitchFamily="34" charset="0"/>
              <a:buChar char="•"/>
            </a:pPr>
            <a:r>
              <a:rPr lang="it-IT" sz="1400" dirty="0" err="1"/>
              <a:t>Refrigerator</a:t>
            </a:r>
            <a:r>
              <a:rPr lang="it-IT" sz="1400" dirty="0"/>
              <a:t> (4-6°C and -20°C)</a:t>
            </a:r>
          </a:p>
          <a:p>
            <a:pPr marL="285750" indent="-285750">
              <a:buFont typeface="Arial" panose="020B0604020202020204" pitchFamily="34" charset="0"/>
              <a:buChar char="•"/>
            </a:pPr>
            <a:r>
              <a:rPr lang="it-IT" sz="1400" dirty="0" err="1"/>
              <a:t>Cryogenic</a:t>
            </a:r>
            <a:r>
              <a:rPr lang="it-IT" sz="1400" dirty="0"/>
              <a:t> storage </a:t>
            </a:r>
            <a:r>
              <a:rPr lang="it-IT" sz="1400" dirty="0" err="1"/>
              <a:t>dewars</a:t>
            </a:r>
            <a:r>
              <a:rPr lang="it-IT" sz="1400" dirty="0"/>
              <a:t> </a:t>
            </a:r>
          </a:p>
          <a:p>
            <a:pPr marL="285750" indent="-285750">
              <a:buFont typeface="Arial" panose="020B0604020202020204" pitchFamily="34" charset="0"/>
              <a:buChar char="•"/>
            </a:pPr>
            <a:r>
              <a:rPr lang="it-IT" sz="1400" dirty="0"/>
              <a:t>Systems for gamma ray </a:t>
            </a:r>
            <a:r>
              <a:rPr lang="it-IT" sz="1400" dirty="0" err="1"/>
              <a:t>modulation</a:t>
            </a:r>
            <a:r>
              <a:rPr lang="it-IT" sz="1400" dirty="0"/>
              <a:t>: a 10 cm </a:t>
            </a:r>
            <a:r>
              <a:rPr lang="it-IT" sz="1400" dirty="0" err="1"/>
              <a:t>thick</a:t>
            </a:r>
            <a:r>
              <a:rPr lang="it-IT" sz="1400" dirty="0"/>
              <a:t> lead </a:t>
            </a:r>
            <a:r>
              <a:rPr lang="it-IT" sz="1400" dirty="0" err="1"/>
              <a:t>shield</a:t>
            </a:r>
            <a:r>
              <a:rPr lang="it-IT" sz="1400" dirty="0"/>
              <a:t>, an </a:t>
            </a:r>
            <a:r>
              <a:rPr lang="it-IT" sz="1400" dirty="0" err="1"/>
              <a:t>ancient</a:t>
            </a:r>
            <a:r>
              <a:rPr lang="it-IT" sz="1400" dirty="0"/>
              <a:t> </a:t>
            </a:r>
            <a:r>
              <a:rPr lang="it-IT" sz="1400" dirty="0" err="1"/>
              <a:t>iron</a:t>
            </a:r>
            <a:r>
              <a:rPr lang="it-IT" sz="1400" dirty="0"/>
              <a:t> </a:t>
            </a:r>
            <a:r>
              <a:rPr lang="it-IT" sz="1400" dirty="0" err="1"/>
              <a:t>shielding</a:t>
            </a:r>
            <a:r>
              <a:rPr lang="it-IT" sz="1400" dirty="0"/>
              <a:t>, Marinelli </a:t>
            </a:r>
            <a:r>
              <a:rPr lang="it-IT" sz="1400" dirty="0" err="1"/>
              <a:t>beakers</a:t>
            </a:r>
            <a:r>
              <a:rPr lang="it-IT" sz="1400" dirty="0"/>
              <a:t> </a:t>
            </a:r>
            <a:r>
              <a:rPr lang="it-IT" sz="1400" dirty="0" err="1"/>
              <a:t>filled</a:t>
            </a:r>
            <a:r>
              <a:rPr lang="it-IT" sz="1400" dirty="0"/>
              <a:t> with </a:t>
            </a:r>
            <a:r>
              <a:rPr lang="it-IT" sz="1400" dirty="0" err="1"/>
              <a:t>tuff</a:t>
            </a:r>
            <a:r>
              <a:rPr lang="it-IT" sz="1400" dirty="0"/>
              <a:t>, a </a:t>
            </a:r>
            <a:r>
              <a:rPr lang="it-IT" sz="1400" dirty="0" err="1"/>
              <a:t>natural</a:t>
            </a:r>
            <a:r>
              <a:rPr lang="it-IT" sz="1400" dirty="0"/>
              <a:t> gamma </a:t>
            </a:r>
            <a:r>
              <a:rPr lang="it-IT" sz="1400" dirty="0" err="1"/>
              <a:t>emitter</a:t>
            </a:r>
            <a:r>
              <a:rPr lang="it-IT" sz="1400" dirty="0"/>
              <a:t> </a:t>
            </a:r>
          </a:p>
          <a:p>
            <a:pPr marL="285750" indent="-285750">
              <a:buFont typeface="Arial" panose="020B0604020202020204" pitchFamily="34" charset="0"/>
              <a:buChar char="•"/>
            </a:pPr>
            <a:r>
              <a:rPr lang="it-IT" sz="1400" dirty="0" err="1"/>
              <a:t>AlphaGUARD</a:t>
            </a:r>
            <a:r>
              <a:rPr lang="it-IT" sz="1400" dirty="0"/>
              <a:t> device </a:t>
            </a:r>
            <a:r>
              <a:rPr lang="it-IT" sz="1400" dirty="0" err="1"/>
              <a:t>measuring</a:t>
            </a:r>
            <a:r>
              <a:rPr lang="it-IT" sz="1400" dirty="0"/>
              <a:t> T°, relative </a:t>
            </a:r>
            <a:r>
              <a:rPr lang="it-IT" sz="1400" dirty="0" err="1"/>
              <a:t>humidity</a:t>
            </a:r>
            <a:r>
              <a:rPr lang="it-IT" sz="1400" dirty="0"/>
              <a:t> and radon </a:t>
            </a:r>
            <a:r>
              <a:rPr lang="it-IT" sz="1400" dirty="0" err="1"/>
              <a:t>concentration</a:t>
            </a:r>
            <a:r>
              <a:rPr lang="it-IT" sz="1400" dirty="0"/>
              <a:t> (for </a:t>
            </a:r>
            <a:r>
              <a:rPr lang="it-IT" sz="1400" dirty="0" err="1"/>
              <a:t>constant</a:t>
            </a:r>
            <a:r>
              <a:rPr lang="it-IT" sz="1400" dirty="0"/>
              <a:t> ambient monitoring)</a:t>
            </a:r>
          </a:p>
        </p:txBody>
      </p:sp>
      <p:sp>
        <p:nvSpPr>
          <p:cNvPr id="25" name="CasellaDiTesto 24">
            <a:extLst>
              <a:ext uri="{FF2B5EF4-FFF2-40B4-BE49-F238E27FC236}">
                <a16:creationId xmlns:a16="http://schemas.microsoft.com/office/drawing/2014/main" id="{AE06D5B0-FF70-99B9-71EF-CB640ECA90D7}"/>
              </a:ext>
            </a:extLst>
          </p:cNvPr>
          <p:cNvSpPr txBox="1"/>
          <p:nvPr/>
        </p:nvSpPr>
        <p:spPr>
          <a:xfrm>
            <a:off x="170037" y="2402652"/>
            <a:ext cx="3002671" cy="1631216"/>
          </a:xfrm>
          <a:prstGeom prst="rect">
            <a:avLst/>
          </a:prstGeom>
          <a:noFill/>
        </p:spPr>
        <p:txBody>
          <a:bodyPr wrap="square">
            <a:spAutoFit/>
          </a:bodyPr>
          <a:lstStyle/>
          <a:p>
            <a:pPr algn="r">
              <a:defRPr/>
            </a:pPr>
            <a:r>
              <a:rPr lang="it-IT" sz="1600" b="1" dirty="0">
                <a:latin typeface="+mj-lt"/>
              </a:rPr>
              <a:t>CELL COLTURE LAB:</a:t>
            </a:r>
            <a:endParaRPr kumimoji="0" lang="it-IT" sz="1600" b="0" i="0" u="none" strike="noStrike" kern="1200" cap="none" spc="0" normalizeH="0" baseline="0" noProof="0" dirty="0">
              <a:ln>
                <a:noFill/>
              </a:ln>
              <a:solidFill>
                <a:prstClr val="black"/>
              </a:solidFill>
              <a:effectLst/>
              <a:uLnTx/>
              <a:uFillTx/>
              <a:latin typeface="+mj-lt"/>
              <a:ea typeface="+mn-ea"/>
              <a:cs typeface="+mn-cs"/>
            </a:endParaRPr>
          </a:p>
          <a:p>
            <a:pPr marL="0" marR="0" lvl="0" indent="0" algn="r" defTabSz="457200" rtl="0" eaLnBrk="1" fontAlgn="auto" latinLnBrk="0" hangingPunct="1">
              <a:lnSpc>
                <a:spcPct val="100000"/>
              </a:lnSpc>
              <a:spcBef>
                <a:spcPts val="0"/>
              </a:spcBef>
              <a:spcAft>
                <a:spcPts val="0"/>
              </a:spcAft>
              <a:buClrTx/>
              <a:buSzTx/>
              <a:buFont typeface="Arial" pitchFamily="34" charset="0"/>
              <a:buChar char="•"/>
              <a:tabLst/>
              <a:defRPr/>
            </a:pPr>
            <a:r>
              <a:rPr kumimoji="0" lang="it-IT" sz="1400" b="0" i="0" u="none" strike="noStrike" kern="1200" cap="none" spc="0" normalizeH="0" baseline="0" noProof="0" dirty="0">
                <a:ln>
                  <a:noFill/>
                </a:ln>
                <a:solidFill>
                  <a:prstClr val="black"/>
                </a:solidFill>
                <a:effectLst/>
                <a:uLnTx/>
                <a:uFillTx/>
                <a:latin typeface="Century Gothic"/>
                <a:ea typeface="+mn-ea"/>
                <a:cs typeface="+mn-cs"/>
              </a:rPr>
              <a:t>3 </a:t>
            </a:r>
            <a:r>
              <a:rPr kumimoji="0" lang="it-IT" sz="1400" b="0" i="0" u="none" strike="noStrike" kern="1200" cap="none" spc="0" normalizeH="0" baseline="0" noProof="0" dirty="0" err="1">
                <a:ln>
                  <a:noFill/>
                </a:ln>
                <a:solidFill>
                  <a:prstClr val="black"/>
                </a:solidFill>
                <a:effectLst/>
                <a:uLnTx/>
                <a:uFillTx/>
                <a:latin typeface="Century Gothic"/>
                <a:ea typeface="+mn-ea"/>
                <a:cs typeface="+mn-cs"/>
              </a:rPr>
              <a:t>identical</a:t>
            </a:r>
            <a:r>
              <a:rPr kumimoji="0" lang="it-IT" sz="1400" b="0" i="0" u="none" strike="noStrike" kern="1200" cap="none" spc="0" normalizeH="0" baseline="0" noProof="0" dirty="0">
                <a:ln>
                  <a:noFill/>
                </a:ln>
                <a:solidFill>
                  <a:prstClr val="black"/>
                </a:solidFill>
                <a:effectLst/>
                <a:uLnTx/>
                <a:uFillTx/>
                <a:latin typeface="Century Gothic"/>
                <a:ea typeface="+mn-ea"/>
                <a:cs typeface="+mn-cs"/>
              </a:rPr>
              <a:t> CO2 </a:t>
            </a:r>
            <a:r>
              <a:rPr kumimoji="0" lang="it-IT" sz="1400" b="0" i="0" u="none" strike="noStrike" kern="1200" cap="none" spc="0" normalizeH="0" baseline="0" noProof="0" dirty="0" err="1">
                <a:ln>
                  <a:noFill/>
                </a:ln>
                <a:solidFill>
                  <a:prstClr val="black"/>
                </a:solidFill>
                <a:effectLst/>
                <a:uLnTx/>
                <a:uFillTx/>
                <a:latin typeface="Century Gothic"/>
                <a:ea typeface="+mn-ea"/>
                <a:cs typeface="+mn-cs"/>
              </a:rPr>
              <a:t>incubators</a:t>
            </a:r>
            <a:r>
              <a:rPr kumimoji="0" lang="it-IT" sz="14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r" defTabSz="457200" rtl="0" eaLnBrk="1" fontAlgn="auto" latinLnBrk="0" hangingPunct="1">
              <a:lnSpc>
                <a:spcPct val="100000"/>
              </a:lnSpc>
              <a:spcBef>
                <a:spcPts val="0"/>
              </a:spcBef>
              <a:spcAft>
                <a:spcPts val="0"/>
              </a:spcAft>
              <a:buClrTx/>
              <a:buSzTx/>
              <a:buFont typeface="Arial" pitchFamily="34" charset="0"/>
              <a:buChar char="•"/>
              <a:tabLst/>
              <a:defRPr/>
            </a:pPr>
            <a:r>
              <a:rPr kumimoji="0" lang="it-IT" sz="1400" b="0" i="0" u="none" strike="noStrike" kern="1200" cap="none" spc="0" normalizeH="0" baseline="0" noProof="0" dirty="0" err="1">
                <a:ln>
                  <a:noFill/>
                </a:ln>
                <a:solidFill>
                  <a:prstClr val="black"/>
                </a:solidFill>
                <a:effectLst/>
                <a:uLnTx/>
                <a:uFillTx/>
                <a:latin typeface="Century Gothic"/>
                <a:ea typeface="+mn-ea"/>
                <a:cs typeface="+mn-cs"/>
              </a:rPr>
              <a:t>Biological</a:t>
            </a:r>
            <a:r>
              <a:rPr kumimoji="0" lang="it-IT" sz="1400" b="0" i="0" u="none" strike="noStrike" kern="1200" cap="none" spc="0" normalizeH="0" baseline="0" noProof="0" dirty="0">
                <a:ln>
                  <a:noFill/>
                </a:ln>
                <a:solidFill>
                  <a:prstClr val="black"/>
                </a:solidFill>
                <a:effectLst/>
                <a:uLnTx/>
                <a:uFillTx/>
                <a:latin typeface="Century Gothic"/>
                <a:ea typeface="+mn-ea"/>
                <a:cs typeface="+mn-cs"/>
              </a:rPr>
              <a:t> </a:t>
            </a:r>
            <a:r>
              <a:rPr kumimoji="0" lang="it-IT" sz="1400" b="0" i="0" u="none" strike="noStrike" kern="1200" cap="none" spc="0" normalizeH="0" baseline="0" noProof="0" dirty="0" err="1">
                <a:ln>
                  <a:noFill/>
                </a:ln>
                <a:solidFill>
                  <a:prstClr val="black"/>
                </a:solidFill>
                <a:effectLst/>
                <a:uLnTx/>
                <a:uFillTx/>
                <a:latin typeface="Century Gothic"/>
                <a:ea typeface="+mn-ea"/>
                <a:cs typeface="+mn-cs"/>
              </a:rPr>
              <a:t>hoods</a:t>
            </a:r>
            <a:endParaRPr kumimoji="0" lang="it-IT"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r" defTabSz="457200" rtl="0" eaLnBrk="1" fontAlgn="auto" latinLnBrk="0" hangingPunct="1">
              <a:lnSpc>
                <a:spcPct val="100000"/>
              </a:lnSpc>
              <a:spcBef>
                <a:spcPts val="0"/>
              </a:spcBef>
              <a:spcAft>
                <a:spcPts val="0"/>
              </a:spcAft>
              <a:buClrTx/>
              <a:buSzTx/>
              <a:buFont typeface="Arial" pitchFamily="34" charset="0"/>
              <a:buChar char="•"/>
              <a:tabLst/>
              <a:defRPr/>
            </a:pPr>
            <a:r>
              <a:rPr kumimoji="0" lang="it-IT" sz="1400" b="0" i="0" u="none" strike="noStrike" kern="1200" cap="none" spc="0" normalizeH="0" baseline="0" noProof="0" dirty="0">
                <a:ln>
                  <a:noFill/>
                </a:ln>
                <a:solidFill>
                  <a:prstClr val="black"/>
                </a:solidFill>
                <a:effectLst/>
                <a:uLnTx/>
                <a:uFillTx/>
                <a:latin typeface="Century Gothic"/>
                <a:ea typeface="+mn-ea"/>
                <a:cs typeface="+mn-cs"/>
              </a:rPr>
              <a:t>2 </a:t>
            </a:r>
            <a:r>
              <a:rPr kumimoji="0" lang="it-IT" sz="1400" b="0" i="0" u="none" strike="noStrike" kern="1200" cap="none" spc="0" normalizeH="0" baseline="0" noProof="0" dirty="0" err="1">
                <a:ln>
                  <a:noFill/>
                </a:ln>
                <a:solidFill>
                  <a:prstClr val="black"/>
                </a:solidFill>
                <a:effectLst/>
                <a:uLnTx/>
                <a:uFillTx/>
                <a:latin typeface="Century Gothic"/>
                <a:ea typeface="+mn-ea"/>
                <a:cs typeface="+mn-cs"/>
              </a:rPr>
              <a:t>Inverted</a:t>
            </a:r>
            <a:r>
              <a:rPr kumimoji="0" lang="it-IT" sz="1400" b="0" i="0" u="none" strike="noStrike" kern="1200" cap="none" spc="0" normalizeH="0" baseline="0" noProof="0" dirty="0">
                <a:ln>
                  <a:noFill/>
                </a:ln>
                <a:solidFill>
                  <a:prstClr val="black"/>
                </a:solidFill>
                <a:effectLst/>
                <a:uLnTx/>
                <a:uFillTx/>
                <a:latin typeface="Century Gothic"/>
                <a:ea typeface="+mn-ea"/>
                <a:cs typeface="+mn-cs"/>
              </a:rPr>
              <a:t> </a:t>
            </a:r>
            <a:r>
              <a:rPr kumimoji="0" lang="it-IT" sz="1400" b="0" i="0" u="none" strike="noStrike" kern="1200" cap="none" spc="0" normalizeH="0" baseline="0" noProof="0" dirty="0" err="1">
                <a:ln>
                  <a:noFill/>
                </a:ln>
                <a:solidFill>
                  <a:prstClr val="black"/>
                </a:solidFill>
                <a:effectLst/>
                <a:uLnTx/>
                <a:uFillTx/>
                <a:latin typeface="Century Gothic"/>
                <a:ea typeface="+mn-ea"/>
                <a:cs typeface="+mn-cs"/>
              </a:rPr>
              <a:t>microscopes</a:t>
            </a:r>
            <a:endParaRPr kumimoji="0" lang="it-IT"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r" defTabSz="457200" rtl="0" eaLnBrk="1" fontAlgn="auto" latinLnBrk="0" hangingPunct="1">
              <a:lnSpc>
                <a:spcPct val="100000"/>
              </a:lnSpc>
              <a:spcBef>
                <a:spcPts val="0"/>
              </a:spcBef>
              <a:spcAft>
                <a:spcPts val="0"/>
              </a:spcAft>
              <a:buClrTx/>
              <a:buSzTx/>
              <a:buFont typeface="Arial" pitchFamily="34" charset="0"/>
              <a:buChar char="•"/>
              <a:tabLst/>
              <a:defRPr/>
            </a:pPr>
            <a:r>
              <a:rPr kumimoji="0" lang="it-IT" sz="1400" b="0" i="0" u="none" strike="noStrike" kern="1200" cap="none" spc="0" normalizeH="0" baseline="0" noProof="0" dirty="0" err="1">
                <a:ln>
                  <a:noFill/>
                </a:ln>
                <a:solidFill>
                  <a:prstClr val="black"/>
                </a:solidFill>
                <a:effectLst/>
                <a:uLnTx/>
                <a:uFillTx/>
                <a:latin typeface="Century Gothic"/>
                <a:ea typeface="+mn-ea"/>
                <a:cs typeface="+mn-cs"/>
              </a:rPr>
              <a:t>Optic</a:t>
            </a:r>
            <a:r>
              <a:rPr kumimoji="0" lang="it-IT" sz="1400" b="0" i="0" u="none" strike="noStrike" kern="1200" cap="none" spc="0" normalizeH="0" baseline="0" noProof="0" dirty="0">
                <a:ln>
                  <a:noFill/>
                </a:ln>
                <a:solidFill>
                  <a:prstClr val="black"/>
                </a:solidFill>
                <a:effectLst/>
                <a:uLnTx/>
                <a:uFillTx/>
                <a:latin typeface="Century Gothic"/>
                <a:ea typeface="+mn-ea"/>
                <a:cs typeface="+mn-cs"/>
              </a:rPr>
              <a:t> </a:t>
            </a:r>
            <a:r>
              <a:rPr kumimoji="0" lang="it-IT" sz="1400" b="0" i="0" u="none" strike="noStrike" kern="1200" cap="none" spc="0" normalizeH="0" baseline="0" noProof="0" dirty="0" err="1">
                <a:ln>
                  <a:noFill/>
                </a:ln>
                <a:solidFill>
                  <a:prstClr val="black"/>
                </a:solidFill>
                <a:effectLst/>
                <a:uLnTx/>
                <a:uFillTx/>
                <a:latin typeface="Century Gothic"/>
                <a:ea typeface="+mn-ea"/>
                <a:cs typeface="+mn-cs"/>
              </a:rPr>
              <a:t>microscope</a:t>
            </a:r>
            <a:endParaRPr kumimoji="0" lang="it-IT" sz="1400" b="0" i="0" u="none" strike="noStrike" kern="1200" cap="none" spc="0" normalizeH="0" baseline="0" noProof="0" dirty="0">
              <a:ln>
                <a:noFill/>
              </a:ln>
              <a:solidFill>
                <a:prstClr val="black"/>
              </a:solidFill>
              <a:effectLst/>
              <a:uLnTx/>
              <a:uFillTx/>
              <a:latin typeface="Century Gothic"/>
              <a:ea typeface="+mn-ea"/>
              <a:cs typeface="+mn-cs"/>
            </a:endParaRPr>
          </a:p>
          <a:p>
            <a:pPr algn="r">
              <a:buFont typeface="Arial" pitchFamily="34" charset="0"/>
              <a:buChar char="•"/>
              <a:defRPr/>
            </a:pPr>
            <a:r>
              <a:rPr lang="it-IT" sz="1400" dirty="0" err="1"/>
              <a:t>Thermostatic</a:t>
            </a:r>
            <a:r>
              <a:rPr lang="it-IT" sz="1400" dirty="0"/>
              <a:t> water </a:t>
            </a:r>
            <a:r>
              <a:rPr lang="it-IT" sz="1400" dirty="0" err="1"/>
              <a:t>baths</a:t>
            </a:r>
            <a:endParaRPr lang="it-IT" sz="1400" dirty="0"/>
          </a:p>
          <a:p>
            <a:pPr marL="0" marR="0" lvl="0" indent="0" algn="r"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it-IT" sz="14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6" name="Immagine 25" descr="Immagine che contiene interno, testo, elettrodomestico da cucina, muro&#10;&#10;Descrizione generata automaticamente">
            <a:extLst>
              <a:ext uri="{FF2B5EF4-FFF2-40B4-BE49-F238E27FC236}">
                <a16:creationId xmlns:a16="http://schemas.microsoft.com/office/drawing/2014/main" id="{75609468-8011-9916-21F7-CCED12DDB5BE}"/>
              </a:ext>
            </a:extLst>
          </p:cNvPr>
          <p:cNvPicPr>
            <a:picLocks noChangeAspect="1"/>
          </p:cNvPicPr>
          <p:nvPr/>
        </p:nvPicPr>
        <p:blipFill>
          <a:blip r:embed="rId9">
            <a:lum bright="-10000" contrast="20000"/>
            <a:extLst>
              <a:ext uri="{28A0092B-C50C-407E-A947-70E740481C1C}">
                <a14:useLocalDpi xmlns:a14="http://schemas.microsoft.com/office/drawing/2010/main" val="0"/>
              </a:ext>
            </a:extLst>
          </a:blip>
          <a:srcRect l="13708" t="5534" r="20556"/>
          <a:stretch>
            <a:fillRect/>
          </a:stretch>
        </p:blipFill>
        <p:spPr>
          <a:xfrm>
            <a:off x="3150585" y="5066824"/>
            <a:ext cx="1437278" cy="954107"/>
          </a:xfrm>
          <a:prstGeom prst="rect">
            <a:avLst/>
          </a:prstGeom>
        </p:spPr>
      </p:pic>
      <p:pic>
        <p:nvPicPr>
          <p:cNvPr id="30" name="Immagine 29" descr="Immagine che contiene vetro, Bicchieri, contenitore, fluido&#10;&#10;Descrizione generata automaticamente">
            <a:extLst>
              <a:ext uri="{FF2B5EF4-FFF2-40B4-BE49-F238E27FC236}">
                <a16:creationId xmlns:a16="http://schemas.microsoft.com/office/drawing/2014/main" id="{15BB48FD-7350-6A98-289A-B3A3EDCB6D4C}"/>
              </a:ext>
            </a:extLst>
          </p:cNvPr>
          <p:cNvPicPr>
            <a:picLocks noChangeAspect="1"/>
          </p:cNvPicPr>
          <p:nvPr/>
        </p:nvPicPr>
        <p:blipFill>
          <a:blip r:embed="rId10"/>
          <a:stretch>
            <a:fillRect/>
          </a:stretch>
        </p:blipFill>
        <p:spPr>
          <a:xfrm>
            <a:off x="2182170" y="5623131"/>
            <a:ext cx="968415" cy="542312"/>
          </a:xfrm>
          <a:prstGeom prst="rect">
            <a:avLst/>
          </a:prstGeom>
          <a:ln>
            <a:solidFill>
              <a:schemeClr val="tx1"/>
            </a:solidFill>
          </a:ln>
        </p:spPr>
      </p:pic>
      <p:pic>
        <p:nvPicPr>
          <p:cNvPr id="33" name="Immagine 32" descr="Immagine che contiene metro, design&#10;&#10;Descrizione generata automaticamente">
            <a:extLst>
              <a:ext uri="{FF2B5EF4-FFF2-40B4-BE49-F238E27FC236}">
                <a16:creationId xmlns:a16="http://schemas.microsoft.com/office/drawing/2014/main" id="{C78BE77D-FC58-DFA5-60AA-AFAA41888720}"/>
              </a:ext>
            </a:extLst>
          </p:cNvPr>
          <p:cNvPicPr>
            <a:picLocks noChangeAspect="1"/>
          </p:cNvPicPr>
          <p:nvPr/>
        </p:nvPicPr>
        <p:blipFill>
          <a:blip r:embed="rId11"/>
          <a:stretch>
            <a:fillRect/>
          </a:stretch>
        </p:blipFill>
        <p:spPr>
          <a:xfrm>
            <a:off x="9213251" y="4918083"/>
            <a:ext cx="1517565" cy="939944"/>
          </a:xfrm>
          <a:prstGeom prst="rect">
            <a:avLst/>
          </a:prstGeom>
        </p:spPr>
      </p:pic>
      <p:grpSp>
        <p:nvGrpSpPr>
          <p:cNvPr id="3" name="Gruppo 2">
            <a:extLst>
              <a:ext uri="{FF2B5EF4-FFF2-40B4-BE49-F238E27FC236}">
                <a16:creationId xmlns:a16="http://schemas.microsoft.com/office/drawing/2014/main" id="{E4E6644B-3F82-1475-3D32-3025C0C66152}"/>
              </a:ext>
            </a:extLst>
          </p:cNvPr>
          <p:cNvGrpSpPr/>
          <p:nvPr/>
        </p:nvGrpSpPr>
        <p:grpSpPr>
          <a:xfrm>
            <a:off x="10108054" y="782561"/>
            <a:ext cx="2326292" cy="1516064"/>
            <a:chOff x="7197284" y="753511"/>
            <a:chExt cx="2162703" cy="1401630"/>
          </a:xfrm>
        </p:grpSpPr>
        <p:pic>
          <p:nvPicPr>
            <p:cNvPr id="4" name="Picture 1">
              <a:extLst>
                <a:ext uri="{FF2B5EF4-FFF2-40B4-BE49-F238E27FC236}">
                  <a16:creationId xmlns:a16="http://schemas.microsoft.com/office/drawing/2014/main" id="{7A15D07C-5B0E-03F5-2FDA-7277C92F92A3}"/>
                </a:ext>
              </a:extLst>
            </p:cNvPr>
            <p:cNvPicPr>
              <a:picLocks noChangeAspect="1" noChangeArrowheads="1"/>
            </p:cNvPicPr>
            <p:nvPr/>
          </p:nvPicPr>
          <p:blipFill>
            <a:blip r:embed="rId12" cstate="print"/>
            <a:srcRect/>
            <a:stretch>
              <a:fillRect/>
            </a:stretch>
          </p:blipFill>
          <p:spPr bwMode="auto">
            <a:xfrm>
              <a:off x="7197284" y="753511"/>
              <a:ext cx="1366209" cy="1401630"/>
            </a:xfrm>
            <a:prstGeom prst="rect">
              <a:avLst/>
            </a:prstGeom>
            <a:noFill/>
            <a:ln w="9525">
              <a:noFill/>
              <a:miter lim="800000"/>
              <a:headEnd/>
              <a:tailEnd/>
            </a:ln>
          </p:spPr>
        </p:pic>
        <p:sp>
          <p:nvSpPr>
            <p:cNvPr id="6" name="CasellaDiTesto 5">
              <a:extLst>
                <a:ext uri="{FF2B5EF4-FFF2-40B4-BE49-F238E27FC236}">
                  <a16:creationId xmlns:a16="http://schemas.microsoft.com/office/drawing/2014/main" id="{59C77FC6-FE00-521C-F797-7465C216D3AC}"/>
                </a:ext>
              </a:extLst>
            </p:cNvPr>
            <p:cNvSpPr txBox="1"/>
            <p:nvPr/>
          </p:nvSpPr>
          <p:spPr>
            <a:xfrm>
              <a:off x="8510450" y="1180060"/>
              <a:ext cx="849537" cy="237634"/>
            </a:xfrm>
            <a:prstGeom prst="rect">
              <a:avLst/>
            </a:prstGeom>
            <a:noFill/>
          </p:spPr>
          <p:txBody>
            <a:bodyPr wrap="none" rtlCol="0">
              <a:spAutoFit/>
            </a:bodyPr>
            <a:lstStyle/>
            <a:p>
              <a:r>
                <a:rPr lang="it-IT" sz="825" b="1" dirty="0">
                  <a:latin typeface="+mj-lt"/>
                </a:rPr>
                <a:t>mice rack</a:t>
              </a:r>
            </a:p>
          </p:txBody>
        </p:sp>
      </p:grpSp>
      <p:sp>
        <p:nvSpPr>
          <p:cNvPr id="7" name="CasellaDiTesto 6">
            <a:extLst>
              <a:ext uri="{FF2B5EF4-FFF2-40B4-BE49-F238E27FC236}">
                <a16:creationId xmlns:a16="http://schemas.microsoft.com/office/drawing/2014/main" id="{5C0B91C7-0CCC-0218-2139-3C3F3490ACA0}"/>
              </a:ext>
            </a:extLst>
          </p:cNvPr>
          <p:cNvSpPr txBox="1"/>
          <p:nvPr/>
        </p:nvSpPr>
        <p:spPr>
          <a:xfrm>
            <a:off x="203331" y="6347311"/>
            <a:ext cx="11970795" cy="502702"/>
          </a:xfrm>
          <a:prstGeom prst="rect">
            <a:avLst/>
          </a:prstGeom>
          <a:solidFill>
            <a:schemeClr val="bg1"/>
          </a:solidFill>
          <a:ln>
            <a:solidFill>
              <a:schemeClr val="tx1"/>
            </a:solidFill>
          </a:ln>
        </p:spPr>
        <p:txBody>
          <a:bodyPr wrap="square" rtlCol="0">
            <a:spAutoFit/>
          </a:bodyPr>
          <a:lstStyle/>
          <a:p>
            <a:pPr algn="ctr">
              <a:lnSpc>
                <a:spcPts val="1600"/>
              </a:lnSpc>
            </a:pPr>
            <a:r>
              <a:rPr lang="it-IT" sz="1400" i="1" dirty="0"/>
              <a:t>Support from LNGS Services: </a:t>
            </a:r>
            <a:r>
              <a:rPr lang="it-IT" sz="1400" i="1" dirty="0" err="1"/>
              <a:t>Chemistry</a:t>
            </a:r>
            <a:r>
              <a:rPr lang="it-IT" sz="1400" i="1" dirty="0"/>
              <a:t> &amp; Chemical </a:t>
            </a:r>
            <a:r>
              <a:rPr lang="it-IT" sz="1400" i="1" dirty="0" err="1"/>
              <a:t>Plants</a:t>
            </a:r>
            <a:r>
              <a:rPr lang="it-IT" sz="1400" i="1" dirty="0"/>
              <a:t>, Special Techniques for </a:t>
            </a:r>
            <a:r>
              <a:rPr lang="it-IT" sz="1400" i="1" dirty="0" err="1"/>
              <a:t>detection</a:t>
            </a:r>
            <a:r>
              <a:rPr lang="it-IT" sz="1400" i="1" dirty="0"/>
              <a:t> of rare events, </a:t>
            </a:r>
            <a:r>
              <a:rPr lang="it-IT" sz="1400" b="0" i="1" dirty="0">
                <a:solidFill>
                  <a:srgbClr val="000000"/>
                </a:solidFill>
                <a:effectLst/>
              </a:rPr>
              <a:t>Computing and Network, Electronics, </a:t>
            </a:r>
            <a:r>
              <a:rPr lang="it-IT" sz="1400" b="0" i="1" dirty="0" err="1">
                <a:solidFill>
                  <a:srgbClr val="000000"/>
                </a:solidFill>
                <a:effectLst/>
              </a:rPr>
              <a:t>Accellerators</a:t>
            </a:r>
            <a:r>
              <a:rPr lang="it-IT" sz="1400" b="0" i="1" dirty="0">
                <a:solidFill>
                  <a:srgbClr val="000000"/>
                </a:solidFill>
                <a:effectLst/>
              </a:rPr>
              <a:t>, </a:t>
            </a:r>
            <a:r>
              <a:rPr lang="it-IT" sz="1400" b="0" i="1" dirty="0" err="1">
                <a:solidFill>
                  <a:srgbClr val="000000"/>
                </a:solidFill>
                <a:effectLst/>
              </a:rPr>
              <a:t>Mechanics</a:t>
            </a:r>
            <a:r>
              <a:rPr lang="it-IT" sz="1400" i="1" dirty="0">
                <a:solidFill>
                  <a:srgbClr val="000000"/>
                </a:solidFill>
              </a:rPr>
              <a:t>, </a:t>
            </a:r>
            <a:r>
              <a:rPr lang="it-IT" sz="1400" b="0" i="1" dirty="0">
                <a:solidFill>
                  <a:srgbClr val="000000"/>
                </a:solidFill>
                <a:effectLst/>
              </a:rPr>
              <a:t>Industrial Design……</a:t>
            </a:r>
            <a:endParaRPr lang="it-IT" sz="1400" i="1" dirty="0"/>
          </a:p>
        </p:txBody>
      </p:sp>
      <p:sp>
        <p:nvSpPr>
          <p:cNvPr id="9" name="CasellaDiTesto 8">
            <a:extLst>
              <a:ext uri="{FF2B5EF4-FFF2-40B4-BE49-F238E27FC236}">
                <a16:creationId xmlns:a16="http://schemas.microsoft.com/office/drawing/2014/main" id="{BA358761-120B-F6B3-B956-2AD3B832B58A}"/>
              </a:ext>
            </a:extLst>
          </p:cNvPr>
          <p:cNvSpPr txBox="1"/>
          <p:nvPr/>
        </p:nvSpPr>
        <p:spPr>
          <a:xfrm>
            <a:off x="10023696" y="2701103"/>
            <a:ext cx="1337226" cy="219291"/>
          </a:xfrm>
          <a:prstGeom prst="rect">
            <a:avLst/>
          </a:prstGeom>
          <a:noFill/>
        </p:spPr>
        <p:txBody>
          <a:bodyPr wrap="none" rtlCol="0">
            <a:spAutoFit/>
          </a:bodyPr>
          <a:lstStyle/>
          <a:p>
            <a:r>
              <a:rPr lang="it-IT" sz="825" b="1" dirty="0" err="1">
                <a:latin typeface="+mj-lt"/>
              </a:rPr>
              <a:t>Refrigerated</a:t>
            </a:r>
            <a:r>
              <a:rPr lang="it-IT" sz="825" b="1" dirty="0">
                <a:latin typeface="+mj-lt"/>
              </a:rPr>
              <a:t> incubator</a:t>
            </a:r>
          </a:p>
        </p:txBody>
      </p:sp>
      <p:sp>
        <p:nvSpPr>
          <p:cNvPr id="10" name="CasellaDiTesto 9">
            <a:extLst>
              <a:ext uri="{FF2B5EF4-FFF2-40B4-BE49-F238E27FC236}">
                <a16:creationId xmlns:a16="http://schemas.microsoft.com/office/drawing/2014/main" id="{AC3731ED-315C-9D66-3200-17FA7FA2D19F}"/>
              </a:ext>
            </a:extLst>
          </p:cNvPr>
          <p:cNvSpPr txBox="1"/>
          <p:nvPr/>
        </p:nvSpPr>
        <p:spPr>
          <a:xfrm>
            <a:off x="203331" y="3889760"/>
            <a:ext cx="989373" cy="219291"/>
          </a:xfrm>
          <a:prstGeom prst="rect">
            <a:avLst/>
          </a:prstGeom>
          <a:noFill/>
        </p:spPr>
        <p:txBody>
          <a:bodyPr wrap="none" rtlCol="0">
            <a:spAutoFit/>
          </a:bodyPr>
          <a:lstStyle/>
          <a:p>
            <a:r>
              <a:rPr lang="it-IT" sz="825" b="1" dirty="0" err="1">
                <a:latin typeface="+mj-lt"/>
              </a:rPr>
              <a:t>Biological</a:t>
            </a:r>
            <a:r>
              <a:rPr lang="it-IT" sz="825" b="1" dirty="0">
                <a:latin typeface="+mj-lt"/>
              </a:rPr>
              <a:t> </a:t>
            </a:r>
            <a:r>
              <a:rPr lang="it-IT" sz="825" b="1" dirty="0" err="1">
                <a:latin typeface="+mj-lt"/>
              </a:rPr>
              <a:t>hood</a:t>
            </a:r>
            <a:endParaRPr lang="it-IT" sz="825" b="1" dirty="0">
              <a:latin typeface="+mj-lt"/>
            </a:endParaRPr>
          </a:p>
        </p:txBody>
      </p:sp>
      <p:sp>
        <p:nvSpPr>
          <p:cNvPr id="12" name="CasellaDiTesto 11">
            <a:extLst>
              <a:ext uri="{FF2B5EF4-FFF2-40B4-BE49-F238E27FC236}">
                <a16:creationId xmlns:a16="http://schemas.microsoft.com/office/drawing/2014/main" id="{6CC2C265-0B9E-7686-2601-1E1733722A03}"/>
              </a:ext>
            </a:extLst>
          </p:cNvPr>
          <p:cNvSpPr txBox="1"/>
          <p:nvPr/>
        </p:nvSpPr>
        <p:spPr>
          <a:xfrm>
            <a:off x="2305326" y="4211116"/>
            <a:ext cx="938077" cy="219291"/>
          </a:xfrm>
          <a:prstGeom prst="rect">
            <a:avLst/>
          </a:prstGeom>
          <a:noFill/>
        </p:spPr>
        <p:txBody>
          <a:bodyPr wrap="none" rtlCol="0">
            <a:spAutoFit/>
          </a:bodyPr>
          <a:lstStyle/>
          <a:p>
            <a:r>
              <a:rPr lang="it-IT" sz="825" b="1" dirty="0">
                <a:latin typeface="+mj-lt"/>
              </a:rPr>
              <a:t>CO2 incubator</a:t>
            </a:r>
          </a:p>
        </p:txBody>
      </p:sp>
      <p:sp>
        <p:nvSpPr>
          <p:cNvPr id="13" name="CasellaDiTesto 12">
            <a:extLst>
              <a:ext uri="{FF2B5EF4-FFF2-40B4-BE49-F238E27FC236}">
                <a16:creationId xmlns:a16="http://schemas.microsoft.com/office/drawing/2014/main" id="{3DCC4B06-6063-D2F4-38A6-3D7DB574D6A4}"/>
              </a:ext>
            </a:extLst>
          </p:cNvPr>
          <p:cNvSpPr txBox="1"/>
          <p:nvPr/>
        </p:nvSpPr>
        <p:spPr>
          <a:xfrm>
            <a:off x="3698366" y="3321023"/>
            <a:ext cx="1292341" cy="219291"/>
          </a:xfrm>
          <a:prstGeom prst="rect">
            <a:avLst/>
          </a:prstGeom>
          <a:noFill/>
        </p:spPr>
        <p:txBody>
          <a:bodyPr wrap="none" rtlCol="0">
            <a:spAutoFit/>
          </a:bodyPr>
          <a:lstStyle/>
          <a:p>
            <a:r>
              <a:rPr lang="it-IT" sz="825" b="1" dirty="0">
                <a:solidFill>
                  <a:schemeClr val="bg1"/>
                </a:solidFill>
                <a:latin typeface="+mj-lt"/>
              </a:rPr>
              <a:t>Ancient </a:t>
            </a:r>
            <a:r>
              <a:rPr lang="it-IT" sz="825" b="1" dirty="0" err="1">
                <a:solidFill>
                  <a:schemeClr val="bg1"/>
                </a:solidFill>
                <a:latin typeface="+mj-lt"/>
              </a:rPr>
              <a:t>iron</a:t>
            </a:r>
            <a:r>
              <a:rPr lang="it-IT" sz="825" b="1" dirty="0">
                <a:solidFill>
                  <a:schemeClr val="bg1"/>
                </a:solidFill>
                <a:latin typeface="+mj-lt"/>
              </a:rPr>
              <a:t> </a:t>
            </a:r>
            <a:r>
              <a:rPr lang="it-IT" sz="825" b="1" dirty="0" err="1">
                <a:solidFill>
                  <a:schemeClr val="bg1"/>
                </a:solidFill>
                <a:latin typeface="+mj-lt"/>
              </a:rPr>
              <a:t>shielding</a:t>
            </a:r>
            <a:endParaRPr lang="it-IT" sz="825" b="1" dirty="0">
              <a:solidFill>
                <a:schemeClr val="bg1"/>
              </a:solidFill>
              <a:latin typeface="+mj-lt"/>
            </a:endParaRPr>
          </a:p>
        </p:txBody>
      </p:sp>
      <p:cxnSp>
        <p:nvCxnSpPr>
          <p:cNvPr id="15" name="Connettore 2 14">
            <a:extLst>
              <a:ext uri="{FF2B5EF4-FFF2-40B4-BE49-F238E27FC236}">
                <a16:creationId xmlns:a16="http://schemas.microsoft.com/office/drawing/2014/main" id="{9CC1193C-E177-C4E7-5B09-BA6F30651A92}"/>
              </a:ext>
            </a:extLst>
          </p:cNvPr>
          <p:cNvCxnSpPr>
            <a:stCxn id="13" idx="2"/>
          </p:cNvCxnSpPr>
          <p:nvPr/>
        </p:nvCxnSpPr>
        <p:spPr>
          <a:xfrm flipH="1">
            <a:off x="4296508" y="3540314"/>
            <a:ext cx="48029" cy="19348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8D3982E7-9C19-150D-1739-1F5724031882}"/>
              </a:ext>
            </a:extLst>
          </p:cNvPr>
          <p:cNvSpPr txBox="1"/>
          <p:nvPr/>
        </p:nvSpPr>
        <p:spPr>
          <a:xfrm>
            <a:off x="6517083" y="5897896"/>
            <a:ext cx="1896673" cy="219291"/>
          </a:xfrm>
          <a:prstGeom prst="rect">
            <a:avLst/>
          </a:prstGeom>
          <a:solidFill>
            <a:schemeClr val="bg1"/>
          </a:solidFill>
        </p:spPr>
        <p:txBody>
          <a:bodyPr wrap="none" rtlCol="0">
            <a:spAutoFit/>
          </a:bodyPr>
          <a:lstStyle/>
          <a:p>
            <a:r>
              <a:rPr lang="it-IT" sz="825" b="1" dirty="0">
                <a:latin typeface="+mj-lt"/>
              </a:rPr>
              <a:t>Gamma rays </a:t>
            </a:r>
            <a:r>
              <a:rPr lang="it-IT" sz="825" b="1" dirty="0" err="1">
                <a:latin typeface="+mj-lt"/>
              </a:rPr>
              <a:t>modulation</a:t>
            </a:r>
            <a:r>
              <a:rPr lang="it-IT" sz="825" b="1" dirty="0">
                <a:latin typeface="+mj-lt"/>
              </a:rPr>
              <a:t> systems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B9AF5F7B-3237-9661-5C39-869F44814D23}"/>
              </a:ext>
            </a:extLst>
          </p:cNvPr>
          <p:cNvGraphicFramePr>
            <a:graphicFrameLocks noGrp="1"/>
          </p:cNvGraphicFramePr>
          <p:nvPr/>
        </p:nvGraphicFramePr>
        <p:xfrm>
          <a:off x="1537855" y="1799935"/>
          <a:ext cx="5529075" cy="3834963"/>
        </p:xfrm>
        <a:graphic>
          <a:graphicData uri="http://schemas.openxmlformats.org/drawingml/2006/table">
            <a:tbl>
              <a:tblPr firstRow="1" firstCol="1" lastRow="1" lastCol="1" bandRow="1" bandCol="1">
                <a:tableStyleId>{5202B0CA-FC54-4496-8BCA-5EF66A818D29}</a:tableStyleId>
              </a:tblPr>
              <a:tblGrid>
                <a:gridCol w="2125378">
                  <a:extLst>
                    <a:ext uri="{9D8B030D-6E8A-4147-A177-3AD203B41FA5}">
                      <a16:colId xmlns:a16="http://schemas.microsoft.com/office/drawing/2014/main" val="20000"/>
                    </a:ext>
                  </a:extLst>
                </a:gridCol>
                <a:gridCol w="1433722">
                  <a:extLst>
                    <a:ext uri="{9D8B030D-6E8A-4147-A177-3AD203B41FA5}">
                      <a16:colId xmlns:a16="http://schemas.microsoft.com/office/drawing/2014/main" val="20002"/>
                    </a:ext>
                  </a:extLst>
                </a:gridCol>
                <a:gridCol w="101006">
                  <a:extLst>
                    <a:ext uri="{9D8B030D-6E8A-4147-A177-3AD203B41FA5}">
                      <a16:colId xmlns:a16="http://schemas.microsoft.com/office/drawing/2014/main" val="20003"/>
                    </a:ext>
                  </a:extLst>
                </a:gridCol>
                <a:gridCol w="1705288">
                  <a:extLst>
                    <a:ext uri="{9D8B030D-6E8A-4147-A177-3AD203B41FA5}">
                      <a16:colId xmlns:a16="http://schemas.microsoft.com/office/drawing/2014/main" val="20005"/>
                    </a:ext>
                  </a:extLst>
                </a:gridCol>
                <a:gridCol w="163681">
                  <a:extLst>
                    <a:ext uri="{9D8B030D-6E8A-4147-A177-3AD203B41FA5}">
                      <a16:colId xmlns:a16="http://schemas.microsoft.com/office/drawing/2014/main" val="20006"/>
                    </a:ext>
                  </a:extLst>
                </a:gridCol>
              </a:tblGrid>
              <a:tr h="846265">
                <a:tc>
                  <a:txBody>
                    <a:bodyPr/>
                    <a:lstStyle/>
                    <a:p>
                      <a:pPr algn="ctr">
                        <a:spcAft>
                          <a:spcPts val="0"/>
                        </a:spcAft>
                      </a:pPr>
                      <a:endParaRPr lang="en-GB" sz="1200" dirty="0">
                        <a:effectLst/>
                      </a:endParaRPr>
                    </a:p>
                  </a:txBody>
                  <a:tcPr marL="37803" marR="37803" marT="0" marB="0" anchor="ctr">
                    <a:solidFill>
                      <a:schemeClr val="dk1"/>
                    </a:solidFill>
                  </a:tcPr>
                </a:tc>
                <a:tc>
                  <a:txBody>
                    <a:bodyPr/>
                    <a:lstStyle/>
                    <a:p>
                      <a:pPr algn="ctr">
                        <a:spcAft>
                          <a:spcPts val="0"/>
                        </a:spcAft>
                      </a:pPr>
                      <a:r>
                        <a:rPr lang="en-GB" sz="1400" b="0" dirty="0">
                          <a:effectLst/>
                        </a:rPr>
                        <a:t>LNGS</a:t>
                      </a:r>
                    </a:p>
                    <a:p>
                      <a:pPr algn="ctr">
                        <a:spcAft>
                          <a:spcPts val="0"/>
                        </a:spcAft>
                      </a:pPr>
                      <a:r>
                        <a:rPr lang="en-GB" sz="1400" b="0" dirty="0">
                          <a:effectLst/>
                        </a:rPr>
                        <a:t>External</a:t>
                      </a:r>
                    </a:p>
                    <a:p>
                      <a:pPr algn="ctr">
                        <a:spcAft>
                          <a:spcPts val="0"/>
                        </a:spcAft>
                      </a:pPr>
                      <a:r>
                        <a:rPr lang="en-GB" sz="1400" b="0" dirty="0">
                          <a:effectLst/>
                        </a:rPr>
                        <a:t>(RRE)</a:t>
                      </a:r>
                    </a:p>
                    <a:p>
                      <a:pPr algn="ctr">
                        <a:spcAft>
                          <a:spcPts val="0"/>
                        </a:spcAft>
                      </a:pPr>
                      <a:endParaRPr lang="it-IT" sz="900" dirty="0">
                        <a:solidFill>
                          <a:srgbClr val="000000"/>
                        </a:solidFill>
                        <a:effectLst/>
                        <a:latin typeface="Times New Roman"/>
                        <a:ea typeface="Times New Roman"/>
                      </a:endParaRPr>
                    </a:p>
                  </a:txBody>
                  <a:tcPr marL="37803" marR="37803"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900" dirty="0">
                        <a:solidFill>
                          <a:srgbClr val="000000"/>
                        </a:solidFill>
                        <a:effectLst/>
                        <a:latin typeface="Times New Roman"/>
                        <a:ea typeface="Times New Roman"/>
                      </a:endParaRPr>
                    </a:p>
                  </a:txBody>
                  <a:tcPr marL="37803" marR="37803" marT="0" marB="0" anchor="ct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effectLst/>
                        </a:rPr>
                        <a:t>LNGS</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effectLst/>
                        </a:rPr>
                        <a:t>Underground</a:t>
                      </a:r>
                      <a:r>
                        <a:rPr lang="en-GB" sz="1400" b="0" baseline="0" dirty="0">
                          <a:effectLst/>
                        </a:rPr>
                        <a:t> </a:t>
                      </a:r>
                      <a:r>
                        <a:rPr lang="en-GB" sz="1400" b="0" dirty="0">
                          <a:effectLs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effectLst/>
                        </a:rPr>
                        <a:t>(LRE</a:t>
                      </a:r>
                      <a:r>
                        <a:rPr lang="en-GB" sz="1400" dirty="0">
                          <a:effectLst/>
                        </a:rPr>
                        <a:t>)</a:t>
                      </a:r>
                    </a:p>
                  </a:txBody>
                  <a:tcPr marL="37803" marR="37803"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endParaRPr lang="it-IT" sz="1400" dirty="0">
                        <a:solidFill>
                          <a:srgbClr val="000000"/>
                        </a:solidFill>
                        <a:effectLst/>
                        <a:latin typeface="Times New Roman"/>
                        <a:ea typeface="Times New Roman"/>
                      </a:endParaRPr>
                    </a:p>
                  </a:txBody>
                  <a:tcPr marL="37803" marR="37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6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effectLst/>
                        </a:rPr>
                        <a:t>Photons and directly ionizing cosmic rays (low LET, mostly muons)</a:t>
                      </a:r>
                      <a:r>
                        <a:rPr lang="en-GB" sz="1400" b="0" baseline="300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000000"/>
                          </a:solidFill>
                          <a:effectLst/>
                          <a:latin typeface="+mn-lt"/>
                          <a:ea typeface="Times New Roman"/>
                          <a:cs typeface="+mn-cs"/>
                        </a:rPr>
                        <a:t>(nSv/h)</a:t>
                      </a:r>
                      <a:endParaRPr lang="en-GB" sz="1400" b="0" dirty="0">
                        <a:effectLst/>
                      </a:endParaRPr>
                    </a:p>
                  </a:txBody>
                  <a:tcPr marL="37803" marR="37803" marT="0" marB="0" anchor="ctr"/>
                </a:tc>
                <a:tc>
                  <a:txBody>
                    <a:bodyPr/>
                    <a:lstStyle/>
                    <a:p>
                      <a:pPr algn="ctr">
                        <a:spcAft>
                          <a:spcPts val="0"/>
                        </a:spcAft>
                      </a:pPr>
                      <a:r>
                        <a:rPr lang="en-GB" sz="1400" b="0" dirty="0">
                          <a:effectLst/>
                        </a:rPr>
                        <a:t>47</a:t>
                      </a:r>
                      <a:r>
                        <a:rPr lang="en-GB" sz="1400" b="0" baseline="30000" dirty="0">
                          <a:effectLst/>
                        </a:rPr>
                        <a:t>a</a:t>
                      </a:r>
                      <a:endParaRPr lang="it-IT" sz="1400" b="0" baseline="30000" dirty="0">
                        <a:solidFill>
                          <a:srgbClr val="000000"/>
                        </a:solidFill>
                        <a:effectLst/>
                        <a:latin typeface="Times New Roman"/>
                        <a:ea typeface="Times New Roman"/>
                      </a:endParaRPr>
                    </a:p>
                  </a:txBody>
                  <a:tcPr marL="37803" marR="37803" marT="0" marB="0" anchor="ctr">
                    <a:solidFill>
                      <a:schemeClr val="dk1">
                        <a:tint val="40000"/>
                      </a:schemeClr>
                    </a:solidFill>
                  </a:tcPr>
                </a:tc>
                <a:tc>
                  <a:txBody>
                    <a:bodyPr/>
                    <a:lstStyle/>
                    <a:p>
                      <a:pPr algn="ctr">
                        <a:spcAft>
                          <a:spcPts val="0"/>
                        </a:spcAft>
                      </a:pPr>
                      <a:endParaRPr lang="it-IT" sz="800" b="1" dirty="0">
                        <a:solidFill>
                          <a:srgbClr val="000000"/>
                        </a:solidFill>
                        <a:effectLst/>
                        <a:latin typeface="Times New Roman"/>
                        <a:ea typeface="Times New Roman"/>
                      </a:endParaRPr>
                    </a:p>
                  </a:txBody>
                  <a:tcPr marL="37803" marR="37803" marT="0" marB="0" anchor="b">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effectLst/>
                        </a:rPr>
                        <a:t>negligible</a:t>
                      </a:r>
                      <a:endParaRPr lang="it-IT" sz="1400" b="0" i="0" dirty="0">
                        <a:solidFill>
                          <a:srgbClr val="000000"/>
                        </a:solidFill>
                        <a:effectLst/>
                        <a:latin typeface="Times New Roman"/>
                        <a:ea typeface="Times New Roman"/>
                      </a:endParaRPr>
                    </a:p>
                  </a:txBody>
                  <a:tcPr marL="37803" marR="37803" marT="0" marB="0" anchor="ctr"/>
                </a:tc>
                <a:tc>
                  <a:txBody>
                    <a:bodyPr/>
                    <a:lstStyle/>
                    <a:p>
                      <a:pPr algn="ctr">
                        <a:spcAft>
                          <a:spcPts val="0"/>
                        </a:spcAft>
                      </a:pPr>
                      <a:endParaRPr lang="it-IT" sz="1400" b="0" i="0" dirty="0">
                        <a:solidFill>
                          <a:srgbClr val="000000"/>
                        </a:solidFill>
                        <a:effectLst/>
                        <a:latin typeface="Times New Roman"/>
                        <a:ea typeface="Times New Roman"/>
                      </a:endParaRPr>
                    </a:p>
                  </a:txBody>
                  <a:tcPr marL="37803" marR="37803"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23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effectLst/>
                        </a:rPr>
                        <a:t>Neutrons </a:t>
                      </a:r>
                      <a:r>
                        <a:rPr lang="en-GB" sz="1400" b="0" baseline="0" dirty="0">
                          <a:effectLst/>
                        </a:rPr>
                        <a:t> </a:t>
                      </a:r>
                      <a:r>
                        <a:rPr lang="en-GB" sz="1400" b="0" dirty="0">
                          <a:effectLst/>
                        </a:rPr>
                        <a:t>(high LET)</a:t>
                      </a:r>
                      <a:r>
                        <a:rPr lang="en-GB" sz="1400" b="0" baseline="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000000"/>
                          </a:solidFill>
                          <a:effectLst/>
                          <a:latin typeface="+mn-lt"/>
                          <a:ea typeface="Times New Roman"/>
                          <a:cs typeface="+mn-cs"/>
                        </a:rPr>
                        <a:t>(nSv/h)</a:t>
                      </a:r>
                      <a:endParaRPr lang="en-GB" sz="1400" b="0" dirty="0">
                        <a:effectLst/>
                      </a:endParaRPr>
                    </a:p>
                  </a:txBody>
                  <a:tcPr marL="37803" marR="37803" marT="0" marB="0" anchor="ctr">
                    <a:solidFill>
                      <a:schemeClr val="accent1">
                        <a:lumMod val="20000"/>
                        <a:lumOff val="80000"/>
                      </a:schemeClr>
                    </a:solidFill>
                  </a:tcPr>
                </a:tc>
                <a:tc>
                  <a:txBody>
                    <a:bodyPr/>
                    <a:lstStyle/>
                    <a:p>
                      <a:pPr algn="ctr">
                        <a:spcAft>
                          <a:spcPts val="0"/>
                        </a:spcAft>
                      </a:pPr>
                      <a:r>
                        <a:rPr lang="en-GB" sz="1400" b="0" kern="1200" dirty="0">
                          <a:solidFill>
                            <a:schemeClr val="dk1"/>
                          </a:solidFill>
                          <a:effectLst/>
                          <a:latin typeface="+mn-lt"/>
                          <a:ea typeface="+mn-ea"/>
                          <a:cs typeface="+mn-cs"/>
                        </a:rPr>
                        <a:t>21</a:t>
                      </a:r>
                      <a:r>
                        <a:rPr lang="en-GB" sz="1400" b="0" baseline="30000" dirty="0">
                          <a:effectLst/>
                        </a:rPr>
                        <a:t>b</a:t>
                      </a:r>
                      <a:endParaRPr lang="it-IT" sz="1400" b="0" baseline="30000" dirty="0">
                        <a:solidFill>
                          <a:srgbClr val="000000"/>
                        </a:solidFill>
                        <a:effectLst/>
                        <a:latin typeface="Times New Roman"/>
                        <a:ea typeface="Times New Roman"/>
                      </a:endParaRPr>
                    </a:p>
                  </a:txBody>
                  <a:tcPr marL="37803" marR="37803" marT="0" marB="0" anchor="ctr">
                    <a:solidFill>
                      <a:schemeClr val="accent1">
                        <a:lumMod val="20000"/>
                        <a:lumOff val="80000"/>
                      </a:schemeClr>
                    </a:solidFill>
                  </a:tcPr>
                </a:tc>
                <a:tc>
                  <a:txBody>
                    <a:bodyPr/>
                    <a:lstStyle/>
                    <a:p>
                      <a:pPr algn="ctr">
                        <a:spcAft>
                          <a:spcPts val="0"/>
                        </a:spcAft>
                      </a:pPr>
                      <a:endParaRPr lang="it-IT" sz="800" b="1" dirty="0">
                        <a:solidFill>
                          <a:srgbClr val="000000"/>
                        </a:solidFill>
                        <a:effectLst/>
                        <a:latin typeface="Times New Roman"/>
                        <a:ea typeface="Times New Roman"/>
                      </a:endParaRPr>
                    </a:p>
                  </a:txBody>
                  <a:tcPr marL="37803" marR="37803" marT="0" marB="0" anchor="b">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effectLst/>
                        </a:rPr>
                        <a:t>negligible</a:t>
                      </a:r>
                      <a:endParaRPr lang="it-IT" sz="1400" b="0" i="0" dirty="0">
                        <a:solidFill>
                          <a:srgbClr val="000000"/>
                        </a:solidFill>
                        <a:effectLst/>
                        <a:latin typeface="Times New Roman"/>
                        <a:ea typeface="Times New Roman"/>
                      </a:endParaRPr>
                    </a:p>
                  </a:txBody>
                  <a:tcPr marL="37803" marR="37803" marT="0" marB="0" anchor="ctr">
                    <a:solidFill>
                      <a:schemeClr val="accent1">
                        <a:lumMod val="20000"/>
                        <a:lumOff val="80000"/>
                      </a:schemeClr>
                    </a:solidFill>
                  </a:tcPr>
                </a:tc>
                <a:tc>
                  <a:txBody>
                    <a:bodyPr/>
                    <a:lstStyle/>
                    <a:p>
                      <a:pPr algn="ctr">
                        <a:spcAft>
                          <a:spcPts val="0"/>
                        </a:spcAft>
                      </a:pPr>
                      <a:endParaRPr lang="it-IT" sz="1400" b="0" i="0" dirty="0">
                        <a:solidFill>
                          <a:srgbClr val="000000"/>
                        </a:solidFill>
                        <a:effectLst/>
                        <a:latin typeface="Times New Roman"/>
                        <a:ea typeface="Times New Roman"/>
                      </a:endParaRPr>
                    </a:p>
                  </a:txBody>
                  <a:tcPr marL="37803" marR="37803" marT="0" marB="0" anchor="ctr">
                    <a:solidFill>
                      <a:schemeClr val="accent1">
                        <a:lumMod val="20000"/>
                        <a:lumOff val="80000"/>
                      </a:schemeClr>
                    </a:solidFill>
                  </a:tcPr>
                </a:tc>
                <a:extLst>
                  <a:ext uri="{0D108BD9-81ED-4DB2-BD59-A6C34878D82A}">
                    <a16:rowId xmlns:a16="http://schemas.microsoft.com/office/drawing/2014/main" val="10002"/>
                  </a:ext>
                </a:extLst>
              </a:tr>
              <a:tr h="733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rPr>
                        <a:t>Total </a:t>
                      </a:r>
                      <a:r>
                        <a:rPr lang="en-US" sz="1400" b="0" dirty="0">
                          <a:effectLst/>
                          <a:sym typeface="Symbol"/>
                        </a:rPr>
                        <a:t></a:t>
                      </a:r>
                      <a:r>
                        <a:rPr lang="en-US" sz="1400" b="0" dirty="0">
                          <a:effectLst/>
                        </a:rPr>
                        <a:t>-rays (terrestrial, low LET)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000000"/>
                          </a:solidFill>
                          <a:effectLst/>
                          <a:latin typeface="+mn-lt"/>
                          <a:ea typeface="Times New Roman"/>
                          <a:cs typeface="+mn-cs"/>
                        </a:rPr>
                        <a:t>(nSv/h)</a:t>
                      </a:r>
                      <a:endParaRPr lang="en-GB" sz="1400" b="0" i="0" baseline="30000" dirty="0">
                        <a:solidFill>
                          <a:schemeClr val="tx1"/>
                        </a:solidFill>
                        <a:effectLst/>
                      </a:endParaRPr>
                    </a:p>
                  </a:txBody>
                  <a:tcPr marL="37803" marR="37803"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effectLst/>
                        </a:rPr>
                        <a:t>31</a:t>
                      </a:r>
                      <a:r>
                        <a:rPr lang="en-GB" sz="1400" b="0" baseline="30000" dirty="0">
                          <a:effectLst/>
                        </a:rPr>
                        <a:t>a</a:t>
                      </a:r>
                      <a:endParaRPr lang="it-IT" sz="1400" b="0" i="1" dirty="0">
                        <a:solidFill>
                          <a:schemeClr val="tx1"/>
                        </a:solidFill>
                        <a:effectLst/>
                        <a:latin typeface="Times New Roman"/>
                        <a:ea typeface="Times New Roman"/>
                      </a:endParaRPr>
                    </a:p>
                  </a:txBody>
                  <a:tcPr marL="37803" marR="37803" marT="0" marB="0" anchor="ctr"/>
                </a:tc>
                <a:tc>
                  <a:txBody>
                    <a:bodyPr/>
                    <a:lstStyle/>
                    <a:p>
                      <a:pPr algn="ctr">
                        <a:spcAft>
                          <a:spcPts val="0"/>
                        </a:spcAft>
                      </a:pPr>
                      <a:endParaRPr lang="it-IT" sz="800" b="1" dirty="0">
                        <a:solidFill>
                          <a:srgbClr val="000000"/>
                        </a:solidFill>
                        <a:effectLst/>
                        <a:latin typeface="Times New Roman"/>
                        <a:ea typeface="Times New Roman"/>
                      </a:endParaRPr>
                    </a:p>
                  </a:txBody>
                  <a:tcPr marL="37803" marR="37803" marT="0" marB="0" anchor="b">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effectLst/>
                        </a:rPr>
                        <a:t>27</a:t>
                      </a:r>
                      <a:r>
                        <a:rPr lang="en-GB" sz="1400" b="0" baseline="30000" dirty="0">
                          <a:effectLst/>
                        </a:rPr>
                        <a:t>a</a:t>
                      </a:r>
                      <a:endParaRPr lang="it-IT" sz="1400" b="0" baseline="30000" dirty="0">
                        <a:solidFill>
                          <a:srgbClr val="000000"/>
                        </a:solidFill>
                        <a:effectLst/>
                        <a:latin typeface="Times New Roman"/>
                        <a:ea typeface="Times New Roman"/>
                      </a:endParaRPr>
                    </a:p>
                  </a:txBody>
                  <a:tcPr marL="37803" marR="37803" marT="0" marB="0" anchor="ctr"/>
                </a:tc>
                <a:tc>
                  <a:txBody>
                    <a:bodyPr/>
                    <a:lstStyle/>
                    <a:p>
                      <a:pPr algn="ctr">
                        <a:spcAft>
                          <a:spcPts val="0"/>
                        </a:spcAft>
                      </a:pPr>
                      <a:endParaRPr lang="it-IT" sz="1400" b="0" i="1" dirty="0">
                        <a:solidFill>
                          <a:srgbClr val="0070C0"/>
                        </a:solidFill>
                        <a:effectLst/>
                        <a:latin typeface="Times New Roman"/>
                        <a:ea typeface="Times New Roman"/>
                      </a:endParaRPr>
                    </a:p>
                  </a:txBody>
                  <a:tcPr marL="37803" marR="37803" marT="0" marB="0" anchor="ctr"/>
                </a:tc>
                <a:extLst>
                  <a:ext uri="{0D108BD9-81ED-4DB2-BD59-A6C34878D82A}">
                    <a16:rowId xmlns:a16="http://schemas.microsoft.com/office/drawing/2014/main" val="10003"/>
                  </a:ext>
                </a:extLst>
              </a:tr>
              <a:tr h="967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effectLst/>
                          <a:latin typeface="+mn-lt"/>
                          <a:ea typeface="+mn-ea"/>
                          <a:cs typeface="+mn-cs"/>
                        </a:rPr>
                        <a:t>Total low LET dose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dirty="0">
                          <a:solidFill>
                            <a:srgbClr val="000000"/>
                          </a:solidFill>
                          <a:effectLst/>
                          <a:latin typeface="+mn-lt"/>
                          <a:ea typeface="Times New Roman"/>
                          <a:cs typeface="+mn-cs"/>
                        </a:rPr>
                        <a:t>(nSv/h)</a:t>
                      </a:r>
                      <a:endParaRPr lang="en-GB" sz="1600" b="0" i="0" baseline="300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kern="1200" dirty="0">
                        <a:solidFill>
                          <a:schemeClr val="dk1"/>
                        </a:solidFill>
                        <a:effectLst/>
                        <a:latin typeface="+mn-lt"/>
                        <a:ea typeface="+mn-ea"/>
                        <a:cs typeface="+mn-cs"/>
                      </a:endParaRPr>
                    </a:p>
                  </a:txBody>
                  <a:tcPr marL="37803" marR="37803" marT="0" marB="0"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0" kern="1200" dirty="0">
                          <a:solidFill>
                            <a:schemeClr val="dk1"/>
                          </a:solidFill>
                          <a:effectLst/>
                          <a:latin typeface="+mn-lt"/>
                          <a:ea typeface="+mn-ea"/>
                          <a:cs typeface="+mn-cs"/>
                        </a:rPr>
                        <a:t>78</a:t>
                      </a:r>
                    </a:p>
                  </a:txBody>
                  <a:tcPr marL="37803" marR="37803"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endParaRPr lang="it-IT" sz="1600" b="0" kern="1200" dirty="0">
                        <a:solidFill>
                          <a:schemeClr val="dk1"/>
                        </a:solidFill>
                        <a:effectLst/>
                        <a:latin typeface="+mn-lt"/>
                        <a:ea typeface="+mn-ea"/>
                        <a:cs typeface="+mn-cs"/>
                      </a:endParaRPr>
                    </a:p>
                  </a:txBody>
                  <a:tcPr marL="37803" marR="37803" marT="0" marB="0" anchor="b">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0" kern="1200" dirty="0">
                          <a:solidFill>
                            <a:schemeClr val="dk1"/>
                          </a:solidFill>
                          <a:effectLst/>
                          <a:latin typeface="+mn-lt"/>
                          <a:ea typeface="+mn-ea"/>
                          <a:cs typeface="+mn-cs"/>
                        </a:rPr>
                        <a:t>27</a:t>
                      </a:r>
                    </a:p>
                  </a:txBody>
                  <a:tcPr marL="37803" marR="37803"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endParaRPr lang="it-IT" sz="1600" b="0" kern="1200" dirty="0">
                        <a:solidFill>
                          <a:schemeClr val="dk1"/>
                        </a:solidFill>
                        <a:effectLst/>
                        <a:latin typeface="+mn-lt"/>
                        <a:ea typeface="+mn-ea"/>
                        <a:cs typeface="+mn-cs"/>
                      </a:endParaRPr>
                    </a:p>
                  </a:txBody>
                  <a:tcPr marL="37803" marR="37803"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551062"/>
                  </a:ext>
                </a:extLst>
              </a:tr>
            </a:tbl>
          </a:graphicData>
        </a:graphic>
      </p:graphicFrame>
      <p:sp>
        <p:nvSpPr>
          <p:cNvPr id="3" name="CasellaDiTesto 2">
            <a:extLst>
              <a:ext uri="{FF2B5EF4-FFF2-40B4-BE49-F238E27FC236}">
                <a16:creationId xmlns:a16="http://schemas.microsoft.com/office/drawing/2014/main" id="{27822A1F-8743-CE20-6253-0BD706E81FC9}"/>
              </a:ext>
            </a:extLst>
          </p:cNvPr>
          <p:cNvSpPr txBox="1"/>
          <p:nvPr/>
        </p:nvSpPr>
        <p:spPr>
          <a:xfrm>
            <a:off x="1537855" y="5727207"/>
            <a:ext cx="6360032" cy="646331"/>
          </a:xfrm>
          <a:prstGeom prst="rect">
            <a:avLst/>
          </a:prstGeom>
          <a:noFill/>
        </p:spPr>
        <p:txBody>
          <a:bodyPr wrap="square">
            <a:spAutoFit/>
          </a:bodyPr>
          <a:lstStyle/>
          <a:p>
            <a:r>
              <a:rPr kumimoji="0" lang="en-US" sz="1200" b="0" i="1" u="none" strike="noStrike" kern="1200" cap="none" spc="0" normalizeH="0" baseline="0" noProof="0" dirty="0">
                <a:ln>
                  <a:noFill/>
                </a:ln>
                <a:solidFill>
                  <a:prstClr val="black"/>
                </a:solidFill>
                <a:effectLst/>
                <a:uLnTx/>
                <a:uFillTx/>
                <a:latin typeface="Century Gothic" panose="020B0502020202020204"/>
                <a:ea typeface="+mn-ea"/>
                <a:cs typeface="+mn-cs"/>
              </a:rPr>
              <a:t>(</a:t>
            </a:r>
            <a:r>
              <a:rPr kumimoji="0" lang="en-US" sz="1200" b="0" i="1" u="none" strike="noStrike" kern="1200" cap="none" spc="0" normalizeH="0" baseline="30000" noProof="0" dirty="0">
                <a:ln>
                  <a:noFill/>
                </a:ln>
                <a:solidFill>
                  <a:prstClr val="black"/>
                </a:solidFill>
                <a:effectLst/>
                <a:uLnTx/>
                <a:uFillTx/>
                <a:latin typeface="Century Gothic" panose="020B0502020202020204"/>
                <a:ea typeface="+mn-ea"/>
                <a:cs typeface="+mn-cs"/>
              </a:rPr>
              <a:t>a</a:t>
            </a:r>
            <a:r>
              <a:rPr kumimoji="0" lang="en-US" sz="1200" b="0" i="1" u="none" strike="noStrike" kern="1200" cap="none" spc="0" normalizeH="0" baseline="0" noProof="0" dirty="0">
                <a:ln>
                  <a:noFill/>
                </a:ln>
                <a:solidFill>
                  <a:prstClr val="black"/>
                </a:solidFill>
                <a:effectLst/>
                <a:uLnTx/>
                <a:uFillTx/>
                <a:latin typeface="Century Gothic" panose="020B0502020202020204"/>
                <a:ea typeface="+mn-ea"/>
                <a:cs typeface="+mn-cs"/>
              </a:rPr>
              <a:t>) measures with Reuter Stokes, Automess and TLD and evaluation, at the LNGS altitude, based on UNSCEAR 2008 (Vol I. Sources and Effects of Ionizing Radiation; (</a:t>
            </a:r>
            <a:r>
              <a:rPr kumimoji="0" lang="en-US" sz="1200" b="0" i="1" u="none" strike="noStrike" kern="1200" cap="none" spc="0" normalizeH="0" baseline="30000" noProof="0" dirty="0">
                <a:ln>
                  <a:noFill/>
                </a:ln>
                <a:solidFill>
                  <a:prstClr val="black"/>
                </a:solidFill>
                <a:effectLst/>
                <a:uLnTx/>
                <a:uFillTx/>
                <a:latin typeface="Century Gothic" panose="020B0502020202020204"/>
                <a:ea typeface="+mn-ea"/>
                <a:cs typeface="+mn-cs"/>
              </a:rPr>
              <a:t>b</a:t>
            </a:r>
            <a:r>
              <a:rPr kumimoji="0" lang="en-US" sz="1200" b="0" i="1" u="none" strike="noStrike" kern="1200" cap="none" spc="0" normalizeH="0" baseline="0" noProof="0" dirty="0">
                <a:ln>
                  <a:noFill/>
                </a:ln>
                <a:solidFill>
                  <a:prstClr val="black"/>
                </a:solidFill>
                <a:effectLst/>
                <a:uLnTx/>
                <a:uFillTx/>
                <a:latin typeface="Century Gothic" panose="020B0502020202020204"/>
                <a:ea typeface="+mn-ea"/>
                <a:cs typeface="+mn-cs"/>
              </a:rPr>
              <a:t>) literature data </a:t>
            </a:r>
            <a:endParaRPr lang="it-IT" sz="1200" dirty="0"/>
          </a:p>
        </p:txBody>
      </p:sp>
      <p:sp>
        <p:nvSpPr>
          <p:cNvPr id="4" name="Rettangolo 3">
            <a:extLst>
              <a:ext uri="{FF2B5EF4-FFF2-40B4-BE49-F238E27FC236}">
                <a16:creationId xmlns:a16="http://schemas.microsoft.com/office/drawing/2014/main" id="{D992EE44-B7B6-BA7A-6D64-789F49737E86}"/>
              </a:ext>
            </a:extLst>
          </p:cNvPr>
          <p:cNvSpPr/>
          <p:nvPr/>
        </p:nvSpPr>
        <p:spPr>
          <a:xfrm>
            <a:off x="2247567" y="115130"/>
            <a:ext cx="8668704" cy="1384995"/>
          </a:xfrm>
          <a:prstGeom prst="rect">
            <a:avLst/>
          </a:prstGeom>
          <a:noFill/>
        </p:spPr>
        <p:txBody>
          <a:bodyPr wrap="square">
            <a:spAutoFit/>
          </a:bodyPr>
          <a:lstStyle/>
          <a:p>
            <a:pPr algn="ctr"/>
            <a:r>
              <a:rPr lang="it-IT" sz="2800" b="1" spc="-50" dirty="0" err="1">
                <a:solidFill>
                  <a:schemeClr val="bg2">
                    <a:lumMod val="50000"/>
                  </a:schemeClr>
                </a:solidFill>
                <a:latin typeface="+mj-lt"/>
              </a:rPr>
              <a:t>Dosimetric</a:t>
            </a:r>
            <a:r>
              <a:rPr lang="it-IT" sz="2800" b="1" spc="-50" dirty="0">
                <a:solidFill>
                  <a:schemeClr val="bg2">
                    <a:lumMod val="50000"/>
                  </a:schemeClr>
                </a:solidFill>
                <a:latin typeface="+mj-lt"/>
              </a:rPr>
              <a:t> </a:t>
            </a:r>
            <a:r>
              <a:rPr lang="it-IT" sz="2800" b="1" spc="-50" dirty="0" err="1">
                <a:solidFill>
                  <a:schemeClr val="bg2">
                    <a:lumMod val="50000"/>
                  </a:schemeClr>
                </a:solidFill>
                <a:latin typeface="+mj-lt"/>
              </a:rPr>
              <a:t>characterization</a:t>
            </a:r>
            <a:r>
              <a:rPr lang="it-IT" sz="2800" b="1" spc="-50" dirty="0">
                <a:solidFill>
                  <a:schemeClr val="bg2">
                    <a:lumMod val="50000"/>
                  </a:schemeClr>
                </a:solidFill>
                <a:latin typeface="+mj-lt"/>
              </a:rPr>
              <a:t> of </a:t>
            </a:r>
          </a:p>
          <a:p>
            <a:pPr algn="ctr"/>
            <a:r>
              <a:rPr lang="it-IT" sz="2800" b="1" spc="-50" dirty="0" err="1">
                <a:solidFill>
                  <a:schemeClr val="bg2">
                    <a:lumMod val="50000"/>
                  </a:schemeClr>
                </a:solidFill>
                <a:latin typeface="+mj-lt"/>
              </a:rPr>
              <a:t>above</a:t>
            </a:r>
            <a:r>
              <a:rPr lang="it-IT" sz="2800" b="1" spc="-50" dirty="0">
                <a:solidFill>
                  <a:schemeClr val="bg2">
                    <a:lumMod val="50000"/>
                  </a:schemeClr>
                </a:solidFill>
                <a:latin typeface="+mj-lt"/>
              </a:rPr>
              <a:t> ground (RRE) and underground  (LRE) </a:t>
            </a:r>
            <a:r>
              <a:rPr lang="it-IT" sz="2800" b="1" spc="-50" dirty="0" err="1">
                <a:solidFill>
                  <a:schemeClr val="bg2">
                    <a:lumMod val="50000"/>
                  </a:schemeClr>
                </a:solidFill>
                <a:latin typeface="+mj-lt"/>
              </a:rPr>
              <a:t>environments</a:t>
            </a:r>
            <a:endParaRPr lang="it-IT" sz="2800" b="1" spc="-50" dirty="0">
              <a:solidFill>
                <a:schemeClr val="bg2">
                  <a:lumMod val="50000"/>
                </a:schemeClr>
              </a:solidFill>
              <a:latin typeface="+mj-lt"/>
            </a:endParaRPr>
          </a:p>
        </p:txBody>
      </p:sp>
      <p:sp>
        <p:nvSpPr>
          <p:cNvPr id="5" name="CasellaDiTesto 4">
            <a:extLst>
              <a:ext uri="{FF2B5EF4-FFF2-40B4-BE49-F238E27FC236}">
                <a16:creationId xmlns:a16="http://schemas.microsoft.com/office/drawing/2014/main" id="{D6F4DA45-97C4-10BA-176E-7D34F4BF36FC}"/>
              </a:ext>
            </a:extLst>
          </p:cNvPr>
          <p:cNvSpPr txBox="1"/>
          <p:nvPr/>
        </p:nvSpPr>
        <p:spPr>
          <a:xfrm>
            <a:off x="4869712" y="6454638"/>
            <a:ext cx="7169556" cy="276999"/>
          </a:xfrm>
          <a:prstGeom prst="rect">
            <a:avLst/>
          </a:prstGeom>
          <a:solidFill>
            <a:schemeClr val="bg1"/>
          </a:solidFill>
        </p:spPr>
        <p:txBody>
          <a:bodyPr wrap="square">
            <a:spAutoFit/>
          </a:bodyPr>
          <a:lstStyle/>
          <a:p>
            <a:r>
              <a:rPr lang="it-IT" sz="1200" i="1" dirty="0">
                <a:solidFill>
                  <a:prstClr val="black"/>
                </a:solidFill>
                <a:latin typeface="Century Gothic" panose="020B0502020202020204"/>
              </a:rPr>
              <a:t>For </a:t>
            </a:r>
            <a:r>
              <a:rPr lang="it-IT" sz="1200" i="1" dirty="0" err="1">
                <a:solidFill>
                  <a:prstClr val="black"/>
                </a:solidFill>
                <a:latin typeface="Century Gothic" panose="020B0502020202020204"/>
              </a:rPr>
              <a:t>further</a:t>
            </a:r>
            <a:r>
              <a:rPr lang="it-IT" sz="1200" i="1" dirty="0">
                <a:solidFill>
                  <a:prstClr val="black"/>
                </a:solidFill>
                <a:latin typeface="Century Gothic" panose="020B0502020202020204"/>
              </a:rPr>
              <a:t> information </a:t>
            </a:r>
            <a:r>
              <a:rPr lang="it-IT" sz="1200" i="1" dirty="0" err="1">
                <a:solidFill>
                  <a:prstClr val="black"/>
                </a:solidFill>
                <a:latin typeface="Century Gothic" panose="020B0502020202020204"/>
              </a:rPr>
              <a:t>see</a:t>
            </a:r>
            <a:r>
              <a:rPr lang="it-IT" sz="1200" i="1" dirty="0">
                <a:solidFill>
                  <a:prstClr val="black"/>
                </a:solidFill>
                <a:latin typeface="Century Gothic" panose="020B0502020202020204"/>
              </a:rPr>
              <a:t>: Ampollini M et al. Front. </a:t>
            </a:r>
            <a:r>
              <a:rPr lang="it-IT" sz="1200" i="1" dirty="0" err="1">
                <a:solidFill>
                  <a:prstClr val="black"/>
                </a:solidFill>
                <a:latin typeface="Century Gothic" panose="020B0502020202020204"/>
              </a:rPr>
              <a:t>Phys</a:t>
            </a:r>
            <a:r>
              <a:rPr lang="it-IT" sz="1200" i="1" dirty="0">
                <a:solidFill>
                  <a:prstClr val="black"/>
                </a:solidFill>
                <a:latin typeface="Century Gothic" panose="020B0502020202020204"/>
              </a:rPr>
              <a:t>. 2023. </a:t>
            </a:r>
            <a:r>
              <a:rPr lang="it-IT" sz="1200" i="1" dirty="0" err="1">
                <a:solidFill>
                  <a:prstClr val="black"/>
                </a:solidFill>
                <a:latin typeface="Century Gothic" panose="020B0502020202020204"/>
              </a:rPr>
              <a:t>doi</a:t>
            </a:r>
            <a:r>
              <a:rPr lang="it-IT" sz="1200" i="1" dirty="0">
                <a:solidFill>
                  <a:prstClr val="black"/>
                </a:solidFill>
                <a:latin typeface="Century Gothic" panose="020B0502020202020204"/>
              </a:rPr>
              <a:t>: 10.3389/fphy.2023.1274110  </a:t>
            </a:r>
          </a:p>
        </p:txBody>
      </p:sp>
      <p:sp>
        <p:nvSpPr>
          <p:cNvPr id="6" name="CasellaDiTesto 5">
            <a:extLst>
              <a:ext uri="{FF2B5EF4-FFF2-40B4-BE49-F238E27FC236}">
                <a16:creationId xmlns:a16="http://schemas.microsoft.com/office/drawing/2014/main" id="{15A14044-6755-DEF9-6708-6C472A09FD95}"/>
              </a:ext>
            </a:extLst>
          </p:cNvPr>
          <p:cNvSpPr txBox="1"/>
          <p:nvPr/>
        </p:nvSpPr>
        <p:spPr>
          <a:xfrm>
            <a:off x="7155713" y="1843951"/>
            <a:ext cx="4766598" cy="3539430"/>
          </a:xfrm>
          <a:prstGeom prst="rect">
            <a:avLst/>
          </a:prstGeom>
          <a:noFill/>
        </p:spPr>
        <p:txBody>
          <a:bodyPr wrap="square" rtlCol="0">
            <a:spAutoFit/>
          </a:bodyPr>
          <a:lstStyle/>
          <a:p>
            <a:pPr marL="285750" indent="-285750">
              <a:buFont typeface="Arial" panose="020B0604020202020204" pitchFamily="34" charset="0"/>
              <a:buChar char="•"/>
            </a:pPr>
            <a:r>
              <a:rPr lang="it-IT" sz="1600" dirty="0"/>
              <a:t>Radon </a:t>
            </a:r>
            <a:r>
              <a:rPr lang="it-IT" sz="1600" dirty="0" err="1"/>
              <a:t>concentration</a:t>
            </a:r>
            <a:r>
              <a:rPr lang="it-IT" sz="1600" dirty="0"/>
              <a:t> </a:t>
            </a:r>
            <a:r>
              <a:rPr lang="it-IT" sz="1600" dirty="0" err="1"/>
              <a:t>kept</a:t>
            </a:r>
            <a:r>
              <a:rPr lang="it-IT" sz="1600" dirty="0"/>
              <a:t> </a:t>
            </a:r>
            <a:r>
              <a:rPr lang="it-IT" sz="1600" dirty="0" err="1"/>
              <a:t>at</a:t>
            </a:r>
            <a:r>
              <a:rPr lang="it-IT" sz="1600" dirty="0"/>
              <a:t> </a:t>
            </a:r>
            <a:r>
              <a:rPr lang="it-IT" sz="1600" dirty="0" err="1"/>
              <a:t>same</a:t>
            </a:r>
            <a:r>
              <a:rPr lang="it-IT" sz="1600" dirty="0"/>
              <a:t> </a:t>
            </a:r>
            <a:r>
              <a:rPr lang="it-IT" sz="1600" dirty="0" err="1"/>
              <a:t>level</a:t>
            </a:r>
            <a:r>
              <a:rPr lang="it-IT" sz="1600" dirty="0"/>
              <a:t> in the </a:t>
            </a:r>
            <a:r>
              <a:rPr lang="it-IT" sz="1600" dirty="0" err="1"/>
              <a:t>two</a:t>
            </a:r>
            <a:r>
              <a:rPr lang="it-IT" sz="1600" dirty="0"/>
              <a:t> </a:t>
            </a:r>
            <a:r>
              <a:rPr lang="it-IT" sz="1600" dirty="0" err="1"/>
              <a:t>environments</a:t>
            </a:r>
            <a:r>
              <a:rPr lang="it-IT" sz="1600" dirty="0"/>
              <a:t> (</a:t>
            </a:r>
            <a:r>
              <a:rPr lang="it-IT" sz="1600" dirty="0" err="1"/>
              <a:t>about</a:t>
            </a:r>
            <a:r>
              <a:rPr lang="it-IT" sz="1600" dirty="0"/>
              <a:t> 15-20 Bq/m</a:t>
            </a:r>
            <a:r>
              <a:rPr lang="it-IT" sz="1600" baseline="30000" dirty="0"/>
              <a:t>3</a:t>
            </a:r>
            <a:r>
              <a:rPr lang="it-IT" sz="1600" dirty="0"/>
              <a:t>) thanks to an </a:t>
            </a:r>
            <a:r>
              <a:rPr lang="it-IT" sz="1600" dirty="0" err="1"/>
              <a:t>efficient</a:t>
            </a:r>
            <a:r>
              <a:rPr lang="it-IT" sz="1600" dirty="0"/>
              <a:t> air </a:t>
            </a:r>
            <a:r>
              <a:rPr lang="it-IT" sz="1600" dirty="0" err="1"/>
              <a:t>ventilation</a:t>
            </a:r>
            <a:r>
              <a:rPr lang="it-IT" sz="1600" dirty="0"/>
              <a:t> system in underground.</a:t>
            </a:r>
          </a:p>
          <a:p>
            <a:pPr marL="285750" indent="-285750">
              <a:buFont typeface="Arial" panose="020B0604020202020204" pitchFamily="34" charset="0"/>
              <a:buChar char="•"/>
            </a:pPr>
            <a:endParaRPr lang="it-IT" sz="1600" dirty="0"/>
          </a:p>
          <a:p>
            <a:pPr marL="285750" indent="-285750">
              <a:buFont typeface="Arial" panose="020B0604020202020204" pitchFamily="34" charset="0"/>
              <a:buChar char="•"/>
            </a:pPr>
            <a:r>
              <a:rPr lang="it-IT" sz="1600" dirty="0" err="1"/>
              <a:t>Reduction</a:t>
            </a:r>
            <a:r>
              <a:rPr lang="it-IT" sz="1600" dirty="0"/>
              <a:t> of </a:t>
            </a:r>
            <a:r>
              <a:rPr lang="it-IT" sz="1600" dirty="0" err="1"/>
              <a:t>total</a:t>
            </a:r>
            <a:r>
              <a:rPr lang="it-IT" sz="1600" dirty="0"/>
              <a:t> low LET dose of </a:t>
            </a:r>
            <a:r>
              <a:rPr lang="it-IT" sz="1600" dirty="0" err="1"/>
              <a:t>about</a:t>
            </a:r>
            <a:r>
              <a:rPr lang="it-IT" sz="1600" dirty="0"/>
              <a:t> 4 times in underground LRE with </a:t>
            </a:r>
            <a:r>
              <a:rPr lang="it-IT" sz="1600" dirty="0" err="1"/>
              <a:t>respect</a:t>
            </a:r>
            <a:r>
              <a:rPr lang="it-IT" sz="1600" dirty="0"/>
              <a:t> to the </a:t>
            </a:r>
            <a:r>
              <a:rPr lang="it-IT" sz="1600" dirty="0" err="1"/>
              <a:t>above</a:t>
            </a:r>
            <a:r>
              <a:rPr lang="it-IT" sz="1600" dirty="0"/>
              <a:t> ground RRE </a:t>
            </a:r>
            <a:r>
              <a:rPr lang="it-IT" sz="1600" dirty="0" err="1"/>
              <a:t>environment</a:t>
            </a:r>
            <a:r>
              <a:rPr lang="it-IT" sz="1600" dirty="0"/>
              <a:t>   (</a:t>
            </a:r>
            <a:r>
              <a:rPr lang="it-IT" sz="1600" dirty="0" err="1"/>
              <a:t>that</a:t>
            </a:r>
            <a:r>
              <a:rPr lang="it-IT" sz="1600" dirty="0"/>
              <a:t> can be </a:t>
            </a:r>
            <a:r>
              <a:rPr lang="it-IT" sz="1600" dirty="0" err="1"/>
              <a:t>modified</a:t>
            </a:r>
            <a:r>
              <a:rPr lang="it-IT" sz="1600" dirty="0"/>
              <a:t> </a:t>
            </a:r>
            <a:r>
              <a:rPr lang="it-IT" sz="1600" dirty="0" err="1"/>
              <a:t>using</a:t>
            </a:r>
            <a:r>
              <a:rPr lang="it-IT" sz="1600" dirty="0"/>
              <a:t> </a:t>
            </a:r>
            <a:r>
              <a:rPr lang="it-IT" sz="1600" dirty="0" err="1"/>
              <a:t>shielding</a:t>
            </a:r>
            <a:r>
              <a:rPr lang="it-IT" sz="1600" dirty="0"/>
              <a:t> or </a:t>
            </a:r>
            <a:r>
              <a:rPr lang="it-IT" sz="1600" dirty="0" err="1"/>
              <a:t>exposure</a:t>
            </a:r>
            <a:r>
              <a:rPr lang="it-IT" sz="1600" dirty="0"/>
              <a:t> to </a:t>
            </a:r>
            <a:r>
              <a:rPr lang="it-IT" sz="1600" dirty="0" err="1"/>
              <a:t>natural</a:t>
            </a:r>
            <a:r>
              <a:rPr lang="it-IT" sz="1600" dirty="0"/>
              <a:t> </a:t>
            </a:r>
            <a:r>
              <a:rPr lang="it-IT" sz="1600" dirty="0" err="1"/>
              <a:t>emitting</a:t>
            </a:r>
            <a:r>
              <a:rPr lang="it-IT" sz="1600" dirty="0"/>
              <a:t> </a:t>
            </a:r>
            <a:r>
              <a:rPr lang="it-IT" sz="1600" dirty="0" err="1"/>
              <a:t>materials</a:t>
            </a:r>
            <a:r>
              <a:rPr lang="it-IT" sz="1600" dirty="0"/>
              <a:t>)</a:t>
            </a:r>
          </a:p>
          <a:p>
            <a:pPr marL="285750" indent="-285750">
              <a:buFont typeface="Arial" panose="020B0604020202020204" pitchFamily="34" charset="0"/>
              <a:buChar char="•"/>
            </a:pPr>
            <a:endParaRPr lang="it-IT" sz="1600" dirty="0"/>
          </a:p>
          <a:p>
            <a:pPr marL="285750" indent="-285750">
              <a:buFont typeface="Arial" panose="020B0604020202020204" pitchFamily="34" charset="0"/>
              <a:buChar char="•"/>
            </a:pPr>
            <a:r>
              <a:rPr lang="it-IT" sz="1600" dirty="0" err="1"/>
              <a:t>Radiation</a:t>
            </a:r>
            <a:r>
              <a:rPr lang="it-IT" sz="1600" dirty="0"/>
              <a:t> </a:t>
            </a:r>
            <a:r>
              <a:rPr lang="it-IT" sz="1600" dirty="0" err="1"/>
              <a:t>quality</a:t>
            </a:r>
            <a:r>
              <a:rPr lang="it-IT" sz="1600" dirty="0"/>
              <a:t> </a:t>
            </a:r>
            <a:r>
              <a:rPr lang="it-IT" sz="1600" dirty="0" err="1"/>
              <a:t>different</a:t>
            </a:r>
            <a:r>
              <a:rPr lang="it-IT" sz="1600" dirty="0"/>
              <a:t> in underground </a:t>
            </a:r>
            <a:r>
              <a:rPr lang="it-IT" sz="1600" dirty="0" err="1"/>
              <a:t>where</a:t>
            </a:r>
            <a:r>
              <a:rPr lang="it-IT" sz="1600" dirty="0"/>
              <a:t> </a:t>
            </a:r>
            <a:r>
              <a:rPr lang="it-IT" sz="1600" dirty="0" err="1"/>
              <a:t>cosmic</a:t>
            </a:r>
            <a:r>
              <a:rPr lang="it-IT" sz="1600" dirty="0"/>
              <a:t> ray and </a:t>
            </a:r>
            <a:r>
              <a:rPr lang="it-IT" sz="1600" dirty="0" err="1"/>
              <a:t>neutron</a:t>
            </a:r>
            <a:r>
              <a:rPr lang="it-IT" sz="1600" dirty="0"/>
              <a:t> </a:t>
            </a:r>
            <a:r>
              <a:rPr lang="it-IT" sz="1600" dirty="0" err="1"/>
              <a:t>contribution</a:t>
            </a:r>
            <a:r>
              <a:rPr lang="it-IT" sz="1600" dirty="0"/>
              <a:t> </a:t>
            </a:r>
            <a:r>
              <a:rPr lang="it-IT" sz="1600" dirty="0" err="1"/>
              <a:t>is</a:t>
            </a:r>
            <a:r>
              <a:rPr lang="it-IT" sz="1600" dirty="0"/>
              <a:t> </a:t>
            </a:r>
            <a:r>
              <a:rPr lang="it-IT" sz="1600" dirty="0" err="1"/>
              <a:t>almost</a:t>
            </a:r>
            <a:r>
              <a:rPr lang="it-IT" sz="1600" dirty="0"/>
              <a:t> </a:t>
            </a:r>
            <a:r>
              <a:rPr lang="it-IT" sz="1600" dirty="0" err="1"/>
              <a:t>negligible</a:t>
            </a:r>
            <a:endParaRPr lang="it-IT" sz="1600" dirty="0"/>
          </a:p>
        </p:txBody>
      </p:sp>
    </p:spTree>
    <p:extLst>
      <p:ext uri="{BB962C8B-B14F-4D97-AF65-F5344CB8AC3E}">
        <p14:creationId xmlns:p14="http://schemas.microsoft.com/office/powerpoint/2010/main" val="3143186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la 10"/>
          <p:cNvGraphicFramePr>
            <a:graphicFrameLocks noGrp="1"/>
          </p:cNvGraphicFramePr>
          <p:nvPr/>
        </p:nvGraphicFramePr>
        <p:xfrm>
          <a:off x="776066" y="53167"/>
          <a:ext cx="11215116" cy="6577838"/>
        </p:xfrm>
        <a:graphic>
          <a:graphicData uri="http://schemas.openxmlformats.org/drawingml/2006/table">
            <a:tbl>
              <a:tblPr firstRow="1" bandRow="1">
                <a:tableStyleId>{5C22544A-7EE6-4342-B048-85BDC9FD1C3A}</a:tableStyleId>
              </a:tblPr>
              <a:tblGrid>
                <a:gridCol w="3525316">
                  <a:extLst>
                    <a:ext uri="{9D8B030D-6E8A-4147-A177-3AD203B41FA5}">
                      <a16:colId xmlns:a16="http://schemas.microsoft.com/office/drawing/2014/main" val="2999885240"/>
                    </a:ext>
                  </a:extLst>
                </a:gridCol>
                <a:gridCol w="3712392">
                  <a:extLst>
                    <a:ext uri="{9D8B030D-6E8A-4147-A177-3AD203B41FA5}">
                      <a16:colId xmlns:a16="http://schemas.microsoft.com/office/drawing/2014/main" val="3762379217"/>
                    </a:ext>
                  </a:extLst>
                </a:gridCol>
                <a:gridCol w="3977408">
                  <a:extLst>
                    <a:ext uri="{9D8B030D-6E8A-4147-A177-3AD203B41FA5}">
                      <a16:colId xmlns:a16="http://schemas.microsoft.com/office/drawing/2014/main" val="752895310"/>
                    </a:ext>
                  </a:extLst>
                </a:gridCol>
              </a:tblGrid>
              <a:tr h="455577">
                <a:tc gridSpan="3">
                  <a:txBody>
                    <a:bodyPr/>
                    <a:lstStyle/>
                    <a:p>
                      <a:endParaRPr lang="it-IT" sz="1400" dirty="0"/>
                    </a:p>
                    <a:p>
                      <a:endParaRPr lang="it-IT" sz="1400" dirty="0"/>
                    </a:p>
                    <a:p>
                      <a:endParaRPr lang="it-IT" sz="1400" dirty="0"/>
                    </a:p>
                  </a:txBody>
                  <a:tcPr/>
                </a:tc>
                <a:tc hMerge="1">
                  <a:txBody>
                    <a:bodyPr/>
                    <a:lstStyle/>
                    <a:p>
                      <a:endParaRPr lang="it-IT" sz="1600" dirty="0"/>
                    </a:p>
                  </a:txBody>
                  <a:tcPr/>
                </a:tc>
                <a:tc hMerge="1">
                  <a:txBody>
                    <a:bodyPr/>
                    <a:lstStyle/>
                    <a:p>
                      <a:endParaRPr lang="it-IT" sz="1600" dirty="0"/>
                    </a:p>
                  </a:txBody>
                  <a:tcPr/>
                </a:tc>
                <a:extLst>
                  <a:ext uri="{0D108BD9-81ED-4DB2-BD59-A6C34878D82A}">
                    <a16:rowId xmlns:a16="http://schemas.microsoft.com/office/drawing/2014/main" val="1059335648"/>
                  </a:ext>
                </a:extLst>
              </a:tr>
              <a:tr h="693209">
                <a:tc>
                  <a:txBody>
                    <a:bodyPr/>
                    <a:lstStyle/>
                    <a:p>
                      <a:r>
                        <a:rPr lang="en-US" sz="1400" b="1" dirty="0"/>
                        <a:t>Saccharomyces cerevisiae </a:t>
                      </a:r>
                    </a:p>
                    <a:p>
                      <a:r>
                        <a:rPr lang="en-US" sz="1400" i="1" dirty="0"/>
                        <a:t>cultured for 1 week  (~120 generations) at LRE</a:t>
                      </a:r>
                      <a:r>
                        <a:rPr lang="en-US" sz="1400" i="1" baseline="0" dirty="0"/>
                        <a:t> </a:t>
                      </a:r>
                      <a:r>
                        <a:rPr lang="en-US" sz="1400" i="1" dirty="0"/>
                        <a:t>and RRE (University of Rome) </a:t>
                      </a:r>
                    </a:p>
                  </a:txBody>
                  <a:tcPr>
                    <a:lnB w="12700" cap="flat" cmpd="sng" algn="ctr">
                      <a:solidFill>
                        <a:schemeClr val="tx1"/>
                      </a:solidFill>
                      <a:prstDash val="solid"/>
                      <a:round/>
                      <a:headEnd type="none" w="med" len="med"/>
                      <a:tailEnd type="none" w="med" len="med"/>
                    </a:lnB>
                  </a:tcPr>
                </a:tc>
                <a:tc>
                  <a:txBody>
                    <a:bodyPr/>
                    <a:lstStyle/>
                    <a:p>
                      <a:pPr algn="ctr"/>
                      <a:r>
                        <a:rPr lang="en-US" sz="1400" b="1" kern="1200" dirty="0">
                          <a:solidFill>
                            <a:schemeClr val="dk1"/>
                          </a:solidFill>
                          <a:effectLst/>
                          <a:latin typeface="+mn-lt"/>
                          <a:ea typeface="+mn-ea"/>
                          <a:cs typeface="+mn-cs"/>
                        </a:rPr>
                        <a:t>Mutation induction</a:t>
                      </a:r>
                      <a:r>
                        <a:rPr lang="en-US" sz="1400" kern="1200" dirty="0">
                          <a:solidFill>
                            <a:schemeClr val="dk1"/>
                          </a:solidFill>
                          <a:effectLst/>
                          <a:latin typeface="+mn-lt"/>
                          <a:ea typeface="+mn-ea"/>
                          <a:cs typeface="+mn-cs"/>
                        </a:rPr>
                        <a:t> (</a:t>
                      </a:r>
                      <a:r>
                        <a:rPr lang="en-US" sz="1400" i="1" kern="1200" dirty="0">
                          <a:solidFill>
                            <a:schemeClr val="dk1"/>
                          </a:solidFill>
                          <a:effectLst/>
                          <a:latin typeface="+mn-lt"/>
                          <a:ea typeface="+mn-ea"/>
                          <a:cs typeface="+mn-cs"/>
                        </a:rPr>
                        <a:t>hprt</a:t>
                      </a:r>
                      <a:r>
                        <a:rPr lang="en-US" sz="1400" kern="1200" baseline="0" dirty="0">
                          <a:solidFill>
                            <a:schemeClr val="dk1"/>
                          </a:solidFill>
                          <a:effectLst/>
                          <a:latin typeface="+mn-lt"/>
                          <a:ea typeface="+mn-ea"/>
                          <a:cs typeface="+mn-cs"/>
                        </a:rPr>
                        <a:t> locus)</a:t>
                      </a:r>
                      <a:endParaRPr lang="it-IT" sz="1400" dirty="0"/>
                    </a:p>
                  </a:txBody>
                  <a:tcPr anchor="ctr">
                    <a:lnB w="12700" cap="flat" cmpd="sng" algn="ctr">
                      <a:solidFill>
                        <a:schemeClr val="tx1"/>
                      </a:solidFill>
                      <a:prstDash val="solid"/>
                      <a:round/>
                      <a:headEnd type="none" w="med" len="med"/>
                      <a:tailEnd type="none" w="med" len="med"/>
                    </a:lnB>
                  </a:tcPr>
                </a:tc>
                <a:tc>
                  <a:txBody>
                    <a:bodyPr/>
                    <a:lstStyle/>
                    <a:p>
                      <a:pPr algn="ctr"/>
                      <a:r>
                        <a:rPr lang="it-IT" sz="1400" b="1" kern="1200" dirty="0">
                          <a:solidFill>
                            <a:schemeClr val="dk1"/>
                          </a:solidFill>
                          <a:effectLst/>
                          <a:latin typeface="+mn-lt"/>
                          <a:ea typeface="+mn-ea"/>
                          <a:cs typeface="+mn-cs"/>
                        </a:rPr>
                        <a:t>Satta </a:t>
                      </a:r>
                      <a:r>
                        <a:rPr lang="it-IT" sz="1400" b="1" i="1" kern="1200" dirty="0">
                          <a:solidFill>
                            <a:schemeClr val="dk1"/>
                          </a:solidFill>
                          <a:effectLst/>
                          <a:latin typeface="+mn-lt"/>
                          <a:ea typeface="+mn-ea"/>
                          <a:cs typeface="+mn-cs"/>
                        </a:rPr>
                        <a:t>et al., Mutat Res </a:t>
                      </a:r>
                      <a:r>
                        <a:rPr lang="it-IT" sz="1400" b="1" kern="1200" dirty="0">
                          <a:solidFill>
                            <a:schemeClr val="dk1"/>
                          </a:solidFill>
                          <a:effectLst/>
                          <a:latin typeface="+mn-lt"/>
                          <a:ea typeface="+mn-ea"/>
                          <a:cs typeface="+mn-cs"/>
                        </a:rPr>
                        <a:t>1995</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0875679"/>
                  </a:ext>
                </a:extLst>
              </a:tr>
              <a:tr h="216361">
                <a:tc gridSpan="3">
                  <a:txBody>
                    <a:bodyPr/>
                    <a:lstStyle/>
                    <a:p>
                      <a:pPr algn="ctr"/>
                      <a:r>
                        <a:rPr lang="en-US" sz="1400" b="1" i="1" dirty="0">
                          <a:solidFill>
                            <a:srgbClr val="0070C0"/>
                          </a:solidFill>
                        </a:rPr>
                        <a:t>Long term experiments (months)</a:t>
                      </a:r>
                    </a:p>
                  </a:txBody>
                  <a:tcPr>
                    <a:lnT w="12700" cap="flat" cmpd="sng" algn="ctr">
                      <a:solidFill>
                        <a:schemeClr val="tx1"/>
                      </a:solidFill>
                      <a:prstDash val="solid"/>
                      <a:round/>
                      <a:headEnd type="none" w="med" len="med"/>
                      <a:tailEnd type="none" w="med" len="med"/>
                    </a:lnT>
                  </a:tcPr>
                </a:tc>
                <a:tc hMerge="1">
                  <a:txBody>
                    <a:bodyPr/>
                    <a:lstStyle/>
                    <a:p>
                      <a:pPr algn="ctr"/>
                      <a:endParaRPr lang="it-IT" sz="1600" dirty="0"/>
                    </a:p>
                  </a:txBody>
                  <a:tcPr anchor="ctr"/>
                </a:tc>
                <a:tc hMerge="1">
                  <a:txBody>
                    <a:bodyPr/>
                    <a:lstStyle/>
                    <a:p>
                      <a:pPr algn="ctr"/>
                      <a:endParaRPr lang="en-US" sz="1600" b="1" i="1" dirty="0">
                        <a:solidFill>
                          <a:schemeClr val="accent1">
                            <a:lumMod val="50000"/>
                          </a:schemeClr>
                        </a:solidFill>
                      </a:endParaRPr>
                    </a:p>
                  </a:txBody>
                  <a:tcPr/>
                </a:tc>
                <a:extLst>
                  <a:ext uri="{0D108BD9-81ED-4DB2-BD59-A6C34878D82A}">
                    <a16:rowId xmlns:a16="http://schemas.microsoft.com/office/drawing/2014/main" val="2865635884"/>
                  </a:ext>
                </a:extLst>
              </a:tr>
              <a:tr h="865444">
                <a:tc>
                  <a:txBody>
                    <a:bodyPr/>
                    <a:lstStyle/>
                    <a:p>
                      <a:r>
                        <a:rPr lang="en-US" sz="1400" b="1" kern="1200" dirty="0">
                          <a:solidFill>
                            <a:schemeClr val="dk1"/>
                          </a:solidFill>
                          <a:effectLst/>
                          <a:latin typeface="+mn-lt"/>
                          <a:ea typeface="+mn-ea"/>
                          <a:cs typeface="+mn-cs"/>
                        </a:rPr>
                        <a:t>Chinese hamster V79 cells</a:t>
                      </a:r>
                      <a:endParaRPr lang="en-US" sz="1400" kern="1200" dirty="0">
                        <a:solidFill>
                          <a:schemeClr val="dk1"/>
                        </a:solidFill>
                        <a:latin typeface="+mn-lt"/>
                        <a:ea typeface="+mn-ea"/>
                        <a:cs typeface="+mn-cs"/>
                      </a:endParaRPr>
                    </a:p>
                    <a:p>
                      <a:r>
                        <a:rPr lang="en-US" sz="1400" i="1" kern="1200" dirty="0">
                          <a:solidFill>
                            <a:schemeClr val="dk1"/>
                          </a:solidFill>
                          <a:latin typeface="+mn-lt"/>
                          <a:ea typeface="+mn-ea"/>
                          <a:cs typeface="+mn-cs"/>
                        </a:rPr>
                        <a:t>cultured for up to 9-10 months </a:t>
                      </a:r>
                    </a:p>
                    <a:p>
                      <a:r>
                        <a:rPr lang="en-US" sz="1400" i="1" kern="1200" dirty="0">
                          <a:solidFill>
                            <a:schemeClr val="dk1"/>
                          </a:solidFill>
                          <a:latin typeface="+mn-lt"/>
                          <a:ea typeface="+mn-ea"/>
                          <a:cs typeface="+mn-cs"/>
                        </a:rPr>
                        <a:t>(&gt;120 generations) at LRE</a:t>
                      </a:r>
                      <a:r>
                        <a:rPr lang="en-US" sz="1400" i="1" kern="1200" baseline="0" dirty="0">
                          <a:solidFill>
                            <a:schemeClr val="dk1"/>
                          </a:solidFill>
                          <a:latin typeface="+mn-lt"/>
                          <a:ea typeface="+mn-ea"/>
                          <a:cs typeface="+mn-cs"/>
                        </a:rPr>
                        <a:t> </a:t>
                      </a:r>
                      <a:r>
                        <a:rPr lang="en-US" sz="1400" i="1" kern="1200" dirty="0">
                          <a:solidFill>
                            <a:schemeClr val="dk1"/>
                          </a:solidFill>
                          <a:latin typeface="+mn-lt"/>
                          <a:ea typeface="+mn-ea"/>
                          <a:cs typeface="+mn-cs"/>
                        </a:rPr>
                        <a:t>and RRE</a:t>
                      </a:r>
                      <a:endParaRPr lang="it-IT" sz="1400" i="1"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400" i="1" kern="1200" dirty="0">
                          <a:solidFill>
                            <a:schemeClr val="dk1"/>
                          </a:solidFill>
                          <a:latin typeface="+mn-lt"/>
                          <a:ea typeface="+mn-ea"/>
                          <a:cs typeface="+mn-cs"/>
                        </a:rPr>
                        <a:t>(RRE: Istituto Superiore di Sanità, Rome; external LNGS laboratory) </a:t>
                      </a:r>
                    </a:p>
                  </a:txBody>
                  <a:tcPr anchor="ctr"/>
                </a:tc>
                <a:tc>
                  <a:txBody>
                    <a:bodyPr/>
                    <a:lstStyle/>
                    <a:p>
                      <a:pPr algn="ctr"/>
                      <a:r>
                        <a:rPr lang="en-US" sz="1400" b="1" kern="1200" dirty="0">
                          <a:solidFill>
                            <a:schemeClr val="dk1"/>
                          </a:solidFill>
                          <a:effectLst/>
                          <a:latin typeface="+mn-lt"/>
                          <a:ea typeface="+mn-ea"/>
                          <a:cs typeface="+mn-cs"/>
                        </a:rPr>
                        <a:t>Cell growth</a:t>
                      </a:r>
                      <a:endParaRPr lang="it-IT" sz="1400" b="1" dirty="0"/>
                    </a:p>
                    <a:p>
                      <a:pPr algn="ctr"/>
                      <a:r>
                        <a:rPr lang="en-US" sz="1400" b="1" kern="1200" dirty="0">
                          <a:solidFill>
                            <a:schemeClr val="dk1"/>
                          </a:solidFill>
                          <a:effectLst/>
                          <a:latin typeface="+mn-lt"/>
                          <a:ea typeface="+mn-ea"/>
                          <a:cs typeface="+mn-cs"/>
                        </a:rPr>
                        <a:t>Antioxidant enzymes activity</a:t>
                      </a:r>
                      <a:endParaRPr lang="it-IT" sz="14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Apoptosis</a:t>
                      </a:r>
                      <a:endParaRPr lang="it-IT" sz="1400" b="1"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1200" dirty="0">
                          <a:solidFill>
                            <a:schemeClr val="dk1"/>
                          </a:solidFill>
                          <a:effectLst/>
                          <a:latin typeface="+mn-lt"/>
                          <a:ea typeface="+mn-ea"/>
                          <a:cs typeface="+mn-cs"/>
                        </a:rPr>
                        <a:t>Mutation induction</a:t>
                      </a:r>
                      <a:r>
                        <a:rPr lang="it-IT" sz="1400" kern="1200" dirty="0">
                          <a:solidFill>
                            <a:schemeClr val="dk1"/>
                          </a:solidFill>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kern="1200" dirty="0">
                          <a:solidFill>
                            <a:schemeClr val="dk1"/>
                          </a:solidFill>
                          <a:effectLst/>
                          <a:latin typeface="+mn-lt"/>
                          <a:ea typeface="+mn-ea"/>
                          <a:cs typeface="+mn-cs"/>
                        </a:rPr>
                        <a:t>(</a:t>
                      </a:r>
                      <a:r>
                        <a:rPr lang="it-IT" sz="1400" i="1" kern="1200" dirty="0">
                          <a:solidFill>
                            <a:schemeClr val="dk1"/>
                          </a:solidFill>
                          <a:effectLst/>
                          <a:latin typeface="+mn-lt"/>
                          <a:ea typeface="+mn-ea"/>
                          <a:cs typeface="+mn-cs"/>
                        </a:rPr>
                        <a:t>hprt</a:t>
                      </a:r>
                      <a:r>
                        <a:rPr lang="it-IT" sz="1400" kern="1200" dirty="0">
                          <a:solidFill>
                            <a:schemeClr val="dk1"/>
                          </a:solidFill>
                          <a:effectLst/>
                          <a:latin typeface="+mn-lt"/>
                          <a:ea typeface="+mn-ea"/>
                          <a:cs typeface="+mn-cs"/>
                        </a:rPr>
                        <a:t> locus)</a:t>
                      </a:r>
                    </a:p>
                  </a:txBody>
                  <a:tcPr anchor="ctr"/>
                </a:tc>
                <a:tc>
                  <a:txBody>
                    <a:bodyPr/>
                    <a:lstStyle/>
                    <a:p>
                      <a:pPr algn="ctr"/>
                      <a:r>
                        <a:rPr lang="en-US" sz="1400" b="1" kern="1200" dirty="0" err="1">
                          <a:solidFill>
                            <a:schemeClr val="dk1"/>
                          </a:solidFill>
                          <a:effectLst/>
                          <a:latin typeface="+mn-lt"/>
                          <a:ea typeface="+mn-ea"/>
                          <a:cs typeface="+mn-cs"/>
                        </a:rPr>
                        <a:t>Satta</a:t>
                      </a:r>
                      <a:r>
                        <a:rPr lang="en-US" sz="1400" b="1" kern="1200" dirty="0">
                          <a:solidFill>
                            <a:schemeClr val="dk1"/>
                          </a:solidFill>
                          <a:effectLst/>
                          <a:latin typeface="+mn-lt"/>
                          <a:ea typeface="+mn-ea"/>
                          <a:cs typeface="+mn-cs"/>
                        </a:rPr>
                        <a:t> </a:t>
                      </a:r>
                      <a:r>
                        <a:rPr lang="en-US" sz="1400" b="1" i="1" kern="1200" dirty="0">
                          <a:solidFill>
                            <a:schemeClr val="dk1"/>
                          </a:solidFill>
                          <a:effectLst/>
                          <a:latin typeface="+mn-lt"/>
                          <a:ea typeface="+mn-ea"/>
                          <a:cs typeface="+mn-cs"/>
                        </a:rPr>
                        <a:t>et</a:t>
                      </a:r>
                      <a:r>
                        <a:rPr lang="en-US" sz="1400" b="1" kern="1200" dirty="0">
                          <a:solidFill>
                            <a:schemeClr val="dk1"/>
                          </a:solidFill>
                          <a:effectLst/>
                          <a:latin typeface="+mn-lt"/>
                          <a:ea typeface="+mn-ea"/>
                          <a:cs typeface="+mn-cs"/>
                        </a:rPr>
                        <a:t> </a:t>
                      </a:r>
                      <a:r>
                        <a:rPr lang="en-US" sz="1400" b="1" i="1" kern="1200" dirty="0">
                          <a:solidFill>
                            <a:schemeClr val="dk1"/>
                          </a:solidFill>
                          <a:effectLst/>
                          <a:latin typeface="+mn-lt"/>
                          <a:ea typeface="+mn-ea"/>
                          <a:cs typeface="+mn-cs"/>
                        </a:rPr>
                        <a:t>al., Radiat Environ Biophys </a:t>
                      </a:r>
                      <a:r>
                        <a:rPr lang="en-US" sz="1400" b="1" kern="1200" dirty="0">
                          <a:solidFill>
                            <a:schemeClr val="dk1"/>
                          </a:solidFill>
                          <a:effectLst/>
                          <a:latin typeface="+mn-lt"/>
                          <a:ea typeface="+mn-ea"/>
                          <a:cs typeface="+mn-cs"/>
                        </a:rPr>
                        <a:t>2002</a:t>
                      </a:r>
                      <a:endParaRPr lang="it-IT" sz="1400" b="1" kern="1200" dirty="0">
                        <a:solidFill>
                          <a:schemeClr val="dk1"/>
                        </a:solidFill>
                        <a:effectLst/>
                        <a:latin typeface="+mn-lt"/>
                        <a:ea typeface="+mn-ea"/>
                        <a:cs typeface="+mn-cs"/>
                      </a:endParaRPr>
                    </a:p>
                    <a:p>
                      <a:pPr algn="ctr"/>
                      <a:r>
                        <a:rPr lang="en-US" sz="1400" b="1" kern="1200" dirty="0" err="1">
                          <a:solidFill>
                            <a:schemeClr val="dk1"/>
                          </a:solidFill>
                          <a:effectLst/>
                          <a:latin typeface="+mn-lt"/>
                          <a:ea typeface="+mn-ea"/>
                          <a:cs typeface="+mn-cs"/>
                        </a:rPr>
                        <a:t>Fratini</a:t>
                      </a:r>
                      <a:r>
                        <a:rPr lang="en-US" sz="1400" b="1" kern="1200" dirty="0">
                          <a:solidFill>
                            <a:schemeClr val="dk1"/>
                          </a:solidFill>
                          <a:effectLst/>
                          <a:latin typeface="+mn-lt"/>
                          <a:ea typeface="+mn-ea"/>
                          <a:cs typeface="+mn-cs"/>
                        </a:rPr>
                        <a:t> </a:t>
                      </a:r>
                      <a:r>
                        <a:rPr lang="en-US" sz="1400" b="1" i="1" kern="1200" dirty="0">
                          <a:solidFill>
                            <a:schemeClr val="dk1"/>
                          </a:solidFill>
                          <a:effectLst/>
                          <a:latin typeface="+mn-lt"/>
                          <a:ea typeface="+mn-ea"/>
                          <a:cs typeface="+mn-cs"/>
                        </a:rPr>
                        <a:t>et al., </a:t>
                      </a:r>
                      <a:r>
                        <a:rPr lang="en-US" sz="1400" b="1" i="1" kern="1200" dirty="0" err="1">
                          <a:solidFill>
                            <a:schemeClr val="dk1"/>
                          </a:solidFill>
                          <a:effectLst/>
                          <a:latin typeface="+mn-lt"/>
                          <a:ea typeface="+mn-ea"/>
                          <a:cs typeface="+mn-cs"/>
                        </a:rPr>
                        <a:t>Radiat</a:t>
                      </a:r>
                      <a:r>
                        <a:rPr lang="en-US" sz="1400" b="1" i="1" kern="1200" dirty="0">
                          <a:solidFill>
                            <a:schemeClr val="dk1"/>
                          </a:solidFill>
                          <a:effectLst/>
                          <a:latin typeface="+mn-lt"/>
                          <a:ea typeface="+mn-ea"/>
                          <a:cs typeface="+mn-cs"/>
                        </a:rPr>
                        <a:t> Environ </a:t>
                      </a:r>
                      <a:r>
                        <a:rPr lang="en-US" sz="1400" b="1" i="1" kern="1200" dirty="0" err="1">
                          <a:solidFill>
                            <a:schemeClr val="dk1"/>
                          </a:solidFill>
                          <a:effectLst/>
                          <a:latin typeface="+mn-lt"/>
                          <a:ea typeface="+mn-ea"/>
                          <a:cs typeface="+mn-cs"/>
                        </a:rPr>
                        <a:t>Biophys</a:t>
                      </a:r>
                      <a:r>
                        <a:rPr lang="en-US" sz="1400" b="1" i="1" kern="1200" dirty="0">
                          <a:solidFill>
                            <a:schemeClr val="dk1"/>
                          </a:solidFill>
                          <a:effectLst/>
                          <a:latin typeface="+mn-lt"/>
                          <a:ea typeface="+mn-ea"/>
                          <a:cs typeface="+mn-cs"/>
                        </a:rPr>
                        <a:t> </a:t>
                      </a:r>
                      <a:r>
                        <a:rPr lang="en-US" sz="1400" b="1" kern="1200" dirty="0">
                          <a:solidFill>
                            <a:schemeClr val="dk1"/>
                          </a:solidFill>
                          <a:effectLst/>
                          <a:latin typeface="+mn-lt"/>
                          <a:ea typeface="+mn-ea"/>
                          <a:cs typeface="+mn-cs"/>
                        </a:rPr>
                        <a:t>2015</a:t>
                      </a:r>
                      <a:endParaRPr lang="it-IT" sz="1400" b="1" kern="1200" dirty="0">
                        <a:solidFill>
                          <a:schemeClr val="dk1"/>
                        </a:solidFill>
                        <a:effectLst/>
                        <a:latin typeface="+mn-lt"/>
                        <a:ea typeface="+mn-ea"/>
                        <a:cs typeface="+mn-cs"/>
                      </a:endParaRPr>
                    </a:p>
                  </a:txBody>
                  <a:tcPr anchor="ctr"/>
                </a:tc>
                <a:extLst>
                  <a:ext uri="{0D108BD9-81ED-4DB2-BD59-A6C34878D82A}">
                    <a16:rowId xmlns:a16="http://schemas.microsoft.com/office/drawing/2014/main" val="3836766398"/>
                  </a:ext>
                </a:extLst>
              </a:tr>
              <a:tr h="660664">
                <a:tc>
                  <a:txBody>
                    <a:bodyPr/>
                    <a:lstStyle/>
                    <a:p>
                      <a:r>
                        <a:rPr lang="en-US" sz="1400" b="1" kern="1200" dirty="0">
                          <a:solidFill>
                            <a:schemeClr val="dk1"/>
                          </a:solidFill>
                          <a:effectLst/>
                          <a:latin typeface="+mn-lt"/>
                          <a:ea typeface="+mn-ea"/>
                          <a:cs typeface="+mn-cs"/>
                        </a:rPr>
                        <a:t>TK6 human lymphoblasts</a:t>
                      </a:r>
                      <a:endParaRPr lang="it-IT" sz="1400" kern="1200" dirty="0">
                        <a:solidFill>
                          <a:schemeClr val="dk1"/>
                        </a:solidFill>
                        <a:effectLst/>
                        <a:latin typeface="+mn-lt"/>
                        <a:ea typeface="+mn-ea"/>
                        <a:cs typeface="+mn-cs"/>
                      </a:endParaRPr>
                    </a:p>
                    <a:p>
                      <a:r>
                        <a:rPr lang="en-US" sz="1400" i="1" kern="1200" dirty="0">
                          <a:solidFill>
                            <a:schemeClr val="dk1"/>
                          </a:solidFill>
                          <a:effectLst/>
                          <a:latin typeface="+mn-lt"/>
                          <a:ea typeface="+mn-ea"/>
                          <a:cs typeface="+mn-cs"/>
                        </a:rPr>
                        <a:t>cultured for up to 6 months  at LRE and RRE </a:t>
                      </a:r>
                      <a:r>
                        <a:rPr lang="it-IT" sz="1400" i="1" kern="1200" dirty="0">
                          <a:solidFill>
                            <a:schemeClr val="dk1"/>
                          </a:solidFill>
                          <a:effectLst/>
                          <a:latin typeface="+mn-lt"/>
                          <a:ea typeface="+mn-ea"/>
                          <a:cs typeface="+mn-cs"/>
                        </a:rPr>
                        <a:t>(Istituto Superiore di Sanità Rome)</a:t>
                      </a:r>
                      <a:r>
                        <a:rPr lang="it-IT" sz="1400" i="1" kern="1200" baseline="30000" dirty="0">
                          <a:solidFill>
                            <a:schemeClr val="dk1"/>
                          </a:solidFill>
                          <a:effectLst/>
                          <a:latin typeface="+mn-lt"/>
                          <a:ea typeface="+mn-ea"/>
                          <a:cs typeface="+mn-cs"/>
                        </a:rPr>
                        <a:t> </a:t>
                      </a:r>
                      <a:endParaRPr lang="it-IT" sz="1400" i="1" dirty="0"/>
                    </a:p>
                  </a:txBody>
                  <a:tcPr anchor="ctr"/>
                </a:tc>
                <a:tc>
                  <a:txBody>
                    <a:bodyPr/>
                    <a:lstStyle/>
                    <a:p>
                      <a:pPr marL="0" algn="ctr" defTabSz="914400" rtl="0" eaLnBrk="1" latinLnBrk="0" hangingPunct="1"/>
                      <a:r>
                        <a:rPr lang="en-US" sz="1400" b="1" kern="1200" dirty="0">
                          <a:solidFill>
                            <a:schemeClr val="dk1"/>
                          </a:solidFill>
                          <a:effectLst/>
                          <a:latin typeface="+mn-lt"/>
                          <a:ea typeface="+mn-ea"/>
                          <a:cs typeface="+mn-cs"/>
                        </a:rPr>
                        <a:t>Cell growth</a:t>
                      </a:r>
                    </a:p>
                    <a:p>
                      <a:pPr marL="0" algn="ctr" defTabSz="914400" rtl="0" eaLnBrk="1" latinLnBrk="0" hangingPunct="1"/>
                      <a:r>
                        <a:rPr lang="en-US" sz="1400" b="1" kern="1200" dirty="0">
                          <a:solidFill>
                            <a:schemeClr val="dk1"/>
                          </a:solidFill>
                          <a:effectLst/>
                          <a:latin typeface="+mn-lt"/>
                          <a:ea typeface="+mn-ea"/>
                          <a:cs typeface="+mn-cs"/>
                        </a:rPr>
                        <a:t>Micronuclei induction</a:t>
                      </a:r>
                    </a:p>
                    <a:p>
                      <a:pPr marL="0" algn="ctr" defTabSz="914400" rtl="0" eaLnBrk="1" latinLnBrk="0" hangingPunct="1"/>
                      <a:r>
                        <a:rPr lang="en-US" sz="1400" b="1" kern="1200" dirty="0">
                          <a:solidFill>
                            <a:schemeClr val="dk1"/>
                          </a:solidFill>
                          <a:effectLst/>
                          <a:latin typeface="+mn-lt"/>
                          <a:ea typeface="+mn-ea"/>
                          <a:cs typeface="+mn-cs"/>
                        </a:rPr>
                        <a:t>Antioxidant enzymes activity</a:t>
                      </a:r>
                      <a:endParaRPr lang="it-IT" sz="1400" b="1" kern="1200" dirty="0">
                        <a:solidFill>
                          <a:schemeClr val="dk1"/>
                        </a:solidFill>
                        <a:effectLst/>
                        <a:latin typeface="+mn-lt"/>
                        <a:ea typeface="+mn-ea"/>
                        <a:cs typeface="+mn-cs"/>
                      </a:endParaRPr>
                    </a:p>
                  </a:txBody>
                  <a:tcPr anchor="ctr"/>
                </a:tc>
                <a:tc>
                  <a:txBody>
                    <a:bodyPr/>
                    <a:lstStyle/>
                    <a:p>
                      <a:pPr algn="ctr">
                        <a:lnSpc>
                          <a:spcPct val="115000"/>
                        </a:lnSpc>
                        <a:spcBef>
                          <a:spcPts val="200"/>
                        </a:spcBef>
                        <a:spcAft>
                          <a:spcPts val="0"/>
                        </a:spcAft>
                      </a:pPr>
                      <a:r>
                        <a:rPr lang="fr-FR" sz="1400" b="1" kern="1200" dirty="0">
                          <a:solidFill>
                            <a:schemeClr val="dk1"/>
                          </a:solidFill>
                          <a:effectLst/>
                          <a:latin typeface="+mn-lt"/>
                          <a:ea typeface="+mn-ea"/>
                          <a:cs typeface="+mn-cs"/>
                        </a:rPr>
                        <a:t>Carbone </a:t>
                      </a:r>
                      <a:r>
                        <a:rPr lang="fr-FR" sz="1400" b="1" i="1" kern="1200" dirty="0">
                          <a:solidFill>
                            <a:schemeClr val="dk1"/>
                          </a:solidFill>
                          <a:effectLst/>
                          <a:latin typeface="+mn-lt"/>
                          <a:ea typeface="+mn-ea"/>
                          <a:cs typeface="+mn-cs"/>
                        </a:rPr>
                        <a:t>et al.</a:t>
                      </a:r>
                      <a:r>
                        <a:rPr lang="de-DE" sz="1400" b="1" i="1" kern="1200" dirty="0">
                          <a:solidFill>
                            <a:schemeClr val="dk1"/>
                          </a:solidFill>
                          <a:effectLst/>
                          <a:latin typeface="+mn-lt"/>
                          <a:ea typeface="+mn-ea"/>
                          <a:cs typeface="+mn-cs"/>
                        </a:rPr>
                        <a:t> Radiat Environ Biophys </a:t>
                      </a:r>
                      <a:r>
                        <a:rPr lang="de-DE" sz="1400" b="1" kern="1200" dirty="0">
                          <a:solidFill>
                            <a:schemeClr val="dk1"/>
                          </a:solidFill>
                          <a:effectLst/>
                          <a:latin typeface="+mn-lt"/>
                          <a:ea typeface="+mn-ea"/>
                          <a:cs typeface="+mn-cs"/>
                        </a:rPr>
                        <a:t>2009</a:t>
                      </a:r>
                      <a:endParaRPr lang="it-IT" sz="1400" b="1"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614442413"/>
                  </a:ext>
                </a:extLst>
              </a:tr>
              <a:tr h="21636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kern="1200" dirty="0">
                          <a:solidFill>
                            <a:srgbClr val="0070C0"/>
                          </a:solidFill>
                          <a:latin typeface="+mn-lt"/>
                          <a:ea typeface="+mn-ea"/>
                          <a:cs typeface="+mn-cs"/>
                        </a:rPr>
                        <a:t>Short term experiments (weeks)</a:t>
                      </a:r>
                      <a:endParaRPr lang="it-IT" sz="1400" b="1" i="1" kern="1200" dirty="0">
                        <a:solidFill>
                          <a:srgbClr val="0070C0"/>
                        </a:solidFill>
                        <a:latin typeface="+mn-lt"/>
                        <a:ea typeface="+mn-ea"/>
                        <a:cs typeface="+mn-cs"/>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t>Long term experiments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it-IT" sz="1600" b="1" kern="1200" dirty="0">
                        <a:solidFill>
                          <a:schemeClr val="dk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600" b="1" kern="1200" dirty="0">
                        <a:solidFill>
                          <a:schemeClr val="dk1"/>
                        </a:solidFill>
                        <a:effectLst/>
                        <a:latin typeface="+mn-lt"/>
                        <a:ea typeface="+mn-ea"/>
                        <a:cs typeface="+mn-cs"/>
                      </a:endParaRPr>
                    </a:p>
                  </a:txBody>
                  <a:tcPr anchor="ctr"/>
                </a:tc>
                <a:extLst>
                  <a:ext uri="{0D108BD9-81ED-4DB2-BD59-A6C34878D82A}">
                    <a16:rowId xmlns:a16="http://schemas.microsoft.com/office/drawing/2014/main" val="3098774430"/>
                  </a:ext>
                </a:extLst>
              </a:tr>
              <a:tr h="582435">
                <a:tc>
                  <a:txBody>
                    <a:bodyPr/>
                    <a:lstStyle/>
                    <a:p>
                      <a:r>
                        <a:rPr lang="en-US" sz="1400" b="1" kern="1200" dirty="0">
                          <a:solidFill>
                            <a:schemeClr val="dk1"/>
                          </a:solidFill>
                          <a:effectLst/>
                          <a:latin typeface="+mn-lt"/>
                          <a:ea typeface="+mn-ea"/>
                          <a:cs typeface="+mn-cs"/>
                        </a:rPr>
                        <a:t>A11 mouse hybridoma cells</a:t>
                      </a:r>
                    </a:p>
                    <a:p>
                      <a:r>
                        <a:rPr lang="en-US" sz="1400" i="1" kern="1200" dirty="0">
                          <a:solidFill>
                            <a:schemeClr val="dk1"/>
                          </a:solidFill>
                          <a:effectLst/>
                          <a:latin typeface="+mn-lt"/>
                          <a:ea typeface="+mn-ea"/>
                          <a:cs typeface="+mn-cs"/>
                        </a:rPr>
                        <a:t>(short term experiments, few weeks)</a:t>
                      </a:r>
                    </a:p>
                    <a:p>
                      <a:r>
                        <a:rPr lang="en-US" sz="1400" i="1" kern="1200" dirty="0">
                          <a:solidFill>
                            <a:schemeClr val="dk1"/>
                          </a:solidFill>
                          <a:effectLst/>
                          <a:latin typeface="+mn-lt"/>
                          <a:ea typeface="+mn-ea"/>
                          <a:cs typeface="+mn-cs"/>
                        </a:rPr>
                        <a:t>RRE </a:t>
                      </a:r>
                      <a:r>
                        <a:rPr lang="it-IT" sz="1400" i="1" kern="1200" dirty="0">
                          <a:solidFill>
                            <a:schemeClr val="dk1"/>
                          </a:solidFill>
                          <a:effectLst/>
                          <a:latin typeface="+mn-lt"/>
                          <a:ea typeface="+mn-ea"/>
                          <a:cs typeface="+mn-cs"/>
                        </a:rPr>
                        <a:t>(Istituto Superiore di Sanità Rome)</a:t>
                      </a:r>
                      <a:r>
                        <a:rPr lang="it-IT" sz="1400" i="1" kern="1200" baseline="30000" dirty="0">
                          <a:solidFill>
                            <a:schemeClr val="dk1"/>
                          </a:solidFill>
                          <a:effectLst/>
                          <a:latin typeface="+mn-lt"/>
                          <a:ea typeface="+mn-ea"/>
                          <a:cs typeface="+mn-cs"/>
                        </a:rPr>
                        <a:t> </a:t>
                      </a:r>
                      <a:endParaRPr lang="en-US" sz="1400" i="1" kern="1200" dirty="0">
                        <a:solidFill>
                          <a:schemeClr val="dk1"/>
                        </a:solidFill>
                        <a:effectLst/>
                        <a:latin typeface="+mn-lt"/>
                        <a:ea typeface="+mn-ea"/>
                        <a:cs typeface="+mn-cs"/>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1200" dirty="0">
                          <a:solidFill>
                            <a:schemeClr val="dk1"/>
                          </a:solidFill>
                          <a:effectLst/>
                          <a:latin typeface="+mn-lt"/>
                          <a:ea typeface="+mn-ea"/>
                          <a:cs typeface="+mn-cs"/>
                        </a:rPr>
                        <a:t>Cell proliferation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latin typeface="+mn-lt"/>
                          <a:ea typeface="+mn-ea"/>
                          <a:cs typeface="+mn-cs"/>
                        </a:rPr>
                        <a:t>caspase-3 activation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latin typeface="+mn-lt"/>
                          <a:ea typeface="+mn-ea"/>
                          <a:cs typeface="+mn-cs"/>
                        </a:rPr>
                        <a:t>PARP1 cleavage</a:t>
                      </a:r>
                      <a:endParaRPr lang="it-IT" sz="1400" b="1" kern="1200" dirty="0">
                        <a:solidFill>
                          <a:schemeClr val="dk1"/>
                        </a:solidFill>
                        <a:effectLst/>
                        <a:latin typeface="+mn-lt"/>
                        <a:ea typeface="+mn-ea"/>
                        <a:cs typeface="+mn-cs"/>
                      </a:endParaRPr>
                    </a:p>
                  </a:txBody>
                  <a:tcPr>
                    <a:lnB w="12700" cap="flat" cmpd="sng" algn="ctr">
                      <a:solidFill>
                        <a:schemeClr val="tx1"/>
                      </a:solidFill>
                      <a:prstDash val="solid"/>
                      <a:round/>
                      <a:headEnd type="none" w="med" len="med"/>
                      <a:tailEnd type="none" w="med" len="med"/>
                    </a:lnB>
                  </a:tcPr>
                </a:tc>
                <a:tc>
                  <a:txBody>
                    <a:bodyPr/>
                    <a:lstStyle/>
                    <a:p>
                      <a:pPr marL="71755" marR="0" lvl="0" indent="-71755" algn="ctr" defTabSz="914400" rtl="0" eaLnBrk="1" fontAlgn="auto" latinLnBrk="0" hangingPunct="1">
                        <a:lnSpc>
                          <a:spcPts val="1100"/>
                        </a:lnSpc>
                        <a:spcBef>
                          <a:spcPts val="200"/>
                        </a:spcBef>
                        <a:spcAft>
                          <a:spcPts val="400"/>
                        </a:spcAft>
                        <a:buClrTx/>
                        <a:buSzTx/>
                        <a:buFontTx/>
                        <a:buNone/>
                        <a:tabLst/>
                        <a:defRPr/>
                      </a:pPr>
                      <a:r>
                        <a:rPr lang="it-IT" sz="1400" b="1" kern="1200" dirty="0">
                          <a:solidFill>
                            <a:schemeClr val="dk1"/>
                          </a:solidFill>
                          <a:effectLst/>
                          <a:latin typeface="+mn-lt"/>
                          <a:ea typeface="+mn-ea"/>
                          <a:cs typeface="+mn-cs"/>
                        </a:rPr>
                        <a:t>Fischietti </a:t>
                      </a:r>
                      <a:r>
                        <a:rPr lang="it-IT" sz="1400" b="1" i="1" kern="1200" dirty="0">
                          <a:solidFill>
                            <a:schemeClr val="dk1"/>
                          </a:solidFill>
                          <a:effectLst/>
                          <a:latin typeface="+mn-lt"/>
                          <a:ea typeface="+mn-ea"/>
                          <a:cs typeface="+mn-cs"/>
                        </a:rPr>
                        <a:t>et al., Front </a:t>
                      </a:r>
                      <a:r>
                        <a:rPr lang="en-US" sz="1400" b="1" i="1" kern="1200" dirty="0">
                          <a:solidFill>
                            <a:schemeClr val="dk1"/>
                          </a:solidFill>
                          <a:effectLst/>
                          <a:latin typeface="+mn-lt"/>
                          <a:ea typeface="+mn-ea"/>
                          <a:cs typeface="+mn-cs"/>
                        </a:rPr>
                        <a:t>Public Health </a:t>
                      </a:r>
                      <a:r>
                        <a:rPr lang="en-US" sz="1400" b="1" kern="1200" dirty="0">
                          <a:solidFill>
                            <a:schemeClr val="dk1"/>
                          </a:solidFill>
                          <a:effectLst/>
                          <a:latin typeface="+mn-lt"/>
                          <a:ea typeface="+mn-ea"/>
                          <a:cs typeface="+mn-cs"/>
                        </a:rPr>
                        <a:t>2021</a:t>
                      </a:r>
                      <a:endParaRPr lang="it-IT" sz="1400" b="1" kern="1200" dirty="0">
                        <a:solidFill>
                          <a:schemeClr val="dk1"/>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4933393"/>
                  </a:ext>
                </a:extLst>
              </a:tr>
              <a:tr h="550318">
                <a:tc>
                  <a:txBody>
                    <a:bodyPr/>
                    <a:lstStyle/>
                    <a:p>
                      <a:pPr marL="0" algn="l" defTabSz="457200" rtl="0" eaLnBrk="1" latinLnBrk="0" hangingPunct="1"/>
                      <a:r>
                        <a:rPr lang="it-IT" sz="1400" b="1" i="1" kern="1200" dirty="0">
                          <a:solidFill>
                            <a:schemeClr val="dk1"/>
                          </a:solidFill>
                          <a:effectLst/>
                          <a:latin typeface="Calibri" panose="020F0502020204030204" pitchFamily="34" charset="0"/>
                          <a:ea typeface="+mn-ea"/>
                          <a:cs typeface="Calibri" panose="020F0502020204030204" pitchFamily="34" charset="0"/>
                        </a:rPr>
                        <a:t>Drosophila melanogaster</a:t>
                      </a:r>
                    </a:p>
                    <a:p>
                      <a:pPr marL="0" algn="l" defTabSz="457200" rtl="0" eaLnBrk="1" latinLnBrk="0" hangingPunct="1"/>
                      <a:r>
                        <a:rPr lang="it-IT" sz="1400" b="0" i="1" kern="1200" dirty="0">
                          <a:solidFill>
                            <a:schemeClr val="dk1"/>
                          </a:solidFill>
                          <a:effectLst/>
                          <a:latin typeface="Calibri" panose="020F0502020204030204" pitchFamily="34" charset="0"/>
                          <a:ea typeface="+mn-ea"/>
                          <a:cs typeface="Calibri" panose="020F0502020204030204" pitchFamily="34" charset="0"/>
                        </a:rPr>
                        <a:t>(RRE: L’Aquila University)</a:t>
                      </a:r>
                    </a:p>
                  </a:txBody>
                  <a:tcPr anchor="ctr">
                    <a:lnT w="12700" cap="flat" cmpd="sng" algn="ctr">
                      <a:solidFill>
                        <a:schemeClr val="tx1"/>
                      </a:solidFill>
                      <a:prstDash val="solid"/>
                      <a:round/>
                      <a:headEnd type="none" w="med" len="med"/>
                      <a:tailEnd type="none" w="med" len="med"/>
                    </a:lnT>
                  </a:tcPr>
                </a:tc>
                <a:tc>
                  <a:txBody>
                    <a:bodyPr/>
                    <a:lstStyle/>
                    <a:p>
                      <a:pPr algn="ctr"/>
                      <a:r>
                        <a:rPr lang="it-IT" sz="1400" b="1" kern="1200" dirty="0">
                          <a:solidFill>
                            <a:schemeClr val="dk1"/>
                          </a:solidFill>
                          <a:effectLst/>
                          <a:latin typeface="Calibri" panose="020F0502020204030204" pitchFamily="34" charset="0"/>
                          <a:ea typeface="+mn-ea"/>
                          <a:cs typeface="Calibri" panose="020F0502020204030204" pitchFamily="34" charset="0"/>
                        </a:rPr>
                        <a:t>Life </a:t>
                      </a:r>
                      <a:r>
                        <a:rPr lang="it-IT" sz="1400" b="1" kern="1200" dirty="0" err="1">
                          <a:solidFill>
                            <a:schemeClr val="dk1"/>
                          </a:solidFill>
                          <a:effectLst/>
                          <a:latin typeface="Calibri" panose="020F0502020204030204" pitchFamily="34" charset="0"/>
                          <a:ea typeface="+mn-ea"/>
                          <a:cs typeface="Calibri" panose="020F0502020204030204" pitchFamily="34" charset="0"/>
                        </a:rPr>
                        <a:t>span</a:t>
                      </a:r>
                      <a:endParaRPr lang="it-IT" sz="1400" b="1" kern="1200" dirty="0">
                        <a:solidFill>
                          <a:schemeClr val="dk1"/>
                        </a:solidFill>
                        <a:effectLst/>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err="1">
                          <a:solidFill>
                            <a:schemeClr val="dk1"/>
                          </a:solidFill>
                          <a:effectLst/>
                          <a:latin typeface="Calibri" panose="020F0502020204030204" pitchFamily="34" charset="0"/>
                          <a:ea typeface="+mn-ea"/>
                          <a:cs typeface="Calibri" panose="020F0502020204030204" pitchFamily="34" charset="0"/>
                        </a:rPr>
                        <a:t>Ferility</a:t>
                      </a:r>
                      <a:endParaRPr lang="it-IT" sz="1400" b="1" kern="1200" dirty="0">
                        <a:solidFill>
                          <a:schemeClr val="dk1"/>
                        </a:solidFill>
                        <a:effectLst/>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a:solidFill>
                            <a:schemeClr val="dk1"/>
                          </a:solidFill>
                          <a:effectLst/>
                          <a:latin typeface="Calibri" panose="020F0502020204030204" pitchFamily="34" charset="0"/>
                          <a:ea typeface="+mn-ea"/>
                          <a:cs typeface="Calibri" panose="020F0502020204030204" pitchFamily="34" charset="0"/>
                        </a:rPr>
                        <a:t>DNA </a:t>
                      </a:r>
                      <a:r>
                        <a:rPr lang="it-IT" sz="1400" b="1" kern="1200" dirty="0" err="1">
                          <a:solidFill>
                            <a:schemeClr val="dk1"/>
                          </a:solidFill>
                          <a:effectLst/>
                          <a:latin typeface="Calibri" panose="020F0502020204030204" pitchFamily="34" charset="0"/>
                          <a:ea typeface="+mn-ea"/>
                          <a:cs typeface="Calibri" panose="020F0502020204030204" pitchFamily="34" charset="0"/>
                        </a:rPr>
                        <a:t>repair</a:t>
                      </a:r>
                      <a:r>
                        <a:rPr lang="it-IT" sz="1400" b="1" kern="1200" dirty="0">
                          <a:solidFill>
                            <a:schemeClr val="dk1"/>
                          </a:solidFill>
                          <a:effectLst/>
                          <a:latin typeface="Calibri" panose="020F0502020204030204" pitchFamily="34" charset="0"/>
                          <a:ea typeface="+mn-ea"/>
                          <a:cs typeface="Calibri" panose="020F0502020204030204" pitchFamily="34" charset="0"/>
                        </a:rPr>
                        <a:t> </a:t>
                      </a:r>
                      <a:r>
                        <a:rPr lang="it-IT" sz="1400" b="1" i="1" kern="1200" dirty="0">
                          <a:solidFill>
                            <a:schemeClr val="dk1"/>
                          </a:solidFill>
                          <a:effectLst/>
                          <a:latin typeface="Calibri" panose="020F0502020204030204" pitchFamily="34" charset="0"/>
                          <a:ea typeface="+mn-ea"/>
                          <a:cs typeface="Calibri" panose="020F0502020204030204" pitchFamily="34" charset="0"/>
                        </a:rPr>
                        <a:t>(</a:t>
                      </a:r>
                      <a:r>
                        <a:rPr lang="it-IT" sz="1400" b="1" i="1" kern="1200" dirty="0" err="1">
                          <a:solidFill>
                            <a:schemeClr val="dk1"/>
                          </a:solidFill>
                          <a:effectLst/>
                          <a:latin typeface="Calibri" panose="020F0502020204030204" pitchFamily="34" charset="0"/>
                          <a:ea typeface="+mn-ea"/>
                          <a:cs typeface="Calibri" panose="020F0502020204030204" pitchFamily="34" charset="0"/>
                        </a:rPr>
                        <a:t>mutants</a:t>
                      </a:r>
                      <a:r>
                        <a:rPr lang="it-IT" sz="1400" b="1" i="1" kern="1200" dirty="0">
                          <a:solidFill>
                            <a:schemeClr val="dk1"/>
                          </a:solidFill>
                          <a:effectLst/>
                          <a:latin typeface="Calibri" panose="020F0502020204030204" pitchFamily="34" charset="0"/>
                          <a:ea typeface="+mn-ea"/>
                          <a:cs typeface="Calibri" panose="020F0502020204030204" pitchFamily="34" charset="0"/>
                        </a:rPr>
                        <a:t>)</a:t>
                      </a:r>
                      <a:endParaRPr lang="it-IT" sz="1400" b="1" i="1" dirty="0">
                        <a:latin typeface="Calibri" panose="020F0502020204030204" pitchFamily="34" charset="0"/>
                        <a:cs typeface="Calibri" panose="020F05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algn="ctr" defTabSz="457200" rtl="0" eaLnBrk="1" latinLnBrk="0" hangingPunct="1"/>
                      <a:endParaRPr lang="en-US" sz="1400" b="1" kern="1200" dirty="0">
                        <a:solidFill>
                          <a:schemeClr val="dk1"/>
                        </a:solidFill>
                        <a:effectLst/>
                        <a:latin typeface="Calibri" panose="020F0502020204030204" pitchFamily="34" charset="0"/>
                        <a:ea typeface="+mn-ea"/>
                        <a:cs typeface="Calibri" panose="020F0502020204030204" pitchFamily="34" charset="0"/>
                      </a:endParaRPr>
                    </a:p>
                    <a:p>
                      <a:pPr marL="0" algn="ctr" defTabSz="457200" rtl="0" eaLnBrk="1" latinLnBrk="0" hangingPunct="1"/>
                      <a:r>
                        <a:rPr lang="en-US" sz="1400" b="1" kern="1200" dirty="0">
                          <a:solidFill>
                            <a:schemeClr val="dk1"/>
                          </a:solidFill>
                          <a:effectLst/>
                          <a:latin typeface="Calibri" panose="020F0502020204030204" pitchFamily="34" charset="0"/>
                          <a:ea typeface="+mn-ea"/>
                          <a:cs typeface="Calibri" panose="020F0502020204030204" pitchFamily="34" charset="0"/>
                        </a:rPr>
                        <a:t>Morciano </a:t>
                      </a:r>
                      <a:r>
                        <a:rPr lang="en-US" sz="1400" b="1" i="1" kern="1200" dirty="0">
                          <a:solidFill>
                            <a:schemeClr val="dk1"/>
                          </a:solidFill>
                          <a:effectLst/>
                          <a:latin typeface="Calibri" panose="020F0502020204030204" pitchFamily="34" charset="0"/>
                          <a:ea typeface="+mn-ea"/>
                          <a:cs typeface="Calibri" panose="020F0502020204030204" pitchFamily="34" charset="0"/>
                        </a:rPr>
                        <a:t>et al., J. Cell Physiol. </a:t>
                      </a:r>
                      <a:r>
                        <a:rPr lang="en-US" sz="1400" b="1" kern="1200" dirty="0">
                          <a:solidFill>
                            <a:schemeClr val="dk1"/>
                          </a:solidFill>
                          <a:effectLst/>
                          <a:latin typeface="Calibri" panose="020F0502020204030204" pitchFamily="34" charset="0"/>
                          <a:ea typeface="+mn-ea"/>
                          <a:cs typeface="Calibri" panose="020F0502020204030204" pitchFamily="34" charset="0"/>
                        </a:rPr>
                        <a:t>2018 </a:t>
                      </a:r>
                      <a:endParaRPr lang="it-IT" sz="1400" b="1" kern="1200" dirty="0">
                        <a:solidFill>
                          <a:schemeClr val="dk1"/>
                        </a:solidFill>
                        <a:effectLst/>
                        <a:latin typeface="Calibri" panose="020F0502020204030204" pitchFamily="34" charset="0"/>
                        <a:ea typeface="+mn-ea"/>
                        <a:cs typeface="Calibri" panose="020F0502020204030204" pitchFamily="34" charset="0"/>
                      </a:endParaRPr>
                    </a:p>
                    <a:p>
                      <a:pPr marL="0" algn="ctr" defTabSz="457200" rtl="0" eaLnBrk="1" latinLnBrk="0" hangingPunct="1"/>
                      <a:r>
                        <a:rPr lang="en-US" sz="1400" b="1" kern="1200" dirty="0">
                          <a:solidFill>
                            <a:schemeClr val="dk1"/>
                          </a:solidFill>
                          <a:effectLst/>
                          <a:latin typeface="Calibri" panose="020F0502020204030204" pitchFamily="34" charset="0"/>
                          <a:ea typeface="+mn-ea"/>
                          <a:cs typeface="Calibri" panose="020F0502020204030204" pitchFamily="34" charset="0"/>
                        </a:rPr>
                        <a:t>Morciano </a:t>
                      </a:r>
                      <a:r>
                        <a:rPr lang="en-US" sz="1400" b="1" i="1" kern="1200" dirty="0">
                          <a:solidFill>
                            <a:schemeClr val="dk1"/>
                          </a:solidFill>
                          <a:effectLst/>
                          <a:latin typeface="Calibri" panose="020F0502020204030204" pitchFamily="34" charset="0"/>
                          <a:ea typeface="+mn-ea"/>
                          <a:cs typeface="Calibri" panose="020F0502020204030204" pitchFamily="34" charset="0"/>
                        </a:rPr>
                        <a:t>et al., </a:t>
                      </a:r>
                      <a:r>
                        <a:rPr lang="en-US" sz="1400" b="1" i="1" kern="1200" dirty="0" err="1">
                          <a:solidFill>
                            <a:schemeClr val="dk1"/>
                          </a:solidFill>
                          <a:effectLst/>
                          <a:latin typeface="Calibri" panose="020F0502020204030204" pitchFamily="34" charset="0"/>
                          <a:ea typeface="+mn-ea"/>
                          <a:cs typeface="Calibri" panose="020F0502020204030204" pitchFamily="34" charset="0"/>
                        </a:rPr>
                        <a:t>Radiat</a:t>
                      </a:r>
                      <a:r>
                        <a:rPr lang="en-US" sz="1400" b="1" i="1" kern="1200" dirty="0">
                          <a:solidFill>
                            <a:schemeClr val="dk1"/>
                          </a:solidFill>
                          <a:effectLst/>
                          <a:latin typeface="Calibri" panose="020F0502020204030204" pitchFamily="34" charset="0"/>
                          <a:ea typeface="+mn-ea"/>
                          <a:cs typeface="Calibri" panose="020F0502020204030204" pitchFamily="34" charset="0"/>
                        </a:rPr>
                        <a:t>. Res. </a:t>
                      </a:r>
                      <a:r>
                        <a:rPr lang="en-US" sz="1400" b="1" kern="1200" dirty="0">
                          <a:solidFill>
                            <a:schemeClr val="dk1"/>
                          </a:solidFill>
                          <a:effectLst/>
                          <a:latin typeface="Calibri" panose="020F0502020204030204" pitchFamily="34" charset="0"/>
                          <a:ea typeface="+mn-ea"/>
                          <a:cs typeface="Calibri" panose="020F0502020204030204" pitchFamily="34" charset="0"/>
                        </a:rPr>
                        <a:t>2018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Esposito </a:t>
                      </a:r>
                      <a:r>
                        <a:rPr lang="en-US" sz="1400" b="1" i="1" kern="1200" dirty="0">
                          <a:solidFill>
                            <a:schemeClr val="dk1"/>
                          </a:solidFill>
                          <a:effectLst/>
                          <a:latin typeface="+mn-lt"/>
                          <a:ea typeface="+mn-ea"/>
                          <a:cs typeface="+mn-cs"/>
                        </a:rPr>
                        <a:t>et al., </a:t>
                      </a:r>
                      <a:r>
                        <a:rPr lang="it-IT" sz="1400" b="1" i="1" kern="1200" dirty="0">
                          <a:solidFill>
                            <a:schemeClr val="dk1"/>
                          </a:solidFill>
                          <a:effectLst/>
                          <a:latin typeface="+mn-lt"/>
                          <a:ea typeface="+mn-ea"/>
                          <a:cs typeface="+mn-cs"/>
                        </a:rPr>
                        <a:t>Front </a:t>
                      </a:r>
                      <a:r>
                        <a:rPr lang="en-US" sz="1400" b="1" i="1" kern="1200" dirty="0">
                          <a:solidFill>
                            <a:schemeClr val="dk1"/>
                          </a:solidFill>
                          <a:effectLst/>
                          <a:latin typeface="+mn-lt"/>
                          <a:ea typeface="+mn-ea"/>
                          <a:cs typeface="+mn-cs"/>
                        </a:rPr>
                        <a:t>Public Health </a:t>
                      </a:r>
                      <a:r>
                        <a:rPr lang="en-US" sz="1400" b="1" kern="1200" dirty="0">
                          <a:solidFill>
                            <a:schemeClr val="dk1"/>
                          </a:solidFill>
                          <a:effectLst/>
                          <a:latin typeface="+mn-lt"/>
                          <a:ea typeface="+mn-ea"/>
                          <a:cs typeface="+mn-cs"/>
                        </a:rPr>
                        <a:t>2020</a:t>
                      </a:r>
                    </a:p>
                    <a:p>
                      <a:pPr marL="71755" marR="0" lvl="0" indent="-71755" algn="ctr" defTabSz="914400" rtl="0" eaLnBrk="1" fontAlgn="auto" latinLnBrk="0" hangingPunct="1">
                        <a:lnSpc>
                          <a:spcPts val="1100"/>
                        </a:lnSpc>
                        <a:spcBef>
                          <a:spcPts val="200"/>
                        </a:spcBef>
                        <a:spcAft>
                          <a:spcPts val="400"/>
                        </a:spcAft>
                        <a:buClrTx/>
                        <a:buSzTx/>
                        <a:buFontTx/>
                        <a:buNone/>
                        <a:tabLst/>
                        <a:defRPr/>
                      </a:pPr>
                      <a:endParaRPr lang="it-IT" sz="1400" b="1" kern="1200" dirty="0">
                        <a:solidFill>
                          <a:schemeClr val="dk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31185317"/>
                  </a:ext>
                </a:extLst>
              </a:tr>
              <a:tr h="373714">
                <a:tc>
                  <a:txBody>
                    <a:bodyPr/>
                    <a:lstStyle/>
                    <a:p>
                      <a:pPr marL="0" algn="l" defTabSz="457200" rtl="0" eaLnBrk="1" latinLnBrk="0" hangingPunct="1"/>
                      <a:r>
                        <a:rPr lang="it-IT" sz="1400" b="1" i="1" kern="1200" dirty="0">
                          <a:solidFill>
                            <a:schemeClr val="dk1"/>
                          </a:solidFill>
                          <a:effectLst/>
                          <a:latin typeface="Calibri" panose="020F0502020204030204" pitchFamily="34" charset="0"/>
                          <a:ea typeface="+mn-ea"/>
                          <a:cs typeface="Calibri" panose="020F0502020204030204" pitchFamily="34" charset="0"/>
                        </a:rPr>
                        <a:t>Drosophila melanogaster</a:t>
                      </a:r>
                    </a:p>
                    <a:p>
                      <a:pPr marL="0" algn="l" defTabSz="457200" rtl="0" eaLnBrk="1" latinLnBrk="0" hangingPunct="1"/>
                      <a:r>
                        <a:rPr lang="it-IT" sz="1400" b="0" kern="1200" dirty="0">
                          <a:solidFill>
                            <a:schemeClr val="dk1"/>
                          </a:solidFill>
                          <a:effectLst/>
                          <a:latin typeface="Calibri" panose="020F0502020204030204" pitchFamily="34" charset="0"/>
                          <a:ea typeface="+mn-ea"/>
                          <a:cs typeface="Calibri" panose="020F0502020204030204" pitchFamily="34" charset="0"/>
                        </a:rPr>
                        <a:t>(</a:t>
                      </a:r>
                      <a:r>
                        <a:rPr lang="it-IT" sz="1400" b="0" i="1" kern="1200" dirty="0">
                          <a:solidFill>
                            <a:schemeClr val="dk1"/>
                          </a:solidFill>
                          <a:effectLst/>
                          <a:latin typeface="Calibri" panose="020F0502020204030204" pitchFamily="34" charset="0"/>
                          <a:ea typeface="+mn-ea"/>
                          <a:cs typeface="Calibri" panose="020F0502020204030204" pitchFamily="34" charset="0"/>
                        </a:rPr>
                        <a:t>RRE: </a:t>
                      </a:r>
                      <a:r>
                        <a:rPr lang="it-IT" sz="1400" i="1" kern="1200" dirty="0" err="1">
                          <a:solidFill>
                            <a:schemeClr val="dk1"/>
                          </a:solidFill>
                          <a:latin typeface="Calibri" panose="020F0502020204030204" pitchFamily="34" charset="0"/>
                          <a:ea typeface="+mn-ea"/>
                          <a:cs typeface="Calibri" panose="020F0502020204030204" pitchFamily="34" charset="0"/>
                        </a:rPr>
                        <a:t>external</a:t>
                      </a:r>
                      <a:r>
                        <a:rPr lang="it-IT" sz="1400" i="1" kern="1200" dirty="0">
                          <a:solidFill>
                            <a:schemeClr val="dk1"/>
                          </a:solidFill>
                          <a:latin typeface="Calibri" panose="020F0502020204030204" pitchFamily="34" charset="0"/>
                          <a:ea typeface="+mn-ea"/>
                          <a:cs typeface="Calibri" panose="020F0502020204030204" pitchFamily="34" charset="0"/>
                        </a:rPr>
                        <a:t> LNGS laboratory</a:t>
                      </a:r>
                      <a:r>
                        <a:rPr lang="it-IT" sz="1400" b="0" kern="1200" dirty="0">
                          <a:solidFill>
                            <a:schemeClr val="dk1"/>
                          </a:solidFill>
                          <a:effectLst/>
                          <a:latin typeface="Calibri" panose="020F0502020204030204" pitchFamily="34" charset="0"/>
                          <a:ea typeface="+mn-ea"/>
                          <a:cs typeface="Calibri" panose="020F0502020204030204" pitchFamily="34" charset="0"/>
                        </a:rPr>
                        <a:t>)</a:t>
                      </a:r>
                    </a:p>
                  </a:txBody>
                  <a:tcPr anchor="ctr"/>
                </a:tc>
                <a:tc>
                  <a:txBody>
                    <a:bodyPr/>
                    <a:lstStyle/>
                    <a:p>
                      <a:pPr marL="0" algn="ctr" defTabSz="914400" rtl="0" eaLnBrk="1" latinLnBrk="0" hangingPunct="1"/>
                      <a:r>
                        <a:rPr lang="en-US" sz="1400" b="1" kern="1200" dirty="0">
                          <a:solidFill>
                            <a:schemeClr val="dk1"/>
                          </a:solidFill>
                          <a:effectLst/>
                          <a:latin typeface="Calibri" panose="020F0502020204030204" pitchFamily="34" charset="0"/>
                          <a:ea typeface="+mn-ea"/>
                          <a:cs typeface="Calibri" panose="020F0502020204030204" pitchFamily="34" charset="0"/>
                        </a:rPr>
                        <a:t>Chromosome breaks</a:t>
                      </a:r>
                    </a:p>
                    <a:p>
                      <a:pPr marL="0" algn="ctr" defTabSz="914400" rtl="0" eaLnBrk="1" latinLnBrk="0" hangingPunct="1"/>
                      <a:r>
                        <a:rPr lang="en-US" sz="1400" b="1" kern="1200" dirty="0">
                          <a:solidFill>
                            <a:schemeClr val="dk1"/>
                          </a:solidFill>
                          <a:effectLst/>
                          <a:latin typeface="Calibri" panose="020F0502020204030204" pitchFamily="34" charset="0"/>
                          <a:ea typeface="+mn-ea"/>
                          <a:cs typeface="Calibri" panose="020F0502020204030204" pitchFamily="34" charset="0"/>
                        </a:rPr>
                        <a:t>DNA repair (</a:t>
                      </a:r>
                      <a:r>
                        <a:rPr lang="en-US" sz="1400" b="1" i="1" kern="1200" dirty="0">
                          <a:solidFill>
                            <a:schemeClr val="dk1"/>
                          </a:solidFill>
                          <a:effectLst/>
                          <a:latin typeface="Calibri" panose="020F0502020204030204" pitchFamily="34" charset="0"/>
                          <a:ea typeface="+mn-ea"/>
                          <a:cs typeface="Calibri" panose="020F0502020204030204" pitchFamily="34" charset="0"/>
                        </a:rPr>
                        <a:t>mutants</a:t>
                      </a:r>
                      <a:r>
                        <a:rPr lang="en-US" sz="1400" b="1" kern="1200" dirty="0">
                          <a:solidFill>
                            <a:schemeClr val="dk1"/>
                          </a:solidFill>
                          <a:effectLst/>
                          <a:latin typeface="Calibri" panose="020F0502020204030204" pitchFamily="34" charset="0"/>
                          <a:ea typeface="+mn-ea"/>
                          <a:cs typeface="Calibri" panose="020F050202020403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err="1">
                          <a:solidFill>
                            <a:schemeClr val="dk1"/>
                          </a:solidFill>
                          <a:effectLst/>
                          <a:latin typeface="+mn-lt"/>
                          <a:ea typeface="+mn-ea"/>
                          <a:cs typeface="+mn-cs"/>
                        </a:rPr>
                        <a:t>Porrazzo</a:t>
                      </a:r>
                      <a:r>
                        <a:rPr lang="en-US" sz="1400" b="1" kern="1200" dirty="0">
                          <a:solidFill>
                            <a:schemeClr val="dk1"/>
                          </a:solidFill>
                          <a:effectLst/>
                          <a:latin typeface="+mn-lt"/>
                          <a:ea typeface="+mn-ea"/>
                          <a:cs typeface="+mn-cs"/>
                        </a:rPr>
                        <a:t> </a:t>
                      </a:r>
                      <a:r>
                        <a:rPr lang="en-US" sz="1400" b="1" i="1" kern="1200" dirty="0">
                          <a:solidFill>
                            <a:schemeClr val="dk1"/>
                          </a:solidFill>
                          <a:effectLst/>
                          <a:latin typeface="+mn-lt"/>
                          <a:ea typeface="+mn-ea"/>
                          <a:cs typeface="+mn-cs"/>
                        </a:rPr>
                        <a:t>et al., Int. J. Mol. Sci. </a:t>
                      </a:r>
                      <a:r>
                        <a:rPr lang="en-US" sz="1400" b="1" kern="1200" dirty="0">
                          <a:solidFill>
                            <a:schemeClr val="dk1"/>
                          </a:solidFill>
                          <a:effectLst/>
                          <a:latin typeface="+mn-lt"/>
                          <a:ea typeface="+mn-ea"/>
                          <a:cs typeface="+mn-cs"/>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Morciano </a:t>
                      </a:r>
                      <a:r>
                        <a:rPr lang="en-US" sz="1400" b="1" i="1" kern="1200" dirty="0">
                          <a:solidFill>
                            <a:schemeClr val="dk1"/>
                          </a:solidFill>
                          <a:effectLst/>
                          <a:latin typeface="+mn-lt"/>
                          <a:ea typeface="+mn-ea"/>
                          <a:cs typeface="+mn-cs"/>
                        </a:rPr>
                        <a:t>et al., Frontiers in Physics </a:t>
                      </a:r>
                      <a:r>
                        <a:rPr lang="en-US" sz="1400" b="1" kern="1200" dirty="0">
                          <a:solidFill>
                            <a:schemeClr val="dk1"/>
                          </a:solidFill>
                          <a:effectLst/>
                          <a:latin typeface="+mn-lt"/>
                          <a:ea typeface="+mn-ea"/>
                          <a:cs typeface="+mn-cs"/>
                        </a:rPr>
                        <a:t>2023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err="1">
                          <a:solidFill>
                            <a:schemeClr val="dk1"/>
                          </a:solidFill>
                          <a:effectLst/>
                          <a:latin typeface="+mn-lt"/>
                          <a:ea typeface="+mn-ea"/>
                          <a:cs typeface="+mn-cs"/>
                        </a:rPr>
                        <a:t>Ampollini</a:t>
                      </a:r>
                      <a:r>
                        <a:rPr lang="en-US" sz="1400" b="1" kern="1200" dirty="0">
                          <a:solidFill>
                            <a:schemeClr val="dk1"/>
                          </a:solidFill>
                          <a:effectLst/>
                          <a:latin typeface="+mn-lt"/>
                          <a:ea typeface="+mn-ea"/>
                          <a:cs typeface="+mn-cs"/>
                        </a:rPr>
                        <a:t> M. </a:t>
                      </a:r>
                      <a:r>
                        <a:rPr lang="en-US" sz="1400" b="1" i="1" kern="1200" dirty="0">
                          <a:solidFill>
                            <a:schemeClr val="dk1"/>
                          </a:solidFill>
                          <a:effectLst/>
                          <a:latin typeface="+mn-lt"/>
                          <a:ea typeface="+mn-ea"/>
                          <a:cs typeface="+mn-cs"/>
                        </a:rPr>
                        <a:t>et</a:t>
                      </a:r>
                      <a:r>
                        <a:rPr lang="en-US" sz="1400" b="1" i="1" kern="1200" baseline="0" dirty="0">
                          <a:solidFill>
                            <a:schemeClr val="dk1"/>
                          </a:solidFill>
                          <a:effectLst/>
                          <a:latin typeface="+mn-lt"/>
                          <a:ea typeface="+mn-ea"/>
                          <a:cs typeface="+mn-cs"/>
                        </a:rPr>
                        <a:t> al  </a:t>
                      </a:r>
                      <a:r>
                        <a:rPr lang="en-US" sz="1400" b="1" i="1" kern="1200" dirty="0">
                          <a:solidFill>
                            <a:schemeClr val="dk1"/>
                          </a:solidFill>
                          <a:effectLst/>
                          <a:latin typeface="+mn-lt"/>
                          <a:ea typeface="+mn-ea"/>
                          <a:cs typeface="+mn-cs"/>
                        </a:rPr>
                        <a:t>Frontiers in Physics </a:t>
                      </a:r>
                      <a:r>
                        <a:rPr lang="en-US" sz="1400" b="1" kern="1200" dirty="0">
                          <a:solidFill>
                            <a:schemeClr val="dk1"/>
                          </a:solidFill>
                          <a:effectLst/>
                          <a:latin typeface="+mn-lt"/>
                          <a:ea typeface="+mn-ea"/>
                          <a:cs typeface="+mn-cs"/>
                        </a:rPr>
                        <a:t>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587178418"/>
                  </a:ext>
                </a:extLst>
              </a:tr>
            </a:tbl>
          </a:graphicData>
        </a:graphic>
      </p:graphicFrame>
      <p:sp>
        <p:nvSpPr>
          <p:cNvPr id="12" name="CasellaDiTesto 11"/>
          <p:cNvSpPr txBox="1"/>
          <p:nvPr/>
        </p:nvSpPr>
        <p:spPr>
          <a:xfrm>
            <a:off x="8523864" y="132987"/>
            <a:ext cx="3467318"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chemeClr val="bg1"/>
                </a:solidFill>
                <a:effectLst/>
                <a:uLnTx/>
                <a:uFillTx/>
                <a:latin typeface="Calibri" panose="020F0502020204030204"/>
                <a:ea typeface="+mn-ea"/>
                <a:cs typeface="+mn-cs"/>
              </a:rPr>
              <a:t>LRE</a:t>
            </a:r>
            <a:r>
              <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rPr>
              <a:t>: Low Radiation Environment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chemeClr val="bg1"/>
                </a:solidFill>
                <a:effectLst/>
                <a:uLnTx/>
                <a:uFillTx/>
                <a:latin typeface="Calibri" panose="020F0502020204030204"/>
                <a:ea typeface="+mn-ea"/>
                <a:cs typeface="+mn-cs"/>
              </a:rPr>
              <a:t>RRE</a:t>
            </a:r>
            <a:r>
              <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rPr>
              <a:t>: Reference Radiation Environment</a:t>
            </a:r>
            <a:endParaRPr kumimoji="0" lang="it-IT" sz="1600" b="0" i="1"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3" name="CasellaDiTesto 12"/>
          <p:cNvSpPr txBox="1"/>
          <p:nvPr/>
        </p:nvSpPr>
        <p:spPr>
          <a:xfrm rot="16200000">
            <a:off x="175000" y="5483046"/>
            <a:ext cx="6316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dirty="0">
                <a:solidFill>
                  <a:schemeClr val="accent2">
                    <a:lumMod val="50000"/>
                  </a:schemeClr>
                </a:solidFill>
                <a:latin typeface="Calibri" panose="020F0502020204030204"/>
              </a:rPr>
              <a:t>Fly</a:t>
            </a:r>
            <a:endParaRPr kumimoji="0" lang="it-IT" sz="2000" b="1"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endParaRPr>
          </a:p>
        </p:txBody>
      </p:sp>
      <p:sp>
        <p:nvSpPr>
          <p:cNvPr id="16" name="CasellaDiTesto 15"/>
          <p:cNvSpPr txBox="1"/>
          <p:nvPr/>
        </p:nvSpPr>
        <p:spPr>
          <a:xfrm>
            <a:off x="776066" y="180758"/>
            <a:ext cx="6895606" cy="461665"/>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bg1"/>
                </a:solidFill>
                <a:effectLst/>
                <a:uLnTx/>
                <a:uFillTx/>
                <a:latin typeface="Calibri" panose="020F0502020204030204"/>
                <a:ea typeface="+mn-ea"/>
                <a:cs typeface="+mn-cs"/>
              </a:rPr>
              <a:t>Summary of </a:t>
            </a:r>
            <a:r>
              <a:rPr kumimoji="0" lang="it-IT" sz="2400" b="1" i="1" u="none" strike="noStrike" kern="1200" cap="none" spc="0" normalizeH="0" baseline="0" noProof="0" dirty="0">
                <a:ln>
                  <a:noFill/>
                </a:ln>
                <a:solidFill>
                  <a:schemeClr val="bg1"/>
                </a:solidFill>
                <a:effectLst/>
                <a:uLnTx/>
                <a:uFillTx/>
                <a:latin typeface="Calibri" panose="020F0502020204030204"/>
                <a:ea typeface="+mn-ea"/>
                <a:cs typeface="+mn-cs"/>
              </a:rPr>
              <a:t>in vitro </a:t>
            </a:r>
            <a:r>
              <a:rPr kumimoji="0" lang="it-IT" sz="2400" b="1" u="none" strike="noStrike" kern="1200" cap="none" spc="0" normalizeH="0" baseline="0" noProof="0" dirty="0">
                <a:ln>
                  <a:noFill/>
                </a:ln>
                <a:solidFill>
                  <a:schemeClr val="bg1"/>
                </a:solidFill>
                <a:effectLst/>
                <a:uLnTx/>
                <a:uFillTx/>
                <a:latin typeface="Calibri" panose="020F0502020204030204"/>
                <a:ea typeface="+mn-ea"/>
                <a:cs typeface="+mn-cs"/>
              </a:rPr>
              <a:t>and</a:t>
            </a:r>
            <a:r>
              <a:rPr kumimoji="0" lang="it-IT" sz="2400" b="1" i="1" u="none" strike="noStrike" kern="1200" cap="none" spc="0" normalizeH="0" baseline="0" noProof="0" dirty="0">
                <a:ln>
                  <a:noFill/>
                </a:ln>
                <a:solidFill>
                  <a:schemeClr val="bg1"/>
                </a:solidFill>
                <a:effectLst/>
                <a:uLnTx/>
                <a:uFillTx/>
                <a:latin typeface="Calibri" panose="020F0502020204030204"/>
                <a:ea typeface="+mn-ea"/>
                <a:cs typeface="+mn-cs"/>
              </a:rPr>
              <a:t> in vivo </a:t>
            </a:r>
            <a:r>
              <a:rPr kumimoji="0" lang="it-IT" sz="2400" b="1" i="0" u="none" strike="noStrike" kern="1200" cap="none" spc="0" normalizeH="0" baseline="0" noProof="0" dirty="0">
                <a:ln>
                  <a:noFill/>
                </a:ln>
                <a:solidFill>
                  <a:schemeClr val="bg1"/>
                </a:solidFill>
                <a:effectLst/>
                <a:uLnTx/>
                <a:uFillTx/>
                <a:latin typeface="Calibri" panose="020F0502020204030204"/>
                <a:ea typeface="+mn-ea"/>
                <a:cs typeface="+mn-cs"/>
              </a:rPr>
              <a:t>experiments at LNGS</a:t>
            </a:r>
          </a:p>
        </p:txBody>
      </p:sp>
      <p:sp>
        <p:nvSpPr>
          <p:cNvPr id="14" name="CasellaDiTesto 13"/>
          <p:cNvSpPr txBox="1"/>
          <p:nvPr/>
        </p:nvSpPr>
        <p:spPr>
          <a:xfrm rot="16200000">
            <a:off x="-1014611" y="3048187"/>
            <a:ext cx="29517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Cultured mammalian cells</a:t>
            </a:r>
          </a:p>
        </p:txBody>
      </p:sp>
      <p:sp>
        <p:nvSpPr>
          <p:cNvPr id="3" name="CasellaDiTesto 2">
            <a:extLst>
              <a:ext uri="{FF2B5EF4-FFF2-40B4-BE49-F238E27FC236}">
                <a16:creationId xmlns:a16="http://schemas.microsoft.com/office/drawing/2014/main" id="{4E7FD0AC-FFA1-2E42-186C-21A1FC3B09B8}"/>
              </a:ext>
            </a:extLst>
          </p:cNvPr>
          <p:cNvSpPr txBox="1"/>
          <p:nvPr/>
        </p:nvSpPr>
        <p:spPr>
          <a:xfrm rot="16200000">
            <a:off x="-68930" y="785072"/>
            <a:ext cx="1119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chemeClr val="accent2"/>
                </a:solidFill>
                <a:effectLst/>
                <a:uLnTx/>
                <a:uFillTx/>
                <a:latin typeface="Calibri" panose="020F0502020204030204"/>
                <a:ea typeface="+mn-ea"/>
                <a:cs typeface="+mn-cs"/>
              </a:rPr>
              <a:t>Yeast</a:t>
            </a:r>
          </a:p>
        </p:txBody>
      </p:sp>
    </p:spTree>
    <p:extLst>
      <p:ext uri="{BB962C8B-B14F-4D97-AF65-F5344CB8AC3E}">
        <p14:creationId xmlns:p14="http://schemas.microsoft.com/office/powerpoint/2010/main" val="684533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D85BC29-F799-E8C5-4868-CBDA602EF7B3}"/>
              </a:ext>
            </a:extLst>
          </p:cNvPr>
          <p:cNvSpPr txBox="1">
            <a:spLocks/>
          </p:cNvSpPr>
          <p:nvPr/>
        </p:nvSpPr>
        <p:spPr>
          <a:xfrm>
            <a:off x="2139473" y="0"/>
            <a:ext cx="8015408" cy="1506046"/>
          </a:xfrm>
          <a:prstGeom prst="rect">
            <a:avLst/>
          </a:prstGeom>
        </p:spPr>
        <p:txBody>
          <a:bodyPr>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000" b="1" dirty="0">
                <a:solidFill>
                  <a:schemeClr val="bg2">
                    <a:lumMod val="50000"/>
                  </a:schemeClr>
                </a:solidFill>
              </a:rPr>
              <a:t>The DISCOVER22 experiment</a:t>
            </a:r>
          </a:p>
          <a:p>
            <a:pPr algn="ctr"/>
            <a:r>
              <a:rPr lang="en-US" sz="1600" dirty="0">
                <a:solidFill>
                  <a:schemeClr val="bg2">
                    <a:lumMod val="50000"/>
                  </a:schemeClr>
                </a:solidFill>
                <a:effectLst>
                  <a:outerShdw blurRad="38100" dist="38100" dir="2700000" algn="tl">
                    <a:srgbClr val="C0C0C0"/>
                  </a:outerShdw>
                </a:effectLst>
              </a:rPr>
              <a:t>“</a:t>
            </a:r>
            <a:r>
              <a:rPr lang="en-US" sz="1600" dirty="0">
                <a:solidFill>
                  <a:schemeClr val="bg2">
                    <a:lumMod val="50000"/>
                  </a:schemeClr>
                </a:solidFill>
              </a:rPr>
              <a:t>DNA Damage and Immune System COoperation in </a:t>
            </a:r>
          </a:p>
          <a:p>
            <a:pPr algn="ctr"/>
            <a:r>
              <a:rPr lang="en-US" sz="1600" dirty="0">
                <a:solidFill>
                  <a:schemeClr val="bg2">
                    <a:lumMod val="50000"/>
                  </a:schemeClr>
                </a:solidFill>
              </a:rPr>
              <a:t>VEry low Radiation environment”</a:t>
            </a:r>
            <a:endParaRPr lang="it-IT" sz="1600" dirty="0">
              <a:solidFill>
                <a:schemeClr val="bg2">
                  <a:lumMod val="50000"/>
                </a:schemeClr>
              </a:solidFill>
            </a:endParaRPr>
          </a:p>
          <a:p>
            <a:pPr algn="ctr"/>
            <a:endParaRPr lang="it-IT" sz="4000" dirty="0">
              <a:solidFill>
                <a:schemeClr val="bg2">
                  <a:lumMod val="50000"/>
                </a:schemeClr>
              </a:solidFill>
            </a:endParaRPr>
          </a:p>
        </p:txBody>
      </p:sp>
      <p:sp>
        <p:nvSpPr>
          <p:cNvPr id="7" name="Rettangolo 6">
            <a:extLst>
              <a:ext uri="{FF2B5EF4-FFF2-40B4-BE49-F238E27FC236}">
                <a16:creationId xmlns:a16="http://schemas.microsoft.com/office/drawing/2014/main" id="{4A726B0D-BDF8-D75F-5159-AB986217D5A5}"/>
              </a:ext>
            </a:extLst>
          </p:cNvPr>
          <p:cNvSpPr/>
          <p:nvPr/>
        </p:nvSpPr>
        <p:spPr>
          <a:xfrm>
            <a:off x="2551066" y="1540957"/>
            <a:ext cx="7853433" cy="369332"/>
          </a:xfrm>
          <a:prstGeom prst="rect">
            <a:avLst/>
          </a:prstGeom>
        </p:spPr>
        <p:txBody>
          <a:bodyPr wrap="square">
            <a:spAutoFit/>
          </a:bodyPr>
          <a:lstStyle/>
          <a:p>
            <a:pPr marL="228600" algn="just">
              <a:spcAft>
                <a:spcPts val="0"/>
              </a:spcAft>
            </a:pPr>
            <a:r>
              <a:rPr lang="en-GB" dirty="0">
                <a:solidFill>
                  <a:srgbClr val="000000"/>
                </a:solidFill>
                <a:latin typeface="Century Gothic" panose="020B0502020202020204" pitchFamily="34" charset="0"/>
                <a:ea typeface="Times New Roman" panose="02020603050405020304" pitchFamily="18" charset="0"/>
              </a:rPr>
              <a:t>Interdisciplinary experiment divided in three work packages (WP)</a:t>
            </a:r>
            <a:endParaRPr lang="it-IT" dirty="0">
              <a:solidFill>
                <a:srgbClr val="538135"/>
              </a:solidFill>
              <a:latin typeface="Century Gothic" panose="020B0502020202020204" pitchFamily="34" charset="0"/>
              <a:ea typeface="Times New Roman" panose="02020603050405020304" pitchFamily="18" charset="0"/>
            </a:endParaRPr>
          </a:p>
        </p:txBody>
      </p:sp>
      <p:grpSp>
        <p:nvGrpSpPr>
          <p:cNvPr id="27" name="Gruppo 26">
            <a:extLst>
              <a:ext uri="{FF2B5EF4-FFF2-40B4-BE49-F238E27FC236}">
                <a16:creationId xmlns:a16="http://schemas.microsoft.com/office/drawing/2014/main" id="{B645A29F-306E-CB1C-5BFC-5C354D58844A}"/>
              </a:ext>
            </a:extLst>
          </p:cNvPr>
          <p:cNvGrpSpPr/>
          <p:nvPr/>
        </p:nvGrpSpPr>
        <p:grpSpPr>
          <a:xfrm>
            <a:off x="506380" y="1971101"/>
            <a:ext cx="11338427" cy="2433482"/>
            <a:chOff x="480530" y="1742709"/>
            <a:chExt cx="11338427" cy="2433482"/>
          </a:xfrm>
        </p:grpSpPr>
        <p:sp>
          <p:nvSpPr>
            <p:cNvPr id="6" name="Rettangolo 5">
              <a:extLst>
                <a:ext uri="{FF2B5EF4-FFF2-40B4-BE49-F238E27FC236}">
                  <a16:creationId xmlns:a16="http://schemas.microsoft.com/office/drawing/2014/main" id="{987A491D-A3E4-DA90-21E8-B2F737464448}"/>
                </a:ext>
              </a:extLst>
            </p:cNvPr>
            <p:cNvSpPr/>
            <p:nvPr/>
          </p:nvSpPr>
          <p:spPr>
            <a:xfrm>
              <a:off x="480530" y="1742709"/>
              <a:ext cx="11338427" cy="243348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34FA66B0-97AE-E192-D10F-BB0FE6164A3B}"/>
                </a:ext>
              </a:extLst>
            </p:cNvPr>
            <p:cNvSpPr/>
            <p:nvPr/>
          </p:nvSpPr>
          <p:spPr>
            <a:xfrm>
              <a:off x="706982" y="1834131"/>
              <a:ext cx="6409127" cy="400110"/>
            </a:xfrm>
            <a:prstGeom prst="rect">
              <a:avLst/>
            </a:prstGeom>
          </p:spPr>
          <p:txBody>
            <a:bodyPr wrap="none">
              <a:spAutoFit/>
            </a:bodyPr>
            <a:lstStyle/>
            <a:p>
              <a:pPr marL="228600" algn="just">
                <a:spcAft>
                  <a:spcPts val="0"/>
                </a:spcAft>
              </a:pPr>
              <a:r>
                <a:rPr lang="en-GB" sz="2000" dirty="0">
                  <a:solidFill>
                    <a:srgbClr val="000000"/>
                  </a:solidFill>
                  <a:latin typeface="Century Gothic" panose="020B0502020202020204" pitchFamily="34" charset="0"/>
                </a:rPr>
                <a:t>WP1: </a:t>
              </a:r>
              <a:r>
                <a:rPr lang="en-GB" sz="2000" dirty="0" err="1">
                  <a:solidFill>
                    <a:srgbClr val="000000"/>
                  </a:solidFill>
                  <a:latin typeface="Century Gothic" panose="020B0502020202020204" pitchFamily="34" charset="0"/>
                </a:rPr>
                <a:t>Radioimmunobiology</a:t>
              </a:r>
              <a:r>
                <a:rPr lang="en-GB" sz="2000" dirty="0">
                  <a:solidFill>
                    <a:srgbClr val="000000"/>
                  </a:solidFill>
                  <a:latin typeface="Century Gothic" panose="020B0502020202020204" pitchFamily="34" charset="0"/>
                </a:rPr>
                <a:t>: </a:t>
              </a:r>
              <a:r>
                <a:rPr lang="en-GB" sz="2000" i="1" dirty="0">
                  <a:solidFill>
                    <a:srgbClr val="000000"/>
                  </a:solidFill>
                  <a:latin typeface="Century Gothic" panose="020B0502020202020204" pitchFamily="34" charset="0"/>
                </a:rPr>
                <a:t>in vitro </a:t>
              </a:r>
              <a:r>
                <a:rPr lang="en-GB" sz="2000" dirty="0">
                  <a:solidFill>
                    <a:srgbClr val="000000"/>
                  </a:solidFill>
                  <a:latin typeface="Century Gothic" panose="020B0502020202020204" pitchFamily="34" charset="0"/>
                </a:rPr>
                <a:t>studies (cells)</a:t>
              </a:r>
            </a:p>
          </p:txBody>
        </p:sp>
        <p:sp>
          <p:nvSpPr>
            <p:cNvPr id="9" name="CasellaDiTesto 8">
              <a:extLst>
                <a:ext uri="{FF2B5EF4-FFF2-40B4-BE49-F238E27FC236}">
                  <a16:creationId xmlns:a16="http://schemas.microsoft.com/office/drawing/2014/main" id="{18F23FB7-772E-4217-55E7-D647FF8CA5A6}"/>
                </a:ext>
              </a:extLst>
            </p:cNvPr>
            <p:cNvSpPr txBox="1"/>
            <p:nvPr/>
          </p:nvSpPr>
          <p:spPr>
            <a:xfrm>
              <a:off x="1660520" y="2212564"/>
              <a:ext cx="5262979" cy="369332"/>
            </a:xfrm>
            <a:prstGeom prst="rect">
              <a:avLst/>
            </a:prstGeom>
            <a:noFill/>
          </p:spPr>
          <p:txBody>
            <a:bodyPr wrap="none" rtlCol="0">
              <a:spAutoFit/>
            </a:bodyPr>
            <a:lstStyle/>
            <a:p>
              <a:r>
                <a:rPr lang="it-IT" dirty="0">
                  <a:solidFill>
                    <a:srgbClr val="000000"/>
                  </a:solidFill>
                  <a:latin typeface="Century Gothic" panose="020B0502020202020204" pitchFamily="34" charset="0"/>
                </a:rPr>
                <a:t>Task 1.1 - Immune </a:t>
              </a:r>
              <a:r>
                <a:rPr lang="it-IT" dirty="0" err="1">
                  <a:solidFill>
                    <a:srgbClr val="000000"/>
                  </a:solidFill>
                  <a:latin typeface="Century Gothic" panose="020B0502020202020204" pitchFamily="34" charset="0"/>
                </a:rPr>
                <a:t>system</a:t>
              </a:r>
              <a:r>
                <a:rPr lang="it-IT" dirty="0">
                  <a:solidFill>
                    <a:srgbClr val="000000"/>
                  </a:solidFill>
                  <a:latin typeface="Century Gothic" panose="020B0502020202020204" pitchFamily="34" charset="0"/>
                </a:rPr>
                <a:t> </a:t>
              </a:r>
              <a:r>
                <a:rPr lang="it-IT" dirty="0" err="1">
                  <a:solidFill>
                    <a:srgbClr val="000000"/>
                  </a:solidFill>
                  <a:latin typeface="Century Gothic" panose="020B0502020202020204" pitchFamily="34" charset="0"/>
                </a:rPr>
                <a:t>pathway</a:t>
              </a:r>
              <a:r>
                <a:rPr lang="it-IT" dirty="0">
                  <a:solidFill>
                    <a:srgbClr val="000000"/>
                  </a:solidFill>
                  <a:latin typeface="Century Gothic" panose="020B0502020202020204" pitchFamily="34" charset="0"/>
                </a:rPr>
                <a:t> </a:t>
              </a:r>
              <a:r>
                <a:rPr lang="it-IT" dirty="0" err="1">
                  <a:solidFill>
                    <a:srgbClr val="000000"/>
                  </a:solidFill>
                  <a:latin typeface="Century Gothic" panose="020B0502020202020204" pitchFamily="34" charset="0"/>
                </a:rPr>
                <a:t>activation</a:t>
              </a:r>
              <a:endParaRPr lang="it-IT" dirty="0">
                <a:solidFill>
                  <a:srgbClr val="000000"/>
                </a:solidFill>
                <a:latin typeface="Century Gothic" panose="020B0502020202020204" pitchFamily="34" charset="0"/>
              </a:endParaRPr>
            </a:p>
          </p:txBody>
        </p:sp>
        <p:sp>
          <p:nvSpPr>
            <p:cNvPr id="10" name="CasellaDiTesto 9">
              <a:extLst>
                <a:ext uri="{FF2B5EF4-FFF2-40B4-BE49-F238E27FC236}">
                  <a16:creationId xmlns:a16="http://schemas.microsoft.com/office/drawing/2014/main" id="{CCF9D795-21C6-5838-8FFA-C9D438B6EF3D}"/>
                </a:ext>
              </a:extLst>
            </p:cNvPr>
            <p:cNvSpPr txBox="1"/>
            <p:nvPr/>
          </p:nvSpPr>
          <p:spPr>
            <a:xfrm>
              <a:off x="1620182" y="2600674"/>
              <a:ext cx="6455613" cy="369332"/>
            </a:xfrm>
            <a:prstGeom prst="rect">
              <a:avLst/>
            </a:prstGeom>
            <a:noFill/>
          </p:spPr>
          <p:txBody>
            <a:bodyPr wrap="none" rtlCol="0">
              <a:spAutoFit/>
            </a:bodyPr>
            <a:lstStyle/>
            <a:p>
              <a:r>
                <a:rPr lang="it-IT" dirty="0">
                  <a:solidFill>
                    <a:srgbClr val="000000"/>
                  </a:solidFill>
                  <a:latin typeface="Century Gothic" panose="020B0502020202020204" pitchFamily="34" charset="0"/>
                </a:rPr>
                <a:t>Task 1.2 - </a:t>
              </a:r>
              <a:r>
                <a:rPr lang="en-US" dirty="0">
                  <a:solidFill>
                    <a:srgbClr val="000000"/>
                  </a:solidFill>
                  <a:latin typeface="Century Gothic" panose="020B0502020202020204" pitchFamily="34" charset="0"/>
                </a:rPr>
                <a:t>Modulation of immune system’s differentiation </a:t>
              </a:r>
              <a:endParaRPr lang="it-IT" dirty="0">
                <a:solidFill>
                  <a:srgbClr val="000000"/>
                </a:solidFill>
                <a:latin typeface="Century Gothic" panose="020B0502020202020204" pitchFamily="34" charset="0"/>
              </a:endParaRPr>
            </a:p>
          </p:txBody>
        </p:sp>
        <p:grpSp>
          <p:nvGrpSpPr>
            <p:cNvPr id="11" name="Gruppo 10">
              <a:extLst>
                <a:ext uri="{FF2B5EF4-FFF2-40B4-BE49-F238E27FC236}">
                  <a16:creationId xmlns:a16="http://schemas.microsoft.com/office/drawing/2014/main" id="{E4405843-D38D-D939-B5EA-0971D836677C}"/>
                </a:ext>
              </a:extLst>
            </p:cNvPr>
            <p:cNvGrpSpPr/>
            <p:nvPr/>
          </p:nvGrpSpPr>
          <p:grpSpPr>
            <a:xfrm>
              <a:off x="572151" y="3239452"/>
              <a:ext cx="9464117" cy="744170"/>
              <a:chOff x="-730132" y="3684420"/>
              <a:chExt cx="9464117" cy="744170"/>
            </a:xfrm>
          </p:grpSpPr>
          <p:sp>
            <p:nvSpPr>
              <p:cNvPr id="12" name="Rettangolo 11">
                <a:extLst>
                  <a:ext uri="{FF2B5EF4-FFF2-40B4-BE49-F238E27FC236}">
                    <a16:creationId xmlns:a16="http://schemas.microsoft.com/office/drawing/2014/main" id="{F55AB4D2-F3A9-6DDE-4415-FEB2F4A090E9}"/>
                  </a:ext>
                </a:extLst>
              </p:cNvPr>
              <p:cNvSpPr/>
              <p:nvPr/>
            </p:nvSpPr>
            <p:spPr>
              <a:xfrm>
                <a:off x="-730132" y="3684420"/>
                <a:ext cx="5828840" cy="400110"/>
              </a:xfrm>
              <a:prstGeom prst="rect">
                <a:avLst/>
              </a:prstGeom>
            </p:spPr>
            <p:txBody>
              <a:bodyPr wrap="none">
                <a:spAutoFit/>
              </a:bodyPr>
              <a:lstStyle/>
              <a:p>
                <a:pPr marL="228600" algn="just">
                  <a:spcAft>
                    <a:spcPts val="0"/>
                  </a:spcAft>
                </a:pPr>
                <a:r>
                  <a:rPr lang="en-GB" sz="2000" dirty="0">
                    <a:solidFill>
                      <a:srgbClr val="000000"/>
                    </a:solidFill>
                    <a:latin typeface="Century Gothic" panose="020B0502020202020204" pitchFamily="34" charset="0"/>
                  </a:rPr>
                  <a:t>WP2: </a:t>
                </a:r>
                <a:r>
                  <a:rPr lang="en-GB" sz="2000" dirty="0" err="1">
                    <a:solidFill>
                      <a:srgbClr val="000000"/>
                    </a:solidFill>
                    <a:latin typeface="Century Gothic" panose="020B0502020202020204" pitchFamily="34" charset="0"/>
                  </a:rPr>
                  <a:t>Radioimmunobiology</a:t>
                </a:r>
                <a:r>
                  <a:rPr lang="en-GB" sz="2000" dirty="0">
                    <a:solidFill>
                      <a:srgbClr val="000000"/>
                    </a:solidFill>
                    <a:latin typeface="Century Gothic" panose="020B0502020202020204" pitchFamily="34" charset="0"/>
                  </a:rPr>
                  <a:t>: </a:t>
                </a:r>
                <a:r>
                  <a:rPr lang="en-GB" sz="2000" i="1" dirty="0">
                    <a:solidFill>
                      <a:srgbClr val="000000"/>
                    </a:solidFill>
                    <a:latin typeface="Century Gothic" panose="020B0502020202020204" pitchFamily="34" charset="0"/>
                  </a:rPr>
                  <a:t>in vivo </a:t>
                </a:r>
                <a:r>
                  <a:rPr lang="en-GB" sz="2000" dirty="0">
                    <a:solidFill>
                      <a:srgbClr val="000000"/>
                    </a:solidFill>
                    <a:latin typeface="Century Gothic" panose="020B0502020202020204" pitchFamily="34" charset="0"/>
                  </a:rPr>
                  <a:t>studies  </a:t>
                </a:r>
                <a:endParaRPr lang="it-IT" sz="2000" dirty="0">
                  <a:solidFill>
                    <a:srgbClr val="000000"/>
                  </a:solidFill>
                  <a:latin typeface="Century Gothic" panose="020B0502020202020204" pitchFamily="34" charset="0"/>
                </a:endParaRPr>
              </a:p>
            </p:txBody>
          </p:sp>
          <p:sp>
            <p:nvSpPr>
              <p:cNvPr id="13" name="CasellaDiTesto 12">
                <a:extLst>
                  <a:ext uri="{FF2B5EF4-FFF2-40B4-BE49-F238E27FC236}">
                    <a16:creationId xmlns:a16="http://schemas.microsoft.com/office/drawing/2014/main" id="{2692A5BC-5F77-64F2-093B-7D984C2D0340}"/>
                  </a:ext>
                </a:extLst>
              </p:cNvPr>
              <p:cNvSpPr txBox="1"/>
              <p:nvPr/>
            </p:nvSpPr>
            <p:spPr>
              <a:xfrm>
                <a:off x="317899" y="4059258"/>
                <a:ext cx="8416086" cy="369332"/>
              </a:xfrm>
              <a:prstGeom prst="rect">
                <a:avLst/>
              </a:prstGeom>
              <a:noFill/>
            </p:spPr>
            <p:txBody>
              <a:bodyPr wrap="none" rtlCol="0">
                <a:spAutoFit/>
              </a:bodyPr>
              <a:lstStyle/>
              <a:p>
                <a:r>
                  <a:rPr lang="it-IT" dirty="0">
                    <a:solidFill>
                      <a:srgbClr val="000000"/>
                    </a:solidFill>
                    <a:latin typeface="Century Gothic" panose="020B0502020202020204" pitchFamily="34" charset="0"/>
                  </a:rPr>
                  <a:t>Task 2.1 – Analysis of the immune system </a:t>
                </a:r>
                <a:r>
                  <a:rPr lang="it-IT" dirty="0" err="1">
                    <a:solidFill>
                      <a:srgbClr val="000000"/>
                    </a:solidFill>
                    <a:latin typeface="Century Gothic" panose="020B0502020202020204" pitchFamily="34" charset="0"/>
                  </a:rPr>
                  <a:t>genes</a:t>
                </a:r>
                <a:r>
                  <a:rPr lang="it-IT" dirty="0">
                    <a:solidFill>
                      <a:srgbClr val="000000"/>
                    </a:solidFill>
                    <a:latin typeface="Century Gothic" panose="020B0502020202020204" pitchFamily="34" charset="0"/>
                  </a:rPr>
                  <a:t> in </a:t>
                </a:r>
                <a:r>
                  <a:rPr lang="it-IT" dirty="0" err="1">
                    <a:solidFill>
                      <a:srgbClr val="000000"/>
                    </a:solidFill>
                    <a:latin typeface="Century Gothic" panose="020B0502020202020204" pitchFamily="34" charset="0"/>
                  </a:rPr>
                  <a:t>fruit</a:t>
                </a:r>
                <a:r>
                  <a:rPr lang="it-IT" dirty="0">
                    <a:solidFill>
                      <a:srgbClr val="000000"/>
                    </a:solidFill>
                    <a:latin typeface="Century Gothic" panose="020B0502020202020204" pitchFamily="34" charset="0"/>
                  </a:rPr>
                  <a:t> </a:t>
                </a:r>
                <a:r>
                  <a:rPr lang="it-IT" dirty="0" err="1">
                    <a:solidFill>
                      <a:srgbClr val="000000"/>
                    </a:solidFill>
                    <a:latin typeface="Century Gothic" panose="020B0502020202020204" pitchFamily="34" charset="0"/>
                  </a:rPr>
                  <a:t>fly</a:t>
                </a:r>
                <a:r>
                  <a:rPr lang="it-IT" dirty="0">
                    <a:solidFill>
                      <a:srgbClr val="000000"/>
                    </a:solidFill>
                    <a:latin typeface="Century Gothic" panose="020B0502020202020204" pitchFamily="34" charset="0"/>
                  </a:rPr>
                  <a:t>, </a:t>
                </a:r>
                <a:r>
                  <a:rPr lang="it-IT" i="1" dirty="0">
                    <a:solidFill>
                      <a:srgbClr val="000000"/>
                    </a:solidFill>
                    <a:latin typeface="Century Gothic" panose="020B0502020202020204" pitchFamily="34" charset="0"/>
                  </a:rPr>
                  <a:t>D. </a:t>
                </a:r>
                <a:r>
                  <a:rPr lang="it-IT" i="1" dirty="0" err="1">
                    <a:solidFill>
                      <a:srgbClr val="000000"/>
                    </a:solidFill>
                    <a:latin typeface="Century Gothic" panose="020B0502020202020204" pitchFamily="34" charset="0"/>
                  </a:rPr>
                  <a:t>melanogaster</a:t>
                </a:r>
                <a:r>
                  <a:rPr lang="it-IT" i="1" dirty="0">
                    <a:solidFill>
                      <a:srgbClr val="000000"/>
                    </a:solidFill>
                    <a:latin typeface="Century Gothic" panose="020B0502020202020204" pitchFamily="34" charset="0"/>
                  </a:rPr>
                  <a:t> </a:t>
                </a:r>
              </a:p>
            </p:txBody>
          </p:sp>
        </p:grpSp>
        <p:pic>
          <p:nvPicPr>
            <p:cNvPr id="18" name="Picture 23">
              <a:extLst>
                <a:ext uri="{FF2B5EF4-FFF2-40B4-BE49-F238E27FC236}">
                  <a16:creationId xmlns:a16="http://schemas.microsoft.com/office/drawing/2014/main" id="{039B35C0-002B-DFDE-2391-CC9E23DBA2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3519" y="3340898"/>
              <a:ext cx="648064" cy="76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magine 22">
              <a:extLst>
                <a:ext uri="{FF2B5EF4-FFF2-40B4-BE49-F238E27FC236}">
                  <a16:creationId xmlns:a16="http://schemas.microsoft.com/office/drawing/2014/main" id="{9CFAD08B-35DF-53D8-61CB-8ACE08FEC905}"/>
                </a:ext>
              </a:extLst>
            </p:cNvPr>
            <p:cNvPicPr>
              <a:picLocks noChangeAspect="1"/>
            </p:cNvPicPr>
            <p:nvPr/>
          </p:nvPicPr>
          <p:blipFill>
            <a:blip r:embed="rId4"/>
            <a:stretch>
              <a:fillRect/>
            </a:stretch>
          </p:blipFill>
          <p:spPr>
            <a:xfrm>
              <a:off x="9759694" y="1950471"/>
              <a:ext cx="1152519" cy="770996"/>
            </a:xfrm>
            <a:prstGeom prst="rect">
              <a:avLst/>
            </a:prstGeom>
          </p:spPr>
        </p:pic>
        <p:pic>
          <p:nvPicPr>
            <p:cNvPr id="24" name="Immagine 23">
              <a:extLst>
                <a:ext uri="{FF2B5EF4-FFF2-40B4-BE49-F238E27FC236}">
                  <a16:creationId xmlns:a16="http://schemas.microsoft.com/office/drawing/2014/main" id="{1A60C71E-25F9-9EFB-33A6-38CA2F6A346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9000"/>
                      </a14:imgEffect>
                      <a14:imgEffect>
                        <a14:brightnessContrast bright="7000"/>
                      </a14:imgEffect>
                    </a14:imgLayer>
                  </a14:imgProps>
                </a:ext>
              </a:extLst>
            </a:blip>
            <a:stretch>
              <a:fillRect/>
            </a:stretch>
          </p:blipFill>
          <p:spPr>
            <a:xfrm>
              <a:off x="8602020" y="1959583"/>
              <a:ext cx="1079424" cy="759107"/>
            </a:xfrm>
            <a:prstGeom prst="rect">
              <a:avLst/>
            </a:prstGeom>
          </p:spPr>
        </p:pic>
        <p:pic>
          <p:nvPicPr>
            <p:cNvPr id="29" name="Immagine 28">
              <a:extLst>
                <a:ext uri="{FF2B5EF4-FFF2-40B4-BE49-F238E27FC236}">
                  <a16:creationId xmlns:a16="http://schemas.microsoft.com/office/drawing/2014/main" id="{52804192-1BF2-FC8F-2401-DEBC9DE38E75}"/>
                </a:ext>
              </a:extLst>
            </p:cNvPr>
            <p:cNvPicPr>
              <a:picLocks noChangeAspect="1"/>
            </p:cNvPicPr>
            <p:nvPr/>
          </p:nvPicPr>
          <p:blipFill>
            <a:blip r:embed="rId7"/>
            <a:stretch>
              <a:fillRect/>
            </a:stretch>
          </p:blipFill>
          <p:spPr>
            <a:xfrm>
              <a:off x="10000582" y="3028357"/>
              <a:ext cx="1118623" cy="747140"/>
            </a:xfrm>
            <a:prstGeom prst="rect">
              <a:avLst/>
            </a:prstGeom>
          </p:spPr>
        </p:pic>
      </p:grpSp>
      <p:grpSp>
        <p:nvGrpSpPr>
          <p:cNvPr id="28" name="Gruppo 27">
            <a:extLst>
              <a:ext uri="{FF2B5EF4-FFF2-40B4-BE49-F238E27FC236}">
                <a16:creationId xmlns:a16="http://schemas.microsoft.com/office/drawing/2014/main" id="{D7DB188B-8B83-D505-B87E-BE343E3DBC26}"/>
              </a:ext>
            </a:extLst>
          </p:cNvPr>
          <p:cNvGrpSpPr/>
          <p:nvPr/>
        </p:nvGrpSpPr>
        <p:grpSpPr>
          <a:xfrm>
            <a:off x="506380" y="4586611"/>
            <a:ext cx="11338427" cy="1351308"/>
            <a:chOff x="471772" y="4213747"/>
            <a:chExt cx="11338427" cy="1351308"/>
          </a:xfrm>
          <a:solidFill>
            <a:srgbClr val="EAEAEA"/>
          </a:solidFill>
        </p:grpSpPr>
        <p:sp>
          <p:nvSpPr>
            <p:cNvPr id="5" name="Rettangolo 4">
              <a:extLst>
                <a:ext uri="{FF2B5EF4-FFF2-40B4-BE49-F238E27FC236}">
                  <a16:creationId xmlns:a16="http://schemas.microsoft.com/office/drawing/2014/main" id="{8D310B0E-D3A1-0E19-560F-C846A8BA93F9}"/>
                </a:ext>
              </a:extLst>
            </p:cNvPr>
            <p:cNvSpPr/>
            <p:nvPr/>
          </p:nvSpPr>
          <p:spPr>
            <a:xfrm>
              <a:off x="471772" y="4213747"/>
              <a:ext cx="11338427" cy="135130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14" name="Gruppo 13">
              <a:extLst>
                <a:ext uri="{FF2B5EF4-FFF2-40B4-BE49-F238E27FC236}">
                  <a16:creationId xmlns:a16="http://schemas.microsoft.com/office/drawing/2014/main" id="{7C893234-E030-4F08-4181-7B5C3971EAEE}"/>
                </a:ext>
              </a:extLst>
            </p:cNvPr>
            <p:cNvGrpSpPr/>
            <p:nvPr/>
          </p:nvGrpSpPr>
          <p:grpSpPr>
            <a:xfrm>
              <a:off x="643056" y="4225943"/>
              <a:ext cx="4660433" cy="1102198"/>
              <a:chOff x="875072" y="4613158"/>
              <a:chExt cx="4660433" cy="1102198"/>
            </a:xfrm>
            <a:grpFill/>
          </p:grpSpPr>
          <p:sp>
            <p:nvSpPr>
              <p:cNvPr id="15" name="Rettangolo 14">
                <a:extLst>
                  <a:ext uri="{FF2B5EF4-FFF2-40B4-BE49-F238E27FC236}">
                    <a16:creationId xmlns:a16="http://schemas.microsoft.com/office/drawing/2014/main" id="{C883C654-482C-94AE-0639-EA7DA00EB2B2}"/>
                  </a:ext>
                </a:extLst>
              </p:cNvPr>
              <p:cNvSpPr/>
              <p:nvPr/>
            </p:nvSpPr>
            <p:spPr>
              <a:xfrm>
                <a:off x="875072" y="4613158"/>
                <a:ext cx="2768707" cy="400110"/>
              </a:xfrm>
              <a:prstGeom prst="rect">
                <a:avLst/>
              </a:prstGeom>
              <a:grpFill/>
            </p:spPr>
            <p:txBody>
              <a:bodyPr wrap="none">
                <a:spAutoFit/>
              </a:bodyPr>
              <a:lstStyle/>
              <a:p>
                <a:pPr marL="228600" algn="just">
                  <a:spcAft>
                    <a:spcPts val="0"/>
                  </a:spcAft>
                </a:pPr>
                <a:r>
                  <a:rPr lang="en-GB" sz="2000" dirty="0">
                    <a:solidFill>
                      <a:srgbClr val="000000"/>
                    </a:solidFill>
                    <a:latin typeface="Century Gothic" panose="020B0502020202020204" pitchFamily="34" charset="0"/>
                  </a:rPr>
                  <a:t>WP3: Physic studies</a:t>
                </a:r>
                <a:endParaRPr lang="it-IT" sz="2000" dirty="0">
                  <a:solidFill>
                    <a:srgbClr val="000000"/>
                  </a:solidFill>
                  <a:latin typeface="Century Gothic" panose="020B0502020202020204" pitchFamily="34" charset="0"/>
                </a:endParaRPr>
              </a:p>
            </p:txBody>
          </p:sp>
          <p:sp>
            <p:nvSpPr>
              <p:cNvPr id="16" name="CasellaDiTesto 15">
                <a:extLst>
                  <a:ext uri="{FF2B5EF4-FFF2-40B4-BE49-F238E27FC236}">
                    <a16:creationId xmlns:a16="http://schemas.microsoft.com/office/drawing/2014/main" id="{B1CC0485-8EBD-0AC8-9EB1-EBC72CB3F357}"/>
                  </a:ext>
                </a:extLst>
              </p:cNvPr>
              <p:cNvSpPr txBox="1"/>
              <p:nvPr/>
            </p:nvSpPr>
            <p:spPr>
              <a:xfrm>
                <a:off x="1760758" y="4995241"/>
                <a:ext cx="3012363" cy="369332"/>
              </a:xfrm>
              <a:prstGeom prst="rect">
                <a:avLst/>
              </a:prstGeom>
              <a:grpFill/>
            </p:spPr>
            <p:txBody>
              <a:bodyPr wrap="none" rtlCol="0">
                <a:spAutoFit/>
              </a:bodyPr>
              <a:lstStyle/>
              <a:p>
                <a:r>
                  <a:rPr lang="it-IT" dirty="0">
                    <a:solidFill>
                      <a:srgbClr val="000000"/>
                    </a:solidFill>
                    <a:latin typeface="Century Gothic" panose="020B0502020202020204" pitchFamily="34" charset="0"/>
                  </a:rPr>
                  <a:t> Task 3.1 - </a:t>
                </a:r>
                <a:r>
                  <a:rPr lang="it-IT" dirty="0" err="1">
                    <a:solidFill>
                      <a:srgbClr val="000000"/>
                    </a:solidFill>
                    <a:latin typeface="Century Gothic" panose="020B0502020202020204" pitchFamily="34" charset="0"/>
                  </a:rPr>
                  <a:t>Microdosimetry</a:t>
                </a:r>
                <a:endParaRPr lang="it-IT" dirty="0">
                  <a:solidFill>
                    <a:srgbClr val="000000"/>
                  </a:solidFill>
                  <a:latin typeface="Century Gothic" panose="020B0502020202020204" pitchFamily="34" charset="0"/>
                </a:endParaRPr>
              </a:p>
            </p:txBody>
          </p:sp>
          <p:sp>
            <p:nvSpPr>
              <p:cNvPr id="17" name="CasellaDiTesto 16">
                <a:extLst>
                  <a:ext uri="{FF2B5EF4-FFF2-40B4-BE49-F238E27FC236}">
                    <a16:creationId xmlns:a16="http://schemas.microsoft.com/office/drawing/2014/main" id="{5F662F87-B5DC-5619-9044-2AFDD1810514}"/>
                  </a:ext>
                </a:extLst>
              </p:cNvPr>
              <p:cNvSpPr txBox="1"/>
              <p:nvPr/>
            </p:nvSpPr>
            <p:spPr>
              <a:xfrm>
                <a:off x="1792173" y="5346024"/>
                <a:ext cx="3743332" cy="369332"/>
              </a:xfrm>
              <a:prstGeom prst="rect">
                <a:avLst/>
              </a:prstGeom>
              <a:grpFill/>
            </p:spPr>
            <p:txBody>
              <a:bodyPr wrap="none" rtlCol="0">
                <a:spAutoFit/>
              </a:bodyPr>
              <a:lstStyle/>
              <a:p>
                <a:r>
                  <a:rPr lang="it-IT" dirty="0">
                    <a:solidFill>
                      <a:srgbClr val="000000"/>
                    </a:solidFill>
                    <a:latin typeface="Century Gothic" panose="020B0502020202020204" pitchFamily="34" charset="0"/>
                  </a:rPr>
                  <a:t> Task 3.2 - </a:t>
                </a:r>
                <a:r>
                  <a:rPr lang="it-IT" dirty="0" err="1">
                    <a:solidFill>
                      <a:srgbClr val="000000"/>
                    </a:solidFill>
                    <a:latin typeface="Century Gothic" panose="020B0502020202020204" pitchFamily="34" charset="0"/>
                  </a:rPr>
                  <a:t>Biophysical</a:t>
                </a:r>
                <a:r>
                  <a:rPr lang="it-IT" dirty="0">
                    <a:solidFill>
                      <a:srgbClr val="000000"/>
                    </a:solidFill>
                    <a:latin typeface="Century Gothic" panose="020B0502020202020204" pitchFamily="34" charset="0"/>
                  </a:rPr>
                  <a:t> </a:t>
                </a:r>
                <a:r>
                  <a:rPr lang="it-IT" dirty="0" err="1">
                    <a:solidFill>
                      <a:srgbClr val="000000"/>
                    </a:solidFill>
                    <a:latin typeface="Century Gothic" panose="020B0502020202020204" pitchFamily="34" charset="0"/>
                  </a:rPr>
                  <a:t>modelling</a:t>
                </a:r>
                <a:endParaRPr lang="it-IT" dirty="0">
                  <a:solidFill>
                    <a:srgbClr val="000000"/>
                  </a:solidFill>
                  <a:latin typeface="Century Gothic" panose="020B0502020202020204" pitchFamily="34" charset="0"/>
                </a:endParaRPr>
              </a:p>
            </p:txBody>
          </p:sp>
        </p:grpSp>
        <p:pic>
          <p:nvPicPr>
            <p:cNvPr id="19" name="Immagine 18">
              <a:extLst>
                <a:ext uri="{FF2B5EF4-FFF2-40B4-BE49-F238E27FC236}">
                  <a16:creationId xmlns:a16="http://schemas.microsoft.com/office/drawing/2014/main" id="{18AE01C5-6BA6-F0DB-FD0D-79CD7E4041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1150" y="4507192"/>
              <a:ext cx="1147175" cy="862415"/>
            </a:xfrm>
            <a:prstGeom prst="rect">
              <a:avLst/>
            </a:prstGeom>
            <a:grpFill/>
          </p:spPr>
        </p:pic>
        <p:grpSp>
          <p:nvGrpSpPr>
            <p:cNvPr id="20" name="Gruppo 19">
              <a:extLst>
                <a:ext uri="{FF2B5EF4-FFF2-40B4-BE49-F238E27FC236}">
                  <a16:creationId xmlns:a16="http://schemas.microsoft.com/office/drawing/2014/main" id="{367C8566-E625-2C4C-EC38-6421CFEE2AAB}"/>
                </a:ext>
              </a:extLst>
            </p:cNvPr>
            <p:cNvGrpSpPr/>
            <p:nvPr/>
          </p:nvGrpSpPr>
          <p:grpSpPr>
            <a:xfrm>
              <a:off x="9401729" y="4520637"/>
              <a:ext cx="1896486" cy="778567"/>
              <a:chOff x="7540730" y="5140748"/>
              <a:chExt cx="1896486" cy="778567"/>
            </a:xfrm>
            <a:grpFill/>
          </p:grpSpPr>
          <p:pic>
            <p:nvPicPr>
              <p:cNvPr id="21" name="Immagine 20">
                <a:extLst>
                  <a:ext uri="{FF2B5EF4-FFF2-40B4-BE49-F238E27FC236}">
                    <a16:creationId xmlns:a16="http://schemas.microsoft.com/office/drawing/2014/main" id="{EB1DF585-EDA1-0B47-8351-4719C912DCFB}"/>
                  </a:ext>
                </a:extLst>
              </p:cNvPr>
              <p:cNvPicPr>
                <a:picLocks noChangeAspect="1"/>
              </p:cNvPicPr>
              <p:nvPr/>
            </p:nvPicPr>
            <p:blipFill rotWithShape="1">
              <a:blip r:embed="rId9">
                <a:extLst>
                  <a:ext uri="{28A0092B-C50C-407E-A947-70E740481C1C}">
                    <a14:useLocalDpi xmlns:a14="http://schemas.microsoft.com/office/drawing/2010/main" val="0"/>
                  </a:ext>
                </a:extLst>
              </a:blip>
              <a:srcRect l="7048" t="3717" r="55435" b="12933"/>
              <a:stretch/>
            </p:blipFill>
            <p:spPr>
              <a:xfrm>
                <a:off x="7540730" y="5140748"/>
                <a:ext cx="811161" cy="778567"/>
              </a:xfrm>
              <a:prstGeom prst="rect">
                <a:avLst/>
              </a:prstGeom>
              <a:grpFill/>
            </p:spPr>
          </p:pic>
          <p:pic>
            <p:nvPicPr>
              <p:cNvPr id="22" name="Immagine 21">
                <a:extLst>
                  <a:ext uri="{FF2B5EF4-FFF2-40B4-BE49-F238E27FC236}">
                    <a16:creationId xmlns:a16="http://schemas.microsoft.com/office/drawing/2014/main" id="{4CBC9B34-887C-5CE1-E98D-F59DD0737C4E}"/>
                  </a:ext>
                </a:extLst>
              </p:cNvPr>
              <p:cNvPicPr>
                <a:picLocks noChangeAspect="1"/>
              </p:cNvPicPr>
              <p:nvPr/>
            </p:nvPicPr>
            <p:blipFill rotWithShape="1">
              <a:blip r:embed="rId9">
                <a:extLst>
                  <a:ext uri="{28A0092B-C50C-407E-A947-70E740481C1C}">
                    <a14:useLocalDpi xmlns:a14="http://schemas.microsoft.com/office/drawing/2010/main" val="0"/>
                  </a:ext>
                </a:extLst>
              </a:blip>
              <a:srcRect l="47887" t="33388" b="16061"/>
              <a:stretch/>
            </p:blipFill>
            <p:spPr>
              <a:xfrm>
                <a:off x="8321983" y="5335478"/>
                <a:ext cx="1115233" cy="467360"/>
              </a:xfrm>
              <a:prstGeom prst="rect">
                <a:avLst/>
              </a:prstGeom>
              <a:grpFill/>
            </p:spPr>
          </p:pic>
        </p:grpSp>
        <p:pic>
          <p:nvPicPr>
            <p:cNvPr id="26" name="Immagine 25">
              <a:extLst>
                <a:ext uri="{FF2B5EF4-FFF2-40B4-BE49-F238E27FC236}">
                  <a16:creationId xmlns:a16="http://schemas.microsoft.com/office/drawing/2014/main" id="{4E23D3B1-F735-3394-8B8D-00652F6D53AC}"/>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8000"/>
                      </a14:imgEffect>
                      <a14:imgEffect>
                        <a14:brightnessContrast bright="2000"/>
                      </a14:imgEffect>
                    </a14:imgLayer>
                  </a14:imgProps>
                </a:ext>
              </a:extLst>
            </a:blip>
            <a:stretch>
              <a:fillRect/>
            </a:stretch>
          </p:blipFill>
          <p:spPr>
            <a:xfrm>
              <a:off x="7711579" y="4569526"/>
              <a:ext cx="1074513" cy="778567"/>
            </a:xfrm>
            <a:prstGeom prst="rect">
              <a:avLst/>
            </a:prstGeom>
            <a:grpFill/>
          </p:spPr>
        </p:pic>
      </p:grpSp>
      <p:sp>
        <p:nvSpPr>
          <p:cNvPr id="30" name="CasellaDiTesto 29"/>
          <p:cNvSpPr txBox="1"/>
          <p:nvPr/>
        </p:nvSpPr>
        <p:spPr>
          <a:xfrm>
            <a:off x="4120599" y="1188720"/>
            <a:ext cx="3865161" cy="307777"/>
          </a:xfrm>
          <a:prstGeom prst="rect">
            <a:avLst/>
          </a:prstGeom>
          <a:noFill/>
        </p:spPr>
        <p:txBody>
          <a:bodyPr wrap="none" rtlCol="0">
            <a:spAutoFit/>
          </a:bodyPr>
          <a:lstStyle/>
          <a:p>
            <a:r>
              <a:rPr lang="it-IT" sz="1400" dirty="0"/>
              <a:t>INFN-CSN5 </a:t>
            </a:r>
            <a:r>
              <a:rPr lang="it-IT" sz="1400" dirty="0" err="1"/>
              <a:t>funded</a:t>
            </a:r>
            <a:r>
              <a:rPr lang="it-IT" sz="1400" dirty="0"/>
              <a:t> </a:t>
            </a:r>
            <a:r>
              <a:rPr lang="it-IT" sz="1400" dirty="0" err="1"/>
              <a:t>experiment</a:t>
            </a:r>
            <a:r>
              <a:rPr lang="it-IT" sz="1400" dirty="0"/>
              <a:t> (2023-2025)</a:t>
            </a:r>
          </a:p>
        </p:txBody>
      </p:sp>
      <p:sp>
        <p:nvSpPr>
          <p:cNvPr id="3" name="CasellaDiTesto 2">
            <a:extLst>
              <a:ext uri="{FF2B5EF4-FFF2-40B4-BE49-F238E27FC236}">
                <a16:creationId xmlns:a16="http://schemas.microsoft.com/office/drawing/2014/main" id="{0B4FDE59-7055-E51E-4584-5EFA2D5AC16C}"/>
              </a:ext>
            </a:extLst>
          </p:cNvPr>
          <p:cNvSpPr txBox="1"/>
          <p:nvPr/>
        </p:nvSpPr>
        <p:spPr>
          <a:xfrm>
            <a:off x="4391891" y="6270676"/>
            <a:ext cx="7679368" cy="276999"/>
          </a:xfrm>
          <a:prstGeom prst="rect">
            <a:avLst/>
          </a:prstGeom>
          <a:solidFill>
            <a:schemeClr val="bg1"/>
          </a:solidFill>
        </p:spPr>
        <p:txBody>
          <a:bodyPr wrap="square">
            <a:spAutoFit/>
          </a:bodyPr>
          <a:lstStyle/>
          <a:p>
            <a:pPr algn="ctr"/>
            <a:r>
              <a:rPr lang="it-IT" sz="1200" i="1" dirty="0">
                <a:solidFill>
                  <a:prstClr val="black"/>
                </a:solidFill>
                <a:latin typeface="Century Gothic" panose="020B0502020202020204"/>
              </a:rPr>
              <a:t>For </a:t>
            </a:r>
            <a:r>
              <a:rPr lang="it-IT" sz="1200" i="1" dirty="0" err="1">
                <a:solidFill>
                  <a:prstClr val="black"/>
                </a:solidFill>
                <a:latin typeface="Century Gothic" panose="020B0502020202020204"/>
              </a:rPr>
              <a:t>further</a:t>
            </a:r>
            <a:r>
              <a:rPr lang="it-IT" sz="1200" i="1" dirty="0">
                <a:solidFill>
                  <a:prstClr val="black"/>
                </a:solidFill>
                <a:latin typeface="Century Gothic" panose="020B0502020202020204"/>
              </a:rPr>
              <a:t> information </a:t>
            </a:r>
            <a:r>
              <a:rPr lang="it-IT" sz="1200" i="1" dirty="0" err="1">
                <a:solidFill>
                  <a:prstClr val="black"/>
                </a:solidFill>
                <a:latin typeface="Century Gothic" panose="020B0502020202020204"/>
              </a:rPr>
              <a:t>see</a:t>
            </a:r>
            <a:r>
              <a:rPr lang="it-IT" sz="1200" i="1" dirty="0">
                <a:solidFill>
                  <a:prstClr val="black"/>
                </a:solidFill>
                <a:latin typeface="Century Gothic" panose="020B0502020202020204"/>
              </a:rPr>
              <a:t>: </a:t>
            </a:r>
            <a:r>
              <a:rPr lang="it-IT" sz="1200" dirty="0"/>
              <a:t>Morciano P, et al. </a:t>
            </a:r>
            <a:r>
              <a:rPr lang="it-IT" sz="1200" i="1" dirty="0"/>
              <a:t>Front. </a:t>
            </a:r>
            <a:r>
              <a:rPr lang="it-IT" sz="1200" i="1" dirty="0" err="1"/>
              <a:t>Phys</a:t>
            </a:r>
            <a:r>
              <a:rPr lang="it-IT" sz="1200" i="1" dirty="0"/>
              <a:t> 2023. </a:t>
            </a:r>
            <a:r>
              <a:rPr lang="it-IT" sz="1200" dirty="0" err="1"/>
              <a:t>doi</a:t>
            </a:r>
            <a:r>
              <a:rPr lang="it-IT" sz="1200" dirty="0"/>
              <a:t>: 10.3389/fphy.2023.1263338</a:t>
            </a:r>
          </a:p>
        </p:txBody>
      </p:sp>
    </p:spTree>
    <p:extLst>
      <p:ext uri="{BB962C8B-B14F-4D97-AF65-F5344CB8AC3E}">
        <p14:creationId xmlns:p14="http://schemas.microsoft.com/office/powerpoint/2010/main" val="15849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5">
            <a:extLst>
              <a:ext uri="{FF2B5EF4-FFF2-40B4-BE49-F238E27FC236}">
                <a16:creationId xmlns:a16="http://schemas.microsoft.com/office/drawing/2014/main" id="{9AECF5BB-D4F2-E3B7-2C7F-4AD0CE5F8A7D}"/>
              </a:ext>
            </a:extLst>
          </p:cNvPr>
          <p:cNvSpPr>
            <a:spLocks noGrp="1"/>
          </p:cNvSpPr>
          <p:nvPr>
            <p:ph type="sldNum" sz="quarter" idx="12"/>
          </p:nvPr>
        </p:nvSpPr>
        <p:spPr/>
        <p:txBody>
          <a:bodyPr/>
          <a:lstStyle/>
          <a:p>
            <a:fld id="{F3918E32-DD96-9240-ACEA-6D18BE2B6B87}" type="slidenum">
              <a:rPr lang="en-GB" altLang="it-GB"/>
              <a:pPr/>
              <a:t>3</a:t>
            </a:fld>
            <a:endParaRPr lang="en-GB" altLang="it-GB"/>
          </a:p>
        </p:txBody>
      </p:sp>
      <p:sp>
        <p:nvSpPr>
          <p:cNvPr id="199682" name="Rectangle 2">
            <a:extLst>
              <a:ext uri="{FF2B5EF4-FFF2-40B4-BE49-F238E27FC236}">
                <a16:creationId xmlns:a16="http://schemas.microsoft.com/office/drawing/2014/main" id="{C49425E7-3C62-E616-4948-F6580F99A85E}"/>
              </a:ext>
            </a:extLst>
          </p:cNvPr>
          <p:cNvSpPr>
            <a:spLocks noGrp="1" noChangeArrowheads="1"/>
          </p:cNvSpPr>
          <p:nvPr>
            <p:ph type="title"/>
          </p:nvPr>
        </p:nvSpPr>
        <p:spPr/>
        <p:txBody>
          <a:bodyPr/>
          <a:lstStyle/>
          <a:p>
            <a:r>
              <a:rPr lang="en-GB" altLang="it-GB"/>
              <a:t> </a:t>
            </a:r>
          </a:p>
        </p:txBody>
      </p:sp>
      <p:sp>
        <p:nvSpPr>
          <p:cNvPr id="199683" name="Rectangle 3">
            <a:extLst>
              <a:ext uri="{FF2B5EF4-FFF2-40B4-BE49-F238E27FC236}">
                <a16:creationId xmlns:a16="http://schemas.microsoft.com/office/drawing/2014/main" id="{E564DEAA-9886-0F28-19B0-6D6CB470A522}"/>
              </a:ext>
            </a:extLst>
          </p:cNvPr>
          <p:cNvSpPr>
            <a:spLocks noGrp="1" noChangeArrowheads="1"/>
          </p:cNvSpPr>
          <p:nvPr>
            <p:ph type="body" idx="1"/>
          </p:nvPr>
        </p:nvSpPr>
        <p:spPr/>
        <p:txBody>
          <a:bodyPr/>
          <a:lstStyle/>
          <a:p>
            <a:pPr>
              <a:buFontTx/>
              <a:buNone/>
            </a:pPr>
            <a:r>
              <a:rPr lang="en-GB" altLang="it-GB"/>
              <a:t>  </a:t>
            </a:r>
          </a:p>
        </p:txBody>
      </p:sp>
      <p:sp>
        <p:nvSpPr>
          <p:cNvPr id="199685" name="Text Box 5">
            <a:extLst>
              <a:ext uri="{FF2B5EF4-FFF2-40B4-BE49-F238E27FC236}">
                <a16:creationId xmlns:a16="http://schemas.microsoft.com/office/drawing/2014/main" id="{9361D745-4A59-53B8-CC23-F16D99661D23}"/>
              </a:ext>
            </a:extLst>
          </p:cNvPr>
          <p:cNvSpPr txBox="1">
            <a:spLocks noChangeArrowheads="1"/>
          </p:cNvSpPr>
          <p:nvPr/>
        </p:nvSpPr>
        <p:spPr bwMode="auto">
          <a:xfrm>
            <a:off x="2063750" y="836614"/>
            <a:ext cx="84963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it-GB" sz="2000" b="1" dirty="0">
                <a:effectLst>
                  <a:outerShdw blurRad="38100" dist="38100" dir="2700000" algn="tl">
                    <a:srgbClr val="000000"/>
                  </a:outerShdw>
                </a:effectLst>
                <a:latin typeface="Arial" panose="020B0604020202020204" pitchFamily="34" charset="0"/>
              </a:rPr>
              <a:t>INFN-LNL facilities for radiobiological studies:</a:t>
            </a:r>
          </a:p>
          <a:p>
            <a:endParaRPr lang="en-GB" altLang="it-GB" sz="2000" b="1" dirty="0">
              <a:effectLst>
                <a:outerShdw blurRad="38100" dist="38100" dir="2700000" algn="tl">
                  <a:srgbClr val="000000"/>
                </a:outerShdw>
              </a:effectLst>
              <a:latin typeface="Arial" panose="020B0604020202020204" pitchFamily="34" charset="0"/>
            </a:endParaRPr>
          </a:p>
          <a:p>
            <a:pPr>
              <a:buFontTx/>
              <a:buChar char="•"/>
            </a:pPr>
            <a:r>
              <a:rPr lang="en-GB" altLang="it-GB" sz="2000" dirty="0">
                <a:latin typeface="Arial" panose="020B0604020202020204" pitchFamily="34" charset="0"/>
              </a:rPr>
              <a:t> Light ion broad beam irradiation facility at the </a:t>
            </a:r>
            <a:r>
              <a:rPr lang="en-GB" altLang="it-GB" sz="2000" b="1" dirty="0">
                <a:latin typeface="Arial" panose="020B0604020202020204" pitchFamily="34" charset="0"/>
              </a:rPr>
              <a:t>7MV Van de Graaff CN </a:t>
            </a:r>
          </a:p>
          <a:p>
            <a:r>
              <a:rPr lang="en-GB" altLang="it-GB" sz="2000" dirty="0">
                <a:latin typeface="Arial" panose="020B0604020202020204" pitchFamily="34" charset="0"/>
              </a:rPr>
              <a:t>  electrostatic accelerator </a:t>
            </a:r>
          </a:p>
          <a:p>
            <a:r>
              <a:rPr lang="en-GB" altLang="it-GB" sz="2000" dirty="0">
                <a:latin typeface="Arial" panose="020B0604020202020204" pitchFamily="34" charset="0"/>
              </a:rPr>
              <a:t>  (</a:t>
            </a:r>
            <a:r>
              <a:rPr lang="en-GB" altLang="it-GB" sz="2000" b="1" dirty="0">
                <a:latin typeface="Arial" panose="020B0604020202020204" pitchFamily="34" charset="0"/>
              </a:rPr>
              <a:t>protons, deuterons, helium-3 and helium-4 ions; E: 0.8-12 MeV</a:t>
            </a:r>
            <a:r>
              <a:rPr lang="en-GB" altLang="it-GB" sz="2000" dirty="0">
                <a:latin typeface="Arial" panose="020B0604020202020204" pitchFamily="34" charset="0"/>
              </a:rPr>
              <a:t>)</a:t>
            </a:r>
          </a:p>
          <a:p>
            <a:endParaRPr lang="en-GB" altLang="it-GB" sz="2000" dirty="0">
              <a:latin typeface="Arial" panose="020B0604020202020204" pitchFamily="34" charset="0"/>
            </a:endParaRPr>
          </a:p>
          <a:p>
            <a:pPr>
              <a:buFontTx/>
              <a:buChar char="•"/>
            </a:pPr>
            <a:r>
              <a:rPr lang="en-GB" altLang="it-GB" sz="2000" dirty="0">
                <a:latin typeface="Arial" panose="020B0604020202020204" pitchFamily="34" charset="0"/>
              </a:rPr>
              <a:t> Light ion microbeam facility at the </a:t>
            </a:r>
            <a:r>
              <a:rPr lang="en-GB" altLang="it-GB" sz="2000" b="1" dirty="0">
                <a:latin typeface="Arial" panose="020B0604020202020204" pitchFamily="34" charset="0"/>
              </a:rPr>
              <a:t>7MV Van de Graaff CN</a:t>
            </a:r>
          </a:p>
          <a:p>
            <a:r>
              <a:rPr lang="en-GB" altLang="it-GB" sz="2000" dirty="0">
                <a:latin typeface="Arial" panose="020B0604020202020204" pitchFamily="34" charset="0"/>
              </a:rPr>
              <a:t>  electrostatic accelerator for </a:t>
            </a:r>
            <a:r>
              <a:rPr lang="en-GB" altLang="it-GB" sz="2000" b="1" dirty="0">
                <a:latin typeface="Arial" panose="020B0604020202020204" pitchFamily="34" charset="0"/>
              </a:rPr>
              <a:t>“single-ion single-cell”</a:t>
            </a:r>
            <a:r>
              <a:rPr lang="en-GB" altLang="it-GB" sz="2000" dirty="0">
                <a:latin typeface="Arial" panose="020B0604020202020204" pitchFamily="34" charset="0"/>
              </a:rPr>
              <a:t> irradiation</a:t>
            </a:r>
          </a:p>
          <a:p>
            <a:r>
              <a:rPr lang="en-GB" altLang="it-GB" sz="2000" dirty="0">
                <a:latin typeface="Arial" panose="020B0604020202020204" pitchFamily="34" charset="0"/>
              </a:rPr>
              <a:t>  (</a:t>
            </a:r>
            <a:r>
              <a:rPr lang="en-GB" altLang="it-GB" sz="2000" b="1" dirty="0">
                <a:latin typeface="Arial" panose="020B0604020202020204" pitchFamily="34" charset="0"/>
              </a:rPr>
              <a:t>protons, deuterons, helium-3 and helium-4 ions; E: 0.8-12 MeV</a:t>
            </a:r>
            <a:r>
              <a:rPr lang="en-GB" altLang="it-GB" sz="2000" dirty="0">
                <a:latin typeface="Arial" panose="020B0604020202020204" pitchFamily="34" charset="0"/>
              </a:rPr>
              <a:t>)</a:t>
            </a:r>
          </a:p>
          <a:p>
            <a:endParaRPr lang="en-GB" altLang="it-GB" sz="2000" dirty="0">
              <a:latin typeface="Arial" panose="020B0604020202020204" pitchFamily="34" charset="0"/>
            </a:endParaRPr>
          </a:p>
          <a:p>
            <a:pPr>
              <a:buFontTx/>
              <a:buChar char="•"/>
            </a:pPr>
            <a:r>
              <a:rPr lang="en-GB" altLang="it-GB" sz="2000" dirty="0">
                <a:latin typeface="Arial" panose="020B0604020202020204" pitchFamily="34" charset="0"/>
              </a:rPr>
              <a:t> Heavy ion broad beam facility at the </a:t>
            </a:r>
            <a:r>
              <a:rPr lang="en-GB" altLang="it-GB" sz="2000" b="1" dirty="0">
                <a:latin typeface="Arial" panose="020B0604020202020204" pitchFamily="34" charset="0"/>
              </a:rPr>
              <a:t>Tandem-ALPI accelerator complex </a:t>
            </a:r>
            <a:r>
              <a:rPr lang="en-GB" altLang="it-GB" sz="2000" dirty="0">
                <a:latin typeface="Arial" panose="020B0604020202020204" pitchFamily="34" charset="0"/>
              </a:rPr>
              <a:t>(</a:t>
            </a:r>
            <a:r>
              <a:rPr lang="en-GB" altLang="it-GB" sz="2000" b="1" dirty="0">
                <a:latin typeface="Arial" panose="020B0604020202020204" pitchFamily="34" charset="0"/>
              </a:rPr>
              <a:t>A&gt;4; E: 5-26 MeV/amu</a:t>
            </a:r>
            <a:r>
              <a:rPr lang="en-GB" altLang="it-GB" sz="2000" dirty="0">
                <a:latin typeface="Arial" panose="020B0604020202020204" pitchFamily="34" charset="0"/>
              </a:rPr>
              <a:t>)</a:t>
            </a:r>
          </a:p>
          <a:p>
            <a:endParaRPr lang="en-GB" altLang="it-GB" sz="2000" dirty="0">
              <a:latin typeface="Arial" panose="020B0604020202020204" pitchFamily="34" charset="0"/>
            </a:endParaRPr>
          </a:p>
          <a:p>
            <a:pPr marL="180975" indent="-180975">
              <a:buFont typeface="Arial" panose="020B0604020202020204" pitchFamily="34" charset="0"/>
              <a:buChar char="•"/>
            </a:pPr>
            <a:r>
              <a:rPr lang="en-GB" altLang="it-GB" sz="2000" dirty="0">
                <a:latin typeface="Arial" panose="020B0604020202020204" pitchFamily="34" charset="0"/>
              </a:rPr>
              <a:t>Gamma beam </a:t>
            </a:r>
            <a:r>
              <a:rPr lang="en-GB" altLang="it-GB" sz="2000" b="1" dirty="0">
                <a:latin typeface="Arial" panose="020B0604020202020204" pitchFamily="34" charset="0"/>
              </a:rPr>
              <a:t>Co-60</a:t>
            </a:r>
          </a:p>
          <a:p>
            <a:endParaRPr lang="en-GB" altLang="it-GB" sz="2000" dirty="0">
              <a:latin typeface="Arial" panose="020B0604020202020204" pitchFamily="34" charset="0"/>
            </a:endParaRPr>
          </a:p>
          <a:p>
            <a:pPr marL="180975" indent="-180975">
              <a:buFont typeface="Arial" panose="020B0604020202020204" pitchFamily="34" charset="0"/>
              <a:buChar char="•"/>
            </a:pPr>
            <a:r>
              <a:rPr lang="en-GB" altLang="it-GB" sz="2000" dirty="0">
                <a:latin typeface="Arial" panose="020B0604020202020204" pitchFamily="34" charset="0"/>
              </a:rPr>
              <a:t>SPES Facility</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BD4B2C27-40D7-0398-7858-778F958321A0}"/>
              </a:ext>
            </a:extLst>
          </p:cNvPr>
          <p:cNvGrpSpPr/>
          <p:nvPr/>
        </p:nvGrpSpPr>
        <p:grpSpPr>
          <a:xfrm>
            <a:off x="678877" y="2201678"/>
            <a:ext cx="5115126" cy="3228061"/>
            <a:chOff x="691403" y="1269012"/>
            <a:chExt cx="5115126" cy="3228061"/>
          </a:xfrm>
        </p:grpSpPr>
        <p:grpSp>
          <p:nvGrpSpPr>
            <p:cNvPr id="200708" name="Group 4">
              <a:extLst>
                <a:ext uri="{FF2B5EF4-FFF2-40B4-BE49-F238E27FC236}">
                  <a16:creationId xmlns:a16="http://schemas.microsoft.com/office/drawing/2014/main" id="{CA7D9158-8092-A463-D5A1-B608F2236250}"/>
                </a:ext>
              </a:extLst>
            </p:cNvPr>
            <p:cNvGrpSpPr>
              <a:grpSpLocks/>
            </p:cNvGrpSpPr>
            <p:nvPr/>
          </p:nvGrpSpPr>
          <p:grpSpPr bwMode="auto">
            <a:xfrm>
              <a:off x="691403" y="1269012"/>
              <a:ext cx="5115126" cy="3215314"/>
              <a:chOff x="-144" y="336"/>
              <a:chExt cx="6013" cy="3846"/>
            </a:xfrm>
          </p:grpSpPr>
          <p:pic>
            <p:nvPicPr>
              <p:cNvPr id="200709" name="Picture 5">
                <a:extLst>
                  <a:ext uri="{FF2B5EF4-FFF2-40B4-BE49-F238E27FC236}">
                    <a16:creationId xmlns:a16="http://schemas.microsoft.com/office/drawing/2014/main" id="{AAD2A0D8-AE71-9D6C-FF5F-2B27DE740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336"/>
                <a:ext cx="6013" cy="3846"/>
              </a:xfrm>
              <a:prstGeom prst="rect">
                <a:avLst/>
              </a:prstGeom>
              <a:noFill/>
              <a:effectLst>
                <a:outerShdw dist="35921" dir="81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00710" name="Rectangle 6">
                <a:extLst>
                  <a:ext uri="{FF2B5EF4-FFF2-40B4-BE49-F238E27FC236}">
                    <a16:creationId xmlns:a16="http://schemas.microsoft.com/office/drawing/2014/main" id="{5309296A-FA33-BFCF-D2C4-6C4ECEBC6311}"/>
                  </a:ext>
                </a:extLst>
              </p:cNvPr>
              <p:cNvSpPr>
                <a:spLocks noChangeArrowheads="1"/>
              </p:cNvSpPr>
              <p:nvPr/>
            </p:nvSpPr>
            <p:spPr bwMode="auto">
              <a:xfrm>
                <a:off x="-144" y="336"/>
                <a:ext cx="6000" cy="3840"/>
              </a:xfrm>
              <a:prstGeom prst="rect">
                <a:avLst/>
              </a:prstGeom>
              <a:noFill/>
              <a:ln w="28575">
                <a:solidFill>
                  <a:srgbClr val="FF0000"/>
                </a:solidFill>
                <a:miter lim="800000"/>
                <a:headEnd/>
                <a:tailEnd/>
              </a:ln>
              <a:effectLst>
                <a:outerShdw dist="35921" dir="81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GB" sz="1000"/>
              </a:p>
            </p:txBody>
          </p:sp>
        </p:grpSp>
        <p:grpSp>
          <p:nvGrpSpPr>
            <p:cNvPr id="200711" name="Group 7">
              <a:extLst>
                <a:ext uri="{FF2B5EF4-FFF2-40B4-BE49-F238E27FC236}">
                  <a16:creationId xmlns:a16="http://schemas.microsoft.com/office/drawing/2014/main" id="{616E1530-714D-4B49-50F5-C82A45A1F5AA}"/>
                </a:ext>
              </a:extLst>
            </p:cNvPr>
            <p:cNvGrpSpPr>
              <a:grpSpLocks/>
            </p:cNvGrpSpPr>
            <p:nvPr/>
          </p:nvGrpSpPr>
          <p:grpSpPr bwMode="auto">
            <a:xfrm>
              <a:off x="993036" y="1672666"/>
              <a:ext cx="609631" cy="229666"/>
              <a:chOff x="2448" y="0"/>
              <a:chExt cx="740" cy="264"/>
            </a:xfrm>
          </p:grpSpPr>
          <p:sp>
            <p:nvSpPr>
              <p:cNvPr id="200712" name="Rectangle 8">
                <a:extLst>
                  <a:ext uri="{FF2B5EF4-FFF2-40B4-BE49-F238E27FC236}">
                    <a16:creationId xmlns:a16="http://schemas.microsoft.com/office/drawing/2014/main" id="{E5D8D17E-C09B-9775-9EAA-681A8C72784C}"/>
                  </a:ext>
                </a:extLst>
              </p:cNvPr>
              <p:cNvSpPr>
                <a:spLocks noChangeArrowheads="1"/>
              </p:cNvSpPr>
              <p:nvPr/>
            </p:nvSpPr>
            <p:spPr bwMode="auto">
              <a:xfrm>
                <a:off x="2448" y="0"/>
                <a:ext cx="624" cy="192"/>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GB" sz="1000"/>
              </a:p>
            </p:txBody>
          </p:sp>
          <p:sp>
            <p:nvSpPr>
              <p:cNvPr id="200713" name="Text Box 9">
                <a:extLst>
                  <a:ext uri="{FF2B5EF4-FFF2-40B4-BE49-F238E27FC236}">
                    <a16:creationId xmlns:a16="http://schemas.microsoft.com/office/drawing/2014/main" id="{EEEE9A30-957A-3A60-4FBB-CCE752FF91D6}"/>
                  </a:ext>
                </a:extLst>
              </p:cNvPr>
              <p:cNvSpPr txBox="1">
                <a:spLocks noChangeArrowheads="1"/>
              </p:cNvSpPr>
              <p:nvPr/>
            </p:nvSpPr>
            <p:spPr bwMode="auto">
              <a:xfrm>
                <a:off x="2448" y="16"/>
                <a:ext cx="740"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GB" sz="800" b="1">
                    <a:solidFill>
                      <a:srgbClr val="000000"/>
                    </a:solidFill>
                    <a:latin typeface="Times New Roman" panose="02020603050405020304" pitchFamily="18" charset="0"/>
                  </a:rPr>
                  <a:t>Ion Beam</a:t>
                </a:r>
              </a:p>
            </p:txBody>
          </p:sp>
        </p:grpSp>
        <p:sp>
          <p:nvSpPr>
            <p:cNvPr id="200714" name="Rectangle 10">
              <a:extLst>
                <a:ext uri="{FF2B5EF4-FFF2-40B4-BE49-F238E27FC236}">
                  <a16:creationId xmlns:a16="http://schemas.microsoft.com/office/drawing/2014/main" id="{69E4D07F-B8D8-326F-A5D5-A413A1CEAE3C}"/>
                </a:ext>
              </a:extLst>
            </p:cNvPr>
            <p:cNvSpPr>
              <a:spLocks noChangeArrowheads="1"/>
            </p:cNvSpPr>
            <p:nvPr/>
          </p:nvSpPr>
          <p:spPr bwMode="auto">
            <a:xfrm>
              <a:off x="2078556" y="1394284"/>
              <a:ext cx="352207" cy="125272"/>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glass</a:t>
              </a:r>
            </a:p>
          </p:txBody>
        </p:sp>
        <p:sp>
          <p:nvSpPr>
            <p:cNvPr id="200715" name="Rectangle 11">
              <a:extLst>
                <a:ext uri="{FF2B5EF4-FFF2-40B4-BE49-F238E27FC236}">
                  <a16:creationId xmlns:a16="http://schemas.microsoft.com/office/drawing/2014/main" id="{20BF6400-2B3E-1A13-1F7D-B2B2CE27E6E8}"/>
                </a:ext>
              </a:extLst>
            </p:cNvPr>
            <p:cNvSpPr>
              <a:spLocks noChangeArrowheads="1"/>
            </p:cNvSpPr>
            <p:nvPr/>
          </p:nvSpPr>
          <p:spPr bwMode="auto">
            <a:xfrm>
              <a:off x="1558374" y="1519556"/>
              <a:ext cx="395555" cy="125272"/>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roundel</a:t>
              </a:r>
            </a:p>
          </p:txBody>
        </p:sp>
        <p:sp>
          <p:nvSpPr>
            <p:cNvPr id="200716" name="Rectangle 12">
              <a:extLst>
                <a:ext uri="{FF2B5EF4-FFF2-40B4-BE49-F238E27FC236}">
                  <a16:creationId xmlns:a16="http://schemas.microsoft.com/office/drawing/2014/main" id="{FCAA00D3-4329-76C1-F1EB-849D9E0034FB}"/>
                </a:ext>
              </a:extLst>
            </p:cNvPr>
            <p:cNvSpPr>
              <a:spLocks noChangeArrowheads="1"/>
            </p:cNvSpPr>
            <p:nvPr/>
          </p:nvSpPr>
          <p:spPr bwMode="auto">
            <a:xfrm>
              <a:off x="748298" y="2312945"/>
              <a:ext cx="680030" cy="167029"/>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GB" altLang="it-GB" sz="700" b="1">
                  <a:solidFill>
                    <a:srgbClr val="000000"/>
                  </a:solidFill>
                  <a:latin typeface="Times New Roman" panose="02020603050405020304" pitchFamily="18" charset="0"/>
                </a:rPr>
                <a:t>beam collimator</a:t>
              </a:r>
            </a:p>
          </p:txBody>
        </p:sp>
        <p:sp>
          <p:nvSpPr>
            <p:cNvPr id="200717" name="Rectangle 13">
              <a:extLst>
                <a:ext uri="{FF2B5EF4-FFF2-40B4-BE49-F238E27FC236}">
                  <a16:creationId xmlns:a16="http://schemas.microsoft.com/office/drawing/2014/main" id="{B519E7E0-F31F-2C94-B2CE-00E034E20D90}"/>
                </a:ext>
              </a:extLst>
            </p:cNvPr>
            <p:cNvSpPr>
              <a:spLocks noChangeArrowheads="1"/>
            </p:cNvSpPr>
            <p:nvPr/>
          </p:nvSpPr>
          <p:spPr bwMode="auto">
            <a:xfrm>
              <a:off x="739267" y="2521732"/>
              <a:ext cx="559015" cy="208787"/>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gold scatterer</a:t>
              </a:r>
            </a:p>
          </p:txBody>
        </p:sp>
        <p:sp>
          <p:nvSpPr>
            <p:cNvPr id="200718" name="Rectangle 14">
              <a:extLst>
                <a:ext uri="{FF2B5EF4-FFF2-40B4-BE49-F238E27FC236}">
                  <a16:creationId xmlns:a16="http://schemas.microsoft.com/office/drawing/2014/main" id="{03C46A86-C393-F798-E30D-F2024E624C13}"/>
                </a:ext>
              </a:extLst>
            </p:cNvPr>
            <p:cNvSpPr>
              <a:spLocks noChangeArrowheads="1"/>
            </p:cNvSpPr>
            <p:nvPr/>
          </p:nvSpPr>
          <p:spPr bwMode="auto">
            <a:xfrm>
              <a:off x="706756" y="2897548"/>
              <a:ext cx="634875" cy="167029"/>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vernier scale</a:t>
              </a:r>
            </a:p>
          </p:txBody>
        </p:sp>
        <p:sp>
          <p:nvSpPr>
            <p:cNvPr id="200719" name="Rectangle 15">
              <a:extLst>
                <a:ext uri="{FF2B5EF4-FFF2-40B4-BE49-F238E27FC236}">
                  <a16:creationId xmlns:a16="http://schemas.microsoft.com/office/drawing/2014/main" id="{68391F57-1DD5-5A86-16C2-2655400D53EF}"/>
                </a:ext>
              </a:extLst>
            </p:cNvPr>
            <p:cNvSpPr>
              <a:spLocks noChangeArrowheads="1"/>
            </p:cNvSpPr>
            <p:nvPr/>
          </p:nvSpPr>
          <p:spPr bwMode="auto">
            <a:xfrm>
              <a:off x="1731768" y="3148092"/>
              <a:ext cx="718863" cy="125272"/>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CHAMBER #1</a:t>
              </a:r>
            </a:p>
          </p:txBody>
        </p:sp>
        <p:sp>
          <p:nvSpPr>
            <p:cNvPr id="200720" name="Rectangle 16">
              <a:extLst>
                <a:ext uri="{FF2B5EF4-FFF2-40B4-BE49-F238E27FC236}">
                  <a16:creationId xmlns:a16="http://schemas.microsoft.com/office/drawing/2014/main" id="{F0ECE7A2-F04C-8DF9-41C3-B5BD1605D5FD}"/>
                </a:ext>
              </a:extLst>
            </p:cNvPr>
            <p:cNvSpPr>
              <a:spLocks noChangeArrowheads="1"/>
            </p:cNvSpPr>
            <p:nvPr/>
          </p:nvSpPr>
          <p:spPr bwMode="auto">
            <a:xfrm>
              <a:off x="2078556" y="2981062"/>
              <a:ext cx="497605" cy="147891"/>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base plate</a:t>
              </a:r>
            </a:p>
          </p:txBody>
        </p:sp>
        <p:sp>
          <p:nvSpPr>
            <p:cNvPr id="200721" name="Rectangle 17">
              <a:extLst>
                <a:ext uri="{FF2B5EF4-FFF2-40B4-BE49-F238E27FC236}">
                  <a16:creationId xmlns:a16="http://schemas.microsoft.com/office/drawing/2014/main" id="{24A54498-31D8-424D-807C-EAE1F479523C}"/>
                </a:ext>
              </a:extLst>
            </p:cNvPr>
            <p:cNvSpPr>
              <a:spLocks noChangeArrowheads="1"/>
            </p:cNvSpPr>
            <p:nvPr/>
          </p:nvSpPr>
          <p:spPr bwMode="auto">
            <a:xfrm>
              <a:off x="2737815" y="2104158"/>
              <a:ext cx="554500" cy="169639"/>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beam stopper </a:t>
              </a:r>
            </a:p>
          </p:txBody>
        </p:sp>
        <p:sp>
          <p:nvSpPr>
            <p:cNvPr id="200722" name="Rectangle 18">
              <a:extLst>
                <a:ext uri="{FF2B5EF4-FFF2-40B4-BE49-F238E27FC236}">
                  <a16:creationId xmlns:a16="http://schemas.microsoft.com/office/drawing/2014/main" id="{38D00EB1-0633-C3BF-B5BB-D7C938B870AE}"/>
                </a:ext>
              </a:extLst>
            </p:cNvPr>
            <p:cNvSpPr>
              <a:spLocks noChangeArrowheads="1"/>
            </p:cNvSpPr>
            <p:nvPr/>
          </p:nvSpPr>
          <p:spPr bwMode="auto">
            <a:xfrm>
              <a:off x="3483771" y="2104158"/>
              <a:ext cx="718863" cy="125272"/>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dirty="0">
                  <a:solidFill>
                    <a:srgbClr val="000000"/>
                  </a:solidFill>
                  <a:latin typeface="Times New Roman" panose="02020603050405020304" pitchFamily="18" charset="0"/>
                </a:rPr>
                <a:t>CHAMBER #2</a:t>
              </a:r>
            </a:p>
          </p:txBody>
        </p:sp>
        <p:sp>
          <p:nvSpPr>
            <p:cNvPr id="200723" name="Rectangle 19">
              <a:extLst>
                <a:ext uri="{FF2B5EF4-FFF2-40B4-BE49-F238E27FC236}">
                  <a16:creationId xmlns:a16="http://schemas.microsoft.com/office/drawing/2014/main" id="{65F8E6D4-0206-31E2-6F32-743D25004B13}"/>
                </a:ext>
              </a:extLst>
            </p:cNvPr>
            <p:cNvSpPr>
              <a:spLocks noChangeArrowheads="1"/>
            </p:cNvSpPr>
            <p:nvPr/>
          </p:nvSpPr>
          <p:spPr bwMode="auto">
            <a:xfrm>
              <a:off x="3552406" y="2312945"/>
              <a:ext cx="417230" cy="147891"/>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top  plate</a:t>
              </a:r>
            </a:p>
          </p:txBody>
        </p:sp>
        <p:sp>
          <p:nvSpPr>
            <p:cNvPr id="200724" name="Rectangle 20">
              <a:extLst>
                <a:ext uri="{FF2B5EF4-FFF2-40B4-BE49-F238E27FC236}">
                  <a16:creationId xmlns:a16="http://schemas.microsoft.com/office/drawing/2014/main" id="{24B388CF-3C6A-F4F7-A2EE-BCF8D56620B5}"/>
                </a:ext>
              </a:extLst>
            </p:cNvPr>
            <p:cNvSpPr>
              <a:spLocks noChangeArrowheads="1"/>
            </p:cNvSpPr>
            <p:nvPr/>
          </p:nvSpPr>
          <p:spPr bwMode="auto">
            <a:xfrm>
              <a:off x="3812497" y="2479974"/>
              <a:ext cx="1006950" cy="147891"/>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on-line beam monitor</a:t>
              </a:r>
            </a:p>
          </p:txBody>
        </p:sp>
        <p:sp>
          <p:nvSpPr>
            <p:cNvPr id="200725" name="Rectangle 21">
              <a:extLst>
                <a:ext uri="{FF2B5EF4-FFF2-40B4-BE49-F238E27FC236}">
                  <a16:creationId xmlns:a16="http://schemas.microsoft.com/office/drawing/2014/main" id="{EE538CF7-B3DD-CFB5-0F02-DF2A33958E67}"/>
                </a:ext>
              </a:extLst>
            </p:cNvPr>
            <p:cNvSpPr>
              <a:spLocks noChangeArrowheads="1"/>
            </p:cNvSpPr>
            <p:nvPr/>
          </p:nvSpPr>
          <p:spPr bwMode="auto">
            <a:xfrm>
              <a:off x="3899194" y="2647004"/>
              <a:ext cx="1015078" cy="147891"/>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dirty="0">
                  <a:solidFill>
                    <a:srgbClr val="000000"/>
                  </a:solidFill>
                  <a:latin typeface="Times New Roman" panose="02020603050405020304" pitchFamily="18" charset="0"/>
                </a:rPr>
                <a:t>beam monitor assembly</a:t>
              </a:r>
            </a:p>
          </p:txBody>
        </p:sp>
        <p:sp>
          <p:nvSpPr>
            <p:cNvPr id="200726" name="Rectangle 22">
              <a:extLst>
                <a:ext uri="{FF2B5EF4-FFF2-40B4-BE49-F238E27FC236}">
                  <a16:creationId xmlns:a16="http://schemas.microsoft.com/office/drawing/2014/main" id="{FA75175D-C67F-4C95-7E91-B7517F3F4817}"/>
                </a:ext>
              </a:extLst>
            </p:cNvPr>
            <p:cNvSpPr>
              <a:spLocks noChangeArrowheads="1"/>
            </p:cNvSpPr>
            <p:nvPr/>
          </p:nvSpPr>
          <p:spPr bwMode="auto">
            <a:xfrm>
              <a:off x="3985891" y="2814033"/>
              <a:ext cx="1017787" cy="147891"/>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dirty="0">
                  <a:solidFill>
                    <a:srgbClr val="000000"/>
                  </a:solidFill>
                  <a:latin typeface="Times New Roman" panose="02020603050405020304" pitchFamily="18" charset="0"/>
                </a:rPr>
                <a:t>beam collimator assembly</a:t>
              </a:r>
            </a:p>
          </p:txBody>
        </p:sp>
        <p:sp>
          <p:nvSpPr>
            <p:cNvPr id="200727" name="Rectangle 23">
              <a:extLst>
                <a:ext uri="{FF2B5EF4-FFF2-40B4-BE49-F238E27FC236}">
                  <a16:creationId xmlns:a16="http://schemas.microsoft.com/office/drawing/2014/main" id="{64954AF4-E53E-8E16-4D45-E8ACF7A66792}"/>
                </a:ext>
              </a:extLst>
            </p:cNvPr>
            <p:cNvSpPr>
              <a:spLocks noChangeArrowheads="1"/>
            </p:cNvSpPr>
            <p:nvPr/>
          </p:nvSpPr>
          <p:spPr bwMode="auto">
            <a:xfrm>
              <a:off x="4115937" y="2981062"/>
              <a:ext cx="1152348" cy="167029"/>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thin window supporting flange</a:t>
              </a:r>
            </a:p>
          </p:txBody>
        </p:sp>
        <p:sp>
          <p:nvSpPr>
            <p:cNvPr id="200728" name="Rectangle 24">
              <a:extLst>
                <a:ext uri="{FF2B5EF4-FFF2-40B4-BE49-F238E27FC236}">
                  <a16:creationId xmlns:a16="http://schemas.microsoft.com/office/drawing/2014/main" id="{31EB60A7-7A94-A42B-29FB-B6F6538F8324}"/>
                </a:ext>
              </a:extLst>
            </p:cNvPr>
            <p:cNvSpPr>
              <a:spLocks noChangeArrowheads="1"/>
            </p:cNvSpPr>
            <p:nvPr/>
          </p:nvSpPr>
          <p:spPr bwMode="auto">
            <a:xfrm>
              <a:off x="4462725" y="3148092"/>
              <a:ext cx="761308" cy="147891"/>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Petridish holder</a:t>
              </a:r>
            </a:p>
          </p:txBody>
        </p:sp>
        <p:sp>
          <p:nvSpPr>
            <p:cNvPr id="200729" name="Rectangle 25">
              <a:extLst>
                <a:ext uri="{FF2B5EF4-FFF2-40B4-BE49-F238E27FC236}">
                  <a16:creationId xmlns:a16="http://schemas.microsoft.com/office/drawing/2014/main" id="{E3805450-6776-575E-655C-7B0F906B444A}"/>
                </a:ext>
              </a:extLst>
            </p:cNvPr>
            <p:cNvSpPr>
              <a:spLocks noChangeArrowheads="1"/>
            </p:cNvSpPr>
            <p:nvPr/>
          </p:nvSpPr>
          <p:spPr bwMode="auto">
            <a:xfrm>
              <a:off x="4766164" y="3315121"/>
              <a:ext cx="904900" cy="266203"/>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especially designed </a:t>
              </a:r>
            </a:p>
            <a:p>
              <a:pPr algn="ctr"/>
              <a:r>
                <a:rPr lang="en-GB" altLang="it-GB" sz="700" b="1">
                  <a:solidFill>
                    <a:srgbClr val="000000"/>
                  </a:solidFill>
                  <a:latin typeface="Times New Roman" panose="02020603050405020304" pitchFamily="18" charset="0"/>
                </a:rPr>
                <a:t>Petridish</a:t>
              </a:r>
            </a:p>
          </p:txBody>
        </p:sp>
        <p:sp>
          <p:nvSpPr>
            <p:cNvPr id="200730" name="Rectangle 26">
              <a:extLst>
                <a:ext uri="{FF2B5EF4-FFF2-40B4-BE49-F238E27FC236}">
                  <a16:creationId xmlns:a16="http://schemas.microsoft.com/office/drawing/2014/main" id="{BF05149C-ACF5-1C0C-FEC3-53E70CE013F0}"/>
                </a:ext>
              </a:extLst>
            </p:cNvPr>
            <p:cNvSpPr>
              <a:spLocks noChangeArrowheads="1"/>
            </p:cNvSpPr>
            <p:nvPr/>
          </p:nvSpPr>
          <p:spPr bwMode="auto">
            <a:xfrm>
              <a:off x="734752" y="3398636"/>
              <a:ext cx="1777290" cy="1043933"/>
            </a:xfrm>
            <a:prstGeom prst="rect">
              <a:avLst/>
            </a:prstGeom>
            <a:noFill/>
            <a:ln w="22225">
              <a:solidFill>
                <a:srgbClr val="800080"/>
              </a:solidFill>
              <a:miter lim="800000"/>
              <a:headEnd/>
              <a:tailEnd/>
            </a:ln>
            <a:effectLst>
              <a:outerShdw dist="35921" dir="2700000" algn="ctr" rotWithShape="0">
                <a:srgbClr val="CC0099"/>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GB" sz="1000"/>
            </a:p>
          </p:txBody>
        </p:sp>
        <p:sp>
          <p:nvSpPr>
            <p:cNvPr id="200731" name="Rectangle 27">
              <a:extLst>
                <a:ext uri="{FF2B5EF4-FFF2-40B4-BE49-F238E27FC236}">
                  <a16:creationId xmlns:a16="http://schemas.microsoft.com/office/drawing/2014/main" id="{ED00EB3A-BBD2-DEE1-EA68-E1FF4CF0559C}"/>
                </a:ext>
              </a:extLst>
            </p:cNvPr>
            <p:cNvSpPr>
              <a:spLocks noChangeArrowheads="1"/>
            </p:cNvSpPr>
            <p:nvPr/>
          </p:nvSpPr>
          <p:spPr bwMode="auto">
            <a:xfrm>
              <a:off x="4722816" y="4275539"/>
              <a:ext cx="523795" cy="147891"/>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air inlet</a:t>
              </a:r>
            </a:p>
          </p:txBody>
        </p:sp>
        <p:sp>
          <p:nvSpPr>
            <p:cNvPr id="200732" name="Rectangle 28">
              <a:extLst>
                <a:ext uri="{FF2B5EF4-FFF2-40B4-BE49-F238E27FC236}">
                  <a16:creationId xmlns:a16="http://schemas.microsoft.com/office/drawing/2014/main" id="{672052F2-D570-E62F-2F74-6C8B027FE439}"/>
                </a:ext>
              </a:extLst>
            </p:cNvPr>
            <p:cNvSpPr>
              <a:spLocks noChangeArrowheads="1"/>
            </p:cNvSpPr>
            <p:nvPr/>
          </p:nvSpPr>
          <p:spPr bwMode="auto">
            <a:xfrm>
              <a:off x="3162269" y="4192025"/>
              <a:ext cx="1127062" cy="167029"/>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aluminized mylar foil</a:t>
              </a:r>
            </a:p>
          </p:txBody>
        </p:sp>
        <p:sp>
          <p:nvSpPr>
            <p:cNvPr id="200733" name="Rectangle 29">
              <a:extLst>
                <a:ext uri="{FF2B5EF4-FFF2-40B4-BE49-F238E27FC236}">
                  <a16:creationId xmlns:a16="http://schemas.microsoft.com/office/drawing/2014/main" id="{122C0C93-E094-AE56-DF11-F1140EDF8091}"/>
                </a:ext>
              </a:extLst>
            </p:cNvPr>
            <p:cNvSpPr>
              <a:spLocks noChangeArrowheads="1"/>
            </p:cNvSpPr>
            <p:nvPr/>
          </p:nvSpPr>
          <p:spPr bwMode="auto">
            <a:xfrm>
              <a:off x="2797419" y="3983238"/>
              <a:ext cx="581593" cy="183558"/>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turning beam</a:t>
              </a:r>
            </a:p>
            <a:p>
              <a:pPr algn="ctr"/>
              <a:r>
                <a:rPr lang="en-GB" altLang="it-GB" sz="700" b="1">
                  <a:solidFill>
                    <a:srgbClr val="000000"/>
                  </a:solidFill>
                  <a:latin typeface="Times New Roman" panose="02020603050405020304" pitchFamily="18" charset="0"/>
                </a:rPr>
                <a:t> monitor table</a:t>
              </a:r>
            </a:p>
          </p:txBody>
        </p:sp>
        <p:sp>
          <p:nvSpPr>
            <p:cNvPr id="200734" name="Rectangle 30">
              <a:extLst>
                <a:ext uri="{FF2B5EF4-FFF2-40B4-BE49-F238E27FC236}">
                  <a16:creationId xmlns:a16="http://schemas.microsoft.com/office/drawing/2014/main" id="{3D8C2834-CC9B-EFF3-815A-6EBCE73DFE72}"/>
                </a:ext>
              </a:extLst>
            </p:cNvPr>
            <p:cNvSpPr>
              <a:spLocks noChangeArrowheads="1"/>
            </p:cNvSpPr>
            <p:nvPr/>
          </p:nvSpPr>
          <p:spPr bwMode="auto">
            <a:xfrm>
              <a:off x="3385333" y="3941481"/>
              <a:ext cx="470512" cy="185298"/>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beam </a:t>
              </a:r>
            </a:p>
            <a:p>
              <a:pPr algn="ctr"/>
              <a:r>
                <a:rPr lang="en-GB" altLang="it-GB" sz="700" b="1">
                  <a:solidFill>
                    <a:srgbClr val="000000"/>
                  </a:solidFill>
                  <a:latin typeface="Times New Roman" panose="02020603050405020304" pitchFamily="18" charset="0"/>
                </a:rPr>
                <a:t>collimators</a:t>
              </a:r>
            </a:p>
          </p:txBody>
        </p:sp>
        <p:sp>
          <p:nvSpPr>
            <p:cNvPr id="200735" name="Rectangle 31">
              <a:extLst>
                <a:ext uri="{FF2B5EF4-FFF2-40B4-BE49-F238E27FC236}">
                  <a16:creationId xmlns:a16="http://schemas.microsoft.com/office/drawing/2014/main" id="{1015B4DF-F28A-2A75-85F0-B8D965FF1EB7}"/>
                </a:ext>
              </a:extLst>
            </p:cNvPr>
            <p:cNvSpPr>
              <a:spLocks noChangeArrowheads="1"/>
            </p:cNvSpPr>
            <p:nvPr/>
          </p:nvSpPr>
          <p:spPr bwMode="auto">
            <a:xfrm>
              <a:off x="3205617" y="3774451"/>
              <a:ext cx="643003" cy="126142"/>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lemo connectors</a:t>
              </a:r>
            </a:p>
          </p:txBody>
        </p:sp>
        <p:sp>
          <p:nvSpPr>
            <p:cNvPr id="200736" name="Line 32">
              <a:extLst>
                <a:ext uri="{FF2B5EF4-FFF2-40B4-BE49-F238E27FC236}">
                  <a16:creationId xmlns:a16="http://schemas.microsoft.com/office/drawing/2014/main" id="{25447F6E-B56C-3D2E-D55F-54C3F35773BE}"/>
                </a:ext>
              </a:extLst>
            </p:cNvPr>
            <p:cNvSpPr>
              <a:spLocks noChangeShapeType="1"/>
            </p:cNvSpPr>
            <p:nvPr/>
          </p:nvSpPr>
          <p:spPr bwMode="auto">
            <a:xfrm>
              <a:off x="864797" y="3983238"/>
              <a:ext cx="13004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GB" sz="1000"/>
            </a:p>
          </p:txBody>
        </p:sp>
        <p:sp>
          <p:nvSpPr>
            <p:cNvPr id="200737" name="Rectangle 33">
              <a:extLst>
                <a:ext uri="{FF2B5EF4-FFF2-40B4-BE49-F238E27FC236}">
                  <a16:creationId xmlns:a16="http://schemas.microsoft.com/office/drawing/2014/main" id="{907EEB84-16DB-6D98-DB04-0D160258F8F1}"/>
                </a:ext>
              </a:extLst>
            </p:cNvPr>
            <p:cNvSpPr>
              <a:spLocks noChangeArrowheads="1"/>
            </p:cNvSpPr>
            <p:nvPr/>
          </p:nvSpPr>
          <p:spPr bwMode="auto">
            <a:xfrm>
              <a:off x="2772132" y="2354702"/>
              <a:ext cx="643003" cy="126142"/>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it-GB" sz="700" b="1">
                  <a:solidFill>
                    <a:srgbClr val="000000"/>
                  </a:solidFill>
                  <a:latin typeface="Times New Roman" panose="02020603050405020304" pitchFamily="18" charset="0"/>
                </a:rPr>
                <a:t>lemo connectors</a:t>
              </a:r>
            </a:p>
          </p:txBody>
        </p:sp>
        <p:sp>
          <p:nvSpPr>
            <p:cNvPr id="200738" name="Text Box 34">
              <a:extLst>
                <a:ext uri="{FF2B5EF4-FFF2-40B4-BE49-F238E27FC236}">
                  <a16:creationId xmlns:a16="http://schemas.microsoft.com/office/drawing/2014/main" id="{09DD43EE-D4C0-8BD1-986A-F01AE9041E4E}"/>
                </a:ext>
              </a:extLst>
            </p:cNvPr>
            <p:cNvSpPr txBox="1">
              <a:spLocks noChangeArrowheads="1"/>
            </p:cNvSpPr>
            <p:nvPr/>
          </p:nvSpPr>
          <p:spPr bwMode="auto">
            <a:xfrm>
              <a:off x="985812" y="3498679"/>
              <a:ext cx="100860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GB" sz="700" b="1">
                  <a:solidFill>
                    <a:srgbClr val="000000"/>
                  </a:solidFill>
                  <a:latin typeface="Times New Roman" panose="02020603050405020304" pitchFamily="18" charset="0"/>
                </a:rPr>
                <a:t>Flanged tube support</a:t>
              </a:r>
            </a:p>
          </p:txBody>
        </p:sp>
        <p:sp>
          <p:nvSpPr>
            <p:cNvPr id="200739" name="Text Box 35">
              <a:extLst>
                <a:ext uri="{FF2B5EF4-FFF2-40B4-BE49-F238E27FC236}">
                  <a16:creationId xmlns:a16="http://schemas.microsoft.com/office/drawing/2014/main" id="{D23BC004-2F18-B8A3-291D-144B6958E046}"/>
                </a:ext>
              </a:extLst>
            </p:cNvPr>
            <p:cNvSpPr txBox="1">
              <a:spLocks noChangeArrowheads="1"/>
            </p:cNvSpPr>
            <p:nvPr/>
          </p:nvSpPr>
          <p:spPr bwMode="auto">
            <a:xfrm>
              <a:off x="1298282" y="3582194"/>
              <a:ext cx="70243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GB" sz="700" b="1">
                  <a:solidFill>
                    <a:srgbClr val="000000"/>
                  </a:solidFill>
                  <a:latin typeface="Times New Roman" panose="02020603050405020304" pitchFamily="18" charset="0"/>
                </a:rPr>
                <a:t>Teflon gasket</a:t>
              </a:r>
            </a:p>
          </p:txBody>
        </p:sp>
        <p:sp>
          <p:nvSpPr>
            <p:cNvPr id="200740" name="Text Box 36">
              <a:extLst>
                <a:ext uri="{FF2B5EF4-FFF2-40B4-BE49-F238E27FC236}">
                  <a16:creationId xmlns:a16="http://schemas.microsoft.com/office/drawing/2014/main" id="{E0FED1DF-FEE1-9E9D-F8C5-F73A2CE29FAD}"/>
                </a:ext>
              </a:extLst>
            </p:cNvPr>
            <p:cNvSpPr txBox="1">
              <a:spLocks noChangeArrowheads="1"/>
            </p:cNvSpPr>
            <p:nvPr/>
          </p:nvSpPr>
          <p:spPr bwMode="auto">
            <a:xfrm>
              <a:off x="1341631" y="3665708"/>
              <a:ext cx="77136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GB" sz="700" b="1">
                  <a:solidFill>
                    <a:srgbClr val="000000"/>
                  </a:solidFill>
                  <a:latin typeface="Times New Roman" panose="02020603050405020304" pitchFamily="18" charset="0"/>
                </a:rPr>
                <a:t>Thin mylar foil</a:t>
              </a:r>
            </a:p>
          </p:txBody>
        </p:sp>
        <p:sp>
          <p:nvSpPr>
            <p:cNvPr id="200741" name="Text Box 37">
              <a:extLst>
                <a:ext uri="{FF2B5EF4-FFF2-40B4-BE49-F238E27FC236}">
                  <a16:creationId xmlns:a16="http://schemas.microsoft.com/office/drawing/2014/main" id="{7D5BFC03-E8A5-19E1-D14F-19267E60B689}"/>
                </a:ext>
              </a:extLst>
            </p:cNvPr>
            <p:cNvSpPr txBox="1">
              <a:spLocks noChangeArrowheads="1"/>
            </p:cNvSpPr>
            <p:nvPr/>
          </p:nvSpPr>
          <p:spPr bwMode="auto">
            <a:xfrm>
              <a:off x="1471676" y="3732694"/>
              <a:ext cx="1067921"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GB" sz="700" b="1">
                  <a:solidFill>
                    <a:srgbClr val="000000"/>
                  </a:solidFill>
                  <a:latin typeface="Times New Roman" panose="02020603050405020304" pitchFamily="18" charset="0"/>
                </a:rPr>
                <a:t>Stainless steel coupling</a:t>
              </a:r>
            </a:p>
          </p:txBody>
        </p:sp>
        <p:sp>
          <p:nvSpPr>
            <p:cNvPr id="200742" name="Text Box 38">
              <a:extLst>
                <a:ext uri="{FF2B5EF4-FFF2-40B4-BE49-F238E27FC236}">
                  <a16:creationId xmlns:a16="http://schemas.microsoft.com/office/drawing/2014/main" id="{3F81BB71-B8F6-06E7-95BA-6F88BBF37C8F}"/>
                </a:ext>
              </a:extLst>
            </p:cNvPr>
            <p:cNvSpPr txBox="1">
              <a:spLocks noChangeArrowheads="1"/>
            </p:cNvSpPr>
            <p:nvPr/>
          </p:nvSpPr>
          <p:spPr bwMode="auto">
            <a:xfrm>
              <a:off x="1905162" y="4024995"/>
              <a:ext cx="31931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GB" sz="700" b="1">
                  <a:solidFill>
                    <a:srgbClr val="000000"/>
                  </a:solidFill>
                  <a:latin typeface="Times New Roman" panose="02020603050405020304" pitchFamily="18" charset="0"/>
                </a:rPr>
                <a:t>cap</a:t>
              </a:r>
            </a:p>
          </p:txBody>
        </p:sp>
        <p:sp>
          <p:nvSpPr>
            <p:cNvPr id="200743" name="Text Box 39">
              <a:extLst>
                <a:ext uri="{FF2B5EF4-FFF2-40B4-BE49-F238E27FC236}">
                  <a16:creationId xmlns:a16="http://schemas.microsoft.com/office/drawing/2014/main" id="{9544A355-9BBD-8ACF-D0EC-BA93FA0CC7DD}"/>
                </a:ext>
              </a:extLst>
            </p:cNvPr>
            <p:cNvSpPr txBox="1">
              <a:spLocks noChangeArrowheads="1"/>
            </p:cNvSpPr>
            <p:nvPr/>
          </p:nvSpPr>
          <p:spPr bwMode="auto">
            <a:xfrm>
              <a:off x="1648683" y="4128519"/>
              <a:ext cx="70243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GB" sz="700" b="1">
                  <a:solidFill>
                    <a:srgbClr val="000000"/>
                  </a:solidFill>
                  <a:latin typeface="Times New Roman" panose="02020603050405020304" pitchFamily="18" charset="0"/>
                </a:rPr>
                <a:t>Teflon gasket</a:t>
              </a:r>
            </a:p>
          </p:txBody>
        </p:sp>
        <p:sp>
          <p:nvSpPr>
            <p:cNvPr id="200744" name="Text Box 40">
              <a:extLst>
                <a:ext uri="{FF2B5EF4-FFF2-40B4-BE49-F238E27FC236}">
                  <a16:creationId xmlns:a16="http://schemas.microsoft.com/office/drawing/2014/main" id="{62DEE7CE-3F1D-D78D-802B-61F1DCF1C09E}"/>
                </a:ext>
              </a:extLst>
            </p:cNvPr>
            <p:cNvSpPr txBox="1">
              <a:spLocks noChangeArrowheads="1"/>
            </p:cNvSpPr>
            <p:nvPr/>
          </p:nvSpPr>
          <p:spPr bwMode="auto">
            <a:xfrm>
              <a:off x="1285160" y="4281629"/>
              <a:ext cx="7505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it-GB" sz="800" b="1">
                  <a:solidFill>
                    <a:srgbClr val="000000"/>
                  </a:solidFill>
                  <a:effectLst>
                    <a:outerShdw blurRad="38100" dist="38100" dir="2700000" algn="tl">
                      <a:srgbClr val="FFFFFF"/>
                    </a:outerShdw>
                  </a:effectLst>
                  <a:latin typeface="Times New Roman" panose="02020603050405020304" pitchFamily="18" charset="0"/>
                </a:rPr>
                <a:t>PETRIDISH</a:t>
              </a:r>
            </a:p>
          </p:txBody>
        </p:sp>
        <p:sp>
          <p:nvSpPr>
            <p:cNvPr id="200745" name="Text Box 41">
              <a:extLst>
                <a:ext uri="{FF2B5EF4-FFF2-40B4-BE49-F238E27FC236}">
                  <a16:creationId xmlns:a16="http://schemas.microsoft.com/office/drawing/2014/main" id="{BDC80B2B-A2B1-F9DF-0403-F13AEAF50410}"/>
                </a:ext>
              </a:extLst>
            </p:cNvPr>
            <p:cNvSpPr txBox="1">
              <a:spLocks noChangeArrowheads="1"/>
            </p:cNvSpPr>
            <p:nvPr/>
          </p:nvSpPr>
          <p:spPr bwMode="auto">
            <a:xfrm rot="16200000">
              <a:off x="614185" y="3896258"/>
              <a:ext cx="3946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GB" sz="700" b="1">
                  <a:solidFill>
                    <a:srgbClr val="000000"/>
                  </a:solidFill>
                  <a:latin typeface="Times New Roman" panose="02020603050405020304" pitchFamily="18" charset="0"/>
                </a:rPr>
                <a:t>beam</a:t>
              </a:r>
            </a:p>
          </p:txBody>
        </p:sp>
      </p:grpSp>
      <p:sp>
        <p:nvSpPr>
          <p:cNvPr id="200746" name="Text Box 42">
            <a:extLst>
              <a:ext uri="{FF2B5EF4-FFF2-40B4-BE49-F238E27FC236}">
                <a16:creationId xmlns:a16="http://schemas.microsoft.com/office/drawing/2014/main" id="{0E550B3C-07B2-6713-36B3-03A88D184BEC}"/>
              </a:ext>
            </a:extLst>
          </p:cNvPr>
          <p:cNvSpPr txBox="1">
            <a:spLocks noChangeArrowheads="1"/>
          </p:cNvSpPr>
          <p:nvPr/>
        </p:nvSpPr>
        <p:spPr bwMode="auto">
          <a:xfrm>
            <a:off x="401286" y="5792807"/>
            <a:ext cx="539271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it-GB" sz="1400" dirty="0">
                <a:latin typeface="Times New Roman" panose="02020603050405020304" pitchFamily="18" charset="0"/>
              </a:rPr>
              <a:t>INFN-LNL Broad-Beam Irradiation facility for Radiobiology Studies</a:t>
            </a:r>
          </a:p>
          <a:p>
            <a:pPr algn="ctr"/>
            <a:r>
              <a:rPr lang="en-GB" altLang="it-GB" sz="1400" dirty="0">
                <a:latin typeface="Times New Roman" panose="02020603050405020304" pitchFamily="18" charset="0"/>
              </a:rPr>
              <a:t>Set up at </a:t>
            </a:r>
            <a:r>
              <a:rPr lang="en-GB" altLang="it-GB" sz="1400" b="1" dirty="0">
                <a:latin typeface="Times New Roman" panose="02020603050405020304" pitchFamily="18" charset="0"/>
              </a:rPr>
              <a:t>the 7MV CN Van de Graff accelerator </a:t>
            </a:r>
            <a:r>
              <a:rPr lang="en-GB" altLang="it-GB" sz="1400" dirty="0">
                <a:latin typeface="Times New Roman" panose="02020603050405020304" pitchFamily="18" charset="0"/>
              </a:rPr>
              <a:t>and at the </a:t>
            </a:r>
            <a:r>
              <a:rPr lang="en-GB" altLang="it-GB" sz="1400" b="1" dirty="0">
                <a:latin typeface="Times New Roman" panose="02020603050405020304" pitchFamily="18" charset="0"/>
              </a:rPr>
              <a:t>Tandem-ALPI accelerator complex</a:t>
            </a:r>
            <a:endParaRPr lang="en-GB" altLang="it-GB" sz="1200" b="1" dirty="0">
              <a:latin typeface="Times New Roman" panose="02020603050405020304" pitchFamily="18" charset="0"/>
            </a:endParaRPr>
          </a:p>
        </p:txBody>
      </p:sp>
      <p:sp>
        <p:nvSpPr>
          <p:cNvPr id="200747" name="Text Box 43">
            <a:extLst>
              <a:ext uri="{FF2B5EF4-FFF2-40B4-BE49-F238E27FC236}">
                <a16:creationId xmlns:a16="http://schemas.microsoft.com/office/drawing/2014/main" id="{895FE7FA-249F-F435-33D6-EFF971DC7496}"/>
              </a:ext>
            </a:extLst>
          </p:cNvPr>
          <p:cNvSpPr txBox="1">
            <a:spLocks noChangeArrowheads="1"/>
          </p:cNvSpPr>
          <p:nvPr/>
        </p:nvSpPr>
        <p:spPr bwMode="auto">
          <a:xfrm>
            <a:off x="600717" y="5390166"/>
            <a:ext cx="2070879" cy="15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GB" sz="1200" i="1" dirty="0">
                <a:solidFill>
                  <a:schemeClr val="hlink"/>
                </a:solidFill>
                <a:latin typeface="Arial" panose="020B0604020202020204" pitchFamily="34" charset="0"/>
              </a:rPr>
              <a:t>Ref: Belli, Cherubini et al., NIM A256(1987)576-580</a:t>
            </a:r>
          </a:p>
        </p:txBody>
      </p:sp>
      <p:sp>
        <p:nvSpPr>
          <p:cNvPr id="4" name="Rettangolo 3">
            <a:extLst>
              <a:ext uri="{FF2B5EF4-FFF2-40B4-BE49-F238E27FC236}">
                <a16:creationId xmlns:a16="http://schemas.microsoft.com/office/drawing/2014/main" id="{2F1C6AC4-78CC-4D09-C02E-7A195A6F054D}"/>
              </a:ext>
            </a:extLst>
          </p:cNvPr>
          <p:cNvSpPr/>
          <p:nvPr/>
        </p:nvSpPr>
        <p:spPr>
          <a:xfrm>
            <a:off x="0" y="0"/>
            <a:ext cx="12192000" cy="1015663"/>
          </a:xfrm>
          <a:prstGeom prst="rect">
            <a:avLst/>
          </a:prstGeom>
          <a:solidFill>
            <a:srgbClr val="4472C4">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GB" sz="2800" dirty="0">
                <a:solidFill>
                  <a:srgbClr val="FF0000"/>
                </a:solidFill>
                <a:latin typeface="Arial" panose="020B0604020202020204" pitchFamily="34" charset="0"/>
                <a:cs typeface="Arial" panose="020B0604020202020204" pitchFamily="34" charset="0"/>
              </a:rPr>
              <a:t>Equipment installed on the beamlines</a:t>
            </a:r>
          </a:p>
        </p:txBody>
      </p:sp>
      <p:pic>
        <p:nvPicPr>
          <p:cNvPr id="2" name="Immagine 1">
            <a:extLst>
              <a:ext uri="{FF2B5EF4-FFF2-40B4-BE49-F238E27FC236}">
                <a16:creationId xmlns:a16="http://schemas.microsoft.com/office/drawing/2014/main" id="{D1AA2257-D0BD-1A01-BE27-3C493D21FBD6}"/>
              </a:ext>
            </a:extLst>
          </p:cNvPr>
          <p:cNvPicPr>
            <a:picLocks noChangeAspect="1"/>
          </p:cNvPicPr>
          <p:nvPr/>
        </p:nvPicPr>
        <p:blipFill>
          <a:blip r:embed="rId5"/>
          <a:stretch>
            <a:fillRect/>
          </a:stretch>
        </p:blipFill>
        <p:spPr>
          <a:xfrm>
            <a:off x="6480354" y="1988892"/>
            <a:ext cx="5355600" cy="401670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C1572A73-5C15-5248-C128-B73091F23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036" y="1457196"/>
            <a:ext cx="4315093" cy="2898240"/>
          </a:xfrm>
          <a:prstGeom prst="rect">
            <a:avLst/>
          </a:prstGeom>
        </p:spPr>
      </p:pic>
      <p:pic>
        <p:nvPicPr>
          <p:cNvPr id="2" name="Immagine 1">
            <a:extLst>
              <a:ext uri="{FF2B5EF4-FFF2-40B4-BE49-F238E27FC236}">
                <a16:creationId xmlns:a16="http://schemas.microsoft.com/office/drawing/2014/main" id="{3B6D8E16-DBE5-4EEE-5597-D88428358D49}"/>
              </a:ext>
            </a:extLst>
          </p:cNvPr>
          <p:cNvPicPr>
            <a:picLocks noChangeAspect="1"/>
          </p:cNvPicPr>
          <p:nvPr/>
        </p:nvPicPr>
        <p:blipFill>
          <a:blip r:embed="rId5"/>
          <a:stretch>
            <a:fillRect/>
          </a:stretch>
        </p:blipFill>
        <p:spPr>
          <a:xfrm>
            <a:off x="185803" y="1344919"/>
            <a:ext cx="4285990" cy="3010517"/>
          </a:xfrm>
          <a:prstGeom prst="rect">
            <a:avLst/>
          </a:prstGeom>
        </p:spPr>
      </p:pic>
      <p:sp>
        <p:nvSpPr>
          <p:cNvPr id="5" name="CasellaDiTesto 4">
            <a:extLst>
              <a:ext uri="{FF2B5EF4-FFF2-40B4-BE49-F238E27FC236}">
                <a16:creationId xmlns:a16="http://schemas.microsoft.com/office/drawing/2014/main" id="{F974F6BB-4982-0BED-5C11-AA6112552279}"/>
              </a:ext>
            </a:extLst>
          </p:cNvPr>
          <p:cNvSpPr txBox="1"/>
          <p:nvPr/>
        </p:nvSpPr>
        <p:spPr>
          <a:xfrm>
            <a:off x="2209012" y="2111513"/>
            <a:ext cx="2101731" cy="738664"/>
          </a:xfrm>
          <a:prstGeom prst="rect">
            <a:avLst/>
          </a:prstGeom>
          <a:noFill/>
        </p:spPr>
        <p:txBody>
          <a:bodyPr wrap="square" rtlCol="0">
            <a:spAutoFit/>
          </a:bodyPr>
          <a:lstStyle/>
          <a:p>
            <a:r>
              <a:rPr lang="it-GB" sz="1400" dirty="0">
                <a:solidFill>
                  <a:srgbClr val="FF0000"/>
                </a:solidFill>
                <a:latin typeface="Arial" panose="020B0604020202020204" pitchFamily="34" charset="0"/>
                <a:cs typeface="Arial" panose="020B0604020202020204" pitchFamily="34" charset="0"/>
              </a:rPr>
              <a:t>Dose rate 165 mGy/min @ 30 cm</a:t>
            </a:r>
          </a:p>
          <a:p>
            <a:endParaRPr lang="it-GB" sz="1400" dirty="0">
              <a:solidFill>
                <a:srgbClr val="FF0000"/>
              </a:solidFill>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AFAB6659-5006-F8C8-86A8-262E9C3FBE6B}"/>
              </a:ext>
            </a:extLst>
          </p:cNvPr>
          <p:cNvPicPr>
            <a:picLocks noChangeAspect="1"/>
          </p:cNvPicPr>
          <p:nvPr/>
        </p:nvPicPr>
        <p:blipFill rotWithShape="1">
          <a:blip r:embed="rId6"/>
          <a:srcRect t="11025"/>
          <a:stretch/>
        </p:blipFill>
        <p:spPr>
          <a:xfrm>
            <a:off x="8965709" y="1494197"/>
            <a:ext cx="3048000" cy="2711960"/>
          </a:xfrm>
          <a:prstGeom prst="rect">
            <a:avLst/>
          </a:prstGeom>
        </p:spPr>
      </p:pic>
      <p:pic>
        <p:nvPicPr>
          <p:cNvPr id="7" name="Immagine 6">
            <a:extLst>
              <a:ext uri="{FF2B5EF4-FFF2-40B4-BE49-F238E27FC236}">
                <a16:creationId xmlns:a16="http://schemas.microsoft.com/office/drawing/2014/main" id="{F1A325DA-3E1A-321C-70A1-195725636AD7}"/>
              </a:ext>
            </a:extLst>
          </p:cNvPr>
          <p:cNvPicPr>
            <a:picLocks noChangeAspect="1"/>
          </p:cNvPicPr>
          <p:nvPr/>
        </p:nvPicPr>
        <p:blipFill rotWithShape="1">
          <a:blip r:embed="rId7"/>
          <a:srcRect t="16550"/>
          <a:stretch/>
        </p:blipFill>
        <p:spPr>
          <a:xfrm>
            <a:off x="5184181" y="4391109"/>
            <a:ext cx="2780446" cy="2320286"/>
          </a:xfrm>
          <a:prstGeom prst="rect">
            <a:avLst/>
          </a:prstGeom>
        </p:spPr>
      </p:pic>
      <p:pic>
        <p:nvPicPr>
          <p:cNvPr id="8" name="Segnaposto contenuto 3">
            <a:extLst>
              <a:ext uri="{FF2B5EF4-FFF2-40B4-BE49-F238E27FC236}">
                <a16:creationId xmlns:a16="http://schemas.microsoft.com/office/drawing/2014/main" id="{D255A71D-556F-A1F1-928E-09F1D7731B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27570" y="4476124"/>
            <a:ext cx="3602456" cy="2235271"/>
          </a:xfrm>
          <a:prstGeom prst="rect">
            <a:avLst/>
          </a:prstGeom>
        </p:spPr>
      </p:pic>
      <p:pic>
        <p:nvPicPr>
          <p:cNvPr id="12" name="Immagine 11">
            <a:extLst>
              <a:ext uri="{FF2B5EF4-FFF2-40B4-BE49-F238E27FC236}">
                <a16:creationId xmlns:a16="http://schemas.microsoft.com/office/drawing/2014/main" id="{AA83BCFE-3BFF-306A-38DE-F37822E040AF}"/>
              </a:ext>
            </a:extLst>
          </p:cNvPr>
          <p:cNvPicPr>
            <a:picLocks noChangeAspect="1"/>
          </p:cNvPicPr>
          <p:nvPr/>
        </p:nvPicPr>
        <p:blipFill>
          <a:blip r:embed="rId9"/>
          <a:stretch>
            <a:fillRect/>
          </a:stretch>
        </p:blipFill>
        <p:spPr>
          <a:xfrm>
            <a:off x="9360715" y="4355436"/>
            <a:ext cx="2257989" cy="2355959"/>
          </a:xfrm>
          <a:prstGeom prst="rect">
            <a:avLst/>
          </a:prstGeom>
        </p:spPr>
      </p:pic>
      <p:sp>
        <p:nvSpPr>
          <p:cNvPr id="3" name="Rettangolo 2">
            <a:extLst>
              <a:ext uri="{FF2B5EF4-FFF2-40B4-BE49-F238E27FC236}">
                <a16:creationId xmlns:a16="http://schemas.microsoft.com/office/drawing/2014/main" id="{B5DBFEAE-1889-C4FD-06C4-81B897624788}"/>
              </a:ext>
            </a:extLst>
          </p:cNvPr>
          <p:cNvSpPr/>
          <p:nvPr/>
        </p:nvSpPr>
        <p:spPr>
          <a:xfrm>
            <a:off x="0" y="0"/>
            <a:ext cx="12192000" cy="1015663"/>
          </a:xfrm>
          <a:prstGeom prst="rect">
            <a:avLst/>
          </a:prstGeom>
          <a:solidFill>
            <a:srgbClr val="4472C4">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GB" sz="2800" dirty="0">
                <a:solidFill>
                  <a:srgbClr val="FF0000"/>
                </a:solidFill>
              </a:rPr>
              <a:t>Gamma Beam </a:t>
            </a:r>
            <a:r>
              <a:rPr lang="it-GB" sz="2800" baseline="30000" dirty="0">
                <a:solidFill>
                  <a:srgbClr val="FF0000"/>
                </a:solidFill>
              </a:rPr>
              <a:t>60</a:t>
            </a:r>
            <a:r>
              <a:rPr lang="it-GB" sz="2800" dirty="0">
                <a:solidFill>
                  <a:srgbClr val="FF0000"/>
                </a:solidFill>
              </a:rPr>
              <a:t>Co for irradiation with photons</a:t>
            </a:r>
          </a:p>
        </p:txBody>
      </p:sp>
      <p:sp>
        <p:nvSpPr>
          <p:cNvPr id="6" name="Rettangolo 5">
            <a:extLst>
              <a:ext uri="{FF2B5EF4-FFF2-40B4-BE49-F238E27FC236}">
                <a16:creationId xmlns:a16="http://schemas.microsoft.com/office/drawing/2014/main" id="{BA21C2F1-E0CB-89C5-5AED-A1D6DEC05B8C}"/>
              </a:ext>
            </a:extLst>
          </p:cNvPr>
          <p:cNvSpPr/>
          <p:nvPr/>
        </p:nvSpPr>
        <p:spPr>
          <a:xfrm>
            <a:off x="478404" y="1101401"/>
            <a:ext cx="12192000" cy="101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GB" sz="2800" dirty="0">
                <a:solidFill>
                  <a:srgbClr val="FF0000"/>
                </a:solidFill>
              </a:rPr>
              <a:t>Biological Dosimetry @LNL</a:t>
            </a:r>
          </a:p>
        </p:txBody>
      </p:sp>
    </p:spTree>
    <p:custDataLst>
      <p:tags r:id="rId1"/>
    </p:custDataLst>
    <p:extLst>
      <p:ext uri="{BB962C8B-B14F-4D97-AF65-F5344CB8AC3E}">
        <p14:creationId xmlns:p14="http://schemas.microsoft.com/office/powerpoint/2010/main" val="130516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EC90F6EB-C06A-C1A1-AB5F-0F2334CE8C42}"/>
              </a:ext>
            </a:extLst>
          </p:cNvPr>
          <p:cNvPicPr>
            <a:picLocks noChangeAspect="1"/>
          </p:cNvPicPr>
          <p:nvPr/>
        </p:nvPicPr>
        <p:blipFill rotWithShape="1">
          <a:blip r:embed="rId3">
            <a:extLst>
              <a:ext uri="{28A0092B-C50C-407E-A947-70E740481C1C}">
                <a14:useLocalDpi xmlns:a14="http://schemas.microsoft.com/office/drawing/2010/main" val="0"/>
              </a:ext>
            </a:extLst>
          </a:blip>
          <a:srcRect l="30797" r="2424" b="1"/>
          <a:stretch/>
        </p:blipFill>
        <p:spPr>
          <a:xfrm>
            <a:off x="0" y="1015663"/>
            <a:ext cx="7870351" cy="2655969"/>
          </a:xfrm>
          <a:prstGeom prst="rect">
            <a:avLst/>
          </a:prstGeom>
        </p:spPr>
      </p:pic>
      <p:sp>
        <p:nvSpPr>
          <p:cNvPr id="7" name="Segnaposto contenuto 2">
            <a:extLst>
              <a:ext uri="{FF2B5EF4-FFF2-40B4-BE49-F238E27FC236}">
                <a16:creationId xmlns:a16="http://schemas.microsoft.com/office/drawing/2014/main" id="{CA54A312-648D-5D86-0633-374A7B549CB1}"/>
              </a:ext>
            </a:extLst>
          </p:cNvPr>
          <p:cNvSpPr txBox="1">
            <a:spLocks/>
          </p:cNvSpPr>
          <p:nvPr/>
        </p:nvSpPr>
        <p:spPr>
          <a:xfrm>
            <a:off x="108949" y="3833990"/>
            <a:ext cx="6400687" cy="14659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The SPES Project Cyclotron delivering a 40-70 MeV proton beam, up to 750 </a:t>
            </a:r>
            <a:r>
              <a:rPr lang="en-US" sz="1800" dirty="0" err="1">
                <a:latin typeface="Times New Roman" panose="02020603050405020304" pitchFamily="18" charset="0"/>
                <a:cs typeface="Times New Roman" panose="02020603050405020304" pitchFamily="18" charset="0"/>
              </a:rPr>
              <a:t>μA</a:t>
            </a:r>
            <a:r>
              <a:rPr lang="en-US" sz="1800" dirty="0">
                <a:latin typeface="Times New Roman" panose="02020603050405020304" pitchFamily="18" charset="0"/>
                <a:cs typeface="Times New Roman" panose="02020603050405020304" pitchFamily="18" charset="0"/>
              </a:rPr>
              <a:t> of current</a:t>
            </a:r>
          </a:p>
          <a:p>
            <a:pPr marL="0" indent="0">
              <a:buNone/>
            </a:pPr>
            <a:endParaRPr lang="en-US" sz="1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Possibility of having a future beam-line at SPES</a:t>
            </a:r>
          </a:p>
        </p:txBody>
      </p:sp>
      <p:sp>
        <p:nvSpPr>
          <p:cNvPr id="18" name="Rectangle 13">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A6D20DAB-D1B1-BB7B-F316-CBC5B0EA3A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233" t="8423" r="1" b="8654"/>
          <a:stretch/>
        </p:blipFill>
        <p:spPr bwMode="auto">
          <a:xfrm>
            <a:off x="6618585" y="1812352"/>
            <a:ext cx="4670577" cy="4512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Ovale 23">
            <a:extLst>
              <a:ext uri="{FF2B5EF4-FFF2-40B4-BE49-F238E27FC236}">
                <a16:creationId xmlns:a16="http://schemas.microsoft.com/office/drawing/2014/main" id="{3E4CAB6A-FCB0-6418-B737-A3E933C32CF7}"/>
              </a:ext>
            </a:extLst>
          </p:cNvPr>
          <p:cNvSpPr/>
          <p:nvPr/>
        </p:nvSpPr>
        <p:spPr>
          <a:xfrm>
            <a:off x="9553074" y="3191915"/>
            <a:ext cx="1089874" cy="76239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GB"/>
          </a:p>
        </p:txBody>
      </p:sp>
      <p:sp>
        <p:nvSpPr>
          <p:cNvPr id="25" name="CasellaDiTesto 24">
            <a:extLst>
              <a:ext uri="{FF2B5EF4-FFF2-40B4-BE49-F238E27FC236}">
                <a16:creationId xmlns:a16="http://schemas.microsoft.com/office/drawing/2014/main" id="{874291B9-2F29-8487-5283-0D71A7C04858}"/>
              </a:ext>
            </a:extLst>
          </p:cNvPr>
          <p:cNvSpPr txBox="1"/>
          <p:nvPr/>
        </p:nvSpPr>
        <p:spPr>
          <a:xfrm>
            <a:off x="8313931" y="1290189"/>
            <a:ext cx="3732756" cy="646331"/>
          </a:xfrm>
          <a:prstGeom prst="rect">
            <a:avLst/>
          </a:prstGeom>
          <a:noFill/>
          <a:ln>
            <a:solidFill>
              <a:srgbClr val="FF0000"/>
            </a:solidFill>
          </a:ln>
        </p:spPr>
        <p:txBody>
          <a:bodyPr wrap="square" rtlCol="0">
            <a:spAutoFit/>
          </a:bodyPr>
          <a:lstStyle/>
          <a:p>
            <a:pPr algn="ctr"/>
            <a:r>
              <a:rPr lang="it-GB" dirty="0">
                <a:latin typeface="Times New Roman" panose="02020603050405020304" pitchFamily="18" charset="0"/>
                <a:cs typeface="Times New Roman" panose="02020603050405020304" pitchFamily="18" charset="0"/>
              </a:rPr>
              <a:t>Dedicated bunker for </a:t>
            </a:r>
            <a:r>
              <a:rPr lang="it-IT" dirty="0" err="1">
                <a:latin typeface="Times New Roman" panose="02020603050405020304" pitchFamily="18" charset="0"/>
                <a:cs typeface="Times New Roman" panose="02020603050405020304" pitchFamily="18" charset="0"/>
              </a:rPr>
              <a:t>nuclear</a:t>
            </a:r>
            <a:r>
              <a:rPr lang="it-IT" dirty="0">
                <a:latin typeface="Times New Roman" panose="02020603050405020304" pitchFamily="18" charset="0"/>
                <a:cs typeface="Times New Roman" panose="02020603050405020304" pitchFamily="18" charset="0"/>
              </a:rPr>
              <a:t> </a:t>
            </a:r>
            <a:r>
              <a:rPr lang="it-GB" dirty="0">
                <a:latin typeface="Times New Roman" panose="02020603050405020304" pitchFamily="18" charset="0"/>
                <a:cs typeface="Times New Roman" panose="02020603050405020304" pitchFamily="18" charset="0"/>
              </a:rPr>
              <a:t>cross section measurements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ca</a:t>
            </a:r>
            <a:r>
              <a:rPr lang="it-IT" dirty="0">
                <a:latin typeface="Times New Roman" panose="02020603050405020304" pitchFamily="18" charset="0"/>
                <a:cs typeface="Times New Roman" panose="02020603050405020304" pitchFamily="18" charset="0"/>
              </a:rPr>
              <a:t> 100 </a:t>
            </a:r>
            <a:r>
              <a:rPr lang="it-IT" dirty="0" err="1">
                <a:latin typeface="Times New Roman" panose="02020603050405020304" pitchFamily="18" charset="0"/>
                <a:cs typeface="Times New Roman" panose="02020603050405020304" pitchFamily="18" charset="0"/>
              </a:rPr>
              <a:t>nA</a:t>
            </a:r>
            <a:r>
              <a:rPr lang="it-IT" dirty="0">
                <a:latin typeface="Times New Roman" panose="02020603050405020304" pitchFamily="18" charset="0"/>
                <a:cs typeface="Times New Roman" panose="02020603050405020304" pitchFamily="18" charset="0"/>
              </a:rPr>
              <a:t>)</a:t>
            </a:r>
            <a:endParaRPr lang="it-GB" dirty="0">
              <a:latin typeface="Times New Roman" panose="02020603050405020304" pitchFamily="18" charset="0"/>
              <a:cs typeface="Times New Roman" panose="02020603050405020304" pitchFamily="18" charset="0"/>
            </a:endParaRPr>
          </a:p>
        </p:txBody>
      </p:sp>
      <p:cxnSp>
        <p:nvCxnSpPr>
          <p:cNvPr id="27" name="Connettore 2 26">
            <a:extLst>
              <a:ext uri="{FF2B5EF4-FFF2-40B4-BE49-F238E27FC236}">
                <a16:creationId xmlns:a16="http://schemas.microsoft.com/office/drawing/2014/main" id="{154F6DC4-16CC-E872-7184-E130C265E1C5}"/>
              </a:ext>
            </a:extLst>
          </p:cNvPr>
          <p:cNvCxnSpPr>
            <a:cxnSpLocks/>
          </p:cNvCxnSpPr>
          <p:nvPr/>
        </p:nvCxnSpPr>
        <p:spPr>
          <a:xfrm>
            <a:off x="10180309" y="1936521"/>
            <a:ext cx="0" cy="11952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DF7C9987-561C-54E3-024C-66566815DC66}"/>
              </a:ext>
            </a:extLst>
          </p:cNvPr>
          <p:cNvSpPr/>
          <p:nvPr/>
        </p:nvSpPr>
        <p:spPr>
          <a:xfrm>
            <a:off x="0" y="0"/>
            <a:ext cx="12192000" cy="1015663"/>
          </a:xfrm>
          <a:prstGeom prst="rect">
            <a:avLst/>
          </a:prstGeom>
          <a:solidFill>
            <a:srgbClr val="4472C4">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GB" sz="2800" dirty="0">
                <a:solidFill>
                  <a:srgbClr val="FF0000"/>
                </a:solidFill>
              </a:rPr>
              <a:t>Under commissioning</a:t>
            </a:r>
          </a:p>
        </p:txBody>
      </p:sp>
    </p:spTree>
    <p:custDataLst>
      <p:tags r:id="rId1"/>
    </p:custDataLst>
    <p:extLst>
      <p:ext uri="{BB962C8B-B14F-4D97-AF65-F5344CB8AC3E}">
        <p14:creationId xmlns:p14="http://schemas.microsoft.com/office/powerpoint/2010/main" val="259380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C:\Users\Rifuggiato\Desktop\prein450RITOCCAT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414" y="4214818"/>
            <a:ext cx="2286016" cy="1714512"/>
          </a:xfrm>
          <a:prstGeom prst="rect">
            <a:avLst/>
          </a:prstGeom>
          <a:noFill/>
        </p:spPr>
      </p:pic>
      <p:pic>
        <p:nvPicPr>
          <p:cNvPr id="12" name="Picture 2" descr="C:\Documents and Settings\rifuggiato\Desktop\C\100_062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7706" y="4973729"/>
            <a:ext cx="2095516" cy="1571636"/>
          </a:xfrm>
          <a:prstGeom prst="rect">
            <a:avLst/>
          </a:prstGeom>
          <a:noFill/>
        </p:spPr>
      </p:pic>
      <p:pic>
        <p:nvPicPr>
          <p:cNvPr id="13" name="Picture 1027" descr="&#10;fotoSERSE.jpg                                                  000053ED&#10;Macintosh HD2                  B68389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28921" y="4280535"/>
            <a:ext cx="2224473" cy="1741490"/>
          </a:xfrm>
          <a:prstGeom prst="rect">
            <a:avLst/>
          </a:prstGeom>
          <a:noFill/>
          <a:ln w="57150">
            <a:noFill/>
            <a:miter lim="800000"/>
            <a:headEnd/>
            <a:tailEnd/>
          </a:ln>
        </p:spPr>
      </p:pic>
      <p:pic>
        <p:nvPicPr>
          <p:cNvPr id="14" name="Picture 1026" descr="P000033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74865" y="5005207"/>
            <a:ext cx="2112893" cy="1589339"/>
          </a:xfrm>
          <a:prstGeom prst="rect">
            <a:avLst/>
          </a:prstGeom>
          <a:noFill/>
          <a:ln w="57150">
            <a:noFill/>
            <a:miter lim="800000"/>
            <a:headEnd/>
            <a:tailEnd/>
          </a:ln>
        </p:spPr>
      </p:pic>
      <p:pic>
        <p:nvPicPr>
          <p:cNvPr id="34818" name="Picture 2" descr="C:\docdanilo\immagini\tandem.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5894" y="928670"/>
            <a:ext cx="4167185" cy="3125389"/>
          </a:xfrm>
          <a:prstGeom prst="rect">
            <a:avLst/>
          </a:prstGeom>
          <a:noFill/>
        </p:spPr>
      </p:pic>
      <p:sp>
        <p:nvSpPr>
          <p:cNvPr id="19" name="CasellaDiTesto 18"/>
          <p:cNvSpPr txBox="1"/>
          <p:nvPr/>
        </p:nvSpPr>
        <p:spPr>
          <a:xfrm>
            <a:off x="560150" y="6286769"/>
            <a:ext cx="1717839" cy="307777"/>
          </a:xfrm>
          <a:prstGeom prst="rect">
            <a:avLst/>
          </a:prstGeom>
          <a:noFill/>
        </p:spPr>
        <p:txBody>
          <a:bodyPr wrap="square" rtlCol="0">
            <a:spAutoFit/>
          </a:bodyPr>
          <a:lstStyle/>
          <a:p>
            <a:r>
              <a:rPr lang="it-IT" sz="1400" b="1" dirty="0">
                <a:solidFill>
                  <a:srgbClr val="0000CC"/>
                </a:solidFill>
              </a:rPr>
              <a:t>Platform </a:t>
            </a:r>
            <a:r>
              <a:rPr lang="it-IT" sz="1400" b="1" dirty="0" err="1">
                <a:solidFill>
                  <a:srgbClr val="0000CC"/>
                </a:solidFill>
              </a:rPr>
              <a:t>at</a:t>
            </a:r>
            <a:r>
              <a:rPr lang="it-IT" sz="1400" b="1" dirty="0">
                <a:solidFill>
                  <a:srgbClr val="0000CC"/>
                </a:solidFill>
              </a:rPr>
              <a:t> 450 KV </a:t>
            </a:r>
          </a:p>
        </p:txBody>
      </p:sp>
      <p:pic>
        <p:nvPicPr>
          <p:cNvPr id="34819" name="Picture 3" descr="C:\docdanilo\immagini\CS_2000-01-25_a.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07436" y="925190"/>
            <a:ext cx="4176464" cy="3132348"/>
          </a:xfrm>
          <a:prstGeom prst="rect">
            <a:avLst/>
          </a:prstGeom>
          <a:noFill/>
        </p:spPr>
      </p:pic>
      <p:sp>
        <p:nvSpPr>
          <p:cNvPr id="21" name="CasellaDiTesto 20"/>
          <p:cNvSpPr txBox="1"/>
          <p:nvPr/>
        </p:nvSpPr>
        <p:spPr>
          <a:xfrm>
            <a:off x="7371195" y="6334411"/>
            <a:ext cx="2224473" cy="523220"/>
          </a:xfrm>
          <a:prstGeom prst="rect">
            <a:avLst/>
          </a:prstGeom>
          <a:noFill/>
        </p:spPr>
        <p:txBody>
          <a:bodyPr wrap="square" rtlCol="0">
            <a:spAutoFit/>
          </a:bodyPr>
          <a:lstStyle/>
          <a:p>
            <a:r>
              <a:rPr lang="it-IT" sz="1400" b="1" dirty="0" err="1">
                <a:solidFill>
                  <a:srgbClr val="0000CC"/>
                </a:solidFill>
              </a:rPr>
              <a:t>Superconducting</a:t>
            </a:r>
            <a:r>
              <a:rPr lang="it-IT" sz="1400" b="1" dirty="0">
                <a:solidFill>
                  <a:srgbClr val="0000CC"/>
                </a:solidFill>
              </a:rPr>
              <a:t> ECR Source  SERSE </a:t>
            </a:r>
          </a:p>
        </p:txBody>
      </p:sp>
      <p:cxnSp>
        <p:nvCxnSpPr>
          <p:cNvPr id="16" name="Connettore 2 15"/>
          <p:cNvCxnSpPr/>
          <p:nvPr/>
        </p:nvCxnSpPr>
        <p:spPr>
          <a:xfrm rot="5400000" flipH="1" flipV="1">
            <a:off x="8428693" y="6208315"/>
            <a:ext cx="356396" cy="794"/>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9881705" y="4190676"/>
            <a:ext cx="1857388" cy="523220"/>
          </a:xfrm>
          <a:prstGeom prst="rect">
            <a:avLst/>
          </a:prstGeom>
          <a:noFill/>
        </p:spPr>
        <p:txBody>
          <a:bodyPr wrap="square" rtlCol="0">
            <a:spAutoFit/>
          </a:bodyPr>
          <a:lstStyle/>
          <a:p>
            <a:r>
              <a:rPr lang="it-IT" sz="1400" b="1" dirty="0">
                <a:solidFill>
                  <a:srgbClr val="0000CC"/>
                </a:solidFill>
              </a:rPr>
              <a:t>ECR Source </a:t>
            </a:r>
            <a:r>
              <a:rPr lang="it-IT" sz="1400" b="1" dirty="0" err="1">
                <a:solidFill>
                  <a:srgbClr val="0000CC"/>
                </a:solidFill>
              </a:rPr>
              <a:t>Normal</a:t>
            </a:r>
            <a:r>
              <a:rPr lang="it-IT" sz="1400" b="1" dirty="0">
                <a:solidFill>
                  <a:srgbClr val="0000CC"/>
                </a:solidFill>
              </a:rPr>
              <a:t> </a:t>
            </a:r>
            <a:r>
              <a:rPr lang="it-IT" sz="1400" b="1" dirty="0" err="1">
                <a:solidFill>
                  <a:srgbClr val="0000CC"/>
                </a:solidFill>
              </a:rPr>
              <a:t>conducting</a:t>
            </a:r>
            <a:r>
              <a:rPr lang="it-IT" sz="1400" b="1" dirty="0">
                <a:solidFill>
                  <a:srgbClr val="0000CC"/>
                </a:solidFill>
              </a:rPr>
              <a:t>  CAESAR </a:t>
            </a:r>
          </a:p>
        </p:txBody>
      </p:sp>
      <p:cxnSp>
        <p:nvCxnSpPr>
          <p:cNvPr id="22" name="Connettore 2 21"/>
          <p:cNvCxnSpPr>
            <a:cxnSpLocks/>
          </p:cNvCxnSpPr>
          <p:nvPr/>
        </p:nvCxnSpPr>
        <p:spPr>
          <a:xfrm flipH="1">
            <a:off x="10830077" y="4529649"/>
            <a:ext cx="794" cy="406269"/>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ttore 2 2">
            <a:extLst>
              <a:ext uri="{FF2B5EF4-FFF2-40B4-BE49-F238E27FC236}">
                <a16:creationId xmlns:a16="http://schemas.microsoft.com/office/drawing/2014/main" id="{332A8EC4-79A4-D61C-08A8-2377B9E2EF00}"/>
              </a:ext>
            </a:extLst>
          </p:cNvPr>
          <p:cNvCxnSpPr>
            <a:cxnSpLocks/>
          </p:cNvCxnSpPr>
          <p:nvPr/>
        </p:nvCxnSpPr>
        <p:spPr>
          <a:xfrm rot="5400000" flipH="1" flipV="1">
            <a:off x="1164490" y="6207530"/>
            <a:ext cx="356396" cy="794"/>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8E10E443-BF5E-BE1E-D3E6-7690814D83B6}"/>
              </a:ext>
            </a:extLst>
          </p:cNvPr>
          <p:cNvSpPr txBox="1"/>
          <p:nvPr/>
        </p:nvSpPr>
        <p:spPr>
          <a:xfrm>
            <a:off x="2965976" y="4126646"/>
            <a:ext cx="1857388" cy="307777"/>
          </a:xfrm>
          <a:prstGeom prst="rect">
            <a:avLst/>
          </a:prstGeom>
          <a:noFill/>
        </p:spPr>
        <p:txBody>
          <a:bodyPr wrap="square" rtlCol="0">
            <a:spAutoFit/>
          </a:bodyPr>
          <a:lstStyle/>
          <a:p>
            <a:r>
              <a:rPr lang="it-IT" sz="1400" b="1" dirty="0" err="1">
                <a:solidFill>
                  <a:srgbClr val="0000CC"/>
                </a:solidFill>
              </a:rPr>
              <a:t>Sputtering</a:t>
            </a:r>
            <a:r>
              <a:rPr lang="it-IT" sz="1400" b="1" dirty="0">
                <a:solidFill>
                  <a:srgbClr val="0000CC"/>
                </a:solidFill>
              </a:rPr>
              <a:t> Sources</a:t>
            </a:r>
          </a:p>
        </p:txBody>
      </p:sp>
      <p:cxnSp>
        <p:nvCxnSpPr>
          <p:cNvPr id="5" name="Connettore 2 4">
            <a:extLst>
              <a:ext uri="{FF2B5EF4-FFF2-40B4-BE49-F238E27FC236}">
                <a16:creationId xmlns:a16="http://schemas.microsoft.com/office/drawing/2014/main" id="{4F418D3F-9ADC-9B11-23DC-18F52715B8E7}"/>
              </a:ext>
            </a:extLst>
          </p:cNvPr>
          <p:cNvCxnSpPr/>
          <p:nvPr/>
        </p:nvCxnSpPr>
        <p:spPr>
          <a:xfrm flipH="1">
            <a:off x="3894670" y="4452286"/>
            <a:ext cx="794" cy="406269"/>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7" name="Titolo 1">
            <a:extLst>
              <a:ext uri="{FF2B5EF4-FFF2-40B4-BE49-F238E27FC236}">
                <a16:creationId xmlns:a16="http://schemas.microsoft.com/office/drawing/2014/main" id="{CE1F26C9-DF87-5A3C-6BCA-C916C40D9C90}"/>
              </a:ext>
            </a:extLst>
          </p:cNvPr>
          <p:cNvSpPr txBox="1">
            <a:spLocks/>
          </p:cNvSpPr>
          <p:nvPr/>
        </p:nvSpPr>
        <p:spPr>
          <a:xfrm>
            <a:off x="1988465" y="112496"/>
            <a:ext cx="9928747" cy="7749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dirty="0">
                <a:solidFill>
                  <a:srgbClr val="FF0000"/>
                </a:solidFill>
              </a:rPr>
              <a:t>Accelerators </a:t>
            </a:r>
            <a:r>
              <a:rPr lang="it-IT" sz="3600" b="1" dirty="0" err="1">
                <a:solidFill>
                  <a:srgbClr val="FF0000"/>
                </a:solidFill>
              </a:rPr>
              <a:t>at</a:t>
            </a:r>
            <a:r>
              <a:rPr lang="it-IT" sz="3600" b="1" dirty="0">
                <a:solidFill>
                  <a:srgbClr val="FF0000"/>
                </a:solidFill>
              </a:rPr>
              <a:t> Laboratori Nazionali del Sud</a:t>
            </a:r>
          </a:p>
        </p:txBody>
      </p:sp>
      <p:grpSp>
        <p:nvGrpSpPr>
          <p:cNvPr id="8" name="Gruppo 7">
            <a:extLst>
              <a:ext uri="{FF2B5EF4-FFF2-40B4-BE49-F238E27FC236}">
                <a16:creationId xmlns:a16="http://schemas.microsoft.com/office/drawing/2014/main" id="{AA0149D9-B896-34E3-F61B-2A69D78ECA1C}"/>
              </a:ext>
            </a:extLst>
          </p:cNvPr>
          <p:cNvGrpSpPr/>
          <p:nvPr/>
        </p:nvGrpSpPr>
        <p:grpSpPr>
          <a:xfrm>
            <a:off x="33332" y="36037"/>
            <a:ext cx="1804993" cy="810200"/>
            <a:chOff x="33332" y="36037"/>
            <a:chExt cx="1804993" cy="810200"/>
          </a:xfrm>
        </p:grpSpPr>
        <p:pic>
          <p:nvPicPr>
            <p:cNvPr id="9" name="Immagine 8">
              <a:extLst>
                <a:ext uri="{FF2B5EF4-FFF2-40B4-BE49-F238E27FC236}">
                  <a16:creationId xmlns:a16="http://schemas.microsoft.com/office/drawing/2014/main" id="{E9ACC2A4-7FDF-5924-EC82-81AF9A9F7DA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332" y="36037"/>
              <a:ext cx="1119188" cy="604838"/>
            </a:xfrm>
            <a:prstGeom prst="rect">
              <a:avLst/>
            </a:prstGeom>
          </p:spPr>
        </p:pic>
        <p:sp>
          <p:nvSpPr>
            <p:cNvPr id="10" name="Rettangolo 9">
              <a:extLst>
                <a:ext uri="{FF2B5EF4-FFF2-40B4-BE49-F238E27FC236}">
                  <a16:creationId xmlns:a16="http://schemas.microsoft.com/office/drawing/2014/main" id="{B394B9C8-8CE7-9C19-0C11-5CCCE0824360}"/>
                </a:ext>
              </a:extLst>
            </p:cNvPr>
            <p:cNvSpPr/>
            <p:nvPr/>
          </p:nvSpPr>
          <p:spPr>
            <a:xfrm>
              <a:off x="323850" y="538460"/>
              <a:ext cx="1514475" cy="307777"/>
            </a:xfrm>
            <a:prstGeom prst="rect">
              <a:avLst/>
            </a:prstGeom>
          </p:spPr>
          <p:txBody>
            <a:bodyPr wrap="square">
              <a:spAutoFit/>
            </a:bodyPr>
            <a:lstStyle/>
            <a:p>
              <a:r>
                <a:rPr lang="it-IT" sz="700"/>
                <a:t>Istituto Nazionale di Fisica Nucleare </a:t>
              </a:r>
            </a:p>
            <a:p>
              <a:r>
                <a:rPr lang="it-IT" sz="700" b="1">
                  <a:solidFill>
                    <a:schemeClr val="accent1">
                      <a:lumMod val="60000"/>
                      <a:lumOff val="40000"/>
                    </a:schemeClr>
                  </a:solidFill>
                </a:rPr>
                <a:t>LABORATORI NAZIONALI DEL SUD </a:t>
              </a:r>
            </a:p>
          </p:txBody>
        </p:sp>
      </p:grpSp>
      <p:sp>
        <p:nvSpPr>
          <p:cNvPr id="2" name="CasellaDiTesto 1">
            <a:extLst>
              <a:ext uri="{FF2B5EF4-FFF2-40B4-BE49-F238E27FC236}">
                <a16:creationId xmlns:a16="http://schemas.microsoft.com/office/drawing/2014/main" id="{6288CC86-2594-2932-3329-12CF164CD4C8}"/>
              </a:ext>
            </a:extLst>
          </p:cNvPr>
          <p:cNvSpPr txBox="1"/>
          <p:nvPr/>
        </p:nvSpPr>
        <p:spPr>
          <a:xfrm>
            <a:off x="4877978" y="579866"/>
            <a:ext cx="2677374" cy="5632311"/>
          </a:xfrm>
          <a:prstGeom prst="rect">
            <a:avLst/>
          </a:prstGeom>
          <a:noFill/>
        </p:spPr>
        <p:txBody>
          <a:bodyPr wrap="square" rtlCol="0">
            <a:spAutoFit/>
          </a:bodyPr>
          <a:lstStyle/>
          <a:p>
            <a:r>
              <a:rPr lang="it-IT" dirty="0">
                <a:solidFill>
                  <a:srgbClr val="0070C0"/>
                </a:solidFill>
              </a:rPr>
              <a:t>LNS </a:t>
            </a:r>
            <a:r>
              <a:rPr lang="it-IT" dirty="0" err="1">
                <a:solidFill>
                  <a:srgbClr val="0070C0"/>
                </a:solidFill>
              </a:rPr>
              <a:t>is</a:t>
            </a:r>
            <a:r>
              <a:rPr lang="it-IT" dirty="0">
                <a:solidFill>
                  <a:srgbClr val="0070C0"/>
                </a:solidFill>
              </a:rPr>
              <a:t> </a:t>
            </a:r>
            <a:r>
              <a:rPr lang="it-IT" dirty="0" err="1">
                <a:solidFill>
                  <a:srgbClr val="0070C0"/>
                </a:solidFill>
              </a:rPr>
              <a:t>recognized</a:t>
            </a:r>
            <a:r>
              <a:rPr lang="it-IT" dirty="0">
                <a:solidFill>
                  <a:srgbClr val="0070C0"/>
                </a:solidFill>
              </a:rPr>
              <a:t> </a:t>
            </a:r>
            <a:r>
              <a:rPr lang="it-IT" dirty="0" err="1">
                <a:solidFill>
                  <a:srgbClr val="0070C0"/>
                </a:solidFill>
              </a:rPr>
              <a:t>as</a:t>
            </a:r>
            <a:r>
              <a:rPr lang="it-IT" dirty="0">
                <a:solidFill>
                  <a:srgbClr val="0070C0"/>
                </a:solidFill>
              </a:rPr>
              <a:t> ESA/</a:t>
            </a:r>
            <a:r>
              <a:rPr lang="it-IT" dirty="0" err="1">
                <a:solidFill>
                  <a:srgbClr val="0070C0"/>
                </a:solidFill>
              </a:rPr>
              <a:t>ASi</a:t>
            </a:r>
            <a:r>
              <a:rPr lang="it-IT" dirty="0">
                <a:solidFill>
                  <a:srgbClr val="0070C0"/>
                </a:solidFill>
              </a:rPr>
              <a:t> </a:t>
            </a:r>
            <a:r>
              <a:rPr lang="it-IT" dirty="0" err="1">
                <a:solidFill>
                  <a:srgbClr val="0070C0"/>
                </a:solidFill>
              </a:rPr>
              <a:t>Irradiation</a:t>
            </a:r>
            <a:r>
              <a:rPr lang="it-IT" dirty="0">
                <a:solidFill>
                  <a:srgbClr val="0070C0"/>
                </a:solidFill>
              </a:rPr>
              <a:t> Facility </a:t>
            </a:r>
            <a:r>
              <a:rPr lang="it-IT" dirty="0" err="1">
                <a:solidFill>
                  <a:srgbClr val="0070C0"/>
                </a:solidFill>
              </a:rPr>
              <a:t>having</a:t>
            </a:r>
            <a:r>
              <a:rPr lang="it-IT">
                <a:solidFill>
                  <a:srgbClr val="0070C0"/>
                </a:solidFill>
              </a:rPr>
              <a:t>:</a:t>
            </a:r>
            <a:endParaRPr lang="it-IT" dirty="0">
              <a:solidFill>
                <a:srgbClr val="0070C0"/>
              </a:solidFill>
            </a:endParaRPr>
          </a:p>
          <a:p>
            <a:r>
              <a:rPr lang="it-IT" dirty="0">
                <a:solidFill>
                  <a:srgbClr val="0070C0"/>
                </a:solidFill>
              </a:rPr>
              <a:t>- </a:t>
            </a:r>
            <a:r>
              <a:rPr lang="it-IT" dirty="0" err="1">
                <a:solidFill>
                  <a:srgbClr val="0070C0"/>
                </a:solidFill>
              </a:rPr>
              <a:t>designed</a:t>
            </a:r>
            <a:r>
              <a:rPr lang="it-IT" dirty="0">
                <a:solidFill>
                  <a:srgbClr val="0070C0"/>
                </a:solidFill>
              </a:rPr>
              <a:t> and </a:t>
            </a:r>
            <a:r>
              <a:rPr lang="it-IT" dirty="0" err="1">
                <a:solidFill>
                  <a:srgbClr val="0070C0"/>
                </a:solidFill>
              </a:rPr>
              <a:t>implemented</a:t>
            </a:r>
            <a:r>
              <a:rPr lang="it-IT" dirty="0">
                <a:solidFill>
                  <a:srgbClr val="0070C0"/>
                </a:solidFill>
              </a:rPr>
              <a:t> a system </a:t>
            </a:r>
            <a:r>
              <a:rPr lang="it-IT" dirty="0" err="1">
                <a:solidFill>
                  <a:srgbClr val="0070C0"/>
                </a:solidFill>
              </a:rPr>
              <a:t>able</a:t>
            </a:r>
            <a:r>
              <a:rPr lang="it-IT" dirty="0">
                <a:solidFill>
                  <a:srgbClr val="0070C0"/>
                </a:solidFill>
              </a:rPr>
              <a:t> to </a:t>
            </a:r>
            <a:r>
              <a:rPr lang="it-IT" dirty="0" err="1">
                <a:solidFill>
                  <a:srgbClr val="0070C0"/>
                </a:solidFill>
              </a:rPr>
              <a:t>host</a:t>
            </a:r>
            <a:r>
              <a:rPr lang="it-IT" dirty="0">
                <a:solidFill>
                  <a:srgbClr val="0070C0"/>
                </a:solidFill>
              </a:rPr>
              <a:t> the samples in front of the </a:t>
            </a:r>
            <a:r>
              <a:rPr lang="it-IT" dirty="0" err="1">
                <a:solidFill>
                  <a:srgbClr val="0070C0"/>
                </a:solidFill>
              </a:rPr>
              <a:t>beam</a:t>
            </a:r>
            <a:r>
              <a:rPr lang="it-IT" dirty="0">
                <a:solidFill>
                  <a:srgbClr val="0070C0"/>
                </a:solidFill>
              </a:rPr>
              <a:t>, by </a:t>
            </a:r>
            <a:r>
              <a:rPr lang="it-IT" dirty="0" err="1">
                <a:solidFill>
                  <a:srgbClr val="0070C0"/>
                </a:solidFill>
              </a:rPr>
              <a:t>assuring</a:t>
            </a:r>
            <a:r>
              <a:rPr lang="it-IT" dirty="0">
                <a:solidFill>
                  <a:srgbClr val="0070C0"/>
                </a:solidFill>
              </a:rPr>
              <a:t> </a:t>
            </a:r>
            <a:r>
              <a:rPr lang="it-IT" dirty="0" err="1">
                <a:solidFill>
                  <a:srgbClr val="0070C0"/>
                </a:solidFill>
              </a:rPr>
              <a:t>both</a:t>
            </a:r>
            <a:r>
              <a:rPr lang="it-IT" dirty="0">
                <a:solidFill>
                  <a:srgbClr val="0070C0"/>
                </a:solidFill>
              </a:rPr>
              <a:t> a </a:t>
            </a:r>
            <a:r>
              <a:rPr lang="it-IT" dirty="0" err="1">
                <a:solidFill>
                  <a:srgbClr val="0070C0"/>
                </a:solidFill>
              </a:rPr>
              <a:t>very</a:t>
            </a:r>
            <a:r>
              <a:rPr lang="it-IT" dirty="0">
                <a:solidFill>
                  <a:srgbClr val="0070C0"/>
                </a:solidFill>
              </a:rPr>
              <a:t> accurate positioning in front of the </a:t>
            </a:r>
            <a:r>
              <a:rPr lang="it-IT" dirty="0" err="1">
                <a:solidFill>
                  <a:srgbClr val="0070C0"/>
                </a:solidFill>
              </a:rPr>
              <a:t>thinny</a:t>
            </a:r>
            <a:r>
              <a:rPr lang="it-IT" dirty="0">
                <a:solidFill>
                  <a:srgbClr val="0070C0"/>
                </a:solidFill>
              </a:rPr>
              <a:t> </a:t>
            </a:r>
            <a:r>
              <a:rPr lang="it-IT" dirty="0" err="1">
                <a:solidFill>
                  <a:srgbClr val="0070C0"/>
                </a:solidFill>
              </a:rPr>
              <a:t>beam</a:t>
            </a:r>
            <a:r>
              <a:rPr lang="it-IT" dirty="0">
                <a:solidFill>
                  <a:srgbClr val="0070C0"/>
                </a:solidFill>
              </a:rPr>
              <a:t> and a </a:t>
            </a:r>
            <a:r>
              <a:rPr lang="it-IT" dirty="0" err="1">
                <a:solidFill>
                  <a:srgbClr val="0070C0"/>
                </a:solidFill>
              </a:rPr>
              <a:t>very</a:t>
            </a:r>
            <a:r>
              <a:rPr lang="it-IT" dirty="0">
                <a:solidFill>
                  <a:srgbClr val="0070C0"/>
                </a:solidFill>
              </a:rPr>
              <a:t> good </a:t>
            </a:r>
            <a:r>
              <a:rPr lang="it-IT" dirty="0" err="1">
                <a:solidFill>
                  <a:srgbClr val="0070C0"/>
                </a:solidFill>
              </a:rPr>
              <a:t>beam</a:t>
            </a:r>
            <a:r>
              <a:rPr lang="it-IT" dirty="0">
                <a:solidFill>
                  <a:srgbClr val="0070C0"/>
                </a:solidFill>
              </a:rPr>
              <a:t> </a:t>
            </a:r>
            <a:r>
              <a:rPr lang="it-IT" dirty="0" err="1">
                <a:solidFill>
                  <a:srgbClr val="0070C0"/>
                </a:solidFill>
              </a:rPr>
              <a:t>diagnostic</a:t>
            </a:r>
            <a:r>
              <a:rPr lang="it-IT" dirty="0">
                <a:solidFill>
                  <a:srgbClr val="0070C0"/>
                </a:solidFill>
              </a:rPr>
              <a:t> and </a:t>
            </a:r>
            <a:r>
              <a:rPr lang="it-IT" dirty="0" err="1">
                <a:solidFill>
                  <a:srgbClr val="0070C0"/>
                </a:solidFill>
              </a:rPr>
              <a:t>particles</a:t>
            </a:r>
            <a:r>
              <a:rPr lang="it-IT" dirty="0">
                <a:solidFill>
                  <a:srgbClr val="0070C0"/>
                </a:solidFill>
              </a:rPr>
              <a:t> </a:t>
            </a:r>
            <a:r>
              <a:rPr lang="it-IT" dirty="0" err="1">
                <a:solidFill>
                  <a:srgbClr val="0070C0"/>
                </a:solidFill>
              </a:rPr>
              <a:t>counting</a:t>
            </a:r>
            <a:r>
              <a:rPr lang="it-IT" dirty="0">
                <a:solidFill>
                  <a:srgbClr val="0070C0"/>
                </a:solidFill>
              </a:rPr>
              <a:t>;</a:t>
            </a:r>
          </a:p>
          <a:p>
            <a:r>
              <a:rPr lang="it-IT" dirty="0">
                <a:solidFill>
                  <a:srgbClr val="0070C0"/>
                </a:solidFill>
              </a:rPr>
              <a:t>- </a:t>
            </a:r>
            <a:r>
              <a:rPr lang="it-IT" dirty="0" err="1">
                <a:solidFill>
                  <a:srgbClr val="0070C0"/>
                </a:solidFill>
              </a:rPr>
              <a:t>implemented</a:t>
            </a:r>
            <a:r>
              <a:rPr lang="it-IT" dirty="0">
                <a:solidFill>
                  <a:srgbClr val="0070C0"/>
                </a:solidFill>
              </a:rPr>
              <a:t> a </a:t>
            </a:r>
            <a:r>
              <a:rPr lang="it-IT" dirty="0" err="1">
                <a:solidFill>
                  <a:srgbClr val="0070C0"/>
                </a:solidFill>
              </a:rPr>
              <a:t>very</a:t>
            </a:r>
            <a:r>
              <a:rPr lang="it-IT" dirty="0">
                <a:solidFill>
                  <a:srgbClr val="0070C0"/>
                </a:solidFill>
              </a:rPr>
              <a:t> </a:t>
            </a:r>
            <a:r>
              <a:rPr lang="it-IT" dirty="0" err="1">
                <a:solidFill>
                  <a:srgbClr val="0070C0"/>
                </a:solidFill>
              </a:rPr>
              <a:t>rigorous</a:t>
            </a:r>
            <a:r>
              <a:rPr lang="it-IT" dirty="0">
                <a:solidFill>
                  <a:srgbClr val="0070C0"/>
                </a:solidFill>
              </a:rPr>
              <a:t> QA/QC system, in order to </a:t>
            </a:r>
            <a:r>
              <a:rPr lang="it-IT" dirty="0" err="1">
                <a:solidFill>
                  <a:srgbClr val="0070C0"/>
                </a:solidFill>
              </a:rPr>
              <a:t>guarantee</a:t>
            </a:r>
            <a:r>
              <a:rPr lang="it-IT" dirty="0">
                <a:solidFill>
                  <a:srgbClr val="0070C0"/>
                </a:solidFill>
              </a:rPr>
              <a:t> an </a:t>
            </a:r>
            <a:r>
              <a:rPr lang="it-IT" dirty="0" err="1">
                <a:solidFill>
                  <a:srgbClr val="0070C0"/>
                </a:solidFill>
              </a:rPr>
              <a:t>extremely</a:t>
            </a:r>
            <a:r>
              <a:rPr lang="it-IT" dirty="0">
                <a:solidFill>
                  <a:srgbClr val="0070C0"/>
                </a:solidFill>
              </a:rPr>
              <a:t> high </a:t>
            </a:r>
            <a:r>
              <a:rPr lang="it-IT" dirty="0" err="1">
                <a:solidFill>
                  <a:srgbClr val="0070C0"/>
                </a:solidFill>
              </a:rPr>
              <a:t>reproducibility</a:t>
            </a:r>
            <a:r>
              <a:rPr lang="it-IT" dirty="0">
                <a:solidFill>
                  <a:srgbClr val="0070C0"/>
                </a:solidFill>
              </a:rPr>
              <a:t> of the testing </a:t>
            </a:r>
            <a:r>
              <a:rPr lang="it-IT" dirty="0" err="1">
                <a:solidFill>
                  <a:srgbClr val="0070C0"/>
                </a:solidFill>
              </a:rPr>
              <a:t>parameters</a:t>
            </a:r>
            <a:r>
              <a:rPr lang="it-IT" dirty="0">
                <a:solidFill>
                  <a:srgbClr val="0070C0"/>
                </a:solidFill>
              </a:rPr>
              <a:t> and reporting to the users.</a:t>
            </a:r>
          </a:p>
        </p:txBody>
      </p:sp>
    </p:spTree>
    <p:extLst>
      <p:ext uri="{BB962C8B-B14F-4D97-AF65-F5344CB8AC3E}">
        <p14:creationId xmlns:p14="http://schemas.microsoft.com/office/powerpoint/2010/main" val="643641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581793" y="895626"/>
            <a:ext cx="7888406" cy="2062103"/>
          </a:xfrm>
          <a:prstGeom prst="rect">
            <a:avLst/>
          </a:prstGeom>
          <a:noFill/>
        </p:spPr>
        <p:txBody>
          <a:bodyPr wrap="square" rtlCol="0">
            <a:spAutoFit/>
          </a:bodyPr>
          <a:lstStyle/>
          <a:p>
            <a:pPr algn="just"/>
            <a:r>
              <a:rPr lang="it-IT" sz="2400" dirty="0">
                <a:solidFill>
                  <a:srgbClr val="000066"/>
                </a:solidFill>
              </a:rPr>
              <a:t>HVEC MP 15 MV Tandem in </a:t>
            </a:r>
            <a:r>
              <a:rPr lang="it-IT" sz="2400" dirty="0" err="1">
                <a:solidFill>
                  <a:srgbClr val="000066"/>
                </a:solidFill>
              </a:rPr>
              <a:t>operation</a:t>
            </a:r>
            <a:r>
              <a:rPr lang="it-IT" sz="2400" dirty="0">
                <a:solidFill>
                  <a:srgbClr val="000066"/>
                </a:solidFill>
              </a:rPr>
              <a:t> </a:t>
            </a:r>
            <a:r>
              <a:rPr lang="it-IT" sz="2400" dirty="0" err="1">
                <a:solidFill>
                  <a:srgbClr val="000066"/>
                </a:solidFill>
              </a:rPr>
              <a:t>since</a:t>
            </a:r>
            <a:r>
              <a:rPr lang="it-IT" sz="2400" dirty="0">
                <a:solidFill>
                  <a:srgbClr val="000066"/>
                </a:solidFill>
              </a:rPr>
              <a:t> 1984</a:t>
            </a:r>
          </a:p>
          <a:p>
            <a:pPr algn="just"/>
            <a:endParaRPr lang="it-IT" sz="2400" dirty="0">
              <a:solidFill>
                <a:srgbClr val="000066"/>
              </a:solidFill>
            </a:endParaRPr>
          </a:p>
          <a:p>
            <a:pPr algn="just"/>
            <a:r>
              <a:rPr lang="it-IT" sz="2000" dirty="0">
                <a:solidFill>
                  <a:srgbClr val="000066"/>
                </a:solidFill>
              </a:rPr>
              <a:t>In 2014-2015 a big upgrade </a:t>
            </a:r>
            <a:r>
              <a:rPr lang="it-IT" sz="2000" dirty="0" err="1">
                <a:solidFill>
                  <a:srgbClr val="000066"/>
                </a:solidFill>
              </a:rPr>
              <a:t>done</a:t>
            </a:r>
            <a:r>
              <a:rPr lang="it-IT" sz="2000" dirty="0">
                <a:solidFill>
                  <a:srgbClr val="000066"/>
                </a:solidFill>
              </a:rPr>
              <a:t> due to:</a:t>
            </a:r>
          </a:p>
          <a:p>
            <a:pPr algn="just"/>
            <a:endParaRPr lang="it-IT" sz="2000" dirty="0">
              <a:solidFill>
                <a:srgbClr val="000066"/>
              </a:solidFill>
            </a:endParaRPr>
          </a:p>
          <a:p>
            <a:pPr algn="just"/>
            <a:r>
              <a:rPr lang="it-IT" sz="2000" dirty="0">
                <a:solidFill>
                  <a:srgbClr val="000066"/>
                </a:solidFill>
              </a:rPr>
              <a:t>- </a:t>
            </a:r>
            <a:r>
              <a:rPr lang="it-IT" sz="2000" dirty="0" err="1">
                <a:solidFill>
                  <a:srgbClr val="000066"/>
                </a:solidFill>
              </a:rPr>
              <a:t>infiltration</a:t>
            </a:r>
            <a:r>
              <a:rPr lang="it-IT" sz="2000" dirty="0">
                <a:solidFill>
                  <a:srgbClr val="000066"/>
                </a:solidFill>
              </a:rPr>
              <a:t> of SF6 in tube 1</a:t>
            </a:r>
          </a:p>
          <a:p>
            <a:pPr algn="just"/>
            <a:r>
              <a:rPr lang="it-IT" sz="2000" dirty="0">
                <a:solidFill>
                  <a:srgbClr val="000066"/>
                </a:solidFill>
              </a:rPr>
              <a:t>- </a:t>
            </a:r>
            <a:r>
              <a:rPr lang="it-IT" sz="2000" dirty="0" err="1">
                <a:solidFill>
                  <a:srgbClr val="000066"/>
                </a:solidFill>
              </a:rPr>
              <a:t>obsoloscence</a:t>
            </a:r>
            <a:r>
              <a:rPr lang="it-IT" sz="2000" dirty="0">
                <a:solidFill>
                  <a:srgbClr val="000066"/>
                </a:solidFill>
              </a:rPr>
              <a:t> of </a:t>
            </a:r>
            <a:r>
              <a:rPr lang="it-IT" sz="2000" dirty="0" err="1">
                <a:solidFill>
                  <a:srgbClr val="000066"/>
                </a:solidFill>
              </a:rPr>
              <a:t>charging</a:t>
            </a:r>
            <a:r>
              <a:rPr lang="it-IT" sz="2000" dirty="0">
                <a:solidFill>
                  <a:srgbClr val="000066"/>
                </a:solidFill>
              </a:rPr>
              <a:t> system (</a:t>
            </a:r>
            <a:r>
              <a:rPr lang="it-IT" sz="2000" dirty="0" err="1">
                <a:solidFill>
                  <a:srgbClr val="000066"/>
                </a:solidFill>
              </a:rPr>
              <a:t>belt</a:t>
            </a:r>
            <a:r>
              <a:rPr lang="it-IT" sz="2000" dirty="0">
                <a:solidFill>
                  <a:srgbClr val="000066"/>
                </a:solidFill>
              </a:rPr>
              <a:t>  </a:t>
            </a:r>
            <a:r>
              <a:rPr lang="it-IT" sz="2000" dirty="0" err="1">
                <a:solidFill>
                  <a:srgbClr val="000066"/>
                </a:solidFill>
              </a:rPr>
              <a:t>not</a:t>
            </a:r>
            <a:r>
              <a:rPr lang="it-IT" sz="2000" dirty="0">
                <a:solidFill>
                  <a:srgbClr val="000066"/>
                </a:solidFill>
              </a:rPr>
              <a:t> </a:t>
            </a:r>
            <a:r>
              <a:rPr lang="it-IT" sz="2000" dirty="0" err="1">
                <a:solidFill>
                  <a:srgbClr val="000066"/>
                </a:solidFill>
              </a:rPr>
              <a:t>available</a:t>
            </a:r>
            <a:r>
              <a:rPr lang="it-IT" sz="2000" dirty="0">
                <a:solidFill>
                  <a:srgbClr val="000066"/>
                </a:solidFill>
              </a:rPr>
              <a:t> from HVEC)</a:t>
            </a:r>
          </a:p>
        </p:txBody>
      </p:sp>
      <p:pic>
        <p:nvPicPr>
          <p:cNvPr id="76802" name="Picture 2" descr="C:\docdanilo\immagini\tande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71239" y="826173"/>
            <a:ext cx="2643206" cy="1982404"/>
          </a:xfrm>
          <a:prstGeom prst="rect">
            <a:avLst/>
          </a:prstGeom>
          <a:noFill/>
        </p:spPr>
      </p:pic>
      <p:sp>
        <p:nvSpPr>
          <p:cNvPr id="2" name="Titolo 1">
            <a:extLst>
              <a:ext uri="{FF2B5EF4-FFF2-40B4-BE49-F238E27FC236}">
                <a16:creationId xmlns:a16="http://schemas.microsoft.com/office/drawing/2014/main" id="{685B5A03-4B8F-F6C0-83B0-F01565AE248C}"/>
              </a:ext>
            </a:extLst>
          </p:cNvPr>
          <p:cNvSpPr txBox="1">
            <a:spLocks/>
          </p:cNvSpPr>
          <p:nvPr/>
        </p:nvSpPr>
        <p:spPr>
          <a:xfrm>
            <a:off x="4195903" y="68818"/>
            <a:ext cx="4409011" cy="815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FF0000"/>
                </a:solidFill>
              </a:rPr>
              <a:t> Tandem</a:t>
            </a:r>
          </a:p>
        </p:txBody>
      </p:sp>
      <p:pic>
        <p:nvPicPr>
          <p:cNvPr id="3" name="Picture 1" descr="C:\Users\Rifuggiato\Desktop\20140709_104202.jpg">
            <a:extLst>
              <a:ext uri="{FF2B5EF4-FFF2-40B4-BE49-F238E27FC236}">
                <a16:creationId xmlns:a16="http://schemas.microsoft.com/office/drawing/2014/main" id="{DDC129E7-EA51-3F19-43EA-5709416A7FC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8427" y="3212685"/>
            <a:ext cx="2657457" cy="1580409"/>
          </a:xfrm>
          <a:prstGeom prst="rect">
            <a:avLst/>
          </a:prstGeom>
          <a:noFill/>
        </p:spPr>
      </p:pic>
      <p:sp>
        <p:nvSpPr>
          <p:cNvPr id="5" name="CasellaDiTesto 4">
            <a:extLst>
              <a:ext uri="{FF2B5EF4-FFF2-40B4-BE49-F238E27FC236}">
                <a16:creationId xmlns:a16="http://schemas.microsoft.com/office/drawing/2014/main" id="{A74BA06F-3B17-F98D-12E4-2C970CFBC51E}"/>
              </a:ext>
            </a:extLst>
          </p:cNvPr>
          <p:cNvSpPr txBox="1"/>
          <p:nvPr/>
        </p:nvSpPr>
        <p:spPr>
          <a:xfrm>
            <a:off x="498062" y="3402724"/>
            <a:ext cx="2838848" cy="1200329"/>
          </a:xfrm>
          <a:prstGeom prst="rect">
            <a:avLst/>
          </a:prstGeom>
          <a:noFill/>
        </p:spPr>
        <p:txBody>
          <a:bodyPr wrap="square">
            <a:spAutoFit/>
          </a:bodyPr>
          <a:lstStyle/>
          <a:p>
            <a:pPr algn="just"/>
            <a:r>
              <a:rPr lang="it-IT" sz="1800" b="1" dirty="0" err="1">
                <a:solidFill>
                  <a:srgbClr val="000066"/>
                </a:solidFill>
              </a:rPr>
              <a:t>Substitution</a:t>
            </a:r>
            <a:r>
              <a:rPr lang="it-IT" sz="1800" b="1" dirty="0">
                <a:solidFill>
                  <a:srgbClr val="000066"/>
                </a:solidFill>
              </a:rPr>
              <a:t> of  tube 1 with a new one by </a:t>
            </a:r>
            <a:r>
              <a:rPr lang="it-IT" sz="1800" b="1" dirty="0" err="1">
                <a:solidFill>
                  <a:srgbClr val="000066"/>
                </a:solidFill>
              </a:rPr>
              <a:t>Vivirad</a:t>
            </a:r>
            <a:r>
              <a:rPr lang="it-IT" sz="1800" b="1" dirty="0">
                <a:solidFill>
                  <a:srgbClr val="000066"/>
                </a:solidFill>
              </a:rPr>
              <a:t> (France)</a:t>
            </a:r>
          </a:p>
          <a:p>
            <a:pPr algn="just"/>
            <a:endParaRPr lang="it-IT" sz="1800" b="1" dirty="0">
              <a:solidFill>
                <a:srgbClr val="000066"/>
              </a:solidFill>
            </a:endParaRPr>
          </a:p>
        </p:txBody>
      </p:sp>
      <p:sp>
        <p:nvSpPr>
          <p:cNvPr id="7" name="CasellaDiTesto 6">
            <a:extLst>
              <a:ext uri="{FF2B5EF4-FFF2-40B4-BE49-F238E27FC236}">
                <a16:creationId xmlns:a16="http://schemas.microsoft.com/office/drawing/2014/main" id="{A4849D57-3599-0669-065A-118674FDD605}"/>
              </a:ext>
            </a:extLst>
          </p:cNvPr>
          <p:cNvSpPr txBox="1"/>
          <p:nvPr/>
        </p:nvSpPr>
        <p:spPr>
          <a:xfrm>
            <a:off x="498062" y="5341641"/>
            <a:ext cx="2333848" cy="646331"/>
          </a:xfrm>
          <a:prstGeom prst="rect">
            <a:avLst/>
          </a:prstGeom>
          <a:noFill/>
        </p:spPr>
        <p:txBody>
          <a:bodyPr wrap="square">
            <a:spAutoFit/>
          </a:bodyPr>
          <a:lstStyle/>
          <a:p>
            <a:pPr algn="just"/>
            <a:r>
              <a:rPr lang="it-IT" sz="1800" b="1" dirty="0" err="1">
                <a:solidFill>
                  <a:srgbClr val="000066"/>
                </a:solidFill>
              </a:rPr>
              <a:t>Belt</a:t>
            </a:r>
            <a:r>
              <a:rPr lang="it-IT" sz="1800" b="1" dirty="0">
                <a:solidFill>
                  <a:srgbClr val="000066"/>
                </a:solidFill>
              </a:rPr>
              <a:t> </a:t>
            </a:r>
            <a:r>
              <a:rPr lang="it-IT" sz="1800" b="1" dirty="0" err="1">
                <a:solidFill>
                  <a:srgbClr val="000066"/>
                </a:solidFill>
              </a:rPr>
              <a:t>replaced</a:t>
            </a:r>
            <a:r>
              <a:rPr lang="it-IT" sz="1800" b="1" dirty="0">
                <a:solidFill>
                  <a:srgbClr val="000066"/>
                </a:solidFill>
              </a:rPr>
              <a:t> by </a:t>
            </a:r>
            <a:r>
              <a:rPr lang="it-IT" sz="1800" b="1" dirty="0" err="1">
                <a:solidFill>
                  <a:srgbClr val="000066"/>
                </a:solidFill>
              </a:rPr>
              <a:t>Pelletron</a:t>
            </a:r>
            <a:endParaRPr lang="it-IT" b="1" dirty="0">
              <a:solidFill>
                <a:srgbClr val="000066"/>
              </a:solidFill>
            </a:endParaRPr>
          </a:p>
        </p:txBody>
      </p:sp>
      <p:pic>
        <p:nvPicPr>
          <p:cNvPr id="10" name="Immagine 9" descr="https://fbcdn-sphotos-c-a.akamaihd.net/hphotos-ak-xpf1/v/t1.0-9/10426174_783748328345689_7628691212925761399_n.jpg?oh=d532b40926ece5cb7dd77337f5c50e5e&amp;oe=555706FA&amp;__gda__=1435022224_c5a0b95b847d02f0179c9fe4181068d5">
            <a:extLst>
              <a:ext uri="{FF2B5EF4-FFF2-40B4-BE49-F238E27FC236}">
                <a16:creationId xmlns:a16="http://schemas.microsoft.com/office/drawing/2014/main" id="{3F82E451-234B-9E19-4DA2-BABC7256B7D9}"/>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4493" y="5115002"/>
            <a:ext cx="3016725" cy="1511303"/>
          </a:xfrm>
          <a:prstGeom prst="rect">
            <a:avLst/>
          </a:prstGeom>
          <a:noFill/>
          <a:ln w="9525">
            <a:noFill/>
            <a:miter lim="800000"/>
            <a:headEnd/>
            <a:tailEnd/>
          </a:ln>
        </p:spPr>
      </p:pic>
      <p:pic>
        <p:nvPicPr>
          <p:cNvPr id="11" name="Picture 3" descr="C:\Users\Rifuggiato\Desktop\DSCN6393.JPG">
            <a:extLst>
              <a:ext uri="{FF2B5EF4-FFF2-40B4-BE49-F238E27FC236}">
                <a16:creationId xmlns:a16="http://schemas.microsoft.com/office/drawing/2014/main" id="{26C5E5C1-CA48-5FF2-B33B-F66783C3AA0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9"/>
          <a:stretch/>
        </p:blipFill>
        <p:spPr bwMode="auto">
          <a:xfrm>
            <a:off x="2814925" y="5115002"/>
            <a:ext cx="1679782" cy="1433285"/>
          </a:xfrm>
          <a:prstGeom prst="rect">
            <a:avLst/>
          </a:prstGeom>
          <a:noFill/>
        </p:spPr>
      </p:pic>
      <p:cxnSp>
        <p:nvCxnSpPr>
          <p:cNvPr id="13" name="Connettore 2 12">
            <a:extLst>
              <a:ext uri="{FF2B5EF4-FFF2-40B4-BE49-F238E27FC236}">
                <a16:creationId xmlns:a16="http://schemas.microsoft.com/office/drawing/2014/main" id="{7E8D0B5D-D3A4-3635-5717-F235C5F78D44}"/>
              </a:ext>
            </a:extLst>
          </p:cNvPr>
          <p:cNvCxnSpPr/>
          <p:nvPr/>
        </p:nvCxnSpPr>
        <p:spPr>
          <a:xfrm>
            <a:off x="4578427" y="5831644"/>
            <a:ext cx="7107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6" name="Gruppo 15">
            <a:extLst>
              <a:ext uri="{FF2B5EF4-FFF2-40B4-BE49-F238E27FC236}">
                <a16:creationId xmlns:a16="http://schemas.microsoft.com/office/drawing/2014/main" id="{08ABA2C7-24D1-1470-BEC7-DE891C272889}"/>
              </a:ext>
            </a:extLst>
          </p:cNvPr>
          <p:cNvGrpSpPr/>
          <p:nvPr/>
        </p:nvGrpSpPr>
        <p:grpSpPr>
          <a:xfrm>
            <a:off x="33332" y="36037"/>
            <a:ext cx="1804993" cy="810200"/>
            <a:chOff x="33332" y="36037"/>
            <a:chExt cx="1804993" cy="810200"/>
          </a:xfrm>
        </p:grpSpPr>
        <p:pic>
          <p:nvPicPr>
            <p:cNvPr id="17" name="Immagine 16">
              <a:extLst>
                <a:ext uri="{FF2B5EF4-FFF2-40B4-BE49-F238E27FC236}">
                  <a16:creationId xmlns:a16="http://schemas.microsoft.com/office/drawing/2014/main" id="{2ECB8FEA-E3F1-0ECC-5615-A4FBEC40A9E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332" y="36037"/>
              <a:ext cx="1119188" cy="604838"/>
            </a:xfrm>
            <a:prstGeom prst="rect">
              <a:avLst/>
            </a:prstGeom>
          </p:spPr>
        </p:pic>
        <p:sp>
          <p:nvSpPr>
            <p:cNvPr id="18" name="Rettangolo 17">
              <a:extLst>
                <a:ext uri="{FF2B5EF4-FFF2-40B4-BE49-F238E27FC236}">
                  <a16:creationId xmlns:a16="http://schemas.microsoft.com/office/drawing/2014/main" id="{53329E81-FE27-90D1-AF22-0C1722C69DCF}"/>
                </a:ext>
              </a:extLst>
            </p:cNvPr>
            <p:cNvSpPr/>
            <p:nvPr/>
          </p:nvSpPr>
          <p:spPr>
            <a:xfrm>
              <a:off x="323850" y="538460"/>
              <a:ext cx="1514475" cy="307777"/>
            </a:xfrm>
            <a:prstGeom prst="rect">
              <a:avLst/>
            </a:prstGeom>
          </p:spPr>
          <p:txBody>
            <a:bodyPr wrap="square">
              <a:spAutoFit/>
            </a:bodyPr>
            <a:lstStyle/>
            <a:p>
              <a:r>
                <a:rPr lang="it-IT" sz="700"/>
                <a:t>Istituto Nazionale di Fisica Nucleare </a:t>
              </a:r>
            </a:p>
            <a:p>
              <a:r>
                <a:rPr lang="it-IT" sz="700" b="1">
                  <a:solidFill>
                    <a:schemeClr val="accent1">
                      <a:lumMod val="60000"/>
                      <a:lumOff val="40000"/>
                    </a:schemeClr>
                  </a:solidFill>
                </a:rPr>
                <a:t>LABORATORI NAZIONALI DEL SUD </a:t>
              </a:r>
            </a:p>
          </p:txBody>
        </p:sp>
      </p:grpSp>
      <p:sp>
        <p:nvSpPr>
          <p:cNvPr id="4" name="Rettangolo 3">
            <a:extLst>
              <a:ext uri="{FF2B5EF4-FFF2-40B4-BE49-F238E27FC236}">
                <a16:creationId xmlns:a16="http://schemas.microsoft.com/office/drawing/2014/main" id="{79D5C4A6-0873-4EF2-91C3-04611C1045B7}"/>
              </a:ext>
            </a:extLst>
          </p:cNvPr>
          <p:cNvSpPr/>
          <p:nvPr/>
        </p:nvSpPr>
        <p:spPr>
          <a:xfrm>
            <a:off x="8626558" y="3143368"/>
            <a:ext cx="1869369" cy="3421962"/>
          </a:xfrm>
          <a:prstGeom prst="rect">
            <a:avLst/>
          </a:prstGeom>
          <a:ln>
            <a:noFill/>
          </a:ln>
          <a:effectLst/>
        </p:spPr>
        <p:txBody>
          <a:bodyPr wrap="square">
            <a:spAutoFit/>
          </a:bodyPr>
          <a:lstStyle/>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1</a:t>
            </a:r>
            <a:r>
              <a:rPr lang="en-US" b="1" dirty="0">
                <a:solidFill>
                  <a:srgbClr val="000090"/>
                </a:solidFill>
                <a:latin typeface="Times New Roman" panose="02020603050405020304" pitchFamily="18" charset="0"/>
                <a:cs typeface="Times New Roman" panose="02020603050405020304" pitchFamily="18" charset="0"/>
              </a:rPr>
              <a:t>H, </a:t>
            </a:r>
            <a:r>
              <a:rPr lang="en-US" b="1" baseline="30000" dirty="0">
                <a:solidFill>
                  <a:srgbClr val="000090"/>
                </a:solidFill>
                <a:latin typeface="Times New Roman" panose="02020603050405020304" pitchFamily="18" charset="0"/>
                <a:cs typeface="Times New Roman" panose="02020603050405020304" pitchFamily="18" charset="0"/>
              </a:rPr>
              <a:t>2</a:t>
            </a:r>
            <a:r>
              <a:rPr lang="en-US" b="1" dirty="0">
                <a:solidFill>
                  <a:srgbClr val="000090"/>
                </a:solidFill>
                <a:latin typeface="Times New Roman" panose="02020603050405020304" pitchFamily="18" charset="0"/>
                <a:cs typeface="Times New Roman" panose="02020603050405020304" pitchFamily="18" charset="0"/>
              </a:rPr>
              <a:t>H</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6</a:t>
            </a:r>
            <a:r>
              <a:rPr lang="en-US" b="1" dirty="0">
                <a:solidFill>
                  <a:srgbClr val="FF0000"/>
                </a:solidFill>
                <a:latin typeface="Times New Roman" panose="02020603050405020304" pitchFamily="18" charset="0"/>
                <a:cs typeface="Times New Roman" panose="02020603050405020304" pitchFamily="18" charset="0"/>
              </a:rPr>
              <a:t>Li, </a:t>
            </a:r>
            <a:r>
              <a:rPr lang="en-US" b="1" baseline="30000" dirty="0">
                <a:solidFill>
                  <a:srgbClr val="FF0000"/>
                </a:solidFill>
                <a:latin typeface="Times New Roman" panose="02020603050405020304" pitchFamily="18" charset="0"/>
                <a:cs typeface="Times New Roman" panose="02020603050405020304" pitchFamily="18" charset="0"/>
              </a:rPr>
              <a:t>7</a:t>
            </a:r>
            <a:r>
              <a:rPr lang="en-US" b="1" dirty="0">
                <a:solidFill>
                  <a:srgbClr val="FF0000"/>
                </a:solidFill>
                <a:latin typeface="Times New Roman" panose="02020603050405020304" pitchFamily="18" charset="0"/>
                <a:cs typeface="Times New Roman" panose="02020603050405020304" pitchFamily="18" charset="0"/>
              </a:rPr>
              <a:t>Li</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9</a:t>
            </a:r>
            <a:r>
              <a:rPr lang="en-US" b="1" dirty="0">
                <a:solidFill>
                  <a:srgbClr val="000090"/>
                </a:solidFill>
                <a:latin typeface="Times New Roman" panose="02020603050405020304" pitchFamily="18" charset="0"/>
                <a:cs typeface="Times New Roman" panose="02020603050405020304" pitchFamily="18" charset="0"/>
              </a:rPr>
              <a:t>Be, </a:t>
            </a:r>
            <a:r>
              <a:rPr lang="en-US" b="1" baseline="30000" dirty="0">
                <a:solidFill>
                  <a:srgbClr val="000090"/>
                </a:solidFill>
                <a:latin typeface="Times New Roman" panose="02020603050405020304" pitchFamily="18" charset="0"/>
                <a:cs typeface="Times New Roman" panose="02020603050405020304" pitchFamily="18" charset="0"/>
              </a:rPr>
              <a:t>10</a:t>
            </a:r>
            <a:r>
              <a:rPr lang="en-US" b="1" dirty="0">
                <a:solidFill>
                  <a:srgbClr val="000090"/>
                </a:solidFill>
                <a:latin typeface="Times New Roman" panose="02020603050405020304" pitchFamily="18" charset="0"/>
                <a:cs typeface="Times New Roman" panose="02020603050405020304" pitchFamily="18" charset="0"/>
              </a:rPr>
              <a:t>Be</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10</a:t>
            </a:r>
            <a:r>
              <a:rPr lang="en-US" b="1" dirty="0">
                <a:solidFill>
                  <a:srgbClr val="FF0000"/>
                </a:solidFill>
                <a:latin typeface="Times New Roman" panose="02020603050405020304" pitchFamily="18" charset="0"/>
                <a:cs typeface="Times New Roman" panose="02020603050405020304" pitchFamily="18" charset="0"/>
              </a:rPr>
              <a:t>B, </a:t>
            </a:r>
            <a:r>
              <a:rPr lang="en-US" b="1" baseline="30000" dirty="0">
                <a:solidFill>
                  <a:srgbClr val="FF0000"/>
                </a:solidFill>
                <a:latin typeface="Times New Roman" panose="02020603050405020304" pitchFamily="18" charset="0"/>
                <a:cs typeface="Times New Roman" panose="02020603050405020304" pitchFamily="18" charset="0"/>
              </a:rPr>
              <a:t>11</a:t>
            </a:r>
            <a:r>
              <a:rPr lang="en-US" b="1" dirty="0">
                <a:solidFill>
                  <a:srgbClr val="FF0000"/>
                </a:solidFill>
                <a:latin typeface="Times New Roman" panose="02020603050405020304" pitchFamily="18" charset="0"/>
                <a:cs typeface="Times New Roman" panose="02020603050405020304" pitchFamily="18" charset="0"/>
              </a:rPr>
              <a:t>B</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12</a:t>
            </a:r>
            <a:r>
              <a:rPr lang="en-US" b="1" dirty="0">
                <a:solidFill>
                  <a:srgbClr val="000090"/>
                </a:solidFill>
                <a:latin typeface="Times New Roman" panose="02020603050405020304" pitchFamily="18" charset="0"/>
                <a:cs typeface="Times New Roman" panose="02020603050405020304" pitchFamily="18" charset="0"/>
              </a:rPr>
              <a:t>C, </a:t>
            </a:r>
            <a:r>
              <a:rPr lang="en-US" b="1" baseline="30000" dirty="0">
                <a:solidFill>
                  <a:srgbClr val="000090"/>
                </a:solidFill>
                <a:latin typeface="Times New Roman" panose="02020603050405020304" pitchFamily="18" charset="0"/>
                <a:cs typeface="Times New Roman" panose="02020603050405020304" pitchFamily="18" charset="0"/>
              </a:rPr>
              <a:t>13</a:t>
            </a:r>
            <a:r>
              <a:rPr lang="en-US" b="1" dirty="0">
                <a:solidFill>
                  <a:srgbClr val="000090"/>
                </a:solidFill>
                <a:latin typeface="Times New Roman" panose="02020603050405020304" pitchFamily="18" charset="0"/>
                <a:cs typeface="Times New Roman" panose="02020603050405020304" pitchFamily="18" charset="0"/>
              </a:rPr>
              <a:t>C</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14</a:t>
            </a:r>
            <a:r>
              <a:rPr lang="en-US" b="1" dirty="0">
                <a:solidFill>
                  <a:srgbClr val="FF0000"/>
                </a:solidFill>
                <a:latin typeface="Times New Roman" panose="02020603050405020304" pitchFamily="18" charset="0"/>
                <a:cs typeface="Times New Roman" panose="02020603050405020304" pitchFamily="18" charset="0"/>
              </a:rPr>
              <a:t>N </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16</a:t>
            </a:r>
            <a:r>
              <a:rPr lang="en-US" b="1" dirty="0">
                <a:solidFill>
                  <a:srgbClr val="000090"/>
                </a:solidFill>
                <a:latin typeface="Times New Roman" panose="02020603050405020304" pitchFamily="18" charset="0"/>
                <a:cs typeface="Times New Roman" panose="02020603050405020304" pitchFamily="18" charset="0"/>
              </a:rPr>
              <a:t>O, </a:t>
            </a:r>
            <a:r>
              <a:rPr lang="en-US" b="1" baseline="30000" dirty="0">
                <a:solidFill>
                  <a:srgbClr val="000090"/>
                </a:solidFill>
                <a:latin typeface="Times New Roman" panose="02020603050405020304" pitchFamily="18" charset="0"/>
                <a:cs typeface="Times New Roman" panose="02020603050405020304" pitchFamily="18" charset="0"/>
              </a:rPr>
              <a:t>17</a:t>
            </a:r>
            <a:r>
              <a:rPr lang="en-US" b="1" dirty="0">
                <a:solidFill>
                  <a:srgbClr val="000090"/>
                </a:solidFill>
                <a:latin typeface="Times New Roman" panose="02020603050405020304" pitchFamily="18" charset="0"/>
                <a:cs typeface="Times New Roman" panose="02020603050405020304" pitchFamily="18" charset="0"/>
              </a:rPr>
              <a:t>O, </a:t>
            </a:r>
            <a:r>
              <a:rPr lang="en-US" b="1" baseline="30000" dirty="0">
                <a:solidFill>
                  <a:srgbClr val="000090"/>
                </a:solidFill>
                <a:latin typeface="Times New Roman" panose="02020603050405020304" pitchFamily="18" charset="0"/>
                <a:cs typeface="Times New Roman" panose="02020603050405020304" pitchFamily="18" charset="0"/>
              </a:rPr>
              <a:t>18</a:t>
            </a:r>
            <a:r>
              <a:rPr lang="en-US" b="1" dirty="0">
                <a:solidFill>
                  <a:srgbClr val="000090"/>
                </a:solidFill>
                <a:latin typeface="Times New Roman" panose="02020603050405020304" pitchFamily="18" charset="0"/>
                <a:cs typeface="Times New Roman" panose="02020603050405020304" pitchFamily="18" charset="0"/>
              </a:rPr>
              <a:t>O</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19</a:t>
            </a:r>
            <a:r>
              <a:rPr lang="en-US" b="1" dirty="0">
                <a:solidFill>
                  <a:srgbClr val="FF0000"/>
                </a:solidFill>
                <a:latin typeface="Times New Roman" panose="02020603050405020304" pitchFamily="18" charset="0"/>
                <a:cs typeface="Times New Roman" panose="02020603050405020304" pitchFamily="18" charset="0"/>
              </a:rPr>
              <a:t>F</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23</a:t>
            </a:r>
            <a:r>
              <a:rPr lang="en-US" b="1" dirty="0">
                <a:solidFill>
                  <a:srgbClr val="000090"/>
                </a:solidFill>
                <a:latin typeface="Times New Roman" panose="02020603050405020304" pitchFamily="18" charset="0"/>
                <a:cs typeface="Times New Roman" panose="02020603050405020304" pitchFamily="18" charset="0"/>
              </a:rPr>
              <a:t>Na</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24</a:t>
            </a:r>
            <a:r>
              <a:rPr lang="en-US" b="1" dirty="0">
                <a:solidFill>
                  <a:srgbClr val="FF0000"/>
                </a:solidFill>
                <a:latin typeface="Times New Roman" panose="02020603050405020304" pitchFamily="18" charset="0"/>
                <a:cs typeface="Times New Roman" panose="02020603050405020304" pitchFamily="18" charset="0"/>
              </a:rPr>
              <a:t>Mg, </a:t>
            </a:r>
            <a:r>
              <a:rPr lang="en-US" b="1" baseline="30000" dirty="0">
                <a:solidFill>
                  <a:srgbClr val="FF0000"/>
                </a:solidFill>
                <a:latin typeface="Times New Roman" panose="02020603050405020304" pitchFamily="18" charset="0"/>
                <a:cs typeface="Times New Roman" panose="02020603050405020304" pitchFamily="18" charset="0"/>
              </a:rPr>
              <a:t>25</a:t>
            </a:r>
            <a:r>
              <a:rPr lang="en-US" b="1" dirty="0">
                <a:solidFill>
                  <a:srgbClr val="FF0000"/>
                </a:solidFill>
                <a:latin typeface="Times New Roman" panose="02020603050405020304" pitchFamily="18" charset="0"/>
                <a:cs typeface="Times New Roman" panose="02020603050405020304" pitchFamily="18" charset="0"/>
              </a:rPr>
              <a:t>Mg</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27</a:t>
            </a:r>
            <a:r>
              <a:rPr lang="en-US" b="1" dirty="0">
                <a:solidFill>
                  <a:srgbClr val="000090"/>
                </a:solidFill>
                <a:latin typeface="Times New Roman" panose="02020603050405020304" pitchFamily="18" charset="0"/>
                <a:cs typeface="Times New Roman" panose="02020603050405020304" pitchFamily="18" charset="0"/>
              </a:rPr>
              <a:t>Al</a:t>
            </a:r>
          </a:p>
        </p:txBody>
      </p:sp>
      <p:sp>
        <p:nvSpPr>
          <p:cNvPr id="6" name="Rettangolo 5">
            <a:extLst>
              <a:ext uri="{FF2B5EF4-FFF2-40B4-BE49-F238E27FC236}">
                <a16:creationId xmlns:a16="http://schemas.microsoft.com/office/drawing/2014/main" id="{542D7304-DC4B-025C-3E3F-2AE194200335}"/>
              </a:ext>
            </a:extLst>
          </p:cNvPr>
          <p:cNvSpPr/>
          <p:nvPr/>
        </p:nvSpPr>
        <p:spPr>
          <a:xfrm>
            <a:off x="10186605" y="3102991"/>
            <a:ext cx="2286000" cy="3748719"/>
          </a:xfrm>
          <a:prstGeom prst="rect">
            <a:avLst/>
          </a:prstGeom>
        </p:spPr>
        <p:txBody>
          <a:bodyPr wrap="square">
            <a:spAutoFit/>
          </a:bodyPr>
          <a:lstStyle/>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28</a:t>
            </a:r>
            <a:r>
              <a:rPr lang="en-US" b="1" dirty="0">
                <a:solidFill>
                  <a:srgbClr val="FF0000"/>
                </a:solidFill>
                <a:latin typeface="Times New Roman" panose="02020603050405020304" pitchFamily="18" charset="0"/>
                <a:cs typeface="Times New Roman" panose="02020603050405020304" pitchFamily="18" charset="0"/>
              </a:rPr>
              <a:t>Si, </a:t>
            </a:r>
            <a:r>
              <a:rPr lang="en-US" b="1" baseline="30000" dirty="0">
                <a:solidFill>
                  <a:srgbClr val="FF0000"/>
                </a:solidFill>
                <a:latin typeface="Times New Roman" panose="02020603050405020304" pitchFamily="18" charset="0"/>
                <a:cs typeface="Times New Roman" panose="02020603050405020304" pitchFamily="18" charset="0"/>
              </a:rPr>
              <a:t>29</a:t>
            </a:r>
            <a:r>
              <a:rPr lang="en-US" b="1" dirty="0">
                <a:solidFill>
                  <a:srgbClr val="FF0000"/>
                </a:solidFill>
                <a:latin typeface="Times New Roman" panose="02020603050405020304" pitchFamily="18" charset="0"/>
                <a:cs typeface="Times New Roman" panose="02020603050405020304" pitchFamily="18" charset="0"/>
              </a:rPr>
              <a:t>Si</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32</a:t>
            </a:r>
            <a:r>
              <a:rPr lang="en-US" b="1" dirty="0">
                <a:solidFill>
                  <a:srgbClr val="000090"/>
                </a:solidFill>
                <a:latin typeface="Times New Roman" panose="02020603050405020304" pitchFamily="18" charset="0"/>
                <a:cs typeface="Times New Roman" panose="02020603050405020304" pitchFamily="18" charset="0"/>
              </a:rPr>
              <a:t>S, </a:t>
            </a:r>
            <a:r>
              <a:rPr lang="en-US" b="1" baseline="30000" dirty="0">
                <a:solidFill>
                  <a:srgbClr val="000090"/>
                </a:solidFill>
                <a:latin typeface="Times New Roman" panose="02020603050405020304" pitchFamily="18" charset="0"/>
                <a:cs typeface="Times New Roman" panose="02020603050405020304" pitchFamily="18" charset="0"/>
              </a:rPr>
              <a:t>34</a:t>
            </a:r>
            <a:r>
              <a:rPr lang="en-US" b="1" dirty="0">
                <a:solidFill>
                  <a:srgbClr val="000090"/>
                </a:solidFill>
                <a:latin typeface="Times New Roman" panose="02020603050405020304" pitchFamily="18" charset="0"/>
                <a:cs typeface="Times New Roman" panose="02020603050405020304" pitchFamily="18" charset="0"/>
              </a:rPr>
              <a:t>S</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35</a:t>
            </a:r>
            <a:r>
              <a:rPr lang="en-US" b="1" dirty="0">
                <a:solidFill>
                  <a:srgbClr val="FF0000"/>
                </a:solidFill>
                <a:latin typeface="Times New Roman" panose="02020603050405020304" pitchFamily="18" charset="0"/>
                <a:cs typeface="Times New Roman" panose="02020603050405020304" pitchFamily="18" charset="0"/>
              </a:rPr>
              <a:t>Cl, </a:t>
            </a:r>
            <a:r>
              <a:rPr lang="en-US" b="1" baseline="30000" dirty="0">
                <a:solidFill>
                  <a:srgbClr val="FF0000"/>
                </a:solidFill>
                <a:latin typeface="Times New Roman" panose="02020603050405020304" pitchFamily="18" charset="0"/>
                <a:cs typeface="Times New Roman" panose="02020603050405020304" pitchFamily="18" charset="0"/>
              </a:rPr>
              <a:t>37</a:t>
            </a:r>
            <a:r>
              <a:rPr lang="en-US" b="1" dirty="0">
                <a:solidFill>
                  <a:srgbClr val="FF0000"/>
                </a:solidFill>
                <a:latin typeface="Times New Roman" panose="02020603050405020304" pitchFamily="18" charset="0"/>
                <a:cs typeface="Times New Roman" panose="02020603050405020304" pitchFamily="18" charset="0"/>
              </a:rPr>
              <a:t>Cl</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40</a:t>
            </a:r>
            <a:r>
              <a:rPr lang="en-US" b="1" dirty="0">
                <a:solidFill>
                  <a:srgbClr val="000090"/>
                </a:solidFill>
                <a:latin typeface="Times New Roman" panose="02020603050405020304" pitchFamily="18" charset="0"/>
                <a:cs typeface="Times New Roman" panose="02020603050405020304" pitchFamily="18" charset="0"/>
              </a:rPr>
              <a:t>Ca</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58</a:t>
            </a:r>
            <a:r>
              <a:rPr lang="en-US" b="1" dirty="0">
                <a:solidFill>
                  <a:srgbClr val="FF0000"/>
                </a:solidFill>
                <a:latin typeface="Times New Roman" panose="02020603050405020304" pitchFamily="18" charset="0"/>
                <a:cs typeface="Times New Roman" panose="02020603050405020304" pitchFamily="18" charset="0"/>
              </a:rPr>
              <a:t>Ni, </a:t>
            </a:r>
            <a:r>
              <a:rPr lang="en-US" b="1" baseline="30000" dirty="0">
                <a:solidFill>
                  <a:srgbClr val="FF0000"/>
                </a:solidFill>
                <a:latin typeface="Times New Roman" panose="02020603050405020304" pitchFamily="18" charset="0"/>
                <a:cs typeface="Times New Roman" panose="02020603050405020304" pitchFamily="18" charset="0"/>
              </a:rPr>
              <a:t>60</a:t>
            </a:r>
            <a:r>
              <a:rPr lang="en-US" b="1" dirty="0">
                <a:solidFill>
                  <a:srgbClr val="FF0000"/>
                </a:solidFill>
                <a:latin typeface="Times New Roman" panose="02020603050405020304" pitchFamily="18" charset="0"/>
                <a:cs typeface="Times New Roman" panose="02020603050405020304" pitchFamily="18" charset="0"/>
              </a:rPr>
              <a:t>Ni</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63</a:t>
            </a:r>
            <a:r>
              <a:rPr lang="en-US" b="1" dirty="0">
                <a:solidFill>
                  <a:srgbClr val="000090"/>
                </a:solidFill>
                <a:latin typeface="Times New Roman" panose="02020603050405020304" pitchFamily="18" charset="0"/>
                <a:cs typeface="Times New Roman" panose="02020603050405020304" pitchFamily="18" charset="0"/>
              </a:rPr>
              <a:t>Cu, </a:t>
            </a:r>
            <a:r>
              <a:rPr lang="en-US" b="1" baseline="30000" dirty="0">
                <a:solidFill>
                  <a:srgbClr val="000090"/>
                </a:solidFill>
                <a:latin typeface="Times New Roman" panose="02020603050405020304" pitchFamily="18" charset="0"/>
                <a:cs typeface="Times New Roman" panose="02020603050405020304" pitchFamily="18" charset="0"/>
              </a:rPr>
              <a:t>65</a:t>
            </a:r>
            <a:r>
              <a:rPr lang="en-US" b="1" dirty="0">
                <a:solidFill>
                  <a:srgbClr val="000090"/>
                </a:solidFill>
                <a:latin typeface="Times New Roman" panose="02020603050405020304" pitchFamily="18" charset="0"/>
                <a:cs typeface="Times New Roman" panose="02020603050405020304" pitchFamily="18" charset="0"/>
              </a:rPr>
              <a:t>Cu</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70</a:t>
            </a:r>
            <a:r>
              <a:rPr lang="en-US" b="1" dirty="0">
                <a:solidFill>
                  <a:srgbClr val="FF0000"/>
                </a:solidFill>
                <a:latin typeface="Times New Roman" panose="02020603050405020304" pitchFamily="18" charset="0"/>
                <a:cs typeface="Times New Roman" panose="02020603050405020304" pitchFamily="18" charset="0"/>
              </a:rPr>
              <a:t>Ge</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79</a:t>
            </a:r>
            <a:r>
              <a:rPr lang="en-US" b="1" dirty="0">
                <a:solidFill>
                  <a:srgbClr val="000090"/>
                </a:solidFill>
                <a:latin typeface="Times New Roman" panose="02020603050405020304" pitchFamily="18" charset="0"/>
                <a:cs typeface="Times New Roman" panose="02020603050405020304" pitchFamily="18" charset="0"/>
              </a:rPr>
              <a:t>Br</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93</a:t>
            </a:r>
            <a:r>
              <a:rPr lang="en-US" b="1" dirty="0">
                <a:solidFill>
                  <a:srgbClr val="FF0000"/>
                </a:solidFill>
                <a:latin typeface="Times New Roman" panose="02020603050405020304" pitchFamily="18" charset="0"/>
                <a:cs typeface="Times New Roman" panose="02020603050405020304" pitchFamily="18" charset="0"/>
              </a:rPr>
              <a:t>Nb </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116</a:t>
            </a:r>
            <a:r>
              <a:rPr lang="en-US" b="1" dirty="0">
                <a:solidFill>
                  <a:srgbClr val="000090"/>
                </a:solidFill>
                <a:latin typeface="Times New Roman" panose="02020603050405020304" pitchFamily="18" charset="0"/>
                <a:cs typeface="Times New Roman" panose="02020603050405020304" pitchFamily="18" charset="0"/>
              </a:rPr>
              <a:t>Sn, </a:t>
            </a:r>
            <a:r>
              <a:rPr lang="en-US" b="1" baseline="30000" dirty="0">
                <a:solidFill>
                  <a:srgbClr val="000090"/>
                </a:solidFill>
                <a:latin typeface="Times New Roman" panose="02020603050405020304" pitchFamily="18" charset="0"/>
                <a:cs typeface="Times New Roman" panose="02020603050405020304" pitchFamily="18" charset="0"/>
              </a:rPr>
              <a:t>120</a:t>
            </a:r>
            <a:r>
              <a:rPr lang="en-US" b="1" dirty="0">
                <a:solidFill>
                  <a:srgbClr val="000090"/>
                </a:solidFill>
                <a:latin typeface="Times New Roman" panose="02020603050405020304" pitchFamily="18" charset="0"/>
                <a:cs typeface="Times New Roman" panose="02020603050405020304" pitchFamily="18" charset="0"/>
              </a:rPr>
              <a:t>Sn</a:t>
            </a:r>
          </a:p>
          <a:p>
            <a:pPr marL="285750" indent="-285750">
              <a:lnSpc>
                <a:spcPct val="110000"/>
              </a:lnSpc>
              <a:buFont typeface="Arial" panose="020B0604020202020204" pitchFamily="34" charset="0"/>
              <a:buChar char="•"/>
            </a:pPr>
            <a:r>
              <a:rPr lang="en-US" b="1" baseline="30000" dirty="0">
                <a:solidFill>
                  <a:srgbClr val="FF0000"/>
                </a:solidFill>
                <a:latin typeface="Times New Roman" panose="02020603050405020304" pitchFamily="18" charset="0"/>
                <a:cs typeface="Times New Roman" panose="02020603050405020304" pitchFamily="18" charset="0"/>
              </a:rPr>
              <a:t>127</a:t>
            </a:r>
            <a:r>
              <a:rPr lang="en-US" b="1" dirty="0">
                <a:solidFill>
                  <a:srgbClr val="FF0000"/>
                </a:solidFill>
                <a:latin typeface="Times New Roman" panose="02020603050405020304" pitchFamily="18" charset="0"/>
                <a:cs typeface="Times New Roman" panose="02020603050405020304" pitchFamily="18" charset="0"/>
              </a:rPr>
              <a:t>I</a:t>
            </a:r>
          </a:p>
          <a:p>
            <a:pPr marL="285750" indent="-285750">
              <a:lnSpc>
                <a:spcPct val="110000"/>
              </a:lnSpc>
              <a:buFont typeface="Arial" panose="020B0604020202020204" pitchFamily="34" charset="0"/>
              <a:buChar char="•"/>
            </a:pPr>
            <a:r>
              <a:rPr lang="en-US" b="1" baseline="30000" dirty="0">
                <a:solidFill>
                  <a:srgbClr val="000090"/>
                </a:solidFill>
                <a:latin typeface="Times New Roman" panose="02020603050405020304" pitchFamily="18" charset="0"/>
                <a:cs typeface="Times New Roman" panose="02020603050405020304" pitchFamily="18" charset="0"/>
              </a:rPr>
              <a:t>197</a:t>
            </a:r>
            <a:r>
              <a:rPr lang="en-US" b="1" dirty="0">
                <a:solidFill>
                  <a:srgbClr val="000090"/>
                </a:solidFill>
                <a:latin typeface="Times New Roman" panose="02020603050405020304" pitchFamily="18" charset="0"/>
                <a:cs typeface="Times New Roman" panose="02020603050405020304" pitchFamily="18" charset="0"/>
              </a:rPr>
              <a:t>Au</a:t>
            </a:r>
            <a:endParaRPr lang="it-IT" b="1" dirty="0">
              <a:solidFill>
                <a:srgbClr val="00009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ciclohres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4809" y="2629124"/>
            <a:ext cx="2603818" cy="2000729"/>
          </a:xfrm>
          <a:prstGeom prst="rect">
            <a:avLst/>
          </a:prstGeom>
          <a:noFill/>
          <a:ln w="57150">
            <a:noFill/>
            <a:miter lim="800000"/>
            <a:headEnd/>
            <a:tailEnd/>
          </a:ln>
        </p:spPr>
      </p:pic>
      <p:pic>
        <p:nvPicPr>
          <p:cNvPr id="164867" name="Picture 3" descr="CS _april 2000_Cucinotta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3953" y="840675"/>
            <a:ext cx="2391991" cy="2991256"/>
          </a:xfrm>
          <a:prstGeom prst="rect">
            <a:avLst/>
          </a:prstGeom>
          <a:noFill/>
        </p:spPr>
      </p:pic>
      <p:pic>
        <p:nvPicPr>
          <p:cNvPr id="164869" name="Picture 5" descr="CS_2000-01-25_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4809" y="4722125"/>
            <a:ext cx="2568621" cy="1927055"/>
          </a:xfrm>
          <a:prstGeom prst="rect">
            <a:avLst/>
          </a:prstGeom>
          <a:noFill/>
        </p:spPr>
      </p:pic>
      <p:sp>
        <p:nvSpPr>
          <p:cNvPr id="164870" name="Text Box 6"/>
          <p:cNvSpPr txBox="1">
            <a:spLocks noChangeArrowheads="1"/>
          </p:cNvSpPr>
          <p:nvPr/>
        </p:nvSpPr>
        <p:spPr bwMode="auto">
          <a:xfrm>
            <a:off x="787280" y="4167619"/>
            <a:ext cx="3133725" cy="2332946"/>
          </a:xfrm>
          <a:prstGeom prst="rect">
            <a:avLst/>
          </a:prstGeom>
          <a:noFill/>
          <a:ln w="38100">
            <a:noFill/>
            <a:miter lim="800000"/>
            <a:headEnd/>
            <a:tailEnd/>
          </a:ln>
          <a:effectLst/>
        </p:spPr>
        <p:txBody>
          <a:bodyPr>
            <a:spAutoFit/>
          </a:bodyPr>
          <a:lstStyle/>
          <a:p>
            <a:pPr eaLnBrk="0" hangingPunct="0">
              <a:lnSpc>
                <a:spcPct val="70000"/>
              </a:lnSpc>
              <a:spcBef>
                <a:spcPct val="50000"/>
              </a:spcBef>
            </a:pPr>
            <a:r>
              <a:rPr lang="it-IT" sz="1600" b="1" dirty="0">
                <a:solidFill>
                  <a:srgbClr val="000090"/>
                </a:solidFill>
                <a:cs typeface="Times New Roman" pitchFamily="18" charset="0"/>
              </a:rPr>
              <a:t>Bending </a:t>
            </a:r>
            <a:r>
              <a:rPr lang="it-IT" sz="1600" b="1" dirty="0" err="1">
                <a:solidFill>
                  <a:srgbClr val="000090"/>
                </a:solidFill>
                <a:cs typeface="Times New Roman" pitchFamily="18" charset="0"/>
              </a:rPr>
              <a:t>limit</a:t>
            </a:r>
            <a:r>
              <a:rPr lang="it-IT" sz="1600" b="1" dirty="0">
                <a:solidFill>
                  <a:srgbClr val="000090"/>
                </a:solidFill>
                <a:cs typeface="Times New Roman" pitchFamily="18" charset="0"/>
              </a:rPr>
              <a:t>	K=800</a:t>
            </a:r>
          </a:p>
          <a:p>
            <a:pPr eaLnBrk="0" hangingPunct="0">
              <a:lnSpc>
                <a:spcPct val="70000"/>
              </a:lnSpc>
              <a:spcBef>
                <a:spcPct val="50000"/>
              </a:spcBef>
            </a:pPr>
            <a:r>
              <a:rPr lang="it-IT" sz="1600" b="1" dirty="0" err="1">
                <a:solidFill>
                  <a:srgbClr val="000090"/>
                </a:solidFill>
                <a:cs typeface="Times New Roman" pitchFamily="18" charset="0"/>
              </a:rPr>
              <a:t>Focusing</a:t>
            </a:r>
            <a:r>
              <a:rPr lang="it-IT" sz="1600" b="1" dirty="0">
                <a:solidFill>
                  <a:srgbClr val="000090"/>
                </a:solidFill>
                <a:cs typeface="Times New Roman" pitchFamily="18" charset="0"/>
              </a:rPr>
              <a:t> </a:t>
            </a:r>
            <a:r>
              <a:rPr lang="it-IT" sz="1600" b="1" dirty="0" err="1">
                <a:solidFill>
                  <a:srgbClr val="000090"/>
                </a:solidFill>
                <a:cs typeface="Times New Roman" pitchFamily="18" charset="0"/>
              </a:rPr>
              <a:t>limit</a:t>
            </a:r>
            <a:r>
              <a:rPr lang="it-IT" sz="1600" b="1" dirty="0">
                <a:solidFill>
                  <a:srgbClr val="000090"/>
                </a:solidFill>
                <a:cs typeface="Times New Roman" pitchFamily="18" charset="0"/>
              </a:rPr>
              <a:t>	</a:t>
            </a:r>
            <a:r>
              <a:rPr lang="it-IT" sz="1600" b="1" dirty="0" err="1">
                <a:solidFill>
                  <a:srgbClr val="000090"/>
                </a:solidFill>
                <a:cs typeface="Times New Roman" pitchFamily="18" charset="0"/>
              </a:rPr>
              <a:t>Kfoc</a:t>
            </a:r>
            <a:r>
              <a:rPr lang="it-IT" sz="1600" b="1" dirty="0">
                <a:solidFill>
                  <a:srgbClr val="000090"/>
                </a:solidFill>
                <a:cs typeface="Times New Roman" pitchFamily="18" charset="0"/>
              </a:rPr>
              <a:t>=200</a:t>
            </a:r>
          </a:p>
          <a:p>
            <a:pPr eaLnBrk="0" hangingPunct="0">
              <a:lnSpc>
                <a:spcPct val="70000"/>
              </a:lnSpc>
              <a:spcBef>
                <a:spcPct val="50000"/>
              </a:spcBef>
            </a:pPr>
            <a:r>
              <a:rPr lang="it-IT" sz="1600" b="1" dirty="0">
                <a:solidFill>
                  <a:srgbClr val="000090"/>
                </a:solidFill>
                <a:cs typeface="Times New Roman" pitchFamily="18" charset="0"/>
              </a:rPr>
              <a:t>Pole </a:t>
            </a:r>
            <a:r>
              <a:rPr lang="it-IT" sz="1600" b="1" dirty="0" err="1">
                <a:solidFill>
                  <a:srgbClr val="000090"/>
                </a:solidFill>
                <a:cs typeface="Times New Roman" pitchFamily="18" charset="0"/>
              </a:rPr>
              <a:t>radius</a:t>
            </a:r>
            <a:r>
              <a:rPr lang="it-IT" sz="1600" b="1" dirty="0">
                <a:solidFill>
                  <a:srgbClr val="000090"/>
                </a:solidFill>
                <a:cs typeface="Times New Roman" pitchFamily="18" charset="0"/>
              </a:rPr>
              <a:t>	90 cm</a:t>
            </a:r>
          </a:p>
          <a:p>
            <a:pPr eaLnBrk="0" hangingPunct="0">
              <a:lnSpc>
                <a:spcPct val="70000"/>
              </a:lnSpc>
              <a:spcBef>
                <a:spcPct val="50000"/>
              </a:spcBef>
            </a:pPr>
            <a:r>
              <a:rPr lang="it-IT" sz="1600" b="1" dirty="0" err="1">
                <a:solidFill>
                  <a:srgbClr val="000090"/>
                </a:solidFill>
                <a:cs typeface="Times New Roman" pitchFamily="18" charset="0"/>
              </a:rPr>
              <a:t>Yoke</a:t>
            </a:r>
            <a:r>
              <a:rPr lang="it-IT" sz="1600" b="1" dirty="0">
                <a:solidFill>
                  <a:srgbClr val="000090"/>
                </a:solidFill>
                <a:cs typeface="Times New Roman" pitchFamily="18" charset="0"/>
              </a:rPr>
              <a:t> </a:t>
            </a:r>
            <a:r>
              <a:rPr lang="it-IT" sz="1600" b="1" dirty="0" err="1">
                <a:solidFill>
                  <a:srgbClr val="000090"/>
                </a:solidFill>
                <a:cs typeface="Times New Roman" pitchFamily="18" charset="0"/>
              </a:rPr>
              <a:t>outer</a:t>
            </a:r>
            <a:r>
              <a:rPr lang="it-IT" sz="1600" b="1" dirty="0">
                <a:solidFill>
                  <a:srgbClr val="000090"/>
                </a:solidFill>
                <a:cs typeface="Times New Roman" pitchFamily="18" charset="0"/>
              </a:rPr>
              <a:t> </a:t>
            </a:r>
            <a:r>
              <a:rPr lang="it-IT" sz="1600" b="1" dirty="0" err="1">
                <a:solidFill>
                  <a:srgbClr val="000090"/>
                </a:solidFill>
                <a:cs typeface="Times New Roman" pitchFamily="18" charset="0"/>
              </a:rPr>
              <a:t>radius</a:t>
            </a:r>
            <a:r>
              <a:rPr lang="it-IT" sz="1600" b="1" dirty="0">
                <a:solidFill>
                  <a:srgbClr val="000090"/>
                </a:solidFill>
                <a:cs typeface="Times New Roman" pitchFamily="18" charset="0"/>
              </a:rPr>
              <a:t>	190.3 cm</a:t>
            </a:r>
          </a:p>
          <a:p>
            <a:pPr eaLnBrk="0" hangingPunct="0">
              <a:lnSpc>
                <a:spcPct val="70000"/>
              </a:lnSpc>
              <a:spcBef>
                <a:spcPct val="50000"/>
              </a:spcBef>
            </a:pPr>
            <a:r>
              <a:rPr lang="it-IT" sz="1600" b="1" dirty="0" err="1">
                <a:solidFill>
                  <a:srgbClr val="000090"/>
                </a:solidFill>
                <a:cs typeface="Times New Roman" pitchFamily="18" charset="0"/>
              </a:rPr>
              <a:t>Yoke</a:t>
            </a:r>
            <a:r>
              <a:rPr lang="it-IT" sz="1600" b="1" dirty="0">
                <a:solidFill>
                  <a:srgbClr val="000090"/>
                </a:solidFill>
                <a:cs typeface="Times New Roman" pitchFamily="18" charset="0"/>
              </a:rPr>
              <a:t> full </a:t>
            </a:r>
            <a:r>
              <a:rPr lang="it-IT" sz="1600" b="1" dirty="0" err="1">
                <a:solidFill>
                  <a:srgbClr val="000090"/>
                </a:solidFill>
                <a:cs typeface="Times New Roman" pitchFamily="18" charset="0"/>
              </a:rPr>
              <a:t>height</a:t>
            </a:r>
            <a:r>
              <a:rPr lang="it-IT" sz="1600" b="1" dirty="0">
                <a:solidFill>
                  <a:srgbClr val="000090"/>
                </a:solidFill>
                <a:cs typeface="Times New Roman" pitchFamily="18" charset="0"/>
              </a:rPr>
              <a:t>	286 cm</a:t>
            </a:r>
          </a:p>
          <a:p>
            <a:pPr eaLnBrk="0" hangingPunct="0">
              <a:lnSpc>
                <a:spcPct val="70000"/>
              </a:lnSpc>
              <a:spcBef>
                <a:spcPct val="50000"/>
              </a:spcBef>
            </a:pPr>
            <a:r>
              <a:rPr lang="it-IT" sz="1600" b="1" dirty="0" err="1">
                <a:solidFill>
                  <a:srgbClr val="000090"/>
                </a:solidFill>
                <a:cs typeface="Times New Roman" pitchFamily="18" charset="0"/>
              </a:rPr>
              <a:t>Min-Max</a:t>
            </a:r>
            <a:r>
              <a:rPr lang="it-IT" sz="1600" b="1" dirty="0">
                <a:solidFill>
                  <a:srgbClr val="000090"/>
                </a:solidFill>
                <a:cs typeface="Times New Roman" pitchFamily="18" charset="0"/>
              </a:rPr>
              <a:t> </a:t>
            </a:r>
            <a:r>
              <a:rPr lang="it-IT" sz="1600" b="1" dirty="0" err="1">
                <a:solidFill>
                  <a:srgbClr val="000090"/>
                </a:solidFill>
                <a:cs typeface="Times New Roman" pitchFamily="18" charset="0"/>
              </a:rPr>
              <a:t>field</a:t>
            </a:r>
            <a:r>
              <a:rPr lang="it-IT" sz="1600" b="1" dirty="0">
                <a:solidFill>
                  <a:srgbClr val="000090"/>
                </a:solidFill>
                <a:cs typeface="Times New Roman" pitchFamily="18" charset="0"/>
              </a:rPr>
              <a:t>	2.2-4.8 T</a:t>
            </a:r>
            <a:endParaRPr lang="it-IT" sz="1600" b="1" baseline="30000" dirty="0">
              <a:solidFill>
                <a:srgbClr val="000090"/>
              </a:solidFill>
              <a:cs typeface="Times New Roman" pitchFamily="18" charset="0"/>
            </a:endParaRPr>
          </a:p>
          <a:p>
            <a:pPr eaLnBrk="0" hangingPunct="0">
              <a:lnSpc>
                <a:spcPct val="70000"/>
              </a:lnSpc>
              <a:spcBef>
                <a:spcPct val="50000"/>
              </a:spcBef>
            </a:pPr>
            <a:r>
              <a:rPr lang="it-IT" sz="1600" b="1" dirty="0" err="1">
                <a:solidFill>
                  <a:srgbClr val="000090"/>
                </a:solidFill>
                <a:cs typeface="Times New Roman" pitchFamily="18" charset="0"/>
              </a:rPr>
              <a:t>Sectors</a:t>
            </a:r>
            <a:r>
              <a:rPr lang="it-IT" sz="1600" b="1" dirty="0">
                <a:solidFill>
                  <a:srgbClr val="000090"/>
                </a:solidFill>
                <a:cs typeface="Times New Roman" pitchFamily="18" charset="0"/>
              </a:rPr>
              <a:t>		3</a:t>
            </a:r>
          </a:p>
          <a:p>
            <a:pPr eaLnBrk="0" hangingPunct="0">
              <a:lnSpc>
                <a:spcPct val="70000"/>
              </a:lnSpc>
              <a:spcBef>
                <a:spcPct val="50000"/>
              </a:spcBef>
            </a:pPr>
            <a:r>
              <a:rPr lang="it-IT" sz="1600" b="1" dirty="0">
                <a:solidFill>
                  <a:srgbClr val="000090"/>
                </a:solidFill>
                <a:cs typeface="Times New Roman" pitchFamily="18" charset="0"/>
              </a:rPr>
              <a:t>RF </a:t>
            </a:r>
            <a:r>
              <a:rPr lang="it-IT" sz="1600" b="1" dirty="0" err="1">
                <a:solidFill>
                  <a:srgbClr val="000090"/>
                </a:solidFill>
                <a:cs typeface="Times New Roman" pitchFamily="18" charset="0"/>
              </a:rPr>
              <a:t>range</a:t>
            </a:r>
            <a:r>
              <a:rPr lang="it-IT" sz="1600" b="1" dirty="0">
                <a:solidFill>
                  <a:srgbClr val="000090"/>
                </a:solidFill>
                <a:cs typeface="Times New Roman" pitchFamily="18" charset="0"/>
              </a:rPr>
              <a:t>		15-48 MHz</a:t>
            </a:r>
          </a:p>
        </p:txBody>
      </p:sp>
      <p:sp>
        <p:nvSpPr>
          <p:cNvPr id="164871" name="Text Box 7"/>
          <p:cNvSpPr txBox="1">
            <a:spLocks noChangeArrowheads="1"/>
          </p:cNvSpPr>
          <p:nvPr/>
        </p:nvSpPr>
        <p:spPr bwMode="auto">
          <a:xfrm>
            <a:off x="4130545" y="1742562"/>
            <a:ext cx="4307763" cy="786626"/>
          </a:xfrm>
          <a:prstGeom prst="rect">
            <a:avLst/>
          </a:prstGeom>
          <a:noFill/>
          <a:ln w="9525">
            <a:noFill/>
            <a:miter lim="800000"/>
            <a:headEnd/>
            <a:tailEnd/>
          </a:ln>
          <a:effectLst/>
        </p:spPr>
        <p:txBody>
          <a:bodyPr wrap="square">
            <a:spAutoFit/>
          </a:bodyPr>
          <a:lstStyle/>
          <a:p>
            <a:pPr>
              <a:lnSpc>
                <a:spcPct val="120000"/>
              </a:lnSpc>
              <a:spcBef>
                <a:spcPct val="50000"/>
              </a:spcBef>
            </a:pPr>
            <a:r>
              <a:rPr lang="en-US" sz="1600" dirty="0">
                <a:solidFill>
                  <a:srgbClr val="FF0000"/>
                </a:solidFill>
              </a:rPr>
              <a:t>(T/A)</a:t>
            </a:r>
            <a:r>
              <a:rPr lang="en-US" sz="1600" baseline="-25000" dirty="0">
                <a:solidFill>
                  <a:srgbClr val="FF0000"/>
                </a:solidFill>
              </a:rPr>
              <a:t>max</a:t>
            </a:r>
            <a:r>
              <a:rPr lang="en-US" sz="1600" dirty="0">
                <a:solidFill>
                  <a:srgbClr val="FF0000"/>
                </a:solidFill>
              </a:rPr>
              <a:t> = </a:t>
            </a:r>
            <a:r>
              <a:rPr lang="en-US" sz="1600" dirty="0" err="1">
                <a:solidFill>
                  <a:srgbClr val="FF0000"/>
                </a:solidFill>
              </a:rPr>
              <a:t>K</a:t>
            </a:r>
            <a:r>
              <a:rPr lang="en-US" sz="1600" baseline="-25000" dirty="0" err="1">
                <a:solidFill>
                  <a:srgbClr val="FF0000"/>
                </a:solidFill>
              </a:rPr>
              <a:t>bending</a:t>
            </a:r>
            <a:r>
              <a:rPr lang="en-US" sz="1600" dirty="0">
                <a:solidFill>
                  <a:srgbClr val="FF0000"/>
                </a:solidFill>
              </a:rPr>
              <a:t> (Q/A)</a:t>
            </a:r>
            <a:r>
              <a:rPr lang="en-US" sz="1600" baseline="30000" dirty="0">
                <a:solidFill>
                  <a:srgbClr val="FF0000"/>
                </a:solidFill>
              </a:rPr>
              <a:t>2  </a:t>
            </a:r>
            <a:r>
              <a:rPr lang="en-US" sz="1600" dirty="0">
                <a:solidFill>
                  <a:srgbClr val="FF0000"/>
                </a:solidFill>
              </a:rPr>
              <a:t>   25 </a:t>
            </a:r>
            <a:r>
              <a:rPr lang="en-US" sz="1600" dirty="0" err="1">
                <a:solidFill>
                  <a:srgbClr val="FF0000"/>
                </a:solidFill>
              </a:rPr>
              <a:t>AMeV</a:t>
            </a:r>
            <a:r>
              <a:rPr lang="en-US" sz="1600" dirty="0">
                <a:solidFill>
                  <a:srgbClr val="FF0000"/>
                </a:solidFill>
              </a:rPr>
              <a:t> Au36+</a:t>
            </a:r>
            <a:endParaRPr lang="en-US" sz="1600" baseline="30000" dirty="0">
              <a:solidFill>
                <a:srgbClr val="FF0000"/>
              </a:solidFill>
            </a:endParaRPr>
          </a:p>
          <a:p>
            <a:pPr>
              <a:lnSpc>
                <a:spcPct val="120000"/>
              </a:lnSpc>
              <a:spcBef>
                <a:spcPct val="50000"/>
              </a:spcBef>
            </a:pPr>
            <a:r>
              <a:rPr lang="en-US" sz="1600" dirty="0">
                <a:solidFill>
                  <a:srgbClr val="FF0000"/>
                </a:solidFill>
              </a:rPr>
              <a:t>(T/A)</a:t>
            </a:r>
            <a:r>
              <a:rPr lang="en-US" sz="1600" baseline="-25000" dirty="0">
                <a:solidFill>
                  <a:srgbClr val="FF0000"/>
                </a:solidFill>
              </a:rPr>
              <a:t>max</a:t>
            </a:r>
            <a:r>
              <a:rPr lang="en-US" sz="1600" dirty="0">
                <a:solidFill>
                  <a:srgbClr val="FF0000"/>
                </a:solidFill>
              </a:rPr>
              <a:t> = </a:t>
            </a:r>
            <a:r>
              <a:rPr lang="en-US" sz="1600" dirty="0" err="1">
                <a:solidFill>
                  <a:srgbClr val="FF0000"/>
                </a:solidFill>
              </a:rPr>
              <a:t>K</a:t>
            </a:r>
            <a:r>
              <a:rPr lang="en-US" sz="1600" baseline="-25000" dirty="0" err="1">
                <a:solidFill>
                  <a:srgbClr val="FF0000"/>
                </a:solidFill>
              </a:rPr>
              <a:t>focusing</a:t>
            </a:r>
            <a:r>
              <a:rPr lang="en-US" sz="1600" dirty="0">
                <a:solidFill>
                  <a:srgbClr val="FF0000"/>
                </a:solidFill>
              </a:rPr>
              <a:t> (Q/A)     100 </a:t>
            </a:r>
            <a:r>
              <a:rPr lang="en-US" sz="1600" dirty="0" err="1">
                <a:solidFill>
                  <a:srgbClr val="FF0000"/>
                </a:solidFill>
              </a:rPr>
              <a:t>AMeV</a:t>
            </a:r>
            <a:r>
              <a:rPr lang="en-US" sz="1600" dirty="0">
                <a:solidFill>
                  <a:srgbClr val="FF0000"/>
                </a:solidFill>
              </a:rPr>
              <a:t> fully stripped </a:t>
            </a:r>
            <a:endParaRPr lang="en-US" sz="1600" baseline="30000" dirty="0">
              <a:solidFill>
                <a:srgbClr val="FF0000"/>
              </a:solidFill>
            </a:endParaRPr>
          </a:p>
        </p:txBody>
      </p:sp>
      <p:sp>
        <p:nvSpPr>
          <p:cNvPr id="9" name="Text Box 2"/>
          <p:cNvSpPr txBox="1">
            <a:spLocks noChangeArrowheads="1"/>
          </p:cNvSpPr>
          <p:nvPr/>
        </p:nvSpPr>
        <p:spPr bwMode="auto">
          <a:xfrm>
            <a:off x="9058473" y="877276"/>
            <a:ext cx="2971800" cy="5909310"/>
          </a:xfrm>
          <a:prstGeom prst="rect">
            <a:avLst/>
          </a:prstGeom>
          <a:noFill/>
          <a:ln w="38100">
            <a:noFill/>
            <a:miter lim="800000"/>
            <a:headEnd/>
            <a:tailEnd/>
          </a:ln>
        </p:spPr>
        <p:txBody>
          <a:bodyPr>
            <a:spAutoFit/>
          </a:bodyPr>
          <a:lstStyle/>
          <a:p>
            <a:pPr>
              <a:lnSpc>
                <a:spcPct val="60000"/>
              </a:lnSpc>
              <a:spcBef>
                <a:spcPct val="50000"/>
              </a:spcBef>
            </a:pPr>
            <a:r>
              <a:rPr lang="it-IT" b="1" baseline="30000" dirty="0">
                <a:solidFill>
                  <a:srgbClr val="FF0000"/>
                </a:solidFill>
                <a:latin typeface="Times New Roman" pitchFamily="18" charset="0"/>
              </a:rPr>
              <a:t>A</a:t>
            </a:r>
            <a:r>
              <a:rPr lang="it-IT" b="1" dirty="0">
                <a:solidFill>
                  <a:srgbClr val="FF0000"/>
                </a:solidFill>
                <a:latin typeface="Times New Roman" pitchFamily="18" charset="0"/>
              </a:rPr>
              <a:t>X	E (</a:t>
            </a:r>
            <a:r>
              <a:rPr lang="it-IT" b="1" dirty="0" err="1">
                <a:solidFill>
                  <a:srgbClr val="FF0000"/>
                </a:solidFill>
                <a:latin typeface="Times New Roman" pitchFamily="18" charset="0"/>
              </a:rPr>
              <a:t>AMeV</a:t>
            </a:r>
            <a:r>
              <a:rPr lang="it-IT" b="1" dirty="0">
                <a:solidFill>
                  <a:srgbClr val="FF0000"/>
                </a:solidFill>
                <a:latin typeface="Times New Roman" pitchFamily="18" charset="0"/>
              </a:rPr>
              <a:t>)</a:t>
            </a:r>
          </a:p>
          <a:p>
            <a:pPr>
              <a:lnSpc>
                <a:spcPct val="40000"/>
              </a:lnSpc>
              <a:spcBef>
                <a:spcPct val="50000"/>
              </a:spcBef>
            </a:pPr>
            <a:r>
              <a:rPr lang="it-IT" sz="1200" b="1" dirty="0">
                <a:solidFill>
                  <a:srgbClr val="000099"/>
                </a:solidFill>
                <a:latin typeface="Times New Roman" pitchFamily="18" charset="0"/>
              </a:rPr>
              <a:t>H</a:t>
            </a:r>
            <a:r>
              <a:rPr lang="it-IT" sz="1200" b="1" baseline="-25000" dirty="0">
                <a:solidFill>
                  <a:srgbClr val="000099"/>
                </a:solidFill>
                <a:latin typeface="Times New Roman" pitchFamily="18" charset="0"/>
              </a:rPr>
              <a:t>2</a:t>
            </a:r>
            <a:r>
              <a:rPr lang="it-IT" sz="1200" b="1" baseline="30000" dirty="0">
                <a:solidFill>
                  <a:srgbClr val="000099"/>
                </a:solidFill>
                <a:latin typeface="Times New Roman" pitchFamily="18" charset="0"/>
              </a:rPr>
              <a:t>+</a:t>
            </a:r>
            <a:r>
              <a:rPr lang="it-IT" sz="1200" b="1" dirty="0">
                <a:solidFill>
                  <a:srgbClr val="000099"/>
                </a:solidFill>
                <a:latin typeface="Times New Roman" pitchFamily="18" charset="0"/>
              </a:rPr>
              <a:t>	62,80</a:t>
            </a:r>
          </a:p>
          <a:p>
            <a:pPr>
              <a:lnSpc>
                <a:spcPct val="40000"/>
              </a:lnSpc>
              <a:spcBef>
                <a:spcPct val="50000"/>
              </a:spcBef>
            </a:pPr>
            <a:r>
              <a:rPr lang="it-IT" sz="1200" b="1" dirty="0">
                <a:solidFill>
                  <a:srgbClr val="000099"/>
                </a:solidFill>
                <a:latin typeface="Times New Roman" pitchFamily="18" charset="0"/>
              </a:rPr>
              <a:t>H</a:t>
            </a:r>
            <a:r>
              <a:rPr lang="it-IT" sz="1200" b="1" baseline="-25000" dirty="0">
                <a:solidFill>
                  <a:srgbClr val="000099"/>
                </a:solidFill>
                <a:latin typeface="Times New Roman" pitchFamily="18" charset="0"/>
              </a:rPr>
              <a:t>3</a:t>
            </a:r>
            <a:r>
              <a:rPr lang="it-IT" sz="1200" b="1" baseline="30000" dirty="0">
                <a:solidFill>
                  <a:srgbClr val="000099"/>
                </a:solidFill>
                <a:latin typeface="Times New Roman" pitchFamily="18" charset="0"/>
              </a:rPr>
              <a:t>+</a:t>
            </a:r>
            <a:r>
              <a:rPr lang="it-IT" sz="1200" b="1" dirty="0">
                <a:solidFill>
                  <a:srgbClr val="000099"/>
                </a:solidFill>
                <a:latin typeface="Times New Roman" pitchFamily="18" charset="0"/>
              </a:rPr>
              <a:t>	30,35,45</a:t>
            </a:r>
          </a:p>
          <a:p>
            <a:pPr>
              <a:lnSpc>
                <a:spcPct val="40000"/>
              </a:lnSpc>
              <a:spcBef>
                <a:spcPct val="50000"/>
              </a:spcBef>
            </a:pPr>
            <a:r>
              <a:rPr lang="it-IT" sz="1200" b="1" baseline="30000" dirty="0">
                <a:solidFill>
                  <a:srgbClr val="000099"/>
                </a:solidFill>
                <a:latin typeface="Times New Roman" pitchFamily="18" charset="0"/>
              </a:rPr>
              <a:t>2</a:t>
            </a:r>
            <a:r>
              <a:rPr lang="it-IT" sz="1200" b="1" dirty="0">
                <a:solidFill>
                  <a:srgbClr val="000099"/>
                </a:solidFill>
                <a:latin typeface="Times New Roman" pitchFamily="18" charset="0"/>
              </a:rPr>
              <a:t>D</a:t>
            </a:r>
            <a:r>
              <a:rPr lang="it-IT" sz="1200" b="1" baseline="30000" dirty="0">
                <a:solidFill>
                  <a:srgbClr val="000099"/>
                </a:solidFill>
                <a:latin typeface="Times New Roman" pitchFamily="18" charset="0"/>
              </a:rPr>
              <a:t>+</a:t>
            </a:r>
            <a:r>
              <a:rPr lang="it-IT" sz="1200" b="1" dirty="0">
                <a:solidFill>
                  <a:srgbClr val="000099"/>
                </a:solidFill>
                <a:latin typeface="Times New Roman" pitchFamily="18" charset="0"/>
              </a:rPr>
              <a:t>	35,62,80</a:t>
            </a:r>
          </a:p>
          <a:p>
            <a:pPr>
              <a:lnSpc>
                <a:spcPct val="40000"/>
              </a:lnSpc>
              <a:spcBef>
                <a:spcPct val="50000"/>
              </a:spcBef>
            </a:pPr>
            <a:r>
              <a:rPr lang="it-IT" sz="1200" b="1" baseline="30000" dirty="0">
                <a:solidFill>
                  <a:srgbClr val="000099"/>
                </a:solidFill>
                <a:latin typeface="Times New Roman" pitchFamily="18" charset="0"/>
              </a:rPr>
              <a:t>4</a:t>
            </a:r>
            <a:r>
              <a:rPr lang="it-IT" sz="1200" b="1" dirty="0">
                <a:solidFill>
                  <a:srgbClr val="000099"/>
                </a:solidFill>
                <a:latin typeface="Times New Roman" pitchFamily="18" charset="0"/>
              </a:rPr>
              <a:t>He	25,62,80</a:t>
            </a:r>
          </a:p>
          <a:p>
            <a:pPr>
              <a:lnSpc>
                <a:spcPct val="40000"/>
              </a:lnSpc>
              <a:spcBef>
                <a:spcPct val="50000"/>
              </a:spcBef>
            </a:pPr>
            <a:r>
              <a:rPr lang="it-IT" sz="1200" b="1" dirty="0">
                <a:solidFill>
                  <a:srgbClr val="000099"/>
                </a:solidFill>
                <a:latin typeface="Times New Roman" pitchFamily="18" charset="0"/>
              </a:rPr>
              <a:t>He-H	10, 21</a:t>
            </a:r>
          </a:p>
          <a:p>
            <a:pPr>
              <a:lnSpc>
                <a:spcPct val="40000"/>
              </a:lnSpc>
              <a:spcBef>
                <a:spcPct val="50000"/>
              </a:spcBef>
            </a:pPr>
            <a:r>
              <a:rPr lang="it-IT" sz="1200" b="1" baseline="30000" dirty="0">
                <a:solidFill>
                  <a:srgbClr val="000099"/>
                </a:solidFill>
                <a:latin typeface="Times New Roman" pitchFamily="18" charset="0"/>
              </a:rPr>
              <a:t>9</a:t>
            </a:r>
            <a:r>
              <a:rPr lang="it-IT" sz="1200" b="1" dirty="0">
                <a:solidFill>
                  <a:srgbClr val="000099"/>
                </a:solidFill>
                <a:latin typeface="Times New Roman" pitchFamily="18" charset="0"/>
              </a:rPr>
              <a:t>Be 	45</a:t>
            </a:r>
          </a:p>
          <a:p>
            <a:pPr>
              <a:lnSpc>
                <a:spcPct val="40000"/>
              </a:lnSpc>
              <a:spcBef>
                <a:spcPct val="50000"/>
              </a:spcBef>
            </a:pPr>
            <a:r>
              <a:rPr lang="it-IT" sz="1200" b="1" baseline="30000" dirty="0">
                <a:solidFill>
                  <a:srgbClr val="000099"/>
                </a:solidFill>
                <a:latin typeface="Times New Roman" pitchFamily="18" charset="0"/>
              </a:rPr>
              <a:t>11</a:t>
            </a:r>
            <a:r>
              <a:rPr lang="it-IT" sz="1200" b="1" dirty="0">
                <a:solidFill>
                  <a:srgbClr val="000099"/>
                </a:solidFill>
                <a:latin typeface="Times New Roman" pitchFamily="18" charset="0"/>
              </a:rPr>
              <a:t>B	55</a:t>
            </a:r>
          </a:p>
          <a:p>
            <a:pPr>
              <a:lnSpc>
                <a:spcPct val="40000"/>
              </a:lnSpc>
              <a:spcBef>
                <a:spcPct val="50000"/>
              </a:spcBef>
            </a:pPr>
            <a:r>
              <a:rPr lang="it-IT" sz="1200" b="1" baseline="30000" dirty="0">
                <a:solidFill>
                  <a:srgbClr val="000099"/>
                </a:solidFill>
                <a:latin typeface="Times New Roman" pitchFamily="18" charset="0"/>
              </a:rPr>
              <a:t>12</a:t>
            </a:r>
            <a:r>
              <a:rPr lang="it-IT" sz="1200" b="1" dirty="0">
                <a:solidFill>
                  <a:srgbClr val="000099"/>
                </a:solidFill>
                <a:latin typeface="Times New Roman" pitchFamily="18" charset="0"/>
              </a:rPr>
              <a:t>C	23,62,80</a:t>
            </a:r>
          </a:p>
          <a:p>
            <a:pPr>
              <a:lnSpc>
                <a:spcPct val="40000"/>
              </a:lnSpc>
              <a:spcBef>
                <a:spcPct val="50000"/>
              </a:spcBef>
            </a:pPr>
            <a:r>
              <a:rPr lang="it-IT" sz="1200" b="1" baseline="30000" dirty="0">
                <a:solidFill>
                  <a:srgbClr val="000099"/>
                </a:solidFill>
                <a:latin typeface="Times New Roman" pitchFamily="18" charset="0"/>
              </a:rPr>
              <a:t>13</a:t>
            </a:r>
            <a:r>
              <a:rPr lang="it-IT" sz="1200" b="1" dirty="0">
                <a:solidFill>
                  <a:srgbClr val="000099"/>
                </a:solidFill>
                <a:latin typeface="Times New Roman" pitchFamily="18" charset="0"/>
              </a:rPr>
              <a:t>C	45,55</a:t>
            </a:r>
          </a:p>
          <a:p>
            <a:pPr>
              <a:lnSpc>
                <a:spcPct val="40000"/>
              </a:lnSpc>
              <a:spcBef>
                <a:spcPct val="50000"/>
              </a:spcBef>
            </a:pPr>
            <a:r>
              <a:rPr lang="it-IT" sz="1200" b="1" baseline="30000" dirty="0">
                <a:solidFill>
                  <a:srgbClr val="000099"/>
                </a:solidFill>
                <a:latin typeface="Times New Roman" pitchFamily="18" charset="0"/>
              </a:rPr>
              <a:t>14</a:t>
            </a:r>
            <a:r>
              <a:rPr lang="it-IT" sz="1200" b="1" dirty="0">
                <a:solidFill>
                  <a:srgbClr val="000099"/>
                </a:solidFill>
                <a:latin typeface="Times New Roman" pitchFamily="18" charset="0"/>
              </a:rPr>
              <a:t>N	62,80</a:t>
            </a:r>
          </a:p>
          <a:p>
            <a:pPr>
              <a:lnSpc>
                <a:spcPct val="40000"/>
              </a:lnSpc>
              <a:spcBef>
                <a:spcPct val="50000"/>
              </a:spcBef>
            </a:pPr>
            <a:r>
              <a:rPr lang="it-IT" sz="1200" b="1" baseline="30000" dirty="0">
                <a:solidFill>
                  <a:srgbClr val="000099"/>
                </a:solidFill>
                <a:latin typeface="Times New Roman" pitchFamily="18" charset="0"/>
              </a:rPr>
              <a:t>16</a:t>
            </a:r>
            <a:r>
              <a:rPr lang="it-IT" sz="1200" b="1" dirty="0">
                <a:solidFill>
                  <a:srgbClr val="000099"/>
                </a:solidFill>
                <a:latin typeface="Times New Roman" pitchFamily="18" charset="0"/>
              </a:rPr>
              <a:t>O	21,25,55,62,80</a:t>
            </a:r>
          </a:p>
          <a:p>
            <a:pPr>
              <a:lnSpc>
                <a:spcPct val="40000"/>
              </a:lnSpc>
              <a:spcBef>
                <a:spcPct val="50000"/>
              </a:spcBef>
            </a:pPr>
            <a:r>
              <a:rPr lang="it-IT" sz="1200" b="1" baseline="30000" dirty="0">
                <a:solidFill>
                  <a:srgbClr val="000099"/>
                </a:solidFill>
                <a:latin typeface="Times New Roman" pitchFamily="18" charset="0"/>
              </a:rPr>
              <a:t>18</a:t>
            </a:r>
            <a:r>
              <a:rPr lang="it-IT" sz="1200" b="1" dirty="0">
                <a:solidFill>
                  <a:srgbClr val="000099"/>
                </a:solidFill>
                <a:latin typeface="Times New Roman" pitchFamily="18" charset="0"/>
              </a:rPr>
              <a:t>O	15,55</a:t>
            </a:r>
          </a:p>
          <a:p>
            <a:pPr>
              <a:lnSpc>
                <a:spcPct val="40000"/>
              </a:lnSpc>
              <a:spcBef>
                <a:spcPct val="50000"/>
              </a:spcBef>
            </a:pPr>
            <a:r>
              <a:rPr lang="it-IT" sz="1200" b="1" baseline="30000" dirty="0">
                <a:solidFill>
                  <a:srgbClr val="000099"/>
                </a:solidFill>
                <a:latin typeface="Times New Roman" pitchFamily="18" charset="0"/>
              </a:rPr>
              <a:t>19</a:t>
            </a:r>
            <a:r>
              <a:rPr lang="it-IT" sz="1200" b="1" dirty="0">
                <a:solidFill>
                  <a:srgbClr val="000099"/>
                </a:solidFill>
                <a:latin typeface="Times New Roman" pitchFamily="18" charset="0"/>
              </a:rPr>
              <a:t>F	35,40,50</a:t>
            </a:r>
          </a:p>
          <a:p>
            <a:pPr>
              <a:lnSpc>
                <a:spcPct val="40000"/>
              </a:lnSpc>
              <a:spcBef>
                <a:spcPct val="50000"/>
              </a:spcBef>
            </a:pPr>
            <a:r>
              <a:rPr lang="it-IT" sz="1200" b="1" baseline="30000" dirty="0">
                <a:solidFill>
                  <a:srgbClr val="000099"/>
                </a:solidFill>
                <a:latin typeface="Times New Roman" pitchFamily="18" charset="0"/>
              </a:rPr>
              <a:t>20</a:t>
            </a:r>
            <a:r>
              <a:rPr lang="it-IT" sz="1200" b="1" dirty="0">
                <a:solidFill>
                  <a:srgbClr val="000099"/>
                </a:solidFill>
                <a:latin typeface="Times New Roman" pitchFamily="18" charset="0"/>
              </a:rPr>
              <a:t>Ne	20,40,45,62</a:t>
            </a:r>
          </a:p>
          <a:p>
            <a:pPr>
              <a:lnSpc>
                <a:spcPct val="40000"/>
              </a:lnSpc>
              <a:spcBef>
                <a:spcPct val="50000"/>
              </a:spcBef>
            </a:pPr>
            <a:r>
              <a:rPr lang="it-IT" sz="1200" b="1" baseline="30000" dirty="0">
                <a:solidFill>
                  <a:srgbClr val="000099"/>
                </a:solidFill>
                <a:latin typeface="Times New Roman" pitchFamily="18" charset="0"/>
              </a:rPr>
              <a:t>24</a:t>
            </a:r>
            <a:r>
              <a:rPr lang="it-IT" sz="1200" b="1" dirty="0">
                <a:solidFill>
                  <a:srgbClr val="000099"/>
                </a:solidFill>
                <a:latin typeface="Times New Roman" pitchFamily="18" charset="0"/>
              </a:rPr>
              <a:t>Mg	50</a:t>
            </a:r>
          </a:p>
          <a:p>
            <a:pPr>
              <a:lnSpc>
                <a:spcPct val="40000"/>
              </a:lnSpc>
              <a:spcBef>
                <a:spcPct val="50000"/>
              </a:spcBef>
            </a:pPr>
            <a:r>
              <a:rPr lang="it-IT" sz="1200" b="1" baseline="30000" dirty="0">
                <a:solidFill>
                  <a:srgbClr val="000099"/>
                </a:solidFill>
                <a:latin typeface="Times New Roman" pitchFamily="18" charset="0"/>
              </a:rPr>
              <a:t>27</a:t>
            </a:r>
            <a:r>
              <a:rPr lang="it-IT" sz="1200" b="1" dirty="0">
                <a:solidFill>
                  <a:srgbClr val="000099"/>
                </a:solidFill>
                <a:latin typeface="Times New Roman" pitchFamily="18" charset="0"/>
              </a:rPr>
              <a:t>Al	40</a:t>
            </a:r>
          </a:p>
          <a:p>
            <a:pPr>
              <a:lnSpc>
                <a:spcPct val="40000"/>
              </a:lnSpc>
              <a:spcBef>
                <a:spcPct val="50000"/>
              </a:spcBef>
            </a:pPr>
            <a:r>
              <a:rPr lang="it-IT" sz="1200" b="1" baseline="30000" dirty="0">
                <a:solidFill>
                  <a:srgbClr val="000099"/>
                </a:solidFill>
                <a:latin typeface="Times New Roman" pitchFamily="18" charset="0"/>
              </a:rPr>
              <a:t>36</a:t>
            </a:r>
            <a:r>
              <a:rPr lang="it-IT" sz="1200" b="1" dirty="0">
                <a:solidFill>
                  <a:srgbClr val="000099"/>
                </a:solidFill>
                <a:latin typeface="Times New Roman" pitchFamily="18" charset="0"/>
              </a:rPr>
              <a:t>Ar	16,38</a:t>
            </a:r>
          </a:p>
          <a:p>
            <a:pPr>
              <a:lnSpc>
                <a:spcPct val="40000"/>
              </a:lnSpc>
              <a:spcBef>
                <a:spcPct val="50000"/>
              </a:spcBef>
            </a:pPr>
            <a:r>
              <a:rPr lang="it-IT" sz="1200" b="1" baseline="30000" dirty="0">
                <a:solidFill>
                  <a:srgbClr val="000099"/>
                </a:solidFill>
                <a:latin typeface="Times New Roman" pitchFamily="18" charset="0"/>
              </a:rPr>
              <a:t>40</a:t>
            </a:r>
            <a:r>
              <a:rPr lang="it-IT" sz="1200" b="1" dirty="0">
                <a:solidFill>
                  <a:srgbClr val="000099"/>
                </a:solidFill>
                <a:latin typeface="Times New Roman" pitchFamily="18" charset="0"/>
              </a:rPr>
              <a:t>Ar	15,20,40</a:t>
            </a:r>
            <a:endParaRPr lang="it-IT" sz="1200" b="1" baseline="30000" dirty="0">
              <a:solidFill>
                <a:srgbClr val="000099"/>
              </a:solidFill>
              <a:latin typeface="Times New Roman" pitchFamily="18" charset="0"/>
            </a:endParaRPr>
          </a:p>
          <a:p>
            <a:pPr>
              <a:lnSpc>
                <a:spcPct val="40000"/>
              </a:lnSpc>
              <a:spcBef>
                <a:spcPct val="50000"/>
              </a:spcBef>
            </a:pPr>
            <a:r>
              <a:rPr lang="it-IT" sz="1200" b="1" baseline="30000" dirty="0">
                <a:solidFill>
                  <a:srgbClr val="000099"/>
                </a:solidFill>
                <a:latin typeface="Times New Roman" pitchFamily="18" charset="0"/>
              </a:rPr>
              <a:t>40</a:t>
            </a:r>
            <a:r>
              <a:rPr lang="it-IT" sz="1200" b="1" dirty="0">
                <a:solidFill>
                  <a:srgbClr val="000099"/>
                </a:solidFill>
                <a:latin typeface="Times New Roman" pitchFamily="18" charset="0"/>
              </a:rPr>
              <a:t>Ca	10,25,40,45</a:t>
            </a:r>
          </a:p>
          <a:p>
            <a:pPr>
              <a:lnSpc>
                <a:spcPct val="40000"/>
              </a:lnSpc>
              <a:spcBef>
                <a:spcPct val="50000"/>
              </a:spcBef>
            </a:pPr>
            <a:r>
              <a:rPr lang="it-IT" sz="1200" b="1" baseline="30000" dirty="0">
                <a:solidFill>
                  <a:srgbClr val="000099"/>
                </a:solidFill>
                <a:latin typeface="Times New Roman" pitchFamily="18" charset="0"/>
              </a:rPr>
              <a:t>42,48</a:t>
            </a:r>
            <a:r>
              <a:rPr lang="it-IT" sz="1200" b="1" dirty="0">
                <a:solidFill>
                  <a:srgbClr val="000099"/>
                </a:solidFill>
                <a:latin typeface="Times New Roman" pitchFamily="18" charset="0"/>
              </a:rPr>
              <a:t>Ca	10,45</a:t>
            </a:r>
          </a:p>
          <a:p>
            <a:pPr>
              <a:lnSpc>
                <a:spcPct val="40000"/>
              </a:lnSpc>
              <a:spcBef>
                <a:spcPct val="50000"/>
              </a:spcBef>
            </a:pPr>
            <a:r>
              <a:rPr lang="it-IT" sz="1200" b="1" baseline="30000" dirty="0">
                <a:solidFill>
                  <a:srgbClr val="000099"/>
                </a:solidFill>
                <a:latin typeface="Times New Roman" pitchFamily="18" charset="0"/>
              </a:rPr>
              <a:t>58</a:t>
            </a:r>
            <a:r>
              <a:rPr lang="it-IT" sz="1200" b="1" dirty="0">
                <a:solidFill>
                  <a:srgbClr val="000099"/>
                </a:solidFill>
                <a:latin typeface="Times New Roman" pitchFamily="18" charset="0"/>
              </a:rPr>
              <a:t>Ni	16,23,25,30,35,40,45</a:t>
            </a:r>
          </a:p>
          <a:p>
            <a:pPr>
              <a:lnSpc>
                <a:spcPct val="40000"/>
              </a:lnSpc>
              <a:spcBef>
                <a:spcPct val="50000"/>
              </a:spcBef>
            </a:pPr>
            <a:r>
              <a:rPr lang="it-IT" sz="1200" b="1" baseline="30000" dirty="0">
                <a:solidFill>
                  <a:srgbClr val="000099"/>
                </a:solidFill>
                <a:latin typeface="Times New Roman" pitchFamily="18" charset="0"/>
              </a:rPr>
              <a:t>62,64</a:t>
            </a:r>
            <a:r>
              <a:rPr lang="it-IT" sz="1200" b="1" dirty="0">
                <a:solidFill>
                  <a:srgbClr val="000099"/>
                </a:solidFill>
                <a:latin typeface="Times New Roman" pitchFamily="18" charset="0"/>
              </a:rPr>
              <a:t>Ni	25,35</a:t>
            </a:r>
          </a:p>
          <a:p>
            <a:pPr>
              <a:lnSpc>
                <a:spcPct val="40000"/>
              </a:lnSpc>
              <a:spcBef>
                <a:spcPct val="50000"/>
              </a:spcBef>
            </a:pPr>
            <a:r>
              <a:rPr lang="it-IT" sz="1200" b="1" baseline="30000" dirty="0">
                <a:solidFill>
                  <a:srgbClr val="000099"/>
                </a:solidFill>
                <a:latin typeface="Times New Roman" pitchFamily="18" charset="0"/>
              </a:rPr>
              <a:t>68,70</a:t>
            </a:r>
            <a:r>
              <a:rPr lang="it-IT" sz="1200" b="1" dirty="0">
                <a:solidFill>
                  <a:srgbClr val="000099"/>
                </a:solidFill>
                <a:latin typeface="Times New Roman" pitchFamily="18" charset="0"/>
              </a:rPr>
              <a:t>Zn	40</a:t>
            </a:r>
          </a:p>
          <a:p>
            <a:pPr>
              <a:lnSpc>
                <a:spcPct val="40000"/>
              </a:lnSpc>
              <a:spcBef>
                <a:spcPct val="50000"/>
              </a:spcBef>
            </a:pPr>
            <a:r>
              <a:rPr lang="it-IT" sz="1200" b="1" baseline="30000" dirty="0">
                <a:solidFill>
                  <a:srgbClr val="000099"/>
                </a:solidFill>
                <a:latin typeface="Times New Roman" pitchFamily="18" charset="0"/>
              </a:rPr>
              <a:t>74</a:t>
            </a:r>
            <a:r>
              <a:rPr lang="it-IT" sz="1200" b="1" dirty="0">
                <a:solidFill>
                  <a:srgbClr val="000099"/>
                </a:solidFill>
                <a:latin typeface="Times New Roman" pitchFamily="18" charset="0"/>
              </a:rPr>
              <a:t>Ge	40</a:t>
            </a:r>
          </a:p>
          <a:p>
            <a:pPr>
              <a:lnSpc>
                <a:spcPct val="40000"/>
              </a:lnSpc>
              <a:spcBef>
                <a:spcPct val="50000"/>
              </a:spcBef>
            </a:pPr>
            <a:r>
              <a:rPr lang="it-IT" sz="1200" b="1" baseline="30000" dirty="0">
                <a:solidFill>
                  <a:srgbClr val="000099"/>
                </a:solidFill>
                <a:latin typeface="Times New Roman" pitchFamily="18" charset="0"/>
              </a:rPr>
              <a:t>78,86</a:t>
            </a:r>
            <a:r>
              <a:rPr lang="it-IT" sz="1200" b="1" dirty="0">
                <a:solidFill>
                  <a:srgbClr val="000099"/>
                </a:solidFill>
                <a:latin typeface="Times New Roman" pitchFamily="18" charset="0"/>
              </a:rPr>
              <a:t>Kr	10</a:t>
            </a:r>
          </a:p>
          <a:p>
            <a:pPr>
              <a:lnSpc>
                <a:spcPct val="40000"/>
              </a:lnSpc>
              <a:spcBef>
                <a:spcPct val="50000"/>
              </a:spcBef>
            </a:pPr>
            <a:r>
              <a:rPr lang="it-IT" sz="1200" b="1" baseline="30000" dirty="0">
                <a:solidFill>
                  <a:srgbClr val="000099"/>
                </a:solidFill>
                <a:latin typeface="Times New Roman" pitchFamily="18" charset="0"/>
              </a:rPr>
              <a:t>84</a:t>
            </a:r>
            <a:r>
              <a:rPr lang="it-IT" sz="1200" b="1" dirty="0">
                <a:solidFill>
                  <a:srgbClr val="000099"/>
                </a:solidFill>
                <a:latin typeface="Times New Roman" pitchFamily="18" charset="0"/>
              </a:rPr>
              <a:t>Kr	10,15,20,25</a:t>
            </a:r>
            <a:endParaRPr lang="it-IT" sz="1200" b="1" baseline="30000" dirty="0">
              <a:solidFill>
                <a:srgbClr val="000099"/>
              </a:solidFill>
              <a:latin typeface="Times New Roman" pitchFamily="18" charset="0"/>
            </a:endParaRPr>
          </a:p>
          <a:p>
            <a:pPr>
              <a:lnSpc>
                <a:spcPct val="40000"/>
              </a:lnSpc>
              <a:spcBef>
                <a:spcPct val="50000"/>
              </a:spcBef>
            </a:pPr>
            <a:r>
              <a:rPr lang="it-IT" sz="1200" b="1" baseline="30000" dirty="0">
                <a:solidFill>
                  <a:srgbClr val="000099"/>
                </a:solidFill>
                <a:latin typeface="Times New Roman" pitchFamily="18" charset="0"/>
              </a:rPr>
              <a:t>93</a:t>
            </a:r>
            <a:r>
              <a:rPr lang="it-IT" sz="1200" b="1" dirty="0">
                <a:solidFill>
                  <a:srgbClr val="000099"/>
                </a:solidFill>
                <a:latin typeface="Times New Roman" pitchFamily="18" charset="0"/>
              </a:rPr>
              <a:t>Nb	15,17,23,30,38</a:t>
            </a:r>
          </a:p>
          <a:p>
            <a:pPr>
              <a:lnSpc>
                <a:spcPct val="40000"/>
              </a:lnSpc>
              <a:spcBef>
                <a:spcPct val="50000"/>
              </a:spcBef>
            </a:pPr>
            <a:r>
              <a:rPr lang="it-IT" sz="1200" b="1" baseline="30000" dirty="0">
                <a:solidFill>
                  <a:srgbClr val="000099"/>
                </a:solidFill>
                <a:latin typeface="Times New Roman" pitchFamily="18" charset="0"/>
              </a:rPr>
              <a:t>107</a:t>
            </a:r>
            <a:r>
              <a:rPr lang="it-IT" sz="1200" b="1" dirty="0">
                <a:solidFill>
                  <a:srgbClr val="000099"/>
                </a:solidFill>
                <a:latin typeface="Times New Roman" pitchFamily="18" charset="0"/>
              </a:rPr>
              <a:t>Ag	40</a:t>
            </a:r>
            <a:endParaRPr lang="it-IT" sz="1200" b="1" baseline="30000" dirty="0">
              <a:solidFill>
                <a:srgbClr val="000099"/>
              </a:solidFill>
              <a:latin typeface="Times New Roman" pitchFamily="18" charset="0"/>
            </a:endParaRPr>
          </a:p>
          <a:p>
            <a:pPr>
              <a:lnSpc>
                <a:spcPct val="40000"/>
              </a:lnSpc>
              <a:spcBef>
                <a:spcPct val="50000"/>
              </a:spcBef>
            </a:pPr>
            <a:r>
              <a:rPr lang="it-IT" sz="1200" b="1" baseline="30000" dirty="0">
                <a:solidFill>
                  <a:srgbClr val="000099"/>
                </a:solidFill>
                <a:latin typeface="Times New Roman" pitchFamily="18" charset="0"/>
              </a:rPr>
              <a:t>112</a:t>
            </a:r>
            <a:r>
              <a:rPr lang="it-IT" sz="1200" b="1" dirty="0">
                <a:solidFill>
                  <a:srgbClr val="000099"/>
                </a:solidFill>
                <a:latin typeface="Times New Roman" pitchFamily="18" charset="0"/>
              </a:rPr>
              <a:t>Sn	15.5,35,43.5</a:t>
            </a:r>
          </a:p>
          <a:p>
            <a:pPr>
              <a:lnSpc>
                <a:spcPct val="40000"/>
              </a:lnSpc>
              <a:spcBef>
                <a:spcPct val="50000"/>
              </a:spcBef>
            </a:pPr>
            <a:r>
              <a:rPr lang="it-IT" sz="1200" b="1" baseline="30000" dirty="0">
                <a:solidFill>
                  <a:srgbClr val="000099"/>
                </a:solidFill>
                <a:latin typeface="Times New Roman" pitchFamily="18" charset="0"/>
              </a:rPr>
              <a:t>116</a:t>
            </a:r>
            <a:r>
              <a:rPr lang="it-IT" sz="1200" b="1" dirty="0">
                <a:solidFill>
                  <a:srgbClr val="000099"/>
                </a:solidFill>
                <a:latin typeface="Times New Roman" pitchFamily="18" charset="0"/>
              </a:rPr>
              <a:t>Sn	23,30,38</a:t>
            </a:r>
          </a:p>
          <a:p>
            <a:pPr>
              <a:lnSpc>
                <a:spcPct val="40000"/>
              </a:lnSpc>
              <a:spcBef>
                <a:spcPct val="50000"/>
              </a:spcBef>
            </a:pPr>
            <a:r>
              <a:rPr lang="it-IT" sz="1200" b="1" baseline="30000" dirty="0">
                <a:solidFill>
                  <a:srgbClr val="000099"/>
                </a:solidFill>
                <a:latin typeface="Times New Roman" pitchFamily="18" charset="0"/>
              </a:rPr>
              <a:t>124</a:t>
            </a:r>
            <a:r>
              <a:rPr lang="it-IT" sz="1200" b="1" dirty="0">
                <a:solidFill>
                  <a:srgbClr val="000099"/>
                </a:solidFill>
                <a:latin typeface="Times New Roman" pitchFamily="18" charset="0"/>
              </a:rPr>
              <a:t>Sn	15,25,30,35</a:t>
            </a:r>
          </a:p>
          <a:p>
            <a:pPr>
              <a:lnSpc>
                <a:spcPct val="40000"/>
              </a:lnSpc>
              <a:spcBef>
                <a:spcPct val="50000"/>
              </a:spcBef>
            </a:pPr>
            <a:r>
              <a:rPr lang="it-IT" sz="1200" b="1" baseline="30000" dirty="0">
                <a:solidFill>
                  <a:srgbClr val="000099"/>
                </a:solidFill>
                <a:latin typeface="Times New Roman" pitchFamily="18" charset="0"/>
              </a:rPr>
              <a:t>129</a:t>
            </a:r>
            <a:r>
              <a:rPr lang="it-IT" sz="1200" b="1" dirty="0">
                <a:solidFill>
                  <a:srgbClr val="000099"/>
                </a:solidFill>
                <a:latin typeface="Times New Roman" pitchFamily="18" charset="0"/>
              </a:rPr>
              <a:t>Xe	20,21,23,35</a:t>
            </a:r>
          </a:p>
          <a:p>
            <a:pPr>
              <a:lnSpc>
                <a:spcPct val="40000"/>
              </a:lnSpc>
              <a:spcBef>
                <a:spcPct val="50000"/>
              </a:spcBef>
            </a:pPr>
            <a:r>
              <a:rPr lang="it-IT" sz="1200" b="1" baseline="30000" dirty="0">
                <a:solidFill>
                  <a:srgbClr val="000099"/>
                </a:solidFill>
                <a:latin typeface="Times New Roman" pitchFamily="18" charset="0"/>
              </a:rPr>
              <a:t>197</a:t>
            </a:r>
            <a:r>
              <a:rPr lang="it-IT" sz="1200" b="1" dirty="0">
                <a:solidFill>
                  <a:srgbClr val="000099"/>
                </a:solidFill>
                <a:latin typeface="Times New Roman" pitchFamily="18" charset="0"/>
              </a:rPr>
              <a:t>Au	10,15,20,21,23</a:t>
            </a:r>
          </a:p>
          <a:p>
            <a:pPr>
              <a:lnSpc>
                <a:spcPct val="40000"/>
              </a:lnSpc>
              <a:spcBef>
                <a:spcPct val="50000"/>
              </a:spcBef>
            </a:pPr>
            <a:r>
              <a:rPr lang="it-IT" sz="1200" b="1" baseline="30000" dirty="0">
                <a:solidFill>
                  <a:srgbClr val="000099"/>
                </a:solidFill>
                <a:latin typeface="Times New Roman" pitchFamily="18" charset="0"/>
              </a:rPr>
              <a:t>208</a:t>
            </a:r>
            <a:r>
              <a:rPr lang="it-IT" sz="1200" b="1" dirty="0">
                <a:solidFill>
                  <a:srgbClr val="000099"/>
                </a:solidFill>
                <a:latin typeface="Times New Roman" pitchFamily="18" charset="0"/>
              </a:rPr>
              <a:t>Pb	10</a:t>
            </a:r>
          </a:p>
        </p:txBody>
      </p:sp>
      <p:sp>
        <p:nvSpPr>
          <p:cNvPr id="2" name="Titolo 1">
            <a:extLst>
              <a:ext uri="{FF2B5EF4-FFF2-40B4-BE49-F238E27FC236}">
                <a16:creationId xmlns:a16="http://schemas.microsoft.com/office/drawing/2014/main" id="{F862E3BD-0561-25F6-66EB-334DA141C645}"/>
              </a:ext>
            </a:extLst>
          </p:cNvPr>
          <p:cNvSpPr txBox="1">
            <a:spLocks/>
          </p:cNvSpPr>
          <p:nvPr/>
        </p:nvSpPr>
        <p:spPr>
          <a:xfrm>
            <a:off x="2824367" y="12104"/>
            <a:ext cx="7801592" cy="815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b="1" dirty="0" err="1">
                <a:solidFill>
                  <a:srgbClr val="FF0000"/>
                </a:solidFill>
              </a:rPr>
              <a:t>Superconducting</a:t>
            </a:r>
            <a:r>
              <a:rPr lang="it-IT" sz="4000" b="1" dirty="0">
                <a:solidFill>
                  <a:srgbClr val="FF0000"/>
                </a:solidFill>
              </a:rPr>
              <a:t> </a:t>
            </a:r>
            <a:r>
              <a:rPr lang="it-IT" sz="4000" b="1" dirty="0" err="1">
                <a:solidFill>
                  <a:srgbClr val="FF0000"/>
                </a:solidFill>
              </a:rPr>
              <a:t>Cyclotron</a:t>
            </a:r>
            <a:endParaRPr lang="it-IT" sz="4000" b="1" dirty="0">
              <a:solidFill>
                <a:srgbClr val="FF0000"/>
              </a:solidFill>
            </a:endParaRPr>
          </a:p>
        </p:txBody>
      </p:sp>
      <p:grpSp>
        <p:nvGrpSpPr>
          <p:cNvPr id="3" name="Gruppo 2">
            <a:extLst>
              <a:ext uri="{FF2B5EF4-FFF2-40B4-BE49-F238E27FC236}">
                <a16:creationId xmlns:a16="http://schemas.microsoft.com/office/drawing/2014/main" id="{D4BBDACC-2B1F-1B40-9AEF-ACAE1B0FA09D}"/>
              </a:ext>
            </a:extLst>
          </p:cNvPr>
          <p:cNvGrpSpPr/>
          <p:nvPr/>
        </p:nvGrpSpPr>
        <p:grpSpPr>
          <a:xfrm>
            <a:off x="33332" y="36037"/>
            <a:ext cx="1804993" cy="810200"/>
            <a:chOff x="33332" y="36037"/>
            <a:chExt cx="1804993" cy="810200"/>
          </a:xfrm>
        </p:grpSpPr>
        <p:pic>
          <p:nvPicPr>
            <p:cNvPr id="4" name="Immagine 3">
              <a:extLst>
                <a:ext uri="{FF2B5EF4-FFF2-40B4-BE49-F238E27FC236}">
                  <a16:creationId xmlns:a16="http://schemas.microsoft.com/office/drawing/2014/main" id="{D5EAD42F-4D26-774A-5554-BF57445DD9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332" y="36037"/>
              <a:ext cx="1119188" cy="604838"/>
            </a:xfrm>
            <a:prstGeom prst="rect">
              <a:avLst/>
            </a:prstGeom>
          </p:spPr>
        </p:pic>
        <p:sp>
          <p:nvSpPr>
            <p:cNvPr id="5" name="Rettangolo 4">
              <a:extLst>
                <a:ext uri="{FF2B5EF4-FFF2-40B4-BE49-F238E27FC236}">
                  <a16:creationId xmlns:a16="http://schemas.microsoft.com/office/drawing/2014/main" id="{DC95556D-5A58-D689-8091-E93377E497CC}"/>
                </a:ext>
              </a:extLst>
            </p:cNvPr>
            <p:cNvSpPr/>
            <p:nvPr/>
          </p:nvSpPr>
          <p:spPr>
            <a:xfrm>
              <a:off x="323850" y="538460"/>
              <a:ext cx="1514475" cy="307777"/>
            </a:xfrm>
            <a:prstGeom prst="rect">
              <a:avLst/>
            </a:prstGeom>
          </p:spPr>
          <p:txBody>
            <a:bodyPr wrap="square">
              <a:spAutoFit/>
            </a:bodyPr>
            <a:lstStyle/>
            <a:p>
              <a:r>
                <a:rPr lang="it-IT" sz="700"/>
                <a:t>Istituto Nazionale di Fisica Nucleare </a:t>
              </a:r>
            </a:p>
            <a:p>
              <a:r>
                <a:rPr lang="it-IT" sz="700" b="1">
                  <a:solidFill>
                    <a:schemeClr val="accent1">
                      <a:lumMod val="60000"/>
                      <a:lumOff val="40000"/>
                    </a:schemeClr>
                  </a:solidFill>
                </a:rPr>
                <a:t>LABORATORI NAZIONALI DEL SUD </a:t>
              </a:r>
            </a:p>
          </p:txBody>
        </p:sp>
      </p:grpSp>
      <p:sp>
        <p:nvSpPr>
          <p:cNvPr id="7" name="CasellaDiTesto 6">
            <a:extLst>
              <a:ext uri="{FF2B5EF4-FFF2-40B4-BE49-F238E27FC236}">
                <a16:creationId xmlns:a16="http://schemas.microsoft.com/office/drawing/2014/main" id="{043CA349-54C5-03A5-99CC-584CEC60F001}"/>
              </a:ext>
            </a:extLst>
          </p:cNvPr>
          <p:cNvSpPr txBox="1"/>
          <p:nvPr/>
        </p:nvSpPr>
        <p:spPr>
          <a:xfrm>
            <a:off x="4067943" y="652138"/>
            <a:ext cx="4990529" cy="523220"/>
          </a:xfrm>
          <a:prstGeom prst="rect">
            <a:avLst/>
          </a:prstGeom>
          <a:noFill/>
        </p:spPr>
        <p:txBody>
          <a:bodyPr wrap="square">
            <a:spAutoFit/>
          </a:bodyPr>
          <a:lstStyle/>
          <a:p>
            <a:pPr algn="just"/>
            <a:r>
              <a:rPr lang="it-IT" sz="2800" dirty="0">
                <a:solidFill>
                  <a:srgbClr val="000066"/>
                </a:solidFill>
              </a:rPr>
              <a:t>In </a:t>
            </a:r>
            <a:r>
              <a:rPr lang="it-IT" sz="2800" dirty="0" err="1">
                <a:solidFill>
                  <a:srgbClr val="000066"/>
                </a:solidFill>
              </a:rPr>
              <a:t>operation</a:t>
            </a:r>
            <a:r>
              <a:rPr lang="it-IT" sz="2800" dirty="0">
                <a:solidFill>
                  <a:srgbClr val="000066"/>
                </a:solidFill>
              </a:rPr>
              <a:t> from 1994 to 2020</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2883</TotalTime>
  <Words>2844</Words>
  <Application>Microsoft Macintosh PowerPoint</Application>
  <PresentationFormat>Widescreen</PresentationFormat>
  <Paragraphs>422</Paragraphs>
  <Slides>27</Slides>
  <Notes>14</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27</vt:i4>
      </vt:variant>
    </vt:vector>
  </HeadingPairs>
  <TitlesOfParts>
    <vt:vector size="37" baseType="lpstr">
      <vt:lpstr>Arial</vt:lpstr>
      <vt:lpstr>Calibri</vt:lpstr>
      <vt:lpstr>Calibri Light</vt:lpstr>
      <vt:lpstr>Century Gothic</vt:lpstr>
      <vt:lpstr>Comic Sans MS</vt:lpstr>
      <vt:lpstr>Franklin Gothic Demi Cond</vt:lpstr>
      <vt:lpstr>Times New Roman</vt:lpstr>
      <vt:lpstr>Wingdings</vt:lpstr>
      <vt:lpstr>Wingdings 3</vt:lpstr>
      <vt:lpstr>Tema di Office</vt:lpstr>
      <vt:lpstr>Irradiation facilities @ INFN</vt:lpstr>
      <vt:lpstr>Irradiation facilities @ LNL</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LNGS represents a unique opportunity for investigating the response  of biological systems to below natural radiation background  (extremely low radiation dose/dose rate)</vt:lpstr>
      <vt:lpstr>Deep Underground Laboratories (DULs) allow to carry out studies at dose rates significantly lower than on the Earth’s surface  Compared to that at the Earth’s surface, inside DULs, the dose/dose rate contribution due to photons and directly ionizing low-LET (mostly muons) cosmic rays can be considered negligible, being reduced by a factor between 104 and 107 depending upon shielding (muon rate ~ 1/m2h at LNGS).   Radiation exposure due to neutrons is also extremely low, being reduced by a factor between 102 and 104  (103 at LNGS)  One further contribution to the overall dose/dose rate can come from radon decay products, but it depends upon the radon concentration, which can be kept at the same levels of the reference radiation environment by a suitable ventilation system or it can be strongly reduced by radon abatement systems (Radon concentration is comparable between external and underground environment at LNGS).   Terrestrial gamma rays represent the major contribution to the dose/dose rate inside the DULs and can be further reduced by shielding.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Facility di irraggiamento LNL</dc:title>
  <dc:creator>Lucia Sarchiapone</dc:creator>
  <cp:lastModifiedBy>Giacomo Cuttone</cp:lastModifiedBy>
  <cp:revision>9</cp:revision>
  <dcterms:created xsi:type="dcterms:W3CDTF">2024-01-23T07:52:50Z</dcterms:created>
  <dcterms:modified xsi:type="dcterms:W3CDTF">2024-01-26T06:50:47Z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2B2A8764-7442-46AC-B428-6550A1C7C262</vt:lpwstr>
  </property>
  <property fmtid="{D5CDD505-2E9C-101B-9397-08002B2CF9AE}" pid="3" name="ArticulatePath">
    <vt:lpwstr>PIANOFORTE</vt:lpwstr>
  </property>
</Properties>
</file>