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F62C-8774-C640-D526-782599B2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6334B-CB0B-E16E-96D0-93FD4FE3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9CBD-265F-CD78-3AE8-5F46FF65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21ED7-7EE3-9484-F12D-04034FCB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7F27-C490-64DA-BF24-FF2C8093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358C-3397-1474-27BA-AF53E614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4D87C-F0B6-4B09-1189-3B4825A8E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8544-633B-FEB0-93DE-23FC3842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10C98-5569-1358-F883-F67E8CF6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5FBC-284F-1D14-22D7-0FB4EF90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2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98C37-4D48-775C-E8E3-2F4FC6E28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6AE1-E085-E803-805A-6C7AF681F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82565-F932-7BE4-63F7-07717D93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ACC7-CA33-504B-6FE0-6A063AC6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B5C4-1ACF-2190-C094-1C88AEB7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CF88-C3B5-84E8-C711-15F34677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FFB1-EB2C-0167-74DC-FC7F748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2150-9081-44AA-5C9A-9FDB29D6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7F5B-DABF-60E6-E26C-C8308824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35ED7-87CE-D920-099A-7F9D26F1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CF39-1038-EED7-5D15-2A2A9BAD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9AF6-BEF4-2242-1CEB-263102BE2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62E01-36D8-7AF1-00D9-C9DC5BEB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9C21F-917F-C2CE-EF17-02E4B41C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8F7A-A811-FADE-0AD2-A1E648AA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0459-F9D1-45BE-EDCD-B37B2975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E20D0-55BD-4C11-8992-8ADD7A45F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57405-9557-8371-D158-5E5875C6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B764E-44FD-B183-2531-0DC373A1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C860A-A1E5-AFC9-A213-40B65FF6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1FA2E-7A03-36C2-867E-F5B1B854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3763-6F91-5AE0-1FB7-9C302402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F1D0-70FB-7CF7-CEE8-EE5926704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AE9D2-B55C-3EBF-72C9-83C61DD7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326-0213-070D-C61D-6D603539A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52AFB-0AF8-E190-368B-82691C9A2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A3C55-063D-E70D-AED0-57B56AD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821B1-9ABD-618C-DBD6-C277EED7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F9461-367D-72F1-2DFC-D568250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4B5-5248-39A6-5823-E0BB0C54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966D8-D9D0-5812-3A05-FA2A5E01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44216-9D3C-62E4-4120-06038170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CB6A9-CA5F-1A62-76FD-9A2BC81C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5AC08-009D-EBE9-6CF4-81870829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C87E1-97C8-D768-2B7C-2425E6AA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2A9C1-8B94-C6CB-2BDF-4EA8AF6C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2B88-4BBF-DEF4-3988-F150DF5C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1E9-13ED-0715-0711-5F360A35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95229-0B10-55C1-CBD4-73CF01029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CAEE3-1EAD-D7D2-FDCD-9A2B4CF0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0343F-1EAA-BF8A-3BA5-DB381BC2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76A3B-CFC9-213B-94A1-A5A1323F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D17B-A5D3-A1C3-FE45-92AE02EA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B2F5E-3C27-9CC9-18A5-D5D275816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DC99C-023F-BC98-E3F7-F85CA6CD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76C1A-31CF-37DF-900E-F625038E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C3E1E-B509-C43C-33E3-ED57D520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2680F-A26D-60E4-F288-6B155096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A3D97-3BC7-9AA2-8F88-3DCD6633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0E68-D8F4-6605-46F7-E6A686FC9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35D5-5EA8-0621-7543-B4981D86E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974E-39DD-4CD9-AAEB-39796AD0BC9E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4FB9-3EB5-76E4-EB8A-4C5FB197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99B2-E034-2888-3F7A-BAAC5181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6870-BAC5-4AA5-8504-43AFD96C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9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C3EF-5D0C-E734-CC33-E5C6479EB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DS-20k Optical Plane  Assembly Sequence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2EDD4-BEE6-ED7E-1E37-C8317D471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Brandt – Dec 2023</a:t>
            </a:r>
          </a:p>
        </p:txBody>
      </p:sp>
    </p:spTree>
    <p:extLst>
      <p:ext uri="{BB962C8B-B14F-4D97-AF65-F5344CB8AC3E}">
        <p14:creationId xmlns:p14="http://schemas.microsoft.com/office/powerpoint/2010/main" val="398202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9D60C1-64AA-A5F3-F5EB-3081CC21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CD41C-F121-92C6-50ED-08F5D8F2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PDU Installation – OP supported on TPC Plate</a:t>
            </a:r>
          </a:p>
          <a:p>
            <a:pPr lvl="1"/>
            <a:r>
              <a:rPr lang="en-US" dirty="0"/>
              <a:t>PDU Cables</a:t>
            </a:r>
          </a:p>
          <a:p>
            <a:pPr lvl="1"/>
            <a:r>
              <a:rPr lang="en-US" dirty="0"/>
              <a:t>PDU Cable Guides</a:t>
            </a:r>
          </a:p>
          <a:p>
            <a:r>
              <a:rPr lang="en-US" dirty="0"/>
              <a:t>Lift OP into Vertical Position</a:t>
            </a:r>
          </a:p>
          <a:p>
            <a:pPr lvl="1"/>
            <a:r>
              <a:rPr lang="en-US" dirty="0"/>
              <a:t>Install PMMA Blocks</a:t>
            </a:r>
          </a:p>
          <a:p>
            <a:pPr lvl="1"/>
            <a:r>
              <a:rPr lang="en-US" dirty="0"/>
              <a:t>Install IV Plate Sections</a:t>
            </a:r>
          </a:p>
          <a:p>
            <a:r>
              <a:rPr lang="en-US" dirty="0"/>
              <a:t>Rotate OP to rest on IV Plate</a:t>
            </a:r>
          </a:p>
          <a:p>
            <a:r>
              <a:rPr lang="en-US" dirty="0"/>
              <a:t>Install </a:t>
            </a:r>
            <a:r>
              <a:rPr lang="en-US" dirty="0" err="1"/>
              <a:t>vPDUs</a:t>
            </a:r>
            <a:r>
              <a:rPr lang="en-US" dirty="0"/>
              <a:t> / Cables</a:t>
            </a:r>
          </a:p>
          <a:p>
            <a:pPr lvl="1"/>
            <a:r>
              <a:rPr lang="en-US" dirty="0" err="1"/>
              <a:t>vPDU</a:t>
            </a:r>
            <a:r>
              <a:rPr lang="en-US" dirty="0"/>
              <a:t> Cable Guide design pending – Need to identify easiest point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358706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00881-0671-E3E5-E845-31213AA8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5" y="80888"/>
            <a:ext cx="10330543" cy="1325563"/>
          </a:xfrm>
        </p:spPr>
        <p:txBody>
          <a:bodyPr/>
          <a:lstStyle/>
          <a:p>
            <a:r>
              <a:rPr lang="en-US" dirty="0"/>
              <a:t>Frame and PDUs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132C4-A2F4-E50F-77C8-7DBCF94C4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361" y="2359209"/>
            <a:ext cx="3705412" cy="5558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Base Frame – IV Plate removed</a:t>
            </a:r>
          </a:p>
        </p:txBody>
      </p:sp>
      <p:pic>
        <p:nvPicPr>
          <p:cNvPr id="8" name="Content Placeholder 7" descr="A grey metal grid with squares&#10;&#10;Description automatically generated with medium confidence">
            <a:extLst>
              <a:ext uri="{FF2B5EF4-FFF2-40B4-BE49-F238E27FC236}">
                <a16:creationId xmlns:a16="http://schemas.microsoft.com/office/drawing/2014/main" id="{368176E8-AFD7-AF96-322B-909FF54C4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5" y="2729753"/>
            <a:ext cx="3886198" cy="2402934"/>
          </a:xfrm>
        </p:spPr>
      </p:pic>
      <p:pic>
        <p:nvPicPr>
          <p:cNvPr id="12" name="Picture 11" descr="A grey grid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65F2CF41-86DC-5099-7A0E-E5D173FA0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13" y="2729753"/>
            <a:ext cx="3926974" cy="2402934"/>
          </a:xfrm>
          <a:prstGeom prst="rect">
            <a:avLst/>
          </a:prstGeom>
          <a:noFill/>
        </p:spPr>
      </p:pic>
      <p:pic>
        <p:nvPicPr>
          <p:cNvPr id="14" name="Picture 13" descr="A grey grid with blue dots&#10;&#10;Description automatically generated with medium confidence">
            <a:extLst>
              <a:ext uri="{FF2B5EF4-FFF2-40B4-BE49-F238E27FC236}">
                <a16:creationId xmlns:a16="http://schemas.microsoft.com/office/drawing/2014/main" id="{3059F52F-50C8-BFD7-3030-4983CEEBE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93" y="2729752"/>
            <a:ext cx="3926974" cy="2407551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19D6D7E-53FF-4936-2257-56BDF7F2AF5E}"/>
              </a:ext>
            </a:extLst>
          </p:cNvPr>
          <p:cNvSpPr txBox="1">
            <a:spLocks/>
          </p:cNvSpPr>
          <p:nvPr/>
        </p:nvSpPr>
        <p:spPr>
          <a:xfrm>
            <a:off x="4171431" y="2097698"/>
            <a:ext cx="4142420" cy="727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 Frame – TPC Side</a:t>
            </a:r>
          </a:p>
          <a:p>
            <a:pPr lvl="1"/>
            <a:r>
              <a:rPr lang="en-US" dirty="0"/>
              <a:t>TPC Plate will rest on assembly table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F68E20E-6B99-8936-818E-9D2EB8C1316F}"/>
              </a:ext>
            </a:extLst>
          </p:cNvPr>
          <p:cNvSpPr txBox="1">
            <a:spLocks/>
          </p:cNvSpPr>
          <p:nvPr/>
        </p:nvSpPr>
        <p:spPr>
          <a:xfrm>
            <a:off x="8113349" y="1466070"/>
            <a:ext cx="4142420" cy="1234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PDUs installed</a:t>
            </a:r>
          </a:p>
          <a:p>
            <a:pPr lvl="1"/>
            <a:r>
              <a:rPr lang="en-US" dirty="0"/>
              <a:t>Assume PDUs will be installed from “underneath” OP</a:t>
            </a:r>
          </a:p>
        </p:txBody>
      </p:sp>
    </p:spTree>
    <p:extLst>
      <p:ext uri="{BB962C8B-B14F-4D97-AF65-F5344CB8AC3E}">
        <p14:creationId xmlns:p14="http://schemas.microsoft.com/office/powerpoint/2010/main" val="405423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59F52F-50C8-BFD7-3030-4983CEEBE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240" y="2389900"/>
            <a:ext cx="3841686" cy="42730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00881-0671-E3E5-E845-31213AA8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89647"/>
            <a:ext cx="7906871" cy="1325563"/>
          </a:xfrm>
        </p:spPr>
        <p:txBody>
          <a:bodyPr>
            <a:normAutofit/>
          </a:bodyPr>
          <a:lstStyle/>
          <a:p>
            <a:r>
              <a:rPr lang="en-US" dirty="0"/>
              <a:t>PDU Cables and PMMA Blocks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132C4-A2F4-E50F-77C8-7DBCF94C4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50" y="2144759"/>
            <a:ext cx="3699138" cy="11807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PDU Cables</a:t>
            </a:r>
          </a:p>
          <a:p>
            <a:pPr lvl="1"/>
            <a:r>
              <a:rPr lang="en-US" dirty="0"/>
              <a:t>Installed from “top” of OP while TPC Plate is still resting on assembly table OR in vertical configuration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8176E8-AFD7-AF96-322B-909FF54C4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770" y="3429001"/>
            <a:ext cx="3470238" cy="214573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2CF41-86DC-5099-7A0E-E5D173FA0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2760" y="3429000"/>
            <a:ext cx="4546480" cy="2145735"/>
          </a:xfrm>
          <a:prstGeom prst="rect">
            <a:avLst/>
          </a:prstGeom>
          <a:noFill/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8251AE1-2F78-CFEE-21BC-ED0F2EABE2A9}"/>
              </a:ext>
            </a:extLst>
          </p:cNvPr>
          <p:cNvSpPr txBox="1">
            <a:spLocks/>
          </p:cNvSpPr>
          <p:nvPr/>
        </p:nvSpPr>
        <p:spPr>
          <a:xfrm>
            <a:off x="3933514" y="2112709"/>
            <a:ext cx="4267200" cy="1247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Cable Guides</a:t>
            </a:r>
          </a:p>
          <a:p>
            <a:pPr lvl="1"/>
            <a:r>
              <a:rPr lang="en-US" dirty="0"/>
              <a:t>Three types:</a:t>
            </a:r>
          </a:p>
          <a:p>
            <a:pPr lvl="2"/>
            <a:r>
              <a:rPr lang="en-US" dirty="0"/>
              <a:t>Solid</a:t>
            </a:r>
          </a:p>
          <a:p>
            <a:pPr lvl="2"/>
            <a:r>
              <a:rPr lang="en-US" dirty="0"/>
              <a:t>Split (Vertical Beam transits)</a:t>
            </a:r>
          </a:p>
          <a:p>
            <a:pPr lvl="2"/>
            <a:r>
              <a:rPr lang="en-US" dirty="0"/>
              <a:t>Split with flat half (OP exit locations)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1FCD25E-53F7-D381-6674-9469D8963A90}"/>
              </a:ext>
            </a:extLst>
          </p:cNvPr>
          <p:cNvSpPr txBox="1">
            <a:spLocks/>
          </p:cNvSpPr>
          <p:nvPr/>
        </p:nvSpPr>
        <p:spPr>
          <a:xfrm>
            <a:off x="8033373" y="1351779"/>
            <a:ext cx="3915288" cy="1157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PMMA Blocks added in vertical configuration</a:t>
            </a:r>
          </a:p>
          <a:p>
            <a:pPr lvl="1"/>
            <a:r>
              <a:rPr lang="en-US" dirty="0"/>
              <a:t>Channels in PMMA blocks avoid contact with Cable Guides</a:t>
            </a:r>
          </a:p>
          <a:p>
            <a:pPr lvl="1"/>
            <a:r>
              <a:rPr lang="en-US" dirty="0"/>
              <a:t>Corner and edge blocks not shown still require modification</a:t>
            </a:r>
          </a:p>
        </p:txBody>
      </p:sp>
      <p:pic>
        <p:nvPicPr>
          <p:cNvPr id="7" name="Picture 6" descr="A red metal object with a hole&#10;&#10;Description automatically generated">
            <a:extLst>
              <a:ext uri="{FF2B5EF4-FFF2-40B4-BE49-F238E27FC236}">
                <a16:creationId xmlns:a16="http://schemas.microsoft.com/office/drawing/2014/main" id="{95DC54D6-9D5F-DFA9-41D3-8B0F664F8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94" y="5781768"/>
            <a:ext cx="1832922" cy="755176"/>
          </a:xfrm>
          <a:prstGeom prst="rect">
            <a:avLst/>
          </a:prstGeom>
        </p:spPr>
      </p:pic>
      <p:pic>
        <p:nvPicPr>
          <p:cNvPr id="10" name="Picture 9" descr="A red metal object with holes&#10;&#10;Description automatically generated">
            <a:extLst>
              <a:ext uri="{FF2B5EF4-FFF2-40B4-BE49-F238E27FC236}">
                <a16:creationId xmlns:a16="http://schemas.microsoft.com/office/drawing/2014/main" id="{3A7593A5-DE4F-3DA2-24DC-7B24665C8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94" y="5655157"/>
            <a:ext cx="1515031" cy="1074668"/>
          </a:xfrm>
          <a:prstGeom prst="rect">
            <a:avLst/>
          </a:prstGeom>
        </p:spPr>
      </p:pic>
      <p:pic>
        <p:nvPicPr>
          <p:cNvPr id="13" name="Picture 12" descr="A red metal piece with holes&#10;&#10;Description automatically generated">
            <a:extLst>
              <a:ext uri="{FF2B5EF4-FFF2-40B4-BE49-F238E27FC236}">
                <a16:creationId xmlns:a16="http://schemas.microsoft.com/office/drawing/2014/main" id="{F747E4E7-D0E9-E30D-C2E5-820CB249D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03" y="5655157"/>
            <a:ext cx="1507504" cy="10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0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hexagon shaped object with green squares&#10;&#10;Description automatically generated">
            <a:extLst>
              <a:ext uri="{FF2B5EF4-FFF2-40B4-BE49-F238E27FC236}">
                <a16:creationId xmlns:a16="http://schemas.microsoft.com/office/drawing/2014/main" id="{B923FF50-32AD-1B96-DEFB-D895493BAB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68" y="2506662"/>
            <a:ext cx="3652087" cy="435133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59F52F-50C8-BFD7-3030-4983CEEBE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9" y="2584980"/>
            <a:ext cx="3604371" cy="4273020"/>
          </a:xfrm>
          <a:prstGeom prst="rect">
            <a:avLst/>
          </a:prstGeom>
        </p:spPr>
      </p:pic>
      <p:pic>
        <p:nvPicPr>
          <p:cNvPr id="10" name="Picture 9" descr="A green and grey grid&#10;&#10;Description automatically generated with medium confidence">
            <a:extLst>
              <a:ext uri="{FF2B5EF4-FFF2-40B4-BE49-F238E27FC236}">
                <a16:creationId xmlns:a16="http://schemas.microsoft.com/office/drawing/2014/main" id="{06FDAFB2-F38B-9BB5-C889-2440AF817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12" y="3504953"/>
            <a:ext cx="4449288" cy="2630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00881-0671-E3E5-E845-31213AA8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" y="82251"/>
            <a:ext cx="10562112" cy="1325563"/>
          </a:xfrm>
        </p:spPr>
        <p:txBody>
          <a:bodyPr/>
          <a:lstStyle/>
          <a:p>
            <a:r>
              <a:rPr lang="en-US" dirty="0"/>
              <a:t>IV Plate and </a:t>
            </a:r>
            <a:r>
              <a:rPr lang="en-US" dirty="0" err="1"/>
              <a:t>vPDUs</a:t>
            </a:r>
            <a:r>
              <a:rPr lang="en-US" dirty="0"/>
              <a:t>/Cabling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132C4-A2F4-E50F-77C8-7DBCF94C4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09" y="2026429"/>
            <a:ext cx="3723341" cy="759355"/>
          </a:xfrm>
        </p:spPr>
        <p:txBody>
          <a:bodyPr>
            <a:normAutofit fontScale="92500"/>
          </a:bodyPr>
          <a:lstStyle/>
          <a:p>
            <a:r>
              <a:rPr lang="en-US" dirty="0"/>
              <a:t>Single quadrant IV Plate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1B09CEB-4446-CAF1-B1A3-8393A0248CE1}"/>
              </a:ext>
            </a:extLst>
          </p:cNvPr>
          <p:cNvSpPr txBox="1">
            <a:spLocks/>
          </p:cNvSpPr>
          <p:nvPr/>
        </p:nvSpPr>
        <p:spPr>
          <a:xfrm>
            <a:off x="4521396" y="2026428"/>
            <a:ext cx="3221316" cy="75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 IV Plate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769971C-7976-3FD7-9641-A61C761D39B2}"/>
              </a:ext>
            </a:extLst>
          </p:cNvPr>
          <p:cNvSpPr txBox="1">
            <a:spLocks/>
          </p:cNvSpPr>
          <p:nvPr/>
        </p:nvSpPr>
        <p:spPr>
          <a:xfrm>
            <a:off x="7885792" y="2126984"/>
            <a:ext cx="4121210" cy="75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vPDUs</a:t>
            </a:r>
            <a:r>
              <a:rPr lang="en-US" dirty="0"/>
              <a:t> Installed on IV Plate</a:t>
            </a:r>
          </a:p>
          <a:p>
            <a:pPr lvl="1"/>
            <a:r>
              <a:rPr lang="en-US" dirty="0" err="1"/>
              <a:t>vPDU</a:t>
            </a:r>
            <a:r>
              <a:rPr lang="en-US" dirty="0"/>
              <a:t> Cables and Cable Guides not designed yet</a:t>
            </a:r>
          </a:p>
        </p:txBody>
      </p:sp>
    </p:spTree>
    <p:extLst>
      <p:ext uri="{BB962C8B-B14F-4D97-AF65-F5344CB8AC3E}">
        <p14:creationId xmlns:p14="http://schemas.microsoft.com/office/powerpoint/2010/main" val="113786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D7AC7D-D5B5-7818-40ED-84A555E4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Unknowns and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EE869-9D97-47A8-213D-9A61834F5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orientation is best for PDU and PDU Cable installation?</a:t>
            </a:r>
          </a:p>
          <a:p>
            <a:pPr lvl="1"/>
            <a:r>
              <a:rPr lang="en-US" dirty="0"/>
              <a:t>TPC Plate supported on assembly table</a:t>
            </a:r>
          </a:p>
          <a:p>
            <a:pPr lvl="1"/>
            <a:r>
              <a:rPr lang="en-US" dirty="0"/>
              <a:t>IV side supported on table with accommodations for missing IV Plate</a:t>
            </a:r>
          </a:p>
          <a:p>
            <a:r>
              <a:rPr lang="en-US" dirty="0"/>
              <a:t>How will PMMA Blocks be retained during assembly in vertical configuration?</a:t>
            </a:r>
          </a:p>
          <a:p>
            <a:r>
              <a:rPr lang="en-US" dirty="0"/>
              <a:t>How/when will </a:t>
            </a:r>
            <a:r>
              <a:rPr lang="en-US" dirty="0" err="1"/>
              <a:t>vPDU</a:t>
            </a:r>
            <a:r>
              <a:rPr lang="en-US" dirty="0"/>
              <a:t> Cables and Cable Guides be installed?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7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249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DS-20k Optical Plane  Assembly Sequence</vt:lpstr>
      <vt:lpstr>Order of Operations</vt:lpstr>
      <vt:lpstr>Frame and PDUs</vt:lpstr>
      <vt:lpstr>PDU Cables and PMMA Blocks</vt:lpstr>
      <vt:lpstr>IV Plate and vPDUs/Cabling</vt:lpstr>
      <vt:lpstr>Unknowns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DS-20k Optical Plane  Assembly Sequence</dc:title>
  <dc:creator>John Brandt</dc:creator>
  <cp:lastModifiedBy>John Brandt</cp:lastModifiedBy>
  <cp:revision>17</cp:revision>
  <dcterms:created xsi:type="dcterms:W3CDTF">2023-12-22T01:07:45Z</dcterms:created>
  <dcterms:modified xsi:type="dcterms:W3CDTF">2023-12-22T17:54:49Z</dcterms:modified>
</cp:coreProperties>
</file>