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7" r:id="rId2"/>
    <p:sldId id="368" r:id="rId3"/>
    <p:sldId id="377" r:id="rId4"/>
    <p:sldId id="387" r:id="rId5"/>
    <p:sldId id="390" r:id="rId6"/>
    <p:sldId id="391" r:id="rId7"/>
    <p:sldId id="848" r:id="rId8"/>
    <p:sldId id="849" r:id="rId9"/>
    <p:sldId id="364" r:id="rId10"/>
    <p:sldId id="373" r:id="rId11"/>
    <p:sldId id="851" r:id="rId12"/>
    <p:sldId id="852" r:id="rId13"/>
    <p:sldId id="853" r:id="rId14"/>
    <p:sldId id="363" r:id="rId15"/>
    <p:sldId id="386" r:id="rId16"/>
    <p:sldId id="389" r:id="rId17"/>
    <p:sldId id="359" r:id="rId18"/>
  </p:sldIdLst>
  <p:sldSz cx="12192000" cy="6858000"/>
  <p:notesSz cx="6858000" cy="9144000"/>
  <p:defaultTextStyle>
    <a:defPPr>
      <a:defRPr lang="de-CH"/>
    </a:defPPr>
    <a:lvl1pPr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1pPr>
    <a:lvl2pPr marL="457189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2pPr>
    <a:lvl3pPr marL="914377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3pPr>
    <a:lvl4pPr marL="1371566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4pPr>
    <a:lvl5pPr marL="1828754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5pPr>
    <a:lvl6pPr marL="2285943" algn="l" defTabSz="457189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6pPr>
    <a:lvl7pPr marL="2743131" algn="l" defTabSz="457189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7pPr>
    <a:lvl8pPr marL="3200320" algn="l" defTabSz="457189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8pPr>
    <a:lvl9pPr marL="3657509" algn="l" defTabSz="457189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A7E81"/>
    <a:srgbClr val="809CD2"/>
    <a:srgbClr val="FFFFFF"/>
    <a:srgbClr val="94ACDA"/>
    <a:srgbClr val="8CB98B"/>
    <a:srgbClr val="E27F82"/>
    <a:srgbClr val="7F9DB6"/>
    <a:srgbClr val="405583"/>
    <a:srgbClr val="FED43E"/>
    <a:srgbClr val="A9D1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1F2D8F-E256-4A8A-97FB-347C11169151}" v="21" dt="2024-02-22T08:06:49.6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81" autoAdjust="0"/>
    <p:restoredTop sz="97423" autoAdjust="0"/>
  </p:normalViewPr>
  <p:slideViewPr>
    <p:cSldViewPr snapToGrid="0">
      <p:cViewPr varScale="1">
        <p:scale>
          <a:sx n="83" d="100"/>
          <a:sy n="83" d="100"/>
        </p:scale>
        <p:origin x="79" y="2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iangyu Xie" userId="7738653e2a930f05" providerId="LiveId" clId="{140B40C8-77DF-4066-B5D0-42E1F78E6B0E}"/>
    <pc:docChg chg="undo custSel addSld modSld sldOrd">
      <pc:chgData name="Xiangyu Xie" userId="7738653e2a930f05" providerId="LiveId" clId="{140B40C8-77DF-4066-B5D0-42E1F78E6B0E}" dt="2024-02-18T19:40:31.751" v="287" actId="20577"/>
      <pc:docMkLst>
        <pc:docMk/>
      </pc:docMkLst>
      <pc:sldChg chg="modSp mod">
        <pc:chgData name="Xiangyu Xie" userId="7738653e2a930f05" providerId="LiveId" clId="{140B40C8-77DF-4066-B5D0-42E1F78E6B0E}" dt="2024-02-18T19:18:53.747" v="276" actId="20577"/>
        <pc:sldMkLst>
          <pc:docMk/>
          <pc:sldMk cId="2882248749" sldId="363"/>
        </pc:sldMkLst>
        <pc:spChg chg="mod">
          <ac:chgData name="Xiangyu Xie" userId="7738653e2a930f05" providerId="LiveId" clId="{140B40C8-77DF-4066-B5D0-42E1F78E6B0E}" dt="2024-02-18T19:18:53.747" v="276" actId="20577"/>
          <ac:spMkLst>
            <pc:docMk/>
            <pc:sldMk cId="2882248749" sldId="363"/>
            <ac:spMk id="2" creationId="{FFD79181-ECDA-B891-9557-CCCA43615A56}"/>
          </ac:spMkLst>
        </pc:spChg>
        <pc:graphicFrameChg chg="mod modGraphic">
          <ac:chgData name="Xiangyu Xie" userId="7738653e2a930f05" providerId="LiveId" clId="{140B40C8-77DF-4066-B5D0-42E1F78E6B0E}" dt="2024-02-18T16:19:56.940" v="226" actId="6549"/>
          <ac:graphicFrameMkLst>
            <pc:docMk/>
            <pc:sldMk cId="2882248749" sldId="363"/>
            <ac:graphicFrameMk id="10" creationId="{DD6E50E5-4114-F7A7-359B-C215E67A02DF}"/>
          </ac:graphicFrameMkLst>
        </pc:graphicFrameChg>
      </pc:sldChg>
      <pc:sldChg chg="modSp mod">
        <pc:chgData name="Xiangyu Xie" userId="7738653e2a930f05" providerId="LiveId" clId="{140B40C8-77DF-4066-B5D0-42E1F78E6B0E}" dt="2024-02-18T09:17:55.091" v="151" actId="1076"/>
        <pc:sldMkLst>
          <pc:docMk/>
          <pc:sldMk cId="2289395713" sldId="364"/>
        </pc:sldMkLst>
        <pc:spChg chg="mod">
          <ac:chgData name="Xiangyu Xie" userId="7738653e2a930f05" providerId="LiveId" clId="{140B40C8-77DF-4066-B5D0-42E1F78E6B0E}" dt="2024-02-18T09:17:55.091" v="151" actId="1076"/>
          <ac:spMkLst>
            <pc:docMk/>
            <pc:sldMk cId="2289395713" sldId="364"/>
            <ac:spMk id="7" creationId="{2F93CC95-9296-8CAA-C06B-7D00AA615F53}"/>
          </ac:spMkLst>
        </pc:spChg>
      </pc:sldChg>
      <pc:sldChg chg="modSp add mod ord">
        <pc:chgData name="Xiangyu Xie" userId="7738653e2a930f05" providerId="LiveId" clId="{140B40C8-77DF-4066-B5D0-42E1F78E6B0E}" dt="2024-02-18T16:19:00.140" v="203" actId="1076"/>
        <pc:sldMkLst>
          <pc:docMk/>
          <pc:sldMk cId="1597955405" sldId="373"/>
        </pc:sldMkLst>
        <pc:spChg chg="mod">
          <ac:chgData name="Xiangyu Xie" userId="7738653e2a930f05" providerId="LiveId" clId="{140B40C8-77DF-4066-B5D0-42E1F78E6B0E}" dt="2024-02-18T09:32:04.951" v="159" actId="20577"/>
          <ac:spMkLst>
            <pc:docMk/>
            <pc:sldMk cId="1597955405" sldId="373"/>
            <ac:spMk id="2" creationId="{EC6D21C1-B8A5-9D07-993C-7FC80F7E7A99}"/>
          </ac:spMkLst>
        </pc:spChg>
        <pc:picChg chg="mod">
          <ac:chgData name="Xiangyu Xie" userId="7738653e2a930f05" providerId="LiveId" clId="{140B40C8-77DF-4066-B5D0-42E1F78E6B0E}" dt="2024-02-18T16:19:00.140" v="203" actId="1076"/>
          <ac:picMkLst>
            <pc:docMk/>
            <pc:sldMk cId="1597955405" sldId="373"/>
            <ac:picMk id="7" creationId="{3E6B210C-B783-3712-497E-D231FF5502E2}"/>
          </ac:picMkLst>
        </pc:picChg>
      </pc:sldChg>
      <pc:sldChg chg="modSp mod">
        <pc:chgData name="Xiangyu Xie" userId="7738653e2a930f05" providerId="LiveId" clId="{140B40C8-77DF-4066-B5D0-42E1F78E6B0E}" dt="2024-02-18T08:56:49.341" v="121" actId="14100"/>
        <pc:sldMkLst>
          <pc:docMk/>
          <pc:sldMk cId="3656765087" sldId="377"/>
        </pc:sldMkLst>
        <pc:spChg chg="mod">
          <ac:chgData name="Xiangyu Xie" userId="7738653e2a930f05" providerId="LiveId" clId="{140B40C8-77DF-4066-B5D0-42E1F78E6B0E}" dt="2024-02-18T08:56:41.780" v="119" actId="20577"/>
          <ac:spMkLst>
            <pc:docMk/>
            <pc:sldMk cId="3656765087" sldId="377"/>
            <ac:spMk id="2" creationId="{32DBD6C9-B22A-143E-2482-628A89F50008}"/>
          </ac:spMkLst>
        </pc:spChg>
        <pc:picChg chg="mod">
          <ac:chgData name="Xiangyu Xie" userId="7738653e2a930f05" providerId="LiveId" clId="{140B40C8-77DF-4066-B5D0-42E1F78E6B0E}" dt="2024-02-18T08:56:46.357" v="120" actId="1076"/>
          <ac:picMkLst>
            <pc:docMk/>
            <pc:sldMk cId="3656765087" sldId="377"/>
            <ac:picMk id="21" creationId="{55D64EBA-352B-B90B-0F9B-7163644AF747}"/>
          </ac:picMkLst>
        </pc:picChg>
        <pc:picChg chg="mod">
          <ac:chgData name="Xiangyu Xie" userId="7738653e2a930f05" providerId="LiveId" clId="{140B40C8-77DF-4066-B5D0-42E1F78E6B0E}" dt="2024-02-18T08:56:49.341" v="121" actId="14100"/>
          <ac:picMkLst>
            <pc:docMk/>
            <pc:sldMk cId="3656765087" sldId="377"/>
            <ac:picMk id="1026" creationId="{6515646B-058D-55F9-4BDD-28A4B087C8CD}"/>
          </ac:picMkLst>
        </pc:picChg>
      </pc:sldChg>
      <pc:sldChg chg="modSp mod">
        <pc:chgData name="Xiangyu Xie" userId="7738653e2a930f05" providerId="LiveId" clId="{140B40C8-77DF-4066-B5D0-42E1F78E6B0E}" dt="2024-02-18T19:40:31.751" v="287" actId="20577"/>
        <pc:sldMkLst>
          <pc:docMk/>
          <pc:sldMk cId="1319095421" sldId="390"/>
        </pc:sldMkLst>
        <pc:spChg chg="mod">
          <ac:chgData name="Xiangyu Xie" userId="7738653e2a930f05" providerId="LiveId" clId="{140B40C8-77DF-4066-B5D0-42E1F78E6B0E}" dt="2024-02-18T19:40:31.751" v="287" actId="20577"/>
          <ac:spMkLst>
            <pc:docMk/>
            <pc:sldMk cId="1319095421" sldId="390"/>
            <ac:spMk id="2" creationId="{02C4002B-D9EC-3BBE-43D6-E289FE1AFD90}"/>
          </ac:spMkLst>
        </pc:spChg>
      </pc:sldChg>
      <pc:sldChg chg="addSp delSp modSp mod">
        <pc:chgData name="Xiangyu Xie" userId="7738653e2a930f05" providerId="LiveId" clId="{140B40C8-77DF-4066-B5D0-42E1F78E6B0E}" dt="2024-02-18T09:05:57.178" v="128" actId="1076"/>
        <pc:sldMkLst>
          <pc:docMk/>
          <pc:sldMk cId="2569856192" sldId="391"/>
        </pc:sldMkLst>
        <pc:spChg chg="mod">
          <ac:chgData name="Xiangyu Xie" userId="7738653e2a930f05" providerId="LiveId" clId="{140B40C8-77DF-4066-B5D0-42E1F78E6B0E}" dt="2024-02-18T09:05:57.178" v="128" actId="1076"/>
          <ac:spMkLst>
            <pc:docMk/>
            <pc:sldMk cId="2569856192" sldId="391"/>
            <ac:spMk id="2" creationId="{CDDB9ACF-0915-934D-6BB2-6F323C8E5809}"/>
          </ac:spMkLst>
        </pc:spChg>
        <pc:spChg chg="mod">
          <ac:chgData name="Xiangyu Xie" userId="7738653e2a930f05" providerId="LiveId" clId="{140B40C8-77DF-4066-B5D0-42E1F78E6B0E}" dt="2024-02-18T09:05:41.335" v="124" actId="164"/>
          <ac:spMkLst>
            <pc:docMk/>
            <pc:sldMk cId="2569856192" sldId="391"/>
            <ac:spMk id="9" creationId="{66FE1AFE-2D25-1F89-045A-8AAE79FB2D67}"/>
          </ac:spMkLst>
        </pc:spChg>
        <pc:spChg chg="mod">
          <ac:chgData name="Xiangyu Xie" userId="7738653e2a930f05" providerId="LiveId" clId="{140B40C8-77DF-4066-B5D0-42E1F78E6B0E}" dt="2024-02-18T09:05:41.335" v="124" actId="164"/>
          <ac:spMkLst>
            <pc:docMk/>
            <pc:sldMk cId="2569856192" sldId="391"/>
            <ac:spMk id="23" creationId="{4CD70E70-1016-1F5A-F380-1EB62059475E}"/>
          </ac:spMkLst>
        </pc:spChg>
        <pc:spChg chg="mod">
          <ac:chgData name="Xiangyu Xie" userId="7738653e2a930f05" providerId="LiveId" clId="{140B40C8-77DF-4066-B5D0-42E1F78E6B0E}" dt="2024-02-18T09:05:41.335" v="124" actId="164"/>
          <ac:spMkLst>
            <pc:docMk/>
            <pc:sldMk cId="2569856192" sldId="391"/>
            <ac:spMk id="24" creationId="{3AC65273-9EA8-D58C-907A-69731C24401C}"/>
          </ac:spMkLst>
        </pc:spChg>
        <pc:spChg chg="mod">
          <ac:chgData name="Xiangyu Xie" userId="7738653e2a930f05" providerId="LiveId" clId="{140B40C8-77DF-4066-B5D0-42E1F78E6B0E}" dt="2024-02-18T09:05:41.335" v="124" actId="164"/>
          <ac:spMkLst>
            <pc:docMk/>
            <pc:sldMk cId="2569856192" sldId="391"/>
            <ac:spMk id="30" creationId="{AB425FDE-270A-8B00-3E23-C96B5C5D0633}"/>
          </ac:spMkLst>
        </pc:spChg>
        <pc:spChg chg="mod">
          <ac:chgData name="Xiangyu Xie" userId="7738653e2a930f05" providerId="LiveId" clId="{140B40C8-77DF-4066-B5D0-42E1F78E6B0E}" dt="2024-02-18T09:05:41.335" v="124" actId="164"/>
          <ac:spMkLst>
            <pc:docMk/>
            <pc:sldMk cId="2569856192" sldId="391"/>
            <ac:spMk id="53" creationId="{D507672C-0535-CBDD-BE57-22CB75C53CCA}"/>
          </ac:spMkLst>
        </pc:spChg>
        <pc:grpChg chg="mod">
          <ac:chgData name="Xiangyu Xie" userId="7738653e2a930f05" providerId="LiveId" clId="{140B40C8-77DF-4066-B5D0-42E1F78E6B0E}" dt="2024-02-18T09:05:57.178" v="128" actId="1076"/>
          <ac:grpSpMkLst>
            <pc:docMk/>
            <pc:sldMk cId="2569856192" sldId="391"/>
            <ac:grpSpMk id="4" creationId="{14B99BEA-E36A-4643-0A10-EE839DA5B5F1}"/>
          </ac:grpSpMkLst>
        </pc:grpChg>
        <pc:grpChg chg="add mod">
          <ac:chgData name="Xiangyu Xie" userId="7738653e2a930f05" providerId="LiveId" clId="{140B40C8-77DF-4066-B5D0-42E1F78E6B0E}" dt="2024-02-18T09:05:56.850" v="127" actId="1076"/>
          <ac:grpSpMkLst>
            <pc:docMk/>
            <pc:sldMk cId="2569856192" sldId="391"/>
            <ac:grpSpMk id="33" creationId="{4D67A253-CE88-A568-AE16-C87FE5688AE2}"/>
          </ac:grpSpMkLst>
        </pc:grpChg>
        <pc:grpChg chg="mod">
          <ac:chgData name="Xiangyu Xie" userId="7738653e2a930f05" providerId="LiveId" clId="{140B40C8-77DF-4066-B5D0-42E1F78E6B0E}" dt="2024-02-18T09:05:41.335" v="124" actId="164"/>
          <ac:grpSpMkLst>
            <pc:docMk/>
            <pc:sldMk cId="2569856192" sldId="391"/>
            <ac:grpSpMk id="40" creationId="{E154C996-DBD1-E609-1565-11110F42C157}"/>
          </ac:grpSpMkLst>
        </pc:grpChg>
        <pc:cxnChg chg="del mod">
          <ac:chgData name="Xiangyu Xie" userId="7738653e2a930f05" providerId="LiveId" clId="{140B40C8-77DF-4066-B5D0-42E1F78E6B0E}" dt="2024-02-18T08:47:11.341" v="0" actId="478"/>
          <ac:cxnSpMkLst>
            <pc:docMk/>
            <pc:sldMk cId="2569856192" sldId="391"/>
            <ac:cxnSpMk id="26" creationId="{C001AFFE-7DD1-F860-F644-56CE7EAF4E59}"/>
          </ac:cxnSpMkLst>
        </pc:cxnChg>
        <pc:cxnChg chg="del mod">
          <ac:chgData name="Xiangyu Xie" userId="7738653e2a930f05" providerId="LiveId" clId="{140B40C8-77DF-4066-B5D0-42E1F78E6B0E}" dt="2024-02-18T08:47:14.301" v="2" actId="478"/>
          <ac:cxnSpMkLst>
            <pc:docMk/>
            <pc:sldMk cId="2569856192" sldId="391"/>
            <ac:cxnSpMk id="31" creationId="{AFA40564-E927-9021-20D0-129D5BC1C4F9}"/>
          </ac:cxnSpMkLst>
        </pc:cxnChg>
        <pc:cxnChg chg="mod">
          <ac:chgData name="Xiangyu Xie" userId="7738653e2a930f05" providerId="LiveId" clId="{140B40C8-77DF-4066-B5D0-42E1F78E6B0E}" dt="2024-02-18T09:05:41.335" v="124" actId="164"/>
          <ac:cxnSpMkLst>
            <pc:docMk/>
            <pc:sldMk cId="2569856192" sldId="391"/>
            <ac:cxnSpMk id="52" creationId="{627D6D69-C8B3-8FC3-C545-D8B089243CEA}"/>
          </ac:cxnSpMkLst>
        </pc:cxnChg>
      </pc:sldChg>
      <pc:sldChg chg="modSp mod modAnim">
        <pc:chgData name="Xiangyu Xie" userId="7738653e2a930f05" providerId="LiveId" clId="{140B40C8-77DF-4066-B5D0-42E1F78E6B0E}" dt="2024-02-18T19:16:48.748" v="232"/>
        <pc:sldMkLst>
          <pc:docMk/>
          <pc:sldMk cId="3487298736" sldId="849"/>
        </pc:sldMkLst>
        <pc:spChg chg="mod">
          <ac:chgData name="Xiangyu Xie" userId="7738653e2a930f05" providerId="LiveId" clId="{140B40C8-77DF-4066-B5D0-42E1F78E6B0E}" dt="2024-02-18T19:16:48.748" v="232"/>
          <ac:spMkLst>
            <pc:docMk/>
            <pc:sldMk cId="3487298736" sldId="849"/>
            <ac:spMk id="8" creationId="{2217F2E3-597F-91FA-E7F6-18572B7B05EF}"/>
          </ac:spMkLst>
        </pc:spChg>
      </pc:sldChg>
      <pc:sldChg chg="modSp mod modAnim">
        <pc:chgData name="Xiangyu Xie" userId="7738653e2a930f05" providerId="LiveId" clId="{140B40C8-77DF-4066-B5D0-42E1F78E6B0E}" dt="2024-02-18T09:18:11.415" v="152"/>
        <pc:sldMkLst>
          <pc:docMk/>
          <pc:sldMk cId="1016588572" sldId="851"/>
        </pc:sldMkLst>
        <pc:spChg chg="mod">
          <ac:chgData name="Xiangyu Xie" userId="7738653e2a930f05" providerId="LiveId" clId="{140B40C8-77DF-4066-B5D0-42E1F78E6B0E}" dt="2024-02-18T08:51:33.768" v="118" actId="20577"/>
          <ac:spMkLst>
            <pc:docMk/>
            <pc:sldMk cId="1016588572" sldId="851"/>
            <ac:spMk id="2" creationId="{C711AD7E-7BB0-1AC7-452D-D9515C58981B}"/>
          </ac:spMkLst>
        </pc:spChg>
      </pc:sldChg>
      <pc:sldChg chg="addSp delSp modSp mod ord">
        <pc:chgData name="Xiangyu Xie" userId="7738653e2a930f05" providerId="LiveId" clId="{140B40C8-77DF-4066-B5D0-42E1F78E6B0E}" dt="2024-02-18T19:15:47.559" v="231" actId="1076"/>
        <pc:sldMkLst>
          <pc:docMk/>
          <pc:sldMk cId="3244106972" sldId="852"/>
        </pc:sldMkLst>
        <pc:spChg chg="mod">
          <ac:chgData name="Xiangyu Xie" userId="7738653e2a930f05" providerId="LiveId" clId="{140B40C8-77DF-4066-B5D0-42E1F78E6B0E}" dt="2024-02-18T19:15:47.559" v="231" actId="1076"/>
          <ac:spMkLst>
            <pc:docMk/>
            <pc:sldMk cId="3244106972" sldId="852"/>
            <ac:spMk id="13" creationId="{ED2B3460-3C2D-CD86-97C7-66F1E3837399}"/>
          </ac:spMkLst>
        </pc:spChg>
        <pc:picChg chg="add del mod">
          <ac:chgData name="Xiangyu Xie" userId="7738653e2a930f05" providerId="LiveId" clId="{140B40C8-77DF-4066-B5D0-42E1F78E6B0E}" dt="2024-02-18T09:33:03.350" v="199" actId="1076"/>
          <ac:picMkLst>
            <pc:docMk/>
            <pc:sldMk cId="3244106972" sldId="852"/>
            <ac:picMk id="6" creationId="{3CBBC10E-5A08-2185-DC42-B87D6285962D}"/>
          </ac:picMkLst>
        </pc:picChg>
      </pc:sldChg>
    </pc:docChg>
  </pc:docChgLst>
  <pc:docChgLst>
    <pc:chgData name="Xie Xiangyu" userId="7738653e2a930f05" providerId="LiveId" clId="{651F2D8F-E256-4A8A-97FB-347C11169151}"/>
    <pc:docChg chg="undo custSel modSld">
      <pc:chgData name="Xie Xiangyu" userId="7738653e2a930f05" providerId="LiveId" clId="{651F2D8F-E256-4A8A-97FB-347C11169151}" dt="2024-02-22T08:07:21.104" v="73" actId="1076"/>
      <pc:docMkLst>
        <pc:docMk/>
      </pc:docMkLst>
      <pc:sldChg chg="addSp modSp mod">
        <pc:chgData name="Xie Xiangyu" userId="7738653e2a930f05" providerId="LiveId" clId="{651F2D8F-E256-4A8A-97FB-347C11169151}" dt="2024-02-21T09:04:03.239" v="31" actId="14100"/>
        <pc:sldMkLst>
          <pc:docMk/>
          <pc:sldMk cId="2882248749" sldId="363"/>
        </pc:sldMkLst>
        <pc:spChg chg="add mod">
          <ac:chgData name="Xie Xiangyu" userId="7738653e2a930f05" providerId="LiveId" clId="{651F2D8F-E256-4A8A-97FB-347C11169151}" dt="2024-02-21T09:04:03.239" v="31" actId="14100"/>
          <ac:spMkLst>
            <pc:docMk/>
            <pc:sldMk cId="2882248749" sldId="363"/>
            <ac:spMk id="5" creationId="{F053024A-F751-8B44-B057-FA5C889DE998}"/>
          </ac:spMkLst>
        </pc:spChg>
      </pc:sldChg>
      <pc:sldChg chg="addSp delSp modSp mod modAnim">
        <pc:chgData name="Xie Xiangyu" userId="7738653e2a930f05" providerId="LiveId" clId="{651F2D8F-E256-4A8A-97FB-347C11169151}" dt="2024-02-22T08:07:21.104" v="73" actId="1076"/>
        <pc:sldMkLst>
          <pc:docMk/>
          <pc:sldMk cId="3656765087" sldId="377"/>
        </pc:sldMkLst>
        <pc:spChg chg="add del">
          <ac:chgData name="Xie Xiangyu" userId="7738653e2a930f05" providerId="LiveId" clId="{651F2D8F-E256-4A8A-97FB-347C11169151}" dt="2024-02-22T08:03:49.948" v="46" actId="22"/>
          <ac:spMkLst>
            <pc:docMk/>
            <pc:sldMk cId="3656765087" sldId="377"/>
            <ac:spMk id="8" creationId="{64E234DA-BAE5-FC0F-F212-C7D15761DB3E}"/>
          </ac:spMkLst>
        </pc:spChg>
        <pc:picChg chg="add mod modCrop">
          <ac:chgData name="Xie Xiangyu" userId="7738653e2a930f05" providerId="LiveId" clId="{651F2D8F-E256-4A8A-97FB-347C11169151}" dt="2024-02-22T08:07:21.104" v="73" actId="1076"/>
          <ac:picMkLst>
            <pc:docMk/>
            <pc:sldMk cId="3656765087" sldId="377"/>
            <ac:picMk id="22" creationId="{890466D3-C59A-ABB8-53D4-F0E186FCF528}"/>
          </ac:picMkLst>
        </pc:picChg>
        <pc:picChg chg="mod">
          <ac:chgData name="Xie Xiangyu" userId="7738653e2a930f05" providerId="LiveId" clId="{651F2D8F-E256-4A8A-97FB-347C11169151}" dt="2024-02-22T08:06:49.685" v="71" actId="1076"/>
          <ac:picMkLst>
            <pc:docMk/>
            <pc:sldMk cId="3656765087" sldId="377"/>
            <ac:picMk id="1026" creationId="{6515646B-058D-55F9-4BDD-28A4B087C8CD}"/>
          </ac:picMkLst>
        </pc:picChg>
      </pc:sldChg>
      <pc:sldChg chg="modSp mod">
        <pc:chgData name="Xie Xiangyu" userId="7738653e2a930f05" providerId="LiveId" clId="{651F2D8F-E256-4A8A-97FB-347C11169151}" dt="2024-02-22T07:46:25.620" v="44" actId="20577"/>
        <pc:sldMkLst>
          <pc:docMk/>
          <pc:sldMk cId="777212145" sldId="389"/>
        </pc:sldMkLst>
        <pc:spChg chg="mod">
          <ac:chgData name="Xie Xiangyu" userId="7738653e2a930f05" providerId="LiveId" clId="{651F2D8F-E256-4A8A-97FB-347C11169151}" dt="2024-02-22T07:46:25.620" v="44" actId="20577"/>
          <ac:spMkLst>
            <pc:docMk/>
            <pc:sldMk cId="777212145" sldId="389"/>
            <ac:spMk id="2" creationId="{FB027984-8C51-B466-AC4A-9F6C972B8FA6}"/>
          </ac:spMkLst>
        </pc:spChg>
      </pc:sldChg>
      <pc:sldChg chg="modSp mod">
        <pc:chgData name="Xie Xiangyu" userId="7738653e2a930f05" providerId="LiveId" clId="{651F2D8F-E256-4A8A-97FB-347C11169151}" dt="2024-02-22T07:45:36.198" v="36" actId="6549"/>
        <pc:sldMkLst>
          <pc:docMk/>
          <pc:sldMk cId="1319095421" sldId="390"/>
        </pc:sldMkLst>
        <pc:spChg chg="mod">
          <ac:chgData name="Xie Xiangyu" userId="7738653e2a930f05" providerId="LiveId" clId="{651F2D8F-E256-4A8A-97FB-347C11169151}" dt="2024-02-22T07:45:36.198" v="36" actId="6549"/>
          <ac:spMkLst>
            <pc:docMk/>
            <pc:sldMk cId="1319095421" sldId="390"/>
            <ac:spMk id="10" creationId="{1F76A1B3-224E-D1E9-72B4-7CA40EC3A40B}"/>
          </ac:spMkLst>
        </pc:spChg>
      </pc:sldChg>
      <pc:sldChg chg="modSp">
        <pc:chgData name="Xie Xiangyu" userId="7738653e2a930f05" providerId="LiveId" clId="{651F2D8F-E256-4A8A-97FB-347C11169151}" dt="2024-02-22T07:45:11.281" v="33" actId="20577"/>
        <pc:sldMkLst>
          <pc:docMk/>
          <pc:sldMk cId="3487298736" sldId="849"/>
        </pc:sldMkLst>
        <pc:spChg chg="mod">
          <ac:chgData name="Xie Xiangyu" userId="7738653e2a930f05" providerId="LiveId" clId="{651F2D8F-E256-4A8A-97FB-347C11169151}" dt="2024-02-22T07:45:11.281" v="33" actId="20577"/>
          <ac:spMkLst>
            <pc:docMk/>
            <pc:sldMk cId="3487298736" sldId="849"/>
            <ac:spMk id="8" creationId="{2217F2E3-597F-91FA-E7F6-18572B7B05EF}"/>
          </ac:spMkLst>
        </pc:spChg>
      </pc:sldChg>
      <pc:sldChg chg="modSp mod">
        <pc:chgData name="Xie Xiangyu" userId="7738653e2a930f05" providerId="LiveId" clId="{651F2D8F-E256-4A8A-97FB-347C11169151}" dt="2024-02-19T10:22:35.540" v="12" actId="20577"/>
        <pc:sldMkLst>
          <pc:docMk/>
          <pc:sldMk cId="3001459127" sldId="853"/>
        </pc:sldMkLst>
        <pc:spChg chg="mod">
          <ac:chgData name="Xie Xiangyu" userId="7738653e2a930f05" providerId="LiveId" clId="{651F2D8F-E256-4A8A-97FB-347C11169151}" dt="2024-02-19T10:22:35.540" v="12" actId="20577"/>
          <ac:spMkLst>
            <pc:docMk/>
            <pc:sldMk cId="3001459127" sldId="853"/>
            <ac:spMk id="3" creationId="{48A3D4B4-F218-6C54-A2D8-89B2ECD280BA}"/>
          </ac:spMkLst>
        </pc:spChg>
      </pc:sldChg>
    </pc:docChg>
  </pc:docChgLst>
  <pc:docChgLst>
    <pc:chgData name="Xiangyu Xie" userId="7738653e2a930f05" providerId="LiveId" clId="{BC14FBE9-BAB9-4E79-9AFC-1B8FB9E618CC}"/>
    <pc:docChg chg="undo custSel addSld delSld modSld sldOrd">
      <pc:chgData name="Xiangyu Xie" userId="7738653e2a930f05" providerId="LiveId" clId="{BC14FBE9-BAB9-4E79-9AFC-1B8FB9E618CC}" dt="2024-02-16T14:23:28.733" v="368" actId="20577"/>
      <pc:docMkLst>
        <pc:docMk/>
      </pc:docMkLst>
      <pc:sldChg chg="modSp mod">
        <pc:chgData name="Xiangyu Xie" userId="7738653e2a930f05" providerId="LiveId" clId="{BC14FBE9-BAB9-4E79-9AFC-1B8FB9E618CC}" dt="2024-02-15T14:38:04.872" v="62" actId="20577"/>
        <pc:sldMkLst>
          <pc:docMk/>
          <pc:sldMk cId="1808319437" sldId="257"/>
        </pc:sldMkLst>
        <pc:spChg chg="mod">
          <ac:chgData name="Xiangyu Xie" userId="7738653e2a930f05" providerId="LiveId" clId="{BC14FBE9-BAB9-4E79-9AFC-1B8FB9E618CC}" dt="2024-02-15T14:38:04.872" v="62" actId="20577"/>
          <ac:spMkLst>
            <pc:docMk/>
            <pc:sldMk cId="1808319437" sldId="257"/>
            <ac:spMk id="4" creationId="{E765FD18-40F3-FAA4-D21E-84903E362604}"/>
          </ac:spMkLst>
        </pc:spChg>
      </pc:sldChg>
      <pc:sldChg chg="modSp add del mod">
        <pc:chgData name="Xiangyu Xie" userId="7738653e2a930f05" providerId="LiveId" clId="{BC14FBE9-BAB9-4E79-9AFC-1B8FB9E618CC}" dt="2024-02-16T14:10:46.663" v="77" actId="47"/>
        <pc:sldMkLst>
          <pc:docMk/>
          <pc:sldMk cId="2399128923" sldId="258"/>
        </pc:sldMkLst>
        <pc:spChg chg="mod">
          <ac:chgData name="Xiangyu Xie" userId="7738653e2a930f05" providerId="LiveId" clId="{BC14FBE9-BAB9-4E79-9AFC-1B8FB9E618CC}" dt="2024-02-16T14:10:38.293" v="72" actId="21"/>
          <ac:spMkLst>
            <pc:docMk/>
            <pc:sldMk cId="2399128923" sldId="258"/>
            <ac:spMk id="2" creationId="{57C3D69F-1D45-3C94-0CDA-24A9740B6277}"/>
          </ac:spMkLst>
        </pc:spChg>
      </pc:sldChg>
      <pc:sldChg chg="del">
        <pc:chgData name="Xiangyu Xie" userId="7738653e2a930f05" providerId="LiveId" clId="{BC14FBE9-BAB9-4E79-9AFC-1B8FB9E618CC}" dt="2024-02-16T14:10:13.663" v="68" actId="47"/>
        <pc:sldMkLst>
          <pc:docMk/>
          <pc:sldMk cId="612782100" sldId="353"/>
        </pc:sldMkLst>
      </pc:sldChg>
      <pc:sldChg chg="del">
        <pc:chgData name="Xiangyu Xie" userId="7738653e2a930f05" providerId="LiveId" clId="{BC14FBE9-BAB9-4E79-9AFC-1B8FB9E618CC}" dt="2024-02-16T14:11:07.053" v="79" actId="47"/>
        <pc:sldMkLst>
          <pc:docMk/>
          <pc:sldMk cId="3489154069" sldId="362"/>
        </pc:sldMkLst>
      </pc:sldChg>
      <pc:sldChg chg="modSp mod">
        <pc:chgData name="Xiangyu Xie" userId="7738653e2a930f05" providerId="LiveId" clId="{BC14FBE9-BAB9-4E79-9AFC-1B8FB9E618CC}" dt="2024-02-16T14:19:24.089" v="306" actId="20577"/>
        <pc:sldMkLst>
          <pc:docMk/>
          <pc:sldMk cId="2882248749" sldId="363"/>
        </pc:sldMkLst>
        <pc:spChg chg="mod">
          <ac:chgData name="Xiangyu Xie" userId="7738653e2a930f05" providerId="LiveId" clId="{BC14FBE9-BAB9-4E79-9AFC-1B8FB9E618CC}" dt="2024-02-16T14:19:24.089" v="306" actId="20577"/>
          <ac:spMkLst>
            <pc:docMk/>
            <pc:sldMk cId="2882248749" sldId="363"/>
            <ac:spMk id="2" creationId="{FFD79181-ECDA-B891-9557-CCCA43615A56}"/>
          </ac:spMkLst>
        </pc:spChg>
        <pc:graphicFrameChg chg="modGraphic">
          <ac:chgData name="Xiangyu Xie" userId="7738653e2a930f05" providerId="LiveId" clId="{BC14FBE9-BAB9-4E79-9AFC-1B8FB9E618CC}" dt="2024-02-16T14:17:25.074" v="173" actId="20577"/>
          <ac:graphicFrameMkLst>
            <pc:docMk/>
            <pc:sldMk cId="2882248749" sldId="363"/>
            <ac:graphicFrameMk id="10" creationId="{DD6E50E5-4114-F7A7-359B-C215E67A02DF}"/>
          </ac:graphicFrameMkLst>
        </pc:graphicFrameChg>
      </pc:sldChg>
      <pc:sldChg chg="modSp mod">
        <pc:chgData name="Xiangyu Xie" userId="7738653e2a930f05" providerId="LiveId" clId="{BC14FBE9-BAB9-4E79-9AFC-1B8FB9E618CC}" dt="2024-02-16T14:23:28.733" v="368" actId="20577"/>
        <pc:sldMkLst>
          <pc:docMk/>
          <pc:sldMk cId="2289395713" sldId="364"/>
        </pc:sldMkLst>
        <pc:spChg chg="mod">
          <ac:chgData name="Xiangyu Xie" userId="7738653e2a930f05" providerId="LiveId" clId="{BC14FBE9-BAB9-4E79-9AFC-1B8FB9E618CC}" dt="2024-02-16T14:23:28.733" v="368" actId="20577"/>
          <ac:spMkLst>
            <pc:docMk/>
            <pc:sldMk cId="2289395713" sldId="364"/>
            <ac:spMk id="2" creationId="{E6559AFD-C367-1402-6860-B7351DE1459C}"/>
          </ac:spMkLst>
        </pc:spChg>
      </pc:sldChg>
      <pc:sldChg chg="del">
        <pc:chgData name="Xiangyu Xie" userId="7738653e2a930f05" providerId="LiveId" clId="{BC14FBE9-BAB9-4E79-9AFC-1B8FB9E618CC}" dt="2024-02-16T14:16:15.482" v="157" actId="47"/>
        <pc:sldMkLst>
          <pc:docMk/>
          <pc:sldMk cId="3037178678" sldId="365"/>
        </pc:sldMkLst>
      </pc:sldChg>
      <pc:sldChg chg="del">
        <pc:chgData name="Xiangyu Xie" userId="7738653e2a930f05" providerId="LiveId" clId="{BC14FBE9-BAB9-4E79-9AFC-1B8FB9E618CC}" dt="2024-02-16T14:11:34.746" v="84" actId="47"/>
        <pc:sldMkLst>
          <pc:docMk/>
          <pc:sldMk cId="1597955405" sldId="373"/>
        </pc:sldMkLst>
      </pc:sldChg>
      <pc:sldChg chg="del">
        <pc:chgData name="Xiangyu Xie" userId="7738653e2a930f05" providerId="LiveId" clId="{BC14FBE9-BAB9-4E79-9AFC-1B8FB9E618CC}" dt="2024-02-15T13:59:47.210" v="9" actId="47"/>
        <pc:sldMkLst>
          <pc:docMk/>
          <pc:sldMk cId="2264093809" sldId="375"/>
        </pc:sldMkLst>
      </pc:sldChg>
      <pc:sldChg chg="addSp delSp modSp mod delAnim">
        <pc:chgData name="Xiangyu Xie" userId="7738653e2a930f05" providerId="LiveId" clId="{BC14FBE9-BAB9-4E79-9AFC-1B8FB9E618CC}" dt="2024-02-15T13:57:48.919" v="8" actId="14100"/>
        <pc:sldMkLst>
          <pc:docMk/>
          <pc:sldMk cId="3656765087" sldId="377"/>
        </pc:sldMkLst>
        <pc:picChg chg="del">
          <ac:chgData name="Xiangyu Xie" userId="7738653e2a930f05" providerId="LiveId" clId="{BC14FBE9-BAB9-4E79-9AFC-1B8FB9E618CC}" dt="2024-02-15T13:57:40.630" v="6" actId="478"/>
          <ac:picMkLst>
            <pc:docMk/>
            <pc:sldMk cId="3656765087" sldId="377"/>
            <ac:picMk id="8" creationId="{68DEC260-0EB9-945F-9DD4-80323E30CF78}"/>
          </ac:picMkLst>
        </pc:picChg>
        <pc:picChg chg="add del mod">
          <ac:chgData name="Xiangyu Xie" userId="7738653e2a930f05" providerId="LiveId" clId="{BC14FBE9-BAB9-4E79-9AFC-1B8FB9E618CC}" dt="2024-02-15T13:57:26.456" v="3" actId="21"/>
          <ac:picMkLst>
            <pc:docMk/>
            <pc:sldMk cId="3656765087" sldId="377"/>
            <ac:picMk id="9" creationId="{D9D2E293-3625-913E-BCFD-1835D1737ED1}"/>
          </ac:picMkLst>
        </pc:picChg>
        <pc:picChg chg="mod">
          <ac:chgData name="Xiangyu Xie" userId="7738653e2a930f05" providerId="LiveId" clId="{BC14FBE9-BAB9-4E79-9AFC-1B8FB9E618CC}" dt="2024-02-15T13:57:48.919" v="8" actId="14100"/>
          <ac:picMkLst>
            <pc:docMk/>
            <pc:sldMk cId="3656765087" sldId="377"/>
            <ac:picMk id="1026" creationId="{6515646B-058D-55F9-4BDD-28A4B087C8CD}"/>
          </ac:picMkLst>
        </pc:picChg>
      </pc:sldChg>
      <pc:sldChg chg="add del">
        <pc:chgData name="Xiangyu Xie" userId="7738653e2a930f05" providerId="LiveId" clId="{BC14FBE9-BAB9-4E79-9AFC-1B8FB9E618CC}" dt="2024-02-16T14:10:08.554" v="66" actId="47"/>
        <pc:sldMkLst>
          <pc:docMk/>
          <pc:sldMk cId="3871833929" sldId="381"/>
        </pc:sldMkLst>
      </pc:sldChg>
      <pc:sldChg chg="del">
        <pc:chgData name="Xiangyu Xie" userId="7738653e2a930f05" providerId="LiveId" clId="{BC14FBE9-BAB9-4E79-9AFC-1B8FB9E618CC}" dt="2024-02-15T13:51:37.572" v="0" actId="47"/>
        <pc:sldMkLst>
          <pc:docMk/>
          <pc:sldMk cId="3558794390" sldId="382"/>
        </pc:sldMkLst>
      </pc:sldChg>
      <pc:sldChg chg="del">
        <pc:chgData name="Xiangyu Xie" userId="7738653e2a930f05" providerId="LiveId" clId="{BC14FBE9-BAB9-4E79-9AFC-1B8FB9E618CC}" dt="2024-02-16T14:16:57.591" v="161" actId="47"/>
        <pc:sldMkLst>
          <pc:docMk/>
          <pc:sldMk cId="1070376289" sldId="384"/>
        </pc:sldMkLst>
      </pc:sldChg>
      <pc:sldChg chg="del">
        <pc:chgData name="Xiangyu Xie" userId="7738653e2a930f05" providerId="LiveId" clId="{BC14FBE9-BAB9-4E79-9AFC-1B8FB9E618CC}" dt="2024-02-15T14:00:18.860" v="10" actId="47"/>
        <pc:sldMkLst>
          <pc:docMk/>
          <pc:sldMk cId="4112056849" sldId="385"/>
        </pc:sldMkLst>
      </pc:sldChg>
      <pc:sldChg chg="del">
        <pc:chgData name="Xiangyu Xie" userId="7738653e2a930f05" providerId="LiveId" clId="{BC14FBE9-BAB9-4E79-9AFC-1B8FB9E618CC}" dt="2024-02-16T14:16:23.271" v="159" actId="47"/>
        <pc:sldMkLst>
          <pc:docMk/>
          <pc:sldMk cId="1880201795" sldId="388"/>
        </pc:sldMkLst>
      </pc:sldChg>
      <pc:sldChg chg="add">
        <pc:chgData name="Xiangyu Xie" userId="7738653e2a930f05" providerId="LiveId" clId="{BC14FBE9-BAB9-4E79-9AFC-1B8FB9E618CC}" dt="2024-02-16T14:09:55.758" v="63"/>
        <pc:sldMkLst>
          <pc:docMk/>
          <pc:sldMk cId="1319095421" sldId="390"/>
        </pc:sldMkLst>
      </pc:sldChg>
      <pc:sldChg chg="add">
        <pc:chgData name="Xiangyu Xie" userId="7738653e2a930f05" providerId="LiveId" clId="{BC14FBE9-BAB9-4E79-9AFC-1B8FB9E618CC}" dt="2024-02-16T14:10:11.895" v="67"/>
        <pc:sldMkLst>
          <pc:docMk/>
          <pc:sldMk cId="2569856192" sldId="391"/>
        </pc:sldMkLst>
      </pc:sldChg>
      <pc:sldChg chg="modSp add mod">
        <pc:chgData name="Xiangyu Xie" userId="7738653e2a930f05" providerId="LiveId" clId="{BC14FBE9-BAB9-4E79-9AFC-1B8FB9E618CC}" dt="2024-02-16T14:10:44.178" v="76" actId="20577"/>
        <pc:sldMkLst>
          <pc:docMk/>
          <pc:sldMk cId="3984491708" sldId="848"/>
        </pc:sldMkLst>
        <pc:spChg chg="mod">
          <ac:chgData name="Xiangyu Xie" userId="7738653e2a930f05" providerId="LiveId" clId="{BC14FBE9-BAB9-4E79-9AFC-1B8FB9E618CC}" dt="2024-02-16T14:10:44.178" v="76" actId="20577"/>
          <ac:spMkLst>
            <pc:docMk/>
            <pc:sldMk cId="3984491708" sldId="848"/>
            <ac:spMk id="2" creationId="{57C3D69F-1D45-3C94-0CDA-24A9740B6277}"/>
          </ac:spMkLst>
        </pc:spChg>
      </pc:sldChg>
      <pc:sldChg chg="modSp add mod modAnim">
        <pc:chgData name="Xiangyu Xie" userId="7738653e2a930f05" providerId="LiveId" clId="{BC14FBE9-BAB9-4E79-9AFC-1B8FB9E618CC}" dt="2024-02-16T14:22:51.152" v="339" actId="207"/>
        <pc:sldMkLst>
          <pc:docMk/>
          <pc:sldMk cId="3487298736" sldId="849"/>
        </pc:sldMkLst>
        <pc:spChg chg="mod">
          <ac:chgData name="Xiangyu Xie" userId="7738653e2a930f05" providerId="LiveId" clId="{BC14FBE9-BAB9-4E79-9AFC-1B8FB9E618CC}" dt="2024-02-16T14:22:51.152" v="339" actId="207"/>
          <ac:spMkLst>
            <pc:docMk/>
            <pc:sldMk cId="3487298736" sldId="849"/>
            <ac:spMk id="8" creationId="{2217F2E3-597F-91FA-E7F6-18572B7B05EF}"/>
          </ac:spMkLst>
        </pc:spChg>
      </pc:sldChg>
      <pc:sldChg chg="addSp delSp add del mod">
        <pc:chgData name="Xiangyu Xie" userId="7738653e2a930f05" providerId="LiveId" clId="{BC14FBE9-BAB9-4E79-9AFC-1B8FB9E618CC}" dt="2024-02-16T14:14:10.517" v="117" actId="47"/>
        <pc:sldMkLst>
          <pc:docMk/>
          <pc:sldMk cId="1493289692" sldId="850"/>
        </pc:sldMkLst>
        <pc:spChg chg="add del">
          <ac:chgData name="Xiangyu Xie" userId="7738653e2a930f05" providerId="LiveId" clId="{BC14FBE9-BAB9-4E79-9AFC-1B8FB9E618CC}" dt="2024-02-16T14:14:06.369" v="115" actId="22"/>
          <ac:spMkLst>
            <pc:docMk/>
            <pc:sldMk cId="1493289692" sldId="850"/>
            <ac:spMk id="6" creationId="{12A31EFD-34CB-E95E-5912-CB01DEDA5543}"/>
          </ac:spMkLst>
        </pc:spChg>
      </pc:sldChg>
      <pc:sldChg chg="modSp add mod modAnim">
        <pc:chgData name="Xiangyu Xie" userId="7738653e2a930f05" providerId="LiveId" clId="{BC14FBE9-BAB9-4E79-9AFC-1B8FB9E618CC}" dt="2024-02-16T14:16:01.909" v="156" actId="20577"/>
        <pc:sldMkLst>
          <pc:docMk/>
          <pc:sldMk cId="1016588572" sldId="851"/>
        </pc:sldMkLst>
        <pc:spChg chg="mod">
          <ac:chgData name="Xiangyu Xie" userId="7738653e2a930f05" providerId="LiveId" clId="{BC14FBE9-BAB9-4E79-9AFC-1B8FB9E618CC}" dt="2024-02-16T14:16:01.909" v="156" actId="20577"/>
          <ac:spMkLst>
            <pc:docMk/>
            <pc:sldMk cId="1016588572" sldId="851"/>
            <ac:spMk id="2" creationId="{C711AD7E-7BB0-1AC7-452D-D9515C58981B}"/>
          </ac:spMkLst>
        </pc:spChg>
      </pc:sldChg>
      <pc:sldChg chg="modSp add mod ord">
        <pc:chgData name="Xiangyu Xie" userId="7738653e2a930f05" providerId="LiveId" clId="{BC14FBE9-BAB9-4E79-9AFC-1B8FB9E618CC}" dt="2024-02-16T14:22:20.203" v="336"/>
        <pc:sldMkLst>
          <pc:docMk/>
          <pc:sldMk cId="3244106972" sldId="852"/>
        </pc:sldMkLst>
        <pc:spChg chg="mod">
          <ac:chgData name="Xiangyu Xie" userId="7738653e2a930f05" providerId="LiveId" clId="{BC14FBE9-BAB9-4E79-9AFC-1B8FB9E618CC}" dt="2024-02-16T14:20:52.774" v="334" actId="1076"/>
          <ac:spMkLst>
            <pc:docMk/>
            <pc:sldMk cId="3244106972" sldId="852"/>
            <ac:spMk id="5" creationId="{07459C7D-D0E5-C091-15F2-843D33CE27C5}"/>
          </ac:spMkLst>
        </pc:spChg>
      </pc:sldChg>
      <pc:sldChg chg="modSp add mod">
        <pc:chgData name="Xiangyu Xie" userId="7738653e2a930f05" providerId="LiveId" clId="{BC14FBE9-BAB9-4E79-9AFC-1B8FB9E618CC}" dt="2024-02-16T14:20:02.120" v="308" actId="1076"/>
        <pc:sldMkLst>
          <pc:docMk/>
          <pc:sldMk cId="3001459127" sldId="853"/>
        </pc:sldMkLst>
        <pc:grpChg chg="mod">
          <ac:chgData name="Xiangyu Xie" userId="7738653e2a930f05" providerId="LiveId" clId="{BC14FBE9-BAB9-4E79-9AFC-1B8FB9E618CC}" dt="2024-02-16T14:20:02.120" v="308" actId="1076"/>
          <ac:grpSpMkLst>
            <pc:docMk/>
            <pc:sldMk cId="3001459127" sldId="853"/>
            <ac:grpSpMk id="7" creationId="{C433E72B-CFD1-9D99-C462-F1231BA8323D}"/>
          </ac:grpSpMkLst>
        </pc:gr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radarChart>
        <c:radarStyle val="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CCD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Sheet1!$A$2:$A$6</c:f>
              <c:strCache>
                <c:ptCount val="5"/>
                <c:pt idx="0">
                  <c:v>Resolution</c:v>
                </c:pt>
                <c:pt idx="1">
                  <c:v>Radiation hardness</c:v>
                </c:pt>
                <c:pt idx="2">
                  <c:v>Frame rate</c:v>
                </c:pt>
                <c:pt idx="3">
                  <c:v>Data quality</c:v>
                </c:pt>
                <c:pt idx="4">
                  <c:v>Data accessiblity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5</c:v>
                </c:pt>
                <c:pt idx="1">
                  <c:v>3</c:v>
                </c:pt>
                <c:pt idx="2">
                  <c:v>4</c:v>
                </c:pt>
                <c:pt idx="3">
                  <c:v>4</c:v>
                </c:pt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09-492D-9F62-D9DEAB18ADC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HPD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Sheet1!$A$2:$A$6</c:f>
              <c:strCache>
                <c:ptCount val="5"/>
                <c:pt idx="0">
                  <c:v>Resolution</c:v>
                </c:pt>
                <c:pt idx="1">
                  <c:v>Radiation hardness</c:v>
                </c:pt>
                <c:pt idx="2">
                  <c:v>Frame rate</c:v>
                </c:pt>
                <c:pt idx="3">
                  <c:v>Data quality</c:v>
                </c:pt>
                <c:pt idx="4">
                  <c:v>Data accessiblity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2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909-492D-9F62-D9DEAB18AD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97213503"/>
        <c:axId val="1077085759"/>
      </c:radarChart>
      <c:catAx>
        <c:axId val="1297213503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077085759"/>
        <c:crosses val="autoZero"/>
        <c:auto val="1"/>
        <c:lblAlgn val="ctr"/>
        <c:lblOffset val="100"/>
        <c:noMultiLvlLbl val="0"/>
      </c:catAx>
      <c:valAx>
        <c:axId val="1077085759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972135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radarChart>
        <c:radarStyle val="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CCD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Sheet1!$A$2:$A$6</c:f>
              <c:strCache>
                <c:ptCount val="5"/>
                <c:pt idx="0">
                  <c:v>Resolution</c:v>
                </c:pt>
                <c:pt idx="1">
                  <c:v>Radiation hardness</c:v>
                </c:pt>
                <c:pt idx="2">
                  <c:v>Frame rate</c:v>
                </c:pt>
                <c:pt idx="3">
                  <c:v>Data quality</c:v>
                </c:pt>
                <c:pt idx="4">
                  <c:v>Data accessiblity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5</c:v>
                </c:pt>
                <c:pt idx="1">
                  <c:v>3</c:v>
                </c:pt>
                <c:pt idx="2">
                  <c:v>4</c:v>
                </c:pt>
                <c:pt idx="3">
                  <c:v>4</c:v>
                </c:pt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56-44F3-B2B4-330417D41CC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HPD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Sheet1!$A$2:$A$6</c:f>
              <c:strCache>
                <c:ptCount val="5"/>
                <c:pt idx="0">
                  <c:v>Resolution</c:v>
                </c:pt>
                <c:pt idx="1">
                  <c:v>Radiation hardness</c:v>
                </c:pt>
                <c:pt idx="2">
                  <c:v>Frame rate</c:v>
                </c:pt>
                <c:pt idx="3">
                  <c:v>Data quality</c:v>
                </c:pt>
                <c:pt idx="4">
                  <c:v>Data accessiblity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2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556-44F3-B2B4-330417D41CC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HPD+ML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cat>
            <c:strRef>
              <c:f>Sheet1!$A$2:$A$6</c:f>
              <c:strCache>
                <c:ptCount val="5"/>
                <c:pt idx="0">
                  <c:v>Resolution</c:v>
                </c:pt>
                <c:pt idx="1">
                  <c:v>Radiation hardness</c:v>
                </c:pt>
                <c:pt idx="2">
                  <c:v>Frame rate</c:v>
                </c:pt>
                <c:pt idx="3">
                  <c:v>Data quality</c:v>
                </c:pt>
                <c:pt idx="4">
                  <c:v>Data accessiblity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4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556-44F3-B2B4-330417D41C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97213503"/>
        <c:axId val="1077085759"/>
      </c:radarChart>
      <c:catAx>
        <c:axId val="1297213503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077085759"/>
        <c:crosses val="autoZero"/>
        <c:auto val="1"/>
        <c:lblAlgn val="ctr"/>
        <c:lblOffset val="100"/>
        <c:noMultiLvlLbl val="0"/>
      </c:catAx>
      <c:valAx>
        <c:axId val="1077085759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972135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D575B9-0B0E-4E67-B1A6-26E2B0A9BBD6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EB777F-CB7B-46B8-921E-4A0C13E7F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4726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EB777F-CB7B-46B8-921E-4A0C13E7F4D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74880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EB777F-CB7B-46B8-921E-4A0C13E7F4D1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28324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E.g., pixel-wise gain and pedestal</a:t>
            </a:r>
          </a:p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EB777F-CB7B-46B8-921E-4A0C13E7F4D1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6928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EB777F-CB7B-46B8-921E-4A0C13E7F4D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9758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EB777F-CB7B-46B8-921E-4A0C13E7F4D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9608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EB777F-CB7B-46B8-921E-4A0C13E7F4D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15232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EB777F-CB7B-46B8-921E-4A0C13E7F4D1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10221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EB777F-CB7B-46B8-921E-4A0C13E7F4D1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79461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EB777F-CB7B-46B8-921E-4A0C13E7F4D1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69466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EB777F-CB7B-46B8-921E-4A0C13E7F4D1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83393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EB777F-CB7B-46B8-921E-4A0C13E7F4D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2551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U:\20160506_PSI_Luftbild_0292.jpg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9" t="13866" r="1" b="14431"/>
          <a:stretch/>
        </p:blipFill>
        <p:spPr bwMode="auto">
          <a:xfrm>
            <a:off x="4347390" y="260651"/>
            <a:ext cx="6741180" cy="316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 5"/>
          <p:cNvSpPr/>
          <p:nvPr/>
        </p:nvSpPr>
        <p:spPr bwMode="auto">
          <a:xfrm>
            <a:off x="-3" y="260650"/>
            <a:ext cx="4203947" cy="3168351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de-DE" sz="3200">
              <a:ln>
                <a:solidFill>
                  <a:srgbClr val="FFFFFF"/>
                </a:solidFill>
              </a:ln>
              <a:latin typeface="Times" charset="0"/>
            </a:endParaRPr>
          </a:p>
        </p:txBody>
      </p:sp>
      <p:pic>
        <p:nvPicPr>
          <p:cNvPr id="5" name="Bild 24" descr="PSI-Logo_narrow_30k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07017" y="548697"/>
            <a:ext cx="1627200" cy="579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15"/>
          <p:cNvSpPr>
            <a:spLocks noChangeArrowheads="1"/>
          </p:cNvSpPr>
          <p:nvPr/>
        </p:nvSpPr>
        <p:spPr bwMode="auto">
          <a:xfrm>
            <a:off x="1104016" y="6042000"/>
            <a:ext cx="816000" cy="816000"/>
          </a:xfrm>
          <a:prstGeom prst="rect">
            <a:avLst/>
          </a:prstGeom>
          <a:solidFill>
            <a:srgbClr val="B9B9B9"/>
          </a:solidFill>
          <a:ln>
            <a:noFill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de-DE" sz="3200">
              <a:latin typeface="Times" charset="0"/>
            </a:endParaRP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title" hasCustomPrompt="1"/>
          </p:nvPr>
        </p:nvSpPr>
        <p:spPr>
          <a:xfrm>
            <a:off x="1085866" y="4365104"/>
            <a:ext cx="10625665" cy="1080120"/>
          </a:xfrm>
        </p:spPr>
        <p:txBody>
          <a:bodyPr/>
          <a:lstStyle>
            <a:lvl1pPr>
              <a:lnSpc>
                <a:spcPct val="100000"/>
              </a:lnSpc>
              <a:defRPr sz="3333">
                <a:solidFill>
                  <a:srgbClr val="686868"/>
                </a:solidFill>
                <a:latin typeface="Georgia" charset="0"/>
                <a:ea typeface="ヒラギノ角ゴ Pro W3" charset="0"/>
              </a:defRPr>
            </a:lvl1pPr>
          </a:lstStyle>
          <a:p>
            <a:pPr lvl="0"/>
            <a:r>
              <a:rPr lang="en-GB" noProof="0"/>
              <a:t>Insert the title of your </a:t>
            </a:r>
            <a:br>
              <a:rPr lang="en-GB" noProof="0"/>
            </a:br>
            <a:r>
              <a:rPr lang="en-GB" noProof="0"/>
              <a:t>presentation here</a:t>
            </a:r>
          </a:p>
        </p:txBody>
      </p:sp>
      <p:sp>
        <p:nvSpPr>
          <p:cNvPr id="69649" name="Rectangle 17"/>
          <p:cNvSpPr>
            <a:spLocks noGrp="1" noChangeArrowheads="1"/>
          </p:cNvSpPr>
          <p:nvPr>
            <p:ph type="subTitle" sz="quarter" idx="1" hasCustomPrompt="1"/>
          </p:nvPr>
        </p:nvSpPr>
        <p:spPr bwMode="auto">
          <a:xfrm>
            <a:off x="1104017" y="3928576"/>
            <a:ext cx="10607516" cy="36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2000" b="1">
                <a:solidFill>
                  <a:srgbClr val="969696"/>
                </a:solidFill>
                <a:ea typeface="ヒラギノ角ゴ Pro W3" charset="0"/>
              </a:defRPr>
            </a:lvl1pPr>
          </a:lstStyle>
          <a:p>
            <a:r>
              <a:rPr lang="en-GB" noProof="0"/>
              <a:t>First name and name Author  ::  Function  ::  Paul Scherrer Institute</a:t>
            </a:r>
          </a:p>
        </p:txBody>
      </p:sp>
      <p:sp>
        <p:nvSpPr>
          <p:cNvPr id="10" name="Rechteck 1"/>
          <p:cNvSpPr>
            <a:spLocks noChangeArrowheads="1"/>
          </p:cNvSpPr>
          <p:nvPr/>
        </p:nvSpPr>
        <p:spPr bwMode="auto">
          <a:xfrm>
            <a:off x="7728182" y="3196597"/>
            <a:ext cx="3360373" cy="232404"/>
          </a:xfrm>
          <a:prstGeom prst="rect">
            <a:avLst/>
          </a:prstGeom>
          <a:solidFill>
            <a:schemeClr val="bg1">
              <a:alpha val="7411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0"/>
          <a:lstStyle/>
          <a:p>
            <a:pPr algn="ctr">
              <a:spcBef>
                <a:spcPct val="0"/>
              </a:spcBef>
            </a:pPr>
            <a:r>
              <a:rPr lang="de-CH" sz="1200" b="1" i="0" kern="0" spc="41">
                <a:solidFill>
                  <a:srgbClr val="505150"/>
                </a:solidFill>
                <a:latin typeface="+mn-lt"/>
                <a:cs typeface="Arial" charset="0"/>
              </a:rPr>
              <a:t>WIR SCHAFFEN WISSEN – HEUTE FÜR MORGEN</a:t>
            </a:r>
          </a:p>
        </p:txBody>
      </p:sp>
      <p:sp>
        <p:nvSpPr>
          <p:cNvPr id="9" name="Rechteck 8"/>
          <p:cNvSpPr/>
          <p:nvPr/>
        </p:nvSpPr>
        <p:spPr bwMode="auto">
          <a:xfrm>
            <a:off x="11232000" y="260650"/>
            <a:ext cx="960000" cy="3168351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de-DE" sz="3200">
              <a:ln>
                <a:solidFill>
                  <a:srgbClr val="FFFFFF"/>
                </a:solidFill>
              </a:ln>
              <a:latin typeface="Times" charset="0"/>
            </a:endParaRP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104901" y="5534100"/>
            <a:ext cx="10606617" cy="391177"/>
          </a:xfrm>
        </p:spPr>
        <p:txBody>
          <a:bodyPr/>
          <a:lstStyle>
            <a:lvl1pPr marL="0" indent="0">
              <a:buNone/>
              <a:defRPr sz="2000" b="1">
                <a:solidFill>
                  <a:srgbClr val="969696"/>
                </a:solidFill>
              </a:defRPr>
            </a:lvl1pPr>
            <a:lvl2pPr marL="237047" indent="0">
              <a:buNone/>
              <a:defRPr sz="2000" b="1"/>
            </a:lvl2pPr>
            <a:lvl3pPr marL="474097" indent="0">
              <a:buNone/>
              <a:defRPr sz="2000" b="1"/>
            </a:lvl3pPr>
            <a:lvl4pPr marL="719613" indent="0">
              <a:buNone/>
              <a:defRPr sz="2000" b="1"/>
            </a:lvl4pPr>
            <a:lvl5pPr marL="956661" indent="0">
              <a:buNone/>
              <a:defRPr sz="2000" b="1"/>
            </a:lvl5pPr>
          </a:lstStyle>
          <a:p>
            <a:pPr lvl="0"/>
            <a:r>
              <a:rPr lang="en-GB" noProof="0"/>
              <a:t>Insert the occasion and date of your presentation here</a:t>
            </a:r>
          </a:p>
        </p:txBody>
      </p:sp>
    </p:spTree>
    <p:extLst>
      <p:ext uri="{BB962C8B-B14F-4D97-AF65-F5344CB8AC3E}">
        <p14:creationId xmlns:p14="http://schemas.microsoft.com/office/powerpoint/2010/main" val="366465349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>
            <a:lvl1pPr marL="237050" marR="0" indent="-237050" algn="l" defTabSz="121910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2267">
                <a:latin typeface="+mn-lt"/>
              </a:defRPr>
            </a:lvl1pPr>
            <a:lvl2pPr marL="474097" marR="0" indent="-237050" algn="l" defTabSz="121910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2267">
                <a:latin typeface="+mn-lt"/>
              </a:defRPr>
            </a:lvl2pPr>
            <a:lvl3pPr marL="719614" marR="0" indent="-245517" algn="l" defTabSz="121910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2267">
                <a:latin typeface="+mn-lt"/>
              </a:defRPr>
            </a:lvl3pPr>
            <a:lvl4pPr marL="956663" marR="0" indent="-237050" algn="l" defTabSz="121910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2267">
                <a:latin typeface="+mn-lt"/>
              </a:defRPr>
            </a:lvl4pPr>
            <a:lvl5pPr marL="1193711" marR="0" indent="-237050" algn="l" defTabSz="121910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2267">
                <a:latin typeface="+mn-lt"/>
              </a:defRPr>
            </a:lvl5pPr>
            <a:lvl6pPr marL="1432878" indent="-239167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2000"/>
            </a:lvl6pPr>
            <a:lvl7pPr marL="1676275" indent="-243399">
              <a:lnSpc>
                <a:spcPct val="110000"/>
              </a:lnSpc>
              <a:buFont typeface="Symbol" panose="05050102010706020507" pitchFamily="18" charset="2"/>
              <a:buChar char="-"/>
              <a:defRPr sz="2000"/>
            </a:lvl7pPr>
            <a:lvl8pPr marL="1915440" indent="-239167">
              <a:lnSpc>
                <a:spcPct val="110000"/>
              </a:lnSpc>
              <a:buFont typeface="Symbol" panose="05050102010706020507" pitchFamily="18" charset="2"/>
              <a:buChar char="-"/>
              <a:defRPr sz="2000"/>
            </a:lvl8pPr>
            <a:lvl9pPr marL="2152490" indent="-237050">
              <a:lnSpc>
                <a:spcPct val="110000"/>
              </a:lnSpc>
              <a:buFont typeface="Symbol" panose="05050102010706020507" pitchFamily="18" charset="2"/>
              <a:buChar char="-"/>
              <a:defRPr sz="2000"/>
            </a:lvl9pPr>
          </a:lstStyle>
          <a:p>
            <a:pPr lvl="0"/>
            <a:r>
              <a:rPr lang="en-GB" noProof="0"/>
              <a:t>Edit master text format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Sixth level</a:t>
            </a:r>
          </a:p>
          <a:p>
            <a:pPr lvl="6"/>
            <a:r>
              <a:rPr lang="en-GB" noProof="0"/>
              <a:t>Seventh level</a:t>
            </a:r>
          </a:p>
          <a:p>
            <a:pPr lvl="7"/>
            <a:r>
              <a:rPr lang="en-GB" noProof="0"/>
              <a:t>Eighth level</a:t>
            </a:r>
          </a:p>
          <a:p>
            <a:pPr lvl="8"/>
            <a:r>
              <a:rPr lang="en-GB" noProof="0"/>
              <a:t>Ninth level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2769615" y="288001"/>
            <a:ext cx="8944033" cy="5085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GB" noProof="0">
                <a:effectLst/>
              </a:rPr>
              <a:t>Enter slide title</a:t>
            </a:r>
            <a:endParaRPr lang="en-GB" noProof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>
              <a:defRPr/>
            </a:lvl1pPr>
          </a:lstStyle>
          <a:p>
            <a:fld id="{9CE97B11-27B8-430C-AC4B-C4871A013D8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7633609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 bwMode="auto">
          <a:xfrm>
            <a:off x="1102800" y="1412886"/>
            <a:ext cx="10754783" cy="5184775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0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2769615" y="288001"/>
            <a:ext cx="8944033" cy="508500"/>
          </a:xfrm>
        </p:spPr>
        <p:txBody>
          <a:bodyPr/>
          <a:lstStyle>
            <a:lvl1pPr>
              <a:defRPr spc="0" baseline="0"/>
            </a:lvl1pPr>
          </a:lstStyle>
          <a:p>
            <a:r>
              <a:rPr lang="en-GB" noProof="0">
                <a:effectLst/>
              </a:rPr>
              <a:t>Enter slide title</a:t>
            </a:r>
            <a:endParaRPr lang="en-GB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>
              <a:defRPr/>
            </a:lvl1pPr>
          </a:lstStyle>
          <a:p>
            <a:fld id="{9CE97B11-27B8-430C-AC4B-C4871A013D8A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9" name="Inhaltsplatzhalter 7"/>
          <p:cNvSpPr>
            <a:spLocks noGrp="1"/>
          </p:cNvSpPr>
          <p:nvPr>
            <p:ph sz="quarter" idx="13" hasCustomPrompt="1"/>
          </p:nvPr>
        </p:nvSpPr>
        <p:spPr>
          <a:xfrm>
            <a:off x="1246455" y="1484781"/>
            <a:ext cx="10514177" cy="4608515"/>
          </a:xfrm>
        </p:spPr>
        <p:txBody>
          <a:bodyPr/>
          <a:lstStyle>
            <a:lvl1pPr marL="237050" marR="0" indent="-237050" algn="l" defTabSz="121910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2267">
                <a:latin typeface="+mn-lt"/>
              </a:defRPr>
            </a:lvl1pPr>
            <a:lvl2pPr marL="474097" marR="0" indent="-237050" algn="l" defTabSz="121910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2267">
                <a:latin typeface="+mn-lt"/>
              </a:defRPr>
            </a:lvl2pPr>
            <a:lvl3pPr marL="719614" marR="0" indent="-245517" algn="l" defTabSz="121910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2267">
                <a:latin typeface="+mn-lt"/>
              </a:defRPr>
            </a:lvl3pPr>
            <a:lvl4pPr marL="956663" marR="0" indent="-237050" algn="l" defTabSz="121910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2267">
                <a:latin typeface="+mn-lt"/>
              </a:defRPr>
            </a:lvl4pPr>
            <a:lvl5pPr marL="1193711" marR="0" indent="-237050" algn="l" defTabSz="121910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2267">
                <a:latin typeface="+mn-lt"/>
              </a:defRPr>
            </a:lvl5pPr>
            <a:lvl6pPr marL="1432878" indent="-239167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2000"/>
            </a:lvl6pPr>
            <a:lvl7pPr marL="1676275" indent="-243399">
              <a:lnSpc>
                <a:spcPct val="110000"/>
              </a:lnSpc>
              <a:buFont typeface="Symbol" panose="05050102010706020507" pitchFamily="18" charset="2"/>
              <a:buChar char="-"/>
              <a:defRPr sz="2000"/>
            </a:lvl7pPr>
            <a:lvl8pPr marL="1915440" indent="-239167">
              <a:lnSpc>
                <a:spcPct val="110000"/>
              </a:lnSpc>
              <a:buFont typeface="Symbol" panose="05050102010706020507" pitchFamily="18" charset="2"/>
              <a:buChar char="-"/>
              <a:defRPr sz="2000"/>
            </a:lvl8pPr>
            <a:lvl9pPr marL="2152490" indent="-237050">
              <a:lnSpc>
                <a:spcPct val="110000"/>
              </a:lnSpc>
              <a:buFont typeface="Symbol" panose="05050102010706020507" pitchFamily="18" charset="2"/>
              <a:buChar char="-"/>
              <a:defRPr sz="2000"/>
            </a:lvl9pPr>
          </a:lstStyle>
          <a:p>
            <a:pPr lvl="0"/>
            <a:r>
              <a:rPr lang="en-GB" noProof="0"/>
              <a:t>Edit master text format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Sixth level</a:t>
            </a:r>
          </a:p>
          <a:p>
            <a:pPr lvl="6"/>
            <a:r>
              <a:rPr lang="en-GB" noProof="0"/>
              <a:t>Seventh level</a:t>
            </a:r>
          </a:p>
          <a:p>
            <a:pPr lvl="7"/>
            <a:r>
              <a:rPr lang="en-GB" noProof="0"/>
              <a:t>Eighth level</a:t>
            </a:r>
          </a:p>
          <a:p>
            <a:pPr lvl="8"/>
            <a:r>
              <a:rPr lang="en-GB" noProof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1966161208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10"/>
          <p:cNvSpPr>
            <a:spLocks noGrp="1"/>
          </p:cNvSpPr>
          <p:nvPr>
            <p:ph sz="quarter" idx="13" hasCustomPrompt="1"/>
          </p:nvPr>
        </p:nvSpPr>
        <p:spPr>
          <a:xfrm>
            <a:off x="1390658" y="1341442"/>
            <a:ext cx="5041900" cy="4679951"/>
          </a:xfrm>
        </p:spPr>
        <p:txBody>
          <a:bodyPr/>
          <a:lstStyle>
            <a:lvl1pPr marL="237050" indent="-237050">
              <a:buClr>
                <a:schemeClr val="tx1"/>
              </a:buClr>
              <a:buFont typeface="Arial" panose="020B0604020202020204" pitchFamily="34" charset="0"/>
              <a:buChar char="•"/>
              <a:defRPr sz="2267"/>
            </a:lvl1pPr>
            <a:lvl2pPr marL="474097" indent="-237050">
              <a:buSzPct val="100000"/>
              <a:buFont typeface="Symbol" panose="05050102010706020507" pitchFamily="18" charset="2"/>
              <a:buChar char="-"/>
              <a:defRPr sz="2267"/>
            </a:lvl2pPr>
            <a:lvl3pPr marL="719614" indent="-245517">
              <a:buFont typeface="Symbol" panose="05050102010706020507" pitchFamily="18" charset="2"/>
              <a:buChar char="-"/>
              <a:defRPr sz="2267"/>
            </a:lvl3pPr>
            <a:lvl4pPr marL="956663" indent="-237050">
              <a:buFont typeface="Symbol" panose="05050102010706020507" pitchFamily="18" charset="2"/>
              <a:buChar char="-"/>
              <a:defRPr sz="2267"/>
            </a:lvl4pPr>
            <a:lvl5pPr marL="1193711" indent="-237050">
              <a:buFont typeface="Symbol" panose="05050102010706020507" pitchFamily="18" charset="2"/>
              <a:buChar char="-"/>
              <a:defRPr sz="2267"/>
            </a:lvl5pPr>
            <a:lvl6pPr marL="1432878" indent="-239167">
              <a:buFont typeface="Symbol" panose="05050102010706020507" pitchFamily="18" charset="2"/>
              <a:buChar char="-"/>
              <a:defRPr sz="2000"/>
            </a:lvl6pPr>
            <a:lvl7pPr marL="1676275" indent="-243399">
              <a:buFont typeface="Symbol" panose="05050102010706020507" pitchFamily="18" charset="2"/>
              <a:buChar char="-"/>
              <a:defRPr sz="2000"/>
            </a:lvl7pPr>
            <a:lvl8pPr marL="1915440" indent="-239167">
              <a:buFont typeface="Symbol" panose="05050102010706020507" pitchFamily="18" charset="2"/>
              <a:buChar char="-"/>
              <a:defRPr sz="2000"/>
            </a:lvl8pPr>
            <a:lvl9pPr marL="2152490" indent="-237050">
              <a:buFont typeface="Symbol" panose="05050102010706020507" pitchFamily="18" charset="2"/>
              <a:buChar char="-"/>
              <a:defRPr sz="2000"/>
            </a:lvl9pPr>
          </a:lstStyle>
          <a:p>
            <a:pPr lvl="0"/>
            <a:r>
              <a:rPr lang="en-GB" noProof="0"/>
              <a:t>Edit master text format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Sixth level</a:t>
            </a:r>
          </a:p>
          <a:p>
            <a:pPr lvl="6"/>
            <a:r>
              <a:rPr lang="en-GB" noProof="0"/>
              <a:t>Seventh level</a:t>
            </a:r>
          </a:p>
          <a:p>
            <a:pPr lvl="7"/>
            <a:r>
              <a:rPr lang="en-GB" noProof="0"/>
              <a:t>Eighth level</a:t>
            </a:r>
          </a:p>
          <a:p>
            <a:pPr lvl="8"/>
            <a:r>
              <a:rPr lang="en-GB" noProof="0"/>
              <a:t>Ninth level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algn="r">
              <a:defRPr/>
            </a:lvl1pPr>
          </a:lstStyle>
          <a:p>
            <a:fld id="{9CE97B11-27B8-430C-AC4B-C4871A013D8A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6" name="Titel 15"/>
          <p:cNvSpPr>
            <a:spLocks noGrp="1"/>
          </p:cNvSpPr>
          <p:nvPr>
            <p:ph type="title" hasCustomPrompt="1"/>
          </p:nvPr>
        </p:nvSpPr>
        <p:spPr>
          <a:xfrm>
            <a:off x="2769615" y="288001"/>
            <a:ext cx="8944033" cy="508500"/>
          </a:xfrm>
        </p:spPr>
        <p:txBody>
          <a:bodyPr/>
          <a:lstStyle/>
          <a:p>
            <a:r>
              <a:rPr lang="en-GB" noProof="0">
                <a:effectLst/>
              </a:rPr>
              <a:t>Enter slide title</a:t>
            </a:r>
            <a:endParaRPr lang="en-GB"/>
          </a:p>
        </p:txBody>
      </p:sp>
      <p:sp>
        <p:nvSpPr>
          <p:cNvPr id="8" name="Inhaltsplatzhalter 10"/>
          <p:cNvSpPr>
            <a:spLocks noGrp="1"/>
          </p:cNvSpPr>
          <p:nvPr>
            <p:ph sz="quarter" idx="18" hasCustomPrompt="1"/>
          </p:nvPr>
        </p:nvSpPr>
        <p:spPr>
          <a:xfrm>
            <a:off x="6671742" y="1337875"/>
            <a:ext cx="5041900" cy="4679951"/>
          </a:xfrm>
        </p:spPr>
        <p:txBody>
          <a:bodyPr/>
          <a:lstStyle>
            <a:lvl1pPr marL="237050" indent="-237050">
              <a:buClr>
                <a:schemeClr val="tx1"/>
              </a:buClr>
              <a:buFont typeface="Arial" panose="020B0604020202020204" pitchFamily="34" charset="0"/>
              <a:buChar char="•"/>
              <a:defRPr sz="2267"/>
            </a:lvl1pPr>
            <a:lvl2pPr marL="474097" indent="-237050">
              <a:buSzPct val="100000"/>
              <a:buFont typeface="Symbol" panose="05050102010706020507" pitchFamily="18" charset="2"/>
              <a:buChar char="-"/>
              <a:defRPr sz="2267"/>
            </a:lvl2pPr>
            <a:lvl3pPr marL="719614" indent="-245517">
              <a:buFont typeface="Symbol" panose="05050102010706020507" pitchFamily="18" charset="2"/>
              <a:buChar char="-"/>
              <a:defRPr sz="2267"/>
            </a:lvl3pPr>
            <a:lvl4pPr marL="956663" indent="-237050">
              <a:buFont typeface="Symbol" panose="05050102010706020507" pitchFamily="18" charset="2"/>
              <a:buChar char="-"/>
              <a:defRPr sz="2267"/>
            </a:lvl4pPr>
            <a:lvl5pPr marL="1193711" indent="-237050">
              <a:buFont typeface="Symbol" panose="05050102010706020507" pitchFamily="18" charset="2"/>
              <a:buChar char="-"/>
              <a:defRPr sz="2267"/>
            </a:lvl5pPr>
            <a:lvl6pPr marL="1432878" indent="-239167">
              <a:buFont typeface="Symbol" panose="05050102010706020507" pitchFamily="18" charset="2"/>
              <a:buChar char="-"/>
              <a:defRPr sz="2000"/>
            </a:lvl6pPr>
            <a:lvl7pPr marL="1676275" indent="-243399">
              <a:buFont typeface="Symbol" panose="05050102010706020507" pitchFamily="18" charset="2"/>
              <a:buChar char="-"/>
              <a:defRPr sz="2000"/>
            </a:lvl7pPr>
            <a:lvl8pPr marL="1915440" indent="-239167">
              <a:buFont typeface="Symbol" panose="05050102010706020507" pitchFamily="18" charset="2"/>
              <a:buChar char="-"/>
              <a:defRPr sz="2000"/>
            </a:lvl8pPr>
            <a:lvl9pPr marL="2152490" indent="-237050">
              <a:buFont typeface="Symbol" panose="05050102010706020507" pitchFamily="18" charset="2"/>
              <a:buChar char="-"/>
              <a:defRPr sz="2000"/>
            </a:lvl9pPr>
          </a:lstStyle>
          <a:p>
            <a:pPr lvl="0"/>
            <a:r>
              <a:rPr lang="en-GB" noProof="0"/>
              <a:t>Edit master text format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Sixth level</a:t>
            </a:r>
          </a:p>
          <a:p>
            <a:pPr lvl="6"/>
            <a:r>
              <a:rPr lang="en-GB" noProof="0"/>
              <a:t>Seventh level</a:t>
            </a:r>
          </a:p>
          <a:p>
            <a:pPr lvl="7"/>
            <a:r>
              <a:rPr lang="en-GB" noProof="0"/>
              <a:t>Eighth level</a:t>
            </a:r>
          </a:p>
          <a:p>
            <a:pPr lvl="8"/>
            <a:r>
              <a:rPr lang="en-GB" noProof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1510856382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wo contents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 bwMode="auto">
          <a:xfrm>
            <a:off x="1102800" y="1412886"/>
            <a:ext cx="10754783" cy="5184775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0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/>
            <a:fld id="{9CE97B11-27B8-430C-AC4B-C4871A013D8A}" type="slidenum">
              <a:rPr lang="zh-CN" altLang="en-US" smtClean="0"/>
              <a:pPr algn="r"/>
              <a:t>‹#›</a:t>
            </a:fld>
            <a:endParaRPr lang="zh-CN" altLang="en-US"/>
          </a:p>
        </p:txBody>
      </p:sp>
      <p:sp>
        <p:nvSpPr>
          <p:cNvPr id="16" name="Titel 15"/>
          <p:cNvSpPr>
            <a:spLocks noGrp="1"/>
          </p:cNvSpPr>
          <p:nvPr>
            <p:ph type="title" hasCustomPrompt="1"/>
          </p:nvPr>
        </p:nvSpPr>
        <p:spPr>
          <a:xfrm>
            <a:off x="2769615" y="288001"/>
            <a:ext cx="8944033" cy="508500"/>
          </a:xfrm>
        </p:spPr>
        <p:txBody>
          <a:bodyPr/>
          <a:lstStyle/>
          <a:p>
            <a:r>
              <a:rPr lang="en-GB" noProof="0">
                <a:effectLst/>
              </a:rPr>
              <a:t>Enter slide title</a:t>
            </a:r>
            <a:endParaRPr lang="en-GB"/>
          </a:p>
        </p:txBody>
      </p:sp>
      <p:sp>
        <p:nvSpPr>
          <p:cNvPr id="17" name="Inhaltsplatzhalter 10"/>
          <p:cNvSpPr>
            <a:spLocks noGrp="1"/>
          </p:cNvSpPr>
          <p:nvPr>
            <p:ph sz="quarter" idx="18" hasCustomPrompt="1"/>
          </p:nvPr>
        </p:nvSpPr>
        <p:spPr>
          <a:xfrm>
            <a:off x="1251230" y="1449814"/>
            <a:ext cx="5041900" cy="4571585"/>
          </a:xfrm>
        </p:spPr>
        <p:txBody>
          <a:bodyPr/>
          <a:lstStyle>
            <a:lvl1pPr marL="237050" indent="-237050">
              <a:buClr>
                <a:schemeClr val="tx1"/>
              </a:buClr>
              <a:buFont typeface="Arial" panose="020B0604020202020204" pitchFamily="34" charset="0"/>
              <a:buChar char="•"/>
              <a:defRPr sz="2267"/>
            </a:lvl1pPr>
            <a:lvl2pPr marL="474097" indent="-237050">
              <a:buSzPct val="100000"/>
              <a:buFont typeface="Symbol" panose="05050102010706020507" pitchFamily="18" charset="2"/>
              <a:buChar char="-"/>
              <a:defRPr sz="2267"/>
            </a:lvl2pPr>
            <a:lvl3pPr marL="719614" indent="-245517">
              <a:buFont typeface="Symbol" panose="05050102010706020507" pitchFamily="18" charset="2"/>
              <a:buChar char="-"/>
              <a:defRPr sz="2267"/>
            </a:lvl3pPr>
            <a:lvl4pPr marL="956663" indent="-237050">
              <a:buFont typeface="Symbol" panose="05050102010706020507" pitchFamily="18" charset="2"/>
              <a:buChar char="-"/>
              <a:defRPr sz="2267"/>
            </a:lvl4pPr>
            <a:lvl5pPr marL="1193711" indent="-237050">
              <a:buFont typeface="Symbol" panose="05050102010706020507" pitchFamily="18" charset="2"/>
              <a:buChar char="-"/>
              <a:defRPr sz="2267"/>
            </a:lvl5pPr>
            <a:lvl6pPr marL="1432878" indent="-239167">
              <a:buFont typeface="Symbol" panose="05050102010706020507" pitchFamily="18" charset="2"/>
              <a:buChar char="-"/>
              <a:defRPr sz="2000"/>
            </a:lvl6pPr>
            <a:lvl7pPr marL="1676275" indent="-243399">
              <a:buFont typeface="Symbol" panose="05050102010706020507" pitchFamily="18" charset="2"/>
              <a:buChar char="-"/>
              <a:defRPr sz="2000"/>
            </a:lvl7pPr>
            <a:lvl8pPr marL="1915440" indent="-239167">
              <a:buFont typeface="Symbol" panose="05050102010706020507" pitchFamily="18" charset="2"/>
              <a:buChar char="-"/>
              <a:defRPr sz="2000"/>
            </a:lvl8pPr>
            <a:lvl9pPr marL="2152490" indent="-237050">
              <a:buFont typeface="Symbol" panose="05050102010706020507" pitchFamily="18" charset="2"/>
              <a:buChar char="-"/>
              <a:defRPr sz="2000"/>
            </a:lvl9pPr>
          </a:lstStyle>
          <a:p>
            <a:pPr lvl="0"/>
            <a:r>
              <a:rPr lang="en-GB" noProof="0"/>
              <a:t>Edit master text format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Sixth level</a:t>
            </a:r>
          </a:p>
          <a:p>
            <a:pPr lvl="6"/>
            <a:r>
              <a:rPr lang="en-GB" noProof="0"/>
              <a:t>Seventh level</a:t>
            </a:r>
          </a:p>
          <a:p>
            <a:pPr lvl="7"/>
            <a:r>
              <a:rPr lang="en-GB" noProof="0"/>
              <a:t>Eighth level</a:t>
            </a:r>
          </a:p>
          <a:p>
            <a:pPr lvl="8"/>
            <a:r>
              <a:rPr lang="en-GB" noProof="0"/>
              <a:t>Ninth level</a:t>
            </a:r>
          </a:p>
        </p:txBody>
      </p:sp>
      <p:sp>
        <p:nvSpPr>
          <p:cNvPr id="18" name="Inhaltsplatzhalter 10"/>
          <p:cNvSpPr>
            <a:spLocks noGrp="1"/>
          </p:cNvSpPr>
          <p:nvPr>
            <p:ph sz="quarter" idx="19" hasCustomPrompt="1"/>
          </p:nvPr>
        </p:nvSpPr>
        <p:spPr>
          <a:xfrm>
            <a:off x="6532314" y="1446237"/>
            <a:ext cx="5041900" cy="4575155"/>
          </a:xfrm>
        </p:spPr>
        <p:txBody>
          <a:bodyPr/>
          <a:lstStyle>
            <a:lvl1pPr marL="237050" indent="-237050">
              <a:buClr>
                <a:schemeClr val="tx1"/>
              </a:buClr>
              <a:buFont typeface="Arial" panose="020B0604020202020204" pitchFamily="34" charset="0"/>
              <a:buChar char="•"/>
              <a:defRPr sz="2267"/>
            </a:lvl1pPr>
            <a:lvl2pPr marL="474097" indent="-237050">
              <a:buSzPct val="100000"/>
              <a:buFont typeface="Symbol" panose="05050102010706020507" pitchFamily="18" charset="2"/>
              <a:buChar char="-"/>
              <a:defRPr sz="2267"/>
            </a:lvl2pPr>
            <a:lvl3pPr marL="719614" indent="-245517">
              <a:buFont typeface="Symbol" panose="05050102010706020507" pitchFamily="18" charset="2"/>
              <a:buChar char="-"/>
              <a:defRPr sz="2267"/>
            </a:lvl3pPr>
            <a:lvl4pPr marL="956663" indent="-237050">
              <a:buFont typeface="Symbol" panose="05050102010706020507" pitchFamily="18" charset="2"/>
              <a:buChar char="-"/>
              <a:defRPr sz="2267"/>
            </a:lvl4pPr>
            <a:lvl5pPr marL="1193711" indent="-237050">
              <a:buFont typeface="Symbol" panose="05050102010706020507" pitchFamily="18" charset="2"/>
              <a:buChar char="-"/>
              <a:defRPr sz="2267"/>
            </a:lvl5pPr>
            <a:lvl6pPr marL="1432878" indent="-239167">
              <a:buFont typeface="Symbol" panose="05050102010706020507" pitchFamily="18" charset="2"/>
              <a:buChar char="-"/>
              <a:defRPr sz="2000"/>
            </a:lvl6pPr>
            <a:lvl7pPr marL="1676275" indent="-243399">
              <a:buFont typeface="Symbol" panose="05050102010706020507" pitchFamily="18" charset="2"/>
              <a:buChar char="-"/>
              <a:defRPr sz="2000"/>
            </a:lvl7pPr>
            <a:lvl8pPr marL="1915440" indent="-239167">
              <a:buFont typeface="Symbol" panose="05050102010706020507" pitchFamily="18" charset="2"/>
              <a:buChar char="-"/>
              <a:defRPr sz="2000"/>
            </a:lvl8pPr>
            <a:lvl9pPr marL="2152490" indent="-237050">
              <a:buFont typeface="Symbol" panose="05050102010706020507" pitchFamily="18" charset="2"/>
              <a:buChar char="-"/>
              <a:defRPr sz="2000"/>
            </a:lvl9pPr>
          </a:lstStyle>
          <a:p>
            <a:pPr lvl="0"/>
            <a:r>
              <a:rPr lang="en-GB" noProof="0"/>
              <a:t>Edit master text format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Sixth level</a:t>
            </a:r>
          </a:p>
          <a:p>
            <a:pPr lvl="6"/>
            <a:r>
              <a:rPr lang="en-GB" noProof="0"/>
              <a:t>Seventh level</a:t>
            </a:r>
          </a:p>
          <a:p>
            <a:pPr lvl="7"/>
            <a:r>
              <a:rPr lang="en-GB" noProof="0"/>
              <a:t>Eighth level</a:t>
            </a:r>
          </a:p>
          <a:p>
            <a:pPr lvl="8"/>
            <a:r>
              <a:rPr lang="en-GB" noProof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3434850014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769615" y="288001"/>
            <a:ext cx="8944033" cy="508500"/>
          </a:xfrm>
        </p:spPr>
        <p:txBody>
          <a:bodyPr/>
          <a:lstStyle/>
          <a:p>
            <a:r>
              <a:rPr lang="en-GB" noProof="0">
                <a:effectLst/>
              </a:rPr>
              <a:t>Enter slide title</a:t>
            </a:r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CE97B11-27B8-430C-AC4B-C4871A013D8A}" type="slidenum">
              <a:rPr lang="zh-CN" altLang="en-US" smtClean="0"/>
              <a:pPr algn="r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9905411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769615" y="288001"/>
            <a:ext cx="8944033" cy="508500"/>
          </a:xfrm>
        </p:spPr>
        <p:txBody>
          <a:bodyPr/>
          <a:lstStyle/>
          <a:p>
            <a:r>
              <a:rPr lang="en-GB" noProof="0">
                <a:effectLst/>
              </a:rPr>
              <a:t>Enter slide title</a:t>
            </a:r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CE97B11-27B8-430C-AC4B-C4871A013D8A}" type="slidenum">
              <a:rPr lang="zh-CN" altLang="en-US" smtClean="0"/>
              <a:pPr algn="r"/>
              <a:t>‹#›</a:t>
            </a:fld>
            <a:endParaRPr lang="zh-CN" altLang="en-US"/>
          </a:p>
        </p:txBody>
      </p:sp>
      <p:sp>
        <p:nvSpPr>
          <p:cNvPr id="7" name="Rechteck 6"/>
          <p:cNvSpPr/>
          <p:nvPr/>
        </p:nvSpPr>
        <p:spPr bwMode="auto">
          <a:xfrm>
            <a:off x="1102800" y="1412886"/>
            <a:ext cx="10754783" cy="5184775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0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503881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on picture (hig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U:\20160506_PSI_Luftbild_0292.jpg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691" r="643" b="11426"/>
          <a:stretch/>
        </p:blipFill>
        <p:spPr bwMode="auto">
          <a:xfrm>
            <a:off x="1102794" y="1019814"/>
            <a:ext cx="11089207" cy="5577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CE97B11-27B8-430C-AC4B-C4871A013D8A}" type="slidenum">
              <a:rPr lang="zh-CN" altLang="en-US" smtClean="0"/>
              <a:pPr algn="r"/>
              <a:t>‹#›</a:t>
            </a:fld>
            <a:endParaRPr lang="zh-CN" altLang="en-US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2769615" y="288001"/>
            <a:ext cx="8944033" cy="508500"/>
          </a:xfrm>
        </p:spPr>
        <p:txBody>
          <a:bodyPr/>
          <a:lstStyle/>
          <a:p>
            <a:r>
              <a:rPr lang="en-GB" noProof="0">
                <a:effectLst/>
              </a:rPr>
              <a:t>Enter slide title</a:t>
            </a:r>
            <a:endParaRPr lang="en-GB" noProof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1102784" y="1019823"/>
            <a:ext cx="3052949" cy="5577839"/>
          </a:xfrm>
          <a:solidFill>
            <a:schemeClr val="bg1">
              <a:alpha val="75000"/>
            </a:schemeClr>
          </a:solidFill>
        </p:spPr>
        <p:txBody>
          <a:bodyPr lIns="72000" tIns="432000" rIns="36000" bIns="36000" anchor="t" anchorCtr="0"/>
          <a:lstStyle>
            <a:lvl1pPr marL="237050" indent="-237050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2267"/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2267"/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2267"/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2267"/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2267"/>
            </a:lvl5pPr>
          </a:lstStyle>
          <a:p>
            <a:pPr lvl="0"/>
            <a:r>
              <a:rPr lang="en-GB" noProof="0"/>
              <a:t>Edit master text format</a:t>
            </a:r>
          </a:p>
          <a:p>
            <a:pPr lvl="1"/>
            <a:r>
              <a:rPr lang="en-GB" noProof="0"/>
              <a:t>Second level</a:t>
            </a:r>
            <a:endParaRPr lang="de-DE"/>
          </a:p>
          <a:p>
            <a:pPr lvl="2"/>
            <a:r>
              <a:rPr lang="en-GB" noProof="0"/>
              <a:t>Third level</a:t>
            </a:r>
            <a:endParaRPr lang="de-DE"/>
          </a:p>
          <a:p>
            <a:pPr lvl="3"/>
            <a:r>
              <a:rPr lang="en-GB" noProof="0"/>
              <a:t>Fourth level</a:t>
            </a:r>
            <a:endParaRPr lang="de-DE"/>
          </a:p>
          <a:p>
            <a:pPr lvl="4"/>
            <a:r>
              <a:rPr lang="en-GB" noProof="0"/>
              <a:t>Fifth level</a:t>
            </a:r>
            <a:endParaRPr lang="en-GB"/>
          </a:p>
        </p:txBody>
      </p:sp>
      <p:pic>
        <p:nvPicPr>
          <p:cNvPr id="9" name="Bild 14" descr="PSI-Logo_narrow_30k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02685" y="285757"/>
            <a:ext cx="1353600" cy="481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hteck 12"/>
          <p:cNvSpPr>
            <a:spLocks noChangeArrowheads="1"/>
          </p:cNvSpPr>
          <p:nvPr/>
        </p:nvSpPr>
        <p:spPr bwMode="auto">
          <a:xfrm>
            <a:off x="16" y="1019813"/>
            <a:ext cx="864000" cy="864000"/>
          </a:xfrm>
          <a:prstGeom prst="rect">
            <a:avLst/>
          </a:prstGeom>
          <a:solidFill>
            <a:srgbClr val="B9B9B9"/>
          </a:solidFill>
          <a:ln>
            <a:noFill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de-DE" sz="320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866904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2769615" y="288001"/>
            <a:ext cx="8944033" cy="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>
                <a:effectLst/>
              </a:rPr>
              <a:t>Enter </a:t>
            </a:r>
            <a:r>
              <a:rPr lang="de-CH" err="1">
                <a:effectLst/>
              </a:rPr>
              <a:t>slide</a:t>
            </a:r>
            <a:r>
              <a:rPr lang="de-CH">
                <a:effectLst/>
              </a:rPr>
              <a:t> title</a:t>
            </a:r>
            <a:endParaRPr lang="en-GB" noProof="0"/>
          </a:p>
        </p:txBody>
      </p:sp>
      <p:sp>
        <p:nvSpPr>
          <p:cNvPr id="1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941749" y="6624000"/>
            <a:ext cx="767656" cy="196851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067" smtClean="0">
                <a:latin typeface="+mn-lt"/>
              </a:defRPr>
            </a:lvl1pPr>
          </a:lstStyle>
          <a:p>
            <a:pPr algn="r"/>
            <a:fld id="{9CE97B11-27B8-430C-AC4B-C4871A013D8A}" type="slidenum">
              <a:rPr lang="zh-CN" altLang="en-US" smtClean="0"/>
              <a:pPr algn="r"/>
              <a:t>‹#›</a:t>
            </a:fld>
            <a:endParaRPr lang="zh-CN" altLang="en-US"/>
          </a:p>
        </p:txBody>
      </p:sp>
      <p:sp>
        <p:nvSpPr>
          <p:cNvPr id="6" name="Rechteck 12"/>
          <p:cNvSpPr>
            <a:spLocks noChangeArrowheads="1"/>
          </p:cNvSpPr>
          <p:nvPr/>
        </p:nvSpPr>
        <p:spPr bwMode="auto">
          <a:xfrm>
            <a:off x="16" y="1412879"/>
            <a:ext cx="816000" cy="816000"/>
          </a:xfrm>
          <a:prstGeom prst="rect">
            <a:avLst/>
          </a:prstGeom>
          <a:solidFill>
            <a:srgbClr val="B9B9B9"/>
          </a:solidFill>
          <a:ln>
            <a:noFill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de-DE" sz="3200">
              <a:latin typeface="Times" charset="0"/>
            </a:endParaRPr>
          </a:p>
        </p:txBody>
      </p:sp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1390667" y="1341443"/>
            <a:ext cx="10322983" cy="46799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/>
              <a:t>Edit master text format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Sixth level</a:t>
            </a:r>
          </a:p>
          <a:p>
            <a:pPr lvl="6"/>
            <a:r>
              <a:rPr lang="en-GB" noProof="0"/>
              <a:t>Seventh level</a:t>
            </a:r>
          </a:p>
          <a:p>
            <a:pPr lvl="7"/>
            <a:r>
              <a:rPr lang="en-GB" noProof="0"/>
              <a:t>Eighth level</a:t>
            </a:r>
          </a:p>
          <a:p>
            <a:pPr lvl="8"/>
            <a:r>
              <a:rPr lang="en-GB" noProof="0"/>
              <a:t>Ninth level</a:t>
            </a:r>
          </a:p>
        </p:txBody>
      </p:sp>
      <p:pic>
        <p:nvPicPr>
          <p:cNvPr id="8" name="Bild 14" descr="PSI-Logo_narrow_30k.eps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04000" y="285757"/>
            <a:ext cx="1353600" cy="481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8724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ransition spd="med"/>
  <p:hf hdr="0" ftr="0"/>
  <p:txStyles>
    <p:titleStyle>
      <a:lvl1pPr marL="0" marR="0" indent="0" algn="l" defTabSz="121917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tabLst/>
        <a:defRPr sz="3200" kern="1000" spc="0">
          <a:solidFill>
            <a:srgbClr val="686868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333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333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333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333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5pPr>
      <a:lvl6pPr marL="609555" algn="l" rtl="0" eaLnBrk="1" fontAlgn="base" hangingPunct="1">
        <a:spcBef>
          <a:spcPct val="0"/>
        </a:spcBef>
        <a:spcAft>
          <a:spcPct val="0"/>
        </a:spcAft>
        <a:defRPr sz="4267" b="1">
          <a:solidFill>
            <a:schemeClr val="tx2"/>
          </a:solidFill>
          <a:latin typeface="Arial Narrow" pitchFamily="34" charset="0"/>
        </a:defRPr>
      </a:lvl6pPr>
      <a:lvl7pPr marL="1219108" algn="l" rtl="0" eaLnBrk="1" fontAlgn="base" hangingPunct="1">
        <a:spcBef>
          <a:spcPct val="0"/>
        </a:spcBef>
        <a:spcAft>
          <a:spcPct val="0"/>
        </a:spcAft>
        <a:defRPr sz="4267" b="1">
          <a:solidFill>
            <a:schemeClr val="tx2"/>
          </a:solidFill>
          <a:latin typeface="Arial Narrow" pitchFamily="34" charset="0"/>
        </a:defRPr>
      </a:lvl7pPr>
      <a:lvl8pPr marL="1828664" algn="l" rtl="0" eaLnBrk="1" fontAlgn="base" hangingPunct="1">
        <a:spcBef>
          <a:spcPct val="0"/>
        </a:spcBef>
        <a:spcAft>
          <a:spcPct val="0"/>
        </a:spcAft>
        <a:defRPr sz="4267" b="1">
          <a:solidFill>
            <a:schemeClr val="tx2"/>
          </a:solidFill>
          <a:latin typeface="Arial Narrow" pitchFamily="34" charset="0"/>
        </a:defRPr>
      </a:lvl8pPr>
      <a:lvl9pPr marL="2438218" algn="l" rtl="0" eaLnBrk="1" fontAlgn="base" hangingPunct="1">
        <a:spcBef>
          <a:spcPct val="0"/>
        </a:spcBef>
        <a:spcAft>
          <a:spcPct val="0"/>
        </a:spcAft>
        <a:defRPr sz="4267" b="1">
          <a:solidFill>
            <a:schemeClr val="tx2"/>
          </a:solidFill>
          <a:latin typeface="Arial Narrow" pitchFamily="34" charset="0"/>
        </a:defRPr>
      </a:lvl9pPr>
    </p:titleStyle>
    <p:bodyStyle>
      <a:lvl1pPr marL="237050" indent="-23705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2267" kern="120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474097" indent="-23705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SzPct val="100000"/>
        <a:buFont typeface="Symbol" panose="05050102010706020507" pitchFamily="18" charset="2"/>
        <a:buChar char="-"/>
        <a:defRPr sz="2267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474097" indent="245517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2267" spc="0" baseline="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3pPr>
      <a:lvl4pPr marL="956663" indent="-23705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2267" kern="1200" spc="0" baseline="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4pPr>
      <a:lvl5pPr marL="1193711" indent="-23705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2267" kern="1200" spc="0" baseline="0">
          <a:solidFill>
            <a:schemeClr val="tx1"/>
          </a:solidFill>
          <a:latin typeface="+mn-lt"/>
          <a:ea typeface="+mn-ea"/>
          <a:cs typeface="ＭＳ Ｐゴシック" charset="0"/>
        </a:defRPr>
      </a:lvl5pPr>
      <a:lvl6pPr marL="1432878" indent="-239167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2267">
          <a:solidFill>
            <a:schemeClr val="tx1"/>
          </a:solidFill>
          <a:latin typeface="+mn-lt"/>
          <a:ea typeface="+mn-ea"/>
        </a:defRPr>
      </a:lvl6pPr>
      <a:lvl7pPr marL="1676275" indent="-243399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2267">
          <a:solidFill>
            <a:schemeClr val="tx1"/>
          </a:solidFill>
          <a:latin typeface="+mn-lt"/>
          <a:ea typeface="+mn-ea"/>
        </a:defRPr>
      </a:lvl7pPr>
      <a:lvl8pPr marL="1915440" indent="-239167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2267">
          <a:solidFill>
            <a:schemeClr val="tx1"/>
          </a:solidFill>
          <a:latin typeface="+mn-lt"/>
          <a:ea typeface="+mn-ea"/>
        </a:defRPr>
      </a:lvl8pPr>
      <a:lvl9pPr marL="2152490" indent="-23705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22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08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5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20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0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0.pn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atascience.ch/academic-projects-call/" TargetMode="External"/><Relationship Id="rId11" Type="http://schemas.openxmlformats.org/officeDocument/2006/relationships/image" Target="../media/image17.jpeg"/><Relationship Id="rId5" Type="http://schemas.openxmlformats.org/officeDocument/2006/relationships/image" Target="../media/image12.png"/><Relationship Id="rId10" Type="http://schemas.openxmlformats.org/officeDocument/2006/relationships/image" Target="../media/image16.jp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hyperlink" Target="https://iopscience.iop.org/article/10.1088/1748-0221/9/12/C12018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D8493-5FBC-8A71-C9B9-9B4794111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Enhancing spatial resolution in MÖNCH detectors </a:t>
            </a:r>
            <a:br>
              <a:rPr lang="en-US" altLang="zh-CN" dirty="0"/>
            </a:br>
            <a:r>
              <a:rPr lang="en-US" altLang="zh-CN" dirty="0"/>
              <a:t>for electron microscopy via deep learning</a:t>
            </a:r>
            <a:endParaRPr lang="zh-CN" alt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EB0FD3-BE37-13CB-D339-539016849A2A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en-US" altLang="zh-CN" dirty="0"/>
              <a:t>Xiangyu Xie :: Postdoc :: Paul Scherrer Institute</a:t>
            </a:r>
            <a:endParaRPr lang="zh-CN" alt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65FD18-40F3-FAA4-D21E-84903E3626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/>
              <a:t>TREDI 2024, Turino, Feb 20-22, 2024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08319437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EC6D21C1-B8A5-9D07-993C-7FC80F7E7A99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1390667" y="1341443"/>
                <a:ext cx="4997543" cy="5065707"/>
              </a:xfrm>
            </p:spPr>
            <p:txBody>
              <a:bodyPr/>
              <a:lstStyle/>
              <a:p>
                <a:r>
                  <a:rPr lang="en-US" dirty="0"/>
                  <a:t>Frame level</a:t>
                </a:r>
              </a:p>
              <a:p>
                <a:pPr lvl="1"/>
                <a:r>
                  <a:rPr lang="en-US" dirty="0"/>
                  <a:t>Mask malfunction region</a:t>
                </a:r>
              </a:p>
              <a:p>
                <a:pPr lvl="1"/>
                <a:r>
                  <a:rPr lang="en-US" dirty="0"/>
                  <a:t>Pedestal subtraction </a:t>
                </a:r>
              </a:p>
              <a:p>
                <a:pPr lvl="1"/>
                <a:r>
                  <a:rPr lang="en-US" dirty="0"/>
                  <a:t>Energy conversion</a:t>
                </a:r>
              </a:p>
              <a:p>
                <a:r>
                  <a:rPr lang="en-US" dirty="0"/>
                  <a:t>Cluster finding and selection</a:t>
                </a:r>
              </a:p>
              <a:p>
                <a:pPr lvl="1"/>
                <a:r>
                  <a:rPr lang="en-US" altLang="zh-CN" dirty="0"/>
                  <a:t>Adjacent pixels over a threshold of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5×</m:t>
                    </m:r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Noise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≈0.9 </m:t>
                    </m:r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keV</m:t>
                    </m:r>
                  </m:oMath>
                </a14:m>
                <a:r>
                  <a:rPr lang="en-US" dirty="0"/>
                  <a:t>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20 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keV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cluster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&lt;220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keV</m:t>
                    </m:r>
                  </m:oMath>
                </a14:m>
                <a:endParaRPr lang="en-US" dirty="0"/>
              </a:p>
              <a:p>
                <a:pPr lvl="1"/>
                <a:r>
                  <a:rPr lang="en-US" altLang="zh-CN" dirty="0"/>
                  <a:t>Outlier filtered</a:t>
                </a:r>
              </a:p>
              <a:p>
                <a:pPr lvl="1"/>
                <a:endParaRPr lang="en-US" altLang="zh-CN" dirty="0"/>
              </a:p>
              <a:p>
                <a:r>
                  <a:rPr lang="en-US" b="0" dirty="0"/>
                  <a:t>Total samples: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~1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endParaRPr lang="en-US" dirty="0"/>
              </a:p>
              <a:p>
                <a:pPr lvl="1"/>
                <a:r>
                  <a:rPr lang="en-US" altLang="zh-CN" dirty="0"/>
                  <a:t>Charge centroid gives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solidFill>
                          <a:schemeClr val="accent3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1.83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>
                        <a:latin typeface="Cambria Math" panose="02040503050406030204" pitchFamily="18" charset="0"/>
                      </a:rPr>
                      <m:t>pixel</m:t>
                    </m:r>
                  </m:oMath>
                </a14:m>
                <a:r>
                  <a:rPr lang="en-US" altLang="zh-CN" dirty="0"/>
                  <a:t>  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EC6D21C1-B8A5-9D07-993C-7FC80F7E7A9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1390667" y="1341443"/>
                <a:ext cx="4997543" cy="5065707"/>
              </a:xfrm>
              <a:blipFill>
                <a:blip r:embed="rId3"/>
                <a:stretch>
                  <a:fillRect l="-3293" t="-1203" r="-122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2FD124E7-D59D-090D-803E-363EC5E7C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Experiment-based: sample analysis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4983EA-10A9-9C25-F3F3-27FDC83D95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CE97B11-27B8-430C-AC4B-C4871A013D8A}" type="slidenum">
              <a:rPr lang="zh-CN" altLang="en-US" smtClean="0"/>
              <a:pPr/>
              <a:t>10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6B210C-B783-3712-497E-D231FF5502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88258" y="870918"/>
            <a:ext cx="3622205" cy="33401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490893-4D75-2D33-A054-6237CE7279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87334" y="3908102"/>
            <a:ext cx="3623129" cy="27158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5BB72FA-CFB5-7E88-A735-B5431903829A}"/>
              </a:ext>
            </a:extLst>
          </p:cNvPr>
          <p:cNvSpPr txBox="1"/>
          <p:nvPr/>
        </p:nvSpPr>
        <p:spPr>
          <a:xfrm>
            <a:off x="7998714" y="5526087"/>
            <a:ext cx="2012686" cy="6639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altLang="zh-CN" sz="18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Charge centroid method</a:t>
            </a:r>
            <a:endParaRPr lang="zh-CN" altLang="en-US" sz="1800" dirty="0">
              <a:solidFill>
                <a:schemeClr val="bg1">
                  <a:lumMod val="50000"/>
                </a:scheme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7955405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73715F3-230F-131B-281B-E78E05E228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89237" y="3910589"/>
            <a:ext cx="3619324" cy="27108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C711AD7E-7BB0-1AC7-452D-D9515C58981B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1390667" y="1341443"/>
                <a:ext cx="5105383" cy="5084935"/>
              </a:xfrm>
            </p:spPr>
            <p:txBody>
              <a:bodyPr/>
              <a:lstStyle/>
              <a:p>
                <a:r>
                  <a:rPr lang="en-US" altLang="zh-CN" dirty="0"/>
                  <a:t>Training setup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100</m:t>
                    </m:r>
                  </m:oMath>
                </a14:m>
                <a:r>
                  <a:rPr lang="en-US" altLang="zh-CN" dirty="0"/>
                  <a:t> epochs</a:t>
                </a:r>
              </a:p>
              <a:p>
                <a:pPr lvl="1"/>
                <a:r>
                  <a:rPr lang="en-US" altLang="zh-CN" dirty="0"/>
                  <a:t>Data augmentation</a:t>
                </a:r>
              </a:p>
              <a:p>
                <a:pPr lvl="2"/>
                <a:r>
                  <a:rPr lang="en-US" altLang="zh-CN" dirty="0"/>
                  <a:t>Sample rotation and flipping</a:t>
                </a:r>
              </a:p>
              <a:p>
                <a:pPr lvl="2"/>
                <a:r>
                  <a:rPr lang="en-US" altLang="zh-CN" dirty="0"/>
                  <a:t>Training label smoothing</a:t>
                </a:r>
              </a:p>
              <a:p>
                <a:r>
                  <a:rPr lang="en-US" altLang="zh-CN" dirty="0"/>
                  <a:t>Experiment-based results</a:t>
                </a:r>
              </a:p>
              <a:p>
                <a:pPr lvl="1"/>
                <a:r>
                  <a:rPr lang="en-US" altLang="zh-CN" b="0" dirty="0">
                    <a:solidFill>
                      <a:schemeClr val="tx1"/>
                    </a:solidFill>
                  </a:rPr>
                  <a:t>Deep </a:t>
                </a:r>
                <a:r>
                  <a:rPr lang="en-US" altLang="zh-CN" dirty="0"/>
                  <a:t>learning give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𝛔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sub>
                    </m:sSub>
                    <m:r>
                      <a:rPr lang="en-US" altLang="zh-CN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zh-CN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𝟔𝟎</m:t>
                    </m:r>
                    <m:r>
                      <a:rPr lang="en-US" altLang="zh-CN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𝐩𝐢𝐱𝐞𝐥</m:t>
                    </m:r>
                  </m:oMath>
                </a14:m>
                <a:endParaRPr lang="en-US" altLang="zh-CN" dirty="0"/>
              </a:p>
              <a:p>
                <a:pPr lvl="2"/>
                <a:r>
                  <a:rPr lang="en-US" altLang="zh-CN" dirty="0"/>
                  <a:t>Fully deposited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rgbClr val="809CD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>
                            <a:solidFill>
                              <a:srgbClr val="809CD2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809CD2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altLang="zh-CN" i="1">
                        <a:solidFill>
                          <a:srgbClr val="809CD2"/>
                        </a:solidFill>
                        <a:latin typeface="Cambria Math" panose="02040503050406030204" pitchFamily="18" charset="0"/>
                      </a:rPr>
                      <m:t>=0.</m:t>
                    </m:r>
                    <m:r>
                      <a:rPr lang="en-US" altLang="zh-CN" b="0" i="1" smtClean="0">
                        <a:solidFill>
                          <a:srgbClr val="809CD2"/>
                        </a:solidFill>
                        <a:latin typeface="Cambria Math" panose="02040503050406030204" pitchFamily="18" charset="0"/>
                      </a:rPr>
                      <m:t>50</m:t>
                    </m:r>
                  </m:oMath>
                </a14:m>
                <a:endParaRPr lang="en-US" altLang="zh-CN" dirty="0">
                  <a:solidFill>
                    <a:srgbClr val="197418"/>
                  </a:solidFill>
                </a:endParaRPr>
              </a:p>
              <a:p>
                <a:pPr lvl="2"/>
                <a:r>
                  <a:rPr lang="en-US" altLang="zh-CN" dirty="0"/>
                  <a:t>Backscattered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i="1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altLang="zh-CN" i="1">
                            <a:solidFill>
                              <a:srgbClr val="AA7E8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>
                            <a:solidFill>
                              <a:srgbClr val="AA7E81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AA7E8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altLang="zh-CN" i="1">
                        <a:solidFill>
                          <a:srgbClr val="AA7E81"/>
                        </a:solidFill>
                        <a:latin typeface="Cambria Math" panose="02040503050406030204" pitchFamily="18" charset="0"/>
                      </a:rPr>
                      <m:t>=0.</m:t>
                    </m:r>
                    <m:r>
                      <a:rPr lang="en-US" altLang="zh-CN" b="0" i="1" smtClean="0">
                        <a:solidFill>
                          <a:srgbClr val="AA7E81"/>
                        </a:solidFill>
                        <a:latin typeface="Cambria Math" panose="02040503050406030204" pitchFamily="18" charset="0"/>
                      </a:rPr>
                      <m:t>93</m:t>
                    </m:r>
                  </m:oMath>
                </a14:m>
                <a:endParaRPr lang="en-US" altLang="zh-CN" dirty="0"/>
              </a:p>
              <a:p>
                <a:r>
                  <a:rPr lang="en-US" altLang="zh-CN" dirty="0"/>
                  <a:t>Knife-edge measurements</a:t>
                </a:r>
              </a:p>
              <a:p>
                <a:pPr lvl="1"/>
                <a:r>
                  <a:rPr lang="en-US" altLang="zh-CN" dirty="0"/>
                  <a:t>Data processed by the trained model</a:t>
                </a:r>
              </a:p>
              <a:p>
                <a:pPr lvl="1"/>
                <a:r>
                  <a:rPr lang="en-US" altLang="zh-CN" dirty="0"/>
                  <a:t>Super resolution (</a:t>
                </a:r>
                <a14:m>
                  <m:oMath xmlns:m="http://schemas.openxmlformats.org/officeDocument/2006/math">
                    <m:r>
                      <a:rPr lang="en-GB" altLang="zh-CN" b="0" i="1" smtClean="0">
                        <a:latin typeface="Cambria Math" panose="02040503050406030204" pitchFamily="18" charset="0"/>
                      </a:rPr>
                      <m:t>0.5×</m:t>
                    </m:r>
                  </m:oMath>
                </a14:m>
                <a:r>
                  <a:rPr lang="en-US" altLang="zh-CN" b="1" i="1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dirty="0"/>
                  <a:t>physical pitch)</a:t>
                </a:r>
                <a:endParaRPr lang="en-US" altLang="zh-CN" b="1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>
                            <a:latin typeface="Cambria Math" panose="02040503050406030204" pitchFamily="18" charset="0"/>
                          </a:rPr>
                          <m:t>𝛔</m:t>
                        </m:r>
                      </m:e>
                      <m:sub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𝒙</m:t>
                        </m:r>
                      </m:sub>
                    </m:sSub>
                    <m:r>
                      <a:rPr lang="en-US" altLang="zh-CN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1" i="1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zh-CN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b="1" i="0" smtClean="0">
                        <a:latin typeface="Cambria Math" panose="02040503050406030204" pitchFamily="18" charset="0"/>
                      </a:rPr>
                      <m:t>𝟔𝟎</m:t>
                    </m:r>
                    <m:r>
                      <a:rPr lang="en-US" altLang="zh-CN" b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b="1">
                        <a:latin typeface="Cambria Math" panose="02040503050406030204" pitchFamily="18" charset="0"/>
                      </a:rPr>
                      <m:t>𝐩𝐢𝐱𝐞𝐥</m:t>
                    </m:r>
                  </m:oMath>
                </a14:m>
                <a:endParaRPr lang="en-US" altLang="zh-CN" b="1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C711AD7E-7BB0-1AC7-452D-D9515C58981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1390667" y="1341443"/>
                <a:ext cx="5105383" cy="5084935"/>
              </a:xfrm>
              <a:blipFill>
                <a:blip r:embed="rId4"/>
                <a:stretch>
                  <a:fillRect l="-3222" t="-119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CB110C27-7CD6-5A4B-D8A8-121BCBB1E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Experiment-based: deep learning results</a:t>
            </a:r>
            <a:endParaRPr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B87405-5DF6-2814-8ACB-E73FAF3FD33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CE97B11-27B8-430C-AC4B-C4871A013D8A}" type="slidenum">
              <a:rPr lang="zh-CN" altLang="en-US" smtClean="0"/>
              <a:pPr/>
              <a:t>11</a:t>
            </a:fld>
            <a:endParaRPr lang="zh-CN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0BB53C-D0ED-1981-364F-A321790FF261}"/>
              </a:ext>
            </a:extLst>
          </p:cNvPr>
          <p:cNvSpPr txBox="1"/>
          <p:nvPr/>
        </p:nvSpPr>
        <p:spPr>
          <a:xfrm>
            <a:off x="9284677" y="4744649"/>
            <a:ext cx="882428" cy="62665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altLang="zh-CN" sz="1800">
                <a:solidFill>
                  <a:srgbClr val="000000"/>
                </a:solidFill>
                <a:latin typeface="Calibri"/>
              </a:rPr>
              <a:t>Testing dataset</a:t>
            </a:r>
            <a:endParaRPr lang="zh-CN" altLang="en-US" sz="1800" err="1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8951233-3D74-859E-0091-9D97F1048C73}"/>
              </a:ext>
            </a:extLst>
          </p:cNvPr>
          <p:cNvGrpSpPr/>
          <p:nvPr/>
        </p:nvGrpSpPr>
        <p:grpSpPr>
          <a:xfrm>
            <a:off x="6989236" y="996839"/>
            <a:ext cx="3619323" cy="2710877"/>
            <a:chOff x="6989236" y="996839"/>
            <a:chExt cx="3619323" cy="271087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D48B8DD-D612-9F8A-0BCD-17D0AF7D4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89236" y="996839"/>
              <a:ext cx="3619323" cy="271087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55EF71-22CE-8C0E-438F-CB8BA684ECF1}"/>
                </a:ext>
              </a:extLst>
            </p:cNvPr>
            <p:cNvSpPr txBox="1"/>
            <p:nvPr/>
          </p:nvSpPr>
          <p:spPr>
            <a:xfrm rot="16200000">
              <a:off x="6692432" y="1599730"/>
              <a:ext cx="1121171" cy="14977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noAutofit/>
            </a:bodyPr>
            <a:lstStyle/>
            <a:p>
              <a:pPr algn="r"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200">
                  <a:solidFill>
                    <a:srgbClr val="000000"/>
                  </a:solidFill>
                  <a:latin typeface="Calibri"/>
                </a:rPr>
                <a:t>Square Error Loss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65885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87BB4575-1322-8D71-7800-46B2AE4FC1F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Preliminary MTF and DQE results (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200 </m:t>
                    </m:r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keV</m:t>
                    </m:r>
                  </m:oMath>
                </a14:m>
                <a:r>
                  <a:rPr lang="en-US" altLang="zh-CN" dirty="0"/>
                  <a:t>)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87BB4575-1322-8D71-7800-46B2AE4FC1F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725" t="-22619" b="-452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C30340-136A-2DBA-FD02-8025AD62E01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CE97B11-27B8-430C-AC4B-C4871A013D8A}" type="slidenum">
              <a:rPr lang="zh-CN" altLang="en-US" smtClean="0"/>
              <a:pPr/>
              <a:t>12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EF0D4F-0C73-CFAF-9AA0-E2609B2C26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9084" y="2130887"/>
            <a:ext cx="4429125" cy="38746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BBC10E-5A08-2185-DC42-B87D628596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03793" y="2128824"/>
            <a:ext cx="4431483" cy="38766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5355DE5-8363-E00E-74AC-06235979ED5C}"/>
                  </a:ext>
                </a:extLst>
              </p:cNvPr>
              <p:cNvSpPr txBox="1"/>
              <p:nvPr/>
            </p:nvSpPr>
            <p:spPr>
              <a:xfrm>
                <a:off x="2606676" y="1429368"/>
                <a:ext cx="2657474" cy="33655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20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MTF</m:t>
                      </m:r>
                      <m:d>
                        <m:dPr>
                          <m:ctrlPr>
                            <a:rPr lang="en-US" altLang="zh-CN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zh-CN" sz="20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</m:d>
                      <m:r>
                        <a:rPr lang="en-US" altLang="zh-CN" sz="2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l-GR" altLang="zh-CN" sz="2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zh-CN" sz="20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PSF</m:t>
                          </m:r>
                          <m:d>
                            <m:dPr>
                              <m:ctrlPr>
                                <a:rPr lang="en-US" altLang="zh-CN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CN" altLang="en-US" sz="2000" dirty="0" err="1">
                  <a:solidFill>
                    <a:srgbClr val="000000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5355DE5-8363-E00E-74AC-06235979ED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6676" y="1429368"/>
                <a:ext cx="2657474" cy="33655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D2B3460-3C2D-CD86-97C7-66F1E3837399}"/>
                  </a:ext>
                </a:extLst>
              </p:cNvPr>
              <p:cNvSpPr txBox="1"/>
              <p:nvPr/>
            </p:nvSpPr>
            <p:spPr>
              <a:xfrm>
                <a:off x="6537447" y="1197799"/>
                <a:ext cx="4321174" cy="69945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20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DQE</m:t>
                      </m:r>
                      <m:d>
                        <m:dPr>
                          <m:ctrlPr>
                            <a:rPr lang="en-US" altLang="zh-CN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altLang="zh-CN" sz="20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20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MTF</m:t>
                          </m:r>
                        </m:e>
                        <m:sup>
                          <m:r>
                            <a:rPr lang="en-US" altLang="zh-CN" sz="20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altLang="zh-CN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f>
                        <m:fPr>
                          <m:ctrlPr>
                            <a:rPr lang="en-US" altLang="zh-CN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altLang="zh-CN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altLang="zh-CN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altLang="zh-CN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m:rPr>
                              <m:sty m:val="p"/>
                            </m:rPr>
                            <a:rPr lang="en-US" altLang="zh-CN" sz="20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NPS</m:t>
                          </m:r>
                          <m:r>
                            <a:rPr lang="en-US" altLang="zh-CN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altLang="zh-CN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GB" altLang="zh-CN" sz="2800" dirty="0">
                  <a:solidFill>
                    <a:srgbClr val="000000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D2B3460-3C2D-CD86-97C7-66F1E38373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7447" y="1197799"/>
                <a:ext cx="4321174" cy="699456"/>
              </a:xfrm>
              <a:prstGeom prst="rect">
                <a:avLst/>
              </a:prstGeom>
              <a:blipFill>
                <a:blip r:embed="rId7"/>
                <a:stretch>
                  <a:fillRect b="-52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7459C7D-D0E5-C091-15F2-843D33CE27C5}"/>
                  </a:ext>
                </a:extLst>
              </p:cNvPr>
              <p:cNvSpPr txBox="1"/>
              <p:nvPr/>
            </p:nvSpPr>
            <p:spPr>
              <a:xfrm>
                <a:off x="4505330" y="6296949"/>
                <a:ext cx="3596926" cy="27305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:r>
                  <a:rPr lang="en-US" altLang="zh-CN" sz="1800" b="0" dirty="0">
                    <a:solidFill>
                      <a:srgbClr val="000000"/>
                    </a:solidFill>
                  </a:rPr>
                  <a:t>Electron flux </a:t>
                </a:r>
                <a14:m>
                  <m:oMath xmlns:m="http://schemas.openxmlformats.org/officeDocument/2006/math">
                    <m:r>
                      <a:rPr lang="en-US" altLang="zh-CN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≈18 </m:t>
                    </m:r>
                    <m:sSup>
                      <m:sSupPr>
                        <m:ctrlPr>
                          <a:rPr lang="en-US" altLang="zh-CN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altLang="zh-CN" sz="18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altLang="zh-CN" sz="18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altLang="zh-CN" sz="18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pixel</m:t>
                    </m:r>
                  </m:oMath>
                </a14:m>
                <a:endParaRPr lang="zh-CN" altLang="en-US" sz="1800" dirty="0" err="1">
                  <a:solidFill>
                    <a:srgbClr val="000000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7459C7D-D0E5-C091-15F2-843D33CE27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5330" y="6296949"/>
                <a:ext cx="3596926" cy="273050"/>
              </a:xfrm>
              <a:prstGeom prst="rect">
                <a:avLst/>
              </a:prstGeom>
              <a:blipFill>
                <a:blip r:embed="rId8"/>
                <a:stretch>
                  <a:fillRect t="-26667" b="-5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4106972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8A3D4B4-F218-6C54-A2D8-89B2ECD28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Results from the measurement data</a:t>
            </a:r>
            <a:endParaRPr lang="zh-CN" altLang="en-US" dirty="0"/>
          </a:p>
        </p:txBody>
      </p:sp>
      <p:sp>
        <p:nvSpPr>
          <p:cNvPr id="34" name="Content Placeholder 1">
            <a:extLst>
              <a:ext uri="{FF2B5EF4-FFF2-40B4-BE49-F238E27FC236}">
                <a16:creationId xmlns:a16="http://schemas.microsoft.com/office/drawing/2014/main" id="{049EB821-B4AD-18E0-9801-369A61496268}"/>
              </a:ext>
            </a:extLst>
          </p:cNvPr>
          <p:cNvSpPr txBox="1">
            <a:spLocks/>
          </p:cNvSpPr>
          <p:nvPr/>
        </p:nvSpPr>
        <p:spPr>
          <a:xfrm>
            <a:off x="1390667" y="1341444"/>
            <a:ext cx="8756633" cy="6673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37050" marR="0" indent="-237050" algn="l" defTabSz="121910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2267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4097" marR="0" indent="-237050" algn="l" defTabSz="121910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2267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614" marR="0" indent="-245517" algn="l" defTabSz="121910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2267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956663" marR="0" indent="-237050" algn="l" defTabSz="121910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2267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1193711" marR="0" indent="-237050" algn="l" defTabSz="121910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2267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432878" indent="-239167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1676275" indent="-243399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1915440" indent="-239167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2152490" indent="-23705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dirty="0"/>
              <a:t>TEM sample with continuous carbon and gold nanoparticles </a:t>
            </a:r>
          </a:p>
          <a:p>
            <a:pPr lvl="1"/>
            <a:endParaRPr lang="en-US" altLang="zh-CN" dirty="0"/>
          </a:p>
        </p:txBody>
      </p:sp>
      <p:sp>
        <p:nvSpPr>
          <p:cNvPr id="56" name="Slide Number Placeholder 3">
            <a:extLst>
              <a:ext uri="{FF2B5EF4-FFF2-40B4-BE49-F238E27FC236}">
                <a16:creationId xmlns:a16="http://schemas.microsoft.com/office/drawing/2014/main" id="{E911D8DC-EA98-7638-D8A5-75454FCF3A8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941749" y="6624000"/>
            <a:ext cx="767656" cy="196851"/>
          </a:xfrm>
        </p:spPr>
        <p:txBody>
          <a:bodyPr/>
          <a:lstStyle/>
          <a:p>
            <a:fld id="{9CE97B11-27B8-430C-AC4B-C4871A013D8A}" type="slidenum">
              <a:rPr lang="zh-CN" altLang="en-US" smtClean="0"/>
              <a:pPr/>
              <a:t>13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33AAB966-1219-57C9-3917-4140C6720031}"/>
                  </a:ext>
                </a:extLst>
              </p:cNvPr>
              <p:cNvSpPr txBox="1"/>
              <p:nvPr/>
            </p:nvSpPr>
            <p:spPr>
              <a:xfrm>
                <a:off x="3110192" y="5810117"/>
                <a:ext cx="5971615" cy="75988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pPr algn="ctr"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:r>
                  <a:rPr lang="en-US" altLang="zh-CN" sz="2267" dirty="0">
                    <a:latin typeface="+mn-lt"/>
                    <a:ea typeface="+mn-ea"/>
                    <a:cs typeface="+mn-cs"/>
                  </a:rPr>
                  <a:t>With deep learning, we can see the ring corresponding to </a:t>
                </a:r>
                <a14:m>
                  <m:oMath xmlns:m="http://schemas.openxmlformats.org/officeDocument/2006/math">
                    <m:r>
                      <a:rPr lang="en-US" altLang="zh-CN" sz="2267">
                        <a:latin typeface="Cambria Math" panose="02040503050406030204" pitchFamily="18" charset="0"/>
                        <a:ea typeface="+mn-ea"/>
                        <a:cs typeface="+mn-cs"/>
                      </a:rPr>
                      <m:t>2.35 Å</m:t>
                    </m:r>
                  </m:oMath>
                </a14:m>
                <a:r>
                  <a:rPr lang="zh-CN" altLang="en-US" sz="2267" dirty="0"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2267" dirty="0">
                    <a:latin typeface="+mn-lt"/>
                    <a:ea typeface="+mn-ea"/>
                    <a:cs typeface="+mn-cs"/>
                  </a:rPr>
                  <a:t>atom arrangements</a:t>
                </a:r>
                <a:endParaRPr lang="zh-CN" altLang="en-US" sz="2267" dirty="0">
                  <a:latin typeface="+mn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33AAB966-1219-57C9-3917-4140C67200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0192" y="5810117"/>
                <a:ext cx="5971615" cy="759882"/>
              </a:xfrm>
              <a:prstGeom prst="rect">
                <a:avLst/>
              </a:prstGeom>
              <a:blipFill>
                <a:blip r:embed="rId3"/>
                <a:stretch>
                  <a:fillRect t="-8000" b="-22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9A9F3431-1B73-5200-ABA0-D10D6D3527F0}"/>
              </a:ext>
            </a:extLst>
          </p:cNvPr>
          <p:cNvGrpSpPr/>
          <p:nvPr/>
        </p:nvGrpSpPr>
        <p:grpSpPr>
          <a:xfrm>
            <a:off x="1475098" y="1777542"/>
            <a:ext cx="9243686" cy="3865416"/>
            <a:chOff x="1475098" y="1777542"/>
            <a:chExt cx="9243686" cy="3865416"/>
          </a:xfrm>
        </p:grpSpPr>
        <p:pic>
          <p:nvPicPr>
            <p:cNvPr id="2" name="Picture 1" descr="A close-up of a graph&#10;&#10;Description automatically generated">
              <a:extLst>
                <a:ext uri="{FF2B5EF4-FFF2-40B4-BE49-F238E27FC236}">
                  <a16:creationId xmlns:a16="http://schemas.microsoft.com/office/drawing/2014/main" id="{DB3B95AE-40B6-A91A-FF71-FB567BE85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098" y="1778482"/>
              <a:ext cx="4442596" cy="3863536"/>
            </a:xfrm>
            <a:prstGeom prst="rect">
              <a:avLst/>
            </a:prstGeom>
          </p:spPr>
        </p:pic>
        <p:pic>
          <p:nvPicPr>
            <p:cNvPr id="4" name="Picture 3" descr="A close-up of a graph&#10;&#10;Description automatically generated">
              <a:extLst>
                <a:ext uri="{FF2B5EF4-FFF2-40B4-BE49-F238E27FC236}">
                  <a16:creationId xmlns:a16="http://schemas.microsoft.com/office/drawing/2014/main" id="{BE7B607F-C076-BDF4-F505-98213A22C6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4308" y="1777542"/>
              <a:ext cx="4444476" cy="3865416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433E72B-CFD1-9D99-C462-F1231BA8323D}"/>
              </a:ext>
            </a:extLst>
          </p:cNvPr>
          <p:cNvGrpSpPr/>
          <p:nvPr/>
        </p:nvGrpSpPr>
        <p:grpSpPr>
          <a:xfrm>
            <a:off x="1473545" y="1777542"/>
            <a:ext cx="9244908" cy="3865416"/>
            <a:chOff x="1474017" y="2175966"/>
            <a:chExt cx="9244908" cy="3865416"/>
          </a:xfrm>
        </p:grpSpPr>
        <p:pic>
          <p:nvPicPr>
            <p:cNvPr id="5" name="Picture 4" descr="A black and white image of a star&#10;&#10;Description automatically generated">
              <a:extLst>
                <a:ext uri="{FF2B5EF4-FFF2-40B4-BE49-F238E27FC236}">
                  <a16:creationId xmlns:a16="http://schemas.microsoft.com/office/drawing/2014/main" id="{14956EBA-FF92-B9E6-5191-85D09BB696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4167" y="2175966"/>
              <a:ext cx="4444758" cy="3865416"/>
            </a:xfrm>
            <a:prstGeom prst="rect">
              <a:avLst/>
            </a:prstGeom>
          </p:spPr>
        </p:pic>
        <p:pic>
          <p:nvPicPr>
            <p:cNvPr id="6" name="Picture 5" descr="A black and white image of a white dot&#10;&#10;Description automatically generated">
              <a:extLst>
                <a:ext uri="{FF2B5EF4-FFF2-40B4-BE49-F238E27FC236}">
                  <a16:creationId xmlns:a16="http://schemas.microsoft.com/office/drawing/2014/main" id="{3995B3EB-E515-6686-A272-2B4C46862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4017" y="2175966"/>
              <a:ext cx="4444758" cy="3865416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4A80597-BF6E-7020-A08F-77A292E50BF1}"/>
              </a:ext>
            </a:extLst>
          </p:cNvPr>
          <p:cNvSpPr txBox="1"/>
          <p:nvPr/>
        </p:nvSpPr>
        <p:spPr>
          <a:xfrm>
            <a:off x="2806270" y="2135181"/>
            <a:ext cx="1779308" cy="37465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altLang="zh-CN" sz="1800" dirty="0">
                <a:solidFill>
                  <a:schemeClr val="bg1"/>
                </a:solidFill>
                <a:latin typeface="Calibri"/>
              </a:rPr>
              <a:t>Charge centroid</a:t>
            </a:r>
            <a:endParaRPr lang="en-US" sz="1800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2DC62F-1915-96B5-B68C-658044F43D6F}"/>
              </a:ext>
            </a:extLst>
          </p:cNvPr>
          <p:cNvSpPr txBox="1"/>
          <p:nvPr/>
        </p:nvSpPr>
        <p:spPr>
          <a:xfrm>
            <a:off x="7606420" y="2135181"/>
            <a:ext cx="1779308" cy="37465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altLang="zh-CN" sz="1800" dirty="0">
                <a:solidFill>
                  <a:schemeClr val="bg1"/>
                </a:solidFill>
                <a:latin typeface="Calibri"/>
              </a:rPr>
              <a:t>Deep learning</a:t>
            </a:r>
            <a:endParaRPr lang="en-US" sz="1800" dirty="0"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14591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FFD79181-ECDA-B891-9557-CCCA43615A56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1390667" y="1341443"/>
                <a:ext cx="10322983" cy="4489341"/>
              </a:xfrm>
            </p:spPr>
            <p:txBody>
              <a:bodyPr/>
              <a:lstStyle/>
              <a:p>
                <a:r>
                  <a:rPr lang="en-US" altLang="zh-CN" dirty="0"/>
                  <a:t>Significant improvements in spatial resolution on MÖNCH, via deep learning</a:t>
                </a:r>
              </a:p>
              <a:p>
                <a:pPr lvl="1"/>
                <a:endParaRPr lang="en-US" altLang="zh-CN" dirty="0"/>
              </a:p>
              <a:p>
                <a:pPr lvl="1"/>
                <a:endParaRPr lang="en-US" altLang="zh-CN" dirty="0"/>
              </a:p>
              <a:p>
                <a:pPr lvl="1"/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r>
                  <a:rPr lang="en-US" altLang="zh-CN" dirty="0"/>
                  <a:t>Promising performance for energies lower than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200 </m:t>
                    </m:r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keV</m:t>
                    </m:r>
                  </m:oMath>
                </a14:m>
                <a:endParaRPr lang="en-US" altLang="zh-CN" dirty="0"/>
              </a:p>
              <a:p>
                <a:r>
                  <a:rPr lang="en-US" altLang="zh-CN" dirty="0"/>
                  <a:t>Outlook</a:t>
                </a:r>
              </a:p>
              <a:p>
                <a:pPr lvl="1"/>
                <a:r>
                  <a:rPr lang="en-US" altLang="zh-CN" dirty="0"/>
                  <a:t>Further detector calibration</a:t>
                </a:r>
              </a:p>
              <a:p>
                <a:pPr lvl="1"/>
                <a:r>
                  <a:rPr lang="en-US" altLang="zh-CN" dirty="0"/>
                  <a:t>Further simulation development</a:t>
                </a:r>
              </a:p>
              <a:p>
                <a:pPr lvl="1"/>
                <a:r>
                  <a:rPr lang="en-US" altLang="zh-CN" dirty="0"/>
                  <a:t>Data processing pipeline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FFD79181-ECDA-B891-9557-CCCA43615A5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1390667" y="1341443"/>
                <a:ext cx="10322983" cy="4489341"/>
              </a:xfrm>
              <a:blipFill>
                <a:blip r:embed="rId3"/>
                <a:stretch>
                  <a:fillRect l="-1594" t="-13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10215CA0-4597-CC5B-DAE8-B545DFA2E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 and outlook</a:t>
            </a:r>
            <a:endParaRPr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66EFFF-973C-3432-0DE2-E408D613305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CE97B11-27B8-430C-AC4B-C4871A013D8A}" type="slidenum">
              <a:rPr lang="zh-CN" altLang="en-US" smtClean="0"/>
              <a:pPr/>
              <a:t>14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5">
                <a:extLst>
                  <a:ext uri="{FF2B5EF4-FFF2-40B4-BE49-F238E27FC236}">
                    <a16:creationId xmlns:a16="http://schemas.microsoft.com/office/drawing/2014/main" id="{DD6E50E5-4114-F7A7-359B-C215E67A02D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58680529"/>
                  </p:ext>
                </p:extLst>
              </p:nvPr>
            </p:nvGraphicFramePr>
            <p:xfrm>
              <a:off x="1981367" y="1945257"/>
              <a:ext cx="7920459" cy="1432560"/>
            </p:xfrm>
            <a:graphic>
              <a:graphicData uri="http://schemas.openxmlformats.org/drawingml/2006/table">
                <a:tbl>
                  <a:tblPr firstCol="1" bandRow="1">
                    <a:tableStyleId>{5FD0F851-EC5A-4D38-B0AD-8093EC10F338}</a:tableStyleId>
                  </a:tblPr>
                  <a:tblGrid>
                    <a:gridCol w="1976858">
                      <a:extLst>
                        <a:ext uri="{9D8B030D-6E8A-4147-A177-3AD203B41FA5}">
                          <a16:colId xmlns:a16="http://schemas.microsoft.com/office/drawing/2014/main" val="3470773515"/>
                        </a:ext>
                      </a:extLst>
                    </a:gridCol>
                    <a:gridCol w="1488827">
                      <a:extLst>
                        <a:ext uri="{9D8B030D-6E8A-4147-A177-3AD203B41FA5}">
                          <a16:colId xmlns:a16="http://schemas.microsoft.com/office/drawing/2014/main" val="2589277996"/>
                        </a:ext>
                      </a:extLst>
                    </a:gridCol>
                    <a:gridCol w="2250192">
                      <a:extLst>
                        <a:ext uri="{9D8B030D-6E8A-4147-A177-3AD203B41FA5}">
                          <a16:colId xmlns:a16="http://schemas.microsoft.com/office/drawing/2014/main" val="2444357664"/>
                        </a:ext>
                      </a:extLst>
                    </a:gridCol>
                    <a:gridCol w="2204582">
                      <a:extLst>
                        <a:ext uri="{9D8B030D-6E8A-4147-A177-3AD203B41FA5}">
                          <a16:colId xmlns:a16="http://schemas.microsoft.com/office/drawing/2014/main" val="825365750"/>
                        </a:ext>
                      </a:extLst>
                    </a:gridCol>
                  </a:tblGrid>
                  <a:tr h="349716">
                    <a:tc rowSpan="2">
                      <a:txBody>
                        <a:bodyPr/>
                        <a:lstStyle/>
                        <a:p>
                          <a:pPr marL="0" marR="0" lvl="0" indent="0" algn="ctr" defTabSz="60955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/>
                            <a:t>MÖNCH spatial resolution</a:t>
                          </a:r>
                          <a:endParaRPr lang="zh-CN" altLang="en-US" sz="2000" b="1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5E5E5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1" dirty="0"/>
                            <a:t>Charge centroid</a:t>
                          </a:r>
                          <a:endParaRPr lang="zh-CN" altLang="en-US" sz="20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5E5E5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1" dirty="0"/>
                            <a:t>Deep learning + super resolution</a:t>
                          </a:r>
                          <a:endParaRPr lang="zh-CN" alt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5E5E5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50015661"/>
                      </a:ext>
                    </a:extLst>
                  </a:tr>
                  <a:tr h="564926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dirty="0"/>
                            <a:t>Simulation based model</a:t>
                          </a:r>
                          <a:endParaRPr lang="zh-CN" altLang="en-US" sz="18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5E5E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dirty="0"/>
                            <a:t>Measurement based model</a:t>
                          </a:r>
                          <a:endParaRPr lang="zh-CN" altLang="en-US" sz="18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5E5E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76572980"/>
                      </a:ext>
                    </a:extLst>
                  </a:tr>
                  <a:tr h="34971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20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1" i="0" smtClean="0">
                                      <a:latin typeface="Cambria Math" panose="02040503050406030204" pitchFamily="18" charset="0"/>
                                    </a:rPr>
                                    <m:t>𝛔</m:t>
                                  </m:r>
                                </m:e>
                                <m:sub>
                                  <m:r>
                                    <a:rPr lang="en-US" altLang="zh-CN" sz="2000" b="1" i="1" smtClean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sz="2000" dirty="0"/>
                            <a:t> [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2000" b="1" i="1" dirty="0" smtClean="0">
                                  <a:latin typeface="Cambria Math" panose="02040503050406030204" pitchFamily="18" charset="0"/>
                                </a:rPr>
                                <m:t>𝟐𝟓</m:t>
                              </m:r>
                              <m:r>
                                <a:rPr lang="en-US" altLang="zh-CN" sz="2000" b="1" i="1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CN" sz="2000" b="1" i="0" dirty="0" smtClean="0">
                                  <a:latin typeface="Cambria Math" panose="02040503050406030204" pitchFamily="18" charset="0"/>
                                </a:rPr>
                                <m:t>𝛍</m:t>
                              </m:r>
                              <m:r>
                                <a:rPr lang="en-US" altLang="zh-CN" sz="2000" b="1" i="0" dirty="0" smtClean="0">
                                  <a:latin typeface="Cambria Math" panose="02040503050406030204" pitchFamily="18" charset="0"/>
                                </a:rPr>
                                <m:t>𝐦</m:t>
                              </m:r>
                            </m:oMath>
                          </a14:m>
                          <a:r>
                            <a:rPr lang="en-US" altLang="zh-CN" sz="2000" dirty="0"/>
                            <a:t> pixel]</a:t>
                          </a:r>
                          <a:endParaRPr lang="zh-CN" altLang="en-US" sz="20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2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1.83</a:t>
                          </a:r>
                          <a:endParaRPr lang="zh-CN" altLang="en-US" sz="20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2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0955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/>
                            <a:t>0.66</a:t>
                          </a:r>
                          <a:endParaRPr lang="zh-CN" altLang="en-US" sz="20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2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0955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/>
                            <a:t>0.60</a:t>
                          </a:r>
                          <a:endParaRPr lang="zh-CN" altLang="en-US" sz="20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2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6546028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5">
                <a:extLst>
                  <a:ext uri="{FF2B5EF4-FFF2-40B4-BE49-F238E27FC236}">
                    <a16:creationId xmlns:a16="http://schemas.microsoft.com/office/drawing/2014/main" id="{DD6E50E5-4114-F7A7-359B-C215E67A02D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58680529"/>
                  </p:ext>
                </p:extLst>
              </p:nvPr>
            </p:nvGraphicFramePr>
            <p:xfrm>
              <a:off x="1981367" y="1945257"/>
              <a:ext cx="7920459" cy="1432560"/>
            </p:xfrm>
            <a:graphic>
              <a:graphicData uri="http://schemas.openxmlformats.org/drawingml/2006/table">
                <a:tbl>
                  <a:tblPr firstCol="1" bandRow="1">
                    <a:tableStyleId>{5FD0F851-EC5A-4D38-B0AD-8093EC10F338}</a:tableStyleId>
                  </a:tblPr>
                  <a:tblGrid>
                    <a:gridCol w="1976858">
                      <a:extLst>
                        <a:ext uri="{9D8B030D-6E8A-4147-A177-3AD203B41FA5}">
                          <a16:colId xmlns:a16="http://schemas.microsoft.com/office/drawing/2014/main" val="3470773515"/>
                        </a:ext>
                      </a:extLst>
                    </a:gridCol>
                    <a:gridCol w="1488827">
                      <a:extLst>
                        <a:ext uri="{9D8B030D-6E8A-4147-A177-3AD203B41FA5}">
                          <a16:colId xmlns:a16="http://schemas.microsoft.com/office/drawing/2014/main" val="2589277996"/>
                        </a:ext>
                      </a:extLst>
                    </a:gridCol>
                    <a:gridCol w="2250192">
                      <a:extLst>
                        <a:ext uri="{9D8B030D-6E8A-4147-A177-3AD203B41FA5}">
                          <a16:colId xmlns:a16="http://schemas.microsoft.com/office/drawing/2014/main" val="2444357664"/>
                        </a:ext>
                      </a:extLst>
                    </a:gridCol>
                    <a:gridCol w="2204582">
                      <a:extLst>
                        <a:ext uri="{9D8B030D-6E8A-4147-A177-3AD203B41FA5}">
                          <a16:colId xmlns:a16="http://schemas.microsoft.com/office/drawing/2014/main" val="825365750"/>
                        </a:ext>
                      </a:extLst>
                    </a:gridCol>
                  </a:tblGrid>
                  <a:tr h="396240">
                    <a:tc rowSpan="2">
                      <a:txBody>
                        <a:bodyPr/>
                        <a:lstStyle/>
                        <a:p>
                          <a:pPr marL="0" marR="0" lvl="0" indent="0" algn="ctr" defTabSz="60955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/>
                            <a:t>MÖNCH spatial resolution</a:t>
                          </a:r>
                          <a:endParaRPr lang="zh-CN" altLang="en-US" sz="2000" b="1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5E5E5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1" dirty="0"/>
                            <a:t>Charge centroid</a:t>
                          </a:r>
                          <a:endParaRPr lang="zh-CN" altLang="en-US" sz="20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5E5E5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1" dirty="0"/>
                            <a:t>Deep learning + super resolution</a:t>
                          </a:r>
                          <a:endParaRPr lang="zh-CN" alt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5E5E5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50015661"/>
                      </a:ext>
                    </a:extLst>
                  </a:tr>
                  <a:tr h="640080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dirty="0"/>
                            <a:t>Simulation based model</a:t>
                          </a:r>
                          <a:endParaRPr lang="zh-CN" altLang="en-US" sz="18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5E5E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dirty="0"/>
                            <a:t>Measurement based model</a:t>
                          </a:r>
                          <a:endParaRPr lang="zh-CN" altLang="en-US" sz="18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5E5E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76572980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t="-270769" r="-301852" b="-2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1.83</a:t>
                          </a:r>
                          <a:endParaRPr lang="zh-CN" altLang="en-US" sz="20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2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0955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/>
                            <a:t>0.66</a:t>
                          </a:r>
                          <a:endParaRPr lang="zh-CN" altLang="en-US" sz="20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2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0955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/>
                            <a:t>0.60</a:t>
                          </a:r>
                          <a:endParaRPr lang="zh-CN" altLang="en-US" sz="20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2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6546028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F053024A-F751-8B44-B057-FA5C889DE998}"/>
              </a:ext>
            </a:extLst>
          </p:cNvPr>
          <p:cNvSpPr txBox="1"/>
          <p:nvPr/>
        </p:nvSpPr>
        <p:spPr>
          <a:xfrm>
            <a:off x="8029764" y="385225"/>
            <a:ext cx="4002771" cy="41127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defRPr/>
            </a:pPr>
            <a:r>
              <a:rPr lang="en-US" altLang="zh-CN" sz="1800" b="1" i="0" dirty="0">
                <a:solidFill>
                  <a:srgbClr val="333333"/>
                </a:solidFill>
                <a:effectLst/>
                <a:latin typeface="-apple-system"/>
              </a:rPr>
              <a:t>DOI</a:t>
            </a:r>
            <a:r>
              <a:rPr lang="en-US" altLang="zh-CN" sz="1800" b="0" i="0" dirty="0">
                <a:solidFill>
                  <a:srgbClr val="333333"/>
                </a:solidFill>
                <a:effectLst/>
                <a:latin typeface="-apple-system"/>
              </a:rPr>
              <a:t> 10.1088/1748-0221/19/01/C01020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288224874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0CC5766-2461-A4AE-F6AA-2A30B410F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Backup: early-stage simulation-based results</a:t>
            </a:r>
            <a:endParaRPr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B94605-E3A2-3463-6CAC-7C2BFBB9805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CE97B11-27B8-430C-AC4B-C4871A013D8A}" type="slidenum">
              <a:rPr lang="zh-CN" altLang="en-US" smtClean="0"/>
              <a:pPr/>
              <a:t>15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B83AFD-5833-6213-37B1-87862F6863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6266" y="1944608"/>
            <a:ext cx="5219467" cy="374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692933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FB027984-8C51-B466-AC4A-9F6C972B8FA6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1390667" y="2496312"/>
                <a:ext cx="4964413" cy="3392424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𝐶h𝑖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2/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𝑁𝐷𝐹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&lt;2</m:t>
                    </m:r>
                  </m:oMath>
                </a14:m>
                <a:endParaRPr lang="en-US" dirty="0"/>
              </a:p>
              <a:p>
                <a:r>
                  <a:rPr lang="en-US" dirty="0"/>
                  <a:t>Double-Erf term</a:t>
                </a:r>
              </a:p>
              <a:p>
                <a:pPr lvl="1"/>
                <a:r>
                  <a:rPr lang="en-US" dirty="0"/>
                  <a:t>Corresponding to different behaviors of the backscattered electrons and fully-deposited electrons</a:t>
                </a:r>
              </a:p>
              <a:p>
                <a:r>
                  <a:rPr lang="en-US" dirty="0"/>
                  <a:t>Exponential term </a:t>
                </a:r>
              </a:p>
              <a:p>
                <a:pPr lvl="1"/>
                <a:r>
                  <a:rPr lang="en-US" altLang="zh-CN" dirty="0"/>
                  <a:t>To model the</a:t>
                </a:r>
                <a:r>
                  <a:rPr lang="en-US" dirty="0"/>
                  <a:t> bump around the edge due to single-electron-cluster selection</a:t>
                </a:r>
              </a:p>
            </p:txBody>
          </p:sp>
        </mc:Choice>
        <mc:Fallback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FB027984-8C51-B466-AC4A-9F6C972B8FA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1390667" y="2496312"/>
                <a:ext cx="4964413" cy="3392424"/>
              </a:xfrm>
              <a:blipFill>
                <a:blip r:embed="rId2"/>
                <a:stretch>
                  <a:fillRect l="-3313" t="-1799" r="-982" b="-55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1F1D180C-4708-1403-0A29-39D7C644A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Backup: Fitting function for ESF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4A6D81-A2A1-22F4-3B6A-18A1FA0A8FC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CE97B11-27B8-430C-AC4B-C4871A013D8A}" type="slidenum">
              <a:rPr lang="zh-CN" altLang="en-US" smtClean="0"/>
              <a:pPr/>
              <a:t>16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51E5A3-1D31-C401-8AFA-48B55D855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7064" y="2789651"/>
            <a:ext cx="5654040" cy="38343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F9CB1BE-4189-7C1E-6A5D-E2DB00EE666B}"/>
                  </a:ext>
                </a:extLst>
              </p:cNvPr>
              <p:cNvSpPr txBox="1"/>
              <p:nvPr/>
            </p:nvSpPr>
            <p:spPr>
              <a:xfrm>
                <a:off x="1540764" y="1461835"/>
                <a:ext cx="9628632" cy="8878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𝐸𝑟𝑓</m:t>
                          </m:r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rad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𝐸𝑟𝑓</m:t>
                          </m:r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rad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𝐸𝑥𝑝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F9CB1BE-4189-7C1E-6A5D-E2DB00EE66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0764" y="1461835"/>
                <a:ext cx="9628632" cy="88780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7721214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3A5ACC-7C06-4A78-E6C5-1C8DF7E9E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Backup: Deep learning workflow</a:t>
            </a:r>
            <a:endParaRPr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D9BF81-AB21-81F3-B592-C5584C10449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5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87E32BE-1B87-469E-62AB-CC72C47CFC22}"/>
              </a:ext>
            </a:extLst>
          </p:cNvPr>
          <p:cNvGrpSpPr/>
          <p:nvPr/>
        </p:nvGrpSpPr>
        <p:grpSpPr>
          <a:xfrm>
            <a:off x="1876985" y="1358996"/>
            <a:ext cx="8898233" cy="4174381"/>
            <a:chOff x="1876985" y="1358996"/>
            <a:chExt cx="8898233" cy="417438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C6AE1E3-8083-8AF9-8DF5-1BB6F636B6DC}"/>
                </a:ext>
              </a:extLst>
            </p:cNvPr>
            <p:cNvSpPr/>
            <p:nvPr/>
          </p:nvSpPr>
          <p:spPr>
            <a:xfrm>
              <a:off x="4941252" y="2907581"/>
              <a:ext cx="2300379" cy="1042839"/>
            </a:xfrm>
            <a:prstGeom prst="roundRect">
              <a:avLst/>
            </a:prstGeom>
            <a:solidFill>
              <a:srgbClr val="5B9BD5"/>
            </a:solidFill>
            <a:ln>
              <a:noFill/>
            </a:ln>
            <a:effectLst/>
          </p:spPr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kern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rPr>
                <a:t>Neural network model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89133A3D-3524-119E-D8C2-13A89FE97469}"/>
                </a:ext>
              </a:extLst>
            </p:cNvPr>
            <p:cNvSpPr/>
            <p:nvPr/>
          </p:nvSpPr>
          <p:spPr>
            <a:xfrm>
              <a:off x="1876985" y="2907581"/>
              <a:ext cx="2300379" cy="1042839"/>
            </a:xfrm>
            <a:prstGeom prst="roundRect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kern="0">
                  <a:solidFill>
                    <a:prstClr val="white"/>
                  </a:solidFill>
                  <a:latin typeface="Calibri" panose="020F0502020204030204"/>
                </a:rPr>
                <a:t>Training samples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066E54F7-ECA1-45E9-182E-1F0A5B5D1E74}"/>
                </a:ext>
              </a:extLst>
            </p:cNvPr>
            <p:cNvCxnSpPr>
              <a:cxnSpLocks/>
              <a:stCxn id="23" idx="3"/>
              <a:endCxn id="6" idx="1"/>
            </p:cNvCxnSpPr>
            <p:nvPr/>
          </p:nvCxnSpPr>
          <p:spPr bwMode="auto">
            <a:xfrm>
              <a:off x="4177364" y="3429000"/>
              <a:ext cx="763888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8CB98B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0289AA00-F41F-3BD9-DD5C-CCBB77DE80E1}"/>
                </a:ext>
              </a:extLst>
            </p:cNvPr>
            <p:cNvSpPr/>
            <p:nvPr/>
          </p:nvSpPr>
          <p:spPr>
            <a:xfrm>
              <a:off x="7924800" y="2907581"/>
              <a:ext cx="2300379" cy="1042839"/>
            </a:xfrm>
            <a:prstGeom prst="round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kern="0" dirty="0">
                  <a:solidFill>
                    <a:prstClr val="white"/>
                  </a:solidFill>
                  <a:latin typeface="Calibri" panose="020F0502020204030204"/>
                </a:rPr>
                <a:t>Loss calculation </a:t>
              </a:r>
              <a:r>
                <a:rPr lang="en-US" altLang="zh-CN" sz="2400" b="1" kern="0" dirty="0">
                  <a:solidFill>
                    <a:prstClr val="white"/>
                  </a:solidFill>
                  <a:latin typeface="Calibri" panose="020F0502020204030204"/>
                </a:rPr>
                <a:t>&amp;</a:t>
              </a:r>
              <a:r>
                <a:rPr lang="en-US" sz="2400" b="1" kern="0" dirty="0">
                  <a:solidFill>
                    <a:prstClr val="white"/>
                  </a:solidFill>
                  <a:latin typeface="Calibri" panose="020F0502020204030204"/>
                </a:rPr>
                <a:t> backward propagation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0AE38697-21FC-FB5C-3D14-5BE8CBBCE05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241631" y="3589638"/>
              <a:ext cx="683169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5B9BD5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59999C2-8CE8-83CC-ABA3-D3A06E29D544}"/>
                </a:ext>
              </a:extLst>
            </p:cNvPr>
            <p:cNvSpPr txBox="1"/>
            <p:nvPr/>
          </p:nvSpPr>
          <p:spPr>
            <a:xfrm>
              <a:off x="1876985" y="4288914"/>
              <a:ext cx="2300379" cy="104283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altLang="zh-CN" sz="2000">
                  <a:solidFill>
                    <a:srgbClr val="8CB98B"/>
                  </a:solidFill>
                  <a:latin typeface="Calibri"/>
                </a:rPr>
                <a:t>Samples consist of readout pattern and truth impact position</a:t>
              </a:r>
              <a:r>
                <a:rPr lang="en-US" altLang="zh-CN" sz="2000">
                  <a:solidFill>
                    <a:srgbClr val="000000"/>
                  </a:solidFill>
                  <a:latin typeface="Calibri"/>
                </a:rPr>
                <a:t> </a:t>
              </a:r>
              <a:endParaRPr lang="zh-CN" altLang="en-US" sz="2000" err="1">
                <a:solidFill>
                  <a:srgbClr val="000000"/>
                </a:solidFill>
                <a:latin typeface="Calibri"/>
              </a:endParaRPr>
            </a:p>
          </p:txBody>
        </p:sp>
        <p:cxnSp>
          <p:nvCxnSpPr>
            <p:cNvPr id="2" name="Straight Arrow Connector 1">
              <a:extLst>
                <a:ext uri="{FF2B5EF4-FFF2-40B4-BE49-F238E27FC236}">
                  <a16:creationId xmlns:a16="http://schemas.microsoft.com/office/drawing/2014/main" id="{79EE31DC-ECA4-9AF3-E454-47BB459689B1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241631" y="3268362"/>
              <a:ext cx="683169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E27F8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27F4A35-E9E3-9DF5-ED1E-1AA281732FF8}"/>
                </a:ext>
              </a:extLst>
            </p:cNvPr>
            <p:cNvSpPr txBox="1"/>
            <p:nvPr/>
          </p:nvSpPr>
          <p:spPr>
            <a:xfrm>
              <a:off x="4811791" y="1358996"/>
              <a:ext cx="2559299" cy="12729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altLang="zh-CN" sz="2000">
                  <a:solidFill>
                    <a:srgbClr val="5B9BD5"/>
                  </a:solidFill>
                  <a:latin typeface="Calibri"/>
                </a:rPr>
                <a:t>Model structure designed in prior;</a:t>
              </a:r>
            </a:p>
            <a:p>
              <a:pPr algn="ctr"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altLang="zh-CN" sz="2000">
                  <a:solidFill>
                    <a:srgbClr val="5B9BD5"/>
                  </a:solidFill>
                  <a:latin typeface="Calibri"/>
                </a:rPr>
                <a:t>Parameters get updated during training</a:t>
              </a:r>
              <a:endParaRPr lang="zh-CN" altLang="en-US" sz="2000" err="1">
                <a:solidFill>
                  <a:srgbClr val="5B9BD5"/>
                </a:solidFill>
                <a:latin typeface="Calibri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9C5FC6D-6EA3-E1DB-840C-1BD32D19C82C}"/>
                </a:ext>
              </a:extLst>
            </p:cNvPr>
            <p:cNvSpPr txBox="1"/>
            <p:nvPr/>
          </p:nvSpPr>
          <p:spPr>
            <a:xfrm>
              <a:off x="7371090" y="4181442"/>
              <a:ext cx="3404128" cy="135193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altLang="zh-CN" sz="2000" dirty="0">
                  <a:solidFill>
                    <a:srgbClr val="E27F82"/>
                  </a:solidFill>
                  <a:latin typeface="Calibri"/>
                </a:rPr>
                <a:t>Loss: distance between predictions and labels; </a:t>
              </a:r>
            </a:p>
            <a:p>
              <a:pPr algn="ctr"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altLang="zh-CN" sz="2000" dirty="0">
                  <a:solidFill>
                    <a:srgbClr val="E27F82"/>
                  </a:solidFill>
                  <a:latin typeface="Calibri"/>
                </a:rPr>
                <a:t>Loss updates model parameters via gradient descent</a:t>
              </a:r>
              <a:endParaRPr lang="zh-CN" altLang="en-US" sz="2000" dirty="0">
                <a:solidFill>
                  <a:srgbClr val="E27F82"/>
                </a:solidFill>
                <a:latin typeface="Calibri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F374DE9-80B3-9D83-65F8-1649C9D4B5B4}"/>
              </a:ext>
            </a:extLst>
          </p:cNvPr>
          <p:cNvGrpSpPr/>
          <p:nvPr/>
        </p:nvGrpSpPr>
        <p:grpSpPr>
          <a:xfrm>
            <a:off x="1876985" y="1289458"/>
            <a:ext cx="8348194" cy="4196758"/>
            <a:chOff x="1876985" y="1291082"/>
            <a:chExt cx="8348194" cy="4196758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77F67BFC-E09E-453C-0AE7-BE6115045F9D}"/>
                </a:ext>
              </a:extLst>
            </p:cNvPr>
            <p:cNvSpPr/>
            <p:nvPr/>
          </p:nvSpPr>
          <p:spPr>
            <a:xfrm>
              <a:off x="4941252" y="2907581"/>
              <a:ext cx="2300379" cy="1042839"/>
            </a:xfrm>
            <a:prstGeom prst="roundRect">
              <a:avLst/>
            </a:prstGeom>
            <a:solidFill>
              <a:srgbClr val="5B9BD5"/>
            </a:solidFill>
            <a:ln>
              <a:noFill/>
            </a:ln>
            <a:effectLst/>
          </p:spPr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kern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rPr>
                <a:t>Neural network model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6A9B6B5A-045C-998D-0066-756A3436174D}"/>
                </a:ext>
              </a:extLst>
            </p:cNvPr>
            <p:cNvSpPr/>
            <p:nvPr/>
          </p:nvSpPr>
          <p:spPr>
            <a:xfrm>
              <a:off x="4941252" y="1291082"/>
              <a:ext cx="2300379" cy="1042839"/>
            </a:xfrm>
            <a:prstGeom prst="roundRect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kern="0">
                  <a:solidFill>
                    <a:prstClr val="white"/>
                  </a:solidFill>
                  <a:latin typeface="Calibri" panose="020F0502020204030204"/>
                </a:rPr>
                <a:t>Testing samples</a:t>
              </a: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14265A1A-75DB-9D19-1D04-C1EBFD192E57}"/>
                </a:ext>
              </a:extLst>
            </p:cNvPr>
            <p:cNvSpPr/>
            <p:nvPr/>
          </p:nvSpPr>
          <p:spPr>
            <a:xfrm>
              <a:off x="4941252" y="4445001"/>
              <a:ext cx="2300379" cy="1042839"/>
            </a:xfrm>
            <a:prstGeom prst="round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kern="0" dirty="0">
                  <a:solidFill>
                    <a:prstClr val="white"/>
                  </a:solidFill>
                  <a:latin typeface="Calibri" panose="020F0502020204030204"/>
                </a:rPr>
                <a:t>Results compared with label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71DF09B6-B763-60A0-4890-5E9EEADD5A5D}"/>
                </a:ext>
              </a:extLst>
            </p:cNvPr>
            <p:cNvCxnSpPr>
              <a:cxnSpLocks/>
              <a:stCxn id="29" idx="2"/>
              <a:endCxn id="26" idx="0"/>
            </p:cNvCxnSpPr>
            <p:nvPr/>
          </p:nvCxnSpPr>
          <p:spPr bwMode="auto">
            <a:xfrm>
              <a:off x="6091441" y="2333921"/>
              <a:ext cx="0" cy="57366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8CB98B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67951FE0-20FE-2B25-E5B2-227032BD5F5A}"/>
                </a:ext>
              </a:extLst>
            </p:cNvPr>
            <p:cNvCxnSpPr>
              <a:cxnSpLocks/>
              <a:stCxn id="26" idx="2"/>
              <a:endCxn id="30" idx="0"/>
            </p:cNvCxnSpPr>
            <p:nvPr/>
          </p:nvCxnSpPr>
          <p:spPr bwMode="auto">
            <a:xfrm>
              <a:off x="6091442" y="3950420"/>
              <a:ext cx="0" cy="494581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5B9BD5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DE4EFA7B-0877-370B-7560-21698CA9294A}"/>
                </a:ext>
              </a:extLst>
            </p:cNvPr>
            <p:cNvSpPr/>
            <p:nvPr/>
          </p:nvSpPr>
          <p:spPr>
            <a:xfrm>
              <a:off x="1876985" y="2907581"/>
              <a:ext cx="2300379" cy="1042839"/>
            </a:xfrm>
            <a:prstGeom prst="roundRect">
              <a:avLst/>
            </a:prstGeom>
            <a:solidFill>
              <a:srgbClr val="A8C39A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kern="0">
                  <a:solidFill>
                    <a:prstClr val="white"/>
                  </a:solidFill>
                  <a:latin typeface="Calibri" panose="020F0502020204030204"/>
                </a:rPr>
                <a:t>Training samples</a:t>
              </a: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E58858BB-4951-F3DA-A38A-B9F53B4C5A04}"/>
                </a:ext>
              </a:extLst>
            </p:cNvPr>
            <p:cNvSpPr/>
            <p:nvPr/>
          </p:nvSpPr>
          <p:spPr>
            <a:xfrm>
              <a:off x="7924800" y="2907581"/>
              <a:ext cx="2300379" cy="1042839"/>
            </a:xfrm>
            <a:prstGeom prst="roundRect">
              <a:avLst/>
            </a:prstGeom>
            <a:solidFill>
              <a:srgbClr val="E27F8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400" b="1" kern="0">
                  <a:solidFill>
                    <a:prstClr val="white"/>
                  </a:solidFill>
                  <a:latin typeface="Calibri" panose="020F0502020204030204"/>
                </a:rPr>
                <a:t>Loss calculation &amp; backward propagation</a:t>
              </a:r>
              <a:endParaRPr lang="en-US" altLang="zh-CN" sz="2400" b="1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9109FB30-8A87-BBF9-2105-626F5B3E24C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177364" y="3429000"/>
              <a:ext cx="763888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D4E2CE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36CF6CE0-6E98-D3D5-6017-64E62D0B14A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241631" y="3589638"/>
              <a:ext cx="683169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5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A4C2D115-13D9-FE72-B023-DD1926629349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241631" y="3274712"/>
              <a:ext cx="683169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3D2C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1584063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923C64CA-9431-2D93-0239-99C8DBCB5490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1390668" y="2849285"/>
                <a:ext cx="5360316" cy="2769561"/>
              </a:xfrm>
            </p:spPr>
            <p:txBody>
              <a:bodyPr/>
              <a:lstStyle/>
              <a:p>
                <a:r>
                  <a:rPr lang="en-US" dirty="0"/>
                  <a:t>Monolithic Active Pixel Senor (MAPS)</a:t>
                </a:r>
              </a:p>
              <a:p>
                <a:pPr lvl="1"/>
                <a:r>
                  <a:rPr lang="en-US" dirty="0"/>
                  <a:t>Widely applied for (cryo-)imaging and diffraction measurements</a:t>
                </a:r>
              </a:p>
              <a:p>
                <a:pPr lvl="2"/>
                <a:r>
                  <a:rPr lang="en-US" dirty="0"/>
                  <a:t>K2, Falcon…</a:t>
                </a:r>
              </a:p>
              <a:p>
                <a:pPr lvl="1"/>
                <a:r>
                  <a:rPr lang="en-US" dirty="0"/>
                  <a:t>Good spatial resolution</a:t>
                </a:r>
              </a:p>
              <a:p>
                <a:pPr lvl="2"/>
                <a:r>
                  <a:rPr lang="en-US" dirty="0"/>
                  <a:t>Pixel size usually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&lt;15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μm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Limited frame rate</a:t>
                </a:r>
              </a:p>
              <a:p>
                <a:pPr lvl="1"/>
                <a:r>
                  <a:rPr lang="en-US" dirty="0"/>
                  <a:t>Poor radiation hardness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923C64CA-9431-2D93-0239-99C8DBCB549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1390668" y="2849285"/>
                <a:ext cx="5360316" cy="2769561"/>
              </a:xfrm>
              <a:blipFill>
                <a:blip r:embed="rId3"/>
                <a:stretch>
                  <a:fillRect l="-3072" t="-2198" b="-153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E72527CC-43F5-BDE3-E12F-99A390358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Electron Detector for </a:t>
            </a:r>
            <a:r>
              <a:rPr lang="en-US" altLang="zh-CN" dirty="0"/>
              <a:t>Electron Microscope, the “resolution revolution”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B9F208-7C6A-7261-3094-A82976A24E8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CE97B11-27B8-430C-AC4B-C4871A013D8A}" type="slidenum">
              <a:rPr lang="zh-CN" altLang="en-US" smtClean="0"/>
              <a:pPr/>
              <a:t>2</a:t>
            </a:fld>
            <a:endParaRPr lang="zh-CN" altLang="en-US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B9BA47B0-24D0-996E-4114-3A41B03588A7}"/>
              </a:ext>
            </a:extLst>
          </p:cNvPr>
          <p:cNvSpPr txBox="1">
            <a:spLocks/>
          </p:cNvSpPr>
          <p:nvPr/>
        </p:nvSpPr>
        <p:spPr>
          <a:xfrm>
            <a:off x="2115376" y="4223548"/>
            <a:ext cx="5041900" cy="12702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37050" marR="0" indent="-237050" algn="l" defTabSz="121910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2267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4097" marR="0" indent="-237050" algn="l" defTabSz="121910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2267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614" marR="0" indent="-245517" algn="l" defTabSz="121910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2267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956663" marR="0" indent="-237050" algn="l" defTabSz="121910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2267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1193711" marR="0" indent="-237050" algn="l" defTabSz="121910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2267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432878" indent="-239167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1676275" indent="-243399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1915440" indent="-239167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2152490" indent="-23705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lvl="1"/>
            <a:endParaRPr lang="en-US" dirty="0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86BDB20-4915-52A7-2FF7-3E9A23FE8606}"/>
              </a:ext>
            </a:extLst>
          </p:cNvPr>
          <p:cNvGrpSpPr/>
          <p:nvPr/>
        </p:nvGrpSpPr>
        <p:grpSpPr>
          <a:xfrm>
            <a:off x="2499547" y="1631219"/>
            <a:ext cx="2395246" cy="907926"/>
            <a:chOff x="3073402" y="3118686"/>
            <a:chExt cx="2395246" cy="907926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DD8FFAA-B791-BBB4-2499-AC1EF64F8C05}"/>
                </a:ext>
              </a:extLst>
            </p:cNvPr>
            <p:cNvGrpSpPr/>
            <p:nvPr/>
          </p:nvGrpSpPr>
          <p:grpSpPr>
            <a:xfrm>
              <a:off x="3151955" y="3774532"/>
              <a:ext cx="2131252" cy="252080"/>
              <a:chOff x="3151955" y="3774532"/>
              <a:chExt cx="2131252" cy="252080"/>
            </a:xfrm>
          </p:grpSpPr>
          <p:sp>
            <p:nvSpPr>
              <p:cNvPr id="19" name="Rectangle: Rounded Corners 18" descr="FF ">
                <a:extLst>
                  <a:ext uri="{FF2B5EF4-FFF2-40B4-BE49-F238E27FC236}">
                    <a16:creationId xmlns:a16="http://schemas.microsoft.com/office/drawing/2014/main" id="{F3BF7D7C-7C8E-9822-DC0C-99CC23571943}"/>
                  </a:ext>
                  <a:ext uri="{C183D7F6-B498-43B3-948B-1728B52AA6E4}">
                    <adec:decorative xmlns:adec="http://schemas.microsoft.com/office/drawing/2017/decorative" val="0"/>
                  </a:ext>
                </a:extLst>
              </p:cNvPr>
              <p:cNvSpPr/>
              <p:nvPr/>
            </p:nvSpPr>
            <p:spPr bwMode="auto">
              <a:xfrm>
                <a:off x="3151955" y="3774532"/>
                <a:ext cx="2131252" cy="252080"/>
              </a:xfrm>
              <a:prstGeom prst="roundRect">
                <a:avLst/>
              </a:prstGeom>
              <a:solidFill>
                <a:srgbClr val="FED43E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B42A9CD9-F45B-E6A3-7DAA-9260D9EEAD18}"/>
                  </a:ext>
                </a:extLst>
              </p:cNvPr>
              <p:cNvSpPr/>
              <p:nvPr/>
            </p:nvSpPr>
            <p:spPr bwMode="auto">
              <a:xfrm>
                <a:off x="3342681" y="3776731"/>
                <a:ext cx="389060" cy="175647"/>
              </a:xfrm>
              <a:prstGeom prst="roundRect">
                <a:avLst>
                  <a:gd name="adj" fmla="val 50000"/>
                </a:avLst>
              </a:prstGeom>
              <a:solidFill>
                <a:srgbClr val="F5AD7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64EBFE74-6978-257A-7957-2F17E3EBB3EB}"/>
                  </a:ext>
                </a:extLst>
              </p:cNvPr>
              <p:cNvSpPr/>
              <p:nvPr/>
            </p:nvSpPr>
            <p:spPr bwMode="auto">
              <a:xfrm>
                <a:off x="4023669" y="3776731"/>
                <a:ext cx="389060" cy="175647"/>
              </a:xfrm>
              <a:prstGeom prst="roundRect">
                <a:avLst>
                  <a:gd name="adj" fmla="val 50000"/>
                </a:avLst>
              </a:prstGeom>
              <a:solidFill>
                <a:srgbClr val="F5AD7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3A99D91D-9D2D-D9FB-E06A-7D8EDCA81A8A}"/>
                  </a:ext>
                </a:extLst>
              </p:cNvPr>
              <p:cNvSpPr/>
              <p:nvPr/>
            </p:nvSpPr>
            <p:spPr bwMode="auto">
              <a:xfrm>
                <a:off x="4708785" y="3776731"/>
                <a:ext cx="389060" cy="175647"/>
              </a:xfrm>
              <a:prstGeom prst="roundRect">
                <a:avLst>
                  <a:gd name="adj" fmla="val 50000"/>
                </a:avLst>
              </a:prstGeom>
              <a:solidFill>
                <a:srgbClr val="F5AD7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9FD6C3D-30F3-6E6B-57F4-02B9AFC3E096}"/>
                </a:ext>
              </a:extLst>
            </p:cNvPr>
            <p:cNvSpPr txBox="1"/>
            <p:nvPr/>
          </p:nvSpPr>
          <p:spPr>
            <a:xfrm>
              <a:off x="3073402" y="3120515"/>
              <a:ext cx="97323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DCA00"/>
                  </a:solidFill>
                  <a:latin typeface="Times" charset="0"/>
                </a:rPr>
                <a:t>Sensor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6242A1D-1484-ED2B-D34E-5E86355A2788}"/>
                </a:ext>
              </a:extLst>
            </p:cNvPr>
            <p:cNvSpPr txBox="1"/>
            <p:nvPr/>
          </p:nvSpPr>
          <p:spPr>
            <a:xfrm>
              <a:off x="3997336" y="3118686"/>
              <a:ext cx="147131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rgbClr val="F5AD7F"/>
                  </a:solidFill>
                  <a:latin typeface="Times" charset="0"/>
                </a:rPr>
                <a:t>Electronics</a:t>
              </a:r>
              <a:endParaRPr lang="en-US" sz="2000" b="1" dirty="0">
                <a:solidFill>
                  <a:srgbClr val="F5AD7F"/>
                </a:solidFill>
                <a:latin typeface="Times" charset="0"/>
              </a:endParaRP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9521CD4A-2ECE-58B8-B557-E128A2FA4B9E}"/>
                </a:ext>
              </a:extLst>
            </p:cNvPr>
            <p:cNvCxnSpPr>
              <a:cxnSpLocks/>
              <a:stCxn id="29" idx="2"/>
            </p:cNvCxnSpPr>
            <p:nvPr/>
          </p:nvCxnSpPr>
          <p:spPr bwMode="auto">
            <a:xfrm>
              <a:off x="3560020" y="3520625"/>
              <a:ext cx="258452" cy="253907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DCA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96834263-ED20-1A00-3E62-88CBBA4F208E}"/>
                </a:ext>
              </a:extLst>
            </p:cNvPr>
            <p:cNvCxnSpPr>
              <a:cxnSpLocks/>
              <a:stCxn id="30" idx="2"/>
              <a:endCxn id="24" idx="0"/>
            </p:cNvCxnSpPr>
            <p:nvPr/>
          </p:nvCxnSpPr>
          <p:spPr bwMode="auto">
            <a:xfrm flipH="1">
              <a:off x="4218199" y="3518796"/>
              <a:ext cx="514793" cy="25793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5AD7F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0A649064-D85C-EEDA-A1F8-008D1A389DC0}"/>
                </a:ext>
              </a:extLst>
            </p:cNvPr>
            <p:cNvCxnSpPr>
              <a:cxnSpLocks/>
              <a:stCxn id="30" idx="2"/>
              <a:endCxn id="26" idx="0"/>
            </p:cNvCxnSpPr>
            <p:nvPr/>
          </p:nvCxnSpPr>
          <p:spPr bwMode="auto">
            <a:xfrm>
              <a:off x="4732992" y="3518796"/>
              <a:ext cx="170323" cy="25793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5AD7F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93F7B9E-31EE-6915-97F1-14DA807C4DB9}"/>
              </a:ext>
            </a:extLst>
          </p:cNvPr>
          <p:cNvGrpSpPr/>
          <p:nvPr/>
        </p:nvGrpSpPr>
        <p:grpSpPr>
          <a:xfrm>
            <a:off x="7894924" y="1561303"/>
            <a:ext cx="2052587" cy="1262161"/>
            <a:chOff x="7420233" y="3160876"/>
            <a:chExt cx="2052587" cy="1262161"/>
          </a:xfrm>
        </p:grpSpPr>
        <p:sp>
          <p:nvSpPr>
            <p:cNvPr id="10" name="Rectangle: Rounded Corners 9" descr="FF ">
              <a:extLst>
                <a:ext uri="{FF2B5EF4-FFF2-40B4-BE49-F238E27FC236}">
                  <a16:creationId xmlns:a16="http://schemas.microsoft.com/office/drawing/2014/main" id="{BBF9C515-DC8F-7F8B-68B9-770C62A8B7B7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/>
            <p:nvPr/>
          </p:nvSpPr>
          <p:spPr bwMode="auto">
            <a:xfrm>
              <a:off x="7420233" y="3160876"/>
              <a:ext cx="2052587" cy="655577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Times" charset="0"/>
                </a:rPr>
                <a:t>Sensor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A163EB0-F1E5-FFC6-3544-77819D1C904D}"/>
                </a:ext>
              </a:extLst>
            </p:cNvPr>
            <p:cNvSpPr/>
            <p:nvPr/>
          </p:nvSpPr>
          <p:spPr bwMode="auto">
            <a:xfrm>
              <a:off x="7420233" y="3992219"/>
              <a:ext cx="2052587" cy="430818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000" dirty="0">
                  <a:solidFill>
                    <a:schemeClr val="bg1"/>
                  </a:solidFill>
                  <a:latin typeface="Times" charset="0"/>
                </a:rPr>
                <a:t>Electronics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09788AB-AD36-A77B-95B2-EFFBA7D9E4CA}"/>
                </a:ext>
              </a:extLst>
            </p:cNvPr>
            <p:cNvSpPr/>
            <p:nvPr/>
          </p:nvSpPr>
          <p:spPr bwMode="auto">
            <a:xfrm>
              <a:off x="8314352" y="3820134"/>
              <a:ext cx="264348" cy="175647"/>
            </a:xfrm>
            <a:prstGeom prst="roundRect">
              <a:avLst>
                <a:gd name="adj" fmla="val 50000"/>
              </a:avLst>
            </a:prstGeom>
            <a:solidFill>
              <a:srgbClr val="B9B9B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9705BD58-ECB6-FE0A-D102-E86336C0864E}"/>
                </a:ext>
              </a:extLst>
            </p:cNvPr>
            <p:cNvSpPr/>
            <p:nvPr/>
          </p:nvSpPr>
          <p:spPr bwMode="auto">
            <a:xfrm>
              <a:off x="7602063" y="3820142"/>
              <a:ext cx="264348" cy="175647"/>
            </a:xfrm>
            <a:prstGeom prst="roundRect">
              <a:avLst>
                <a:gd name="adj" fmla="val 50000"/>
              </a:avLst>
            </a:prstGeom>
            <a:solidFill>
              <a:srgbClr val="B9B9B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66425CC-72BF-6082-134F-7576A4018193}"/>
                </a:ext>
              </a:extLst>
            </p:cNvPr>
            <p:cNvSpPr/>
            <p:nvPr/>
          </p:nvSpPr>
          <p:spPr bwMode="auto">
            <a:xfrm>
              <a:off x="9026641" y="3819233"/>
              <a:ext cx="264348" cy="175647"/>
            </a:xfrm>
            <a:prstGeom prst="roundRect">
              <a:avLst>
                <a:gd name="adj" fmla="val 50000"/>
              </a:avLst>
            </a:prstGeom>
            <a:solidFill>
              <a:srgbClr val="B9B9B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Content Placeholder 1">
                <a:extLst>
                  <a:ext uri="{FF2B5EF4-FFF2-40B4-BE49-F238E27FC236}">
                    <a16:creationId xmlns:a16="http://schemas.microsoft.com/office/drawing/2014/main" id="{5AA012DB-E985-FF3D-9FF6-B6491ABF162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54416" y="2849285"/>
                <a:ext cx="4854989" cy="3281120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237050" marR="0" indent="-237050" algn="l" defTabSz="1219108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Arial" panose="020B0604020202020204" pitchFamily="34" charset="0"/>
                  <a:buChar char="•"/>
                  <a:tabLst/>
                  <a:defRPr sz="2267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74097" marR="0" indent="-237050" algn="l" defTabSz="1219108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2267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19614" marR="0" indent="-245517" algn="l" defTabSz="1219108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2267" spc="0" baseline="0">
                    <a:solidFill>
                      <a:schemeClr val="tx1"/>
                    </a:solidFill>
                    <a:latin typeface="+mn-lt"/>
                    <a:ea typeface="ＭＳ Ｐゴシック" charset="-128"/>
                    <a:cs typeface="ＭＳ Ｐゴシック" charset="-128"/>
                  </a:defRPr>
                </a:lvl3pPr>
                <a:lvl4pPr marL="956663" marR="0" indent="-237050" algn="l" defTabSz="1219108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2267" kern="1200" spc="0" baseline="0">
                    <a:solidFill>
                      <a:schemeClr val="tx1"/>
                    </a:solidFill>
                    <a:latin typeface="+mn-lt"/>
                    <a:ea typeface="ＭＳ Ｐゴシック" charset="0"/>
                    <a:cs typeface="ＭＳ Ｐゴシック" charset="0"/>
                  </a:defRPr>
                </a:lvl4pPr>
                <a:lvl5pPr marL="1193711" marR="0" indent="-237050" algn="l" defTabSz="1219108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2267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ＭＳ Ｐゴシック" charset="0"/>
                  </a:defRPr>
                </a:lvl5pPr>
                <a:lvl6pPr marL="1432878" indent="-239167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Font typeface="Symbol" panose="05050102010706020507" pitchFamily="18" charset="2"/>
                  <a:buChar char="-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1676275" indent="-243399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Symbol" panose="05050102010706020507" pitchFamily="18" charset="2"/>
                  <a:buChar char="-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1915440" indent="-239167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Symbol" panose="05050102010706020507" pitchFamily="18" charset="2"/>
                  <a:buChar char="-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2152490" indent="-237050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Symbol" panose="05050102010706020507" pitchFamily="18" charset="2"/>
                  <a:buChar char="-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marL="237050" indent="-237050" defTabSz="1219108" eaLnBrk="1" fontAlgn="auto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2267" dirty="0">
                    <a:latin typeface="+mn-lt"/>
                    <a:ea typeface="+mn-ea"/>
                    <a:cs typeface="+mn-cs"/>
                  </a:rPr>
                  <a:t>Hybrid Pixel Detector (HPD)</a:t>
                </a:r>
              </a:p>
              <a:p>
                <a:pPr marL="474097" lvl="1" indent="-237050" defTabSz="1219108" eaLnBrk="1" fontAlgn="auto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</a:pPr>
                <a:r>
                  <a:rPr lang="en-US" sz="2267" dirty="0">
                    <a:latin typeface="+mn-lt"/>
                    <a:ea typeface="+mn-ea"/>
                    <a:cs typeface="+mn-cs"/>
                  </a:rPr>
                  <a:t>Getting popular for diffraction measurements</a:t>
                </a:r>
              </a:p>
              <a:p>
                <a:pPr lvl="2" indent="-237050"/>
                <a:r>
                  <a:rPr lang="en-US" dirty="0">
                    <a:ea typeface="+mn-ea"/>
                    <a:cs typeface="+mn-cs"/>
                  </a:rPr>
                  <a:t>Jungfrau, </a:t>
                </a:r>
                <a:r>
                  <a:rPr lang="en-US" dirty="0" err="1">
                    <a:ea typeface="+mn-ea"/>
                    <a:cs typeface="+mn-cs"/>
                  </a:rPr>
                  <a:t>Medipix</a:t>
                </a:r>
                <a:r>
                  <a:rPr lang="en-US" dirty="0">
                    <a:ea typeface="+mn-ea"/>
                    <a:cs typeface="+mn-cs"/>
                  </a:rPr>
                  <a:t>…</a:t>
                </a:r>
                <a:endParaRPr lang="en-US" dirty="0">
                  <a:latin typeface="+mn-lt"/>
                  <a:ea typeface="+mn-ea"/>
                  <a:cs typeface="+mn-cs"/>
                </a:endParaRPr>
              </a:p>
              <a:p>
                <a:pPr marL="474097" lvl="1" indent="-237050" defTabSz="1219108" eaLnBrk="1" fontAlgn="auto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</a:pPr>
                <a:r>
                  <a:rPr lang="en-US" sz="2267" dirty="0">
                    <a:latin typeface="+mn-lt"/>
                    <a:ea typeface="+mn-ea"/>
                    <a:cs typeface="+mn-cs"/>
                  </a:rPr>
                  <a:t>High dynamic range and frame rate</a:t>
                </a:r>
              </a:p>
              <a:p>
                <a:pPr marL="474097" lvl="1" indent="-237050" defTabSz="1219108" eaLnBrk="1" fontAlgn="auto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</a:pPr>
                <a:r>
                  <a:rPr lang="en-US" altLang="zh-CN" sz="2267" dirty="0">
                    <a:latin typeface="+mn-lt"/>
                    <a:ea typeface="+mn-ea"/>
                    <a:cs typeface="+mn-cs"/>
                  </a:rPr>
                  <a:t>Good</a:t>
                </a:r>
                <a:r>
                  <a:rPr lang="en-US" sz="2267" dirty="0">
                    <a:latin typeface="+mn-lt"/>
                    <a:ea typeface="+mn-ea"/>
                    <a:cs typeface="+mn-cs"/>
                  </a:rPr>
                  <a:t> radiation hardness</a:t>
                </a:r>
              </a:p>
              <a:p>
                <a:pPr marL="474097" lvl="1" indent="-237050" defTabSz="1219108" eaLnBrk="1" fontAlgn="auto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</a:pPr>
                <a:r>
                  <a:rPr lang="en-US" sz="2267" dirty="0">
                    <a:latin typeface="+mn-lt"/>
                    <a:ea typeface="+mn-ea"/>
                    <a:cs typeface="+mn-cs"/>
                  </a:rPr>
                  <a:t>Poor resolution</a:t>
                </a:r>
              </a:p>
              <a:p>
                <a:pPr marL="931285" lvl="2" indent="-237050" defTabSz="1219108" eaLnBrk="1" fontAlgn="auto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</a:pPr>
                <a:r>
                  <a:rPr lang="en-US" sz="2267" dirty="0">
                    <a:latin typeface="+mn-lt"/>
                    <a:ea typeface="+mn-ea"/>
                    <a:cs typeface="+mn-cs"/>
                  </a:rPr>
                  <a:t>Large pixel size usually </a:t>
                </a:r>
                <a14:m>
                  <m:oMath xmlns:m="http://schemas.openxmlformats.org/officeDocument/2006/math">
                    <m:r>
                      <a:rPr lang="en-US" sz="2267" b="0" i="1" smtClean="0"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≥55</m:t>
                    </m:r>
                    <m:r>
                      <a:rPr lang="en-US" sz="2267" b="0" i="0" smtClean="0"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m:rPr>
                        <m:sty m:val="p"/>
                      </m:rPr>
                      <a:rPr lang="en-US" sz="2267" b="0" i="0" smtClean="0">
                        <a:latin typeface="Cambria Math" panose="02040503050406030204" pitchFamily="18" charset="0"/>
                        <a:ea typeface="+mn-ea"/>
                        <a:cs typeface="+mn-cs"/>
                      </a:rPr>
                      <m:t>μm</m:t>
                    </m:r>
                  </m:oMath>
                </a14:m>
                <a:endParaRPr lang="en-US" sz="2267" dirty="0">
                  <a:ea typeface="+mn-ea"/>
                  <a:cs typeface="+mn-cs"/>
                </a:endParaRPr>
              </a:p>
              <a:p>
                <a:pPr marL="931285" lvl="2" indent="-237050" defTabSz="1219108" eaLnBrk="1" fontAlgn="auto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</a:pPr>
                <a:r>
                  <a:rPr lang="en-US" altLang="zh-CN" sz="2267" dirty="0">
                    <a:latin typeface="+mn-lt"/>
                    <a:ea typeface="+mn-ea"/>
                    <a:cs typeface="+mn-cs"/>
                  </a:rPr>
                  <a:t>Electron m</a:t>
                </a:r>
                <a:r>
                  <a:rPr lang="en-US" sz="2267" dirty="0">
                    <a:latin typeface="+mn-lt"/>
                    <a:ea typeface="+mn-ea"/>
                    <a:cs typeface="+mn-cs"/>
                  </a:rPr>
                  <a:t>ultiple scattering</a:t>
                </a:r>
              </a:p>
            </p:txBody>
          </p:sp>
        </mc:Choice>
        <mc:Fallback xmlns="">
          <p:sp>
            <p:nvSpPr>
              <p:cNvPr id="60" name="Content Placeholder 1">
                <a:extLst>
                  <a:ext uri="{FF2B5EF4-FFF2-40B4-BE49-F238E27FC236}">
                    <a16:creationId xmlns:a16="http://schemas.microsoft.com/office/drawing/2014/main" id="{5AA012DB-E985-FF3D-9FF6-B6491ABF16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4416" y="2849285"/>
                <a:ext cx="4854989" cy="3281120"/>
              </a:xfrm>
              <a:prstGeom prst="rect">
                <a:avLst/>
              </a:prstGeom>
              <a:blipFill>
                <a:blip r:embed="rId4"/>
                <a:stretch>
                  <a:fillRect l="-3388" t="-1855" b="-90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1" name="Group 60">
            <a:extLst>
              <a:ext uri="{FF2B5EF4-FFF2-40B4-BE49-F238E27FC236}">
                <a16:creationId xmlns:a16="http://schemas.microsoft.com/office/drawing/2014/main" id="{379F822C-E554-4588-6A15-8DBB4760AC4D}"/>
              </a:ext>
            </a:extLst>
          </p:cNvPr>
          <p:cNvGrpSpPr/>
          <p:nvPr/>
        </p:nvGrpSpPr>
        <p:grpSpPr>
          <a:xfrm>
            <a:off x="4443908" y="4054050"/>
            <a:ext cx="3964918" cy="2487218"/>
            <a:chOff x="5965000" y="722830"/>
            <a:chExt cx="2973688" cy="1865414"/>
          </a:xfrm>
        </p:grpSpPr>
        <p:graphicFrame>
          <p:nvGraphicFramePr>
            <p:cNvPr id="62" name="Chart 61">
              <a:extLst>
                <a:ext uri="{FF2B5EF4-FFF2-40B4-BE49-F238E27FC236}">
                  <a16:creationId xmlns:a16="http://schemas.microsoft.com/office/drawing/2014/main" id="{9F7EA5DB-81BB-883A-FD95-A0471F66F909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6248400" y="778504"/>
            <a:ext cx="2368885" cy="179324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E97B90A8-ED3E-0092-FC20-A0296D62981D}"/>
                </a:ext>
              </a:extLst>
            </p:cNvPr>
            <p:cNvSpPr txBox="1"/>
            <p:nvPr/>
          </p:nvSpPr>
          <p:spPr>
            <a:xfrm>
              <a:off x="5965000" y="1277353"/>
              <a:ext cx="785289" cy="3916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dirty="0">
                  <a:solidFill>
                    <a:srgbClr val="000000"/>
                  </a:solidFill>
                  <a:latin typeface="Calibri"/>
                </a:rPr>
                <a:t>Data availability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EC28F535-651A-380E-825F-AF29174332E4}"/>
                </a:ext>
              </a:extLst>
            </p:cNvPr>
            <p:cNvSpPr txBox="1"/>
            <p:nvPr/>
          </p:nvSpPr>
          <p:spPr>
            <a:xfrm>
              <a:off x="6925898" y="722831"/>
              <a:ext cx="1013888" cy="2809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dirty="0">
                  <a:solidFill>
                    <a:srgbClr val="000000"/>
                  </a:solidFill>
                  <a:latin typeface="Calibri"/>
                </a:rPr>
                <a:t>Resolution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160586F9-68AD-EA99-EEF5-BC48E7C2E8EC}"/>
                </a:ext>
              </a:extLst>
            </p:cNvPr>
            <p:cNvSpPr txBox="1"/>
            <p:nvPr/>
          </p:nvSpPr>
          <p:spPr>
            <a:xfrm>
              <a:off x="8153400" y="1277353"/>
              <a:ext cx="785288" cy="39160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dirty="0">
                  <a:solidFill>
                    <a:srgbClr val="000000"/>
                  </a:solidFill>
                  <a:latin typeface="Calibri"/>
                </a:rPr>
                <a:t>Radiation hardness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F24CEBE-A8FE-912B-AAF3-3DDA8A8F04A5}"/>
                </a:ext>
              </a:extLst>
            </p:cNvPr>
            <p:cNvSpPr txBox="1"/>
            <p:nvPr/>
          </p:nvSpPr>
          <p:spPr>
            <a:xfrm>
              <a:off x="6151635" y="2337848"/>
              <a:ext cx="958253" cy="2503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dirty="0">
                  <a:solidFill>
                    <a:srgbClr val="000000"/>
                  </a:solidFill>
                  <a:latin typeface="Calibri"/>
                </a:rPr>
                <a:t>Dynamic range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3C4C49C2-35DA-AF2B-16FC-723DE3F1EDAA}"/>
                </a:ext>
              </a:extLst>
            </p:cNvPr>
            <p:cNvSpPr txBox="1"/>
            <p:nvPr/>
          </p:nvSpPr>
          <p:spPr>
            <a:xfrm>
              <a:off x="7679325" y="2337848"/>
              <a:ext cx="785288" cy="2503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dirty="0">
                  <a:solidFill>
                    <a:srgbClr val="000000"/>
                  </a:solidFill>
                  <a:latin typeface="Calibri"/>
                </a:rPr>
                <a:t>Frame rate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9DBA257-61EE-7723-8B23-C27DB64A6BEC}"/>
                </a:ext>
              </a:extLst>
            </p:cNvPr>
            <p:cNvSpPr txBox="1"/>
            <p:nvPr/>
          </p:nvSpPr>
          <p:spPr>
            <a:xfrm>
              <a:off x="6110348" y="722830"/>
              <a:ext cx="737977" cy="42086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pPr algn="ctr"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altLang="zh-CN" b="1" dirty="0">
                  <a:solidFill>
                    <a:srgbClr val="518A42"/>
                  </a:solidFill>
                  <a:latin typeface="Calibri"/>
                </a:rPr>
                <a:t>MAPS</a:t>
              </a:r>
            </a:p>
            <a:p>
              <a:pPr algn="ctr"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b="1" dirty="0">
                  <a:solidFill>
                    <a:srgbClr val="405583"/>
                  </a:solidFill>
                  <a:latin typeface="Calibri"/>
                </a:rPr>
                <a:t>HPD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9362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32DBD6C9-B22A-143E-2482-628A89F50008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MÖNCH, a HPD with much smaller pixel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zh-CN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𝟐𝟓</m:t>
                    </m:r>
                    <m:r>
                      <a:rPr lang="en-US" altLang="zh-CN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𝛍</m:t>
                    </m:r>
                    <m:r>
                      <a:rPr lang="en-US" altLang="zh-CN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r>
                  <a:rPr lang="en-US" altLang="zh-CN" b="1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dirty="0"/>
                  <a:t>pitch,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400×400</m:t>
                    </m:r>
                  </m:oMath>
                </a14:m>
                <a:r>
                  <a:rPr lang="en-US" altLang="zh-CN" dirty="0"/>
                  <a:t> pixels per tile</a:t>
                </a:r>
              </a:p>
              <a:p>
                <a:pPr lvl="1"/>
                <a:r>
                  <a:rPr lang="en-US" altLang="zh-CN" dirty="0"/>
                  <a:t>Charge integration mode, up to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6 </m:t>
                    </m:r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kHz</m:t>
                    </m:r>
                  </m:oMath>
                </a14:m>
                <a:endParaRPr lang="en-US" altLang="zh-CN" dirty="0"/>
              </a:p>
              <a:p>
                <a:r>
                  <a:rPr lang="en-US" altLang="zh-CN" sz="2267" dirty="0">
                    <a:latin typeface="+mn-lt"/>
                    <a:ea typeface="+mn-ea"/>
                    <a:cs typeface="+mn-cs"/>
                  </a:rPr>
                  <a:t>While for multiple scattering</a:t>
                </a:r>
              </a:p>
              <a:p>
                <a:pPr lvl="1"/>
                <a:r>
                  <a:rPr lang="en-US" altLang="zh-CN" b="0" dirty="0">
                    <a:ea typeface="+mn-ea"/>
                    <a:cs typeface="+mn-cs"/>
                  </a:rPr>
                  <a:t>Poor resolution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E</m:t>
                    </m:r>
                    <m:r>
                      <a:rPr lang="en-US" altLang="zh-CN" b="0" i="0" smtClean="0">
                        <a:latin typeface="Cambria Math" panose="02040503050406030204" pitchFamily="18" charset="0"/>
                      </a:rPr>
                      <m:t>&gt;80</m:t>
                    </m:r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keV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32DBD6C9-B22A-143E-2482-628A89F5000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blipFill>
                <a:blip r:embed="rId3"/>
                <a:stretch>
                  <a:fillRect l="-3265" t="-1302" r="-290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7E8C18-436C-3884-A63F-E10FFFF86CD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CE97B11-27B8-430C-AC4B-C4871A013D8A}" type="slidenum">
              <a:rPr lang="zh-CN" altLang="en-US" smtClean="0"/>
              <a:pPr/>
              <a:t>3</a:t>
            </a:fld>
            <a:endParaRPr lang="zh-CN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5A03D96-675C-E595-256C-F31421B91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MÖNCH, towards a universal detector for diffraction and imaging</a:t>
            </a:r>
            <a:endParaRPr lang="zh-CN" alt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61EEA62-4D9B-706A-A80D-EB0FF3D9002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667505" y="1341441"/>
            <a:ext cx="5041900" cy="4679951"/>
          </a:xfrm>
        </p:spPr>
        <p:txBody>
          <a:bodyPr/>
          <a:lstStyle/>
          <a:p>
            <a:r>
              <a:rPr lang="en-US" altLang="zh-CN" b="1" dirty="0"/>
              <a:t>Deep learning </a:t>
            </a:r>
            <a:r>
              <a:rPr lang="en-US" altLang="zh-CN" dirty="0"/>
              <a:t>to reconstruct position</a:t>
            </a:r>
          </a:p>
          <a:p>
            <a:pPr lvl="1"/>
            <a:r>
              <a:rPr lang="en-US" altLang="zh-CN" dirty="0"/>
              <a:t>From the complex pattern to learn</a:t>
            </a:r>
          </a:p>
          <a:p>
            <a:pPr lvl="2"/>
            <a:r>
              <a:rPr lang="en-US" altLang="zh-CN" dirty="0"/>
              <a:t>Nature of energy deposition</a:t>
            </a:r>
          </a:p>
          <a:p>
            <a:pPr lvl="2"/>
            <a:r>
              <a:rPr lang="en-US" altLang="zh-CN" dirty="0"/>
              <a:t>Charge diffusion</a:t>
            </a:r>
          </a:p>
          <a:p>
            <a:pPr lvl="1"/>
            <a:r>
              <a:rPr lang="en-US" altLang="zh-CN" dirty="0"/>
              <a:t>Lead an equivalent smaller pixel size</a:t>
            </a:r>
            <a:endParaRPr lang="zh-CN" alt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5E83361-8C4B-A8F5-6762-B6A5E1782630}"/>
              </a:ext>
            </a:extLst>
          </p:cNvPr>
          <p:cNvGrpSpPr/>
          <p:nvPr/>
        </p:nvGrpSpPr>
        <p:grpSpPr>
          <a:xfrm>
            <a:off x="7047932" y="3830376"/>
            <a:ext cx="3964917" cy="2553768"/>
            <a:chOff x="6913441" y="3429000"/>
            <a:chExt cx="3964917" cy="255376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790E8DA-B0B6-1E15-F905-C9ECDAFB187E}"/>
                </a:ext>
              </a:extLst>
            </p:cNvPr>
            <p:cNvGrpSpPr/>
            <p:nvPr/>
          </p:nvGrpSpPr>
          <p:grpSpPr>
            <a:xfrm>
              <a:off x="6913441" y="3429000"/>
              <a:ext cx="3964917" cy="2553768"/>
              <a:chOff x="6976833" y="976833"/>
              <a:chExt cx="3964917" cy="2553768"/>
            </a:xfrm>
          </p:grpSpPr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D342729D-290A-7238-738C-D98DFADC24C5}"/>
                  </a:ext>
                </a:extLst>
              </p:cNvPr>
              <p:cNvCxnSpPr>
                <a:cxnSpLocks/>
                <a:endCxn id="12" idx="1"/>
              </p:cNvCxnSpPr>
              <p:nvPr/>
            </p:nvCxnSpPr>
            <p:spPr bwMode="auto">
              <a:xfrm flipV="1">
                <a:off x="8975375" y="1260401"/>
                <a:ext cx="942453" cy="28356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542F6CC-E483-70FF-997D-3EB8BC2D1C5B}"/>
                  </a:ext>
                </a:extLst>
              </p:cNvPr>
              <p:cNvSpPr txBox="1"/>
              <p:nvPr/>
            </p:nvSpPr>
            <p:spPr>
              <a:xfrm>
                <a:off x="9917829" y="976833"/>
                <a:ext cx="1023921" cy="5671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:r>
                  <a:rPr lang="en-US" sz="1867" dirty="0">
                    <a:solidFill>
                      <a:srgbClr val="0070C0"/>
                    </a:solidFill>
                    <a:latin typeface="Calibri"/>
                  </a:rPr>
                  <a:t>Deep learning?</a:t>
                </a: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B6F6483-B42E-DDC5-6D9C-FBA0809001B9}"/>
                  </a:ext>
                </a:extLst>
              </p:cNvPr>
              <p:cNvGrpSpPr/>
              <p:nvPr/>
            </p:nvGrpSpPr>
            <p:grpSpPr>
              <a:xfrm>
                <a:off x="7354699" y="1043384"/>
                <a:ext cx="3587051" cy="2487217"/>
                <a:chOff x="6248400" y="722831"/>
                <a:chExt cx="2690288" cy="1865413"/>
              </a:xfrm>
            </p:grpSpPr>
            <p:graphicFrame>
              <p:nvGraphicFramePr>
                <p:cNvPr id="16" name="Chart 15">
                  <a:extLst>
                    <a:ext uri="{FF2B5EF4-FFF2-40B4-BE49-F238E27FC236}">
                      <a16:creationId xmlns:a16="http://schemas.microsoft.com/office/drawing/2014/main" id="{645E7FC8-BEEC-3799-B873-BEF6FD5AB2A4}"/>
                    </a:ext>
                  </a:extLst>
                </p:cNvPr>
                <p:cNvGraphicFramePr>
                  <a:graphicFrameLocks/>
                </p:cNvGraphicFramePr>
                <p:nvPr/>
              </p:nvGraphicFramePr>
              <p:xfrm>
                <a:off x="6248400" y="778504"/>
                <a:ext cx="2368885" cy="1793246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4"/>
                </a:graphicData>
              </a:graphic>
            </p:graphicFrame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1187E51B-E7A5-A845-BC40-C7643E416A02}"/>
                    </a:ext>
                  </a:extLst>
                </p:cNvPr>
                <p:cNvSpPr txBox="1"/>
                <p:nvPr/>
              </p:nvSpPr>
              <p:spPr>
                <a:xfrm>
                  <a:off x="6925898" y="722831"/>
                  <a:ext cx="1013888" cy="2809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noAutofit/>
                </a:bodyPr>
                <a:lstStyle/>
                <a:p>
                  <a:pPr algn="ctr" eaLnBrk="1" hangingPunct="1">
                    <a:lnSpc>
                      <a:spcPct val="110000"/>
                    </a:lnSpc>
                    <a:spcBef>
                      <a:spcPct val="0"/>
                    </a:spcBef>
                    <a:buClr>
                      <a:srgbClr val="000000"/>
                    </a:buClr>
                  </a:pPr>
                  <a:r>
                    <a:rPr lang="en-US" dirty="0">
                      <a:solidFill>
                        <a:srgbClr val="000000"/>
                      </a:solidFill>
                      <a:latin typeface="Calibri"/>
                    </a:rPr>
                    <a:t>Resolution</a:t>
                  </a: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D4A0415C-6F08-6786-B567-1AE11216CF71}"/>
                    </a:ext>
                  </a:extLst>
                </p:cNvPr>
                <p:cNvSpPr txBox="1"/>
                <p:nvPr/>
              </p:nvSpPr>
              <p:spPr>
                <a:xfrm>
                  <a:off x="8153400" y="1277353"/>
                  <a:ext cx="785288" cy="39160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noAutofit/>
                </a:bodyPr>
                <a:lstStyle/>
                <a:p>
                  <a:pPr algn="ctr" eaLnBrk="1" hangingPunct="1">
                    <a:lnSpc>
                      <a:spcPct val="110000"/>
                    </a:lnSpc>
                    <a:spcBef>
                      <a:spcPct val="0"/>
                    </a:spcBef>
                    <a:buClr>
                      <a:srgbClr val="000000"/>
                    </a:buClr>
                  </a:pPr>
                  <a:r>
                    <a:rPr lang="en-US" dirty="0">
                      <a:solidFill>
                        <a:srgbClr val="000000"/>
                      </a:solidFill>
                      <a:latin typeface="Calibri"/>
                    </a:rPr>
                    <a:t>Radiation hardness</a:t>
                  </a: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FDEAF8C8-6049-A24D-EA52-1424ED88E7A5}"/>
                    </a:ext>
                  </a:extLst>
                </p:cNvPr>
                <p:cNvSpPr txBox="1"/>
                <p:nvPr/>
              </p:nvSpPr>
              <p:spPr>
                <a:xfrm>
                  <a:off x="7679325" y="2337848"/>
                  <a:ext cx="785288" cy="25039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noAutofit/>
                </a:bodyPr>
                <a:lstStyle/>
                <a:p>
                  <a:pPr algn="ctr" eaLnBrk="1" hangingPunct="1">
                    <a:lnSpc>
                      <a:spcPct val="110000"/>
                    </a:lnSpc>
                    <a:spcBef>
                      <a:spcPct val="0"/>
                    </a:spcBef>
                    <a:buClr>
                      <a:srgbClr val="000000"/>
                    </a:buClr>
                  </a:pPr>
                  <a:r>
                    <a:rPr lang="en-US" dirty="0">
                      <a:solidFill>
                        <a:srgbClr val="000000"/>
                      </a:solidFill>
                      <a:latin typeface="Calibri"/>
                    </a:rPr>
                    <a:t>Frame rate</a:t>
                  </a:r>
                </a:p>
              </p:txBody>
            </p:sp>
          </p:grp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D5160CF-1119-782F-2029-BFD48FE7BFB2}"/>
                  </a:ext>
                </a:extLst>
              </p:cNvPr>
              <p:cNvSpPr txBox="1"/>
              <p:nvPr/>
            </p:nvSpPr>
            <p:spPr>
              <a:xfrm>
                <a:off x="7225678" y="3196740"/>
                <a:ext cx="1277671" cy="33386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:r>
                  <a:rPr lang="en-US" dirty="0">
                    <a:solidFill>
                      <a:srgbClr val="000000"/>
                    </a:solidFill>
                    <a:latin typeface="Calibri"/>
                  </a:rPr>
                  <a:t>Dynamic range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094CC8E-77AA-3E1C-6915-E199882A78DA}"/>
                  </a:ext>
                </a:extLst>
              </p:cNvPr>
              <p:cNvSpPr txBox="1"/>
              <p:nvPr/>
            </p:nvSpPr>
            <p:spPr>
              <a:xfrm>
                <a:off x="6976833" y="1782747"/>
                <a:ext cx="1047052" cy="5221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:r>
                  <a:rPr lang="en-US" dirty="0">
                    <a:solidFill>
                      <a:srgbClr val="000000"/>
                    </a:solidFill>
                    <a:latin typeface="Calibri"/>
                  </a:rPr>
                  <a:t>Data availability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CAE55A8-0F58-063B-167C-DC6597C564F2}"/>
                </a:ext>
              </a:extLst>
            </p:cNvPr>
            <p:cNvSpPr txBox="1"/>
            <p:nvPr/>
          </p:nvSpPr>
          <p:spPr>
            <a:xfrm>
              <a:off x="7162286" y="3434983"/>
              <a:ext cx="983969" cy="56115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pPr algn="ctr"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altLang="zh-CN" b="1" dirty="0">
                  <a:solidFill>
                    <a:srgbClr val="518A42"/>
                  </a:solidFill>
                  <a:latin typeface="Calibri"/>
                </a:rPr>
                <a:t>MAPS</a:t>
              </a:r>
            </a:p>
            <a:p>
              <a:pPr algn="ctr"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b="1" dirty="0">
                  <a:solidFill>
                    <a:srgbClr val="405583"/>
                  </a:solidFill>
                  <a:latin typeface="Calibri"/>
                </a:rPr>
                <a:t>HPD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55D64EBA-352B-B90B-0F9B-7163644AF7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0" b="7121"/>
          <a:stretch/>
        </p:blipFill>
        <p:spPr>
          <a:xfrm>
            <a:off x="1390658" y="3154309"/>
            <a:ext cx="5299858" cy="296396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515646B-058D-55F9-4BDD-28A4B087C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0" r="16820"/>
          <a:stretch/>
        </p:blipFill>
        <p:spPr bwMode="auto">
          <a:xfrm>
            <a:off x="6667505" y="1399109"/>
            <a:ext cx="4903261" cy="4922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A hand holding a small circuit board&#10;&#10;Description automatically generated">
            <a:extLst>
              <a:ext uri="{FF2B5EF4-FFF2-40B4-BE49-F238E27FC236}">
                <a16:creationId xmlns:a16="http://schemas.microsoft.com/office/drawing/2014/main" id="{890466D3-C59A-ABB8-53D4-F0E186FCF5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9" t="8034" r="10014" b="9028"/>
          <a:stretch/>
        </p:blipFill>
        <p:spPr>
          <a:xfrm>
            <a:off x="6552877" y="1622986"/>
            <a:ext cx="5156528" cy="435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7650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EEACADC-8905-1A7E-CAEB-8828EC158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members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A33998-222C-4476-294C-DE31D17BE79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CE97B11-27B8-430C-AC4B-C4871A013D8A}" type="slidenum">
              <a:rPr lang="zh-CN" altLang="en-US" smtClean="0"/>
              <a:pPr/>
              <a:t>4</a:t>
            </a:fld>
            <a:endParaRPr lang="zh-CN" altLang="en-US"/>
          </a:p>
        </p:txBody>
      </p:sp>
      <p:pic>
        <p:nvPicPr>
          <p:cNvPr id="1028" name="Picture 4" descr="Photo of Elisabeth Müller">
            <a:extLst>
              <a:ext uri="{FF2B5EF4-FFF2-40B4-BE49-F238E27FC236}">
                <a16:creationId xmlns:a16="http://schemas.microsoft.com/office/drawing/2014/main" id="{B1CA6639-5295-E5ED-2E55-FA1DA980D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996" y="3660390"/>
            <a:ext cx="1251305" cy="1696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hoto of Emiliya Poghosyan">
            <a:extLst>
              <a:ext uri="{FF2B5EF4-FFF2-40B4-BE49-F238E27FC236}">
                <a16:creationId xmlns:a16="http://schemas.microsoft.com/office/drawing/2014/main" id="{842A4B8F-0C4A-C55C-9FFF-60D26CE7C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568" y="3660390"/>
            <a:ext cx="1215958" cy="1696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33B187-2B4F-1B3F-E980-2A35FB8587E3}"/>
              </a:ext>
            </a:extLst>
          </p:cNvPr>
          <p:cNvSpPr txBox="1"/>
          <p:nvPr/>
        </p:nvSpPr>
        <p:spPr>
          <a:xfrm>
            <a:off x="8650186" y="1987292"/>
            <a:ext cx="2491621" cy="94466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altLang="zh-CN" sz="2000" dirty="0">
                <a:solidFill>
                  <a:srgbClr val="000000"/>
                </a:solidFill>
                <a:latin typeface="Calibri"/>
              </a:rPr>
              <a:t>PSI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altLang="zh-CN" sz="2000" dirty="0">
                <a:solidFill>
                  <a:srgbClr val="000000"/>
                </a:solidFill>
                <a:latin typeface="Calibri"/>
              </a:rPr>
              <a:t>Photon Science Division Detector group </a:t>
            </a:r>
            <a:endParaRPr lang="zh-CN" altLang="en-US" sz="2000" dirty="0" err="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06B71E-79C5-CC27-4672-D8552E25C6B5}"/>
              </a:ext>
            </a:extLst>
          </p:cNvPr>
          <p:cNvSpPr txBox="1"/>
          <p:nvPr/>
        </p:nvSpPr>
        <p:spPr>
          <a:xfrm>
            <a:off x="5033933" y="1992631"/>
            <a:ext cx="2391508" cy="9446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altLang="de-DE" sz="2000" dirty="0">
                <a:solidFill>
                  <a:schemeClr val="tx2"/>
                </a:solidFill>
                <a:latin typeface="+mn-lt"/>
              </a:rPr>
              <a:t>PSI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altLang="de-DE" sz="2000" dirty="0">
                <a:solidFill>
                  <a:schemeClr val="tx2"/>
                </a:solidFill>
                <a:latin typeface="+mn-lt"/>
              </a:rPr>
              <a:t>Electron Microscope  Facility group</a:t>
            </a:r>
            <a:endParaRPr lang="zh-CN" altLang="en-US" sz="2000" dirty="0" err="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FFC3EA-4ADD-045F-00A8-21129D1AF69C}"/>
              </a:ext>
            </a:extLst>
          </p:cNvPr>
          <p:cNvSpPr txBox="1"/>
          <p:nvPr/>
        </p:nvSpPr>
        <p:spPr>
          <a:xfrm>
            <a:off x="1452317" y="1987292"/>
            <a:ext cx="2391508" cy="9446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altLang="de-DE" sz="2000" dirty="0">
                <a:solidFill>
                  <a:schemeClr val="tx2"/>
                </a:solidFill>
                <a:latin typeface="+mn-lt"/>
              </a:rPr>
              <a:t>Swiss Data Science Center (SDSC) and 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altLang="de-DE" sz="2000" dirty="0">
                <a:solidFill>
                  <a:schemeClr val="tx2"/>
                </a:solidFill>
                <a:latin typeface="+mn-lt"/>
              </a:rPr>
              <a:t>SDSC hub @ PSI</a:t>
            </a:r>
          </a:p>
        </p:txBody>
      </p:sp>
      <p:pic>
        <p:nvPicPr>
          <p:cNvPr id="1032" name="Picture 8" descr="Barba">
            <a:extLst>
              <a:ext uri="{FF2B5EF4-FFF2-40B4-BE49-F238E27FC236}">
                <a16:creationId xmlns:a16="http://schemas.microsoft.com/office/drawing/2014/main" id="{AB8F2B9B-E42E-B511-6BBC-3B2B72149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994" y="4709708"/>
            <a:ext cx="1062086" cy="1559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827D069C-872D-D045-5BB4-CAC14E20B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101" y="3054092"/>
            <a:ext cx="1165702" cy="1559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1A4BF4-0FE4-BBDC-7FD5-00D20E7D679B}"/>
              </a:ext>
            </a:extLst>
          </p:cNvPr>
          <p:cNvSpPr txBox="1"/>
          <p:nvPr/>
        </p:nvSpPr>
        <p:spPr>
          <a:xfrm>
            <a:off x="1390658" y="1333500"/>
            <a:ext cx="9678058" cy="10668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37050" indent="-237050" eaLnBrk="1" hangingPunct="1">
              <a:lnSpc>
                <a:spcPct val="110000"/>
              </a:lnSpc>
              <a:spcBef>
                <a:spcPct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267" dirty="0">
                <a:latin typeface="+mn-lt"/>
                <a:ea typeface="+mn-ea"/>
                <a:cs typeface="+mn-cs"/>
              </a:rPr>
              <a:t>Funded as a Swiss Data Science Center(SDSC) project (</a:t>
            </a:r>
            <a:r>
              <a:rPr lang="en-US" sz="2267" dirty="0">
                <a:latin typeface="+mn-lt"/>
                <a:ea typeface="+mn-ea"/>
                <a:cs typeface="+mn-cs"/>
                <a:hlinkClick r:id="rId6"/>
              </a:rPr>
              <a:t>link</a:t>
            </a:r>
            <a:r>
              <a:rPr lang="en-US" sz="2267" dirty="0">
                <a:latin typeface="+mn-lt"/>
                <a:ea typeface="+mn-ea"/>
                <a:cs typeface="+mn-cs"/>
              </a:rPr>
              <a:t>)</a:t>
            </a:r>
          </a:p>
        </p:txBody>
      </p:sp>
      <p:pic>
        <p:nvPicPr>
          <p:cNvPr id="8" name="Picture 2" descr="Photo of Anna Bergamaschi">
            <a:extLst>
              <a:ext uri="{FF2B5EF4-FFF2-40B4-BE49-F238E27FC236}">
                <a16:creationId xmlns:a16="http://schemas.microsoft.com/office/drawing/2014/main" id="{BCBD8169-BF5C-BB45-4B78-1506D6184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017" y="3054092"/>
            <a:ext cx="1115225" cy="1454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EDD8D63E-3F85-5521-9505-0A16ABA2B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385" y="328750"/>
            <a:ext cx="1594733" cy="43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88E5AA-46A4-AFC2-A0DB-3B66134C993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7767" b="5255"/>
          <a:stretch/>
        </p:blipFill>
        <p:spPr>
          <a:xfrm>
            <a:off x="9895996" y="3054091"/>
            <a:ext cx="1115224" cy="1454641"/>
          </a:xfrm>
          <a:prstGeom prst="rect">
            <a:avLst/>
          </a:prstGeom>
        </p:spPr>
      </p:pic>
      <p:pic>
        <p:nvPicPr>
          <p:cNvPr id="12" name="Picture 11" descr="A person wearing glasses and a blue shirt&#10;&#10;Description automatically generated with medium confidence">
            <a:extLst>
              <a:ext uri="{FF2B5EF4-FFF2-40B4-BE49-F238E27FC236}">
                <a16:creationId xmlns:a16="http://schemas.microsoft.com/office/drawing/2014/main" id="{ECCD73F2-C746-E948-C5AA-C964A614FBB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4"/>
          <a:stretch/>
        </p:blipFill>
        <p:spPr>
          <a:xfrm>
            <a:off x="9895996" y="4797179"/>
            <a:ext cx="1115224" cy="1454641"/>
          </a:xfrm>
          <a:prstGeom prst="rect">
            <a:avLst/>
          </a:prstGeom>
        </p:spPr>
      </p:pic>
      <p:pic>
        <p:nvPicPr>
          <p:cNvPr id="13" name="Picture 12" descr="A person wearing sunglasses and a lanyard&#10;&#10;Description automatically generated with medium confidence">
            <a:extLst>
              <a:ext uri="{FF2B5EF4-FFF2-40B4-BE49-F238E27FC236}">
                <a16:creationId xmlns:a16="http://schemas.microsoft.com/office/drawing/2014/main" id="{E6C8765C-1AE7-9C5D-A918-35FC7CA4E8E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2" t="17897" r="20752" b="24880"/>
          <a:stretch/>
        </p:blipFill>
        <p:spPr>
          <a:xfrm>
            <a:off x="8587017" y="4797179"/>
            <a:ext cx="1115225" cy="145464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3CD029F-9CFE-6C0D-7CF0-505195C812AE}"/>
              </a:ext>
            </a:extLst>
          </p:cNvPr>
          <p:cNvSpPr txBox="1"/>
          <p:nvPr/>
        </p:nvSpPr>
        <p:spPr>
          <a:xfrm>
            <a:off x="1478073" y="5064687"/>
            <a:ext cx="12680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Dr. Carl Remlinger</a:t>
            </a:r>
          </a:p>
        </p:txBody>
      </p:sp>
    </p:spTree>
    <p:extLst>
      <p:ext uri="{BB962C8B-B14F-4D97-AF65-F5344CB8AC3E}">
        <p14:creationId xmlns:p14="http://schemas.microsoft.com/office/powerpoint/2010/main" val="338115130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2C4002B-D9EC-3BBE-43D6-E289FE1AFD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390658" y="1333500"/>
            <a:ext cx="5041900" cy="4687893"/>
          </a:xfrm>
        </p:spPr>
        <p:txBody>
          <a:bodyPr/>
          <a:lstStyle/>
          <a:p>
            <a:r>
              <a:rPr lang="en-US" altLang="zh-CN" dirty="0"/>
              <a:t>Deep learning development</a:t>
            </a:r>
          </a:p>
          <a:p>
            <a:pPr lvl="1"/>
            <a:r>
              <a:rPr lang="en-US" altLang="zh-CN" dirty="0"/>
              <a:t>Neural network candidate models</a:t>
            </a:r>
          </a:p>
          <a:p>
            <a:pPr lvl="2"/>
            <a:r>
              <a:rPr lang="en-US" altLang="zh-CN" dirty="0">
                <a:solidFill>
                  <a:srgbClr val="405583"/>
                </a:solidFill>
              </a:rPr>
              <a:t>A baseline model </a:t>
            </a:r>
            <a:r>
              <a:rPr lang="en-US" altLang="zh-CN" dirty="0"/>
              <a:t>(results discussed in this report)</a:t>
            </a:r>
          </a:p>
          <a:p>
            <a:pPr lvl="2"/>
            <a:r>
              <a:rPr lang="en-US" altLang="zh-CN" dirty="0"/>
              <a:t>Auto-encoder</a:t>
            </a:r>
          </a:p>
          <a:p>
            <a:pPr lvl="2"/>
            <a:r>
              <a:rPr lang="en-US" altLang="zh-CN" dirty="0">
                <a:solidFill>
                  <a:srgbClr val="405583"/>
                </a:solidFill>
              </a:rPr>
              <a:t>…</a:t>
            </a:r>
          </a:p>
          <a:p>
            <a:pPr lvl="1"/>
            <a:r>
              <a:rPr lang="en-US" altLang="zh-CN" dirty="0"/>
              <a:t>Samples preparation</a:t>
            </a:r>
          </a:p>
          <a:p>
            <a:pPr lvl="2"/>
            <a:r>
              <a:rPr lang="en-US" altLang="zh-CN" dirty="0">
                <a:solidFill>
                  <a:srgbClr val="197418"/>
                </a:solidFill>
              </a:rPr>
              <a:t>Simulation</a:t>
            </a:r>
            <a:r>
              <a:rPr lang="en-US" altLang="zh-CN" dirty="0"/>
              <a:t> and </a:t>
            </a:r>
            <a:r>
              <a:rPr lang="en-US" altLang="zh-CN" dirty="0">
                <a:solidFill>
                  <a:srgbClr val="197418"/>
                </a:solidFill>
              </a:rPr>
              <a:t>measurement</a:t>
            </a:r>
          </a:p>
          <a:p>
            <a:pPr lvl="2"/>
            <a:r>
              <a:rPr lang="en-US" altLang="zh-CN" dirty="0"/>
              <a:t>Key: </a:t>
            </a:r>
            <a:r>
              <a:rPr lang="en-US" altLang="zh-CN" dirty="0">
                <a:solidFill>
                  <a:srgbClr val="197418"/>
                </a:solidFill>
              </a:rPr>
              <a:t>the ground truth impact point</a:t>
            </a:r>
          </a:p>
          <a:p>
            <a:pPr lvl="1"/>
            <a:endParaRPr lang="zh-CN" alt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A320F8-5B2D-DD67-2CDC-69F5F1078D7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CE97B11-27B8-430C-AC4B-C4871A013D8A}" type="slidenum">
              <a:rPr lang="zh-CN" altLang="en-US" smtClean="0"/>
              <a:pPr/>
              <a:t>5</a:t>
            </a:fld>
            <a:endParaRPr lang="zh-CN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F8E036F-940C-6389-8184-A386564FE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Project overview</a:t>
            </a:r>
            <a:endParaRPr lang="zh-CN" altLang="en-US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1F76A1B3-224E-D1E9-72B4-7CA40EC3A40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671742" y="1329935"/>
            <a:ext cx="5041900" cy="4687892"/>
          </a:xfrm>
        </p:spPr>
        <p:txBody>
          <a:bodyPr/>
          <a:lstStyle/>
          <a:p>
            <a:r>
              <a:rPr lang="en-US" altLang="zh-CN" dirty="0"/>
              <a:t>Characterization</a:t>
            </a:r>
          </a:p>
          <a:p>
            <a:pPr lvl="1"/>
            <a:r>
              <a:rPr lang="en-US" altLang="zh-CN" dirty="0"/>
              <a:t>Spatial resolution</a:t>
            </a:r>
          </a:p>
          <a:p>
            <a:pPr lvl="1"/>
            <a:r>
              <a:rPr lang="en-US" altLang="zh-CN" dirty="0"/>
              <a:t>Detective quantum efficiency</a:t>
            </a:r>
          </a:p>
          <a:p>
            <a:pPr lvl="1"/>
            <a:r>
              <a:rPr lang="en-US" altLang="zh-CN" dirty="0"/>
              <a:t>Standard sample imaging</a:t>
            </a:r>
          </a:p>
          <a:p>
            <a:pPr lvl="1"/>
            <a:endParaRPr lang="en-US" altLang="zh-CN" dirty="0"/>
          </a:p>
          <a:p>
            <a:r>
              <a:rPr lang="en-US" altLang="zh-CN" dirty="0"/>
              <a:t>Deployment &amp; dissemination</a:t>
            </a:r>
          </a:p>
          <a:p>
            <a:pPr lvl="1"/>
            <a:r>
              <a:rPr lang="en-US" altLang="zh-CN" dirty="0"/>
              <a:t>Data processing pipeline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1909542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CDDB9ACF-0915-934D-6BB2-6F323C8E5809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6096001" y="1341443"/>
                <a:ext cx="5791199" cy="5028111"/>
              </a:xfrm>
            </p:spPr>
            <p:txBody>
              <a:bodyPr/>
              <a:lstStyle/>
              <a:p>
                <a:r>
                  <a:rPr lang="en-US" altLang="zh-CN" dirty="0">
                    <a:solidFill>
                      <a:srgbClr val="197418"/>
                    </a:solidFill>
                    <a:ea typeface="ＭＳ Ｐゴシック" charset="-128"/>
                  </a:rPr>
                  <a:t>Input</a:t>
                </a:r>
                <a:r>
                  <a:rPr lang="en-US" altLang="zh-CN" dirty="0"/>
                  <a:t>: readout pattern and features</a:t>
                </a:r>
              </a:p>
              <a:p>
                <a:r>
                  <a:rPr lang="en-US" altLang="zh-CN" dirty="0"/>
                  <a:t>Backbone model for readout patterns</a:t>
                </a:r>
              </a:p>
              <a:p>
                <a:pPr lvl="1"/>
                <a:r>
                  <a:rPr lang="en-US" altLang="zh-CN" dirty="0">
                    <a:solidFill>
                      <a:srgbClr val="405583"/>
                    </a:solidFill>
                    <a:ea typeface="ＭＳ Ｐゴシック" charset="-128"/>
                  </a:rPr>
                  <a:t>7 Convolutional Neural Network(CNN) </a:t>
                </a:r>
              </a:p>
              <a:p>
                <a:pPr lvl="2"/>
                <a:r>
                  <a:rPr lang="en-US" altLang="zh-CN" dirty="0">
                    <a:solidFill>
                      <a:srgbClr val="405583"/>
                    </a:solidFill>
                    <a:ea typeface="ＭＳ Ｐゴシック" charset="-128"/>
                  </a:rPr>
                  <a:t>Kernel size 3; 64 outpu</a:t>
                </a:r>
                <a:r>
                  <a:rPr lang="en-US" altLang="zh-CN" dirty="0">
                    <a:solidFill>
                      <a:srgbClr val="405583"/>
                    </a:solidFill>
                  </a:rPr>
                  <a:t>t channels</a:t>
                </a:r>
                <a:endParaRPr lang="en-US" altLang="zh-CN" dirty="0">
                  <a:solidFill>
                    <a:srgbClr val="405583"/>
                  </a:solidFill>
                  <a:ea typeface="ＭＳ Ｐゴシック" charset="-128"/>
                </a:endParaRPr>
              </a:p>
              <a:p>
                <a:pPr lvl="1"/>
                <a:r>
                  <a:rPr lang="en-US" altLang="zh-CN" dirty="0">
                    <a:solidFill>
                      <a:srgbClr val="405583"/>
                    </a:solidFill>
                    <a:ea typeface="ＭＳ Ｐゴシック" charset="-128"/>
                  </a:rPr>
                  <a:t>One Fully Connected(FC) layer</a:t>
                </a:r>
                <a:endParaRPr lang="en-US" altLang="zh-CN" dirty="0"/>
              </a:p>
              <a:p>
                <a:r>
                  <a:rPr lang="en-US" altLang="zh-CN" dirty="0"/>
                  <a:t>Feature model for manually extracted features</a:t>
                </a:r>
              </a:p>
              <a:p>
                <a:pPr lvl="1"/>
                <a:r>
                  <a:rPr lang="en-US" altLang="zh-CN" dirty="0">
                    <a:solidFill>
                      <a:srgbClr val="405583"/>
                    </a:solidFill>
                    <a:ea typeface="ＭＳ Ｐゴシック" charset="-128"/>
                  </a:rPr>
                  <a:t>One FC layer</a:t>
                </a:r>
              </a:p>
              <a:p>
                <a:pPr lvl="2"/>
                <a:r>
                  <a:rPr lang="en-US" altLang="zh-CN" dirty="0">
                    <a:solidFill>
                      <a:srgbClr val="405583"/>
                    </a:solidFill>
                    <a:ea typeface="ＭＳ Ｐゴシック" charset="-128"/>
                  </a:rPr>
                  <a:t>7 features: cluster size, nominal energy …</a:t>
                </a:r>
                <a:endParaRPr lang="en-US" altLang="zh-CN" dirty="0"/>
              </a:p>
              <a:p>
                <a:r>
                  <a:rPr lang="en-US" altLang="zh-CN" dirty="0"/>
                  <a:t>Model size:</a:t>
                </a:r>
                <a14:m>
                  <m:oMath xmlns:m="http://schemas.openxmlformats.org/officeDocument/2006/math">
                    <m:r>
                      <a:rPr lang="en-US" altLang="zh-CN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600</m:t>
                    </m:r>
                    <m:r>
                      <m:rPr>
                        <m:sty m:val="p"/>
                      </m:rPr>
                      <a:rPr lang="en-US" altLang="zh-CN">
                        <a:latin typeface="Cambria Math" panose="02040503050406030204" pitchFamily="18" charset="0"/>
                      </a:rPr>
                      <m:t>k</m:t>
                    </m:r>
                  </m:oMath>
                </a14:m>
                <a:r>
                  <a:rPr lang="en-US" altLang="zh-CN" dirty="0"/>
                  <a:t> parameters</a:t>
                </a:r>
              </a:p>
              <a:p>
                <a:pPr lvl="1"/>
                <a:r>
                  <a:rPr lang="en-US" altLang="zh-CN" dirty="0"/>
                  <a:t>Training takes a few hours on a RTX4090 GPU</a:t>
                </a:r>
              </a:p>
              <a:p>
                <a:r>
                  <a:rPr lang="en-US" altLang="zh-CN" dirty="0"/>
                  <a:t>Optimizer: Stochastic Gradient Descent implemented in PyTorch</a:t>
                </a:r>
              </a:p>
              <a:p>
                <a:r>
                  <a:rPr lang="en-US" altLang="zh-CN" dirty="0"/>
                  <a:t>Loss function: Squared Error Loss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CDDB9ACF-0915-934D-6BB2-6F323C8E580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6096001" y="1341443"/>
                <a:ext cx="5791199" cy="5028111"/>
              </a:xfrm>
              <a:blipFill>
                <a:blip r:embed="rId3"/>
                <a:stretch>
                  <a:fillRect l="-2842" t="-1212" r="-2000" b="-14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581B3EC4-9572-7C4C-A7FB-017F8F9BD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Baseline neural network model</a:t>
            </a:r>
            <a:endParaRPr lang="zh-CN" altLang="en-US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D67A253-CE88-A568-AE16-C87FE5688AE2}"/>
              </a:ext>
            </a:extLst>
          </p:cNvPr>
          <p:cNvGrpSpPr/>
          <p:nvPr/>
        </p:nvGrpSpPr>
        <p:grpSpPr>
          <a:xfrm>
            <a:off x="386920" y="1328667"/>
            <a:ext cx="5661551" cy="5151840"/>
            <a:chOff x="386920" y="1328667"/>
            <a:chExt cx="5661551" cy="515184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E154C996-DBD1-E609-1565-11110F42C157}"/>
                </a:ext>
              </a:extLst>
            </p:cNvPr>
            <p:cNvGrpSpPr/>
            <p:nvPr/>
          </p:nvGrpSpPr>
          <p:grpSpPr>
            <a:xfrm>
              <a:off x="1792247" y="1328667"/>
              <a:ext cx="3749678" cy="5151840"/>
              <a:chOff x="1344185" y="1201725"/>
              <a:chExt cx="2812258" cy="3863876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1CEF5AD7-1ACB-4E32-2B08-22943609BCCA}"/>
                  </a:ext>
                </a:extLst>
              </p:cNvPr>
              <p:cNvGrpSpPr/>
              <p:nvPr/>
            </p:nvGrpSpPr>
            <p:grpSpPr>
              <a:xfrm>
                <a:off x="1344185" y="1201725"/>
                <a:ext cx="2812258" cy="3863876"/>
                <a:chOff x="8813514" y="1987463"/>
                <a:chExt cx="3052977" cy="4123049"/>
              </a:xfrm>
            </p:grpSpPr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891CD161-8914-0974-3CF8-0C97EE6B2DB3}"/>
                    </a:ext>
                  </a:extLst>
                </p:cNvPr>
                <p:cNvSpPr/>
                <p:nvPr/>
              </p:nvSpPr>
              <p:spPr>
                <a:xfrm>
                  <a:off x="8885556" y="1987463"/>
                  <a:ext cx="1192374" cy="588271"/>
                </a:xfrm>
                <a:prstGeom prst="rect">
                  <a:avLst/>
                </a:prstGeom>
                <a:solidFill>
                  <a:srgbClr val="70AD47">
                    <a:lumMod val="20000"/>
                    <a:lumOff val="80000"/>
                  </a:srgbClr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>
                  <a:outerShdw blurRad="63500" sx="102000" sy="102000" algn="ctr" rotWithShape="0">
                    <a:prstClr val="black">
                      <a:alpha val="3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algn="ctr" defTabSz="609585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altLang="zh-CN" sz="2400" kern="0" dirty="0">
                      <a:solidFill>
                        <a:prstClr val="black"/>
                      </a:solidFill>
                      <a:latin typeface="Calibri" panose="020F0502020204030204"/>
                      <a:ea typeface="+mn-ea"/>
                      <a:cs typeface="+mn-cs"/>
                    </a:rPr>
                    <a:t>Readout pattern</a:t>
                  </a:r>
                  <a:endParaRPr lang="en-US" sz="2400" kern="0" dirty="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55D168E5-5654-9E6B-CFCE-20CC3626335A}"/>
                    </a:ext>
                  </a:extLst>
                </p:cNvPr>
                <p:cNvSpPr/>
                <p:nvPr/>
              </p:nvSpPr>
              <p:spPr>
                <a:xfrm>
                  <a:off x="8813514" y="2832951"/>
                  <a:ext cx="1336453" cy="260063"/>
                </a:xfrm>
                <a:prstGeom prst="rect">
                  <a:avLst/>
                </a:prstGeom>
                <a:solidFill>
                  <a:srgbClr val="DAE3F3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>
                  <a:outerShdw blurRad="63500" sx="102000" sy="102000" algn="ctr" rotWithShape="0">
                    <a:prstClr val="black">
                      <a:alpha val="3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algn="ctr" defTabSz="609585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2400" kern="0" dirty="0">
                      <a:solidFill>
                        <a:prstClr val="black"/>
                      </a:solidFill>
                      <a:latin typeface="Calibri" panose="020F0502020204030204"/>
                      <a:ea typeface="+mn-ea"/>
                      <a:cs typeface="+mn-cs"/>
                    </a:rPr>
                    <a:t>CNN</a:t>
                  </a:r>
                </a:p>
              </p:txBody>
            </p:sp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C3B9A9AC-1D70-CEC4-BDD4-EF1ADFB7BF1C}"/>
                    </a:ext>
                  </a:extLst>
                </p:cNvPr>
                <p:cNvSpPr/>
                <p:nvPr/>
              </p:nvSpPr>
              <p:spPr>
                <a:xfrm>
                  <a:off x="8813516" y="3210899"/>
                  <a:ext cx="1336453" cy="260064"/>
                </a:xfrm>
                <a:prstGeom prst="rect">
                  <a:avLst/>
                </a:prstGeom>
                <a:solidFill>
                  <a:srgbClr val="DAE3F3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>
                  <a:outerShdw blurRad="63500" sx="102000" sy="102000" algn="ctr" rotWithShape="0">
                    <a:prstClr val="black">
                      <a:alpha val="3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algn="ctr" defTabSz="609585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2400" kern="0" dirty="0">
                      <a:solidFill>
                        <a:prstClr val="black"/>
                      </a:solidFill>
                      <a:latin typeface="Calibri" panose="020F0502020204030204"/>
                      <a:ea typeface="+mn-ea"/>
                      <a:cs typeface="+mn-cs"/>
                    </a:rPr>
                    <a:t>CNN</a:t>
                  </a:r>
                </a:p>
              </p:txBody>
            </p:sp>
            <p:cxnSp>
              <p:nvCxnSpPr>
                <p:cNvPr id="10" name="Straight Arrow Connector 9">
                  <a:extLst>
                    <a:ext uri="{FF2B5EF4-FFF2-40B4-BE49-F238E27FC236}">
                      <a16:creationId xmlns:a16="http://schemas.microsoft.com/office/drawing/2014/main" id="{E8308B75-DCF3-EB96-84F1-3C53E92AAB11}"/>
                    </a:ext>
                  </a:extLst>
                </p:cNvPr>
                <p:cNvCxnSpPr>
                  <a:cxnSpLocks/>
                  <a:stCxn id="7" idx="2"/>
                  <a:endCxn id="8" idx="0"/>
                </p:cNvCxnSpPr>
                <p:nvPr/>
              </p:nvCxnSpPr>
              <p:spPr>
                <a:xfrm>
                  <a:off x="9481741" y="3093014"/>
                  <a:ext cx="2" cy="117885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  <a:miter lim="800000"/>
                  <a:tailEnd type="triangle"/>
                </a:ln>
                <a:effectLst>
                  <a:outerShdw blurRad="63500" sx="102000" sy="102000" algn="ctr" rotWithShape="0">
                    <a:prstClr val="black">
                      <a:alpha val="30000"/>
                    </a:prstClr>
                  </a:outerShdw>
                </a:effectLst>
              </p:spPr>
            </p:cxnSp>
            <p:cxnSp>
              <p:nvCxnSpPr>
                <p:cNvPr id="11" name="Straight Arrow Connector 10">
                  <a:extLst>
                    <a:ext uri="{FF2B5EF4-FFF2-40B4-BE49-F238E27FC236}">
                      <a16:creationId xmlns:a16="http://schemas.microsoft.com/office/drawing/2014/main" id="{E8D7A709-9592-BB3F-E562-B9F34D8E5481}"/>
                    </a:ext>
                  </a:extLst>
                </p:cNvPr>
                <p:cNvCxnSpPr>
                  <a:cxnSpLocks/>
                  <a:stCxn id="8" idx="2"/>
                  <a:endCxn id="35" idx="0"/>
                </p:cNvCxnSpPr>
                <p:nvPr/>
              </p:nvCxnSpPr>
              <p:spPr>
                <a:xfrm>
                  <a:off x="9481743" y="3470963"/>
                  <a:ext cx="1221" cy="148211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  <a:miter lim="800000"/>
                  <a:tailEnd type="triangle"/>
                </a:ln>
                <a:effectLst>
                  <a:outerShdw blurRad="63500" sx="102000" sy="102000" algn="ctr" rotWithShape="0">
                    <a:prstClr val="black">
                      <a:alpha val="30000"/>
                    </a:prstClr>
                  </a:outerShdw>
                </a:effectLst>
              </p:spPr>
            </p:cxnSp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E01B39C8-22B3-D171-9901-EE41523F8F01}"/>
                    </a:ext>
                  </a:extLst>
                </p:cNvPr>
                <p:cNvSpPr/>
                <p:nvPr/>
              </p:nvSpPr>
              <p:spPr>
                <a:xfrm>
                  <a:off x="10674117" y="1987463"/>
                  <a:ext cx="1192374" cy="588271"/>
                </a:xfrm>
                <a:prstGeom prst="rect">
                  <a:avLst/>
                </a:prstGeom>
                <a:solidFill>
                  <a:srgbClr val="70AD47">
                    <a:lumMod val="20000"/>
                    <a:lumOff val="80000"/>
                  </a:srgbClr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>
                  <a:outerShdw blurRad="63500" sx="102000" sy="102000" algn="ctr" rotWithShape="0">
                    <a:prstClr val="black">
                      <a:alpha val="3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algn="ctr" defTabSz="609585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2400" kern="0" dirty="0">
                      <a:solidFill>
                        <a:prstClr val="black"/>
                      </a:solidFill>
                      <a:latin typeface="Calibri" panose="020F0502020204030204"/>
                      <a:ea typeface="+mn-ea"/>
                      <a:cs typeface="+mn-cs"/>
                    </a:rPr>
                    <a:t>Features</a:t>
                  </a:r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D75F9D0E-4478-F763-ECBF-0DEE22F0E666}"/>
                    </a:ext>
                  </a:extLst>
                </p:cNvPr>
                <p:cNvSpPr/>
                <p:nvPr/>
              </p:nvSpPr>
              <p:spPr>
                <a:xfrm>
                  <a:off x="10809104" y="3619173"/>
                  <a:ext cx="922401" cy="260063"/>
                </a:xfrm>
                <a:prstGeom prst="rect">
                  <a:avLst/>
                </a:prstGeom>
                <a:solidFill>
                  <a:srgbClr val="DAE3F3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>
                  <a:outerShdw blurRad="63500" sx="102000" sy="102000" algn="ctr" rotWithShape="0">
                    <a:prstClr val="black">
                      <a:alpha val="3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algn="ctr" defTabSz="609585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2400" kern="0" dirty="0">
                      <a:solidFill>
                        <a:prstClr val="black"/>
                      </a:solidFill>
                      <a:latin typeface="Calibri" panose="020F0502020204030204"/>
                      <a:ea typeface="+mn-ea"/>
                      <a:cs typeface="+mn-cs"/>
                    </a:rPr>
                    <a:t>FC</a:t>
                  </a:r>
                </a:p>
              </p:txBody>
            </p:sp>
            <p:cxnSp>
              <p:nvCxnSpPr>
                <p:cNvPr id="14" name="Straight Arrow Connector 13">
                  <a:extLst>
                    <a:ext uri="{FF2B5EF4-FFF2-40B4-BE49-F238E27FC236}">
                      <a16:creationId xmlns:a16="http://schemas.microsoft.com/office/drawing/2014/main" id="{1CAAF0E5-EB5D-1EA2-0CCE-015F8EA16AED}"/>
                    </a:ext>
                  </a:extLst>
                </p:cNvPr>
                <p:cNvCxnSpPr>
                  <a:cxnSpLocks/>
                  <a:stCxn id="6" idx="2"/>
                  <a:endCxn id="7" idx="0"/>
                </p:cNvCxnSpPr>
                <p:nvPr/>
              </p:nvCxnSpPr>
              <p:spPr>
                <a:xfrm flipH="1">
                  <a:off x="9481741" y="2575734"/>
                  <a:ext cx="2" cy="257218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  <a:miter lim="800000"/>
                  <a:tailEnd type="triangle"/>
                </a:ln>
                <a:effectLst>
                  <a:outerShdw blurRad="63500" sx="102000" sy="102000" algn="ctr" rotWithShape="0">
                    <a:prstClr val="black">
                      <a:alpha val="30000"/>
                    </a:prstClr>
                  </a:outerShdw>
                </a:effectLst>
              </p:spPr>
            </p:cxnSp>
            <p:cxnSp>
              <p:nvCxnSpPr>
                <p:cNvPr id="15" name="Straight Arrow Connector 14">
                  <a:extLst>
                    <a:ext uri="{FF2B5EF4-FFF2-40B4-BE49-F238E27FC236}">
                      <a16:creationId xmlns:a16="http://schemas.microsoft.com/office/drawing/2014/main" id="{BC9DF986-00B5-ADC1-76C3-98971D781ADC}"/>
                    </a:ext>
                  </a:extLst>
                </p:cNvPr>
                <p:cNvCxnSpPr>
                  <a:cxnSpLocks/>
                  <a:stCxn id="12" idx="2"/>
                  <a:endCxn id="13" idx="0"/>
                </p:cNvCxnSpPr>
                <p:nvPr/>
              </p:nvCxnSpPr>
              <p:spPr>
                <a:xfrm>
                  <a:off x="11270304" y="2575734"/>
                  <a:ext cx="0" cy="1043439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  <a:miter lim="800000"/>
                  <a:tailEnd type="triangle"/>
                </a:ln>
                <a:effectLst>
                  <a:outerShdw blurRad="63500" sx="102000" sy="102000" algn="ctr" rotWithShape="0">
                    <a:prstClr val="black">
                      <a:alpha val="30000"/>
                    </a:prstClr>
                  </a:outerShdw>
                </a:effectLst>
              </p:spPr>
            </p:cxn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343A538A-8EBA-F3D5-AFE1-6938A5DB8442}"/>
                    </a:ext>
                  </a:extLst>
                </p:cNvPr>
                <p:cNvSpPr/>
                <p:nvPr/>
              </p:nvSpPr>
              <p:spPr>
                <a:xfrm>
                  <a:off x="8819649" y="4739604"/>
                  <a:ext cx="1334011" cy="260673"/>
                </a:xfrm>
                <a:prstGeom prst="rect">
                  <a:avLst/>
                </a:prstGeom>
                <a:solidFill>
                  <a:srgbClr val="DAE3F3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>
                  <a:outerShdw blurRad="63500" sx="102000" sy="102000" algn="ctr" rotWithShape="0">
                    <a:prstClr val="black">
                      <a:alpha val="3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algn="ctr" defTabSz="609585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2400" kern="0" dirty="0">
                      <a:solidFill>
                        <a:prstClr val="black"/>
                      </a:solidFill>
                      <a:latin typeface="Calibri" panose="020F0502020204030204"/>
                      <a:ea typeface="+mn-ea"/>
                      <a:cs typeface="+mn-cs"/>
                    </a:rPr>
                    <a:t>FC</a:t>
                  </a:r>
                </a:p>
              </p:txBody>
            </p:sp>
            <p:cxnSp>
              <p:nvCxnSpPr>
                <p:cNvPr id="17" name="Connector: Elbow 16">
                  <a:extLst>
                    <a:ext uri="{FF2B5EF4-FFF2-40B4-BE49-F238E27FC236}">
                      <a16:creationId xmlns:a16="http://schemas.microsoft.com/office/drawing/2014/main" id="{3F88D8CD-F5B1-DB69-0242-A702C1BDB9E4}"/>
                    </a:ext>
                  </a:extLst>
                </p:cNvPr>
                <p:cNvCxnSpPr>
                  <a:cxnSpLocks/>
                  <a:stCxn id="13" idx="2"/>
                  <a:endCxn id="16" idx="3"/>
                </p:cNvCxnSpPr>
                <p:nvPr/>
              </p:nvCxnSpPr>
              <p:spPr>
                <a:xfrm rot="5400000">
                  <a:off x="10216630" y="3816266"/>
                  <a:ext cx="990705" cy="1116644"/>
                </a:xfrm>
                <a:prstGeom prst="bentConnector2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  <a:miter lim="800000"/>
                  <a:tailEnd type="triangle"/>
                </a:ln>
                <a:effectLst>
                  <a:outerShdw blurRad="63500" sx="102000" sy="102000" algn="ctr" rotWithShape="0">
                    <a:prstClr val="black">
                      <a:alpha val="30000"/>
                    </a:prstClr>
                  </a:outerShdw>
                </a:effectLst>
              </p:spPr>
            </p:cxnSp>
            <p:cxnSp>
              <p:nvCxnSpPr>
                <p:cNvPr id="18" name="Straight Arrow Connector 17">
                  <a:extLst>
                    <a:ext uri="{FF2B5EF4-FFF2-40B4-BE49-F238E27FC236}">
                      <a16:creationId xmlns:a16="http://schemas.microsoft.com/office/drawing/2014/main" id="{2A9F78C5-E0A6-9560-5BB5-23DCE3D8476A}"/>
                    </a:ext>
                  </a:extLst>
                </p:cNvPr>
                <p:cNvCxnSpPr>
                  <a:cxnSpLocks/>
                  <a:endCxn id="16" idx="0"/>
                </p:cNvCxnSpPr>
                <p:nvPr/>
              </p:nvCxnSpPr>
              <p:spPr>
                <a:xfrm>
                  <a:off x="9480730" y="4588493"/>
                  <a:ext cx="5924" cy="151111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  <a:miter lim="800000"/>
                  <a:tailEnd type="triangle"/>
                </a:ln>
                <a:effectLst>
                  <a:outerShdw blurRad="63500" sx="102000" sy="102000" algn="ctr" rotWithShape="0">
                    <a:prstClr val="black">
                      <a:alpha val="30000"/>
                    </a:prstClr>
                  </a:outerShdw>
                </a:effectLst>
              </p:spPr>
            </p:cxnSp>
            <p:cxnSp>
              <p:nvCxnSpPr>
                <p:cNvPr id="19" name="Straight Arrow Connector 18">
                  <a:extLst>
                    <a:ext uri="{FF2B5EF4-FFF2-40B4-BE49-F238E27FC236}">
                      <a16:creationId xmlns:a16="http://schemas.microsoft.com/office/drawing/2014/main" id="{681D985F-E3E8-F3EE-FC30-2CFF5B24645E}"/>
                    </a:ext>
                  </a:extLst>
                </p:cNvPr>
                <p:cNvCxnSpPr>
                  <a:cxnSpLocks/>
                  <a:stCxn id="21" idx="2"/>
                  <a:endCxn id="20" idx="0"/>
                </p:cNvCxnSpPr>
                <p:nvPr/>
              </p:nvCxnSpPr>
              <p:spPr>
                <a:xfrm flipH="1">
                  <a:off x="9486654" y="5383252"/>
                  <a:ext cx="4704" cy="164135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  <a:miter lim="800000"/>
                  <a:tailEnd type="triangle"/>
                </a:ln>
                <a:effectLst>
                  <a:outerShdw blurRad="63500" sx="102000" sy="102000" algn="ctr" rotWithShape="0">
                    <a:prstClr val="black">
                      <a:alpha val="30000"/>
                    </a:prstClr>
                  </a:outerShdw>
                </a:effectLst>
              </p:spPr>
            </p:cxn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36EC47EB-1015-A1CC-E5A0-E81988A1BB07}"/>
                    </a:ext>
                  </a:extLst>
                </p:cNvPr>
                <p:cNvSpPr/>
                <p:nvPr/>
              </p:nvSpPr>
              <p:spPr>
                <a:xfrm>
                  <a:off x="8890467" y="5547387"/>
                  <a:ext cx="1192374" cy="563125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>
                  <a:outerShdw blurRad="63500" sx="102000" sy="102000" algn="ctr" rotWithShape="0">
                    <a:prstClr val="black">
                      <a:alpha val="3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algn="ctr" defTabSz="609585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2400" kern="0" dirty="0">
                      <a:solidFill>
                        <a:prstClr val="black"/>
                      </a:solidFill>
                      <a:latin typeface="Calibri" panose="020F0502020204030204"/>
                      <a:ea typeface="+mn-ea"/>
                      <a:cs typeface="+mn-cs"/>
                    </a:rPr>
                    <a:t>Impact</a:t>
                  </a:r>
                </a:p>
                <a:p>
                  <a:pPr algn="ctr" defTabSz="609585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2400" kern="0" dirty="0">
                      <a:solidFill>
                        <a:prstClr val="black"/>
                      </a:solidFill>
                      <a:latin typeface="Calibri" panose="020F0502020204030204"/>
                      <a:ea typeface="+mn-ea"/>
                      <a:cs typeface="+mn-cs"/>
                    </a:rPr>
                    <a:t>point</a:t>
                  </a:r>
                </a:p>
              </p:txBody>
            </p:sp>
          </p:grp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8D410CFA-D055-24BC-7232-BBBCB1A1FB19}"/>
                  </a:ext>
                </a:extLst>
              </p:cNvPr>
              <p:cNvSpPr/>
              <p:nvPr/>
            </p:nvSpPr>
            <p:spPr>
              <a:xfrm>
                <a:off x="1511946" y="4139758"/>
                <a:ext cx="913273" cy="244287"/>
              </a:xfrm>
              <a:prstGeom prst="rect">
                <a:avLst/>
              </a:prstGeom>
              <a:solidFill>
                <a:srgbClr val="DAE3F3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>
                <a:outerShdw blurRad="63500" sx="102000" sy="102000" algn="ctr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609585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400" kern="0" dirty="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rPr>
                  <a:t>FC</a:t>
                </a:r>
              </a:p>
            </p:txBody>
          </p: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13E3EFB6-6383-8936-2EF1-D3356948C778}"/>
                  </a:ext>
                </a:extLst>
              </p:cNvPr>
              <p:cNvCxnSpPr>
                <a:cxnSpLocks/>
                <a:stCxn id="16" idx="2"/>
                <a:endCxn id="21" idx="0"/>
              </p:cNvCxnSpPr>
              <p:nvPr/>
            </p:nvCxnSpPr>
            <p:spPr>
              <a:xfrm>
                <a:off x="1964250" y="4025144"/>
                <a:ext cx="4333" cy="114614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>
                <a:outerShdw blurRad="63500" sx="102000" sy="102000" algn="ctr" rotWithShape="0">
                  <a:prstClr val="black">
                    <a:alpha val="30000"/>
                  </a:prstClr>
                </a:outerShdw>
              </a:effectLst>
            </p:spPr>
          </p:cxn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D6A2F78-C8AB-E604-9D8A-1AA0AEE1E941}"/>
                  </a:ext>
                </a:extLst>
              </p:cNvPr>
              <p:cNvSpPr/>
              <p:nvPr/>
            </p:nvSpPr>
            <p:spPr>
              <a:xfrm>
                <a:off x="1344189" y="3105253"/>
                <a:ext cx="1231077" cy="243716"/>
              </a:xfrm>
              <a:prstGeom prst="rect">
                <a:avLst/>
              </a:prstGeom>
              <a:solidFill>
                <a:srgbClr val="DAE3F3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>
                <a:outerShdw blurRad="63500" sx="102000" sy="102000" algn="ctr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609585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400" kern="0" dirty="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rPr>
                  <a:t>CNN</a:t>
                </a:r>
              </a:p>
            </p:txBody>
          </p: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33D0B811-016E-621A-5263-1E632BAFE55B}"/>
                  </a:ext>
                </a:extLst>
              </p:cNvPr>
              <p:cNvCxnSpPr>
                <a:cxnSpLocks/>
                <a:stCxn id="35" idx="2"/>
                <a:endCxn id="27" idx="0"/>
              </p:cNvCxnSpPr>
              <p:nvPr/>
            </p:nvCxnSpPr>
            <p:spPr>
              <a:xfrm flipH="1">
                <a:off x="1959728" y="2975144"/>
                <a:ext cx="1124" cy="130109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>
                <a:outerShdw blurRad="63500" sx="102000" sy="102000" algn="ctr" rotWithShape="0">
                  <a:prstClr val="black">
                    <a:alpha val="30000"/>
                  </a:prstClr>
                </a:outerShdw>
              </a:effectLst>
            </p:spPr>
          </p:cxn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9A6A80B0-BAC9-8DCB-76C1-AE9D11E8EBAF}"/>
                  </a:ext>
                </a:extLst>
              </p:cNvPr>
              <p:cNvSpPr/>
              <p:nvPr/>
            </p:nvSpPr>
            <p:spPr>
              <a:xfrm>
                <a:off x="1345313" y="2730857"/>
                <a:ext cx="1231077" cy="244287"/>
              </a:xfrm>
              <a:prstGeom prst="rect">
                <a:avLst/>
              </a:prstGeom>
              <a:solidFill>
                <a:srgbClr val="DAE3F3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>
                <a:outerShdw blurRad="63500" sx="102000" sy="102000" algn="ctr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609585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133" kern="0" dirty="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rPr>
                  <a:t>…</a:t>
                </a:r>
              </a:p>
            </p:txBody>
          </p:sp>
        </p:grp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627D6D69-C8B3-8FC3-C545-D8B089243CEA}"/>
                </a:ext>
              </a:extLst>
            </p:cNvPr>
            <p:cNvCxnSpPr>
              <a:cxnSpLocks/>
              <a:stCxn id="27" idx="2"/>
              <a:endCxn id="53" idx="0"/>
            </p:cNvCxnSpPr>
            <p:nvPr/>
          </p:nvCxnSpPr>
          <p:spPr>
            <a:xfrm flipH="1">
              <a:off x="2608438" y="4191662"/>
              <a:ext cx="4532" cy="141454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>
              <a:outerShdw blurRad="63500" sx="102000" sy="102000" algn="ctr" rotWithShape="0">
                <a:prstClr val="black">
                  <a:alpha val="30000"/>
                </a:prstClr>
              </a:outerShdw>
            </a:effectLst>
          </p:spPr>
        </p:cxn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D507672C-0535-CBDD-BE57-22CB75C53CCA}"/>
                </a:ext>
              </a:extLst>
            </p:cNvPr>
            <p:cNvSpPr/>
            <p:nvPr/>
          </p:nvSpPr>
          <p:spPr>
            <a:xfrm>
              <a:off x="1787720" y="4333116"/>
              <a:ext cx="1641436" cy="325716"/>
            </a:xfrm>
            <a:prstGeom prst="rect">
              <a:avLst/>
            </a:prstGeom>
            <a:solidFill>
              <a:srgbClr val="DAE3F3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30000"/>
                </a:prstClr>
              </a:outerShdw>
            </a:effectLst>
          </p:spPr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kern="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CNN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6FE1AFE-2D25-1F89-045A-8AAE79FB2D67}"/>
                </a:ext>
              </a:extLst>
            </p:cNvPr>
            <p:cNvSpPr/>
            <p:nvPr/>
          </p:nvSpPr>
          <p:spPr bwMode="auto">
            <a:xfrm>
              <a:off x="1555750" y="2159000"/>
              <a:ext cx="2038923" cy="3536950"/>
            </a:xfrm>
            <a:custGeom>
              <a:avLst/>
              <a:gdLst>
                <a:gd name="connsiteX0" fmla="*/ 0 w 2038923"/>
                <a:gd name="connsiteY0" fmla="*/ 0 h 3536950"/>
                <a:gd name="connsiteX1" fmla="*/ 448563 w 2038923"/>
                <a:gd name="connsiteY1" fmla="*/ 0 h 3536950"/>
                <a:gd name="connsiteX2" fmla="*/ 937905 w 2038923"/>
                <a:gd name="connsiteY2" fmla="*/ 0 h 3536950"/>
                <a:gd name="connsiteX3" fmla="*/ 1488414 w 2038923"/>
                <a:gd name="connsiteY3" fmla="*/ 0 h 3536950"/>
                <a:gd name="connsiteX4" fmla="*/ 2038923 w 2038923"/>
                <a:gd name="connsiteY4" fmla="*/ 0 h 3536950"/>
                <a:gd name="connsiteX5" fmla="*/ 2038923 w 2038923"/>
                <a:gd name="connsiteY5" fmla="*/ 554122 h 3536950"/>
                <a:gd name="connsiteX6" fmla="*/ 2038923 w 2038923"/>
                <a:gd name="connsiteY6" fmla="*/ 1178983 h 3536950"/>
                <a:gd name="connsiteX7" fmla="*/ 2038923 w 2038923"/>
                <a:gd name="connsiteY7" fmla="*/ 1697736 h 3536950"/>
                <a:gd name="connsiteX8" fmla="*/ 2038923 w 2038923"/>
                <a:gd name="connsiteY8" fmla="*/ 2322597 h 3536950"/>
                <a:gd name="connsiteX9" fmla="*/ 2038923 w 2038923"/>
                <a:gd name="connsiteY9" fmla="*/ 2912089 h 3536950"/>
                <a:gd name="connsiteX10" fmla="*/ 2038923 w 2038923"/>
                <a:gd name="connsiteY10" fmla="*/ 3536950 h 3536950"/>
                <a:gd name="connsiteX11" fmla="*/ 1508803 w 2038923"/>
                <a:gd name="connsiteY11" fmla="*/ 3536950 h 3536950"/>
                <a:gd name="connsiteX12" fmla="*/ 1039851 w 2038923"/>
                <a:gd name="connsiteY12" fmla="*/ 3536950 h 3536950"/>
                <a:gd name="connsiteX13" fmla="*/ 489342 w 2038923"/>
                <a:gd name="connsiteY13" fmla="*/ 3536950 h 3536950"/>
                <a:gd name="connsiteX14" fmla="*/ 0 w 2038923"/>
                <a:gd name="connsiteY14" fmla="*/ 3536950 h 3536950"/>
                <a:gd name="connsiteX15" fmla="*/ 0 w 2038923"/>
                <a:gd name="connsiteY15" fmla="*/ 2982828 h 3536950"/>
                <a:gd name="connsiteX16" fmla="*/ 0 w 2038923"/>
                <a:gd name="connsiteY16" fmla="*/ 2322597 h 3536950"/>
                <a:gd name="connsiteX17" fmla="*/ 0 w 2038923"/>
                <a:gd name="connsiteY17" fmla="*/ 1768475 h 3536950"/>
                <a:gd name="connsiteX18" fmla="*/ 0 w 2038923"/>
                <a:gd name="connsiteY18" fmla="*/ 1108244 h 3536950"/>
                <a:gd name="connsiteX19" fmla="*/ 0 w 2038923"/>
                <a:gd name="connsiteY19" fmla="*/ 624861 h 3536950"/>
                <a:gd name="connsiteX20" fmla="*/ 0 w 2038923"/>
                <a:gd name="connsiteY20" fmla="*/ 0 h 353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38923" h="3536950" extrusionOk="0">
                  <a:moveTo>
                    <a:pt x="0" y="0"/>
                  </a:moveTo>
                  <a:cubicBezTo>
                    <a:pt x="151353" y="-35411"/>
                    <a:pt x="351935" y="40880"/>
                    <a:pt x="448563" y="0"/>
                  </a:cubicBezTo>
                  <a:cubicBezTo>
                    <a:pt x="545191" y="-40880"/>
                    <a:pt x="773453" y="17265"/>
                    <a:pt x="937905" y="0"/>
                  </a:cubicBezTo>
                  <a:cubicBezTo>
                    <a:pt x="1102357" y="-17265"/>
                    <a:pt x="1253419" y="29758"/>
                    <a:pt x="1488414" y="0"/>
                  </a:cubicBezTo>
                  <a:cubicBezTo>
                    <a:pt x="1723409" y="-29758"/>
                    <a:pt x="1831904" y="55643"/>
                    <a:pt x="2038923" y="0"/>
                  </a:cubicBezTo>
                  <a:cubicBezTo>
                    <a:pt x="2054845" y="206563"/>
                    <a:pt x="2007470" y="345604"/>
                    <a:pt x="2038923" y="554122"/>
                  </a:cubicBezTo>
                  <a:cubicBezTo>
                    <a:pt x="2070376" y="762640"/>
                    <a:pt x="1995161" y="977863"/>
                    <a:pt x="2038923" y="1178983"/>
                  </a:cubicBezTo>
                  <a:cubicBezTo>
                    <a:pt x="2082685" y="1380103"/>
                    <a:pt x="2005521" y="1545325"/>
                    <a:pt x="2038923" y="1697736"/>
                  </a:cubicBezTo>
                  <a:cubicBezTo>
                    <a:pt x="2072325" y="1850147"/>
                    <a:pt x="1990940" y="2098111"/>
                    <a:pt x="2038923" y="2322597"/>
                  </a:cubicBezTo>
                  <a:cubicBezTo>
                    <a:pt x="2086906" y="2547083"/>
                    <a:pt x="2002436" y="2758925"/>
                    <a:pt x="2038923" y="2912089"/>
                  </a:cubicBezTo>
                  <a:cubicBezTo>
                    <a:pt x="2075410" y="3065253"/>
                    <a:pt x="2017387" y="3225795"/>
                    <a:pt x="2038923" y="3536950"/>
                  </a:cubicBezTo>
                  <a:cubicBezTo>
                    <a:pt x="1796854" y="3538520"/>
                    <a:pt x="1668976" y="3529153"/>
                    <a:pt x="1508803" y="3536950"/>
                  </a:cubicBezTo>
                  <a:cubicBezTo>
                    <a:pt x="1348630" y="3544747"/>
                    <a:pt x="1207755" y="3507860"/>
                    <a:pt x="1039851" y="3536950"/>
                  </a:cubicBezTo>
                  <a:cubicBezTo>
                    <a:pt x="871947" y="3566040"/>
                    <a:pt x="716356" y="3486781"/>
                    <a:pt x="489342" y="3536950"/>
                  </a:cubicBezTo>
                  <a:cubicBezTo>
                    <a:pt x="262328" y="3587119"/>
                    <a:pt x="230811" y="3488587"/>
                    <a:pt x="0" y="3536950"/>
                  </a:cubicBezTo>
                  <a:cubicBezTo>
                    <a:pt x="-62834" y="3333065"/>
                    <a:pt x="53995" y="3133463"/>
                    <a:pt x="0" y="2982828"/>
                  </a:cubicBezTo>
                  <a:cubicBezTo>
                    <a:pt x="-53995" y="2832193"/>
                    <a:pt x="76108" y="2528744"/>
                    <a:pt x="0" y="2322597"/>
                  </a:cubicBezTo>
                  <a:cubicBezTo>
                    <a:pt x="-76108" y="2116450"/>
                    <a:pt x="32201" y="1995162"/>
                    <a:pt x="0" y="1768475"/>
                  </a:cubicBezTo>
                  <a:cubicBezTo>
                    <a:pt x="-32201" y="1541788"/>
                    <a:pt x="53970" y="1287015"/>
                    <a:pt x="0" y="1108244"/>
                  </a:cubicBezTo>
                  <a:cubicBezTo>
                    <a:pt x="-53970" y="929473"/>
                    <a:pt x="13796" y="799312"/>
                    <a:pt x="0" y="624861"/>
                  </a:cubicBezTo>
                  <a:cubicBezTo>
                    <a:pt x="-13796" y="450410"/>
                    <a:pt x="11734" y="251348"/>
                    <a:pt x="0" y="0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1879182797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CD70E70-1016-1F5A-F380-1EB62059475E}"/>
                </a:ext>
              </a:extLst>
            </p:cNvPr>
            <p:cNvSpPr/>
            <p:nvPr/>
          </p:nvSpPr>
          <p:spPr bwMode="auto">
            <a:xfrm>
              <a:off x="4032228" y="3158636"/>
              <a:ext cx="1596678" cy="708072"/>
            </a:xfrm>
            <a:custGeom>
              <a:avLst/>
              <a:gdLst>
                <a:gd name="connsiteX0" fmla="*/ 0 w 1596678"/>
                <a:gd name="connsiteY0" fmla="*/ 0 h 708072"/>
                <a:gd name="connsiteX1" fmla="*/ 484326 w 1596678"/>
                <a:gd name="connsiteY1" fmla="*/ 0 h 708072"/>
                <a:gd name="connsiteX2" fmla="*/ 1000585 w 1596678"/>
                <a:gd name="connsiteY2" fmla="*/ 0 h 708072"/>
                <a:gd name="connsiteX3" fmla="*/ 1596678 w 1596678"/>
                <a:gd name="connsiteY3" fmla="*/ 0 h 708072"/>
                <a:gd name="connsiteX4" fmla="*/ 1596678 w 1596678"/>
                <a:gd name="connsiteY4" fmla="*/ 332794 h 708072"/>
                <a:gd name="connsiteX5" fmla="*/ 1596678 w 1596678"/>
                <a:gd name="connsiteY5" fmla="*/ 708072 h 708072"/>
                <a:gd name="connsiteX6" fmla="*/ 1048485 w 1596678"/>
                <a:gd name="connsiteY6" fmla="*/ 708072 h 708072"/>
                <a:gd name="connsiteX7" fmla="*/ 516259 w 1596678"/>
                <a:gd name="connsiteY7" fmla="*/ 708072 h 708072"/>
                <a:gd name="connsiteX8" fmla="*/ 0 w 1596678"/>
                <a:gd name="connsiteY8" fmla="*/ 708072 h 708072"/>
                <a:gd name="connsiteX9" fmla="*/ 0 w 1596678"/>
                <a:gd name="connsiteY9" fmla="*/ 361117 h 708072"/>
                <a:gd name="connsiteX10" fmla="*/ 0 w 1596678"/>
                <a:gd name="connsiteY10" fmla="*/ 0 h 70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96678" h="708072" extrusionOk="0">
                  <a:moveTo>
                    <a:pt x="0" y="0"/>
                  </a:moveTo>
                  <a:cubicBezTo>
                    <a:pt x="165072" y="-53108"/>
                    <a:pt x="359198" y="34467"/>
                    <a:pt x="484326" y="0"/>
                  </a:cubicBezTo>
                  <a:cubicBezTo>
                    <a:pt x="609454" y="-34467"/>
                    <a:pt x="842295" y="26413"/>
                    <a:pt x="1000585" y="0"/>
                  </a:cubicBezTo>
                  <a:cubicBezTo>
                    <a:pt x="1158875" y="-26413"/>
                    <a:pt x="1328542" y="47720"/>
                    <a:pt x="1596678" y="0"/>
                  </a:cubicBezTo>
                  <a:cubicBezTo>
                    <a:pt x="1628324" y="158456"/>
                    <a:pt x="1593256" y="223143"/>
                    <a:pt x="1596678" y="332794"/>
                  </a:cubicBezTo>
                  <a:cubicBezTo>
                    <a:pt x="1600100" y="442445"/>
                    <a:pt x="1554606" y="588066"/>
                    <a:pt x="1596678" y="708072"/>
                  </a:cubicBezTo>
                  <a:cubicBezTo>
                    <a:pt x="1414643" y="730623"/>
                    <a:pt x="1233624" y="652995"/>
                    <a:pt x="1048485" y="708072"/>
                  </a:cubicBezTo>
                  <a:cubicBezTo>
                    <a:pt x="863346" y="763149"/>
                    <a:pt x="632839" y="670016"/>
                    <a:pt x="516259" y="708072"/>
                  </a:cubicBezTo>
                  <a:cubicBezTo>
                    <a:pt x="399679" y="746128"/>
                    <a:pt x="114037" y="667390"/>
                    <a:pt x="0" y="708072"/>
                  </a:cubicBezTo>
                  <a:cubicBezTo>
                    <a:pt x="-9888" y="535686"/>
                    <a:pt x="39594" y="487984"/>
                    <a:pt x="0" y="361117"/>
                  </a:cubicBezTo>
                  <a:cubicBezTo>
                    <a:pt x="-39594" y="234251"/>
                    <a:pt x="25147" y="144664"/>
                    <a:pt x="0" y="0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1879182797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AC65273-9EA8-D58C-907A-69731C24401C}"/>
                </a:ext>
              </a:extLst>
            </p:cNvPr>
            <p:cNvSpPr txBox="1"/>
            <p:nvPr/>
          </p:nvSpPr>
          <p:spPr>
            <a:xfrm>
              <a:off x="386920" y="3319886"/>
              <a:ext cx="1121300" cy="63403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altLang="zh-CN" sz="2000" dirty="0">
                  <a:solidFill>
                    <a:srgbClr val="000000"/>
                  </a:solidFill>
                  <a:latin typeface="Calibri"/>
                </a:rPr>
                <a:t>Backbone model</a:t>
              </a:r>
              <a:endParaRPr lang="zh-CN" altLang="en-US" sz="2000" dirty="0" err="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B425FDE-270A-8B00-3E23-C96B5C5D0633}"/>
                </a:ext>
              </a:extLst>
            </p:cNvPr>
            <p:cNvSpPr txBox="1"/>
            <p:nvPr/>
          </p:nvSpPr>
          <p:spPr>
            <a:xfrm>
              <a:off x="4927171" y="2466709"/>
              <a:ext cx="1121300" cy="63403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altLang="zh-CN" sz="2000" dirty="0">
                  <a:solidFill>
                    <a:srgbClr val="000000"/>
                  </a:solidFill>
                  <a:latin typeface="Calibri"/>
                </a:rPr>
                <a:t>Feature model</a:t>
              </a:r>
              <a:endParaRPr lang="zh-CN" altLang="en-US" sz="2000" dirty="0" err="1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1C1C171B-346A-F530-B6BA-D7EFECA0C91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B9F9EF8-1CC8-4250-B143-EC30C68B2566}" type="slidenum">
              <a:rPr lang="en-US" smtClean="0"/>
              <a:t>6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4B99BEA-E36A-4643-0A10-EE839DA5B5F1}"/>
              </a:ext>
            </a:extLst>
          </p:cNvPr>
          <p:cNvGrpSpPr/>
          <p:nvPr/>
        </p:nvGrpSpPr>
        <p:grpSpPr>
          <a:xfrm>
            <a:off x="6000940" y="1694978"/>
            <a:ext cx="5189640" cy="4785529"/>
            <a:chOff x="7380338" y="3674090"/>
            <a:chExt cx="5660388" cy="524777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A65D4D3-333F-5A61-0266-30DC40299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80338" y="3674090"/>
              <a:ext cx="5660388" cy="524777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FE0B4B10-31A6-DD18-5589-9685E1260B6D}"/>
                    </a:ext>
                  </a:extLst>
                </p:cNvPr>
                <p:cNvSpPr txBox="1"/>
                <p:nvPr/>
              </p:nvSpPr>
              <p:spPr>
                <a:xfrm>
                  <a:off x="8971080" y="7093448"/>
                  <a:ext cx="2688259" cy="59850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noAutofit/>
                </a:bodyPr>
                <a:lstStyle/>
                <a:p>
                  <a:pPr algn="ctr" eaLnBrk="1" hangingPunct="1">
                    <a:lnSpc>
                      <a:spcPct val="110000"/>
                    </a:lnSpc>
                    <a:spcBef>
                      <a:spcPct val="0"/>
                    </a:spcBef>
                    <a:buClr>
                      <a:srgbClr val="000000"/>
                    </a:buClr>
                  </a:pPr>
                  <a:r>
                    <a:rPr lang="en-US" dirty="0">
                      <a:solidFill>
                        <a:srgbClr val="000000"/>
                      </a:solidFill>
                      <a:latin typeface="Calibri"/>
                    </a:rPr>
                    <a:t>Simulation </a:t>
                  </a:r>
                  <a:r>
                    <a:rPr lang="en-US" altLang="zh-CN" dirty="0">
                      <a:solidFill>
                        <a:srgbClr val="000000"/>
                      </a:solidFill>
                      <a:latin typeface="Calibri"/>
                    </a:rPr>
                    <a:t>for a </a:t>
                  </a:r>
                  <a14:m>
                    <m:oMath xmlns:m="http://schemas.openxmlformats.org/officeDocument/2006/math">
                      <m:r>
                        <a:rPr lang="en-US" altLang="zh-CN" i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200 </m:t>
                      </m:r>
                      <m:r>
                        <m:rPr>
                          <m:sty m:val="p"/>
                        </m:rPr>
                        <a:rPr lang="en-US" altLang="zh-CN" i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keV</m:t>
                      </m:r>
                      <m:r>
                        <a:rPr lang="en-US" altLang="zh-CN" i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altLang="zh-CN" dirty="0">
                      <a:solidFill>
                        <a:srgbClr val="000000"/>
                      </a:solidFill>
                      <a:latin typeface="Calibri"/>
                    </a:rPr>
                    <a:t>electron</a:t>
                  </a:r>
                  <a:endParaRPr lang="en-US" dirty="0">
                    <a:solidFill>
                      <a:srgbClr val="000000"/>
                    </a:solidFill>
                    <a:latin typeface="Calibri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FE0B4B10-31A6-DD18-5589-9685E1260B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71080" y="7093448"/>
                  <a:ext cx="2688259" cy="598507"/>
                </a:xfrm>
                <a:prstGeom prst="rect">
                  <a:avLst/>
                </a:prstGeom>
                <a:blipFill>
                  <a:blip r:embed="rId5"/>
                  <a:stretch>
                    <a:fillRect t="-10112" b="-1910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5698561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57C3D69F-1D45-3C94-0CDA-24A9740B6277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1390667" y="1341443"/>
                <a:ext cx="4997544" cy="4679951"/>
              </a:xfrm>
            </p:spPr>
            <p:txBody>
              <a:bodyPr/>
              <a:lstStyle/>
              <a:p>
                <a:r>
                  <a:rPr lang="en-US" altLang="zh-CN" dirty="0"/>
                  <a:t>Simulation setup</a:t>
                </a:r>
              </a:p>
              <a:p>
                <a:pPr lvl="1"/>
                <a:r>
                  <a:rPr lang="en-US" altLang="zh-CN" dirty="0"/>
                  <a:t>Geant4 + charge diffusion model [</a:t>
                </a:r>
                <a:r>
                  <a:rPr lang="en-US" altLang="zh-CN" dirty="0">
                    <a:hlinkClick r:id="rId2"/>
                  </a:rPr>
                  <a:t>link</a:t>
                </a:r>
                <a:r>
                  <a:rPr lang="en-US" altLang="zh-CN" dirty="0"/>
                  <a:t>]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320 </m:t>
                    </m:r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μm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dirty="0"/>
                  <a:t>silicon sensor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</a:rPr>
                          <m:t>bias</m:t>
                        </m:r>
                      </m:sub>
                    </m:sSub>
                    <m:r>
                      <a:rPr lang="en-US" altLang="zh-CN" b="0" i="0" smtClean="0">
                        <a:latin typeface="Cambria Math" panose="02040503050406030204" pitchFamily="18" charset="0"/>
                      </a:rPr>
                      <m:t>=90 </m:t>
                    </m:r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V</m:t>
                    </m:r>
                  </m:oMath>
                </a14:m>
                <a:endParaRPr lang="en-US" altLang="zh-CN" b="0" i="0" dirty="0">
                  <a:latin typeface="Cambria Math" panose="02040503050406030204" pitchFamily="18" charset="0"/>
                </a:endParaRPr>
              </a:p>
              <a:p>
                <a:pPr lvl="2"/>
                <a:r>
                  <a:rPr lang="en-US" altLang="zh-CN" b="0" dirty="0"/>
                  <a:t>Start with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200 </m:t>
                    </m:r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keV</m:t>
                    </m:r>
                  </m:oMath>
                </a14:m>
                <a:r>
                  <a:rPr lang="en-US" altLang="zh-CN" dirty="0"/>
                  <a:t> electrons</a:t>
                </a:r>
              </a:p>
              <a:p>
                <a:pPr lvl="1"/>
                <a:r>
                  <a:rPr lang="en-US" altLang="zh-CN" dirty="0"/>
                  <a:t>Total samples: </a:t>
                </a:r>
                <a14:m>
                  <m:oMath xmlns:m="http://schemas.openxmlformats.org/officeDocument/2006/math">
                    <m:r>
                      <a:rPr lang="en-US" altLang="zh-CN" i="0" dirty="0" smtClean="0">
                        <a:latin typeface="Cambria Math" panose="02040503050406030204" pitchFamily="18" charset="0"/>
                      </a:rPr>
                      <m:t>4</m:t>
                    </m:r>
                    <m:r>
                      <m:rPr>
                        <m:sty m:val="p"/>
                      </m:rPr>
                      <a:rPr lang="en-US" altLang="zh-CN" b="0" i="0" dirty="0" smtClean="0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endParaRPr lang="en-US" altLang="zh-CN" dirty="0"/>
              </a:p>
              <a:p>
                <a:pPr lvl="2"/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70%/30%</m:t>
                    </m:r>
                  </m:oMath>
                </a14:m>
                <a:r>
                  <a:rPr lang="en-US" altLang="zh-CN" dirty="0"/>
                  <a:t> for training/testing</a:t>
                </a:r>
              </a:p>
              <a:p>
                <a:r>
                  <a:rPr lang="en-US" altLang="zh-CN" dirty="0"/>
                  <a:t>Simulation analysis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~15%</m:t>
                    </m:r>
                  </m:oMath>
                </a14:m>
                <a:r>
                  <a:rPr lang="en-US" altLang="zh-CN" dirty="0"/>
                  <a:t> backscattered electrons</a:t>
                </a:r>
              </a:p>
              <a:p>
                <a:pPr lvl="1"/>
                <a:r>
                  <a:rPr lang="en-US" altLang="zh-CN" dirty="0"/>
                  <a:t>Charge centroid gives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solidFill>
                          <a:schemeClr val="accent3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1.73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pixel</m:t>
                    </m:r>
                  </m:oMath>
                </a14:m>
                <a:r>
                  <a:rPr lang="en-US" altLang="zh-CN" dirty="0"/>
                  <a:t>  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57C3D69F-1D45-3C94-0CDA-24A9740B62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1390667" y="1341443"/>
                <a:ext cx="4997544" cy="4679951"/>
              </a:xfrm>
              <a:blipFill>
                <a:blip r:embed="rId3"/>
                <a:stretch>
                  <a:fillRect l="-3293" t="-1302" r="-2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293BD46B-CE51-E7D7-5D7F-18677F5B4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Simulation-based: samples analysis</a:t>
            </a:r>
            <a:endParaRPr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531A70-C5D0-BA29-1134-A191C109903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CE97B11-27B8-430C-AC4B-C4871A013D8A}" type="slidenum">
              <a:rPr lang="zh-CN" altLang="en-US" smtClean="0"/>
              <a:t>7</a:t>
            </a:fld>
            <a:endParaRPr lang="zh-CN" alt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ECED787-07B7-A62F-0739-C9E0833A36A1}"/>
              </a:ext>
            </a:extLst>
          </p:cNvPr>
          <p:cNvGrpSpPr/>
          <p:nvPr/>
        </p:nvGrpSpPr>
        <p:grpSpPr>
          <a:xfrm>
            <a:off x="6987305" y="994307"/>
            <a:ext cx="3623188" cy="5629692"/>
            <a:chOff x="6987305" y="994307"/>
            <a:chExt cx="3623188" cy="562969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B40CD89-0DB3-41BF-F6E5-D2FE56B55AFA}"/>
                </a:ext>
              </a:extLst>
            </p:cNvPr>
            <p:cNvGrpSpPr/>
            <p:nvPr/>
          </p:nvGrpSpPr>
          <p:grpSpPr>
            <a:xfrm>
              <a:off x="6987305" y="994307"/>
              <a:ext cx="3623188" cy="5629692"/>
              <a:chOff x="6987305" y="994307"/>
              <a:chExt cx="3623188" cy="5629692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427B5881-F5C4-894F-20B1-E91550157B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987305" y="3908057"/>
                <a:ext cx="3623188" cy="2715942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F6535A69-C9C6-87D6-4F98-0FF909DB9C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990544" y="994307"/>
                <a:ext cx="3616708" cy="2715943"/>
              </a:xfrm>
              <a:prstGeom prst="rect">
                <a:avLst/>
              </a:prstGeom>
            </p:spPr>
          </p:pic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251323DA-C655-EFFE-EBB1-91108038A77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827163" y="1134012"/>
                <a:ext cx="0" cy="2144486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A62A8CA-2E74-9F22-3DDF-19D190A556D8}"/>
                  </a:ext>
                </a:extLst>
              </p:cNvPr>
              <p:cNvSpPr txBox="1"/>
              <p:nvPr/>
            </p:nvSpPr>
            <p:spPr>
              <a:xfrm>
                <a:off x="7998714" y="5526087"/>
                <a:ext cx="2012686" cy="66395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:r>
                  <a:rPr lang="en-US" altLang="zh-CN" sz="1800" dirty="0">
                    <a:solidFill>
                      <a:schemeClr val="bg1">
                        <a:lumMod val="50000"/>
                      </a:schemeClr>
                    </a:solidFill>
                    <a:latin typeface="Calibri"/>
                  </a:rPr>
                  <a:t>Charge centroid method</a:t>
                </a:r>
                <a:endParaRPr lang="zh-CN" altLang="en-US" sz="1800" dirty="0">
                  <a:solidFill>
                    <a:schemeClr val="bg1">
                      <a:lumMod val="50000"/>
                    </a:schemeClr>
                  </a:solidFill>
                  <a:latin typeface="Calibri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0B26310-F356-C7A9-5BF0-42553B7E8443}"/>
                </a:ext>
              </a:extLst>
            </p:cNvPr>
            <p:cNvSpPr txBox="1"/>
            <p:nvPr/>
          </p:nvSpPr>
          <p:spPr>
            <a:xfrm>
              <a:off x="7998714" y="2415700"/>
              <a:ext cx="1478996" cy="66278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altLang="zh-CN" sz="1800" dirty="0">
                  <a:solidFill>
                    <a:schemeClr val="bg1">
                      <a:lumMod val="50000"/>
                    </a:schemeClr>
                  </a:solidFill>
                  <a:latin typeface="Calibri"/>
                </a:rPr>
                <a:t>Backscattered electrons</a:t>
              </a:r>
              <a:endParaRPr lang="zh-CN" altLang="en-US" sz="1800" dirty="0">
                <a:solidFill>
                  <a:schemeClr val="bg1">
                    <a:lumMod val="50000"/>
                  </a:schemeClr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449170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6081E7-20CA-BA20-FBDF-7A0B164DE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Simulation-based: training and results</a:t>
            </a:r>
            <a:endParaRPr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E6B9B7-7DFD-F7C2-A4E2-25C32644281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CE97B11-27B8-430C-AC4B-C4871A013D8A}" type="slidenum">
              <a:rPr lang="zh-CN" altLang="en-US" smtClean="0"/>
              <a:pPr/>
              <a:t>8</a:t>
            </a:fld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2217F2E3-597F-91FA-E7F6-18572B7B05EF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1390668" y="1341443"/>
                <a:ext cx="5346008" cy="5280927"/>
              </a:xfrm>
            </p:spPr>
            <p:txBody>
              <a:bodyPr/>
              <a:lstStyle/>
              <a:p>
                <a:r>
                  <a:rPr lang="en-US" altLang="zh-CN" dirty="0"/>
                  <a:t>Training setup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100</m:t>
                    </m:r>
                  </m:oMath>
                </a14:m>
                <a:r>
                  <a:rPr lang="en-US" altLang="zh-CN" dirty="0"/>
                  <a:t> epochs/iterations</a:t>
                </a:r>
              </a:p>
              <a:p>
                <a:pPr lvl="1"/>
                <a:r>
                  <a:rPr lang="en-US" altLang="zh-CN" dirty="0"/>
                  <a:t>Data augmentation</a:t>
                </a:r>
              </a:p>
              <a:p>
                <a:pPr lvl="2"/>
                <a:r>
                  <a:rPr lang="en-US" altLang="zh-CN" dirty="0"/>
                  <a:t>Sample rotation and flipping</a:t>
                </a:r>
              </a:p>
              <a:p>
                <a:pPr lvl="2"/>
                <a:r>
                  <a:rPr lang="en-US" altLang="zh-CN" dirty="0"/>
                  <a:t>Training label smoothing</a:t>
                </a:r>
              </a:p>
              <a:p>
                <a:pPr lvl="2"/>
                <a:r>
                  <a:rPr lang="en-US" altLang="zh-CN" dirty="0"/>
                  <a:t>Synthetic noise (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=0.18 </m:t>
                    </m:r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keV</m:t>
                    </m:r>
                  </m:oMath>
                </a14:m>
                <a:r>
                  <a:rPr lang="en-US" altLang="zh-CN" dirty="0"/>
                  <a:t>)</a:t>
                </a:r>
              </a:p>
              <a:p>
                <a:r>
                  <a:rPr lang="en-US" altLang="zh-CN" dirty="0"/>
                  <a:t>Simulation-based results</a:t>
                </a:r>
              </a:p>
              <a:p>
                <a:pPr lvl="1"/>
                <a:r>
                  <a:rPr lang="en-US" altLang="zh-CN" dirty="0"/>
                  <a:t>Deep learning gives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𝛔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sub>
                    </m:sSub>
                    <m:r>
                      <a:rPr lang="en-US" altLang="zh-CN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zh-CN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𝟒𝟕</m:t>
                    </m:r>
                  </m:oMath>
                </a14:m>
                <a:r>
                  <a:rPr lang="en-US" altLang="zh-CN" b="1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dirty="0">
                    <a:solidFill>
                      <a:schemeClr val="tx1"/>
                    </a:solidFill>
                  </a:rPr>
                  <a:t>pixel</a:t>
                </a:r>
              </a:p>
              <a:p>
                <a:pPr lvl="2"/>
                <a:r>
                  <a:rPr lang="en-US" altLang="zh-CN" dirty="0"/>
                  <a:t>Fully deposited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solidFill>
                              <a:srgbClr val="809CD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b="0" i="0" smtClean="0">
                            <a:solidFill>
                              <a:srgbClr val="809CD2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809CD2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altLang="zh-CN" b="0" i="1" smtClean="0">
                        <a:solidFill>
                          <a:srgbClr val="809CD2"/>
                        </a:solidFill>
                        <a:latin typeface="Cambria Math" panose="02040503050406030204" pitchFamily="18" charset="0"/>
                      </a:rPr>
                      <m:t>=0.3</m:t>
                    </m:r>
                    <m:r>
                      <a:rPr lang="en-US" altLang="zh-CN" b="0" i="0" smtClean="0">
                        <a:solidFill>
                          <a:srgbClr val="809CD2"/>
                        </a:solidFill>
                        <a:latin typeface="Cambria Math" panose="02040503050406030204" pitchFamily="18" charset="0"/>
                      </a:rPr>
                      <m:t>7</m:t>
                    </m:r>
                  </m:oMath>
                </a14:m>
                <a:endParaRPr lang="en-US" altLang="zh-CN" dirty="0">
                  <a:solidFill>
                    <a:srgbClr val="197418"/>
                  </a:solidFill>
                </a:endParaRPr>
              </a:p>
              <a:p>
                <a:pPr lvl="2"/>
                <a:r>
                  <a:rPr lang="en-US" altLang="zh-CN" dirty="0"/>
                  <a:t>Backscattered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altLang="zh-CN" b="0" i="1" smtClean="0">
                            <a:solidFill>
                              <a:srgbClr val="AA7E8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b="0" i="0" smtClean="0">
                            <a:solidFill>
                              <a:srgbClr val="AA7E81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AA7E8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altLang="zh-CN" b="0" i="1" smtClean="0">
                        <a:solidFill>
                          <a:srgbClr val="AA7E81"/>
                        </a:solidFill>
                        <a:latin typeface="Cambria Math" panose="02040503050406030204" pitchFamily="18" charset="0"/>
                      </a:rPr>
                      <m:t>=0.83</m:t>
                    </m:r>
                  </m:oMath>
                </a14:m>
                <a:endParaRPr lang="en-US" altLang="zh-CN" dirty="0">
                  <a:solidFill>
                    <a:srgbClr val="405583"/>
                  </a:solidFill>
                </a:endParaRPr>
              </a:p>
              <a:p>
                <a:r>
                  <a:rPr lang="en-US" altLang="zh-CN" dirty="0"/>
                  <a:t>Knife-edge measurements</a:t>
                </a:r>
              </a:p>
              <a:p>
                <a:pPr lvl="1"/>
                <a:r>
                  <a:rPr lang="en-US" altLang="zh-CN" dirty="0"/>
                  <a:t>Data processed by the trained model</a:t>
                </a:r>
              </a:p>
              <a:p>
                <a:pPr lvl="1"/>
                <a:r>
                  <a:rPr lang="en-US" altLang="zh-CN" dirty="0"/>
                  <a:t>Super resolution (</a:t>
                </a:r>
                <a14:m>
                  <m:oMath xmlns:m="http://schemas.openxmlformats.org/officeDocument/2006/math">
                    <m:r>
                      <a:rPr lang="en-GB" altLang="zh-CN" b="0" i="1" smtClean="0">
                        <a:latin typeface="Cambria Math" panose="02040503050406030204" pitchFamily="18" charset="0"/>
                      </a:rPr>
                      <m:t>0.5×</m:t>
                    </m:r>
                  </m:oMath>
                </a14:m>
                <a:r>
                  <a:rPr lang="en-US" altLang="zh-CN" b="1" i="1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dirty="0"/>
                  <a:t>physical pitch)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𝛔</m:t>
                        </m:r>
                      </m:e>
                      <m:sub>
                        <m:r>
                          <a:rPr lang="en-US" altLang="zh-CN" i="1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sub>
                    </m:sSub>
                    <m:r>
                      <a:rPr lang="en-US" altLang="zh-CN" i="1">
                        <a:solidFill>
                          <a:schemeClr val="accent3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i="1">
                        <a:solidFill>
                          <a:schemeClr val="accent3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zh-CN" i="1">
                        <a:solidFill>
                          <a:schemeClr val="accent3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i="1">
                        <a:solidFill>
                          <a:schemeClr val="accent3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𝟔𝟔</m:t>
                    </m:r>
                  </m:oMath>
                </a14:m>
                <a:r>
                  <a:rPr lang="en-US" altLang="zh-CN" i="1" dirty="0">
                    <a:solidFill>
                      <a:schemeClr val="accent3">
                        <a:lumMod val="75000"/>
                      </a:schemeClr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altLang="zh-CN" dirty="0"/>
                  <a:t>pixel</a:t>
                </a:r>
              </a:p>
              <a:p>
                <a:pPr lvl="2"/>
                <a:endParaRPr lang="en-US" altLang="zh-CN" dirty="0">
                  <a:solidFill>
                    <a:srgbClr val="405583"/>
                  </a:solidFill>
                </a:endParaRPr>
              </a:p>
            </p:txBody>
          </p:sp>
        </mc:Choice>
        <mc:Fallback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2217F2E3-597F-91FA-E7F6-18572B7B05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1390668" y="1341443"/>
                <a:ext cx="5346008" cy="5280927"/>
              </a:xfrm>
              <a:blipFill>
                <a:blip r:embed="rId3"/>
                <a:stretch>
                  <a:fillRect l="-3079" t="-1155" b="-38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75F941B5-E32B-451F-2DC2-3FFC2736D2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89236" y="996839"/>
            <a:ext cx="3619324" cy="27108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4CD769-77F4-B514-4FD4-FD19E1BF58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89236" y="3909685"/>
            <a:ext cx="3619325" cy="27126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143318-6B74-941C-D5D3-ABB5D36E34E5}"/>
              </a:ext>
            </a:extLst>
          </p:cNvPr>
          <p:cNvSpPr txBox="1"/>
          <p:nvPr/>
        </p:nvSpPr>
        <p:spPr>
          <a:xfrm>
            <a:off x="9284677" y="4744649"/>
            <a:ext cx="882428" cy="62665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altLang="zh-CN" sz="1800" dirty="0">
                <a:solidFill>
                  <a:srgbClr val="000000"/>
                </a:solidFill>
                <a:latin typeface="Calibri"/>
              </a:rPr>
              <a:t>Testing dataset</a:t>
            </a:r>
            <a:endParaRPr lang="zh-CN" altLang="en-US" sz="1800" dirty="0" err="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AEE6C8-C4AC-70FC-46FD-6160AFFB55A9}"/>
              </a:ext>
            </a:extLst>
          </p:cNvPr>
          <p:cNvSpPr txBox="1"/>
          <p:nvPr/>
        </p:nvSpPr>
        <p:spPr>
          <a:xfrm rot="16200000">
            <a:off x="6692432" y="1599730"/>
            <a:ext cx="1121171" cy="14977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algn="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dirty="0">
                <a:solidFill>
                  <a:srgbClr val="000000"/>
                </a:solidFill>
                <a:latin typeface="Calibri"/>
              </a:rPr>
              <a:t>Square Error Loss</a:t>
            </a:r>
          </a:p>
        </p:txBody>
      </p:sp>
    </p:spTree>
    <p:extLst>
      <p:ext uri="{BB962C8B-B14F-4D97-AF65-F5344CB8AC3E}">
        <p14:creationId xmlns:p14="http://schemas.microsoft.com/office/powerpoint/2010/main" val="34872987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machine in a room&#10;&#10;Description automatically generated with low confidence">
            <a:extLst>
              <a:ext uri="{FF2B5EF4-FFF2-40B4-BE49-F238E27FC236}">
                <a16:creationId xmlns:a16="http://schemas.microsoft.com/office/drawing/2014/main" id="{A387D2EB-7F24-97CE-1AD7-8F02C04DB9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734" y="1341443"/>
            <a:ext cx="2425326" cy="3593076"/>
          </a:xfrm>
          <a:prstGeom prst="rect">
            <a:avLst/>
          </a:prstGeom>
        </p:spPr>
      </p:pic>
      <p:pic>
        <p:nvPicPr>
          <p:cNvPr id="12" name="Picture 11" descr="A picture containing machine, indoor, engineering, electrical wiring&#10;&#10;Description automatically generated">
            <a:extLst>
              <a:ext uri="{FF2B5EF4-FFF2-40B4-BE49-F238E27FC236}">
                <a16:creationId xmlns:a16="http://schemas.microsoft.com/office/drawing/2014/main" id="{ED6F409E-5460-0E4E-1C32-C429185D33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054" y="1366955"/>
            <a:ext cx="2694807" cy="35930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E6559AFD-C367-1402-6860-B7351DE1459C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1390667" y="1341443"/>
                <a:ext cx="5193013" cy="5071714"/>
              </a:xfrm>
            </p:spPr>
            <p:txBody>
              <a:bodyPr/>
              <a:lstStyle/>
              <a:p>
                <a:r>
                  <a:rPr lang="en-US" altLang="zh-CN" dirty="0"/>
                  <a:t>EM: </a:t>
                </a:r>
                <a:r>
                  <a:rPr lang="en-US" altLang="zh-CN" dirty="0" err="1"/>
                  <a:t>Jeol</a:t>
                </a:r>
                <a:r>
                  <a:rPr lang="en-US" altLang="zh-CN" dirty="0"/>
                  <a:t> JEM ARM200F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200 </m:t>
                    </m:r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keV</m:t>
                    </m:r>
                  </m:oMath>
                </a14:m>
                <a:r>
                  <a:rPr lang="en-US" altLang="zh-CN" dirty="0"/>
                  <a:t> beam</a:t>
                </a:r>
              </a:p>
              <a:p>
                <a:pPr lvl="1"/>
                <a:r>
                  <a:rPr lang="en-US" altLang="zh-CN" dirty="0"/>
                  <a:t>Customized alignments</a:t>
                </a:r>
              </a:p>
              <a:p>
                <a:pPr lvl="1"/>
                <a:r>
                  <a:rPr lang="en-US" altLang="zh-CN" dirty="0"/>
                  <a:t>Perpendicular narrow beam (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~</m:t>
                    </m:r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μm</m:t>
                    </m:r>
                  </m:oMath>
                </a14:m>
                <a:r>
                  <a:rPr lang="en-US" altLang="zh-CN" dirty="0"/>
                  <a:t>)</a:t>
                </a:r>
              </a:p>
              <a:p>
                <a:r>
                  <a:rPr lang="en-US" altLang="zh-CN" dirty="0"/>
                  <a:t>Detector: MÖNCH v0.3</a:t>
                </a:r>
              </a:p>
              <a:p>
                <a:pPr lvl="1"/>
                <a:r>
                  <a:rPr lang="en-US" altLang="zh-CN" dirty="0"/>
                  <a:t>One tile;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400×400</m:t>
                    </m:r>
                  </m:oMath>
                </a14:m>
                <a:r>
                  <a:rPr lang="en-US" altLang="zh-CN" dirty="0"/>
                  <a:t> pixels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</a:rPr>
                          <m:t>bias</m:t>
                        </m:r>
                      </m:sub>
                    </m:sSub>
                    <m:r>
                      <a:rPr lang="en-US" altLang="zh-CN" b="0" i="0" smtClean="0">
                        <a:latin typeface="Cambria Math" panose="02040503050406030204" pitchFamily="18" charset="0"/>
                      </a:rPr>
                      <m:t>=90 </m:t>
                    </m:r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V</m:t>
                    </m:r>
                  </m:oMath>
                </a14:m>
                <a:endParaRPr lang="en-US" altLang="zh-CN" b="0" dirty="0"/>
              </a:p>
              <a:p>
                <a:r>
                  <a:rPr lang="en-US" altLang="zh-CN" dirty="0"/>
                  <a:t>Ground truth impact points obtaining</a:t>
                </a:r>
              </a:p>
              <a:p>
                <a:pPr lvl="1"/>
                <a:r>
                  <a:rPr lang="en-US" altLang="zh-CN" dirty="0"/>
                  <a:t>EM randomly scans with longer dwell time (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~</m:t>
                    </m:r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US" altLang="zh-CN" dirty="0"/>
                  <a:t>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30</m:t>
                    </m:r>
                  </m:oMath>
                </a14:m>
                <a:r>
                  <a:rPr lang="en-US" altLang="zh-CN" dirty="0"/>
                  <a:t> scan points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×10,000</m:t>
                    </m:r>
                  </m:oMath>
                </a14:m>
                <a:r>
                  <a:rPr lang="en-US" altLang="zh-CN" dirty="0"/>
                  <a:t> frames</a:t>
                </a:r>
              </a:p>
              <a:p>
                <a:pPr lvl="1"/>
                <a:r>
                  <a:rPr lang="en-US" altLang="zh-CN" b="1" dirty="0"/>
                  <a:t>Unbiased ground truth position: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 </m:t>
                    </m:r>
                    <m:acc>
                      <m:accPr>
                        <m:chr m:val="̅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endParaRPr lang="en-US" altLang="zh-CN" dirty="0"/>
              </a:p>
              <a:p>
                <a:pPr lvl="2"/>
                <a:r>
                  <a:rPr lang="en-US" altLang="zh-CN" dirty="0"/>
                  <a:t>With negligible uncertainty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E6559AFD-C367-1402-6860-B7351DE1459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1390667" y="1341443"/>
                <a:ext cx="5193013" cy="5071714"/>
              </a:xfrm>
              <a:blipFill>
                <a:blip r:embed="rId5"/>
                <a:stretch>
                  <a:fillRect l="-3169" t="-1202" r="-469" b="-6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DA7DE645-BB3E-62DA-DB8F-D929DF5CA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Measurement-based: data taking setup</a:t>
            </a:r>
            <a:br>
              <a:rPr lang="en-US" altLang="zh-CN" dirty="0"/>
            </a:br>
            <a:endParaRPr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C8FBFC-E856-0C8C-6AD8-51CA353F552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CE97B11-27B8-430C-AC4B-C4871A013D8A}" type="slidenum">
              <a:rPr lang="zh-CN" altLang="en-US" smtClean="0"/>
              <a:pPr/>
              <a:t>9</a:t>
            </a:fld>
            <a:endParaRPr lang="zh-CN" alt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3B3C4EC-95C7-0F43-A9BB-564448961A68}"/>
              </a:ext>
            </a:extLst>
          </p:cNvPr>
          <p:cNvGrpSpPr/>
          <p:nvPr/>
        </p:nvGrpSpPr>
        <p:grpSpPr>
          <a:xfrm>
            <a:off x="7416015" y="3593076"/>
            <a:ext cx="3129349" cy="3129349"/>
            <a:chOff x="7325496" y="3494651"/>
            <a:chExt cx="3129349" cy="3129349"/>
          </a:xfrm>
        </p:grpSpPr>
        <p:pic>
          <p:nvPicPr>
            <p:cNvPr id="6" name="Picture 5" descr="A picture containing text, screenshot, colorfulness, electric blue&#10;&#10;Description automatically generated">
              <a:extLst>
                <a:ext uri="{FF2B5EF4-FFF2-40B4-BE49-F238E27FC236}">
                  <a16:creationId xmlns:a16="http://schemas.microsoft.com/office/drawing/2014/main" id="{BF2C3CC3-B333-5C79-6B3D-F7D038BB1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5496" y="3494651"/>
              <a:ext cx="3129349" cy="312934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93CC95-9296-8CAA-C06B-7D00AA615F53}"/>
                </a:ext>
              </a:extLst>
            </p:cNvPr>
            <p:cNvSpPr txBox="1"/>
            <p:nvPr/>
          </p:nvSpPr>
          <p:spPr>
            <a:xfrm>
              <a:off x="8201301" y="5455510"/>
              <a:ext cx="1634491" cy="5235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800" dirty="0">
                  <a:solidFill>
                    <a:schemeClr val="bg1"/>
                  </a:solidFill>
                  <a:latin typeface="Calibri"/>
                </a:rPr>
                <a:t>Overlay of the scanning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93957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SI-Powerpoint-Master Calibri V2">
  <a:themeElements>
    <a:clrScheme name="Farbwelt des PSI">
      <a:dk1>
        <a:srgbClr val="000000"/>
      </a:dk1>
      <a:lt1>
        <a:srgbClr val="FFFFFF"/>
      </a:lt1>
      <a:dk2>
        <a:srgbClr val="000000"/>
      </a:dk2>
      <a:lt2>
        <a:srgbClr val="686868"/>
      </a:lt2>
      <a:accent1>
        <a:srgbClr val="FDCA00"/>
      </a:accent1>
      <a:accent2>
        <a:srgbClr val="EB5B00"/>
      </a:accent2>
      <a:accent3>
        <a:srgbClr val="C50006"/>
      </a:accent3>
      <a:accent4>
        <a:srgbClr val="7C204E"/>
      </a:accent4>
      <a:accent5>
        <a:srgbClr val="003B6E"/>
      </a:accent5>
      <a:accent6>
        <a:srgbClr val="197418"/>
      </a:accent6>
      <a:hlink>
        <a:srgbClr val="000000"/>
      </a:hlink>
      <a:folHlink>
        <a:srgbClr val="686868"/>
      </a:folHlink>
    </a:clrScheme>
    <a:fontScheme name="Georgia/Calibri">
      <a:majorFont>
        <a:latin typeface="Georgia"/>
        <a:ea typeface="ヒラギノ角ゴ Pro W3"/>
        <a:cs typeface="ヒラギノ角ゴ Pro W3"/>
      </a:majorFont>
      <a:minorFont>
        <a:latin typeface="Calibri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  <a:txDef>
      <a:spPr>
        <a:noFill/>
      </a:spPr>
      <a:bodyPr wrap="square" lIns="0" tIns="0" rIns="0" bIns="0" rtlCol="0">
        <a:noAutofit/>
      </a:bodyPr>
      <a:lstStyle>
        <a:defPPr eaLnBrk="1" hangingPunct="1">
          <a:lnSpc>
            <a:spcPct val="110000"/>
          </a:lnSpc>
          <a:spcBef>
            <a:spcPct val="0"/>
          </a:spcBef>
          <a:buClr>
            <a:srgbClr val="000000"/>
          </a:buClr>
          <a:defRPr sz="1800" dirty="0" err="1" smtClean="0">
            <a:solidFill>
              <a:srgbClr val="000000"/>
            </a:solidFill>
            <a:latin typeface="Calibri"/>
          </a:defRPr>
        </a:defPPr>
      </a:lstStyle>
    </a:txDef>
  </a:objectDefaults>
  <a:extraClrSchemeLst>
    <a:extraClrScheme>
      <a:clrScheme name="Farbwelt des PSI">
        <a:dk1>
          <a:srgbClr val="000000"/>
        </a:dk1>
        <a:lt1>
          <a:srgbClr val="FFFFFF"/>
        </a:lt1>
        <a:dk2>
          <a:srgbClr val="000000"/>
        </a:dk2>
        <a:lt2>
          <a:srgbClr val="686868"/>
        </a:lt2>
        <a:accent1>
          <a:srgbClr val="FDCA00"/>
        </a:accent1>
        <a:accent2>
          <a:srgbClr val="EB5B00"/>
        </a:accent2>
        <a:accent3>
          <a:srgbClr val="C50006"/>
        </a:accent3>
        <a:accent4>
          <a:srgbClr val="7C204E"/>
        </a:accent4>
        <a:accent5>
          <a:srgbClr val="003B6E"/>
        </a:accent5>
        <a:accent6>
          <a:srgbClr val="197418"/>
        </a:accent6>
        <a:hlink>
          <a:srgbClr val="000000"/>
        </a:hlink>
        <a:folHlink>
          <a:srgbClr val="68686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Grau 100%">
      <a:srgbClr val="505050"/>
    </a:custClr>
    <a:custClr name="Gelb 100%">
      <a:srgbClr val="FDCA00"/>
    </a:custClr>
    <a:custClr name="Orange 100%">
      <a:srgbClr val="EB5B00"/>
    </a:custClr>
    <a:custClr name="Rot 100%">
      <a:srgbClr val="C50006"/>
    </a:custClr>
    <a:custClr name="Braun 100%">
      <a:srgbClr val="85543A"/>
    </a:custClr>
    <a:custClr name="Olivgrün 100%">
      <a:srgbClr val="8F7111"/>
    </a:custClr>
    <a:custClr name="Hellgrün 100%">
      <a:srgbClr val="82911A"/>
    </a:custClr>
    <a:custClr name="Grün 100%">
      <a:srgbClr val="197418"/>
    </a:custClr>
    <a:custClr name="Violet 100%">
      <a:srgbClr val="7C204E"/>
    </a:custClr>
    <a:custClr name="Blau 100%">
      <a:srgbClr val="003B6E"/>
    </a:custClr>
    <a:custClr name="Grau 80%">
      <a:srgbClr val="686868"/>
    </a:custClr>
    <a:custClr name="Gelb 80%">
      <a:srgbClr val="FED43E"/>
    </a:custClr>
    <a:custClr name="Orange 80%">
      <a:srgbClr val="EE7B34"/>
    </a:custClr>
    <a:custClr name="Rot 80%">
      <a:srgbClr val="D04729"/>
    </a:custClr>
    <a:custClr name="Braun 80%">
      <a:srgbClr val="9A7059"/>
    </a:custClr>
    <a:custClr name="Olivgrün 80%">
      <a:srgbClr val="A48841"/>
    </a:custClr>
    <a:custClr name="Hellgrün 80%">
      <a:srgbClr val="9BA34C"/>
    </a:custClr>
    <a:custClr name="Grün 80%">
      <a:srgbClr val="518A42"/>
    </a:custClr>
    <a:custClr name="Violet 80%">
      <a:srgbClr val="914967"/>
    </a:custClr>
    <a:custClr name="Blau 80%">
      <a:srgbClr val="405583"/>
    </a:custClr>
    <a:custClr name="Grau 60%">
      <a:srgbClr val="969696"/>
    </a:custClr>
    <a:custClr name="Gelb 60%">
      <a:srgbClr val="FEDE74"/>
    </a:custClr>
    <a:custClr name="Orange 60%">
      <a:srgbClr val="F29E62"/>
    </a:custClr>
    <a:custClr name="Rot 60%">
      <a:srgbClr val="DA7252"/>
    </a:custClr>
    <a:custClr name="Braun 60%">
      <a:srgbClr val="B2917D"/>
    </a:custClr>
    <a:custClr name="Olivgrün 60%">
      <a:srgbClr val="BAA46A"/>
    </a:custClr>
    <a:custClr name="Hellgrün 60%">
      <a:srgbClr val="B5B874"/>
    </a:custClr>
    <a:custClr name="Grün 60%">
      <a:srgbClr val="7DA569"/>
    </a:custClr>
    <a:custClr name="Violet 60%">
      <a:srgbClr val="AA7084"/>
    </a:custClr>
    <a:custClr name="Blau 60%">
      <a:srgbClr val="69769E"/>
    </a:custClr>
    <a:custClr name="Grau 40%">
      <a:srgbClr val="B9B9B9"/>
    </a:custClr>
    <a:custClr name="Gelb 40%">
      <a:srgbClr val="FFEAA8"/>
    </a:custClr>
    <a:custClr name="Orange 40%">
      <a:srgbClr val="F6C096"/>
    </a:custClr>
    <a:custClr name="Rot 40%">
      <a:srgbClr val="E7A287"/>
    </a:custClr>
    <a:custClr name="Braun 40%">
      <a:srgbClr val="CAB5A6"/>
    </a:custClr>
    <a:custClr name="Olivgrün 40%">
      <a:srgbClr val="D0C19B"/>
    </a:custClr>
    <a:custClr name="Hellgrün 40%">
      <a:srgbClr val="CED0A4"/>
    </a:custClr>
    <a:custClr name="Grün 40%">
      <a:srgbClr val="A8C39A"/>
    </a:custClr>
    <a:custClr name="Violet 40%">
      <a:srgbClr val="C49FAA"/>
    </a:custClr>
    <a:custClr name="Blau 40%">
      <a:srgbClr val="989FBD"/>
    </a:custClr>
    <a:custClr name="Grau 20%">
      <a:srgbClr val="E5E5E5"/>
    </a:custClr>
    <a:custClr name="Gelb 20%">
      <a:srgbClr val="FFF5D6"/>
    </a:custClr>
    <a:custClr name="Orange 20%">
      <a:srgbClr val="FBE1CC"/>
    </a:custClr>
    <a:custClr name="Rot 20%">
      <a:srgbClr val="F3D2C2"/>
    </a:custClr>
    <a:custClr name="Braun 20%">
      <a:srgbClr val="E4D9D2"/>
    </a:custClr>
    <a:custClr name="Olivgrün 20%">
      <a:srgbClr val="E8E1CE"/>
    </a:custClr>
    <a:custClr name="Hellgrün 20%">
      <a:srgbClr val="E7E8D3"/>
    </a:custClr>
    <a:custClr name="Grün 20%">
      <a:srgbClr val="D4E2CE"/>
    </a:custClr>
    <a:custClr name="Violet 20%">
      <a:srgbClr val="E1D0D5"/>
    </a:custClr>
    <a:custClr name="Blau 20%">
      <a:srgbClr val="CBCFDF"/>
    </a:custClr>
  </a:custClrLst>
  <a:extLst>
    <a:ext uri="{05A4C25C-085E-4340-85A3-A5531E510DB2}">
      <thm15:themeFamily xmlns:thm15="http://schemas.microsoft.com/office/thememl/2012/main" name="PSI PowerPoint Master english 16_9.potx" id="{D740BDA2-5362-433F-8FF1-B032EC84CAE9}" vid="{5E8A839B-C512-4D1D-A022-DACBC9126E2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PSI_PowerPoint-Master_16-9_e</Template>
  <TotalTime>6652</TotalTime>
  <Words>1022</Words>
  <Application>Microsoft Office PowerPoint</Application>
  <PresentationFormat>Widescreen</PresentationFormat>
  <Paragraphs>256</Paragraphs>
  <Slides>17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-apple-system</vt:lpstr>
      <vt:lpstr>等线</vt:lpstr>
      <vt:lpstr>Arial</vt:lpstr>
      <vt:lpstr>Arial Narrow</vt:lpstr>
      <vt:lpstr>Calibri</vt:lpstr>
      <vt:lpstr>Cambria Math</vt:lpstr>
      <vt:lpstr>Georgia</vt:lpstr>
      <vt:lpstr>Symbol</vt:lpstr>
      <vt:lpstr>Times</vt:lpstr>
      <vt:lpstr>PSI-Powerpoint-Master Calibri V2</vt:lpstr>
      <vt:lpstr>Enhancing spatial resolution in MÖNCH detectors  for electron microscopy via deep learning</vt:lpstr>
      <vt:lpstr>Direct Electron Detector for Electron Microscope, the “resolution revolution”</vt:lpstr>
      <vt:lpstr>MÖNCH, towards a universal detector for diffraction and imaging</vt:lpstr>
      <vt:lpstr>Project members</vt:lpstr>
      <vt:lpstr>Project overview</vt:lpstr>
      <vt:lpstr>Baseline neural network model</vt:lpstr>
      <vt:lpstr>Simulation-based: samples analysis</vt:lpstr>
      <vt:lpstr>Simulation-based: training and results</vt:lpstr>
      <vt:lpstr>Measurement-based: data taking setup </vt:lpstr>
      <vt:lpstr>Experiment-based: sample analysis</vt:lpstr>
      <vt:lpstr>Experiment-based: deep learning results</vt:lpstr>
      <vt:lpstr>Preliminary MTF and DQE results (200 keV)</vt:lpstr>
      <vt:lpstr>Results from the measurement data</vt:lpstr>
      <vt:lpstr>Summary and outlook</vt:lpstr>
      <vt:lpstr>Backup: early-stage simulation-based results</vt:lpstr>
      <vt:lpstr>Backup: Fitting function for ESF</vt:lpstr>
      <vt:lpstr>Backup: Deep learning workflow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Enhancing spatial resolution in MÖNCH detectors  for electron microscopy via deep learning</dc:title>
  <dc:creator>Xie Xiangyu</dc:creator>
  <cp:lastModifiedBy>Xie Xiangyu</cp:lastModifiedBy>
  <cp:revision>2</cp:revision>
  <dcterms:created xsi:type="dcterms:W3CDTF">2023-06-06T08:21:16Z</dcterms:created>
  <dcterms:modified xsi:type="dcterms:W3CDTF">2024-02-22T08:07:23Z</dcterms:modified>
</cp:coreProperties>
</file>