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3"/>
  </p:notesMasterIdLst>
  <p:handoutMasterIdLst>
    <p:handoutMasterId r:id="rId34"/>
  </p:handoutMasterIdLst>
  <p:sldIdLst>
    <p:sldId id="330" r:id="rId2"/>
    <p:sldId id="392" r:id="rId3"/>
    <p:sldId id="393" r:id="rId4"/>
    <p:sldId id="394" r:id="rId5"/>
    <p:sldId id="395" r:id="rId6"/>
    <p:sldId id="373" r:id="rId7"/>
    <p:sldId id="374" r:id="rId8"/>
    <p:sldId id="375" r:id="rId9"/>
    <p:sldId id="378" r:id="rId10"/>
    <p:sldId id="379" r:id="rId11"/>
    <p:sldId id="371" r:id="rId12"/>
    <p:sldId id="372" r:id="rId13"/>
    <p:sldId id="380" r:id="rId14"/>
    <p:sldId id="381" r:id="rId15"/>
    <p:sldId id="382" r:id="rId16"/>
    <p:sldId id="383" r:id="rId17"/>
    <p:sldId id="384" r:id="rId18"/>
    <p:sldId id="385" r:id="rId19"/>
    <p:sldId id="399" r:id="rId20"/>
    <p:sldId id="401" r:id="rId21"/>
    <p:sldId id="386" r:id="rId22"/>
    <p:sldId id="402" r:id="rId23"/>
    <p:sldId id="396" r:id="rId24"/>
    <p:sldId id="397" r:id="rId25"/>
    <p:sldId id="398" r:id="rId26"/>
    <p:sldId id="389" r:id="rId27"/>
    <p:sldId id="400" r:id="rId28"/>
    <p:sldId id="377" r:id="rId29"/>
    <p:sldId id="376" r:id="rId30"/>
    <p:sldId id="365" r:id="rId31"/>
    <p:sldId id="387" r:id="rId32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7" userDrawn="1">
          <p15:clr>
            <a:srgbClr val="A4A3A4"/>
          </p15:clr>
        </p15:guide>
        <p15:guide id="2" orient="horz" pos="622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26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40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1882" userDrawn="1">
          <p15:clr>
            <a:srgbClr val="A4A3A4"/>
          </p15:clr>
        </p15:guide>
        <p15:guide id="15" pos="3152" userDrawn="1">
          <p15:clr>
            <a:srgbClr val="A4A3A4"/>
          </p15:clr>
        </p15:guide>
        <p15:guide id="16" orient="horz" pos="9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6E"/>
    <a:srgbClr val="CD3539"/>
    <a:srgbClr val="F99C46"/>
    <a:srgbClr val="4CB853"/>
    <a:srgbClr val="37C1C5"/>
    <a:srgbClr val="42509F"/>
    <a:srgbClr val="AC4E9D"/>
    <a:srgbClr val="8467AB"/>
    <a:srgbClr val="9D9D9D"/>
    <a:srgbClr val="26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845" autoAdjust="0"/>
  </p:normalViewPr>
  <p:slideViewPr>
    <p:cSldViewPr snapToGrid="0">
      <p:cViewPr varScale="1">
        <p:scale>
          <a:sx n="148" d="100"/>
          <a:sy n="148" d="100"/>
        </p:scale>
        <p:origin x="432" y="114"/>
      </p:cViewPr>
      <p:guideLst>
        <p:guide orient="horz" pos="667"/>
        <p:guide orient="horz" pos="622"/>
        <p:guide orient="horz" pos="2845"/>
        <p:guide orient="horz" pos="826"/>
        <p:guide orient="horz" pos="140"/>
        <p:guide orient="horz" pos="378"/>
        <p:guide orient="horz" pos="3140"/>
        <p:guide pos="657"/>
        <p:guide pos="5534"/>
        <p:guide pos="521"/>
        <p:guide pos="385"/>
        <p:guide pos="1315"/>
        <p:guide pos="1882"/>
        <p:guide pos="3152"/>
        <p:guide orient="horz" pos="9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50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093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889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6519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6321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040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/>
              <a:t>pictures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865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362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8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7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8335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443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3.5% pixel-</a:t>
            </a:r>
            <a:r>
              <a:rPr lang="de-DE" dirty="0" err="1"/>
              <a:t>by</a:t>
            </a:r>
            <a:r>
              <a:rPr lang="de-DE" dirty="0"/>
              <a:t>-pixel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variations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8621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/>
              <a:t>Insert the title of your </a:t>
            </a:r>
            <a:br>
              <a:rPr lang="en-GB" noProof="0"/>
            </a:br>
            <a:r>
              <a:rPr lang="en-GB" noProof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79A2DCA-936A-3643-63BF-9A5663579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A230CC7-79FE-A4D4-27EC-2555A319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36286486-A3EA-5B51-7DD2-5389CE00E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FE9EEC9A-8BB1-4824-3B94-B282E0759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8149323-DDF4-5A7D-A848-D3DEB7D53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EDF4A7D-1814-B487-A8FA-FB69597D8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  <a:endParaRPr lang="de-DE"/>
          </a:p>
          <a:p>
            <a:pPr lvl="2"/>
            <a:r>
              <a:rPr lang="en-GB" noProof="0"/>
              <a:t>Third level</a:t>
            </a:r>
            <a:endParaRPr lang="de-DE"/>
          </a:p>
          <a:p>
            <a:pPr lvl="3"/>
            <a:r>
              <a:rPr lang="en-GB" noProof="0"/>
              <a:t>Fourth level</a:t>
            </a:r>
            <a:endParaRPr lang="de-DE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326338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AD311BD6-7246-55E1-EBDC-E9F3D5548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  <p:pic>
        <p:nvPicPr>
          <p:cNvPr id="3" name="Bild 14" descr="PSI-Logo_narrow_30k.eps">
            <a:extLst>
              <a:ext uri="{FF2B5EF4-FFF2-40B4-BE49-F238E27FC236}">
                <a16:creationId xmlns:a16="http://schemas.microsoft.com/office/drawing/2014/main" id="{7497B374-6013-4367-FC6C-B7897E2D0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635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51001" y="216000"/>
            <a:ext cx="7134236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effectLst/>
              </a:rPr>
              <a:t>Enter </a:t>
            </a:r>
            <a:r>
              <a:rPr lang="de-CH" err="1">
                <a:effectLst/>
              </a:rPr>
              <a:t>slide</a:t>
            </a:r>
            <a:r>
              <a:rPr lang="de-CH">
                <a:effectLst/>
              </a:rPr>
              <a:t> title</a:t>
            </a:r>
            <a:endParaRPr lang="en-GB" noProof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  <p:sp>
        <p:nvSpPr>
          <p:cNvPr id="6" name="Rechteck 12"/>
          <p:cNvSpPr>
            <a:spLocks noChangeArrowheads="1"/>
          </p:cNvSpPr>
          <p:nvPr userDrawn="1"/>
        </p:nvSpPr>
        <p:spPr bwMode="auto">
          <a:xfrm>
            <a:off x="12" y="1059659"/>
            <a:ext cx="326338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666750" y="1006082"/>
            <a:ext cx="811848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format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  <a:p>
            <a:pPr lvl="6"/>
            <a:r>
              <a:rPr lang="en-GB" noProof="0"/>
              <a:t>Seventh level</a:t>
            </a:r>
          </a:p>
          <a:p>
            <a:pPr lvl="7"/>
            <a:r>
              <a:rPr lang="en-GB" noProof="0"/>
              <a:t>Eighth level</a:t>
            </a:r>
          </a:p>
          <a:p>
            <a:pPr lvl="8"/>
            <a:r>
              <a:rPr lang="en-GB" noProof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635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detectors for soft X-ray photon science</a:t>
            </a:r>
            <a:br>
              <a:rPr lang="en-US" dirty="0"/>
            </a:br>
            <a:r>
              <a:rPr lang="en-US" dirty="0"/>
              <a:t>using </a:t>
            </a:r>
            <a:r>
              <a:rPr lang="en-US" dirty="0" err="1"/>
              <a:t>iLGAD</a:t>
            </a:r>
            <a:r>
              <a:rPr lang="en-US" dirty="0"/>
              <a:t> sensors</a:t>
            </a:r>
            <a:br>
              <a:rPr lang="en-US" dirty="0"/>
            </a:b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/>
              <a:t>Viktoria Hinger</a:t>
            </a:r>
            <a:r>
              <a:rPr lang="en-GB" noProof="0" dirty="0"/>
              <a:t>  ::  Postdoc</a:t>
            </a:r>
            <a:r>
              <a:rPr lang="en-GB" dirty="0"/>
              <a:t>  ::  </a:t>
            </a:r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 </a:t>
            </a:r>
            <a:r>
              <a:rPr lang="en-GB" dirty="0"/>
              <a:t> ::  Detectors Group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19</a:t>
            </a:r>
            <a:r>
              <a:rPr lang="en-US" b="1" baseline="30000" dirty="0">
                <a:effectLst/>
              </a:rPr>
              <a:t>th</a:t>
            </a:r>
            <a:r>
              <a:rPr lang="en-US" b="1" dirty="0">
                <a:effectLst/>
              </a:rPr>
              <a:t> TREDI Workshop on Advanced Silicon Radiation Detectors  </a:t>
            </a:r>
            <a:r>
              <a:rPr lang="en-GB" dirty="0"/>
              <a:t>::  21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4A874D-7237-1DCA-59E5-178B3063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iLGAD</a:t>
            </a:r>
            <a:r>
              <a:rPr lang="de-DE" dirty="0"/>
              <a:t> </a:t>
            </a:r>
            <a:r>
              <a:rPr lang="de-DE" dirty="0" err="1"/>
              <a:t>depth-dependent</a:t>
            </a:r>
            <a:r>
              <a:rPr lang="de-DE" dirty="0"/>
              <a:t> </a:t>
            </a:r>
            <a:r>
              <a:rPr lang="de-DE" dirty="0" err="1"/>
              <a:t>multiplication</a:t>
            </a:r>
            <a:r>
              <a:rPr lang="de-DE" dirty="0"/>
              <a:t> </a:t>
            </a:r>
            <a:r>
              <a:rPr lang="de-DE" dirty="0" err="1"/>
              <a:t>factor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C450-7195-DA83-2FD3-7ADFC6266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/>
          </a:p>
        </p:txBody>
      </p:sp>
      <p:grpSp>
        <p:nvGrpSpPr>
          <p:cNvPr id="5" name="Gruppieren 105">
            <a:extLst>
              <a:ext uri="{FF2B5EF4-FFF2-40B4-BE49-F238E27FC236}">
                <a16:creationId xmlns:a16="http://schemas.microsoft.com/office/drawing/2014/main" id="{11AC7D89-262D-3F28-D715-D311F9730730}"/>
              </a:ext>
            </a:extLst>
          </p:cNvPr>
          <p:cNvGrpSpPr/>
          <p:nvPr/>
        </p:nvGrpSpPr>
        <p:grpSpPr>
          <a:xfrm>
            <a:off x="1644100" y="805837"/>
            <a:ext cx="6123476" cy="4165532"/>
            <a:chOff x="1528445" y="916526"/>
            <a:chExt cx="6123476" cy="4165532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4C2909F1-D4E5-65E4-4D28-976141983E75}"/>
                </a:ext>
              </a:extLst>
            </p:cNvPr>
            <p:cNvGrpSpPr/>
            <p:nvPr/>
          </p:nvGrpSpPr>
          <p:grpSpPr>
            <a:xfrm rot="16200000">
              <a:off x="1878003" y="2676890"/>
              <a:ext cx="2067694" cy="2742641"/>
              <a:chOff x="6527369" y="2454891"/>
              <a:chExt cx="1545214" cy="2062969"/>
            </a:xfrm>
          </p:grpSpPr>
          <p:pic>
            <p:nvPicPr>
              <p:cNvPr id="16" name="Picture 7">
                <a:extLst>
                  <a:ext uri="{FF2B5EF4-FFF2-40B4-BE49-F238E27FC236}">
                    <a16:creationId xmlns:a16="http://schemas.microsoft.com/office/drawing/2014/main" id="{6C9A9BE5-A06D-318B-E867-834C058B2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68491" y="2713769"/>
                <a:ext cx="2062969" cy="1545214"/>
              </a:xfrm>
              <a:prstGeom prst="rect">
                <a:avLst/>
              </a:prstGeom>
            </p:spPr>
          </p:pic>
          <p:sp>
            <p:nvSpPr>
              <p:cNvPr id="17" name="Rectangle 90">
                <a:extLst>
                  <a:ext uri="{FF2B5EF4-FFF2-40B4-BE49-F238E27FC236}">
                    <a16:creationId xmlns:a16="http://schemas.microsoft.com/office/drawing/2014/main" id="{C8CCC8BD-3E49-0563-6452-BE05D1AD1031}"/>
                  </a:ext>
                </a:extLst>
              </p:cNvPr>
              <p:cNvSpPr/>
              <p:nvPr/>
            </p:nvSpPr>
            <p:spPr bwMode="auto">
              <a:xfrm>
                <a:off x="6669850" y="2746758"/>
                <a:ext cx="1351376" cy="1715026"/>
              </a:xfrm>
              <a:prstGeom prst="rect">
                <a:avLst/>
              </a:prstGeom>
              <a:solidFill>
                <a:srgbClr val="FFE1E2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" name="Rounded Rectangle 74">
                <a:extLst>
                  <a:ext uri="{FF2B5EF4-FFF2-40B4-BE49-F238E27FC236}">
                    <a16:creationId xmlns:a16="http://schemas.microsoft.com/office/drawing/2014/main" id="{04C2A040-C649-B7A7-E53E-5C824F94DC9B}"/>
                  </a:ext>
                </a:extLst>
              </p:cNvPr>
              <p:cNvSpPr/>
              <p:nvPr/>
            </p:nvSpPr>
            <p:spPr bwMode="auto">
              <a:xfrm>
                <a:off x="6669850" y="2738872"/>
                <a:ext cx="1351376" cy="146013"/>
              </a:xfrm>
              <a:prstGeom prst="roundRect">
                <a:avLst/>
              </a:prstGeom>
              <a:solidFill>
                <a:srgbClr val="0F90FF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" name="Rounded Rectangle 80">
                <a:extLst>
                  <a:ext uri="{FF2B5EF4-FFF2-40B4-BE49-F238E27FC236}">
                    <a16:creationId xmlns:a16="http://schemas.microsoft.com/office/drawing/2014/main" id="{6D13399B-34EA-0368-1018-285FB0F7D3A3}"/>
                  </a:ext>
                </a:extLst>
              </p:cNvPr>
              <p:cNvSpPr/>
              <p:nvPr/>
            </p:nvSpPr>
            <p:spPr bwMode="auto">
              <a:xfrm>
                <a:off x="6669850" y="2884886"/>
                <a:ext cx="1351376" cy="433553"/>
              </a:xfrm>
              <a:prstGeom prst="roundRect">
                <a:avLst/>
              </a:prstGeom>
              <a:solidFill>
                <a:srgbClr val="FF8286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" name="TextBox 89">
                <a:extLst>
                  <a:ext uri="{FF2B5EF4-FFF2-40B4-BE49-F238E27FC236}">
                    <a16:creationId xmlns:a16="http://schemas.microsoft.com/office/drawing/2014/main" id="{F063B0E9-77BC-0A92-A964-4A5803534696}"/>
                  </a:ext>
                </a:extLst>
              </p:cNvPr>
              <p:cNvSpPr txBox="1"/>
              <p:nvPr/>
            </p:nvSpPr>
            <p:spPr>
              <a:xfrm>
                <a:off x="6716872" y="2694858"/>
                <a:ext cx="231328" cy="207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n+ </a:t>
                </a:r>
                <a:endParaRPr lang="de-CH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" name="TextBox 88">
                <a:extLst>
                  <a:ext uri="{FF2B5EF4-FFF2-40B4-BE49-F238E27FC236}">
                    <a16:creationId xmlns:a16="http://schemas.microsoft.com/office/drawing/2014/main" id="{86916B66-960B-9219-6E3B-8D772540115D}"/>
                  </a:ext>
                </a:extLst>
              </p:cNvPr>
              <p:cNvSpPr txBox="1"/>
              <p:nvPr/>
            </p:nvSpPr>
            <p:spPr>
              <a:xfrm>
                <a:off x="6716872" y="2987164"/>
                <a:ext cx="758255" cy="200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gain layer</a:t>
                </a:r>
                <a:endParaRPr lang="de-CH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ABAA9CFC-4E7B-E429-8174-14A9A4CE4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20"/>
            <a:stretch/>
          </p:blipFill>
          <p:spPr>
            <a:xfrm>
              <a:off x="1528445" y="920115"/>
              <a:ext cx="2974853" cy="2141437"/>
            </a:xfrm>
            <a:prstGeom prst="rect">
              <a:avLst/>
            </a:prstGeom>
          </p:spPr>
        </p:pic>
        <p:grpSp>
          <p:nvGrpSpPr>
            <p:cNvPr id="8" name="Group 92">
              <a:extLst>
                <a:ext uri="{FF2B5EF4-FFF2-40B4-BE49-F238E27FC236}">
                  <a16:creationId xmlns:a16="http://schemas.microsoft.com/office/drawing/2014/main" id="{AE2186BB-1D30-F0FA-7041-3DB7B037715D}"/>
                </a:ext>
              </a:extLst>
            </p:cNvPr>
            <p:cNvGrpSpPr/>
            <p:nvPr/>
          </p:nvGrpSpPr>
          <p:grpSpPr>
            <a:xfrm rot="16200000">
              <a:off x="5022072" y="2663246"/>
              <a:ext cx="2076376" cy="2748422"/>
              <a:chOff x="6527368" y="2454892"/>
              <a:chExt cx="1545214" cy="2062968"/>
            </a:xfrm>
          </p:grpSpPr>
          <p:pic>
            <p:nvPicPr>
              <p:cNvPr id="10" name="Picture 93">
                <a:extLst>
                  <a:ext uri="{FF2B5EF4-FFF2-40B4-BE49-F238E27FC236}">
                    <a16:creationId xmlns:a16="http://schemas.microsoft.com/office/drawing/2014/main" id="{05F117CF-202E-6BA7-F272-0D1003455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68491" y="2713769"/>
                <a:ext cx="2062968" cy="1545214"/>
              </a:xfrm>
              <a:prstGeom prst="rect">
                <a:avLst/>
              </a:prstGeom>
            </p:spPr>
          </p:pic>
          <p:sp>
            <p:nvSpPr>
              <p:cNvPr id="11" name="Rectangle 95">
                <a:extLst>
                  <a:ext uri="{FF2B5EF4-FFF2-40B4-BE49-F238E27FC236}">
                    <a16:creationId xmlns:a16="http://schemas.microsoft.com/office/drawing/2014/main" id="{9EEAEE49-F108-BC3A-5E75-ABD9B17A5FB3}"/>
                  </a:ext>
                </a:extLst>
              </p:cNvPr>
              <p:cNvSpPr/>
              <p:nvPr/>
            </p:nvSpPr>
            <p:spPr bwMode="auto">
              <a:xfrm>
                <a:off x="6669850" y="2746758"/>
                <a:ext cx="1351376" cy="1715026"/>
              </a:xfrm>
              <a:prstGeom prst="rect">
                <a:avLst/>
              </a:prstGeom>
              <a:solidFill>
                <a:srgbClr val="FFE1E2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2" name="Rounded Rectangle 96">
                <a:extLst>
                  <a:ext uri="{FF2B5EF4-FFF2-40B4-BE49-F238E27FC236}">
                    <a16:creationId xmlns:a16="http://schemas.microsoft.com/office/drawing/2014/main" id="{3EDB65FF-EA44-FB40-7A5D-E46C9D158908}"/>
                  </a:ext>
                </a:extLst>
              </p:cNvPr>
              <p:cNvSpPr/>
              <p:nvPr/>
            </p:nvSpPr>
            <p:spPr bwMode="auto">
              <a:xfrm>
                <a:off x="6672189" y="2730300"/>
                <a:ext cx="1349038" cy="72635"/>
              </a:xfrm>
              <a:prstGeom prst="roundRect">
                <a:avLst/>
              </a:prstGeom>
              <a:solidFill>
                <a:srgbClr val="0F90FF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" name="Rounded Rectangle 97">
                <a:extLst>
                  <a:ext uri="{FF2B5EF4-FFF2-40B4-BE49-F238E27FC236}">
                    <a16:creationId xmlns:a16="http://schemas.microsoft.com/office/drawing/2014/main" id="{8AFFB702-8A32-DFEE-48A8-DC04473757CF}"/>
                  </a:ext>
                </a:extLst>
              </p:cNvPr>
              <p:cNvSpPr/>
              <p:nvPr/>
            </p:nvSpPr>
            <p:spPr bwMode="auto">
              <a:xfrm>
                <a:off x="6672188" y="2800985"/>
                <a:ext cx="1349037" cy="135467"/>
              </a:xfrm>
              <a:prstGeom prst="roundRect">
                <a:avLst/>
              </a:prstGeom>
              <a:solidFill>
                <a:srgbClr val="FF8286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914779-F05B-435E-2150-A7F720922C8A}"/>
                  </a:ext>
                </a:extLst>
              </p:cNvPr>
              <p:cNvSpPr txBox="1"/>
              <p:nvPr/>
            </p:nvSpPr>
            <p:spPr>
              <a:xfrm>
                <a:off x="6687573" y="2776500"/>
                <a:ext cx="758255" cy="200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gain layer</a:t>
                </a:r>
                <a:endParaRPr lang="de-CH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F7BB23-9320-6DBC-C9D7-8061A7CCD8C5}"/>
                  </a:ext>
                </a:extLst>
              </p:cNvPr>
              <p:cNvSpPr txBox="1"/>
              <p:nvPr/>
            </p:nvSpPr>
            <p:spPr>
              <a:xfrm>
                <a:off x="6683971" y="2676894"/>
                <a:ext cx="231328" cy="207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n+ </a:t>
                </a:r>
                <a:endParaRPr lang="de-CH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5710541-098E-44E1-0AE2-E3F403302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0"/>
            <a:stretch/>
          </p:blipFill>
          <p:spPr>
            <a:xfrm>
              <a:off x="4686047" y="916526"/>
              <a:ext cx="2965874" cy="2119427"/>
            </a:xfrm>
            <a:prstGeom prst="rect">
              <a:avLst/>
            </a:prstGeom>
          </p:spPr>
        </p:pic>
      </p:grp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FBA56336-967F-218D-28A0-B41DE79A97AA}"/>
              </a:ext>
            </a:extLst>
          </p:cNvPr>
          <p:cNvSpPr txBox="1">
            <a:spLocks/>
          </p:cNvSpPr>
          <p:nvPr/>
        </p:nvSpPr>
        <p:spPr>
          <a:xfrm>
            <a:off x="1778271" y="703461"/>
            <a:ext cx="2711450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b="1" dirty="0">
                <a:solidFill>
                  <a:srgbClr val="C50006"/>
                </a:solidFill>
              </a:rPr>
              <a:t>Standard </a:t>
            </a:r>
            <a:r>
              <a:rPr lang="de-DE" sz="1600" b="1" dirty="0" err="1">
                <a:solidFill>
                  <a:srgbClr val="C50006"/>
                </a:solidFill>
              </a:rPr>
              <a:t>gain</a:t>
            </a:r>
            <a:r>
              <a:rPr lang="de-DE" sz="1600" b="1" dirty="0">
                <a:solidFill>
                  <a:srgbClr val="C50006"/>
                </a:solidFill>
              </a:rPr>
              <a:t> </a:t>
            </a:r>
            <a:r>
              <a:rPr lang="de-DE" sz="1600" b="1" dirty="0" err="1">
                <a:solidFill>
                  <a:srgbClr val="C50006"/>
                </a:solidFill>
              </a:rPr>
              <a:t>layer</a:t>
            </a:r>
            <a:endParaRPr lang="de-DE" sz="1600" b="1" dirty="0">
              <a:solidFill>
                <a:srgbClr val="C50006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1B9FCAEB-ACB3-5771-CF31-53FF27B8062E}"/>
              </a:ext>
            </a:extLst>
          </p:cNvPr>
          <p:cNvSpPr txBox="1">
            <a:spLocks/>
          </p:cNvSpPr>
          <p:nvPr/>
        </p:nvSpPr>
        <p:spPr>
          <a:xfrm>
            <a:off x="4928914" y="703461"/>
            <a:ext cx="2711450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b="1" dirty="0">
                <a:solidFill>
                  <a:srgbClr val="003B6E"/>
                </a:solidFill>
              </a:rPr>
              <a:t>(Ultra) </a:t>
            </a:r>
            <a:r>
              <a:rPr lang="de-DE" sz="1600" b="1" dirty="0" err="1">
                <a:solidFill>
                  <a:srgbClr val="003B6E"/>
                </a:solidFill>
              </a:rPr>
              <a:t>Shallow</a:t>
            </a:r>
            <a:r>
              <a:rPr lang="de-DE" sz="1600" b="1" dirty="0">
                <a:solidFill>
                  <a:srgbClr val="003B6E"/>
                </a:solidFill>
              </a:rPr>
              <a:t> </a:t>
            </a:r>
            <a:r>
              <a:rPr lang="de-DE" sz="1600" b="1" dirty="0" err="1">
                <a:solidFill>
                  <a:srgbClr val="003B6E"/>
                </a:solidFill>
              </a:rPr>
              <a:t>gain</a:t>
            </a:r>
            <a:r>
              <a:rPr lang="de-DE" sz="1600" b="1" dirty="0">
                <a:solidFill>
                  <a:srgbClr val="003B6E"/>
                </a:solidFill>
              </a:rPr>
              <a:t> </a:t>
            </a:r>
            <a:r>
              <a:rPr lang="de-DE" sz="1600" b="1" dirty="0" err="1">
                <a:solidFill>
                  <a:srgbClr val="003B6E"/>
                </a:solidFill>
              </a:rPr>
              <a:t>layer</a:t>
            </a:r>
            <a:endParaRPr lang="de-DE" sz="1600" b="1" dirty="0">
              <a:solidFill>
                <a:srgbClr val="003B6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BC7AC8-C0DF-559F-6A42-CF30A9A99A79}"/>
              </a:ext>
            </a:extLst>
          </p:cNvPr>
          <p:cNvSpPr txBox="1"/>
          <p:nvPr/>
        </p:nvSpPr>
        <p:spPr>
          <a:xfrm>
            <a:off x="3791364" y="4943223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M.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Carulla</a:t>
            </a:r>
            <a:endParaRPr lang="en-US" sz="12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B6F9347C-A0F2-1172-D1C5-9A1F1F7453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6261" y="2161626"/>
            <a:ext cx="280411" cy="22798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078B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Arrow Connector 91">
            <a:extLst>
              <a:ext uri="{FF2B5EF4-FFF2-40B4-BE49-F238E27FC236}">
                <a16:creationId xmlns:a16="http://schemas.microsoft.com/office/drawing/2014/main" id="{B3B65842-319B-0D26-F880-12C9899472F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97702" y="2493547"/>
            <a:ext cx="0" cy="5632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078B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17">
            <a:extLst>
              <a:ext uri="{FF2B5EF4-FFF2-40B4-BE49-F238E27FC236}">
                <a16:creationId xmlns:a16="http://schemas.microsoft.com/office/drawing/2014/main" id="{CAAC577C-1B02-EDD5-D522-F08940811405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6260" y="2493547"/>
            <a:ext cx="453401" cy="19478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821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28" name="Straight Arrow Connector 91">
            <a:extLst>
              <a:ext uri="{FF2B5EF4-FFF2-40B4-BE49-F238E27FC236}">
                <a16:creationId xmlns:a16="http://schemas.microsoft.com/office/drawing/2014/main" id="{542C7AA4-DDC5-AF03-9564-5492C1C70485}"/>
              </a:ext>
            </a:extLst>
          </p:cNvPr>
          <p:cNvCxnSpPr>
            <a:cxnSpLocks/>
          </p:cNvCxnSpPr>
          <p:nvPr/>
        </p:nvCxnSpPr>
        <p:spPr bwMode="auto">
          <a:xfrm flipV="1">
            <a:off x="3677090" y="2060921"/>
            <a:ext cx="0" cy="9959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821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TextBox 26">
            <a:extLst>
              <a:ext uri="{FF2B5EF4-FFF2-40B4-BE49-F238E27FC236}">
                <a16:creationId xmlns:a16="http://schemas.microsoft.com/office/drawing/2014/main" id="{DC2F4EE9-A0B2-9E78-6303-370DA35F6C42}"/>
              </a:ext>
            </a:extLst>
          </p:cNvPr>
          <p:cNvSpPr txBox="1"/>
          <p:nvPr/>
        </p:nvSpPr>
        <p:spPr>
          <a:xfrm>
            <a:off x="2031552" y="4127558"/>
            <a:ext cx="225961" cy="193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</a:rPr>
              <a:t>h</a:t>
            </a:r>
            <a:endParaRPr lang="de-CH" sz="1400" baseline="-25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TextBox 94">
            <a:extLst>
              <a:ext uri="{FF2B5EF4-FFF2-40B4-BE49-F238E27FC236}">
                <a16:creationId xmlns:a16="http://schemas.microsoft.com/office/drawing/2014/main" id="{F3310D8E-C3A6-5921-5328-3293543304CE}"/>
              </a:ext>
            </a:extLst>
          </p:cNvPr>
          <p:cNvSpPr txBox="1"/>
          <p:nvPr/>
        </p:nvSpPr>
        <p:spPr>
          <a:xfrm>
            <a:off x="3336394" y="3068136"/>
            <a:ext cx="216024" cy="193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400" baseline="-25000" dirty="0">
                <a:solidFill>
                  <a:srgbClr val="000000"/>
                </a:solidFill>
                <a:latin typeface="Calibri"/>
              </a:rPr>
              <a:t>e</a:t>
            </a:r>
            <a:endParaRPr lang="de-CH" sz="1400" baseline="-250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1" name="Straight Arrow Connector 17">
            <a:extLst>
              <a:ext uri="{FF2B5EF4-FFF2-40B4-BE49-F238E27FC236}">
                <a16:creationId xmlns:a16="http://schemas.microsoft.com/office/drawing/2014/main" id="{4F41F9D5-3C77-1CB0-F66E-CC4C6539A1F7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2700" y="2227393"/>
            <a:ext cx="678295" cy="16814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078B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2" name="Straight Arrow Connector 91">
            <a:extLst>
              <a:ext uri="{FF2B5EF4-FFF2-40B4-BE49-F238E27FC236}">
                <a16:creationId xmlns:a16="http://schemas.microsoft.com/office/drawing/2014/main" id="{D1FA8225-D896-86C3-D87A-62297B5B4F1D}"/>
              </a:ext>
            </a:extLst>
          </p:cNvPr>
          <p:cNvCxnSpPr>
            <a:cxnSpLocks/>
          </p:cNvCxnSpPr>
          <p:nvPr/>
        </p:nvCxnSpPr>
        <p:spPr bwMode="auto">
          <a:xfrm flipV="1">
            <a:off x="6288874" y="2161626"/>
            <a:ext cx="0" cy="8605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2078B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Straight Arrow Connector 17">
            <a:extLst>
              <a:ext uri="{FF2B5EF4-FFF2-40B4-BE49-F238E27FC236}">
                <a16:creationId xmlns:a16="http://schemas.microsoft.com/office/drawing/2014/main" id="{4F8D7828-DD67-F84F-4347-114646A79E12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2699" y="2565814"/>
            <a:ext cx="925421" cy="1343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821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91">
            <a:extLst>
              <a:ext uri="{FF2B5EF4-FFF2-40B4-BE49-F238E27FC236}">
                <a16:creationId xmlns:a16="http://schemas.microsoft.com/office/drawing/2014/main" id="{BC847609-AFA7-51B5-95B1-DC483DE93D44}"/>
              </a:ext>
            </a:extLst>
          </p:cNvPr>
          <p:cNvCxnSpPr>
            <a:cxnSpLocks/>
          </p:cNvCxnSpPr>
          <p:nvPr/>
        </p:nvCxnSpPr>
        <p:spPr bwMode="auto">
          <a:xfrm flipV="1">
            <a:off x="6819923" y="1766863"/>
            <a:ext cx="0" cy="12553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8214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TextBox 26">
            <a:extLst>
              <a:ext uri="{FF2B5EF4-FFF2-40B4-BE49-F238E27FC236}">
                <a16:creationId xmlns:a16="http://schemas.microsoft.com/office/drawing/2014/main" id="{9638FD42-53D6-7FC5-12B4-0EC6AEBEB186}"/>
              </a:ext>
            </a:extLst>
          </p:cNvPr>
          <p:cNvSpPr txBox="1"/>
          <p:nvPr/>
        </p:nvSpPr>
        <p:spPr>
          <a:xfrm>
            <a:off x="5189793" y="3903830"/>
            <a:ext cx="225961" cy="193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</a:rPr>
              <a:t>h</a:t>
            </a:r>
            <a:endParaRPr lang="de-CH" sz="1400" baseline="-25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Box 94">
            <a:extLst>
              <a:ext uri="{FF2B5EF4-FFF2-40B4-BE49-F238E27FC236}">
                <a16:creationId xmlns:a16="http://schemas.microsoft.com/office/drawing/2014/main" id="{8FD43EEB-55E0-2ECA-EF92-A3B579EAABEF}"/>
              </a:ext>
            </a:extLst>
          </p:cNvPr>
          <p:cNvSpPr txBox="1"/>
          <p:nvPr/>
        </p:nvSpPr>
        <p:spPr>
          <a:xfrm>
            <a:off x="6472733" y="3068137"/>
            <a:ext cx="216024" cy="193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400" baseline="-25000" dirty="0">
                <a:solidFill>
                  <a:srgbClr val="000000"/>
                </a:solidFill>
                <a:latin typeface="Calibri"/>
              </a:rPr>
              <a:t>e</a:t>
            </a:r>
            <a:endParaRPr lang="de-CH" sz="1400" baseline="-25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AD9A6E-AFA0-475A-48AE-2635887FD435}"/>
              </a:ext>
            </a:extLst>
          </p:cNvPr>
          <p:cNvSpPr txBox="1"/>
          <p:nvPr/>
        </p:nvSpPr>
        <p:spPr>
          <a:xfrm>
            <a:off x="-9176" y="4906492"/>
            <a:ext cx="45934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A. Liguori et al 2023 JINST 18 P12006</a:t>
            </a:r>
            <a:endParaRPr lang="de-CH" sz="12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40DD4-2DD1-5628-7E0E-3BEFEE866D4B}"/>
              </a:ext>
            </a:extLst>
          </p:cNvPr>
          <p:cNvSpPr txBox="1"/>
          <p:nvPr/>
        </p:nvSpPr>
        <p:spPr>
          <a:xfrm>
            <a:off x="4387985" y="1087357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>
                <a:solidFill>
                  <a:srgbClr val="000000"/>
                </a:solidFill>
                <a:latin typeface="Calibri"/>
              </a:rPr>
              <a:t>E1 &lt; E2</a:t>
            </a:r>
            <a:endParaRPr lang="en-US" sz="11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3C923F-0545-3185-35D6-E9AAD505D475}"/>
              </a:ext>
            </a:extLst>
          </p:cNvPr>
          <p:cNvSpPr txBox="1"/>
          <p:nvPr/>
        </p:nvSpPr>
        <p:spPr>
          <a:xfrm>
            <a:off x="7542242" y="1093400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>
                <a:solidFill>
                  <a:srgbClr val="000000"/>
                </a:solidFill>
                <a:latin typeface="Calibri"/>
              </a:rPr>
              <a:t>E1 &lt; E2</a:t>
            </a:r>
            <a:endParaRPr lang="en-US" sz="1100" dirty="0" err="1">
              <a:solidFill>
                <a:srgbClr val="000000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11">
                <a:extLst>
                  <a:ext uri="{FF2B5EF4-FFF2-40B4-BE49-F238E27FC236}">
                    <a16:creationId xmlns:a16="http://schemas.microsoft.com/office/drawing/2014/main" id="{54853FF8-A238-341E-C9F6-75E0CC25D962}"/>
                  </a:ext>
                </a:extLst>
              </p:cNvPr>
              <p:cNvSpPr txBox="1"/>
              <p:nvPr/>
            </p:nvSpPr>
            <p:spPr>
              <a:xfrm>
                <a:off x="2540406" y="1098082"/>
                <a:ext cx="1182239" cy="28281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72000" tIns="0" rIns="7200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DE" sz="1400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M</a:t>
                </a:r>
                <a:r>
                  <a:rPr lang="de-DE" sz="1400" b="1" baseline="-25000" dirty="0" err="1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h</a:t>
                </a:r>
                <a:r>
                  <a:rPr lang="de-DE" sz="1400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/M</a:t>
                </a:r>
                <a:r>
                  <a:rPr lang="de-DE" sz="1400" b="1" baseline="-25000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e</a:t>
                </a:r>
                <a:r>
                  <a:rPr lang="de-DE" sz="1400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lang="de-DE" sz="1400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 0.25</a:t>
                </a:r>
                <a:endParaRPr lang="en-US" sz="14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11">
                <a:extLst>
                  <a:ext uri="{FF2B5EF4-FFF2-40B4-BE49-F238E27FC236}">
                    <a16:creationId xmlns:a16="http://schemas.microsoft.com/office/drawing/2014/main" id="{54853FF8-A238-341E-C9F6-75E0CC25D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406" y="1098082"/>
                <a:ext cx="1182239" cy="282813"/>
              </a:xfrm>
              <a:prstGeom prst="rect">
                <a:avLst/>
              </a:prstGeom>
              <a:blipFill>
                <a:blip r:embed="rId6"/>
                <a:stretch>
                  <a:fillRect l="-3093" t="-14894" r="-3093" b="-170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3127396E-0865-9B0D-27C6-1FA1C8776CD8}"/>
                  </a:ext>
                </a:extLst>
              </p:cNvPr>
              <p:cNvSpPr txBox="1"/>
              <p:nvPr/>
            </p:nvSpPr>
            <p:spPr>
              <a:xfrm>
                <a:off x="5741239" y="1094058"/>
                <a:ext cx="1182239" cy="28281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72000" tIns="0" rIns="7200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DE" sz="1400" b="1" dirty="0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M</a:t>
                </a:r>
                <a:r>
                  <a:rPr lang="de-DE" sz="1400" b="1" baseline="-25000" dirty="0" err="1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h</a:t>
                </a:r>
                <a:r>
                  <a:rPr lang="de-DE" sz="1400" b="1" dirty="0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/M</a:t>
                </a:r>
                <a:r>
                  <a:rPr lang="de-DE" sz="1400" b="1" baseline="-25000" dirty="0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e</a:t>
                </a:r>
                <a:r>
                  <a:rPr lang="de-DE" sz="1400" b="1" dirty="0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rgbClr val="003B6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lang="de-DE" sz="1400" b="1" dirty="0">
                    <a:solidFill>
                      <a:srgbClr val="003B6E"/>
                    </a:solidFill>
                    <a:latin typeface="+mn-lt"/>
                    <a:ea typeface="+mn-ea"/>
                    <a:cs typeface="+mn-cs"/>
                  </a:rPr>
                  <a:t> 0.5</a:t>
                </a:r>
                <a:endParaRPr lang="en-US" sz="1400" b="1" dirty="0">
                  <a:solidFill>
                    <a:srgbClr val="003B6E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11">
                <a:extLst>
                  <a:ext uri="{FF2B5EF4-FFF2-40B4-BE49-F238E27FC236}">
                    <a16:creationId xmlns:a16="http://schemas.microsoft.com/office/drawing/2014/main" id="{3127396E-0865-9B0D-27C6-1FA1C8776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239" y="1094058"/>
                <a:ext cx="1182239" cy="282813"/>
              </a:xfrm>
              <a:prstGeom prst="rect">
                <a:avLst/>
              </a:prstGeom>
              <a:blipFill>
                <a:blip r:embed="rId7"/>
                <a:stretch>
                  <a:fillRect l="-3093" t="-14894" b="-170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235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JUNGFRAU-</a:t>
            </a:r>
            <a:r>
              <a:rPr lang="de-DE" dirty="0" err="1"/>
              <a:t>iLGAD</a:t>
            </a:r>
            <a:r>
              <a:rPr lang="de-DE" dirty="0"/>
              <a:t>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/>
          </a:p>
        </p:txBody>
      </p:sp>
      <p:grpSp>
        <p:nvGrpSpPr>
          <p:cNvPr id="24" name="Group 23"/>
          <p:cNvGrpSpPr/>
          <p:nvPr/>
        </p:nvGrpSpPr>
        <p:grpSpPr>
          <a:xfrm>
            <a:off x="988997" y="778251"/>
            <a:ext cx="3147316" cy="2036872"/>
            <a:chOff x="760397" y="647446"/>
            <a:chExt cx="3571200" cy="23112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Rectangle 21"/>
            <p:cNvSpPr/>
            <p:nvPr/>
          </p:nvSpPr>
          <p:spPr bwMode="auto">
            <a:xfrm>
              <a:off x="760397" y="647446"/>
              <a:ext cx="3571200" cy="23112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B9B9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40322" y="827601"/>
              <a:ext cx="3211350" cy="1950890"/>
              <a:chOff x="5139414" y="1080833"/>
              <a:chExt cx="3793023" cy="230425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139414" y="1080833"/>
                <a:ext cx="3793023" cy="2304256"/>
                <a:chOff x="1042988" y="980727"/>
                <a:chExt cx="4385685" cy="2664297"/>
              </a:xfrm>
            </p:grpSpPr>
            <p:pic>
              <p:nvPicPr>
                <p:cNvPr id="15" name="Google Shape;67;p1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042988" y="980727"/>
                  <a:ext cx="4385685" cy="26642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2201883" y="2744871"/>
                  <a:ext cx="432048" cy="288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de-DE" sz="1400" b="1" kern="1000" spc="30" dirty="0">
                      <a:solidFill>
                        <a:srgbClr val="0433FF"/>
                      </a:solidFill>
                      <a:latin typeface="+mn-lt"/>
                      <a:cs typeface="Franklin Gothic Book"/>
                    </a:rPr>
                    <a:t>G0</a:t>
                  </a:r>
                  <a:endParaRPr lang="de-CH" sz="1400" b="1" kern="1000" spc="30" dirty="0">
                    <a:solidFill>
                      <a:srgbClr val="0433FF"/>
                    </a:solidFill>
                    <a:latin typeface="+mn-lt"/>
                    <a:cs typeface="Franklin Gothic Book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201883" y="2420228"/>
                  <a:ext cx="432048" cy="288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de-DE" sz="1400" b="1" kern="1000" spc="30" dirty="0">
                      <a:solidFill>
                        <a:srgbClr val="539752"/>
                      </a:solidFill>
                      <a:latin typeface="+mn-lt"/>
                      <a:cs typeface="Franklin Gothic Book"/>
                    </a:rPr>
                    <a:t>G1</a:t>
                  </a:r>
                  <a:endParaRPr lang="de-CH" sz="1800" b="1" kern="1000" spc="30" dirty="0">
                    <a:solidFill>
                      <a:srgbClr val="539752"/>
                    </a:solidFill>
                    <a:latin typeface="+mn-lt"/>
                    <a:cs typeface="Franklin Gothic Book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201883" y="2095585"/>
                  <a:ext cx="432048" cy="288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de-DE" sz="1400" b="1" kern="1000" spc="30" dirty="0">
                      <a:solidFill>
                        <a:srgbClr val="FF2600"/>
                      </a:solidFill>
                      <a:latin typeface="+mn-lt"/>
                      <a:cs typeface="Franklin Gothic Book"/>
                    </a:rPr>
                    <a:t>G2</a:t>
                  </a:r>
                  <a:endParaRPr lang="de-CH" b="1" kern="1000" spc="30" dirty="0">
                    <a:solidFill>
                      <a:srgbClr val="FF2600"/>
                    </a:solidFill>
                    <a:latin typeface="+mn-lt"/>
                    <a:cs typeface="Franklin Gothic Book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 bwMode="auto">
              <a:xfrm>
                <a:off x="5768497" y="1988840"/>
                <a:ext cx="796743" cy="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/>
              <p:cNvSpPr/>
              <p:nvPr/>
            </p:nvSpPr>
            <p:spPr bwMode="auto">
              <a:xfrm>
                <a:off x="6085745" y="1824190"/>
                <a:ext cx="169328" cy="16932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077211" y="3098046"/>
            <a:ext cx="5122800" cy="1879200"/>
            <a:chOff x="2147492" y="3001297"/>
            <a:chExt cx="5122800" cy="1879200"/>
          </a:xfrm>
          <a:effectLst/>
        </p:grpSpPr>
        <p:sp>
          <p:nvSpPr>
            <p:cNvPr id="20" name="Rectangle 19"/>
            <p:cNvSpPr/>
            <p:nvPr/>
          </p:nvSpPr>
          <p:spPr bwMode="auto">
            <a:xfrm>
              <a:off x="2147492" y="3001297"/>
              <a:ext cx="5122800" cy="1879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7" t="25454" r="16587" b="43624"/>
            <a:stretch/>
          </p:blipFill>
          <p:spPr>
            <a:xfrm>
              <a:off x="2327027" y="3182173"/>
              <a:ext cx="4763730" cy="1517448"/>
            </a:xfrm>
            <a:prstGeom prst="rect">
              <a:avLst/>
            </a:prstGeom>
            <a:ln w="38100">
              <a:noFill/>
            </a:ln>
          </p:spPr>
        </p:pic>
      </p:grpSp>
      <p:cxnSp>
        <p:nvCxnSpPr>
          <p:cNvPr id="5" name="Straight Arrow Connector 4"/>
          <p:cNvCxnSpPr>
            <a:stCxn id="65" idx="2"/>
          </p:cNvCxnSpPr>
          <p:nvPr/>
        </p:nvCxnSpPr>
        <p:spPr bwMode="auto">
          <a:xfrm flipH="1">
            <a:off x="4852220" y="2764992"/>
            <a:ext cx="1893733" cy="12726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B9B9B9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5123462" y="778250"/>
            <a:ext cx="3222615" cy="2036872"/>
            <a:chOff x="5123462" y="778250"/>
            <a:chExt cx="3222615" cy="203687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6" name="Rectangle 65"/>
            <p:cNvSpPr/>
            <p:nvPr/>
          </p:nvSpPr>
          <p:spPr bwMode="auto">
            <a:xfrm>
              <a:off x="5123462" y="778250"/>
              <a:ext cx="3147316" cy="203687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B9B9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828" y="828379"/>
              <a:ext cx="3200249" cy="1936613"/>
            </a:xfrm>
            <a:prstGeom prst="rect">
              <a:avLst/>
            </a:prstGeom>
          </p:spPr>
        </p:pic>
      </p:grpSp>
      <p:cxnSp>
        <p:nvCxnSpPr>
          <p:cNvPr id="25" name="Elbow Connector 24"/>
          <p:cNvCxnSpPr>
            <a:stCxn id="22" idx="2"/>
          </p:cNvCxnSpPr>
          <p:nvPr/>
        </p:nvCxnSpPr>
        <p:spPr bwMode="auto">
          <a:xfrm rot="16200000" flipH="1">
            <a:off x="2202570" y="3175208"/>
            <a:ext cx="1711999" cy="991828"/>
          </a:xfrm>
          <a:prstGeom prst="bentConnector3">
            <a:avLst>
              <a:gd name="adj1" fmla="val 99965"/>
            </a:avLst>
          </a:prstGeom>
          <a:solidFill>
            <a:schemeClr val="accent1"/>
          </a:solidFill>
          <a:ln w="38100" cap="flat" cmpd="sng" algn="ctr">
            <a:solidFill>
              <a:srgbClr val="B9B9B9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709507" y="2854589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000000"/>
                </a:solidFill>
                <a:latin typeface="Calibri"/>
              </a:rPr>
              <a:t>Standard gain la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yer</a:t>
            </a:r>
            <a:endParaRPr lang="en-US" sz="11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1384" y="2853309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>
                <a:solidFill>
                  <a:srgbClr val="000000"/>
                </a:solidFill>
                <a:latin typeface="Calibri"/>
              </a:rPr>
              <a:t>JUNGFRAU 1.1</a:t>
            </a:r>
            <a:endParaRPr lang="en-US" sz="11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2615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Characterization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/>
          </a:p>
        </p:txBody>
      </p:sp>
      <p:sp>
        <p:nvSpPr>
          <p:cNvPr id="26" name="Content Placeholder 1"/>
          <p:cNvSpPr>
            <a:spLocks noGrp="1"/>
          </p:cNvSpPr>
          <p:nvPr>
            <p:ph sz="quarter" idx="13"/>
          </p:nvPr>
        </p:nvSpPr>
        <p:spPr>
          <a:xfrm>
            <a:off x="1043000" y="988142"/>
            <a:ext cx="3160290" cy="3527903"/>
          </a:xfrm>
        </p:spPr>
        <p:txBody>
          <a:bodyPr/>
          <a:lstStyle/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de-DE" dirty="0"/>
              <a:t>200 V </a:t>
            </a:r>
            <a:r>
              <a:rPr lang="de-DE" dirty="0" err="1"/>
              <a:t>bias</a:t>
            </a:r>
            <a:endParaRPr lang="de-DE" dirty="0"/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  <a:p>
            <a:pPr lvl="1">
              <a:spcAft>
                <a:spcPts val="600"/>
              </a:spcAft>
            </a:pPr>
            <a:r>
              <a:rPr lang="de-DE" sz="1600" dirty="0"/>
              <a:t>Al (K</a:t>
            </a:r>
            <a:r>
              <a:rPr lang="el-GR" sz="1600" baseline="-25000" dirty="0"/>
              <a:t>α</a:t>
            </a:r>
            <a:r>
              <a:rPr lang="de-DE" sz="1600" dirty="0"/>
              <a:t>: 1.5 </a:t>
            </a:r>
            <a:r>
              <a:rPr lang="de-DE" sz="1600" dirty="0" err="1"/>
              <a:t>keV</a:t>
            </a:r>
            <a:r>
              <a:rPr lang="de-DE" sz="1600" dirty="0"/>
              <a:t>)</a:t>
            </a:r>
          </a:p>
          <a:p>
            <a:pPr lvl="1">
              <a:spcAft>
                <a:spcPts val="600"/>
              </a:spcAft>
            </a:pPr>
            <a:r>
              <a:rPr lang="de-DE" sz="1600" dirty="0" err="1"/>
              <a:t>Ti</a:t>
            </a:r>
            <a:r>
              <a:rPr lang="de-DE" sz="1600" dirty="0"/>
              <a:t> (K</a:t>
            </a:r>
            <a:r>
              <a:rPr lang="el-GR" sz="1600" baseline="-25000" dirty="0"/>
              <a:t>α</a:t>
            </a:r>
            <a:r>
              <a:rPr lang="de-DE" sz="1600" dirty="0"/>
              <a:t>: 4.5 </a:t>
            </a:r>
            <a:r>
              <a:rPr lang="de-DE" sz="1600" dirty="0" err="1"/>
              <a:t>keV</a:t>
            </a:r>
            <a:r>
              <a:rPr lang="de-DE" sz="1600" dirty="0"/>
              <a:t>)</a:t>
            </a:r>
          </a:p>
          <a:p>
            <a:pPr lvl="1">
              <a:spcAft>
                <a:spcPts val="600"/>
              </a:spcAft>
            </a:pPr>
            <a:r>
              <a:rPr lang="de-DE" sz="1600" dirty="0" err="1"/>
              <a:t>Cr</a:t>
            </a:r>
            <a:r>
              <a:rPr lang="de-DE" sz="1600" dirty="0"/>
              <a:t> (K</a:t>
            </a:r>
            <a:r>
              <a:rPr lang="el-GR" sz="1600" baseline="-25000" dirty="0"/>
              <a:t>α</a:t>
            </a:r>
            <a:r>
              <a:rPr lang="de-DE" sz="1600" dirty="0"/>
              <a:t>: 5.4 </a:t>
            </a:r>
            <a:r>
              <a:rPr lang="de-DE" sz="1600" dirty="0" err="1"/>
              <a:t>keV</a:t>
            </a:r>
            <a:r>
              <a:rPr lang="de-DE" sz="1600" dirty="0"/>
              <a:t>)</a:t>
            </a:r>
          </a:p>
          <a:p>
            <a:pPr lvl="1">
              <a:spcAft>
                <a:spcPts val="600"/>
              </a:spcAft>
            </a:pPr>
            <a:r>
              <a:rPr lang="de-DE" sz="1600" dirty="0" err="1"/>
              <a:t>Fe</a:t>
            </a:r>
            <a:r>
              <a:rPr lang="de-DE" sz="1600" dirty="0"/>
              <a:t> (K</a:t>
            </a:r>
            <a:r>
              <a:rPr lang="el-GR" sz="1600" baseline="-25000" dirty="0"/>
              <a:t>α</a:t>
            </a:r>
            <a:r>
              <a:rPr lang="de-DE" sz="1600" dirty="0"/>
              <a:t>: 6.4 </a:t>
            </a:r>
            <a:r>
              <a:rPr lang="de-DE" sz="1600" dirty="0" err="1"/>
              <a:t>keV</a:t>
            </a:r>
            <a:r>
              <a:rPr lang="de-DE" sz="1600" dirty="0"/>
              <a:t>)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de-DE" dirty="0"/>
              <a:t>-22°C </a:t>
            </a:r>
            <a:r>
              <a:rPr lang="de-DE" dirty="0" err="1"/>
              <a:t>to</a:t>
            </a:r>
            <a:r>
              <a:rPr lang="de-DE" dirty="0"/>
              <a:t> 15°C</a:t>
            </a:r>
          </a:p>
          <a:p>
            <a:pPr>
              <a:spcAft>
                <a:spcPts val="600"/>
              </a:spcAft>
              <a:buClr>
                <a:schemeClr val="bg1">
                  <a:lumMod val="50000"/>
                </a:schemeClr>
              </a:buClr>
            </a:pPr>
            <a:r>
              <a:rPr lang="de-DE" dirty="0"/>
              <a:t>5 µs </a:t>
            </a:r>
            <a:r>
              <a:rPr lang="de-DE" dirty="0" err="1"/>
              <a:t>to</a:t>
            </a:r>
            <a:r>
              <a:rPr lang="de-DE" dirty="0"/>
              <a:t> 100 µs </a:t>
            </a:r>
            <a:r>
              <a:rPr lang="de-DE" dirty="0" err="1"/>
              <a:t>integration</a:t>
            </a:r>
            <a:r>
              <a:rPr lang="de-DE" dirty="0"/>
              <a:t> time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4256617" y="1073094"/>
            <a:ext cx="4525437" cy="3070832"/>
            <a:chOff x="-1152" y="-1116"/>
            <a:chExt cx="8064" cy="5472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52" y="-1116"/>
              <a:ext cx="8064" cy="5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2" y="-1116"/>
              <a:ext cx="8070" cy="5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166707" y="86632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>
                <a:solidFill>
                  <a:srgbClr val="000000"/>
                </a:solidFill>
                <a:latin typeface="Calibri"/>
              </a:rPr>
              <a:t>10 µs, -22°C, 2 × 2 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clusters</a:t>
            </a:r>
            <a:r>
              <a:rPr lang="de-DE" sz="11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cumulative</a:t>
            </a:r>
            <a:r>
              <a:rPr lang="de-DE" sz="11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spectra</a:t>
            </a:r>
            <a:r>
              <a:rPr lang="de-DE" sz="11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across</a:t>
            </a:r>
            <a:r>
              <a:rPr lang="de-DE" sz="1100" dirty="0">
                <a:solidFill>
                  <a:srgbClr val="000000"/>
                </a:solidFill>
                <a:latin typeface="Calibri"/>
              </a:rPr>
              <a:t> 80 × 50 </a:t>
            </a:r>
            <a:r>
              <a:rPr lang="de-DE" sz="1100" dirty="0" err="1">
                <a:solidFill>
                  <a:srgbClr val="000000"/>
                </a:solidFill>
                <a:latin typeface="Calibri"/>
              </a:rPr>
              <a:t>pixels</a:t>
            </a:r>
            <a:endParaRPr lang="en-US" sz="11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feld 47">
            <a:extLst>
              <a:ext uri="{FF2B5EF4-FFF2-40B4-BE49-F238E27FC236}">
                <a16:creationId xmlns:a16="http://schemas.microsoft.com/office/drawing/2014/main" id="{DAA1D3C0-5BFA-2AE5-9C66-AA38ABC0FC5B}"/>
              </a:ext>
            </a:extLst>
          </p:cNvPr>
          <p:cNvSpPr txBox="1"/>
          <p:nvPr/>
        </p:nvSpPr>
        <p:spPr>
          <a:xfrm>
            <a:off x="2837752" y="4212198"/>
            <a:ext cx="34684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i="1" dirty="0">
                <a:solidFill>
                  <a:srgbClr val="505050"/>
                </a:solidFill>
                <a:latin typeface="+mn-lt"/>
              </a:rPr>
              <a:t>V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. </a:t>
            </a:r>
            <a:r>
              <a:rPr lang="da-DK" sz="1200" i="1" dirty="0">
                <a:solidFill>
                  <a:srgbClr val="505050"/>
                </a:solidFill>
                <a:latin typeface="+mn-lt"/>
              </a:rPr>
              <a:t>Hinger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 et al 2024 Front. Phys. (forthcoming)</a:t>
            </a:r>
            <a:endParaRPr lang="de-AT" sz="1200" i="1" dirty="0">
              <a:solidFill>
                <a:srgbClr val="50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64380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42D412-D7F1-8622-D0CE-C7C7BB86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Border </a:t>
            </a:r>
            <a:r>
              <a:rPr lang="de-DE" dirty="0" err="1"/>
              <a:t>pixels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non-</a:t>
            </a:r>
            <a:r>
              <a:rPr lang="de-DE" dirty="0" err="1"/>
              <a:t>amplified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…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86EBB-3F09-A304-CEC3-8BC9EDD698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2B05B244-91FC-F651-4158-914C781A96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3853" y="837417"/>
            <a:ext cx="7044222" cy="4110821"/>
            <a:chOff x="104" y="0"/>
            <a:chExt cx="5552" cy="324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3CAA6B3A-8D97-A6CB-2BB0-0C091C59D6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4" y="0"/>
              <a:ext cx="5552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8F481E33-1DE3-13B3-171E-1345C6D82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0"/>
              <a:ext cx="5556" cy="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04692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49E7161-72C2-8884-D0DA-4416B3F7AE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71675" y="1006475"/>
            <a:ext cx="5608210" cy="369209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323D84-FF29-25BA-5298-2F171B71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extracting</a:t>
            </a:r>
            <a:r>
              <a:rPr lang="de-DE" dirty="0"/>
              <a:t> </a:t>
            </a:r>
            <a:r>
              <a:rPr lang="de-DE" dirty="0" err="1"/>
              <a:t>iLGAD</a:t>
            </a:r>
            <a:r>
              <a:rPr lang="de-DE" dirty="0"/>
              <a:t> </a:t>
            </a:r>
            <a:r>
              <a:rPr lang="de-DE" dirty="0" err="1"/>
              <a:t>multiplication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i="1" dirty="0"/>
              <a:t>M</a:t>
            </a:r>
            <a:endParaRPr lang="de-CH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9EA33-2C2A-87EE-C4C9-80315E8311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A9C04-188D-CF90-0332-712F4AA2C91E}"/>
              </a:ext>
            </a:extLst>
          </p:cNvPr>
          <p:cNvSpPr txBox="1"/>
          <p:nvPr/>
        </p:nvSpPr>
        <p:spPr>
          <a:xfrm>
            <a:off x="5830561" y="777637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>
                <a:solidFill>
                  <a:srgbClr val="000000"/>
                </a:solidFill>
                <a:latin typeface="Calibri"/>
              </a:rPr>
              <a:t>Ti K</a:t>
            </a:r>
            <a:r>
              <a:rPr lang="el-GR" sz="1400" baseline="-25000" dirty="0">
                <a:solidFill>
                  <a:srgbClr val="000000"/>
                </a:solidFill>
                <a:latin typeface="Calibri"/>
              </a:rPr>
              <a:t>α</a:t>
            </a:r>
            <a:r>
              <a:rPr lang="de-DE" sz="1400" dirty="0">
                <a:solidFill>
                  <a:srgbClr val="000000"/>
                </a:solidFill>
                <a:latin typeface="Calibri"/>
              </a:rPr>
              <a:t>-line (4.5 keV)</a:t>
            </a:r>
            <a:endParaRPr lang="en-US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E18C19D-3655-CCD7-A367-393DD84F619E}"/>
              </a:ext>
            </a:extLst>
          </p:cNvPr>
          <p:cNvSpPr/>
          <p:nvPr/>
        </p:nvSpPr>
        <p:spPr bwMode="auto">
          <a:xfrm rot="16200000">
            <a:off x="4573985" y="1253922"/>
            <a:ext cx="548640" cy="3197197"/>
          </a:xfrm>
          <a:prstGeom prst="downArrow">
            <a:avLst/>
          </a:prstGeom>
          <a:gradFill>
            <a:gsLst>
              <a:gs pos="89000">
                <a:srgbClr val="F99C46">
                  <a:alpha val="70000"/>
                </a:srgbClr>
              </a:gs>
              <a:gs pos="81000">
                <a:srgbClr val="4CB853"/>
              </a:gs>
              <a:gs pos="74000">
                <a:srgbClr val="37C1C5"/>
              </a:gs>
              <a:gs pos="67000">
                <a:srgbClr val="42509F"/>
              </a:gs>
              <a:gs pos="61000">
                <a:srgbClr val="AC4E9D"/>
              </a:gs>
              <a:gs pos="57000">
                <a:srgbClr val="8467AB"/>
              </a:gs>
              <a:gs pos="50000">
                <a:srgbClr val="9D9D9D"/>
              </a:gs>
              <a:gs pos="0">
                <a:srgbClr val="262627"/>
              </a:gs>
              <a:gs pos="100000">
                <a:srgbClr val="CD3539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B33E2-9EDE-F3F1-2B55-037B86C02E80}"/>
              </a:ext>
            </a:extLst>
          </p:cNvPr>
          <p:cNvSpPr txBox="1"/>
          <p:nvPr/>
        </p:nvSpPr>
        <p:spPr>
          <a:xfrm>
            <a:off x="3214509" y="2436793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Multiplication</a:t>
            </a:r>
            <a:endParaRPr lang="en-US" sz="1400" b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392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graph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26162CF7-143B-A61A-84C1-7262CA4DC2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42304" y="1079828"/>
            <a:ext cx="7742237" cy="309276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CDE5C2-BC2D-53E3-335A-1A68E519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domains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iLGAD</a:t>
            </a:r>
            <a:r>
              <a:rPr lang="de-DE" dirty="0"/>
              <a:t> </a:t>
            </a:r>
            <a:r>
              <a:rPr lang="de-DE" dirty="0" err="1"/>
              <a:t>multiplication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i="1" dirty="0"/>
              <a:t>M</a:t>
            </a:r>
            <a:endParaRPr lang="de-CH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A049-730E-D9CD-AF68-2FF0A24DD1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EE40AB92-715C-B532-0125-D97E6B1FFE48}"/>
                  </a:ext>
                </a:extLst>
              </p:cNvPr>
              <p:cNvSpPr txBox="1"/>
              <p:nvPr/>
            </p:nvSpPr>
            <p:spPr>
              <a:xfrm>
                <a:off x="5830606" y="1001035"/>
                <a:ext cx="2016224" cy="264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793875" indent="-1793875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DE" b="1" dirty="0"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lang="de-DE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 10% </a:t>
                </a:r>
                <a:r>
                  <a:rPr lang="de-DE" b="1" dirty="0" err="1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variation</a:t>
                </a: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1">
                <a:extLst>
                  <a:ext uri="{FF2B5EF4-FFF2-40B4-BE49-F238E27FC236}">
                    <a16:creationId xmlns:a16="http://schemas.microsoft.com/office/drawing/2014/main" id="{EE40AB92-715C-B532-0125-D97E6B1FF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606" y="1001035"/>
                <a:ext cx="2016224" cy="264086"/>
              </a:xfrm>
              <a:prstGeom prst="rect">
                <a:avLst/>
              </a:prstGeom>
              <a:blipFill>
                <a:blip r:embed="rId4"/>
                <a:stretch>
                  <a:fillRect t="-18182" b="-4318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38">
            <a:extLst>
              <a:ext uri="{FF2B5EF4-FFF2-40B4-BE49-F238E27FC236}">
                <a16:creationId xmlns:a16="http://schemas.microsoft.com/office/drawing/2014/main" id="{90499FAD-1DD0-1A69-E61D-F5A493AFE059}"/>
              </a:ext>
            </a:extLst>
          </p:cNvPr>
          <p:cNvCxnSpPr>
            <a:cxnSpLocks/>
          </p:cNvCxnSpPr>
          <p:nvPr/>
        </p:nvCxnSpPr>
        <p:spPr bwMode="auto">
          <a:xfrm>
            <a:off x="6325995" y="1369039"/>
            <a:ext cx="512723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50006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7D3D799-3266-1808-CB15-0318D665E4D6}"/>
              </a:ext>
            </a:extLst>
          </p:cNvPr>
          <p:cNvSpPr txBox="1">
            <a:spLocks/>
          </p:cNvSpPr>
          <p:nvPr/>
        </p:nvSpPr>
        <p:spPr>
          <a:xfrm>
            <a:off x="1512507" y="1047189"/>
            <a:ext cx="3143249" cy="2640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1400" dirty="0"/>
              <a:t>-22°C, 10 µs </a:t>
            </a:r>
            <a:r>
              <a:rPr lang="de-DE" sz="1400" dirty="0" err="1"/>
              <a:t>integration</a:t>
            </a:r>
            <a:r>
              <a:rPr lang="de-DE" sz="1400" dirty="0"/>
              <a:t> time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69860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7FAAB3A-4701-2A9A-351B-7AEAB25A13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27089" y="1060450"/>
            <a:ext cx="4716502" cy="32544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697DE-6BE2-060A-E9AE-E48B4125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i="1" dirty="0"/>
              <a:t>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strongly</a:t>
            </a:r>
            <a:r>
              <a:rPr lang="de-DE" dirty="0"/>
              <a:t> </a:t>
            </a:r>
            <a:r>
              <a:rPr lang="de-DE" dirty="0" err="1"/>
              <a:t>influenced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14BAF-EF94-6927-33C3-49A15DBE75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BDA64DF-018B-6665-A1AF-AD99C26A9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6" y="851968"/>
            <a:ext cx="2367374" cy="237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3B692A-DA9F-7279-8F73-4BDD33E9D28D}"/>
              </a:ext>
            </a:extLst>
          </p:cNvPr>
          <p:cNvSpPr/>
          <p:nvPr/>
        </p:nvSpPr>
        <p:spPr bwMode="auto">
          <a:xfrm>
            <a:off x="6886575" y="1445203"/>
            <a:ext cx="71438" cy="71396"/>
          </a:xfrm>
          <a:prstGeom prst="rect">
            <a:avLst/>
          </a:prstGeom>
          <a:noFill/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3DBDDE-B660-7253-7ADB-0BB94FE31C69}"/>
              </a:ext>
            </a:extLst>
          </p:cNvPr>
          <p:cNvSpPr/>
          <p:nvPr/>
        </p:nvSpPr>
        <p:spPr bwMode="auto">
          <a:xfrm>
            <a:off x="6886575" y="2379508"/>
            <a:ext cx="71438" cy="71396"/>
          </a:xfrm>
          <a:prstGeom prst="rect">
            <a:avLst/>
          </a:prstGeom>
          <a:noFill/>
          <a:ln w="25400" cap="flat" cmpd="sng" algn="ctr">
            <a:solidFill>
              <a:srgbClr val="0000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Gerade Verbindung mit Pfeil 18">
            <a:extLst>
              <a:ext uri="{FF2B5EF4-FFF2-40B4-BE49-F238E27FC236}">
                <a16:creationId xmlns:a16="http://schemas.microsoft.com/office/drawing/2014/main" id="{75038E82-7625-F558-D964-7B4284FEECC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79256" y="2277587"/>
            <a:ext cx="1407319" cy="1199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AE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" name="Gerade Verbindung mit Pfeil 18">
            <a:extLst>
              <a:ext uri="{FF2B5EF4-FFF2-40B4-BE49-F238E27FC236}">
                <a16:creationId xmlns:a16="http://schemas.microsoft.com/office/drawing/2014/main" id="{8456002A-C6DB-6036-C8C6-6A67C021914E}"/>
              </a:ext>
            </a:extLst>
          </p:cNvPr>
          <p:cNvCxnSpPr>
            <a:cxnSpLocks/>
          </p:cNvCxnSpPr>
          <p:nvPr/>
        </p:nvCxnSpPr>
        <p:spPr bwMode="auto">
          <a:xfrm flipH="1">
            <a:off x="5314950" y="1478331"/>
            <a:ext cx="1571625" cy="3813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A3EC326-8F40-2D67-E723-DDC30236A264}"/>
              </a:ext>
            </a:extLst>
          </p:cNvPr>
          <p:cNvSpPr txBox="1">
            <a:spLocks/>
          </p:cNvSpPr>
          <p:nvPr/>
        </p:nvSpPr>
        <p:spPr>
          <a:xfrm>
            <a:off x="5836445" y="3106399"/>
            <a:ext cx="3143249" cy="1821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Customized simulation program (by J. Zhang):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200" dirty="0"/>
              <a:t>Solving the 1D Poisson equation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200" dirty="0"/>
              <a:t>Incorporating doping profiles and concentrations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200" dirty="0"/>
              <a:t>Calculating electric field distribution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200" dirty="0"/>
              <a:t>Impact ionization coefficients modelled with </a:t>
            </a:r>
            <a:r>
              <a:rPr lang="en-US" sz="1200" dirty="0" err="1"/>
              <a:t>Okuto</a:t>
            </a:r>
            <a:r>
              <a:rPr lang="en-US" sz="1200" dirty="0"/>
              <a:t>-Crowell and updated parameters by </a:t>
            </a:r>
            <a:r>
              <a:rPr lang="en-US" sz="1200" dirty="0" err="1"/>
              <a:t>Currás</a:t>
            </a:r>
            <a:r>
              <a:rPr lang="en-US" sz="1200" dirty="0"/>
              <a:t> Rivera and Moll (</a:t>
            </a:r>
            <a:r>
              <a:rPr lang="fr-FR" sz="1200" i="1" dirty="0"/>
              <a:t>IEEE Trans. Electron </a:t>
            </a:r>
            <a:r>
              <a:rPr lang="fr-FR" sz="1200" i="1" dirty="0" err="1"/>
              <a:t>Devices</a:t>
            </a:r>
            <a:r>
              <a:rPr lang="fr-FR" sz="1200" i="1" dirty="0"/>
              <a:t> 2023 </a:t>
            </a:r>
            <a:r>
              <a:rPr lang="fr-FR" sz="1200" b="1" i="1" dirty="0"/>
              <a:t>70</a:t>
            </a:r>
            <a:r>
              <a:rPr lang="fr-FR" sz="1200" i="1" dirty="0"/>
              <a:t> 2919–2926</a:t>
            </a:r>
            <a:r>
              <a:rPr lang="fr-FR" sz="1200" dirty="0"/>
              <a:t>)</a:t>
            </a:r>
            <a:endParaRPr lang="en-US" sz="1200" dirty="0"/>
          </a:p>
        </p:txBody>
      </p:sp>
      <p:grpSp>
        <p:nvGrpSpPr>
          <p:cNvPr id="2" name="Gruppieren 5">
            <a:extLst>
              <a:ext uri="{FF2B5EF4-FFF2-40B4-BE49-F238E27FC236}">
                <a16:creationId xmlns:a16="http://schemas.microsoft.com/office/drawing/2014/main" id="{42A0C0AE-FC4D-BCCF-93C5-EA0F16EEF40E}"/>
              </a:ext>
            </a:extLst>
          </p:cNvPr>
          <p:cNvGrpSpPr/>
          <p:nvPr/>
        </p:nvGrpSpPr>
        <p:grpSpPr>
          <a:xfrm>
            <a:off x="1128718" y="4434879"/>
            <a:ext cx="4418232" cy="459793"/>
            <a:chOff x="641671" y="876212"/>
            <a:chExt cx="2315703" cy="1283307"/>
          </a:xfrm>
          <a:effectLst/>
        </p:grpSpPr>
        <p:sp>
          <p:nvSpPr>
            <p:cNvPr id="5" name="Rechteck: abgerundete Ecken 6">
              <a:extLst>
                <a:ext uri="{FF2B5EF4-FFF2-40B4-BE49-F238E27FC236}">
                  <a16:creationId xmlns:a16="http://schemas.microsoft.com/office/drawing/2014/main" id="{B4EC720B-C06E-5381-4A63-EF1B7A177598}"/>
                </a:ext>
              </a:extLst>
            </p:cNvPr>
            <p:cNvSpPr/>
            <p:nvPr/>
          </p:nvSpPr>
          <p:spPr bwMode="auto">
            <a:xfrm>
              <a:off x="641671" y="876212"/>
              <a:ext cx="2315702" cy="1283307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28143D5E-A5A9-42A1-21D2-9EA4F0A70082}"/>
                </a:ext>
              </a:extLst>
            </p:cNvPr>
            <p:cNvSpPr txBox="1"/>
            <p:nvPr/>
          </p:nvSpPr>
          <p:spPr>
            <a:xfrm>
              <a:off x="641671" y="1002451"/>
              <a:ext cx="2315703" cy="10308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sz="1800" b="1" dirty="0" err="1">
                  <a:solidFill>
                    <a:srgbClr val="C00000"/>
                  </a:solidFill>
                  <a:latin typeface="+mn-lt"/>
                </a:rPr>
                <a:t>Simulated</a:t>
              </a:r>
              <a:r>
                <a:rPr lang="de-DE" altLang="de-DE" sz="18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de-DE" altLang="de-DE" sz="1800" b="1" dirty="0" err="1">
                  <a:solidFill>
                    <a:srgbClr val="C00000"/>
                  </a:solidFill>
                  <a:latin typeface="+mn-lt"/>
                </a:rPr>
                <a:t>difference</a:t>
              </a:r>
              <a:r>
                <a:rPr lang="de-DE" altLang="de-DE" sz="1800" b="1" dirty="0">
                  <a:solidFill>
                    <a:srgbClr val="C00000"/>
                  </a:solidFill>
                  <a:latin typeface="+mn-lt"/>
                </a:rPr>
                <a:t>: 1.25% </a:t>
              </a:r>
              <a:r>
                <a:rPr lang="de-DE" altLang="de-DE" sz="1800" b="1" dirty="0" err="1">
                  <a:solidFill>
                    <a:srgbClr val="C00000"/>
                  </a:solidFill>
                  <a:latin typeface="+mn-lt"/>
                </a:rPr>
                <a:t>integrated</a:t>
              </a:r>
              <a:r>
                <a:rPr lang="de-DE" altLang="de-DE" sz="1800" b="1" dirty="0">
                  <a:solidFill>
                    <a:srgbClr val="C00000"/>
                  </a:solidFill>
                  <a:latin typeface="+mn-lt"/>
                </a:rPr>
                <a:t> dose</a:t>
              </a:r>
              <a:endParaRPr lang="en-US" altLang="de-DE" sz="1800" b="1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6754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function&#10;&#10;Description automatically generated">
            <a:extLst>
              <a:ext uri="{FF2B5EF4-FFF2-40B4-BE49-F238E27FC236}">
                <a16:creationId xmlns:a16="http://schemas.microsoft.com/office/drawing/2014/main" id="{8A773C83-C263-4633-6E3B-3FA6D413EDB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62607" y="1006475"/>
            <a:ext cx="4719447" cy="32136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A7DCD1-A29F-187D-9F88-665F19A1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Cooling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leakage</a:t>
            </a:r>
            <a:r>
              <a:rPr lang="de-DE" dirty="0"/>
              <a:t> </a:t>
            </a:r>
            <a:r>
              <a:rPr lang="de-DE" dirty="0" err="1"/>
              <a:t>current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EF261-5CD5-5BFD-FFBC-9905D431B6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D82CA7-AB07-B57B-B99B-292EC0B61DA7}"/>
                  </a:ext>
                </a:extLst>
              </p:cNvPr>
              <p:cNvSpPr txBox="1"/>
              <p:nvPr/>
            </p:nvSpPr>
            <p:spPr>
              <a:xfrm>
                <a:off x="361946" y="1740868"/>
                <a:ext cx="3575386" cy="660400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slope</m:t>
                          </m:r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ADU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JF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ADU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keV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1000(</m:t>
                          </m:r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eV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keV</m:t>
                              </m:r>
                            </m:den>
                          </m:f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3.6 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D82CA7-AB07-B57B-B99B-292EC0B61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46" y="1740868"/>
                <a:ext cx="3575386" cy="6604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473692-BCBA-8930-E725-25A914F1F846}"/>
              </a:ext>
            </a:extLst>
          </p:cNvPr>
          <p:cNvSpPr txBox="1">
            <a:spLocks/>
          </p:cNvSpPr>
          <p:nvPr/>
        </p:nvSpPr>
        <p:spPr>
          <a:xfrm>
            <a:off x="827088" y="1000799"/>
            <a:ext cx="3143249" cy="18211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slope</a:t>
            </a:r>
            <a:r>
              <a:rPr lang="de-DE" sz="1600" dirty="0"/>
              <a:t> of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b="1" dirty="0" err="1"/>
              <a:t>pedestal</a:t>
            </a:r>
            <a:r>
              <a:rPr lang="de-DE" sz="1600" b="1" dirty="0"/>
              <a:t> </a:t>
            </a:r>
            <a:r>
              <a:rPr lang="de-DE" sz="1600" b="1" dirty="0" err="1"/>
              <a:t>as</a:t>
            </a:r>
            <a:r>
              <a:rPr lang="de-DE" sz="1600" b="1" dirty="0"/>
              <a:t> a </a:t>
            </a:r>
            <a:r>
              <a:rPr lang="de-DE" sz="1600" b="1" dirty="0" err="1"/>
              <a:t>function</a:t>
            </a:r>
            <a:r>
              <a:rPr lang="de-DE" sz="1600" b="1" dirty="0"/>
              <a:t> of </a:t>
            </a:r>
            <a:r>
              <a:rPr lang="de-DE" sz="1600" b="1" dirty="0" err="1"/>
              <a:t>integration</a:t>
            </a:r>
            <a:r>
              <a:rPr lang="de-DE" sz="1600" b="1" dirty="0"/>
              <a:t> time</a:t>
            </a:r>
            <a:r>
              <a:rPr lang="de-DE" sz="1600" dirty="0"/>
              <a:t>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86272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80AADFA9-9941-05F6-A033-4066B0D137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40563" y="640344"/>
            <a:ext cx="6179468" cy="4437195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CACEA-A8D5-5DB7-1891-939C9FAF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profits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gain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66788-F740-F61C-7EDB-18EC7A1A88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7F5F753-B3B0-B9F1-03C7-7EEC9D6BB3B0}"/>
              </a:ext>
            </a:extLst>
          </p:cNvPr>
          <p:cNvGrpSpPr/>
          <p:nvPr/>
        </p:nvGrpSpPr>
        <p:grpSpPr>
          <a:xfrm>
            <a:off x="169484" y="2399973"/>
            <a:ext cx="1376471" cy="288281"/>
            <a:chOff x="169484" y="2399973"/>
            <a:chExt cx="1376471" cy="288281"/>
          </a:xfrm>
        </p:grpSpPr>
        <p:sp>
          <p:nvSpPr>
            <p:cNvPr id="2" name="Content Placeholder 1">
              <a:extLst>
                <a:ext uri="{FF2B5EF4-FFF2-40B4-BE49-F238E27FC236}">
                  <a16:creationId xmlns:a16="http://schemas.microsoft.com/office/drawing/2014/main" id="{BCF2D67E-365C-61B6-C621-57CB537B1A0C}"/>
                </a:ext>
              </a:extLst>
            </p:cNvPr>
            <p:cNvSpPr txBox="1">
              <a:spLocks/>
            </p:cNvSpPr>
            <p:nvPr/>
          </p:nvSpPr>
          <p:spPr>
            <a:xfrm>
              <a:off x="169484" y="2399973"/>
              <a:ext cx="1111921" cy="28828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b="1" dirty="0">
                  <a:solidFill>
                    <a:srgbClr val="C00000"/>
                  </a:solidFill>
                </a:rPr>
                <a:t>5.5 e</a:t>
              </a:r>
              <a:r>
                <a:rPr lang="de-DE" sz="1400" b="1" baseline="30000" dirty="0">
                  <a:solidFill>
                    <a:srgbClr val="C00000"/>
                  </a:solidFill>
                </a:rPr>
                <a:t>-</a:t>
              </a:r>
              <a:r>
                <a:rPr lang="de-DE" sz="1400" b="1" dirty="0">
                  <a:solidFill>
                    <a:srgbClr val="C00000"/>
                  </a:solidFill>
                </a:rPr>
                <a:t> </a:t>
              </a:r>
              <a:r>
                <a:rPr lang="de-DE" sz="1400" b="1" dirty="0" err="1">
                  <a:solidFill>
                    <a:srgbClr val="C00000"/>
                  </a:solidFill>
                </a:rPr>
                <a:t>r.m.s</a:t>
              </a:r>
              <a:r>
                <a:rPr lang="de-DE" sz="1400" b="1" dirty="0">
                  <a:solidFill>
                    <a:srgbClr val="C00000"/>
                  </a:solidFill>
                </a:rPr>
                <a:t>.</a:t>
              </a:r>
            </a:p>
          </p:txBody>
        </p:sp>
        <p:cxnSp>
          <p:nvCxnSpPr>
            <p:cNvPr id="5" name="Gerade Verbindung mit Pfeil 20">
              <a:extLst>
                <a:ext uri="{FF2B5EF4-FFF2-40B4-BE49-F238E27FC236}">
                  <a16:creationId xmlns:a16="http://schemas.microsoft.com/office/drawing/2014/main" id="{A734FE54-3732-4B4A-DFFF-7981C9AF07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6743" y="2527551"/>
              <a:ext cx="42921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99A38F-1D0B-07BF-CE52-2E4D9118F5EC}"/>
              </a:ext>
            </a:extLst>
          </p:cNvPr>
          <p:cNvGrpSpPr/>
          <p:nvPr/>
        </p:nvGrpSpPr>
        <p:grpSpPr>
          <a:xfrm>
            <a:off x="4909088" y="640344"/>
            <a:ext cx="2636437" cy="491032"/>
            <a:chOff x="4909088" y="640344"/>
            <a:chExt cx="2636437" cy="491032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20AE1FC8-BE1C-A653-2E34-7C3EFCB2CCCF}"/>
                </a:ext>
              </a:extLst>
            </p:cNvPr>
            <p:cNvSpPr txBox="1">
              <a:spLocks/>
            </p:cNvSpPr>
            <p:nvPr/>
          </p:nvSpPr>
          <p:spPr>
            <a:xfrm>
              <a:off x="5003800" y="640344"/>
              <a:ext cx="2541725" cy="28828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b="1" dirty="0">
                  <a:solidFill>
                    <a:srgbClr val="C00000"/>
                  </a:solidFill>
                </a:rPr>
                <a:t>SNR = 51 (25 </a:t>
              </a:r>
              <a:r>
                <a:rPr lang="de-DE" sz="1400" b="1" dirty="0" err="1">
                  <a:solidFill>
                    <a:srgbClr val="C00000"/>
                  </a:solidFill>
                </a:rPr>
                <a:t>for</a:t>
              </a:r>
              <a:r>
                <a:rPr lang="de-DE" sz="1400" b="1" dirty="0">
                  <a:solidFill>
                    <a:srgbClr val="C00000"/>
                  </a:solidFill>
                </a:rPr>
                <a:t> 2 × 2 </a:t>
              </a:r>
              <a:r>
                <a:rPr lang="de-DE" sz="1400" b="1" dirty="0" err="1">
                  <a:solidFill>
                    <a:srgbClr val="C00000"/>
                  </a:solidFill>
                </a:rPr>
                <a:t>cluster</a:t>
              </a:r>
              <a:r>
                <a:rPr lang="de-DE" sz="1400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9" name="Gerade Verbindung mit Pfeil 20">
              <a:extLst>
                <a:ext uri="{FF2B5EF4-FFF2-40B4-BE49-F238E27FC236}">
                  <a16:creationId xmlns:a16="http://schemas.microsoft.com/office/drawing/2014/main" id="{8A8C76FC-C666-B78B-E0C9-373C00FB4C4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09088" y="892545"/>
              <a:ext cx="207661" cy="2388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B8A0C8-9FEE-DFED-8A4D-B557A321CBDF}"/>
              </a:ext>
            </a:extLst>
          </p:cNvPr>
          <p:cNvSpPr/>
          <p:nvPr/>
        </p:nvSpPr>
        <p:spPr bwMode="auto">
          <a:xfrm>
            <a:off x="4095345" y="3024457"/>
            <a:ext cx="3380361" cy="2053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A789FA97-7977-E948-D502-DBC11FED57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65163" y="2879387"/>
            <a:ext cx="3211874" cy="2185993"/>
            <a:chOff x="-180" y="-576"/>
            <a:chExt cx="8040" cy="5472"/>
          </a:xfrm>
        </p:grpSpPr>
        <p:sp>
          <p:nvSpPr>
            <p:cNvPr id="26" name="AutoShape 7">
              <a:extLst>
                <a:ext uri="{FF2B5EF4-FFF2-40B4-BE49-F238E27FC236}">
                  <a16:creationId xmlns:a16="http://schemas.microsoft.com/office/drawing/2014/main" id="{214C9DC9-8B65-1AEA-E19D-63133825A99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80" y="-576"/>
              <a:ext cx="8040" cy="5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84F5D643-E823-64E3-EC97-A1274AB44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" y="-576"/>
              <a:ext cx="8046" cy="5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A29105B-FAAB-79A6-7165-2A6449984A58}"/>
              </a:ext>
            </a:extLst>
          </p:cNvPr>
          <p:cNvSpPr txBox="1">
            <a:spLocks/>
          </p:cNvSpPr>
          <p:nvPr/>
        </p:nvSpPr>
        <p:spPr>
          <a:xfrm>
            <a:off x="682010" y="3849734"/>
            <a:ext cx="1961691" cy="333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 err="1">
                <a:solidFill>
                  <a:srgbClr val="C00000"/>
                </a:solidFill>
              </a:rPr>
              <a:t>Gain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increase</a:t>
            </a:r>
            <a:r>
              <a:rPr lang="de-DE" sz="1400" b="1" dirty="0">
                <a:solidFill>
                  <a:srgbClr val="C00000"/>
                </a:solidFill>
              </a:rPr>
              <a:t>,</a:t>
            </a:r>
            <a:br>
              <a:rPr lang="de-DE" sz="1400" b="1" dirty="0">
                <a:solidFill>
                  <a:srgbClr val="C00000"/>
                </a:solidFill>
              </a:rPr>
            </a:br>
            <a:r>
              <a:rPr lang="de-DE" sz="1400" b="1" dirty="0" err="1">
                <a:solidFill>
                  <a:srgbClr val="C00000"/>
                </a:solidFill>
              </a:rPr>
              <a:t>leakage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current</a:t>
            </a:r>
            <a:r>
              <a:rPr lang="de-DE" sz="1400" b="1" dirty="0">
                <a:solidFill>
                  <a:srgbClr val="C00000"/>
                </a:solidFill>
              </a:rPr>
              <a:t> </a:t>
            </a:r>
            <a:r>
              <a:rPr lang="de-DE" sz="1400" b="1" dirty="0" err="1">
                <a:solidFill>
                  <a:srgbClr val="C00000"/>
                </a:solidFill>
              </a:rPr>
              <a:t>decrease</a:t>
            </a:r>
            <a:endParaRPr lang="de-DE" sz="1400" b="1" dirty="0">
              <a:solidFill>
                <a:srgbClr val="C00000"/>
              </a:solidFill>
            </a:endParaRPr>
          </a:p>
        </p:txBody>
      </p:sp>
      <p:cxnSp>
        <p:nvCxnSpPr>
          <p:cNvPr id="20" name="Gerade Verbindung mit Pfeil 20">
            <a:extLst>
              <a:ext uri="{FF2B5EF4-FFF2-40B4-BE49-F238E27FC236}">
                <a16:creationId xmlns:a16="http://schemas.microsoft.com/office/drawing/2014/main" id="{BCCB5F14-FBC6-303F-500E-92EBFDCF2D16}"/>
              </a:ext>
            </a:extLst>
          </p:cNvPr>
          <p:cNvCxnSpPr>
            <a:cxnSpLocks/>
          </p:cNvCxnSpPr>
          <p:nvPr/>
        </p:nvCxnSpPr>
        <p:spPr bwMode="auto">
          <a:xfrm flipH="1">
            <a:off x="2375254" y="4183086"/>
            <a:ext cx="542497" cy="3561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BD99833-87C4-E3BD-0051-831F9F8B74BF}"/>
              </a:ext>
            </a:extLst>
          </p:cNvPr>
          <p:cNvSpPr txBox="1"/>
          <p:nvPr/>
        </p:nvSpPr>
        <p:spPr>
          <a:xfrm>
            <a:off x="4765481" y="4459380"/>
            <a:ext cx="5757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SNR = 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E22580-25AC-3721-7B30-794323D70FED}"/>
              </a:ext>
            </a:extLst>
          </p:cNvPr>
          <p:cNvGrpSpPr/>
          <p:nvPr/>
        </p:nvGrpSpPr>
        <p:grpSpPr>
          <a:xfrm>
            <a:off x="4761564" y="2821066"/>
            <a:ext cx="4089201" cy="2022828"/>
            <a:chOff x="4761564" y="2821066"/>
            <a:chExt cx="4089201" cy="202282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8BD64E-6E61-508F-C0DD-E4FE3F7178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83809" y="3103716"/>
              <a:ext cx="0" cy="174017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214D40-303C-31B2-C8B5-28BEB7616FFE}"/>
                </a:ext>
              </a:extLst>
            </p:cNvPr>
            <p:cNvSpPr/>
            <p:nvPr/>
          </p:nvSpPr>
          <p:spPr bwMode="auto">
            <a:xfrm>
              <a:off x="4761564" y="3324205"/>
              <a:ext cx="46753" cy="4675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7B2A4A45-56FA-6DF1-01CF-714CB7112CD1}"/>
                </a:ext>
              </a:extLst>
            </p:cNvPr>
            <p:cNvSpPr txBox="1">
              <a:spLocks/>
            </p:cNvSpPr>
            <p:nvPr/>
          </p:nvSpPr>
          <p:spPr>
            <a:xfrm>
              <a:off x="4981364" y="2821066"/>
              <a:ext cx="3211874" cy="28828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200 eV: SNR &gt; 5 (</a:t>
              </a:r>
              <a:r>
                <a:rPr lang="de-DE" sz="1400" b="1" dirty="0">
                  <a:solidFill>
                    <a:srgbClr val="C00000"/>
                  </a:solidFill>
                </a:rPr>
                <a:t>2 × 2 </a:t>
              </a:r>
              <a:r>
                <a:rPr lang="de-DE" sz="1400" b="1" dirty="0" err="1">
                  <a:solidFill>
                    <a:srgbClr val="C00000"/>
                  </a:solidFill>
                </a:rPr>
                <a:t>cluster</a:t>
              </a:r>
              <a:r>
                <a:rPr lang="de-DE" sz="1400" b="1" dirty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35" name="Gerade Verbindung mit Pfeil 20">
              <a:extLst>
                <a:ext uri="{FF2B5EF4-FFF2-40B4-BE49-F238E27FC236}">
                  <a16:creationId xmlns:a16="http://schemas.microsoft.com/office/drawing/2014/main" id="{78875AC1-7575-A0AE-409A-B92EA8E1582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34429" y="3063620"/>
              <a:ext cx="207661" cy="2388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ontent Placeholder 1">
                  <a:extLst>
                    <a:ext uri="{FF2B5EF4-FFF2-40B4-BE49-F238E27FC236}">
                      <a16:creationId xmlns:a16="http://schemas.microsoft.com/office/drawing/2014/main" id="{82C3FF84-93DF-4E94-B0EA-3E1B47933D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95535" y="2836418"/>
                  <a:ext cx="1455230" cy="1821102"/>
                </a:xfrm>
                <a:prstGeom prst="rect">
                  <a:avLst/>
                </a:prstGeom>
              </p:spPr>
              <p:txBody>
                <a:bodyPr vert="horz" lIns="0" tIns="0" rIns="0" bIns="0" rtlCol="0">
                  <a:noAutofit/>
                </a:bodyPr>
                <a:lstStyle>
                  <a:lvl1pPr marL="177792" marR="0" indent="-177792" algn="l" defTabSz="914354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Pct val="100000"/>
                    <a:buFont typeface="Arial" panose="020B0604020202020204" pitchFamily="34" charset="0"/>
                    <a:buChar char="•"/>
                    <a:tabLst/>
                    <a:defRPr sz="1700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5582" marR="0" indent="-177792" algn="l" defTabSz="914354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Pct val="100000"/>
                    <a:buFont typeface="Symbol" panose="05050102010706020507" pitchFamily="18" charset="2"/>
                    <a:buChar char="-"/>
                    <a:tabLst/>
                    <a:defRPr sz="1700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39724" marR="0" indent="-184142" algn="l" defTabSz="914354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Pct val="100000"/>
                    <a:buFont typeface="Symbol" panose="05050102010706020507" pitchFamily="18" charset="2"/>
                    <a:buChar char="-"/>
                    <a:tabLst/>
                    <a:defRPr sz="1700" spc="0" baseline="0">
                      <a:solidFill>
                        <a:schemeClr val="tx1"/>
                      </a:solidFill>
                      <a:latin typeface="+mn-lt"/>
                      <a:ea typeface="ＭＳ Ｐゴシック" charset="-128"/>
                      <a:cs typeface="ＭＳ Ｐゴシック" charset="-128"/>
                    </a:defRPr>
                  </a:lvl3pPr>
                  <a:lvl4pPr marL="717515" marR="0" indent="-177792" algn="l" defTabSz="914354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Pct val="100000"/>
                    <a:buFont typeface="Symbol" panose="05050102010706020507" pitchFamily="18" charset="2"/>
                    <a:buChar char="-"/>
                    <a:tabLst/>
                    <a:defRPr sz="1700" kern="1200" spc="0" baseline="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ＭＳ Ｐゴシック" charset="0"/>
                    </a:defRPr>
                  </a:lvl4pPr>
                  <a:lvl5pPr marL="895306" marR="0" indent="-177792" algn="l" defTabSz="914354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tx1"/>
                    </a:buClr>
                    <a:buSzPct val="100000"/>
                    <a:buFont typeface="Symbol" panose="05050102010706020507" pitchFamily="18" charset="2"/>
                    <a:buChar char="-"/>
                    <a:tabLst/>
                    <a:defRPr sz="1700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ＭＳ Ｐゴシック" charset="0"/>
                    </a:defRPr>
                  </a:lvl5pPr>
                  <a:lvl6pPr marL="1074685" indent="-179380" algn="l" rtl="0" eaLnBrk="1" fontAlgn="base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Symbol" panose="05050102010706020507" pitchFamily="18" charset="2"/>
                    <a:buChar char="-"/>
                    <a:defRPr sz="15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6pPr>
                  <a:lvl7pPr marL="1257238" indent="-182554" algn="l" rtl="0" eaLnBrk="1" fontAlgn="base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Symbol" panose="05050102010706020507" pitchFamily="18" charset="2"/>
                    <a:buChar char="-"/>
                    <a:defRPr sz="15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7pPr>
                  <a:lvl8pPr marL="1436616" indent="-179380" algn="l" rtl="0" eaLnBrk="1" fontAlgn="base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Symbol" panose="05050102010706020507" pitchFamily="18" charset="2"/>
                    <a:buChar char="-"/>
                    <a:defRPr sz="15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8pPr>
                  <a:lvl9pPr marL="1614408" indent="-177792" algn="l" rtl="0" eaLnBrk="1" fontAlgn="base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Symbol" panose="05050102010706020507" pitchFamily="18" charset="2"/>
                    <a:buChar char="-"/>
                    <a:defRPr sz="1500">
                      <a:solidFill>
                        <a:schemeClr val="tx1"/>
                      </a:solidFill>
                      <a:latin typeface="+mn-lt"/>
                      <a:ea typeface="+mn-ea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de-DE" sz="1400" dirty="0" err="1"/>
                    <a:t>For</a:t>
                  </a:r>
                  <a:r>
                    <a:rPr lang="de-DE" sz="1400" dirty="0"/>
                    <a:t> </a:t>
                  </a:r>
                  <a:r>
                    <a:rPr lang="de-DE" sz="1400" dirty="0" err="1"/>
                    <a:t>photon</a:t>
                  </a:r>
                  <a:r>
                    <a:rPr lang="de-DE" sz="1400" dirty="0"/>
                    <a:t> </a:t>
                  </a:r>
                  <a:r>
                    <a:rPr lang="de-DE" sz="1400" dirty="0" err="1"/>
                    <a:t>energies</a:t>
                  </a:r>
                  <a:r>
                    <a:rPr lang="de-DE" sz="1400" dirty="0"/>
                    <a:t> </a:t>
                  </a:r>
                  <a:r>
                    <a:rPr lang="de-DE" sz="1400" b="1" dirty="0">
                      <a:solidFill>
                        <a:srgbClr val="C00000"/>
                      </a:solidFill>
                    </a:rPr>
                    <a:t>&lt; 500 eV</a:t>
                  </a:r>
                  <a:r>
                    <a:rPr lang="de-DE" sz="1400" dirty="0"/>
                    <a:t>:</a:t>
                  </a:r>
                </a:p>
                <a:p>
                  <a:pPr marL="0" indent="0">
                    <a:spcBef>
                      <a:spcPts val="600"/>
                    </a:spcBef>
                    <a:buClr>
                      <a:schemeClr val="bg1">
                        <a:lumMod val="50000"/>
                      </a:schemeClr>
                    </a:buClr>
                    <a:buNone/>
                  </a:pPr>
                  <a:r>
                    <a:rPr lang="de-DE" sz="1400" b="1" dirty="0">
                      <a:solidFill>
                        <a:srgbClr val="C00000"/>
                      </a:solidFill>
                    </a:rPr>
                    <a:t>Hole</a:t>
                  </a:r>
                  <a:r>
                    <a:rPr lang="de-DE" sz="1400" dirty="0"/>
                    <a:t> </a:t>
                  </a:r>
                  <a:r>
                    <a:rPr lang="de-DE" sz="1400" b="1" dirty="0" err="1">
                      <a:solidFill>
                        <a:srgbClr val="C00000"/>
                      </a:solidFill>
                    </a:rPr>
                    <a:t>multiplication</a:t>
                  </a:r>
                  <a:br>
                    <a:rPr lang="de-DE" sz="1400" b="1" dirty="0">
                      <a:solidFill>
                        <a:srgbClr val="C00000"/>
                      </a:solidFill>
                    </a:rPr>
                  </a:br>
                  <a:r>
                    <a:rPr lang="de-DE" sz="1400" b="1" dirty="0">
                      <a:solidFill>
                        <a:srgbClr val="C00000"/>
                      </a:solidFill>
                    </a:rPr>
                    <a:t>(</a:t>
                  </a:r>
                  <a:r>
                    <a:rPr lang="de-DE" sz="1400" b="1" dirty="0" err="1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M</a:t>
                  </a:r>
                  <a:r>
                    <a:rPr lang="de-DE" sz="1400" b="1" baseline="-25000" dirty="0" err="1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h</a:t>
                  </a:r>
                  <a:r>
                    <a:rPr lang="de-DE" sz="1400" b="1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/M</a:t>
                  </a:r>
                  <a:r>
                    <a:rPr lang="de-DE" sz="1400" b="1" baseline="-25000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e</a:t>
                  </a:r>
                  <a:r>
                    <a:rPr lang="de-DE" sz="1400" b="1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</m:oMath>
                  </a14:m>
                  <a:r>
                    <a:rPr lang="de-DE" sz="1400" b="1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 0.25) </a:t>
                  </a:r>
                  <a:r>
                    <a:rPr lang="de-DE" sz="1400" dirty="0" err="1"/>
                    <a:t>dominates</a:t>
                  </a:r>
                  <a:endParaRPr lang="en-US" sz="1400" dirty="0"/>
                </a:p>
                <a:p>
                  <a:pPr marL="0" indent="0">
                    <a:spcBef>
                      <a:spcPts val="600"/>
                    </a:spcBef>
                    <a:buClr>
                      <a:schemeClr val="bg1">
                        <a:lumMod val="50000"/>
                      </a:schemeClr>
                    </a:buClr>
                    <a:buNone/>
                  </a:pPr>
                  <a:endParaRPr lang="de-DE" sz="1400" dirty="0"/>
                </a:p>
              </p:txBody>
            </p:sp>
          </mc:Choice>
          <mc:Fallback xmlns="">
            <p:sp>
              <p:nvSpPr>
                <p:cNvPr id="17" name="Content Placeholder 1">
                  <a:extLst>
                    <a:ext uri="{FF2B5EF4-FFF2-40B4-BE49-F238E27FC236}">
                      <a16:creationId xmlns:a16="http://schemas.microsoft.com/office/drawing/2014/main" id="{82C3FF84-93DF-4E94-B0EA-3E1B47933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5535" y="2836418"/>
                  <a:ext cx="1455230" cy="1821102"/>
                </a:xfrm>
                <a:prstGeom prst="rect">
                  <a:avLst/>
                </a:prstGeom>
                <a:blipFill>
                  <a:blip r:embed="rId5"/>
                  <a:stretch>
                    <a:fillRect l="-7531" t="-2341" r="-4184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906F5215-DD64-DFC1-82B4-0CFCA50E0E60}"/>
                  </a:ext>
                </a:extLst>
              </p:cNvPr>
              <p:cNvSpPr txBox="1"/>
              <p:nvPr/>
            </p:nvSpPr>
            <p:spPr>
              <a:xfrm>
                <a:off x="5968268" y="1116024"/>
                <a:ext cx="2882497" cy="1373792"/>
              </a:xfrm>
              <a:prstGeom prst="rect">
                <a:avLst/>
              </a:prstGeom>
              <a:solidFill>
                <a:srgbClr val="E5E5E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44000" tIns="0" rIns="72000" bIns="72000" rtlCol="0" anchor="ctr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DE" sz="1400" b="1" dirty="0" err="1">
                    <a:latin typeface="+mn-lt"/>
                    <a:ea typeface="+mn-ea"/>
                    <a:cs typeface="+mn-cs"/>
                  </a:rPr>
                  <a:t>Improvements</a:t>
                </a:r>
                <a:r>
                  <a:rPr lang="de-DE" sz="1400" b="1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b="1" dirty="0" err="1">
                    <a:latin typeface="+mn-lt"/>
                    <a:ea typeface="+mn-ea"/>
                    <a:cs typeface="+mn-cs"/>
                  </a:rPr>
                  <a:t>are</a:t>
                </a:r>
                <a:r>
                  <a:rPr lang="de-DE" sz="1400" b="1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b="1" dirty="0" err="1">
                    <a:latin typeface="+mn-lt"/>
                    <a:ea typeface="+mn-ea"/>
                    <a:cs typeface="+mn-cs"/>
                  </a:rPr>
                  <a:t>available</a:t>
                </a:r>
                <a:r>
                  <a:rPr lang="de-DE" sz="1400" b="1" dirty="0">
                    <a:latin typeface="+mn-lt"/>
                    <a:ea typeface="+mn-ea"/>
                    <a:cs typeface="+mn-cs"/>
                  </a:rPr>
                  <a:t>!</a:t>
                </a:r>
              </a:p>
              <a:p>
                <a:pPr marL="179388" eaLnBrk="1" hangingPunct="1">
                  <a:lnSpc>
                    <a:spcPct val="110000"/>
                  </a:lnSpc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Shallow </a:t>
                </a:r>
                <a:r>
                  <a:rPr lang="de-DE" sz="1400" b="1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gain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b="1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layer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(M</a:t>
                </a:r>
                <a:r>
                  <a:rPr lang="de-DE" sz="1400" b="1" baseline="-25000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h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/M</a:t>
                </a:r>
                <a:r>
                  <a:rPr lang="de-DE" sz="1400" b="1" baseline="-25000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e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de-DE" sz="1400" b="1">
                        <a:solidFill>
                          <a:srgbClr val="197418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0.5)</a:t>
                </a:r>
              </a:p>
              <a:p>
                <a:pPr marL="179388" eaLnBrk="1" hangingPunct="1">
                  <a:lnSpc>
                    <a:spcPct val="110000"/>
                  </a:lnSpc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de-DE" sz="1400" b="1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Decrease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b="1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of</a:t>
                </a:r>
                <a:r>
                  <a:rPr lang="de-DE" sz="1400" b="1" dirty="0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 ASIC </a:t>
                </a:r>
                <a:r>
                  <a:rPr lang="de-DE" sz="1400" b="1" dirty="0" err="1">
                    <a:solidFill>
                      <a:srgbClr val="197418"/>
                    </a:solidFill>
                    <a:latin typeface="+mn-lt"/>
                    <a:ea typeface="+mn-ea"/>
                    <a:cs typeface="+mn-cs"/>
                  </a:rPr>
                  <a:t>noise</a:t>
                </a:r>
                <a:r>
                  <a:rPr lang="de-DE" sz="1400" b="1" dirty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dirty="0" err="1">
                    <a:latin typeface="+mn-lt"/>
                    <a:ea typeface="+mn-ea"/>
                    <a:cs typeface="+mn-cs"/>
                  </a:rPr>
                  <a:t>with</a:t>
                </a:r>
                <a:r>
                  <a:rPr lang="de-DE" sz="1400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dirty="0" err="1">
                    <a:latin typeface="+mn-lt"/>
                    <a:ea typeface="+mn-ea"/>
                    <a:cs typeface="+mn-cs"/>
                  </a:rPr>
                  <a:t>decreasing</a:t>
                </a:r>
                <a:r>
                  <a:rPr lang="de-DE" sz="1400" dirty="0">
                    <a:latin typeface="+mn-lt"/>
                    <a:ea typeface="+mn-ea"/>
                    <a:cs typeface="+mn-cs"/>
                  </a:rPr>
                  <a:t> </a:t>
                </a:r>
                <a:r>
                  <a:rPr lang="de-DE" sz="1400" dirty="0" err="1">
                    <a:latin typeface="+mn-lt"/>
                    <a:ea typeface="+mn-ea"/>
                    <a:cs typeface="+mn-cs"/>
                  </a:rPr>
                  <a:t>temperature</a:t>
                </a:r>
                <a:endParaRPr lang="en-US" sz="1400" dirty="0"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906F5215-DD64-DFC1-82B4-0CFCA50E0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268" y="1116024"/>
                <a:ext cx="2882497" cy="13737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Down 9">
            <a:extLst>
              <a:ext uri="{FF2B5EF4-FFF2-40B4-BE49-F238E27FC236}">
                <a16:creationId xmlns:a16="http://schemas.microsoft.com/office/drawing/2014/main" id="{08F93A70-8196-CE95-FDBB-BE19797628B9}"/>
              </a:ext>
            </a:extLst>
          </p:cNvPr>
          <p:cNvSpPr/>
          <p:nvPr/>
        </p:nvSpPr>
        <p:spPr bwMode="auto">
          <a:xfrm rot="2445736" flipV="1">
            <a:off x="5436542" y="1667380"/>
            <a:ext cx="484074" cy="1120577"/>
          </a:xfrm>
          <a:prstGeom prst="downArrow">
            <a:avLst/>
          </a:prstGeom>
          <a:gradFill>
            <a:gsLst>
              <a:gs pos="0">
                <a:srgbClr val="C00000"/>
              </a:gs>
              <a:gs pos="100000">
                <a:srgbClr val="197418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35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3480A-26D6-18EF-2ADF-AFFAD1F9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EE4C0-4A79-270A-D48D-2D11F39F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82" y="2457075"/>
            <a:ext cx="7134236" cy="381375"/>
          </a:xfrm>
        </p:spPr>
        <p:txBody>
          <a:bodyPr/>
          <a:lstStyle/>
          <a:p>
            <a:pPr algn="ctr"/>
            <a:r>
              <a:rPr lang="de-DE" sz="3600" dirty="0" err="1"/>
              <a:t>Applications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4159844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E83B32-97A5-8B63-B35D-61F29710BD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2889" y="1018083"/>
            <a:ext cx="2917697" cy="1356728"/>
          </a:xfrm>
        </p:spPr>
        <p:txBody>
          <a:bodyPr/>
          <a:lstStyle/>
          <a:p>
            <a:pPr marL="0" indent="0" algn="just">
              <a:buClr>
                <a:srgbClr val="686868"/>
              </a:buClr>
              <a:buNone/>
            </a:pPr>
            <a:r>
              <a:rPr lang="en-US" i="1" dirty="0">
                <a:solidFill>
                  <a:srgbClr val="C00000"/>
                </a:solidFill>
              </a:rPr>
              <a:t>L</a:t>
            </a:r>
            <a:r>
              <a:rPr lang="en-US" dirty="0">
                <a:solidFill>
                  <a:srgbClr val="C00000"/>
                </a:solidFill>
              </a:rPr>
              <a:t>-edges of 3d </a:t>
            </a:r>
            <a:r>
              <a:rPr lang="en-US" b="1" dirty="0">
                <a:solidFill>
                  <a:srgbClr val="C00000"/>
                </a:solidFill>
              </a:rPr>
              <a:t>transition metals</a:t>
            </a:r>
          </a:p>
          <a:p>
            <a:pPr marL="177790" lvl="1" indent="0" algn="just">
              <a:buClr>
                <a:srgbClr val="686868"/>
              </a:buClr>
              <a:buNone/>
            </a:pPr>
            <a:r>
              <a:rPr lang="en-US" sz="1600" dirty="0"/>
              <a:t>Fe, Cu, Zn, …</a:t>
            </a:r>
          </a:p>
          <a:p>
            <a:pPr marL="361932" lvl="2" indent="0" algn="just">
              <a:buClr>
                <a:srgbClr val="686868"/>
              </a:buClr>
              <a:buNone/>
            </a:pPr>
            <a:r>
              <a:rPr lang="en-US" sz="1400" dirty="0"/>
              <a:t>Batteries</a:t>
            </a:r>
          </a:p>
          <a:p>
            <a:pPr marL="361932" lvl="2" indent="0" algn="just">
              <a:buClr>
                <a:srgbClr val="686868"/>
              </a:buClr>
              <a:buNone/>
            </a:pPr>
            <a:r>
              <a:rPr lang="en-US" sz="1400" dirty="0"/>
              <a:t>Quantum materials</a:t>
            </a:r>
          </a:p>
          <a:p>
            <a:pPr marL="361932" lvl="2" indent="0" algn="just">
              <a:buClr>
                <a:srgbClr val="686868"/>
              </a:buClr>
              <a:buNone/>
            </a:pPr>
            <a:r>
              <a:rPr lang="en-US" sz="1400" dirty="0"/>
              <a:t>Superconductors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A67F0-6511-9E75-643C-526935DE54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9F82A5-26C5-F8EE-080A-AD71437A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at </a:t>
            </a:r>
            <a:r>
              <a:rPr lang="de-DE" dirty="0" err="1"/>
              <a:t>synchrotrons</a:t>
            </a:r>
            <a:r>
              <a:rPr lang="de-DE" dirty="0"/>
              <a:t> and FELs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B5295-FB04-FC0F-5529-E19CD4A96F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6819" y="2422624"/>
            <a:ext cx="3186581" cy="2276129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7D9B6-9F80-089B-0EB2-92AADD4023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949" y="2450932"/>
            <a:ext cx="2691552" cy="2182340"/>
            <a:chOff x="882" y="0"/>
            <a:chExt cx="3996" cy="3240"/>
          </a:xfrm>
          <a:effectLst/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857E216B-64CD-3B2A-EC51-385760EDA96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82" y="0"/>
              <a:ext cx="3996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id="{FBCB6330-401A-F542-DBCE-8EA13385A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0"/>
              <a:ext cx="4000" cy="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89A28F-E70E-6DFC-D083-670FFF3BCE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35757" y="2423928"/>
            <a:ext cx="2484831" cy="2236348"/>
            <a:chOff x="1080" y="0"/>
            <a:chExt cx="3600" cy="3240"/>
          </a:xfrm>
          <a:effectLst/>
        </p:grpSpPr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8D4CC784-3134-9A8E-0F0D-69CD8801D4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80" y="0"/>
              <a:ext cx="3600" cy="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id="{F44FEADC-9FD7-7E61-FD06-E565E8178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" y="0"/>
              <a:ext cx="3604" cy="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70117E-2A63-67CD-ABD7-1BAB579A1B4C}"/>
              </a:ext>
            </a:extLst>
          </p:cNvPr>
          <p:cNvSpPr txBox="1">
            <a:spLocks/>
          </p:cNvSpPr>
          <p:nvPr/>
        </p:nvSpPr>
        <p:spPr>
          <a:xfrm>
            <a:off x="5059363" y="1011775"/>
            <a:ext cx="4084637" cy="1356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buClr>
                <a:srgbClr val="686868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197418"/>
                </a:solidFill>
              </a:rPr>
              <a:t>“Water window” </a:t>
            </a:r>
            <a:r>
              <a:rPr lang="en-US" dirty="0">
                <a:solidFill>
                  <a:srgbClr val="197418"/>
                </a:solidFill>
              </a:rPr>
              <a:t>and</a:t>
            </a:r>
            <a:r>
              <a:rPr lang="en-US" b="1" dirty="0">
                <a:solidFill>
                  <a:srgbClr val="197418"/>
                </a:solidFill>
              </a:rPr>
              <a:t> light elements</a:t>
            </a:r>
          </a:p>
          <a:p>
            <a:pPr marL="177790" lvl="1" indent="0" algn="just">
              <a:buClr>
                <a:srgbClr val="686868"/>
              </a:buClr>
              <a:buFont typeface="Symbol" panose="05050102010706020507" pitchFamily="18" charset="2"/>
              <a:buNone/>
            </a:pPr>
            <a:r>
              <a:rPr lang="en-US" sz="1600" dirty="0"/>
              <a:t>C and O </a:t>
            </a:r>
            <a:r>
              <a:rPr lang="en-US" sz="1600" i="1" dirty="0"/>
              <a:t>K</a:t>
            </a:r>
            <a:r>
              <a:rPr lang="en-US" sz="1600" dirty="0"/>
              <a:t>-edges (282 – 543 eV), B, F, Mg, …</a:t>
            </a:r>
          </a:p>
          <a:p>
            <a:pPr marL="361932" lvl="2" indent="0" algn="just">
              <a:buClr>
                <a:srgbClr val="686868"/>
              </a:buClr>
              <a:buFont typeface="Symbol" panose="05050102010706020507" pitchFamily="18" charset="2"/>
              <a:buNone/>
            </a:pPr>
            <a:r>
              <a:rPr lang="en-US" sz="1400" kern="0" dirty="0"/>
              <a:t>Biological samples</a:t>
            </a:r>
          </a:p>
          <a:p>
            <a:pPr marL="361932" lvl="2" indent="0" algn="just">
              <a:buClr>
                <a:srgbClr val="686868"/>
              </a:buClr>
              <a:buFont typeface="Symbol" panose="05050102010706020507" pitchFamily="18" charset="2"/>
              <a:buNone/>
            </a:pPr>
            <a:r>
              <a:rPr lang="en-US" sz="1400" kern="0" dirty="0"/>
              <a:t>Catalysis</a:t>
            </a:r>
          </a:p>
          <a:p>
            <a:pPr marL="361932" lvl="2" indent="0" algn="just">
              <a:buClr>
                <a:srgbClr val="686868"/>
              </a:buClr>
              <a:buFont typeface="Symbol" panose="05050102010706020507" pitchFamily="18" charset="2"/>
              <a:buNone/>
            </a:pPr>
            <a:r>
              <a:rPr lang="en-US" sz="1400" kern="0" dirty="0"/>
              <a:t>Photosynthetic water splitting …</a:t>
            </a:r>
          </a:p>
        </p:txBody>
      </p:sp>
      <p:pic>
        <p:nvPicPr>
          <p:cNvPr id="7" name="Grafik 27" descr="Prozessor mit einfarbiger Füllung">
            <a:extLst>
              <a:ext uri="{FF2B5EF4-FFF2-40B4-BE49-F238E27FC236}">
                <a16:creationId xmlns:a16="http://schemas.microsoft.com/office/drawing/2014/main" id="{EB3E361F-FF82-2F79-320C-EF72B093B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234" y="1021386"/>
            <a:ext cx="577252" cy="571759"/>
          </a:xfrm>
          <a:prstGeom prst="rect">
            <a:avLst/>
          </a:prstGeom>
        </p:spPr>
      </p:pic>
      <p:pic>
        <p:nvPicPr>
          <p:cNvPr id="8" name="Grafik 44" descr="Pflanze mit einfarbiger Füllung">
            <a:extLst>
              <a:ext uri="{FF2B5EF4-FFF2-40B4-BE49-F238E27FC236}">
                <a16:creationId xmlns:a16="http://schemas.microsoft.com/office/drawing/2014/main" id="{7461998D-FD9B-3117-67FD-526BAAD0F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9887" y="1016129"/>
            <a:ext cx="577253" cy="597804"/>
          </a:xfrm>
          <a:prstGeom prst="rect">
            <a:avLst/>
          </a:prstGeom>
        </p:spPr>
      </p:pic>
      <p:sp>
        <p:nvSpPr>
          <p:cNvPr id="9" name="Textfeld 47">
            <a:extLst>
              <a:ext uri="{FF2B5EF4-FFF2-40B4-BE49-F238E27FC236}">
                <a16:creationId xmlns:a16="http://schemas.microsoft.com/office/drawing/2014/main" id="{49388908-D254-F7A0-54B3-A9BB6F6040D9}"/>
              </a:ext>
            </a:extLst>
          </p:cNvPr>
          <p:cNvSpPr txBox="1"/>
          <p:nvPr/>
        </p:nvSpPr>
        <p:spPr>
          <a:xfrm>
            <a:off x="62119" y="4626976"/>
            <a:ext cx="2886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Magnetic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contrast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ptychography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of BiFeO</a:t>
            </a:r>
            <a:r>
              <a:rPr lang="it-IT" sz="1000" baseline="-25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3</a:t>
            </a:r>
          </a:p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T. A. Butcher et al 2023 arXiv:2308.13465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5" name="Textfeld 47">
            <a:extLst>
              <a:ext uri="{FF2B5EF4-FFF2-40B4-BE49-F238E27FC236}">
                <a16:creationId xmlns:a16="http://schemas.microsoft.com/office/drawing/2014/main" id="{F080322E-13C2-0E65-A051-DD24671610FE}"/>
              </a:ext>
            </a:extLst>
          </p:cNvPr>
          <p:cNvSpPr txBox="1"/>
          <p:nvPr/>
        </p:nvSpPr>
        <p:spPr>
          <a:xfrm>
            <a:off x="2896619" y="4626976"/>
            <a:ext cx="3029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Time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resolved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resonant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inelastic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X-ray scattering (RIXS)</a:t>
            </a:r>
          </a:p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R. Abela et al 2019 </a:t>
            </a: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Synchrotron Rad. 26, 1073-1084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6" name="Textfeld 47">
            <a:extLst>
              <a:ext uri="{FF2B5EF4-FFF2-40B4-BE49-F238E27FC236}">
                <a16:creationId xmlns:a16="http://schemas.microsoft.com/office/drawing/2014/main" id="{7AF6BCFA-338D-A5B9-6CB2-E40EA7D65415}"/>
              </a:ext>
            </a:extLst>
          </p:cNvPr>
          <p:cNvSpPr txBox="1"/>
          <p:nvPr/>
        </p:nvSpPr>
        <p:spPr>
          <a:xfrm>
            <a:off x="6049670" y="4626976"/>
            <a:ext cx="3186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BN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nanobamboo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STXM &amp;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ptychography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imaging, 192 eV</a:t>
            </a:r>
          </a:p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</a:t>
            </a:r>
            <a:r>
              <a:rPr lang="it-IT" sz="10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Vijayakumar</a:t>
            </a: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 et al 2023 </a:t>
            </a: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Synchrotron Rad. 30, 746-757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9" name="Textfeld 47">
            <a:extLst>
              <a:ext uri="{FF2B5EF4-FFF2-40B4-BE49-F238E27FC236}">
                <a16:creationId xmlns:a16="http://schemas.microsoft.com/office/drawing/2014/main" id="{F2E9D544-1AC4-17D6-4B1B-3960EA4EBAF7}"/>
              </a:ext>
            </a:extLst>
          </p:cNvPr>
          <p:cNvSpPr txBox="1"/>
          <p:nvPr/>
        </p:nvSpPr>
        <p:spPr>
          <a:xfrm>
            <a:off x="6214688" y="3423635"/>
            <a:ext cx="493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STXM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0" name="Textfeld 47">
            <a:extLst>
              <a:ext uri="{FF2B5EF4-FFF2-40B4-BE49-F238E27FC236}">
                <a16:creationId xmlns:a16="http://schemas.microsoft.com/office/drawing/2014/main" id="{E80D67D8-60E0-8A14-BA50-96230C5919AB}"/>
              </a:ext>
            </a:extLst>
          </p:cNvPr>
          <p:cNvSpPr txBox="1"/>
          <p:nvPr/>
        </p:nvSpPr>
        <p:spPr>
          <a:xfrm>
            <a:off x="6914304" y="3423634"/>
            <a:ext cx="728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Amplitude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1" name="Textfeld 47">
            <a:extLst>
              <a:ext uri="{FF2B5EF4-FFF2-40B4-BE49-F238E27FC236}">
                <a16:creationId xmlns:a16="http://schemas.microsoft.com/office/drawing/2014/main" id="{977FD5FF-E98C-5C6D-683C-BC60620DA308}"/>
              </a:ext>
            </a:extLst>
          </p:cNvPr>
          <p:cNvSpPr txBox="1"/>
          <p:nvPr/>
        </p:nvSpPr>
        <p:spPr>
          <a:xfrm>
            <a:off x="7927417" y="3423633"/>
            <a:ext cx="728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Phase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2" name="Textfeld 47">
            <a:extLst>
              <a:ext uri="{FF2B5EF4-FFF2-40B4-BE49-F238E27FC236}">
                <a16:creationId xmlns:a16="http://schemas.microsoft.com/office/drawing/2014/main" id="{6DCE227F-EB33-8E0A-A0AA-9E44394C8697}"/>
              </a:ext>
            </a:extLst>
          </p:cNvPr>
          <p:cNvSpPr txBox="1"/>
          <p:nvPr/>
        </p:nvSpPr>
        <p:spPr>
          <a:xfrm>
            <a:off x="7031956" y="2289669"/>
            <a:ext cx="493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TEM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18657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445393-6812-0865-4F7E-E1B0A69E53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B5BC0A-B376-71CA-74CC-D8AEEF50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ptychography</a:t>
            </a: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57213-2ADC-EACB-931C-4FE01660F8A6}"/>
              </a:ext>
            </a:extLst>
          </p:cNvPr>
          <p:cNvSpPr txBox="1"/>
          <p:nvPr/>
        </p:nvSpPr>
        <p:spPr>
          <a:xfrm>
            <a:off x="1673571" y="603079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F.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Baruffaldi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et al 2023, in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preparation</a:t>
            </a:r>
            <a:endParaRPr lang="en-US" sz="12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40" name="Picture 39" descr="A diagram of a light source&#10;&#10;Description automatically generated">
            <a:extLst>
              <a:ext uri="{FF2B5EF4-FFF2-40B4-BE49-F238E27FC236}">
                <a16:creationId xmlns:a16="http://schemas.microsoft.com/office/drawing/2014/main" id="{E3190FA1-F286-9409-4091-14A5EF90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1" y="896646"/>
            <a:ext cx="3957803" cy="2042427"/>
          </a:xfrm>
          <a:prstGeom prst="rect">
            <a:avLst/>
          </a:prstGeom>
        </p:spPr>
      </p:pic>
      <p:pic>
        <p:nvPicPr>
          <p:cNvPr id="42" name="Picture 41" descr="A green and red circle design&#10;&#10;Description automatically generated with medium confidence">
            <a:extLst>
              <a:ext uri="{FF2B5EF4-FFF2-40B4-BE49-F238E27FC236}">
                <a16:creationId xmlns:a16="http://schemas.microsoft.com/office/drawing/2014/main" id="{B5C3779F-D3E3-650C-1116-8A5FE69A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081" y="2981962"/>
            <a:ext cx="2886323" cy="198603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D61A844-E8AC-BD25-F0E2-344374B50375}"/>
              </a:ext>
            </a:extLst>
          </p:cNvPr>
          <p:cNvGrpSpPr/>
          <p:nvPr/>
        </p:nvGrpSpPr>
        <p:grpSpPr>
          <a:xfrm>
            <a:off x="6203934" y="2632382"/>
            <a:ext cx="2886323" cy="2518633"/>
            <a:chOff x="6281868" y="2518250"/>
            <a:chExt cx="2886323" cy="251863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1EB9DA-5DEC-E72F-7F38-4E139348033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341" y="2518250"/>
              <a:ext cx="2694247" cy="2185034"/>
              <a:chOff x="882" y="0"/>
              <a:chExt cx="4000" cy="3244"/>
            </a:xfrm>
            <a:effectLst/>
          </p:grpSpPr>
          <p:sp>
            <p:nvSpPr>
              <p:cNvPr id="44" name="AutoShape 11">
                <a:extLst>
                  <a:ext uri="{FF2B5EF4-FFF2-40B4-BE49-F238E27FC236}">
                    <a16:creationId xmlns:a16="http://schemas.microsoft.com/office/drawing/2014/main" id="{F3D32FC8-3596-BE67-AB2D-5B4012E8130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82" y="0"/>
                <a:ext cx="3996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pic>
            <p:nvPicPr>
              <p:cNvPr id="45" name="Picture 13">
                <a:extLst>
                  <a:ext uri="{FF2B5EF4-FFF2-40B4-BE49-F238E27FC236}">
                    <a16:creationId xmlns:a16="http://schemas.microsoft.com/office/drawing/2014/main" id="{0CC87B10-8AC0-97F1-C429-D3A8E733C0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" y="0"/>
                <a:ext cx="4000" cy="3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Textfeld 47">
              <a:extLst>
                <a:ext uri="{FF2B5EF4-FFF2-40B4-BE49-F238E27FC236}">
                  <a16:creationId xmlns:a16="http://schemas.microsoft.com/office/drawing/2014/main" id="{885D4028-9545-0D95-C170-36FEDE1C5ACC}"/>
                </a:ext>
              </a:extLst>
            </p:cNvPr>
            <p:cNvSpPr txBox="1"/>
            <p:nvPr/>
          </p:nvSpPr>
          <p:spPr>
            <a:xfrm>
              <a:off x="6281868" y="4636773"/>
              <a:ext cx="28863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Magnetic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contrast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ptychography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of BiFeO</a:t>
              </a:r>
              <a:r>
                <a:rPr lang="it-IT" sz="1000" baseline="-25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it-IT" sz="1000" i="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T. A. Butcher et al 2023 arXiv:2308.13465</a:t>
              </a:r>
              <a:endParaRPr lang="de-CH" sz="1000" i="1" dirty="0">
                <a:solidFill>
                  <a:schemeClr val="bg1">
                    <a:lumMod val="50000"/>
                  </a:schemeClr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02FE61-CC72-80B8-6E95-7073CBC67811}"/>
              </a:ext>
            </a:extLst>
          </p:cNvPr>
          <p:cNvGrpSpPr/>
          <p:nvPr/>
        </p:nvGrpSpPr>
        <p:grpSpPr>
          <a:xfrm>
            <a:off x="6304205" y="193674"/>
            <a:ext cx="2591548" cy="2106012"/>
            <a:chOff x="5480401" y="2502973"/>
            <a:chExt cx="2659579" cy="2264659"/>
          </a:xfrm>
          <a:effectLst/>
        </p:grpSpPr>
        <p:pic>
          <p:nvPicPr>
            <p:cNvPr id="37" name="Picture 6" descr="https://lh3.googleusercontent.com/NptM5sLIONUPh19QmZvyFol-zejyD_hA53jfIxxpnKfxz6Jj4fNPfmsc13GKl20xywkEFjF_oZJLkrHhjcwej8GTqJFldN3CSM_F5FiZ4665T_w048lXu8k-KzzC6KUmP-MTuGIN-oq3uwia63R_wPpqwlQE5IZhrx7_b6dHgIDJT71ujAA588W91CzuuIJNs8BXftaesg1S9yH85BKf26cvOyZIC8p4B-UbQ706nGP7wRbSFqnQ0uj9978KpHcIFswtEy28-i5Qk3fINLhvOSiNAkg4OTBLs5qmYUcQ2uKPaC6fLJPfVDUCur2fe_UdWbE7svx2FaHO9TTGeUL-1fQy5bMkXERqVAKLImymgS4ggaMYl-obdJcTotOIa1dvy8lVr3ZLyBTTKjdI3JhUOWRLJZq9SoaBH0a9NNVeLxnUkodnzEGP-Dru18IZw_jAFHtdtgsDD1W3Zx5U9h09qklRYr0Fmt9Sx8YFy6VCfqGWeBl38iXPRZqdRwoeO_9HRbpR6g4cKFoWlxhT9r7EZv8oguWZkYeZ0ron974WsWmsCSCRV3aalWs3M4cIVWWSC3yK8fq0a5jg-fKnVwOMwR1cs2fVEHoZxX1hUMsIgLH_W1goQ2R8k59JBf_QAWeAb0r_SZIyNfg9og13y0fXnUOSQMdPzYmnxIOMtSEt_vNmHO5H9XUTQ0rbfQwWxed9ezq_licuRhh__38YWxa68tFopuWrncn9YShZvAFPd-K91kGZrNrczvewEWZdWuqY0AW0P-nBFYrEMkAFm46ChiWw3MAaokLT6TbPJCgKYeiT8Tdh5UE96i3ISqajwOHEI7mm2tsHpcJyGbOuSGk4ueNs8xjuO5s4RWdF7P5jOZ8tLQ2uDNtUJ3-AdEMVYrIx--TyKq8BngMygZbgNEDWz-tbFpvUPbOt7FPuj7P9-Tn2Um6phYSuIBvnDE2e6WXdjXF864uTrRmsQMB3X9o=w682-h907-no?authuser=1">
              <a:extLst>
                <a:ext uri="{FF2B5EF4-FFF2-40B4-BE49-F238E27FC236}">
                  <a16:creationId xmlns:a16="http://schemas.microsoft.com/office/drawing/2014/main" id="{C6B52F67-9EDC-A31E-86AC-A5EDC19CA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19" b="19947"/>
            <a:stretch/>
          </p:blipFill>
          <p:spPr bwMode="auto">
            <a:xfrm>
              <a:off x="5480401" y="2502973"/>
              <a:ext cx="2659579" cy="2264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Gerade Verbindung mit Pfeil 4">
              <a:extLst>
                <a:ext uri="{FF2B5EF4-FFF2-40B4-BE49-F238E27FC236}">
                  <a16:creationId xmlns:a16="http://schemas.microsoft.com/office/drawing/2014/main" id="{38C573A2-D539-1A4C-0D6E-790B27976B97}"/>
                </a:ext>
              </a:extLst>
            </p:cNvPr>
            <p:cNvCxnSpPr/>
            <p:nvPr/>
          </p:nvCxnSpPr>
          <p:spPr bwMode="auto">
            <a:xfrm flipH="1" flipV="1">
              <a:off x="7027355" y="3595272"/>
              <a:ext cx="815256" cy="7200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195A4658-FA05-CE90-20FD-194352E847C9}"/>
              </a:ext>
            </a:extLst>
          </p:cNvPr>
          <p:cNvSpPr txBox="1"/>
          <p:nvPr/>
        </p:nvSpPr>
        <p:spPr>
          <a:xfrm>
            <a:off x="6203934" y="2258301"/>
            <a:ext cx="2886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Single-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photon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counting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iLGAD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-EIGER detector</a:t>
            </a:r>
          </a:p>
          <a:p>
            <a:pPr>
              <a:spcBef>
                <a:spcPts val="0"/>
              </a:spcBef>
            </a:pP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at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SLS SIM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beamline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28834B2-2026-0F4F-A219-6744F44D1634}"/>
              </a:ext>
            </a:extLst>
          </p:cNvPr>
          <p:cNvGrpSpPr/>
          <p:nvPr/>
        </p:nvGrpSpPr>
        <p:grpSpPr>
          <a:xfrm>
            <a:off x="295289" y="2748655"/>
            <a:ext cx="2886323" cy="1992657"/>
            <a:chOff x="101351" y="2779679"/>
            <a:chExt cx="2886323" cy="199265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1" name="Rechteck: abgerundete Ecken 46">
              <a:extLst>
                <a:ext uri="{FF2B5EF4-FFF2-40B4-BE49-F238E27FC236}">
                  <a16:creationId xmlns:a16="http://schemas.microsoft.com/office/drawing/2014/main" id="{18ECFD8B-2F20-F774-9067-D42655D4FB56}"/>
                </a:ext>
              </a:extLst>
            </p:cNvPr>
            <p:cNvSpPr/>
            <p:nvPr/>
          </p:nvSpPr>
          <p:spPr bwMode="auto">
            <a:xfrm>
              <a:off x="101351" y="2779679"/>
              <a:ext cx="2886323" cy="1992657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0" name="Content Placeholder 1">
              <a:extLst>
                <a:ext uri="{FF2B5EF4-FFF2-40B4-BE49-F238E27FC236}">
                  <a16:creationId xmlns:a16="http://schemas.microsoft.com/office/drawing/2014/main" id="{06926A2B-5ED1-C8EE-880E-3698F7FE5C55}"/>
                </a:ext>
              </a:extLst>
            </p:cNvPr>
            <p:cNvSpPr txBox="1">
              <a:spLocks/>
            </p:cNvSpPr>
            <p:nvPr/>
          </p:nvSpPr>
          <p:spPr>
            <a:xfrm>
              <a:off x="200213" y="2865456"/>
              <a:ext cx="2688599" cy="182110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de-DE" sz="1600" b="1" dirty="0"/>
                <a:t>Scanning Transmission </a:t>
              </a:r>
              <a:r>
                <a:rPr lang="de-DE" sz="1600" dirty="0"/>
                <a:t>X-</a:t>
              </a:r>
              <a:r>
                <a:rPr lang="de-DE" sz="1600" dirty="0" err="1"/>
                <a:t>ray</a:t>
              </a:r>
              <a:r>
                <a:rPr lang="de-DE" sz="1600" dirty="0"/>
                <a:t> </a:t>
              </a:r>
              <a:r>
                <a:rPr lang="de-DE" sz="1600" dirty="0" err="1"/>
                <a:t>Microscopy</a:t>
              </a:r>
              <a:r>
                <a:rPr lang="de-DE" sz="1600" dirty="0"/>
                <a:t> (STXM)</a:t>
              </a:r>
            </a:p>
            <a:p>
              <a:pPr marL="0" indent="0" algn="ctr">
                <a:buNone/>
              </a:pPr>
              <a:r>
                <a:rPr lang="de-DE" sz="1600" dirty="0"/>
                <a:t>+</a:t>
              </a:r>
            </a:p>
            <a:p>
              <a:pPr marL="0" indent="0" algn="ctr">
                <a:buNone/>
              </a:pPr>
              <a:r>
                <a:rPr lang="de-DE" sz="1600" b="1" dirty="0" err="1"/>
                <a:t>Coherent</a:t>
              </a:r>
              <a:r>
                <a:rPr lang="de-DE" sz="1600" b="1" dirty="0"/>
                <a:t> </a:t>
              </a:r>
              <a:r>
                <a:rPr lang="de-DE" sz="1600" b="1" dirty="0" err="1"/>
                <a:t>Diffraction</a:t>
              </a:r>
              <a:r>
                <a:rPr lang="de-DE" sz="1600" b="1" dirty="0"/>
                <a:t> </a:t>
              </a:r>
              <a:r>
                <a:rPr lang="de-DE" sz="1600" dirty="0"/>
                <a:t>Imaging (CDI)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de-DE" sz="1600" b="1" dirty="0" err="1">
                  <a:solidFill>
                    <a:srgbClr val="C00000"/>
                  </a:solidFill>
                </a:rPr>
                <a:t>Wavelength</a:t>
              </a:r>
              <a:r>
                <a:rPr lang="de-DE" sz="1600" b="1" dirty="0">
                  <a:solidFill>
                    <a:srgbClr val="C00000"/>
                  </a:solidFill>
                </a:rPr>
                <a:t> limited </a:t>
              </a:r>
              <a:r>
                <a:rPr lang="de-DE" sz="1600" b="1" dirty="0" err="1">
                  <a:solidFill>
                    <a:srgbClr val="C00000"/>
                  </a:solidFill>
                </a:rPr>
                <a:t>resolution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4922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Resonant </a:t>
            </a:r>
            <a:r>
              <a:rPr lang="de-DE" dirty="0" err="1"/>
              <a:t>Inelastic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(RIXS)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5BE60-6BF4-15D0-932F-D0C336CE32C9}"/>
              </a:ext>
            </a:extLst>
          </p:cNvPr>
          <p:cNvSpPr txBox="1"/>
          <p:nvPr/>
        </p:nvSpPr>
        <p:spPr>
          <a:xfrm>
            <a:off x="562966" y="4666767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hRIXS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at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EuXFEL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SCS,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1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N. Duarte</a:t>
            </a:r>
            <a:endParaRPr lang="en-US" sz="11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20DF2F39-139F-684C-6EC5-B6A089519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9" r="17335"/>
          <a:stretch/>
        </p:blipFill>
        <p:spPr>
          <a:xfrm>
            <a:off x="3878213" y="753727"/>
            <a:ext cx="1865673" cy="181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D8821-CCD1-65E6-9BF3-4EB976CA29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5865" y="697258"/>
            <a:ext cx="3186581" cy="2276129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8966532B-E518-F96D-83F5-180B013BB0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36523" y="2708199"/>
            <a:ext cx="6548702" cy="2276129"/>
            <a:chOff x="0" y="619"/>
            <a:chExt cx="5760" cy="20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9127FE39-2209-FE02-CB4E-2C316CAEC6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619"/>
              <a:ext cx="5760" cy="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F30C0D56-82B8-F3CD-3630-0949FFE0E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9"/>
              <a:ext cx="5767" cy="2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937611-28EC-EBF5-5984-1E00AFCEC6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49889" y="758231"/>
            <a:ext cx="2532165" cy="180901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C1C8A4-259A-A2EC-2631-8FAE7744706B}"/>
              </a:ext>
            </a:extLst>
          </p:cNvPr>
          <p:cNvSpPr/>
          <p:nvPr/>
        </p:nvSpPr>
        <p:spPr bwMode="auto">
          <a:xfrm>
            <a:off x="4982308" y="1615289"/>
            <a:ext cx="74996" cy="74996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A9F288-64E5-0C72-7555-9613619D7A69}"/>
              </a:ext>
            </a:extLst>
          </p:cNvPr>
          <p:cNvCxnSpPr>
            <a:cxnSpLocks/>
          </p:cNvCxnSpPr>
          <p:nvPr/>
        </p:nvCxnSpPr>
        <p:spPr bwMode="auto">
          <a:xfrm flipV="1">
            <a:off x="5057304" y="753727"/>
            <a:ext cx="1192585" cy="8615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D49DBD-E303-FADB-86D7-0414344C97AF}"/>
              </a:ext>
            </a:extLst>
          </p:cNvPr>
          <p:cNvCxnSpPr>
            <a:cxnSpLocks/>
          </p:cNvCxnSpPr>
          <p:nvPr/>
        </p:nvCxnSpPr>
        <p:spPr bwMode="auto">
          <a:xfrm>
            <a:off x="5057304" y="1690285"/>
            <a:ext cx="1192585" cy="881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uppieren 47">
            <a:extLst>
              <a:ext uri="{FF2B5EF4-FFF2-40B4-BE49-F238E27FC236}">
                <a16:creationId xmlns:a16="http://schemas.microsoft.com/office/drawing/2014/main" id="{D4607EAA-46F8-16F4-8779-1926FEF64A14}"/>
              </a:ext>
            </a:extLst>
          </p:cNvPr>
          <p:cNvGrpSpPr/>
          <p:nvPr/>
        </p:nvGrpSpPr>
        <p:grpSpPr>
          <a:xfrm>
            <a:off x="308743" y="3364407"/>
            <a:ext cx="1815494" cy="963712"/>
            <a:chOff x="1169464" y="3734626"/>
            <a:chExt cx="1815494" cy="96371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Rechteck: abgerundete Ecken 46">
              <a:extLst>
                <a:ext uri="{FF2B5EF4-FFF2-40B4-BE49-F238E27FC236}">
                  <a16:creationId xmlns:a16="http://schemas.microsoft.com/office/drawing/2014/main" id="{1CA3FBC1-E5DE-5074-BCFC-17A3C8F1FDF8}"/>
                </a:ext>
              </a:extLst>
            </p:cNvPr>
            <p:cNvSpPr/>
            <p:nvPr/>
          </p:nvSpPr>
          <p:spPr bwMode="auto">
            <a:xfrm>
              <a:off x="1203602" y="3734626"/>
              <a:ext cx="1747218" cy="963712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36">
                  <a:extLst>
                    <a:ext uri="{FF2B5EF4-FFF2-40B4-BE49-F238E27FC236}">
                      <a16:creationId xmlns:a16="http://schemas.microsoft.com/office/drawing/2014/main" id="{E7C092BB-CE4E-86D2-4BED-E674B8D18CF3}"/>
                    </a:ext>
                  </a:extLst>
                </p:cNvPr>
                <p:cNvSpPr txBox="1"/>
                <p:nvPr/>
              </p:nvSpPr>
              <p:spPr>
                <a:xfrm>
                  <a:off x="1169464" y="3770206"/>
                  <a:ext cx="1815494" cy="8925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de-DE" altLang="de-DE" b="1" dirty="0">
                      <a:solidFill>
                        <a:srgbClr val="C00000"/>
                      </a:solidFill>
                      <a:latin typeface="+mn-lt"/>
                    </a:rPr>
                    <a:t>Energy </a:t>
                  </a: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</a:rPr>
                    <a:t>resolution</a:t>
                  </a:r>
                  <a:endParaRPr lang="de-DE" altLang="de-DE" b="1" dirty="0">
                    <a:solidFill>
                      <a:srgbClr val="C00000"/>
                    </a:solidFill>
                    <a:latin typeface="+mn-lt"/>
                  </a:endParaRPr>
                </a:p>
                <a:p>
                  <a:pPr algn="ctr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altLang="de-DE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↕</m:t>
                        </m:r>
                      </m:oMath>
                    </m:oMathPara>
                  </a14:m>
                  <a:endParaRPr lang="de-DE" altLang="de-DE" sz="2000" b="1" dirty="0">
                    <a:solidFill>
                      <a:srgbClr val="000000"/>
                    </a:solidFill>
                    <a:latin typeface="+mn-lt"/>
                    <a:sym typeface="Wingdings" panose="05000000000000000000" pitchFamily="2" charset="2"/>
                  </a:endParaRPr>
                </a:p>
                <a:p>
                  <a:pPr algn="ctr">
                    <a:spcBef>
                      <a:spcPts val="0"/>
                    </a:spcBef>
                  </a:pP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Spatial</a:t>
                  </a:r>
                  <a:r>
                    <a:rPr lang="de-DE" altLang="de-DE" b="1" dirty="0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 </a:t>
                  </a: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resolution</a:t>
                  </a:r>
                  <a:endParaRPr lang="de-DE" altLang="de-DE" b="1" dirty="0">
                    <a:solidFill>
                      <a:srgbClr val="C00000"/>
                    </a:solidFill>
                    <a:latin typeface="+mn-lt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25" name="TextBox 36">
                  <a:extLst>
                    <a:ext uri="{FF2B5EF4-FFF2-40B4-BE49-F238E27FC236}">
                      <a16:creationId xmlns:a16="http://schemas.microsoft.com/office/drawing/2014/main" id="{E7C092BB-CE4E-86D2-4BED-E674B8D18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464" y="3770206"/>
                  <a:ext cx="1815494" cy="892552"/>
                </a:xfrm>
                <a:prstGeom prst="rect">
                  <a:avLst/>
                </a:prstGeom>
                <a:blipFill>
                  <a:blip r:embed="rId6"/>
                  <a:stretch>
                    <a:fillRect t="-2041" b="-7483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838128E-4E4A-F146-2245-EE70894C627D}"/>
              </a:ext>
            </a:extLst>
          </p:cNvPr>
          <p:cNvSpPr txBox="1"/>
          <p:nvPr/>
        </p:nvSpPr>
        <p:spPr>
          <a:xfrm>
            <a:off x="7231912" y="555851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Rectangular pixels (“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strixels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”)</a:t>
            </a:r>
            <a:endParaRPr lang="en-US" sz="11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F8A37C-B4B8-67AD-4E7C-5C51ED6601BF}"/>
              </a:ext>
            </a:extLst>
          </p:cNvPr>
          <p:cNvSpPr txBox="1"/>
          <p:nvPr/>
        </p:nvSpPr>
        <p:spPr>
          <a:xfrm>
            <a:off x="4182615" y="565150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JUNGFRAU-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iLGAD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module</a:t>
            </a:r>
            <a:endParaRPr lang="en-US" sz="11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9" name="Textfeld 47">
            <a:extLst>
              <a:ext uri="{FF2B5EF4-FFF2-40B4-BE49-F238E27FC236}">
                <a16:creationId xmlns:a16="http://schemas.microsoft.com/office/drawing/2014/main" id="{74541A9B-53D6-7D55-EF2B-939BFB9E36A5}"/>
              </a:ext>
            </a:extLst>
          </p:cNvPr>
          <p:cNvSpPr txBox="1"/>
          <p:nvPr/>
        </p:nvSpPr>
        <p:spPr>
          <a:xfrm>
            <a:off x="425865" y="704389"/>
            <a:ext cx="137712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R. Abela et al 2019</a:t>
            </a:r>
          </a:p>
          <a:p>
            <a:pPr>
              <a:spcBef>
                <a:spcPts val="0"/>
              </a:spcBef>
            </a:pP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Synchrotron Rad. 26,</a:t>
            </a:r>
          </a:p>
          <a:p>
            <a:pPr>
              <a:spcBef>
                <a:spcPts val="0"/>
              </a:spcBef>
            </a:pP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1073-1084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6753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3480A-26D6-18EF-2ADF-AFFAD1F9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EE4C0-4A79-270A-D48D-2D11F39F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82" y="2457075"/>
            <a:ext cx="7134236" cy="381375"/>
          </a:xfrm>
        </p:spPr>
        <p:txBody>
          <a:bodyPr/>
          <a:lstStyle/>
          <a:p>
            <a:pPr algn="ctr"/>
            <a:r>
              <a:rPr lang="de-DE" sz="3600" dirty="0"/>
              <a:t>Takeaway </a:t>
            </a:r>
            <a:r>
              <a:rPr lang="de-DE" sz="3600" dirty="0" err="1"/>
              <a:t>messages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98030673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A5C981-5BDD-DF37-6FB4-2240A799DF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5D6C7A-D322-81C4-656A-15EC8717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iLGADs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thin</a:t>
            </a:r>
            <a:r>
              <a:rPr lang="de-CH" dirty="0"/>
              <a:t> </a:t>
            </a:r>
            <a:r>
              <a:rPr lang="de-CH" dirty="0" err="1"/>
              <a:t>entrance</a:t>
            </a:r>
            <a:r>
              <a:rPr lang="de-CH" dirty="0"/>
              <a:t> </a:t>
            </a:r>
            <a:r>
              <a:rPr lang="de-CH" dirty="0" err="1"/>
              <a:t>window</a:t>
            </a:r>
            <a:r>
              <a:rPr lang="de-CH" dirty="0"/>
              <a:t> </a:t>
            </a:r>
            <a:r>
              <a:rPr lang="de-CH" dirty="0" err="1"/>
              <a:t>enable</a:t>
            </a:r>
            <a:r>
              <a:rPr lang="de-CH" dirty="0"/>
              <a:t> hybrid </a:t>
            </a:r>
            <a:r>
              <a:rPr lang="de-CH" dirty="0" err="1"/>
              <a:t>detectors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operate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soft X-</a:t>
            </a:r>
            <a:r>
              <a:rPr lang="de-CH" dirty="0" err="1"/>
              <a:t>ray</a:t>
            </a:r>
            <a:r>
              <a:rPr lang="de-CH" dirty="0"/>
              <a:t> </a:t>
            </a:r>
            <a:r>
              <a:rPr lang="de-CH" dirty="0" err="1"/>
              <a:t>range</a:t>
            </a:r>
            <a:endParaRPr lang="de-CH" dirty="0"/>
          </a:p>
        </p:txBody>
      </p:sp>
      <p:pic>
        <p:nvPicPr>
          <p:cNvPr id="7" name="Content Placeholder 5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82ABAF83-294C-33C2-BD91-EAE0261ABD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2851" y="1354317"/>
            <a:ext cx="4029075" cy="3021807"/>
          </a:xfrm>
        </p:spPr>
      </p:pic>
      <p:pic>
        <p:nvPicPr>
          <p:cNvPr id="8" name="Content Placeholder 5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5A62BCB-4125-743E-121E-7F2462C2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429836"/>
            <a:ext cx="4475349" cy="2946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92E413-A490-A83C-9628-441857E73750}"/>
              </a:ext>
            </a:extLst>
          </p:cNvPr>
          <p:cNvSpPr txBox="1"/>
          <p:nvPr/>
        </p:nvSpPr>
        <p:spPr>
          <a:xfrm>
            <a:off x="1116013" y="4403875"/>
            <a:ext cx="2401886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buClr>
                <a:srgbClr val="848484"/>
              </a:buClr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Improved quantum efficiency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5F381-707B-67FD-F3EB-A19AB379C511}"/>
              </a:ext>
            </a:extLst>
          </p:cNvPr>
          <p:cNvSpPr txBox="1"/>
          <p:nvPr/>
        </p:nvSpPr>
        <p:spPr>
          <a:xfrm>
            <a:off x="5735643" y="4404550"/>
            <a:ext cx="2401886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buClr>
                <a:srgbClr val="848484"/>
              </a:buClr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Signal amplification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4B4B6FB-5072-4155-74B7-9398153BE719}"/>
              </a:ext>
            </a:extLst>
          </p:cNvPr>
          <p:cNvSpPr/>
          <p:nvPr/>
        </p:nvSpPr>
        <p:spPr bwMode="auto">
          <a:xfrm rot="16200000">
            <a:off x="6512242" y="1768274"/>
            <a:ext cx="548640" cy="2447925"/>
          </a:xfrm>
          <a:prstGeom prst="downArrow">
            <a:avLst/>
          </a:prstGeom>
          <a:gradFill>
            <a:gsLst>
              <a:gs pos="89000">
                <a:srgbClr val="F99C46">
                  <a:alpha val="70000"/>
                </a:srgbClr>
              </a:gs>
              <a:gs pos="81000">
                <a:srgbClr val="4CB853"/>
              </a:gs>
              <a:gs pos="74000">
                <a:srgbClr val="37C1C5"/>
              </a:gs>
              <a:gs pos="67000">
                <a:srgbClr val="42509F"/>
              </a:gs>
              <a:gs pos="61000">
                <a:srgbClr val="AC4E9D"/>
              </a:gs>
              <a:gs pos="57000">
                <a:srgbClr val="8467AB"/>
              </a:gs>
              <a:gs pos="50000">
                <a:srgbClr val="9D9D9D"/>
              </a:gs>
              <a:gs pos="0">
                <a:srgbClr val="262627"/>
              </a:gs>
              <a:gs pos="100000">
                <a:srgbClr val="CD3539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BE1561-DC7B-C569-28EA-D23DF8775371}"/>
              </a:ext>
            </a:extLst>
          </p:cNvPr>
          <p:cNvSpPr/>
          <p:nvPr/>
        </p:nvSpPr>
        <p:spPr bwMode="auto">
          <a:xfrm>
            <a:off x="791189" y="2323007"/>
            <a:ext cx="213608" cy="213608"/>
          </a:xfrm>
          <a:prstGeom prst="ellipse">
            <a:avLst/>
          </a:prstGeom>
          <a:noFill/>
          <a:ln w="25400" cap="flat" cmpd="sng" algn="ctr">
            <a:solidFill>
              <a:srgbClr val="C50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B45C19-12FB-33F6-1336-1E02D0F4050A}"/>
              </a:ext>
            </a:extLst>
          </p:cNvPr>
          <p:cNvSpPr/>
          <p:nvPr/>
        </p:nvSpPr>
        <p:spPr bwMode="auto">
          <a:xfrm>
            <a:off x="791189" y="1647008"/>
            <a:ext cx="213608" cy="213608"/>
          </a:xfrm>
          <a:prstGeom prst="ellipse">
            <a:avLst/>
          </a:prstGeom>
          <a:noFill/>
          <a:ln w="25400" cap="flat" cmpd="sng" algn="ctr">
            <a:solidFill>
              <a:srgbClr val="C50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683CD193-B4A0-2E8A-908C-7438C4BE2C08}"/>
              </a:ext>
            </a:extLst>
          </p:cNvPr>
          <p:cNvCxnSpPr>
            <a:cxnSpLocks/>
          </p:cNvCxnSpPr>
          <p:nvPr/>
        </p:nvCxnSpPr>
        <p:spPr bwMode="auto">
          <a:xfrm flipV="1">
            <a:off x="897071" y="1890959"/>
            <a:ext cx="0" cy="43204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5000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hteck 12">
            <a:extLst>
              <a:ext uri="{FF2B5EF4-FFF2-40B4-BE49-F238E27FC236}">
                <a16:creationId xmlns:a16="http://schemas.microsoft.com/office/drawing/2014/main" id="{3129F7A6-2A01-B006-8A7A-41D09F365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" y="1059659"/>
            <a:ext cx="326338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441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2BDC8A-1A4E-3755-75D9-A339B9A5F0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0738D6E-DCFB-7539-53F0-9F191C5A12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CH" dirty="0"/>
                  <a:t>By </a:t>
                </a:r>
                <a:r>
                  <a:rPr lang="de-CH" dirty="0" err="1"/>
                  <a:t>cooling</a:t>
                </a:r>
                <a:r>
                  <a:rPr lang="de-CH" dirty="0"/>
                  <a:t> </a:t>
                </a:r>
                <a:r>
                  <a:rPr lang="de-CH" dirty="0" err="1"/>
                  <a:t>the</a:t>
                </a:r>
                <a:r>
                  <a:rPr lang="de-CH" dirty="0"/>
                  <a:t> </a:t>
                </a:r>
                <a:r>
                  <a:rPr lang="de-CH" dirty="0" err="1"/>
                  <a:t>detectors</a:t>
                </a:r>
                <a:r>
                  <a:rPr lang="de-CH" dirty="0"/>
                  <a:t>, </a:t>
                </a:r>
                <a:r>
                  <a:rPr lang="de-CH" dirty="0" err="1"/>
                  <a:t>we</a:t>
                </a:r>
                <a:r>
                  <a:rPr lang="de-CH" dirty="0"/>
                  <a:t> </a:t>
                </a:r>
                <a:r>
                  <a:rPr lang="de-CH" dirty="0" err="1"/>
                  <a:t>can</a:t>
                </a:r>
                <a:r>
                  <a:rPr lang="de-CH" dirty="0"/>
                  <a:t> </a:t>
                </a:r>
                <a:r>
                  <a:rPr lang="de-CH" dirty="0" err="1"/>
                  <a:t>resolve</a:t>
                </a:r>
                <a:r>
                  <a:rPr lang="de-CH" dirty="0"/>
                  <a:t> </a:t>
                </a:r>
                <a:r>
                  <a:rPr lang="de-CH" dirty="0" err="1"/>
                  <a:t>single</a:t>
                </a:r>
                <a:r>
                  <a:rPr lang="de-CH" dirty="0"/>
                  <a:t> </a:t>
                </a:r>
                <a:r>
                  <a:rPr lang="de-CH" dirty="0" err="1"/>
                  <a:t>photons</a:t>
                </a:r>
                <a:r>
                  <a:rPr lang="de-CH" dirty="0"/>
                  <a:t> down </a:t>
                </a:r>
                <a:r>
                  <a:rPr lang="de-CH" dirty="0" err="1"/>
                  <a:t>to</a:t>
                </a:r>
                <a:r>
                  <a:rPr lang="de-CH" dirty="0"/>
                  <a:t> </a:t>
                </a:r>
                <a14:m>
                  <m:oMath xmlns:m="http://schemas.openxmlformats.org/officeDocument/2006/math">
                    <m:r>
                      <a:rPr lang="de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CH" dirty="0"/>
                  <a:t> 200 eV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0738D6E-DCFB-7539-53F0-9F191C5A12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50" t="-23810" b="-13968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27725A7-0E91-90D0-5F7E-2ED964A282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95801" y="1311275"/>
            <a:ext cx="3962911" cy="273443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34814-5966-150F-4578-221402FC073E}"/>
              </a:ext>
            </a:extLst>
          </p:cNvPr>
          <p:cNvSpPr txBox="1"/>
          <p:nvPr/>
        </p:nvSpPr>
        <p:spPr>
          <a:xfrm>
            <a:off x="1496338" y="4209666"/>
            <a:ext cx="2401886" cy="462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buClr>
                <a:srgbClr val="848484"/>
              </a:buClr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Multiplication factor depends strongly on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7F39D-4EDC-4A99-5D33-1BB4AE3E2413}"/>
              </a:ext>
            </a:extLst>
          </p:cNvPr>
          <p:cNvSpPr txBox="1"/>
          <p:nvPr/>
        </p:nvSpPr>
        <p:spPr>
          <a:xfrm>
            <a:off x="5331680" y="4209666"/>
            <a:ext cx="3347376" cy="462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buClr>
                <a:srgbClr val="848484"/>
              </a:buClr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SNR &gt; 5 at 200 eV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T &lt; -50°C,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improvements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are</a:t>
            </a: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realistic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3B61A-D72C-B8F9-B114-ED35EEF218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58936" y="1090874"/>
            <a:ext cx="4351695" cy="2961752"/>
            <a:chOff x="-180" y="-576"/>
            <a:chExt cx="8040" cy="5472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27AD8547-6343-85A4-D1F1-EC731C5DC6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80" y="-576"/>
              <a:ext cx="8040" cy="5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3417C49A-E43B-29F4-3883-12DB2B4BE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" y="-576"/>
              <a:ext cx="8046" cy="5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D80829-4309-2642-806E-00B353449105}"/>
              </a:ext>
            </a:extLst>
          </p:cNvPr>
          <p:cNvCxnSpPr>
            <a:cxnSpLocks/>
          </p:cNvCxnSpPr>
          <p:nvPr/>
        </p:nvCxnSpPr>
        <p:spPr bwMode="auto">
          <a:xfrm>
            <a:off x="5552212" y="1378492"/>
            <a:ext cx="0" cy="237258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39A5261-A596-BB2B-05D0-D90F676F6A56}"/>
              </a:ext>
            </a:extLst>
          </p:cNvPr>
          <p:cNvSpPr/>
          <p:nvPr/>
        </p:nvSpPr>
        <p:spPr bwMode="auto">
          <a:xfrm>
            <a:off x="5528835" y="1688631"/>
            <a:ext cx="46753" cy="4675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9573DBA-02E9-6DA9-62DA-1DA6C0D54180}"/>
              </a:ext>
            </a:extLst>
          </p:cNvPr>
          <p:cNvSpPr txBox="1">
            <a:spLocks/>
          </p:cNvSpPr>
          <p:nvPr/>
        </p:nvSpPr>
        <p:spPr>
          <a:xfrm>
            <a:off x="5100617" y="1061990"/>
            <a:ext cx="3809503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rgbClr val="C00000"/>
                </a:solidFill>
                <a:sym typeface="Wingdings" panose="05000000000000000000" pitchFamily="2" charset="2"/>
              </a:rPr>
              <a:t>1 keV: SNR = 200  200 eV: SNR &gt; 5 (</a:t>
            </a:r>
            <a:r>
              <a:rPr lang="de-DE" sz="1400" b="1" dirty="0">
                <a:solidFill>
                  <a:srgbClr val="C00000"/>
                </a:solidFill>
              </a:rPr>
              <a:t>2 × 2 </a:t>
            </a:r>
            <a:r>
              <a:rPr lang="de-DE" sz="1400" b="1" dirty="0" err="1">
                <a:solidFill>
                  <a:srgbClr val="C00000"/>
                </a:solidFill>
              </a:rPr>
              <a:t>cluster</a:t>
            </a:r>
            <a:r>
              <a:rPr lang="de-DE" sz="1400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5" name="Gerade Verbindung mit Pfeil 20">
            <a:extLst>
              <a:ext uri="{FF2B5EF4-FFF2-40B4-BE49-F238E27FC236}">
                <a16:creationId xmlns:a16="http://schemas.microsoft.com/office/drawing/2014/main" id="{B37DEBAB-862C-A80A-2082-3F25A10CA4DF}"/>
              </a:ext>
            </a:extLst>
          </p:cNvPr>
          <p:cNvCxnSpPr>
            <a:cxnSpLocks/>
          </p:cNvCxnSpPr>
          <p:nvPr/>
        </p:nvCxnSpPr>
        <p:spPr bwMode="auto">
          <a:xfrm flipH="1">
            <a:off x="5594370" y="1311275"/>
            <a:ext cx="311315" cy="3580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20FCF8-716E-3F36-A568-A0DBE4DC22BE}"/>
              </a:ext>
            </a:extLst>
          </p:cNvPr>
          <p:cNvSpPr txBox="1"/>
          <p:nvPr/>
        </p:nvSpPr>
        <p:spPr>
          <a:xfrm>
            <a:off x="5519107" y="326758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SNR = 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6127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618D4-1EC3-74B2-FC51-64B4392C78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359B1C-DE57-5956-4137-FF210DDF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ym typeface="Wingdings" panose="05000000000000000000" pitchFamily="2" charset="2"/>
              </a:rPr>
              <a:t>The </a:t>
            </a:r>
            <a:r>
              <a:rPr lang="de-CH" dirty="0" err="1">
                <a:sym typeface="Wingdings" panose="05000000000000000000" pitchFamily="2" charset="2"/>
              </a:rPr>
              <a:t>technological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advancements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of</a:t>
            </a:r>
            <a:r>
              <a:rPr lang="de-CH" dirty="0">
                <a:sym typeface="Wingdings" panose="05000000000000000000" pitchFamily="2" charset="2"/>
              </a:rPr>
              <a:t> X-</a:t>
            </a:r>
            <a:r>
              <a:rPr lang="de-CH" dirty="0" err="1">
                <a:sym typeface="Wingdings" panose="05000000000000000000" pitchFamily="2" charset="2"/>
              </a:rPr>
              <a:t>ray</a:t>
            </a:r>
            <a:r>
              <a:rPr lang="de-CH" dirty="0">
                <a:sym typeface="Wingdings" panose="05000000000000000000" pitchFamily="2" charset="2"/>
              </a:rPr>
              <a:t> light </a:t>
            </a:r>
            <a:r>
              <a:rPr lang="de-CH" dirty="0" err="1">
                <a:sym typeface="Wingdings" panose="05000000000000000000" pitchFamily="2" charset="2"/>
              </a:rPr>
              <a:t>sources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are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driving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the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development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of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detectors</a:t>
            </a:r>
            <a:br>
              <a:rPr lang="de-CH" b="1" dirty="0">
                <a:solidFill>
                  <a:srgbClr val="0000AE"/>
                </a:solidFill>
                <a:sym typeface="Wingdings" panose="05000000000000000000" pitchFamily="2" charset="2"/>
              </a:rPr>
            </a:br>
            <a:endParaRPr lang="de-CH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84F4C0-98F0-480F-DEA5-90FC520036B1}"/>
              </a:ext>
            </a:extLst>
          </p:cNvPr>
          <p:cNvGrpSpPr/>
          <p:nvPr/>
        </p:nvGrpSpPr>
        <p:grpSpPr>
          <a:xfrm>
            <a:off x="582921" y="1311275"/>
            <a:ext cx="3535526" cy="3321299"/>
            <a:chOff x="6343341" y="2083803"/>
            <a:chExt cx="3535526" cy="33212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FC433F-72D8-F4BE-C2CF-6889BA3BC3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341" y="2083803"/>
              <a:ext cx="3535526" cy="2867352"/>
              <a:chOff x="882" y="-645"/>
              <a:chExt cx="5249" cy="4257"/>
            </a:xfrm>
            <a:effectLst/>
          </p:grpSpPr>
          <p:sp>
            <p:nvSpPr>
              <p:cNvPr id="10" name="AutoShape 11">
                <a:extLst>
                  <a:ext uri="{FF2B5EF4-FFF2-40B4-BE49-F238E27FC236}">
                    <a16:creationId xmlns:a16="http://schemas.microsoft.com/office/drawing/2014/main" id="{5586043D-EED9-B634-F938-65D7DDFDFA1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82" y="0"/>
                <a:ext cx="3996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pic>
            <p:nvPicPr>
              <p:cNvPr id="11" name="Picture 13">
                <a:extLst>
                  <a:ext uri="{FF2B5EF4-FFF2-40B4-BE49-F238E27FC236}">
                    <a16:creationId xmlns:a16="http://schemas.microsoft.com/office/drawing/2014/main" id="{B943A838-26F8-93DA-BF16-F5D35623E3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" y="-645"/>
                <a:ext cx="5249" cy="4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feld 47">
              <a:extLst>
                <a:ext uri="{FF2B5EF4-FFF2-40B4-BE49-F238E27FC236}">
                  <a16:creationId xmlns:a16="http://schemas.microsoft.com/office/drawing/2014/main" id="{0197CED3-0FFB-B59E-ADBF-578454AA1F78}"/>
                </a:ext>
              </a:extLst>
            </p:cNvPr>
            <p:cNvSpPr txBox="1"/>
            <p:nvPr/>
          </p:nvSpPr>
          <p:spPr>
            <a:xfrm>
              <a:off x="6343341" y="5004992"/>
              <a:ext cx="28863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Magnetic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contrast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</a:t>
              </a:r>
              <a:r>
                <a:rPr lang="it-IT" sz="1000" dirty="0" err="1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ptychography</a:t>
              </a:r>
              <a:r>
                <a:rPr lang="it-IT" sz="1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 of BiFeO</a:t>
              </a:r>
              <a:r>
                <a:rPr lang="it-IT" sz="1000" baseline="-25000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it-IT" sz="1000" i="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T. A. Butcher et al 2023 arXiv:2308.13465</a:t>
              </a:r>
              <a:endParaRPr lang="de-CH" sz="1000" i="1" dirty="0">
                <a:solidFill>
                  <a:schemeClr val="bg1">
                    <a:lumMod val="50000"/>
                  </a:schemeClr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CF433-131F-1647-F19D-E4B8AC5D9A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36707" y="1191782"/>
            <a:ext cx="4245347" cy="30323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Textfeld 47">
            <a:extLst>
              <a:ext uri="{FF2B5EF4-FFF2-40B4-BE49-F238E27FC236}">
                <a16:creationId xmlns:a16="http://schemas.microsoft.com/office/drawing/2014/main" id="{04FA0219-8E8D-DADA-4650-17E43AEEEED3}"/>
              </a:ext>
            </a:extLst>
          </p:cNvPr>
          <p:cNvSpPr txBox="1"/>
          <p:nvPr/>
        </p:nvSpPr>
        <p:spPr>
          <a:xfrm>
            <a:off x="4572000" y="4226826"/>
            <a:ext cx="3029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Time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resolved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resonant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it-IT" sz="10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inelastic</a:t>
            </a:r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X-ray scattering (RIXS)</a:t>
            </a:r>
          </a:p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R. Abela et al 2019 </a:t>
            </a: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Synchrotron Rad. 26, 1073-1084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96715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F81E41-FA58-A0F4-5C7A-1C586273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Acknowledgements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14F0C-3F20-0FCC-5DF5-2A1383564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/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2DDEFBE6-8CF4-00FF-C877-FA7803AAF30F}"/>
              </a:ext>
            </a:extLst>
          </p:cNvPr>
          <p:cNvSpPr txBox="1"/>
          <p:nvPr/>
        </p:nvSpPr>
        <p:spPr>
          <a:xfrm>
            <a:off x="820382" y="986676"/>
            <a:ext cx="740153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de-DE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PSI Center for Photon Science</a:t>
            </a:r>
            <a:br>
              <a:rPr lang="fr-CH" altLang="de-DE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fr-CH" altLang="de-DE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Detectors Group</a:t>
            </a: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R.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Barten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F. Baruffaldi, A.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Bergamaschi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B.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Braham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M.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Brückner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M.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Carulla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R.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Dinapoli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S.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Ebner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de-CH" altLang="de-DE" sz="1400" dirty="0">
                <a:solidFill>
                  <a:srgbClr val="000000"/>
                </a:solidFill>
                <a:latin typeface="+mn-lt"/>
              </a:rPr>
              <a:t>K. D. </a:t>
            </a:r>
            <a:r>
              <a:rPr lang="de-CH" altLang="de-DE" sz="1400" dirty="0" err="1">
                <a:solidFill>
                  <a:srgbClr val="000000"/>
                </a:solidFill>
                <a:latin typeface="+mn-lt"/>
              </a:rPr>
              <a:t>Ferjaoui</a:t>
            </a:r>
            <a:r>
              <a:rPr lang="de-CH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de-CH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E.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Fröjdh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D.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Greiffenberg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S.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Hasanaj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J.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Heymes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V. Hinger, T. King,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P.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Kozłowski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C. Lopez Cuenca,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D. Mezza, K.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Moustakas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A.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Mozzanica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C.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Ruder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K. A.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Paton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B. Schmitt,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P.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Sieberer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D.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Thattil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X. Xie, J. Zhang</a:t>
            </a:r>
          </a:p>
          <a:p>
            <a:r>
              <a:rPr lang="fr-CH" altLang="de-DE" b="1" dirty="0" err="1">
                <a:solidFill>
                  <a:srgbClr val="1053A2"/>
                </a:solidFill>
                <a:latin typeface="+mn-lt"/>
              </a:rPr>
              <a:t>Fondazione</a:t>
            </a:r>
            <a:r>
              <a:rPr lang="fr-CH" altLang="de-DE" b="1" dirty="0">
                <a:solidFill>
                  <a:srgbClr val="1053A2"/>
                </a:solidFill>
                <a:latin typeface="+mn-lt"/>
              </a:rPr>
              <a:t> Bruno Kessler</a:t>
            </a: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A. </a:t>
            </a:r>
            <a:r>
              <a:rPr lang="it-IT" altLang="de-DE" sz="1400" dirty="0" err="1">
                <a:solidFill>
                  <a:srgbClr val="000000"/>
                </a:solidFill>
                <a:latin typeface="+mn-lt"/>
              </a:rPr>
              <a:t>Bisht</a:t>
            </a: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, G. Borghi, M. </a:t>
            </a:r>
            <a:r>
              <a:rPr lang="it-IT" altLang="de-DE" sz="1400" dirty="0" err="1">
                <a:solidFill>
                  <a:srgbClr val="000000"/>
                </a:solidFill>
                <a:latin typeface="+mn-lt"/>
              </a:rPr>
              <a:t>Boscardin</a:t>
            </a: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it-IT" altLang="de-DE" sz="1400" dirty="0">
                <a:solidFill>
                  <a:srgbClr val="000000"/>
                </a:solidFill>
                <a:latin typeface="+mn-lt"/>
              </a:rPr>
            </a:b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M. </a:t>
            </a:r>
            <a:r>
              <a:rPr lang="it-IT" altLang="de-DE" sz="1400" dirty="0" err="1">
                <a:solidFill>
                  <a:srgbClr val="000000"/>
                </a:solidFill>
                <a:latin typeface="+mn-lt"/>
              </a:rPr>
              <a:t>Centis</a:t>
            </a: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 Vignali, F. </a:t>
            </a:r>
            <a:r>
              <a:rPr lang="it-IT" altLang="de-DE" sz="1400" dirty="0" err="1">
                <a:solidFill>
                  <a:srgbClr val="000000"/>
                </a:solidFill>
                <a:latin typeface="+mn-lt"/>
              </a:rPr>
              <a:t>Ficorella</a:t>
            </a: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,</a:t>
            </a:r>
            <a:br>
              <a:rPr lang="it-IT" altLang="de-DE" sz="1400" dirty="0">
                <a:solidFill>
                  <a:srgbClr val="000000"/>
                </a:solidFill>
                <a:latin typeface="+mn-lt"/>
              </a:rPr>
            </a:b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O. Hammad Ali, G. Paternoster,</a:t>
            </a:r>
            <a:br>
              <a:rPr lang="it-IT" altLang="de-DE" sz="1400" dirty="0">
                <a:solidFill>
                  <a:srgbClr val="000000"/>
                </a:solidFill>
                <a:latin typeface="+mn-lt"/>
              </a:rPr>
            </a:br>
            <a:r>
              <a:rPr lang="it-IT" altLang="de-DE" sz="1400" dirty="0">
                <a:solidFill>
                  <a:srgbClr val="000000"/>
                </a:solidFill>
                <a:latin typeface="+mn-lt"/>
              </a:rPr>
              <a:t>S. </a:t>
            </a:r>
            <a:r>
              <a:rPr lang="it-IT" altLang="de-DE" sz="1400" dirty="0" err="1">
                <a:solidFill>
                  <a:srgbClr val="000000"/>
                </a:solidFill>
                <a:latin typeface="+mn-lt"/>
              </a:rPr>
              <a:t>Ronchin</a:t>
            </a:r>
            <a:endParaRPr lang="it-IT" altLang="de-DE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F74510F-4D8D-186B-4679-F3584D95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35" y="1152905"/>
            <a:ext cx="4471619" cy="32595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FBK - Fondazione Bruno Kessler - YouTube">
            <a:extLst>
              <a:ext uri="{FF2B5EF4-FFF2-40B4-BE49-F238E27FC236}">
                <a16:creationId xmlns:a16="http://schemas.microsoft.com/office/drawing/2014/main" id="{E9711357-9A67-9156-C0CF-120B4E12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2" y="3989118"/>
            <a:ext cx="798243" cy="79824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4084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3480A-26D6-18EF-2ADF-AFFAD1F9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EE4C0-4A79-270A-D48D-2D11F39F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82" y="2457075"/>
            <a:ext cx="7134236" cy="381375"/>
          </a:xfrm>
        </p:spPr>
        <p:txBody>
          <a:bodyPr/>
          <a:lstStyle/>
          <a:p>
            <a:pPr algn="ctr"/>
            <a:r>
              <a:rPr lang="de-DE" sz="3600" dirty="0"/>
              <a:t>Backup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7579718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3E4E2C-D4FF-0022-58A0-7EA0C6DF4B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/>
        </p:blipFill>
        <p:spPr>
          <a:xfrm>
            <a:off x="2574131" y="913603"/>
            <a:ext cx="4679950" cy="3509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D7829A-03CC-77B2-1A45-52DE778A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Sensors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rays</a:t>
            </a:r>
            <a:r>
              <a:rPr lang="de-DE" dirty="0"/>
              <a:t>: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</a:t>
            </a:r>
            <a:r>
              <a:rPr lang="de-DE" dirty="0" err="1"/>
              <a:t>window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49AF-59F7-FAA1-3E66-8D46BB57DC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0D6D042-1D67-2054-E4B5-7AE82416504E}"/>
              </a:ext>
            </a:extLst>
          </p:cNvPr>
          <p:cNvSpPr txBox="1">
            <a:spLocks/>
          </p:cNvSpPr>
          <p:nvPr/>
        </p:nvSpPr>
        <p:spPr>
          <a:xfrm>
            <a:off x="1039128" y="3031445"/>
            <a:ext cx="1421148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rgbClr val="1F77B4"/>
                </a:solidFill>
              </a:rPr>
              <a:t>Al/Si interface</a:t>
            </a:r>
          </a:p>
        </p:txBody>
      </p:sp>
      <p:cxnSp>
        <p:nvCxnSpPr>
          <p:cNvPr id="12" name="Gerade Verbindung mit Pfeil 18">
            <a:extLst>
              <a:ext uri="{FF2B5EF4-FFF2-40B4-BE49-F238E27FC236}">
                <a16:creationId xmlns:a16="http://schemas.microsoft.com/office/drawing/2014/main" id="{5EE283F6-9694-A23F-F9D4-AA316D39AB59}"/>
              </a:ext>
            </a:extLst>
          </p:cNvPr>
          <p:cNvCxnSpPr>
            <a:cxnSpLocks/>
          </p:cNvCxnSpPr>
          <p:nvPr/>
        </p:nvCxnSpPr>
        <p:spPr bwMode="auto">
          <a:xfrm>
            <a:off x="2124549" y="3175585"/>
            <a:ext cx="139782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1F77B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2" name="Textfeld 47">
            <a:extLst>
              <a:ext uri="{FF2B5EF4-FFF2-40B4-BE49-F238E27FC236}">
                <a16:creationId xmlns:a16="http://schemas.microsoft.com/office/drawing/2014/main" id="{CA360895-787F-D406-F76E-025BE0857BDF}"/>
              </a:ext>
            </a:extLst>
          </p:cNvPr>
          <p:cNvSpPr txBox="1"/>
          <p:nvPr/>
        </p:nvSpPr>
        <p:spPr>
          <a:xfrm>
            <a:off x="4667731" y="788674"/>
            <a:ext cx="2886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J. Zhang et al 2022 JINST </a:t>
            </a:r>
            <a:r>
              <a:rPr lang="da-DK" sz="1200" b="1" i="1" dirty="0">
                <a:solidFill>
                  <a:srgbClr val="505050"/>
                </a:solidFill>
                <a:effectLst/>
                <a:latin typeface="+mn-lt"/>
              </a:rPr>
              <a:t>17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 C11011</a:t>
            </a:r>
            <a:endParaRPr lang="de-AT" sz="1200" i="1" dirty="0">
              <a:solidFill>
                <a:srgbClr val="505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6137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2A1729D-D87A-F9C2-7DFE-DEE4EC8991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99702" y="1541031"/>
            <a:ext cx="5011994" cy="30217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DA7C9E-1EA4-C765-BEBF-DE2F3270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Sensors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rays</a:t>
            </a:r>
            <a:r>
              <a:rPr lang="de-DE" dirty="0"/>
              <a:t>: First </a:t>
            </a:r>
            <a:r>
              <a:rPr lang="de-DE" dirty="0" err="1"/>
              <a:t>application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EB8AE-21B2-9C95-9681-4ACA4848B3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10295-0F86-898A-4236-0A9874260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4" t="11441" r="28641" b="12437"/>
          <a:stretch/>
        </p:blipFill>
        <p:spPr>
          <a:xfrm>
            <a:off x="6869113" y="609643"/>
            <a:ext cx="1916113" cy="1917739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1CCFAB-C738-468D-9744-ECA114181A7E}"/>
              </a:ext>
            </a:extLst>
          </p:cNvPr>
          <p:cNvSpPr/>
          <p:nvPr/>
        </p:nvSpPr>
        <p:spPr bwMode="auto">
          <a:xfrm>
            <a:off x="6965469" y="1247322"/>
            <a:ext cx="777263" cy="702171"/>
          </a:xfrm>
          <a:prstGeom prst="rect">
            <a:avLst/>
          </a:prstGeom>
          <a:noFill/>
          <a:ln w="38100" cap="flat" cmpd="sng" algn="ctr">
            <a:solidFill>
              <a:srgbClr val="E5E5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C2A23-9D12-C7B8-9ED2-2F63722FEBDC}"/>
              </a:ext>
            </a:extLst>
          </p:cNvPr>
          <p:cNvSpPr txBox="1"/>
          <p:nvPr/>
        </p:nvSpPr>
        <p:spPr>
          <a:xfrm>
            <a:off x="827088" y="1006475"/>
            <a:ext cx="4496056" cy="289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buClr>
                <a:srgbClr val="848484"/>
              </a:buClr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Full-size 4M system at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SwissFEL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Maloja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pieren 11">
            <a:extLst>
              <a:ext uri="{FF2B5EF4-FFF2-40B4-BE49-F238E27FC236}">
                <a16:creationId xmlns:a16="http://schemas.microsoft.com/office/drawing/2014/main" id="{BFAEFADA-96C9-6F60-E311-D93E54DF0268}"/>
              </a:ext>
            </a:extLst>
          </p:cNvPr>
          <p:cNvGrpSpPr/>
          <p:nvPr/>
        </p:nvGrpSpPr>
        <p:grpSpPr>
          <a:xfrm>
            <a:off x="6865942" y="2616119"/>
            <a:ext cx="1916112" cy="1932455"/>
            <a:chOff x="6972135" y="2940545"/>
            <a:chExt cx="1993449" cy="2010452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D2917DE-C743-3E50-ED4D-C0218BFCE7F9}"/>
                </a:ext>
              </a:extLst>
            </p:cNvPr>
            <p:cNvSpPr/>
            <p:nvPr/>
          </p:nvSpPr>
          <p:spPr bwMode="auto">
            <a:xfrm>
              <a:off x="6972135" y="2940545"/>
              <a:ext cx="1993449" cy="1993449"/>
            </a:xfrm>
            <a:prstGeom prst="rect">
              <a:avLst/>
            </a:prstGeom>
            <a:solidFill>
              <a:srgbClr val="3E499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12" name="Picture 7" descr="A picture containing text, monitor, dark&#10;&#10;Description automatically generated">
              <a:extLst>
                <a:ext uri="{FF2B5EF4-FFF2-40B4-BE49-F238E27FC236}">
                  <a16:creationId xmlns:a16="http://schemas.microsoft.com/office/drawing/2014/main" id="{880B1F18-2A6D-B077-C6A0-E280494B8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0068" y="2957548"/>
              <a:ext cx="1941854" cy="1993449"/>
            </a:xfrm>
            <a:prstGeom prst="rect">
              <a:avLst/>
            </a:prstGeom>
          </p:spPr>
        </p:pic>
      </p:grpSp>
      <p:sp>
        <p:nvSpPr>
          <p:cNvPr id="13" name="Textfeld 47">
            <a:extLst>
              <a:ext uri="{FF2B5EF4-FFF2-40B4-BE49-F238E27FC236}">
                <a16:creationId xmlns:a16="http://schemas.microsoft.com/office/drawing/2014/main" id="{CFF8F888-05B7-7E8F-CBEB-1F37DC68C914}"/>
              </a:ext>
            </a:extLst>
          </p:cNvPr>
          <p:cNvSpPr txBox="1"/>
          <p:nvPr/>
        </p:nvSpPr>
        <p:spPr>
          <a:xfrm>
            <a:off x="3740429" y="4562744"/>
            <a:ext cx="2456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rgbClr val="505050"/>
                </a:solidFill>
                <a:latin typeface="+mn-lt"/>
              </a:rPr>
              <a:t>V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. </a:t>
            </a:r>
            <a:r>
              <a:rPr lang="da-DK" sz="1200" i="1" dirty="0">
                <a:solidFill>
                  <a:srgbClr val="505050"/>
                </a:solidFill>
                <a:latin typeface="+mn-lt"/>
              </a:rPr>
              <a:t>Hinger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 et al 2022 JINST </a:t>
            </a:r>
            <a:r>
              <a:rPr lang="da-DK" sz="1200" b="1" i="1" dirty="0">
                <a:solidFill>
                  <a:srgbClr val="505050"/>
                </a:solidFill>
                <a:effectLst/>
                <a:latin typeface="+mn-lt"/>
              </a:rPr>
              <a:t>17</a:t>
            </a:r>
            <a:r>
              <a:rPr lang="da-DK" sz="1200" i="1" dirty="0">
                <a:solidFill>
                  <a:srgbClr val="505050"/>
                </a:solidFill>
                <a:effectLst/>
                <a:latin typeface="+mn-lt"/>
              </a:rPr>
              <a:t> </a:t>
            </a:r>
            <a:r>
              <a:rPr lang="de-CH" sz="1200" i="1" dirty="0">
                <a:solidFill>
                  <a:srgbClr val="505050"/>
                </a:solidFill>
                <a:latin typeface="+mn-lt"/>
              </a:rPr>
              <a:t>C09027</a:t>
            </a:r>
            <a:endParaRPr lang="de-AT" sz="1200" i="1" dirty="0">
              <a:solidFill>
                <a:srgbClr val="50505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75C6C-C539-9988-61E8-59EE241F563B}"/>
              </a:ext>
            </a:extLst>
          </p:cNvPr>
          <p:cNvSpPr txBox="1"/>
          <p:nvPr/>
        </p:nvSpPr>
        <p:spPr>
          <a:xfrm>
            <a:off x="7223954" y="4516438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Single-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particle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diffraction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on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Xe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clusters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K. A. Schnorr</a:t>
            </a:r>
            <a:endParaRPr lang="en-US" sz="9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D134F934-7E23-31CE-BDF4-67B175DDD783}"/>
              </a:ext>
            </a:extLst>
          </p:cNvPr>
          <p:cNvSpPr txBox="1"/>
          <p:nvPr/>
        </p:nvSpPr>
        <p:spPr>
          <a:xfrm>
            <a:off x="4479029" y="1444506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9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A. </a:t>
            </a:r>
            <a:r>
              <a:rPr lang="de-DE" sz="9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Mozzanica</a:t>
            </a:r>
            <a:endParaRPr lang="en-US" sz="9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1146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8EA1F-414D-43BE-44F8-2CEE836AC8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46186-F3EE-4972-B06C-4C3E689B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: frame rate and </a:t>
            </a:r>
            <a:r>
              <a:rPr lang="de-DE" dirty="0" err="1"/>
              <a:t>area</a:t>
            </a:r>
            <a:r>
              <a:rPr lang="de-DE" dirty="0"/>
              <a:t>  </a:t>
            </a:r>
            <a:endParaRPr lang="de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9AC013E3-5804-9C35-2FFA-49289C16204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3280" y="1018083"/>
                <a:ext cx="3846474" cy="1356728"/>
              </a:xfrm>
            </p:spPr>
            <p:txBody>
              <a:bodyPr/>
              <a:lstStyle/>
              <a:p>
                <a:pPr marL="0" indent="0" algn="just">
                  <a:buClr>
                    <a:srgbClr val="686868"/>
                  </a:buClr>
                  <a:buNone/>
                </a:pP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Charge coupled device (CCD)</a:t>
                </a:r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None/>
                </a:pPr>
                <a:endParaRPr lang="en-US" sz="1600" dirty="0"/>
              </a:p>
              <a:p>
                <a:pPr marL="446088" lvl="1" indent="0" algn="just">
                  <a:spcBef>
                    <a:spcPts val="12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Low noise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 1 e</a:t>
                </a:r>
                <a:r>
                  <a:rPr lang="en-US" sz="1600" baseline="30000" dirty="0"/>
                  <a:t>-</a:t>
                </a:r>
                <a:r>
                  <a:rPr lang="en-US" sz="1600" dirty="0"/>
                  <a:t>)</a:t>
                </a:r>
              </a:p>
              <a:p>
                <a:pPr marL="446088" lvl="1" indent="0" algn="just">
                  <a:spcBef>
                    <a:spcPts val="6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High spatial resolution</a:t>
                </a:r>
              </a:p>
              <a:p>
                <a:pPr marL="446088" lvl="1" indent="0">
                  <a:spcBef>
                    <a:spcPts val="6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Slow readout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 1 Hz )</a:t>
                </a:r>
              </a:p>
              <a:p>
                <a:pPr marL="446088" lvl="1" indent="0" algn="just">
                  <a:spcBef>
                    <a:spcPts val="6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Shutter required</a:t>
                </a:r>
              </a:p>
              <a:p>
                <a:pPr marL="446088" lvl="1" indent="0" algn="just">
                  <a:spcBef>
                    <a:spcPts val="6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Limited area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 2 × 2 cm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)</a:t>
                </a: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9AC013E3-5804-9C35-2FFA-49289C1620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3280" y="1018083"/>
                <a:ext cx="3846474" cy="1356728"/>
              </a:xfrm>
              <a:blipFill>
                <a:blip r:embed="rId3"/>
                <a:stretch>
                  <a:fillRect l="-3328" t="-4036" b="-18026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26BEDC71-3CFF-3E02-8FBF-24B0F14650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59363" y="1011775"/>
                <a:ext cx="4084637" cy="135672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Clr>
                    <a:srgbClr val="686868"/>
                  </a:buClr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Scientific CMOS image sensor</a:t>
                </a: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177790" lvl="1" indent="0" algn="just"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endParaRPr lang="en-US" sz="1600" dirty="0"/>
              </a:p>
              <a:p>
                <a:pPr marL="450850" lvl="1" indent="0" algn="just">
                  <a:spcBef>
                    <a:spcPts val="12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Low noise (1-2 e</a:t>
                </a:r>
                <a:r>
                  <a:rPr lang="en-US" sz="1600" baseline="30000" dirty="0"/>
                  <a:t>-</a:t>
                </a:r>
                <a:r>
                  <a:rPr lang="en-US" sz="1600" dirty="0"/>
                  <a:t>)</a:t>
                </a:r>
              </a:p>
              <a:p>
                <a:pPr marL="450850" lvl="1" indent="0" algn="just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High spatial resolution</a:t>
                </a:r>
              </a:p>
              <a:p>
                <a:pPr marL="450850" lvl="1" indent="0" algn="just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Moderate frame rates (≤ 70 Hz)</a:t>
                </a:r>
              </a:p>
              <a:p>
                <a:pPr marL="450850" lvl="1" indent="0" algn="just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Limited dynamic range</a:t>
                </a:r>
              </a:p>
              <a:p>
                <a:pPr marL="450850" lvl="1" indent="0" algn="just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Limited area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 2 × 2 cm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26BEDC71-3CFF-3E02-8FBF-24B0F1465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363" y="1011775"/>
                <a:ext cx="4084637" cy="1356728"/>
              </a:xfrm>
              <a:prstGeom prst="rect">
                <a:avLst/>
              </a:prstGeom>
              <a:blipFill>
                <a:blip r:embed="rId4"/>
                <a:stretch>
                  <a:fillRect l="-3284" t="-4036" b="-17982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7FFC84CC-824C-244E-A6F8-043EC53B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26" y="1248612"/>
            <a:ext cx="1922302" cy="148186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690F3E1-BCC3-3129-DEC1-C6F3ABD39D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0" y="1352206"/>
            <a:ext cx="1811375" cy="12746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47">
            <a:extLst>
              <a:ext uri="{FF2B5EF4-FFF2-40B4-BE49-F238E27FC236}">
                <a16:creationId xmlns:a16="http://schemas.microsoft.com/office/drawing/2014/main" id="{8D377C5E-0A99-F987-DCBA-B4C4D8F12BB2}"/>
              </a:ext>
            </a:extLst>
          </p:cNvPr>
          <p:cNvSpPr txBox="1"/>
          <p:nvPr/>
        </p:nvSpPr>
        <p:spPr>
          <a:xfrm>
            <a:off x="945899" y="2626877"/>
            <a:ext cx="3310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Electron multiplying CCDs at SLS SAXES</a:t>
            </a:r>
          </a:p>
          <a:p>
            <a:pPr>
              <a:spcBef>
                <a:spcPts val="0"/>
              </a:spcBef>
            </a:pP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(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RIXSCam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, </a:t>
            </a: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https://www.xcam.co.uk),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courtesy of T. Schmitt 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2" name="Textfeld 47">
            <a:extLst>
              <a:ext uri="{FF2B5EF4-FFF2-40B4-BE49-F238E27FC236}">
                <a16:creationId xmlns:a16="http://schemas.microsoft.com/office/drawing/2014/main" id="{57C3F4B7-B566-F556-C5DD-C6685B7DFE32}"/>
              </a:ext>
            </a:extLst>
          </p:cNvPr>
          <p:cNvSpPr txBox="1"/>
          <p:nvPr/>
        </p:nvSpPr>
        <p:spPr>
          <a:xfrm>
            <a:off x="5059363" y="2626877"/>
            <a:ext cx="3310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GSENSE400BSI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(https://gpixel.com)</a:t>
            </a:r>
          </a:p>
          <a:p>
            <a:pPr>
              <a:spcBef>
                <a:spcPts val="0"/>
              </a:spcBef>
            </a:pP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K. </a:t>
            </a:r>
            <a:r>
              <a:rPr lang="it-IT" sz="10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Desjardins</a:t>
            </a:r>
            <a:r>
              <a:rPr lang="it-IT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 et al 2020 </a:t>
            </a:r>
            <a:r>
              <a:rPr lang="sv-SE" sz="10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J. Synchrotron Rad. 27, 1577-1589</a:t>
            </a:r>
            <a:endParaRPr lang="de-CH" sz="10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F632C34D-E6C8-9C86-0B87-BDADD6A046E0}"/>
              </a:ext>
            </a:extLst>
          </p:cNvPr>
          <p:cNvSpPr/>
          <p:nvPr/>
        </p:nvSpPr>
        <p:spPr bwMode="auto">
          <a:xfrm>
            <a:off x="1125402" y="3832176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2C22DBEA-D363-89A0-9613-1F2E24F629A3}"/>
              </a:ext>
            </a:extLst>
          </p:cNvPr>
          <p:cNvSpPr/>
          <p:nvPr/>
        </p:nvSpPr>
        <p:spPr bwMode="auto">
          <a:xfrm>
            <a:off x="1125402" y="3085995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8558FD49-FE4E-E001-4E8F-17B7E981733E}"/>
              </a:ext>
            </a:extLst>
          </p:cNvPr>
          <p:cNvSpPr/>
          <p:nvPr/>
        </p:nvSpPr>
        <p:spPr bwMode="auto">
          <a:xfrm>
            <a:off x="1125402" y="4179138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8EA89C98-1E6E-D932-A145-81574641AE52}"/>
              </a:ext>
            </a:extLst>
          </p:cNvPr>
          <p:cNvSpPr/>
          <p:nvPr/>
        </p:nvSpPr>
        <p:spPr bwMode="auto">
          <a:xfrm>
            <a:off x="1125402" y="4526101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BC6673E0-5175-C84B-0AD4-BDE74BD8892A}"/>
              </a:ext>
            </a:extLst>
          </p:cNvPr>
          <p:cNvSpPr/>
          <p:nvPr/>
        </p:nvSpPr>
        <p:spPr bwMode="auto">
          <a:xfrm>
            <a:off x="1125402" y="3416825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C4758AB9-DBA4-9B47-B6AD-9A4575108BFB}"/>
              </a:ext>
            </a:extLst>
          </p:cNvPr>
          <p:cNvSpPr/>
          <p:nvPr/>
        </p:nvSpPr>
        <p:spPr bwMode="auto">
          <a:xfrm>
            <a:off x="5138878" y="3416825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4BE45249-E0D1-2A31-A82D-ACB727AED5D7}"/>
              </a:ext>
            </a:extLst>
          </p:cNvPr>
          <p:cNvSpPr/>
          <p:nvPr/>
        </p:nvSpPr>
        <p:spPr bwMode="auto">
          <a:xfrm>
            <a:off x="5138878" y="3085995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FC10258F-6B04-F808-A335-F376D22A8390}"/>
              </a:ext>
            </a:extLst>
          </p:cNvPr>
          <p:cNvSpPr/>
          <p:nvPr/>
        </p:nvSpPr>
        <p:spPr bwMode="auto">
          <a:xfrm>
            <a:off x="5138878" y="4179138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6F950D8C-C0FF-2686-86A1-4922DC5DBCA9}"/>
              </a:ext>
            </a:extLst>
          </p:cNvPr>
          <p:cNvSpPr/>
          <p:nvPr/>
        </p:nvSpPr>
        <p:spPr bwMode="auto">
          <a:xfrm>
            <a:off x="5138878" y="4516438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6DE591A9-7DED-BF19-0DF8-2FDFCA74ED8E}"/>
              </a:ext>
            </a:extLst>
          </p:cNvPr>
          <p:cNvSpPr/>
          <p:nvPr/>
        </p:nvSpPr>
        <p:spPr bwMode="auto">
          <a:xfrm>
            <a:off x="5138878" y="3768944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FDCA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47">
                <a:extLst>
                  <a:ext uri="{FF2B5EF4-FFF2-40B4-BE49-F238E27FC236}">
                    <a16:creationId xmlns:a16="http://schemas.microsoft.com/office/drawing/2014/main" id="{8AC2FEE1-DBEF-3CE7-1A68-E9F31172BA3B}"/>
                  </a:ext>
                </a:extLst>
              </p:cNvPr>
              <p:cNvSpPr txBox="1"/>
              <p:nvPr/>
            </p:nvSpPr>
            <p:spPr>
              <a:xfrm>
                <a:off x="945899" y="4743390"/>
                <a:ext cx="331018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pnCCD: </a:t>
                </a:r>
                <a14:m>
                  <m:oMath xmlns:m="http://schemas.openxmlformats.org/officeDocument/2006/math">
                    <m:r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0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3e</a:t>
                </a:r>
                <a:r>
                  <a:rPr lang="en-US" sz="1000" baseline="30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-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</a:rPr>
                      <m:t>~</m:t>
                    </m:r>
                  </m:oMath>
                </a14:m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 150 Hz, 4 × 8 cm</a:t>
                </a:r>
                <a:r>
                  <a:rPr lang="en-US" sz="1000" baseline="30000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000" i="1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M. Kuster et al </a:t>
                </a:r>
                <a:r>
                  <a:rPr lang="sv-SE" sz="1000" i="1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</a:rPr>
                  <a:t>2021 J. Synchrotron Rad. 28, 576-587.</a:t>
                </a:r>
                <a:endParaRPr lang="de-CH" sz="1000" i="1" dirty="0">
                  <a:solidFill>
                    <a:schemeClr val="bg1">
                      <a:lumMod val="50000"/>
                    </a:schemeClr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7" name="Textfeld 47">
                <a:extLst>
                  <a:ext uri="{FF2B5EF4-FFF2-40B4-BE49-F238E27FC236}">
                    <a16:creationId xmlns:a16="http://schemas.microsoft.com/office/drawing/2014/main" id="{8AC2FEE1-DBEF-3CE7-1A68-E9F31172B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99" y="4743390"/>
                <a:ext cx="3310188" cy="400110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03224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: Resonant </a:t>
            </a:r>
            <a:r>
              <a:rPr lang="de-DE" dirty="0" err="1"/>
              <a:t>Inelastic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Scattering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C68D4-49C4-F2A4-50B3-12128A39826C}"/>
              </a:ext>
            </a:extLst>
          </p:cNvPr>
          <p:cNvSpPr txBox="1"/>
          <p:nvPr/>
        </p:nvSpPr>
        <p:spPr>
          <a:xfrm>
            <a:off x="820382" y="986676"/>
            <a:ext cx="4718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altLang="de-DE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Method</a:t>
            </a: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Scan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incoming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 x-ray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beam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 over </a:t>
            </a:r>
            <a:r>
              <a:rPr lang="fr-CH" altLang="de-DE" sz="1400" b="1" dirty="0" err="1">
                <a:solidFill>
                  <a:srgbClr val="C00000"/>
                </a:solidFill>
                <a:latin typeface="+mn-lt"/>
              </a:rPr>
              <a:t>electronic</a:t>
            </a:r>
            <a:r>
              <a:rPr lang="fr-CH" altLang="de-DE" sz="1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CH" altLang="de-DE" sz="1400" b="1" dirty="0" err="1">
                <a:solidFill>
                  <a:srgbClr val="C00000"/>
                </a:solidFill>
                <a:latin typeface="+mn-lt"/>
              </a:rPr>
              <a:t>resonance</a:t>
            </a:r>
            <a:endParaRPr lang="fr-CH" altLang="de-DE" sz="1400" b="1" dirty="0">
              <a:solidFill>
                <a:srgbClr val="C00000"/>
              </a:solidFill>
              <a:latin typeface="+mn-lt"/>
            </a:endParaRP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Measure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transfered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energy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momentum</a:t>
            </a:r>
            <a:endParaRPr lang="fr-CH" altLang="de-DE" sz="1400" dirty="0">
              <a:solidFill>
                <a:srgbClr val="000000"/>
              </a:solidFill>
              <a:latin typeface="+mn-lt"/>
            </a:endParaRPr>
          </a:p>
          <a:p>
            <a:r>
              <a:rPr lang="fr-CH" altLang="de-DE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Impact</a:t>
            </a: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Probe </a:t>
            </a:r>
            <a:r>
              <a:rPr lang="fr-CH" altLang="de-DE" sz="1400" b="1" dirty="0" err="1">
                <a:solidFill>
                  <a:srgbClr val="C00000"/>
                </a:solidFill>
                <a:latin typeface="+mn-lt"/>
              </a:rPr>
              <a:t>complex</a:t>
            </a:r>
            <a:r>
              <a:rPr lang="fr-CH" altLang="de-DE" sz="1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CH" altLang="de-DE" sz="1400" b="1" dirty="0" err="1">
                <a:solidFill>
                  <a:srgbClr val="C00000"/>
                </a:solidFill>
                <a:latin typeface="+mn-lt"/>
              </a:rPr>
              <a:t>electronic</a:t>
            </a:r>
            <a:r>
              <a:rPr lang="fr-CH" altLang="de-DE" sz="1400" b="1" dirty="0">
                <a:solidFill>
                  <a:srgbClr val="C00000"/>
                </a:solidFill>
                <a:latin typeface="+mn-lt"/>
              </a:rPr>
              <a:t>-structural</a:t>
            </a:r>
            <a:br>
              <a:rPr lang="fr-CH" altLang="de-DE" sz="1400" b="1" dirty="0">
                <a:solidFill>
                  <a:srgbClr val="C00000"/>
                </a:solidFill>
                <a:latin typeface="+mn-lt"/>
              </a:rPr>
            </a:br>
            <a:r>
              <a:rPr lang="fr-CH" altLang="de-DE" sz="1400" b="1" dirty="0">
                <a:solidFill>
                  <a:srgbClr val="C00000"/>
                </a:solidFill>
                <a:latin typeface="+mn-lt"/>
              </a:rPr>
              <a:t>information</a:t>
            </a:r>
          </a:p>
          <a:p>
            <a:pPr marL="268287">
              <a:spcBef>
                <a:spcPts val="600"/>
              </a:spcBef>
              <a:buClr>
                <a:schemeClr val="bg1">
                  <a:lumMod val="50000"/>
                </a:schemeClr>
              </a:buClr>
            </a:pP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Element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chemical</a:t>
            </a: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, and</a:t>
            </a:r>
            <a:br>
              <a:rPr lang="fr-CH" altLang="de-DE" sz="1400" dirty="0">
                <a:solidFill>
                  <a:srgbClr val="000000"/>
                </a:solidFill>
                <a:latin typeface="+mn-lt"/>
              </a:rPr>
            </a:br>
            <a:r>
              <a:rPr lang="fr-CH" altLang="de-DE" sz="1400" dirty="0">
                <a:solidFill>
                  <a:srgbClr val="000000"/>
                </a:solidFill>
                <a:latin typeface="+mn-lt"/>
              </a:rPr>
              <a:t>orbital site </a:t>
            </a:r>
            <a:r>
              <a:rPr lang="fr-CH" altLang="de-DE" sz="1400" dirty="0" err="1">
                <a:solidFill>
                  <a:srgbClr val="000000"/>
                </a:solidFill>
                <a:latin typeface="+mn-lt"/>
              </a:rPr>
              <a:t>specific</a:t>
            </a:r>
            <a:endParaRPr lang="fr-CH" altLang="de-DE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5" name="Gruppieren 47">
            <a:extLst>
              <a:ext uri="{FF2B5EF4-FFF2-40B4-BE49-F238E27FC236}">
                <a16:creationId xmlns:a16="http://schemas.microsoft.com/office/drawing/2014/main" id="{3E6D57E7-7E08-4319-6123-FF1A1D850632}"/>
              </a:ext>
            </a:extLst>
          </p:cNvPr>
          <p:cNvGrpSpPr/>
          <p:nvPr/>
        </p:nvGrpSpPr>
        <p:grpSpPr>
          <a:xfrm>
            <a:off x="1198555" y="3507667"/>
            <a:ext cx="1981314" cy="1166643"/>
            <a:chOff x="1086554" y="3597581"/>
            <a:chExt cx="1981314" cy="1166643"/>
          </a:xfrm>
          <a:effectLst/>
        </p:grpSpPr>
        <p:sp>
          <p:nvSpPr>
            <p:cNvPr id="17" name="Rechteck: abgerundete Ecken 46">
              <a:extLst>
                <a:ext uri="{FF2B5EF4-FFF2-40B4-BE49-F238E27FC236}">
                  <a16:creationId xmlns:a16="http://schemas.microsoft.com/office/drawing/2014/main" id="{E3DA028D-0256-1860-1799-362AC2AEF553}"/>
                </a:ext>
              </a:extLst>
            </p:cNvPr>
            <p:cNvSpPr/>
            <p:nvPr/>
          </p:nvSpPr>
          <p:spPr bwMode="auto">
            <a:xfrm>
              <a:off x="1086554" y="3597581"/>
              <a:ext cx="1981314" cy="1166643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6">
                  <a:extLst>
                    <a:ext uri="{FF2B5EF4-FFF2-40B4-BE49-F238E27FC236}">
                      <a16:creationId xmlns:a16="http://schemas.microsoft.com/office/drawing/2014/main" id="{5FEE4118-0CEF-9CE5-1C46-7A636D055186}"/>
                    </a:ext>
                  </a:extLst>
                </p:cNvPr>
                <p:cNvSpPr txBox="1"/>
                <p:nvPr/>
              </p:nvSpPr>
              <p:spPr>
                <a:xfrm>
                  <a:off x="1169464" y="3734626"/>
                  <a:ext cx="1815494" cy="8925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de-DE" altLang="de-DE" b="1" dirty="0">
                      <a:solidFill>
                        <a:srgbClr val="C00000"/>
                      </a:solidFill>
                      <a:latin typeface="+mn-lt"/>
                    </a:rPr>
                    <a:t>Energy </a:t>
                  </a: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</a:rPr>
                    <a:t>resolution</a:t>
                  </a:r>
                  <a:endParaRPr lang="de-DE" altLang="de-DE" b="1" dirty="0">
                    <a:solidFill>
                      <a:srgbClr val="C00000"/>
                    </a:solidFill>
                    <a:latin typeface="+mn-lt"/>
                  </a:endParaRPr>
                </a:p>
                <a:p>
                  <a:pPr algn="ctr"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altLang="de-DE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↕</m:t>
                        </m:r>
                      </m:oMath>
                    </m:oMathPara>
                  </a14:m>
                  <a:endParaRPr lang="de-DE" altLang="de-DE" sz="2000" b="1" dirty="0">
                    <a:solidFill>
                      <a:srgbClr val="000000"/>
                    </a:solidFill>
                    <a:latin typeface="+mn-lt"/>
                    <a:sym typeface="Wingdings" panose="05000000000000000000" pitchFamily="2" charset="2"/>
                  </a:endParaRPr>
                </a:p>
                <a:p>
                  <a:pPr algn="ctr">
                    <a:spcBef>
                      <a:spcPts val="0"/>
                    </a:spcBef>
                  </a:pP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Spatial</a:t>
                  </a:r>
                  <a:r>
                    <a:rPr lang="de-DE" altLang="de-DE" b="1" dirty="0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 </a:t>
                  </a:r>
                  <a:r>
                    <a:rPr lang="de-DE" altLang="de-DE" b="1" dirty="0" err="1">
                      <a:solidFill>
                        <a:srgbClr val="C00000"/>
                      </a:solidFill>
                      <a:latin typeface="+mn-lt"/>
                      <a:sym typeface="Wingdings" panose="05000000000000000000" pitchFamily="2" charset="2"/>
                    </a:rPr>
                    <a:t>resolution</a:t>
                  </a:r>
                  <a:endParaRPr lang="de-DE" altLang="de-DE" b="1" dirty="0">
                    <a:solidFill>
                      <a:srgbClr val="C00000"/>
                    </a:solidFill>
                    <a:latin typeface="+mn-lt"/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30" name="TextBox 36">
                  <a:extLst>
                    <a:ext uri="{FF2B5EF4-FFF2-40B4-BE49-F238E27FC236}">
                      <a16:creationId xmlns:a16="http://schemas.microsoft.com/office/drawing/2014/main" id="{BBDDF1C9-F867-4E4B-8BA0-5909866E7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464" y="3734626"/>
                  <a:ext cx="1815494" cy="892552"/>
                </a:xfrm>
                <a:prstGeom prst="rect">
                  <a:avLst/>
                </a:prstGeom>
                <a:blipFill>
                  <a:blip r:embed="rId3"/>
                  <a:stretch>
                    <a:fillRect t="-2055" b="-8219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de-A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pieren 30">
            <a:extLst>
              <a:ext uri="{FF2B5EF4-FFF2-40B4-BE49-F238E27FC236}">
                <a16:creationId xmlns:a16="http://schemas.microsoft.com/office/drawing/2014/main" id="{C8B61EA1-F47D-50E3-BB00-05603AA6045B}"/>
              </a:ext>
            </a:extLst>
          </p:cNvPr>
          <p:cNvGrpSpPr/>
          <p:nvPr/>
        </p:nvGrpSpPr>
        <p:grpSpPr>
          <a:xfrm>
            <a:off x="4038894" y="800759"/>
            <a:ext cx="4960746" cy="4076306"/>
            <a:chOff x="1927687" y="770114"/>
            <a:chExt cx="5199421" cy="4157386"/>
          </a:xfrm>
        </p:grpSpPr>
        <p:cxnSp>
          <p:nvCxnSpPr>
            <p:cNvPr id="20" name="Straight Arrow Connector 38">
              <a:extLst>
                <a:ext uri="{FF2B5EF4-FFF2-40B4-BE49-F238E27FC236}">
                  <a16:creationId xmlns:a16="http://schemas.microsoft.com/office/drawing/2014/main" id="{EFA368A4-01EF-9A9E-CEBC-05EE7E5AAC3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1332" y="1109284"/>
              <a:ext cx="0" cy="876529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1" name="Grafik 33">
              <a:extLst>
                <a:ext uri="{FF2B5EF4-FFF2-40B4-BE49-F238E27FC236}">
                  <a16:creationId xmlns:a16="http://schemas.microsoft.com/office/drawing/2014/main" id="{1E4862E2-0FC8-5970-4897-0452757C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702563" y="770114"/>
              <a:ext cx="3649669" cy="4157386"/>
            </a:xfrm>
            <a:prstGeom prst="rect">
              <a:avLst/>
            </a:prstGeom>
          </p:spPr>
        </p:pic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id="{3A7453CB-1E07-2B62-7DA2-331BA6772CEE}"/>
                </a:ext>
              </a:extLst>
            </p:cNvPr>
            <p:cNvSpPr txBox="1"/>
            <p:nvPr/>
          </p:nvSpPr>
          <p:spPr>
            <a:xfrm>
              <a:off x="6122385" y="789603"/>
              <a:ext cx="1004723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err="1">
                  <a:solidFill>
                    <a:srgbClr val="000000"/>
                  </a:solidFill>
                  <a:latin typeface="+mn-lt"/>
                </a:rPr>
                <a:t>Detector</a:t>
              </a:r>
              <a:endParaRPr lang="fr-CH" altLang="de-DE" b="1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F53A6FF5-3594-95ED-DFAE-C6B5F988E1B1}"/>
                </a:ext>
              </a:extLst>
            </p:cNvPr>
            <p:cNvSpPr txBox="1"/>
            <p:nvPr/>
          </p:nvSpPr>
          <p:spPr>
            <a:xfrm>
              <a:off x="2842050" y="2586373"/>
              <a:ext cx="1691111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dirty="0" err="1">
                  <a:solidFill>
                    <a:srgbClr val="000000"/>
                  </a:solidFill>
                  <a:latin typeface="+mn-lt"/>
                </a:rPr>
                <a:t>Spherical</a:t>
              </a:r>
              <a:r>
                <a:rPr lang="de-DE" altLang="de-DE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dirty="0" err="1">
                  <a:solidFill>
                    <a:srgbClr val="000000"/>
                  </a:solidFill>
                  <a:latin typeface="+mn-lt"/>
                </a:rPr>
                <a:t>grating</a:t>
              </a:r>
              <a:endParaRPr lang="fr-CH" altLang="de-DE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C8DECDE-E1D9-9808-005B-37D1EC6CBDC0}"/>
                </a:ext>
              </a:extLst>
            </p:cNvPr>
            <p:cNvSpPr txBox="1"/>
            <p:nvPr/>
          </p:nvSpPr>
          <p:spPr>
            <a:xfrm>
              <a:off x="1927687" y="3385856"/>
              <a:ext cx="1004414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dirty="0">
                  <a:solidFill>
                    <a:srgbClr val="000000"/>
                  </a:solidFill>
                  <a:latin typeface="+mn-lt"/>
                </a:rPr>
                <a:t>Sample</a:t>
              </a:r>
              <a:endParaRPr lang="fr-CH" altLang="de-DE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0DBA8A44-CCFE-C04C-FA9A-102CF3CC757D}"/>
                </a:ext>
              </a:extLst>
            </p:cNvPr>
            <p:cNvSpPr txBox="1"/>
            <p:nvPr/>
          </p:nvSpPr>
          <p:spPr>
            <a:xfrm>
              <a:off x="3788289" y="1300467"/>
              <a:ext cx="1488286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0"/>
                </a:spcBef>
              </a:pPr>
              <a:r>
                <a:rPr lang="de-DE" altLang="de-DE" dirty="0">
                  <a:solidFill>
                    <a:srgbClr val="000000"/>
                  </a:solidFill>
                  <a:latin typeface="+mn-lt"/>
                </a:rPr>
                <a:t>Energy </a:t>
              </a:r>
              <a:r>
                <a:rPr lang="de-DE" altLang="de-DE" dirty="0" err="1">
                  <a:solidFill>
                    <a:srgbClr val="000000"/>
                  </a:solidFill>
                  <a:latin typeface="+mn-lt"/>
                </a:rPr>
                <a:t>dispersion</a:t>
              </a:r>
              <a:endParaRPr lang="fr-CH" altLang="de-DE" b="1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71563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A0B96C-4A00-F756-C661-5CB61BA2F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Strixels</a:t>
            </a:r>
            <a:r>
              <a:rPr lang="en-US" dirty="0"/>
              <a:t>”: High resolution in one dimension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F15E3-225A-E2D5-1808-4B58387A57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DA41D80-CD64-3733-26DD-AAFC4418DFA5}"/>
              </a:ext>
            </a:extLst>
          </p:cNvPr>
          <p:cNvGrpSpPr/>
          <p:nvPr/>
        </p:nvGrpSpPr>
        <p:grpSpPr>
          <a:xfrm>
            <a:off x="2138721" y="665358"/>
            <a:ext cx="6124697" cy="4311906"/>
            <a:chOff x="2138721" y="665358"/>
            <a:chExt cx="6124697" cy="4311906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13BE816-5E41-CACD-A39C-EEE9D3088F2D}"/>
                </a:ext>
              </a:extLst>
            </p:cNvPr>
            <p:cNvGrpSpPr/>
            <p:nvPr/>
          </p:nvGrpSpPr>
          <p:grpSpPr>
            <a:xfrm>
              <a:off x="4339780" y="1247889"/>
              <a:ext cx="779703" cy="779703"/>
              <a:chOff x="2123594" y="1685836"/>
              <a:chExt cx="483996" cy="483996"/>
            </a:xfrm>
          </p:grpSpPr>
          <p:sp>
            <p:nvSpPr>
              <p:cNvPr id="6" name="Rechteck: abgerundete Ecken 5">
                <a:extLst>
                  <a:ext uri="{FF2B5EF4-FFF2-40B4-BE49-F238E27FC236}">
                    <a16:creationId xmlns:a16="http://schemas.microsoft.com/office/drawing/2014/main" id="{C19A3722-1F33-16CB-9B2C-D34A2B3DC1EE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" name="Ellipse 6">
                <a:extLst>
                  <a:ext uri="{FF2B5EF4-FFF2-40B4-BE49-F238E27FC236}">
                    <a16:creationId xmlns:a16="http://schemas.microsoft.com/office/drawing/2014/main" id="{730FE3ED-C08E-B6B7-6950-9F6C044BD9AC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3FD8611-6319-7A9B-DB41-45D30142E4AE}"/>
                </a:ext>
              </a:extLst>
            </p:cNvPr>
            <p:cNvGrpSpPr/>
            <p:nvPr/>
          </p:nvGrpSpPr>
          <p:grpSpPr>
            <a:xfrm>
              <a:off x="5459819" y="1246418"/>
              <a:ext cx="779703" cy="779703"/>
              <a:chOff x="2123594" y="1685836"/>
              <a:chExt cx="483996" cy="483996"/>
            </a:xfrm>
          </p:grpSpPr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953CB5BB-5EBC-6869-528F-7C0C38923084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BA2BF9C-2C8B-5FF1-C2A7-BBB994962756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D7C95AC-D9B0-0D48-E1E0-D27681E9D88D}"/>
                </a:ext>
              </a:extLst>
            </p:cNvPr>
            <p:cNvGrpSpPr/>
            <p:nvPr/>
          </p:nvGrpSpPr>
          <p:grpSpPr>
            <a:xfrm>
              <a:off x="4339780" y="2383491"/>
              <a:ext cx="779703" cy="779703"/>
              <a:chOff x="2123594" y="1685836"/>
              <a:chExt cx="483996" cy="483996"/>
            </a:xfrm>
          </p:grpSpPr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41342E9D-06F6-035E-2C8E-28DD2477C91B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17C84A9-B157-2CB3-9D89-12CB70C9DAD8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D99CADE-5AC5-D9DD-0A14-FA3343C422B0}"/>
                </a:ext>
              </a:extLst>
            </p:cNvPr>
            <p:cNvGrpSpPr/>
            <p:nvPr/>
          </p:nvGrpSpPr>
          <p:grpSpPr>
            <a:xfrm>
              <a:off x="5459819" y="2383491"/>
              <a:ext cx="779703" cy="779703"/>
              <a:chOff x="2123594" y="1685836"/>
              <a:chExt cx="483996" cy="483996"/>
            </a:xfrm>
          </p:grpSpPr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44ECC3F3-D2C7-9ADD-0A15-C8AEE57BFD01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EC97A17-A3FB-A087-92F3-6EFB3FE430B9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8C455940-6279-B97C-4EE5-DF38E91F6533}"/>
                </a:ext>
              </a:extLst>
            </p:cNvPr>
            <p:cNvGrpSpPr/>
            <p:nvPr/>
          </p:nvGrpSpPr>
          <p:grpSpPr>
            <a:xfrm>
              <a:off x="3219743" y="1245149"/>
              <a:ext cx="779703" cy="3053849"/>
              <a:chOff x="2119744" y="1676720"/>
              <a:chExt cx="483996" cy="1895659"/>
            </a:xfrm>
          </p:grpSpPr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8F714162-8949-5148-9E91-CCA049DEBAE3}"/>
                  </a:ext>
                </a:extLst>
              </p:cNvPr>
              <p:cNvGrpSpPr/>
              <p:nvPr/>
            </p:nvGrpSpPr>
            <p:grpSpPr>
              <a:xfrm>
                <a:off x="2119744" y="1676720"/>
                <a:ext cx="483996" cy="483996"/>
                <a:chOff x="2123594" y="1685836"/>
                <a:chExt cx="483996" cy="483996"/>
              </a:xfrm>
            </p:grpSpPr>
            <p:sp>
              <p:nvSpPr>
                <p:cNvPr id="25" name="Rechteck: abgerundete Ecken 24">
                  <a:extLst>
                    <a:ext uri="{FF2B5EF4-FFF2-40B4-BE49-F238E27FC236}">
                      <a16:creationId xmlns:a16="http://schemas.microsoft.com/office/drawing/2014/main" id="{32CE4516-07AD-A5D8-9330-73530C160F14}"/>
                    </a:ext>
                  </a:extLst>
                </p:cNvPr>
                <p:cNvSpPr/>
                <p:nvPr/>
              </p:nvSpPr>
              <p:spPr bwMode="auto">
                <a:xfrm>
                  <a:off x="2123594" y="1685836"/>
                  <a:ext cx="483996" cy="483996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68686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93E3B072-0693-0B97-5D8D-757A1C0E35DE}"/>
                    </a:ext>
                  </a:extLst>
                </p:cNvPr>
                <p:cNvSpPr/>
                <p:nvPr/>
              </p:nvSpPr>
              <p:spPr bwMode="auto">
                <a:xfrm>
                  <a:off x="2278414" y="1840656"/>
                  <a:ext cx="174356" cy="174356"/>
                </a:xfrm>
                <a:prstGeom prst="ellipse">
                  <a:avLst/>
                </a:prstGeom>
                <a:solidFill>
                  <a:srgbClr val="E5E5E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9DEC4EF2-7179-EDA0-FF05-D5EB0FA72586}"/>
                  </a:ext>
                </a:extLst>
              </p:cNvPr>
              <p:cNvGrpSpPr/>
              <p:nvPr/>
            </p:nvGrpSpPr>
            <p:grpSpPr>
              <a:xfrm>
                <a:off x="2119744" y="2382551"/>
                <a:ext cx="483996" cy="483996"/>
                <a:chOff x="2123594" y="1685836"/>
                <a:chExt cx="483996" cy="483996"/>
              </a:xfrm>
            </p:grpSpPr>
            <p:sp>
              <p:nvSpPr>
                <p:cNvPr id="23" name="Rechteck: abgerundete Ecken 22">
                  <a:extLst>
                    <a:ext uri="{FF2B5EF4-FFF2-40B4-BE49-F238E27FC236}">
                      <a16:creationId xmlns:a16="http://schemas.microsoft.com/office/drawing/2014/main" id="{43356736-39D4-F35E-CC6E-3C67D226FB11}"/>
                    </a:ext>
                  </a:extLst>
                </p:cNvPr>
                <p:cNvSpPr/>
                <p:nvPr/>
              </p:nvSpPr>
              <p:spPr bwMode="auto">
                <a:xfrm>
                  <a:off x="2123594" y="1685836"/>
                  <a:ext cx="483996" cy="483996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68686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F34DCA52-A3A4-609A-2FBC-60A069221EAC}"/>
                    </a:ext>
                  </a:extLst>
                </p:cNvPr>
                <p:cNvSpPr/>
                <p:nvPr/>
              </p:nvSpPr>
              <p:spPr bwMode="auto">
                <a:xfrm>
                  <a:off x="2278414" y="1840656"/>
                  <a:ext cx="174356" cy="174356"/>
                </a:xfrm>
                <a:prstGeom prst="ellipse">
                  <a:avLst/>
                </a:prstGeom>
                <a:solidFill>
                  <a:srgbClr val="E5E5E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41972678-9253-5196-1284-A9E6D8805E99}"/>
                  </a:ext>
                </a:extLst>
              </p:cNvPr>
              <p:cNvGrpSpPr/>
              <p:nvPr/>
            </p:nvGrpSpPr>
            <p:grpSpPr>
              <a:xfrm>
                <a:off x="2119744" y="3088383"/>
                <a:ext cx="483996" cy="483996"/>
                <a:chOff x="2123594" y="1685836"/>
                <a:chExt cx="483996" cy="483996"/>
              </a:xfrm>
            </p:grpSpPr>
            <p:sp>
              <p:nvSpPr>
                <p:cNvPr id="21" name="Rechteck: abgerundete Ecken 20">
                  <a:extLst>
                    <a:ext uri="{FF2B5EF4-FFF2-40B4-BE49-F238E27FC236}">
                      <a16:creationId xmlns:a16="http://schemas.microsoft.com/office/drawing/2014/main" id="{B6E70109-9F8B-14D8-D060-D07C7FE6EC50}"/>
                    </a:ext>
                  </a:extLst>
                </p:cNvPr>
                <p:cNvSpPr/>
                <p:nvPr/>
              </p:nvSpPr>
              <p:spPr bwMode="auto">
                <a:xfrm>
                  <a:off x="2123594" y="1685836"/>
                  <a:ext cx="483996" cy="483996"/>
                </a:xfrm>
                <a:prstGeom prst="roundRect">
                  <a:avLst/>
                </a:prstGeom>
                <a:noFill/>
                <a:ln w="25400" cap="flat" cmpd="sng" algn="ctr">
                  <a:solidFill>
                    <a:srgbClr val="68686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8A8D2EE8-DA37-9E33-EC61-83E024151333}"/>
                    </a:ext>
                  </a:extLst>
                </p:cNvPr>
                <p:cNvSpPr/>
                <p:nvPr/>
              </p:nvSpPr>
              <p:spPr bwMode="auto">
                <a:xfrm>
                  <a:off x="2278414" y="1840656"/>
                  <a:ext cx="174356" cy="174356"/>
                </a:xfrm>
                <a:prstGeom prst="ellipse">
                  <a:avLst/>
                </a:prstGeom>
                <a:solidFill>
                  <a:srgbClr val="E5E5E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0D2F82B-C571-5EEA-4B5A-91A9D40F2051}"/>
                </a:ext>
              </a:extLst>
            </p:cNvPr>
            <p:cNvGrpSpPr/>
            <p:nvPr/>
          </p:nvGrpSpPr>
          <p:grpSpPr>
            <a:xfrm>
              <a:off x="4339780" y="3520564"/>
              <a:ext cx="779703" cy="779703"/>
              <a:chOff x="2123594" y="1685836"/>
              <a:chExt cx="483996" cy="483996"/>
            </a:xfrm>
          </p:grpSpPr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id="{C427AC5B-94DF-D9EB-0C78-F3063C756079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4ED289B-D6C2-2B81-88C4-7A8FEEFF6C20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FF0247E9-F4E2-7584-BC3A-036B12B731AF}"/>
                </a:ext>
              </a:extLst>
            </p:cNvPr>
            <p:cNvGrpSpPr/>
            <p:nvPr/>
          </p:nvGrpSpPr>
          <p:grpSpPr>
            <a:xfrm>
              <a:off x="5459819" y="3520564"/>
              <a:ext cx="779703" cy="779703"/>
              <a:chOff x="2123594" y="1685836"/>
              <a:chExt cx="483996" cy="483996"/>
            </a:xfrm>
          </p:grpSpPr>
          <p:sp>
            <p:nvSpPr>
              <p:cNvPr id="31" name="Rechteck: abgerundete Ecken 30">
                <a:extLst>
                  <a:ext uri="{FF2B5EF4-FFF2-40B4-BE49-F238E27FC236}">
                    <a16:creationId xmlns:a16="http://schemas.microsoft.com/office/drawing/2014/main" id="{74E7ABF7-3EFA-CBEE-8BAF-E6F86E2293A8}"/>
                  </a:ext>
                </a:extLst>
              </p:cNvPr>
              <p:cNvSpPr/>
              <p:nvPr/>
            </p:nvSpPr>
            <p:spPr bwMode="auto">
              <a:xfrm>
                <a:off x="2123594" y="1685836"/>
                <a:ext cx="483996" cy="483996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681C94E-D58F-65A5-65F7-32FE4CF44FD1}"/>
                  </a:ext>
                </a:extLst>
              </p:cNvPr>
              <p:cNvSpPr/>
              <p:nvPr/>
            </p:nvSpPr>
            <p:spPr bwMode="auto">
              <a:xfrm>
                <a:off x="2278414" y="1840656"/>
                <a:ext cx="174356" cy="174356"/>
              </a:xfrm>
              <a:prstGeom prst="ellipse">
                <a:avLst/>
              </a:prstGeom>
              <a:solidFill>
                <a:srgbClr val="E5E5E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260F756-879C-0DF4-5D4C-AC80B0D01A98}"/>
                </a:ext>
              </a:extLst>
            </p:cNvPr>
            <p:cNvGrpSpPr/>
            <p:nvPr/>
          </p:nvGrpSpPr>
          <p:grpSpPr>
            <a:xfrm>
              <a:off x="3137967" y="1160597"/>
              <a:ext cx="3183330" cy="3225490"/>
              <a:chOff x="2993215" y="1160597"/>
              <a:chExt cx="3183330" cy="3225490"/>
            </a:xfrm>
          </p:grpSpPr>
          <p:sp>
            <p:nvSpPr>
              <p:cNvPr id="34" name="Rechteck: abgerundete Ecken 33">
                <a:extLst>
                  <a:ext uri="{FF2B5EF4-FFF2-40B4-BE49-F238E27FC236}">
                    <a16:creationId xmlns:a16="http://schemas.microsoft.com/office/drawing/2014/main" id="{340E6446-943E-7EF1-3ABE-9F5E27838752}"/>
                  </a:ext>
                </a:extLst>
              </p:cNvPr>
              <p:cNvSpPr/>
              <p:nvPr/>
            </p:nvSpPr>
            <p:spPr bwMode="auto">
              <a:xfrm>
                <a:off x="2993215" y="1160597"/>
                <a:ext cx="3183330" cy="212223"/>
              </a:xfrm>
              <a:prstGeom prst="roundRect">
                <a:avLst/>
              </a:prstGeom>
              <a:solidFill>
                <a:srgbClr val="DA7252">
                  <a:alpha val="50000"/>
                </a:srgbClr>
              </a:solidFill>
              <a:ln w="9525" cap="flat" cmpd="sng" algn="ctr">
                <a:solidFill>
                  <a:srgbClr val="DA72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FA4FF4C9-ECAE-B7CA-1AE3-CCEB23C7BEED}"/>
                  </a:ext>
                </a:extLst>
              </p:cNvPr>
              <p:cNvSpPr/>
              <p:nvPr/>
            </p:nvSpPr>
            <p:spPr bwMode="auto">
              <a:xfrm>
                <a:off x="2993215" y="1546315"/>
                <a:ext cx="3183330" cy="212223"/>
              </a:xfrm>
              <a:prstGeom prst="roundRect">
                <a:avLst/>
              </a:prstGeom>
              <a:solidFill>
                <a:srgbClr val="DA7252">
                  <a:alpha val="50000"/>
                </a:srgbClr>
              </a:solidFill>
              <a:ln w="9525" cap="flat" cmpd="sng" algn="ctr">
                <a:solidFill>
                  <a:srgbClr val="DA72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6" name="Rechteck: abgerundete Ecken 35">
                <a:extLst>
                  <a:ext uri="{FF2B5EF4-FFF2-40B4-BE49-F238E27FC236}">
                    <a16:creationId xmlns:a16="http://schemas.microsoft.com/office/drawing/2014/main" id="{F26C0756-4F66-69D9-AC30-75333F4F6CFA}"/>
                  </a:ext>
                </a:extLst>
              </p:cNvPr>
              <p:cNvSpPr/>
              <p:nvPr/>
            </p:nvSpPr>
            <p:spPr bwMode="auto">
              <a:xfrm>
                <a:off x="2993215" y="1932034"/>
                <a:ext cx="3183330" cy="212223"/>
              </a:xfrm>
              <a:prstGeom prst="roundRect">
                <a:avLst/>
              </a:prstGeom>
              <a:solidFill>
                <a:srgbClr val="DA7252">
                  <a:alpha val="50000"/>
                </a:srgbClr>
              </a:solidFill>
              <a:ln w="9525" cap="flat" cmpd="sng" algn="ctr">
                <a:solidFill>
                  <a:srgbClr val="DA725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B1C1ED58-C05B-FBFF-B97C-ED4DDE6F816D}"/>
                  </a:ext>
                </a:extLst>
              </p:cNvPr>
              <p:cNvGrpSpPr/>
              <p:nvPr/>
            </p:nvGrpSpPr>
            <p:grpSpPr>
              <a:xfrm>
                <a:off x="2993215" y="2281511"/>
                <a:ext cx="3183330" cy="983660"/>
                <a:chOff x="2072865" y="1623447"/>
                <a:chExt cx="1976034" cy="610601"/>
              </a:xfrm>
            </p:grpSpPr>
            <p:sp>
              <p:nvSpPr>
                <p:cNvPr id="42" name="Rechteck: abgerundete Ecken 41">
                  <a:extLst>
                    <a:ext uri="{FF2B5EF4-FFF2-40B4-BE49-F238E27FC236}">
                      <a16:creationId xmlns:a16="http://schemas.microsoft.com/office/drawing/2014/main" id="{7B1B31EA-C18A-CEAD-A2CB-AAAF12E52C70}"/>
                    </a:ext>
                  </a:extLst>
                </p:cNvPr>
                <p:cNvSpPr/>
                <p:nvPr/>
              </p:nvSpPr>
              <p:spPr bwMode="auto">
                <a:xfrm>
                  <a:off x="2072865" y="1623447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3" name="Rechteck: abgerundete Ecken 42">
                  <a:extLst>
                    <a:ext uri="{FF2B5EF4-FFF2-40B4-BE49-F238E27FC236}">
                      <a16:creationId xmlns:a16="http://schemas.microsoft.com/office/drawing/2014/main" id="{2C72CFC3-6B39-B170-A20E-70386CD91235}"/>
                    </a:ext>
                  </a:extLst>
                </p:cNvPr>
                <p:cNvSpPr/>
                <p:nvPr/>
              </p:nvSpPr>
              <p:spPr bwMode="auto">
                <a:xfrm>
                  <a:off x="2072865" y="1862879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4" name="Rechteck: abgerundete Ecken 43">
                  <a:extLst>
                    <a:ext uri="{FF2B5EF4-FFF2-40B4-BE49-F238E27FC236}">
                      <a16:creationId xmlns:a16="http://schemas.microsoft.com/office/drawing/2014/main" id="{95604159-3BEC-5B36-A058-3EAF89AF21C3}"/>
                    </a:ext>
                  </a:extLst>
                </p:cNvPr>
                <p:cNvSpPr/>
                <p:nvPr/>
              </p:nvSpPr>
              <p:spPr bwMode="auto">
                <a:xfrm>
                  <a:off x="2072865" y="2102312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DED3EC47-8612-9373-6AC3-FCA2966965E1}"/>
                  </a:ext>
                </a:extLst>
              </p:cNvPr>
              <p:cNvGrpSpPr/>
              <p:nvPr/>
            </p:nvGrpSpPr>
            <p:grpSpPr>
              <a:xfrm>
                <a:off x="2993215" y="3402427"/>
                <a:ext cx="3183330" cy="983660"/>
                <a:chOff x="2072865" y="1623447"/>
                <a:chExt cx="1976034" cy="610601"/>
              </a:xfrm>
            </p:grpSpPr>
            <p:sp>
              <p:nvSpPr>
                <p:cNvPr id="39" name="Rechteck: abgerundete Ecken 38">
                  <a:extLst>
                    <a:ext uri="{FF2B5EF4-FFF2-40B4-BE49-F238E27FC236}">
                      <a16:creationId xmlns:a16="http://schemas.microsoft.com/office/drawing/2014/main" id="{BC27CFFF-C0F1-7C05-AE36-3BDB5895CEC5}"/>
                    </a:ext>
                  </a:extLst>
                </p:cNvPr>
                <p:cNvSpPr/>
                <p:nvPr/>
              </p:nvSpPr>
              <p:spPr bwMode="auto">
                <a:xfrm>
                  <a:off x="2072865" y="1623447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0" name="Rechteck: abgerundete Ecken 39">
                  <a:extLst>
                    <a:ext uri="{FF2B5EF4-FFF2-40B4-BE49-F238E27FC236}">
                      <a16:creationId xmlns:a16="http://schemas.microsoft.com/office/drawing/2014/main" id="{FAFE7016-784A-8510-2810-6ED724729EBB}"/>
                    </a:ext>
                  </a:extLst>
                </p:cNvPr>
                <p:cNvSpPr/>
                <p:nvPr/>
              </p:nvSpPr>
              <p:spPr bwMode="auto">
                <a:xfrm>
                  <a:off x="2072865" y="1862879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41" name="Rechteck: abgerundete Ecken 40">
                  <a:extLst>
                    <a:ext uri="{FF2B5EF4-FFF2-40B4-BE49-F238E27FC236}">
                      <a16:creationId xmlns:a16="http://schemas.microsoft.com/office/drawing/2014/main" id="{8EB7DCBA-8754-DE1F-7E2C-E3BDC3B149D0}"/>
                    </a:ext>
                  </a:extLst>
                </p:cNvPr>
                <p:cNvSpPr/>
                <p:nvPr/>
              </p:nvSpPr>
              <p:spPr bwMode="auto">
                <a:xfrm>
                  <a:off x="2072865" y="2102312"/>
                  <a:ext cx="1976034" cy="131736"/>
                </a:xfrm>
                <a:prstGeom prst="roundRect">
                  <a:avLst/>
                </a:prstGeom>
                <a:solidFill>
                  <a:srgbClr val="DA7252">
                    <a:alpha val="50000"/>
                  </a:srgbClr>
                </a:solidFill>
                <a:ln w="9525" cap="flat" cmpd="sng" algn="ctr">
                  <a:solidFill>
                    <a:srgbClr val="DA725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86D53E0-96C8-25D5-A6A3-D9BE903BA416}"/>
                </a:ext>
              </a:extLst>
            </p:cNvPr>
            <p:cNvGrpSpPr/>
            <p:nvPr/>
          </p:nvGrpSpPr>
          <p:grpSpPr>
            <a:xfrm>
              <a:off x="3080198" y="1106285"/>
              <a:ext cx="3311721" cy="3331980"/>
              <a:chOff x="2935446" y="1106285"/>
              <a:chExt cx="3311721" cy="3331980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065A25A3-4852-28C7-77F9-7061B902F7E8}"/>
                  </a:ext>
                </a:extLst>
              </p:cNvPr>
              <p:cNvGrpSpPr/>
              <p:nvPr/>
            </p:nvGrpSpPr>
            <p:grpSpPr>
              <a:xfrm>
                <a:off x="2935446" y="1106285"/>
                <a:ext cx="3311721" cy="1089940"/>
                <a:chOff x="2935446" y="1109958"/>
                <a:chExt cx="3311721" cy="1089940"/>
              </a:xfrm>
            </p:grpSpPr>
            <p:grpSp>
              <p:nvGrpSpPr>
                <p:cNvPr id="63" name="Gruppieren 62">
                  <a:extLst>
                    <a:ext uri="{FF2B5EF4-FFF2-40B4-BE49-F238E27FC236}">
                      <a16:creationId xmlns:a16="http://schemas.microsoft.com/office/drawing/2014/main" id="{4B6500C6-C4EF-66F8-F0F0-2E058537D58E}"/>
                    </a:ext>
                  </a:extLst>
                </p:cNvPr>
                <p:cNvGrpSpPr/>
                <p:nvPr/>
              </p:nvGrpSpPr>
              <p:grpSpPr>
                <a:xfrm>
                  <a:off x="2935446" y="1109958"/>
                  <a:ext cx="3311721" cy="717521"/>
                  <a:chOff x="2029133" y="1587309"/>
                  <a:chExt cx="2055732" cy="445397"/>
                </a:xfrm>
              </p:grpSpPr>
              <p:sp>
                <p:nvSpPr>
                  <p:cNvPr id="68" name="Rechteck: abgerundete Ecken 67">
                    <a:extLst>
                      <a:ext uri="{FF2B5EF4-FFF2-40B4-BE49-F238E27FC236}">
                        <a16:creationId xmlns:a16="http://schemas.microsoft.com/office/drawing/2014/main" id="{742F8D99-A6D8-F460-4B09-2D983FFC81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9" name="Rechteck: abgerundete Ecken 68">
                    <a:extLst>
                      <a:ext uri="{FF2B5EF4-FFF2-40B4-BE49-F238E27FC236}">
                        <a16:creationId xmlns:a16="http://schemas.microsoft.com/office/drawing/2014/main" id="{C52326E2-4FE9-2B62-98F6-A82BF46BCA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grpSp>
              <p:nvGrpSpPr>
                <p:cNvPr id="64" name="Gruppieren 63">
                  <a:extLst>
                    <a:ext uri="{FF2B5EF4-FFF2-40B4-BE49-F238E27FC236}">
                      <a16:creationId xmlns:a16="http://schemas.microsoft.com/office/drawing/2014/main" id="{BEC50A42-C4D4-9F54-2BCF-8CCBC26C6C0E}"/>
                    </a:ext>
                  </a:extLst>
                </p:cNvPr>
                <p:cNvGrpSpPr/>
                <p:nvPr/>
              </p:nvGrpSpPr>
              <p:grpSpPr>
                <a:xfrm flipH="1" flipV="1">
                  <a:off x="2935446" y="1482377"/>
                  <a:ext cx="3311721" cy="717521"/>
                  <a:chOff x="2029133" y="1587309"/>
                  <a:chExt cx="2055732" cy="445397"/>
                </a:xfrm>
              </p:grpSpPr>
              <p:sp>
                <p:nvSpPr>
                  <p:cNvPr id="66" name="Rechteck: abgerundete Ecken 65">
                    <a:extLst>
                      <a:ext uri="{FF2B5EF4-FFF2-40B4-BE49-F238E27FC236}">
                        <a16:creationId xmlns:a16="http://schemas.microsoft.com/office/drawing/2014/main" id="{07647962-5D88-3C4D-654A-4969488A0B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7" name="Rechteck: abgerundete Ecken 66">
                    <a:extLst>
                      <a:ext uri="{FF2B5EF4-FFF2-40B4-BE49-F238E27FC236}">
                        <a16:creationId xmlns:a16="http://schemas.microsoft.com/office/drawing/2014/main" id="{E30955F3-2B18-39B8-71BD-0BDE0BD1E8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sp>
              <p:nvSpPr>
                <p:cNvPr id="65" name="Rechteck: abgerundete Ecken 64">
                  <a:extLst>
                    <a:ext uri="{FF2B5EF4-FFF2-40B4-BE49-F238E27FC236}">
                      <a16:creationId xmlns:a16="http://schemas.microsoft.com/office/drawing/2014/main" id="{EF5669FA-1DD2-53C7-CAA8-A5D7843E6142}"/>
                    </a:ext>
                  </a:extLst>
                </p:cNvPr>
                <p:cNvSpPr/>
                <p:nvPr/>
              </p:nvSpPr>
              <p:spPr bwMode="auto">
                <a:xfrm>
                  <a:off x="3721385" y="1496539"/>
                  <a:ext cx="1739847" cy="320928"/>
                </a:xfrm>
                <a:prstGeom prst="roundRect">
                  <a:avLst/>
                </a:prstGeom>
                <a:solidFill>
                  <a:srgbClr val="84B0BE">
                    <a:alpha val="20000"/>
                  </a:srgbClr>
                </a:solidFill>
                <a:ln w="9525" cap="flat" cmpd="sng" algn="ctr">
                  <a:solidFill>
                    <a:srgbClr val="84B0B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F38B657A-B636-9906-A060-63991971B88D}"/>
                  </a:ext>
                </a:extLst>
              </p:cNvPr>
              <p:cNvGrpSpPr/>
              <p:nvPr/>
            </p:nvGrpSpPr>
            <p:grpSpPr>
              <a:xfrm>
                <a:off x="2935446" y="2226827"/>
                <a:ext cx="3311721" cy="1089940"/>
                <a:chOff x="2029133" y="1587309"/>
                <a:chExt cx="2055732" cy="676574"/>
              </a:xfrm>
            </p:grpSpPr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301E5F95-73F3-7CAC-26E8-EA2A72AF564F}"/>
                    </a:ext>
                  </a:extLst>
                </p:cNvPr>
                <p:cNvGrpSpPr/>
                <p:nvPr/>
              </p:nvGrpSpPr>
              <p:grpSpPr>
                <a:xfrm>
                  <a:off x="2029133" y="1587309"/>
                  <a:ext cx="2055732" cy="445397"/>
                  <a:chOff x="2029133" y="1587309"/>
                  <a:chExt cx="2055732" cy="445397"/>
                </a:xfrm>
              </p:grpSpPr>
              <p:sp>
                <p:nvSpPr>
                  <p:cNvPr id="61" name="Rechteck: abgerundete Ecken 60">
                    <a:extLst>
                      <a:ext uri="{FF2B5EF4-FFF2-40B4-BE49-F238E27FC236}">
                        <a16:creationId xmlns:a16="http://schemas.microsoft.com/office/drawing/2014/main" id="{1066A1EC-BC76-6C85-5D51-94D281A0B7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2" name="Rechteck: abgerundete Ecken 61">
                    <a:extLst>
                      <a:ext uri="{FF2B5EF4-FFF2-40B4-BE49-F238E27FC236}">
                        <a16:creationId xmlns:a16="http://schemas.microsoft.com/office/drawing/2014/main" id="{B17F1613-4A32-62EC-483C-CB5F7F895C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grpSp>
              <p:nvGrpSpPr>
                <p:cNvPr id="57" name="Gruppieren 56">
                  <a:extLst>
                    <a:ext uri="{FF2B5EF4-FFF2-40B4-BE49-F238E27FC236}">
                      <a16:creationId xmlns:a16="http://schemas.microsoft.com/office/drawing/2014/main" id="{A60E2B34-1F42-49ED-4D26-9B771365767C}"/>
                    </a:ext>
                  </a:extLst>
                </p:cNvPr>
                <p:cNvGrpSpPr/>
                <p:nvPr/>
              </p:nvGrpSpPr>
              <p:grpSpPr>
                <a:xfrm flipH="1" flipV="1">
                  <a:off x="2029133" y="1818486"/>
                  <a:ext cx="2055732" cy="445397"/>
                  <a:chOff x="2029133" y="1587309"/>
                  <a:chExt cx="2055732" cy="445397"/>
                </a:xfrm>
              </p:grpSpPr>
              <p:sp>
                <p:nvSpPr>
                  <p:cNvPr id="59" name="Rechteck: abgerundete Ecken 58">
                    <a:extLst>
                      <a:ext uri="{FF2B5EF4-FFF2-40B4-BE49-F238E27FC236}">
                        <a16:creationId xmlns:a16="http://schemas.microsoft.com/office/drawing/2014/main" id="{53258C05-8F29-66F3-42E4-A471E87592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60" name="Rechteck: abgerundete Ecken 59">
                    <a:extLst>
                      <a:ext uri="{FF2B5EF4-FFF2-40B4-BE49-F238E27FC236}">
                        <a16:creationId xmlns:a16="http://schemas.microsoft.com/office/drawing/2014/main" id="{97764122-0400-E1DE-DBCE-1FFF756230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sp>
              <p:nvSpPr>
                <p:cNvPr id="58" name="Rechteck: abgerundete Ecken 57">
                  <a:extLst>
                    <a:ext uri="{FF2B5EF4-FFF2-40B4-BE49-F238E27FC236}">
                      <a16:creationId xmlns:a16="http://schemas.microsoft.com/office/drawing/2014/main" id="{9B1C95BE-1B6B-555D-A558-CA13C3A9C96D}"/>
                    </a:ext>
                  </a:extLst>
                </p:cNvPr>
                <p:cNvSpPr/>
                <p:nvPr/>
              </p:nvSpPr>
              <p:spPr bwMode="auto">
                <a:xfrm>
                  <a:off x="2517000" y="1827277"/>
                  <a:ext cx="1080000" cy="199214"/>
                </a:xfrm>
                <a:prstGeom prst="roundRect">
                  <a:avLst/>
                </a:prstGeom>
                <a:solidFill>
                  <a:srgbClr val="84B0BE">
                    <a:alpha val="20000"/>
                  </a:srgbClr>
                </a:solidFill>
                <a:ln w="9525" cap="flat" cmpd="sng" algn="ctr">
                  <a:solidFill>
                    <a:srgbClr val="84B0B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73C33189-60F0-624E-22B7-E9C2F22557F5}"/>
                  </a:ext>
                </a:extLst>
              </p:cNvPr>
              <p:cNvGrpSpPr/>
              <p:nvPr/>
            </p:nvGrpSpPr>
            <p:grpSpPr>
              <a:xfrm>
                <a:off x="2935446" y="3348325"/>
                <a:ext cx="3311721" cy="1089940"/>
                <a:chOff x="2029133" y="1587309"/>
                <a:chExt cx="2055732" cy="676574"/>
              </a:xfrm>
            </p:grpSpPr>
            <p:grpSp>
              <p:nvGrpSpPr>
                <p:cNvPr id="49" name="Gruppieren 48">
                  <a:extLst>
                    <a:ext uri="{FF2B5EF4-FFF2-40B4-BE49-F238E27FC236}">
                      <a16:creationId xmlns:a16="http://schemas.microsoft.com/office/drawing/2014/main" id="{573F88F0-4FE3-A06D-0AF7-6A0C35F47E89}"/>
                    </a:ext>
                  </a:extLst>
                </p:cNvPr>
                <p:cNvGrpSpPr/>
                <p:nvPr/>
              </p:nvGrpSpPr>
              <p:grpSpPr>
                <a:xfrm>
                  <a:off x="2029133" y="1587309"/>
                  <a:ext cx="2055732" cy="445397"/>
                  <a:chOff x="2029133" y="1587309"/>
                  <a:chExt cx="2055732" cy="445397"/>
                </a:xfrm>
              </p:grpSpPr>
              <p:sp>
                <p:nvSpPr>
                  <p:cNvPr id="54" name="Rechteck: abgerundete Ecken 53">
                    <a:extLst>
                      <a:ext uri="{FF2B5EF4-FFF2-40B4-BE49-F238E27FC236}">
                        <a16:creationId xmlns:a16="http://schemas.microsoft.com/office/drawing/2014/main" id="{E8A14592-7CBB-2364-54C6-D21872703B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55" name="Rechteck: abgerundete Ecken 54">
                    <a:extLst>
                      <a:ext uri="{FF2B5EF4-FFF2-40B4-BE49-F238E27FC236}">
                        <a16:creationId xmlns:a16="http://schemas.microsoft.com/office/drawing/2014/main" id="{89E5FFB9-D625-70E8-5FDE-4C19B1D196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grpSp>
              <p:nvGrpSpPr>
                <p:cNvPr id="50" name="Gruppieren 49">
                  <a:extLst>
                    <a:ext uri="{FF2B5EF4-FFF2-40B4-BE49-F238E27FC236}">
                      <a16:creationId xmlns:a16="http://schemas.microsoft.com/office/drawing/2014/main" id="{676EF042-A6C3-A862-664B-4E3C75C3383F}"/>
                    </a:ext>
                  </a:extLst>
                </p:cNvPr>
                <p:cNvGrpSpPr/>
                <p:nvPr/>
              </p:nvGrpSpPr>
              <p:grpSpPr>
                <a:xfrm flipH="1" flipV="1">
                  <a:off x="2029133" y="1818486"/>
                  <a:ext cx="2055732" cy="445397"/>
                  <a:chOff x="2029133" y="1587309"/>
                  <a:chExt cx="2055732" cy="445397"/>
                </a:xfrm>
              </p:grpSpPr>
              <p:sp>
                <p:nvSpPr>
                  <p:cNvPr id="52" name="Rechteck: abgerundete Ecken 51">
                    <a:extLst>
                      <a:ext uri="{FF2B5EF4-FFF2-40B4-BE49-F238E27FC236}">
                        <a16:creationId xmlns:a16="http://schemas.microsoft.com/office/drawing/2014/main" id="{54FF1791-FCDF-4972-9756-A8DA8E1306A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29133" y="1587309"/>
                    <a:ext cx="2055732" cy="199214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AT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charset="0"/>
                    </a:endParaRPr>
                  </a:p>
                </p:txBody>
              </p:sp>
              <p:sp>
                <p:nvSpPr>
                  <p:cNvPr id="53" name="Rechteck: abgerundete Ecken 52">
                    <a:extLst>
                      <a:ext uri="{FF2B5EF4-FFF2-40B4-BE49-F238E27FC236}">
                        <a16:creationId xmlns:a16="http://schemas.microsoft.com/office/drawing/2014/main" id="{AB8AA096-C5B4-4F7F-9C72-978FCBFDF2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68229" y="1723413"/>
                    <a:ext cx="187025" cy="309293"/>
                  </a:xfrm>
                  <a:prstGeom prst="roundRect">
                    <a:avLst/>
                  </a:prstGeom>
                  <a:solidFill>
                    <a:srgbClr val="84B0BE">
                      <a:alpha val="20000"/>
                    </a:srgbClr>
                  </a:solidFill>
                  <a:ln w="9525" cap="flat" cmpd="sng" algn="ctr">
                    <a:solidFill>
                      <a:srgbClr val="84B0B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spcBef>
                        <a:spcPct val="0"/>
                      </a:spcBef>
                    </a:pPr>
                    <a:endParaRPr lang="de-AT" sz="2400">
                      <a:latin typeface="Times" charset="0"/>
                    </a:endParaRPr>
                  </a:p>
                </p:txBody>
              </p:sp>
            </p:grpSp>
            <p:sp>
              <p:nvSpPr>
                <p:cNvPr id="51" name="Rechteck: abgerundete Ecken 50">
                  <a:extLst>
                    <a:ext uri="{FF2B5EF4-FFF2-40B4-BE49-F238E27FC236}">
                      <a16:creationId xmlns:a16="http://schemas.microsoft.com/office/drawing/2014/main" id="{715603DE-47A1-D200-4B1B-3CA55E5510EF}"/>
                    </a:ext>
                  </a:extLst>
                </p:cNvPr>
                <p:cNvSpPr/>
                <p:nvPr/>
              </p:nvSpPr>
              <p:spPr bwMode="auto">
                <a:xfrm>
                  <a:off x="2517000" y="1827277"/>
                  <a:ext cx="1080000" cy="199214"/>
                </a:xfrm>
                <a:prstGeom prst="roundRect">
                  <a:avLst/>
                </a:prstGeom>
                <a:solidFill>
                  <a:srgbClr val="84B0BE">
                    <a:alpha val="20000"/>
                  </a:srgbClr>
                </a:solidFill>
                <a:ln w="9525" cap="flat" cmpd="sng" algn="ctr">
                  <a:solidFill>
                    <a:srgbClr val="84B0B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AT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</p:grpSp>
        </p:grp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2CE729AC-11D1-2FAF-4BCB-3E52432FC3D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84192" y="1014055"/>
              <a:ext cx="114543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FE62167A-C12F-5402-D7BD-2820F24A0E6E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2367139" y="2219249"/>
              <a:ext cx="114543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72" name="Content Placeholder 1">
              <a:extLst>
                <a:ext uri="{FF2B5EF4-FFF2-40B4-BE49-F238E27FC236}">
                  <a16:creationId xmlns:a16="http://schemas.microsoft.com/office/drawing/2014/main" id="{15DEBCD2-98F9-2E88-2E6E-B5B5CAB8E287}"/>
                </a:ext>
              </a:extLst>
            </p:cNvPr>
            <p:cNvSpPr txBox="1">
              <a:spLocks/>
            </p:cNvSpPr>
            <p:nvPr/>
          </p:nvSpPr>
          <p:spPr>
            <a:xfrm>
              <a:off x="3749301" y="665358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800" dirty="0"/>
                <a:t>75 µm</a:t>
              </a:r>
            </a:p>
          </p:txBody>
        </p:sp>
        <p:sp>
          <p:nvSpPr>
            <p:cNvPr id="73" name="Content Placeholder 1">
              <a:extLst>
                <a:ext uri="{FF2B5EF4-FFF2-40B4-BE49-F238E27FC236}">
                  <a16:creationId xmlns:a16="http://schemas.microsoft.com/office/drawing/2014/main" id="{18B19B7D-2A4D-4BCE-57BE-FE3400BE15EB}"/>
                </a:ext>
              </a:extLst>
            </p:cNvPr>
            <p:cNvSpPr txBox="1">
              <a:spLocks/>
            </p:cNvSpPr>
            <p:nvPr/>
          </p:nvSpPr>
          <p:spPr>
            <a:xfrm>
              <a:off x="2138721" y="2019065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800" dirty="0"/>
                <a:t>75 µm</a:t>
              </a:r>
            </a:p>
          </p:txBody>
        </p:sp>
        <p:grpSp>
          <p:nvGrpSpPr>
            <p:cNvPr id="74" name="Gruppieren 75">
              <a:extLst>
                <a:ext uri="{FF2B5EF4-FFF2-40B4-BE49-F238E27FC236}">
                  <a16:creationId xmlns:a16="http://schemas.microsoft.com/office/drawing/2014/main" id="{8675E867-0427-0E22-CBD3-9455BF2D4D60}"/>
                </a:ext>
              </a:extLst>
            </p:cNvPr>
            <p:cNvGrpSpPr/>
            <p:nvPr/>
          </p:nvGrpSpPr>
          <p:grpSpPr>
            <a:xfrm>
              <a:off x="2138721" y="3500112"/>
              <a:ext cx="822699" cy="400368"/>
              <a:chOff x="1993969" y="3500112"/>
              <a:chExt cx="822699" cy="400368"/>
            </a:xfrm>
          </p:grpSpPr>
          <p:cxnSp>
            <p:nvCxnSpPr>
              <p:cNvPr id="75" name="Gerade Verbindung mit Pfeil 76">
                <a:extLst>
                  <a:ext uri="{FF2B5EF4-FFF2-40B4-BE49-F238E27FC236}">
                    <a16:creationId xmlns:a16="http://schemas.microsoft.com/office/drawing/2014/main" id="{0837CCD9-3167-07D3-C72D-E1C5297457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95106" y="3500618"/>
                <a:ext cx="0" cy="39935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C00000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76" name="Content Placeholder 1">
                <a:extLst>
                  <a:ext uri="{FF2B5EF4-FFF2-40B4-BE49-F238E27FC236}">
                    <a16:creationId xmlns:a16="http://schemas.microsoft.com/office/drawing/2014/main" id="{139F0622-D820-D724-9ACA-8183B5B71A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3969" y="3500112"/>
                <a:ext cx="822699" cy="40036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800" b="1" dirty="0">
                    <a:solidFill>
                      <a:srgbClr val="C50006"/>
                    </a:solidFill>
                  </a:rPr>
                  <a:t>25 µm</a:t>
                </a:r>
              </a:p>
            </p:txBody>
          </p:sp>
        </p:grpSp>
        <p:grpSp>
          <p:nvGrpSpPr>
            <p:cNvPr id="77" name="Gruppieren 78">
              <a:extLst>
                <a:ext uri="{FF2B5EF4-FFF2-40B4-BE49-F238E27FC236}">
                  <a16:creationId xmlns:a16="http://schemas.microsoft.com/office/drawing/2014/main" id="{BB5A907D-618E-C7CD-09FE-0734886C0028}"/>
                </a:ext>
              </a:extLst>
            </p:cNvPr>
            <p:cNvGrpSpPr/>
            <p:nvPr/>
          </p:nvGrpSpPr>
          <p:grpSpPr>
            <a:xfrm>
              <a:off x="3027346" y="4576896"/>
              <a:ext cx="3404570" cy="400368"/>
              <a:chOff x="2882594" y="4576896"/>
              <a:chExt cx="3404570" cy="400368"/>
            </a:xfrm>
          </p:grpSpPr>
          <p:cxnSp>
            <p:nvCxnSpPr>
              <p:cNvPr id="78" name="Gerade Verbindung mit Pfeil 79">
                <a:extLst>
                  <a:ext uri="{FF2B5EF4-FFF2-40B4-BE49-F238E27FC236}">
                    <a16:creationId xmlns:a16="http://schemas.microsoft.com/office/drawing/2014/main" id="{AF2CD4CD-D44A-A01A-6CC9-1FA40640DE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882594" y="4576896"/>
                <a:ext cx="3404570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79" name="Content Placeholder 1">
                <a:extLst>
                  <a:ext uri="{FF2B5EF4-FFF2-40B4-BE49-F238E27FC236}">
                    <a16:creationId xmlns:a16="http://schemas.microsoft.com/office/drawing/2014/main" id="{EA73E5F5-1527-0C24-C35F-AA575BBE53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3530" y="4576896"/>
                <a:ext cx="822699" cy="40036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800"/>
                  <a:t>225 µm</a:t>
                </a:r>
              </a:p>
            </p:txBody>
          </p:sp>
        </p:grpSp>
        <p:grpSp>
          <p:nvGrpSpPr>
            <p:cNvPr id="80" name="Gruppieren 81">
              <a:extLst>
                <a:ext uri="{FF2B5EF4-FFF2-40B4-BE49-F238E27FC236}">
                  <a16:creationId xmlns:a16="http://schemas.microsoft.com/office/drawing/2014/main" id="{C16A3DD8-02CB-41EE-E64B-6AE41F0AD270}"/>
                </a:ext>
              </a:extLst>
            </p:cNvPr>
            <p:cNvGrpSpPr/>
            <p:nvPr/>
          </p:nvGrpSpPr>
          <p:grpSpPr>
            <a:xfrm>
              <a:off x="6671803" y="1736499"/>
              <a:ext cx="1591615" cy="1622512"/>
              <a:chOff x="6730379" y="2026121"/>
              <a:chExt cx="1591615" cy="1622512"/>
            </a:xfrm>
          </p:grpSpPr>
          <p:cxnSp>
            <p:nvCxnSpPr>
              <p:cNvPr id="81" name="Straight Arrow Connector 38">
                <a:extLst>
                  <a:ext uri="{FF2B5EF4-FFF2-40B4-BE49-F238E27FC236}">
                    <a16:creationId xmlns:a16="http://schemas.microsoft.com/office/drawing/2014/main" id="{23F37A1A-0443-1990-0DD6-079A846761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30379" y="2026121"/>
                <a:ext cx="0" cy="1622512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2" name="Content Placeholder 1">
                <a:extLst>
                  <a:ext uri="{FF2B5EF4-FFF2-40B4-BE49-F238E27FC236}">
                    <a16:creationId xmlns:a16="http://schemas.microsoft.com/office/drawing/2014/main" id="{7F59694D-B11F-DA9F-3F57-772DC668D1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0846" y="2370483"/>
                <a:ext cx="1421148" cy="69139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800" dirty="0"/>
                  <a:t>High </a:t>
                </a:r>
                <a:r>
                  <a:rPr lang="de-DE" sz="1800" dirty="0" err="1"/>
                  <a:t>spatial</a:t>
                </a:r>
                <a:r>
                  <a:rPr lang="de-DE" sz="1800" dirty="0"/>
                  <a:t> </a:t>
                </a:r>
                <a:r>
                  <a:rPr lang="de-DE" sz="1800" dirty="0" err="1"/>
                  <a:t>resolution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by</a:t>
                </a:r>
                <a:r>
                  <a:rPr lang="de-DE" sz="1800" dirty="0"/>
                  <a:t> </a:t>
                </a:r>
                <a:r>
                  <a:rPr lang="de-DE" sz="1800" dirty="0" err="1"/>
                  <a:t>interpolation</a:t>
                </a:r>
                <a:endParaRPr lang="de-DE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4761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227A4A-4140-68C3-2222-3D95E953F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FCF451-059F-883E-84BF-649B8CC2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Hybrid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tackle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… 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93BA5-9BD0-DE0F-EE9A-97E6BC5E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2" r="7512"/>
          <a:stretch/>
        </p:blipFill>
        <p:spPr>
          <a:xfrm>
            <a:off x="830126" y="1059582"/>
            <a:ext cx="4243624" cy="3456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E38D42-185C-3CB4-B007-4A7B82C8D5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8274" y="1011775"/>
                <a:ext cx="3146949" cy="135672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446088" lvl="1" indent="0">
                  <a:spcBef>
                    <a:spcPts val="1200"/>
                  </a:spcBef>
                  <a:buClr>
                    <a:srgbClr val="686868"/>
                  </a:buClr>
                  <a:buNone/>
                </a:pPr>
                <a:r>
                  <a:rPr lang="en-US" sz="1600" dirty="0"/>
                  <a:t>High </a:t>
                </a:r>
                <a:r>
                  <a:rPr lang="en-US" sz="1600" b="1" dirty="0">
                    <a:solidFill>
                      <a:srgbClr val="197418"/>
                    </a:solidFill>
                  </a:rPr>
                  <a:t>frame rates </a:t>
                </a:r>
                <a:r>
                  <a:rPr lang="en-US" sz="1600" dirty="0"/>
                  <a:t>(≥ kHz)</a:t>
                </a:r>
              </a:p>
              <a:p>
                <a:pPr marL="446088" lvl="1" indent="0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Large </a:t>
                </a:r>
                <a:r>
                  <a:rPr lang="en-US" sz="1600" b="1" dirty="0">
                    <a:solidFill>
                      <a:srgbClr val="197418"/>
                    </a:solidFill>
                  </a:rPr>
                  <a:t>dynamic range</a:t>
                </a:r>
                <a:br>
                  <a:rPr lang="en-US" sz="1600" dirty="0"/>
                </a:b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/>
                  <a:t> 10</a:t>
                </a:r>
                <a:r>
                  <a:rPr lang="en-US" sz="1600" baseline="30000" dirty="0"/>
                  <a:t>4</a:t>
                </a:r>
                <a:r>
                  <a:rPr lang="en-US" sz="1600" dirty="0"/>
                  <a:t>-10</a:t>
                </a:r>
                <a:r>
                  <a:rPr lang="en-US" sz="1600" baseline="30000" dirty="0"/>
                  <a:t>5</a:t>
                </a:r>
                <a:r>
                  <a:rPr lang="en-US" sz="1600" dirty="0"/>
                  <a:t> photons charge integrating, “unlimited” for photon counters)</a:t>
                </a:r>
              </a:p>
              <a:p>
                <a:pPr marL="446088" lvl="1" indent="0">
                  <a:spcBef>
                    <a:spcPts val="600"/>
                  </a:spcBef>
                  <a:buClr>
                    <a:srgbClr val="686868"/>
                  </a:buClr>
                  <a:buFont typeface="Symbol" panose="05050102010706020507" pitchFamily="18" charset="2"/>
                  <a:buNone/>
                </a:pPr>
                <a:r>
                  <a:rPr lang="en-US" sz="1600" dirty="0"/>
                  <a:t>Customizable </a:t>
                </a:r>
                <a:r>
                  <a:rPr lang="en-US" sz="1600" b="1" dirty="0">
                    <a:solidFill>
                      <a:srgbClr val="197418"/>
                    </a:solidFill>
                  </a:rPr>
                  <a:t>area</a:t>
                </a:r>
                <a:br>
                  <a:rPr lang="en-US" sz="1600" dirty="0"/>
                </a:br>
                <a:r>
                  <a:rPr lang="en-US" sz="1600" dirty="0"/>
                  <a:t>(e.g., 4 × 8 cm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 single module, </a:t>
                </a:r>
                <a:r>
                  <a:rPr lang="en-US" sz="1600" dirty="0" err="1"/>
                  <a:t>tileable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E38D42-185C-3CB4-B007-4A7B82C8D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74" y="1011775"/>
                <a:ext cx="3146949" cy="1356728"/>
              </a:xfrm>
              <a:prstGeom prst="rect">
                <a:avLst/>
              </a:prstGeom>
              <a:blipFill>
                <a:blip r:embed="rId4"/>
                <a:stretch>
                  <a:fillRect t="-4036" b="-7713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lus Sign 5">
            <a:extLst>
              <a:ext uri="{FF2B5EF4-FFF2-40B4-BE49-F238E27FC236}">
                <a16:creationId xmlns:a16="http://schemas.microsoft.com/office/drawing/2014/main" id="{2D03414C-BFB2-3F5B-0E07-B37A3EF6002E}"/>
              </a:ext>
            </a:extLst>
          </p:cNvPr>
          <p:cNvSpPr/>
          <p:nvPr/>
        </p:nvSpPr>
        <p:spPr bwMode="auto">
          <a:xfrm>
            <a:off x="5577789" y="1368467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1AC2D902-06EF-AABB-07ED-9326084E8AE1}"/>
              </a:ext>
            </a:extLst>
          </p:cNvPr>
          <p:cNvSpPr/>
          <p:nvPr/>
        </p:nvSpPr>
        <p:spPr bwMode="auto">
          <a:xfrm>
            <a:off x="5577789" y="1037637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01BFD963-ACC3-3A3B-CAF7-6FA50F9676F2}"/>
              </a:ext>
            </a:extLst>
          </p:cNvPr>
          <p:cNvSpPr/>
          <p:nvPr/>
        </p:nvSpPr>
        <p:spPr bwMode="auto">
          <a:xfrm>
            <a:off x="5577789" y="2517785"/>
            <a:ext cx="248276" cy="248276"/>
          </a:xfrm>
          <a:prstGeom prst="mathPlus">
            <a:avLst>
              <a:gd name="adj1" fmla="val 14631"/>
            </a:avLst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672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227A4A-4140-68C3-2222-3D95E953F5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FCF451-059F-883E-84BF-649B8CC2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resolve</a:t>
            </a:r>
            <a:r>
              <a:rPr lang="de-DE" dirty="0"/>
              <a:t> </a:t>
            </a:r>
            <a:r>
              <a:rPr lang="de-DE" dirty="0" err="1"/>
              <a:t>limitations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93BA5-9BD0-DE0F-EE9A-97E6BC5E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2" r="7512"/>
          <a:stretch/>
        </p:blipFill>
        <p:spPr>
          <a:xfrm>
            <a:off x="830126" y="1059582"/>
            <a:ext cx="4243624" cy="345638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2FFC164-C026-8385-89C2-003AB3CEAE32}"/>
              </a:ext>
            </a:extLst>
          </p:cNvPr>
          <p:cNvSpPr txBox="1">
            <a:spLocks/>
          </p:cNvSpPr>
          <p:nvPr/>
        </p:nvSpPr>
        <p:spPr>
          <a:xfrm>
            <a:off x="5498274" y="1011775"/>
            <a:ext cx="3146949" cy="13567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>
              <a:spcBef>
                <a:spcPts val="1200"/>
              </a:spcBef>
              <a:buClr>
                <a:srgbClr val="686868"/>
              </a:buClr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Current limitations</a:t>
            </a:r>
          </a:p>
          <a:p>
            <a:pPr marL="446088" lvl="1" indent="0">
              <a:spcBef>
                <a:spcPts val="600"/>
              </a:spcBef>
              <a:buClr>
                <a:srgbClr val="686868"/>
              </a:buClr>
              <a:buNone/>
            </a:pPr>
            <a:r>
              <a:rPr lang="en-US" sz="1600" dirty="0"/>
              <a:t>Readout </a:t>
            </a:r>
            <a:r>
              <a:rPr lang="en-US" sz="1600" b="1" dirty="0">
                <a:solidFill>
                  <a:srgbClr val="C00000"/>
                </a:solidFill>
              </a:rPr>
              <a:t>noise </a:t>
            </a:r>
            <a:r>
              <a:rPr lang="en-US" sz="1600" dirty="0"/>
              <a:t>(≥ 20 e</a:t>
            </a:r>
            <a:r>
              <a:rPr lang="en-US" sz="1600" baseline="30000" dirty="0"/>
              <a:t>-</a:t>
            </a:r>
            <a:r>
              <a:rPr lang="en-US" sz="1600" dirty="0"/>
              <a:t>)</a:t>
            </a:r>
          </a:p>
          <a:p>
            <a:pPr marL="446088" lvl="1" indent="0">
              <a:spcBef>
                <a:spcPts val="600"/>
              </a:spcBef>
              <a:buClr>
                <a:srgbClr val="686868"/>
              </a:buClr>
              <a:buFont typeface="Symbol" panose="05050102010706020507" pitchFamily="18" charset="2"/>
              <a:buNone/>
            </a:pPr>
            <a:r>
              <a:rPr lang="en-US" sz="1600" dirty="0"/>
              <a:t>Low </a:t>
            </a:r>
            <a:r>
              <a:rPr lang="en-US" sz="1600" b="1" dirty="0">
                <a:solidFill>
                  <a:srgbClr val="C00000"/>
                </a:solidFill>
              </a:rPr>
              <a:t>quantum efficiency </a:t>
            </a:r>
            <a:r>
              <a:rPr lang="en-US" sz="1600" dirty="0"/>
              <a:t>at soft X-ray energies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2AAC729-FC15-8E08-08A3-6B3CEB9CB413}"/>
              </a:ext>
            </a:extLst>
          </p:cNvPr>
          <p:cNvSpPr/>
          <p:nvPr/>
        </p:nvSpPr>
        <p:spPr bwMode="auto">
          <a:xfrm>
            <a:off x="5585105" y="1443253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DDE1FFC5-FA0E-E94A-C112-D5B9A3113AFA}"/>
              </a:ext>
            </a:extLst>
          </p:cNvPr>
          <p:cNvSpPr/>
          <p:nvPr/>
        </p:nvSpPr>
        <p:spPr bwMode="auto">
          <a:xfrm>
            <a:off x="5585105" y="1780553"/>
            <a:ext cx="248276" cy="121812"/>
          </a:xfrm>
          <a:prstGeom prst="mathMinus">
            <a:avLst>
              <a:gd name="adj1" fmla="val 30470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0645D2-945D-255D-A6C7-14C181EBB88C}"/>
              </a:ext>
            </a:extLst>
          </p:cNvPr>
          <p:cNvGrpSpPr/>
          <p:nvPr/>
        </p:nvGrpSpPr>
        <p:grpSpPr>
          <a:xfrm>
            <a:off x="5498274" y="3673897"/>
            <a:ext cx="3146949" cy="1514639"/>
            <a:chOff x="5498274" y="3295450"/>
            <a:chExt cx="3146949" cy="1514639"/>
          </a:xfrm>
        </p:grpSpPr>
        <p:sp>
          <p:nvSpPr>
            <p:cNvPr id="12" name="Rechteck: abgerundete Ecken 6">
              <a:extLst>
                <a:ext uri="{FF2B5EF4-FFF2-40B4-BE49-F238E27FC236}">
                  <a16:creationId xmlns:a16="http://schemas.microsoft.com/office/drawing/2014/main" id="{70AE949C-D0F4-A493-456C-D39D4E8E6DB3}"/>
                </a:ext>
              </a:extLst>
            </p:cNvPr>
            <p:cNvSpPr/>
            <p:nvPr/>
          </p:nvSpPr>
          <p:spPr bwMode="auto">
            <a:xfrm>
              <a:off x="5498274" y="3295450"/>
              <a:ext cx="3146949" cy="836276"/>
            </a:xfrm>
            <a:prstGeom prst="roundRect">
              <a:avLst>
                <a:gd name="adj" fmla="val 0"/>
              </a:avLst>
            </a:prstGeom>
            <a:solidFill>
              <a:srgbClr val="E5E5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F807F9E9-F595-A282-F3AF-D99F65B83F26}"/>
                </a:ext>
              </a:extLst>
            </p:cNvPr>
            <p:cNvSpPr txBox="1">
              <a:spLocks/>
            </p:cNvSpPr>
            <p:nvPr/>
          </p:nvSpPr>
          <p:spPr>
            <a:xfrm>
              <a:off x="5498274" y="3453361"/>
              <a:ext cx="3146949" cy="13567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46088" lvl="1" indent="0">
                <a:spcBef>
                  <a:spcPts val="600"/>
                </a:spcBef>
                <a:buClr>
                  <a:srgbClr val="686868"/>
                </a:buClr>
                <a:buNone/>
              </a:pPr>
              <a:r>
                <a:rPr lang="en-US" sz="1600" b="1" dirty="0"/>
                <a:t>We can optimize sensor and chip separately!</a:t>
              </a:r>
            </a:p>
          </p:txBody>
        </p:sp>
        <p:sp>
          <p:nvSpPr>
            <p:cNvPr id="15" name="Plus Sign 14">
              <a:extLst>
                <a:ext uri="{FF2B5EF4-FFF2-40B4-BE49-F238E27FC236}">
                  <a16:creationId xmlns:a16="http://schemas.microsoft.com/office/drawing/2014/main" id="{7904F758-22EA-E94C-48AF-696E1941F495}"/>
                </a:ext>
              </a:extLst>
            </p:cNvPr>
            <p:cNvSpPr/>
            <p:nvPr/>
          </p:nvSpPr>
          <p:spPr bwMode="auto">
            <a:xfrm>
              <a:off x="5585105" y="3468358"/>
              <a:ext cx="248276" cy="248276"/>
            </a:xfrm>
            <a:prstGeom prst="mathPlus">
              <a:avLst>
                <a:gd name="adj1" fmla="val 14631"/>
              </a:avLst>
            </a:prstGeom>
            <a:solidFill>
              <a:srgbClr val="19741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D32F807-73E1-8C52-49B0-7641BDBF1355}"/>
              </a:ext>
            </a:extLst>
          </p:cNvPr>
          <p:cNvSpPr/>
          <p:nvPr/>
        </p:nvSpPr>
        <p:spPr bwMode="auto">
          <a:xfrm>
            <a:off x="6715354" y="2419708"/>
            <a:ext cx="548640" cy="992912"/>
          </a:xfrm>
          <a:prstGeom prst="downArrow">
            <a:avLst/>
          </a:prstGeom>
          <a:gradFill>
            <a:gsLst>
              <a:gs pos="0">
                <a:srgbClr val="C00000"/>
              </a:gs>
              <a:gs pos="100000">
                <a:srgbClr val="197418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43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A02E71-5D8A-36B1-FB9B-1EA4F971C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JUNGFRAU –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, high </a:t>
            </a:r>
            <a:r>
              <a:rPr lang="de-DE" dirty="0" err="1"/>
              <a:t>dynamic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FCFFE-B9CC-EBC1-0BE0-16E3A66508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DC0787-78BC-14E9-8FF0-972ECC23D595}"/>
              </a:ext>
            </a:extLst>
          </p:cNvPr>
          <p:cNvGrpSpPr/>
          <p:nvPr/>
        </p:nvGrpSpPr>
        <p:grpSpPr>
          <a:xfrm>
            <a:off x="1892164" y="872334"/>
            <a:ext cx="5359671" cy="3255993"/>
            <a:chOff x="14540740" y="25164421"/>
            <a:chExt cx="8510409" cy="5170060"/>
          </a:xfrm>
        </p:grpSpPr>
        <p:pic>
          <p:nvPicPr>
            <p:cNvPr id="7" name="Google Shape;67;p15">
              <a:extLst>
                <a:ext uri="{FF2B5EF4-FFF2-40B4-BE49-F238E27FC236}">
                  <a16:creationId xmlns:a16="http://schemas.microsoft.com/office/drawing/2014/main" id="{22485206-DE09-47F2-0187-A7606B1CE48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40740" y="25164421"/>
              <a:ext cx="8510409" cy="5170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97573D-C4E5-C6F7-AA52-6C9C786A5DBA}"/>
                </a:ext>
              </a:extLst>
            </p:cNvPr>
            <p:cNvSpPr txBox="1"/>
            <p:nvPr/>
          </p:nvSpPr>
          <p:spPr>
            <a:xfrm>
              <a:off x="16789573" y="28587736"/>
              <a:ext cx="838389" cy="5589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b="1" kern="1000" spc="30">
                  <a:solidFill>
                    <a:srgbClr val="0433FF"/>
                  </a:solidFill>
                  <a:latin typeface="+mn-lt"/>
                  <a:cs typeface="Franklin Gothic Book"/>
                </a:rPr>
                <a:t>G0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0B4651-2129-896C-E41D-018BD0B14571}"/>
                </a:ext>
              </a:extLst>
            </p:cNvPr>
            <p:cNvSpPr txBox="1"/>
            <p:nvPr/>
          </p:nvSpPr>
          <p:spPr>
            <a:xfrm>
              <a:off x="16789576" y="27957770"/>
              <a:ext cx="838389" cy="5589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b="1" kern="1000" spc="30">
                  <a:solidFill>
                    <a:srgbClr val="539752"/>
                  </a:solidFill>
                  <a:latin typeface="+mn-lt"/>
                  <a:cs typeface="Franklin Gothic Book"/>
                </a:rPr>
                <a:t>G1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094DE-8520-6851-D23C-1082C4DF3DB9}"/>
                </a:ext>
              </a:extLst>
            </p:cNvPr>
            <p:cNvSpPr txBox="1"/>
            <p:nvPr/>
          </p:nvSpPr>
          <p:spPr>
            <a:xfrm>
              <a:off x="16789573" y="27327809"/>
              <a:ext cx="838389" cy="5589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b="1" kern="1000" spc="30">
                  <a:solidFill>
                    <a:srgbClr val="FF2600"/>
                  </a:solidFill>
                  <a:latin typeface="+mn-lt"/>
                  <a:cs typeface="Franklin Gothic Book"/>
                </a:rPr>
                <a:t>G2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8F7AEF-6CFB-5BAB-ADB5-7B6F60A75DDA}"/>
                </a:ext>
              </a:extLst>
            </p:cNvPr>
            <p:cNvSpPr/>
            <p:nvPr/>
          </p:nvSpPr>
          <p:spPr bwMode="auto">
            <a:xfrm>
              <a:off x="16664021" y="26832295"/>
              <a:ext cx="379921" cy="37992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B00AE6D-E385-B5E3-EDEF-7EEDEE96BE73}"/>
              </a:ext>
            </a:extLst>
          </p:cNvPr>
          <p:cNvSpPr txBox="1"/>
          <p:nvPr/>
        </p:nvSpPr>
        <p:spPr>
          <a:xfrm>
            <a:off x="3331560" y="959065"/>
            <a:ext cx="1418547" cy="2640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50" b="1" dirty="0">
                <a:latin typeface="+mn-lt"/>
                <a:ea typeface="+mn-ea"/>
                <a:cs typeface="+mn-cs"/>
              </a:rPr>
              <a:t>Charge </a:t>
            </a:r>
            <a:r>
              <a:rPr lang="de-DE" sz="1150" b="1" dirty="0" err="1">
                <a:latin typeface="+mn-lt"/>
                <a:ea typeface="+mn-ea"/>
                <a:cs typeface="+mn-cs"/>
              </a:rPr>
              <a:t>integrating</a:t>
            </a:r>
            <a:endParaRPr lang="de-DE" sz="1150" b="1" dirty="0">
              <a:latin typeface="+mn-lt"/>
              <a:ea typeface="+mn-ea"/>
              <a:cs typeface="+mn-cs"/>
            </a:endParaRP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50" dirty="0">
                <a:latin typeface="+mn-lt"/>
                <a:ea typeface="+mn-ea"/>
                <a:cs typeface="+mn-cs"/>
              </a:rPr>
              <a:t>75 x 75 µm</a:t>
            </a:r>
            <a:r>
              <a:rPr lang="de-DE" sz="1150" baseline="30000" dirty="0">
                <a:latin typeface="+mn-lt"/>
                <a:ea typeface="+mn-ea"/>
                <a:cs typeface="+mn-cs"/>
              </a:rPr>
              <a:t>2 </a:t>
            </a:r>
            <a:r>
              <a:rPr lang="de-DE" sz="1150" dirty="0" err="1">
                <a:latin typeface="+mn-lt"/>
                <a:ea typeface="+mn-ea"/>
                <a:cs typeface="+mn-cs"/>
              </a:rPr>
              <a:t>pixel</a:t>
            </a:r>
            <a:endParaRPr lang="en-US" sz="115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759C5B8-7885-22D6-A3C8-93FA075EE813}"/>
              </a:ext>
            </a:extLst>
          </p:cNvPr>
          <p:cNvSpPr txBox="1"/>
          <p:nvPr/>
        </p:nvSpPr>
        <p:spPr>
          <a:xfrm>
            <a:off x="6660232" y="3507854"/>
            <a:ext cx="2016224" cy="2640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dirty="0">
                <a:latin typeface="+mn-lt"/>
                <a:ea typeface="+mn-ea"/>
                <a:cs typeface="+mn-cs"/>
              </a:rPr>
              <a:t>max. </a:t>
            </a:r>
            <a:r>
              <a:rPr lang="de-DE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2.2 kHz </a:t>
            </a:r>
            <a:r>
              <a:rPr lang="de-DE" dirty="0">
                <a:latin typeface="+mn-lt"/>
                <a:ea typeface="+mn-ea"/>
                <a:cs typeface="+mn-cs"/>
              </a:rPr>
              <a:t>frame rate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dirty="0" err="1">
                <a:latin typeface="+mn-lt"/>
                <a:ea typeface="+mn-ea"/>
                <a:cs typeface="+mn-cs"/>
              </a:rPr>
              <a:t>for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continuos</a:t>
            </a:r>
            <a:r>
              <a:rPr lang="de-DE" dirty="0">
                <a:latin typeface="+mn-lt"/>
                <a:ea typeface="+mn-ea"/>
                <a:cs typeface="+mn-cs"/>
              </a:rPr>
              <a:t> </a:t>
            </a:r>
            <a:r>
              <a:rPr lang="de-DE" dirty="0" err="1">
                <a:latin typeface="+mn-lt"/>
                <a:ea typeface="+mn-ea"/>
                <a:cs typeface="+mn-cs"/>
              </a:rPr>
              <a:t>readout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5FBE2B07-7BBF-A4C8-31E3-0313A19B2FAD}"/>
              </a:ext>
            </a:extLst>
          </p:cNvPr>
          <p:cNvCxnSpPr>
            <a:cxnSpLocks/>
          </p:cNvCxnSpPr>
          <p:nvPr/>
        </p:nvCxnSpPr>
        <p:spPr bwMode="auto">
          <a:xfrm>
            <a:off x="5652120" y="3651870"/>
            <a:ext cx="864096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1">
            <a:extLst>
              <a:ext uri="{FF2B5EF4-FFF2-40B4-BE49-F238E27FC236}">
                <a16:creationId xmlns:a16="http://schemas.microsoft.com/office/drawing/2014/main" id="{55A4EFA9-3323-DC95-D21E-78BDC5FFDEF9}"/>
              </a:ext>
            </a:extLst>
          </p:cNvPr>
          <p:cNvSpPr txBox="1"/>
          <p:nvPr/>
        </p:nvSpPr>
        <p:spPr>
          <a:xfrm>
            <a:off x="7203696" y="2182751"/>
            <a:ext cx="1110631" cy="1105542"/>
          </a:xfrm>
          <a:prstGeom prst="rect">
            <a:avLst/>
          </a:prstGeom>
          <a:noFill/>
          <a:ln w="12700">
            <a:noFill/>
          </a:ln>
        </p:spPr>
        <p:txBody>
          <a:bodyPr wrap="square" lIns="72000" tIns="0" rIns="7200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50" b="1" dirty="0">
                <a:latin typeface="+mn-lt"/>
                <a:ea typeface="+mn-ea"/>
                <a:cs typeface="+mn-cs"/>
              </a:rPr>
              <a:t>Noise </a:t>
            </a:r>
            <a:r>
              <a:rPr lang="de-DE" sz="1150" b="1" dirty="0" err="1">
                <a:latin typeface="+mn-lt"/>
                <a:ea typeface="+mn-ea"/>
                <a:cs typeface="+mn-cs"/>
              </a:rPr>
              <a:t>below</a:t>
            </a:r>
            <a:r>
              <a:rPr lang="de-DE" sz="1150" b="1" dirty="0">
                <a:latin typeface="+mn-lt"/>
                <a:ea typeface="+mn-ea"/>
                <a:cs typeface="+mn-cs"/>
              </a:rPr>
              <a:t> Poisson </a:t>
            </a:r>
            <a:r>
              <a:rPr lang="de-DE" sz="1150" b="1" dirty="0" err="1">
                <a:latin typeface="+mn-lt"/>
                <a:ea typeface="+mn-ea"/>
                <a:cs typeface="+mn-cs"/>
              </a:rPr>
              <a:t>limit</a:t>
            </a:r>
            <a:r>
              <a:rPr lang="de-DE" sz="1150" b="1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over</a:t>
            </a:r>
            <a:r>
              <a:rPr lang="de-DE" sz="1150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the</a:t>
            </a:r>
            <a:r>
              <a:rPr lang="de-DE" sz="1150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full</a:t>
            </a:r>
            <a:r>
              <a:rPr lang="de-DE" sz="1150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dynamic</a:t>
            </a:r>
            <a:r>
              <a:rPr lang="de-DE" sz="1150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range</a:t>
            </a:r>
            <a:endParaRPr lang="en-US" sz="1150" dirty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2F6B3-1883-1820-7901-A160FBAF0B79}"/>
              </a:ext>
            </a:extLst>
          </p:cNvPr>
          <p:cNvSpPr txBox="1"/>
          <p:nvPr/>
        </p:nvSpPr>
        <p:spPr>
          <a:xfrm>
            <a:off x="5658383" y="1525061"/>
            <a:ext cx="13307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 12 keV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CB8B73-7424-FBD0-23EC-DC51819C629D}"/>
              </a:ext>
            </a:extLst>
          </p:cNvPr>
          <p:cNvGrpSpPr/>
          <p:nvPr/>
        </p:nvGrpSpPr>
        <p:grpSpPr>
          <a:xfrm>
            <a:off x="210039" y="2424458"/>
            <a:ext cx="2237204" cy="2557067"/>
            <a:chOff x="210039" y="2424458"/>
            <a:chExt cx="2237204" cy="2557067"/>
          </a:xfrm>
        </p:grpSpPr>
        <p:grpSp>
          <p:nvGrpSpPr>
            <p:cNvPr id="19" name="Gruppieren 11">
              <a:extLst>
                <a:ext uri="{FF2B5EF4-FFF2-40B4-BE49-F238E27FC236}">
                  <a16:creationId xmlns:a16="http://schemas.microsoft.com/office/drawing/2014/main" id="{70C8A9E8-A53E-BE96-1795-DCD7D5E68BD2}"/>
                </a:ext>
              </a:extLst>
            </p:cNvPr>
            <p:cNvGrpSpPr/>
            <p:nvPr/>
          </p:nvGrpSpPr>
          <p:grpSpPr>
            <a:xfrm>
              <a:off x="210039" y="2799982"/>
              <a:ext cx="2237204" cy="2181543"/>
              <a:chOff x="5406231" y="1711134"/>
              <a:chExt cx="3295612" cy="3213618"/>
            </a:xfrm>
          </p:grpSpPr>
          <p:pic>
            <p:nvPicPr>
              <p:cNvPr id="20" name="Picture 2" descr="image.png">
                <a:extLst>
                  <a:ext uri="{FF2B5EF4-FFF2-40B4-BE49-F238E27FC236}">
                    <a16:creationId xmlns:a16="http://schemas.microsoft.com/office/drawing/2014/main" id="{0472E7BE-7021-B7DE-68C9-86C2B36D8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231" y="1711134"/>
                <a:ext cx="3295612" cy="32136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3C317E86-D9BB-274E-E859-CB39D298E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579" y="2468916"/>
                <a:ext cx="511396" cy="195162"/>
              </a:xfrm>
              <a:prstGeom prst="ellipse">
                <a:avLst/>
              </a:prstGeom>
              <a:noFill/>
              <a:ln w="36720" cap="flat" cmpd="sng">
                <a:solidFill>
                  <a:srgbClr val="C5000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20" rIns="45720" anchor="ctr"/>
              <a:lstStyle>
                <a:lvl1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4572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144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3716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288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>
                  <a:lnSpc>
                    <a:spcPct val="93000"/>
                  </a:lnSpc>
                  <a:spcBef>
                    <a:spcPct val="0"/>
                  </a:spcBef>
                </a:pPr>
                <a:endParaRPr lang="de-DE" altLang="de-DE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AutoShape 7">
                <a:extLst>
                  <a:ext uri="{FF2B5EF4-FFF2-40B4-BE49-F238E27FC236}">
                    <a16:creationId xmlns:a16="http://schemas.microsoft.com/office/drawing/2014/main" id="{8461F7FB-5B5D-FC06-A8F8-05B4C7F9949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7296930" y="2624244"/>
                <a:ext cx="738664" cy="816313"/>
              </a:xfrm>
              <a:custGeom>
                <a:avLst/>
                <a:gdLst>
                  <a:gd name="T0" fmla="+- 0 12404 3209"/>
                  <a:gd name="T1" fmla="*/ T0 w 18391"/>
                  <a:gd name="T2" fmla="*/ 10800 h 21600"/>
                  <a:gd name="T3" fmla="+- 0 12404 3209"/>
                  <a:gd name="T4" fmla="*/ T3 w 18391"/>
                  <a:gd name="T5" fmla="*/ 10800 h 21600"/>
                  <a:gd name="T6" fmla="+- 0 12404 3209"/>
                  <a:gd name="T7" fmla="*/ T6 w 18391"/>
                  <a:gd name="T8" fmla="*/ 10800 h 21600"/>
                  <a:gd name="T9" fmla="+- 0 12404 3209"/>
                  <a:gd name="T10" fmla="*/ T9 w 18391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8391" h="21600">
                    <a:moveTo>
                      <a:pt x="18391" y="21600"/>
                    </a:moveTo>
                    <a:cubicBezTo>
                      <a:pt x="-3209" y="20679"/>
                      <a:pt x="195" y="0"/>
                      <a:pt x="195" y="0"/>
                    </a:cubicBezTo>
                  </a:path>
                </a:pathLst>
              </a:custGeom>
              <a:noFill/>
              <a:ln w="50800" cap="flat" cmpd="sng">
                <a:solidFill>
                  <a:srgbClr val="C50006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20" rIns="45720"/>
              <a:lstStyle>
                <a:lvl1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defTabSz="457200"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4572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9144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13716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1828800" indent="1827213" defTabSz="457200" fontAlgn="base" hangingPunct="0">
                  <a:spcBef>
                    <a:spcPts val="90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>
                  <a:lnSpc>
                    <a:spcPct val="93000"/>
                  </a:lnSpc>
                  <a:spcBef>
                    <a:spcPct val="0"/>
                  </a:spcBef>
                </a:pPr>
                <a:endParaRPr lang="de-DE" altLang="de-DE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TextBox 25">
                <a:extLst>
                  <a:ext uri="{FF2B5EF4-FFF2-40B4-BE49-F238E27FC236}">
                    <a16:creationId xmlns:a16="http://schemas.microsoft.com/office/drawing/2014/main" id="{343BD97C-BE33-CC77-B90E-677FEA6A529C}"/>
                  </a:ext>
                </a:extLst>
              </p:cNvPr>
              <p:cNvSpPr txBox="1"/>
              <p:nvPr/>
            </p:nvSpPr>
            <p:spPr>
              <a:xfrm>
                <a:off x="6717800" y="3488233"/>
                <a:ext cx="1617876" cy="5230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de-DE" sz="1000" b="1" kern="1000" spc="30" dirty="0">
                    <a:solidFill>
                      <a:srgbClr val="C00000"/>
                    </a:solidFill>
                    <a:latin typeface="+mn-lt"/>
                    <a:cs typeface="Franklin Gothic Book"/>
                  </a:rPr>
                  <a:t>34 e</a:t>
                </a:r>
                <a:r>
                  <a:rPr lang="de-DE" sz="1000" b="1" kern="1000" spc="30" baseline="30000" dirty="0">
                    <a:solidFill>
                      <a:srgbClr val="C00000"/>
                    </a:solidFill>
                    <a:latin typeface="+mn-lt"/>
                    <a:cs typeface="Franklin Gothic Book"/>
                  </a:rPr>
                  <a:t>-</a:t>
                </a:r>
                <a:r>
                  <a:rPr lang="de-DE" sz="1000" b="1" kern="1000" spc="30" dirty="0">
                    <a:solidFill>
                      <a:srgbClr val="C00000"/>
                    </a:solidFill>
                    <a:latin typeface="+mn-lt"/>
                    <a:cs typeface="Franklin Gothic Book"/>
                  </a:rPr>
                  <a:t> </a:t>
                </a:r>
                <a:r>
                  <a:rPr lang="de-DE" sz="1000" b="1" kern="1000" spc="30" dirty="0" err="1">
                    <a:solidFill>
                      <a:srgbClr val="C00000"/>
                    </a:solidFill>
                    <a:latin typeface="+mn-lt"/>
                    <a:cs typeface="Franklin Gothic Book"/>
                  </a:rPr>
                  <a:t>r.m.s</a:t>
                </a:r>
                <a:r>
                  <a:rPr lang="de-DE" sz="1000" kern="1000" spc="30" dirty="0">
                    <a:latin typeface="+mn-lt"/>
                    <a:cs typeface="Franklin Gothic Book"/>
                  </a:rPr>
                  <a:t> ENC (was 52 e</a:t>
                </a:r>
                <a:r>
                  <a:rPr lang="de-DE" sz="1000" kern="1000" spc="30" baseline="30000" dirty="0">
                    <a:latin typeface="+mn-lt"/>
                    <a:cs typeface="Franklin Gothic Book"/>
                  </a:rPr>
                  <a:t>-</a:t>
                </a:r>
                <a:r>
                  <a:rPr lang="de-DE" sz="1000" kern="1000" spc="30" dirty="0">
                    <a:latin typeface="+mn-lt"/>
                    <a:cs typeface="Franklin Gothic Book"/>
                  </a:rPr>
                  <a:t> in JF1.0)</a:t>
                </a:r>
                <a:endParaRPr lang="de-CH" sz="1000" kern="1000" spc="30" dirty="0">
                  <a:latin typeface="+mn-lt"/>
                  <a:cs typeface="Franklin Gothic Book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B06A08-2386-0F1A-3E0D-A47825DBA08C}"/>
                </a:ext>
              </a:extLst>
            </p:cNvPr>
            <p:cNvSpPr txBox="1"/>
            <p:nvPr/>
          </p:nvSpPr>
          <p:spPr>
            <a:xfrm>
              <a:off x="233106" y="2424458"/>
              <a:ext cx="1933391" cy="4621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200"/>
                </a:spcBef>
                <a:buClr>
                  <a:srgbClr val="848484"/>
                </a:buClr>
              </a:pP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Low-noise ASIC version JUNGFRAU 1.1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B6185E-D436-0105-E364-4AE68320CAB2}"/>
              </a:ext>
            </a:extLst>
          </p:cNvPr>
          <p:cNvGrpSpPr/>
          <p:nvPr/>
        </p:nvGrpSpPr>
        <p:grpSpPr>
          <a:xfrm>
            <a:off x="2377266" y="4462972"/>
            <a:ext cx="3024336" cy="264086"/>
            <a:chOff x="2377266" y="4462972"/>
            <a:chExt cx="3024336" cy="264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9AE50886-DF04-9787-AB94-AD58A84A8C70}"/>
                    </a:ext>
                  </a:extLst>
                </p:cNvPr>
                <p:cNvSpPr txBox="1"/>
                <p:nvPr/>
              </p:nvSpPr>
              <p:spPr>
                <a:xfrm>
                  <a:off x="3385378" y="4462972"/>
                  <a:ext cx="2016224" cy="2640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 marL="1793875" indent="-1793875" eaLnBrk="1" hangingPunct="1">
                    <a:lnSpc>
                      <a:spcPct val="110000"/>
                    </a:lnSpc>
                    <a:spcBef>
                      <a:spcPct val="0"/>
                    </a:spcBef>
                    <a:buClr>
                      <a:srgbClr val="000000"/>
                    </a:buClr>
                  </a:pPr>
                  <a:r>
                    <a:rPr lang="de-DE" b="1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SNR </a:t>
                  </a:r>
                  <a14:m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~</m:t>
                      </m:r>
                    </m:oMath>
                  </a14:m>
                  <a:r>
                    <a:rPr lang="de-DE" b="1" dirty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rPr>
                    <a:t> 10 @ 1.2 keV 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(</a:t>
                  </a: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detection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 </a:t>
                  </a: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limit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 </a:t>
                  </a: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for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 JUNGFRAU </a:t>
                  </a: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with</a:t>
                  </a:r>
                  <a:br>
                    <a:rPr lang="de-DE" dirty="0">
                      <a:latin typeface="+mn-lt"/>
                      <a:ea typeface="+mn-ea"/>
                      <a:cs typeface="+mn-cs"/>
                    </a:rPr>
                  </a:b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standard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 </a:t>
                  </a:r>
                  <a:r>
                    <a:rPr lang="de-DE" dirty="0" err="1">
                      <a:latin typeface="+mn-lt"/>
                      <a:ea typeface="+mn-ea"/>
                      <a:cs typeface="+mn-cs"/>
                    </a:rPr>
                    <a:t>sensors</a:t>
                  </a:r>
                  <a:r>
                    <a:rPr lang="de-DE" dirty="0">
                      <a:latin typeface="+mn-lt"/>
                      <a:ea typeface="+mn-ea"/>
                      <a:cs typeface="+mn-cs"/>
                    </a:rPr>
                    <a:t>)</a:t>
                  </a:r>
                  <a:endParaRPr lang="en-US" dirty="0"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9AE50886-DF04-9787-AB94-AD58A84A8C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5378" y="4462972"/>
                  <a:ext cx="2016224" cy="264086"/>
                </a:xfrm>
                <a:prstGeom prst="rect">
                  <a:avLst/>
                </a:prstGeom>
                <a:blipFill>
                  <a:blip r:embed="rId5"/>
                  <a:stretch>
                    <a:fillRect l="-6042" t="-18605" r="-136254" b="-148837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38">
              <a:extLst>
                <a:ext uri="{FF2B5EF4-FFF2-40B4-BE49-F238E27FC236}">
                  <a16:creationId xmlns:a16="http://schemas.microsoft.com/office/drawing/2014/main" id="{46710D31-F385-A843-A9DA-37C19BBE0D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77266" y="4606988"/>
              <a:ext cx="864096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5000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A878A59-A711-7A5B-DFE6-5F3DE50898B1}"/>
              </a:ext>
            </a:extLst>
          </p:cNvPr>
          <p:cNvSpPr txBox="1"/>
          <p:nvPr/>
        </p:nvSpPr>
        <p:spPr>
          <a:xfrm>
            <a:off x="3550068" y="2063198"/>
            <a:ext cx="1418547" cy="2640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150" dirty="0">
                <a:latin typeface="+mn-lt"/>
                <a:ea typeface="+mn-ea"/>
                <a:cs typeface="+mn-cs"/>
              </a:rPr>
              <a:t>Dynamic </a:t>
            </a:r>
            <a:r>
              <a:rPr lang="de-DE" sz="1150" dirty="0" err="1">
                <a:latin typeface="+mn-lt"/>
                <a:ea typeface="+mn-ea"/>
                <a:cs typeface="+mn-cs"/>
              </a:rPr>
              <a:t>gain</a:t>
            </a:r>
            <a:r>
              <a:rPr lang="de-DE" sz="1150" dirty="0">
                <a:latin typeface="+mn-lt"/>
                <a:ea typeface="+mn-ea"/>
                <a:cs typeface="+mn-cs"/>
              </a:rPr>
              <a:t> </a:t>
            </a:r>
            <a:r>
              <a:rPr lang="de-DE" sz="1150" dirty="0" err="1">
                <a:latin typeface="+mn-lt"/>
                <a:ea typeface="+mn-ea"/>
                <a:cs typeface="+mn-cs"/>
              </a:rPr>
              <a:t>switching</a:t>
            </a:r>
            <a:endParaRPr lang="en-US" sz="1150" dirty="0">
              <a:latin typeface="+mn-lt"/>
              <a:ea typeface="+mn-ea"/>
              <a:cs typeface="+mn-cs"/>
            </a:endParaRPr>
          </a:p>
        </p:txBody>
      </p:sp>
      <p:pic>
        <p:nvPicPr>
          <p:cNvPr id="33" name="Grafik 8" descr="Ein Bild, das Natur, draußen, Schnee, Himmel enthält.&#10;&#10;Automatisch generierte Beschreibung">
            <a:extLst>
              <a:ext uri="{FF2B5EF4-FFF2-40B4-BE49-F238E27FC236}">
                <a16:creationId xmlns:a16="http://schemas.microsoft.com/office/drawing/2014/main" id="{9E565940-E209-7E94-AD40-70DF9A0E1A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01" b="27998"/>
          <a:stretch/>
        </p:blipFill>
        <p:spPr>
          <a:xfrm>
            <a:off x="568353" y="1059806"/>
            <a:ext cx="1090224" cy="862919"/>
          </a:xfrm>
          <a:prstGeom prst="roundRect">
            <a:avLst>
              <a:gd name="adj" fmla="val 0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F5F9CBC8-020E-D737-5F4A-3375A94D2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9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18"/>
          <a:stretch/>
        </p:blipFill>
        <p:spPr>
          <a:xfrm>
            <a:off x="6765830" y="649447"/>
            <a:ext cx="2016224" cy="1242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37E9590-B683-522B-4331-706C5BBD97AA}"/>
              </a:ext>
            </a:extLst>
          </p:cNvPr>
          <p:cNvSpPr txBox="1"/>
          <p:nvPr/>
        </p:nvSpPr>
        <p:spPr>
          <a:xfrm>
            <a:off x="564176" y="1952950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Jungfrau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mountain</a:t>
            </a:r>
            <a:endParaRPr lang="en-US" sz="105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A94315-18A9-C7B8-7C9A-564474834055}"/>
              </a:ext>
            </a:extLst>
          </p:cNvPr>
          <p:cNvSpPr txBox="1"/>
          <p:nvPr/>
        </p:nvSpPr>
        <p:spPr>
          <a:xfrm>
            <a:off x="7205316" y="1921791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Wire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bonded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ASIC</a:t>
            </a:r>
            <a:endParaRPr lang="en-US" sz="105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E49A42-03D2-6891-11C4-B5B39215B144}"/>
              </a:ext>
            </a:extLst>
          </p:cNvPr>
          <p:cNvCxnSpPr>
            <a:cxnSpLocks/>
          </p:cNvCxnSpPr>
          <p:nvPr/>
        </p:nvCxnSpPr>
        <p:spPr bwMode="auto">
          <a:xfrm flipH="1">
            <a:off x="4956695" y="1174599"/>
            <a:ext cx="2032404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50006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2F602D2A-4B24-AF6C-111B-1B4868E69480}"/>
              </a:ext>
            </a:extLst>
          </p:cNvPr>
          <p:cNvSpPr/>
          <p:nvPr/>
        </p:nvSpPr>
        <p:spPr bwMode="auto">
          <a:xfrm>
            <a:off x="6989099" y="1135706"/>
            <a:ext cx="74996" cy="74996"/>
          </a:xfrm>
          <a:prstGeom prst="ellipse">
            <a:avLst/>
          </a:prstGeom>
          <a:noFill/>
          <a:ln w="25400" cap="flat" cmpd="sng" algn="ctr">
            <a:solidFill>
              <a:srgbClr val="C50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C08946-9C51-D28F-E99C-8F0D9B312771}"/>
              </a:ext>
            </a:extLst>
          </p:cNvPr>
          <p:cNvSpPr txBox="1"/>
          <p:nvPr/>
        </p:nvSpPr>
        <p:spPr>
          <a:xfrm>
            <a:off x="74464" y="490041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A.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Mozzanica</a:t>
            </a:r>
            <a:endParaRPr lang="en-US" sz="12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44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A93E4E2C-D4FF-0022-58A0-7EA0C6DF4B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74131" y="1096481"/>
            <a:ext cx="4679950" cy="3509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D7829A-03CC-77B2-1A45-52DE778A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improves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efficiency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49AF-59F7-FAA1-3E66-8D46BB57DC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D50D007-4C88-3263-69E0-8256D9C939EA}"/>
              </a:ext>
            </a:extLst>
          </p:cNvPr>
          <p:cNvSpPr txBox="1">
            <a:spLocks/>
          </p:cNvSpPr>
          <p:nvPr/>
        </p:nvSpPr>
        <p:spPr>
          <a:xfrm>
            <a:off x="1039128" y="3863034"/>
            <a:ext cx="1421148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rgbClr val="2CA02C"/>
                </a:solidFill>
              </a:rPr>
              <a:t>Std. </a:t>
            </a:r>
            <a:r>
              <a:rPr lang="de-DE" sz="1400" b="1" dirty="0" err="1">
                <a:solidFill>
                  <a:srgbClr val="2CA02C"/>
                </a:solidFill>
              </a:rPr>
              <a:t>sensor</a:t>
            </a:r>
            <a:endParaRPr lang="de-DE" sz="1400" b="1" dirty="0">
              <a:solidFill>
                <a:srgbClr val="2CA02C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0D6D042-1D67-2054-E4B5-7AE82416504E}"/>
              </a:ext>
            </a:extLst>
          </p:cNvPr>
          <p:cNvSpPr txBox="1">
            <a:spLocks/>
          </p:cNvSpPr>
          <p:nvPr/>
        </p:nvSpPr>
        <p:spPr>
          <a:xfrm>
            <a:off x="1039128" y="3214323"/>
            <a:ext cx="1421148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rgbClr val="1F77B4"/>
                </a:solidFill>
              </a:rPr>
              <a:t>Al/Si interface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D8B8A06-2795-4798-8BB8-65C2890CB29E}"/>
              </a:ext>
            </a:extLst>
          </p:cNvPr>
          <p:cNvSpPr txBox="1">
            <a:spLocks/>
          </p:cNvSpPr>
          <p:nvPr/>
        </p:nvSpPr>
        <p:spPr>
          <a:xfrm>
            <a:off x="1039128" y="1990016"/>
            <a:ext cx="1421148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400" b="1" dirty="0" err="1">
                <a:solidFill>
                  <a:srgbClr val="E377C2"/>
                </a:solidFill>
              </a:rPr>
              <a:t>Passivated</a:t>
            </a:r>
            <a:r>
              <a:rPr lang="de-DE" sz="1400" b="1" dirty="0">
                <a:solidFill>
                  <a:srgbClr val="E377C2"/>
                </a:solidFill>
              </a:rPr>
              <a:t> interface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F0D27C0-EAD6-EBC1-1C98-022B46C3D54C}"/>
              </a:ext>
            </a:extLst>
          </p:cNvPr>
          <p:cNvSpPr txBox="1">
            <a:spLocks/>
          </p:cNvSpPr>
          <p:nvPr/>
        </p:nvSpPr>
        <p:spPr>
          <a:xfrm>
            <a:off x="1034256" y="1439851"/>
            <a:ext cx="1421148" cy="28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 err="1">
                <a:solidFill>
                  <a:srgbClr val="9467BD"/>
                </a:solidFill>
              </a:rPr>
              <a:t>Thin</a:t>
            </a:r>
            <a:r>
              <a:rPr lang="de-DE" sz="1400" b="1" dirty="0">
                <a:solidFill>
                  <a:srgbClr val="9467BD"/>
                </a:solidFill>
              </a:rPr>
              <a:t> </a:t>
            </a:r>
            <a:r>
              <a:rPr lang="de-DE" sz="1400" b="1" dirty="0" err="1">
                <a:solidFill>
                  <a:srgbClr val="9467BD"/>
                </a:solidFill>
              </a:rPr>
              <a:t>passivation</a:t>
            </a:r>
            <a:endParaRPr lang="de-DE" sz="1400" b="1" dirty="0">
              <a:solidFill>
                <a:srgbClr val="9467BD"/>
              </a:solidFill>
            </a:endParaRPr>
          </a:p>
        </p:txBody>
      </p:sp>
      <p:cxnSp>
        <p:nvCxnSpPr>
          <p:cNvPr id="11" name="Gerade Verbindung mit Pfeil 17">
            <a:extLst>
              <a:ext uri="{FF2B5EF4-FFF2-40B4-BE49-F238E27FC236}">
                <a16:creationId xmlns:a16="http://schemas.microsoft.com/office/drawing/2014/main" id="{9B2C5F99-1BE0-0D10-A3F7-712DB2056147}"/>
              </a:ext>
            </a:extLst>
          </p:cNvPr>
          <p:cNvCxnSpPr>
            <a:cxnSpLocks/>
          </p:cNvCxnSpPr>
          <p:nvPr/>
        </p:nvCxnSpPr>
        <p:spPr bwMode="auto">
          <a:xfrm>
            <a:off x="1905554" y="4007174"/>
            <a:ext cx="156530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2CA02C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" name="Gerade Verbindung mit Pfeil 18">
            <a:extLst>
              <a:ext uri="{FF2B5EF4-FFF2-40B4-BE49-F238E27FC236}">
                <a16:creationId xmlns:a16="http://schemas.microsoft.com/office/drawing/2014/main" id="{5EE283F6-9694-A23F-F9D4-AA316D39AB59}"/>
              </a:ext>
            </a:extLst>
          </p:cNvPr>
          <p:cNvCxnSpPr>
            <a:cxnSpLocks/>
          </p:cNvCxnSpPr>
          <p:nvPr/>
        </p:nvCxnSpPr>
        <p:spPr bwMode="auto">
          <a:xfrm>
            <a:off x="2124549" y="3358463"/>
            <a:ext cx="139782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1F77B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Gerade Verbindung mit Pfeil 19">
            <a:extLst>
              <a:ext uri="{FF2B5EF4-FFF2-40B4-BE49-F238E27FC236}">
                <a16:creationId xmlns:a16="http://schemas.microsoft.com/office/drawing/2014/main" id="{411146CA-B559-6D89-BABD-5CC08905E339}"/>
              </a:ext>
            </a:extLst>
          </p:cNvPr>
          <p:cNvCxnSpPr>
            <a:cxnSpLocks/>
          </p:cNvCxnSpPr>
          <p:nvPr/>
        </p:nvCxnSpPr>
        <p:spPr bwMode="auto">
          <a:xfrm>
            <a:off x="1867029" y="2205703"/>
            <a:ext cx="160382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E377C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Gerade Verbindung mit Pfeil 20">
            <a:extLst>
              <a:ext uri="{FF2B5EF4-FFF2-40B4-BE49-F238E27FC236}">
                <a16:creationId xmlns:a16="http://schemas.microsoft.com/office/drawing/2014/main" id="{D689AA0F-58ED-2DE3-AEAE-D1D9BB5FE04C}"/>
              </a:ext>
            </a:extLst>
          </p:cNvPr>
          <p:cNvCxnSpPr>
            <a:cxnSpLocks/>
          </p:cNvCxnSpPr>
          <p:nvPr/>
        </p:nvCxnSpPr>
        <p:spPr bwMode="auto">
          <a:xfrm>
            <a:off x="2290741" y="1567429"/>
            <a:ext cx="85681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9467BD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2" name="Textfeld 47">
            <a:extLst>
              <a:ext uri="{FF2B5EF4-FFF2-40B4-BE49-F238E27FC236}">
                <a16:creationId xmlns:a16="http://schemas.microsoft.com/office/drawing/2014/main" id="{CA360895-787F-D406-F76E-025BE0857BDF}"/>
              </a:ext>
            </a:extLst>
          </p:cNvPr>
          <p:cNvSpPr txBox="1"/>
          <p:nvPr/>
        </p:nvSpPr>
        <p:spPr>
          <a:xfrm>
            <a:off x="4594581" y="971552"/>
            <a:ext cx="2886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M.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Carulla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 et al 2024 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Sensors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 24, 942</a:t>
            </a:r>
            <a:endParaRPr lang="de-CH" sz="1200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B0D16B-2918-01B6-8010-C7278D8084EA}"/>
              </a:ext>
            </a:extLst>
          </p:cNvPr>
          <p:cNvGrpSpPr/>
          <p:nvPr/>
        </p:nvGrpSpPr>
        <p:grpSpPr>
          <a:xfrm>
            <a:off x="3308764" y="1893633"/>
            <a:ext cx="3504367" cy="912421"/>
            <a:chOff x="3308764" y="1893633"/>
            <a:chExt cx="3504367" cy="91242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7E46F24-4B09-3393-734D-F61D4655D1C6}"/>
                </a:ext>
              </a:extLst>
            </p:cNvPr>
            <p:cNvSpPr/>
            <p:nvPr/>
          </p:nvSpPr>
          <p:spPr bwMode="auto">
            <a:xfrm>
              <a:off x="3308764" y="2243040"/>
              <a:ext cx="213608" cy="213608"/>
            </a:xfrm>
            <a:prstGeom prst="ellipse">
              <a:avLst/>
            </a:prstGeom>
            <a:noFill/>
            <a:ln w="25400" cap="flat" cmpd="sng" algn="ctr">
              <a:solidFill>
                <a:srgbClr val="C5000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5" name="Straight Arrow Connector 38">
              <a:extLst>
                <a:ext uri="{FF2B5EF4-FFF2-40B4-BE49-F238E27FC236}">
                  <a16:creationId xmlns:a16="http://schemas.microsoft.com/office/drawing/2014/main" id="{C8FE5136-DA07-17A5-17E9-AB3F4FB386D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36577" y="2351103"/>
              <a:ext cx="864096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5CAE5F3B-082A-04FC-964A-640FD6B8B4EF}"/>
                </a:ext>
              </a:extLst>
            </p:cNvPr>
            <p:cNvSpPr txBox="1"/>
            <p:nvPr/>
          </p:nvSpPr>
          <p:spPr>
            <a:xfrm>
              <a:off x="4614528" y="1893633"/>
              <a:ext cx="2198603" cy="912421"/>
            </a:xfrm>
            <a:prstGeom prst="rect">
              <a:avLst/>
            </a:prstGeom>
            <a:solidFill>
              <a:srgbClr val="E5E5E5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108000" tIns="36000" rIns="72000" bIns="72000" rtlCol="0" anchor="ctr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b="1" dirty="0">
                  <a:solidFill>
                    <a:srgbClr val="C00000"/>
                  </a:solidFill>
                  <a:latin typeface="+mn-lt"/>
                  <a:ea typeface="+mn-ea"/>
                  <a:cs typeface="+mn-cs"/>
                </a:rPr>
                <a:t>62% at 250 eV: </a:t>
              </a:r>
              <a:r>
                <a:rPr lang="de-DE" sz="1400" dirty="0" err="1">
                  <a:latin typeface="+mn-lt"/>
                  <a:ea typeface="+mn-ea"/>
                  <a:cs typeface="+mn-cs"/>
                </a:rPr>
                <a:t>comparable</a:t>
              </a:r>
              <a:r>
                <a:rPr lang="de-DE" sz="1400" dirty="0">
                  <a:latin typeface="+mn-lt"/>
                  <a:ea typeface="+mn-ea"/>
                  <a:cs typeface="+mn-cs"/>
                </a:rPr>
                <a:t> </a:t>
              </a:r>
              <a:r>
                <a:rPr lang="de-DE" sz="1400" dirty="0" err="1">
                  <a:latin typeface="+mn-lt"/>
                  <a:ea typeface="+mn-ea"/>
                  <a:cs typeface="+mn-cs"/>
                </a:rPr>
                <a:t>to</a:t>
              </a:r>
              <a:r>
                <a:rPr lang="de-DE" sz="1400" dirty="0">
                  <a:latin typeface="+mn-lt"/>
                  <a:ea typeface="+mn-ea"/>
                  <a:cs typeface="+mn-cs"/>
                </a:rPr>
                <a:t> </a:t>
              </a:r>
              <a:r>
                <a:rPr lang="de-DE" sz="1400" dirty="0" err="1">
                  <a:latin typeface="+mn-lt"/>
                  <a:ea typeface="+mn-ea"/>
                  <a:cs typeface="+mn-cs"/>
                </a:rPr>
                <a:t>standard</a:t>
              </a:r>
              <a:r>
                <a:rPr lang="de-DE" sz="1400" dirty="0">
                  <a:latin typeface="+mn-lt"/>
                  <a:ea typeface="+mn-ea"/>
                  <a:cs typeface="+mn-cs"/>
                </a:rPr>
                <a:t> CCD and CMOS </a:t>
              </a:r>
              <a:r>
                <a:rPr lang="de-DE" sz="1400" dirty="0" err="1">
                  <a:latin typeface="+mn-lt"/>
                  <a:ea typeface="+mn-ea"/>
                  <a:cs typeface="+mn-cs"/>
                </a:rPr>
                <a:t>image</a:t>
              </a:r>
              <a:r>
                <a:rPr lang="de-DE" sz="1400" dirty="0">
                  <a:latin typeface="+mn-lt"/>
                  <a:ea typeface="+mn-ea"/>
                  <a:cs typeface="+mn-cs"/>
                </a:rPr>
                <a:t> </a:t>
              </a:r>
              <a:r>
                <a:rPr lang="de-DE" sz="1400" dirty="0" err="1">
                  <a:latin typeface="+mn-lt"/>
                  <a:ea typeface="+mn-ea"/>
                  <a:cs typeface="+mn-cs"/>
                </a:rPr>
                <a:t>sensors</a:t>
              </a:r>
              <a:endParaRPr lang="en-US" sz="1400" dirty="0"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274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7829A-03CC-77B2-1A45-52DE778A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/>
              <a:t>Inverse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avalanche</a:t>
            </a:r>
            <a:r>
              <a:rPr lang="de-DE" dirty="0"/>
              <a:t> </a:t>
            </a:r>
            <a:r>
              <a:rPr lang="de-DE" dirty="0" err="1"/>
              <a:t>diode</a:t>
            </a:r>
            <a:r>
              <a:rPr lang="de-DE" dirty="0"/>
              <a:t> (</a:t>
            </a:r>
            <a:r>
              <a:rPr lang="de-DE" dirty="0" err="1"/>
              <a:t>iLGAD</a:t>
            </a:r>
            <a:r>
              <a:rPr lang="de-DE" dirty="0"/>
              <a:t>)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rays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49AF-59F7-FAA1-3E66-8D46BB57DC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/>
          </a:p>
        </p:txBody>
      </p:sp>
      <p:pic>
        <p:nvPicPr>
          <p:cNvPr id="125" name="Picture 12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47DD63F-70CD-0F90-0A07-F12F2302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37" y="1134192"/>
            <a:ext cx="7106726" cy="3688103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773158E3-D099-757E-0CBB-1FF859169321}"/>
              </a:ext>
            </a:extLst>
          </p:cNvPr>
          <p:cNvSpPr txBox="1"/>
          <p:nvPr/>
        </p:nvSpPr>
        <p:spPr>
          <a:xfrm>
            <a:off x="0" y="490041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F.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Baruffaldi</a:t>
            </a:r>
            <a:endParaRPr lang="en-US" sz="12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444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7829A-03CC-77B2-1A45-52DE778A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1" y="216000"/>
            <a:ext cx="7134236" cy="381375"/>
          </a:xfrm>
        </p:spPr>
        <p:txBody>
          <a:bodyPr/>
          <a:lstStyle/>
          <a:p>
            <a:r>
              <a:rPr lang="de-DE" dirty="0" err="1"/>
              <a:t>iLGAD</a:t>
            </a:r>
            <a:r>
              <a:rPr lang="de-DE" dirty="0"/>
              <a:t> </a:t>
            </a:r>
            <a:r>
              <a:rPr lang="de-DE" dirty="0" err="1"/>
              <a:t>depth-dependent</a:t>
            </a:r>
            <a:r>
              <a:rPr lang="de-DE" dirty="0"/>
              <a:t> </a:t>
            </a:r>
            <a:r>
              <a:rPr lang="de-DE" dirty="0" err="1"/>
              <a:t>multiplication</a:t>
            </a:r>
            <a:r>
              <a:rPr lang="de-DE" dirty="0"/>
              <a:t> </a:t>
            </a:r>
            <a:r>
              <a:rPr lang="de-DE" dirty="0" err="1"/>
              <a:t>factor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49AF-59F7-FAA1-3E66-8D46BB57DC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6A1E90C5-CC3D-A260-6797-AFA5B2E267FB}"/>
              </a:ext>
            </a:extLst>
          </p:cNvPr>
          <p:cNvGrpSpPr/>
          <p:nvPr/>
        </p:nvGrpSpPr>
        <p:grpSpPr>
          <a:xfrm>
            <a:off x="6401094" y="1379674"/>
            <a:ext cx="2106008" cy="2438472"/>
            <a:chOff x="6527371" y="2728715"/>
            <a:chExt cx="1545214" cy="1789149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BB2E1ABA-B4D6-5631-1368-493004485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3"/>
            <a:stretch/>
          </p:blipFill>
          <p:spPr>
            <a:xfrm rot="5400000">
              <a:off x="6405403" y="2850683"/>
              <a:ext cx="1789149" cy="1545214"/>
            </a:xfrm>
            <a:prstGeom prst="rect">
              <a:avLst/>
            </a:prstGeom>
          </p:spPr>
        </p:pic>
        <p:sp>
          <p:nvSpPr>
            <p:cNvPr id="8" name="Rectangle 90">
              <a:extLst>
                <a:ext uri="{FF2B5EF4-FFF2-40B4-BE49-F238E27FC236}">
                  <a16:creationId xmlns:a16="http://schemas.microsoft.com/office/drawing/2014/main" id="{035050FE-9A60-95E4-CDA0-EF49547A4F22}"/>
                </a:ext>
              </a:extLst>
            </p:cNvPr>
            <p:cNvSpPr/>
            <p:nvPr/>
          </p:nvSpPr>
          <p:spPr bwMode="auto">
            <a:xfrm>
              <a:off x="6669850" y="2746759"/>
              <a:ext cx="1351376" cy="1715026"/>
            </a:xfrm>
            <a:prstGeom prst="rect">
              <a:avLst/>
            </a:prstGeom>
            <a:solidFill>
              <a:srgbClr val="FFE1E2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Rounded Rectangle 74">
              <a:extLst>
                <a:ext uri="{FF2B5EF4-FFF2-40B4-BE49-F238E27FC236}">
                  <a16:creationId xmlns:a16="http://schemas.microsoft.com/office/drawing/2014/main" id="{5309AD49-A21B-7A5B-2B89-20DB241BDF15}"/>
                </a:ext>
              </a:extLst>
            </p:cNvPr>
            <p:cNvSpPr/>
            <p:nvPr/>
          </p:nvSpPr>
          <p:spPr bwMode="auto">
            <a:xfrm>
              <a:off x="6669849" y="2738874"/>
              <a:ext cx="1351376" cy="146013"/>
            </a:xfrm>
            <a:prstGeom prst="roundRect">
              <a:avLst/>
            </a:prstGeom>
            <a:solidFill>
              <a:srgbClr val="0F90FF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" name="Rounded Rectangle 80">
              <a:extLst>
                <a:ext uri="{FF2B5EF4-FFF2-40B4-BE49-F238E27FC236}">
                  <a16:creationId xmlns:a16="http://schemas.microsoft.com/office/drawing/2014/main" id="{E775E6D2-2C5D-83F5-36F0-7EAAA95E0F58}"/>
                </a:ext>
              </a:extLst>
            </p:cNvPr>
            <p:cNvSpPr/>
            <p:nvPr/>
          </p:nvSpPr>
          <p:spPr bwMode="auto">
            <a:xfrm>
              <a:off x="6669850" y="2884885"/>
              <a:ext cx="1351376" cy="373110"/>
            </a:xfrm>
            <a:prstGeom prst="roundRect">
              <a:avLst/>
            </a:prstGeom>
            <a:solidFill>
              <a:srgbClr val="FF8286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B7800EFD-27F7-90BE-E740-959BE4745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7827" y="1376083"/>
            <a:ext cx="3059847" cy="2294885"/>
          </a:xfrm>
          <a:prstGeom prst="rect">
            <a:avLst/>
          </a:prstGeom>
        </p:spPr>
      </p:pic>
      <p:cxnSp>
        <p:nvCxnSpPr>
          <p:cNvPr id="13" name="Straight Arrow Connector 89">
            <a:extLst>
              <a:ext uri="{FF2B5EF4-FFF2-40B4-BE49-F238E27FC236}">
                <a16:creationId xmlns:a16="http://schemas.microsoft.com/office/drawing/2014/main" id="{F9434837-FF85-35B1-DA08-AB74E3BDCCEC}"/>
              </a:ext>
            </a:extLst>
          </p:cNvPr>
          <p:cNvCxnSpPr/>
          <p:nvPr/>
        </p:nvCxnSpPr>
        <p:spPr bwMode="auto">
          <a:xfrm flipH="1" flipV="1">
            <a:off x="5259146" y="2114031"/>
            <a:ext cx="4490" cy="3212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91">
            <a:extLst>
              <a:ext uri="{FF2B5EF4-FFF2-40B4-BE49-F238E27FC236}">
                <a16:creationId xmlns:a16="http://schemas.microsoft.com/office/drawing/2014/main" id="{78BD990A-AFFF-AB9F-2474-1E59E7F58554}"/>
              </a:ext>
            </a:extLst>
          </p:cNvPr>
          <p:cNvSpPr txBox="1"/>
          <p:nvPr/>
        </p:nvSpPr>
        <p:spPr>
          <a:xfrm>
            <a:off x="4884207" y="2565060"/>
            <a:ext cx="985106" cy="2163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electrons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5" name="Straight Arrow Connector 15">
            <a:extLst>
              <a:ext uri="{FF2B5EF4-FFF2-40B4-BE49-F238E27FC236}">
                <a16:creationId xmlns:a16="http://schemas.microsoft.com/office/drawing/2014/main" id="{4A453B83-B814-71C0-05EC-72BACDED5553}"/>
              </a:ext>
            </a:extLst>
          </p:cNvPr>
          <p:cNvCxnSpPr/>
          <p:nvPr/>
        </p:nvCxnSpPr>
        <p:spPr bwMode="auto">
          <a:xfrm>
            <a:off x="4678339" y="1582250"/>
            <a:ext cx="0" cy="450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7">
            <a:extLst>
              <a:ext uri="{FF2B5EF4-FFF2-40B4-BE49-F238E27FC236}">
                <a16:creationId xmlns:a16="http://schemas.microsoft.com/office/drawing/2014/main" id="{503765FC-3122-58C1-71E6-4CFA5D1D0B5E}"/>
              </a:ext>
            </a:extLst>
          </p:cNvPr>
          <p:cNvSpPr txBox="1"/>
          <p:nvPr/>
        </p:nvSpPr>
        <p:spPr>
          <a:xfrm>
            <a:off x="4938723" y="1328513"/>
            <a:ext cx="572909" cy="2322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holes</a:t>
            </a:r>
            <a:endParaRPr lang="de-CH" sz="14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Rounded Rectangle 92">
            <a:extLst>
              <a:ext uri="{FF2B5EF4-FFF2-40B4-BE49-F238E27FC236}">
                <a16:creationId xmlns:a16="http://schemas.microsoft.com/office/drawing/2014/main" id="{E094CB9C-6DD9-132C-3DA9-A92DEBD8C498}"/>
              </a:ext>
            </a:extLst>
          </p:cNvPr>
          <p:cNvSpPr/>
          <p:nvPr/>
        </p:nvSpPr>
        <p:spPr bwMode="auto">
          <a:xfrm>
            <a:off x="4250209" y="1600677"/>
            <a:ext cx="1775516" cy="504460"/>
          </a:xfrm>
          <a:prstGeom prst="roundRect">
            <a:avLst/>
          </a:prstGeom>
          <a:solidFill>
            <a:srgbClr val="FF8286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ounded Rectangle 93">
            <a:extLst>
              <a:ext uri="{FF2B5EF4-FFF2-40B4-BE49-F238E27FC236}">
                <a16:creationId xmlns:a16="http://schemas.microsoft.com/office/drawing/2014/main" id="{EC0BEB68-F2CD-5C7F-E5BA-9BCA0BF0F381}"/>
              </a:ext>
            </a:extLst>
          </p:cNvPr>
          <p:cNvSpPr/>
          <p:nvPr/>
        </p:nvSpPr>
        <p:spPr bwMode="auto">
          <a:xfrm>
            <a:off x="4246383" y="1379673"/>
            <a:ext cx="1779342" cy="223378"/>
          </a:xfrm>
          <a:prstGeom prst="roundRect">
            <a:avLst/>
          </a:prstGeom>
          <a:solidFill>
            <a:srgbClr val="0F90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Oval 106">
            <a:extLst>
              <a:ext uri="{FF2B5EF4-FFF2-40B4-BE49-F238E27FC236}">
                <a16:creationId xmlns:a16="http://schemas.microsoft.com/office/drawing/2014/main" id="{65B606F1-2157-67B0-F5A3-F297D6028F61}"/>
              </a:ext>
            </a:extLst>
          </p:cNvPr>
          <p:cNvSpPr/>
          <p:nvPr/>
        </p:nvSpPr>
        <p:spPr bwMode="auto">
          <a:xfrm>
            <a:off x="5207757" y="2496364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21" name="Oval 108">
            <a:extLst>
              <a:ext uri="{FF2B5EF4-FFF2-40B4-BE49-F238E27FC236}">
                <a16:creationId xmlns:a16="http://schemas.microsoft.com/office/drawing/2014/main" id="{99427131-3BAE-3D1D-EB67-41E917DEAF78}"/>
              </a:ext>
            </a:extLst>
          </p:cNvPr>
          <p:cNvSpPr/>
          <p:nvPr/>
        </p:nvSpPr>
        <p:spPr bwMode="auto">
          <a:xfrm>
            <a:off x="5236009" y="2464603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22" name="Oval 109">
            <a:extLst>
              <a:ext uri="{FF2B5EF4-FFF2-40B4-BE49-F238E27FC236}">
                <a16:creationId xmlns:a16="http://schemas.microsoft.com/office/drawing/2014/main" id="{4566CA8D-81C7-B09F-F812-69F3CAB0FA69}"/>
              </a:ext>
            </a:extLst>
          </p:cNvPr>
          <p:cNvSpPr/>
          <p:nvPr/>
        </p:nvSpPr>
        <p:spPr bwMode="auto">
          <a:xfrm>
            <a:off x="5272273" y="2516938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23" name="Oval 110">
            <a:extLst>
              <a:ext uri="{FF2B5EF4-FFF2-40B4-BE49-F238E27FC236}">
                <a16:creationId xmlns:a16="http://schemas.microsoft.com/office/drawing/2014/main" id="{D42288B0-7235-2130-75AD-3C2B981D006F}"/>
              </a:ext>
            </a:extLst>
          </p:cNvPr>
          <p:cNvSpPr/>
          <p:nvPr/>
        </p:nvSpPr>
        <p:spPr bwMode="auto">
          <a:xfrm>
            <a:off x="5134738" y="2532005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24" name="Oval 113">
            <a:extLst>
              <a:ext uri="{FF2B5EF4-FFF2-40B4-BE49-F238E27FC236}">
                <a16:creationId xmlns:a16="http://schemas.microsoft.com/office/drawing/2014/main" id="{F473D9F6-E7B3-1202-C568-38F0BEA5406A}"/>
              </a:ext>
            </a:extLst>
          </p:cNvPr>
          <p:cNvSpPr/>
          <p:nvPr/>
        </p:nvSpPr>
        <p:spPr bwMode="auto">
          <a:xfrm>
            <a:off x="5185928" y="2496364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25" name="Oval 114">
            <a:extLst>
              <a:ext uri="{FF2B5EF4-FFF2-40B4-BE49-F238E27FC236}">
                <a16:creationId xmlns:a16="http://schemas.microsoft.com/office/drawing/2014/main" id="{995AFC7E-01F2-794E-92AC-F826703422EA}"/>
              </a:ext>
            </a:extLst>
          </p:cNvPr>
          <p:cNvSpPr/>
          <p:nvPr/>
        </p:nvSpPr>
        <p:spPr bwMode="auto">
          <a:xfrm>
            <a:off x="5087513" y="2471219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26" name="Oval 115">
            <a:extLst>
              <a:ext uri="{FF2B5EF4-FFF2-40B4-BE49-F238E27FC236}">
                <a16:creationId xmlns:a16="http://schemas.microsoft.com/office/drawing/2014/main" id="{552C9E58-D289-2376-F149-DBF5847DBD66}"/>
              </a:ext>
            </a:extLst>
          </p:cNvPr>
          <p:cNvSpPr/>
          <p:nvPr/>
        </p:nvSpPr>
        <p:spPr bwMode="auto">
          <a:xfrm>
            <a:off x="5135851" y="2471219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27" name="Oval 118">
            <a:extLst>
              <a:ext uri="{FF2B5EF4-FFF2-40B4-BE49-F238E27FC236}">
                <a16:creationId xmlns:a16="http://schemas.microsoft.com/office/drawing/2014/main" id="{E896DD9E-7B14-919E-F137-C6EF8A4D4C86}"/>
              </a:ext>
            </a:extLst>
          </p:cNvPr>
          <p:cNvSpPr/>
          <p:nvPr/>
        </p:nvSpPr>
        <p:spPr bwMode="auto">
          <a:xfrm>
            <a:off x="5180878" y="2544237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28" name="Oval 119">
            <a:extLst>
              <a:ext uri="{FF2B5EF4-FFF2-40B4-BE49-F238E27FC236}">
                <a16:creationId xmlns:a16="http://schemas.microsoft.com/office/drawing/2014/main" id="{4F8C8304-E74F-853F-42E5-19BB029A5B5E}"/>
              </a:ext>
            </a:extLst>
          </p:cNvPr>
          <p:cNvSpPr/>
          <p:nvPr/>
        </p:nvSpPr>
        <p:spPr bwMode="auto">
          <a:xfrm>
            <a:off x="5248644" y="2538145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29" name="Oval 120">
            <a:extLst>
              <a:ext uri="{FF2B5EF4-FFF2-40B4-BE49-F238E27FC236}">
                <a16:creationId xmlns:a16="http://schemas.microsoft.com/office/drawing/2014/main" id="{DFA38456-F0D1-E6B3-0B0A-2885E8539A6E}"/>
              </a:ext>
            </a:extLst>
          </p:cNvPr>
          <p:cNvSpPr/>
          <p:nvPr/>
        </p:nvSpPr>
        <p:spPr bwMode="auto">
          <a:xfrm>
            <a:off x="4703796" y="1442599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30" name="Oval 121">
            <a:extLst>
              <a:ext uri="{FF2B5EF4-FFF2-40B4-BE49-F238E27FC236}">
                <a16:creationId xmlns:a16="http://schemas.microsoft.com/office/drawing/2014/main" id="{5BD4BBA7-2FF8-06F6-0916-D7DCA0DAA409}"/>
              </a:ext>
            </a:extLst>
          </p:cNvPr>
          <p:cNvSpPr/>
          <p:nvPr/>
        </p:nvSpPr>
        <p:spPr bwMode="auto">
          <a:xfrm>
            <a:off x="4732049" y="1410838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31" name="Oval 122">
            <a:extLst>
              <a:ext uri="{FF2B5EF4-FFF2-40B4-BE49-F238E27FC236}">
                <a16:creationId xmlns:a16="http://schemas.microsoft.com/office/drawing/2014/main" id="{89777A32-DCE6-9E21-B826-26AD0E33C7BD}"/>
              </a:ext>
            </a:extLst>
          </p:cNvPr>
          <p:cNvSpPr/>
          <p:nvPr/>
        </p:nvSpPr>
        <p:spPr bwMode="auto">
          <a:xfrm>
            <a:off x="4768313" y="1463173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32" name="Oval 123">
            <a:extLst>
              <a:ext uri="{FF2B5EF4-FFF2-40B4-BE49-F238E27FC236}">
                <a16:creationId xmlns:a16="http://schemas.microsoft.com/office/drawing/2014/main" id="{CED6F282-837B-2D6C-FD23-BDD476FEB094}"/>
              </a:ext>
            </a:extLst>
          </p:cNvPr>
          <p:cNvSpPr/>
          <p:nvPr/>
        </p:nvSpPr>
        <p:spPr bwMode="auto">
          <a:xfrm>
            <a:off x="4630778" y="1478240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33" name="Oval 124">
            <a:extLst>
              <a:ext uri="{FF2B5EF4-FFF2-40B4-BE49-F238E27FC236}">
                <a16:creationId xmlns:a16="http://schemas.microsoft.com/office/drawing/2014/main" id="{BA0FB783-E75D-AB6C-9A9E-4F4D4F57A616}"/>
              </a:ext>
            </a:extLst>
          </p:cNvPr>
          <p:cNvSpPr/>
          <p:nvPr/>
        </p:nvSpPr>
        <p:spPr bwMode="auto">
          <a:xfrm>
            <a:off x="4681968" y="1442599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sp>
        <p:nvSpPr>
          <p:cNvPr id="34" name="Oval 125">
            <a:extLst>
              <a:ext uri="{FF2B5EF4-FFF2-40B4-BE49-F238E27FC236}">
                <a16:creationId xmlns:a16="http://schemas.microsoft.com/office/drawing/2014/main" id="{D393C80C-8053-E642-A554-4F03057C0DFB}"/>
              </a:ext>
            </a:extLst>
          </p:cNvPr>
          <p:cNvSpPr/>
          <p:nvPr/>
        </p:nvSpPr>
        <p:spPr bwMode="auto">
          <a:xfrm>
            <a:off x="4583552" y="1417453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35" name="Oval 126">
            <a:extLst>
              <a:ext uri="{FF2B5EF4-FFF2-40B4-BE49-F238E27FC236}">
                <a16:creationId xmlns:a16="http://schemas.microsoft.com/office/drawing/2014/main" id="{F91F13C8-7E99-B1E9-E97F-3B05D76D64C7}"/>
              </a:ext>
            </a:extLst>
          </p:cNvPr>
          <p:cNvSpPr/>
          <p:nvPr/>
        </p:nvSpPr>
        <p:spPr bwMode="auto">
          <a:xfrm>
            <a:off x="4631891" y="1417453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36" name="Oval 127">
            <a:extLst>
              <a:ext uri="{FF2B5EF4-FFF2-40B4-BE49-F238E27FC236}">
                <a16:creationId xmlns:a16="http://schemas.microsoft.com/office/drawing/2014/main" id="{451B1313-70A3-D456-AD61-33AAEE3EDA58}"/>
              </a:ext>
            </a:extLst>
          </p:cNvPr>
          <p:cNvSpPr/>
          <p:nvPr/>
        </p:nvSpPr>
        <p:spPr bwMode="auto">
          <a:xfrm>
            <a:off x="4676918" y="1490472"/>
            <a:ext cx="61814" cy="6560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+</a:t>
            </a:r>
          </a:p>
        </p:txBody>
      </p:sp>
      <p:sp>
        <p:nvSpPr>
          <p:cNvPr id="37" name="Oval 128">
            <a:extLst>
              <a:ext uri="{FF2B5EF4-FFF2-40B4-BE49-F238E27FC236}">
                <a16:creationId xmlns:a16="http://schemas.microsoft.com/office/drawing/2014/main" id="{F98F8725-7FFC-8022-FD2A-657CC67A1043}"/>
              </a:ext>
            </a:extLst>
          </p:cNvPr>
          <p:cNvSpPr/>
          <p:nvPr/>
        </p:nvSpPr>
        <p:spPr bwMode="auto">
          <a:xfrm>
            <a:off x="4744683" y="1484379"/>
            <a:ext cx="61814" cy="6560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675" dirty="0">
                <a:latin typeface="Times" charset="0"/>
              </a:rPr>
              <a:t>-</a:t>
            </a:r>
          </a:p>
        </p:txBody>
      </p:sp>
      <p:pic>
        <p:nvPicPr>
          <p:cNvPr id="41" name="Picture 40" descr="A screenshot of a math application&#10;&#10;Description automatically generated">
            <a:extLst>
              <a:ext uri="{FF2B5EF4-FFF2-40B4-BE49-F238E27FC236}">
                <a16:creationId xmlns:a16="http://schemas.microsoft.com/office/drawing/2014/main" id="{C2B67E18-F022-E977-54BB-0B24E5B10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75" y="1006475"/>
            <a:ext cx="2885591" cy="346671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900B646-FFEE-3086-035E-0E120A61E8BD}"/>
              </a:ext>
            </a:extLst>
          </p:cNvPr>
          <p:cNvSpPr txBox="1"/>
          <p:nvPr/>
        </p:nvSpPr>
        <p:spPr>
          <a:xfrm>
            <a:off x="5533064" y="3789837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 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  <a:latin typeface="Calibri"/>
              </a:rPr>
              <a:t>M.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  <a:latin typeface="Calibri"/>
              </a:rPr>
              <a:t>Carulla</a:t>
            </a:r>
            <a:endParaRPr lang="en-US" sz="1200" i="1" dirty="0" err="1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106F9CF7-8EBE-2B8D-5EB5-B00DF6CD0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4137"/>
          <a:stretch/>
        </p:blipFill>
        <p:spPr>
          <a:xfrm rot="5400000">
            <a:off x="7371687" y="245359"/>
            <a:ext cx="164820" cy="21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54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PSI_PowerPoint-Master_16-9_e</Template>
  <TotalTime>0</TotalTime>
  <Words>1533</Words>
  <Application>Microsoft Office PowerPoint</Application>
  <PresentationFormat>On-screen Show (16:9)</PresentationFormat>
  <Paragraphs>277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Cambria Math</vt:lpstr>
      <vt:lpstr>Georgia</vt:lpstr>
      <vt:lpstr>Symbol</vt:lpstr>
      <vt:lpstr>Times</vt:lpstr>
      <vt:lpstr>PSI-Powerpoint-Master Calibri V2</vt:lpstr>
      <vt:lpstr>Hybrid detectors for soft X-ray photon science using iLGAD sensors </vt:lpstr>
      <vt:lpstr>Soft X-ray applications at synchrotrons and FELs</vt:lpstr>
      <vt:lpstr>Limitations of current systems: frame rate and area  </vt:lpstr>
      <vt:lpstr>Hybrid detectors can tackle these challenges … </vt:lpstr>
      <vt:lpstr>… if we resolve limitations in the soft X-ray range</vt:lpstr>
      <vt:lpstr>JUNGFRAU – low noise, high dynamic range</vt:lpstr>
      <vt:lpstr>Thin entrance window improves quantum efficiency</vt:lpstr>
      <vt:lpstr>Inverse low gain avalanche diode (iLGAD) sensors for soft X-rays</vt:lpstr>
      <vt:lpstr>iLGAD depth-dependent multiplication factor</vt:lpstr>
      <vt:lpstr>iLGAD depth-dependent multiplication factor</vt:lpstr>
      <vt:lpstr>The first JUNGFRAU-iLGAD prototype</vt:lpstr>
      <vt:lpstr>Characterization using X-ray fluorescence</vt:lpstr>
      <vt:lpstr>Border pixels measure non-amplified signal…</vt:lpstr>
      <vt:lpstr>…allow extracting iLGAD multiplication factor M</vt:lpstr>
      <vt:lpstr>Two domains of iLGAD multiplication factor M</vt:lpstr>
      <vt:lpstr>M is strongly influenced by the temperature</vt:lpstr>
      <vt:lpstr>Cooling is required to reduce leakage current</vt:lpstr>
      <vt:lpstr>Effective detector noise profits from increasing gain</vt:lpstr>
      <vt:lpstr>Applications</vt:lpstr>
      <vt:lpstr>Soft X-ray ptychography</vt:lpstr>
      <vt:lpstr>Resonant Inelastic X-ray Scattering (RIXS)</vt:lpstr>
      <vt:lpstr>Takeaway messages</vt:lpstr>
      <vt:lpstr>iLGADs with thin entrance window enable hybrid detectors to operate in the soft X-ray range</vt:lpstr>
      <vt:lpstr>By cooling the detectors, we can resolve single photons down to ~ 200 eV</vt:lpstr>
      <vt:lpstr>The technological advancements of X-ray light sources are driving the development of detectors </vt:lpstr>
      <vt:lpstr>Acknowledgements</vt:lpstr>
      <vt:lpstr>Backup</vt:lpstr>
      <vt:lpstr>Sensors for soft X-rays: Thin entrance window</vt:lpstr>
      <vt:lpstr>Sensors for soft X-rays: First application</vt:lpstr>
      <vt:lpstr>Application: Resonant Inelastic X-ray Scattering</vt:lpstr>
      <vt:lpstr>“Strixels”: High resolution in one dimension</vt:lpstr>
    </vt:vector>
  </TitlesOfParts>
  <Company>Paul Scherrer Institut [PSI.CH]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Hinger Viktoria</dc:creator>
  <cp:lastModifiedBy>Hinger Viktoria</cp:lastModifiedBy>
  <cp:revision>153</cp:revision>
  <cp:lastPrinted>2015-09-30T13:23:15Z</cp:lastPrinted>
  <dcterms:created xsi:type="dcterms:W3CDTF">2023-05-08T12:16:21Z</dcterms:created>
  <dcterms:modified xsi:type="dcterms:W3CDTF">2024-02-16T13:23:58Z</dcterms:modified>
</cp:coreProperties>
</file>