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7" r:id="rId4"/>
  </p:sldMasterIdLst>
  <p:notesMasterIdLst>
    <p:notesMasterId r:id="rId64"/>
  </p:notesMasterIdLst>
  <p:sldIdLst>
    <p:sldId id="256" r:id="rId5"/>
    <p:sldId id="373" r:id="rId6"/>
    <p:sldId id="257" r:id="rId7"/>
    <p:sldId id="615" r:id="rId8"/>
    <p:sldId id="333" r:id="rId9"/>
    <p:sldId id="676" r:id="rId10"/>
    <p:sldId id="516" r:id="rId11"/>
    <p:sldId id="351" r:id="rId12"/>
    <p:sldId id="631" r:id="rId13"/>
    <p:sldId id="706" r:id="rId14"/>
    <p:sldId id="647" r:id="rId15"/>
    <p:sldId id="271" r:id="rId16"/>
    <p:sldId id="687" r:id="rId17"/>
    <p:sldId id="672" r:id="rId18"/>
    <p:sldId id="617" r:id="rId19"/>
    <p:sldId id="681" r:id="rId20"/>
    <p:sldId id="309" r:id="rId21"/>
    <p:sldId id="268" r:id="rId22"/>
    <p:sldId id="680" r:id="rId23"/>
    <p:sldId id="606" r:id="rId24"/>
    <p:sldId id="684" r:id="rId25"/>
    <p:sldId id="683" r:id="rId26"/>
    <p:sldId id="707" r:id="rId27"/>
    <p:sldId id="311" r:id="rId28"/>
    <p:sldId id="536" r:id="rId29"/>
    <p:sldId id="708" r:id="rId30"/>
    <p:sldId id="306" r:id="rId31"/>
    <p:sldId id="264" r:id="rId32"/>
    <p:sldId id="609" r:id="rId33"/>
    <p:sldId id="332" r:id="rId34"/>
    <p:sldId id="711" r:id="rId35"/>
    <p:sldId id="545" r:id="rId36"/>
    <p:sldId id="546" r:id="rId37"/>
    <p:sldId id="685" r:id="rId38"/>
    <p:sldId id="551" r:id="rId39"/>
    <p:sldId id="618" r:id="rId40"/>
    <p:sldId id="290" r:id="rId41"/>
    <p:sldId id="302" r:id="rId42"/>
    <p:sldId id="318" r:id="rId43"/>
    <p:sldId id="709" r:id="rId44"/>
    <p:sldId id="266" r:id="rId45"/>
    <p:sldId id="702" r:id="rId46"/>
    <p:sldId id="614" r:id="rId47"/>
    <p:sldId id="552" r:id="rId48"/>
    <p:sldId id="621" r:id="rId49"/>
    <p:sldId id="630" r:id="rId50"/>
    <p:sldId id="553" r:id="rId51"/>
    <p:sldId id="607" r:id="rId52"/>
    <p:sldId id="608" r:id="rId53"/>
    <p:sldId id="548" r:id="rId54"/>
    <p:sldId id="534" r:id="rId55"/>
    <p:sldId id="289" r:id="rId56"/>
    <p:sldId id="523" r:id="rId57"/>
    <p:sldId id="533" r:id="rId58"/>
    <p:sldId id="521" r:id="rId59"/>
    <p:sldId id="620" r:id="rId60"/>
    <p:sldId id="263" r:id="rId61"/>
    <p:sldId id="500" r:id="rId62"/>
    <p:sldId id="526"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FFFF99"/>
    <a:srgbClr val="06065E"/>
    <a:srgbClr val="FF0000"/>
    <a:srgbClr val="EDEDED"/>
    <a:srgbClr val="FFFFFF"/>
    <a:srgbClr val="D4F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1040F0-1F59-490E-A5DC-6CDB8AAE5703}" v="108" dt="2024-02-22T07:49:17.022"/>
  </p1510:revLst>
</p1510:revInfo>
</file>

<file path=ppt/tableStyles.xml><?xml version="1.0" encoding="utf-8"?>
<a:tblStyleLst xmlns:a="http://schemas.openxmlformats.org/drawingml/2006/main" def="{5C22544A-7EE6-4342-B048-85BDC9FD1C3A}">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33" autoAdjust="0"/>
  </p:normalViewPr>
  <p:slideViewPr>
    <p:cSldViewPr snapToGrid="0">
      <p:cViewPr varScale="1">
        <p:scale>
          <a:sx n="60" d="100"/>
          <a:sy n="60" d="100"/>
        </p:scale>
        <p:origin x="8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a Giordanengo" userId="8a914e46-25aa-490a-8f46-a44d344da8f9" providerId="ADAL" clId="{821040F0-1F59-490E-A5DC-6CDB8AAE5703}"/>
    <pc:docChg chg="undo custSel addSld delSld modSld sldOrd">
      <pc:chgData name="Simona Giordanengo" userId="8a914e46-25aa-490a-8f46-a44d344da8f9" providerId="ADAL" clId="{821040F0-1F59-490E-A5DC-6CDB8AAE5703}" dt="2024-02-22T07:52:43.651" v="301" actId="20577"/>
      <pc:docMkLst>
        <pc:docMk/>
      </pc:docMkLst>
      <pc:sldChg chg="modNotesTx">
        <pc:chgData name="Simona Giordanengo" userId="8a914e46-25aa-490a-8f46-a44d344da8f9" providerId="ADAL" clId="{821040F0-1F59-490E-A5DC-6CDB8AAE5703}" dt="2024-02-22T07:52:43.651" v="301" actId="20577"/>
        <pc:sldMkLst>
          <pc:docMk/>
          <pc:sldMk cId="136612245" sldId="256"/>
        </pc:sldMkLst>
      </pc:sldChg>
      <pc:sldChg chg="addSp delSp modSp mod ord modAnim">
        <pc:chgData name="Simona Giordanengo" userId="8a914e46-25aa-490a-8f46-a44d344da8f9" providerId="ADAL" clId="{821040F0-1F59-490E-A5DC-6CDB8AAE5703}" dt="2024-02-22T07:39:51.981" v="211" actId="20577"/>
        <pc:sldMkLst>
          <pc:docMk/>
          <pc:sldMk cId="3541238576" sldId="266"/>
        </pc:sldMkLst>
        <pc:spChg chg="add del mod">
          <ac:chgData name="Simona Giordanengo" userId="8a914e46-25aa-490a-8f46-a44d344da8f9" providerId="ADAL" clId="{821040F0-1F59-490E-A5DC-6CDB8AAE5703}" dt="2024-02-22T06:45:31.128" v="29" actId="478"/>
          <ac:spMkLst>
            <pc:docMk/>
            <pc:sldMk cId="3541238576" sldId="266"/>
            <ac:spMk id="3" creationId="{86FDA817-B59F-3C79-CC5F-B687AC42DF9C}"/>
          </ac:spMkLst>
        </pc:spChg>
        <pc:spChg chg="mod">
          <ac:chgData name="Simona Giordanengo" userId="8a914e46-25aa-490a-8f46-a44d344da8f9" providerId="ADAL" clId="{821040F0-1F59-490E-A5DC-6CDB8AAE5703}" dt="2024-02-22T07:38:56.798" v="205" actId="20577"/>
          <ac:spMkLst>
            <pc:docMk/>
            <pc:sldMk cId="3541238576" sldId="266"/>
            <ac:spMk id="6" creationId="{00000000-0000-0000-0000-000000000000}"/>
          </ac:spMkLst>
        </pc:spChg>
        <pc:spChg chg="del">
          <ac:chgData name="Simona Giordanengo" userId="8a914e46-25aa-490a-8f46-a44d344da8f9" providerId="ADAL" clId="{821040F0-1F59-490E-A5DC-6CDB8AAE5703}" dt="2024-02-22T06:45:19.836" v="20" actId="478"/>
          <ac:spMkLst>
            <pc:docMk/>
            <pc:sldMk cId="3541238576" sldId="266"/>
            <ac:spMk id="7" creationId="{4CD07929-15F6-ADFE-8AC8-FA88A0CFDBE4}"/>
          </ac:spMkLst>
        </pc:spChg>
        <pc:spChg chg="add del mod">
          <ac:chgData name="Simona Giordanengo" userId="8a914e46-25aa-490a-8f46-a44d344da8f9" providerId="ADAL" clId="{821040F0-1F59-490E-A5DC-6CDB8AAE5703}" dt="2024-02-22T06:45:33.080" v="30" actId="478"/>
          <ac:spMkLst>
            <pc:docMk/>
            <pc:sldMk cId="3541238576" sldId="266"/>
            <ac:spMk id="8" creationId="{39400824-EEE6-48BD-B937-2BE41B316290}"/>
          </ac:spMkLst>
        </pc:spChg>
        <pc:spChg chg="add mod">
          <ac:chgData name="Simona Giordanengo" userId="8a914e46-25aa-490a-8f46-a44d344da8f9" providerId="ADAL" clId="{821040F0-1F59-490E-A5DC-6CDB8AAE5703}" dt="2024-02-22T07:39:51.981" v="211" actId="20577"/>
          <ac:spMkLst>
            <pc:docMk/>
            <pc:sldMk cId="3541238576" sldId="266"/>
            <ac:spMk id="9" creationId="{AA82FABD-8C08-190B-BB74-C1E1CE94B5DA}"/>
          </ac:spMkLst>
        </pc:spChg>
        <pc:spChg chg="add mod">
          <ac:chgData name="Simona Giordanengo" userId="8a914e46-25aa-490a-8f46-a44d344da8f9" providerId="ADAL" clId="{821040F0-1F59-490E-A5DC-6CDB8AAE5703}" dt="2024-02-22T06:49:20.140" v="127"/>
          <ac:spMkLst>
            <pc:docMk/>
            <pc:sldMk cId="3541238576" sldId="266"/>
            <ac:spMk id="10" creationId="{55BB617C-FF16-180F-4AD1-BA59FD9DDB90}"/>
          </ac:spMkLst>
        </pc:spChg>
        <pc:cxnChg chg="add mod">
          <ac:chgData name="Simona Giordanengo" userId="8a914e46-25aa-490a-8f46-a44d344da8f9" providerId="ADAL" clId="{821040F0-1F59-490E-A5DC-6CDB8AAE5703}" dt="2024-02-22T06:49:20.140" v="127"/>
          <ac:cxnSpMkLst>
            <pc:docMk/>
            <pc:sldMk cId="3541238576" sldId="266"/>
            <ac:cxnSpMk id="11" creationId="{6A66929E-5650-C0E0-A2AE-B5D4166B4E9D}"/>
          </ac:cxnSpMkLst>
        </pc:cxnChg>
      </pc:sldChg>
      <pc:sldChg chg="del">
        <pc:chgData name="Simona Giordanengo" userId="8a914e46-25aa-490a-8f46-a44d344da8f9" providerId="ADAL" clId="{821040F0-1F59-490E-A5DC-6CDB8AAE5703}" dt="2024-02-22T07:38:26.480" v="203" actId="47"/>
        <pc:sldMkLst>
          <pc:docMk/>
          <pc:sldMk cId="1049736283" sldId="303"/>
        </pc:sldMkLst>
      </pc:sldChg>
      <pc:sldChg chg="modSp mod">
        <pc:chgData name="Simona Giordanengo" userId="8a914e46-25aa-490a-8f46-a44d344da8f9" providerId="ADAL" clId="{821040F0-1F59-490E-A5DC-6CDB8AAE5703}" dt="2024-02-22T07:45:23.901" v="276" actId="1076"/>
        <pc:sldMkLst>
          <pc:docMk/>
          <pc:sldMk cId="1354438354" sldId="318"/>
        </pc:sldMkLst>
        <pc:spChg chg="mod">
          <ac:chgData name="Simona Giordanengo" userId="8a914e46-25aa-490a-8f46-a44d344da8f9" providerId="ADAL" clId="{821040F0-1F59-490E-A5DC-6CDB8AAE5703}" dt="2024-02-22T07:45:12.155" v="274" actId="1076"/>
          <ac:spMkLst>
            <pc:docMk/>
            <pc:sldMk cId="1354438354" sldId="318"/>
            <ac:spMk id="5"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6"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8"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16"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17"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18" creationId="{00000000-0000-0000-0000-000000000000}"/>
          </ac:spMkLst>
        </pc:spChg>
        <pc:spChg chg="mod">
          <ac:chgData name="Simona Giordanengo" userId="8a914e46-25aa-490a-8f46-a44d344da8f9" providerId="ADAL" clId="{821040F0-1F59-490E-A5DC-6CDB8AAE5703}" dt="2024-02-22T07:45:23.901" v="276" actId="1076"/>
          <ac:spMkLst>
            <pc:docMk/>
            <pc:sldMk cId="1354438354" sldId="318"/>
            <ac:spMk id="28" creationId="{BE305EEF-2059-B80C-8D9F-148A6FD240B3}"/>
          </ac:spMkLst>
        </pc:spChg>
        <pc:spChg chg="mod">
          <ac:chgData name="Simona Giordanengo" userId="8a914e46-25aa-490a-8f46-a44d344da8f9" providerId="ADAL" clId="{821040F0-1F59-490E-A5DC-6CDB8AAE5703}" dt="2024-02-22T07:45:12.155" v="274" actId="1076"/>
          <ac:spMkLst>
            <pc:docMk/>
            <pc:sldMk cId="1354438354" sldId="318"/>
            <ac:spMk id="29" creationId="{177CE753-558F-246B-2B77-5BE5F5FDA6D2}"/>
          </ac:spMkLst>
        </pc:spChg>
        <pc:spChg chg="mod">
          <ac:chgData name="Simona Giordanengo" userId="8a914e46-25aa-490a-8f46-a44d344da8f9" providerId="ADAL" clId="{821040F0-1F59-490E-A5DC-6CDB8AAE5703}" dt="2024-02-22T07:45:12.155" v="274" actId="1076"/>
          <ac:spMkLst>
            <pc:docMk/>
            <pc:sldMk cId="1354438354" sldId="318"/>
            <ac:spMk id="64"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65"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66"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67" creationId="{00000000-0000-0000-0000-000000000000}"/>
          </ac:spMkLst>
        </pc:spChg>
        <pc:spChg chg="mod">
          <ac:chgData name="Simona Giordanengo" userId="8a914e46-25aa-490a-8f46-a44d344da8f9" providerId="ADAL" clId="{821040F0-1F59-490E-A5DC-6CDB8AAE5703}" dt="2024-02-22T07:45:12.155" v="274" actId="1076"/>
          <ac:spMkLst>
            <pc:docMk/>
            <pc:sldMk cId="1354438354" sldId="318"/>
            <ac:spMk id="79" creationId="{00000000-0000-0000-0000-000000000000}"/>
          </ac:spMkLst>
        </pc:spChg>
        <pc:picChg chg="mod">
          <ac:chgData name="Simona Giordanengo" userId="8a914e46-25aa-490a-8f46-a44d344da8f9" providerId="ADAL" clId="{821040F0-1F59-490E-A5DC-6CDB8AAE5703}" dt="2024-02-22T07:45:21.795" v="275" actId="14100"/>
          <ac:picMkLst>
            <pc:docMk/>
            <pc:sldMk cId="1354438354" sldId="318"/>
            <ac:picMk id="26" creationId="{26864375-D54A-3552-8206-845FB87419E1}"/>
          </ac:picMkLst>
        </pc:picChg>
        <pc:cxnChg chg="mod">
          <ac:chgData name="Simona Giordanengo" userId="8a914e46-25aa-490a-8f46-a44d344da8f9" providerId="ADAL" clId="{821040F0-1F59-490E-A5DC-6CDB8AAE5703}" dt="2024-02-22T07:45:12.155" v="274" actId="1076"/>
          <ac:cxnSpMkLst>
            <pc:docMk/>
            <pc:sldMk cId="1354438354" sldId="318"/>
            <ac:cxnSpMk id="13" creationId="{00000000-0000-0000-0000-000000000000}"/>
          </ac:cxnSpMkLst>
        </pc:cxnChg>
        <pc:cxnChg chg="mod">
          <ac:chgData name="Simona Giordanengo" userId="8a914e46-25aa-490a-8f46-a44d344da8f9" providerId="ADAL" clId="{821040F0-1F59-490E-A5DC-6CDB8AAE5703}" dt="2024-02-22T07:45:12.155" v="274" actId="1076"/>
          <ac:cxnSpMkLst>
            <pc:docMk/>
            <pc:sldMk cId="1354438354" sldId="318"/>
            <ac:cxnSpMk id="15" creationId="{00000000-0000-0000-0000-000000000000}"/>
          </ac:cxnSpMkLst>
        </pc:cxnChg>
        <pc:cxnChg chg="mod">
          <ac:chgData name="Simona Giordanengo" userId="8a914e46-25aa-490a-8f46-a44d344da8f9" providerId="ADAL" clId="{821040F0-1F59-490E-A5DC-6CDB8AAE5703}" dt="2024-02-22T07:45:12.155" v="274" actId="1076"/>
          <ac:cxnSpMkLst>
            <pc:docMk/>
            <pc:sldMk cId="1354438354" sldId="318"/>
            <ac:cxnSpMk id="20" creationId="{00000000-0000-0000-0000-000000000000}"/>
          </ac:cxnSpMkLst>
        </pc:cxnChg>
        <pc:cxnChg chg="mod">
          <ac:chgData name="Simona Giordanengo" userId="8a914e46-25aa-490a-8f46-a44d344da8f9" providerId="ADAL" clId="{821040F0-1F59-490E-A5DC-6CDB8AAE5703}" dt="2024-02-22T07:45:12.155" v="274" actId="1076"/>
          <ac:cxnSpMkLst>
            <pc:docMk/>
            <pc:sldMk cId="1354438354" sldId="318"/>
            <ac:cxnSpMk id="73" creationId="{00000000-0000-0000-0000-000000000000}"/>
          </ac:cxnSpMkLst>
        </pc:cxnChg>
        <pc:cxnChg chg="mod">
          <ac:chgData name="Simona Giordanengo" userId="8a914e46-25aa-490a-8f46-a44d344da8f9" providerId="ADAL" clId="{821040F0-1F59-490E-A5DC-6CDB8AAE5703}" dt="2024-02-22T07:45:12.155" v="274" actId="1076"/>
          <ac:cxnSpMkLst>
            <pc:docMk/>
            <pc:sldMk cId="1354438354" sldId="318"/>
            <ac:cxnSpMk id="78" creationId="{00000000-0000-0000-0000-000000000000}"/>
          </ac:cxnSpMkLst>
        </pc:cxnChg>
        <pc:cxnChg chg="mod">
          <ac:chgData name="Simona Giordanengo" userId="8a914e46-25aa-490a-8f46-a44d344da8f9" providerId="ADAL" clId="{821040F0-1F59-490E-A5DC-6CDB8AAE5703}" dt="2024-02-22T07:45:12.155" v="274" actId="1076"/>
          <ac:cxnSpMkLst>
            <pc:docMk/>
            <pc:sldMk cId="1354438354" sldId="318"/>
            <ac:cxnSpMk id="81" creationId="{00000000-0000-0000-0000-000000000000}"/>
          </ac:cxnSpMkLst>
        </pc:cxnChg>
      </pc:sldChg>
      <pc:sldChg chg="modNotesTx">
        <pc:chgData name="Simona Giordanengo" userId="8a914e46-25aa-490a-8f46-a44d344da8f9" providerId="ADAL" clId="{821040F0-1F59-490E-A5DC-6CDB8AAE5703}" dt="2024-02-22T07:43:00.779" v="260" actId="20577"/>
        <pc:sldMkLst>
          <pc:docMk/>
          <pc:sldMk cId="1136451376" sldId="373"/>
        </pc:sldMkLst>
      </pc:sldChg>
      <pc:sldChg chg="del">
        <pc:chgData name="Simona Giordanengo" userId="8a914e46-25aa-490a-8f46-a44d344da8f9" providerId="ADAL" clId="{821040F0-1F59-490E-A5DC-6CDB8AAE5703}" dt="2024-02-22T06:43:24.419" v="1" actId="47"/>
        <pc:sldMkLst>
          <pc:docMk/>
          <pc:sldMk cId="396350717" sldId="465"/>
        </pc:sldMkLst>
      </pc:sldChg>
      <pc:sldChg chg="addSp modSp mod">
        <pc:chgData name="Simona Giordanengo" userId="8a914e46-25aa-490a-8f46-a44d344da8f9" providerId="ADAL" clId="{821040F0-1F59-490E-A5DC-6CDB8AAE5703}" dt="2024-02-22T07:37:01.797" v="199" actId="1076"/>
        <pc:sldMkLst>
          <pc:docMk/>
          <pc:sldMk cId="1518447122" sldId="545"/>
        </pc:sldMkLst>
        <pc:spChg chg="mod">
          <ac:chgData name="Simona Giordanengo" userId="8a914e46-25aa-490a-8f46-a44d344da8f9" providerId="ADAL" clId="{821040F0-1F59-490E-A5DC-6CDB8AAE5703}" dt="2024-02-22T07:36:09.449" v="189" actId="20577"/>
          <ac:spMkLst>
            <pc:docMk/>
            <pc:sldMk cId="1518447122" sldId="545"/>
            <ac:spMk id="15" creationId="{DB58764D-2704-51BA-C2BD-412828AB6091}"/>
          </ac:spMkLst>
        </pc:spChg>
        <pc:spChg chg="mod">
          <ac:chgData name="Simona Giordanengo" userId="8a914e46-25aa-490a-8f46-a44d344da8f9" providerId="ADAL" clId="{821040F0-1F59-490E-A5DC-6CDB8AAE5703}" dt="2024-02-22T07:37:01.797" v="199" actId="1076"/>
          <ac:spMkLst>
            <pc:docMk/>
            <pc:sldMk cId="1518447122" sldId="545"/>
            <ac:spMk id="16" creationId="{5C1ABCCD-6FDC-559C-4F89-12378C2BDC03}"/>
          </ac:spMkLst>
        </pc:spChg>
        <pc:picChg chg="add mod modCrop">
          <ac:chgData name="Simona Giordanengo" userId="8a914e46-25aa-490a-8f46-a44d344da8f9" providerId="ADAL" clId="{821040F0-1F59-490E-A5DC-6CDB8AAE5703}" dt="2024-02-22T07:36:56.052" v="197" actId="1076"/>
          <ac:picMkLst>
            <pc:docMk/>
            <pc:sldMk cId="1518447122" sldId="545"/>
            <ac:picMk id="7" creationId="{E8DC2EB7-F23E-669F-65DA-B5CE42AD4ED3}"/>
          </ac:picMkLst>
        </pc:picChg>
      </pc:sldChg>
      <pc:sldChg chg="modSp mod">
        <pc:chgData name="Simona Giordanengo" userId="8a914e46-25aa-490a-8f46-a44d344da8f9" providerId="ADAL" clId="{821040F0-1F59-490E-A5DC-6CDB8AAE5703}" dt="2024-02-22T07:40:12.997" v="212" actId="207"/>
        <pc:sldMkLst>
          <pc:docMk/>
          <pc:sldMk cId="2548420871" sldId="551"/>
        </pc:sldMkLst>
        <pc:spChg chg="mod">
          <ac:chgData name="Simona Giordanengo" userId="8a914e46-25aa-490a-8f46-a44d344da8f9" providerId="ADAL" clId="{821040F0-1F59-490E-A5DC-6CDB8AAE5703}" dt="2024-02-22T07:40:12.997" v="212" actId="207"/>
          <ac:spMkLst>
            <pc:docMk/>
            <pc:sldMk cId="2548420871" sldId="551"/>
            <ac:spMk id="8" creationId="{3B607C09-161C-ED5E-756B-D32239920C1F}"/>
          </ac:spMkLst>
        </pc:spChg>
      </pc:sldChg>
      <pc:sldChg chg="ord">
        <pc:chgData name="Simona Giordanengo" userId="8a914e46-25aa-490a-8f46-a44d344da8f9" providerId="ADAL" clId="{821040F0-1F59-490E-A5DC-6CDB8AAE5703}" dt="2024-02-22T06:44:13.203" v="6"/>
        <pc:sldMkLst>
          <pc:docMk/>
          <pc:sldMk cId="3772556610" sldId="552"/>
        </pc:sldMkLst>
      </pc:sldChg>
      <pc:sldChg chg="delSp mod">
        <pc:chgData name="Simona Giordanengo" userId="8a914e46-25aa-490a-8f46-a44d344da8f9" providerId="ADAL" clId="{821040F0-1F59-490E-A5DC-6CDB8AAE5703}" dt="2024-02-22T07:37:55.389" v="201" actId="478"/>
        <pc:sldMkLst>
          <pc:docMk/>
          <pc:sldMk cId="1204922405" sldId="553"/>
        </pc:sldMkLst>
        <pc:spChg chg="del">
          <ac:chgData name="Simona Giordanengo" userId="8a914e46-25aa-490a-8f46-a44d344da8f9" providerId="ADAL" clId="{821040F0-1F59-490E-A5DC-6CDB8AAE5703}" dt="2024-02-22T07:37:55.389" v="201" actId="478"/>
          <ac:spMkLst>
            <pc:docMk/>
            <pc:sldMk cId="1204922405" sldId="553"/>
            <ac:spMk id="19" creationId="{D26F2B4B-1849-E57B-D8C5-5EA77F0361FE}"/>
          </ac:spMkLst>
        </pc:spChg>
      </pc:sldChg>
      <pc:sldChg chg="del">
        <pc:chgData name="Simona Giordanengo" userId="8a914e46-25aa-490a-8f46-a44d344da8f9" providerId="ADAL" clId="{821040F0-1F59-490E-A5DC-6CDB8AAE5703}" dt="2024-02-22T07:37:19.210" v="200" actId="47"/>
        <pc:sldMkLst>
          <pc:docMk/>
          <pc:sldMk cId="2731590026" sldId="554"/>
        </pc:sldMkLst>
      </pc:sldChg>
      <pc:sldChg chg="del">
        <pc:chgData name="Simona Giordanengo" userId="8a914e46-25aa-490a-8f46-a44d344da8f9" providerId="ADAL" clId="{821040F0-1F59-490E-A5DC-6CDB8AAE5703}" dt="2024-02-22T07:38:29.587" v="204" actId="47"/>
        <pc:sldMkLst>
          <pc:docMk/>
          <pc:sldMk cId="2915844186" sldId="566"/>
        </pc:sldMkLst>
      </pc:sldChg>
      <pc:sldChg chg="delSp mod">
        <pc:chgData name="Simona Giordanengo" userId="8a914e46-25aa-490a-8f46-a44d344da8f9" providerId="ADAL" clId="{821040F0-1F59-490E-A5DC-6CDB8AAE5703}" dt="2024-02-22T07:37:59.147" v="202" actId="478"/>
        <pc:sldMkLst>
          <pc:docMk/>
          <pc:sldMk cId="2572723334" sldId="607"/>
        </pc:sldMkLst>
        <pc:spChg chg="del">
          <ac:chgData name="Simona Giordanengo" userId="8a914e46-25aa-490a-8f46-a44d344da8f9" providerId="ADAL" clId="{821040F0-1F59-490E-A5DC-6CDB8AAE5703}" dt="2024-02-22T07:37:59.147" v="202" actId="478"/>
          <ac:spMkLst>
            <pc:docMk/>
            <pc:sldMk cId="2572723334" sldId="607"/>
            <ac:spMk id="2" creationId="{82EAC7F1-6BD5-5E1C-552D-41B53B0AD021}"/>
          </ac:spMkLst>
        </pc:spChg>
      </pc:sldChg>
      <pc:sldChg chg="modSp mod">
        <pc:chgData name="Simona Giordanengo" userId="8a914e46-25aa-490a-8f46-a44d344da8f9" providerId="ADAL" clId="{821040F0-1F59-490E-A5DC-6CDB8AAE5703}" dt="2024-02-22T07:43:52.660" v="267" actId="1076"/>
        <pc:sldMkLst>
          <pc:docMk/>
          <pc:sldMk cId="1115055726" sldId="614"/>
        </pc:sldMkLst>
        <pc:spChg chg="mod">
          <ac:chgData name="Simona Giordanengo" userId="8a914e46-25aa-490a-8f46-a44d344da8f9" providerId="ADAL" clId="{821040F0-1F59-490E-A5DC-6CDB8AAE5703}" dt="2024-02-22T07:43:52.660" v="267" actId="1076"/>
          <ac:spMkLst>
            <pc:docMk/>
            <pc:sldMk cId="1115055726" sldId="614"/>
            <ac:spMk id="2" creationId="{A7AECC4F-E6D3-296E-D440-9D42E778EE09}"/>
          </ac:spMkLst>
        </pc:spChg>
      </pc:sldChg>
      <pc:sldChg chg="del">
        <pc:chgData name="Simona Giordanengo" userId="8a914e46-25aa-490a-8f46-a44d344da8f9" providerId="ADAL" clId="{821040F0-1F59-490E-A5DC-6CDB8AAE5703}" dt="2024-02-22T06:43:19.782" v="0" actId="47"/>
        <pc:sldMkLst>
          <pc:docMk/>
          <pc:sldMk cId="724077185" sldId="619"/>
        </pc:sldMkLst>
      </pc:sldChg>
      <pc:sldChg chg="modSp mod">
        <pc:chgData name="Simona Giordanengo" userId="8a914e46-25aa-490a-8f46-a44d344da8f9" providerId="ADAL" clId="{821040F0-1F59-490E-A5DC-6CDB8AAE5703}" dt="2024-02-22T06:43:45.829" v="4" actId="1076"/>
        <pc:sldMkLst>
          <pc:docMk/>
          <pc:sldMk cId="2688478035" sldId="621"/>
        </pc:sldMkLst>
        <pc:spChg chg="mod">
          <ac:chgData name="Simona Giordanengo" userId="8a914e46-25aa-490a-8f46-a44d344da8f9" providerId="ADAL" clId="{821040F0-1F59-490E-A5DC-6CDB8AAE5703}" dt="2024-02-22T06:43:45.829" v="4" actId="1076"/>
          <ac:spMkLst>
            <pc:docMk/>
            <pc:sldMk cId="2688478035" sldId="621"/>
            <ac:spMk id="2" creationId="{75AC4AC8-5DF8-599E-F2DE-36DAE794BBCD}"/>
          </ac:spMkLst>
        </pc:spChg>
        <pc:picChg chg="mod">
          <ac:chgData name="Simona Giordanengo" userId="8a914e46-25aa-490a-8f46-a44d344da8f9" providerId="ADAL" clId="{821040F0-1F59-490E-A5DC-6CDB8AAE5703}" dt="2024-02-22T06:43:41.929" v="3" actId="1076"/>
          <ac:picMkLst>
            <pc:docMk/>
            <pc:sldMk cId="2688478035" sldId="621"/>
            <ac:picMk id="12" creationId="{C84F8F54-E821-B1C6-94F6-8431CC478A7E}"/>
          </ac:picMkLst>
        </pc:picChg>
      </pc:sldChg>
      <pc:sldChg chg="modSp mod modAnim">
        <pc:chgData name="Simona Giordanengo" userId="8a914e46-25aa-490a-8f46-a44d344da8f9" providerId="ADAL" clId="{821040F0-1F59-490E-A5DC-6CDB8AAE5703}" dt="2024-02-22T07:49:17.021" v="300" actId="207"/>
        <pc:sldMkLst>
          <pc:docMk/>
          <pc:sldMk cId="2324345263" sldId="681"/>
        </pc:sldMkLst>
        <pc:spChg chg="mod">
          <ac:chgData name="Simona Giordanengo" userId="8a914e46-25aa-490a-8f46-a44d344da8f9" providerId="ADAL" clId="{821040F0-1F59-490E-A5DC-6CDB8AAE5703}" dt="2024-02-22T07:49:17.021" v="300" actId="207"/>
          <ac:spMkLst>
            <pc:docMk/>
            <pc:sldMk cId="2324345263" sldId="681"/>
            <ac:spMk id="13" creationId="{00000000-0000-0000-0000-000000000000}"/>
          </ac:spMkLst>
        </pc:spChg>
        <pc:spChg chg="mod">
          <ac:chgData name="Simona Giordanengo" userId="8a914e46-25aa-490a-8f46-a44d344da8f9" providerId="ADAL" clId="{821040F0-1F59-490E-A5DC-6CDB8AAE5703}" dt="2024-02-22T07:48:39.212" v="290" actId="1076"/>
          <ac:spMkLst>
            <pc:docMk/>
            <pc:sldMk cId="2324345263" sldId="681"/>
            <ac:spMk id="26" creationId="{00000000-0000-0000-0000-000000000000}"/>
          </ac:spMkLst>
        </pc:spChg>
        <pc:spChg chg="mod">
          <ac:chgData name="Simona Giordanengo" userId="8a914e46-25aa-490a-8f46-a44d344da8f9" providerId="ADAL" clId="{821040F0-1F59-490E-A5DC-6CDB8AAE5703}" dt="2024-02-22T07:48:57.746" v="299" actId="1037"/>
          <ac:spMkLst>
            <pc:docMk/>
            <pc:sldMk cId="2324345263" sldId="681"/>
            <ac:spMk id="29" creationId="{00000000-0000-0000-0000-000000000000}"/>
          </ac:spMkLst>
        </pc:spChg>
        <pc:spChg chg="mod">
          <ac:chgData name="Simona Giordanengo" userId="8a914e46-25aa-490a-8f46-a44d344da8f9" providerId="ADAL" clId="{821040F0-1F59-490E-A5DC-6CDB8AAE5703}" dt="2024-02-22T07:48:47.058" v="291" actId="14100"/>
          <ac:spMkLst>
            <pc:docMk/>
            <pc:sldMk cId="2324345263" sldId="681"/>
            <ac:spMk id="31" creationId="{00000000-0000-0000-0000-000000000000}"/>
          </ac:spMkLst>
        </pc:spChg>
      </pc:sldChg>
      <pc:sldChg chg="modSp mod">
        <pc:chgData name="Simona Giordanengo" userId="8a914e46-25aa-490a-8f46-a44d344da8f9" providerId="ADAL" clId="{821040F0-1F59-490E-A5DC-6CDB8AAE5703}" dt="2024-02-22T07:40:21.638" v="213" actId="207"/>
        <pc:sldMkLst>
          <pc:docMk/>
          <pc:sldMk cId="2165068996" sldId="685"/>
        </pc:sldMkLst>
        <pc:spChg chg="mod">
          <ac:chgData name="Simona Giordanengo" userId="8a914e46-25aa-490a-8f46-a44d344da8f9" providerId="ADAL" clId="{821040F0-1F59-490E-A5DC-6CDB8AAE5703}" dt="2024-02-22T07:40:21.638" v="213" actId="207"/>
          <ac:spMkLst>
            <pc:docMk/>
            <pc:sldMk cId="2165068996" sldId="685"/>
            <ac:spMk id="3" creationId="{78CFFE1E-99C5-1A86-A593-64FA141694CD}"/>
          </ac:spMkLst>
        </pc:spChg>
      </pc:sldChg>
      <pc:sldChg chg="delSp modSp mod ord">
        <pc:chgData name="Simona Giordanengo" userId="8a914e46-25aa-490a-8f46-a44d344da8f9" providerId="ADAL" clId="{821040F0-1F59-490E-A5DC-6CDB8AAE5703}" dt="2024-02-22T07:39:35.605" v="210"/>
        <pc:sldMkLst>
          <pc:docMk/>
          <pc:sldMk cId="2453321464" sldId="709"/>
        </pc:sldMkLst>
        <pc:spChg chg="mod">
          <ac:chgData name="Simona Giordanengo" userId="8a914e46-25aa-490a-8f46-a44d344da8f9" providerId="ADAL" clId="{821040F0-1F59-490E-A5DC-6CDB8AAE5703}" dt="2024-02-22T06:50:44.060" v="180" actId="20577"/>
          <ac:spMkLst>
            <pc:docMk/>
            <pc:sldMk cId="2453321464" sldId="709"/>
            <ac:spMk id="3" creationId="{0C8FC786-E9B9-A3FC-BFF4-C702AFC37B3F}"/>
          </ac:spMkLst>
        </pc:spChg>
        <pc:spChg chg="del">
          <ac:chgData name="Simona Giordanengo" userId="8a914e46-25aa-490a-8f46-a44d344da8f9" providerId="ADAL" clId="{821040F0-1F59-490E-A5DC-6CDB8AAE5703}" dt="2024-02-22T06:50:55.312" v="181" actId="478"/>
          <ac:spMkLst>
            <pc:docMk/>
            <pc:sldMk cId="2453321464" sldId="709"/>
            <ac:spMk id="4" creationId="{5699B498-6467-F637-A089-23AF2FE7D629}"/>
          </ac:spMkLst>
        </pc:spChg>
        <pc:spChg chg="mod">
          <ac:chgData name="Simona Giordanengo" userId="8a914e46-25aa-490a-8f46-a44d344da8f9" providerId="ADAL" clId="{821040F0-1F59-490E-A5DC-6CDB8AAE5703}" dt="2024-02-22T06:51:19.509" v="186" actId="20577"/>
          <ac:spMkLst>
            <pc:docMk/>
            <pc:sldMk cId="2453321464" sldId="709"/>
            <ac:spMk id="5" creationId="{C2CE0666-9ED0-9560-B08B-7E90AB64FA8A}"/>
          </ac:spMkLst>
        </pc:spChg>
        <pc:spChg chg="mod">
          <ac:chgData name="Simona Giordanengo" userId="8a914e46-25aa-490a-8f46-a44d344da8f9" providerId="ADAL" clId="{821040F0-1F59-490E-A5DC-6CDB8AAE5703}" dt="2024-02-22T07:39:08.895" v="206" actId="14100"/>
          <ac:spMkLst>
            <pc:docMk/>
            <pc:sldMk cId="2453321464" sldId="709"/>
            <ac:spMk id="7" creationId="{D65F5B35-15D1-746D-CEAB-8B462776BABB}"/>
          </ac:spMkLst>
        </pc:spChg>
        <pc:picChg chg="mod">
          <ac:chgData name="Simona Giordanengo" userId="8a914e46-25aa-490a-8f46-a44d344da8f9" providerId="ADAL" clId="{821040F0-1F59-490E-A5DC-6CDB8AAE5703}" dt="2024-02-22T07:39:14.623" v="208" actId="1076"/>
          <ac:picMkLst>
            <pc:docMk/>
            <pc:sldMk cId="2453321464" sldId="709"/>
            <ac:picMk id="6" creationId="{D43773BC-586A-AD62-7A6D-8A88A6A89687}"/>
          </ac:picMkLst>
        </pc:picChg>
      </pc:sldChg>
      <pc:sldChg chg="delSp new del mod">
        <pc:chgData name="Simona Giordanengo" userId="8a914e46-25aa-490a-8f46-a44d344da8f9" providerId="ADAL" clId="{821040F0-1F59-490E-A5DC-6CDB8AAE5703}" dt="2024-02-22T07:41:20.162" v="217" actId="47"/>
        <pc:sldMkLst>
          <pc:docMk/>
          <pc:sldMk cId="1104856556" sldId="710"/>
        </pc:sldMkLst>
        <pc:spChg chg="del">
          <ac:chgData name="Simona Giordanengo" userId="8a914e46-25aa-490a-8f46-a44d344da8f9" providerId="ADAL" clId="{821040F0-1F59-490E-A5DC-6CDB8AAE5703}" dt="2024-02-22T07:41:04.560" v="215" actId="478"/>
          <ac:spMkLst>
            <pc:docMk/>
            <pc:sldMk cId="1104856556" sldId="710"/>
            <ac:spMk id="3" creationId="{0EA67BB4-BAC4-DF26-4307-8E108608BC0D}"/>
          </ac:spMkLst>
        </pc:spChg>
      </pc:sldChg>
      <pc:sldChg chg="modSp add mod">
        <pc:chgData name="Simona Giordanengo" userId="8a914e46-25aa-490a-8f46-a44d344da8f9" providerId="ADAL" clId="{821040F0-1F59-490E-A5DC-6CDB8AAE5703}" dt="2024-02-22T07:41:40.943" v="254" actId="20577"/>
        <pc:sldMkLst>
          <pc:docMk/>
          <pc:sldMk cId="3791716095" sldId="711"/>
        </pc:sldMkLst>
        <pc:spChg chg="mod">
          <ac:chgData name="Simona Giordanengo" userId="8a914e46-25aa-490a-8f46-a44d344da8f9" providerId="ADAL" clId="{821040F0-1F59-490E-A5DC-6CDB8AAE5703}" dt="2024-02-22T07:41:40.943" v="254" actId="20577"/>
          <ac:spMkLst>
            <pc:docMk/>
            <pc:sldMk cId="3791716095" sldId="711"/>
            <ac:spMk id="2" creationId="{748D1A32-5251-2A1C-3EF5-031A775EB67D}"/>
          </ac:spMkLst>
        </pc:spChg>
      </pc:sldChg>
      <pc:sldMasterChg chg="delSldLayout">
        <pc:chgData name="Simona Giordanengo" userId="8a914e46-25aa-490a-8f46-a44d344da8f9" providerId="ADAL" clId="{821040F0-1F59-490E-A5DC-6CDB8AAE5703}" dt="2024-02-22T06:43:24.419" v="1" actId="47"/>
        <pc:sldMasterMkLst>
          <pc:docMk/>
          <pc:sldMasterMk cId="3653821053" sldId="2147483662"/>
        </pc:sldMasterMkLst>
        <pc:sldLayoutChg chg="del">
          <pc:chgData name="Simona Giordanengo" userId="8a914e46-25aa-490a-8f46-a44d344da8f9" providerId="ADAL" clId="{821040F0-1F59-490E-A5DC-6CDB8AAE5703}" dt="2024-02-22T06:43:24.419" v="1" actId="47"/>
          <pc:sldLayoutMkLst>
            <pc:docMk/>
            <pc:sldMasterMk cId="3653821053" sldId="2147483662"/>
            <pc:sldLayoutMk cId="454004586" sldId="214748367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29199-7DC7-496A-BCBB-09A823B3A280}" type="doc">
      <dgm:prSet loTypeId="urn:microsoft.com/office/officeart/2005/8/layout/vList2" loCatId="list" qsTypeId="urn:microsoft.com/office/officeart/2005/8/quickstyle/simple4" qsCatId="simple" csTypeId="urn:microsoft.com/office/officeart/2005/8/colors/accent1_4" csCatId="accent1" phldr="1"/>
      <dgm:spPr/>
      <dgm:t>
        <a:bodyPr/>
        <a:lstStyle/>
        <a:p>
          <a:endParaRPr lang="en-US"/>
        </a:p>
      </dgm:t>
    </dgm:pt>
    <dgm:pt modelId="{A29780D6-3EA6-4E9B-9F2E-3E6DBAEB60B8}">
      <dgm:prSet custT="1"/>
      <dgm:spPr/>
      <dgm:t>
        <a:bodyPr/>
        <a:lstStyle/>
        <a:p>
          <a:pPr rtl="0"/>
          <a:r>
            <a:rPr lang="it-IT" sz="2000" b="0" i="1" dirty="0"/>
            <a:t>Monitor on-line the </a:t>
          </a:r>
          <a:r>
            <a:rPr lang="it-IT" sz="2000" b="0" i="1" dirty="0" err="1"/>
            <a:t>beam</a:t>
          </a:r>
          <a:r>
            <a:rPr lang="it-IT" sz="2000" b="0" i="1" dirty="0"/>
            <a:t> </a:t>
          </a:r>
          <a:r>
            <a:rPr lang="it-IT" sz="2000" b="0" i="1" u="sng" dirty="0" err="1"/>
            <a:t>fluence</a:t>
          </a:r>
          <a:r>
            <a:rPr lang="it-IT" sz="2000" b="0" i="1" u="sng" dirty="0"/>
            <a:t> and position (</a:t>
          </a:r>
          <a:r>
            <a:rPr lang="it-IT" sz="2000" b="0" i="1" u="sng" dirty="0" err="1">
              <a:solidFill>
                <a:srgbClr val="FF0000"/>
              </a:solidFill>
            </a:rPr>
            <a:t>mandatory</a:t>
          </a:r>
          <a:r>
            <a:rPr lang="it-IT" sz="2000" b="0" i="1" u="sng" dirty="0"/>
            <a:t>), FWHM (optional)</a:t>
          </a:r>
          <a:endParaRPr lang="it-IT" sz="2000" b="0" i="1" dirty="0"/>
        </a:p>
      </dgm:t>
    </dgm:pt>
    <dgm:pt modelId="{FD271B22-4AC8-4B27-A1A8-3E4628C1D601}" type="parTrans" cxnId="{7BB706CA-C12B-47A8-A446-66A8481517A0}">
      <dgm:prSet/>
      <dgm:spPr/>
      <dgm:t>
        <a:bodyPr/>
        <a:lstStyle/>
        <a:p>
          <a:endParaRPr lang="en-US" sz="2000" b="0"/>
        </a:p>
      </dgm:t>
    </dgm:pt>
    <dgm:pt modelId="{65026DAD-146F-465C-BA5F-3E23A4D2A7E4}" type="sibTrans" cxnId="{7BB706CA-C12B-47A8-A446-66A8481517A0}">
      <dgm:prSet/>
      <dgm:spPr/>
      <dgm:t>
        <a:bodyPr/>
        <a:lstStyle/>
        <a:p>
          <a:endParaRPr lang="en-US" sz="2000" b="0"/>
        </a:p>
      </dgm:t>
    </dgm:pt>
    <dgm:pt modelId="{A31F64E8-2AB0-483E-B512-80F0590D858D}">
      <dgm:prSet custT="1"/>
      <dgm:spPr/>
      <dgm:t>
        <a:bodyPr/>
        <a:lstStyle/>
        <a:p>
          <a:pPr rtl="0"/>
          <a:r>
            <a:rPr lang="it-IT" sz="2000" b="0" dirty="0"/>
            <a:t>Set the beam position spot by spot </a:t>
          </a:r>
          <a:r>
            <a:rPr lang="it-IT" sz="2000" b="0" dirty="0" err="1"/>
            <a:t>through</a:t>
          </a:r>
          <a:r>
            <a:rPr lang="it-IT" sz="2000" b="0" dirty="0"/>
            <a:t> the</a:t>
          </a:r>
          <a:r>
            <a:rPr lang="it-IT" sz="2000" b="0" i="1" dirty="0"/>
            <a:t> </a:t>
          </a:r>
          <a:r>
            <a:rPr lang="it-IT" sz="2000" b="0" u="sng" dirty="0"/>
            <a:t>scanning </a:t>
          </a:r>
          <a:r>
            <a:rPr lang="it-IT" sz="2000" b="0" u="sng" dirty="0" err="1"/>
            <a:t>magnets</a:t>
          </a:r>
          <a:r>
            <a:rPr lang="it-IT" sz="2000" b="0" u="sng" dirty="0"/>
            <a:t> power supplies</a:t>
          </a:r>
          <a:endParaRPr lang="en-GB" sz="2000" b="0" dirty="0"/>
        </a:p>
      </dgm:t>
    </dgm:pt>
    <dgm:pt modelId="{2A42625C-F82E-436D-BA5B-2520E6DDF9AC}" type="parTrans" cxnId="{AA9BFF94-27B6-42A0-93F0-EB249B87F7B5}">
      <dgm:prSet/>
      <dgm:spPr/>
      <dgm:t>
        <a:bodyPr/>
        <a:lstStyle/>
        <a:p>
          <a:endParaRPr lang="en-US" sz="2000" b="0"/>
        </a:p>
      </dgm:t>
    </dgm:pt>
    <dgm:pt modelId="{97B17CFC-743E-4CE3-8235-C621AC40A594}" type="sibTrans" cxnId="{AA9BFF94-27B6-42A0-93F0-EB249B87F7B5}">
      <dgm:prSet/>
      <dgm:spPr/>
      <dgm:t>
        <a:bodyPr/>
        <a:lstStyle/>
        <a:p>
          <a:endParaRPr lang="en-US" sz="2000" b="0"/>
        </a:p>
      </dgm:t>
    </dgm:pt>
    <dgm:pt modelId="{78478BD8-A1DA-4B51-810B-9BA7643F7EB1}">
      <dgm:prSet custT="1"/>
      <dgm:spPr/>
      <dgm:t>
        <a:bodyPr/>
        <a:lstStyle/>
        <a:p>
          <a:pPr rtl="0"/>
          <a:r>
            <a:rPr lang="it-IT" sz="2000" b="0" dirty="0">
              <a:solidFill>
                <a:schemeClr val="tx1"/>
              </a:solidFill>
            </a:rPr>
            <a:t>Correct on-line the beam position (feed-back operations) </a:t>
          </a:r>
          <a:endParaRPr lang="en-GB" sz="2000" b="0" dirty="0">
            <a:solidFill>
              <a:schemeClr val="tx1"/>
            </a:solidFill>
          </a:endParaRPr>
        </a:p>
      </dgm:t>
    </dgm:pt>
    <dgm:pt modelId="{C8EE9E45-53EF-45C3-BD9B-690165441ABF}" type="parTrans" cxnId="{D3557486-EA24-4D38-AAB1-587DF8A874D9}">
      <dgm:prSet/>
      <dgm:spPr/>
      <dgm:t>
        <a:bodyPr/>
        <a:lstStyle/>
        <a:p>
          <a:endParaRPr lang="en-US" sz="2000" b="0"/>
        </a:p>
      </dgm:t>
    </dgm:pt>
    <dgm:pt modelId="{B21A02CC-FE04-4FED-9E5E-A27B48CFE491}" type="sibTrans" cxnId="{D3557486-EA24-4D38-AAB1-587DF8A874D9}">
      <dgm:prSet/>
      <dgm:spPr/>
      <dgm:t>
        <a:bodyPr/>
        <a:lstStyle/>
        <a:p>
          <a:endParaRPr lang="en-US" sz="2000" b="0"/>
        </a:p>
      </dgm:t>
    </dgm:pt>
    <dgm:pt modelId="{786F6F70-D885-4BE9-8311-D9CAB7F1CCF4}">
      <dgm:prSet custT="1"/>
      <dgm:spPr/>
      <dgm:t>
        <a:bodyPr/>
        <a:lstStyle/>
        <a:p>
          <a:pPr rtl="0"/>
          <a:r>
            <a:rPr lang="it-IT" sz="2000" b="0" dirty="0"/>
            <a:t>Stop the b</a:t>
          </a:r>
          <a:r>
            <a:rPr lang="en-US" sz="2000" b="0" dirty="0" err="1"/>
            <a:t>eam</a:t>
          </a:r>
          <a:r>
            <a:rPr lang="en-US" sz="2000" b="0" dirty="0"/>
            <a:t> when something is wrong (beam parameters out of range)</a:t>
          </a:r>
          <a:endParaRPr lang="en-GB" sz="2000" b="0" dirty="0"/>
        </a:p>
      </dgm:t>
    </dgm:pt>
    <dgm:pt modelId="{128DBC9C-52AF-4C83-87AD-72453953BD16}" type="parTrans" cxnId="{188D171A-C33D-4245-A5F4-DF2A7395DB71}">
      <dgm:prSet/>
      <dgm:spPr/>
      <dgm:t>
        <a:bodyPr/>
        <a:lstStyle/>
        <a:p>
          <a:endParaRPr lang="en-US" sz="2000" b="0"/>
        </a:p>
      </dgm:t>
    </dgm:pt>
    <dgm:pt modelId="{6611E20D-2589-41AB-81E8-DB71D58966B8}" type="sibTrans" cxnId="{188D171A-C33D-4245-A5F4-DF2A7395DB71}">
      <dgm:prSet/>
      <dgm:spPr/>
      <dgm:t>
        <a:bodyPr/>
        <a:lstStyle/>
        <a:p>
          <a:endParaRPr lang="en-US" sz="2000" b="0"/>
        </a:p>
      </dgm:t>
    </dgm:pt>
    <dgm:pt modelId="{93CBA8CC-45B7-4235-A4CB-4CFDF3994070}" type="pres">
      <dgm:prSet presAssocID="{75B29199-7DC7-496A-BCBB-09A823B3A280}" presName="linear" presStyleCnt="0">
        <dgm:presLayoutVars>
          <dgm:animLvl val="lvl"/>
          <dgm:resizeHandles val="exact"/>
        </dgm:presLayoutVars>
      </dgm:prSet>
      <dgm:spPr/>
    </dgm:pt>
    <dgm:pt modelId="{0B8B7644-41F8-419B-A3CE-92C46F9CD2C4}" type="pres">
      <dgm:prSet presAssocID="{A29780D6-3EA6-4E9B-9F2E-3E6DBAEB60B8}" presName="parentText" presStyleLbl="node1" presStyleIdx="0" presStyleCnt="4" custScaleY="236847" custLinFactY="-14364" custLinFactNeighborX="1013" custLinFactNeighborY="-100000">
        <dgm:presLayoutVars>
          <dgm:chMax val="0"/>
          <dgm:bulletEnabled val="1"/>
        </dgm:presLayoutVars>
      </dgm:prSet>
      <dgm:spPr/>
    </dgm:pt>
    <dgm:pt modelId="{1BB538C7-B12E-4641-A82B-97024AC52A2E}" type="pres">
      <dgm:prSet presAssocID="{65026DAD-146F-465C-BA5F-3E23A4D2A7E4}" presName="spacer" presStyleCnt="0"/>
      <dgm:spPr/>
    </dgm:pt>
    <dgm:pt modelId="{BC77A6FD-66C7-46B4-A893-44861AF8F3B0}" type="pres">
      <dgm:prSet presAssocID="{A31F64E8-2AB0-483E-B512-80F0590D858D}" presName="parentText" presStyleLbl="node1" presStyleIdx="1" presStyleCnt="4" custLinFactY="-856" custLinFactNeighborY="-100000">
        <dgm:presLayoutVars>
          <dgm:chMax val="0"/>
          <dgm:bulletEnabled val="1"/>
        </dgm:presLayoutVars>
      </dgm:prSet>
      <dgm:spPr/>
    </dgm:pt>
    <dgm:pt modelId="{2B9F1D92-FDF4-4DFC-A625-3490ED3DA624}" type="pres">
      <dgm:prSet presAssocID="{97B17CFC-743E-4CE3-8235-C621AC40A594}" presName="spacer" presStyleCnt="0"/>
      <dgm:spPr/>
    </dgm:pt>
    <dgm:pt modelId="{5C6DCC70-4EB4-49B7-84D6-8F64CDBA79B7}" type="pres">
      <dgm:prSet presAssocID="{78478BD8-A1DA-4B51-810B-9BA7643F7EB1}" presName="parentText" presStyleLbl="node1" presStyleIdx="2" presStyleCnt="4" custLinFactNeighborY="2666">
        <dgm:presLayoutVars>
          <dgm:chMax val="0"/>
          <dgm:bulletEnabled val="1"/>
        </dgm:presLayoutVars>
      </dgm:prSet>
      <dgm:spPr/>
    </dgm:pt>
    <dgm:pt modelId="{026ED3DC-03C9-4712-9C09-1BE75AD33917}" type="pres">
      <dgm:prSet presAssocID="{B21A02CC-FE04-4FED-9E5E-A27B48CFE491}" presName="spacer" presStyleCnt="0"/>
      <dgm:spPr/>
    </dgm:pt>
    <dgm:pt modelId="{6D094803-D0B0-4249-824C-E368F040F61B}" type="pres">
      <dgm:prSet presAssocID="{786F6F70-D885-4BE9-8311-D9CAB7F1CCF4}" presName="parentText" presStyleLbl="node1" presStyleIdx="3" presStyleCnt="4" custScaleY="114550" custLinFactY="9536" custLinFactNeighborY="100000">
        <dgm:presLayoutVars>
          <dgm:chMax val="0"/>
          <dgm:bulletEnabled val="1"/>
        </dgm:presLayoutVars>
      </dgm:prSet>
      <dgm:spPr/>
    </dgm:pt>
  </dgm:ptLst>
  <dgm:cxnLst>
    <dgm:cxn modelId="{188D171A-C33D-4245-A5F4-DF2A7395DB71}" srcId="{75B29199-7DC7-496A-BCBB-09A823B3A280}" destId="{786F6F70-D885-4BE9-8311-D9CAB7F1CCF4}" srcOrd="3" destOrd="0" parTransId="{128DBC9C-52AF-4C83-87AD-72453953BD16}" sibTransId="{6611E20D-2589-41AB-81E8-DB71D58966B8}"/>
    <dgm:cxn modelId="{C208E74F-38B2-414F-B68C-53BFD337BF8D}" type="presOf" srcId="{786F6F70-D885-4BE9-8311-D9CAB7F1CCF4}" destId="{6D094803-D0B0-4249-824C-E368F040F61B}" srcOrd="0" destOrd="0" presId="urn:microsoft.com/office/officeart/2005/8/layout/vList2"/>
    <dgm:cxn modelId="{D3557486-EA24-4D38-AAB1-587DF8A874D9}" srcId="{75B29199-7DC7-496A-BCBB-09A823B3A280}" destId="{78478BD8-A1DA-4B51-810B-9BA7643F7EB1}" srcOrd="2" destOrd="0" parTransId="{C8EE9E45-53EF-45C3-BD9B-690165441ABF}" sibTransId="{B21A02CC-FE04-4FED-9E5E-A27B48CFE491}"/>
    <dgm:cxn modelId="{F9A91392-A0EB-40AE-B4CB-B4A452ECB6AE}" type="presOf" srcId="{A29780D6-3EA6-4E9B-9F2E-3E6DBAEB60B8}" destId="{0B8B7644-41F8-419B-A3CE-92C46F9CD2C4}" srcOrd="0" destOrd="0" presId="urn:microsoft.com/office/officeart/2005/8/layout/vList2"/>
    <dgm:cxn modelId="{C3514892-E9DF-44C4-830D-A8A0FB8CF22E}" type="presOf" srcId="{78478BD8-A1DA-4B51-810B-9BA7643F7EB1}" destId="{5C6DCC70-4EB4-49B7-84D6-8F64CDBA79B7}" srcOrd="0" destOrd="0" presId="urn:microsoft.com/office/officeart/2005/8/layout/vList2"/>
    <dgm:cxn modelId="{AA9BFF94-27B6-42A0-93F0-EB249B87F7B5}" srcId="{75B29199-7DC7-496A-BCBB-09A823B3A280}" destId="{A31F64E8-2AB0-483E-B512-80F0590D858D}" srcOrd="1" destOrd="0" parTransId="{2A42625C-F82E-436D-BA5B-2520E6DDF9AC}" sibTransId="{97B17CFC-743E-4CE3-8235-C621AC40A594}"/>
    <dgm:cxn modelId="{70E2959A-166E-41A9-A352-C4EEB46D089B}" type="presOf" srcId="{75B29199-7DC7-496A-BCBB-09A823B3A280}" destId="{93CBA8CC-45B7-4235-A4CB-4CFDF3994070}" srcOrd="0" destOrd="0" presId="urn:microsoft.com/office/officeart/2005/8/layout/vList2"/>
    <dgm:cxn modelId="{7BB706CA-C12B-47A8-A446-66A8481517A0}" srcId="{75B29199-7DC7-496A-BCBB-09A823B3A280}" destId="{A29780D6-3EA6-4E9B-9F2E-3E6DBAEB60B8}" srcOrd="0" destOrd="0" parTransId="{FD271B22-4AC8-4B27-A1A8-3E4628C1D601}" sibTransId="{65026DAD-146F-465C-BA5F-3E23A4D2A7E4}"/>
    <dgm:cxn modelId="{5CB7DEE9-8D45-4C68-90A3-6829042C668B}" type="presOf" srcId="{A31F64E8-2AB0-483E-B512-80F0590D858D}" destId="{BC77A6FD-66C7-46B4-A893-44861AF8F3B0}" srcOrd="0" destOrd="0" presId="urn:microsoft.com/office/officeart/2005/8/layout/vList2"/>
    <dgm:cxn modelId="{FBF4A904-BB46-4854-9181-DB6D1258A7EE}" type="presParOf" srcId="{93CBA8CC-45B7-4235-A4CB-4CFDF3994070}" destId="{0B8B7644-41F8-419B-A3CE-92C46F9CD2C4}" srcOrd="0" destOrd="0" presId="urn:microsoft.com/office/officeart/2005/8/layout/vList2"/>
    <dgm:cxn modelId="{49AC0644-4893-4D16-BF95-73FAA673184B}" type="presParOf" srcId="{93CBA8CC-45B7-4235-A4CB-4CFDF3994070}" destId="{1BB538C7-B12E-4641-A82B-97024AC52A2E}" srcOrd="1" destOrd="0" presId="urn:microsoft.com/office/officeart/2005/8/layout/vList2"/>
    <dgm:cxn modelId="{1F3BEB55-AD77-4386-A76C-35F890A9DE50}" type="presParOf" srcId="{93CBA8CC-45B7-4235-A4CB-4CFDF3994070}" destId="{BC77A6FD-66C7-46B4-A893-44861AF8F3B0}" srcOrd="2" destOrd="0" presId="urn:microsoft.com/office/officeart/2005/8/layout/vList2"/>
    <dgm:cxn modelId="{6A8598D3-23AF-4D26-971E-0AD19EAF74D8}" type="presParOf" srcId="{93CBA8CC-45B7-4235-A4CB-4CFDF3994070}" destId="{2B9F1D92-FDF4-4DFC-A625-3490ED3DA624}" srcOrd="3" destOrd="0" presId="urn:microsoft.com/office/officeart/2005/8/layout/vList2"/>
    <dgm:cxn modelId="{97B4224E-BF28-408D-802D-CCD860B5FC58}" type="presParOf" srcId="{93CBA8CC-45B7-4235-A4CB-4CFDF3994070}" destId="{5C6DCC70-4EB4-49B7-84D6-8F64CDBA79B7}" srcOrd="4" destOrd="0" presId="urn:microsoft.com/office/officeart/2005/8/layout/vList2"/>
    <dgm:cxn modelId="{EC7B3516-D2A9-4F31-BD51-00513C411B89}" type="presParOf" srcId="{93CBA8CC-45B7-4235-A4CB-4CFDF3994070}" destId="{026ED3DC-03C9-4712-9C09-1BE75AD33917}" srcOrd="5" destOrd="0" presId="urn:microsoft.com/office/officeart/2005/8/layout/vList2"/>
    <dgm:cxn modelId="{5B5F457D-69C3-4377-8DBD-D90369E4C93C}" type="presParOf" srcId="{93CBA8CC-45B7-4235-A4CB-4CFDF3994070}" destId="{6D094803-D0B0-4249-824C-E368F040F61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2CD539-6084-415B-884E-E543DBBB9D73}" type="doc">
      <dgm:prSet loTypeId="urn:microsoft.com/office/officeart/2008/layout/VerticalCurvedList" loCatId="list" qsTypeId="urn:microsoft.com/office/officeart/2005/8/quickstyle/simple5" qsCatId="simple" csTypeId="urn:microsoft.com/office/officeart/2005/8/colors/accent1_5" csCatId="accent1" phldr="1"/>
      <dgm:spPr/>
      <dgm:t>
        <a:bodyPr/>
        <a:lstStyle/>
        <a:p>
          <a:endParaRPr lang="en-US"/>
        </a:p>
      </dgm:t>
    </dgm:pt>
    <dgm:pt modelId="{7259D005-6BEB-4B41-9E82-8945DBB2AAC8}">
      <dgm:prSet custT="1"/>
      <dgm:spPr/>
      <dgm:t>
        <a:bodyPr/>
        <a:lstStyle/>
        <a:p>
          <a:pPr rtl="0"/>
          <a:r>
            <a:rPr lang="en-GB" sz="2400" b="1" dirty="0">
              <a:latin typeface="+mj-lt"/>
            </a:rPr>
            <a:t>New accelerators (different timing structures and treatment procedures)</a:t>
          </a:r>
        </a:p>
      </dgm:t>
    </dgm:pt>
    <dgm:pt modelId="{6E4D6711-4ADE-4536-B3E7-158FB5995AF4}" type="parTrans" cxnId="{4E7C7155-DC9C-46B8-BC78-81AF02492206}">
      <dgm:prSet/>
      <dgm:spPr/>
      <dgm:t>
        <a:bodyPr/>
        <a:lstStyle/>
        <a:p>
          <a:endParaRPr lang="en-US" sz="2400" b="1"/>
        </a:p>
      </dgm:t>
    </dgm:pt>
    <dgm:pt modelId="{5442879E-1F8A-4D2D-B425-9C21F38F6D46}" type="sibTrans" cxnId="{4E7C7155-DC9C-46B8-BC78-81AF02492206}">
      <dgm:prSet/>
      <dgm:spPr/>
      <dgm:t>
        <a:bodyPr/>
        <a:lstStyle/>
        <a:p>
          <a:endParaRPr lang="en-US" sz="2400" b="1"/>
        </a:p>
      </dgm:t>
    </dgm:pt>
    <dgm:pt modelId="{944EC661-3350-44DE-9A57-B8C837EB2D9D}">
      <dgm:prSet custT="1"/>
      <dgm:spPr/>
      <dgm:t>
        <a:bodyPr/>
        <a:lstStyle/>
        <a:p>
          <a:pPr rtl="0"/>
          <a:r>
            <a:rPr lang="en-GB" sz="2400" b="1" dirty="0">
              <a:latin typeface="+mj-lt"/>
            </a:rPr>
            <a:t>Advanced treatment modalities (multiple rescanning, online image-guided, …)</a:t>
          </a:r>
        </a:p>
      </dgm:t>
    </dgm:pt>
    <dgm:pt modelId="{8262F7A0-7ACD-4A14-9EF3-BF76FD73AE52}" type="parTrans" cxnId="{D67C40BB-334C-4B1E-BBBA-CAF2A3C2FBA1}">
      <dgm:prSet/>
      <dgm:spPr/>
      <dgm:t>
        <a:bodyPr/>
        <a:lstStyle/>
        <a:p>
          <a:endParaRPr lang="en-US" sz="2400" b="1"/>
        </a:p>
      </dgm:t>
    </dgm:pt>
    <dgm:pt modelId="{AAB1AF64-EBDD-4281-B7F1-7ECA06BD1899}" type="sibTrans" cxnId="{D67C40BB-334C-4B1E-BBBA-CAF2A3C2FBA1}">
      <dgm:prSet/>
      <dgm:spPr/>
      <dgm:t>
        <a:bodyPr/>
        <a:lstStyle/>
        <a:p>
          <a:endParaRPr lang="en-US" sz="2400" b="1"/>
        </a:p>
      </dgm:t>
    </dgm:pt>
    <dgm:pt modelId="{08A5FE94-A3B3-4166-8A77-F12A9D388213}">
      <dgm:prSet custT="1"/>
      <dgm:spPr/>
      <dgm:t>
        <a:bodyPr/>
        <a:lstStyle/>
        <a:p>
          <a:pPr rtl="0"/>
          <a:r>
            <a:rPr lang="en-GB" sz="2400" b="1" dirty="0" err="1">
              <a:latin typeface="+mj-lt"/>
            </a:rPr>
            <a:t>Hipofractionation</a:t>
          </a:r>
          <a:r>
            <a:rPr lang="en-GB" sz="2400" b="1" dirty="0">
              <a:latin typeface="+mj-lt"/>
            </a:rPr>
            <a:t> up to FLASH</a:t>
          </a:r>
        </a:p>
      </dgm:t>
    </dgm:pt>
    <dgm:pt modelId="{71958EB5-8EBF-4ECC-ABCE-3D3B31E7B66A}" type="parTrans" cxnId="{44426EA6-9B7F-43BD-98BB-F327729116B9}">
      <dgm:prSet/>
      <dgm:spPr/>
      <dgm:t>
        <a:bodyPr/>
        <a:lstStyle/>
        <a:p>
          <a:endParaRPr lang="en-US" sz="2400" b="1"/>
        </a:p>
      </dgm:t>
    </dgm:pt>
    <dgm:pt modelId="{3C94E59B-F30F-4747-8FEE-42F52214AFC2}" type="sibTrans" cxnId="{44426EA6-9B7F-43BD-98BB-F327729116B9}">
      <dgm:prSet/>
      <dgm:spPr/>
      <dgm:t>
        <a:bodyPr/>
        <a:lstStyle/>
        <a:p>
          <a:endParaRPr lang="en-US" sz="2400" b="1"/>
        </a:p>
      </dgm:t>
    </dgm:pt>
    <dgm:pt modelId="{A5E5469E-346A-4466-ADB9-B541D7E9AF02}">
      <dgm:prSet custT="1"/>
      <dgm:spPr/>
      <dgm:t>
        <a:bodyPr/>
        <a:lstStyle/>
        <a:p>
          <a:pPr rtl="0"/>
          <a:r>
            <a:rPr lang="en-GB" sz="2400" b="1" dirty="0">
              <a:latin typeface="+mj-lt"/>
            </a:rPr>
            <a:t>Fast pencil beam scanning </a:t>
          </a:r>
        </a:p>
      </dgm:t>
    </dgm:pt>
    <dgm:pt modelId="{DE3D3B86-7166-427A-8482-F50EBE88CC68}" type="parTrans" cxnId="{81FDDFD8-3DF4-493C-AD28-08D4DAEE6684}">
      <dgm:prSet/>
      <dgm:spPr/>
      <dgm:t>
        <a:bodyPr/>
        <a:lstStyle/>
        <a:p>
          <a:endParaRPr lang="en-US" sz="2400" b="1"/>
        </a:p>
      </dgm:t>
    </dgm:pt>
    <dgm:pt modelId="{15F8DF3C-6988-4129-BF76-C115F0A5C420}" type="sibTrans" cxnId="{81FDDFD8-3DF4-493C-AD28-08D4DAEE6684}">
      <dgm:prSet/>
      <dgm:spPr/>
      <dgm:t>
        <a:bodyPr/>
        <a:lstStyle/>
        <a:p>
          <a:endParaRPr lang="en-US" sz="2400" b="1"/>
        </a:p>
      </dgm:t>
    </dgm:pt>
    <dgm:pt modelId="{3254AA3A-A9F1-41F1-BEB3-B7676E633F8E}">
      <dgm:prSet custT="1"/>
      <dgm:spPr/>
      <dgm:t>
        <a:bodyPr/>
        <a:lstStyle/>
        <a:p>
          <a:pPr rtl="0"/>
          <a:r>
            <a:rPr lang="en-GB" sz="2400" b="1" dirty="0">
              <a:latin typeface="+mj-lt"/>
            </a:rPr>
            <a:t>Proton Computed Tomography</a:t>
          </a:r>
        </a:p>
      </dgm:t>
    </dgm:pt>
    <dgm:pt modelId="{FA63E912-8D59-4409-B3F0-3BD4D17B14EF}" type="parTrans" cxnId="{E611FA5E-FC46-4348-9C26-1E7E314CED39}">
      <dgm:prSet/>
      <dgm:spPr/>
      <dgm:t>
        <a:bodyPr/>
        <a:lstStyle/>
        <a:p>
          <a:endParaRPr lang="en-US" b="1"/>
        </a:p>
      </dgm:t>
    </dgm:pt>
    <dgm:pt modelId="{6FBA3414-24AA-4A58-89A8-7E777F8FEC1D}" type="sibTrans" cxnId="{E611FA5E-FC46-4348-9C26-1E7E314CED39}">
      <dgm:prSet/>
      <dgm:spPr/>
      <dgm:t>
        <a:bodyPr/>
        <a:lstStyle/>
        <a:p>
          <a:endParaRPr lang="en-US" b="1"/>
        </a:p>
      </dgm:t>
    </dgm:pt>
    <dgm:pt modelId="{EA4E8045-5294-442D-93DF-779C7A008E36}" type="pres">
      <dgm:prSet presAssocID="{1F2CD539-6084-415B-884E-E543DBBB9D73}" presName="Name0" presStyleCnt="0">
        <dgm:presLayoutVars>
          <dgm:chMax val="7"/>
          <dgm:chPref val="7"/>
          <dgm:dir/>
        </dgm:presLayoutVars>
      </dgm:prSet>
      <dgm:spPr/>
    </dgm:pt>
    <dgm:pt modelId="{87FE6DF6-7C7F-4885-96CE-880B182BCE3E}" type="pres">
      <dgm:prSet presAssocID="{1F2CD539-6084-415B-884E-E543DBBB9D73}" presName="Name1" presStyleCnt="0"/>
      <dgm:spPr/>
    </dgm:pt>
    <dgm:pt modelId="{4163222E-D55C-4EF0-A24A-03A10270CB0C}" type="pres">
      <dgm:prSet presAssocID="{1F2CD539-6084-415B-884E-E543DBBB9D73}" presName="cycle" presStyleCnt="0"/>
      <dgm:spPr/>
    </dgm:pt>
    <dgm:pt modelId="{C99A484C-2952-45AD-891F-5C1D31D2CB17}" type="pres">
      <dgm:prSet presAssocID="{1F2CD539-6084-415B-884E-E543DBBB9D73}" presName="srcNode" presStyleLbl="node1" presStyleIdx="0" presStyleCnt="5"/>
      <dgm:spPr/>
    </dgm:pt>
    <dgm:pt modelId="{13075C28-726A-4912-9123-9BD860291913}" type="pres">
      <dgm:prSet presAssocID="{1F2CD539-6084-415B-884E-E543DBBB9D73}" presName="conn" presStyleLbl="parChTrans1D2" presStyleIdx="0" presStyleCnt="1"/>
      <dgm:spPr/>
    </dgm:pt>
    <dgm:pt modelId="{6FBDFD97-BD4F-4D11-837A-2FCDBED54FD2}" type="pres">
      <dgm:prSet presAssocID="{1F2CD539-6084-415B-884E-E543DBBB9D73}" presName="extraNode" presStyleLbl="node1" presStyleIdx="0" presStyleCnt="5"/>
      <dgm:spPr/>
    </dgm:pt>
    <dgm:pt modelId="{B87E7F0C-E3AC-4D39-984D-5F8C44185BB3}" type="pres">
      <dgm:prSet presAssocID="{1F2CD539-6084-415B-884E-E543DBBB9D73}" presName="dstNode" presStyleLbl="node1" presStyleIdx="0" presStyleCnt="5"/>
      <dgm:spPr/>
    </dgm:pt>
    <dgm:pt modelId="{A6BF5E89-7B98-426D-B23F-A88202E7AA1D}" type="pres">
      <dgm:prSet presAssocID="{7259D005-6BEB-4B41-9E82-8945DBB2AAC8}" presName="text_1" presStyleLbl="node1" presStyleIdx="0" presStyleCnt="5" custScaleY="129896" custLinFactNeighborX="-1034" custLinFactNeighborY="-25045">
        <dgm:presLayoutVars>
          <dgm:bulletEnabled val="1"/>
        </dgm:presLayoutVars>
      </dgm:prSet>
      <dgm:spPr/>
    </dgm:pt>
    <dgm:pt modelId="{A925CE17-1F4E-4887-BA75-C0A6772C7248}" type="pres">
      <dgm:prSet presAssocID="{7259D005-6BEB-4B41-9E82-8945DBB2AAC8}" presName="accent_1" presStyleCnt="0"/>
      <dgm:spPr/>
    </dgm:pt>
    <dgm:pt modelId="{74EC9B43-A534-4F3D-BC42-EA853770BC56}" type="pres">
      <dgm:prSet presAssocID="{7259D005-6BEB-4B41-9E82-8945DBB2AAC8}" presName="accentRepeatNode" presStyleLbl="solidFgAcc1" presStyleIdx="0" presStyleCnt="5"/>
      <dgm:spPr/>
    </dgm:pt>
    <dgm:pt modelId="{5D18247F-57A4-4B45-8E3C-169520DB0CF9}" type="pres">
      <dgm:prSet presAssocID="{944EC661-3350-44DE-9A57-B8C837EB2D9D}" presName="text_2" presStyleLbl="node1" presStyleIdx="1" presStyleCnt="5" custScaleY="153649">
        <dgm:presLayoutVars>
          <dgm:bulletEnabled val="1"/>
        </dgm:presLayoutVars>
      </dgm:prSet>
      <dgm:spPr/>
    </dgm:pt>
    <dgm:pt modelId="{605541A0-540D-46F5-B23C-3EEE54AC80BC}" type="pres">
      <dgm:prSet presAssocID="{944EC661-3350-44DE-9A57-B8C837EB2D9D}" presName="accent_2" presStyleCnt="0"/>
      <dgm:spPr/>
    </dgm:pt>
    <dgm:pt modelId="{D56F9B9C-B3C3-4E8E-87A6-4AB2F9476670}" type="pres">
      <dgm:prSet presAssocID="{944EC661-3350-44DE-9A57-B8C837EB2D9D}" presName="accentRepeatNode" presStyleLbl="solidFgAcc1" presStyleIdx="1" presStyleCnt="5"/>
      <dgm:spPr/>
    </dgm:pt>
    <dgm:pt modelId="{C2D23583-8DBF-4156-A1E9-93E9241DE198}" type="pres">
      <dgm:prSet presAssocID="{A5E5469E-346A-4466-ADB9-B541D7E9AF02}" presName="text_3" presStyleLbl="node1" presStyleIdx="2" presStyleCnt="5" custScaleY="102490">
        <dgm:presLayoutVars>
          <dgm:bulletEnabled val="1"/>
        </dgm:presLayoutVars>
      </dgm:prSet>
      <dgm:spPr/>
    </dgm:pt>
    <dgm:pt modelId="{07CF792E-2B96-4D0C-9CC3-98338B530383}" type="pres">
      <dgm:prSet presAssocID="{A5E5469E-346A-4466-ADB9-B541D7E9AF02}" presName="accent_3" presStyleCnt="0"/>
      <dgm:spPr/>
    </dgm:pt>
    <dgm:pt modelId="{1AF0EEB2-90BE-45D2-8AF4-A87AE4C0B25F}" type="pres">
      <dgm:prSet presAssocID="{A5E5469E-346A-4466-ADB9-B541D7E9AF02}" presName="accentRepeatNode" presStyleLbl="solidFgAcc1" presStyleIdx="2" presStyleCnt="5"/>
      <dgm:spPr/>
    </dgm:pt>
    <dgm:pt modelId="{05255E33-53A7-4B80-8D27-1886542CF957}" type="pres">
      <dgm:prSet presAssocID="{08A5FE94-A3B3-4166-8A77-F12A9D388213}" presName="text_4" presStyleLbl="node1" presStyleIdx="3" presStyleCnt="5" custScaleY="110501">
        <dgm:presLayoutVars>
          <dgm:bulletEnabled val="1"/>
        </dgm:presLayoutVars>
      </dgm:prSet>
      <dgm:spPr/>
    </dgm:pt>
    <dgm:pt modelId="{96ADD6F5-4459-49E0-A822-A7AF46B0C371}" type="pres">
      <dgm:prSet presAssocID="{08A5FE94-A3B3-4166-8A77-F12A9D388213}" presName="accent_4" presStyleCnt="0"/>
      <dgm:spPr/>
    </dgm:pt>
    <dgm:pt modelId="{AEBF90E4-AFBD-4700-987A-1C996840356E}" type="pres">
      <dgm:prSet presAssocID="{08A5FE94-A3B3-4166-8A77-F12A9D388213}" presName="accentRepeatNode" presStyleLbl="solidFgAcc1" presStyleIdx="3" presStyleCnt="5"/>
      <dgm:spPr/>
    </dgm:pt>
    <dgm:pt modelId="{1453AFCD-57B5-460F-A82B-50E2F8BB8459}" type="pres">
      <dgm:prSet presAssocID="{3254AA3A-A9F1-41F1-BEB3-B7676E633F8E}" presName="text_5" presStyleLbl="node1" presStyleIdx="4" presStyleCnt="5" custLinFactNeighborX="-61" custLinFactNeighborY="-5869">
        <dgm:presLayoutVars>
          <dgm:bulletEnabled val="1"/>
        </dgm:presLayoutVars>
      </dgm:prSet>
      <dgm:spPr/>
    </dgm:pt>
    <dgm:pt modelId="{F35B74EA-0CEC-4D5F-A946-FDA4E0DA9BC9}" type="pres">
      <dgm:prSet presAssocID="{3254AA3A-A9F1-41F1-BEB3-B7676E633F8E}" presName="accent_5" presStyleCnt="0"/>
      <dgm:spPr/>
    </dgm:pt>
    <dgm:pt modelId="{1FDF8AE6-1D63-417E-B974-CAEC5D6E13D4}" type="pres">
      <dgm:prSet presAssocID="{3254AA3A-A9F1-41F1-BEB3-B7676E633F8E}" presName="accentRepeatNode" presStyleLbl="solidFgAcc1" presStyleIdx="4" presStyleCnt="5"/>
      <dgm:spPr/>
    </dgm:pt>
  </dgm:ptLst>
  <dgm:cxnLst>
    <dgm:cxn modelId="{16553C1C-F24C-4D98-AECC-7AEE4B528602}" type="presOf" srcId="{5442879E-1F8A-4D2D-B425-9C21F38F6D46}" destId="{13075C28-726A-4912-9123-9BD860291913}" srcOrd="0" destOrd="0" presId="urn:microsoft.com/office/officeart/2008/layout/VerticalCurvedList"/>
    <dgm:cxn modelId="{D29DE640-7686-4028-AB98-C723A26AD3E0}" type="presOf" srcId="{944EC661-3350-44DE-9A57-B8C837EB2D9D}" destId="{5D18247F-57A4-4B45-8E3C-169520DB0CF9}" srcOrd="0" destOrd="0" presId="urn:microsoft.com/office/officeart/2008/layout/VerticalCurvedList"/>
    <dgm:cxn modelId="{79B88F5B-97E9-41E3-A453-C0B8B1B6300B}" type="presOf" srcId="{7259D005-6BEB-4B41-9E82-8945DBB2AAC8}" destId="{A6BF5E89-7B98-426D-B23F-A88202E7AA1D}" srcOrd="0" destOrd="0" presId="urn:microsoft.com/office/officeart/2008/layout/VerticalCurvedList"/>
    <dgm:cxn modelId="{C84D305C-F969-465E-A818-FE7B4564018A}" type="presOf" srcId="{1F2CD539-6084-415B-884E-E543DBBB9D73}" destId="{EA4E8045-5294-442D-93DF-779C7A008E36}" srcOrd="0" destOrd="0" presId="urn:microsoft.com/office/officeart/2008/layout/VerticalCurvedList"/>
    <dgm:cxn modelId="{E611FA5E-FC46-4348-9C26-1E7E314CED39}" srcId="{1F2CD539-6084-415B-884E-E543DBBB9D73}" destId="{3254AA3A-A9F1-41F1-BEB3-B7676E633F8E}" srcOrd="4" destOrd="0" parTransId="{FA63E912-8D59-4409-B3F0-3BD4D17B14EF}" sibTransId="{6FBA3414-24AA-4A58-89A8-7E777F8FEC1D}"/>
    <dgm:cxn modelId="{EB2D5B55-2E13-42E3-AF3A-F05B83775359}" type="presOf" srcId="{A5E5469E-346A-4466-ADB9-B541D7E9AF02}" destId="{C2D23583-8DBF-4156-A1E9-93E9241DE198}" srcOrd="0" destOrd="0" presId="urn:microsoft.com/office/officeart/2008/layout/VerticalCurvedList"/>
    <dgm:cxn modelId="{4E7C7155-DC9C-46B8-BC78-81AF02492206}" srcId="{1F2CD539-6084-415B-884E-E543DBBB9D73}" destId="{7259D005-6BEB-4B41-9E82-8945DBB2AAC8}" srcOrd="0" destOrd="0" parTransId="{6E4D6711-4ADE-4536-B3E7-158FB5995AF4}" sibTransId="{5442879E-1F8A-4D2D-B425-9C21F38F6D46}"/>
    <dgm:cxn modelId="{BD29E78E-E15F-4DA5-8D7B-D43D75C948DE}" type="presOf" srcId="{08A5FE94-A3B3-4166-8A77-F12A9D388213}" destId="{05255E33-53A7-4B80-8D27-1886542CF957}" srcOrd="0" destOrd="0" presId="urn:microsoft.com/office/officeart/2008/layout/VerticalCurvedList"/>
    <dgm:cxn modelId="{44426EA6-9B7F-43BD-98BB-F327729116B9}" srcId="{1F2CD539-6084-415B-884E-E543DBBB9D73}" destId="{08A5FE94-A3B3-4166-8A77-F12A9D388213}" srcOrd="3" destOrd="0" parTransId="{71958EB5-8EBF-4ECC-ABCE-3D3B31E7B66A}" sibTransId="{3C94E59B-F30F-4747-8FEE-42F52214AFC2}"/>
    <dgm:cxn modelId="{18B95BA9-564F-4DB7-A268-E194C60D743A}" type="presOf" srcId="{3254AA3A-A9F1-41F1-BEB3-B7676E633F8E}" destId="{1453AFCD-57B5-460F-A82B-50E2F8BB8459}" srcOrd="0" destOrd="0" presId="urn:microsoft.com/office/officeart/2008/layout/VerticalCurvedList"/>
    <dgm:cxn modelId="{D67C40BB-334C-4B1E-BBBA-CAF2A3C2FBA1}" srcId="{1F2CD539-6084-415B-884E-E543DBBB9D73}" destId="{944EC661-3350-44DE-9A57-B8C837EB2D9D}" srcOrd="1" destOrd="0" parTransId="{8262F7A0-7ACD-4A14-9EF3-BF76FD73AE52}" sibTransId="{AAB1AF64-EBDD-4281-B7F1-7ECA06BD1899}"/>
    <dgm:cxn modelId="{81FDDFD8-3DF4-493C-AD28-08D4DAEE6684}" srcId="{1F2CD539-6084-415B-884E-E543DBBB9D73}" destId="{A5E5469E-346A-4466-ADB9-B541D7E9AF02}" srcOrd="2" destOrd="0" parTransId="{DE3D3B86-7166-427A-8482-F50EBE88CC68}" sibTransId="{15F8DF3C-6988-4129-BF76-C115F0A5C420}"/>
    <dgm:cxn modelId="{457EE55B-5922-4706-B0F3-DB5829F965DB}" type="presParOf" srcId="{EA4E8045-5294-442D-93DF-779C7A008E36}" destId="{87FE6DF6-7C7F-4885-96CE-880B182BCE3E}" srcOrd="0" destOrd="0" presId="urn:microsoft.com/office/officeart/2008/layout/VerticalCurvedList"/>
    <dgm:cxn modelId="{43D12456-8D07-45FB-A948-D67FEBC74360}" type="presParOf" srcId="{87FE6DF6-7C7F-4885-96CE-880B182BCE3E}" destId="{4163222E-D55C-4EF0-A24A-03A10270CB0C}" srcOrd="0" destOrd="0" presId="urn:microsoft.com/office/officeart/2008/layout/VerticalCurvedList"/>
    <dgm:cxn modelId="{95E339FE-3B97-4DEA-9D9C-753956C58D2E}" type="presParOf" srcId="{4163222E-D55C-4EF0-A24A-03A10270CB0C}" destId="{C99A484C-2952-45AD-891F-5C1D31D2CB17}" srcOrd="0" destOrd="0" presId="urn:microsoft.com/office/officeart/2008/layout/VerticalCurvedList"/>
    <dgm:cxn modelId="{52EBF884-1018-4312-BDA9-955E25BE6916}" type="presParOf" srcId="{4163222E-D55C-4EF0-A24A-03A10270CB0C}" destId="{13075C28-726A-4912-9123-9BD860291913}" srcOrd="1" destOrd="0" presId="urn:microsoft.com/office/officeart/2008/layout/VerticalCurvedList"/>
    <dgm:cxn modelId="{AEEB603E-59F7-49AF-98E9-9EE12EEC257B}" type="presParOf" srcId="{4163222E-D55C-4EF0-A24A-03A10270CB0C}" destId="{6FBDFD97-BD4F-4D11-837A-2FCDBED54FD2}" srcOrd="2" destOrd="0" presId="urn:microsoft.com/office/officeart/2008/layout/VerticalCurvedList"/>
    <dgm:cxn modelId="{2F586E23-235E-4A1B-BE49-54183753B58D}" type="presParOf" srcId="{4163222E-D55C-4EF0-A24A-03A10270CB0C}" destId="{B87E7F0C-E3AC-4D39-984D-5F8C44185BB3}" srcOrd="3" destOrd="0" presId="urn:microsoft.com/office/officeart/2008/layout/VerticalCurvedList"/>
    <dgm:cxn modelId="{8C16B28F-37EF-4A00-98BF-D4C3A3F4E369}" type="presParOf" srcId="{87FE6DF6-7C7F-4885-96CE-880B182BCE3E}" destId="{A6BF5E89-7B98-426D-B23F-A88202E7AA1D}" srcOrd="1" destOrd="0" presId="urn:microsoft.com/office/officeart/2008/layout/VerticalCurvedList"/>
    <dgm:cxn modelId="{B41B9A3A-BE5E-4DED-B94C-EECE53E9C817}" type="presParOf" srcId="{87FE6DF6-7C7F-4885-96CE-880B182BCE3E}" destId="{A925CE17-1F4E-4887-BA75-C0A6772C7248}" srcOrd="2" destOrd="0" presId="urn:microsoft.com/office/officeart/2008/layout/VerticalCurvedList"/>
    <dgm:cxn modelId="{902E307C-4B19-41AD-9DBB-E1A82F3176FE}" type="presParOf" srcId="{A925CE17-1F4E-4887-BA75-C0A6772C7248}" destId="{74EC9B43-A534-4F3D-BC42-EA853770BC56}" srcOrd="0" destOrd="0" presId="urn:microsoft.com/office/officeart/2008/layout/VerticalCurvedList"/>
    <dgm:cxn modelId="{2DBE55AA-1943-4495-804E-AF7762F9C90A}" type="presParOf" srcId="{87FE6DF6-7C7F-4885-96CE-880B182BCE3E}" destId="{5D18247F-57A4-4B45-8E3C-169520DB0CF9}" srcOrd="3" destOrd="0" presId="urn:microsoft.com/office/officeart/2008/layout/VerticalCurvedList"/>
    <dgm:cxn modelId="{C9E01D42-2EC2-493F-B0E2-78B3870385F6}" type="presParOf" srcId="{87FE6DF6-7C7F-4885-96CE-880B182BCE3E}" destId="{605541A0-540D-46F5-B23C-3EEE54AC80BC}" srcOrd="4" destOrd="0" presId="urn:microsoft.com/office/officeart/2008/layout/VerticalCurvedList"/>
    <dgm:cxn modelId="{DE5253C7-A4F9-4D4E-BCB0-6CDE95A906C6}" type="presParOf" srcId="{605541A0-540D-46F5-B23C-3EEE54AC80BC}" destId="{D56F9B9C-B3C3-4E8E-87A6-4AB2F9476670}" srcOrd="0" destOrd="0" presId="urn:microsoft.com/office/officeart/2008/layout/VerticalCurvedList"/>
    <dgm:cxn modelId="{8079BEB2-B231-491C-8885-D40F6723C89E}" type="presParOf" srcId="{87FE6DF6-7C7F-4885-96CE-880B182BCE3E}" destId="{C2D23583-8DBF-4156-A1E9-93E9241DE198}" srcOrd="5" destOrd="0" presId="urn:microsoft.com/office/officeart/2008/layout/VerticalCurvedList"/>
    <dgm:cxn modelId="{53AC1380-FEC7-4181-9A3F-76D7B2070824}" type="presParOf" srcId="{87FE6DF6-7C7F-4885-96CE-880B182BCE3E}" destId="{07CF792E-2B96-4D0C-9CC3-98338B530383}" srcOrd="6" destOrd="0" presId="urn:microsoft.com/office/officeart/2008/layout/VerticalCurvedList"/>
    <dgm:cxn modelId="{0223B037-9A73-4EEC-B8C6-93DEEDEC6A50}" type="presParOf" srcId="{07CF792E-2B96-4D0C-9CC3-98338B530383}" destId="{1AF0EEB2-90BE-45D2-8AF4-A87AE4C0B25F}" srcOrd="0" destOrd="0" presId="urn:microsoft.com/office/officeart/2008/layout/VerticalCurvedList"/>
    <dgm:cxn modelId="{65201D35-3C7F-4E07-90CC-4A954598C46A}" type="presParOf" srcId="{87FE6DF6-7C7F-4885-96CE-880B182BCE3E}" destId="{05255E33-53A7-4B80-8D27-1886542CF957}" srcOrd="7" destOrd="0" presId="urn:microsoft.com/office/officeart/2008/layout/VerticalCurvedList"/>
    <dgm:cxn modelId="{B1A251A9-1F71-42FD-902E-47B40922D884}" type="presParOf" srcId="{87FE6DF6-7C7F-4885-96CE-880B182BCE3E}" destId="{96ADD6F5-4459-49E0-A822-A7AF46B0C371}" srcOrd="8" destOrd="0" presId="urn:microsoft.com/office/officeart/2008/layout/VerticalCurvedList"/>
    <dgm:cxn modelId="{4C2A3702-931F-43EA-A49B-0E04208B20F3}" type="presParOf" srcId="{96ADD6F5-4459-49E0-A822-A7AF46B0C371}" destId="{AEBF90E4-AFBD-4700-987A-1C996840356E}" srcOrd="0" destOrd="0" presId="urn:microsoft.com/office/officeart/2008/layout/VerticalCurvedList"/>
    <dgm:cxn modelId="{0B957BE2-15E0-4859-B89D-68350DD60658}" type="presParOf" srcId="{87FE6DF6-7C7F-4885-96CE-880B182BCE3E}" destId="{1453AFCD-57B5-460F-A82B-50E2F8BB8459}" srcOrd="9" destOrd="0" presId="urn:microsoft.com/office/officeart/2008/layout/VerticalCurvedList"/>
    <dgm:cxn modelId="{9B78FD86-CCA6-4D77-ADEA-8CAC7CF42813}" type="presParOf" srcId="{87FE6DF6-7C7F-4885-96CE-880B182BCE3E}" destId="{F35B74EA-0CEC-4D5F-A946-FDA4E0DA9BC9}" srcOrd="10" destOrd="0" presId="urn:microsoft.com/office/officeart/2008/layout/VerticalCurvedList"/>
    <dgm:cxn modelId="{A1F88E36-78E6-48EC-AA01-772A152DBDA4}" type="presParOf" srcId="{F35B74EA-0CEC-4D5F-A946-FDA4E0DA9BC9}" destId="{1FDF8AE6-1D63-417E-B974-CAEC5D6E13D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B7644-41F8-419B-A3CE-92C46F9CD2C4}">
      <dsp:nvSpPr>
        <dsp:cNvPr id="0" name=""/>
        <dsp:cNvSpPr/>
      </dsp:nvSpPr>
      <dsp:spPr>
        <a:xfrm>
          <a:off x="0" y="75777"/>
          <a:ext cx="9848070" cy="787822"/>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it-IT" sz="2000" b="0" i="1" kern="1200" dirty="0"/>
            <a:t>Monitor on-line the </a:t>
          </a:r>
          <a:r>
            <a:rPr lang="it-IT" sz="2000" b="0" i="1" kern="1200" dirty="0" err="1"/>
            <a:t>beam</a:t>
          </a:r>
          <a:r>
            <a:rPr lang="it-IT" sz="2000" b="0" i="1" kern="1200" dirty="0"/>
            <a:t> </a:t>
          </a:r>
          <a:r>
            <a:rPr lang="it-IT" sz="2000" b="0" i="1" u="sng" kern="1200" dirty="0" err="1"/>
            <a:t>fluence</a:t>
          </a:r>
          <a:r>
            <a:rPr lang="it-IT" sz="2000" b="0" i="1" u="sng" kern="1200" dirty="0"/>
            <a:t> and position (</a:t>
          </a:r>
          <a:r>
            <a:rPr lang="it-IT" sz="2000" b="0" i="1" u="sng" kern="1200" dirty="0" err="1">
              <a:solidFill>
                <a:srgbClr val="FF0000"/>
              </a:solidFill>
            </a:rPr>
            <a:t>mandatory</a:t>
          </a:r>
          <a:r>
            <a:rPr lang="it-IT" sz="2000" b="0" i="1" u="sng" kern="1200" dirty="0"/>
            <a:t>), FWHM (optional)</a:t>
          </a:r>
          <a:endParaRPr lang="it-IT" sz="2000" b="0" i="1" kern="1200" dirty="0"/>
        </a:p>
      </dsp:txBody>
      <dsp:txXfrm>
        <a:off x="38458" y="114235"/>
        <a:ext cx="9771154" cy="710906"/>
      </dsp:txXfrm>
    </dsp:sp>
    <dsp:sp modelId="{BC77A6FD-66C7-46B4-A893-44861AF8F3B0}">
      <dsp:nvSpPr>
        <dsp:cNvPr id="0" name=""/>
        <dsp:cNvSpPr/>
      </dsp:nvSpPr>
      <dsp:spPr>
        <a:xfrm>
          <a:off x="0" y="919697"/>
          <a:ext cx="9848070" cy="332629"/>
        </a:xfrm>
        <a:prstGeom prst="roundRect">
          <a:avLst/>
        </a:prstGeom>
        <a:gradFill rotWithShape="0">
          <a:gsLst>
            <a:gs pos="0">
              <a:schemeClr val="accent1">
                <a:shade val="50000"/>
                <a:hueOff val="294825"/>
                <a:satOff val="-30989"/>
                <a:lumOff val="26741"/>
                <a:alphaOff val="0"/>
                <a:satMod val="103000"/>
                <a:lumMod val="102000"/>
                <a:tint val="94000"/>
              </a:schemeClr>
            </a:gs>
            <a:gs pos="50000">
              <a:schemeClr val="accent1">
                <a:shade val="50000"/>
                <a:hueOff val="294825"/>
                <a:satOff val="-30989"/>
                <a:lumOff val="26741"/>
                <a:alphaOff val="0"/>
                <a:satMod val="110000"/>
                <a:lumMod val="100000"/>
                <a:shade val="100000"/>
              </a:schemeClr>
            </a:gs>
            <a:gs pos="100000">
              <a:schemeClr val="accent1">
                <a:shade val="50000"/>
                <a:hueOff val="294825"/>
                <a:satOff val="-30989"/>
                <a:lumOff val="267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it-IT" sz="2000" b="0" kern="1200" dirty="0"/>
            <a:t>Set the beam position spot by spot </a:t>
          </a:r>
          <a:r>
            <a:rPr lang="it-IT" sz="2000" b="0" kern="1200" dirty="0" err="1"/>
            <a:t>through</a:t>
          </a:r>
          <a:r>
            <a:rPr lang="it-IT" sz="2000" b="0" kern="1200" dirty="0"/>
            <a:t> the</a:t>
          </a:r>
          <a:r>
            <a:rPr lang="it-IT" sz="2000" b="0" i="1" kern="1200" dirty="0"/>
            <a:t> </a:t>
          </a:r>
          <a:r>
            <a:rPr lang="it-IT" sz="2000" b="0" u="sng" kern="1200" dirty="0"/>
            <a:t>scanning </a:t>
          </a:r>
          <a:r>
            <a:rPr lang="it-IT" sz="2000" b="0" u="sng" kern="1200" dirty="0" err="1"/>
            <a:t>magnets</a:t>
          </a:r>
          <a:r>
            <a:rPr lang="it-IT" sz="2000" b="0" u="sng" kern="1200" dirty="0"/>
            <a:t> power supplies</a:t>
          </a:r>
          <a:endParaRPr lang="en-GB" sz="2000" b="0" kern="1200" dirty="0"/>
        </a:p>
      </dsp:txBody>
      <dsp:txXfrm>
        <a:off x="16238" y="935935"/>
        <a:ext cx="9815594" cy="300153"/>
      </dsp:txXfrm>
    </dsp:sp>
    <dsp:sp modelId="{5C6DCC70-4EB4-49B7-84D6-8F64CDBA79B7}">
      <dsp:nvSpPr>
        <dsp:cNvPr id="0" name=""/>
        <dsp:cNvSpPr/>
      </dsp:nvSpPr>
      <dsp:spPr>
        <a:xfrm>
          <a:off x="0" y="1277803"/>
          <a:ext cx="9848070" cy="332629"/>
        </a:xfrm>
        <a:prstGeom prst="roundRect">
          <a:avLst/>
        </a:prstGeom>
        <a:gradFill rotWithShape="0">
          <a:gsLst>
            <a:gs pos="0">
              <a:schemeClr val="accent1">
                <a:shade val="50000"/>
                <a:hueOff val="589649"/>
                <a:satOff val="-61978"/>
                <a:lumOff val="53482"/>
                <a:alphaOff val="0"/>
                <a:satMod val="103000"/>
                <a:lumMod val="102000"/>
                <a:tint val="94000"/>
              </a:schemeClr>
            </a:gs>
            <a:gs pos="50000">
              <a:schemeClr val="accent1">
                <a:shade val="50000"/>
                <a:hueOff val="589649"/>
                <a:satOff val="-61978"/>
                <a:lumOff val="53482"/>
                <a:alphaOff val="0"/>
                <a:satMod val="110000"/>
                <a:lumMod val="100000"/>
                <a:shade val="100000"/>
              </a:schemeClr>
            </a:gs>
            <a:gs pos="100000">
              <a:schemeClr val="accent1">
                <a:shade val="50000"/>
                <a:hueOff val="589649"/>
                <a:satOff val="-61978"/>
                <a:lumOff val="534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it-IT" sz="2000" b="0" kern="1200" dirty="0">
              <a:solidFill>
                <a:schemeClr val="tx1"/>
              </a:solidFill>
            </a:rPr>
            <a:t>Correct on-line the beam position (feed-back operations) </a:t>
          </a:r>
          <a:endParaRPr lang="en-GB" sz="2000" b="0" kern="1200" dirty="0">
            <a:solidFill>
              <a:schemeClr val="tx1"/>
            </a:solidFill>
          </a:endParaRPr>
        </a:p>
      </dsp:txBody>
      <dsp:txXfrm>
        <a:off x="16238" y="1294041"/>
        <a:ext cx="9815594" cy="300153"/>
      </dsp:txXfrm>
    </dsp:sp>
    <dsp:sp modelId="{6D094803-D0B0-4249-824C-E368F040F61B}">
      <dsp:nvSpPr>
        <dsp:cNvPr id="0" name=""/>
        <dsp:cNvSpPr/>
      </dsp:nvSpPr>
      <dsp:spPr>
        <a:xfrm>
          <a:off x="0" y="1664185"/>
          <a:ext cx="9848070" cy="381026"/>
        </a:xfrm>
        <a:prstGeom prst="roundRect">
          <a:avLst/>
        </a:prstGeom>
        <a:gradFill rotWithShape="0">
          <a:gsLst>
            <a:gs pos="0">
              <a:schemeClr val="accent1">
                <a:shade val="50000"/>
                <a:hueOff val="294825"/>
                <a:satOff val="-30989"/>
                <a:lumOff val="26741"/>
                <a:alphaOff val="0"/>
                <a:satMod val="103000"/>
                <a:lumMod val="102000"/>
                <a:tint val="94000"/>
              </a:schemeClr>
            </a:gs>
            <a:gs pos="50000">
              <a:schemeClr val="accent1">
                <a:shade val="50000"/>
                <a:hueOff val="294825"/>
                <a:satOff val="-30989"/>
                <a:lumOff val="26741"/>
                <a:alphaOff val="0"/>
                <a:satMod val="110000"/>
                <a:lumMod val="100000"/>
                <a:shade val="100000"/>
              </a:schemeClr>
            </a:gs>
            <a:gs pos="100000">
              <a:schemeClr val="accent1">
                <a:shade val="50000"/>
                <a:hueOff val="294825"/>
                <a:satOff val="-30989"/>
                <a:lumOff val="267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it-IT" sz="2000" b="0" kern="1200" dirty="0"/>
            <a:t>Stop the b</a:t>
          </a:r>
          <a:r>
            <a:rPr lang="en-US" sz="2000" b="0" kern="1200" dirty="0" err="1"/>
            <a:t>eam</a:t>
          </a:r>
          <a:r>
            <a:rPr lang="en-US" sz="2000" b="0" kern="1200" dirty="0"/>
            <a:t> when something is wrong (beam parameters out of range)</a:t>
          </a:r>
          <a:endParaRPr lang="en-GB" sz="2000" b="0" kern="1200" dirty="0"/>
        </a:p>
      </dsp:txBody>
      <dsp:txXfrm>
        <a:off x="18600" y="1682785"/>
        <a:ext cx="9810870" cy="343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75C28-726A-4912-9123-9BD860291913}">
      <dsp:nvSpPr>
        <dsp:cNvPr id="0" name=""/>
        <dsp:cNvSpPr/>
      </dsp:nvSpPr>
      <dsp:spPr>
        <a:xfrm>
          <a:off x="-4423442" y="-678427"/>
          <a:ext cx="5269807" cy="5269807"/>
        </a:xfrm>
        <a:prstGeom prst="blockArc">
          <a:avLst>
            <a:gd name="adj1" fmla="val 18900000"/>
            <a:gd name="adj2" fmla="val 2700000"/>
            <a:gd name="adj3" fmla="val 410"/>
          </a:avLst>
        </a:pr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BF5E89-7B98-426D-B23F-A88202E7AA1D}">
      <dsp:nvSpPr>
        <dsp:cNvPr id="0" name=""/>
        <dsp:cNvSpPr/>
      </dsp:nvSpPr>
      <dsp:spPr>
        <a:xfrm>
          <a:off x="284709" y="48805"/>
          <a:ext cx="8304693" cy="635549"/>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8362"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b="1" kern="1200" dirty="0">
              <a:latin typeface="+mj-lt"/>
            </a:rPr>
            <a:t>New accelerators (different timing structures and treatment procedures)</a:t>
          </a:r>
        </a:p>
      </dsp:txBody>
      <dsp:txXfrm>
        <a:off x="284709" y="48805"/>
        <a:ext cx="8304693" cy="635549"/>
      </dsp:txXfrm>
    </dsp:sp>
    <dsp:sp modelId="{74EC9B43-A534-4F3D-BC42-EA853770BC56}">
      <dsp:nvSpPr>
        <dsp:cNvPr id="0" name=""/>
        <dsp:cNvSpPr/>
      </dsp:nvSpPr>
      <dsp:spPr>
        <a:xfrm>
          <a:off x="64783" y="183321"/>
          <a:ext cx="611594" cy="61159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18247F-57A4-4B45-8E3C-169520DB0CF9}">
      <dsp:nvSpPr>
        <dsp:cNvPr id="0" name=""/>
        <dsp:cNvSpPr/>
      </dsp:nvSpPr>
      <dsp:spPr>
        <a:xfrm>
          <a:off x="721180" y="846914"/>
          <a:ext cx="7954093" cy="751766"/>
        </a:xfrm>
        <a:prstGeom prst="rect">
          <a:avLst/>
        </a:prstGeom>
        <a:gradFill rotWithShape="0">
          <a:gsLst>
            <a:gs pos="0">
              <a:schemeClr val="accent1">
                <a:alpha val="90000"/>
                <a:hueOff val="0"/>
                <a:satOff val="0"/>
                <a:lumOff val="0"/>
                <a:alphaOff val="-10000"/>
                <a:satMod val="103000"/>
                <a:lumMod val="102000"/>
                <a:tint val="94000"/>
              </a:schemeClr>
            </a:gs>
            <a:gs pos="50000">
              <a:schemeClr val="accent1">
                <a:alpha val="90000"/>
                <a:hueOff val="0"/>
                <a:satOff val="0"/>
                <a:lumOff val="0"/>
                <a:alphaOff val="-10000"/>
                <a:satMod val="110000"/>
                <a:lumMod val="100000"/>
                <a:shade val="100000"/>
              </a:schemeClr>
            </a:gs>
            <a:gs pos="100000">
              <a:schemeClr val="accent1">
                <a:alpha val="90000"/>
                <a:hueOff val="0"/>
                <a:satOff val="0"/>
                <a:lumOff val="0"/>
                <a:alphaOff val="-1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8362"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b="1" kern="1200" dirty="0">
              <a:latin typeface="+mj-lt"/>
            </a:rPr>
            <a:t>Advanced treatment modalities (multiple rescanning, online image-guided, …)</a:t>
          </a:r>
        </a:p>
      </dsp:txBody>
      <dsp:txXfrm>
        <a:off x="721180" y="846914"/>
        <a:ext cx="7954093" cy="751766"/>
      </dsp:txXfrm>
    </dsp:sp>
    <dsp:sp modelId="{D56F9B9C-B3C3-4E8E-87A6-4AB2F9476670}">
      <dsp:nvSpPr>
        <dsp:cNvPr id="0" name=""/>
        <dsp:cNvSpPr/>
      </dsp:nvSpPr>
      <dsp:spPr>
        <a:xfrm>
          <a:off x="415383" y="917000"/>
          <a:ext cx="611594" cy="61159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0000"/>
            </a:schemeClr>
          </a:solidFill>
          <a:prstDash val="solid"/>
          <a:miter lim="800000"/>
        </a:ln>
        <a:effectLst/>
      </dsp:spPr>
      <dsp:style>
        <a:lnRef idx="1">
          <a:scrgbClr r="0" g="0" b="0"/>
        </a:lnRef>
        <a:fillRef idx="1">
          <a:scrgbClr r="0" g="0" b="0"/>
        </a:fillRef>
        <a:effectRef idx="2">
          <a:scrgbClr r="0" g="0" b="0"/>
        </a:effectRef>
        <a:fontRef idx="minor"/>
      </dsp:style>
    </dsp:sp>
    <dsp:sp modelId="{C2D23583-8DBF-4156-A1E9-93E9241DE198}">
      <dsp:nvSpPr>
        <dsp:cNvPr id="0" name=""/>
        <dsp:cNvSpPr/>
      </dsp:nvSpPr>
      <dsp:spPr>
        <a:xfrm>
          <a:off x="828787" y="1705746"/>
          <a:ext cx="7846486" cy="501458"/>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8362"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b="1" kern="1200" dirty="0">
              <a:latin typeface="+mj-lt"/>
            </a:rPr>
            <a:t>Fast pencil beam scanning </a:t>
          </a:r>
        </a:p>
      </dsp:txBody>
      <dsp:txXfrm>
        <a:off x="828787" y="1705746"/>
        <a:ext cx="7846486" cy="501458"/>
      </dsp:txXfrm>
    </dsp:sp>
    <dsp:sp modelId="{1AF0EEB2-90BE-45D2-8AF4-A87AE4C0B25F}">
      <dsp:nvSpPr>
        <dsp:cNvPr id="0" name=""/>
        <dsp:cNvSpPr/>
      </dsp:nvSpPr>
      <dsp:spPr>
        <a:xfrm>
          <a:off x="522989" y="1650678"/>
          <a:ext cx="611594" cy="61159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1">
          <a:scrgbClr r="0" g="0" b="0"/>
        </a:lnRef>
        <a:fillRef idx="1">
          <a:scrgbClr r="0" g="0" b="0"/>
        </a:fillRef>
        <a:effectRef idx="2">
          <a:scrgbClr r="0" g="0" b="0"/>
        </a:effectRef>
        <a:fontRef idx="minor"/>
      </dsp:style>
    </dsp:sp>
    <dsp:sp modelId="{05255E33-53A7-4B80-8D27-1886542CF957}">
      <dsp:nvSpPr>
        <dsp:cNvPr id="0" name=""/>
        <dsp:cNvSpPr/>
      </dsp:nvSpPr>
      <dsp:spPr>
        <a:xfrm>
          <a:off x="721180" y="2419827"/>
          <a:ext cx="7954093" cy="540654"/>
        </a:xfrm>
        <a:prstGeom prst="rect">
          <a:avLst/>
        </a:prstGeom>
        <a:gradFill rotWithShape="0">
          <a:gsLst>
            <a:gs pos="0">
              <a:schemeClr val="accent1">
                <a:alpha val="90000"/>
                <a:hueOff val="0"/>
                <a:satOff val="0"/>
                <a:lumOff val="0"/>
                <a:alphaOff val="-30000"/>
                <a:satMod val="103000"/>
                <a:lumMod val="102000"/>
                <a:tint val="94000"/>
              </a:schemeClr>
            </a:gs>
            <a:gs pos="50000">
              <a:schemeClr val="accent1">
                <a:alpha val="90000"/>
                <a:hueOff val="0"/>
                <a:satOff val="0"/>
                <a:lumOff val="0"/>
                <a:alphaOff val="-30000"/>
                <a:satMod val="110000"/>
                <a:lumMod val="100000"/>
                <a:shade val="100000"/>
              </a:schemeClr>
            </a:gs>
            <a:gs pos="100000">
              <a:schemeClr val="accent1">
                <a:alpha val="90000"/>
                <a:hueOff val="0"/>
                <a:satOff val="0"/>
                <a:lumOff val="0"/>
                <a:alpha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8362"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b="1" kern="1200" dirty="0" err="1">
              <a:latin typeface="+mj-lt"/>
            </a:rPr>
            <a:t>Hipofractionation</a:t>
          </a:r>
          <a:r>
            <a:rPr lang="en-GB" sz="2400" b="1" kern="1200" dirty="0">
              <a:latin typeface="+mj-lt"/>
            </a:rPr>
            <a:t> up to FLASH</a:t>
          </a:r>
        </a:p>
      </dsp:txBody>
      <dsp:txXfrm>
        <a:off x="721180" y="2419827"/>
        <a:ext cx="7954093" cy="540654"/>
      </dsp:txXfrm>
    </dsp:sp>
    <dsp:sp modelId="{AEBF90E4-AFBD-4700-987A-1C996840356E}">
      <dsp:nvSpPr>
        <dsp:cNvPr id="0" name=""/>
        <dsp:cNvSpPr/>
      </dsp:nvSpPr>
      <dsp:spPr>
        <a:xfrm>
          <a:off x="415383" y="2384357"/>
          <a:ext cx="611594" cy="61159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30000"/>
            </a:schemeClr>
          </a:solidFill>
          <a:prstDash val="solid"/>
          <a:miter lim="800000"/>
        </a:ln>
        <a:effectLst/>
      </dsp:spPr>
      <dsp:style>
        <a:lnRef idx="1">
          <a:scrgbClr r="0" g="0" b="0"/>
        </a:lnRef>
        <a:fillRef idx="1">
          <a:scrgbClr r="0" g="0" b="0"/>
        </a:fillRef>
        <a:effectRef idx="2">
          <a:scrgbClr r="0" g="0" b="0"/>
        </a:effectRef>
        <a:fontRef idx="minor"/>
      </dsp:style>
    </dsp:sp>
    <dsp:sp modelId="{1453AFCD-57B5-460F-A82B-50E2F8BB8459}">
      <dsp:nvSpPr>
        <dsp:cNvPr id="0" name=""/>
        <dsp:cNvSpPr/>
      </dsp:nvSpPr>
      <dsp:spPr>
        <a:xfrm>
          <a:off x="365514" y="3150479"/>
          <a:ext cx="8304693" cy="489275"/>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8362"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b="1" kern="1200" dirty="0">
              <a:latin typeface="+mj-lt"/>
            </a:rPr>
            <a:t>Proton Computed Tomography</a:t>
          </a:r>
        </a:p>
      </dsp:txBody>
      <dsp:txXfrm>
        <a:off x="365514" y="3150479"/>
        <a:ext cx="8304693" cy="489275"/>
      </dsp:txXfrm>
    </dsp:sp>
    <dsp:sp modelId="{1FDF8AE6-1D63-417E-B974-CAEC5D6E13D4}">
      <dsp:nvSpPr>
        <dsp:cNvPr id="0" name=""/>
        <dsp:cNvSpPr/>
      </dsp:nvSpPr>
      <dsp:spPr>
        <a:xfrm>
          <a:off x="64783" y="3118035"/>
          <a:ext cx="611594" cy="611594"/>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1:20:38.286"/>
    </inkml:context>
    <inkml:brush xml:id="br0">
      <inkml:brushProperty name="width" value="0.05292" units="cm"/>
      <inkml:brushProperty name="height" value="0.05292" units="cm"/>
      <inkml:brushProperty name="color" value="#E71224"/>
    </inkml:brush>
  </inkml:definitions>
  <inkml:trace contextRef="#ctx0" brushRef="#br0">673 1 24575,'-32'11'0,"9"0"0,-2 4 0,-2 1 0,-3 3 0,-1 1-820,4-1 1,0 1 0,-1 0 0,0 1 766,-1 0 1,-1 2 0,0 0-1,1 0 53,1 0 0,0 0 0,1 0 0,1 0 325,-1 1 1,2 0 0,2-1-326,-4 2 0,3-1 0,-3 4 0,17-18 0,8-7 0,1-2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1:20:38.287"/>
    </inkml:context>
    <inkml:brush xml:id="br0">
      <inkml:brushProperty name="width" value="0.05292" units="cm"/>
      <inkml:brushProperty name="height" value="0.05292" units="cm"/>
      <inkml:brushProperty name="color" value="#E71224"/>
    </inkml:brush>
  </inkml:definitions>
  <inkml:trace contextRef="#ctx0" brushRef="#br0">251 418 24575,'-1'-11'0,"-3"-8"0,-7-9 0,-8-8 0,5 12 0,-1-2 0,-3-4 0,-2 0 0,0-1 0,1 0 0,-1 1 0,1 2 0,3 6 0,2 3 0,-5-6 0,7 10 0,7 9 0,3 2 0,1 2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DC1E4-05ED-4EC3-B203-D2063CE786DA}" type="datetimeFigureOut">
              <a:rPr lang="it-IT" smtClean="0"/>
              <a:t>22/02/2024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71120-AD07-4AA4-A745-095EF642B741}" type="slidenum">
              <a:rPr lang="it-IT" smtClean="0"/>
              <a:t>‹N›</a:t>
            </a:fld>
            <a:endParaRPr lang="it-IT"/>
          </a:p>
        </p:txBody>
      </p:sp>
    </p:spTree>
    <p:extLst>
      <p:ext uri="{BB962C8B-B14F-4D97-AF65-F5344CB8AC3E}">
        <p14:creationId xmlns:p14="http://schemas.microsoft.com/office/powerpoint/2010/main" val="189959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1</a:t>
            </a:fld>
            <a:endParaRPr lang="it-IT"/>
          </a:p>
        </p:txBody>
      </p:sp>
    </p:spTree>
    <p:extLst>
      <p:ext uri="{BB962C8B-B14F-4D97-AF65-F5344CB8AC3E}">
        <p14:creationId xmlns:p14="http://schemas.microsoft.com/office/powerpoint/2010/main" val="4275715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14</a:t>
            </a:fld>
            <a:endParaRPr lang="it-IT"/>
          </a:p>
        </p:txBody>
      </p:sp>
    </p:spTree>
    <p:extLst>
      <p:ext uri="{BB962C8B-B14F-4D97-AF65-F5344CB8AC3E}">
        <p14:creationId xmlns:p14="http://schemas.microsoft.com/office/powerpoint/2010/main" val="3532528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CAA78F-D3DB-46EE-B047-76C2CCDA03DA}" type="slidenum">
              <a:rPr lang="en-US" smtClean="0"/>
              <a:t>16</a:t>
            </a:fld>
            <a:endParaRPr lang="en-US"/>
          </a:p>
        </p:txBody>
      </p:sp>
    </p:spTree>
    <p:extLst>
      <p:ext uri="{BB962C8B-B14F-4D97-AF65-F5344CB8AC3E}">
        <p14:creationId xmlns:p14="http://schemas.microsoft.com/office/powerpoint/2010/main" val="181198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Slide per sottolineare la complessità di un rivelatore e le tecnologie necessarie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8EA9A-ED71-44D2-89D5-CC753F43118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1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AEA2FE36-5D00-44F9-A3C7-9D8CC1DB9F8B}" type="slidenum">
              <a:rPr lang="en-US" smtClean="0"/>
              <a:t>19</a:t>
            </a:fld>
            <a:endParaRPr lang="en-US"/>
          </a:p>
        </p:txBody>
      </p:sp>
    </p:spTree>
    <p:extLst>
      <p:ext uri="{BB962C8B-B14F-4D97-AF65-F5344CB8AC3E}">
        <p14:creationId xmlns:p14="http://schemas.microsoft.com/office/powerpoint/2010/main" val="2548129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AEA2FE36-5D00-44F9-A3C7-9D8CC1DB9F8B}" type="slidenum">
              <a:rPr lang="en-US" smtClean="0"/>
              <a:t>21</a:t>
            </a:fld>
            <a:endParaRPr lang="en-US"/>
          </a:p>
        </p:txBody>
      </p:sp>
    </p:spTree>
    <p:extLst>
      <p:ext uri="{BB962C8B-B14F-4D97-AF65-F5344CB8AC3E}">
        <p14:creationId xmlns:p14="http://schemas.microsoft.com/office/powerpoint/2010/main" val="3555865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AEA2FE36-5D00-44F9-A3C7-9D8CC1DB9F8B}" type="slidenum">
              <a:rPr lang="en-US" smtClean="0"/>
              <a:t>28</a:t>
            </a:fld>
            <a:endParaRPr lang="en-US"/>
          </a:p>
        </p:txBody>
      </p:sp>
    </p:spTree>
    <p:extLst>
      <p:ext uri="{BB962C8B-B14F-4D97-AF65-F5344CB8AC3E}">
        <p14:creationId xmlns:p14="http://schemas.microsoft.com/office/powerpoint/2010/main" val="308170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29</a:t>
            </a:fld>
            <a:endParaRPr lang="it-IT"/>
          </a:p>
        </p:txBody>
      </p:sp>
    </p:spTree>
    <p:extLst>
      <p:ext uri="{BB962C8B-B14F-4D97-AF65-F5344CB8AC3E}">
        <p14:creationId xmlns:p14="http://schemas.microsoft.com/office/powerpoint/2010/main" val="2026079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buFont typeface="Arial" panose="020B0604020202020204" pitchFamily="34" charset="0"/>
              <a:buNone/>
            </a:pPr>
            <a:r>
              <a:rPr lang="en-US" sz="1200" b="0" i="0" u="none" strike="noStrike" baseline="0" dirty="0">
                <a:latin typeface="Tenorite" panose="00000500000000000000" pitchFamily="2" charset="0"/>
              </a:rPr>
              <a:t>The focus is on beam monitors, followed by the PET-PGT system and charge particles detectors, all these instrumentation operate online, in the treatment room during the delivery.</a:t>
            </a:r>
          </a:p>
          <a:p>
            <a:pPr marL="0" indent="0" algn="just">
              <a:buFont typeface="Arial" panose="020B0604020202020204" pitchFamily="34" charset="0"/>
              <a:buNone/>
            </a:pPr>
            <a:endParaRPr lang="en-US" sz="1200" b="0" i="0" u="none" strike="noStrike" baseline="0" dirty="0">
              <a:latin typeface="Tenorite" panose="00000500000000000000" pitchFamily="2" charset="0"/>
            </a:endParaRPr>
          </a:p>
          <a:p>
            <a:pPr marL="0" indent="0" algn="just">
              <a:buFont typeface="Arial" panose="020B0604020202020204" pitchFamily="34" charset="0"/>
              <a:buNone/>
            </a:pPr>
            <a:endParaRPr lang="en-US" sz="1200" b="1" i="0" u="none" strike="noStrike" baseline="0" dirty="0">
              <a:latin typeface="Tenorite" panose="00000500000000000000" pitchFamily="2" charset="0"/>
            </a:endParaRPr>
          </a:p>
          <a:p>
            <a:pPr marL="0" indent="0" algn="just">
              <a:buFont typeface="Arial" panose="020B0604020202020204" pitchFamily="34" charset="0"/>
              <a:buNone/>
            </a:pPr>
            <a:r>
              <a:rPr lang="en-US" sz="1200" b="1" i="0" u="none" strike="noStrike" baseline="0" dirty="0">
                <a:latin typeface="Tenorite" panose="00000500000000000000" pitchFamily="2" charset="0"/>
              </a:rPr>
              <a:t>Accurate and safe treatment need several detectors</a:t>
            </a:r>
          </a:p>
          <a:p>
            <a:pPr marL="0" indent="0" algn="just">
              <a:buFont typeface="Arial" panose="020B0604020202020204" pitchFamily="34" charset="0"/>
              <a:buNone/>
            </a:pPr>
            <a:endParaRPr lang="en-US" sz="1200" b="1" i="0" u="none" strike="noStrike" baseline="0" dirty="0">
              <a:latin typeface="Tenorite" panose="00000500000000000000" pitchFamily="2" charset="0"/>
            </a:endParaRPr>
          </a:p>
          <a:p>
            <a:pPr algn="l"/>
            <a:r>
              <a:rPr lang="fr-FR" sz="1200" b="0" i="0" u="none" strike="noStrike" baseline="0" dirty="0">
                <a:latin typeface="Arial" panose="020B0604020202020204" pitchFamily="34" charset="0"/>
              </a:rPr>
              <a:t>[23] </a:t>
            </a:r>
            <a:r>
              <a:rPr lang="fr-FR" sz="1200" b="0" i="0" u="none" strike="noStrike" baseline="0" dirty="0" err="1">
                <a:latin typeface="Arial" panose="020B0604020202020204" pitchFamily="34" charset="0"/>
              </a:rPr>
              <a:t>Muraro</a:t>
            </a:r>
            <a:r>
              <a:rPr lang="fr-FR" sz="1200" b="0" i="0" u="none" strike="noStrike" baseline="0" dirty="0">
                <a:latin typeface="Arial" panose="020B0604020202020204" pitchFamily="34" charset="0"/>
              </a:rPr>
              <a:t> S et al. </a:t>
            </a:r>
            <a:r>
              <a:rPr lang="fr-FR" sz="1200" b="0" i="1" u="none" strike="noStrike" baseline="0" dirty="0">
                <a:latin typeface="Arial" panose="020B0604020202020204" pitchFamily="34" charset="0"/>
              </a:rPr>
              <a:t>Front Oncol</a:t>
            </a:r>
            <a:r>
              <a:rPr lang="fr-FR" sz="1200" b="0" i="0" u="none" strike="noStrike" baseline="0" dirty="0">
                <a:latin typeface="Arial" panose="020B0604020202020204" pitchFamily="34" charset="0"/>
              </a:rPr>
              <a:t>6:177, 2016</a:t>
            </a:r>
          </a:p>
          <a:p>
            <a:pPr algn="l"/>
            <a:r>
              <a:rPr lang="it-IT" sz="1200" b="0" i="0" u="none" strike="noStrike" baseline="0" dirty="0">
                <a:latin typeface="Arial" panose="020B0604020202020204" pitchFamily="34" charset="0"/>
              </a:rPr>
              <a:t>[24] Mattei I et al. </a:t>
            </a:r>
            <a:r>
              <a:rPr lang="it-IT" sz="1200" b="0" i="1" u="none" strike="noStrike" baseline="0" dirty="0" err="1">
                <a:latin typeface="Arial" panose="020B0604020202020204" pitchFamily="34" charset="0"/>
              </a:rPr>
              <a:t>Nucl</a:t>
            </a:r>
            <a:r>
              <a:rPr lang="it-IT" sz="1200" b="0" i="1" u="none" strike="noStrike" baseline="0" dirty="0">
                <a:latin typeface="Arial" panose="020B0604020202020204" pitchFamily="34" charset="0"/>
              </a:rPr>
              <a:t> </a:t>
            </a:r>
            <a:r>
              <a:rPr lang="it-IT" sz="1200" b="0" i="1" u="none" strike="noStrike" baseline="0" dirty="0" err="1">
                <a:latin typeface="Arial" panose="020B0604020202020204" pitchFamily="34" charset="0"/>
              </a:rPr>
              <a:t>Instrum</a:t>
            </a:r>
            <a:r>
              <a:rPr lang="it-IT" sz="1200" b="0" i="1" u="none" strike="noStrike" baseline="0" dirty="0">
                <a:latin typeface="Arial" panose="020B0604020202020204" pitchFamily="34" charset="0"/>
              </a:rPr>
              <a:t> Methods </a:t>
            </a:r>
            <a:r>
              <a:rPr lang="it-IT" sz="1200" b="0" i="1" u="none" strike="noStrike" baseline="0" dirty="0" err="1">
                <a:latin typeface="Arial" panose="020B0604020202020204" pitchFamily="34" charset="0"/>
              </a:rPr>
              <a:t>Phys</a:t>
            </a:r>
            <a:r>
              <a:rPr lang="it-IT" sz="1200" b="0" i="1" u="none" strike="noStrike" baseline="0" dirty="0">
                <a:latin typeface="Arial" panose="020B0604020202020204" pitchFamily="34" charset="0"/>
              </a:rPr>
              <a:t> Res A </a:t>
            </a:r>
            <a:r>
              <a:rPr lang="it-IT" sz="1200" b="0" i="0" u="none" strike="noStrike" baseline="0" dirty="0">
                <a:latin typeface="Arial" panose="020B0604020202020204" pitchFamily="34" charset="0"/>
              </a:rPr>
              <a:t>954:161229, 2020</a:t>
            </a:r>
          </a:p>
          <a:p>
            <a:pPr algn="l"/>
            <a:r>
              <a:rPr lang="it-IT" sz="1200" b="0" i="0" u="none" strike="noStrike" baseline="0" dirty="0">
                <a:latin typeface="Arial" panose="020B0604020202020204" pitchFamily="34" charset="0"/>
              </a:rPr>
              <a:t>[25] Félix-Bautista R et al. </a:t>
            </a:r>
            <a:r>
              <a:rPr lang="it-IT" sz="1200" b="0" i="1" u="none" strike="noStrike" baseline="0" dirty="0" err="1">
                <a:latin typeface="Arial" panose="020B0604020202020204" pitchFamily="34" charset="0"/>
              </a:rPr>
              <a:t>Phys</a:t>
            </a:r>
            <a:r>
              <a:rPr lang="it-IT" sz="1200" b="0" i="1" u="none" strike="noStrike" baseline="0" dirty="0">
                <a:latin typeface="Arial" panose="020B0604020202020204" pitchFamily="34" charset="0"/>
              </a:rPr>
              <a:t> </a:t>
            </a:r>
            <a:r>
              <a:rPr lang="it-IT" sz="1200" b="0" i="1" u="none" strike="noStrike" baseline="0" dirty="0" err="1">
                <a:latin typeface="Arial" panose="020B0604020202020204" pitchFamily="34" charset="0"/>
              </a:rPr>
              <a:t>Med</a:t>
            </a:r>
            <a:r>
              <a:rPr lang="it-IT" sz="1200" b="0" i="1" u="none" strike="noStrike" baseline="0" dirty="0">
                <a:latin typeface="Arial" panose="020B0604020202020204" pitchFamily="34" charset="0"/>
              </a:rPr>
              <a:t> </a:t>
            </a:r>
            <a:r>
              <a:rPr lang="it-IT" sz="1200" b="0" i="1" u="none" strike="noStrike" baseline="0" dirty="0" err="1">
                <a:latin typeface="Arial" panose="020B0604020202020204" pitchFamily="34" charset="0"/>
              </a:rPr>
              <a:t>Biol</a:t>
            </a:r>
            <a:r>
              <a:rPr lang="it-IT" sz="1200" b="0" i="1" u="none" strike="noStrike" baseline="0" dirty="0">
                <a:latin typeface="Arial" panose="020B0604020202020204" pitchFamily="34" charset="0"/>
              </a:rPr>
              <a:t> </a:t>
            </a:r>
            <a:r>
              <a:rPr lang="it-IT" sz="1200" b="0" i="0" u="none" strike="noStrike" baseline="0" dirty="0">
                <a:latin typeface="Arial" panose="020B0604020202020204" pitchFamily="34" charset="0"/>
              </a:rPr>
              <a:t>64:175019, 2019</a:t>
            </a:r>
          </a:p>
          <a:p>
            <a:pPr algn="l"/>
            <a:r>
              <a:rPr lang="da-DK" sz="1200" b="0" i="0" u="none" strike="noStrike" baseline="0" dirty="0">
                <a:latin typeface="Arial" panose="020B0604020202020204" pitchFamily="34" charset="0"/>
              </a:rPr>
              <a:t>[26] Henriquet P et al. </a:t>
            </a:r>
            <a:r>
              <a:rPr lang="da-DK" sz="1200" b="0" i="1" u="none" strike="noStrike" baseline="0" dirty="0">
                <a:latin typeface="Arial" panose="020B0604020202020204" pitchFamily="34" charset="0"/>
              </a:rPr>
              <a:t>Phys Med Biol </a:t>
            </a:r>
            <a:r>
              <a:rPr lang="da-DK" sz="1200" b="0" i="0" u="none" strike="noStrike" baseline="0" dirty="0">
                <a:latin typeface="Arial" panose="020B0604020202020204" pitchFamily="34" charset="0"/>
              </a:rPr>
              <a:t>57:4655, 2012</a:t>
            </a:r>
          </a:p>
          <a:p>
            <a:pPr algn="l"/>
            <a:r>
              <a:rPr lang="it-IT" sz="1200" b="0" i="0" u="none" strike="noStrike" baseline="0" dirty="0">
                <a:latin typeface="Arial" panose="020B0604020202020204" pitchFamily="34" charset="0"/>
              </a:rPr>
              <a:t>[27] Fischetti M et al. </a:t>
            </a:r>
            <a:r>
              <a:rPr lang="it-IT" sz="1200" b="0" i="1" u="none" strike="noStrike" baseline="0" dirty="0">
                <a:latin typeface="Arial" panose="020B0604020202020204" pitchFamily="34" charset="0"/>
              </a:rPr>
              <a:t>Sci Rep </a:t>
            </a:r>
            <a:r>
              <a:rPr lang="it-IT" sz="1200" b="0" i="0" u="none" strike="noStrike" baseline="0" dirty="0">
                <a:latin typeface="Arial" panose="020B0604020202020204" pitchFamily="34" charset="0"/>
              </a:rPr>
              <a:t>10:20735, 2020</a:t>
            </a:r>
            <a:endParaRPr lang="it-IT" sz="1000" dirty="0"/>
          </a:p>
          <a:p>
            <a:pPr marL="0" indent="0" algn="just">
              <a:buFont typeface="Arial" panose="020B0604020202020204" pitchFamily="34" charset="0"/>
              <a:buNone/>
            </a:pPr>
            <a:endParaRPr lang="en-US" sz="1200" b="1" i="0" u="none" strike="noStrike" baseline="0" dirty="0">
              <a:latin typeface="Tenorite" panose="00000500000000000000" pitchFamily="2" charset="0"/>
            </a:endParaRPr>
          </a:p>
          <a:p>
            <a:pPr marL="457200" indent="-457200" algn="just">
              <a:buFont typeface="Arial" panose="020B0604020202020204" pitchFamily="34" charset="0"/>
              <a:buChar char="•"/>
            </a:pPr>
            <a:r>
              <a:rPr lang="en-US" sz="1200" b="1" i="0" u="none" strike="noStrike" baseline="0" dirty="0">
                <a:latin typeface="Tenorite" panose="00000500000000000000" pitchFamily="2" charset="0"/>
              </a:rPr>
              <a:t>Scintillating crystals coupled to Silicon </a:t>
            </a:r>
            <a:r>
              <a:rPr lang="en-US" sz="1200" b="1" i="0" u="none" strike="noStrike" baseline="0" dirty="0" err="1">
                <a:latin typeface="Tenorite" panose="00000500000000000000" pitchFamily="2" charset="0"/>
              </a:rPr>
              <a:t>PhotoMultiplier</a:t>
            </a:r>
            <a:r>
              <a:rPr lang="en-US" sz="1200" b="1" i="0" u="none" strike="noStrike" baseline="0" dirty="0">
                <a:latin typeface="Tenorite" panose="00000500000000000000" pitchFamily="2" charset="0"/>
              </a:rPr>
              <a:t> (</a:t>
            </a:r>
            <a:r>
              <a:rPr lang="en-US" sz="1200" b="1" i="0" u="none" strike="noStrike" baseline="0" dirty="0" err="1">
                <a:latin typeface="Tenorite" panose="00000500000000000000" pitchFamily="2" charset="0"/>
              </a:rPr>
              <a:t>SiPM</a:t>
            </a:r>
            <a:r>
              <a:rPr lang="en-US" sz="1200" b="1" i="0" u="none" strike="noStrike" baseline="0" dirty="0">
                <a:latin typeface="Tenorite" panose="00000500000000000000" pitchFamily="2" charset="0"/>
              </a:rPr>
              <a:t>) </a:t>
            </a:r>
            <a:r>
              <a:rPr lang="en-US" sz="1200" b="0" i="0" u="none" strike="noStrike" baseline="0" dirty="0">
                <a:latin typeface="Tenorite" panose="00000500000000000000" pitchFamily="2" charset="0"/>
              </a:rPr>
              <a:t>measure the secondary particles produced by the interaction between the primary beam and human tissues </a:t>
            </a:r>
            <a:r>
              <a:rPr lang="en-US" sz="1200" dirty="0">
                <a:latin typeface="Tenorite" panose="00000500000000000000" pitchFamily="2" charset="0"/>
              </a:rPr>
              <a:t>to provide </a:t>
            </a:r>
            <a:r>
              <a:rPr lang="en-US" sz="1200" b="0" i="0" u="none" strike="noStrike" baseline="0" dirty="0">
                <a:latin typeface="Tenorite" panose="00000500000000000000" pitchFamily="2" charset="0"/>
              </a:rPr>
              <a:t>in-vivo treatment delivered verification. </a:t>
            </a:r>
          </a:p>
          <a:p>
            <a:pPr marL="457200" indent="-457200" algn="just">
              <a:buFont typeface="Arial" panose="020B0604020202020204" pitchFamily="34" charset="0"/>
              <a:buChar char="•"/>
            </a:pPr>
            <a:r>
              <a:rPr lang="en-US" sz="1200" b="1" i="0" u="none" strike="noStrike" baseline="0" dirty="0">
                <a:latin typeface="Tenorite" panose="00000500000000000000" pitchFamily="2" charset="0"/>
              </a:rPr>
              <a:t>Both annihilation photons </a:t>
            </a:r>
            <a:r>
              <a:rPr lang="en-US" sz="1200" b="0" i="0" u="none" strike="noStrike" baseline="0" dirty="0">
                <a:latin typeface="Tenorite" panose="00000500000000000000" pitchFamily="2" charset="0"/>
              </a:rPr>
              <a:t>(for PET modality) and </a:t>
            </a:r>
            <a:r>
              <a:rPr lang="en-US" sz="1200" b="1" i="0" u="none" strike="noStrike" baseline="0" dirty="0">
                <a:latin typeface="Tenorite" panose="00000500000000000000" pitchFamily="2" charset="0"/>
              </a:rPr>
              <a:t>nuclear de-excitation photons </a:t>
            </a:r>
            <a:r>
              <a:rPr lang="en-US" sz="1200" b="0" i="0" u="none" strike="noStrike" baseline="0" dirty="0">
                <a:latin typeface="Tenorite" panose="00000500000000000000" pitchFamily="2" charset="0"/>
              </a:rPr>
              <a:t>(multi-detector PGT modality) are collected </a:t>
            </a:r>
            <a:r>
              <a:rPr lang="en-US" sz="1200" b="1" i="0" u="none" strike="noStrike" baseline="0" dirty="0">
                <a:latin typeface="Tenorite" panose="00000500000000000000" pitchFamily="2" charset="0"/>
              </a:rPr>
              <a:t>within the same detector (PET-PGT detector)</a:t>
            </a:r>
            <a:r>
              <a:rPr lang="en-US" sz="1200" b="0" i="0" u="none" strike="noStrike" baseline="0" dirty="0">
                <a:latin typeface="Tenorite" panose="00000500000000000000" pitchFamily="2" charset="0"/>
              </a:rPr>
              <a:t>. </a:t>
            </a:r>
          </a:p>
          <a:p>
            <a:pPr marL="457200" indent="-457200" algn="just">
              <a:buFont typeface="Arial" panose="020B0604020202020204" pitchFamily="34" charset="0"/>
              <a:buChar char="•"/>
            </a:pPr>
            <a:r>
              <a:rPr lang="en-US" sz="1200" dirty="0" err="1">
                <a:latin typeface="Tenorite" panose="00000500000000000000" pitchFamily="2" charset="0"/>
              </a:rPr>
              <a:t>SiPMs</a:t>
            </a:r>
            <a:r>
              <a:rPr lang="en-US" sz="1200" dirty="0">
                <a:latin typeface="Tenorite" panose="00000500000000000000" pitchFamily="2" charset="0"/>
              </a:rPr>
              <a:t> readout signals</a:t>
            </a:r>
            <a:r>
              <a:rPr lang="en-US" sz="1200" b="0" i="0" u="none" strike="noStrike" baseline="0" dirty="0">
                <a:latin typeface="Tenorite" panose="00000500000000000000" pitchFamily="2" charset="0"/>
              </a:rPr>
              <a:t> are integrated with the information of the primary particle transit time, measured by </a:t>
            </a:r>
            <a:r>
              <a:rPr lang="en-US" sz="1200" dirty="0">
                <a:latin typeface="Tenorite" panose="00000500000000000000" pitchFamily="2" charset="0"/>
              </a:rPr>
              <a:t>new beam monitors based on </a:t>
            </a:r>
            <a:r>
              <a:rPr lang="en-US" sz="1200" i="0" u="none" strike="noStrike" baseline="0" dirty="0">
                <a:latin typeface="Tenorite" panose="00000500000000000000" pitchFamily="2" charset="0"/>
              </a:rPr>
              <a:t>thin, segmented and fast planar silicon detectors </a:t>
            </a:r>
            <a:r>
              <a:rPr lang="en-US" sz="1200" b="1" i="0" u="none" strike="noStrike" baseline="0" dirty="0">
                <a:latin typeface="Tenorite" panose="00000500000000000000" pitchFamily="2" charset="0"/>
              </a:rPr>
              <a:t>readout through hig</a:t>
            </a:r>
            <a:r>
              <a:rPr lang="en-US" sz="1200" b="1" dirty="0">
                <a:latin typeface="Tenorite" panose="00000500000000000000" pitchFamily="2" charset="0"/>
              </a:rPr>
              <a:t>h-performance DAQ system, based on fast TDC and FPGAs</a:t>
            </a:r>
            <a:r>
              <a:rPr lang="en-US" sz="1200" b="0" i="0" u="none" strike="noStrike" baseline="0" dirty="0">
                <a:latin typeface="Tenorite" panose="00000500000000000000" pitchFamily="2" charset="0"/>
              </a:rPr>
              <a:t>.</a:t>
            </a:r>
            <a:endParaRPr lang="it-IT" sz="1200" dirty="0">
              <a:latin typeface="Tenorite" panose="00000500000000000000" pitchFamily="2" charset="0"/>
            </a:endParaRPr>
          </a:p>
          <a:p>
            <a:endParaRPr lang="en-US" dirty="0"/>
          </a:p>
          <a:p>
            <a:r>
              <a:rPr lang="en-US" dirty="0"/>
              <a:t>Secondary charged particles [23] are detected with very high efficiency as a nearly background free signal. Their production positions, through the Interaction Vertex Imaging (IVI) technique, can be used to spot</a:t>
            </a:r>
          </a:p>
          <a:p>
            <a:r>
              <a:rPr lang="en-US" dirty="0"/>
              <a:t>inter-fractional morphological changes and beam range variations with respect to the planning [24] or to check the beam position in the transverse plane inside the patient [25]. Silicon pixel detectors [26] and scintillating</a:t>
            </a:r>
          </a:p>
          <a:p>
            <a:r>
              <a:rPr lang="en-US" dirty="0" err="1"/>
              <a:t>fibres</a:t>
            </a:r>
            <a:r>
              <a:rPr lang="en-US" dirty="0"/>
              <a:t> devices have been proposed and, recently, the latter have been tested on patients treated with carbon ions within the INSIDE project [27]. However, to fully exploit IVI capabilities, the detected tracks of secondary</a:t>
            </a:r>
          </a:p>
          <a:p>
            <a:r>
              <a:rPr lang="en-US" dirty="0"/>
              <a:t>charged particles have to be </a:t>
            </a:r>
            <a:r>
              <a:rPr lang="en-US" dirty="0" err="1"/>
              <a:t>maximised</a:t>
            </a:r>
            <a:r>
              <a:rPr lang="en-US" dirty="0"/>
              <a:t> by reducing the detector dead time and enlarging the active area, getting as close as possible to the patient.</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8EA9A-ED71-44D2-89D5-CC753F43118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2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7A791-B2B4-4F23-85E6-51BF04154C76}" type="slidenum">
              <a:rPr lang="en-US" smtClean="0"/>
              <a:t>34</a:t>
            </a:fld>
            <a:endParaRPr lang="en-US"/>
          </a:p>
        </p:txBody>
      </p:sp>
    </p:spTree>
    <p:extLst>
      <p:ext uri="{BB962C8B-B14F-4D97-AF65-F5344CB8AC3E}">
        <p14:creationId xmlns:p14="http://schemas.microsoft.com/office/powerpoint/2010/main" val="218192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800" b="0" i="0" u="none" strike="noStrike" baseline="0" dirty="0">
                <a:latin typeface="CMR10"/>
              </a:rPr>
              <a:t>In the </a:t>
            </a:r>
            <a:r>
              <a:rPr lang="it-IT" sz="1800" b="0" i="0" u="none" strike="noStrike" baseline="0" dirty="0" err="1">
                <a:latin typeface="CMR10"/>
              </a:rPr>
              <a:t>proposed</a:t>
            </a:r>
            <a:endParaRPr lang="it-IT" sz="1800" b="0" i="0" u="none" strike="noStrike" baseline="0" dirty="0">
              <a:latin typeface="CMR10"/>
            </a:endParaRPr>
          </a:p>
          <a:p>
            <a:pPr algn="l"/>
            <a:r>
              <a:rPr lang="en-US" sz="1800" b="0" i="0" u="none" strike="noStrike" baseline="0" dirty="0">
                <a:latin typeface="CMR10"/>
              </a:rPr>
              <a:t>setup, the TEPC will provide the energy deposition </a:t>
            </a:r>
            <a:r>
              <a:rPr lang="en-US" sz="1800" b="0" i="0" u="none" strike="noStrike" baseline="0" dirty="0">
                <a:latin typeface="CMMI10"/>
              </a:rPr>
              <a:t>ϵ </a:t>
            </a:r>
            <a:r>
              <a:rPr lang="en-US" sz="1800" b="0" i="0" u="none" strike="noStrike" baseline="0" dirty="0">
                <a:latin typeface="CMR10"/>
              </a:rPr>
              <a:t>directly in a tissue-equivalent medium while the LGADs will offer information about particle spatial distribution with a precision of about 200 or 300 </a:t>
            </a:r>
            <a:r>
              <a:rPr lang="en-US" sz="1800" b="0" i="0" u="none" strike="noStrike" baseline="0" dirty="0" err="1">
                <a:latin typeface="SFRM1095"/>
              </a:rPr>
              <a:t>μ</a:t>
            </a:r>
            <a:r>
              <a:rPr lang="en-US" sz="1800" b="0" i="0" u="none" strike="noStrike" baseline="0" dirty="0" err="1">
                <a:latin typeface="CMR10"/>
              </a:rPr>
              <a:t>m</a:t>
            </a:r>
            <a:r>
              <a:rPr lang="en-US" sz="1800" b="0" i="0" u="none" strike="noStrike" baseline="0" dirty="0">
                <a:latin typeface="CMR10"/>
              </a:rPr>
              <a:t>, depending on the chosen configuration. Together with the TEPC that provides energy depositions, LGADs constitute the tracker </a:t>
            </a:r>
            <a:r>
              <a:rPr lang="it-IT" sz="1800" b="0" i="0" u="none" strike="noStrike" baseline="0" dirty="0">
                <a:latin typeface="CMR10"/>
              </a:rPr>
              <a:t>stage of HDM.</a:t>
            </a:r>
          </a:p>
          <a:p>
            <a:pPr algn="l"/>
            <a:r>
              <a:rPr lang="en-US" sz="1800" b="0" i="0" u="none" strike="noStrike" baseline="0" dirty="0">
                <a:latin typeface="CMR10"/>
              </a:rPr>
              <a:t>to reconstruct the particle path inside the TEPC, from which we could estimate the real track length.</a:t>
            </a:r>
          </a:p>
          <a:p>
            <a:pPr algn="l"/>
            <a:r>
              <a:rPr lang="en-US" sz="1800" b="0" i="0" u="none" strike="noStrike" baseline="0" dirty="0" err="1">
                <a:latin typeface="CMR10"/>
              </a:rPr>
              <a:t>Distribuzione</a:t>
            </a:r>
            <a:r>
              <a:rPr lang="en-US" sz="1800" b="0" i="0" u="none" strike="noStrike" baseline="0" dirty="0">
                <a:latin typeface="CMR10"/>
              </a:rPr>
              <a:t> di </a:t>
            </a:r>
            <a:r>
              <a:rPr lang="en-US" sz="1800" b="0" i="0" u="none" strike="noStrike" baseline="0" dirty="0" err="1">
                <a:latin typeface="CMR10"/>
              </a:rPr>
              <a:t>energia</a:t>
            </a:r>
            <a:r>
              <a:rPr lang="en-US" sz="1800" b="0" i="0" u="none" strike="noStrike" baseline="0" dirty="0">
                <a:latin typeface="CMR10"/>
              </a:rPr>
              <a:t> divisa per la </a:t>
            </a:r>
            <a:r>
              <a:rPr lang="en-US" sz="1800" b="0" i="0" u="none" strike="noStrike" baseline="0" dirty="0" err="1">
                <a:latin typeface="CMR10"/>
              </a:rPr>
              <a:t>lunghezza</a:t>
            </a:r>
            <a:r>
              <a:rPr lang="en-US" sz="1800" b="0" i="0" u="none" strike="noStrike" baseline="0" dirty="0">
                <a:latin typeface="CMR10"/>
              </a:rPr>
              <a:t> media, con il </a:t>
            </a:r>
            <a:r>
              <a:rPr lang="en-US" sz="1800" b="0" i="0" u="none" strike="noStrike" baseline="0" dirty="0" err="1">
                <a:latin typeface="CMR10"/>
              </a:rPr>
              <a:t>tracciamento</a:t>
            </a:r>
            <a:r>
              <a:rPr lang="en-US" sz="1800" b="0" i="0" u="none" strike="noStrike" baseline="0" dirty="0">
                <a:latin typeface="CMR10"/>
              </a:rPr>
              <a:t> </a:t>
            </a:r>
            <a:r>
              <a:rPr lang="en-US" sz="1800" b="0" i="0" u="none" strike="noStrike" baseline="0" dirty="0" err="1">
                <a:latin typeface="CMR10"/>
              </a:rPr>
              <a:t>misuri</a:t>
            </a:r>
            <a:r>
              <a:rPr lang="en-US" sz="1800" b="0" i="0" u="none" strike="noStrike" baseline="0" dirty="0">
                <a:latin typeface="CMR10"/>
              </a:rPr>
              <a:t> dove è passata la </a:t>
            </a:r>
            <a:r>
              <a:rPr lang="en-US" sz="1800" b="0" i="0" u="none" strike="noStrike" baseline="0" dirty="0" err="1">
                <a:latin typeface="CMR10"/>
              </a:rPr>
              <a:t>particelle</a:t>
            </a:r>
            <a:r>
              <a:rPr lang="en-US" sz="1800" b="0" i="0" u="none" strike="noStrike" baseline="0" dirty="0">
                <a:latin typeface="CMR10"/>
              </a:rPr>
              <a:t> e </a:t>
            </a:r>
            <a:r>
              <a:rPr lang="en-US" sz="1800" b="0" i="0" u="none" strike="noStrike" baseline="0" dirty="0" err="1">
                <a:latin typeface="CMR10"/>
              </a:rPr>
              <a:t>dividi</a:t>
            </a:r>
            <a:r>
              <a:rPr lang="en-US" sz="1800" b="0" i="0" u="none" strike="noStrike" baseline="0" dirty="0">
                <a:latin typeface="CMR10"/>
              </a:rPr>
              <a:t> per </a:t>
            </a:r>
            <a:r>
              <a:rPr lang="en-US" sz="1800" b="0" i="0" u="none" strike="noStrike" baseline="0" dirty="0" err="1">
                <a:latin typeface="CMR10"/>
              </a:rPr>
              <a:t>una</a:t>
            </a:r>
            <a:r>
              <a:rPr lang="en-US" sz="1800" b="0" i="0" u="none" strike="noStrike" baseline="0" dirty="0">
                <a:latin typeface="CMR10"/>
              </a:rPr>
              <a:t> </a:t>
            </a:r>
            <a:r>
              <a:rPr lang="en-US" sz="1800" b="0" i="0" u="none" strike="noStrike" baseline="0" dirty="0" err="1">
                <a:latin typeface="CMR10"/>
              </a:rPr>
              <a:t>lunghezza</a:t>
            </a:r>
            <a:r>
              <a:rPr lang="en-US" sz="1800" b="0" i="0" u="none" strike="noStrike" baseline="0" dirty="0">
                <a:latin typeface="CMR10"/>
              </a:rPr>
              <a:t> vera e non media (</a:t>
            </a:r>
            <a:r>
              <a:rPr lang="en-US" sz="1800" b="0" i="0" u="none" strike="noStrike" baseline="0" dirty="0" err="1">
                <a:latin typeface="CMR10"/>
              </a:rPr>
              <a:t>rivelatori</a:t>
            </a:r>
            <a:r>
              <a:rPr lang="en-US" sz="1800" b="0" i="0" u="none" strike="noStrike" baseline="0" dirty="0">
                <a:latin typeface="CMR10"/>
              </a:rPr>
              <a:t> </a:t>
            </a:r>
            <a:r>
              <a:rPr lang="en-US" sz="1800" b="0" i="0" u="none" strike="noStrike" baseline="0" dirty="0" err="1">
                <a:latin typeface="CMR10"/>
              </a:rPr>
              <a:t>devono</a:t>
            </a:r>
            <a:r>
              <a:rPr lang="en-US" sz="1800" b="0" i="0" u="none" strike="noStrike" baseline="0" dirty="0">
                <a:latin typeface="CMR10"/>
              </a:rPr>
              <a:t> </a:t>
            </a:r>
            <a:r>
              <a:rPr lang="en-US" sz="1800" b="0" i="0" u="none" strike="noStrike" baseline="0" dirty="0" err="1">
                <a:latin typeface="CMR10"/>
              </a:rPr>
              <a:t>essere</a:t>
            </a:r>
            <a:r>
              <a:rPr lang="en-US" sz="1800" b="0" i="0" u="none" strike="noStrike" baseline="0" dirty="0">
                <a:latin typeface="CMR10"/>
              </a:rPr>
              <a:t> molto </a:t>
            </a:r>
            <a:r>
              <a:rPr lang="en-US" sz="1800" b="0" i="0" u="none" strike="noStrike" baseline="0" dirty="0" err="1">
                <a:latin typeface="CMR10"/>
              </a:rPr>
              <a:t>precisi</a:t>
            </a:r>
            <a:r>
              <a:rPr lang="en-US" sz="1800" b="0" i="0" u="none" strike="noStrike" baseline="0" dirty="0">
                <a:latin typeface="CMR10"/>
              </a:rPr>
              <a:t> per </a:t>
            </a:r>
            <a:r>
              <a:rPr lang="en-US" sz="1800" b="0" i="0" u="none" strike="noStrike" baseline="0" dirty="0" err="1">
                <a:latin typeface="CMR10"/>
              </a:rPr>
              <a:t>energie</a:t>
            </a:r>
            <a:r>
              <a:rPr lang="en-US" sz="1800" b="0" i="0" u="none" strike="noStrike" baseline="0" dirty="0">
                <a:latin typeface="CMR10"/>
              </a:rPr>
              <a:t> </a:t>
            </a:r>
            <a:r>
              <a:rPr lang="en-US" sz="1800" b="0" i="0" u="none" strike="noStrike" baseline="0" dirty="0" err="1">
                <a:latin typeface="CMR10"/>
              </a:rPr>
              <a:t>basse</a:t>
            </a:r>
            <a:r>
              <a:rPr lang="en-US" sz="1800" b="0" i="0" u="none" strike="noStrike" baseline="0" dirty="0">
                <a:latin typeface="CMR10"/>
              </a:rPr>
              <a:t> </a:t>
            </a:r>
            <a:r>
              <a:rPr lang="en-US" sz="1800" b="0" i="0" u="none" strike="noStrike" baseline="0" dirty="0" err="1">
                <a:latin typeface="CMR10"/>
              </a:rPr>
              <a:t>dei</a:t>
            </a:r>
            <a:r>
              <a:rPr lang="en-US" sz="1800" b="0" i="0" u="none" strike="noStrike" baseline="0" dirty="0">
                <a:latin typeface="CMR10"/>
              </a:rPr>
              <a:t> </a:t>
            </a:r>
            <a:r>
              <a:rPr lang="en-US" sz="1800" b="0" i="0" u="none" strike="noStrike" baseline="0" dirty="0" err="1">
                <a:latin typeface="CMR10"/>
              </a:rPr>
              <a:t>secondari</a:t>
            </a:r>
            <a:r>
              <a:rPr lang="en-US" sz="1800" b="0" i="0" u="none" strike="noStrike" baseline="0" dirty="0">
                <a:latin typeface="CMR10"/>
              </a:rPr>
              <a:t> </a:t>
            </a:r>
            <a:r>
              <a:rPr lang="en-US" sz="1800" b="0" i="0" u="none" strike="noStrike" baseline="0" dirty="0" err="1">
                <a:latin typeface="CMR10"/>
              </a:rPr>
              <a:t>che</a:t>
            </a:r>
            <a:r>
              <a:rPr lang="en-US" sz="1800" b="0" i="0" u="none" strike="noStrike" baseline="0" dirty="0">
                <a:latin typeface="CMR10"/>
              </a:rPr>
              <a:t> </a:t>
            </a:r>
            <a:r>
              <a:rPr lang="en-US" sz="1800" b="0" i="0" u="none" strike="noStrike" baseline="0" dirty="0" err="1">
                <a:latin typeface="CMR10"/>
              </a:rPr>
              <a:t>devono</a:t>
            </a:r>
            <a:r>
              <a:rPr lang="en-US" sz="1800" b="0" i="0" u="none" strike="noStrike" baseline="0" dirty="0">
                <a:latin typeface="CMR10"/>
              </a:rPr>
              <a:t> </a:t>
            </a:r>
            <a:r>
              <a:rPr lang="en-US" sz="1800" b="0" i="0" u="none" strike="noStrike" baseline="0" dirty="0" err="1">
                <a:latin typeface="CMR10"/>
              </a:rPr>
              <a:t>attraversare</a:t>
            </a:r>
            <a:r>
              <a:rPr lang="en-US" sz="1800" b="0" i="0" u="none" strike="noStrike" baseline="0" dirty="0">
                <a:latin typeface="CMR10"/>
              </a:rPr>
              <a:t> tutti I layer del </a:t>
            </a:r>
            <a:r>
              <a:rPr lang="en-US" sz="1800" b="0" i="0" u="none" strike="noStrike" baseline="0" dirty="0" err="1">
                <a:latin typeface="CMR10"/>
              </a:rPr>
              <a:t>rivelatore</a:t>
            </a:r>
            <a:r>
              <a:rPr lang="en-US" sz="1800" b="0" i="0" u="none" strike="noStrike" baseline="0" dirty="0">
                <a:latin typeface="CMR10"/>
              </a:rPr>
              <a:t>. </a:t>
            </a:r>
            <a:r>
              <a:rPr lang="en-US" sz="1800" b="0" i="0" u="none" strike="noStrike" baseline="0" dirty="0" err="1">
                <a:latin typeface="CMR10"/>
              </a:rPr>
              <a:t>Trasparenti</a:t>
            </a:r>
            <a:r>
              <a:rPr lang="en-US" sz="1800" b="0" i="0" u="none" strike="noStrike" baseline="0" dirty="0">
                <a:latin typeface="CMR10"/>
              </a:rPr>
              <a:t>.</a:t>
            </a:r>
          </a:p>
          <a:p>
            <a:pPr algn="l"/>
            <a:endParaRPr lang="en-US" sz="1800" b="0" i="0" u="none" strike="noStrike" baseline="0" dirty="0">
              <a:latin typeface="CMR10"/>
            </a:endParaRPr>
          </a:p>
          <a:p>
            <a:pPr algn="l"/>
            <a:r>
              <a:rPr lang="en-US" sz="1800" b="0" i="0" u="none" strike="noStrike" baseline="0" dirty="0">
                <a:latin typeface="CMR10"/>
              </a:rPr>
              <a:t>Per fare tracking </a:t>
            </a:r>
            <a:r>
              <a:rPr lang="en-US" sz="1800" b="0" i="0" u="none" strike="noStrike" baseline="0" dirty="0" err="1">
                <a:latin typeface="CMR10"/>
              </a:rPr>
              <a:t>ti</a:t>
            </a:r>
            <a:r>
              <a:rPr lang="en-US" sz="1800" b="0" i="0" u="none" strike="noStrike" baseline="0" dirty="0">
                <a:latin typeface="CMR10"/>
              </a:rPr>
              <a:t> </a:t>
            </a:r>
            <a:r>
              <a:rPr lang="en-US" sz="1800" b="0" i="0" u="none" strike="noStrike" baseline="0" dirty="0" err="1">
                <a:latin typeface="CMR10"/>
              </a:rPr>
              <a:t>aiuta</a:t>
            </a:r>
            <a:r>
              <a:rPr lang="en-US" sz="1800" b="0" i="0" u="none" strike="noStrike" baseline="0" dirty="0">
                <a:latin typeface="CMR10"/>
              </a:rPr>
              <a:t> a </a:t>
            </a:r>
            <a:r>
              <a:rPr lang="en-US" sz="1800" b="0" i="0" u="none" strike="noStrike" baseline="0" dirty="0" err="1">
                <a:latin typeface="CMR10"/>
              </a:rPr>
              <a:t>misurare</a:t>
            </a:r>
            <a:r>
              <a:rPr lang="en-US" sz="1800" b="0" i="0" u="none" strike="noStrike" baseline="0" dirty="0">
                <a:latin typeface="CMR10"/>
              </a:rPr>
              <a:t> in modo </a:t>
            </a:r>
            <a:r>
              <a:rPr lang="en-US" sz="1800" b="0" i="0" u="none" strike="noStrike" baseline="0" dirty="0" err="1">
                <a:latin typeface="CMR10"/>
              </a:rPr>
              <a:t>più</a:t>
            </a:r>
            <a:r>
              <a:rPr lang="en-US" sz="1800" b="0" i="0" u="none" strike="noStrike" baseline="0" dirty="0">
                <a:latin typeface="CMR10"/>
              </a:rPr>
              <a:t> </a:t>
            </a:r>
            <a:r>
              <a:rPr lang="en-US" sz="1800" b="0" i="0" u="none" strike="noStrike" baseline="0" dirty="0" err="1">
                <a:latin typeface="CMR10"/>
              </a:rPr>
              <a:t>preciso</a:t>
            </a:r>
            <a:r>
              <a:rPr lang="en-US" sz="1800" b="0" i="0" u="none" strike="noStrike" baseline="0" dirty="0">
                <a:latin typeface="CMR10"/>
              </a:rPr>
              <a:t> la </a:t>
            </a:r>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45</a:t>
            </a:fld>
            <a:endParaRPr lang="it-IT"/>
          </a:p>
        </p:txBody>
      </p:sp>
    </p:spTree>
    <p:extLst>
      <p:ext uri="{BB962C8B-B14F-4D97-AF65-F5344CB8AC3E}">
        <p14:creationId xmlns:p14="http://schemas.microsoft.com/office/powerpoint/2010/main" val="194103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a:t>
            </a:r>
            <a:r>
              <a:rPr lang="it-IT" dirty="0" err="1"/>
              <a:t>my</a:t>
            </a:r>
            <a:r>
              <a:rPr lang="it-IT" dirty="0"/>
              <a:t> talk </a:t>
            </a:r>
            <a:r>
              <a:rPr lang="it-IT" dirty="0" err="1"/>
              <a:t>I’ll</a:t>
            </a:r>
            <a:r>
              <a:rPr lang="it-IT" dirty="0"/>
              <a:t> start with a short review of </a:t>
            </a:r>
            <a:r>
              <a:rPr lang="it-IT" dirty="0" err="1"/>
              <a:t>radiation</a:t>
            </a:r>
            <a:r>
              <a:rPr lang="it-IT" dirty="0"/>
              <a:t> detectors </a:t>
            </a:r>
            <a:r>
              <a:rPr lang="it-IT" dirty="0" err="1"/>
              <a:t>applications</a:t>
            </a:r>
            <a:r>
              <a:rPr lang="it-IT" dirty="0"/>
              <a:t> in </a:t>
            </a:r>
            <a:r>
              <a:rPr lang="it-IT" dirty="0" err="1"/>
              <a:t>medical</a:t>
            </a:r>
            <a:r>
              <a:rPr lang="it-IT" dirty="0"/>
              <a:t> imaging and therapy, </a:t>
            </a:r>
            <a:r>
              <a:rPr lang="it-IT" dirty="0" err="1"/>
              <a:t>then</a:t>
            </a:r>
            <a:r>
              <a:rPr lang="it-IT" dirty="0"/>
              <a:t> the focus of the talk </a:t>
            </a:r>
            <a:r>
              <a:rPr lang="it-IT" dirty="0" err="1"/>
              <a:t>will</a:t>
            </a:r>
            <a:r>
              <a:rPr lang="it-IT" dirty="0"/>
              <a:t> be on new </a:t>
            </a:r>
            <a:r>
              <a:rPr lang="it-IT" dirty="0" err="1"/>
              <a:t>beam</a:t>
            </a:r>
            <a:r>
              <a:rPr lang="it-IT" dirty="0"/>
              <a:t> monitors for PT and FLASH RT </a:t>
            </a:r>
            <a:r>
              <a:rPr lang="it-IT" dirty="0" err="1"/>
              <a:t>followed</a:t>
            </a:r>
            <a:r>
              <a:rPr lang="it-IT" dirty="0"/>
              <a:t> by an </a:t>
            </a:r>
            <a:r>
              <a:rPr lang="it-IT" dirty="0" err="1"/>
              <a:t>overview</a:t>
            </a:r>
            <a:r>
              <a:rPr lang="it-IT" dirty="0"/>
              <a:t> of silicon </a:t>
            </a:r>
            <a:r>
              <a:rPr lang="it-IT" dirty="0" err="1"/>
              <a:t>sensors</a:t>
            </a:r>
            <a:r>
              <a:rPr lang="it-IT" dirty="0"/>
              <a:t> </a:t>
            </a:r>
            <a:r>
              <a:rPr lang="it-IT" dirty="0" err="1"/>
              <a:t>development</a:t>
            </a:r>
            <a:r>
              <a:rPr lang="it-IT" dirty="0"/>
              <a:t> for </a:t>
            </a:r>
            <a:r>
              <a:rPr lang="it-IT" dirty="0" err="1"/>
              <a:t>dosimetry</a:t>
            </a:r>
            <a:r>
              <a:rPr lang="it-IT" dirty="0"/>
              <a:t>, micro-</a:t>
            </a:r>
            <a:r>
              <a:rPr lang="it-IT" dirty="0" err="1"/>
              <a:t>dosimetry</a:t>
            </a:r>
            <a:r>
              <a:rPr lang="it-IT" dirty="0"/>
              <a:t> and </a:t>
            </a:r>
            <a:r>
              <a:rPr lang="it-IT" dirty="0" err="1"/>
              <a:t>radiobiology</a:t>
            </a:r>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2</a:t>
            </a:fld>
            <a:endParaRPr lang="it-IT"/>
          </a:p>
        </p:txBody>
      </p:sp>
    </p:spTree>
    <p:extLst>
      <p:ext uri="{BB962C8B-B14F-4D97-AF65-F5344CB8AC3E}">
        <p14:creationId xmlns:p14="http://schemas.microsoft.com/office/powerpoint/2010/main" val="375742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buFont typeface="+mj-lt"/>
              <a:buAutoNum type="arabicPeriod"/>
            </a:pPr>
            <a:r>
              <a:rPr lang="en-US" b="1" i="0" dirty="0">
                <a:solidFill>
                  <a:srgbClr val="0D0D0D"/>
                </a:solidFill>
                <a:effectLst/>
                <a:latin typeface="Söhne"/>
              </a:rPr>
              <a:t>Film-based Detectors</a:t>
            </a:r>
            <a:r>
              <a:rPr lang="en-US" b="0" i="0" dirty="0">
                <a:solidFill>
                  <a:srgbClr val="0D0D0D"/>
                </a:solidFill>
                <a:effectLst/>
                <a:latin typeface="Söhne"/>
              </a:rPr>
              <a:t>: Traditional X-ray imaging initially used photographic films as detectors. X-ray photons expose the film, causing a chemical change that creates a latent image. The film is then developed to produce a visible image. While still used in some applications, film-based detectors are increasingly being replaced by digital detectors due to their lower sensitivity and longer processing times.</a:t>
            </a:r>
          </a:p>
          <a:p>
            <a:pPr algn="l">
              <a:buFont typeface="+mj-lt"/>
              <a:buAutoNum type="arabicPeriod"/>
            </a:pPr>
            <a:r>
              <a:rPr lang="en-US" b="1" i="0" dirty="0">
                <a:solidFill>
                  <a:srgbClr val="0D0D0D"/>
                </a:solidFill>
                <a:effectLst/>
                <a:latin typeface="Söhne"/>
              </a:rPr>
              <a:t>Scintillation Detectors</a:t>
            </a:r>
            <a:r>
              <a:rPr lang="en-US" b="0" i="0" dirty="0">
                <a:solidFill>
                  <a:srgbClr val="0D0D0D"/>
                </a:solidFill>
                <a:effectLst/>
                <a:latin typeface="Söhne"/>
              </a:rPr>
              <a:t>: Scintillation detectors use materials called scintillators that emit light when exposed to X-rays. Common scintillator materials include cesium iodide (</a:t>
            </a:r>
            <a:r>
              <a:rPr lang="en-US" b="0" i="0" dirty="0" err="1">
                <a:solidFill>
                  <a:srgbClr val="0D0D0D"/>
                </a:solidFill>
                <a:effectLst/>
                <a:latin typeface="Söhne"/>
              </a:rPr>
              <a:t>CsI</a:t>
            </a:r>
            <a:r>
              <a:rPr lang="en-US" b="0" i="0" dirty="0">
                <a:solidFill>
                  <a:srgbClr val="0D0D0D"/>
                </a:solidFill>
                <a:effectLst/>
                <a:latin typeface="Söhne"/>
              </a:rPr>
              <a:t>), gadolinium oxysulfide (GOS), and amorphous selenium (a-Se). Photodetectors, such as photomultiplier tubes (PMTs) or photodiodes, then convert the emitted light into an electrical signal. Scintillation detectors are used in both indirect and direct digital X-ray imaging systems.</a:t>
            </a:r>
          </a:p>
          <a:p>
            <a:pPr algn="l">
              <a:buFont typeface="+mj-lt"/>
              <a:buAutoNum type="arabicPeriod"/>
            </a:pPr>
            <a:r>
              <a:rPr lang="en-US" b="1" i="0" dirty="0">
                <a:solidFill>
                  <a:srgbClr val="0D0D0D"/>
                </a:solidFill>
                <a:effectLst/>
                <a:latin typeface="Söhne"/>
              </a:rPr>
              <a:t>Solid-state Detectors</a:t>
            </a:r>
            <a:r>
              <a:rPr lang="en-US" b="0" i="0" dirty="0">
                <a:solidFill>
                  <a:srgbClr val="0D0D0D"/>
                </a:solidFill>
                <a:effectLst/>
                <a:latin typeface="Söhne"/>
              </a:rPr>
              <a:t>: Solid-state detectors directly convert X-ray photons into electrical signals without the need for a scintillator. These detectors typically consist of materials like amorphous silicon (a-Si) or cadmium telluride (</a:t>
            </a:r>
            <a:r>
              <a:rPr lang="en-US" b="0" i="0" dirty="0" err="1">
                <a:solidFill>
                  <a:srgbClr val="0D0D0D"/>
                </a:solidFill>
                <a:effectLst/>
                <a:latin typeface="Söhne"/>
              </a:rPr>
              <a:t>CdTe</a:t>
            </a:r>
            <a:r>
              <a:rPr lang="en-US" b="0" i="0" dirty="0">
                <a:solidFill>
                  <a:srgbClr val="0D0D0D"/>
                </a:solidFill>
                <a:effectLst/>
                <a:latin typeface="Söhne"/>
              </a:rPr>
              <a:t>) coupled with thin-film transistor (TFT) arrays. Solid-state detectors offer advantages such as high spatial resolution, fast readout times, and low noise levels. They are commonly used in direct digital radiography (DR) systems.</a:t>
            </a:r>
          </a:p>
          <a:p>
            <a:pPr algn="l">
              <a:buFont typeface="+mj-lt"/>
              <a:buAutoNum type="arabicPeriod"/>
            </a:pPr>
            <a:r>
              <a:rPr lang="en-US" b="1" i="0" dirty="0">
                <a:solidFill>
                  <a:srgbClr val="0D0D0D"/>
                </a:solidFill>
                <a:effectLst/>
                <a:latin typeface="Söhne"/>
              </a:rPr>
              <a:t>Charge-Coupled Devices (CCDs) and Complementary Metal-Oxide-Semiconductor (CMOS) Detectors</a:t>
            </a:r>
            <a:r>
              <a:rPr lang="en-US" b="0" i="0" dirty="0">
                <a:solidFill>
                  <a:srgbClr val="0D0D0D"/>
                </a:solidFill>
                <a:effectLst/>
                <a:latin typeface="Söhne"/>
              </a:rPr>
              <a:t>: CCDs and CMOS detectors, which are commonly used in digital cameras and consumer electronics, can also be adapted for X-ray imaging. These detectors capture the light emitted by scintillators or directly detect X-rays and convert it into electrical signals. While not as commonly used in medical X-ray imaging, they find applications in research, industrial, and astronomy X-ray imaging systems.</a:t>
            </a:r>
          </a:p>
          <a:p>
            <a:pPr algn="l">
              <a:buFont typeface="+mj-lt"/>
              <a:buAutoNum type="arabicPeriod"/>
            </a:pPr>
            <a:r>
              <a:rPr lang="en-US" b="1" i="0" dirty="0">
                <a:solidFill>
                  <a:srgbClr val="0D0D0D"/>
                </a:solidFill>
                <a:effectLst/>
                <a:latin typeface="Söhne"/>
              </a:rPr>
              <a:t>Amorphous Silicon Flat-Panel Detectors (FPDs)</a:t>
            </a:r>
            <a:r>
              <a:rPr lang="en-US" b="0" i="0" dirty="0">
                <a:solidFill>
                  <a:srgbClr val="0D0D0D"/>
                </a:solidFill>
                <a:effectLst/>
                <a:latin typeface="Söhne"/>
              </a:rPr>
              <a:t>: FPDs are a type of solid-state detector commonly used in modern digital X-ray systems. They consist of an amorphous silicon layer coupled with an array of thin-film transistors (TFTs). X-ray photons interact directly with the silicon, generating electron-hole pairs that produce an electrical signal. FPDs offer high spatial resolution, fast readout speeds, and low radiation dose requirements.</a:t>
            </a:r>
          </a:p>
          <a:p>
            <a:endParaRPr lang="en-US" b="0" i="0" dirty="0">
              <a:solidFill>
                <a:srgbClr val="212121"/>
              </a:solidFill>
              <a:effectLst/>
              <a:latin typeface="BlinkMacSystemFont"/>
            </a:endParaRPr>
          </a:p>
          <a:p>
            <a:r>
              <a:rPr lang="en-US" b="0" i="0" dirty="0">
                <a:solidFill>
                  <a:srgbClr val="212121"/>
                </a:solidFill>
                <a:effectLst/>
                <a:latin typeface="BlinkMacSystemFont"/>
              </a:rPr>
              <a:t>If interpreted as waves, X-rays-just like visible light-experience a phase shift in matter, and this-if exploited correctly-can produce a new class of X-ray images, which then depict the wave interactions of X-rays with matter, rather than only the attenuating properties, as done until now.</a:t>
            </a:r>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47</a:t>
            </a:fld>
            <a:endParaRPr lang="it-IT"/>
          </a:p>
        </p:txBody>
      </p:sp>
    </p:spTree>
    <p:extLst>
      <p:ext uri="{BB962C8B-B14F-4D97-AF65-F5344CB8AC3E}">
        <p14:creationId xmlns:p14="http://schemas.microsoft.com/office/powerpoint/2010/main" val="183993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solidFill>
                  <a:srgbClr val="0D0D0D"/>
                </a:solidFill>
                <a:effectLst/>
                <a:latin typeface="Söhne"/>
              </a:rPr>
              <a:t>Positron Emission Tomography (PET) uses detectors specifically designed to capture the emitted positrons from radiopharmaceuticals administered to the patient. These detectors are crucial components of PET scanners, enabling the reconstruction of images showing the distribution of the radiotracer within the body. Here are the main types of detectors used in PET:</a:t>
            </a:r>
          </a:p>
          <a:p>
            <a:pPr algn="l">
              <a:buFont typeface="+mj-lt"/>
              <a:buAutoNum type="arabicPeriod"/>
            </a:pPr>
            <a:r>
              <a:rPr lang="en-US" b="1" i="0" dirty="0">
                <a:solidFill>
                  <a:srgbClr val="0D0D0D"/>
                </a:solidFill>
                <a:effectLst/>
                <a:latin typeface="Söhne"/>
              </a:rPr>
              <a:t>Scintillation Crystals</a:t>
            </a:r>
            <a:r>
              <a:rPr lang="en-US" b="0" i="0" dirty="0">
                <a:solidFill>
                  <a:srgbClr val="0D0D0D"/>
                </a:solidFill>
                <a:effectLst/>
                <a:latin typeface="Söhne"/>
              </a:rPr>
              <a:t>: These crystals are often made of materials like lutetium </a:t>
            </a:r>
            <a:r>
              <a:rPr lang="en-US" b="0" i="0" dirty="0" err="1">
                <a:solidFill>
                  <a:srgbClr val="0D0D0D"/>
                </a:solidFill>
                <a:effectLst/>
                <a:latin typeface="Söhne"/>
              </a:rPr>
              <a:t>oxyorthosilicate</a:t>
            </a:r>
            <a:r>
              <a:rPr lang="en-US" b="0" i="0" dirty="0">
                <a:solidFill>
                  <a:srgbClr val="0D0D0D"/>
                </a:solidFill>
                <a:effectLst/>
                <a:latin typeface="Söhne"/>
              </a:rPr>
              <a:t> (LSO), lutetium-yttrium </a:t>
            </a:r>
            <a:r>
              <a:rPr lang="en-US" b="0" i="0" dirty="0" err="1">
                <a:solidFill>
                  <a:srgbClr val="0D0D0D"/>
                </a:solidFill>
                <a:effectLst/>
                <a:latin typeface="Söhne"/>
              </a:rPr>
              <a:t>oxyorthosilicate</a:t>
            </a:r>
            <a:r>
              <a:rPr lang="en-US" b="0" i="0" dirty="0">
                <a:solidFill>
                  <a:srgbClr val="0D0D0D"/>
                </a:solidFill>
                <a:effectLst/>
                <a:latin typeface="Söhne"/>
              </a:rPr>
              <a:t> (LYSO), or gadolinium orthosilicate (GSO). When a positron annihilates with an electron, it produces two gamma photons moving in opposite directions. These photons interact with the scintillation crystals, producing flashes of light (scintillations) that are detected by photodetectors.</a:t>
            </a:r>
          </a:p>
          <a:p>
            <a:pPr algn="l">
              <a:buFont typeface="+mj-lt"/>
              <a:buAutoNum type="arabicPeriod"/>
            </a:pPr>
            <a:r>
              <a:rPr lang="en-US" b="1" i="0" dirty="0">
                <a:solidFill>
                  <a:srgbClr val="0D0D0D"/>
                </a:solidFill>
                <a:effectLst/>
                <a:latin typeface="Söhne"/>
              </a:rPr>
              <a:t>Photodetectors</a:t>
            </a:r>
            <a:r>
              <a:rPr lang="en-US" b="0" i="0" dirty="0">
                <a:solidFill>
                  <a:srgbClr val="0D0D0D"/>
                </a:solidFill>
                <a:effectLst/>
                <a:latin typeface="Söhne"/>
              </a:rPr>
              <a:t>: Photomultiplier tubes (PMTs) or avalanche photodiodes (APDs) are commonly used as photodetectors in PET scanners. They convert the scintillation light emitted by the scintillation crystals into electrical signals that can be processed by the PET system.</a:t>
            </a:r>
          </a:p>
          <a:p>
            <a:pPr algn="l">
              <a:buFont typeface="+mj-lt"/>
              <a:buAutoNum type="arabicPeriod"/>
            </a:pPr>
            <a:r>
              <a:rPr lang="en-US" b="1" i="0" dirty="0">
                <a:solidFill>
                  <a:srgbClr val="0D0D0D"/>
                </a:solidFill>
                <a:effectLst/>
                <a:latin typeface="Söhne"/>
              </a:rPr>
              <a:t>Coincidence Detection Circuitry</a:t>
            </a:r>
            <a:r>
              <a:rPr lang="en-US" b="0" i="0" dirty="0">
                <a:solidFill>
                  <a:srgbClr val="0D0D0D"/>
                </a:solidFill>
                <a:effectLst/>
                <a:latin typeface="Söhne"/>
              </a:rPr>
              <a:t>: PET detectors are arranged in pairs or arrays around the patient. When two detectors detect simultaneous gamma photons (resulting from positron annihilation events occurring near-simultaneously), it is termed a coincidence event. Coincidence detection circuitry is used to identify and record these events, which are then used to reconstruct the PET image.</a:t>
            </a:r>
          </a:p>
          <a:p>
            <a:pPr algn="l">
              <a:buFont typeface="+mj-lt"/>
              <a:buAutoNum type="arabicPeriod"/>
            </a:pPr>
            <a:r>
              <a:rPr lang="en-US" b="1" i="0" dirty="0">
                <a:solidFill>
                  <a:srgbClr val="0D0D0D"/>
                </a:solidFill>
                <a:effectLst/>
                <a:latin typeface="Söhne"/>
              </a:rPr>
              <a:t>Time-of-Flight (TOF) Detectors</a:t>
            </a:r>
            <a:r>
              <a:rPr lang="en-US" b="0" i="0" dirty="0">
                <a:solidFill>
                  <a:srgbClr val="0D0D0D"/>
                </a:solidFill>
                <a:effectLst/>
                <a:latin typeface="Söhne"/>
              </a:rPr>
              <a:t>: Some modern PET scanners incorporate TOF detectors, which measure the time difference between the detection of two coincident gamma photons. This information can improve image quality and reconstruction by providing more accurate localization of the radiotracer uptake within the body.</a:t>
            </a:r>
          </a:p>
          <a:p>
            <a:pPr algn="l">
              <a:buFont typeface="+mj-lt"/>
              <a:buAutoNum type="arabicPeriod"/>
            </a:pPr>
            <a:r>
              <a:rPr lang="en-US" b="1" i="0" dirty="0">
                <a:solidFill>
                  <a:srgbClr val="0D0D0D"/>
                </a:solidFill>
                <a:effectLst/>
                <a:latin typeface="Söhne"/>
              </a:rPr>
              <a:t>Detector Arrays</a:t>
            </a:r>
            <a:r>
              <a:rPr lang="en-US" b="0" i="0" dirty="0">
                <a:solidFill>
                  <a:srgbClr val="0D0D0D"/>
                </a:solidFill>
                <a:effectLst/>
                <a:latin typeface="Söhne"/>
              </a:rPr>
              <a:t>: PET scanners consist of arrays of detectors positioned around the patient. These arrays can have different configurations, such as rings or panels, depending on the scanner design. The detectors in these arrays work together to capture gamma photons emitted from the patient and produce data for image reconstruction.</a:t>
            </a:r>
          </a:p>
          <a:p>
            <a:pPr algn="l"/>
            <a:r>
              <a:rPr lang="en-US" b="0" i="0" dirty="0">
                <a:solidFill>
                  <a:srgbClr val="0D0D0D"/>
                </a:solidFill>
                <a:effectLst/>
                <a:latin typeface="Söhne"/>
              </a:rPr>
              <a:t>These detector components work in concert to detect the gamma photons emitted during positron annihilation events, allowing PET scanners to create detailed images of biochemical processes in living tissues. Advances in detector technology continue to improve the sensitivity, resolution, and overall performance of PET imaging systems.</a:t>
            </a:r>
          </a:p>
          <a:p>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48</a:t>
            </a:fld>
            <a:endParaRPr lang="it-IT"/>
          </a:p>
        </p:txBody>
      </p:sp>
    </p:spTree>
    <p:extLst>
      <p:ext uri="{BB962C8B-B14F-4D97-AF65-F5344CB8AC3E}">
        <p14:creationId xmlns:p14="http://schemas.microsoft.com/office/powerpoint/2010/main" val="4095886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93021-567D-0F70-D5EB-822ACECB6E5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B02D875-161F-9936-5015-D08AADBC86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B1E643F-1D9C-3B4F-E9D4-AB7F572F41FF}"/>
              </a:ext>
            </a:extLst>
          </p:cNvPr>
          <p:cNvSpPr>
            <a:spLocks noGrp="1"/>
          </p:cNvSpPr>
          <p:nvPr>
            <p:ph type="body" idx="1"/>
          </p:nvPr>
        </p:nvSpPr>
        <p:spPr/>
        <p:txBody>
          <a:bodyPr/>
          <a:lstStyle/>
          <a:p>
            <a:pPr algn="l">
              <a:buFont typeface="+mj-lt"/>
              <a:buAutoNum type="arabicPeriod"/>
            </a:pPr>
            <a:r>
              <a:rPr lang="en-US" b="1" i="0" dirty="0">
                <a:solidFill>
                  <a:srgbClr val="0D0D0D"/>
                </a:solidFill>
                <a:effectLst/>
                <a:latin typeface="Söhne"/>
              </a:rPr>
              <a:t>Film-based Detectors</a:t>
            </a:r>
            <a:r>
              <a:rPr lang="en-US" b="0" i="0" dirty="0">
                <a:solidFill>
                  <a:srgbClr val="0D0D0D"/>
                </a:solidFill>
                <a:effectLst/>
                <a:latin typeface="Söhne"/>
              </a:rPr>
              <a:t>: Traditional X-ray imaging initially used photographic films as detectors. X-ray photons expose the film, causing a chemical change that creates a latent image. The film is then developed to produce a visible image. While still used in some applications, film-based detectors are increasingly being replaced by digital detectors due to their lower sensitivity and longer processing times.</a:t>
            </a:r>
          </a:p>
          <a:p>
            <a:pPr algn="l">
              <a:buFont typeface="+mj-lt"/>
              <a:buAutoNum type="arabicPeriod"/>
            </a:pPr>
            <a:r>
              <a:rPr lang="en-US" b="1" i="0" dirty="0">
                <a:solidFill>
                  <a:srgbClr val="0D0D0D"/>
                </a:solidFill>
                <a:effectLst/>
                <a:latin typeface="Söhne"/>
              </a:rPr>
              <a:t>Scintillation Detectors</a:t>
            </a:r>
            <a:r>
              <a:rPr lang="en-US" b="0" i="0" dirty="0">
                <a:solidFill>
                  <a:srgbClr val="0D0D0D"/>
                </a:solidFill>
                <a:effectLst/>
                <a:latin typeface="Söhne"/>
              </a:rPr>
              <a:t>: Scintillation detectors use materials called scintillators that emit light when exposed to X-rays. Common scintillator materials include cesium iodide (</a:t>
            </a:r>
            <a:r>
              <a:rPr lang="en-US" b="0" i="0" dirty="0" err="1">
                <a:solidFill>
                  <a:srgbClr val="0D0D0D"/>
                </a:solidFill>
                <a:effectLst/>
                <a:latin typeface="Söhne"/>
              </a:rPr>
              <a:t>CsI</a:t>
            </a:r>
            <a:r>
              <a:rPr lang="en-US" b="0" i="0" dirty="0">
                <a:solidFill>
                  <a:srgbClr val="0D0D0D"/>
                </a:solidFill>
                <a:effectLst/>
                <a:latin typeface="Söhne"/>
              </a:rPr>
              <a:t>), gadolinium oxysulfide (GOS), and amorphous selenium (a-Se). Photodetectors, such as photomultiplier tubes (PMTs) or photodiodes, then convert the emitted light into an electrical signal. Scintillation detectors are used in both indirect and direct digital X-ray imaging systems.</a:t>
            </a:r>
          </a:p>
          <a:p>
            <a:pPr algn="l">
              <a:buFont typeface="+mj-lt"/>
              <a:buAutoNum type="arabicPeriod"/>
            </a:pPr>
            <a:r>
              <a:rPr lang="en-US" b="1" i="0" dirty="0">
                <a:solidFill>
                  <a:srgbClr val="0D0D0D"/>
                </a:solidFill>
                <a:effectLst/>
                <a:latin typeface="Söhne"/>
              </a:rPr>
              <a:t>Solid-state Detectors</a:t>
            </a:r>
            <a:r>
              <a:rPr lang="en-US" b="0" i="0" dirty="0">
                <a:solidFill>
                  <a:srgbClr val="0D0D0D"/>
                </a:solidFill>
                <a:effectLst/>
                <a:latin typeface="Söhne"/>
              </a:rPr>
              <a:t>: Solid-state detectors directly convert X-ray photons into electrical signals without the need for a scintillator. These detectors typically consist of materials like amorphous silicon (a-Si) or cadmium telluride (</a:t>
            </a:r>
            <a:r>
              <a:rPr lang="en-US" b="0" i="0" dirty="0" err="1">
                <a:solidFill>
                  <a:srgbClr val="0D0D0D"/>
                </a:solidFill>
                <a:effectLst/>
                <a:latin typeface="Söhne"/>
              </a:rPr>
              <a:t>CdTe</a:t>
            </a:r>
            <a:r>
              <a:rPr lang="en-US" b="0" i="0" dirty="0">
                <a:solidFill>
                  <a:srgbClr val="0D0D0D"/>
                </a:solidFill>
                <a:effectLst/>
                <a:latin typeface="Söhne"/>
              </a:rPr>
              <a:t>) coupled with thin-film transistor (TFT) arrays. Solid-state detectors offer advantages such as high spatial resolution, fast readout times, and low noise levels. They are commonly used in direct digital radiography (DR) systems.</a:t>
            </a:r>
          </a:p>
          <a:p>
            <a:pPr algn="l">
              <a:buFont typeface="+mj-lt"/>
              <a:buAutoNum type="arabicPeriod"/>
            </a:pPr>
            <a:r>
              <a:rPr lang="en-US" b="1" i="0" dirty="0">
                <a:solidFill>
                  <a:srgbClr val="0D0D0D"/>
                </a:solidFill>
                <a:effectLst/>
                <a:latin typeface="Söhne"/>
              </a:rPr>
              <a:t>Charge-Coupled Devices (CCDs) and Complementary Metal-Oxide-Semiconductor (CMOS) Detectors</a:t>
            </a:r>
            <a:r>
              <a:rPr lang="en-US" b="0" i="0" dirty="0">
                <a:solidFill>
                  <a:srgbClr val="0D0D0D"/>
                </a:solidFill>
                <a:effectLst/>
                <a:latin typeface="Söhne"/>
              </a:rPr>
              <a:t>: CCDs and CMOS detectors, which are commonly used in digital cameras and consumer electronics, can also be adapted for X-ray imaging. These detectors capture the light emitted by scintillators or directly detect X-rays and convert it into electrical signals. While not as commonly used in medical X-ray imaging, they find applications in research, industrial, and astronomy X-ray imaging systems.</a:t>
            </a:r>
          </a:p>
          <a:p>
            <a:pPr algn="l">
              <a:buFont typeface="+mj-lt"/>
              <a:buAutoNum type="arabicPeriod"/>
            </a:pPr>
            <a:r>
              <a:rPr lang="en-US" b="1" i="0" dirty="0">
                <a:solidFill>
                  <a:srgbClr val="0D0D0D"/>
                </a:solidFill>
                <a:effectLst/>
                <a:latin typeface="Söhne"/>
              </a:rPr>
              <a:t>Amorphous Silicon Flat-Panel Detectors (FPDs)</a:t>
            </a:r>
            <a:r>
              <a:rPr lang="en-US" b="0" i="0" dirty="0">
                <a:solidFill>
                  <a:srgbClr val="0D0D0D"/>
                </a:solidFill>
                <a:effectLst/>
                <a:latin typeface="Söhne"/>
              </a:rPr>
              <a:t>: FPDs are a type of solid-state detector commonly used in modern digital X-ray systems. They consist of an amorphous silicon layer coupled with an array of thin-film transistors (TFTs). X-ray photons interact directly with the silicon, generating electron-hole pairs that produce an electrical signal. FPDs offer high spatial resolution, fast readout speeds, and low radiation dose requirements.</a:t>
            </a:r>
          </a:p>
          <a:p>
            <a:endParaRPr lang="en-US" b="0" i="0" dirty="0">
              <a:solidFill>
                <a:srgbClr val="212121"/>
              </a:solidFill>
              <a:effectLst/>
              <a:latin typeface="BlinkMacSystemFont"/>
            </a:endParaRPr>
          </a:p>
          <a:p>
            <a:r>
              <a:rPr lang="en-US" b="0" i="0" dirty="0">
                <a:solidFill>
                  <a:srgbClr val="212121"/>
                </a:solidFill>
                <a:effectLst/>
                <a:latin typeface="BlinkMacSystemFont"/>
              </a:rPr>
              <a:t>If interpreted as waves, X-rays-just like visible light-experience a phase shift in matter, and this-if exploited correctly-can produce a new class of X-ray images, which then depict the wave interactions of X-rays with matter, rather than only the attenuating properties, as done until now.</a:t>
            </a:r>
            <a:endParaRPr lang="it-IT" dirty="0"/>
          </a:p>
        </p:txBody>
      </p:sp>
      <p:sp>
        <p:nvSpPr>
          <p:cNvPr id="4" name="Segnaposto numero diapositiva 3">
            <a:extLst>
              <a:ext uri="{FF2B5EF4-FFF2-40B4-BE49-F238E27FC236}">
                <a16:creationId xmlns:a16="http://schemas.microsoft.com/office/drawing/2014/main" id="{572319CB-53FA-5FDD-A233-50C8EB500816}"/>
              </a:ext>
            </a:extLst>
          </p:cNvPr>
          <p:cNvSpPr>
            <a:spLocks noGrp="1"/>
          </p:cNvSpPr>
          <p:nvPr>
            <p:ph type="sldNum" sz="quarter" idx="5"/>
          </p:nvPr>
        </p:nvSpPr>
        <p:spPr/>
        <p:txBody>
          <a:bodyPr/>
          <a:lstStyle/>
          <a:p>
            <a:fld id="{A5771120-AD07-4AA4-A745-095EF642B741}" type="slidenum">
              <a:rPr lang="it-IT" smtClean="0"/>
              <a:t>49</a:t>
            </a:fld>
            <a:endParaRPr lang="it-IT"/>
          </a:p>
        </p:txBody>
      </p:sp>
    </p:spTree>
    <p:extLst>
      <p:ext uri="{BB962C8B-B14F-4D97-AF65-F5344CB8AC3E}">
        <p14:creationId xmlns:p14="http://schemas.microsoft.com/office/powerpoint/2010/main" val="1859115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AdvOT6e5d2ec0"/>
              </a:rPr>
              <a:t>Different scanning patterns are available. For spot scanning, the beam is turned off between movement to the next spot but remains on for the whole delivery in raster scanning. The control is on MU and the beam is Spot scanning and raster scanning are driven by the dose, it means that the beam is delivered in each spot without moving position and the main difference is </a:t>
            </a:r>
          </a:p>
          <a:p>
            <a:pPr algn="l"/>
            <a:endParaRPr lang="en-US" sz="1800" b="0" i="0" u="none" strike="noStrike" baseline="0" dirty="0">
              <a:latin typeface="AdvOT6e5d2ec0"/>
            </a:endParaRPr>
          </a:p>
          <a:p>
            <a:pPr algn="l"/>
            <a:r>
              <a:rPr lang="en-US" sz="1800" b="0" i="0" u="none" strike="noStrike" baseline="0" dirty="0">
                <a:latin typeface="AdvOT6e5d2ec0"/>
              </a:rPr>
              <a:t>Spot, raster and continuous line scanning patterns for PBS delivery. Spots and solid lines indicate beam-on irradiation and dashed lines indicate</a:t>
            </a:r>
          </a:p>
          <a:p>
            <a:pPr algn="l"/>
            <a:r>
              <a:rPr lang="en-US" sz="1800" b="0" i="0" u="none" strike="noStrike" baseline="0" dirty="0">
                <a:latin typeface="AdvOT6e5d2ec0"/>
              </a:rPr>
              <a:t>movement with beam-off. For</a:t>
            </a:r>
          </a:p>
          <a:p>
            <a:pPr algn="l"/>
            <a:r>
              <a:rPr lang="en-US" sz="1800" b="0" i="0" u="none" strike="noStrike" baseline="0" dirty="0">
                <a:latin typeface="AdvOT6e5d2ec0"/>
              </a:rPr>
              <a:t>continuous line scanning, the dose is delivered across a linear path (rather than as spots) and may be turned off between movement to subsequent lines.</a:t>
            </a:r>
            <a:endParaRPr lang="en-US" sz="1800" b="0" i="0" u="none" strike="noStrike" baseline="0" dirty="0">
              <a:solidFill>
                <a:srgbClr val="000000"/>
              </a:solidFill>
              <a:latin typeface="AdvOT77db9845"/>
            </a:endParaRPr>
          </a:p>
          <a:p>
            <a:pPr algn="l"/>
            <a:endParaRPr lang="en-US" sz="1800" b="0" i="0" u="none" strike="noStrike" baseline="0" dirty="0">
              <a:solidFill>
                <a:srgbClr val="000000"/>
              </a:solidFill>
              <a:latin typeface="AdvOT77db9845"/>
            </a:endParaRPr>
          </a:p>
          <a:p>
            <a:pPr algn="l"/>
            <a:r>
              <a:rPr lang="en-US" sz="1800" b="0" i="0" u="none" strike="noStrike" baseline="0" dirty="0">
                <a:solidFill>
                  <a:srgbClr val="000000"/>
                </a:solidFill>
                <a:latin typeface="AdvOT77db9845"/>
              </a:rPr>
              <a:t>For spot and raster scanning techniques the delivery is done in dose-driven mode: the beam stays on until a certain preset dose amount of charge has been collected in a beam monitor.</a:t>
            </a:r>
          </a:p>
        </p:txBody>
      </p:sp>
      <p:sp>
        <p:nvSpPr>
          <p:cNvPr id="4" name="Segnaposto numero diapositiva 3"/>
          <p:cNvSpPr>
            <a:spLocks noGrp="1"/>
          </p:cNvSpPr>
          <p:nvPr>
            <p:ph type="sldNum" sz="quarter" idx="5"/>
          </p:nvPr>
        </p:nvSpPr>
        <p:spPr/>
        <p:txBody>
          <a:bodyPr/>
          <a:lstStyle/>
          <a:p>
            <a:fld id="{2188EA9A-ED71-44D2-89D5-CC753F431183}" type="slidenum">
              <a:rPr lang="it-IT" smtClean="0"/>
              <a:t>50</a:t>
            </a:fld>
            <a:endParaRPr lang="it-IT"/>
          </a:p>
        </p:txBody>
      </p:sp>
    </p:spTree>
    <p:extLst>
      <p:ext uri="{BB962C8B-B14F-4D97-AF65-F5344CB8AC3E}">
        <p14:creationId xmlns:p14="http://schemas.microsoft.com/office/powerpoint/2010/main" val="635613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AA78F-D3DB-46EE-B047-76C2CCDA0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37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This</a:t>
            </a:r>
            <a:r>
              <a:rPr lang="it-IT" dirty="0"/>
              <a:t> slice </a:t>
            </a:r>
            <a:r>
              <a:rPr lang="it-IT" dirty="0" err="1"/>
              <a:t>is</a:t>
            </a:r>
            <a:r>
              <a:rPr lang="it-IT" dirty="0"/>
              <a:t> </a:t>
            </a:r>
            <a:r>
              <a:rPr lang="it-IT" dirty="0" err="1"/>
              <a:t>trivial</a:t>
            </a:r>
            <a:r>
              <a:rPr lang="it-IT" dirty="0"/>
              <a:t> </a:t>
            </a:r>
            <a:r>
              <a:rPr lang="it-IT" dirty="0" err="1"/>
              <a:t>but</a:t>
            </a:r>
            <a:r>
              <a:rPr lang="it-IT" dirty="0"/>
              <a:t> </a:t>
            </a:r>
            <a:r>
              <a:rPr lang="it-IT" dirty="0" err="1"/>
              <a:t>essential</a:t>
            </a:r>
            <a:r>
              <a:rPr lang="it-IT" dirty="0"/>
              <a:t> to highlight the </a:t>
            </a:r>
            <a:r>
              <a:rPr lang="it-IT" dirty="0" err="1"/>
              <a:t>crucial</a:t>
            </a:r>
            <a:r>
              <a:rPr lang="it-IT" dirty="0"/>
              <a:t> </a:t>
            </a:r>
            <a:r>
              <a:rPr lang="it-IT" dirty="0" err="1"/>
              <a:t>role</a:t>
            </a:r>
            <a:r>
              <a:rPr lang="it-IT" dirty="0"/>
              <a:t> </a:t>
            </a:r>
            <a:r>
              <a:rPr lang="it-IT" dirty="0" err="1"/>
              <a:t>that</a:t>
            </a:r>
            <a:r>
              <a:rPr lang="it-IT" dirty="0"/>
              <a:t> </a:t>
            </a:r>
            <a:r>
              <a:rPr lang="it-IT" dirty="0" err="1"/>
              <a:t>detet</a:t>
            </a:r>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3</a:t>
            </a:fld>
            <a:endParaRPr lang="it-IT"/>
          </a:p>
        </p:txBody>
      </p:sp>
    </p:spTree>
    <p:extLst>
      <p:ext uri="{BB962C8B-B14F-4D97-AF65-F5344CB8AC3E}">
        <p14:creationId xmlns:p14="http://schemas.microsoft.com/office/powerpoint/2010/main" val="268834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7EBCA-C0B3-D540-1F4F-2E5D8CE8112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E2924DF-D79C-1402-E33B-245065421FC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FE78AB6-9E09-C1D9-5BF4-225B3B900E2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33BFE72-1FE4-2866-29F9-BB1AD9AB3C42}"/>
              </a:ext>
            </a:extLst>
          </p:cNvPr>
          <p:cNvSpPr>
            <a:spLocks noGrp="1"/>
          </p:cNvSpPr>
          <p:nvPr>
            <p:ph type="sldNum" sz="quarter" idx="5"/>
          </p:nvPr>
        </p:nvSpPr>
        <p:spPr/>
        <p:txBody>
          <a:bodyPr/>
          <a:lstStyle/>
          <a:p>
            <a:fld id="{A5771120-AD07-4AA4-A745-095EF642B741}" type="slidenum">
              <a:rPr lang="it-IT" smtClean="0"/>
              <a:t>4</a:t>
            </a:fld>
            <a:endParaRPr lang="it-IT"/>
          </a:p>
        </p:txBody>
      </p:sp>
    </p:spTree>
    <p:extLst>
      <p:ext uri="{BB962C8B-B14F-4D97-AF65-F5344CB8AC3E}">
        <p14:creationId xmlns:p14="http://schemas.microsoft.com/office/powerpoint/2010/main" val="550236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you all know that to guide and control the beam delivery, every nozzle is equipped with beam monitors integrated with the accelerator control system.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measure in real time the beam fluence and position, mandatory and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easy question: are they, or the most advanced beam monitors able to control the beam energy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because the beam energy is guaranteed by the accelerators, but the crucial reason is that it’s not trivial the energy measurement in the limited space and time constrained by clinical requirements. We will see this topic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detectors</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8EA9A-ED71-44D2-89D5-CC753F43118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0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446EC4-7DB5-4A6F-AF2D-82F9D255F0EE}" type="slidenum">
              <a:rPr lang="it-IT" altLang="en-US"/>
              <a:pPr/>
              <a:t>8</a:t>
            </a:fld>
            <a:endParaRPr lang="it-IT" altLang="en-US"/>
          </a:p>
        </p:txBody>
      </p:sp>
      <p:sp>
        <p:nvSpPr>
          <p:cNvPr id="339970" name="Rectangle 2"/>
          <p:cNvSpPr>
            <a:spLocks noGrp="1" noRot="1" noChangeAspect="1" noChangeArrowheads="1" noTextEdit="1"/>
          </p:cNvSpPr>
          <p:nvPr>
            <p:ph type="sldImg"/>
          </p:nvPr>
        </p:nvSpPr>
        <p:spPr>
          <a:xfrm>
            <a:off x="384175" y="687388"/>
            <a:ext cx="6091238" cy="3427412"/>
          </a:xfrm>
          <a:ln/>
        </p:spPr>
      </p:sp>
      <p:sp>
        <p:nvSpPr>
          <p:cNvPr id="33997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 </a:t>
            </a:r>
          </a:p>
        </p:txBody>
      </p:sp>
    </p:spTree>
    <p:extLst>
      <p:ext uri="{BB962C8B-B14F-4D97-AF65-F5344CB8AC3E}">
        <p14:creationId xmlns:p14="http://schemas.microsoft.com/office/powerpoint/2010/main" val="133448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5771120-AD07-4AA4-A745-095EF642B741}" type="slidenum">
              <a:rPr lang="it-IT" smtClean="0"/>
              <a:t>9</a:t>
            </a:fld>
            <a:endParaRPr lang="it-IT"/>
          </a:p>
        </p:txBody>
      </p:sp>
    </p:spTree>
    <p:extLst>
      <p:ext uri="{BB962C8B-B14F-4D97-AF65-F5344CB8AC3E}">
        <p14:creationId xmlns:p14="http://schemas.microsoft.com/office/powerpoint/2010/main" val="19106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1EDE5981-F93A-4661-98EF-2F6A0F3C4D53}" type="slidenum">
              <a:rPr lang="en-GB" smtClean="0"/>
              <a:t>12</a:t>
            </a:fld>
            <a:endParaRPr lang="en-GB"/>
          </a:p>
        </p:txBody>
      </p:sp>
    </p:spTree>
    <p:extLst>
      <p:ext uri="{BB962C8B-B14F-4D97-AF65-F5344CB8AC3E}">
        <p14:creationId xmlns:p14="http://schemas.microsoft.com/office/powerpoint/2010/main" val="223280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1EDE5981-F93A-4661-98EF-2F6A0F3C4D53}" type="slidenum">
              <a:rPr lang="en-GB" smtClean="0"/>
              <a:t>13</a:t>
            </a:fld>
            <a:endParaRPr lang="en-GB"/>
          </a:p>
        </p:txBody>
      </p:sp>
    </p:spTree>
    <p:extLst>
      <p:ext uri="{BB962C8B-B14F-4D97-AF65-F5344CB8AC3E}">
        <p14:creationId xmlns:p14="http://schemas.microsoft.com/office/powerpoint/2010/main" val="383795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C341F9-0A8B-F083-8734-D692250C7B2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A21D6A8-1D6C-63D5-2F1F-B2DF8BC58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2C30F08-4451-6DB1-BB58-9E7FA96D862C}"/>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5" name="Segnaposto piè di pagina 4">
            <a:extLst>
              <a:ext uri="{FF2B5EF4-FFF2-40B4-BE49-F238E27FC236}">
                <a16:creationId xmlns:a16="http://schemas.microsoft.com/office/drawing/2014/main" id="{508BCB64-2271-53DB-A3B8-0F8D030D18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2A59DA8-CB3A-54A9-6CDE-0DC87C550E99}"/>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74936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BF16AF-A711-6758-7275-C84BEEDCC66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1370B54-8426-E620-B16E-3504C384B3B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9B4BAE9-5045-3F4C-4064-193F7C936951}"/>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5" name="Segnaposto piè di pagina 4">
            <a:extLst>
              <a:ext uri="{FF2B5EF4-FFF2-40B4-BE49-F238E27FC236}">
                <a16:creationId xmlns:a16="http://schemas.microsoft.com/office/drawing/2014/main" id="{0AA98500-8902-02FF-23DB-49DD6F3332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A97CBFE-7389-766F-BAEB-5763ADF95D88}"/>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77422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B3817FB-43F6-A9CE-50A8-8FCFA8EFBF7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5AC0766-1659-DDFB-A056-8AFA6A0A91F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F25370-14FD-615B-931E-3F469B4CDEE3}"/>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5" name="Segnaposto piè di pagina 4">
            <a:extLst>
              <a:ext uri="{FF2B5EF4-FFF2-40B4-BE49-F238E27FC236}">
                <a16:creationId xmlns:a16="http://schemas.microsoft.com/office/drawing/2014/main" id="{FE4231F1-5C39-6947-088F-3BAB19162E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F4F351-A91F-3A03-B655-21D5E17BC861}"/>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1365582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882931-3479-4C50-9201-16703879A5F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2AD6CFE3-8718-45EB-87EC-05FC16000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42B23105-7125-4D9A-B286-EC446C71F649}"/>
              </a:ext>
            </a:extLst>
          </p:cNvPr>
          <p:cNvSpPr>
            <a:spLocks noGrp="1"/>
          </p:cNvSpPr>
          <p:nvPr>
            <p:ph type="dt" sz="half" idx="10"/>
          </p:nvPr>
        </p:nvSpPr>
        <p:spPr/>
        <p:txBody>
          <a:bodyPr/>
          <a:lstStyle/>
          <a:p>
            <a:fld id="{655E218B-FB3D-48CC-88DE-D74168812426}" type="datetime1">
              <a:rPr lang="en-GB" smtClean="0"/>
              <a:t>22/02/2024</a:t>
            </a:fld>
            <a:endParaRPr lang="en-GB"/>
          </a:p>
        </p:txBody>
      </p:sp>
      <p:sp>
        <p:nvSpPr>
          <p:cNvPr id="5" name="Segnaposto piè di pagina 4">
            <a:extLst>
              <a:ext uri="{FF2B5EF4-FFF2-40B4-BE49-F238E27FC236}">
                <a16:creationId xmlns:a16="http://schemas.microsoft.com/office/drawing/2014/main" id="{44E19A7A-4E40-4DC6-A69F-9738D0E8ED90}"/>
              </a:ext>
            </a:extLst>
          </p:cNvPr>
          <p:cNvSpPr>
            <a:spLocks noGrp="1"/>
          </p:cNvSpPr>
          <p:nvPr>
            <p:ph type="ftr" sz="quarter" idx="11"/>
          </p:nvPr>
        </p:nvSpPr>
        <p:spPr/>
        <p:txBody>
          <a:bodyPr/>
          <a:lstStyle/>
          <a:p>
            <a:r>
              <a:rPr lang="en-GB"/>
              <a:t>S. Giordanengo - INFN Torino</a:t>
            </a:r>
          </a:p>
        </p:txBody>
      </p:sp>
      <p:sp>
        <p:nvSpPr>
          <p:cNvPr id="6" name="Segnaposto numero diapositiva 5">
            <a:extLst>
              <a:ext uri="{FF2B5EF4-FFF2-40B4-BE49-F238E27FC236}">
                <a16:creationId xmlns:a16="http://schemas.microsoft.com/office/drawing/2014/main" id="{7F4530E4-E5E5-4221-9A1B-ED41BE28F44C}"/>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1446150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D31F52-29D0-40B8-8D3D-FF22165B7A4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E2C0490-0908-4A22-86EF-0432422A77E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4C30B46-339D-4EF4-9162-CF7264FD6A5B}"/>
              </a:ext>
            </a:extLst>
          </p:cNvPr>
          <p:cNvSpPr>
            <a:spLocks noGrp="1"/>
          </p:cNvSpPr>
          <p:nvPr>
            <p:ph type="dt" sz="half" idx="10"/>
          </p:nvPr>
        </p:nvSpPr>
        <p:spPr/>
        <p:txBody>
          <a:bodyPr/>
          <a:lstStyle/>
          <a:p>
            <a:fld id="{5958808A-81BB-4660-BC59-819F89F23527}" type="datetime1">
              <a:rPr lang="en-GB" smtClean="0"/>
              <a:t>22/02/2024</a:t>
            </a:fld>
            <a:endParaRPr lang="en-GB"/>
          </a:p>
        </p:txBody>
      </p:sp>
      <p:sp>
        <p:nvSpPr>
          <p:cNvPr id="5" name="Segnaposto piè di pagina 4">
            <a:extLst>
              <a:ext uri="{FF2B5EF4-FFF2-40B4-BE49-F238E27FC236}">
                <a16:creationId xmlns:a16="http://schemas.microsoft.com/office/drawing/2014/main" id="{806EF06A-10C1-4D29-AA49-3DE8F33CBF1D}"/>
              </a:ext>
            </a:extLst>
          </p:cNvPr>
          <p:cNvSpPr>
            <a:spLocks noGrp="1"/>
          </p:cNvSpPr>
          <p:nvPr>
            <p:ph type="ftr" sz="quarter" idx="11"/>
          </p:nvPr>
        </p:nvSpPr>
        <p:spPr/>
        <p:txBody>
          <a:bodyPr/>
          <a:lstStyle/>
          <a:p>
            <a:r>
              <a:rPr lang="en-GB"/>
              <a:t>S. Giordanengo - INFN Torino</a:t>
            </a:r>
          </a:p>
        </p:txBody>
      </p:sp>
      <p:sp>
        <p:nvSpPr>
          <p:cNvPr id="6" name="Segnaposto numero diapositiva 5">
            <a:extLst>
              <a:ext uri="{FF2B5EF4-FFF2-40B4-BE49-F238E27FC236}">
                <a16:creationId xmlns:a16="http://schemas.microsoft.com/office/drawing/2014/main" id="{82A9D76D-B2B3-4F85-B65B-A00BC7DAABD8}"/>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275452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EE5920-33D4-42BC-B1E1-3627AA4A74F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465FBAA8-93C4-48F9-9745-9D58877329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4707B4D-B8C4-4507-B5E8-4D4E784F2FB1}"/>
              </a:ext>
            </a:extLst>
          </p:cNvPr>
          <p:cNvSpPr>
            <a:spLocks noGrp="1"/>
          </p:cNvSpPr>
          <p:nvPr>
            <p:ph type="dt" sz="half" idx="10"/>
          </p:nvPr>
        </p:nvSpPr>
        <p:spPr/>
        <p:txBody>
          <a:bodyPr/>
          <a:lstStyle/>
          <a:p>
            <a:fld id="{B5802EF6-B32C-4964-92E0-A895F45AEE28}" type="datetime1">
              <a:rPr lang="en-GB" smtClean="0"/>
              <a:t>22/02/2024</a:t>
            </a:fld>
            <a:endParaRPr lang="en-GB"/>
          </a:p>
        </p:txBody>
      </p:sp>
      <p:sp>
        <p:nvSpPr>
          <p:cNvPr id="5" name="Segnaposto piè di pagina 4">
            <a:extLst>
              <a:ext uri="{FF2B5EF4-FFF2-40B4-BE49-F238E27FC236}">
                <a16:creationId xmlns:a16="http://schemas.microsoft.com/office/drawing/2014/main" id="{74EC5BC5-60D0-45A8-8912-5CB4BDA41C46}"/>
              </a:ext>
            </a:extLst>
          </p:cNvPr>
          <p:cNvSpPr>
            <a:spLocks noGrp="1"/>
          </p:cNvSpPr>
          <p:nvPr>
            <p:ph type="ftr" sz="quarter" idx="11"/>
          </p:nvPr>
        </p:nvSpPr>
        <p:spPr/>
        <p:txBody>
          <a:bodyPr/>
          <a:lstStyle/>
          <a:p>
            <a:r>
              <a:rPr lang="en-GB"/>
              <a:t>S. Giordanengo - INFN Torino</a:t>
            </a:r>
          </a:p>
        </p:txBody>
      </p:sp>
      <p:sp>
        <p:nvSpPr>
          <p:cNvPr id="6" name="Segnaposto numero diapositiva 5">
            <a:extLst>
              <a:ext uri="{FF2B5EF4-FFF2-40B4-BE49-F238E27FC236}">
                <a16:creationId xmlns:a16="http://schemas.microsoft.com/office/drawing/2014/main" id="{24225DAF-C503-4507-9314-2A8C62FAD70A}"/>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1017806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937475-D16E-4375-8FC8-9C717F3E0407}"/>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007870BC-E60E-4172-AD45-0D1AAAEA29D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C1CA7BBA-E820-4E9F-B131-10C8939189E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2ABC1B10-CE11-4CB4-B0BA-B5A8BB314F33}"/>
              </a:ext>
            </a:extLst>
          </p:cNvPr>
          <p:cNvSpPr>
            <a:spLocks noGrp="1"/>
          </p:cNvSpPr>
          <p:nvPr>
            <p:ph type="dt" sz="half" idx="10"/>
          </p:nvPr>
        </p:nvSpPr>
        <p:spPr/>
        <p:txBody>
          <a:bodyPr/>
          <a:lstStyle/>
          <a:p>
            <a:fld id="{A94559EA-90E9-46A7-BD02-78F85D1E1DB0}" type="datetime1">
              <a:rPr lang="en-GB" smtClean="0"/>
              <a:t>22/02/2024</a:t>
            </a:fld>
            <a:endParaRPr lang="en-GB"/>
          </a:p>
        </p:txBody>
      </p:sp>
      <p:sp>
        <p:nvSpPr>
          <p:cNvPr id="6" name="Segnaposto piè di pagina 5">
            <a:extLst>
              <a:ext uri="{FF2B5EF4-FFF2-40B4-BE49-F238E27FC236}">
                <a16:creationId xmlns:a16="http://schemas.microsoft.com/office/drawing/2014/main" id="{1A097972-342C-4BE3-8FDB-7031CB4D543B}"/>
              </a:ext>
            </a:extLst>
          </p:cNvPr>
          <p:cNvSpPr>
            <a:spLocks noGrp="1"/>
          </p:cNvSpPr>
          <p:nvPr>
            <p:ph type="ftr" sz="quarter" idx="11"/>
          </p:nvPr>
        </p:nvSpPr>
        <p:spPr/>
        <p:txBody>
          <a:bodyPr/>
          <a:lstStyle/>
          <a:p>
            <a:r>
              <a:rPr lang="en-GB"/>
              <a:t>S. Giordanengo - INFN Torino</a:t>
            </a:r>
          </a:p>
        </p:txBody>
      </p:sp>
      <p:sp>
        <p:nvSpPr>
          <p:cNvPr id="7" name="Segnaposto numero diapositiva 6">
            <a:extLst>
              <a:ext uri="{FF2B5EF4-FFF2-40B4-BE49-F238E27FC236}">
                <a16:creationId xmlns:a16="http://schemas.microsoft.com/office/drawing/2014/main" id="{199B32CF-0CB3-47E3-B1FA-05D306B3D244}"/>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8988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8B0B8A-7510-4762-8090-CC08F0DAEC65}"/>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17B43AD-268A-4C27-AFAE-FEFCA05778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0C1C039-601F-4D94-A9FD-A089EBDB38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4530637E-81CA-4CCF-B9A9-5575AC6E2C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C32C888-43A5-4067-87BB-E5A3CCD5F2F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E6807467-75D5-4E98-B874-523245985F98}"/>
              </a:ext>
            </a:extLst>
          </p:cNvPr>
          <p:cNvSpPr>
            <a:spLocks noGrp="1"/>
          </p:cNvSpPr>
          <p:nvPr>
            <p:ph type="dt" sz="half" idx="10"/>
          </p:nvPr>
        </p:nvSpPr>
        <p:spPr/>
        <p:txBody>
          <a:bodyPr/>
          <a:lstStyle/>
          <a:p>
            <a:fld id="{AC2E18D5-01BB-4D64-B3EA-4065ED280363}" type="datetime1">
              <a:rPr lang="en-GB" smtClean="0"/>
              <a:t>22/02/2024</a:t>
            </a:fld>
            <a:endParaRPr lang="en-GB"/>
          </a:p>
        </p:txBody>
      </p:sp>
      <p:sp>
        <p:nvSpPr>
          <p:cNvPr id="8" name="Segnaposto piè di pagina 7">
            <a:extLst>
              <a:ext uri="{FF2B5EF4-FFF2-40B4-BE49-F238E27FC236}">
                <a16:creationId xmlns:a16="http://schemas.microsoft.com/office/drawing/2014/main" id="{EE4B8D44-8A5F-4A25-A60D-97EAD65C2054}"/>
              </a:ext>
            </a:extLst>
          </p:cNvPr>
          <p:cNvSpPr>
            <a:spLocks noGrp="1"/>
          </p:cNvSpPr>
          <p:nvPr>
            <p:ph type="ftr" sz="quarter" idx="11"/>
          </p:nvPr>
        </p:nvSpPr>
        <p:spPr/>
        <p:txBody>
          <a:bodyPr/>
          <a:lstStyle/>
          <a:p>
            <a:r>
              <a:rPr lang="en-GB"/>
              <a:t>S. Giordanengo - INFN Torino</a:t>
            </a:r>
          </a:p>
        </p:txBody>
      </p:sp>
      <p:sp>
        <p:nvSpPr>
          <p:cNvPr id="9" name="Segnaposto numero diapositiva 8">
            <a:extLst>
              <a:ext uri="{FF2B5EF4-FFF2-40B4-BE49-F238E27FC236}">
                <a16:creationId xmlns:a16="http://schemas.microsoft.com/office/drawing/2014/main" id="{7273B6D0-5A96-4E9C-A30F-65D1B118EE3E}"/>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2932037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4FDC08-C669-49CE-B34B-590599BCBA47}"/>
              </a:ext>
            </a:extLst>
          </p:cNvPr>
          <p:cNvSpPr>
            <a:spLocks noGrp="1"/>
          </p:cNvSpPr>
          <p:nvPr>
            <p:ph type="title"/>
          </p:nvPr>
        </p:nvSpPr>
        <p:spPr/>
        <p:txBody>
          <a:bodyPr/>
          <a:lstStyle>
            <a:lvl1pPr>
              <a:defRPr b="1">
                <a:latin typeface="Trebuchet MS" panose="020B0603020202020204" pitchFamily="34" charset="0"/>
              </a:defRPr>
            </a:lvl1pPr>
          </a:lstStyle>
          <a:p>
            <a:r>
              <a:rPr lang="it-IT" dirty="0"/>
              <a:t>Fare clic per modificare lo stile del titolo dello schema</a:t>
            </a:r>
            <a:endParaRPr lang="en-GB" dirty="0"/>
          </a:p>
        </p:txBody>
      </p:sp>
      <p:sp>
        <p:nvSpPr>
          <p:cNvPr id="4" name="Segnaposto piè di pagina 3">
            <a:extLst>
              <a:ext uri="{FF2B5EF4-FFF2-40B4-BE49-F238E27FC236}">
                <a16:creationId xmlns:a16="http://schemas.microsoft.com/office/drawing/2014/main" id="{5E20B28B-6494-4C23-A45C-62BCCB5E02F7}"/>
              </a:ext>
            </a:extLst>
          </p:cNvPr>
          <p:cNvSpPr>
            <a:spLocks noGrp="1"/>
          </p:cNvSpPr>
          <p:nvPr>
            <p:ph type="ftr" sz="quarter" idx="11"/>
          </p:nvPr>
        </p:nvSpPr>
        <p:spPr/>
        <p:txBody>
          <a:bodyPr/>
          <a:lstStyle>
            <a:lvl1pPr>
              <a:defRPr>
                <a:latin typeface="Trebuchet MS" panose="020B0603020202020204" pitchFamily="34" charset="0"/>
              </a:defRPr>
            </a:lvl1pPr>
          </a:lstStyle>
          <a:p>
            <a:r>
              <a:rPr lang="en-GB" dirty="0"/>
              <a:t>S. </a:t>
            </a:r>
            <a:r>
              <a:rPr lang="en-GB" dirty="0" err="1"/>
              <a:t>Giordanengo</a:t>
            </a:r>
            <a:r>
              <a:rPr lang="en-GB" dirty="0"/>
              <a:t> - INFN Torino</a:t>
            </a:r>
          </a:p>
        </p:txBody>
      </p:sp>
      <p:sp>
        <p:nvSpPr>
          <p:cNvPr id="5" name="Segnaposto numero diapositiva 4">
            <a:extLst>
              <a:ext uri="{FF2B5EF4-FFF2-40B4-BE49-F238E27FC236}">
                <a16:creationId xmlns:a16="http://schemas.microsoft.com/office/drawing/2014/main" id="{EF8A98CC-F0CB-463E-BE18-CBEF3AA54DD0}"/>
              </a:ext>
            </a:extLst>
          </p:cNvPr>
          <p:cNvSpPr>
            <a:spLocks noGrp="1"/>
          </p:cNvSpPr>
          <p:nvPr>
            <p:ph type="sldNum" sz="quarter" idx="12"/>
          </p:nvPr>
        </p:nvSpPr>
        <p:spPr>
          <a:xfrm>
            <a:off x="9269362" y="6356350"/>
            <a:ext cx="2743200" cy="365125"/>
          </a:xfrm>
        </p:spPr>
        <p:txBody>
          <a:bodyPr/>
          <a:lstStyle/>
          <a:p>
            <a:fld id="{FEB21E00-B75A-4301-8D31-1D7A50091131}" type="slidenum">
              <a:rPr lang="en-GB" smtClean="0"/>
              <a:t>‹N›</a:t>
            </a:fld>
            <a:endParaRPr lang="en-GB" dirty="0"/>
          </a:p>
        </p:txBody>
      </p:sp>
    </p:spTree>
    <p:extLst>
      <p:ext uri="{BB962C8B-B14F-4D97-AF65-F5344CB8AC3E}">
        <p14:creationId xmlns:p14="http://schemas.microsoft.com/office/powerpoint/2010/main" val="2340113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D9891A9-7B19-4655-8402-7633367D2D3C}"/>
              </a:ext>
            </a:extLst>
          </p:cNvPr>
          <p:cNvSpPr>
            <a:spLocks noGrp="1"/>
          </p:cNvSpPr>
          <p:nvPr>
            <p:ph type="dt" sz="half" idx="10"/>
          </p:nvPr>
        </p:nvSpPr>
        <p:spPr/>
        <p:txBody>
          <a:bodyPr/>
          <a:lstStyle/>
          <a:p>
            <a:fld id="{B88BFC33-87BD-44FA-A8B4-F5C860CD1678}" type="datetime1">
              <a:rPr lang="en-GB" smtClean="0"/>
              <a:t>22/02/2024</a:t>
            </a:fld>
            <a:endParaRPr lang="en-GB"/>
          </a:p>
        </p:txBody>
      </p:sp>
      <p:sp>
        <p:nvSpPr>
          <p:cNvPr id="3" name="Segnaposto piè di pagina 2">
            <a:extLst>
              <a:ext uri="{FF2B5EF4-FFF2-40B4-BE49-F238E27FC236}">
                <a16:creationId xmlns:a16="http://schemas.microsoft.com/office/drawing/2014/main" id="{BD5E8279-1B6D-49ED-AE8D-C30CF7C6905E}"/>
              </a:ext>
            </a:extLst>
          </p:cNvPr>
          <p:cNvSpPr>
            <a:spLocks noGrp="1"/>
          </p:cNvSpPr>
          <p:nvPr>
            <p:ph type="ftr" sz="quarter" idx="11"/>
          </p:nvPr>
        </p:nvSpPr>
        <p:spPr/>
        <p:txBody>
          <a:bodyPr/>
          <a:lstStyle/>
          <a:p>
            <a:r>
              <a:rPr lang="en-GB"/>
              <a:t>S. Giordanengo - INFN Torino</a:t>
            </a:r>
          </a:p>
        </p:txBody>
      </p:sp>
      <p:sp>
        <p:nvSpPr>
          <p:cNvPr id="4" name="Segnaposto numero diapositiva 3">
            <a:extLst>
              <a:ext uri="{FF2B5EF4-FFF2-40B4-BE49-F238E27FC236}">
                <a16:creationId xmlns:a16="http://schemas.microsoft.com/office/drawing/2014/main" id="{2CF0C323-3CFD-4118-A1C3-5FA92254EB08}"/>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54098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01F7D-B3A6-4EEE-8541-04838E93FEF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AF3623A3-B143-4CC5-AF4E-BEAE98678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A49468F9-9A45-4E42-AEFF-C605CCB8B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32499D-6235-4F54-A7BF-B93BD3616AAB}"/>
              </a:ext>
            </a:extLst>
          </p:cNvPr>
          <p:cNvSpPr>
            <a:spLocks noGrp="1"/>
          </p:cNvSpPr>
          <p:nvPr>
            <p:ph type="dt" sz="half" idx="10"/>
          </p:nvPr>
        </p:nvSpPr>
        <p:spPr/>
        <p:txBody>
          <a:bodyPr/>
          <a:lstStyle/>
          <a:p>
            <a:fld id="{9CAC495E-A5F3-40D1-BB63-077DA52D3BC8}" type="datetime1">
              <a:rPr lang="en-GB" smtClean="0"/>
              <a:t>22/02/2024</a:t>
            </a:fld>
            <a:endParaRPr lang="en-GB"/>
          </a:p>
        </p:txBody>
      </p:sp>
      <p:sp>
        <p:nvSpPr>
          <p:cNvPr id="6" name="Segnaposto piè di pagina 5">
            <a:extLst>
              <a:ext uri="{FF2B5EF4-FFF2-40B4-BE49-F238E27FC236}">
                <a16:creationId xmlns:a16="http://schemas.microsoft.com/office/drawing/2014/main" id="{AAEE84A9-5D6D-430E-B862-D675964D76D0}"/>
              </a:ext>
            </a:extLst>
          </p:cNvPr>
          <p:cNvSpPr>
            <a:spLocks noGrp="1"/>
          </p:cNvSpPr>
          <p:nvPr>
            <p:ph type="ftr" sz="quarter" idx="11"/>
          </p:nvPr>
        </p:nvSpPr>
        <p:spPr/>
        <p:txBody>
          <a:bodyPr/>
          <a:lstStyle/>
          <a:p>
            <a:r>
              <a:rPr lang="en-GB"/>
              <a:t>S. Giordanengo - INFN Torino</a:t>
            </a:r>
          </a:p>
        </p:txBody>
      </p:sp>
      <p:sp>
        <p:nvSpPr>
          <p:cNvPr id="7" name="Segnaposto numero diapositiva 6">
            <a:extLst>
              <a:ext uri="{FF2B5EF4-FFF2-40B4-BE49-F238E27FC236}">
                <a16:creationId xmlns:a16="http://schemas.microsoft.com/office/drawing/2014/main" id="{3924C7FF-2F2B-4BEB-BEBD-7702BC28B2CC}"/>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272558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0424F-D3D0-36CA-53DB-C51A2412D6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1D4E02-00A4-7AED-4995-B201D21C849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F6DCF9-0C63-3AD9-40F0-4C92FA9FF437}"/>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5" name="Segnaposto piè di pagina 4">
            <a:extLst>
              <a:ext uri="{FF2B5EF4-FFF2-40B4-BE49-F238E27FC236}">
                <a16:creationId xmlns:a16="http://schemas.microsoft.com/office/drawing/2014/main" id="{AC5FB606-D24B-E00C-2878-C628C19D10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9687328-5309-CDFA-9BAE-CA357559D0E9}"/>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3978325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8F5BF8-9D55-4788-B010-7AF0A85D23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DC1EE05D-A74D-496E-AB2F-2D4451B6B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DCC43554-0A26-4E8A-BBAD-2B931B382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BD16660-ED3F-41C3-9CFD-5C3D9CD03BA3}"/>
              </a:ext>
            </a:extLst>
          </p:cNvPr>
          <p:cNvSpPr>
            <a:spLocks noGrp="1"/>
          </p:cNvSpPr>
          <p:nvPr>
            <p:ph type="dt" sz="half" idx="10"/>
          </p:nvPr>
        </p:nvSpPr>
        <p:spPr/>
        <p:txBody>
          <a:bodyPr/>
          <a:lstStyle/>
          <a:p>
            <a:fld id="{16C4E22D-7E4A-428D-BFC2-8AACB4CA1BFC}" type="datetime1">
              <a:rPr lang="en-GB" smtClean="0"/>
              <a:t>22/02/2024</a:t>
            </a:fld>
            <a:endParaRPr lang="en-GB"/>
          </a:p>
        </p:txBody>
      </p:sp>
      <p:sp>
        <p:nvSpPr>
          <p:cNvPr id="6" name="Segnaposto piè di pagina 5">
            <a:extLst>
              <a:ext uri="{FF2B5EF4-FFF2-40B4-BE49-F238E27FC236}">
                <a16:creationId xmlns:a16="http://schemas.microsoft.com/office/drawing/2014/main" id="{49A136EC-FDDB-42C3-8D83-8E767F104D27}"/>
              </a:ext>
            </a:extLst>
          </p:cNvPr>
          <p:cNvSpPr>
            <a:spLocks noGrp="1"/>
          </p:cNvSpPr>
          <p:nvPr>
            <p:ph type="ftr" sz="quarter" idx="11"/>
          </p:nvPr>
        </p:nvSpPr>
        <p:spPr/>
        <p:txBody>
          <a:bodyPr/>
          <a:lstStyle/>
          <a:p>
            <a:r>
              <a:rPr lang="en-GB"/>
              <a:t>S. Giordanengo - INFN Torino</a:t>
            </a:r>
          </a:p>
        </p:txBody>
      </p:sp>
      <p:sp>
        <p:nvSpPr>
          <p:cNvPr id="7" name="Segnaposto numero diapositiva 6">
            <a:extLst>
              <a:ext uri="{FF2B5EF4-FFF2-40B4-BE49-F238E27FC236}">
                <a16:creationId xmlns:a16="http://schemas.microsoft.com/office/drawing/2014/main" id="{E96109FE-0E58-4830-99DA-C28027EE3F83}"/>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1250920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72E912-9B1A-428B-B046-9252F779B17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A7324E9-D811-47C9-A002-7DEE7BF24AE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84189DD-0749-455B-B6DB-6C6FAD3A53FA}"/>
              </a:ext>
            </a:extLst>
          </p:cNvPr>
          <p:cNvSpPr>
            <a:spLocks noGrp="1"/>
          </p:cNvSpPr>
          <p:nvPr>
            <p:ph type="dt" sz="half" idx="10"/>
          </p:nvPr>
        </p:nvSpPr>
        <p:spPr/>
        <p:txBody>
          <a:bodyPr/>
          <a:lstStyle/>
          <a:p>
            <a:fld id="{DFF02AA8-E04E-4510-8B26-4EFAA1CFF1E9}" type="datetime1">
              <a:rPr lang="en-GB" smtClean="0"/>
              <a:t>22/02/2024</a:t>
            </a:fld>
            <a:endParaRPr lang="en-GB"/>
          </a:p>
        </p:txBody>
      </p:sp>
      <p:sp>
        <p:nvSpPr>
          <p:cNvPr id="5" name="Segnaposto piè di pagina 4">
            <a:extLst>
              <a:ext uri="{FF2B5EF4-FFF2-40B4-BE49-F238E27FC236}">
                <a16:creationId xmlns:a16="http://schemas.microsoft.com/office/drawing/2014/main" id="{EF2F1981-20C6-497A-80D7-0D77C1D036E1}"/>
              </a:ext>
            </a:extLst>
          </p:cNvPr>
          <p:cNvSpPr>
            <a:spLocks noGrp="1"/>
          </p:cNvSpPr>
          <p:nvPr>
            <p:ph type="ftr" sz="quarter" idx="11"/>
          </p:nvPr>
        </p:nvSpPr>
        <p:spPr/>
        <p:txBody>
          <a:bodyPr/>
          <a:lstStyle/>
          <a:p>
            <a:r>
              <a:rPr lang="en-GB"/>
              <a:t>S. Giordanengo - INFN Torino</a:t>
            </a:r>
          </a:p>
        </p:txBody>
      </p:sp>
      <p:sp>
        <p:nvSpPr>
          <p:cNvPr id="6" name="Segnaposto numero diapositiva 5">
            <a:extLst>
              <a:ext uri="{FF2B5EF4-FFF2-40B4-BE49-F238E27FC236}">
                <a16:creationId xmlns:a16="http://schemas.microsoft.com/office/drawing/2014/main" id="{B6E56542-53BD-49C5-87D9-CEBE2F463FB2}"/>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3434829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7FCC6C3-2A8C-4B46-9D7C-EC4313D51A8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802053CF-383F-4667-8FEF-BFEA5E55772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A2F2404A-C7EA-4E62-B2BC-31E7B82D9E4B}"/>
              </a:ext>
            </a:extLst>
          </p:cNvPr>
          <p:cNvSpPr>
            <a:spLocks noGrp="1"/>
          </p:cNvSpPr>
          <p:nvPr>
            <p:ph type="dt" sz="half" idx="10"/>
          </p:nvPr>
        </p:nvSpPr>
        <p:spPr/>
        <p:txBody>
          <a:bodyPr/>
          <a:lstStyle/>
          <a:p>
            <a:fld id="{65F511BC-6D08-4AC3-B724-1CD43B798534}" type="datetime1">
              <a:rPr lang="en-GB" smtClean="0"/>
              <a:t>22/02/2024</a:t>
            </a:fld>
            <a:endParaRPr lang="en-GB"/>
          </a:p>
        </p:txBody>
      </p:sp>
      <p:sp>
        <p:nvSpPr>
          <p:cNvPr id="5" name="Segnaposto piè di pagina 4">
            <a:extLst>
              <a:ext uri="{FF2B5EF4-FFF2-40B4-BE49-F238E27FC236}">
                <a16:creationId xmlns:a16="http://schemas.microsoft.com/office/drawing/2014/main" id="{201DE786-6EFA-4702-9228-F4D7DE19C12C}"/>
              </a:ext>
            </a:extLst>
          </p:cNvPr>
          <p:cNvSpPr>
            <a:spLocks noGrp="1"/>
          </p:cNvSpPr>
          <p:nvPr>
            <p:ph type="ftr" sz="quarter" idx="11"/>
          </p:nvPr>
        </p:nvSpPr>
        <p:spPr/>
        <p:txBody>
          <a:bodyPr/>
          <a:lstStyle/>
          <a:p>
            <a:r>
              <a:rPr lang="en-GB"/>
              <a:t>S. Giordanengo - INFN Torino</a:t>
            </a:r>
          </a:p>
        </p:txBody>
      </p:sp>
      <p:sp>
        <p:nvSpPr>
          <p:cNvPr id="6" name="Segnaposto numero diapositiva 5">
            <a:extLst>
              <a:ext uri="{FF2B5EF4-FFF2-40B4-BE49-F238E27FC236}">
                <a16:creationId xmlns:a16="http://schemas.microsoft.com/office/drawing/2014/main" id="{325FA263-4874-4A02-9F17-EB4140CE8459}"/>
              </a:ext>
            </a:extLst>
          </p:cNvPr>
          <p:cNvSpPr>
            <a:spLocks noGrp="1"/>
          </p:cNvSpPr>
          <p:nvPr>
            <p:ph type="sldNum" sz="quarter" idx="12"/>
          </p:nvPr>
        </p:nvSpPr>
        <p:spPr/>
        <p:txBody>
          <a:bodyPr/>
          <a:lstStyle/>
          <a:p>
            <a:fld id="{FEB21E00-B75A-4301-8D31-1D7A50091131}" type="slidenum">
              <a:rPr lang="en-GB" smtClean="0"/>
              <a:t>‹N›</a:t>
            </a:fld>
            <a:endParaRPr lang="en-GB"/>
          </a:p>
        </p:txBody>
      </p:sp>
    </p:spTree>
    <p:extLst>
      <p:ext uri="{BB962C8B-B14F-4D97-AF65-F5344CB8AC3E}">
        <p14:creationId xmlns:p14="http://schemas.microsoft.com/office/powerpoint/2010/main" val="3196114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BD73724-7B23-FE4A-B979-EF5C240A5F54}"/>
              </a:ext>
            </a:extLst>
          </p:cNvPr>
          <p:cNvSpPr>
            <a:spLocks noGrp="1"/>
          </p:cNvSpPr>
          <p:nvPr>
            <p:ph type="dt" sz="half" idx="10"/>
          </p:nvPr>
        </p:nvSpPr>
        <p:spPr>
          <a:xfrm>
            <a:off x="838200" y="6492875"/>
            <a:ext cx="1354896"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7C128-AA5E-463E-BFE4-B48601344099}"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2/22/2024</a:t>
            </a:fld>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BD5510DA-8359-0C44-8B24-01B1521D6439}"/>
              </a:ext>
            </a:extLst>
          </p:cNvPr>
          <p:cNvSpPr>
            <a:spLocks noGrp="1"/>
          </p:cNvSpPr>
          <p:nvPr>
            <p:ph type="ftr" sz="quarter" idx="11"/>
          </p:nvPr>
        </p:nvSpPr>
        <p:spPr>
          <a:xfrm>
            <a:off x="4038600" y="6492875"/>
            <a:ext cx="4114800" cy="365125"/>
          </a:xfrm>
          <a:prstGeom prst="rect">
            <a:avLst/>
          </a:prstGeom>
        </p:spPr>
        <p:txBody>
          <a:bodyPr/>
          <a:lstStyle>
            <a:lvl1pPr algn="ctr">
              <a:defRPr baseline="0">
                <a:solidFill>
                  <a:srgbClr val="002E6C"/>
                </a:solidFill>
              </a:defRPr>
            </a:lvl1pPr>
          </a:lstStyle>
          <a:p>
            <a:pPr>
              <a:defRPr/>
            </a:pPr>
            <a:r>
              <a:rPr lang="it-IT"/>
              <a:t>IBA - TO meeting</a:t>
            </a:r>
            <a:endParaRPr lang="it-IT" dirty="0"/>
          </a:p>
        </p:txBody>
      </p:sp>
      <p:sp>
        <p:nvSpPr>
          <p:cNvPr id="6" name="Segnaposto numero diapositiva 5">
            <a:extLst>
              <a:ext uri="{FF2B5EF4-FFF2-40B4-BE49-F238E27FC236}">
                <a16:creationId xmlns:a16="http://schemas.microsoft.com/office/drawing/2014/main" id="{A14060E7-C33E-F24C-9F55-BBE1625296B9}"/>
              </a:ext>
            </a:extLst>
          </p:cNvPr>
          <p:cNvSpPr>
            <a:spLocks noGrp="1"/>
          </p:cNvSpPr>
          <p:nvPr>
            <p:ph type="sldNum" sz="quarter" idx="12"/>
          </p:nvPr>
        </p:nvSpPr>
        <p:spPr>
          <a:xfrm>
            <a:off x="9786938" y="6492874"/>
            <a:ext cx="1019174" cy="365125"/>
          </a:xfrm>
          <a:prstGeom prst="rect">
            <a:avLst/>
          </a:prstGeom>
        </p:spPr>
        <p:txBody>
          <a:bodyPr/>
          <a:lstStyle>
            <a:lvl1pPr>
              <a:defRPr>
                <a:solidFill>
                  <a:srgbClr val="002E6C"/>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2E6C"/>
                </a:solidFill>
                <a:effectLst/>
                <a:uLnTx/>
                <a:uFillTx/>
                <a:latin typeface="Calibri" panose="020F0502020204030204"/>
                <a:ea typeface="+mn-ea"/>
                <a:cs typeface="+mn-cs"/>
              </a:rPr>
              <a:t>Pag. </a:t>
            </a:r>
            <a:fld id="{D2B91252-54D1-FE45-A607-C2B73D764620}" type="slidenum">
              <a:rPr kumimoji="0" lang="it-IT" sz="1800" b="0" i="0" u="none" strike="noStrike" kern="1200" cap="none" spc="0" normalizeH="0" baseline="0" noProof="0" smtClean="0">
                <a:ln>
                  <a:noFill/>
                </a:ln>
                <a:solidFill>
                  <a:srgbClr val="002E6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dirty="0">
              <a:ln>
                <a:noFill/>
              </a:ln>
              <a:solidFill>
                <a:srgbClr val="002E6C"/>
              </a:solidFill>
              <a:effectLst/>
              <a:uLnTx/>
              <a:uFillTx/>
              <a:latin typeface="Calibri" panose="020F0502020204030204"/>
              <a:ea typeface="+mn-ea"/>
              <a:cs typeface="+mn-cs"/>
            </a:endParaRPr>
          </a:p>
        </p:txBody>
      </p:sp>
      <p:sp>
        <p:nvSpPr>
          <p:cNvPr id="7" name="Rettangolo 6">
            <a:extLst>
              <a:ext uri="{FF2B5EF4-FFF2-40B4-BE49-F238E27FC236}">
                <a16:creationId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a:stretch>
            <a:fillRect/>
          </a:stretch>
        </p:blipFill>
        <p:spPr>
          <a:xfrm>
            <a:off x="0" y="0"/>
            <a:ext cx="1175385" cy="747068"/>
          </a:xfrm>
          <a:prstGeom prst="rect">
            <a:avLst/>
          </a:prstGeom>
        </p:spPr>
      </p:pic>
      <p:pic>
        <p:nvPicPr>
          <p:cNvPr id="11" name="Picture 2" descr="Image 1 of 1"/>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0523" t="8544" r="22821"/>
          <a:stretch/>
        </p:blipFill>
        <p:spPr bwMode="auto">
          <a:xfrm>
            <a:off x="11278619" y="1"/>
            <a:ext cx="91338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16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a:prstGeom prst="rect">
            <a:avLst/>
          </a:prstGeom>
        </p:spPr>
        <p:txBody>
          <a:bodyPr/>
          <a:lstStyle/>
          <a:p>
            <a:fld id="{99D02CBB-2470-014B-A3CE-2A24333391B0}" type="datetime1">
              <a:rPr lang="it-IT" smtClean="0"/>
              <a:t>22/02/2024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971F70A1-3F24-2075-DFD8-9662F53F35AB}"/>
              </a:ext>
            </a:extLst>
          </p:cNvPr>
          <p:cNvSpPr>
            <a:spLocks noGrp="1"/>
          </p:cNvSpPr>
          <p:nvPr>
            <p:ph type="sldNum" sz="quarter" idx="4"/>
          </p:nvPr>
        </p:nvSpPr>
        <p:spPr>
          <a:xfrm>
            <a:off x="9448800" y="65208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3681627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685478" y="0"/>
            <a:ext cx="11040178" cy="895527"/>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27B71-B4B6-4823-80A1-68C40B475118}"/>
              </a:ext>
            </a:extLst>
          </p:cNvPr>
          <p:cNvSpPr/>
          <p:nvPr userDrawn="1"/>
        </p:nvSpPr>
        <p:spPr>
          <a:xfrm>
            <a:off x="694062" y="0"/>
            <a:ext cx="11028545" cy="892366"/>
          </a:xfrm>
          <a:prstGeom prst="rect">
            <a:avLst/>
          </a:prstGeom>
          <a:solidFill>
            <a:schemeClr val="bg1"/>
          </a:solidFill>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933992" y="195600"/>
            <a:ext cx="10052248" cy="523251"/>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1091931"/>
            <a:ext cx="10168128" cy="50802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a:prstGeom prst="rect">
            <a:avLst/>
          </a:prstGeom>
        </p:spPr>
        <p:txBody>
          <a:bodyPr/>
          <a:lstStyle/>
          <a:p>
            <a:fld id="{FAEFB250-827E-984F-9331-74504422FB3C}" type="datetime1">
              <a:rPr lang="it-IT" smtClean="0"/>
              <a:t>22/02/2024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C83B9FCD-A884-D963-2576-923E77B7EB64}"/>
              </a:ext>
            </a:extLst>
          </p:cNvPr>
          <p:cNvSpPr>
            <a:spLocks noGrp="1"/>
          </p:cNvSpPr>
          <p:nvPr>
            <p:ph type="sldNum" sz="quarter" idx="4"/>
          </p:nvPr>
        </p:nvSpPr>
        <p:spPr>
          <a:xfrm>
            <a:off x="9448800" y="65208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pic>
        <p:nvPicPr>
          <p:cNvPr id="11" name="Immagine 10">
            <a:extLst>
              <a:ext uri="{FF2B5EF4-FFF2-40B4-BE49-F238E27FC236}">
                <a16:creationId xmlns:a16="http://schemas.microsoft.com/office/drawing/2014/main" id="{1FF68C99-A058-4241-B130-322E9FD1DBA6}"/>
              </a:ext>
            </a:extLst>
          </p:cNvPr>
          <p:cNvPicPr>
            <a:picLocks noChangeAspect="1"/>
          </p:cNvPicPr>
          <p:nvPr userDrawn="1"/>
        </p:nvPicPr>
        <p:blipFill>
          <a:blip r:embed="rId2"/>
          <a:stretch>
            <a:fillRect/>
          </a:stretch>
        </p:blipFill>
        <p:spPr>
          <a:xfrm>
            <a:off x="10907475" y="199565"/>
            <a:ext cx="738817" cy="631883"/>
          </a:xfrm>
          <a:prstGeom prst="rect">
            <a:avLst/>
          </a:prstGeom>
        </p:spPr>
      </p:pic>
      <p:sp>
        <p:nvSpPr>
          <p:cNvPr id="6" name="CasellaDiTesto 5">
            <a:extLst>
              <a:ext uri="{FF2B5EF4-FFF2-40B4-BE49-F238E27FC236}">
                <a16:creationId xmlns:a16="http://schemas.microsoft.com/office/drawing/2014/main" id="{94B60B8D-623A-6929-DF06-7A4555830585}"/>
              </a:ext>
            </a:extLst>
          </p:cNvPr>
          <p:cNvSpPr txBox="1"/>
          <p:nvPr userDrawn="1"/>
        </p:nvSpPr>
        <p:spPr>
          <a:xfrm>
            <a:off x="10798367" y="-8988"/>
            <a:ext cx="1000682" cy="269304"/>
          </a:xfrm>
          <a:prstGeom prst="rect">
            <a:avLst/>
          </a:prstGeom>
          <a:noFill/>
        </p:spPr>
        <p:txBody>
          <a:bodyPr wrap="square" rtlCol="0">
            <a:spAutoFit/>
          </a:bodyPr>
          <a:lstStyle/>
          <a:p>
            <a:r>
              <a:rPr lang="it-IT" sz="1150" b="1" dirty="0">
                <a:solidFill>
                  <a:srgbClr val="A6A6A6"/>
                </a:solidFill>
                <a:latin typeface="Kohinoor Devanagari" panose="02000000000000000000" pitchFamily="2" charset="77"/>
                <a:cs typeface="Kohinoor Devanagari" panose="02000000000000000000" pitchFamily="2" charset="77"/>
              </a:rPr>
              <a:t>TREDI 2023</a:t>
            </a:r>
          </a:p>
        </p:txBody>
      </p:sp>
    </p:spTree>
    <p:extLst>
      <p:ext uri="{BB962C8B-B14F-4D97-AF65-F5344CB8AC3E}">
        <p14:creationId xmlns:p14="http://schemas.microsoft.com/office/powerpoint/2010/main" val="252936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a:xfrm>
            <a:off x="1124036" y="6379997"/>
            <a:ext cx="2743200" cy="365125"/>
          </a:xfrm>
          <a:prstGeom prst="rect">
            <a:avLst/>
          </a:prstGeom>
        </p:spPr>
        <p:txBody>
          <a:bodyPr/>
          <a:lstStyle/>
          <a:p>
            <a:fld id="{E960D998-E64D-2444-BD7A-5E97A6D55A4C}" type="datetime1">
              <a:rPr lang="it-IT" smtClean="0"/>
              <a:t>22/02/2024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64DA5C60-DD90-269A-1446-753BEFB6F2C9}"/>
              </a:ext>
            </a:extLst>
          </p:cNvPr>
          <p:cNvSpPr txBox="1">
            <a:spLocks/>
          </p:cNvSpPr>
          <p:nvPr userDrawn="1"/>
        </p:nvSpPr>
        <p:spPr>
          <a:xfrm>
            <a:off x="9448800" y="6520818"/>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DC25EE-239B-4C5F-AAD1-255A7D5F1EE2}" type="slidenum">
              <a:rPr lang="en-US" smtClean="0"/>
              <a:pPr/>
              <a:t>‹N›</a:t>
            </a:fld>
            <a:endParaRPr lang="en-US"/>
          </a:p>
        </p:txBody>
      </p:sp>
      <p:sp>
        <p:nvSpPr>
          <p:cNvPr id="6" name="Date Placeholder 3">
            <a:extLst>
              <a:ext uri="{FF2B5EF4-FFF2-40B4-BE49-F238E27FC236}">
                <a16:creationId xmlns:a16="http://schemas.microsoft.com/office/drawing/2014/main" id="{267A03F9-32E5-9AE0-893D-A28C9EAEF5EE}"/>
              </a:ext>
            </a:extLst>
          </p:cNvPr>
          <p:cNvSpPr txBox="1">
            <a:spLocks/>
          </p:cNvSpPr>
          <p:nvPr userDrawn="1"/>
        </p:nvSpPr>
        <p:spPr>
          <a:xfrm>
            <a:off x="65645" y="6520818"/>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Elisabetta Medina</a:t>
            </a:r>
            <a:endParaRPr lang="en-US" dirty="0"/>
          </a:p>
        </p:txBody>
      </p:sp>
      <p:sp>
        <p:nvSpPr>
          <p:cNvPr id="9" name="Footer Placeholder 4">
            <a:extLst>
              <a:ext uri="{FF2B5EF4-FFF2-40B4-BE49-F238E27FC236}">
                <a16:creationId xmlns:a16="http://schemas.microsoft.com/office/drawing/2014/main" id="{E40FF2A8-56C8-0B17-C3A1-496A3F2DC623}"/>
              </a:ext>
            </a:extLst>
          </p:cNvPr>
          <p:cNvSpPr txBox="1">
            <a:spLocks/>
          </p:cNvSpPr>
          <p:nvPr userDrawn="1"/>
        </p:nvSpPr>
        <p:spPr>
          <a:xfrm>
            <a:off x="3663110" y="6520818"/>
            <a:ext cx="4947492"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latin typeface="Arial" panose="020B0604020202020204" pitchFamily="34" charset="0"/>
              </a:rPr>
              <a:t>18th Trento Workshop on Advanced Silicon Radiation Detectors</a:t>
            </a:r>
            <a:endParaRPr lang="it-IT" b="1" dirty="0"/>
          </a:p>
        </p:txBody>
      </p:sp>
    </p:spTree>
    <p:extLst>
      <p:ext uri="{BB962C8B-B14F-4D97-AF65-F5344CB8AC3E}">
        <p14:creationId xmlns:p14="http://schemas.microsoft.com/office/powerpoint/2010/main" val="23718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1091931"/>
            <a:ext cx="4937760" cy="50802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1091931"/>
            <a:ext cx="4937760" cy="50802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a:prstGeom prst="rect">
            <a:avLst/>
          </a:prstGeom>
        </p:spPr>
        <p:txBody>
          <a:bodyPr/>
          <a:lstStyle/>
          <a:p>
            <a:fld id="{40F2B45D-371E-4B41-974D-401D8D8E82B0}" type="datetime1">
              <a:rPr lang="it-IT" smtClean="0"/>
              <a:t>22/02/2024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Rectangle 7">
            <a:extLst>
              <a:ext uri="{FF2B5EF4-FFF2-40B4-BE49-F238E27FC236}">
                <a16:creationId xmlns:a16="http://schemas.microsoft.com/office/drawing/2014/main" id="{A6276AED-E5C5-B776-B4BF-2AF4912725D3}"/>
              </a:ext>
            </a:extLst>
          </p:cNvPr>
          <p:cNvSpPr/>
          <p:nvPr userDrawn="1"/>
        </p:nvSpPr>
        <p:spPr>
          <a:xfrm>
            <a:off x="685478" y="0"/>
            <a:ext cx="11040178" cy="895527"/>
          </a:xfrm>
          <a:prstGeom prst="rect">
            <a:avLst/>
          </a:prstGeom>
          <a:solidFill>
            <a:schemeClr val="bg1"/>
          </a:solidFill>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6CDFD36-73B9-EC00-2B6F-B98E79B2EB5C}"/>
              </a:ext>
            </a:extLst>
          </p:cNvPr>
          <p:cNvSpPr/>
          <p:nvPr userDrawn="1"/>
        </p:nvSpPr>
        <p:spPr>
          <a:xfrm>
            <a:off x="220338" y="0"/>
            <a:ext cx="11766014" cy="892366"/>
          </a:xfrm>
          <a:prstGeom prst="rect">
            <a:avLst/>
          </a:prstGeom>
          <a:solidFill>
            <a:srgbClr val="012147"/>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BABFB0F8-E732-5C1E-71BA-71F4C6E3A8E7}"/>
              </a:ext>
            </a:extLst>
          </p:cNvPr>
          <p:cNvSpPr>
            <a:spLocks noGrp="1"/>
          </p:cNvSpPr>
          <p:nvPr>
            <p:ph type="title" hasCustomPrompt="1"/>
          </p:nvPr>
        </p:nvSpPr>
        <p:spPr>
          <a:xfrm>
            <a:off x="466344" y="174827"/>
            <a:ext cx="10052248" cy="523251"/>
          </a:xfrm>
        </p:spPr>
        <p:txBody>
          <a:bodyPr>
            <a:normAutofit/>
          </a:bodyPr>
          <a:lstStyle>
            <a:lvl1pPr>
              <a:defRPr sz="4000">
                <a:solidFill>
                  <a:schemeClr val="bg1"/>
                </a:solidFill>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C980FE1A-B368-125E-1606-65215F4190FD}"/>
              </a:ext>
            </a:extLst>
          </p:cNvPr>
          <p:cNvSpPr>
            <a:spLocks noGrp="1"/>
          </p:cNvSpPr>
          <p:nvPr>
            <p:ph type="sldNum" sz="quarter" idx="4"/>
          </p:nvPr>
        </p:nvSpPr>
        <p:spPr>
          <a:xfrm>
            <a:off x="9448800" y="65208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
        <p:nvSpPr>
          <p:cNvPr id="9" name="Date Placeholder 3">
            <a:extLst>
              <a:ext uri="{FF2B5EF4-FFF2-40B4-BE49-F238E27FC236}">
                <a16:creationId xmlns:a16="http://schemas.microsoft.com/office/drawing/2014/main" id="{A07C6517-FAFD-EADA-61A3-3BA8B2763B97}"/>
              </a:ext>
            </a:extLst>
          </p:cNvPr>
          <p:cNvSpPr txBox="1">
            <a:spLocks/>
          </p:cNvSpPr>
          <p:nvPr userDrawn="1"/>
        </p:nvSpPr>
        <p:spPr>
          <a:xfrm>
            <a:off x="65645" y="6520818"/>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Elisabetta Medina</a:t>
            </a:r>
            <a:endParaRPr lang="en-US" dirty="0"/>
          </a:p>
        </p:txBody>
      </p:sp>
      <p:sp>
        <p:nvSpPr>
          <p:cNvPr id="13" name="Footer Placeholder 4">
            <a:extLst>
              <a:ext uri="{FF2B5EF4-FFF2-40B4-BE49-F238E27FC236}">
                <a16:creationId xmlns:a16="http://schemas.microsoft.com/office/drawing/2014/main" id="{3273633C-1717-EF77-D366-6BE741528FB7}"/>
              </a:ext>
            </a:extLst>
          </p:cNvPr>
          <p:cNvSpPr txBox="1">
            <a:spLocks/>
          </p:cNvSpPr>
          <p:nvPr userDrawn="1"/>
        </p:nvSpPr>
        <p:spPr>
          <a:xfrm>
            <a:off x="2340414" y="6537744"/>
            <a:ext cx="828168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13th International Conference on Position Sensitive Detectors ,St. </a:t>
            </a:r>
            <a:r>
              <a:rPr lang="it-IT" dirty="0" err="1"/>
              <a:t>Catherine’s</a:t>
            </a:r>
            <a:r>
              <a:rPr lang="it-IT" dirty="0"/>
              <a:t> College, Oxford </a:t>
            </a:r>
          </a:p>
        </p:txBody>
      </p:sp>
      <p:pic>
        <p:nvPicPr>
          <p:cNvPr id="15" name="Immagine 14" descr="Immagine che contiene testo, Carattere, logo, simbolo&#10;&#10;Descrizione generata automaticamente">
            <a:extLst>
              <a:ext uri="{FF2B5EF4-FFF2-40B4-BE49-F238E27FC236}">
                <a16:creationId xmlns:a16="http://schemas.microsoft.com/office/drawing/2014/main" id="{E2AAA62E-FF59-C5FD-105E-A97E9FBD6E1E}"/>
              </a:ext>
            </a:extLst>
          </p:cNvPr>
          <p:cNvPicPr>
            <a:picLocks noChangeAspect="1"/>
          </p:cNvPicPr>
          <p:nvPr userDrawn="1"/>
        </p:nvPicPr>
        <p:blipFill>
          <a:blip r:embed="rId2"/>
          <a:stretch>
            <a:fillRect/>
          </a:stretch>
        </p:blipFill>
        <p:spPr>
          <a:xfrm>
            <a:off x="10187422" y="190325"/>
            <a:ext cx="1724092" cy="523251"/>
          </a:xfrm>
          <a:prstGeom prst="rect">
            <a:avLst/>
          </a:prstGeom>
        </p:spPr>
      </p:pic>
      <p:sp>
        <p:nvSpPr>
          <p:cNvPr id="16" name="Title 1">
            <a:extLst>
              <a:ext uri="{FF2B5EF4-FFF2-40B4-BE49-F238E27FC236}">
                <a16:creationId xmlns:a16="http://schemas.microsoft.com/office/drawing/2014/main" id="{FBCF1A11-BF86-AF33-E751-37177EF7766B}"/>
              </a:ext>
            </a:extLst>
          </p:cNvPr>
          <p:cNvSpPr txBox="1">
            <a:spLocks/>
          </p:cNvSpPr>
          <p:nvPr userDrawn="1"/>
        </p:nvSpPr>
        <p:spPr>
          <a:xfrm rot="16200000">
            <a:off x="9396026" y="48465"/>
            <a:ext cx="1299072" cy="2837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000" b="1" kern="1200">
                <a:solidFill>
                  <a:schemeClr val="bg1"/>
                </a:solidFill>
                <a:latin typeface="Palatino Linotype" panose="02040502050505030304" pitchFamily="18" charset="0"/>
                <a:ea typeface="+mj-ea"/>
                <a:cs typeface="+mj-cs"/>
              </a:defRPr>
            </a:lvl1pPr>
          </a:lstStyle>
          <a:p>
            <a:r>
              <a:rPr lang="en-US" sz="2000" dirty="0"/>
              <a:t>PSD13</a:t>
            </a:r>
          </a:p>
        </p:txBody>
      </p:sp>
    </p:spTree>
    <p:extLst>
      <p:ext uri="{BB962C8B-B14F-4D97-AF65-F5344CB8AC3E}">
        <p14:creationId xmlns:p14="http://schemas.microsoft.com/office/powerpoint/2010/main" val="2344163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a:prstGeom prst="rect">
            <a:avLst/>
          </a:prstGeom>
        </p:spPr>
        <p:txBody>
          <a:bodyPr/>
          <a:lstStyle/>
          <a:p>
            <a:fld id="{2285ED7B-EFD3-804E-A69E-8C5E67E11424}" type="datetime1">
              <a:rPr lang="it-IT" smtClean="0"/>
              <a:t>22/02/2024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a:prstGeom prst="rect">
            <a:avLst/>
          </a:prstGeo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559170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a:xfrm>
            <a:off x="1124036" y="6379997"/>
            <a:ext cx="2743200" cy="365125"/>
          </a:xfrm>
          <a:prstGeom prst="rect">
            <a:avLst/>
          </a:prstGeom>
        </p:spPr>
        <p:txBody>
          <a:bodyPr/>
          <a:lstStyle/>
          <a:p>
            <a:fld id="{D4269618-3BEB-CC40-AE07-53229760C0E2}" type="datetime1">
              <a:rPr lang="it-IT" smtClean="0"/>
              <a:t>22/02/2024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95064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58DC93-3794-6A3E-1EB5-B6F3947ADFC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35E92C8-B950-756D-6163-315C98953B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AC407F1-6225-348E-8AB8-52A172DEEC37}"/>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5" name="Segnaposto piè di pagina 4">
            <a:extLst>
              <a:ext uri="{FF2B5EF4-FFF2-40B4-BE49-F238E27FC236}">
                <a16:creationId xmlns:a16="http://schemas.microsoft.com/office/drawing/2014/main" id="{2D0D0C4F-ED5B-6C06-8806-55207D5749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8AB6A65-CD7C-B174-CA74-2CBCE5C7604B}"/>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2022322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a:xfrm>
            <a:off x="1124036" y="6379997"/>
            <a:ext cx="2743200" cy="365125"/>
          </a:xfrm>
          <a:prstGeom prst="rect">
            <a:avLst/>
          </a:prstGeom>
        </p:spPr>
        <p:txBody>
          <a:bodyPr/>
          <a:lstStyle/>
          <a:p>
            <a:fld id="{5D4724F4-0EA3-EA41-83D0-15B2E377C412}" type="datetime1">
              <a:rPr lang="it-IT" smtClean="0"/>
              <a:t>22/02/2024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Rectangle 9">
            <a:extLst>
              <a:ext uri="{FF2B5EF4-FFF2-40B4-BE49-F238E27FC236}">
                <a16:creationId xmlns:a16="http://schemas.microsoft.com/office/drawing/2014/main" id="{AA5F72CC-A1C5-E8C4-DD30-A546772F9AA1}"/>
              </a:ext>
            </a:extLst>
          </p:cNvPr>
          <p:cNvSpPr/>
          <p:nvPr userDrawn="1"/>
        </p:nvSpPr>
        <p:spPr>
          <a:xfrm>
            <a:off x="220338" y="0"/>
            <a:ext cx="11766014" cy="892366"/>
          </a:xfrm>
          <a:prstGeom prst="rect">
            <a:avLst/>
          </a:prstGeom>
          <a:solidFill>
            <a:srgbClr val="012147"/>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0E33A15-8EBA-0934-7C2A-E96BB447314E}"/>
              </a:ext>
            </a:extLst>
          </p:cNvPr>
          <p:cNvSpPr>
            <a:spLocks noGrp="1"/>
          </p:cNvSpPr>
          <p:nvPr>
            <p:ph type="title" hasCustomPrompt="1"/>
          </p:nvPr>
        </p:nvSpPr>
        <p:spPr>
          <a:xfrm>
            <a:off x="466344" y="174827"/>
            <a:ext cx="10052248" cy="523251"/>
          </a:xfrm>
        </p:spPr>
        <p:txBody>
          <a:bodyPr>
            <a:normAutofit/>
          </a:bodyPr>
          <a:lstStyle>
            <a:lvl1pPr>
              <a:defRPr sz="4000">
                <a:solidFill>
                  <a:schemeClr val="bg1"/>
                </a:solidFill>
              </a:defRPr>
            </a:lvl1pPr>
          </a:lstStyle>
          <a:p>
            <a:r>
              <a:rPr lang="en-US" dirty="0"/>
              <a:t>Click to edit Master title style</a:t>
            </a:r>
          </a:p>
        </p:txBody>
      </p:sp>
      <p:pic>
        <p:nvPicPr>
          <p:cNvPr id="7" name="Immagine 6" descr="Immagine che contiene testo, Carattere, logo, simbolo&#10;&#10;Descrizione generata automaticamente">
            <a:extLst>
              <a:ext uri="{FF2B5EF4-FFF2-40B4-BE49-F238E27FC236}">
                <a16:creationId xmlns:a16="http://schemas.microsoft.com/office/drawing/2014/main" id="{B0DDE287-6EFF-777F-9B28-4D3446F56D70}"/>
              </a:ext>
            </a:extLst>
          </p:cNvPr>
          <p:cNvPicPr>
            <a:picLocks noChangeAspect="1"/>
          </p:cNvPicPr>
          <p:nvPr userDrawn="1"/>
        </p:nvPicPr>
        <p:blipFill>
          <a:blip r:embed="rId2"/>
          <a:stretch>
            <a:fillRect/>
          </a:stretch>
        </p:blipFill>
        <p:spPr>
          <a:xfrm>
            <a:off x="10187422" y="190325"/>
            <a:ext cx="1724092" cy="523251"/>
          </a:xfrm>
          <a:prstGeom prst="rect">
            <a:avLst/>
          </a:prstGeom>
        </p:spPr>
      </p:pic>
      <p:sp>
        <p:nvSpPr>
          <p:cNvPr id="8" name="Title 1">
            <a:extLst>
              <a:ext uri="{FF2B5EF4-FFF2-40B4-BE49-F238E27FC236}">
                <a16:creationId xmlns:a16="http://schemas.microsoft.com/office/drawing/2014/main" id="{A1AF2AB4-42AB-57BA-F513-02157626C8F6}"/>
              </a:ext>
            </a:extLst>
          </p:cNvPr>
          <p:cNvSpPr txBox="1">
            <a:spLocks/>
          </p:cNvSpPr>
          <p:nvPr userDrawn="1"/>
        </p:nvSpPr>
        <p:spPr>
          <a:xfrm rot="16200000">
            <a:off x="9396026" y="48465"/>
            <a:ext cx="1299072" cy="2837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000" b="1" kern="1200">
                <a:solidFill>
                  <a:schemeClr val="bg1"/>
                </a:solidFill>
                <a:latin typeface="Palatino Linotype" panose="02040502050505030304" pitchFamily="18" charset="0"/>
                <a:ea typeface="+mj-ea"/>
                <a:cs typeface="+mj-cs"/>
              </a:defRPr>
            </a:lvl1pPr>
          </a:lstStyle>
          <a:p>
            <a:r>
              <a:rPr lang="en-US" sz="2000" dirty="0"/>
              <a:t>PSD13</a:t>
            </a:r>
          </a:p>
        </p:txBody>
      </p:sp>
      <p:sp>
        <p:nvSpPr>
          <p:cNvPr id="9" name="Slide Number Placeholder 5">
            <a:extLst>
              <a:ext uri="{FF2B5EF4-FFF2-40B4-BE49-F238E27FC236}">
                <a16:creationId xmlns:a16="http://schemas.microsoft.com/office/drawing/2014/main" id="{FCB37B8C-DFCF-FF98-31B9-4515FC15AD31}"/>
              </a:ext>
            </a:extLst>
          </p:cNvPr>
          <p:cNvSpPr txBox="1">
            <a:spLocks/>
          </p:cNvSpPr>
          <p:nvPr userDrawn="1"/>
        </p:nvSpPr>
        <p:spPr>
          <a:xfrm>
            <a:off x="9448800" y="6520818"/>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Palatino Linotype" panose="0204050205050503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DC25EE-239B-4C5F-AAD1-255A7D5F1EE2}" type="slidenum">
              <a:rPr lang="en-US" smtClean="0"/>
              <a:pPr/>
              <a:t>‹N›</a:t>
            </a:fld>
            <a:endParaRPr lang="en-US"/>
          </a:p>
        </p:txBody>
      </p:sp>
    </p:spTree>
    <p:extLst>
      <p:ext uri="{BB962C8B-B14F-4D97-AF65-F5344CB8AC3E}">
        <p14:creationId xmlns:p14="http://schemas.microsoft.com/office/powerpoint/2010/main" val="1161124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a:prstGeom prst="rect">
            <a:avLst/>
          </a:prstGeom>
        </p:spPr>
        <p:txBody>
          <a:bodyPr/>
          <a:lstStyle/>
          <a:p>
            <a:fld id="{671F8CE7-9380-2B47-AAFC-8B8F278A9CDB}" type="datetime1">
              <a:rPr lang="it-IT" smtClean="0"/>
              <a:t>22/02/2024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370115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a:prstGeom prst="rect">
            <a:avLst/>
          </a:prstGeom>
        </p:spPr>
        <p:txBody>
          <a:bodyPr/>
          <a:lstStyle/>
          <a:p>
            <a:fld id="{D6F5D568-807D-444D-AB91-DCCCC8CE0868}" type="datetime1">
              <a:rPr lang="it-IT" smtClean="0"/>
              <a:t>22/02/2024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3321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a:xfrm>
            <a:off x="1124036" y="6379997"/>
            <a:ext cx="2743200" cy="365125"/>
          </a:xfrm>
          <a:prstGeom prst="rect">
            <a:avLst/>
          </a:prstGeom>
        </p:spPr>
        <p:txBody>
          <a:bodyPr/>
          <a:lstStyle/>
          <a:p>
            <a:fld id="{558BFFC1-C689-7C46-B7D8-55A4F9D4A7D1}" type="datetime1">
              <a:rPr lang="it-IT" smtClean="0"/>
              <a:t>22/02/2024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756348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a:xfrm>
            <a:off x="1124036" y="6379997"/>
            <a:ext cx="2743200" cy="365125"/>
          </a:xfrm>
          <a:prstGeom prst="rect">
            <a:avLst/>
          </a:prstGeom>
        </p:spPr>
        <p:txBody>
          <a:bodyPr/>
          <a:lstStyle/>
          <a:p>
            <a:fld id="{87E5A9AA-233A-204C-B37A-86B8B4E4B892}" type="datetime1">
              <a:rPr lang="it-IT" smtClean="0"/>
              <a:t>22/02/2024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008344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olo">
    <p:bg>
      <p:bgPr>
        <a:solidFill>
          <a:srgbClr val="002E6C"/>
        </a:solidFill>
        <a:effectLst/>
      </p:bgPr>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BD73724-7B23-FE4A-B979-EF5C240A5F54}"/>
              </a:ext>
            </a:extLst>
          </p:cNvPr>
          <p:cNvSpPr>
            <a:spLocks noGrp="1"/>
          </p:cNvSpPr>
          <p:nvPr>
            <p:ph type="dt" sz="half" idx="10"/>
          </p:nvPr>
        </p:nvSpPr>
        <p:spPr>
          <a:xfrm>
            <a:off x="838200" y="6350000"/>
            <a:ext cx="2743200" cy="36512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499A1E-622F-464F-AC21-F827D281832F}" type="datetime1">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2/22/2024</a:t>
            </a:fld>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BD5510DA-8359-0C44-8B24-01B1521D6439}"/>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pPr>
              <a:defRPr/>
            </a:pPr>
            <a:r>
              <a:rPr lang="it-IT">
                <a:solidFill>
                  <a:prstClr val="white"/>
                </a:solidFill>
              </a:rPr>
              <a:t>IBA - TO meeting</a:t>
            </a:r>
            <a:endParaRPr lang="it-IT" dirty="0">
              <a:solidFill>
                <a:prstClr val="white"/>
              </a:solidFill>
            </a:endParaRPr>
          </a:p>
        </p:txBody>
      </p:sp>
      <p:sp>
        <p:nvSpPr>
          <p:cNvPr id="7" name="Rettangolo 6">
            <a:extLst>
              <a:ext uri="{FF2B5EF4-FFF2-40B4-BE49-F238E27FC236}">
                <a16:creationId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746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BD73724-7B23-FE4A-B979-EF5C240A5F54}"/>
              </a:ext>
            </a:extLst>
          </p:cNvPr>
          <p:cNvSpPr>
            <a:spLocks noGrp="1"/>
          </p:cNvSpPr>
          <p:nvPr>
            <p:ph type="dt" sz="half" idx="10"/>
          </p:nvPr>
        </p:nvSpPr>
        <p:spPr>
          <a:xfrm>
            <a:off x="838200" y="6492875"/>
            <a:ext cx="1354896"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77C128-AA5E-463E-BFE4-B48601344099}"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2/22/2024</a:t>
            </a:fld>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BD5510DA-8359-0C44-8B24-01B1521D6439}"/>
              </a:ext>
            </a:extLst>
          </p:cNvPr>
          <p:cNvSpPr>
            <a:spLocks noGrp="1"/>
          </p:cNvSpPr>
          <p:nvPr>
            <p:ph type="ftr" sz="quarter" idx="11"/>
          </p:nvPr>
        </p:nvSpPr>
        <p:spPr>
          <a:xfrm>
            <a:off x="4038600" y="6492875"/>
            <a:ext cx="4114800" cy="365125"/>
          </a:xfrm>
          <a:prstGeom prst="rect">
            <a:avLst/>
          </a:prstGeom>
        </p:spPr>
        <p:txBody>
          <a:bodyPr/>
          <a:lstStyle>
            <a:lvl1pPr algn="ctr">
              <a:defRPr baseline="0">
                <a:solidFill>
                  <a:srgbClr val="002E6C"/>
                </a:solidFill>
              </a:defRPr>
            </a:lvl1pPr>
          </a:lstStyle>
          <a:p>
            <a:pPr>
              <a:defRPr/>
            </a:pPr>
            <a:r>
              <a:rPr lang="it-IT"/>
              <a:t>IBA - TO meeting</a:t>
            </a:r>
            <a:endParaRPr lang="it-IT" dirty="0"/>
          </a:p>
        </p:txBody>
      </p:sp>
      <p:sp>
        <p:nvSpPr>
          <p:cNvPr id="6" name="Segnaposto numero diapositiva 5">
            <a:extLst>
              <a:ext uri="{FF2B5EF4-FFF2-40B4-BE49-F238E27FC236}">
                <a16:creationId xmlns:a16="http://schemas.microsoft.com/office/drawing/2014/main" id="{A14060E7-C33E-F24C-9F55-BBE1625296B9}"/>
              </a:ext>
            </a:extLst>
          </p:cNvPr>
          <p:cNvSpPr>
            <a:spLocks noGrp="1"/>
          </p:cNvSpPr>
          <p:nvPr>
            <p:ph type="sldNum" sz="quarter" idx="12"/>
          </p:nvPr>
        </p:nvSpPr>
        <p:spPr>
          <a:xfrm>
            <a:off x="9786938" y="6492874"/>
            <a:ext cx="1019174" cy="365125"/>
          </a:xfrm>
          <a:prstGeom prst="rect">
            <a:avLst/>
          </a:prstGeom>
        </p:spPr>
        <p:txBody>
          <a:bodyPr/>
          <a:lstStyle>
            <a:lvl1pPr>
              <a:defRPr>
                <a:solidFill>
                  <a:srgbClr val="002E6C"/>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2E6C"/>
                </a:solidFill>
                <a:effectLst/>
                <a:uLnTx/>
                <a:uFillTx/>
                <a:latin typeface="Calibri" panose="020F0502020204030204"/>
                <a:ea typeface="+mn-ea"/>
                <a:cs typeface="+mn-cs"/>
              </a:rPr>
              <a:t>Pag. </a:t>
            </a:r>
            <a:fld id="{D2B91252-54D1-FE45-A607-C2B73D764620}" type="slidenum">
              <a:rPr kumimoji="0" lang="it-IT" sz="1800" b="0" i="0" u="none" strike="noStrike" kern="1200" cap="none" spc="0" normalizeH="0" baseline="0" noProof="0" smtClean="0">
                <a:ln>
                  <a:noFill/>
                </a:ln>
                <a:solidFill>
                  <a:srgbClr val="002E6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dirty="0">
              <a:ln>
                <a:noFill/>
              </a:ln>
              <a:solidFill>
                <a:srgbClr val="002E6C"/>
              </a:solidFill>
              <a:effectLst/>
              <a:uLnTx/>
              <a:uFillTx/>
              <a:latin typeface="Calibri" panose="020F0502020204030204"/>
              <a:ea typeface="+mn-ea"/>
              <a:cs typeface="+mn-cs"/>
            </a:endParaRPr>
          </a:p>
        </p:txBody>
      </p:sp>
      <p:sp>
        <p:nvSpPr>
          <p:cNvPr id="7" name="Rettangolo 6">
            <a:extLst>
              <a:ext uri="{FF2B5EF4-FFF2-40B4-BE49-F238E27FC236}">
                <a16:creationId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a:stretch>
            <a:fillRect/>
          </a:stretch>
        </p:blipFill>
        <p:spPr>
          <a:xfrm>
            <a:off x="0" y="0"/>
            <a:ext cx="1175385" cy="747068"/>
          </a:xfrm>
          <a:prstGeom prst="rect">
            <a:avLst/>
          </a:prstGeom>
        </p:spPr>
      </p:pic>
      <p:pic>
        <p:nvPicPr>
          <p:cNvPr id="11" name="Picture 2" descr="Image 1 of 1"/>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0523" t="8544" r="22821"/>
          <a:stretch/>
        </p:blipFill>
        <p:spPr bwMode="auto">
          <a:xfrm>
            <a:off x="11278619" y="1"/>
            <a:ext cx="91338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237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BD73724-7B23-FE4A-B979-EF5C240A5F54}"/>
              </a:ext>
            </a:extLst>
          </p:cNvPr>
          <p:cNvSpPr>
            <a:spLocks noGrp="1"/>
          </p:cNvSpPr>
          <p:nvPr>
            <p:ph type="dt" sz="half" idx="10"/>
          </p:nvPr>
        </p:nvSpPr>
        <p:spPr>
          <a:xfrm>
            <a:off x="838200" y="6492875"/>
            <a:ext cx="1354896"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9686A1-6542-4805-8E7D-56A7C6675C76}"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2/22/2024</a:t>
            </a:fld>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BD5510DA-8359-0C44-8B24-01B1521D6439}"/>
              </a:ext>
            </a:extLst>
          </p:cNvPr>
          <p:cNvSpPr>
            <a:spLocks noGrp="1"/>
          </p:cNvSpPr>
          <p:nvPr>
            <p:ph type="ftr" sz="quarter" idx="11"/>
          </p:nvPr>
        </p:nvSpPr>
        <p:spPr>
          <a:xfrm>
            <a:off x="4038600" y="6492875"/>
            <a:ext cx="41148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baseline="0">
                <a:solidFill>
                  <a:srgbClr val="002E6C"/>
                </a:solidFill>
              </a:defRPr>
            </a:lvl1pPr>
          </a:lstStyle>
          <a:p>
            <a:pPr>
              <a:defRPr/>
            </a:pPr>
            <a:r>
              <a:rPr kumimoji="0" lang="en-US" sz="1800" b="0" i="0" u="none" strike="noStrike" kern="1200" cap="none" spc="0" normalizeH="0" baseline="0" noProof="0">
                <a:ln>
                  <a:noFill/>
                </a:ln>
                <a:solidFill>
                  <a:srgbClr val="002E6C"/>
                </a:solidFill>
                <a:effectLst/>
                <a:uLnTx/>
                <a:uFillTx/>
                <a:latin typeface="+mn-lt"/>
                <a:ea typeface="+mn-ea"/>
                <a:cs typeface="+mn-cs"/>
              </a:rPr>
              <a:t>IBA - TO meeting</a:t>
            </a:r>
          </a:p>
        </p:txBody>
      </p:sp>
      <p:sp>
        <p:nvSpPr>
          <p:cNvPr id="6" name="Segnaposto numero diapositiva 5">
            <a:extLst>
              <a:ext uri="{FF2B5EF4-FFF2-40B4-BE49-F238E27FC236}">
                <a16:creationId xmlns:a16="http://schemas.microsoft.com/office/drawing/2014/main" id="{A14060E7-C33E-F24C-9F55-BBE1625296B9}"/>
              </a:ext>
            </a:extLst>
          </p:cNvPr>
          <p:cNvSpPr>
            <a:spLocks noGrp="1"/>
          </p:cNvSpPr>
          <p:nvPr>
            <p:ph type="sldNum" sz="quarter" idx="12"/>
          </p:nvPr>
        </p:nvSpPr>
        <p:spPr>
          <a:xfrm>
            <a:off x="9786938" y="6492874"/>
            <a:ext cx="1019174" cy="365125"/>
          </a:xfrm>
          <a:prstGeom prst="rect">
            <a:avLst/>
          </a:prstGeom>
        </p:spPr>
        <p:txBody>
          <a:bodyPr/>
          <a:lstStyle>
            <a:lvl1pPr>
              <a:defRPr>
                <a:solidFill>
                  <a:srgbClr val="002E6C"/>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2E6C"/>
                </a:solidFill>
                <a:effectLst/>
                <a:uLnTx/>
                <a:uFillTx/>
                <a:latin typeface="Calibri" panose="020F0502020204030204"/>
                <a:ea typeface="+mn-ea"/>
                <a:cs typeface="+mn-cs"/>
              </a:rPr>
              <a:t>Pag. </a:t>
            </a:r>
            <a:fld id="{D2B91252-54D1-FE45-A607-C2B73D764620}" type="slidenum">
              <a:rPr kumimoji="0" lang="it-IT" sz="1800" b="0" i="0" u="none" strike="noStrike" kern="1200" cap="none" spc="0" normalizeH="0" baseline="0" noProof="0" smtClean="0">
                <a:ln>
                  <a:noFill/>
                </a:ln>
                <a:solidFill>
                  <a:srgbClr val="002E6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dirty="0">
              <a:ln>
                <a:noFill/>
              </a:ln>
              <a:solidFill>
                <a:srgbClr val="002E6C"/>
              </a:solidFill>
              <a:effectLst/>
              <a:uLnTx/>
              <a:uFillTx/>
              <a:latin typeface="Calibri" panose="020F0502020204030204"/>
              <a:ea typeface="+mn-ea"/>
              <a:cs typeface="+mn-cs"/>
            </a:endParaRPr>
          </a:p>
        </p:txBody>
      </p:sp>
      <p:sp>
        <p:nvSpPr>
          <p:cNvPr id="7" name="Rettangolo 6">
            <a:extLst>
              <a:ext uri="{FF2B5EF4-FFF2-40B4-BE49-F238E27FC236}">
                <a16:creationId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19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t" smtClean="0"/>
              <a:pPr algn="r"/>
              <a:t>‹N›</a:t>
            </a:fld>
            <a:endParaRPr lang="it"/>
          </a:p>
        </p:txBody>
      </p:sp>
    </p:spTree>
    <p:extLst>
      <p:ext uri="{BB962C8B-B14F-4D97-AF65-F5344CB8AC3E}">
        <p14:creationId xmlns:p14="http://schemas.microsoft.com/office/powerpoint/2010/main" val="1668267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marL="0" indent="0">
              <a:buNone/>
              <a:defRPr/>
            </a:lvl1pPr>
          </a:lstStyle>
          <a:p>
            <a:pPr lvl="0"/>
            <a:r>
              <a:rPr lang="en-US" dirty="0" err="1"/>
              <a:t>tyles</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DFF2E1E-C29E-481F-9644-3A1986D277D9}" type="datetime1">
              <a:rPr lang="en-US" smtClean="0"/>
              <a:t>2/22/2024</a:t>
            </a:fld>
            <a:endParaRPr lang="es-EC" dirty="0"/>
          </a:p>
        </p:txBody>
      </p:sp>
      <p:sp>
        <p:nvSpPr>
          <p:cNvPr id="5" name="Footer Placeholder 4"/>
          <p:cNvSpPr>
            <a:spLocks noGrp="1"/>
          </p:cNvSpPr>
          <p:nvPr>
            <p:ph type="ftr" sz="quarter" idx="11"/>
          </p:nvPr>
        </p:nvSpPr>
        <p:spPr/>
        <p:txBody>
          <a:bodyPr/>
          <a:lstStyle/>
          <a:p>
            <a:r>
              <a:rPr lang="es-EC"/>
              <a:t>IBA - TO meeting</a:t>
            </a:r>
            <a:endParaRPr lang="es-EC" dirty="0"/>
          </a:p>
        </p:txBody>
      </p:sp>
      <p:sp>
        <p:nvSpPr>
          <p:cNvPr id="6" name="Slide Number Placeholder 5"/>
          <p:cNvSpPr>
            <a:spLocks noGrp="1"/>
          </p:cNvSpPr>
          <p:nvPr>
            <p:ph type="sldNum" sz="quarter" idx="12"/>
          </p:nvPr>
        </p:nvSpPr>
        <p:spPr/>
        <p:txBody>
          <a:bodyPr/>
          <a:lstStyle/>
          <a:p>
            <a:fld id="{81FF8C93-A3F9-4203-9AE7-C4F71E762FAE}" type="slidenum">
              <a:rPr lang="es-EC" smtClean="0"/>
              <a:pPr/>
              <a:t>‹N›</a:t>
            </a:fld>
            <a:endParaRPr lang="es-EC"/>
          </a:p>
        </p:txBody>
      </p:sp>
      <p:sp>
        <p:nvSpPr>
          <p:cNvPr id="7" name="Segnaposto data 3">
            <a:extLst>
              <a:ext uri="{FF2B5EF4-FFF2-40B4-BE49-F238E27FC236}">
                <a16:creationId xmlns:a16="http://schemas.microsoft.com/office/drawing/2014/main" id="{2BD73724-7B23-FE4A-B979-EF5C240A5F54}"/>
              </a:ext>
            </a:extLst>
          </p:cNvPr>
          <p:cNvSpPr txBox="1">
            <a:spLocks/>
          </p:cNvSpPr>
          <p:nvPr userDrawn="1"/>
        </p:nvSpPr>
        <p:spPr>
          <a:xfrm>
            <a:off x="838200" y="6492875"/>
            <a:ext cx="135489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A433A99-BF45-471D-9B31-CDA20DC78D8B}" type="datetime1">
              <a:rPr lang="en-US" smtClean="0">
                <a:solidFill>
                  <a:prstClr val="black"/>
                </a:solidFill>
                <a:latin typeface="Calibri" panose="020F0502020204030204"/>
              </a:rPr>
              <a:pPr>
                <a:defRPr/>
              </a:pPr>
              <a:t>2/22/2024</a:t>
            </a:fld>
            <a:endParaRPr lang="it-IT" dirty="0">
              <a:solidFill>
                <a:prstClr val="black"/>
              </a:solidFill>
              <a:latin typeface="Calibri" panose="020F0502020204030204"/>
            </a:endParaRPr>
          </a:p>
        </p:txBody>
      </p:sp>
      <p:sp>
        <p:nvSpPr>
          <p:cNvPr id="8" name="Segnaposto piè di pagina 4">
            <a:extLst>
              <a:ext uri="{FF2B5EF4-FFF2-40B4-BE49-F238E27FC236}">
                <a16:creationId xmlns:a16="http://schemas.microsoft.com/office/drawing/2014/main" id="{BD5510DA-8359-0C44-8B24-01B1521D6439}"/>
              </a:ext>
            </a:extLst>
          </p:cNvPr>
          <p:cNvSpPr txBox="1">
            <a:spLocks/>
          </p:cNvSpPr>
          <p:nvPr userDrawn="1"/>
        </p:nvSpPr>
        <p:spPr>
          <a:xfrm>
            <a:off x="4038600" y="6492875"/>
            <a:ext cx="4114800" cy="365125"/>
          </a:xfrm>
          <a:prstGeom prst="rect">
            <a:avLst/>
          </a:prstGeom>
        </p:spPr>
        <p:txBody>
          <a:bodyPr/>
          <a:lstStyle>
            <a:defPPr>
              <a:defRPr lang="en-US"/>
            </a:defPPr>
            <a:lvl1pPr marL="0" algn="ctr" defTabSz="914400" rtl="0" eaLnBrk="1" latinLnBrk="0" hangingPunct="1">
              <a:defRPr sz="1800" kern="1200" baseline="0">
                <a:solidFill>
                  <a:srgbClr val="002E6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IBA - Torino meeting</a:t>
            </a:r>
            <a:endParaRPr lang="it-IT" dirty="0"/>
          </a:p>
        </p:txBody>
      </p:sp>
      <p:sp>
        <p:nvSpPr>
          <p:cNvPr id="9" name="Segnaposto numero diapositiva 5">
            <a:extLst>
              <a:ext uri="{FF2B5EF4-FFF2-40B4-BE49-F238E27FC236}">
                <a16:creationId xmlns:a16="http://schemas.microsoft.com/office/drawing/2014/main" id="{A14060E7-C33E-F24C-9F55-BBE1625296B9}"/>
              </a:ext>
            </a:extLst>
          </p:cNvPr>
          <p:cNvSpPr txBox="1">
            <a:spLocks/>
          </p:cNvSpPr>
          <p:nvPr userDrawn="1"/>
        </p:nvSpPr>
        <p:spPr>
          <a:xfrm>
            <a:off x="9786938" y="6492874"/>
            <a:ext cx="1019174" cy="365125"/>
          </a:xfrm>
          <a:prstGeom prst="rect">
            <a:avLst/>
          </a:prstGeom>
        </p:spPr>
        <p:txBody>
          <a:bodyPr/>
          <a:lstStyle>
            <a:defPPr>
              <a:defRPr lang="en-US"/>
            </a:defPPr>
            <a:lvl1pPr marL="0" algn="l" defTabSz="914400" rtl="0" eaLnBrk="1" latinLnBrk="0" hangingPunct="1">
              <a:defRPr sz="1800" kern="1200">
                <a:solidFill>
                  <a:srgbClr val="002E6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t-IT">
                <a:latin typeface="Calibri" panose="020F0502020204030204"/>
              </a:rPr>
              <a:t>Pag. </a:t>
            </a:r>
            <a:fld id="{D2B91252-54D1-FE45-A607-C2B73D764620}" type="slidenum">
              <a:rPr lang="it-IT" smtClean="0">
                <a:latin typeface="Calibri" panose="020F0502020204030204"/>
              </a:rPr>
              <a:pPr>
                <a:defRPr/>
              </a:pPr>
              <a:t>‹N›</a:t>
            </a:fld>
            <a:endParaRPr lang="it-IT" dirty="0">
              <a:latin typeface="Calibri" panose="020F0502020204030204"/>
            </a:endParaRPr>
          </a:p>
        </p:txBody>
      </p:sp>
    </p:spTree>
    <p:extLst>
      <p:ext uri="{BB962C8B-B14F-4D97-AF65-F5344CB8AC3E}">
        <p14:creationId xmlns:p14="http://schemas.microsoft.com/office/powerpoint/2010/main" val="377014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BBB64D-8D9E-2D8E-AD97-2113A2C63C1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BAEA10-89FC-C7BE-DE3A-1A9A03177E2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987363B-6A8A-FC8E-D272-22283640C98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BD00DAC-9717-077A-961B-F6C3FEE56A77}"/>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6" name="Segnaposto piè di pagina 5">
            <a:extLst>
              <a:ext uri="{FF2B5EF4-FFF2-40B4-BE49-F238E27FC236}">
                <a16:creationId xmlns:a16="http://schemas.microsoft.com/office/drawing/2014/main" id="{219E076C-BCE3-36F0-E369-5288F816F9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9127B8D-1524-A357-BBC8-E34DA634560F}"/>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1055234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1091931"/>
            <a:ext cx="4937760" cy="50802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1091931"/>
            <a:ext cx="4937760" cy="50802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a:prstGeom prst="rect">
            <a:avLst/>
          </a:prstGeom>
        </p:spPr>
        <p:txBody>
          <a:bodyPr/>
          <a:lstStyle/>
          <a:p>
            <a:fld id="{862F03A1-635E-4F36-8DA5-82FA199CA6D0}" type="datetime1">
              <a:rPr lang="en-US" smtClean="0"/>
              <a:t>2/22/2024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a:xfrm>
            <a:off x="4038600" y="6356350"/>
            <a:ext cx="4114800" cy="365125"/>
          </a:xfrm>
          <a:prstGeom prst="rect">
            <a:avLst/>
          </a:prstGeom>
        </p:spPr>
        <p:txBody>
          <a:bodyPr/>
          <a:lstStyle/>
          <a:p>
            <a:r>
              <a:rPr lang="en-US"/>
              <a:t>IBA - TO meeting</a:t>
            </a:r>
          </a:p>
        </p:txBody>
      </p:sp>
      <p:sp>
        <p:nvSpPr>
          <p:cNvPr id="8" name="Rectangle 7">
            <a:extLst>
              <a:ext uri="{FF2B5EF4-FFF2-40B4-BE49-F238E27FC236}">
                <a16:creationId xmlns:a16="http://schemas.microsoft.com/office/drawing/2014/main" id="{A6276AED-E5C5-B776-B4BF-2AF4912725D3}"/>
              </a:ext>
            </a:extLst>
          </p:cNvPr>
          <p:cNvSpPr/>
          <p:nvPr userDrawn="1"/>
        </p:nvSpPr>
        <p:spPr>
          <a:xfrm>
            <a:off x="685478" y="0"/>
            <a:ext cx="11040178" cy="895527"/>
          </a:xfrm>
          <a:prstGeom prst="rect">
            <a:avLst/>
          </a:prstGeom>
          <a:solidFill>
            <a:schemeClr val="bg1"/>
          </a:solidFill>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6CDFD36-73B9-EC00-2B6F-B98E79B2EB5C}"/>
              </a:ext>
            </a:extLst>
          </p:cNvPr>
          <p:cNvSpPr/>
          <p:nvPr userDrawn="1"/>
        </p:nvSpPr>
        <p:spPr>
          <a:xfrm>
            <a:off x="220338" y="0"/>
            <a:ext cx="11766014" cy="892366"/>
          </a:xfrm>
          <a:prstGeom prst="rect">
            <a:avLst/>
          </a:prstGeom>
          <a:solidFill>
            <a:srgbClr val="012147"/>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BABFB0F8-E732-5C1E-71BA-71F4C6E3A8E7}"/>
              </a:ext>
            </a:extLst>
          </p:cNvPr>
          <p:cNvSpPr>
            <a:spLocks noGrp="1"/>
          </p:cNvSpPr>
          <p:nvPr>
            <p:ph type="title" hasCustomPrompt="1"/>
          </p:nvPr>
        </p:nvSpPr>
        <p:spPr>
          <a:xfrm>
            <a:off x="466344" y="174827"/>
            <a:ext cx="10052248" cy="523251"/>
          </a:xfrm>
        </p:spPr>
        <p:txBody>
          <a:bodyPr>
            <a:normAutofit/>
          </a:bodyPr>
          <a:lstStyle>
            <a:lvl1pPr>
              <a:defRPr sz="4000">
                <a:solidFill>
                  <a:schemeClr val="bg1"/>
                </a:solidFill>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C980FE1A-B368-125E-1606-65215F4190FD}"/>
              </a:ext>
            </a:extLst>
          </p:cNvPr>
          <p:cNvSpPr>
            <a:spLocks noGrp="1"/>
          </p:cNvSpPr>
          <p:nvPr>
            <p:ph type="sldNum" sz="quarter" idx="4"/>
          </p:nvPr>
        </p:nvSpPr>
        <p:spPr>
          <a:xfrm>
            <a:off x="9448800" y="65208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
        <p:nvSpPr>
          <p:cNvPr id="9" name="Date Placeholder 3">
            <a:extLst>
              <a:ext uri="{FF2B5EF4-FFF2-40B4-BE49-F238E27FC236}">
                <a16:creationId xmlns:a16="http://schemas.microsoft.com/office/drawing/2014/main" id="{A07C6517-FAFD-EADA-61A3-3BA8B2763B97}"/>
              </a:ext>
            </a:extLst>
          </p:cNvPr>
          <p:cNvSpPr txBox="1">
            <a:spLocks/>
          </p:cNvSpPr>
          <p:nvPr userDrawn="1"/>
        </p:nvSpPr>
        <p:spPr>
          <a:xfrm>
            <a:off x="65645" y="6520818"/>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Elisabetta Medina</a:t>
            </a:r>
            <a:endParaRPr lang="en-US" dirty="0"/>
          </a:p>
        </p:txBody>
      </p:sp>
      <p:sp>
        <p:nvSpPr>
          <p:cNvPr id="13" name="Footer Placeholder 4">
            <a:extLst>
              <a:ext uri="{FF2B5EF4-FFF2-40B4-BE49-F238E27FC236}">
                <a16:creationId xmlns:a16="http://schemas.microsoft.com/office/drawing/2014/main" id="{3273633C-1717-EF77-D366-6BE741528FB7}"/>
              </a:ext>
            </a:extLst>
          </p:cNvPr>
          <p:cNvSpPr txBox="1">
            <a:spLocks/>
          </p:cNvSpPr>
          <p:nvPr userDrawn="1"/>
        </p:nvSpPr>
        <p:spPr>
          <a:xfrm>
            <a:off x="2340414" y="6537744"/>
            <a:ext cx="828168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13th International Conference on Position Sensitive Detectors ,St. </a:t>
            </a:r>
            <a:r>
              <a:rPr lang="it-IT" dirty="0" err="1"/>
              <a:t>Catherine’s</a:t>
            </a:r>
            <a:r>
              <a:rPr lang="it-IT" dirty="0"/>
              <a:t> College, Oxford </a:t>
            </a:r>
          </a:p>
        </p:txBody>
      </p:sp>
      <p:pic>
        <p:nvPicPr>
          <p:cNvPr id="15" name="Immagine 14" descr="Immagine che contiene testo, Carattere, logo, simbolo&#10;&#10;Descrizione generata automaticamente">
            <a:extLst>
              <a:ext uri="{FF2B5EF4-FFF2-40B4-BE49-F238E27FC236}">
                <a16:creationId xmlns:a16="http://schemas.microsoft.com/office/drawing/2014/main" id="{E2AAA62E-FF59-C5FD-105E-A97E9FBD6E1E}"/>
              </a:ext>
            </a:extLst>
          </p:cNvPr>
          <p:cNvPicPr>
            <a:picLocks noChangeAspect="1"/>
          </p:cNvPicPr>
          <p:nvPr userDrawn="1"/>
        </p:nvPicPr>
        <p:blipFill>
          <a:blip r:embed="rId2"/>
          <a:stretch>
            <a:fillRect/>
          </a:stretch>
        </p:blipFill>
        <p:spPr>
          <a:xfrm>
            <a:off x="10187422" y="190325"/>
            <a:ext cx="1724092" cy="523251"/>
          </a:xfrm>
          <a:prstGeom prst="rect">
            <a:avLst/>
          </a:prstGeom>
        </p:spPr>
      </p:pic>
      <p:sp>
        <p:nvSpPr>
          <p:cNvPr id="16" name="Title 1">
            <a:extLst>
              <a:ext uri="{FF2B5EF4-FFF2-40B4-BE49-F238E27FC236}">
                <a16:creationId xmlns:a16="http://schemas.microsoft.com/office/drawing/2014/main" id="{FBCF1A11-BF86-AF33-E751-37177EF7766B}"/>
              </a:ext>
            </a:extLst>
          </p:cNvPr>
          <p:cNvSpPr txBox="1">
            <a:spLocks/>
          </p:cNvSpPr>
          <p:nvPr userDrawn="1"/>
        </p:nvSpPr>
        <p:spPr>
          <a:xfrm rot="16200000">
            <a:off x="9396026" y="48465"/>
            <a:ext cx="1299072" cy="2837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000" b="1" kern="1200">
                <a:solidFill>
                  <a:schemeClr val="bg1"/>
                </a:solidFill>
                <a:latin typeface="Palatino Linotype" panose="02040502050505030304" pitchFamily="18" charset="0"/>
                <a:ea typeface="+mj-ea"/>
                <a:cs typeface="+mj-cs"/>
              </a:defRPr>
            </a:lvl1pPr>
          </a:lstStyle>
          <a:p>
            <a:r>
              <a:rPr lang="en-US" sz="2000" dirty="0"/>
              <a:t>PSD13</a:t>
            </a:r>
          </a:p>
        </p:txBody>
      </p:sp>
    </p:spTree>
    <p:extLst>
      <p:ext uri="{BB962C8B-B14F-4D97-AF65-F5344CB8AC3E}">
        <p14:creationId xmlns:p14="http://schemas.microsoft.com/office/powerpoint/2010/main" val="477615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 smtClean="0"/>
              <a:pPr/>
              <a:t>‹N›</a:t>
            </a:fld>
            <a:endParaRPr lang="it"/>
          </a:p>
        </p:txBody>
      </p:sp>
    </p:spTree>
    <p:extLst>
      <p:ext uri="{BB962C8B-B14F-4D97-AF65-F5344CB8AC3E}">
        <p14:creationId xmlns:p14="http://schemas.microsoft.com/office/powerpoint/2010/main" val="250020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CB297E-F76A-3C95-C3BE-772C8CDA437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791B9D9-33F1-D022-6D6C-58C35997F0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D4D2FAA-E67F-729E-270D-4F74E2ED2FD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E95D7D4-CF7C-CBD9-1B3B-065C24A6B6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6E4535F-2ED3-6FB9-B306-4C9288FBE5D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3A72138-F4B6-1D8A-0FE1-6E4C4A753B3C}"/>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8" name="Segnaposto piè di pagina 7">
            <a:extLst>
              <a:ext uri="{FF2B5EF4-FFF2-40B4-BE49-F238E27FC236}">
                <a16:creationId xmlns:a16="http://schemas.microsoft.com/office/drawing/2014/main" id="{364ECFEE-2A79-5432-290B-20E613CD962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F2F8FE-3F1E-D2E9-77F6-EA089E495BB1}"/>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3356331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42F52-D74A-0FC9-8D36-385E91BD2E4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355612F-E740-57CF-43FE-3DDDD7D32DE0}"/>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4" name="Segnaposto piè di pagina 3">
            <a:extLst>
              <a:ext uri="{FF2B5EF4-FFF2-40B4-BE49-F238E27FC236}">
                <a16:creationId xmlns:a16="http://schemas.microsoft.com/office/drawing/2014/main" id="{70C0D4A0-7E56-06E3-F74F-7AD6ED2C85C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FC6EDC6-129E-AC83-F717-70198D53D00B}"/>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90853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0F12F34-CB6C-5DE8-93BA-421AFC67BB3F}"/>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3" name="Segnaposto piè di pagina 2">
            <a:extLst>
              <a:ext uri="{FF2B5EF4-FFF2-40B4-BE49-F238E27FC236}">
                <a16:creationId xmlns:a16="http://schemas.microsoft.com/office/drawing/2014/main" id="{E725B591-98F0-7133-F51E-24246BCAA0A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8303118-B998-658F-525E-4C1AF20F2452}"/>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36077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6C4E2D-5C9F-3CD0-1A11-06AECDEC531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E189F90-FDA4-1AE5-2697-D8C58503A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2540F8C-78B9-91C6-1824-C98E901CB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F25F8C8-B50F-3B0C-69E0-1EB341BB672A}"/>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6" name="Segnaposto piè di pagina 5">
            <a:extLst>
              <a:ext uri="{FF2B5EF4-FFF2-40B4-BE49-F238E27FC236}">
                <a16:creationId xmlns:a16="http://schemas.microsoft.com/office/drawing/2014/main" id="{119FD114-0B30-517D-A665-77DC939DAC7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B41EFAB-8EC7-BC3F-87E6-E61AAD087C80}"/>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250741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86500A-252C-D3DD-B819-60996E6C4E5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E08AAFF-8703-B431-7564-F3C3F434F2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FA68C68-3FE9-D1AB-3290-AEF146477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8C99B99-5688-B145-50B9-C6CA5E7B422A}"/>
              </a:ext>
            </a:extLst>
          </p:cNvPr>
          <p:cNvSpPr>
            <a:spLocks noGrp="1"/>
          </p:cNvSpPr>
          <p:nvPr>
            <p:ph type="dt" sz="half" idx="10"/>
          </p:nvPr>
        </p:nvSpPr>
        <p:spPr/>
        <p:txBody>
          <a:bodyPr/>
          <a:lstStyle/>
          <a:p>
            <a:fld id="{6DA13467-0051-48C5-96EB-38924A584D52}" type="datetimeFigureOut">
              <a:rPr lang="it-IT" smtClean="0"/>
              <a:t>22/02/2024</a:t>
            </a:fld>
            <a:endParaRPr lang="it-IT"/>
          </a:p>
        </p:txBody>
      </p:sp>
      <p:sp>
        <p:nvSpPr>
          <p:cNvPr id="6" name="Segnaposto piè di pagina 5">
            <a:extLst>
              <a:ext uri="{FF2B5EF4-FFF2-40B4-BE49-F238E27FC236}">
                <a16:creationId xmlns:a16="http://schemas.microsoft.com/office/drawing/2014/main" id="{EB4992F1-885F-9AE8-181E-0CF6A332C12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F296453-37C1-AF7F-EC2B-4ABF2D05C777}"/>
              </a:ext>
            </a:extLst>
          </p:cNvPr>
          <p:cNvSpPr>
            <a:spLocks noGrp="1"/>
          </p:cNvSpPr>
          <p:nvPr>
            <p:ph type="sldNum" sz="quarter" idx="12"/>
          </p:nvPr>
        </p:nvSpPr>
        <p:spPr/>
        <p:txBody>
          <a:bodyPr/>
          <a:lstStyle/>
          <a:p>
            <a:fld id="{AA384882-D462-47BF-8262-353B60FB7C99}" type="slidenum">
              <a:rPr lang="it-IT" smtClean="0"/>
              <a:t>‹N›</a:t>
            </a:fld>
            <a:endParaRPr lang="it-IT"/>
          </a:p>
        </p:txBody>
      </p:sp>
    </p:spTree>
    <p:extLst>
      <p:ext uri="{BB962C8B-B14F-4D97-AF65-F5344CB8AC3E}">
        <p14:creationId xmlns:p14="http://schemas.microsoft.com/office/powerpoint/2010/main" val="29291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3369CCF-A08C-5B74-FA46-36D9BE936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1356095-5417-5D8C-B2B1-A35437261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27E3D1A-CD40-C81D-DD9C-8D68E9082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A13467-0051-48C5-96EB-38924A584D52}" type="datetimeFigureOut">
              <a:rPr lang="it-IT" smtClean="0"/>
              <a:t>22/02/2024</a:t>
            </a:fld>
            <a:endParaRPr lang="it-IT"/>
          </a:p>
        </p:txBody>
      </p:sp>
      <p:sp>
        <p:nvSpPr>
          <p:cNvPr id="5" name="Segnaposto piè di pagina 4">
            <a:extLst>
              <a:ext uri="{FF2B5EF4-FFF2-40B4-BE49-F238E27FC236}">
                <a16:creationId xmlns:a16="http://schemas.microsoft.com/office/drawing/2014/main" id="{74A10311-1990-2B21-094C-3044F12F1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001B3CA3-2EC4-D078-5AE5-3495FDF39C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384882-D462-47BF-8262-353B60FB7C99}" type="slidenum">
              <a:rPr lang="it-IT" smtClean="0"/>
              <a:t>‹N›</a:t>
            </a:fld>
            <a:endParaRPr lang="it-IT"/>
          </a:p>
        </p:txBody>
      </p:sp>
    </p:spTree>
    <p:extLst>
      <p:ext uri="{BB962C8B-B14F-4D97-AF65-F5344CB8AC3E}">
        <p14:creationId xmlns:p14="http://schemas.microsoft.com/office/powerpoint/2010/main" val="3751085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86D552C-68D1-4FEA-856C-FDC776D10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FD5FBE6D-C509-4F9C-ADB3-E1EE7502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ADA0724-0C22-4BBA-903E-4EA8BF6D7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58AFE-BB8D-4DE7-888A-614EED1DEA00}" type="datetime1">
              <a:rPr lang="en-GB" smtClean="0"/>
              <a:t>22/02/2024</a:t>
            </a:fld>
            <a:endParaRPr lang="en-GB"/>
          </a:p>
        </p:txBody>
      </p:sp>
      <p:sp>
        <p:nvSpPr>
          <p:cNvPr id="5" name="Segnaposto piè di pagina 4">
            <a:extLst>
              <a:ext uri="{FF2B5EF4-FFF2-40B4-BE49-F238E27FC236}">
                <a16:creationId xmlns:a16="http://schemas.microsoft.com/office/drawing/2014/main" id="{1551F9FA-AD02-416D-884D-066F0625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 Giordanengo - INFN Torino</a:t>
            </a:r>
          </a:p>
        </p:txBody>
      </p:sp>
      <p:sp>
        <p:nvSpPr>
          <p:cNvPr id="6" name="Segnaposto numero diapositiva 5">
            <a:extLst>
              <a:ext uri="{FF2B5EF4-FFF2-40B4-BE49-F238E27FC236}">
                <a16:creationId xmlns:a16="http://schemas.microsoft.com/office/drawing/2014/main" id="{421B8AE7-A80A-48A0-847B-657AEA186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21E00-B75A-4301-8D31-1D7A50091131}" type="slidenum">
              <a:rPr lang="en-GB" smtClean="0"/>
              <a:t>‹N›</a:t>
            </a:fld>
            <a:endParaRPr lang="en-GB"/>
          </a:p>
        </p:txBody>
      </p:sp>
    </p:spTree>
    <p:extLst>
      <p:ext uri="{BB962C8B-B14F-4D97-AF65-F5344CB8AC3E}">
        <p14:creationId xmlns:p14="http://schemas.microsoft.com/office/powerpoint/2010/main" val="36538210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9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65645" y="6520818"/>
            <a:ext cx="2743200" cy="365125"/>
          </a:xfrm>
          <a:prstGeom prst="rect">
            <a:avLst/>
          </a:prstGeom>
        </p:spPr>
        <p:txBody>
          <a:bodyPr vert="horz" lIns="91440" tIns="45720" rIns="91440" bIns="45720" rtlCol="0" anchor="ctr"/>
          <a:lstStyle>
            <a:lvl1pPr algn="l">
              <a:defRPr sz="1200">
                <a:solidFill>
                  <a:schemeClr val="tx1">
                    <a:tint val="75000"/>
                  </a:schemeClr>
                </a:solidFill>
                <a:latin typeface="Palatino Linotype" panose="02040502050505030304" pitchFamily="18" charset="0"/>
              </a:defRPr>
            </a:lvl1pPr>
          </a:lstStyle>
          <a:p>
            <a:r>
              <a:rPr lang="it-IT"/>
              <a:t>Elisabetta Medina</a:t>
            </a:r>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3663110" y="6520818"/>
            <a:ext cx="4947492" cy="365125"/>
          </a:xfrm>
          <a:prstGeom prst="rect">
            <a:avLst/>
          </a:prstGeom>
        </p:spPr>
        <p:txBody>
          <a:bodyPr vert="horz" lIns="91440" tIns="45720" rIns="91440" bIns="45720" rtlCol="0" anchor="ctr"/>
          <a:lstStyle>
            <a:lvl1pPr algn="ctr">
              <a:defRPr sz="1200">
                <a:solidFill>
                  <a:schemeClr val="tx1">
                    <a:tint val="75000"/>
                  </a:schemeClr>
                </a:solidFill>
                <a:latin typeface="Palatino Linotype" panose="02040502050505030304" pitchFamily="18" charset="0"/>
              </a:defRPr>
            </a:lvl1pPr>
          </a:lstStyle>
          <a:p>
            <a:r>
              <a:rPr lang="it-IT"/>
              <a:t>18th Trento Workshop on Advanced Silicon Radiation Detectors</a:t>
            </a:r>
            <a:endParaRPr lang="it-IT" b="1"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9448800" y="6520818"/>
            <a:ext cx="2743200" cy="365125"/>
          </a:xfrm>
          <a:prstGeom prst="rect">
            <a:avLst/>
          </a:prstGeom>
        </p:spPr>
        <p:txBody>
          <a:bodyPr vert="horz" lIns="91440" tIns="45720" rIns="91440" bIns="45720" rtlCol="0" anchor="ctr"/>
          <a:lstStyle>
            <a:lvl1pPr algn="r">
              <a:defRPr sz="1200">
                <a:solidFill>
                  <a:schemeClr val="tx1">
                    <a:tint val="75000"/>
                  </a:schemeClr>
                </a:solidFill>
                <a:latin typeface="Palatino Linotype" panose="02040502050505030304" pitchFamily="18" charset="0"/>
              </a:defRPr>
            </a:lvl1pPr>
          </a:lstStyle>
          <a:p>
            <a:fld id="{B2DC25EE-239B-4C5F-AAD1-255A7D5F1EE2}" type="slidenum">
              <a:rPr lang="en-US" smtClean="0"/>
              <a:pPr/>
              <a:t>‹N›</a:t>
            </a:fld>
            <a:endParaRPr lang="en-US"/>
          </a:p>
        </p:txBody>
      </p:sp>
    </p:spTree>
    <p:extLst>
      <p:ext uri="{BB962C8B-B14F-4D97-AF65-F5344CB8AC3E}">
        <p14:creationId xmlns:p14="http://schemas.microsoft.com/office/powerpoint/2010/main" val="31111261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000" b="1" kern="1200">
          <a:solidFill>
            <a:schemeClr val="tx1"/>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8687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30.png"/><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8.png"/><Relationship Id="rId7" Type="http://schemas.openxmlformats.org/officeDocument/2006/relationships/image" Target="../media/image360.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7.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72.emf"/><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emf"/><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7.jpeg"/><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78.jpe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7.jpeg"/><Relationship Id="rId1" Type="http://schemas.openxmlformats.org/officeDocument/2006/relationships/slideLayout" Target="../slideLayouts/slideLayout18.xml"/><Relationship Id="rId5" Type="http://schemas.openxmlformats.org/officeDocument/2006/relationships/image" Target="../media/image80.sv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6.xml"/><Relationship Id="rId4" Type="http://schemas.openxmlformats.org/officeDocument/2006/relationships/image" Target="../media/image330.png"/></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3389/fphy.2020.578444"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image" Target="../media/image14.png"/><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hyperlink" Target="https://aapm.onlinelibrary.wiley.com/doi/full/10.1118/1.4928397" TargetMode="External"/><Relationship Id="rId4" Type="http://schemas.openxmlformats.org/officeDocument/2006/relationships/image" Target="../media/image310.png"/></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2.emf"/><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341.png"/><Relationship Id="rId10" Type="http://schemas.openxmlformats.org/officeDocument/2006/relationships/image" Target="../media/image106.png"/><Relationship Id="rId9"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109.emf"/><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300.png"/></Relationships>
</file>

<file path=ppt/slides/_rels/slide5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openxmlformats.org/officeDocument/2006/relationships/image" Target="../media/image130.png"/><Relationship Id="rId2" Type="http://schemas.openxmlformats.org/officeDocument/2006/relationships/image" Target="../media/image117.png"/><Relationship Id="rId1" Type="http://schemas.openxmlformats.org/officeDocument/2006/relationships/slideLayout" Target="../slideLayouts/slideLayout6.xml"/><Relationship Id="rId9"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3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9" name="Rectangle 105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REDI 2024">
            <a:extLst>
              <a:ext uri="{FF2B5EF4-FFF2-40B4-BE49-F238E27FC236}">
                <a16:creationId xmlns:a16="http://schemas.microsoft.com/office/drawing/2014/main" id="{5FF3047A-790B-436A-EB84-1ACA9DCE84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7" t="6484" r="26316" b="-1"/>
          <a:stretch/>
        </p:blipFill>
        <p:spPr bwMode="auto">
          <a:xfrm>
            <a:off x="3821438"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1" name="Rectangle 106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ED788EF-3C97-09B1-6EFA-4E161B2CE6EA}"/>
              </a:ext>
            </a:extLst>
          </p:cNvPr>
          <p:cNvSpPr>
            <a:spLocks noGrp="1"/>
          </p:cNvSpPr>
          <p:nvPr>
            <p:ph type="ctrTitle"/>
          </p:nvPr>
        </p:nvSpPr>
        <p:spPr>
          <a:xfrm>
            <a:off x="477980" y="1122363"/>
            <a:ext cx="4453615" cy="1862525"/>
          </a:xfrm>
        </p:spPr>
        <p:txBody>
          <a:bodyPr anchor="b">
            <a:normAutofit/>
          </a:bodyPr>
          <a:lstStyle/>
          <a:p>
            <a:pPr algn="l">
              <a:spcAft>
                <a:spcPts val="800"/>
              </a:spcAft>
            </a:pPr>
            <a:r>
              <a:rPr lang="en-US" sz="4000" b="1" kern="100">
                <a:effectLst/>
                <a:latin typeface="Aptos" panose="020B0004020202020204" pitchFamily="34" charset="0"/>
                <a:ea typeface="Aptos" panose="020B0004020202020204" pitchFamily="34" charset="0"/>
                <a:cs typeface="Times New Roman" panose="02020603050405020304" pitchFamily="18" charset="0"/>
              </a:rPr>
              <a:t>Silicon sensors in Medical Physics</a:t>
            </a:r>
            <a:endParaRPr lang="it-IT" sz="40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ottotitolo 2">
            <a:extLst>
              <a:ext uri="{FF2B5EF4-FFF2-40B4-BE49-F238E27FC236}">
                <a16:creationId xmlns:a16="http://schemas.microsoft.com/office/drawing/2014/main" id="{33A5EC18-F28F-2A5B-FD95-D428402193EC}"/>
              </a:ext>
            </a:extLst>
          </p:cNvPr>
          <p:cNvSpPr>
            <a:spLocks noGrp="1"/>
          </p:cNvSpPr>
          <p:nvPr>
            <p:ph type="subTitle" idx="1"/>
          </p:nvPr>
        </p:nvSpPr>
        <p:spPr>
          <a:xfrm>
            <a:off x="491598" y="4711557"/>
            <a:ext cx="4023359" cy="1208141"/>
          </a:xfrm>
        </p:spPr>
        <p:txBody>
          <a:bodyPr>
            <a:normAutofit/>
          </a:bodyPr>
          <a:lstStyle/>
          <a:p>
            <a:pPr algn="l"/>
            <a:r>
              <a:rPr lang="it-IT">
                <a:effectLst>
                  <a:outerShdw blurRad="38100" dist="38100" dir="2700000" algn="tl">
                    <a:srgbClr val="000000">
                      <a:alpha val="43137"/>
                    </a:srgbClr>
                  </a:outerShdw>
                </a:effectLst>
              </a:rPr>
              <a:t>Simona Giordanengo</a:t>
            </a:r>
          </a:p>
          <a:p>
            <a:pPr algn="l"/>
            <a:r>
              <a:rPr lang="it-IT">
                <a:effectLst>
                  <a:outerShdw blurRad="38100" dist="38100" dir="2700000" algn="tl">
                    <a:srgbClr val="000000">
                      <a:alpha val="43137"/>
                    </a:srgbClr>
                  </a:outerShdw>
                </a:effectLst>
              </a:rPr>
              <a:t>INFN Torino</a:t>
            </a:r>
            <a:endParaRPr lang="it-IT" dirty="0">
              <a:effectLst>
                <a:outerShdw blurRad="38100" dist="38100" dir="2700000" algn="tl">
                  <a:srgbClr val="000000">
                    <a:alpha val="43137"/>
                  </a:srgbClr>
                </a:outerShdw>
              </a:effectLst>
            </a:endParaRPr>
          </a:p>
        </p:txBody>
      </p:sp>
      <p:sp>
        <p:nvSpPr>
          <p:cNvPr id="1063" name="Rectangle 106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65" name="Rectangle 106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0C7BEA55-494C-2BDD-B5AD-1712B8C05E7E}"/>
              </a:ext>
            </a:extLst>
          </p:cNvPr>
          <p:cNvPicPr>
            <a:picLocks noChangeAspect="1"/>
          </p:cNvPicPr>
          <p:nvPr/>
        </p:nvPicPr>
        <p:blipFill>
          <a:blip r:embed="rId4"/>
          <a:stretch>
            <a:fillRect/>
          </a:stretch>
        </p:blipFill>
        <p:spPr>
          <a:xfrm>
            <a:off x="592918" y="5817675"/>
            <a:ext cx="1184398" cy="742333"/>
          </a:xfrm>
          <a:prstGeom prst="rect">
            <a:avLst/>
          </a:prstGeom>
        </p:spPr>
      </p:pic>
    </p:spTree>
    <p:extLst>
      <p:ext uri="{BB962C8B-B14F-4D97-AF65-F5344CB8AC3E}">
        <p14:creationId xmlns:p14="http://schemas.microsoft.com/office/powerpoint/2010/main" val="136612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10A99F-C15A-0D05-A531-8F427478BD1B}"/>
              </a:ext>
            </a:extLst>
          </p:cNvPr>
          <p:cNvSpPr>
            <a:spLocks noGrp="1"/>
          </p:cNvSpPr>
          <p:nvPr>
            <p:ph type="title"/>
          </p:nvPr>
        </p:nvSpPr>
        <p:spPr>
          <a:xfrm>
            <a:off x="621193" y="365125"/>
            <a:ext cx="9483436" cy="1329040"/>
          </a:xfrm>
          <a:solidFill>
            <a:schemeClr val="tx1">
              <a:lumMod val="75000"/>
              <a:lumOff val="25000"/>
            </a:schemeClr>
          </a:solidFill>
        </p:spPr>
        <p:txBody>
          <a:bodyPr>
            <a:normAutofit/>
          </a:bodyPr>
          <a:lstStyle/>
          <a:p>
            <a:r>
              <a:rPr lang="it-IT" sz="4000" b="1" dirty="0" err="1">
                <a:solidFill>
                  <a:schemeClr val="bg1"/>
                </a:solidFill>
              </a:rPr>
              <a:t>Robustness</a:t>
            </a:r>
            <a:r>
              <a:rPr lang="it-IT" sz="4000" b="1" dirty="0">
                <a:solidFill>
                  <a:schemeClr val="bg1"/>
                </a:solidFill>
              </a:rPr>
              <a:t> vs Performances </a:t>
            </a:r>
            <a:br>
              <a:rPr lang="it-IT" sz="4000" b="1" dirty="0">
                <a:solidFill>
                  <a:schemeClr val="bg1"/>
                </a:solidFill>
              </a:rPr>
            </a:br>
            <a:r>
              <a:rPr lang="it-IT" sz="4000" b="1" dirty="0">
                <a:solidFill>
                  <a:schemeClr val="bg1"/>
                </a:solidFill>
              </a:rPr>
              <a:t>in </a:t>
            </a:r>
            <a:r>
              <a:rPr lang="it-IT" sz="4000" b="1" dirty="0" err="1">
                <a:solidFill>
                  <a:schemeClr val="bg1"/>
                </a:solidFill>
              </a:rPr>
              <a:t>medical</a:t>
            </a:r>
            <a:r>
              <a:rPr lang="it-IT" sz="4000" b="1" dirty="0">
                <a:solidFill>
                  <a:schemeClr val="bg1"/>
                </a:solidFill>
              </a:rPr>
              <a:t> </a:t>
            </a:r>
            <a:r>
              <a:rPr lang="it-IT" sz="4000" b="1" dirty="0" err="1">
                <a:solidFill>
                  <a:schemeClr val="bg1"/>
                </a:solidFill>
              </a:rPr>
              <a:t>applications</a:t>
            </a:r>
            <a:endParaRPr lang="it-IT" sz="4000" b="1" dirty="0">
              <a:solidFill>
                <a:schemeClr val="bg1"/>
              </a:solidFill>
            </a:endParaRPr>
          </a:p>
        </p:txBody>
      </p:sp>
      <p:pic>
        <p:nvPicPr>
          <p:cNvPr id="1026" name="Picture 2" descr="bilancia - Wikizionario">
            <a:extLst>
              <a:ext uri="{FF2B5EF4-FFF2-40B4-BE49-F238E27FC236}">
                <a16:creationId xmlns:a16="http://schemas.microsoft.com/office/drawing/2014/main" id="{B4D6A3B7-721C-BCAD-0FAC-E1146CF93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99572" y="1757419"/>
            <a:ext cx="4602319" cy="4249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CB18CCC-BC93-EAB7-1DDC-C8FAA1D2E206}"/>
              </a:ext>
            </a:extLst>
          </p:cNvPr>
          <p:cNvSpPr txBox="1"/>
          <p:nvPr/>
        </p:nvSpPr>
        <p:spPr>
          <a:xfrm>
            <a:off x="8470248" y="4744682"/>
            <a:ext cx="2556021" cy="646331"/>
          </a:xfrm>
          <a:prstGeom prst="rect">
            <a:avLst/>
          </a:prstGeom>
          <a:noFill/>
        </p:spPr>
        <p:txBody>
          <a:bodyPr wrap="none" rtlCol="0">
            <a:spAutoFit/>
          </a:bodyPr>
          <a:lstStyle/>
          <a:p>
            <a:r>
              <a:rPr lang="it-IT" sz="3600" dirty="0" err="1"/>
              <a:t>Robustness</a:t>
            </a:r>
            <a:endParaRPr lang="it-IT" sz="3600" dirty="0"/>
          </a:p>
        </p:txBody>
      </p:sp>
      <p:sp>
        <p:nvSpPr>
          <p:cNvPr id="4" name="CasellaDiTesto 3">
            <a:extLst>
              <a:ext uri="{FF2B5EF4-FFF2-40B4-BE49-F238E27FC236}">
                <a16:creationId xmlns:a16="http://schemas.microsoft.com/office/drawing/2014/main" id="{72147682-6024-8C45-40BA-C650E03D068C}"/>
              </a:ext>
            </a:extLst>
          </p:cNvPr>
          <p:cNvSpPr txBox="1"/>
          <p:nvPr/>
        </p:nvSpPr>
        <p:spPr>
          <a:xfrm>
            <a:off x="592918" y="3629860"/>
            <a:ext cx="2978379" cy="1200329"/>
          </a:xfrm>
          <a:prstGeom prst="rect">
            <a:avLst/>
          </a:prstGeom>
          <a:noFill/>
        </p:spPr>
        <p:txBody>
          <a:bodyPr wrap="none" rtlCol="0">
            <a:spAutoFit/>
          </a:bodyPr>
          <a:lstStyle/>
          <a:p>
            <a:r>
              <a:rPr lang="it-IT" sz="3600" dirty="0"/>
              <a:t>Performances</a:t>
            </a:r>
          </a:p>
          <a:p>
            <a:r>
              <a:rPr lang="it-IT" sz="3600" dirty="0"/>
              <a:t>and </a:t>
            </a:r>
            <a:r>
              <a:rPr lang="it-IT" sz="3600" dirty="0" err="1"/>
              <a:t>accuracy</a:t>
            </a:r>
            <a:endParaRPr lang="it-IT" sz="3600" dirty="0"/>
          </a:p>
        </p:txBody>
      </p:sp>
      <p:pic>
        <p:nvPicPr>
          <p:cNvPr id="5" name="Immagine 4">
            <a:extLst>
              <a:ext uri="{FF2B5EF4-FFF2-40B4-BE49-F238E27FC236}">
                <a16:creationId xmlns:a16="http://schemas.microsoft.com/office/drawing/2014/main" id="{B672A4C5-10EA-2861-A6DF-B037BE22CDDC}"/>
              </a:ext>
            </a:extLst>
          </p:cNvPr>
          <p:cNvPicPr>
            <a:picLocks noChangeAspect="1"/>
          </p:cNvPicPr>
          <p:nvPr/>
        </p:nvPicPr>
        <p:blipFill>
          <a:blip r:embed="rId3"/>
          <a:stretch>
            <a:fillRect/>
          </a:stretch>
        </p:blipFill>
        <p:spPr>
          <a:xfrm>
            <a:off x="10619969" y="113318"/>
            <a:ext cx="1288860" cy="1329040"/>
          </a:xfrm>
          <a:prstGeom prst="rect">
            <a:avLst/>
          </a:prstGeom>
          <a:ln>
            <a:noFill/>
          </a:ln>
          <a:effectLst>
            <a:softEdge rad="112500"/>
          </a:effectLst>
        </p:spPr>
      </p:pic>
      <p:sp>
        <p:nvSpPr>
          <p:cNvPr id="6" name="Sottotitolo 2">
            <a:extLst>
              <a:ext uri="{FF2B5EF4-FFF2-40B4-BE49-F238E27FC236}">
                <a16:creationId xmlns:a16="http://schemas.microsoft.com/office/drawing/2014/main" id="{97641356-D744-9BC0-5822-9FB903E2EC6F}"/>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7" name="Connettore diritto 6">
            <a:extLst>
              <a:ext uri="{FF2B5EF4-FFF2-40B4-BE49-F238E27FC236}">
                <a16:creationId xmlns:a16="http://schemas.microsoft.com/office/drawing/2014/main" id="{9D769B0D-6C42-3C04-E634-F060A4DC4CCD}"/>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8" name="Immagine 7">
            <a:extLst>
              <a:ext uri="{FF2B5EF4-FFF2-40B4-BE49-F238E27FC236}">
                <a16:creationId xmlns:a16="http://schemas.microsoft.com/office/drawing/2014/main" id="{F667023A-97CB-787B-92F3-D49FB7E199B6}"/>
              </a:ext>
            </a:extLst>
          </p:cNvPr>
          <p:cNvPicPr>
            <a:picLocks noChangeAspect="1"/>
          </p:cNvPicPr>
          <p:nvPr/>
        </p:nvPicPr>
        <p:blipFill>
          <a:blip r:embed="rId4"/>
          <a:stretch>
            <a:fillRect/>
          </a:stretch>
        </p:blipFill>
        <p:spPr>
          <a:xfrm>
            <a:off x="257860" y="5916906"/>
            <a:ext cx="1184398" cy="742333"/>
          </a:xfrm>
          <a:prstGeom prst="rect">
            <a:avLst/>
          </a:prstGeom>
        </p:spPr>
      </p:pic>
      <p:sp>
        <p:nvSpPr>
          <p:cNvPr id="9" name="Slide Number Placeholder 3">
            <a:extLst>
              <a:ext uri="{FF2B5EF4-FFF2-40B4-BE49-F238E27FC236}">
                <a16:creationId xmlns:a16="http://schemas.microsoft.com/office/drawing/2014/main" id="{044807E2-43A1-7CF5-19C0-FBCFA6E36501}"/>
              </a:ext>
            </a:extLst>
          </p:cNvPr>
          <p:cNvSpPr>
            <a:spLocks noGrp="1"/>
          </p:cNvSpPr>
          <p:nvPr>
            <p:ph type="sldNum" sz="quarter" idx="12"/>
          </p:nvPr>
        </p:nvSpPr>
        <p:spPr>
          <a:xfrm>
            <a:off x="9165629" y="6288072"/>
            <a:ext cx="2743200" cy="365125"/>
          </a:xfrm>
        </p:spPr>
        <p:txBody>
          <a:bodyPr/>
          <a:lstStyle/>
          <a:p>
            <a:fld id="{A6DAA19E-CE74-4DAC-B7DB-168B59DC7E00}" type="slidenum">
              <a:rPr lang="en-US" sz="2400" smtClean="0"/>
              <a:t>10</a:t>
            </a:fld>
            <a:endParaRPr lang="en-US" sz="2400"/>
          </a:p>
        </p:txBody>
      </p:sp>
    </p:spTree>
    <p:extLst>
      <p:ext uri="{BB962C8B-B14F-4D97-AF65-F5344CB8AC3E}">
        <p14:creationId xmlns:p14="http://schemas.microsoft.com/office/powerpoint/2010/main" val="188348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0DD040-EE13-426E-2C70-3F1B0A88172A}"/>
              </a:ext>
            </a:extLst>
          </p:cNvPr>
          <p:cNvSpPr txBox="1">
            <a:spLocks/>
          </p:cNvSpPr>
          <p:nvPr/>
        </p:nvSpPr>
        <p:spPr>
          <a:xfrm>
            <a:off x="306333" y="16782"/>
            <a:ext cx="10250831" cy="1325563"/>
          </a:xfrm>
          <a:prstGeom prst="rect">
            <a:avLst/>
          </a:prstGeom>
          <a:solidFill>
            <a:schemeClr val="tx1">
              <a:lumMod val="75000"/>
              <a:lumOff val="25000"/>
            </a:schemeClr>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cs typeface="Calibri Light"/>
              </a:rPr>
              <a:t>Beam monitor must deal with </a:t>
            </a:r>
            <a:r>
              <a:rPr lang="en-US" sz="4000" b="1" dirty="0">
                <a:solidFill>
                  <a:schemeClr val="bg1"/>
                </a:solidFill>
                <a:effectLst>
                  <a:outerShdw blurRad="38100" dist="38100" dir="2700000" algn="tl">
                    <a:srgbClr val="000000">
                      <a:alpha val="43137"/>
                    </a:srgbClr>
                  </a:outerShdw>
                </a:effectLst>
                <a:cs typeface="Calibri Light"/>
                <a:sym typeface="Wingdings" panose="05000000000000000000" pitchFamily="2" charset="2"/>
              </a:rPr>
              <a:t>different</a:t>
            </a:r>
            <a:r>
              <a:rPr lang="en-US" sz="4000" b="1" dirty="0">
                <a:solidFill>
                  <a:schemeClr val="bg1"/>
                </a:solidFill>
                <a:effectLst>
                  <a:outerShdw blurRad="38100" dist="38100" dir="2700000" algn="tl">
                    <a:srgbClr val="000000">
                      <a:alpha val="43137"/>
                    </a:srgbClr>
                  </a:outerShdw>
                </a:effectLst>
                <a:cs typeface="Calibri Light"/>
              </a:rPr>
              <a:t> beam temporal structures</a:t>
            </a:r>
            <a:endParaRPr lang="en-US" sz="4000" b="1" dirty="0">
              <a:solidFill>
                <a:schemeClr val="bg1"/>
              </a:solidFill>
              <a:effectLst>
                <a:outerShdw blurRad="38100" dist="38100" dir="2700000" algn="tl">
                  <a:srgbClr val="000000">
                    <a:alpha val="43137"/>
                  </a:srgbClr>
                </a:outerShdw>
              </a:effectLst>
            </a:endParaRPr>
          </a:p>
        </p:txBody>
      </p:sp>
      <p:sp>
        <p:nvSpPr>
          <p:cNvPr id="5" name="Title 1">
            <a:extLst>
              <a:ext uri="{FF2B5EF4-FFF2-40B4-BE49-F238E27FC236}">
                <a16:creationId xmlns:a16="http://schemas.microsoft.com/office/drawing/2014/main" id="{F76CC5AA-97A6-6DF7-AE7C-9A9104D53800}"/>
              </a:ext>
            </a:extLst>
          </p:cNvPr>
          <p:cNvSpPr txBox="1">
            <a:spLocks/>
          </p:cNvSpPr>
          <p:nvPr/>
        </p:nvSpPr>
        <p:spPr>
          <a:xfrm>
            <a:off x="6965420" y="1297786"/>
            <a:ext cx="5529180" cy="53682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cs typeface="Calibri Light"/>
              </a:rPr>
              <a:t>Synchrotron </a:t>
            </a:r>
          </a:p>
        </p:txBody>
      </p:sp>
      <p:pic>
        <p:nvPicPr>
          <p:cNvPr id="7" name="Picture 6" descr="A diagram of a machine&#10;&#10;Description automatically generated">
            <a:extLst>
              <a:ext uri="{FF2B5EF4-FFF2-40B4-BE49-F238E27FC236}">
                <a16:creationId xmlns:a16="http://schemas.microsoft.com/office/drawing/2014/main" id="{ED85A71B-4BA3-76C0-9AA2-3954CDA18E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675"/>
          <a:stretch/>
        </p:blipFill>
        <p:spPr>
          <a:xfrm>
            <a:off x="455750" y="1602560"/>
            <a:ext cx="4128212" cy="2346256"/>
          </a:xfrm>
          <a:prstGeom prst="rect">
            <a:avLst/>
          </a:prstGeom>
        </p:spPr>
      </p:pic>
      <p:pic>
        <p:nvPicPr>
          <p:cNvPr id="9" name="Immagine 71" descr="A green and white logo&#10;&#10;Description automatically generated">
            <a:extLst>
              <a:ext uri="{FF2B5EF4-FFF2-40B4-BE49-F238E27FC236}">
                <a16:creationId xmlns:a16="http://schemas.microsoft.com/office/drawing/2014/main" id="{9557B9F9-00C9-7AA6-5C6E-3147D2F3FAB1}"/>
              </a:ext>
            </a:extLst>
          </p:cNvPr>
          <p:cNvPicPr/>
          <p:nvPr/>
        </p:nvPicPr>
        <p:blipFill>
          <a:blip r:embed="rId3"/>
          <a:stretch/>
        </p:blipFill>
        <p:spPr>
          <a:xfrm>
            <a:off x="306333" y="1772467"/>
            <a:ext cx="505511" cy="549484"/>
          </a:xfrm>
          <a:prstGeom prst="rect">
            <a:avLst/>
          </a:prstGeom>
          <a:ln>
            <a:noFill/>
          </a:ln>
        </p:spPr>
      </p:pic>
      <p:sp>
        <p:nvSpPr>
          <p:cNvPr id="11" name="TextBox 10">
            <a:extLst>
              <a:ext uri="{FF2B5EF4-FFF2-40B4-BE49-F238E27FC236}">
                <a16:creationId xmlns:a16="http://schemas.microsoft.com/office/drawing/2014/main" id="{66F32948-A1FA-C4A2-DF96-3CCB3DA00705}"/>
              </a:ext>
            </a:extLst>
          </p:cNvPr>
          <p:cNvSpPr txBox="1"/>
          <p:nvPr/>
        </p:nvSpPr>
        <p:spPr>
          <a:xfrm>
            <a:off x="204150" y="3736821"/>
            <a:ext cx="6103445" cy="1323439"/>
          </a:xfrm>
          <a:prstGeom prst="rect">
            <a:avLst/>
          </a:prstGeom>
          <a:noFill/>
        </p:spPr>
        <p:txBody>
          <a:bodyPr wrap="square" lIns="91440" tIns="45720" rIns="91440" bIns="45720" rtlCol="0" anchor="t">
            <a:spAutoFit/>
          </a:bodyPr>
          <a:lstStyle/>
          <a:p>
            <a:r>
              <a:rPr lang="fr-CH" sz="2000" dirty="0">
                <a:solidFill>
                  <a:srgbClr val="000000"/>
                </a:solidFill>
              </a:rPr>
              <a:t>The cyclotron </a:t>
            </a:r>
            <a:r>
              <a:rPr lang="fr-CH" sz="2000" dirty="0" err="1">
                <a:solidFill>
                  <a:srgbClr val="000000"/>
                </a:solidFill>
              </a:rPr>
              <a:t>provides</a:t>
            </a:r>
            <a:r>
              <a:rPr lang="fr-CH" sz="2000" dirty="0">
                <a:solidFill>
                  <a:srgbClr val="000000"/>
                </a:solidFill>
              </a:rPr>
              <a:t> proton </a:t>
            </a:r>
            <a:r>
              <a:rPr lang="fr-CH" sz="2000" dirty="0" err="1">
                <a:solidFill>
                  <a:srgbClr val="000000"/>
                </a:solidFill>
              </a:rPr>
              <a:t>therapy</a:t>
            </a:r>
            <a:r>
              <a:rPr lang="fr-CH" sz="2000" dirty="0">
                <a:solidFill>
                  <a:srgbClr val="000000"/>
                </a:solidFill>
              </a:rPr>
              <a:t> </a:t>
            </a:r>
            <a:r>
              <a:rPr lang="fr-CH" sz="2000" dirty="0" err="1">
                <a:solidFill>
                  <a:srgbClr val="000000"/>
                </a:solidFill>
              </a:rPr>
              <a:t>reliably</a:t>
            </a:r>
            <a:r>
              <a:rPr lang="fr-CH" sz="2000" dirty="0">
                <a:solidFill>
                  <a:srgbClr val="000000"/>
                </a:solidFill>
              </a:rPr>
              <a:t> and at </a:t>
            </a:r>
            <a:r>
              <a:rPr lang="fr-CH" sz="2000" dirty="0" err="1">
                <a:solidFill>
                  <a:srgbClr val="000000"/>
                </a:solidFill>
              </a:rPr>
              <a:t>low</a:t>
            </a:r>
            <a:r>
              <a:rPr lang="fr-CH" sz="2000" dirty="0">
                <a:solidFill>
                  <a:srgbClr val="000000"/>
                </a:solidFill>
              </a:rPr>
              <a:t> </a:t>
            </a:r>
            <a:r>
              <a:rPr lang="fr-CH" sz="2000" dirty="0" err="1">
                <a:solidFill>
                  <a:srgbClr val="000000"/>
                </a:solidFill>
              </a:rPr>
              <a:t>cost</a:t>
            </a:r>
            <a:r>
              <a:rPr lang="fr-CH" sz="2000" dirty="0">
                <a:solidFill>
                  <a:srgbClr val="000000"/>
                </a:solidFill>
              </a:rPr>
              <a:t> (main </a:t>
            </a:r>
            <a:r>
              <a:rPr lang="fr-CH" sz="2000" dirty="0" err="1">
                <a:solidFill>
                  <a:srgbClr val="000000"/>
                </a:solidFill>
              </a:rPr>
              <a:t>vendors</a:t>
            </a:r>
            <a:r>
              <a:rPr lang="fr-CH" sz="2000" dirty="0">
                <a:solidFill>
                  <a:srgbClr val="000000"/>
                </a:solidFill>
              </a:rPr>
              <a:t> on the </a:t>
            </a:r>
            <a:r>
              <a:rPr lang="fr-CH" sz="2000" dirty="0" err="1">
                <a:solidFill>
                  <a:srgbClr val="000000"/>
                </a:solidFill>
              </a:rPr>
              <a:t>market</a:t>
            </a:r>
            <a:r>
              <a:rPr lang="fr-CH" sz="2000" dirty="0">
                <a:solidFill>
                  <a:srgbClr val="000000"/>
                </a:solidFill>
              </a:rPr>
              <a:t>: IBA, </a:t>
            </a:r>
            <a:r>
              <a:rPr lang="fr-CH" sz="2000" dirty="0" err="1">
                <a:solidFill>
                  <a:srgbClr val="000000"/>
                </a:solidFill>
              </a:rPr>
              <a:t>Varian</a:t>
            </a:r>
            <a:r>
              <a:rPr lang="fr-CH" sz="2000" dirty="0">
                <a:solidFill>
                  <a:srgbClr val="000000"/>
                </a:solidFill>
              </a:rPr>
              <a:t>, </a:t>
            </a:r>
            <a:r>
              <a:rPr lang="fr-CH" sz="2000" dirty="0" err="1">
                <a:solidFill>
                  <a:srgbClr val="000000"/>
                </a:solidFill>
              </a:rPr>
              <a:t>Mevion</a:t>
            </a:r>
            <a:r>
              <a:rPr lang="fr-CH" sz="2000" dirty="0">
                <a:solidFill>
                  <a:srgbClr val="000000"/>
                </a:solidFill>
              </a:rPr>
              <a:t>, Hitachi). </a:t>
            </a:r>
            <a:endParaRPr lang="en-US" dirty="0"/>
          </a:p>
          <a:p>
            <a:r>
              <a:rPr lang="fr-CH" sz="2000" dirty="0">
                <a:solidFill>
                  <a:srgbClr val="000000"/>
                </a:solidFill>
              </a:rPr>
              <a:t>Energy modulation </a:t>
            </a:r>
            <a:r>
              <a:rPr lang="fr-CH" sz="2000" dirty="0" err="1">
                <a:solidFill>
                  <a:srgbClr val="000000"/>
                </a:solidFill>
              </a:rPr>
              <a:t>with</a:t>
            </a:r>
            <a:r>
              <a:rPr lang="fr-CH" sz="2000" dirty="0">
                <a:solidFill>
                  <a:srgbClr val="000000"/>
                </a:solidFill>
              </a:rPr>
              <a:t> </a:t>
            </a:r>
            <a:r>
              <a:rPr lang="fr-CH" sz="2000" dirty="0" err="1">
                <a:solidFill>
                  <a:srgbClr val="000000"/>
                </a:solidFill>
              </a:rPr>
              <a:t>degraders</a:t>
            </a:r>
            <a:r>
              <a:rPr lang="fr-CH" sz="2000" dirty="0">
                <a:solidFill>
                  <a:srgbClr val="000000"/>
                </a:solidFill>
              </a:rPr>
              <a:t>.</a:t>
            </a:r>
            <a:endParaRPr lang="fr-CH" sz="2000" dirty="0">
              <a:solidFill>
                <a:srgbClr val="000000"/>
              </a:solidFill>
              <a:cs typeface="Calibri" panose="020F0502020204030204"/>
            </a:endParaRPr>
          </a:p>
        </p:txBody>
      </p:sp>
      <p:pic>
        <p:nvPicPr>
          <p:cNvPr id="13" name="Shape 601">
            <a:extLst>
              <a:ext uri="{FF2B5EF4-FFF2-40B4-BE49-F238E27FC236}">
                <a16:creationId xmlns:a16="http://schemas.microsoft.com/office/drawing/2014/main" id="{A95DC41B-3176-6D9F-5DCE-78480C30E793}"/>
              </a:ext>
            </a:extLst>
          </p:cNvPr>
          <p:cNvPicPr/>
          <p:nvPr/>
        </p:nvPicPr>
        <p:blipFill>
          <a:blip r:embed="rId4"/>
          <a:stretch/>
        </p:blipFill>
        <p:spPr>
          <a:xfrm>
            <a:off x="7013282" y="1768099"/>
            <a:ext cx="5073334" cy="2294039"/>
          </a:xfrm>
          <a:prstGeom prst="rect">
            <a:avLst/>
          </a:prstGeom>
          <a:ln>
            <a:noFill/>
          </a:ln>
        </p:spPr>
      </p:pic>
      <p:sp>
        <p:nvSpPr>
          <p:cNvPr id="14" name="TextBox 13">
            <a:extLst>
              <a:ext uri="{FF2B5EF4-FFF2-40B4-BE49-F238E27FC236}">
                <a16:creationId xmlns:a16="http://schemas.microsoft.com/office/drawing/2014/main" id="{4051739E-225E-0016-7D94-2F8500F3B8EE}"/>
              </a:ext>
            </a:extLst>
          </p:cNvPr>
          <p:cNvSpPr txBox="1"/>
          <p:nvPr/>
        </p:nvSpPr>
        <p:spPr>
          <a:xfrm>
            <a:off x="7016691" y="4071946"/>
            <a:ext cx="5073334" cy="1015663"/>
          </a:xfrm>
          <a:prstGeom prst="rect">
            <a:avLst/>
          </a:prstGeom>
          <a:noFill/>
        </p:spPr>
        <p:txBody>
          <a:bodyPr wrap="square" lIns="91440" tIns="45720" rIns="91440" bIns="45720" rtlCol="0" anchor="t">
            <a:spAutoFit/>
          </a:bodyPr>
          <a:lstStyle/>
          <a:p>
            <a:r>
              <a:rPr lang="fr-CH" sz="2000" dirty="0">
                <a:cs typeface="Calibri"/>
              </a:rPr>
              <a:t>Multi-ion </a:t>
            </a:r>
            <a:r>
              <a:rPr lang="fr-CH" sz="2000" dirty="0" err="1">
                <a:cs typeface="Calibri"/>
              </a:rPr>
              <a:t>accelerator</a:t>
            </a:r>
            <a:r>
              <a:rPr lang="fr-CH" sz="2000" dirty="0">
                <a:cs typeface="Calibri"/>
              </a:rPr>
              <a:t> (more flexible </a:t>
            </a:r>
            <a:r>
              <a:rPr lang="fr-CH" sz="2000" dirty="0" err="1">
                <a:cs typeface="Calibri"/>
              </a:rPr>
              <a:t>than</a:t>
            </a:r>
            <a:r>
              <a:rPr lang="fr-CH" sz="2000" dirty="0">
                <a:cs typeface="Calibri"/>
              </a:rPr>
              <a:t> cyclotrons).</a:t>
            </a:r>
          </a:p>
          <a:p>
            <a:r>
              <a:rPr lang="fr-CH" sz="2000" dirty="0">
                <a:cs typeface="Calibri"/>
              </a:rPr>
              <a:t>Beam </a:t>
            </a:r>
            <a:r>
              <a:rPr lang="fr-CH" sz="2000" dirty="0" err="1">
                <a:cs typeface="Calibri"/>
              </a:rPr>
              <a:t>delivered</a:t>
            </a:r>
            <a:r>
              <a:rPr lang="fr-CH" sz="2000" dirty="0">
                <a:cs typeface="Calibri"/>
              </a:rPr>
              <a:t> in </a:t>
            </a:r>
            <a:r>
              <a:rPr lang="fr-CH" sz="2000" dirty="0" err="1">
                <a:cs typeface="Calibri"/>
              </a:rPr>
              <a:t>spills</a:t>
            </a:r>
            <a:endParaRPr lang="fr-CH" sz="2000" dirty="0">
              <a:cs typeface="Calibri"/>
            </a:endParaRPr>
          </a:p>
        </p:txBody>
      </p:sp>
      <p:pic>
        <p:nvPicPr>
          <p:cNvPr id="15" name="Immagine 3">
            <a:extLst>
              <a:ext uri="{FF2B5EF4-FFF2-40B4-BE49-F238E27FC236}">
                <a16:creationId xmlns:a16="http://schemas.microsoft.com/office/drawing/2014/main" id="{2A22972E-09A4-67E3-7A28-31901A04F50B}"/>
              </a:ext>
            </a:extLst>
          </p:cNvPr>
          <p:cNvPicPr>
            <a:picLocks noChangeAspect="1"/>
          </p:cNvPicPr>
          <p:nvPr/>
        </p:nvPicPr>
        <p:blipFill rotWithShape="1">
          <a:blip r:embed="rId5"/>
          <a:srcRect t="12920" r="2401" b="60662"/>
          <a:stretch/>
        </p:blipFill>
        <p:spPr>
          <a:xfrm>
            <a:off x="1976648" y="5000166"/>
            <a:ext cx="8215039" cy="1325563"/>
          </a:xfrm>
          <a:prstGeom prst="rect">
            <a:avLst/>
          </a:prstGeom>
        </p:spPr>
      </p:pic>
      <p:sp>
        <p:nvSpPr>
          <p:cNvPr id="16" name="Rectangle 15">
            <a:extLst>
              <a:ext uri="{FF2B5EF4-FFF2-40B4-BE49-F238E27FC236}">
                <a16:creationId xmlns:a16="http://schemas.microsoft.com/office/drawing/2014/main" id="{0611809B-00EC-C6E5-90EA-EC8FE4CEC639}"/>
              </a:ext>
            </a:extLst>
          </p:cNvPr>
          <p:cNvSpPr/>
          <p:nvPr/>
        </p:nvSpPr>
        <p:spPr>
          <a:xfrm>
            <a:off x="1909283" y="4985196"/>
            <a:ext cx="514171" cy="4623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D5D807-8647-4E83-46E9-FD67B7C1E138}"/>
              </a:ext>
            </a:extLst>
          </p:cNvPr>
          <p:cNvSpPr/>
          <p:nvPr/>
        </p:nvSpPr>
        <p:spPr>
          <a:xfrm>
            <a:off x="6307595" y="4910185"/>
            <a:ext cx="514171" cy="4623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82301F-153F-7401-E9F3-6028CFAF9491}"/>
              </a:ext>
            </a:extLst>
          </p:cNvPr>
          <p:cNvSpPr/>
          <p:nvPr/>
        </p:nvSpPr>
        <p:spPr>
          <a:xfrm>
            <a:off x="7361530" y="5177720"/>
            <a:ext cx="1508150" cy="8347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7CCCCBB-C388-943F-106C-C2AB1FB1AECD}"/>
              </a:ext>
            </a:extLst>
          </p:cNvPr>
          <p:cNvSpPr txBox="1"/>
          <p:nvPr/>
        </p:nvSpPr>
        <p:spPr>
          <a:xfrm>
            <a:off x="7234717" y="5266546"/>
            <a:ext cx="918683" cy="369332"/>
          </a:xfrm>
          <a:prstGeom prst="rect">
            <a:avLst/>
          </a:prstGeom>
          <a:noFill/>
        </p:spPr>
        <p:txBody>
          <a:bodyPr wrap="square">
            <a:spAutoFit/>
          </a:bodyPr>
          <a:lstStyle/>
          <a:p>
            <a:r>
              <a:rPr lang="fr-CH" dirty="0">
                <a:cs typeface="Calibri"/>
              </a:rPr>
              <a:t>1 s</a:t>
            </a:r>
            <a:endParaRPr lang="en-US" dirty="0"/>
          </a:p>
        </p:txBody>
      </p:sp>
      <p:sp>
        <p:nvSpPr>
          <p:cNvPr id="21" name="TextBox 20">
            <a:extLst>
              <a:ext uri="{FF2B5EF4-FFF2-40B4-BE49-F238E27FC236}">
                <a16:creationId xmlns:a16="http://schemas.microsoft.com/office/drawing/2014/main" id="{6C327B15-F09B-E2DB-526B-46EAC8487492}"/>
              </a:ext>
            </a:extLst>
          </p:cNvPr>
          <p:cNvSpPr txBox="1"/>
          <p:nvPr/>
        </p:nvSpPr>
        <p:spPr>
          <a:xfrm>
            <a:off x="7813837" y="5737706"/>
            <a:ext cx="918683" cy="369332"/>
          </a:xfrm>
          <a:prstGeom prst="rect">
            <a:avLst/>
          </a:prstGeom>
          <a:noFill/>
        </p:spPr>
        <p:txBody>
          <a:bodyPr wrap="square">
            <a:spAutoFit/>
          </a:bodyPr>
          <a:lstStyle/>
          <a:p>
            <a:r>
              <a:rPr lang="fr-CH" dirty="0">
                <a:cs typeface="Calibri"/>
              </a:rPr>
              <a:t>3-5 s</a:t>
            </a:r>
            <a:endParaRPr lang="en-US" dirty="0"/>
          </a:p>
        </p:txBody>
      </p:sp>
      <p:sp>
        <p:nvSpPr>
          <p:cNvPr id="3" name="Title 1">
            <a:extLst>
              <a:ext uri="{FF2B5EF4-FFF2-40B4-BE49-F238E27FC236}">
                <a16:creationId xmlns:a16="http://schemas.microsoft.com/office/drawing/2014/main" id="{864B54BB-3D35-8578-1373-3F8E77C9A244}"/>
              </a:ext>
            </a:extLst>
          </p:cNvPr>
          <p:cNvSpPr txBox="1">
            <a:spLocks/>
          </p:cNvSpPr>
          <p:nvPr/>
        </p:nvSpPr>
        <p:spPr>
          <a:xfrm>
            <a:off x="262553" y="1253226"/>
            <a:ext cx="5529180" cy="53682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cs typeface="Calibri Light"/>
              </a:rPr>
              <a:t>Cyclotron</a:t>
            </a:r>
            <a:r>
              <a:rPr lang="en-US" dirty="0">
                <a:cs typeface="Calibri Light"/>
              </a:rPr>
              <a:t> </a:t>
            </a:r>
          </a:p>
        </p:txBody>
      </p:sp>
      <p:pic>
        <p:nvPicPr>
          <p:cNvPr id="6" name="Immagine 5">
            <a:extLst>
              <a:ext uri="{FF2B5EF4-FFF2-40B4-BE49-F238E27FC236}">
                <a16:creationId xmlns:a16="http://schemas.microsoft.com/office/drawing/2014/main" id="{1B256135-6FA7-D98E-21B9-ED5F9E8BDEF4}"/>
              </a:ext>
            </a:extLst>
          </p:cNvPr>
          <p:cNvPicPr>
            <a:picLocks noChangeAspect="1"/>
          </p:cNvPicPr>
          <p:nvPr/>
        </p:nvPicPr>
        <p:blipFill>
          <a:blip r:embed="rId6"/>
          <a:stretch>
            <a:fillRect/>
          </a:stretch>
        </p:blipFill>
        <p:spPr>
          <a:xfrm>
            <a:off x="10619969" y="113318"/>
            <a:ext cx="1288860" cy="1329040"/>
          </a:xfrm>
          <a:prstGeom prst="rect">
            <a:avLst/>
          </a:prstGeom>
          <a:ln>
            <a:noFill/>
          </a:ln>
          <a:effectLst>
            <a:softEdge rad="112500"/>
          </a:effectLst>
        </p:spPr>
      </p:pic>
      <p:sp>
        <p:nvSpPr>
          <p:cNvPr id="8" name="Sottotitolo 2">
            <a:extLst>
              <a:ext uri="{FF2B5EF4-FFF2-40B4-BE49-F238E27FC236}">
                <a16:creationId xmlns:a16="http://schemas.microsoft.com/office/drawing/2014/main" id="{F438C17A-48A6-ADA0-B15D-18F242CDCA39}"/>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9" name="Connettore diritto 18">
            <a:extLst>
              <a:ext uri="{FF2B5EF4-FFF2-40B4-BE49-F238E27FC236}">
                <a16:creationId xmlns:a16="http://schemas.microsoft.com/office/drawing/2014/main" id="{6F30F2F4-CA33-DB3F-FC1A-3C128C64FA89}"/>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3" name="Slide Number Placeholder 3">
            <a:extLst>
              <a:ext uri="{FF2B5EF4-FFF2-40B4-BE49-F238E27FC236}">
                <a16:creationId xmlns:a16="http://schemas.microsoft.com/office/drawing/2014/main" id="{188AB45B-7F3E-3BA1-892B-17E7B2B3E95E}"/>
              </a:ext>
            </a:extLst>
          </p:cNvPr>
          <p:cNvSpPr txBox="1">
            <a:spLocks/>
          </p:cNvSpPr>
          <p:nvPr/>
        </p:nvSpPr>
        <p:spPr>
          <a:xfrm>
            <a:off x="8887691" y="624840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11</a:t>
            </a:fld>
            <a:endParaRPr lang="en-US" sz="2400"/>
          </a:p>
        </p:txBody>
      </p:sp>
      <p:cxnSp>
        <p:nvCxnSpPr>
          <p:cNvPr id="25" name="Connettore 2 24">
            <a:extLst>
              <a:ext uri="{FF2B5EF4-FFF2-40B4-BE49-F238E27FC236}">
                <a16:creationId xmlns:a16="http://schemas.microsoft.com/office/drawing/2014/main" id="{6DBAE7B7-88F0-B412-E0EC-855E465E5C32}"/>
              </a:ext>
            </a:extLst>
          </p:cNvPr>
          <p:cNvCxnSpPr>
            <a:cxnSpLocks/>
          </p:cNvCxnSpPr>
          <p:nvPr/>
        </p:nvCxnSpPr>
        <p:spPr>
          <a:xfrm flipV="1">
            <a:off x="1878370" y="6336262"/>
            <a:ext cx="4043956" cy="70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a16="http://schemas.microsoft.com/office/drawing/2014/main" id="{F39AE323-617F-A75C-85CD-5D287A279B12}"/>
              </a:ext>
            </a:extLst>
          </p:cNvPr>
          <p:cNvCxnSpPr/>
          <p:nvPr/>
        </p:nvCxnSpPr>
        <p:spPr>
          <a:xfrm flipV="1">
            <a:off x="2344377" y="5239692"/>
            <a:ext cx="3627783" cy="11346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nettore 2 30">
            <a:extLst>
              <a:ext uri="{FF2B5EF4-FFF2-40B4-BE49-F238E27FC236}">
                <a16:creationId xmlns:a16="http://schemas.microsoft.com/office/drawing/2014/main" id="{4B5BD24C-DD58-68B2-41CE-9C2823A88919}"/>
              </a:ext>
            </a:extLst>
          </p:cNvPr>
          <p:cNvCxnSpPr>
            <a:cxnSpLocks/>
          </p:cNvCxnSpPr>
          <p:nvPr/>
        </p:nvCxnSpPr>
        <p:spPr>
          <a:xfrm flipH="1" flipV="1">
            <a:off x="1975390" y="5068927"/>
            <a:ext cx="20896" cy="1368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CasellaDiTesto 35">
            <a:extLst>
              <a:ext uri="{FF2B5EF4-FFF2-40B4-BE49-F238E27FC236}">
                <a16:creationId xmlns:a16="http://schemas.microsoft.com/office/drawing/2014/main" id="{7BB1B055-BA5E-C094-F758-775D7AA4D941}"/>
              </a:ext>
            </a:extLst>
          </p:cNvPr>
          <p:cNvSpPr txBox="1"/>
          <p:nvPr/>
        </p:nvSpPr>
        <p:spPr>
          <a:xfrm>
            <a:off x="24977" y="5649166"/>
            <a:ext cx="1813253" cy="584775"/>
          </a:xfrm>
          <a:prstGeom prst="rect">
            <a:avLst/>
          </a:prstGeom>
          <a:noFill/>
        </p:spPr>
        <p:txBody>
          <a:bodyPr wrap="none" rtlCol="0">
            <a:spAutoFit/>
          </a:bodyPr>
          <a:lstStyle/>
          <a:p>
            <a:pPr algn="r"/>
            <a:r>
              <a:rPr lang="it-IT" sz="1600" b="1" i="1" dirty="0" err="1">
                <a:solidFill>
                  <a:srgbClr val="002060"/>
                </a:solidFill>
              </a:rPr>
              <a:t>Beam</a:t>
            </a:r>
            <a:r>
              <a:rPr lang="it-IT" sz="1600" b="1" i="1" dirty="0">
                <a:solidFill>
                  <a:srgbClr val="002060"/>
                </a:solidFill>
              </a:rPr>
              <a:t> monitor </a:t>
            </a:r>
          </a:p>
          <a:p>
            <a:pPr algn="r"/>
            <a:r>
              <a:rPr lang="it-IT" sz="1600" b="1" i="1" dirty="0" err="1">
                <a:solidFill>
                  <a:srgbClr val="002060"/>
                </a:solidFill>
              </a:rPr>
              <a:t>integrated</a:t>
            </a:r>
            <a:r>
              <a:rPr lang="it-IT" sz="1600" b="1" i="1" dirty="0">
                <a:solidFill>
                  <a:srgbClr val="002060"/>
                </a:solidFill>
              </a:rPr>
              <a:t> </a:t>
            </a:r>
            <a:r>
              <a:rPr lang="it-IT" sz="1600" b="1" i="1" dirty="0" err="1">
                <a:solidFill>
                  <a:srgbClr val="002060"/>
                </a:solidFill>
              </a:rPr>
              <a:t>charge</a:t>
            </a:r>
            <a:endParaRPr lang="it-IT" sz="1600" b="1" i="1" dirty="0">
              <a:solidFill>
                <a:srgbClr val="002060"/>
              </a:solidFill>
            </a:endParaRPr>
          </a:p>
        </p:txBody>
      </p:sp>
    </p:spTree>
    <p:extLst>
      <p:ext uri="{BB962C8B-B14F-4D97-AF65-F5344CB8AC3E}">
        <p14:creationId xmlns:p14="http://schemas.microsoft.com/office/powerpoint/2010/main" val="171967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88928" y="6392665"/>
            <a:ext cx="2743200" cy="365125"/>
          </a:xfrm>
        </p:spPr>
        <p:txBody>
          <a:bodyPr/>
          <a:lstStyle/>
          <a:p>
            <a:fld id="{D996A432-8E0A-4F1C-ACA5-87B73299565B}" type="slidenum">
              <a:rPr lang="en-GB" smtClean="0"/>
              <a:pPr/>
              <a:t>12</a:t>
            </a:fld>
            <a:endParaRPr lang="en-GB" dirty="0"/>
          </a:p>
        </p:txBody>
      </p:sp>
      <p:sp>
        <p:nvSpPr>
          <p:cNvPr id="46" name="Text Box 47"/>
          <p:cNvSpPr txBox="1">
            <a:spLocks noChangeArrowheads="1"/>
          </p:cNvSpPr>
          <p:nvPr/>
        </p:nvSpPr>
        <p:spPr bwMode="auto">
          <a:xfrm>
            <a:off x="10327373" y="3382295"/>
            <a:ext cx="1334789"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2000" dirty="0"/>
              <a:t>Gas used:</a:t>
            </a:r>
          </a:p>
          <a:p>
            <a:pPr marL="342900" indent="-342900" algn="l" eaLnBrk="0" hangingPunct="0">
              <a:buFont typeface="Arial" panose="020B0604020202020204" pitchFamily="34" charset="0"/>
              <a:buChar char="•"/>
            </a:pPr>
            <a:r>
              <a:rPr lang="en-US" altLang="en-US" sz="2000" dirty="0"/>
              <a:t>Air </a:t>
            </a:r>
          </a:p>
          <a:p>
            <a:pPr marL="342900" indent="-342900" algn="l" eaLnBrk="0" hangingPunct="0">
              <a:buFont typeface="Arial" panose="020B0604020202020204" pitchFamily="34" charset="0"/>
              <a:buChar char="•"/>
            </a:pPr>
            <a:r>
              <a:rPr lang="en-US" altLang="en-US" sz="2000" dirty="0"/>
              <a:t>N</a:t>
            </a:r>
            <a:r>
              <a:rPr lang="en-US" altLang="en-US" sz="2000" baseline="-25000" dirty="0"/>
              <a:t>2,</a:t>
            </a:r>
          </a:p>
          <a:p>
            <a:pPr marL="342900" indent="-342900" algn="l" eaLnBrk="0" hangingPunct="0">
              <a:buFont typeface="Arial" panose="020B0604020202020204" pitchFamily="34" charset="0"/>
              <a:buChar char="•"/>
            </a:pPr>
            <a:r>
              <a:rPr lang="en-US" altLang="en-US" sz="2000" dirty="0"/>
              <a:t>Ar-CO</a:t>
            </a:r>
            <a:r>
              <a:rPr lang="en-US" altLang="en-US" sz="2000" baseline="-25000" dirty="0"/>
              <a:t>2 </a:t>
            </a:r>
          </a:p>
        </p:txBody>
      </p:sp>
      <p:sp>
        <p:nvSpPr>
          <p:cNvPr id="75" name="Rettangolo 74"/>
          <p:cNvSpPr/>
          <p:nvPr/>
        </p:nvSpPr>
        <p:spPr>
          <a:xfrm>
            <a:off x="10147141" y="5168389"/>
            <a:ext cx="1614545" cy="400110"/>
          </a:xfrm>
          <a:prstGeom prst="rect">
            <a:avLst/>
          </a:prstGeom>
        </p:spPr>
        <p:txBody>
          <a:bodyPr wrap="none">
            <a:spAutoFit/>
          </a:bodyPr>
          <a:lstStyle/>
          <a:p>
            <a:r>
              <a:rPr lang="en-GB" sz="2000" b="1" dirty="0">
                <a:latin typeface="Trebuchet MS" panose="020B0603020202020204" pitchFamily="34" charset="0"/>
                <a:ea typeface="Calibri" panose="020F0502020204030204" pitchFamily="34" charset="0"/>
              </a:rPr>
              <a:t>E = 1 kV/cm</a:t>
            </a:r>
            <a:endParaRPr lang="en-GB" sz="2000" b="1" dirty="0">
              <a:latin typeface="Trebuchet MS" panose="020B0603020202020204" pitchFamily="34" charset="0"/>
            </a:endParaRPr>
          </a:p>
        </p:txBody>
      </p:sp>
      <p:pic>
        <p:nvPicPr>
          <p:cNvPr id="77" name="Picture 21"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6266693" y="2715269"/>
            <a:ext cx="1515575" cy="327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Group 22"/>
          <p:cNvGrpSpPr>
            <a:grpSpLocks/>
          </p:cNvGrpSpPr>
          <p:nvPr/>
        </p:nvGrpSpPr>
        <p:grpSpPr bwMode="auto">
          <a:xfrm rot="21348646">
            <a:off x="6773931" y="2747708"/>
            <a:ext cx="1651267" cy="3148146"/>
            <a:chOff x="1292" y="2687"/>
            <a:chExt cx="952" cy="1633"/>
          </a:xfrm>
        </p:grpSpPr>
        <p:pic>
          <p:nvPicPr>
            <p:cNvPr id="79" name="Picture 23"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1292" y="2687"/>
              <a:ext cx="952"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Line 24"/>
            <p:cNvSpPr>
              <a:spLocks noChangeShapeType="1"/>
            </p:cNvSpPr>
            <p:nvPr/>
          </p:nvSpPr>
          <p:spPr bwMode="auto">
            <a:xfrm>
              <a:off x="1519" y="3339"/>
              <a:ext cx="0" cy="59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1" name="Line 25"/>
            <p:cNvSpPr>
              <a:spLocks noChangeShapeType="1"/>
            </p:cNvSpPr>
            <p:nvPr/>
          </p:nvSpPr>
          <p:spPr bwMode="auto">
            <a:xfrm>
              <a:off x="2018" y="3022"/>
              <a:ext cx="0" cy="59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2" name="Line 26"/>
            <p:cNvSpPr>
              <a:spLocks noChangeShapeType="1"/>
            </p:cNvSpPr>
            <p:nvPr/>
          </p:nvSpPr>
          <p:spPr bwMode="auto">
            <a:xfrm flipV="1">
              <a:off x="1519" y="3022"/>
              <a:ext cx="499" cy="31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3" name="Line 27"/>
            <p:cNvSpPr>
              <a:spLocks noChangeShapeType="1"/>
            </p:cNvSpPr>
            <p:nvPr/>
          </p:nvSpPr>
          <p:spPr bwMode="auto">
            <a:xfrm flipV="1">
              <a:off x="1519" y="3612"/>
              <a:ext cx="499" cy="31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grpSp>
      <p:pic>
        <p:nvPicPr>
          <p:cNvPr id="84" name="Picture 28"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7357272" y="2816823"/>
            <a:ext cx="1419484" cy="316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 name="Group 29"/>
          <p:cNvGrpSpPr>
            <a:grpSpLocks/>
          </p:cNvGrpSpPr>
          <p:nvPr/>
        </p:nvGrpSpPr>
        <p:grpSpPr bwMode="auto">
          <a:xfrm rot="21596274">
            <a:off x="7910533" y="2733996"/>
            <a:ext cx="1622750" cy="3227135"/>
            <a:chOff x="3050" y="2251"/>
            <a:chExt cx="952" cy="1633"/>
          </a:xfrm>
        </p:grpSpPr>
        <p:pic>
          <p:nvPicPr>
            <p:cNvPr id="86" name="Picture 30"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3050" y="2251"/>
              <a:ext cx="952"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Line 31"/>
            <p:cNvSpPr>
              <a:spLocks noChangeShapeType="1"/>
            </p:cNvSpPr>
            <p:nvPr/>
          </p:nvSpPr>
          <p:spPr bwMode="auto">
            <a:xfrm>
              <a:off x="3288" y="2840"/>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8" name="Line 32"/>
            <p:cNvSpPr>
              <a:spLocks noChangeShapeType="1"/>
            </p:cNvSpPr>
            <p:nvPr/>
          </p:nvSpPr>
          <p:spPr bwMode="auto">
            <a:xfrm>
              <a:off x="3379" y="2795"/>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9" name="Line 33"/>
            <p:cNvSpPr>
              <a:spLocks noChangeShapeType="1"/>
            </p:cNvSpPr>
            <p:nvPr/>
          </p:nvSpPr>
          <p:spPr bwMode="auto">
            <a:xfrm>
              <a:off x="3334" y="2795"/>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0" name="Line 34"/>
            <p:cNvSpPr>
              <a:spLocks noChangeShapeType="1"/>
            </p:cNvSpPr>
            <p:nvPr/>
          </p:nvSpPr>
          <p:spPr bwMode="auto">
            <a:xfrm>
              <a:off x="3424" y="2750"/>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1" name="Line 35"/>
            <p:cNvSpPr>
              <a:spLocks noChangeShapeType="1"/>
            </p:cNvSpPr>
            <p:nvPr/>
          </p:nvSpPr>
          <p:spPr bwMode="auto">
            <a:xfrm>
              <a:off x="3470" y="2704"/>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2" name="Line 36"/>
            <p:cNvSpPr>
              <a:spLocks noChangeShapeType="1"/>
            </p:cNvSpPr>
            <p:nvPr/>
          </p:nvSpPr>
          <p:spPr bwMode="auto">
            <a:xfrm>
              <a:off x="3515" y="2704"/>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3" name="Line 37"/>
            <p:cNvSpPr>
              <a:spLocks noChangeShapeType="1"/>
            </p:cNvSpPr>
            <p:nvPr/>
          </p:nvSpPr>
          <p:spPr bwMode="auto">
            <a:xfrm>
              <a:off x="3560" y="2659"/>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4" name="Line 38"/>
            <p:cNvSpPr>
              <a:spLocks noChangeShapeType="1"/>
            </p:cNvSpPr>
            <p:nvPr/>
          </p:nvSpPr>
          <p:spPr bwMode="auto">
            <a:xfrm>
              <a:off x="3606" y="2659"/>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5" name="Line 39"/>
            <p:cNvSpPr>
              <a:spLocks noChangeShapeType="1"/>
            </p:cNvSpPr>
            <p:nvPr/>
          </p:nvSpPr>
          <p:spPr bwMode="auto">
            <a:xfrm>
              <a:off x="3651" y="2614"/>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6" name="Line 40"/>
            <p:cNvSpPr>
              <a:spLocks noChangeShapeType="1"/>
            </p:cNvSpPr>
            <p:nvPr/>
          </p:nvSpPr>
          <p:spPr bwMode="auto">
            <a:xfrm>
              <a:off x="3696" y="2568"/>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7" name="Line 41"/>
            <p:cNvSpPr>
              <a:spLocks noChangeShapeType="1"/>
            </p:cNvSpPr>
            <p:nvPr/>
          </p:nvSpPr>
          <p:spPr bwMode="auto">
            <a:xfrm>
              <a:off x="3742" y="2523"/>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8" name="Line 42"/>
            <p:cNvSpPr>
              <a:spLocks noChangeShapeType="1"/>
            </p:cNvSpPr>
            <p:nvPr/>
          </p:nvSpPr>
          <p:spPr bwMode="auto">
            <a:xfrm>
              <a:off x="3787" y="2523"/>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grpSp>
      <p:pic>
        <p:nvPicPr>
          <p:cNvPr id="99" name="Picture 43"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rot="21596274">
            <a:off x="8488086" y="2842182"/>
            <a:ext cx="1412304" cy="312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 name="Group 44"/>
          <p:cNvGrpSpPr>
            <a:grpSpLocks/>
          </p:cNvGrpSpPr>
          <p:nvPr/>
        </p:nvGrpSpPr>
        <p:grpSpPr bwMode="auto">
          <a:xfrm rot="21596274">
            <a:off x="8928701" y="2803879"/>
            <a:ext cx="1504971" cy="3288106"/>
            <a:chOff x="4059" y="663"/>
            <a:chExt cx="952" cy="1633"/>
          </a:xfrm>
        </p:grpSpPr>
        <p:pic>
          <p:nvPicPr>
            <p:cNvPr id="101" name="Picture 45"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4059" y="663"/>
              <a:ext cx="952"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Line 46"/>
            <p:cNvSpPr>
              <a:spLocks noChangeShapeType="1"/>
            </p:cNvSpPr>
            <p:nvPr/>
          </p:nvSpPr>
          <p:spPr bwMode="auto">
            <a:xfrm flipV="1">
              <a:off x="4286" y="935"/>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3" name="Line 47"/>
            <p:cNvSpPr>
              <a:spLocks noChangeShapeType="1"/>
            </p:cNvSpPr>
            <p:nvPr/>
          </p:nvSpPr>
          <p:spPr bwMode="auto">
            <a:xfrm flipV="1">
              <a:off x="4286" y="981"/>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4" name="Line 48"/>
            <p:cNvSpPr>
              <a:spLocks noChangeShapeType="1"/>
            </p:cNvSpPr>
            <p:nvPr/>
          </p:nvSpPr>
          <p:spPr bwMode="auto">
            <a:xfrm flipV="1">
              <a:off x="4286" y="1026"/>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5" name="Line 49"/>
            <p:cNvSpPr>
              <a:spLocks noChangeShapeType="1"/>
            </p:cNvSpPr>
            <p:nvPr/>
          </p:nvSpPr>
          <p:spPr bwMode="auto">
            <a:xfrm flipV="1">
              <a:off x="4286" y="1071"/>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6" name="Line 50"/>
            <p:cNvSpPr>
              <a:spLocks noChangeShapeType="1"/>
            </p:cNvSpPr>
            <p:nvPr/>
          </p:nvSpPr>
          <p:spPr bwMode="auto">
            <a:xfrm flipV="1">
              <a:off x="4286" y="1117"/>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7" name="Line 51"/>
            <p:cNvSpPr>
              <a:spLocks noChangeShapeType="1"/>
            </p:cNvSpPr>
            <p:nvPr/>
          </p:nvSpPr>
          <p:spPr bwMode="auto">
            <a:xfrm flipV="1">
              <a:off x="4286" y="1162"/>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8" name="Line 52"/>
            <p:cNvSpPr>
              <a:spLocks noChangeShapeType="1"/>
            </p:cNvSpPr>
            <p:nvPr/>
          </p:nvSpPr>
          <p:spPr bwMode="auto">
            <a:xfrm flipV="1">
              <a:off x="4286" y="1207"/>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9" name="Line 53"/>
            <p:cNvSpPr>
              <a:spLocks noChangeShapeType="1"/>
            </p:cNvSpPr>
            <p:nvPr/>
          </p:nvSpPr>
          <p:spPr bwMode="auto">
            <a:xfrm flipV="1">
              <a:off x="4286" y="1253"/>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0" name="Line 54"/>
            <p:cNvSpPr>
              <a:spLocks noChangeShapeType="1"/>
            </p:cNvSpPr>
            <p:nvPr/>
          </p:nvSpPr>
          <p:spPr bwMode="auto">
            <a:xfrm flipV="1">
              <a:off x="4286" y="1298"/>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1" name="Line 55"/>
            <p:cNvSpPr>
              <a:spLocks noChangeShapeType="1"/>
            </p:cNvSpPr>
            <p:nvPr/>
          </p:nvSpPr>
          <p:spPr bwMode="auto">
            <a:xfrm flipV="1">
              <a:off x="4286" y="1343"/>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2" name="Line 56"/>
            <p:cNvSpPr>
              <a:spLocks noChangeShapeType="1"/>
            </p:cNvSpPr>
            <p:nvPr/>
          </p:nvSpPr>
          <p:spPr bwMode="auto">
            <a:xfrm flipV="1">
              <a:off x="4286" y="1389"/>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3" name="Line 57"/>
            <p:cNvSpPr>
              <a:spLocks noChangeShapeType="1"/>
            </p:cNvSpPr>
            <p:nvPr/>
          </p:nvSpPr>
          <p:spPr bwMode="auto">
            <a:xfrm flipV="1">
              <a:off x="4286" y="1434"/>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4" name="Line 58"/>
            <p:cNvSpPr>
              <a:spLocks noChangeShapeType="1"/>
            </p:cNvSpPr>
            <p:nvPr/>
          </p:nvSpPr>
          <p:spPr bwMode="auto">
            <a:xfrm flipV="1">
              <a:off x="4286" y="1479"/>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5" name="Line 59"/>
            <p:cNvSpPr>
              <a:spLocks noChangeShapeType="1"/>
            </p:cNvSpPr>
            <p:nvPr/>
          </p:nvSpPr>
          <p:spPr bwMode="auto">
            <a:xfrm flipV="1">
              <a:off x="4286" y="1525"/>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6" name="Line 60"/>
            <p:cNvSpPr>
              <a:spLocks noChangeShapeType="1"/>
            </p:cNvSpPr>
            <p:nvPr/>
          </p:nvSpPr>
          <p:spPr bwMode="auto">
            <a:xfrm flipV="1">
              <a:off x="4286" y="1570"/>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grpSp>
      <p:sp>
        <p:nvSpPr>
          <p:cNvPr id="118" name="CasellaDiTesto 117"/>
          <p:cNvSpPr txBox="1"/>
          <p:nvPr/>
        </p:nvSpPr>
        <p:spPr>
          <a:xfrm>
            <a:off x="6483588" y="1150114"/>
            <a:ext cx="6395195" cy="1446550"/>
          </a:xfrm>
          <a:prstGeom prst="rect">
            <a:avLst/>
          </a:prstGeom>
          <a:noFill/>
        </p:spPr>
        <p:txBody>
          <a:bodyPr wrap="square" rtlCol="0">
            <a:spAutoFit/>
          </a:bodyPr>
          <a:lstStyle/>
          <a:p>
            <a:r>
              <a:rPr lang="en-GB" sz="2200" dirty="0"/>
              <a:t>Sequence of Parallel Plate ICs:  </a:t>
            </a:r>
          </a:p>
          <a:p>
            <a:r>
              <a:rPr lang="en-GB" sz="2200" dirty="0">
                <a:sym typeface="Wingdings" panose="05000000000000000000" pitchFamily="2" charset="2"/>
              </a:rPr>
              <a:t> </a:t>
            </a:r>
            <a:r>
              <a:rPr lang="en-GB" sz="2200" dirty="0"/>
              <a:t>single </a:t>
            </a:r>
            <a:r>
              <a:rPr lang="en-GB" sz="2200" b="1" dirty="0"/>
              <a:t>large</a:t>
            </a:r>
            <a:r>
              <a:rPr lang="en-GB" sz="2200" dirty="0"/>
              <a:t> electrode for </a:t>
            </a:r>
            <a:r>
              <a:rPr lang="en-GB" sz="2200" b="1" dirty="0"/>
              <a:t>FLUENCE</a:t>
            </a:r>
          </a:p>
          <a:p>
            <a:r>
              <a:rPr lang="en-GB" sz="2200" dirty="0">
                <a:sym typeface="Wingdings" panose="05000000000000000000" pitchFamily="2" charset="2"/>
              </a:rPr>
              <a:t> </a:t>
            </a:r>
            <a:r>
              <a:rPr lang="en-GB" sz="2200" dirty="0"/>
              <a:t>electrodes segmented in strips for </a:t>
            </a:r>
            <a:r>
              <a:rPr lang="en-GB" sz="2200" b="1" dirty="0"/>
              <a:t>BEAM 	POSITION and SHAPE</a:t>
            </a:r>
          </a:p>
        </p:txBody>
      </p:sp>
      <p:cxnSp>
        <p:nvCxnSpPr>
          <p:cNvPr id="34" name="Connettore 2 33">
            <a:extLst>
              <a:ext uri="{FF2B5EF4-FFF2-40B4-BE49-F238E27FC236}">
                <a16:creationId xmlns:a16="http://schemas.microsoft.com/office/drawing/2014/main" id="{5BC6D73D-C04E-B19A-1B97-62611B23C170}"/>
              </a:ext>
            </a:extLst>
          </p:cNvPr>
          <p:cNvCxnSpPr/>
          <p:nvPr/>
        </p:nvCxnSpPr>
        <p:spPr>
          <a:xfrm>
            <a:off x="6288031" y="6005210"/>
            <a:ext cx="2700000"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 name="CasellaDiTesto 53">
            <a:extLst>
              <a:ext uri="{FF2B5EF4-FFF2-40B4-BE49-F238E27FC236}">
                <a16:creationId xmlns:a16="http://schemas.microsoft.com/office/drawing/2014/main" id="{68144705-9DFE-D451-1951-F4727D4E6A24}"/>
              </a:ext>
            </a:extLst>
          </p:cNvPr>
          <p:cNvSpPr txBox="1"/>
          <p:nvPr/>
        </p:nvSpPr>
        <p:spPr>
          <a:xfrm>
            <a:off x="6452269" y="5997403"/>
            <a:ext cx="3107326" cy="400110"/>
          </a:xfrm>
          <a:prstGeom prst="rect">
            <a:avLst/>
          </a:prstGeom>
          <a:noFill/>
        </p:spPr>
        <p:txBody>
          <a:bodyPr wrap="none" rtlCol="0">
            <a:spAutoFit/>
          </a:bodyPr>
          <a:lstStyle/>
          <a:p>
            <a:r>
              <a:rPr lang="it-IT" sz="2000" dirty="0" err="1"/>
              <a:t>Thickness</a:t>
            </a:r>
            <a:r>
              <a:rPr lang="it-IT" sz="2000" dirty="0"/>
              <a:t> ~ 1 mm of water</a:t>
            </a:r>
          </a:p>
        </p:txBody>
      </p:sp>
      <p:sp>
        <p:nvSpPr>
          <p:cNvPr id="10" name="CasellaDiTesto 9">
            <a:extLst>
              <a:ext uri="{FF2B5EF4-FFF2-40B4-BE49-F238E27FC236}">
                <a16:creationId xmlns:a16="http://schemas.microsoft.com/office/drawing/2014/main" id="{A682D81E-11FD-497C-F265-88F5EA72A975}"/>
              </a:ext>
            </a:extLst>
          </p:cNvPr>
          <p:cNvSpPr txBox="1"/>
          <p:nvPr/>
        </p:nvSpPr>
        <p:spPr>
          <a:xfrm>
            <a:off x="355803" y="1893082"/>
            <a:ext cx="5814086" cy="2308324"/>
          </a:xfrm>
          <a:prstGeom prst="rect">
            <a:avLst/>
          </a:prstGeom>
          <a:solidFill>
            <a:schemeClr val="accent6">
              <a:lumMod val="20000"/>
              <a:lumOff val="80000"/>
            </a:schemeClr>
          </a:solidFill>
          <a:ln w="76200">
            <a:solidFill>
              <a:srgbClr val="00FF00"/>
            </a:solidFill>
          </a:ln>
        </p:spPr>
        <p:txBody>
          <a:bodyPr wrap="square" rtlCol="0">
            <a:spAutoFit/>
          </a:bodyPr>
          <a:lstStyle/>
          <a:p>
            <a:pPr marL="457200" indent="-457200">
              <a:buFont typeface="Wingdings" panose="05000000000000000000" pitchFamily="2" charset="2"/>
              <a:buChar char="ü"/>
            </a:pPr>
            <a:r>
              <a:rPr lang="en-GB" sz="2400" dirty="0">
                <a:solidFill>
                  <a:srgbClr val="06065E"/>
                </a:solidFill>
              </a:rPr>
              <a:t>Reliability &amp; long term (years) stability</a:t>
            </a:r>
          </a:p>
          <a:p>
            <a:pPr marL="457200" indent="-457200">
              <a:buFont typeface="Wingdings" panose="05000000000000000000" pitchFamily="2" charset="2"/>
              <a:buChar char="ü"/>
            </a:pPr>
            <a:r>
              <a:rPr lang="en-GB" sz="2400" dirty="0">
                <a:solidFill>
                  <a:srgbClr val="06065E"/>
                </a:solidFill>
              </a:rPr>
              <a:t>Large (up to 40x40 cm</a:t>
            </a:r>
            <a:r>
              <a:rPr lang="en-GB" sz="2400" baseline="30000" dirty="0">
                <a:solidFill>
                  <a:srgbClr val="06065E"/>
                </a:solidFill>
              </a:rPr>
              <a:t>2</a:t>
            </a:r>
            <a:r>
              <a:rPr lang="en-GB" sz="2400" dirty="0">
                <a:solidFill>
                  <a:srgbClr val="06065E"/>
                </a:solidFill>
              </a:rPr>
              <a:t>) sensitive area </a:t>
            </a:r>
          </a:p>
          <a:p>
            <a:pPr marL="457200" indent="-457200">
              <a:buFont typeface="Wingdings" panose="05000000000000000000" pitchFamily="2" charset="2"/>
              <a:buChar char="ü"/>
            </a:pPr>
            <a:r>
              <a:rPr lang="en-GB" sz="2400" dirty="0">
                <a:solidFill>
                  <a:srgbClr val="06065E"/>
                </a:solidFill>
              </a:rPr>
              <a:t>Simple to use</a:t>
            </a:r>
          </a:p>
          <a:p>
            <a:pPr marL="457200" indent="-457200">
              <a:buFont typeface="Wingdings" panose="05000000000000000000" pitchFamily="2" charset="2"/>
              <a:buChar char="ü"/>
            </a:pPr>
            <a:r>
              <a:rPr lang="en-GB" sz="2400" dirty="0">
                <a:solidFill>
                  <a:srgbClr val="06065E"/>
                </a:solidFill>
              </a:rPr>
              <a:t>Deeply studied manufacture</a:t>
            </a:r>
          </a:p>
          <a:p>
            <a:pPr marL="457200" indent="-457200">
              <a:buFont typeface="Wingdings" panose="05000000000000000000" pitchFamily="2" charset="2"/>
              <a:buChar char="ü"/>
            </a:pPr>
            <a:r>
              <a:rPr lang="en-GB" sz="2400" dirty="0">
                <a:solidFill>
                  <a:srgbClr val="06065E"/>
                </a:solidFill>
              </a:rPr>
              <a:t>A few mm water equivalent thickness</a:t>
            </a:r>
          </a:p>
          <a:p>
            <a:pPr marL="457200" indent="-457200">
              <a:buFont typeface="Wingdings" panose="05000000000000000000" pitchFamily="2" charset="2"/>
              <a:buChar char="ü"/>
            </a:pPr>
            <a:r>
              <a:rPr lang="en-GB" sz="2400" dirty="0">
                <a:solidFill>
                  <a:srgbClr val="06065E"/>
                </a:solidFill>
              </a:rPr>
              <a:t>Radiation resistant</a:t>
            </a:r>
          </a:p>
        </p:txBody>
      </p:sp>
      <p:sp>
        <p:nvSpPr>
          <p:cNvPr id="55" name="CasellaDiTesto 54">
            <a:extLst>
              <a:ext uri="{FF2B5EF4-FFF2-40B4-BE49-F238E27FC236}">
                <a16:creationId xmlns:a16="http://schemas.microsoft.com/office/drawing/2014/main" id="{76382BB2-0F75-FE80-2233-666BDA916246}"/>
              </a:ext>
            </a:extLst>
          </p:cNvPr>
          <p:cNvSpPr txBox="1"/>
          <p:nvPr/>
        </p:nvSpPr>
        <p:spPr>
          <a:xfrm>
            <a:off x="355803" y="5170902"/>
            <a:ext cx="5827284" cy="1107996"/>
          </a:xfrm>
          <a:prstGeom prst="rect">
            <a:avLst/>
          </a:prstGeom>
          <a:noFill/>
        </p:spPr>
        <p:txBody>
          <a:bodyPr wrap="square">
            <a:spAutoFit/>
          </a:bodyPr>
          <a:lstStyle/>
          <a:p>
            <a:r>
              <a:rPr lang="en-US" sz="2200" i="1" dirty="0"/>
              <a:t>“Currently ionization chambers(IC) are predominately used (in fact they </a:t>
            </a:r>
            <a:r>
              <a:rPr lang="en-US" sz="2200" b="1" i="1" dirty="0"/>
              <a:t>are legally required in most countries). “</a:t>
            </a:r>
            <a:endParaRPr lang="it-IT" sz="2200" b="1" i="1" dirty="0"/>
          </a:p>
        </p:txBody>
      </p:sp>
      <p:sp>
        <p:nvSpPr>
          <p:cNvPr id="56" name="CasellaDiTesto 55">
            <a:extLst>
              <a:ext uri="{FF2B5EF4-FFF2-40B4-BE49-F238E27FC236}">
                <a16:creationId xmlns:a16="http://schemas.microsoft.com/office/drawing/2014/main" id="{1785CF81-B2BB-4761-B9DE-950B9786D40C}"/>
              </a:ext>
            </a:extLst>
          </p:cNvPr>
          <p:cNvSpPr txBox="1"/>
          <p:nvPr/>
        </p:nvSpPr>
        <p:spPr>
          <a:xfrm>
            <a:off x="355803" y="4524571"/>
            <a:ext cx="6127954" cy="646331"/>
          </a:xfrm>
          <a:prstGeom prst="rect">
            <a:avLst/>
          </a:prstGeom>
          <a:noFill/>
        </p:spPr>
        <p:txBody>
          <a:bodyPr wrap="square">
            <a:spAutoFit/>
          </a:bodyPr>
          <a:lstStyle/>
          <a:p>
            <a:r>
              <a:rPr lang="en-US" sz="1800" b="1" i="0" u="none" strike="noStrike" baseline="0" dirty="0">
                <a:latin typeface="ArialUnicodeMS"/>
              </a:rPr>
              <a:t>Roadmap: proton therapy physics and biology</a:t>
            </a:r>
            <a:endParaRPr lang="it-IT" b="1" dirty="0"/>
          </a:p>
          <a:p>
            <a:r>
              <a:rPr lang="it-IT" dirty="0"/>
              <a:t>Paganetti et al. </a:t>
            </a:r>
            <a:r>
              <a:rPr lang="it-IT" dirty="0" err="1"/>
              <a:t>Phys</a:t>
            </a:r>
            <a:r>
              <a:rPr lang="it-IT" dirty="0"/>
              <a:t>. </a:t>
            </a:r>
            <a:r>
              <a:rPr lang="it-IT" dirty="0" err="1"/>
              <a:t>Med</a:t>
            </a:r>
            <a:r>
              <a:rPr lang="it-IT" dirty="0"/>
              <a:t>. </a:t>
            </a:r>
            <a:r>
              <a:rPr lang="it-IT" dirty="0" err="1"/>
              <a:t>Biol</a:t>
            </a:r>
            <a:r>
              <a:rPr lang="it-IT" dirty="0"/>
              <a:t>. 66 (2021) 05RM01</a:t>
            </a:r>
          </a:p>
        </p:txBody>
      </p:sp>
      <p:sp>
        <p:nvSpPr>
          <p:cNvPr id="57" name="CasellaDiTesto 56">
            <a:extLst>
              <a:ext uri="{FF2B5EF4-FFF2-40B4-BE49-F238E27FC236}">
                <a16:creationId xmlns:a16="http://schemas.microsoft.com/office/drawing/2014/main" id="{6A918AFA-F610-18E6-CEC4-D3C5B826F5C7}"/>
              </a:ext>
            </a:extLst>
          </p:cNvPr>
          <p:cNvSpPr txBox="1"/>
          <p:nvPr/>
        </p:nvSpPr>
        <p:spPr>
          <a:xfrm>
            <a:off x="1607234" y="1243297"/>
            <a:ext cx="2085058" cy="461665"/>
          </a:xfrm>
          <a:prstGeom prst="rect">
            <a:avLst/>
          </a:prstGeom>
          <a:noFill/>
        </p:spPr>
        <p:txBody>
          <a:bodyPr wrap="none" rtlCol="0">
            <a:spAutoFit/>
          </a:bodyPr>
          <a:lstStyle/>
          <a:p>
            <a:r>
              <a:rPr lang="it-IT" sz="2400" b="1" dirty="0">
                <a:highlight>
                  <a:srgbClr val="00FF00"/>
                </a:highlight>
              </a:rPr>
              <a:t>ADVANTAGES</a:t>
            </a:r>
          </a:p>
        </p:txBody>
      </p:sp>
      <p:pic>
        <p:nvPicPr>
          <p:cNvPr id="5" name="Immagine 4">
            <a:extLst>
              <a:ext uri="{FF2B5EF4-FFF2-40B4-BE49-F238E27FC236}">
                <a16:creationId xmlns:a16="http://schemas.microsoft.com/office/drawing/2014/main" id="{977DEEAD-BE0F-066A-8301-A1A340645436}"/>
              </a:ext>
            </a:extLst>
          </p:cNvPr>
          <p:cNvPicPr>
            <a:picLocks noChangeAspect="1"/>
          </p:cNvPicPr>
          <p:nvPr/>
        </p:nvPicPr>
        <p:blipFill>
          <a:blip r:embed="rId4"/>
          <a:stretch>
            <a:fillRect/>
          </a:stretch>
        </p:blipFill>
        <p:spPr>
          <a:xfrm>
            <a:off x="10619969" y="113318"/>
            <a:ext cx="1288860" cy="1329040"/>
          </a:xfrm>
          <a:prstGeom prst="rect">
            <a:avLst/>
          </a:prstGeom>
          <a:ln>
            <a:noFill/>
          </a:ln>
          <a:effectLst>
            <a:softEdge rad="112500"/>
          </a:effectLst>
        </p:spPr>
      </p:pic>
      <p:sp>
        <p:nvSpPr>
          <p:cNvPr id="8" name="Titolo 1">
            <a:extLst>
              <a:ext uri="{FF2B5EF4-FFF2-40B4-BE49-F238E27FC236}">
                <a16:creationId xmlns:a16="http://schemas.microsoft.com/office/drawing/2014/main" id="{3CE0B593-8FEA-6F00-7236-56360C67B7F2}"/>
              </a:ext>
            </a:extLst>
          </p:cNvPr>
          <p:cNvSpPr txBox="1">
            <a:spLocks/>
          </p:cNvSpPr>
          <p:nvPr/>
        </p:nvSpPr>
        <p:spPr>
          <a:xfrm>
            <a:off x="91440" y="94831"/>
            <a:ext cx="10344014" cy="987045"/>
          </a:xfrm>
          <a:prstGeom prst="rect">
            <a:avLst/>
          </a:prstGeom>
          <a:solidFill>
            <a:schemeClr val="tx1">
              <a:lumMod val="75000"/>
              <a:lumOff val="25000"/>
            </a:schemeClr>
          </a:solidFill>
          <a:ln w="5715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3600" b="1">
                <a:solidFill>
                  <a:schemeClr val="bg1"/>
                </a:solidFill>
              </a:rPr>
              <a:t>State-of-the-art </a:t>
            </a:r>
            <a:br>
              <a:rPr lang="en-GB" sz="3600" b="1">
                <a:solidFill>
                  <a:schemeClr val="bg1"/>
                </a:solidFill>
              </a:rPr>
            </a:br>
            <a:r>
              <a:rPr lang="en-GB" sz="3600" b="1">
                <a:solidFill>
                  <a:schemeClr val="bg1"/>
                </a:solidFill>
                <a:sym typeface="Wingdings" panose="05000000000000000000" pitchFamily="2" charset="2"/>
              </a:rPr>
              <a:t></a:t>
            </a:r>
            <a:r>
              <a:rPr lang="en-GB" sz="3600" b="1">
                <a:solidFill>
                  <a:schemeClr val="bg1"/>
                </a:solidFill>
              </a:rPr>
              <a:t> large area gas ionization chambers</a:t>
            </a:r>
            <a:endParaRPr lang="en-GB" sz="3600" b="1" dirty="0">
              <a:solidFill>
                <a:schemeClr val="bg1"/>
              </a:solidFill>
            </a:endParaRPr>
          </a:p>
        </p:txBody>
      </p:sp>
      <p:sp>
        <p:nvSpPr>
          <p:cNvPr id="9" name="Sottotitolo 2">
            <a:extLst>
              <a:ext uri="{FF2B5EF4-FFF2-40B4-BE49-F238E27FC236}">
                <a16:creationId xmlns:a16="http://schemas.microsoft.com/office/drawing/2014/main" id="{8EECF993-DC20-D117-CD9D-B94023C82C83}"/>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1" name="Connettore diritto 10">
            <a:extLst>
              <a:ext uri="{FF2B5EF4-FFF2-40B4-BE49-F238E27FC236}">
                <a16:creationId xmlns:a16="http://schemas.microsoft.com/office/drawing/2014/main" id="{88162846-C973-56ED-E17C-F399AEE2D702}"/>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2" name="Immagine 11">
            <a:extLst>
              <a:ext uri="{FF2B5EF4-FFF2-40B4-BE49-F238E27FC236}">
                <a16:creationId xmlns:a16="http://schemas.microsoft.com/office/drawing/2014/main" id="{63146C9B-2DAC-A7B2-CA87-ACFEEE3E8113}"/>
              </a:ext>
            </a:extLst>
          </p:cNvPr>
          <p:cNvPicPr>
            <a:picLocks noChangeAspect="1"/>
          </p:cNvPicPr>
          <p:nvPr/>
        </p:nvPicPr>
        <p:blipFill>
          <a:blip r:embed="rId5"/>
          <a:stretch>
            <a:fillRect/>
          </a:stretch>
        </p:blipFill>
        <p:spPr>
          <a:xfrm>
            <a:off x="233643" y="6269998"/>
            <a:ext cx="666479" cy="417722"/>
          </a:xfrm>
          <a:prstGeom prst="rect">
            <a:avLst/>
          </a:prstGeom>
        </p:spPr>
      </p:pic>
      <p:sp>
        <p:nvSpPr>
          <p:cNvPr id="13" name="Slide Number Placeholder 3">
            <a:extLst>
              <a:ext uri="{FF2B5EF4-FFF2-40B4-BE49-F238E27FC236}">
                <a16:creationId xmlns:a16="http://schemas.microsoft.com/office/drawing/2014/main" id="{AAD33CCA-5D60-EA62-526B-4D51D58835A8}"/>
              </a:ext>
            </a:extLst>
          </p:cNvPr>
          <p:cNvSpPr txBox="1">
            <a:spLocks/>
          </p:cNvSpPr>
          <p:nvPr/>
        </p:nvSpPr>
        <p:spPr>
          <a:xfrm>
            <a:off x="9165629" y="6288072"/>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12</a:t>
            </a:fld>
            <a:endParaRPr lang="en-US" sz="2400"/>
          </a:p>
        </p:txBody>
      </p:sp>
    </p:spTree>
    <p:extLst>
      <p:ext uri="{BB962C8B-B14F-4D97-AF65-F5344CB8AC3E}">
        <p14:creationId xmlns:p14="http://schemas.microsoft.com/office/powerpoint/2010/main" val="54765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91440" y="94831"/>
            <a:ext cx="10344014" cy="987045"/>
          </a:xfrm>
          <a:solidFill>
            <a:schemeClr val="tx1">
              <a:lumMod val="75000"/>
              <a:lumOff val="25000"/>
            </a:schemeClr>
          </a:solidFill>
          <a:ln w="57150">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GB" sz="3600" b="1" dirty="0">
                <a:solidFill>
                  <a:schemeClr val="bg1"/>
                </a:solidFill>
              </a:rPr>
              <a:t>State-of-the-art </a:t>
            </a:r>
            <a:br>
              <a:rPr lang="en-GB" sz="3600" b="1" dirty="0">
                <a:solidFill>
                  <a:schemeClr val="bg1"/>
                </a:solidFill>
              </a:rPr>
            </a:br>
            <a:r>
              <a:rPr lang="en-GB" sz="3600" b="1" dirty="0">
                <a:solidFill>
                  <a:schemeClr val="bg1"/>
                </a:solidFill>
                <a:sym typeface="Wingdings" panose="05000000000000000000" pitchFamily="2" charset="2"/>
              </a:rPr>
              <a:t></a:t>
            </a:r>
            <a:r>
              <a:rPr lang="en-GB" sz="3600" b="1" dirty="0">
                <a:solidFill>
                  <a:schemeClr val="bg1"/>
                </a:solidFill>
              </a:rPr>
              <a:t> large area gas ionization chambers</a:t>
            </a:r>
          </a:p>
        </p:txBody>
      </p:sp>
      <p:sp>
        <p:nvSpPr>
          <p:cNvPr id="3" name="Slide Number Placeholder 2"/>
          <p:cNvSpPr>
            <a:spLocks noGrp="1"/>
          </p:cNvSpPr>
          <p:nvPr>
            <p:ph type="sldNum" sz="quarter" idx="12"/>
          </p:nvPr>
        </p:nvSpPr>
        <p:spPr>
          <a:xfrm>
            <a:off x="9088928" y="6392665"/>
            <a:ext cx="2743200" cy="365125"/>
          </a:xfrm>
        </p:spPr>
        <p:txBody>
          <a:bodyPr/>
          <a:lstStyle/>
          <a:p>
            <a:fld id="{D996A432-8E0A-4F1C-ACA5-87B73299565B}" type="slidenum">
              <a:rPr lang="en-GB" smtClean="0"/>
              <a:pPr/>
              <a:t>13</a:t>
            </a:fld>
            <a:endParaRPr lang="en-GB" dirty="0"/>
          </a:p>
        </p:txBody>
      </p:sp>
      <p:sp>
        <p:nvSpPr>
          <p:cNvPr id="46" name="Text Box 47"/>
          <p:cNvSpPr txBox="1">
            <a:spLocks noChangeArrowheads="1"/>
          </p:cNvSpPr>
          <p:nvPr/>
        </p:nvSpPr>
        <p:spPr bwMode="auto">
          <a:xfrm>
            <a:off x="10327373" y="3382295"/>
            <a:ext cx="1334789"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2000" dirty="0"/>
              <a:t>Gas used:</a:t>
            </a:r>
          </a:p>
          <a:p>
            <a:pPr marL="342900" indent="-342900" algn="l" eaLnBrk="0" hangingPunct="0">
              <a:buFont typeface="Arial" panose="020B0604020202020204" pitchFamily="34" charset="0"/>
              <a:buChar char="•"/>
            </a:pPr>
            <a:r>
              <a:rPr lang="en-US" altLang="en-US" sz="2000" dirty="0"/>
              <a:t>Air </a:t>
            </a:r>
          </a:p>
          <a:p>
            <a:pPr marL="342900" indent="-342900" algn="l" eaLnBrk="0" hangingPunct="0">
              <a:buFont typeface="Arial" panose="020B0604020202020204" pitchFamily="34" charset="0"/>
              <a:buChar char="•"/>
            </a:pPr>
            <a:r>
              <a:rPr lang="en-US" altLang="en-US" sz="2000" dirty="0"/>
              <a:t>N</a:t>
            </a:r>
            <a:r>
              <a:rPr lang="en-US" altLang="en-US" sz="2000" baseline="-25000" dirty="0"/>
              <a:t>2,</a:t>
            </a:r>
          </a:p>
          <a:p>
            <a:pPr marL="342900" indent="-342900" algn="l" eaLnBrk="0" hangingPunct="0">
              <a:buFont typeface="Arial" panose="020B0604020202020204" pitchFamily="34" charset="0"/>
              <a:buChar char="•"/>
            </a:pPr>
            <a:r>
              <a:rPr lang="en-US" altLang="en-US" sz="2000" dirty="0"/>
              <a:t>Ar-CO</a:t>
            </a:r>
            <a:r>
              <a:rPr lang="en-US" altLang="en-US" sz="2000" baseline="-25000" dirty="0"/>
              <a:t>2 </a:t>
            </a:r>
          </a:p>
        </p:txBody>
      </p:sp>
      <p:sp>
        <p:nvSpPr>
          <p:cNvPr id="75" name="Rettangolo 74"/>
          <p:cNvSpPr/>
          <p:nvPr/>
        </p:nvSpPr>
        <p:spPr>
          <a:xfrm>
            <a:off x="10147141" y="5168389"/>
            <a:ext cx="1614545" cy="400110"/>
          </a:xfrm>
          <a:prstGeom prst="rect">
            <a:avLst/>
          </a:prstGeom>
        </p:spPr>
        <p:txBody>
          <a:bodyPr wrap="none">
            <a:spAutoFit/>
          </a:bodyPr>
          <a:lstStyle/>
          <a:p>
            <a:r>
              <a:rPr lang="en-GB" sz="2000" b="1" dirty="0">
                <a:latin typeface="Trebuchet MS" panose="020B0603020202020204" pitchFamily="34" charset="0"/>
                <a:ea typeface="Calibri" panose="020F0502020204030204" pitchFamily="34" charset="0"/>
              </a:rPr>
              <a:t>E = 1 kV/cm</a:t>
            </a:r>
            <a:endParaRPr lang="en-GB" sz="2000" b="1" dirty="0">
              <a:latin typeface="Trebuchet MS" panose="020B0603020202020204" pitchFamily="34" charset="0"/>
            </a:endParaRPr>
          </a:p>
        </p:txBody>
      </p:sp>
      <p:pic>
        <p:nvPicPr>
          <p:cNvPr id="77" name="Picture 21"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6266693" y="2715269"/>
            <a:ext cx="1515575" cy="327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Group 22"/>
          <p:cNvGrpSpPr>
            <a:grpSpLocks/>
          </p:cNvGrpSpPr>
          <p:nvPr/>
        </p:nvGrpSpPr>
        <p:grpSpPr bwMode="auto">
          <a:xfrm rot="21348646">
            <a:off x="6773931" y="2747708"/>
            <a:ext cx="1651267" cy="3148146"/>
            <a:chOff x="1292" y="2687"/>
            <a:chExt cx="952" cy="1633"/>
          </a:xfrm>
        </p:grpSpPr>
        <p:pic>
          <p:nvPicPr>
            <p:cNvPr id="79" name="Picture 23"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1292" y="2687"/>
              <a:ext cx="952"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Line 24"/>
            <p:cNvSpPr>
              <a:spLocks noChangeShapeType="1"/>
            </p:cNvSpPr>
            <p:nvPr/>
          </p:nvSpPr>
          <p:spPr bwMode="auto">
            <a:xfrm>
              <a:off x="1519" y="3339"/>
              <a:ext cx="0" cy="59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1" name="Line 25"/>
            <p:cNvSpPr>
              <a:spLocks noChangeShapeType="1"/>
            </p:cNvSpPr>
            <p:nvPr/>
          </p:nvSpPr>
          <p:spPr bwMode="auto">
            <a:xfrm>
              <a:off x="2018" y="3022"/>
              <a:ext cx="0" cy="59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2" name="Line 26"/>
            <p:cNvSpPr>
              <a:spLocks noChangeShapeType="1"/>
            </p:cNvSpPr>
            <p:nvPr/>
          </p:nvSpPr>
          <p:spPr bwMode="auto">
            <a:xfrm flipV="1">
              <a:off x="1519" y="3022"/>
              <a:ext cx="499" cy="31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3" name="Line 27"/>
            <p:cNvSpPr>
              <a:spLocks noChangeShapeType="1"/>
            </p:cNvSpPr>
            <p:nvPr/>
          </p:nvSpPr>
          <p:spPr bwMode="auto">
            <a:xfrm flipV="1">
              <a:off x="1519" y="3612"/>
              <a:ext cx="499" cy="31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grpSp>
      <p:pic>
        <p:nvPicPr>
          <p:cNvPr id="84" name="Picture 28"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7357272" y="2816823"/>
            <a:ext cx="1419484" cy="316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 name="Group 29"/>
          <p:cNvGrpSpPr>
            <a:grpSpLocks/>
          </p:cNvGrpSpPr>
          <p:nvPr/>
        </p:nvGrpSpPr>
        <p:grpSpPr bwMode="auto">
          <a:xfrm rot="21596274">
            <a:off x="7910533" y="2733996"/>
            <a:ext cx="1622750" cy="3227135"/>
            <a:chOff x="3050" y="2251"/>
            <a:chExt cx="952" cy="1633"/>
          </a:xfrm>
        </p:grpSpPr>
        <p:pic>
          <p:nvPicPr>
            <p:cNvPr id="86" name="Picture 30"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3050" y="2251"/>
              <a:ext cx="952"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Line 31"/>
            <p:cNvSpPr>
              <a:spLocks noChangeShapeType="1"/>
            </p:cNvSpPr>
            <p:nvPr/>
          </p:nvSpPr>
          <p:spPr bwMode="auto">
            <a:xfrm>
              <a:off x="3288" y="2840"/>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8" name="Line 32"/>
            <p:cNvSpPr>
              <a:spLocks noChangeShapeType="1"/>
            </p:cNvSpPr>
            <p:nvPr/>
          </p:nvSpPr>
          <p:spPr bwMode="auto">
            <a:xfrm>
              <a:off x="3379" y="2795"/>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9" name="Line 33"/>
            <p:cNvSpPr>
              <a:spLocks noChangeShapeType="1"/>
            </p:cNvSpPr>
            <p:nvPr/>
          </p:nvSpPr>
          <p:spPr bwMode="auto">
            <a:xfrm>
              <a:off x="3334" y="2795"/>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0" name="Line 34"/>
            <p:cNvSpPr>
              <a:spLocks noChangeShapeType="1"/>
            </p:cNvSpPr>
            <p:nvPr/>
          </p:nvSpPr>
          <p:spPr bwMode="auto">
            <a:xfrm>
              <a:off x="3424" y="2750"/>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1" name="Line 35"/>
            <p:cNvSpPr>
              <a:spLocks noChangeShapeType="1"/>
            </p:cNvSpPr>
            <p:nvPr/>
          </p:nvSpPr>
          <p:spPr bwMode="auto">
            <a:xfrm>
              <a:off x="3470" y="2704"/>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2" name="Line 36"/>
            <p:cNvSpPr>
              <a:spLocks noChangeShapeType="1"/>
            </p:cNvSpPr>
            <p:nvPr/>
          </p:nvSpPr>
          <p:spPr bwMode="auto">
            <a:xfrm>
              <a:off x="3515" y="2704"/>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3" name="Line 37"/>
            <p:cNvSpPr>
              <a:spLocks noChangeShapeType="1"/>
            </p:cNvSpPr>
            <p:nvPr/>
          </p:nvSpPr>
          <p:spPr bwMode="auto">
            <a:xfrm>
              <a:off x="3560" y="2659"/>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4" name="Line 38"/>
            <p:cNvSpPr>
              <a:spLocks noChangeShapeType="1"/>
            </p:cNvSpPr>
            <p:nvPr/>
          </p:nvSpPr>
          <p:spPr bwMode="auto">
            <a:xfrm>
              <a:off x="3606" y="2659"/>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5" name="Line 39"/>
            <p:cNvSpPr>
              <a:spLocks noChangeShapeType="1"/>
            </p:cNvSpPr>
            <p:nvPr/>
          </p:nvSpPr>
          <p:spPr bwMode="auto">
            <a:xfrm>
              <a:off x="3651" y="2614"/>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6" name="Line 40"/>
            <p:cNvSpPr>
              <a:spLocks noChangeShapeType="1"/>
            </p:cNvSpPr>
            <p:nvPr/>
          </p:nvSpPr>
          <p:spPr bwMode="auto">
            <a:xfrm>
              <a:off x="3696" y="2568"/>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7" name="Line 41"/>
            <p:cNvSpPr>
              <a:spLocks noChangeShapeType="1"/>
            </p:cNvSpPr>
            <p:nvPr/>
          </p:nvSpPr>
          <p:spPr bwMode="auto">
            <a:xfrm>
              <a:off x="3742" y="2523"/>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98" name="Line 42"/>
            <p:cNvSpPr>
              <a:spLocks noChangeShapeType="1"/>
            </p:cNvSpPr>
            <p:nvPr/>
          </p:nvSpPr>
          <p:spPr bwMode="auto">
            <a:xfrm>
              <a:off x="3787" y="2523"/>
              <a:ext cx="0" cy="681"/>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grpSp>
      <p:pic>
        <p:nvPicPr>
          <p:cNvPr id="99" name="Picture 43"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rot="21596274">
            <a:off x="8488086" y="2842182"/>
            <a:ext cx="1412304" cy="312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 name="Group 44"/>
          <p:cNvGrpSpPr>
            <a:grpSpLocks/>
          </p:cNvGrpSpPr>
          <p:nvPr/>
        </p:nvGrpSpPr>
        <p:grpSpPr bwMode="auto">
          <a:xfrm rot="21596274">
            <a:off x="8928701" y="2803879"/>
            <a:ext cx="1504971" cy="3288106"/>
            <a:chOff x="4059" y="663"/>
            <a:chExt cx="952" cy="1633"/>
          </a:xfrm>
        </p:grpSpPr>
        <p:pic>
          <p:nvPicPr>
            <p:cNvPr id="101" name="Picture 45" descr="AnodoInt"/>
            <p:cNvPicPr>
              <a:picLocks noChangeAspect="1" noChangeArrowheads="1"/>
            </p:cNvPicPr>
            <p:nvPr/>
          </p:nvPicPr>
          <p:blipFill>
            <a:blip r:embed="rId3" cstate="print">
              <a:clrChange>
                <a:clrFrom>
                  <a:srgbClr val="457FBE"/>
                </a:clrFrom>
                <a:clrTo>
                  <a:srgbClr val="457FBE">
                    <a:alpha val="0"/>
                  </a:srgbClr>
                </a:clrTo>
              </a:clrChange>
              <a:extLst>
                <a:ext uri="{28A0092B-C50C-407E-A947-70E740481C1C}">
                  <a14:useLocalDpi xmlns:a14="http://schemas.microsoft.com/office/drawing/2010/main" val="0"/>
                </a:ext>
              </a:extLst>
            </a:blip>
            <a:srcRect l="19066"/>
            <a:stretch>
              <a:fillRect/>
            </a:stretch>
          </p:blipFill>
          <p:spPr bwMode="auto">
            <a:xfrm>
              <a:off x="4059" y="663"/>
              <a:ext cx="952"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Line 46"/>
            <p:cNvSpPr>
              <a:spLocks noChangeShapeType="1"/>
            </p:cNvSpPr>
            <p:nvPr/>
          </p:nvSpPr>
          <p:spPr bwMode="auto">
            <a:xfrm flipV="1">
              <a:off x="4286" y="935"/>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3" name="Line 47"/>
            <p:cNvSpPr>
              <a:spLocks noChangeShapeType="1"/>
            </p:cNvSpPr>
            <p:nvPr/>
          </p:nvSpPr>
          <p:spPr bwMode="auto">
            <a:xfrm flipV="1">
              <a:off x="4286" y="981"/>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4" name="Line 48"/>
            <p:cNvSpPr>
              <a:spLocks noChangeShapeType="1"/>
            </p:cNvSpPr>
            <p:nvPr/>
          </p:nvSpPr>
          <p:spPr bwMode="auto">
            <a:xfrm flipV="1">
              <a:off x="4286" y="1026"/>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5" name="Line 49"/>
            <p:cNvSpPr>
              <a:spLocks noChangeShapeType="1"/>
            </p:cNvSpPr>
            <p:nvPr/>
          </p:nvSpPr>
          <p:spPr bwMode="auto">
            <a:xfrm flipV="1">
              <a:off x="4286" y="1071"/>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6" name="Line 50"/>
            <p:cNvSpPr>
              <a:spLocks noChangeShapeType="1"/>
            </p:cNvSpPr>
            <p:nvPr/>
          </p:nvSpPr>
          <p:spPr bwMode="auto">
            <a:xfrm flipV="1">
              <a:off x="4286" y="1117"/>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7" name="Line 51"/>
            <p:cNvSpPr>
              <a:spLocks noChangeShapeType="1"/>
            </p:cNvSpPr>
            <p:nvPr/>
          </p:nvSpPr>
          <p:spPr bwMode="auto">
            <a:xfrm flipV="1">
              <a:off x="4286" y="1162"/>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8" name="Line 52"/>
            <p:cNvSpPr>
              <a:spLocks noChangeShapeType="1"/>
            </p:cNvSpPr>
            <p:nvPr/>
          </p:nvSpPr>
          <p:spPr bwMode="auto">
            <a:xfrm flipV="1">
              <a:off x="4286" y="1207"/>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09" name="Line 53"/>
            <p:cNvSpPr>
              <a:spLocks noChangeShapeType="1"/>
            </p:cNvSpPr>
            <p:nvPr/>
          </p:nvSpPr>
          <p:spPr bwMode="auto">
            <a:xfrm flipV="1">
              <a:off x="4286" y="1253"/>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0" name="Line 54"/>
            <p:cNvSpPr>
              <a:spLocks noChangeShapeType="1"/>
            </p:cNvSpPr>
            <p:nvPr/>
          </p:nvSpPr>
          <p:spPr bwMode="auto">
            <a:xfrm flipV="1">
              <a:off x="4286" y="1298"/>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1" name="Line 55"/>
            <p:cNvSpPr>
              <a:spLocks noChangeShapeType="1"/>
            </p:cNvSpPr>
            <p:nvPr/>
          </p:nvSpPr>
          <p:spPr bwMode="auto">
            <a:xfrm flipV="1">
              <a:off x="4286" y="1343"/>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2" name="Line 56"/>
            <p:cNvSpPr>
              <a:spLocks noChangeShapeType="1"/>
            </p:cNvSpPr>
            <p:nvPr/>
          </p:nvSpPr>
          <p:spPr bwMode="auto">
            <a:xfrm flipV="1">
              <a:off x="4286" y="1389"/>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3" name="Line 57"/>
            <p:cNvSpPr>
              <a:spLocks noChangeShapeType="1"/>
            </p:cNvSpPr>
            <p:nvPr/>
          </p:nvSpPr>
          <p:spPr bwMode="auto">
            <a:xfrm flipV="1">
              <a:off x="4286" y="1434"/>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4" name="Line 58"/>
            <p:cNvSpPr>
              <a:spLocks noChangeShapeType="1"/>
            </p:cNvSpPr>
            <p:nvPr/>
          </p:nvSpPr>
          <p:spPr bwMode="auto">
            <a:xfrm flipV="1">
              <a:off x="4286" y="1479"/>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5" name="Line 59"/>
            <p:cNvSpPr>
              <a:spLocks noChangeShapeType="1"/>
            </p:cNvSpPr>
            <p:nvPr/>
          </p:nvSpPr>
          <p:spPr bwMode="auto">
            <a:xfrm flipV="1">
              <a:off x="4286" y="1525"/>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116" name="Line 60"/>
            <p:cNvSpPr>
              <a:spLocks noChangeShapeType="1"/>
            </p:cNvSpPr>
            <p:nvPr/>
          </p:nvSpPr>
          <p:spPr bwMode="auto">
            <a:xfrm flipV="1">
              <a:off x="4286" y="1570"/>
              <a:ext cx="544" cy="36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grpSp>
      <p:sp>
        <p:nvSpPr>
          <p:cNvPr id="118" name="CasellaDiTesto 117"/>
          <p:cNvSpPr txBox="1"/>
          <p:nvPr/>
        </p:nvSpPr>
        <p:spPr>
          <a:xfrm>
            <a:off x="5914020" y="1163568"/>
            <a:ext cx="6395195" cy="1446550"/>
          </a:xfrm>
          <a:prstGeom prst="rect">
            <a:avLst/>
          </a:prstGeom>
          <a:noFill/>
        </p:spPr>
        <p:txBody>
          <a:bodyPr wrap="square" rtlCol="0">
            <a:spAutoFit/>
          </a:bodyPr>
          <a:lstStyle/>
          <a:p>
            <a:r>
              <a:rPr lang="en-GB" sz="2200" dirty="0"/>
              <a:t>Sequence of Parallel Plate ICs:  </a:t>
            </a:r>
          </a:p>
          <a:p>
            <a:r>
              <a:rPr lang="en-GB" sz="2200" dirty="0">
                <a:sym typeface="Wingdings" panose="05000000000000000000" pitchFamily="2" charset="2"/>
              </a:rPr>
              <a:t> </a:t>
            </a:r>
            <a:r>
              <a:rPr lang="en-GB" sz="2200" dirty="0"/>
              <a:t>single </a:t>
            </a:r>
            <a:r>
              <a:rPr lang="en-GB" sz="2200" b="1" dirty="0"/>
              <a:t>large</a:t>
            </a:r>
            <a:r>
              <a:rPr lang="en-GB" sz="2200" dirty="0"/>
              <a:t> electrode for </a:t>
            </a:r>
            <a:r>
              <a:rPr lang="en-GB" sz="2200" b="1" dirty="0"/>
              <a:t>FLUENCE</a:t>
            </a:r>
          </a:p>
          <a:p>
            <a:r>
              <a:rPr lang="en-GB" sz="2200" dirty="0">
                <a:sym typeface="Wingdings" panose="05000000000000000000" pitchFamily="2" charset="2"/>
              </a:rPr>
              <a:t> </a:t>
            </a:r>
            <a:r>
              <a:rPr lang="en-GB" sz="2200" dirty="0"/>
              <a:t>electrodes segmented in strips for </a:t>
            </a:r>
            <a:r>
              <a:rPr lang="en-GB" sz="2200" b="1" dirty="0"/>
              <a:t>BEAM 	POSITION and SHAPE</a:t>
            </a:r>
          </a:p>
        </p:txBody>
      </p:sp>
      <p:cxnSp>
        <p:nvCxnSpPr>
          <p:cNvPr id="34" name="Connettore 2 33">
            <a:extLst>
              <a:ext uri="{FF2B5EF4-FFF2-40B4-BE49-F238E27FC236}">
                <a16:creationId xmlns:a16="http://schemas.microsoft.com/office/drawing/2014/main" id="{5BC6D73D-C04E-B19A-1B97-62611B23C170}"/>
              </a:ext>
            </a:extLst>
          </p:cNvPr>
          <p:cNvCxnSpPr/>
          <p:nvPr/>
        </p:nvCxnSpPr>
        <p:spPr>
          <a:xfrm>
            <a:off x="6288031" y="6005210"/>
            <a:ext cx="2700000"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 name="CasellaDiTesto 53">
            <a:extLst>
              <a:ext uri="{FF2B5EF4-FFF2-40B4-BE49-F238E27FC236}">
                <a16:creationId xmlns:a16="http://schemas.microsoft.com/office/drawing/2014/main" id="{68144705-9DFE-D451-1951-F4727D4E6A24}"/>
              </a:ext>
            </a:extLst>
          </p:cNvPr>
          <p:cNvSpPr txBox="1"/>
          <p:nvPr/>
        </p:nvSpPr>
        <p:spPr>
          <a:xfrm>
            <a:off x="6241393" y="6027843"/>
            <a:ext cx="3107326" cy="400110"/>
          </a:xfrm>
          <a:prstGeom prst="rect">
            <a:avLst/>
          </a:prstGeom>
          <a:noFill/>
        </p:spPr>
        <p:txBody>
          <a:bodyPr wrap="none" rtlCol="0">
            <a:spAutoFit/>
          </a:bodyPr>
          <a:lstStyle/>
          <a:p>
            <a:r>
              <a:rPr lang="it-IT" sz="2000" dirty="0" err="1"/>
              <a:t>Thickness</a:t>
            </a:r>
            <a:r>
              <a:rPr lang="it-IT" sz="2000" dirty="0"/>
              <a:t> ~ 1 mm of water</a:t>
            </a:r>
          </a:p>
        </p:txBody>
      </p:sp>
      <p:sp>
        <p:nvSpPr>
          <p:cNvPr id="2" name="Rettangolo 1">
            <a:extLst>
              <a:ext uri="{FF2B5EF4-FFF2-40B4-BE49-F238E27FC236}">
                <a16:creationId xmlns:a16="http://schemas.microsoft.com/office/drawing/2014/main" id="{CF6D0B45-1530-7405-764D-823E3ED1085C}"/>
              </a:ext>
            </a:extLst>
          </p:cNvPr>
          <p:cNvSpPr/>
          <p:nvPr/>
        </p:nvSpPr>
        <p:spPr>
          <a:xfrm>
            <a:off x="367666" y="1878642"/>
            <a:ext cx="5121888" cy="412656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7">
            <a:extLst>
              <a:ext uri="{FF2B5EF4-FFF2-40B4-BE49-F238E27FC236}">
                <a16:creationId xmlns:a16="http://schemas.microsoft.com/office/drawing/2014/main" id="{0E2FA16F-899F-A8F1-A444-B8AA2275E191}"/>
              </a:ext>
            </a:extLst>
          </p:cNvPr>
          <p:cNvSpPr txBox="1"/>
          <p:nvPr/>
        </p:nvSpPr>
        <p:spPr>
          <a:xfrm>
            <a:off x="563609" y="1994083"/>
            <a:ext cx="4754880" cy="2425151"/>
          </a:xfrm>
          <a:prstGeom prst="rect">
            <a:avLst/>
          </a:prstGeom>
          <a:noFill/>
        </p:spPr>
        <p:txBody>
          <a:bodyPr wrap="square" rtlCol="0">
            <a:spAutoFit/>
          </a:bodyPr>
          <a:lstStyle/>
          <a:p>
            <a:pPr marL="342900" indent="-342900">
              <a:buFont typeface="Wingdings" panose="05000000000000000000" pitchFamily="2" charset="2"/>
              <a:buChar char="ü"/>
            </a:pPr>
            <a:r>
              <a:rPr lang="it-IT" sz="2400" b="1" dirty="0">
                <a:solidFill>
                  <a:srgbClr val="002060"/>
                </a:solidFill>
              </a:rPr>
              <a:t>Long </a:t>
            </a:r>
            <a:r>
              <a:rPr lang="it-IT" sz="2400" b="1" dirty="0" err="1">
                <a:solidFill>
                  <a:srgbClr val="002060"/>
                </a:solidFill>
              </a:rPr>
              <a:t>collection</a:t>
            </a:r>
            <a:r>
              <a:rPr lang="it-IT" sz="2400" b="1" dirty="0">
                <a:solidFill>
                  <a:srgbClr val="002060"/>
                </a:solidFill>
              </a:rPr>
              <a:t> times  </a:t>
            </a:r>
            <a:r>
              <a:rPr lang="it-IT" sz="2400" b="1" dirty="0">
                <a:solidFill>
                  <a:srgbClr val="FF0000"/>
                </a:solidFill>
                <a:effectLst>
                  <a:outerShdw blurRad="38100" dist="38100" dir="2700000" algn="tl">
                    <a:srgbClr val="000000">
                      <a:alpha val="43137"/>
                    </a:srgbClr>
                  </a:outerShdw>
                </a:effectLst>
              </a:rPr>
              <a:t>~ 100 µs </a:t>
            </a:r>
          </a:p>
          <a:p>
            <a:pPr marL="342900" indent="-342900">
              <a:buFont typeface="Wingdings" panose="05000000000000000000" pitchFamily="2" charset="2"/>
              <a:buChar char="ü"/>
            </a:pPr>
            <a:r>
              <a:rPr lang="it-IT" sz="2400" b="1" dirty="0">
                <a:solidFill>
                  <a:srgbClr val="002060"/>
                </a:solidFill>
              </a:rPr>
              <a:t>Low </a:t>
            </a:r>
            <a:r>
              <a:rPr lang="it-IT" sz="2400" b="1" dirty="0" err="1">
                <a:solidFill>
                  <a:srgbClr val="002060"/>
                </a:solidFill>
              </a:rPr>
              <a:t>Sensitivity</a:t>
            </a:r>
            <a:r>
              <a:rPr lang="it-IT" sz="2400" dirty="0">
                <a:solidFill>
                  <a:srgbClr val="002060"/>
                </a:solidFill>
              </a:rPr>
              <a:t>   </a:t>
            </a:r>
            <a:r>
              <a:rPr lang="it-IT" sz="2400" b="1" dirty="0">
                <a:solidFill>
                  <a:srgbClr val="FF0000"/>
                </a:solidFill>
                <a:effectLst>
                  <a:outerShdw blurRad="38100" dist="38100" dir="2700000" algn="tl">
                    <a:srgbClr val="000000">
                      <a:alpha val="43137"/>
                    </a:srgbClr>
                  </a:outerShdw>
                </a:effectLst>
              </a:rPr>
              <a:t>~ 10</a:t>
            </a:r>
            <a:r>
              <a:rPr lang="it-IT" sz="2400" b="1" baseline="30000" dirty="0">
                <a:solidFill>
                  <a:srgbClr val="FF0000"/>
                </a:solidFill>
                <a:effectLst>
                  <a:outerShdw blurRad="38100" dist="38100" dir="2700000" algn="tl">
                    <a:srgbClr val="000000">
                      <a:alpha val="43137"/>
                    </a:srgbClr>
                  </a:outerShdw>
                </a:effectLst>
              </a:rPr>
              <a:t>4</a:t>
            </a:r>
            <a:r>
              <a:rPr lang="it-IT" sz="2400" b="1" dirty="0">
                <a:solidFill>
                  <a:srgbClr val="FF0000"/>
                </a:solidFill>
                <a:effectLst>
                  <a:outerShdw blurRad="38100" dist="38100" dir="2700000" algn="tl">
                    <a:srgbClr val="000000">
                      <a:alpha val="43137"/>
                    </a:srgbClr>
                  </a:outerShdw>
                </a:effectLst>
              </a:rPr>
              <a:t> protons </a:t>
            </a:r>
            <a:endParaRPr lang="it-IT" sz="2400" dirty="0">
              <a:solidFill>
                <a:srgbClr val="002060"/>
              </a:solidFill>
            </a:endParaRPr>
          </a:p>
          <a:p>
            <a:pPr marL="342900" indent="-342900">
              <a:buFont typeface="Wingdings" panose="05000000000000000000" pitchFamily="2" charset="2"/>
              <a:buChar char="ü"/>
            </a:pPr>
            <a:r>
              <a:rPr lang="it-IT" sz="2400" b="1" dirty="0" err="1">
                <a:solidFill>
                  <a:srgbClr val="002060"/>
                </a:solidFill>
              </a:rPr>
              <a:t>Poor</a:t>
            </a:r>
            <a:r>
              <a:rPr lang="it-IT" sz="2400" b="1" dirty="0">
                <a:solidFill>
                  <a:srgbClr val="002060"/>
                </a:solidFill>
              </a:rPr>
              <a:t> time resolution</a:t>
            </a:r>
            <a:r>
              <a:rPr lang="it-IT" sz="2400" b="1" dirty="0">
                <a:solidFill>
                  <a:srgbClr val="FF0000"/>
                </a:solidFill>
                <a:effectLst>
                  <a:outerShdw blurRad="38100" dist="38100" dir="2700000" algn="tl">
                    <a:srgbClr val="000000">
                      <a:alpha val="43137"/>
                    </a:srgbClr>
                  </a:outerShdw>
                </a:effectLst>
              </a:rPr>
              <a:t> ~ no/</a:t>
            </a:r>
            <a:r>
              <a:rPr lang="it-IT" sz="2400" b="1" dirty="0" err="1">
                <a:solidFill>
                  <a:srgbClr val="FF0000"/>
                </a:solidFill>
                <a:effectLst>
                  <a:outerShdw blurRad="38100" dist="38100" dir="2700000" algn="tl">
                    <a:srgbClr val="000000">
                      <a:alpha val="43137"/>
                    </a:srgbClr>
                  </a:outerShdw>
                </a:effectLst>
              </a:rPr>
              <a:t>poor</a:t>
            </a:r>
            <a:endParaRPr lang="it-IT" sz="2400" b="1" dirty="0">
              <a:solidFill>
                <a:srgbClr val="FF0000"/>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it-IT" sz="2400" b="1" i="0" u="none" strike="noStrike" dirty="0" err="1">
                <a:solidFill>
                  <a:srgbClr val="002060"/>
                </a:solidFill>
                <a:effectLst/>
              </a:rPr>
              <a:t>Deviation</a:t>
            </a:r>
            <a:r>
              <a:rPr lang="it-IT" sz="2400" b="1" i="0" u="none" strike="noStrike" dirty="0">
                <a:solidFill>
                  <a:srgbClr val="002060"/>
                </a:solidFill>
                <a:effectLst/>
              </a:rPr>
              <a:t> from </a:t>
            </a:r>
            <a:r>
              <a:rPr lang="it-IT" sz="2400" b="1" i="0" u="none" strike="noStrike" dirty="0" err="1">
                <a:solidFill>
                  <a:srgbClr val="002060"/>
                </a:solidFill>
                <a:effectLst/>
              </a:rPr>
              <a:t>linearity</a:t>
            </a:r>
            <a:r>
              <a:rPr lang="it-IT" sz="2400" b="1" i="0" u="none" strike="noStrike" dirty="0">
                <a:solidFill>
                  <a:srgbClr val="002060"/>
                </a:solidFill>
                <a:effectLst/>
              </a:rPr>
              <a:t> @ high dose rates</a:t>
            </a:r>
            <a:endParaRPr lang="it-IT" sz="2400" b="0" i="0" u="none" strike="noStrike" dirty="0">
              <a:effectLst/>
            </a:endParaRPr>
          </a:p>
          <a:p>
            <a:pPr>
              <a:lnSpc>
                <a:spcPct val="150000"/>
              </a:lnSpc>
            </a:pPr>
            <a:endParaRPr lang="it-IT" sz="2400" dirty="0">
              <a:solidFill>
                <a:srgbClr val="002060"/>
              </a:solidFill>
              <a:latin typeface="Trebuchet MS" panose="020B0603020202020204" pitchFamily="34" charset="0"/>
            </a:endParaRPr>
          </a:p>
        </p:txBody>
      </p:sp>
      <p:sp>
        <p:nvSpPr>
          <p:cNvPr id="6" name="TextBox 18">
            <a:extLst>
              <a:ext uri="{FF2B5EF4-FFF2-40B4-BE49-F238E27FC236}">
                <a16:creationId xmlns:a16="http://schemas.microsoft.com/office/drawing/2014/main" id="{D98F977E-193A-0DB7-6575-1103C5B9F9E8}"/>
              </a:ext>
            </a:extLst>
          </p:cNvPr>
          <p:cNvSpPr txBox="1"/>
          <p:nvPr/>
        </p:nvSpPr>
        <p:spPr>
          <a:xfrm>
            <a:off x="1126099" y="4261582"/>
            <a:ext cx="3666930" cy="1446550"/>
          </a:xfrm>
          <a:prstGeom prst="rect">
            <a:avLst/>
          </a:prstGeom>
          <a:solidFill>
            <a:srgbClr val="FFFF00"/>
          </a:solidFill>
        </p:spPr>
        <p:txBody>
          <a:bodyPr wrap="square" rtlCol="0">
            <a:spAutoFit/>
          </a:bodyPr>
          <a:lstStyle/>
          <a:p>
            <a:r>
              <a:rPr lang="it-IT" sz="2200" b="1" dirty="0">
                <a:solidFill>
                  <a:srgbClr val="002060"/>
                </a:solidFill>
                <a:latin typeface="Trebuchet MS" panose="020B0603020202020204" pitchFamily="34" charset="0"/>
              </a:rPr>
              <a:t>Not suitable for </a:t>
            </a:r>
          </a:p>
          <a:p>
            <a:pPr marL="342900" indent="-342900">
              <a:buFont typeface="Arial" panose="020B0604020202020204" pitchFamily="34" charset="0"/>
              <a:buChar char="•"/>
            </a:pPr>
            <a:r>
              <a:rPr lang="it-IT" sz="2200" b="1" dirty="0">
                <a:solidFill>
                  <a:srgbClr val="002060"/>
                </a:solidFill>
                <a:latin typeface="Trebuchet MS" panose="020B0603020202020204" pitchFamily="34" charset="0"/>
              </a:rPr>
              <a:t>fast scanning </a:t>
            </a:r>
            <a:r>
              <a:rPr lang="it-IT" sz="2200" b="1" dirty="0" err="1">
                <a:solidFill>
                  <a:srgbClr val="002060"/>
                </a:solidFill>
                <a:latin typeface="Trebuchet MS" panose="020B0603020202020204" pitchFamily="34" charset="0"/>
              </a:rPr>
              <a:t>modalities</a:t>
            </a:r>
            <a:endParaRPr lang="it-IT" sz="2200" b="1" dirty="0">
              <a:solidFill>
                <a:srgbClr val="002060"/>
              </a:solidFill>
              <a:latin typeface="Trebuchet MS" panose="020B0603020202020204" pitchFamily="34" charset="0"/>
            </a:endParaRPr>
          </a:p>
          <a:p>
            <a:pPr marL="342900" indent="-342900">
              <a:buFont typeface="Arial" panose="020B0604020202020204" pitchFamily="34" charset="0"/>
              <a:buChar char="•"/>
            </a:pPr>
            <a:r>
              <a:rPr lang="it-IT" sz="2200" b="1" dirty="0">
                <a:solidFill>
                  <a:srgbClr val="002060"/>
                </a:solidFill>
                <a:latin typeface="Trebuchet MS" panose="020B0603020202020204" pitchFamily="34" charset="0"/>
              </a:rPr>
              <a:t>timing </a:t>
            </a:r>
            <a:r>
              <a:rPr lang="it-IT" sz="2200" b="1" dirty="0" err="1">
                <a:solidFill>
                  <a:srgbClr val="002060"/>
                </a:solidFill>
                <a:latin typeface="Trebuchet MS" panose="020B0603020202020204" pitchFamily="34" charset="0"/>
              </a:rPr>
              <a:t>applications</a:t>
            </a:r>
            <a:endParaRPr lang="it-IT" sz="2200" b="1" dirty="0">
              <a:solidFill>
                <a:srgbClr val="002060"/>
              </a:solidFill>
              <a:latin typeface="Trebuchet MS" panose="020B0603020202020204" pitchFamily="34" charset="0"/>
            </a:endParaRPr>
          </a:p>
          <a:p>
            <a:pPr marL="342900" indent="-342900">
              <a:buFont typeface="Arial" panose="020B0604020202020204" pitchFamily="34" charset="0"/>
              <a:buChar char="•"/>
            </a:pPr>
            <a:r>
              <a:rPr lang="it-IT" sz="2200" b="1" dirty="0">
                <a:solidFill>
                  <a:srgbClr val="002060"/>
                </a:solidFill>
                <a:latin typeface="Trebuchet MS" panose="020B0603020202020204" pitchFamily="34" charset="0"/>
              </a:rPr>
              <a:t>high dose rates (FLASH)</a:t>
            </a:r>
          </a:p>
        </p:txBody>
      </p:sp>
      <p:sp>
        <p:nvSpPr>
          <p:cNvPr id="7" name="CasellaDiTesto 6">
            <a:extLst>
              <a:ext uri="{FF2B5EF4-FFF2-40B4-BE49-F238E27FC236}">
                <a16:creationId xmlns:a16="http://schemas.microsoft.com/office/drawing/2014/main" id="{11AAC7E4-7E4A-C591-36E1-798EE2C0275C}"/>
              </a:ext>
            </a:extLst>
          </p:cNvPr>
          <p:cNvSpPr txBox="1"/>
          <p:nvPr/>
        </p:nvSpPr>
        <p:spPr>
          <a:xfrm>
            <a:off x="1450480" y="1255761"/>
            <a:ext cx="1971117" cy="461665"/>
          </a:xfrm>
          <a:prstGeom prst="rect">
            <a:avLst/>
          </a:prstGeom>
          <a:noFill/>
        </p:spPr>
        <p:txBody>
          <a:bodyPr wrap="none" rtlCol="0">
            <a:spAutoFit/>
          </a:bodyPr>
          <a:lstStyle/>
          <a:p>
            <a:r>
              <a:rPr lang="it-IT" sz="2400" b="1" dirty="0">
                <a:highlight>
                  <a:srgbClr val="FF0000"/>
                </a:highlight>
              </a:rPr>
              <a:t>LIMITATIONS</a:t>
            </a:r>
          </a:p>
        </p:txBody>
      </p:sp>
      <p:pic>
        <p:nvPicPr>
          <p:cNvPr id="8" name="Immagine 7">
            <a:extLst>
              <a:ext uri="{FF2B5EF4-FFF2-40B4-BE49-F238E27FC236}">
                <a16:creationId xmlns:a16="http://schemas.microsoft.com/office/drawing/2014/main" id="{66A19591-92E8-1DA6-EE1A-CE647A4DE911}"/>
              </a:ext>
            </a:extLst>
          </p:cNvPr>
          <p:cNvPicPr>
            <a:picLocks noChangeAspect="1"/>
          </p:cNvPicPr>
          <p:nvPr/>
        </p:nvPicPr>
        <p:blipFill>
          <a:blip r:embed="rId4"/>
          <a:stretch>
            <a:fillRect/>
          </a:stretch>
        </p:blipFill>
        <p:spPr>
          <a:xfrm>
            <a:off x="10619969" y="113318"/>
            <a:ext cx="1288860" cy="1329040"/>
          </a:xfrm>
          <a:prstGeom prst="rect">
            <a:avLst/>
          </a:prstGeom>
          <a:ln>
            <a:noFill/>
          </a:ln>
          <a:effectLst>
            <a:softEdge rad="112500"/>
          </a:effectLst>
        </p:spPr>
      </p:pic>
      <p:sp>
        <p:nvSpPr>
          <p:cNvPr id="9" name="Sottotitolo 2">
            <a:extLst>
              <a:ext uri="{FF2B5EF4-FFF2-40B4-BE49-F238E27FC236}">
                <a16:creationId xmlns:a16="http://schemas.microsoft.com/office/drawing/2014/main" id="{718CEED1-EFDF-32A9-FE22-70F17182FFE0}"/>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0" name="Connettore diritto 9">
            <a:extLst>
              <a:ext uri="{FF2B5EF4-FFF2-40B4-BE49-F238E27FC236}">
                <a16:creationId xmlns:a16="http://schemas.microsoft.com/office/drawing/2014/main" id="{78B8B900-8D61-0A2D-902C-45B34DC8D4FE}"/>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Immagine 10">
            <a:extLst>
              <a:ext uri="{FF2B5EF4-FFF2-40B4-BE49-F238E27FC236}">
                <a16:creationId xmlns:a16="http://schemas.microsoft.com/office/drawing/2014/main" id="{C1A9F400-4101-A017-F6E9-063F9AC0E7D5}"/>
              </a:ext>
            </a:extLst>
          </p:cNvPr>
          <p:cNvPicPr>
            <a:picLocks noChangeAspect="1"/>
          </p:cNvPicPr>
          <p:nvPr/>
        </p:nvPicPr>
        <p:blipFill>
          <a:blip r:embed="rId5"/>
          <a:stretch>
            <a:fillRect/>
          </a:stretch>
        </p:blipFill>
        <p:spPr>
          <a:xfrm>
            <a:off x="257861" y="6160534"/>
            <a:ext cx="795688" cy="498705"/>
          </a:xfrm>
          <a:prstGeom prst="rect">
            <a:avLst/>
          </a:prstGeom>
        </p:spPr>
      </p:pic>
      <p:sp>
        <p:nvSpPr>
          <p:cNvPr id="12" name="Slide Number Placeholder 3">
            <a:extLst>
              <a:ext uri="{FF2B5EF4-FFF2-40B4-BE49-F238E27FC236}">
                <a16:creationId xmlns:a16="http://schemas.microsoft.com/office/drawing/2014/main" id="{96954583-7A96-649F-9B53-1B9D11678CD1}"/>
              </a:ext>
            </a:extLst>
          </p:cNvPr>
          <p:cNvSpPr txBox="1">
            <a:spLocks/>
          </p:cNvSpPr>
          <p:nvPr/>
        </p:nvSpPr>
        <p:spPr>
          <a:xfrm>
            <a:off x="9165629" y="6288072"/>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13</a:t>
            </a:fld>
            <a:endParaRPr lang="en-US" sz="2400"/>
          </a:p>
        </p:txBody>
      </p:sp>
    </p:spTree>
    <p:extLst>
      <p:ext uri="{BB962C8B-B14F-4D97-AF65-F5344CB8AC3E}">
        <p14:creationId xmlns:p14="http://schemas.microsoft.com/office/powerpoint/2010/main" val="37559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46806-E866-BB5B-A030-94171AF96031}"/>
              </a:ext>
            </a:extLst>
          </p:cNvPr>
          <p:cNvSpPr txBox="1">
            <a:spLocks/>
          </p:cNvSpPr>
          <p:nvPr/>
        </p:nvSpPr>
        <p:spPr>
          <a:xfrm>
            <a:off x="407674" y="158557"/>
            <a:ext cx="10107926" cy="1113726"/>
          </a:xfrm>
          <a:prstGeom prst="rect">
            <a:avLst/>
          </a:prstGeom>
          <a:solidFill>
            <a:schemeClr val="tx1">
              <a:lumMod val="75000"/>
              <a:lumOff val="25000"/>
            </a:schemeClr>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New challenges for beam monitoring</a:t>
            </a:r>
          </a:p>
        </p:txBody>
      </p:sp>
      <p:graphicFrame>
        <p:nvGraphicFramePr>
          <p:cNvPr id="4" name="Content Placeholder 7">
            <a:extLst>
              <a:ext uri="{FF2B5EF4-FFF2-40B4-BE49-F238E27FC236}">
                <a16:creationId xmlns:a16="http://schemas.microsoft.com/office/drawing/2014/main" id="{D9CE6F52-BB1F-7FF7-6825-0FD57F07C347}"/>
              </a:ext>
            </a:extLst>
          </p:cNvPr>
          <p:cNvGraphicFramePr>
            <a:graphicFrameLocks/>
          </p:cNvGraphicFramePr>
          <p:nvPr>
            <p:extLst>
              <p:ext uri="{D42A27DB-BD31-4B8C-83A1-F6EECF244321}">
                <p14:modId xmlns:p14="http://schemas.microsoft.com/office/powerpoint/2010/main" val="979299837"/>
              </p:ext>
            </p:extLst>
          </p:nvPr>
        </p:nvGraphicFramePr>
        <p:xfrm>
          <a:off x="3114155" y="1672766"/>
          <a:ext cx="8728075" cy="3912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magine 12">
            <a:extLst>
              <a:ext uri="{FF2B5EF4-FFF2-40B4-BE49-F238E27FC236}">
                <a16:creationId xmlns:a16="http://schemas.microsoft.com/office/drawing/2014/main" id="{08D9B289-E2F5-0D77-77B6-6BE223143C81}"/>
              </a:ext>
            </a:extLst>
          </p:cNvPr>
          <p:cNvPicPr>
            <a:picLocks noChangeAspect="1"/>
          </p:cNvPicPr>
          <p:nvPr/>
        </p:nvPicPr>
        <p:blipFill>
          <a:blip r:embed="rId8"/>
          <a:stretch>
            <a:fillRect/>
          </a:stretch>
        </p:blipFill>
        <p:spPr>
          <a:xfrm>
            <a:off x="3764790" y="5342516"/>
            <a:ext cx="2949610" cy="1002609"/>
          </a:xfrm>
          <a:prstGeom prst="rect">
            <a:avLst/>
          </a:prstGeom>
        </p:spPr>
      </p:pic>
      <p:pic>
        <p:nvPicPr>
          <p:cNvPr id="18" name="Picture 17">
            <a:extLst>
              <a:ext uri="{FF2B5EF4-FFF2-40B4-BE49-F238E27FC236}">
                <a16:creationId xmlns:a16="http://schemas.microsoft.com/office/drawing/2014/main" id="{E58CDAAE-35AD-E000-2A59-15BBF1A66156}"/>
              </a:ext>
            </a:extLst>
          </p:cNvPr>
          <p:cNvPicPr>
            <a:picLocks noChangeAspect="1"/>
          </p:cNvPicPr>
          <p:nvPr/>
        </p:nvPicPr>
        <p:blipFill>
          <a:blip r:embed="rId9"/>
          <a:stretch>
            <a:fillRect/>
          </a:stretch>
        </p:blipFill>
        <p:spPr>
          <a:xfrm>
            <a:off x="106617" y="1869435"/>
            <a:ext cx="3007538" cy="1203960"/>
          </a:xfrm>
          <a:prstGeom prst="rect">
            <a:avLst/>
          </a:prstGeom>
        </p:spPr>
      </p:pic>
      <p:pic>
        <p:nvPicPr>
          <p:cNvPr id="20" name="Picture 19">
            <a:extLst>
              <a:ext uri="{FF2B5EF4-FFF2-40B4-BE49-F238E27FC236}">
                <a16:creationId xmlns:a16="http://schemas.microsoft.com/office/drawing/2014/main" id="{BA432C50-1D4B-5B6D-8653-A62672D4C08D}"/>
              </a:ext>
            </a:extLst>
          </p:cNvPr>
          <p:cNvPicPr>
            <a:picLocks noChangeAspect="1"/>
          </p:cNvPicPr>
          <p:nvPr/>
        </p:nvPicPr>
        <p:blipFill>
          <a:blip r:embed="rId10"/>
          <a:stretch>
            <a:fillRect/>
          </a:stretch>
        </p:blipFill>
        <p:spPr>
          <a:xfrm>
            <a:off x="8218169" y="5070973"/>
            <a:ext cx="3278051" cy="1157827"/>
          </a:xfrm>
          <a:prstGeom prst="rect">
            <a:avLst/>
          </a:prstGeom>
        </p:spPr>
      </p:pic>
      <p:pic>
        <p:nvPicPr>
          <p:cNvPr id="24" name="Picture 23">
            <a:extLst>
              <a:ext uri="{FF2B5EF4-FFF2-40B4-BE49-F238E27FC236}">
                <a16:creationId xmlns:a16="http://schemas.microsoft.com/office/drawing/2014/main" id="{9736D0B1-12F6-3D36-08B9-446299C0E609}"/>
              </a:ext>
            </a:extLst>
          </p:cNvPr>
          <p:cNvPicPr>
            <a:picLocks noChangeAspect="1"/>
          </p:cNvPicPr>
          <p:nvPr/>
        </p:nvPicPr>
        <p:blipFill rotWithShape="1">
          <a:blip r:embed="rId11"/>
          <a:srcRect l="69417"/>
          <a:stretch/>
        </p:blipFill>
        <p:spPr>
          <a:xfrm>
            <a:off x="407674" y="3270064"/>
            <a:ext cx="2055606" cy="3097838"/>
          </a:xfrm>
          <a:prstGeom prst="rect">
            <a:avLst/>
          </a:prstGeom>
        </p:spPr>
      </p:pic>
      <p:pic>
        <p:nvPicPr>
          <p:cNvPr id="5" name="Immagine 4">
            <a:extLst>
              <a:ext uri="{FF2B5EF4-FFF2-40B4-BE49-F238E27FC236}">
                <a16:creationId xmlns:a16="http://schemas.microsoft.com/office/drawing/2014/main" id="{7AB20DDD-35F9-C02F-BD70-E018DC73F4B5}"/>
              </a:ext>
            </a:extLst>
          </p:cNvPr>
          <p:cNvPicPr>
            <a:picLocks noChangeAspect="1"/>
          </p:cNvPicPr>
          <p:nvPr/>
        </p:nvPicPr>
        <p:blipFill>
          <a:blip r:embed="rId12"/>
          <a:stretch>
            <a:fillRect/>
          </a:stretch>
        </p:blipFill>
        <p:spPr>
          <a:xfrm>
            <a:off x="10619969" y="113318"/>
            <a:ext cx="1288860" cy="1329040"/>
          </a:xfrm>
          <a:prstGeom prst="rect">
            <a:avLst/>
          </a:prstGeom>
          <a:ln>
            <a:noFill/>
          </a:ln>
          <a:effectLst>
            <a:softEdge rad="112500"/>
          </a:effectLst>
        </p:spPr>
      </p:pic>
      <p:sp>
        <p:nvSpPr>
          <p:cNvPr id="7" name="Sottotitolo 2">
            <a:extLst>
              <a:ext uri="{FF2B5EF4-FFF2-40B4-BE49-F238E27FC236}">
                <a16:creationId xmlns:a16="http://schemas.microsoft.com/office/drawing/2014/main" id="{4444C0DB-D4A8-2B05-FE30-790274553005}"/>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8" name="Connettore diritto 7">
            <a:extLst>
              <a:ext uri="{FF2B5EF4-FFF2-40B4-BE49-F238E27FC236}">
                <a16:creationId xmlns:a16="http://schemas.microsoft.com/office/drawing/2014/main" id="{7C9525EA-7E15-BACC-3CE1-F211FBF34679}"/>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B98F38C5-FF68-ADF5-6817-5D1C6C999035}"/>
              </a:ext>
            </a:extLst>
          </p:cNvPr>
          <p:cNvSpPr txBox="1">
            <a:spLocks/>
          </p:cNvSpPr>
          <p:nvPr/>
        </p:nvSpPr>
        <p:spPr>
          <a:xfrm>
            <a:off x="9165629" y="6288072"/>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14</a:t>
            </a:fld>
            <a:endParaRPr lang="en-US" sz="2400"/>
          </a:p>
        </p:txBody>
      </p:sp>
    </p:spTree>
    <p:extLst>
      <p:ext uri="{BB962C8B-B14F-4D97-AF65-F5344CB8AC3E}">
        <p14:creationId xmlns:p14="http://schemas.microsoft.com/office/powerpoint/2010/main" val="431736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6D39067-4EB4-D321-9157-AEC9EA274ABE}"/>
              </a:ext>
            </a:extLst>
          </p:cNvPr>
          <p:cNvSpPr>
            <a:spLocks noGrp="1"/>
          </p:cNvSpPr>
          <p:nvPr>
            <p:ph type="sldNum" sz="quarter" idx="12"/>
          </p:nvPr>
        </p:nvSpPr>
        <p:spPr>
          <a:xfrm>
            <a:off x="9840677" y="6492874"/>
            <a:ext cx="1019174" cy="365125"/>
          </a:xfrm>
        </p:spPr>
        <p:txBody>
          <a:bodyPr/>
          <a:lstStyle/>
          <a:p>
            <a:fld id="{A6DAA19E-CE74-4DAC-B7DB-168B59DC7E00}" type="slidenum">
              <a:rPr lang="en-US" smtClean="0"/>
              <a:t>15</a:t>
            </a:fld>
            <a:endParaRPr lang="en-US"/>
          </a:p>
        </p:txBody>
      </p:sp>
      <p:sp>
        <p:nvSpPr>
          <p:cNvPr id="4" name="TextBox 4">
            <a:extLst>
              <a:ext uri="{FF2B5EF4-FFF2-40B4-BE49-F238E27FC236}">
                <a16:creationId xmlns:a16="http://schemas.microsoft.com/office/drawing/2014/main" id="{1098F393-4AF8-1CB1-9BCF-A9C782826B28}"/>
              </a:ext>
            </a:extLst>
          </p:cNvPr>
          <p:cNvSpPr txBox="1"/>
          <p:nvPr/>
        </p:nvSpPr>
        <p:spPr>
          <a:xfrm>
            <a:off x="124921" y="123740"/>
            <a:ext cx="10265988" cy="1015663"/>
          </a:xfrm>
          <a:prstGeom prst="rect">
            <a:avLst/>
          </a:prstGeom>
          <a:solidFill>
            <a:schemeClr val="tx1">
              <a:lumMod val="75000"/>
              <a:lumOff val="25000"/>
            </a:schemeClr>
          </a:solidFill>
        </p:spPr>
        <p:txBody>
          <a:bodyPr wrap="square" rtlCol="0">
            <a:spAutoFit/>
          </a:bodyPr>
          <a:lstStyle/>
          <a:p>
            <a:r>
              <a:rPr lang="it-IT" sz="3600" b="1" dirty="0">
                <a:solidFill>
                  <a:schemeClr val="bg1"/>
                </a:solidFill>
              </a:rPr>
              <a:t>INFN MoveIT project (2017-2021) </a:t>
            </a:r>
            <a:endParaRPr lang="en-US" sz="3600" b="1" dirty="0">
              <a:solidFill>
                <a:schemeClr val="bg1"/>
              </a:solidFill>
            </a:endParaRPr>
          </a:p>
          <a:p>
            <a:r>
              <a:rPr lang="it-IT" sz="2400" b="1" dirty="0">
                <a:solidFill>
                  <a:schemeClr val="bg1"/>
                </a:solidFill>
              </a:rPr>
              <a:t>Solid state detectors for p-beam monitoring</a:t>
            </a:r>
            <a:endParaRPr lang="en-US" sz="2400" b="1" dirty="0">
              <a:solidFill>
                <a:schemeClr val="bg1"/>
              </a:solidFill>
            </a:endParaRPr>
          </a:p>
        </p:txBody>
      </p:sp>
      <p:sp>
        <p:nvSpPr>
          <p:cNvPr id="5" name="TextBox 7">
            <a:extLst>
              <a:ext uri="{FF2B5EF4-FFF2-40B4-BE49-F238E27FC236}">
                <a16:creationId xmlns:a16="http://schemas.microsoft.com/office/drawing/2014/main" id="{DD91557A-1318-5A17-8C74-26EA73E1000D}"/>
              </a:ext>
            </a:extLst>
          </p:cNvPr>
          <p:cNvSpPr txBox="1"/>
          <p:nvPr/>
        </p:nvSpPr>
        <p:spPr>
          <a:xfrm>
            <a:off x="65314" y="3647926"/>
            <a:ext cx="5036024" cy="1754326"/>
          </a:xfrm>
          <a:prstGeom prst="rect">
            <a:avLst/>
          </a:prstGeom>
          <a:noFill/>
        </p:spPr>
        <p:txBody>
          <a:bodyPr wrap="square" rtlCol="0">
            <a:spAutoFit/>
          </a:bodyPr>
          <a:lstStyle/>
          <a:p>
            <a:pPr>
              <a:lnSpc>
                <a:spcPct val="150000"/>
              </a:lnSpc>
            </a:pPr>
            <a:r>
              <a:rPr lang="it-IT" sz="2400" dirty="0">
                <a:solidFill>
                  <a:srgbClr val="002060"/>
                </a:solidFill>
                <a:latin typeface="Trebuchet MS" panose="020B0603020202020204" pitchFamily="34" charset="0"/>
              </a:rPr>
              <a:t>Collection times  </a:t>
            </a:r>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 100 µs </a:t>
            </a:r>
          </a:p>
          <a:p>
            <a:pPr>
              <a:lnSpc>
                <a:spcPct val="150000"/>
              </a:lnSpc>
            </a:pPr>
            <a:r>
              <a:rPr lang="it-IT" sz="2400" dirty="0">
                <a:solidFill>
                  <a:srgbClr val="002060"/>
                </a:solidFill>
                <a:latin typeface="Trebuchet MS" panose="020B0603020202020204" pitchFamily="34" charset="0"/>
              </a:rPr>
              <a:t>Sensitivity   </a:t>
            </a:r>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 10</a:t>
            </a:r>
            <a:r>
              <a:rPr lang="it-IT" sz="2400" b="1" baseline="30000" dirty="0">
                <a:solidFill>
                  <a:srgbClr val="FF0000"/>
                </a:solidFill>
                <a:effectLst>
                  <a:outerShdw blurRad="38100" dist="38100" dir="2700000" algn="tl">
                    <a:srgbClr val="000000">
                      <a:alpha val="43137"/>
                    </a:srgbClr>
                  </a:outerShdw>
                </a:effectLst>
                <a:latin typeface="Trebuchet MS" panose="020B0603020202020204" pitchFamily="34" charset="0"/>
              </a:rPr>
              <a:t>4</a:t>
            </a:r>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 protons </a:t>
            </a:r>
            <a:endParaRPr lang="it-IT" sz="2400" dirty="0">
              <a:solidFill>
                <a:srgbClr val="002060"/>
              </a:solidFill>
              <a:latin typeface="Trebuchet MS" panose="020B0603020202020204" pitchFamily="34" charset="0"/>
            </a:endParaRPr>
          </a:p>
          <a:p>
            <a:pPr>
              <a:lnSpc>
                <a:spcPct val="150000"/>
              </a:lnSpc>
            </a:pPr>
            <a:r>
              <a:rPr lang="it-IT" sz="2400" dirty="0">
                <a:solidFill>
                  <a:srgbClr val="002060"/>
                </a:solidFill>
                <a:latin typeface="Trebuchet MS" panose="020B0603020202020204" pitchFamily="34" charset="0"/>
              </a:rPr>
              <a:t>Time resolution</a:t>
            </a:r>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 ~ no/poor</a:t>
            </a:r>
            <a:endParaRPr lang="it-IT" sz="2400" dirty="0">
              <a:solidFill>
                <a:srgbClr val="002060"/>
              </a:solidFill>
              <a:latin typeface="Trebuchet MS" panose="020B0603020202020204" pitchFamily="34" charset="0"/>
            </a:endParaRPr>
          </a:p>
        </p:txBody>
      </p:sp>
      <p:pic>
        <p:nvPicPr>
          <p:cNvPr id="6" name="Picture 9">
            <a:extLst>
              <a:ext uri="{FF2B5EF4-FFF2-40B4-BE49-F238E27FC236}">
                <a16:creationId xmlns:a16="http://schemas.microsoft.com/office/drawing/2014/main" id="{A508E632-6001-281B-BB9C-DC07F690EAB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104" t="27240" r="47763" b="40320"/>
          <a:stretch>
            <a:fillRect/>
          </a:stretch>
        </p:blipFill>
        <p:spPr bwMode="auto">
          <a:xfrm>
            <a:off x="975771" y="1594947"/>
            <a:ext cx="1993312" cy="2003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l="29999" t="25200" r="47499" b="40320"/>
                  <a:stretch>
                    <a:fillRect/>
                  </a:stretch>
                </a:blipFill>
              </a14:hiddenFill>
            </a:ext>
          </a:extLst>
        </p:spPr>
      </p:pic>
      <p:sp>
        <p:nvSpPr>
          <p:cNvPr id="7" name="TextBox 10">
            <a:extLst>
              <a:ext uri="{FF2B5EF4-FFF2-40B4-BE49-F238E27FC236}">
                <a16:creationId xmlns:a16="http://schemas.microsoft.com/office/drawing/2014/main" id="{45FC11E8-EFAD-41A5-F15F-86D07C0E229E}"/>
              </a:ext>
            </a:extLst>
          </p:cNvPr>
          <p:cNvSpPr txBox="1"/>
          <p:nvPr/>
        </p:nvSpPr>
        <p:spPr>
          <a:xfrm>
            <a:off x="228636" y="1160780"/>
            <a:ext cx="3643952" cy="461665"/>
          </a:xfrm>
          <a:prstGeom prst="rect">
            <a:avLst/>
          </a:prstGeom>
          <a:noFill/>
        </p:spPr>
        <p:txBody>
          <a:bodyPr wrap="square" rtlCol="0">
            <a:spAutoFit/>
          </a:bodyPr>
          <a:lstStyle/>
          <a:p>
            <a:r>
              <a:rPr lang="it-IT" sz="2400" b="1" i="1" dirty="0">
                <a:solidFill>
                  <a:srgbClr val="002060"/>
                </a:solidFill>
                <a:latin typeface="Trebuchet MS" panose="020B0603020202020204" pitchFamily="34" charset="0"/>
              </a:rPr>
              <a:t>IONIZATION CHAMBERS</a:t>
            </a:r>
            <a:endParaRPr lang="en-US" sz="2400" b="1" i="1" dirty="0">
              <a:solidFill>
                <a:srgbClr val="002060"/>
              </a:solidFill>
              <a:latin typeface="Trebuchet MS" panose="020B0603020202020204" pitchFamily="34" charset="0"/>
            </a:endParaRPr>
          </a:p>
        </p:txBody>
      </p:sp>
      <p:sp>
        <p:nvSpPr>
          <p:cNvPr id="8" name="TextBox 18">
            <a:extLst>
              <a:ext uri="{FF2B5EF4-FFF2-40B4-BE49-F238E27FC236}">
                <a16:creationId xmlns:a16="http://schemas.microsoft.com/office/drawing/2014/main" id="{E566972C-B119-95FF-1711-37E46CF1B73C}"/>
              </a:ext>
            </a:extLst>
          </p:cNvPr>
          <p:cNvSpPr txBox="1"/>
          <p:nvPr/>
        </p:nvSpPr>
        <p:spPr>
          <a:xfrm>
            <a:off x="188168" y="5400457"/>
            <a:ext cx="3666930" cy="1107996"/>
          </a:xfrm>
          <a:prstGeom prst="rect">
            <a:avLst/>
          </a:prstGeom>
          <a:solidFill>
            <a:schemeClr val="bg1">
              <a:lumMod val="85000"/>
            </a:schemeClr>
          </a:solidFill>
        </p:spPr>
        <p:txBody>
          <a:bodyPr wrap="square" rtlCol="0">
            <a:spAutoFit/>
          </a:bodyPr>
          <a:lstStyle/>
          <a:p>
            <a:r>
              <a:rPr lang="it-IT" sz="2200" dirty="0">
                <a:solidFill>
                  <a:srgbClr val="002060"/>
                </a:solidFill>
                <a:latin typeface="Trebuchet MS" panose="020B0603020202020204" pitchFamily="34" charset="0"/>
              </a:rPr>
              <a:t>Not suitable for </a:t>
            </a:r>
          </a:p>
          <a:p>
            <a:pPr marL="342900" indent="-342900">
              <a:buFont typeface="Arial" panose="020B0604020202020204" pitchFamily="34" charset="0"/>
              <a:buChar char="•"/>
            </a:pPr>
            <a:r>
              <a:rPr lang="it-IT" sz="2200" dirty="0">
                <a:solidFill>
                  <a:srgbClr val="002060"/>
                </a:solidFill>
                <a:latin typeface="Trebuchet MS" panose="020B0603020202020204" pitchFamily="34" charset="0"/>
              </a:rPr>
              <a:t>fast scanning </a:t>
            </a:r>
            <a:r>
              <a:rPr lang="it-IT" sz="2200" dirty="0" err="1">
                <a:solidFill>
                  <a:srgbClr val="002060"/>
                </a:solidFill>
                <a:latin typeface="Trebuchet MS" panose="020B0603020202020204" pitchFamily="34" charset="0"/>
              </a:rPr>
              <a:t>modalities</a:t>
            </a:r>
            <a:endParaRPr lang="it-IT" sz="2200" dirty="0">
              <a:solidFill>
                <a:srgbClr val="002060"/>
              </a:solidFill>
              <a:latin typeface="Trebuchet MS" panose="020B0603020202020204" pitchFamily="34" charset="0"/>
            </a:endParaRPr>
          </a:p>
          <a:p>
            <a:pPr marL="342900" indent="-342900">
              <a:buFont typeface="Arial" panose="020B0604020202020204" pitchFamily="34" charset="0"/>
              <a:buChar char="•"/>
            </a:pPr>
            <a:r>
              <a:rPr lang="it-IT" sz="2200" dirty="0">
                <a:solidFill>
                  <a:srgbClr val="002060"/>
                </a:solidFill>
                <a:latin typeface="Trebuchet MS" panose="020B0603020202020204" pitchFamily="34" charset="0"/>
              </a:rPr>
              <a:t>timing </a:t>
            </a:r>
            <a:r>
              <a:rPr lang="it-IT" sz="2200" dirty="0" err="1">
                <a:solidFill>
                  <a:srgbClr val="002060"/>
                </a:solidFill>
                <a:latin typeface="Trebuchet MS" panose="020B0603020202020204" pitchFamily="34" charset="0"/>
              </a:rPr>
              <a:t>applications</a:t>
            </a:r>
            <a:endParaRPr lang="it-IT" sz="2200" dirty="0">
              <a:solidFill>
                <a:srgbClr val="002060"/>
              </a:solidFill>
              <a:latin typeface="Trebuchet MS" panose="020B0603020202020204" pitchFamily="34" charset="0"/>
            </a:endParaRPr>
          </a:p>
        </p:txBody>
      </p:sp>
      <p:grpSp>
        <p:nvGrpSpPr>
          <p:cNvPr id="9" name="Group 25">
            <a:extLst>
              <a:ext uri="{FF2B5EF4-FFF2-40B4-BE49-F238E27FC236}">
                <a16:creationId xmlns:a16="http://schemas.microsoft.com/office/drawing/2014/main" id="{6F0C9454-644D-D468-0E5E-07C80D99890D}"/>
              </a:ext>
            </a:extLst>
          </p:cNvPr>
          <p:cNvGrpSpPr/>
          <p:nvPr/>
        </p:nvGrpSpPr>
        <p:grpSpPr>
          <a:xfrm>
            <a:off x="3890864" y="1149029"/>
            <a:ext cx="7458233" cy="5082425"/>
            <a:chOff x="3984172" y="790213"/>
            <a:chExt cx="7169756" cy="5082425"/>
          </a:xfrm>
        </p:grpSpPr>
        <p:sp>
          <p:nvSpPr>
            <p:cNvPr id="10" name="TextBox 11">
              <a:extLst>
                <a:ext uri="{FF2B5EF4-FFF2-40B4-BE49-F238E27FC236}">
                  <a16:creationId xmlns:a16="http://schemas.microsoft.com/office/drawing/2014/main" id="{F9548272-976C-1B73-180A-25F753FFA9CB}"/>
                </a:ext>
              </a:extLst>
            </p:cNvPr>
            <p:cNvSpPr txBox="1"/>
            <p:nvPr/>
          </p:nvSpPr>
          <p:spPr>
            <a:xfrm>
              <a:off x="4034576" y="790213"/>
              <a:ext cx="7119352" cy="1200329"/>
            </a:xfrm>
            <a:prstGeom prst="rect">
              <a:avLst/>
            </a:prstGeom>
            <a:noFill/>
          </p:spPr>
          <p:txBody>
            <a:bodyPr wrap="square" rtlCol="0">
              <a:spAutoFit/>
            </a:bodyPr>
            <a:lstStyle/>
            <a:p>
              <a:r>
                <a:rPr lang="it-IT" sz="2400" b="1" i="1" dirty="0">
                  <a:solidFill>
                    <a:srgbClr val="002060"/>
                  </a:solidFill>
                  <a:latin typeface="Trebuchet MS" panose="020B0603020202020204" pitchFamily="34" charset="0"/>
                </a:rPr>
                <a:t>SOLID STATE SENSORS: LGAD 45-60 µm thickness</a:t>
              </a:r>
            </a:p>
            <a:p>
              <a:r>
                <a:rPr lang="it-IT" sz="2400" b="1" i="1" dirty="0">
                  <a:solidFill>
                    <a:srgbClr val="002060"/>
                  </a:solidFill>
                  <a:latin typeface="Trebuchet MS" panose="020B0603020202020204" pitchFamily="34" charset="0"/>
                </a:rPr>
                <a:t>                                             int. gain ~ 10</a:t>
              </a:r>
            </a:p>
          </p:txBody>
        </p:sp>
        <p:grpSp>
          <p:nvGrpSpPr>
            <p:cNvPr id="11" name="Group 24">
              <a:extLst>
                <a:ext uri="{FF2B5EF4-FFF2-40B4-BE49-F238E27FC236}">
                  <a16:creationId xmlns:a16="http://schemas.microsoft.com/office/drawing/2014/main" id="{9B0945D8-D0B3-3629-C7BE-A288C0866C4A}"/>
                </a:ext>
              </a:extLst>
            </p:cNvPr>
            <p:cNvGrpSpPr/>
            <p:nvPr/>
          </p:nvGrpSpPr>
          <p:grpSpPr>
            <a:xfrm>
              <a:off x="3984172" y="1305682"/>
              <a:ext cx="4040156" cy="4566956"/>
              <a:chOff x="3974841" y="1277690"/>
              <a:chExt cx="4040156" cy="4566956"/>
            </a:xfrm>
          </p:grpSpPr>
          <p:pic>
            <p:nvPicPr>
              <p:cNvPr id="12" name="Immagine 3">
                <a:extLst>
                  <a:ext uri="{FF2B5EF4-FFF2-40B4-BE49-F238E27FC236}">
                    <a16:creationId xmlns:a16="http://schemas.microsoft.com/office/drawing/2014/main" id="{460327E4-DA2A-7299-1820-BEAA633A9F7A}"/>
                  </a:ext>
                </a:extLst>
              </p:cNvPr>
              <p:cNvPicPr>
                <a:picLocks noChangeAspect="1"/>
              </p:cNvPicPr>
              <p:nvPr/>
            </p:nvPicPr>
            <p:blipFill rotWithShape="1">
              <a:blip r:embed="rId3"/>
              <a:srcRect l="28045"/>
              <a:stretch/>
            </p:blipFill>
            <p:spPr>
              <a:xfrm>
                <a:off x="5187821" y="1277690"/>
                <a:ext cx="2006668" cy="1844887"/>
              </a:xfrm>
              <a:prstGeom prst="rect">
                <a:avLst/>
              </a:prstGeom>
              <a:ln>
                <a:noFill/>
              </a:ln>
              <a:effectLst>
                <a:outerShdw blurRad="292100" dist="139700" dir="2700000" algn="tl" rotWithShape="0">
                  <a:srgbClr val="333333">
                    <a:alpha val="65000"/>
                  </a:srgbClr>
                </a:outerShdw>
              </a:effectLst>
            </p:spPr>
          </p:pic>
          <p:sp>
            <p:nvSpPr>
              <p:cNvPr id="13" name="TextBox 13">
                <a:extLst>
                  <a:ext uri="{FF2B5EF4-FFF2-40B4-BE49-F238E27FC236}">
                    <a16:creationId xmlns:a16="http://schemas.microsoft.com/office/drawing/2014/main" id="{A95EC856-97FD-F613-681D-C4CEE823599F}"/>
                  </a:ext>
                </a:extLst>
              </p:cNvPr>
              <p:cNvSpPr txBox="1"/>
              <p:nvPr/>
            </p:nvSpPr>
            <p:spPr>
              <a:xfrm>
                <a:off x="5069633" y="3245567"/>
                <a:ext cx="2824065" cy="1686487"/>
              </a:xfrm>
              <a:prstGeom prst="rect">
                <a:avLst/>
              </a:prstGeom>
              <a:noFill/>
            </p:spPr>
            <p:txBody>
              <a:bodyPr wrap="square" rtlCol="0">
                <a:spAutoFit/>
              </a:bodyPr>
              <a:lstStyle/>
              <a:p>
                <a:pPr>
                  <a:lnSpc>
                    <a:spcPct val="150000"/>
                  </a:lnSpc>
                </a:pPr>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 ns </a:t>
                </a:r>
              </a:p>
              <a:p>
                <a:pPr>
                  <a:lnSpc>
                    <a:spcPct val="150000"/>
                  </a:lnSpc>
                </a:pPr>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single protons </a:t>
                </a:r>
                <a:endParaRPr lang="it-IT" sz="2400" dirty="0">
                  <a:solidFill>
                    <a:srgbClr val="002060"/>
                  </a:solidFill>
                  <a:latin typeface="Trebuchet MS" panose="020B0603020202020204" pitchFamily="34" charset="0"/>
                </a:endParaRPr>
              </a:p>
              <a:p>
                <a:pPr>
                  <a:lnSpc>
                    <a:spcPct val="150000"/>
                  </a:lnSpc>
                </a:pPr>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&lt;&lt; 100 ps</a:t>
                </a:r>
                <a:endParaRPr lang="it-IT" sz="2400" dirty="0">
                  <a:solidFill>
                    <a:srgbClr val="002060"/>
                  </a:solidFill>
                  <a:latin typeface="Trebuchet MS" panose="020B0603020202020204" pitchFamily="34" charset="0"/>
                </a:endParaRPr>
              </a:p>
            </p:txBody>
          </p:sp>
          <p:sp>
            <p:nvSpPr>
              <p:cNvPr id="14" name="Right Arrow 14">
                <a:extLst>
                  <a:ext uri="{FF2B5EF4-FFF2-40B4-BE49-F238E27FC236}">
                    <a16:creationId xmlns:a16="http://schemas.microsoft.com/office/drawing/2014/main" id="{88A3A1F0-0555-EF7D-650C-79C09F5B86F4}"/>
                  </a:ext>
                </a:extLst>
              </p:cNvPr>
              <p:cNvSpPr/>
              <p:nvPr/>
            </p:nvSpPr>
            <p:spPr>
              <a:xfrm>
                <a:off x="4113245" y="3517641"/>
                <a:ext cx="709126" cy="22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5">
                <a:extLst>
                  <a:ext uri="{FF2B5EF4-FFF2-40B4-BE49-F238E27FC236}">
                    <a16:creationId xmlns:a16="http://schemas.microsoft.com/office/drawing/2014/main" id="{D5C428BF-1B4F-6136-B7A2-AADAF6BA354B}"/>
                  </a:ext>
                </a:extLst>
              </p:cNvPr>
              <p:cNvSpPr/>
              <p:nvPr/>
            </p:nvSpPr>
            <p:spPr>
              <a:xfrm>
                <a:off x="4113245" y="4065037"/>
                <a:ext cx="709126" cy="22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6">
                <a:extLst>
                  <a:ext uri="{FF2B5EF4-FFF2-40B4-BE49-F238E27FC236}">
                    <a16:creationId xmlns:a16="http://schemas.microsoft.com/office/drawing/2014/main" id="{3032D5D9-7DA0-ACB0-1E23-2FA01B999031}"/>
                  </a:ext>
                </a:extLst>
              </p:cNvPr>
              <p:cNvSpPr/>
              <p:nvPr/>
            </p:nvSpPr>
            <p:spPr>
              <a:xfrm>
                <a:off x="4113245" y="4612433"/>
                <a:ext cx="709126" cy="223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7">
                <a:extLst>
                  <a:ext uri="{FF2B5EF4-FFF2-40B4-BE49-F238E27FC236}">
                    <a16:creationId xmlns:a16="http://schemas.microsoft.com/office/drawing/2014/main" id="{27E61CD6-E760-F7F5-1A12-3CE3A68E4450}"/>
                  </a:ext>
                </a:extLst>
              </p:cNvPr>
              <p:cNvSpPr/>
              <p:nvPr/>
            </p:nvSpPr>
            <p:spPr>
              <a:xfrm>
                <a:off x="3974841" y="1548882"/>
                <a:ext cx="979714" cy="1259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22">
                <a:extLst>
                  <a:ext uri="{FF2B5EF4-FFF2-40B4-BE49-F238E27FC236}">
                    <a16:creationId xmlns:a16="http://schemas.microsoft.com/office/drawing/2014/main" id="{C2C8E993-8740-37BD-48B3-C47729DE2048}"/>
                  </a:ext>
                </a:extLst>
              </p:cNvPr>
              <p:cNvSpPr txBox="1"/>
              <p:nvPr/>
            </p:nvSpPr>
            <p:spPr>
              <a:xfrm>
                <a:off x="4061927" y="5013649"/>
                <a:ext cx="3953070" cy="830997"/>
              </a:xfrm>
              <a:prstGeom prst="rect">
                <a:avLst/>
              </a:prstGeom>
              <a:solidFill>
                <a:srgbClr val="FFC000"/>
              </a:solidFill>
            </p:spPr>
            <p:txBody>
              <a:bodyPr wrap="square" rtlCol="0">
                <a:spAutoFit/>
              </a:bodyPr>
              <a:lstStyle/>
              <a:p>
                <a:pPr marL="177800" indent="-177800">
                  <a:buFont typeface="Arial" panose="020B0604020202020204" pitchFamily="34" charset="0"/>
                  <a:buChar char="•"/>
                </a:pPr>
                <a:r>
                  <a:rPr lang="it-IT" sz="2400" dirty="0">
                    <a:solidFill>
                      <a:srgbClr val="002060"/>
                    </a:solidFill>
                    <a:latin typeface="Trebuchet MS" panose="020B0603020202020204" pitchFamily="34" charset="0"/>
                  </a:rPr>
                  <a:t>direct counting # protons</a:t>
                </a:r>
              </a:p>
              <a:p>
                <a:pPr marL="177800" indent="-177800">
                  <a:buFont typeface="Arial" panose="020B0604020202020204" pitchFamily="34" charset="0"/>
                  <a:buChar char="•"/>
                </a:pPr>
                <a:r>
                  <a:rPr lang="it-IT" sz="2400" dirty="0">
                    <a:solidFill>
                      <a:srgbClr val="002060"/>
                    </a:solidFill>
                    <a:latin typeface="Trebuchet MS" panose="020B0603020202020204" pitchFamily="34" charset="0"/>
                  </a:rPr>
                  <a:t>timing applications</a:t>
                </a:r>
                <a:endParaRPr lang="en-US" sz="2400" dirty="0">
                  <a:solidFill>
                    <a:srgbClr val="002060"/>
                  </a:solidFill>
                  <a:latin typeface="Trebuchet MS" panose="020B0603020202020204" pitchFamily="34" charset="0"/>
                </a:endParaRPr>
              </a:p>
            </p:txBody>
          </p:sp>
        </p:grpSp>
      </p:grpSp>
      <p:sp>
        <p:nvSpPr>
          <p:cNvPr id="19" name="TextBox 23">
            <a:extLst>
              <a:ext uri="{FF2B5EF4-FFF2-40B4-BE49-F238E27FC236}">
                <a16:creationId xmlns:a16="http://schemas.microsoft.com/office/drawing/2014/main" id="{CD6658C6-716F-C2C8-C4AE-519210967121}"/>
              </a:ext>
            </a:extLst>
          </p:cNvPr>
          <p:cNvSpPr txBox="1"/>
          <p:nvPr/>
        </p:nvSpPr>
        <p:spPr>
          <a:xfrm>
            <a:off x="7840744" y="2028794"/>
            <a:ext cx="4372947" cy="4893647"/>
          </a:xfrm>
          <a:prstGeom prst="rect">
            <a:avLst/>
          </a:prstGeom>
          <a:noFill/>
        </p:spPr>
        <p:txBody>
          <a:bodyPr wrap="square" rtlCol="0">
            <a:spAutoFit/>
          </a:bodyPr>
          <a:lstStyle/>
          <a:p>
            <a:pPr algn="ctr"/>
            <a:r>
              <a:rPr lang="it-IT" sz="2400" b="1" u="sng" dirty="0">
                <a:solidFill>
                  <a:srgbClr val="FF0000"/>
                </a:solidFill>
                <a:latin typeface="Trebuchet MS" panose="020B0603020202020204" pitchFamily="34" charset="0"/>
              </a:rPr>
              <a:t>Main issues at </a:t>
            </a:r>
            <a:r>
              <a:rPr lang="el-GR" sz="2400" b="1" u="sng" dirty="0">
                <a:solidFill>
                  <a:srgbClr val="FF0000"/>
                </a:solidFill>
                <a:latin typeface="Calibri" panose="020F0502020204030204" pitchFamily="34" charset="0"/>
                <a:cs typeface="Calibri" panose="020F0502020204030204" pitchFamily="34" charset="0"/>
              </a:rPr>
              <a:t>φ</a:t>
            </a:r>
            <a:r>
              <a:rPr lang="it-IT" sz="2400" b="1" u="sng" dirty="0">
                <a:solidFill>
                  <a:srgbClr val="FF0000"/>
                </a:solidFill>
                <a:latin typeface="Calibri" panose="020F0502020204030204" pitchFamily="34" charset="0"/>
                <a:cs typeface="Calibri" panose="020F0502020204030204" pitchFamily="34" charset="0"/>
              </a:rPr>
              <a:t> = </a:t>
            </a:r>
            <a:r>
              <a:rPr lang="it-IT" sz="2400" b="1" u="sng" dirty="0">
                <a:solidFill>
                  <a:srgbClr val="FF0000"/>
                </a:solidFill>
                <a:latin typeface="Trebuchet MS" panose="020B0603020202020204" pitchFamily="34" charset="0"/>
              </a:rPr>
              <a:t>10</a:t>
            </a:r>
            <a:r>
              <a:rPr lang="it-IT" sz="2400" b="1" u="sng" baseline="30000" dirty="0">
                <a:solidFill>
                  <a:srgbClr val="FF0000"/>
                </a:solidFill>
                <a:latin typeface="Trebuchet MS" panose="020B0603020202020204" pitchFamily="34" charset="0"/>
              </a:rPr>
              <a:t>10 </a:t>
            </a:r>
            <a:r>
              <a:rPr lang="it-IT" sz="2400" b="1" u="sng" dirty="0">
                <a:solidFill>
                  <a:srgbClr val="FF0000"/>
                </a:solidFill>
                <a:latin typeface="Trebuchet MS" panose="020B0603020202020204" pitchFamily="34" charset="0"/>
              </a:rPr>
              <a:t>p/cm</a:t>
            </a:r>
            <a:r>
              <a:rPr lang="it-IT" sz="2400" b="1" u="sng" baseline="30000" dirty="0">
                <a:solidFill>
                  <a:srgbClr val="FF0000"/>
                </a:solidFill>
                <a:latin typeface="Trebuchet MS" panose="020B0603020202020204" pitchFamily="34" charset="0"/>
              </a:rPr>
              <a:t>2</a:t>
            </a:r>
            <a:r>
              <a:rPr lang="it-IT" sz="2400" b="1" u="sng" dirty="0">
                <a:solidFill>
                  <a:srgbClr val="FF0000"/>
                </a:solidFill>
                <a:latin typeface="Trebuchet MS" panose="020B0603020202020204" pitchFamily="34" charset="0"/>
              </a:rPr>
              <a:t>s</a:t>
            </a:r>
          </a:p>
          <a:p>
            <a:pPr algn="ctr"/>
            <a:endParaRPr lang="it-IT" sz="2400" b="1" dirty="0">
              <a:solidFill>
                <a:srgbClr val="002060"/>
              </a:solidFill>
              <a:latin typeface="Trebuchet MS" panose="020B0603020202020204" pitchFamily="34" charset="0"/>
            </a:endParaRPr>
          </a:p>
          <a:p>
            <a:pPr marL="342900" indent="-342900">
              <a:buFont typeface="Wingdings" panose="05000000000000000000" pitchFamily="2" charset="2"/>
              <a:buChar char="§"/>
            </a:pPr>
            <a:r>
              <a:rPr lang="it-IT" sz="2400" b="1" dirty="0">
                <a:solidFill>
                  <a:srgbClr val="002060"/>
                </a:solidFill>
                <a:latin typeface="Trebuchet MS" panose="020B0603020202020204" pitchFamily="34" charset="0"/>
              </a:rPr>
              <a:t>Signal pile-up </a:t>
            </a:r>
          </a:p>
          <a:p>
            <a:pPr defTabSz="447675"/>
            <a:r>
              <a:rPr lang="it-IT" sz="2400" b="1" dirty="0">
                <a:solidFill>
                  <a:srgbClr val="002060"/>
                </a:solidFill>
                <a:latin typeface="Trebuchet MS" panose="020B0603020202020204" pitchFamily="34" charset="0"/>
              </a:rPr>
              <a:t>	</a:t>
            </a:r>
            <a:r>
              <a:rPr lang="it-IT" sz="2400" dirty="0">
                <a:solidFill>
                  <a:srgbClr val="002060"/>
                </a:solidFill>
                <a:latin typeface="Calibri" panose="020F0502020204030204" pitchFamily="34" charset="0"/>
                <a:cs typeface="Calibri" panose="020F0502020204030204" pitchFamily="34" charset="0"/>
              </a:rPr>
              <a:t>→ fast sensors &amp; readout</a:t>
            </a:r>
          </a:p>
          <a:p>
            <a:pPr defTabSz="447675"/>
            <a:r>
              <a:rPr lang="it-IT" sz="2400" dirty="0">
                <a:solidFill>
                  <a:srgbClr val="002060"/>
                </a:solidFill>
                <a:latin typeface="Calibri" panose="020F0502020204030204" pitchFamily="34" charset="0"/>
                <a:cs typeface="Calibri" panose="020F0502020204030204" pitchFamily="34" charset="0"/>
              </a:rPr>
              <a:t>	→ segmentation</a:t>
            </a:r>
          </a:p>
          <a:p>
            <a:endParaRPr lang="it-IT" b="1" dirty="0">
              <a:solidFill>
                <a:srgbClr val="002060"/>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it-IT" sz="2400" b="1" dirty="0">
                <a:solidFill>
                  <a:srgbClr val="002060"/>
                </a:solidFill>
                <a:latin typeface="Calibri" panose="020F0502020204030204" pitchFamily="34" charset="0"/>
                <a:cs typeface="Calibri" panose="020F0502020204030204" pitchFamily="34" charset="0"/>
              </a:rPr>
              <a:t>Radiation tolerance</a:t>
            </a:r>
          </a:p>
          <a:p>
            <a:pPr defTabSz="447675"/>
            <a:r>
              <a:rPr lang="it-IT" sz="2400" b="1" dirty="0">
                <a:solidFill>
                  <a:srgbClr val="002060"/>
                </a:solidFill>
                <a:latin typeface="Calibri" panose="020F0502020204030204" pitchFamily="34" charset="0"/>
                <a:cs typeface="Calibri" panose="020F0502020204030204" pitchFamily="34" charset="0"/>
              </a:rPr>
              <a:t>	</a:t>
            </a:r>
            <a:r>
              <a:rPr lang="it-IT" sz="2400" dirty="0">
                <a:solidFill>
                  <a:srgbClr val="002060"/>
                </a:solidFill>
                <a:latin typeface="Calibri" panose="020F0502020204030204" pitchFamily="34" charset="0"/>
                <a:cs typeface="Calibri" panose="020F0502020204030204" pitchFamily="34" charset="0"/>
              </a:rPr>
              <a:t> → manufacturing strategies</a:t>
            </a:r>
          </a:p>
          <a:p>
            <a:pPr defTabSz="447675"/>
            <a:r>
              <a:rPr lang="it-IT" sz="2400" b="1" dirty="0">
                <a:solidFill>
                  <a:srgbClr val="002060"/>
                </a:solidFill>
                <a:latin typeface="Calibri" panose="020F0502020204030204" pitchFamily="34" charset="0"/>
                <a:cs typeface="Calibri" panose="020F0502020204030204" pitchFamily="34" charset="0"/>
              </a:rPr>
              <a:t>	</a:t>
            </a:r>
            <a:r>
              <a:rPr lang="it-IT" sz="2400" dirty="0">
                <a:solidFill>
                  <a:srgbClr val="002060"/>
                </a:solidFill>
                <a:latin typeface="Calibri" panose="020F0502020204030204" pitchFamily="34" charset="0"/>
                <a:cs typeface="Calibri" panose="020F0502020204030204" pitchFamily="34" charset="0"/>
              </a:rPr>
              <a:t> → </a:t>
            </a:r>
            <a:r>
              <a:rPr lang="it-IT" sz="2400" dirty="0" err="1">
                <a:solidFill>
                  <a:srgbClr val="002060"/>
                </a:solidFill>
                <a:latin typeface="Calibri" panose="020F0502020204030204" pitchFamily="34" charset="0"/>
                <a:cs typeface="Calibri" panose="020F0502020204030204" pitchFamily="34" charset="0"/>
              </a:rPr>
              <a:t>damage</a:t>
            </a:r>
            <a:r>
              <a:rPr lang="it-IT" sz="2400" dirty="0">
                <a:solidFill>
                  <a:srgbClr val="002060"/>
                </a:solidFill>
                <a:latin typeface="Calibri" panose="020F0502020204030204" pitchFamily="34" charset="0"/>
                <a:cs typeface="Calibri" panose="020F0502020204030204" pitchFamily="34" charset="0"/>
              </a:rPr>
              <a:t> </a:t>
            </a:r>
            <a:r>
              <a:rPr lang="it-IT" sz="2400" dirty="0" err="1">
                <a:solidFill>
                  <a:srgbClr val="002060"/>
                </a:solidFill>
                <a:latin typeface="Calibri" panose="020F0502020204030204" pitchFamily="34" charset="0"/>
                <a:cs typeface="Calibri" panose="020F0502020204030204" pitchFamily="34" charset="0"/>
              </a:rPr>
              <a:t>compensation</a:t>
            </a:r>
            <a:endParaRPr lang="it-IT" sz="2400" dirty="0">
              <a:solidFill>
                <a:srgbClr val="002060"/>
              </a:solidFill>
              <a:latin typeface="Calibri" panose="020F0502020204030204" pitchFamily="34" charset="0"/>
              <a:cs typeface="Calibri" panose="020F0502020204030204" pitchFamily="34" charset="0"/>
            </a:endParaRPr>
          </a:p>
          <a:p>
            <a:pPr defTabSz="447675"/>
            <a:endParaRPr lang="it-IT" dirty="0">
              <a:solidFill>
                <a:srgbClr val="002060"/>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it-IT" sz="2400" b="1" dirty="0">
                <a:solidFill>
                  <a:srgbClr val="002060"/>
                </a:solidFill>
                <a:latin typeface="Calibri" panose="020F0502020204030204" pitchFamily="34" charset="0"/>
                <a:cs typeface="Calibri" panose="020F0502020204030204" pitchFamily="34" charset="0"/>
              </a:rPr>
              <a:t>Large sensitive area</a:t>
            </a:r>
          </a:p>
          <a:p>
            <a:pPr defTabSz="447675"/>
            <a:r>
              <a:rPr lang="it-IT" sz="2400" b="1" dirty="0">
                <a:solidFill>
                  <a:srgbClr val="002060"/>
                </a:solidFill>
                <a:latin typeface="Calibri" panose="020F0502020204030204" pitchFamily="34" charset="0"/>
                <a:cs typeface="Calibri" panose="020F0502020204030204" pitchFamily="34" charset="0"/>
              </a:rPr>
              <a:t>	</a:t>
            </a:r>
            <a:r>
              <a:rPr lang="it-IT" sz="2400" dirty="0">
                <a:solidFill>
                  <a:srgbClr val="002060"/>
                </a:solidFill>
                <a:latin typeface="Calibri" panose="020F0502020204030204" pitchFamily="34" charset="0"/>
                <a:cs typeface="Calibri" panose="020F0502020204030204" pitchFamily="34" charset="0"/>
              </a:rPr>
              <a:t> → </a:t>
            </a:r>
            <a:r>
              <a:rPr lang="it-IT" sz="2400" dirty="0" err="1">
                <a:solidFill>
                  <a:srgbClr val="002060"/>
                </a:solidFill>
                <a:latin typeface="Calibri" panose="020F0502020204030204" pitchFamily="34" charset="0"/>
                <a:cs typeface="Calibri" panose="020F0502020204030204" pitchFamily="34" charset="0"/>
              </a:rPr>
              <a:t>technological</a:t>
            </a:r>
            <a:r>
              <a:rPr lang="it-IT" sz="2400" dirty="0">
                <a:solidFill>
                  <a:srgbClr val="002060"/>
                </a:solidFill>
                <a:latin typeface="Calibri" panose="020F0502020204030204" pitchFamily="34" charset="0"/>
                <a:cs typeface="Calibri" panose="020F0502020204030204" pitchFamily="34" charset="0"/>
              </a:rPr>
              <a:t> challenge </a:t>
            </a:r>
          </a:p>
          <a:p>
            <a:pPr defTabSz="447675"/>
            <a:r>
              <a:rPr lang="it-IT" sz="2400" dirty="0">
                <a:solidFill>
                  <a:srgbClr val="002060"/>
                </a:solidFill>
                <a:latin typeface="Calibri" panose="020F0502020204030204" pitchFamily="34" charset="0"/>
                <a:cs typeface="Calibri" panose="020F0502020204030204" pitchFamily="34" charset="0"/>
              </a:rPr>
              <a:t>	</a:t>
            </a:r>
            <a:endParaRPr lang="en-US" sz="2400" dirty="0">
              <a:solidFill>
                <a:srgbClr val="002060"/>
              </a:solidFill>
              <a:latin typeface="Trebuchet MS" panose="020B0603020202020204" pitchFamily="34" charset="0"/>
            </a:endParaRPr>
          </a:p>
        </p:txBody>
      </p:sp>
      <p:sp>
        <p:nvSpPr>
          <p:cNvPr id="20" name="Rectangle 28">
            <a:extLst>
              <a:ext uri="{FF2B5EF4-FFF2-40B4-BE49-F238E27FC236}">
                <a16:creationId xmlns:a16="http://schemas.microsoft.com/office/drawing/2014/main" id="{B81907CE-4ADD-8372-59B2-8C5199651A03}"/>
              </a:ext>
            </a:extLst>
          </p:cNvPr>
          <p:cNvSpPr/>
          <p:nvPr/>
        </p:nvSpPr>
        <p:spPr>
          <a:xfrm rot="18105234">
            <a:off x="6935430" y="3309886"/>
            <a:ext cx="6268511" cy="923330"/>
          </a:xfrm>
          <a:prstGeom prst="rect">
            <a:avLst/>
          </a:prstGeom>
          <a:noFill/>
          <a:ln>
            <a:noFill/>
          </a:ln>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Increased complexity</a:t>
            </a:r>
          </a:p>
        </p:txBody>
      </p:sp>
      <p:pic>
        <p:nvPicPr>
          <p:cNvPr id="2" name="Immagine 1">
            <a:extLst>
              <a:ext uri="{FF2B5EF4-FFF2-40B4-BE49-F238E27FC236}">
                <a16:creationId xmlns:a16="http://schemas.microsoft.com/office/drawing/2014/main" id="{1B769C85-3002-B2FB-19AC-B06DE4726230}"/>
              </a:ext>
            </a:extLst>
          </p:cNvPr>
          <p:cNvPicPr>
            <a:picLocks noChangeAspect="1"/>
          </p:cNvPicPr>
          <p:nvPr/>
        </p:nvPicPr>
        <p:blipFill>
          <a:blip r:embed="rId4"/>
          <a:stretch>
            <a:fillRect/>
          </a:stretch>
        </p:blipFill>
        <p:spPr>
          <a:xfrm>
            <a:off x="10859851" y="113318"/>
            <a:ext cx="1048978" cy="1081680"/>
          </a:xfrm>
          <a:prstGeom prst="rect">
            <a:avLst/>
          </a:prstGeom>
          <a:ln>
            <a:noFill/>
          </a:ln>
          <a:effectLst>
            <a:softEdge rad="112500"/>
          </a:effectLst>
        </p:spPr>
      </p:pic>
      <p:sp>
        <p:nvSpPr>
          <p:cNvPr id="22" name="Sottotitolo 2">
            <a:extLst>
              <a:ext uri="{FF2B5EF4-FFF2-40B4-BE49-F238E27FC236}">
                <a16:creationId xmlns:a16="http://schemas.microsoft.com/office/drawing/2014/main" id="{9392F2DF-3B21-D331-E455-58E7F5E88D83}"/>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23" name="Connettore diritto 22">
            <a:extLst>
              <a:ext uri="{FF2B5EF4-FFF2-40B4-BE49-F238E27FC236}">
                <a16:creationId xmlns:a16="http://schemas.microsoft.com/office/drawing/2014/main" id="{F7A6CBCD-F5FB-06FF-A772-25821DD4559F}"/>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4" name="Slide Number Placeholder 3">
            <a:extLst>
              <a:ext uri="{FF2B5EF4-FFF2-40B4-BE49-F238E27FC236}">
                <a16:creationId xmlns:a16="http://schemas.microsoft.com/office/drawing/2014/main" id="{921F17B3-40C2-450A-3D13-F7DC183EBF4D}"/>
              </a:ext>
            </a:extLst>
          </p:cNvPr>
          <p:cNvSpPr txBox="1">
            <a:spLocks/>
          </p:cNvSpPr>
          <p:nvPr/>
        </p:nvSpPr>
        <p:spPr>
          <a:xfrm>
            <a:off x="9148933" y="637585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15</a:t>
            </a:fld>
            <a:endParaRPr lang="en-US" sz="2400"/>
          </a:p>
        </p:txBody>
      </p:sp>
    </p:spTree>
    <p:extLst>
      <p:ext uri="{BB962C8B-B14F-4D97-AF65-F5344CB8AC3E}">
        <p14:creationId xmlns:p14="http://schemas.microsoft.com/office/powerpoint/2010/main" val="62542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05508" y="4878475"/>
            <a:ext cx="9483969" cy="1746739"/>
          </a:xfrm>
          <a:prstGeom prst="rect">
            <a:avLst/>
          </a:prstGeom>
          <a:solidFill>
            <a:schemeClr val="accent6">
              <a:lumMod val="60000"/>
              <a:lumOff val="40000"/>
              <a:alpha val="1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5688" y="1654630"/>
            <a:ext cx="9350828" cy="3209991"/>
          </a:xfrm>
          <a:prstGeom prst="rect">
            <a:avLst/>
          </a:prstGeom>
          <a:solidFill>
            <a:srgbClr val="4472C4">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9697" y="110158"/>
            <a:ext cx="9936480" cy="646331"/>
          </a:xfrm>
          <a:prstGeom prst="rect">
            <a:avLst/>
          </a:prstGeom>
          <a:solidFill>
            <a:srgbClr val="5F5F5F"/>
          </a:solidFill>
        </p:spPr>
        <p:txBody>
          <a:bodyPr wrap="square" rtlCol="0">
            <a:spAutoFit/>
          </a:bodyPr>
          <a:lstStyle/>
          <a:p>
            <a:r>
              <a:rPr lang="it-IT" sz="3600" b="1" dirty="0">
                <a:solidFill>
                  <a:schemeClr val="bg1"/>
                </a:solidFill>
              </a:rPr>
              <a:t>Thin Low Gain </a:t>
            </a:r>
            <a:r>
              <a:rPr lang="it-IT" sz="3600" b="1" dirty="0" err="1">
                <a:solidFill>
                  <a:schemeClr val="bg1"/>
                </a:solidFill>
              </a:rPr>
              <a:t>Avalanche</a:t>
            </a:r>
            <a:r>
              <a:rPr lang="it-IT" sz="3600" b="1" dirty="0">
                <a:solidFill>
                  <a:schemeClr val="bg1"/>
                </a:solidFill>
              </a:rPr>
              <a:t> Detectors</a:t>
            </a:r>
            <a:endParaRPr lang="en-US" sz="3600" b="1" dirty="0">
              <a:solidFill>
                <a:schemeClr val="bg1"/>
              </a:solidFill>
            </a:endParaRPr>
          </a:p>
        </p:txBody>
      </p:sp>
      <p:sp>
        <p:nvSpPr>
          <p:cNvPr id="6" name="TextBox 5"/>
          <p:cNvSpPr txBox="1"/>
          <p:nvPr/>
        </p:nvSpPr>
        <p:spPr>
          <a:xfrm>
            <a:off x="248880" y="832377"/>
            <a:ext cx="5924939" cy="830997"/>
          </a:xfrm>
          <a:prstGeom prst="rect">
            <a:avLst/>
          </a:prstGeom>
          <a:noFill/>
        </p:spPr>
        <p:txBody>
          <a:bodyPr wrap="square" rtlCol="0">
            <a:spAutoFit/>
          </a:bodyPr>
          <a:lstStyle/>
          <a:p>
            <a:pPr marL="177800" indent="-177800">
              <a:buFont typeface="Wingdings" panose="05000000000000000000" pitchFamily="2" charset="2"/>
              <a:buChar char="§"/>
            </a:pPr>
            <a:r>
              <a:rPr lang="it-IT" sz="2400" dirty="0">
                <a:solidFill>
                  <a:srgbClr val="002060"/>
                </a:solidFill>
                <a:latin typeface="Trebuchet MS" panose="020B0603020202020204" pitchFamily="34" charset="0"/>
              </a:rPr>
              <a:t> thickness of sensitive volume </a:t>
            </a:r>
            <a:r>
              <a:rPr lang="it-IT" sz="2400" b="1" dirty="0">
                <a:solidFill>
                  <a:srgbClr val="002060"/>
                </a:solidFill>
                <a:latin typeface="Trebuchet MS" panose="020B0603020202020204" pitchFamily="34" charset="0"/>
              </a:rPr>
              <a:t>&lt; 50 µm</a:t>
            </a:r>
          </a:p>
          <a:p>
            <a:pPr marL="177800" indent="-177800">
              <a:buFont typeface="Wingdings" panose="05000000000000000000" pitchFamily="2" charset="2"/>
              <a:buChar char="§"/>
            </a:pPr>
            <a:r>
              <a:rPr lang="it-IT" sz="2400" dirty="0">
                <a:solidFill>
                  <a:srgbClr val="002060"/>
                </a:solidFill>
                <a:latin typeface="Trebuchet MS" panose="020B0603020202020204" pitchFamily="34" charset="0"/>
              </a:rPr>
              <a:t> internal charge multiplication </a:t>
            </a:r>
            <a:r>
              <a:rPr lang="it-IT" sz="2400" b="1" dirty="0">
                <a:solidFill>
                  <a:srgbClr val="002060"/>
                </a:solidFill>
                <a:latin typeface="Trebuchet MS" panose="020B0603020202020204" pitchFamily="34" charset="0"/>
              </a:rPr>
              <a:t>~ 10 </a:t>
            </a:r>
            <a:endParaRPr lang="en-US" sz="2400" b="1" dirty="0">
              <a:solidFill>
                <a:srgbClr val="002060"/>
              </a:solidFill>
              <a:latin typeface="Trebuchet MS" panose="020B0603020202020204" pitchFamily="34" charset="0"/>
            </a:endParaRPr>
          </a:p>
        </p:txBody>
      </p:sp>
      <p:grpSp>
        <p:nvGrpSpPr>
          <p:cNvPr id="20" name="Group 19"/>
          <p:cNvGrpSpPr/>
          <p:nvPr/>
        </p:nvGrpSpPr>
        <p:grpSpPr>
          <a:xfrm>
            <a:off x="5969768" y="553615"/>
            <a:ext cx="6124260" cy="1200329"/>
            <a:chOff x="6056854" y="564501"/>
            <a:chExt cx="6124260" cy="1200329"/>
          </a:xfrm>
        </p:grpSpPr>
        <p:sp>
          <p:nvSpPr>
            <p:cNvPr id="9" name="TextBox 8"/>
            <p:cNvSpPr txBox="1"/>
            <p:nvPr/>
          </p:nvSpPr>
          <p:spPr>
            <a:xfrm>
              <a:off x="8997820" y="564501"/>
              <a:ext cx="1007706" cy="1200329"/>
            </a:xfrm>
            <a:prstGeom prst="rect">
              <a:avLst/>
            </a:prstGeom>
            <a:noFill/>
          </p:spPr>
          <p:txBody>
            <a:bodyPr wrap="square" rtlCol="0">
              <a:spAutoFit/>
            </a:bodyPr>
            <a:lstStyle/>
            <a:p>
              <a:pPr algn="ctr"/>
              <a:r>
                <a:rPr lang="it-IT" sz="7200" b="1" dirty="0">
                  <a:solidFill>
                    <a:srgbClr val="002060"/>
                  </a:solidFill>
                  <a:latin typeface="Trebuchet MS" panose="020B0603020202020204" pitchFamily="34" charset="0"/>
                </a:rPr>
                <a:t>+</a:t>
              </a:r>
              <a:endParaRPr lang="en-US" sz="7200" b="1" dirty="0">
                <a:solidFill>
                  <a:srgbClr val="002060"/>
                </a:solidFill>
                <a:latin typeface="Trebuchet MS" panose="020B0603020202020204" pitchFamily="34" charset="0"/>
              </a:endParaRPr>
            </a:p>
          </p:txBody>
        </p:sp>
        <p:grpSp>
          <p:nvGrpSpPr>
            <p:cNvPr id="19" name="Group 18"/>
            <p:cNvGrpSpPr/>
            <p:nvPr/>
          </p:nvGrpSpPr>
          <p:grpSpPr>
            <a:xfrm>
              <a:off x="6056854" y="787900"/>
              <a:ext cx="6124260" cy="867076"/>
              <a:chOff x="6056854" y="787900"/>
              <a:chExt cx="6124260" cy="867076"/>
            </a:xfrm>
          </p:grpSpPr>
          <p:sp>
            <p:nvSpPr>
              <p:cNvPr id="7" name="TextBox 6"/>
              <p:cNvSpPr txBox="1"/>
              <p:nvPr/>
            </p:nvSpPr>
            <p:spPr>
              <a:xfrm>
                <a:off x="6356013" y="823979"/>
                <a:ext cx="3237722" cy="830997"/>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Enhanced signal of very small duration</a:t>
                </a:r>
                <a:endParaRPr lang="en-US" sz="2400" b="1" dirty="0">
                  <a:solidFill>
                    <a:srgbClr val="FF0000"/>
                  </a:solidFill>
                  <a:effectLst>
                    <a:outerShdw blurRad="38100" dist="38100" dir="2700000" algn="tl">
                      <a:srgbClr val="000000">
                        <a:alpha val="43137"/>
                      </a:srgbClr>
                    </a:outerShdw>
                  </a:effectLst>
                  <a:latin typeface="Trebuchet MS" panose="020B0603020202020204" pitchFamily="34" charset="0"/>
                </a:endParaRPr>
              </a:p>
            </p:txBody>
          </p:sp>
          <p:sp>
            <p:nvSpPr>
              <p:cNvPr id="8" name="TextBox 7"/>
              <p:cNvSpPr txBox="1"/>
              <p:nvPr/>
            </p:nvSpPr>
            <p:spPr>
              <a:xfrm>
                <a:off x="9733384" y="787900"/>
                <a:ext cx="2447730" cy="830997"/>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latin typeface="Trebuchet MS" panose="020B0603020202020204" pitchFamily="34" charset="0"/>
                  </a:rPr>
                  <a:t>Time resolution of tens of ps</a:t>
                </a:r>
                <a:endParaRPr lang="en-US" sz="2400" b="1" dirty="0">
                  <a:solidFill>
                    <a:srgbClr val="FF0000"/>
                  </a:solidFill>
                  <a:effectLst>
                    <a:outerShdw blurRad="38100" dist="38100" dir="2700000" algn="tl">
                      <a:srgbClr val="000000">
                        <a:alpha val="43137"/>
                      </a:srgbClr>
                    </a:outerShdw>
                  </a:effectLst>
                  <a:latin typeface="Trebuchet MS" panose="020B0603020202020204" pitchFamily="34" charset="0"/>
                </a:endParaRPr>
              </a:p>
            </p:txBody>
          </p:sp>
          <p:sp>
            <p:nvSpPr>
              <p:cNvPr id="10" name="Right Arrow 9"/>
              <p:cNvSpPr/>
              <p:nvPr/>
            </p:nvSpPr>
            <p:spPr>
              <a:xfrm>
                <a:off x="6056854" y="1000521"/>
                <a:ext cx="251927" cy="401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p:cNvSpPr txBox="1"/>
          <p:nvPr/>
        </p:nvSpPr>
        <p:spPr>
          <a:xfrm>
            <a:off x="199697" y="1661897"/>
            <a:ext cx="7910160" cy="461665"/>
          </a:xfrm>
          <a:prstGeom prst="rect">
            <a:avLst/>
          </a:prstGeom>
          <a:noFill/>
        </p:spPr>
        <p:txBody>
          <a:bodyPr wrap="square" rtlCol="0">
            <a:spAutoFit/>
          </a:bodyPr>
          <a:lstStyle/>
          <a:p>
            <a:r>
              <a:rPr lang="it-IT" sz="2400" b="1" u="sng" dirty="0">
                <a:solidFill>
                  <a:srgbClr val="002060"/>
                </a:solidFill>
                <a:latin typeface="Trebuchet MS" panose="020B0603020202020204" pitchFamily="34" charset="0"/>
              </a:rPr>
              <a:t>Strip detectors </a:t>
            </a:r>
            <a:r>
              <a:rPr lang="it-IT" sz="2000" dirty="0">
                <a:solidFill>
                  <a:srgbClr val="002060"/>
                </a:solidFill>
                <a:latin typeface="Trebuchet MS" panose="020B0603020202020204" pitchFamily="34" charset="0"/>
              </a:rPr>
              <a:t>(strip area ~ 3 mm</a:t>
            </a:r>
            <a:r>
              <a:rPr lang="it-IT" sz="2000" baseline="30000" dirty="0">
                <a:solidFill>
                  <a:srgbClr val="002060"/>
                </a:solidFill>
                <a:latin typeface="Trebuchet MS" panose="020B0603020202020204" pitchFamily="34" charset="0"/>
              </a:rPr>
              <a:t>2</a:t>
            </a:r>
            <a:r>
              <a:rPr lang="it-IT" sz="2000" dirty="0">
                <a:solidFill>
                  <a:srgbClr val="002060"/>
                </a:solidFill>
                <a:latin typeface="Trebuchet MS" panose="020B0603020202020204" pitchFamily="34" charset="0"/>
              </a:rPr>
              <a:t>, active thickness 45µm)</a:t>
            </a:r>
          </a:p>
        </p:txBody>
      </p:sp>
      <mc:AlternateContent xmlns:mc="http://schemas.openxmlformats.org/markup-compatibility/2006" xmlns:a14="http://schemas.microsoft.com/office/drawing/2010/main">
        <mc:Choice Requires="a14">
          <p:sp>
            <p:nvSpPr>
              <p:cNvPr id="13" name="Rectangle 12"/>
              <p:cNvSpPr/>
              <p:nvPr/>
            </p:nvSpPr>
            <p:spPr>
              <a:xfrm>
                <a:off x="4104776" y="2140293"/>
                <a:ext cx="3789529" cy="2854179"/>
              </a:xfrm>
              <a:prstGeom prst="rect">
                <a:avLst/>
              </a:prstGeom>
            </p:spPr>
            <p:txBody>
              <a:bodyPr wrap="square">
                <a:spAutoFit/>
              </a:bodyPr>
              <a:lstStyle/>
              <a:p>
                <a:pPr>
                  <a:spcAft>
                    <a:spcPts val="600"/>
                  </a:spcAft>
                </a:pPr>
                <a:r>
                  <a:rPr lang="it-IT" b="1" u="sng" dirty="0">
                    <a:solidFill>
                      <a:srgbClr val="002060"/>
                    </a:solidFill>
                    <a:latin typeface="Trebuchet MS" panose="020B0603020202020204" pitchFamily="34" charset="0"/>
                  </a:rPr>
                  <a:t>Detectors for particle counting </a:t>
                </a:r>
              </a:p>
              <a:p>
                <a:pPr marL="342900" indent="-342900">
                  <a:spcAft>
                    <a:spcPts val="600"/>
                  </a:spcAft>
                  <a:buFont typeface="Wingdings" panose="05000000000000000000" pitchFamily="2" charset="2"/>
                  <a:buChar char="Ø"/>
                </a:pPr>
                <a:r>
                  <a:rPr lang="it-IT" sz="1600" dirty="0">
                    <a:solidFill>
                      <a:srgbClr val="002060"/>
                    </a:solidFill>
                    <a:latin typeface="Trebuchet MS" panose="020B0603020202020204" pitchFamily="34" charset="0"/>
                  </a:rPr>
                  <a:t>Large area (2.7×2,7 cm</a:t>
                </a:r>
                <a:r>
                  <a:rPr lang="it-IT" sz="1600" baseline="30000" dirty="0">
                    <a:solidFill>
                      <a:srgbClr val="002060"/>
                    </a:solidFill>
                    <a:latin typeface="Trebuchet MS" panose="020B0603020202020204" pitchFamily="34" charset="0"/>
                  </a:rPr>
                  <a:t>2</a:t>
                </a:r>
                <a:r>
                  <a:rPr lang="it-IT" sz="1600" dirty="0">
                    <a:solidFill>
                      <a:srgbClr val="002060"/>
                    </a:solidFill>
                    <a:latin typeface="Trebuchet MS" panose="020B0603020202020204" pitchFamily="34" charset="0"/>
                  </a:rPr>
                  <a:t>)</a:t>
                </a:r>
              </a:p>
              <a:p>
                <a:pPr marL="342900" indent="-342900">
                  <a:spcAft>
                    <a:spcPts val="600"/>
                  </a:spcAft>
                  <a:buFont typeface="Wingdings" panose="05000000000000000000" pitchFamily="2" charset="2"/>
                  <a:buChar char="Ø"/>
                </a:pPr>
                <a:r>
                  <a:rPr lang="it-IT" sz="1600" dirty="0">
                    <a:solidFill>
                      <a:srgbClr val="002060"/>
                    </a:solidFill>
                    <a:latin typeface="Trebuchet MS" panose="020B0603020202020204" pitchFamily="34" charset="0"/>
                  </a:rPr>
                  <a:t>144 strips</a:t>
                </a:r>
                <a:endParaRPr lang="it-IT" dirty="0">
                  <a:solidFill>
                    <a:srgbClr val="002060"/>
                  </a:solidFill>
                  <a:latin typeface="Trebuchet MS" panose="020B0603020202020204" pitchFamily="34" charset="0"/>
                </a:endParaRPr>
              </a:p>
              <a:p>
                <a:pPr>
                  <a:spcAft>
                    <a:spcPts val="600"/>
                  </a:spcAft>
                </a:pPr>
                <a:r>
                  <a:rPr lang="it-IT" b="1" u="sng" dirty="0">
                    <a:solidFill>
                      <a:srgbClr val="002060"/>
                    </a:solidFill>
                    <a:latin typeface="Trebuchet MS" panose="020B0603020202020204" pitchFamily="34" charset="0"/>
                  </a:rPr>
                  <a:t>Detectors for timing applications</a:t>
                </a:r>
              </a:p>
              <a:p>
                <a:pPr marL="342900" indent="-342900">
                  <a:lnSpc>
                    <a:spcPct val="150000"/>
                  </a:lnSpc>
                  <a:buFont typeface="Wingdings" panose="05000000000000000000" pitchFamily="2" charset="2"/>
                  <a:buChar char="Ø"/>
                </a:pPr>
                <a:r>
                  <a:rPr lang="it-IT" sz="1400" b="1" dirty="0">
                    <a:solidFill>
                      <a:srgbClr val="002060"/>
                    </a:solidFill>
                    <a:latin typeface="Trebuchet MS" panose="020B0603020202020204" pitchFamily="34" charset="0"/>
                  </a:rPr>
                  <a:t>Smaller size, 11 strips </a:t>
                </a:r>
              </a:p>
              <a:p>
                <a:pPr marL="342900" indent="-342900">
                  <a:lnSpc>
                    <a:spcPct val="150000"/>
                  </a:lnSpc>
                  <a:buFont typeface="Wingdings" panose="05000000000000000000" pitchFamily="2" charset="2"/>
                  <a:buChar char="Ø"/>
                </a:pPr>
                <a:r>
                  <a:rPr lang="en-US" sz="1400" b="1" dirty="0">
                    <a:solidFill>
                      <a:srgbClr val="002060"/>
                    </a:solidFill>
                    <a:latin typeface="Trebuchet MS" panose="020B0603020202020204" pitchFamily="34" charset="0"/>
                  </a:rPr>
                  <a:t>Strip area 2.2</a:t>
                </a:r>
                <a14:m>
                  <m:oMath xmlns:m="http://schemas.openxmlformats.org/officeDocument/2006/math">
                    <m:sSup>
                      <m:sSupPr>
                        <m:ctrlPr>
                          <a:rPr lang="en-US" sz="1400" b="1" i="1">
                            <a:solidFill>
                              <a:srgbClr val="002060"/>
                            </a:solidFill>
                            <a:latin typeface="Cambria Math" panose="02040503050406030204" pitchFamily="18" charset="0"/>
                            <a:cs typeface="DejaVu Math TeX Gyre" panose="02000503000000000000" charset="0"/>
                          </a:rPr>
                        </m:ctrlPr>
                      </m:sSupPr>
                      <m:e>
                        <m:r>
                          <a:rPr lang="en-US" sz="1400" b="1" i="1">
                            <a:solidFill>
                              <a:srgbClr val="002060"/>
                            </a:solidFill>
                            <a:latin typeface="Cambria Math" panose="02040503050406030204" pitchFamily="18" charset="0"/>
                            <a:cs typeface="DejaVu Math TeX Gyre" panose="02000503000000000000" charset="0"/>
                          </a:rPr>
                          <m:t>𝒎𝒎</m:t>
                        </m:r>
                      </m:e>
                      <m:sup>
                        <m:r>
                          <a:rPr lang="en-US" sz="1400" b="1" i="1">
                            <a:solidFill>
                              <a:srgbClr val="002060"/>
                            </a:solidFill>
                            <a:latin typeface="Cambria Math" panose="02040503050406030204" pitchFamily="18" charset="0"/>
                            <a:cs typeface="DejaVu Math TeX Gyre" panose="02000503000000000000" charset="0"/>
                          </a:rPr>
                          <m:t>𝟐</m:t>
                        </m:r>
                      </m:sup>
                    </m:sSup>
                    <m:r>
                      <a:rPr lang="it-IT" sz="1400" b="1">
                        <a:solidFill>
                          <a:srgbClr val="002060"/>
                        </a:solidFill>
                        <a:latin typeface="Cambria Math" panose="02040503050406030204" pitchFamily="18" charset="0"/>
                        <a:cs typeface="DejaVu Math TeX Gyre" panose="02000503000000000000" charset="0"/>
                      </a:rPr>
                      <m:t>, </m:t>
                    </m:r>
                  </m:oMath>
                </a14:m>
                <a:r>
                  <a:rPr lang="en-US" sz="1400" b="1" dirty="0">
                    <a:solidFill>
                      <a:srgbClr val="002060"/>
                    </a:solidFill>
                    <a:latin typeface="Trebuchet MS" panose="020B0603020202020204" pitchFamily="34" charset="0"/>
                  </a:rPr>
                  <a:t>active thickness </a:t>
                </a:r>
                <a:br>
                  <a:rPr lang="en-US" sz="1400" b="1" dirty="0">
                    <a:solidFill>
                      <a:srgbClr val="002060"/>
                    </a:solidFill>
                    <a:latin typeface="Trebuchet MS" panose="020B0603020202020204" pitchFamily="34" charset="0"/>
                  </a:rPr>
                </a:br>
                <a:r>
                  <a:rPr lang="en-US" sz="1400" b="1" dirty="0">
                    <a:solidFill>
                      <a:srgbClr val="002060"/>
                    </a:solidFill>
                    <a:latin typeface="Trebuchet MS" panose="020B0603020202020204" pitchFamily="34" charset="0"/>
                  </a:rPr>
                  <a:t>45 </a:t>
                </a:r>
                <a14:m>
                  <m:oMath xmlns:m="http://schemas.openxmlformats.org/officeDocument/2006/math">
                    <m:r>
                      <a:rPr lang="en-US" sz="1400" b="1" i="1">
                        <a:solidFill>
                          <a:srgbClr val="002060"/>
                        </a:solidFill>
                        <a:latin typeface="Cambria Math" panose="02040503050406030204" pitchFamily="18" charset="0"/>
                        <a:cs typeface="DejaVu Math TeX Gyre" panose="02000503000000000000" charset="0"/>
                      </a:rPr>
                      <m:t>𝝁</m:t>
                    </m:r>
                    <m:r>
                      <a:rPr lang="en-US" sz="1400" b="1" i="1">
                        <a:solidFill>
                          <a:srgbClr val="002060"/>
                        </a:solidFill>
                        <a:latin typeface="Cambria Math" panose="02040503050406030204" pitchFamily="18" charset="0"/>
                        <a:cs typeface="DejaVu Math TeX Gyre" panose="02000503000000000000" charset="0"/>
                      </a:rPr>
                      <m:t>𝒎</m:t>
                    </m:r>
                    <m:r>
                      <a:rPr lang="it-IT" sz="1400" b="1">
                        <a:solidFill>
                          <a:srgbClr val="002060"/>
                        </a:solidFill>
                        <a:latin typeface="Cambria Math" panose="02040503050406030204" pitchFamily="18" charset="0"/>
                        <a:cs typeface="DejaVu Math TeX Gyre" panose="02000503000000000000" charset="0"/>
                      </a:rPr>
                      <m:t>, </m:t>
                    </m:r>
                  </m:oMath>
                </a14:m>
                <a:r>
                  <a:rPr lang="en-US" sz="1400" b="1" dirty="0">
                    <a:solidFill>
                      <a:srgbClr val="002060"/>
                    </a:solidFill>
                    <a:latin typeface="Trebuchet MS" panose="020B0603020202020204" pitchFamily="34" charset="0"/>
                  </a:rPr>
                  <a:t>total </a:t>
                </a:r>
                <a:r>
                  <a:rPr lang="en-US" sz="1400" b="1" dirty="0">
                    <a:solidFill>
                      <a:srgbClr val="002060"/>
                    </a:solidFill>
                    <a:latin typeface="Trebuchet MS" panose="020B0603020202020204" pitchFamily="34" charset="0"/>
                    <a:sym typeface="+mn-ea"/>
                  </a:rPr>
                  <a:t>thickness 615 </a:t>
                </a:r>
                <a14:m>
                  <m:oMath xmlns:m="http://schemas.openxmlformats.org/officeDocument/2006/math">
                    <m:r>
                      <a:rPr lang="en-US" sz="1400" b="1" i="1">
                        <a:solidFill>
                          <a:srgbClr val="002060"/>
                        </a:solidFill>
                        <a:latin typeface="Cambria Math" panose="02040503050406030204" pitchFamily="18" charset="0"/>
                        <a:cs typeface="DejaVu Math TeX Gyre" panose="02000503000000000000" charset="0"/>
                      </a:rPr>
                      <m:t>𝝁</m:t>
                    </m:r>
                    <m:r>
                      <a:rPr lang="en-US" sz="1400" b="1" i="1">
                        <a:solidFill>
                          <a:srgbClr val="002060"/>
                        </a:solidFill>
                        <a:latin typeface="Cambria Math" panose="02040503050406030204" pitchFamily="18" charset="0"/>
                        <a:cs typeface="DejaVu Math TeX Gyre" panose="02000503000000000000" charset="0"/>
                      </a:rPr>
                      <m:t>𝒎</m:t>
                    </m:r>
                  </m:oMath>
                </a14:m>
                <a:r>
                  <a:rPr lang="it-IT" sz="1400" b="1" dirty="0">
                    <a:solidFill>
                      <a:srgbClr val="002060"/>
                    </a:solidFill>
                    <a:latin typeface="Trebuchet MS" panose="020B0603020202020204" pitchFamily="34" charset="0"/>
                  </a:rPr>
                  <a:t>)</a:t>
                </a:r>
              </a:p>
              <a:p>
                <a:pPr marL="342900" indent="-342900">
                  <a:buFont typeface="Wingdings" panose="05000000000000000000" pitchFamily="2" charset="2"/>
                  <a:buChar char="Ø"/>
                </a:pPr>
                <a:r>
                  <a:rPr lang="it-IT" sz="1400" b="1" dirty="0">
                    <a:solidFill>
                      <a:srgbClr val="002060"/>
                    </a:solidFill>
                    <a:latin typeface="Trebuchet MS" panose="020B0603020202020204" pitchFamily="34" charset="0"/>
                  </a:rPr>
                  <a:t>Si- substrate removed to reduce total thickness to 70 µm</a:t>
                </a:r>
              </a:p>
            </p:txBody>
          </p:sp>
        </mc:Choice>
        <mc:Fallback xmlns="">
          <p:sp>
            <p:nvSpPr>
              <p:cNvPr id="13" name="Rectangle 12"/>
              <p:cNvSpPr>
                <a:spLocks noRot="1" noChangeAspect="1" noMove="1" noResize="1" noEditPoints="1" noAdjustHandles="1" noChangeArrowheads="1" noChangeShapeType="1" noTextEdit="1"/>
              </p:cNvSpPr>
              <p:nvPr/>
            </p:nvSpPr>
            <p:spPr>
              <a:xfrm>
                <a:off x="4104776" y="2140293"/>
                <a:ext cx="3789529" cy="2854179"/>
              </a:xfrm>
              <a:prstGeom prst="rect">
                <a:avLst/>
              </a:prstGeom>
              <a:blipFill>
                <a:blip r:embed="rId3"/>
                <a:stretch>
                  <a:fillRect l="-1286" t="-1282" b="-1282"/>
                </a:stretch>
              </a:blipFill>
            </p:spPr>
            <p:txBody>
              <a:bodyPr/>
              <a:lstStyle/>
              <a:p>
                <a:r>
                  <a:rPr lang="it-IT">
                    <a:noFill/>
                  </a:rPr>
                  <a:t> </a:t>
                </a:r>
              </a:p>
            </p:txBody>
          </p:sp>
        </mc:Fallback>
      </mc:AlternateContent>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4529" t="21294" r="32338" b="20796"/>
          <a:stretch/>
        </p:blipFill>
        <p:spPr>
          <a:xfrm>
            <a:off x="7994244" y="1777973"/>
            <a:ext cx="1515999" cy="1497504"/>
          </a:xfrm>
          <a:prstGeom prst="rect">
            <a:avLst/>
          </a:prstGeom>
        </p:spPr>
      </p:pic>
      <p:grpSp>
        <p:nvGrpSpPr>
          <p:cNvPr id="25" name="Group 24"/>
          <p:cNvGrpSpPr/>
          <p:nvPr/>
        </p:nvGrpSpPr>
        <p:grpSpPr>
          <a:xfrm>
            <a:off x="7643173" y="2103413"/>
            <a:ext cx="2279176" cy="2493038"/>
            <a:chOff x="9030376" y="2130990"/>
            <a:chExt cx="2279176" cy="2493038"/>
          </a:xfrm>
        </p:grpSpPr>
        <p:sp>
          <p:nvSpPr>
            <p:cNvPr id="17" name="Oval 16"/>
            <p:cNvSpPr/>
            <p:nvPr/>
          </p:nvSpPr>
          <p:spPr>
            <a:xfrm>
              <a:off x="9849015" y="2130990"/>
              <a:ext cx="593680" cy="579414"/>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500169" y="3328744"/>
              <a:ext cx="1350973" cy="1295284"/>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030376" y="3097561"/>
              <a:ext cx="2279176" cy="646331"/>
            </a:xfrm>
            <a:prstGeom prst="rect">
              <a:avLst/>
            </a:prstGeom>
            <a:noFill/>
          </p:spPr>
          <p:txBody>
            <a:bodyPr wrap="square" rtlCol="0">
              <a:spAutoFit/>
            </a:bodyPr>
            <a:lstStyle/>
            <a:p>
              <a:pPr algn="ctr"/>
              <a:r>
                <a:rPr lang="it-IT" b="1" dirty="0">
                  <a:solidFill>
                    <a:srgbClr val="FF0000"/>
                  </a:solidFill>
                  <a:latin typeface="Trebuchet MS" panose="020B0603020202020204" pitchFamily="34" charset="0"/>
                </a:rPr>
                <a:t>Beam spot</a:t>
              </a:r>
            </a:p>
            <a:p>
              <a:pPr algn="ctr"/>
              <a:r>
                <a:rPr lang="it-IT" b="1" dirty="0">
                  <a:solidFill>
                    <a:srgbClr val="FF0000"/>
                  </a:solidFill>
                  <a:latin typeface="Trebuchet MS" panose="020B0603020202020204" pitchFamily="34" charset="0"/>
                </a:rPr>
                <a:t>1 cm FWHM</a:t>
              </a:r>
              <a:endParaRPr lang="en-US" b="1" dirty="0">
                <a:solidFill>
                  <a:srgbClr val="FF0000"/>
                </a:solidFill>
                <a:latin typeface="Trebuchet MS" panose="020B0603020202020204" pitchFamily="34" charset="0"/>
              </a:endParaRPr>
            </a:p>
          </p:txBody>
        </p:sp>
      </p:grpSp>
      <p:pic>
        <p:nvPicPr>
          <p:cNvPr id="16" name="Picture 15"/>
          <p:cNvPicPr>
            <a:picLocks noChangeAspect="1"/>
          </p:cNvPicPr>
          <p:nvPr/>
        </p:nvPicPr>
        <p:blipFill rotWithShape="1">
          <a:blip r:embed="rId5"/>
          <a:srcRect b="48849"/>
          <a:stretch/>
        </p:blipFill>
        <p:spPr>
          <a:xfrm rot="16200000">
            <a:off x="8537330" y="3679147"/>
            <a:ext cx="518011" cy="79287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grpSp>
        <p:nvGrpSpPr>
          <p:cNvPr id="32" name="Group 31"/>
          <p:cNvGrpSpPr/>
          <p:nvPr/>
        </p:nvGrpSpPr>
        <p:grpSpPr>
          <a:xfrm>
            <a:off x="888410" y="2150248"/>
            <a:ext cx="2856275" cy="2510938"/>
            <a:chOff x="888410" y="2019618"/>
            <a:chExt cx="2856275" cy="2510938"/>
          </a:xfrm>
        </p:grpSpPr>
        <p:pic>
          <p:nvPicPr>
            <p:cNvPr id="11" name="Segnaposto immagine 7">
              <a:extLst>
                <a:ext uri="{FF2B5EF4-FFF2-40B4-BE49-F238E27FC236}">
                  <a16:creationId xmlns:a16="http://schemas.microsoft.com/office/drawing/2014/main" id="{86198F28-1402-404B-94A6-98AA48C08E2A}"/>
                </a:ext>
              </a:extLst>
            </p:cNvPr>
            <p:cNvPicPr>
              <a:picLocks noChangeAspect="1"/>
            </p:cNvPicPr>
            <p:nvPr/>
          </p:nvPicPr>
          <p:blipFill rotWithShape="1">
            <a:blip r:embed="rId6"/>
            <a:srcRect t="25061" b="10960"/>
            <a:stretch/>
          </p:blipFill>
          <p:spPr>
            <a:xfrm>
              <a:off x="888410" y="2019618"/>
              <a:ext cx="2856275" cy="2510938"/>
            </a:xfrm>
            <a:prstGeom prst="rect">
              <a:avLst/>
            </a:prstGeom>
          </p:spPr>
        </p:pic>
        <p:pic>
          <p:nvPicPr>
            <p:cNvPr id="2050" name="Picture 2" descr="Fondazione Bruno Kessler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8032" y="2309000"/>
              <a:ext cx="1978025" cy="169500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220743" y="5008326"/>
            <a:ext cx="7500287" cy="461665"/>
          </a:xfrm>
          <a:prstGeom prst="rect">
            <a:avLst/>
          </a:prstGeom>
          <a:noFill/>
        </p:spPr>
        <p:txBody>
          <a:bodyPr wrap="square" rtlCol="0">
            <a:spAutoFit/>
          </a:bodyPr>
          <a:lstStyle/>
          <a:p>
            <a:r>
              <a:rPr lang="it-IT" sz="2400" b="1" u="sng" dirty="0">
                <a:solidFill>
                  <a:srgbClr val="002060"/>
                </a:solidFill>
                <a:latin typeface="Trebuchet MS" panose="020B0603020202020204" pitchFamily="34" charset="0"/>
              </a:rPr>
              <a:t>Pads for large ionization rate studies  </a:t>
            </a:r>
          </a:p>
        </p:txBody>
      </p:sp>
      <p:pic>
        <p:nvPicPr>
          <p:cNvPr id="28" name="Segnaposto contenuto 4">
            <a:extLst>
              <a:ext uri="{FF2B5EF4-FFF2-40B4-BE49-F238E27FC236}">
                <a16:creationId xmlns:a16="http://schemas.microsoft.com/office/drawing/2014/main" id="{A3282FBE-9B4F-2CC6-E2B7-8B566D702E5B}"/>
              </a:ext>
            </a:extLst>
          </p:cNvPr>
          <p:cNvPicPr>
            <a:picLocks noChangeAspect="1"/>
          </p:cNvPicPr>
          <p:nvPr/>
        </p:nvPicPr>
        <p:blipFill>
          <a:blip r:embed="rId8"/>
          <a:stretch>
            <a:fillRect/>
          </a:stretch>
        </p:blipFill>
        <p:spPr>
          <a:xfrm>
            <a:off x="7872391" y="4878476"/>
            <a:ext cx="1565725" cy="1570892"/>
          </a:xfrm>
          <a:prstGeom prst="rect">
            <a:avLst/>
          </a:prstGeom>
        </p:spPr>
      </p:pic>
      <p:sp>
        <p:nvSpPr>
          <p:cNvPr id="27" name="Rectangle 26"/>
          <p:cNvSpPr/>
          <p:nvPr/>
        </p:nvSpPr>
        <p:spPr>
          <a:xfrm>
            <a:off x="1480457" y="5402397"/>
            <a:ext cx="5553389" cy="723275"/>
          </a:xfrm>
          <a:prstGeom prst="rect">
            <a:avLst/>
          </a:prstGeom>
        </p:spPr>
        <p:txBody>
          <a:bodyPr wrap="square">
            <a:spAutoFit/>
          </a:bodyPr>
          <a:lstStyle/>
          <a:p>
            <a:pPr marL="360000" indent="-360000">
              <a:spcAft>
                <a:spcPts val="600"/>
              </a:spcAft>
              <a:buFont typeface="Wingdings" panose="05000000000000000000" pitchFamily="2" charset="2"/>
              <a:buChar char="Ø"/>
            </a:pPr>
            <a:r>
              <a:rPr lang="it-IT" dirty="0">
                <a:solidFill>
                  <a:srgbClr val="002060"/>
                </a:solidFill>
                <a:latin typeface="Trebuchet MS" panose="020B0603020202020204" pitchFamily="34" charset="0"/>
              </a:rPr>
              <a:t>4 active thicknesses (15/20/30/45 µm)</a:t>
            </a:r>
          </a:p>
          <a:p>
            <a:pPr marL="360000" indent="-360000">
              <a:spcAft>
                <a:spcPts val="600"/>
              </a:spcAft>
              <a:buFont typeface="Wingdings" panose="05000000000000000000" pitchFamily="2" charset="2"/>
              <a:buChar char="Ø"/>
            </a:pPr>
            <a:r>
              <a:rPr lang="it-IT" dirty="0">
                <a:solidFill>
                  <a:srgbClr val="002060"/>
                </a:solidFill>
                <a:latin typeface="Trebuchet MS" panose="020B0603020202020204" pitchFamily="34" charset="0"/>
              </a:rPr>
              <a:t>5 pad sizes (0,125/0,25/0,56/1/2 mm</a:t>
            </a:r>
            <a:r>
              <a:rPr lang="it-IT" baseline="30000" dirty="0">
                <a:solidFill>
                  <a:srgbClr val="002060"/>
                </a:solidFill>
                <a:latin typeface="Trebuchet MS" panose="020B0603020202020204" pitchFamily="34" charset="0"/>
              </a:rPr>
              <a:t>2</a:t>
            </a:r>
            <a:r>
              <a:rPr lang="it-IT" dirty="0">
                <a:solidFill>
                  <a:srgbClr val="002060"/>
                </a:solidFill>
                <a:latin typeface="Trebuchet MS" panose="020B0603020202020204" pitchFamily="34" charset="0"/>
              </a:rPr>
              <a:t>)</a:t>
            </a:r>
          </a:p>
        </p:txBody>
      </p:sp>
      <p:graphicFrame>
        <p:nvGraphicFramePr>
          <p:cNvPr id="30" name="Table 29"/>
          <p:cNvGraphicFramePr>
            <a:graphicFrameLocks noGrp="1"/>
          </p:cNvGraphicFramePr>
          <p:nvPr>
            <p:extLst>
              <p:ext uri="{D42A27DB-BD31-4B8C-83A1-F6EECF244321}">
                <p14:modId xmlns:p14="http://schemas.microsoft.com/office/powerpoint/2010/main" val="973867287"/>
              </p:ext>
            </p:extLst>
          </p:nvPr>
        </p:nvGraphicFramePr>
        <p:xfrm>
          <a:off x="9675446" y="1582151"/>
          <a:ext cx="2399324" cy="4909755"/>
        </p:xfrm>
        <a:graphic>
          <a:graphicData uri="http://schemas.openxmlformats.org/drawingml/2006/table">
            <a:tbl>
              <a:tblPr firstRow="1" bandRow="1">
                <a:tableStyleId>{2D5ABB26-0587-4C30-8999-92F81FD0307C}</a:tableStyleId>
              </a:tblPr>
              <a:tblGrid>
                <a:gridCol w="1199662">
                  <a:extLst>
                    <a:ext uri="{9D8B030D-6E8A-4147-A177-3AD203B41FA5}">
                      <a16:colId xmlns:a16="http://schemas.microsoft.com/office/drawing/2014/main" val="1791203916"/>
                    </a:ext>
                  </a:extLst>
                </a:gridCol>
                <a:gridCol w="1199662">
                  <a:extLst>
                    <a:ext uri="{9D8B030D-6E8A-4147-A177-3AD203B41FA5}">
                      <a16:colId xmlns:a16="http://schemas.microsoft.com/office/drawing/2014/main" val="3044170115"/>
                    </a:ext>
                  </a:extLst>
                </a:gridCol>
              </a:tblGrid>
              <a:tr h="421005">
                <a:tc gridSpan="2">
                  <a:txBody>
                    <a:bodyPr/>
                    <a:lstStyle/>
                    <a:p>
                      <a:pPr algn="ctr"/>
                      <a:r>
                        <a:rPr lang="it-IT" sz="2400" b="1" dirty="0">
                          <a:solidFill>
                            <a:srgbClr val="002060"/>
                          </a:solidFill>
                        </a:rPr>
                        <a:t>Internal</a:t>
                      </a:r>
                      <a:r>
                        <a:rPr lang="it-IT" sz="2400" b="1" baseline="0" dirty="0">
                          <a:solidFill>
                            <a:srgbClr val="002060"/>
                          </a:solidFill>
                        </a:rPr>
                        <a:t> gain</a:t>
                      </a:r>
                      <a:endParaRPr lang="en-US" sz="2400" b="1" dirty="0">
                        <a:solidFill>
                          <a:srgbClr val="002060"/>
                        </a:solidFill>
                      </a:endParaRPr>
                    </a:p>
                  </a:txBody>
                  <a:tcPr anchor="ctr">
                    <a:solidFill>
                      <a:schemeClr val="bg2"/>
                    </a:solidFill>
                  </a:tcPr>
                </a:tc>
                <a:tc hMerge="1">
                  <a:txBody>
                    <a:bodyPr/>
                    <a:lstStyle/>
                    <a:p>
                      <a:endParaRPr lang="en-US" dirty="0"/>
                    </a:p>
                  </a:txBody>
                  <a:tcPr/>
                </a:tc>
                <a:extLst>
                  <a:ext uri="{0D108BD9-81ED-4DB2-BD59-A6C34878D82A}">
                    <a16:rowId xmlns:a16="http://schemas.microsoft.com/office/drawing/2014/main" val="2029493640"/>
                  </a:ext>
                </a:extLst>
              </a:tr>
              <a:tr h="206456">
                <a:tc>
                  <a:txBody>
                    <a:bodyPr/>
                    <a:lstStyle/>
                    <a:p>
                      <a:pPr algn="ctr"/>
                      <a:r>
                        <a:rPr lang="it-IT" b="1" dirty="0"/>
                        <a:t>yes </a:t>
                      </a:r>
                      <a:endParaRPr lang="en-US"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b="1" dirty="0"/>
                        <a:t>no</a:t>
                      </a:r>
                      <a:endParaRPr lang="en-US"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0872501"/>
                  </a:ext>
                </a:extLst>
              </a:tr>
              <a:tr h="1188850">
                <a:tc>
                  <a:txBody>
                    <a:bodyPr/>
                    <a:lstStyle/>
                    <a:p>
                      <a:pPr algn="ctr"/>
                      <a:r>
                        <a:rPr lang="en-US" sz="4400" dirty="0">
                          <a:solidFill>
                            <a:schemeClr val="accent6"/>
                          </a:solidFill>
                          <a:sym typeface="Wingdings" panose="05000000000000000000" pitchFamily="2" charset="2"/>
                        </a:rPr>
                        <a:t></a:t>
                      </a:r>
                      <a:endParaRPr lang="en-US" sz="4400" dirty="0">
                        <a:solidFill>
                          <a:schemeClr val="accent6"/>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4400" dirty="0">
                          <a:solidFill>
                            <a:schemeClr val="accent6"/>
                          </a:solidFill>
                          <a:sym typeface="Wingdings" panose="05000000000000000000" pitchFamily="2" charset="2"/>
                        </a:rPr>
                        <a:t></a:t>
                      </a:r>
                      <a:endParaRPr lang="en-US" sz="4400" dirty="0">
                        <a:solidFill>
                          <a:schemeClr val="accent6"/>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4343603"/>
                  </a:ext>
                </a:extLst>
              </a:tr>
              <a:tr h="14653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accent6"/>
                          </a:solidFill>
                          <a:sym typeface="Wingdings" panose="05000000000000000000" pitchFamily="2" charset="2"/>
                        </a:rPr>
                        <a:t></a:t>
                      </a:r>
                      <a:endParaRPr lang="en-US" sz="4400" dirty="0">
                        <a:solidFill>
                          <a:schemeClr val="accent6"/>
                        </a:solidFill>
                      </a:endParaRPr>
                    </a:p>
                  </a:txBody>
                  <a:tcP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accent6"/>
                          </a:solidFill>
                          <a:sym typeface="Wingdings" panose="05000000000000000000" pitchFamily="2" charset="2"/>
                        </a:rPr>
                        <a:t></a:t>
                      </a:r>
                      <a:endParaRPr lang="en-US" sz="4400" dirty="0">
                        <a:solidFill>
                          <a:schemeClr val="accent6"/>
                        </a:solidFill>
                      </a:endParaRPr>
                    </a:p>
                    <a:p>
                      <a:pPr algn="ctr"/>
                      <a:endParaRPr lang="en-US" sz="4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4711910"/>
                  </a:ext>
                </a:extLst>
              </a:tr>
              <a:tr h="14066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sym typeface="Wingdings" panose="05000000000000000000" pitchFamily="2" charset="2"/>
                        </a:rPr>
                        <a:t></a:t>
                      </a:r>
                      <a:endParaRPr lang="en-US" sz="4400" dirty="0">
                        <a:solidFill>
                          <a:srgbClr val="FF0000"/>
                        </a:solidFill>
                      </a:endParaRPr>
                    </a:p>
                  </a:txBody>
                  <a:tcP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accent6"/>
                          </a:solidFill>
                          <a:sym typeface="Wingdings" panose="05000000000000000000" pitchFamily="2" charset="2"/>
                        </a:rPr>
                        <a:t></a:t>
                      </a:r>
                      <a:endParaRPr lang="en-US" sz="4400" dirty="0">
                        <a:solidFill>
                          <a:schemeClr val="accent6"/>
                        </a:solidFill>
                      </a:endParaRPr>
                    </a:p>
                    <a:p>
                      <a:pPr algn="ctr"/>
                      <a:endParaRPr lang="en-US" sz="4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08543786"/>
                  </a:ext>
                </a:extLst>
              </a:tr>
            </a:tbl>
          </a:graphicData>
        </a:graphic>
      </p:graphicFrame>
      <p:sp>
        <p:nvSpPr>
          <p:cNvPr id="15" name="TextBox 14"/>
          <p:cNvSpPr txBox="1"/>
          <p:nvPr/>
        </p:nvSpPr>
        <p:spPr>
          <a:xfrm>
            <a:off x="9644742" y="5623450"/>
            <a:ext cx="1208315" cy="707886"/>
          </a:xfrm>
          <a:prstGeom prst="rect">
            <a:avLst/>
          </a:prstGeom>
          <a:noFill/>
        </p:spPr>
        <p:txBody>
          <a:bodyPr wrap="square" rtlCol="0">
            <a:spAutoFit/>
          </a:bodyPr>
          <a:lstStyle/>
          <a:p>
            <a:r>
              <a:rPr lang="it-IT" sz="2000" b="1" dirty="0">
                <a:solidFill>
                  <a:srgbClr val="002060"/>
                </a:solidFill>
              </a:rPr>
              <a:t>Use:</a:t>
            </a:r>
          </a:p>
          <a:p>
            <a:r>
              <a:rPr lang="it-IT" sz="2000" b="1" dirty="0">
                <a:solidFill>
                  <a:srgbClr val="002060"/>
                </a:solidFill>
              </a:rPr>
              <a:t>Protons</a:t>
            </a:r>
            <a:endParaRPr lang="en-US" sz="2000" b="1" dirty="0">
              <a:solidFill>
                <a:srgbClr val="002060"/>
              </a:solidFill>
            </a:endParaRPr>
          </a:p>
        </p:txBody>
      </p:sp>
      <p:sp>
        <p:nvSpPr>
          <p:cNvPr id="33" name="TextBox 32"/>
          <p:cNvSpPr txBox="1"/>
          <p:nvPr/>
        </p:nvSpPr>
        <p:spPr>
          <a:xfrm>
            <a:off x="10885714" y="5623450"/>
            <a:ext cx="1306286" cy="1015663"/>
          </a:xfrm>
          <a:prstGeom prst="rect">
            <a:avLst/>
          </a:prstGeom>
          <a:noFill/>
        </p:spPr>
        <p:txBody>
          <a:bodyPr wrap="square" rtlCol="0">
            <a:spAutoFit/>
          </a:bodyPr>
          <a:lstStyle/>
          <a:p>
            <a:r>
              <a:rPr lang="it-IT" sz="2000" b="1" dirty="0">
                <a:solidFill>
                  <a:srgbClr val="002060"/>
                </a:solidFill>
              </a:rPr>
              <a:t>Use:</a:t>
            </a:r>
          </a:p>
          <a:p>
            <a:r>
              <a:rPr lang="it-IT" sz="2000" b="1" dirty="0">
                <a:solidFill>
                  <a:srgbClr val="002060"/>
                </a:solidFill>
              </a:rPr>
              <a:t>C-ions</a:t>
            </a:r>
          </a:p>
          <a:p>
            <a:r>
              <a:rPr lang="it-IT" sz="2000" b="1" dirty="0">
                <a:solidFill>
                  <a:srgbClr val="002060"/>
                </a:solidFill>
              </a:rPr>
              <a:t>FLASH</a:t>
            </a:r>
            <a:endParaRPr lang="en-US" sz="2000" b="1" dirty="0">
              <a:solidFill>
                <a:srgbClr val="002060"/>
              </a:solidFill>
            </a:endParaRPr>
          </a:p>
        </p:txBody>
      </p:sp>
      <p:sp>
        <p:nvSpPr>
          <p:cNvPr id="3" name="Sottotitolo 2">
            <a:extLst>
              <a:ext uri="{FF2B5EF4-FFF2-40B4-BE49-F238E27FC236}">
                <a16:creationId xmlns:a16="http://schemas.microsoft.com/office/drawing/2014/main" id="{BF47B049-2848-6492-4E27-6D8F156C55E0}"/>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21" name="Connettore diritto 20">
            <a:extLst>
              <a:ext uri="{FF2B5EF4-FFF2-40B4-BE49-F238E27FC236}">
                <a16:creationId xmlns:a16="http://schemas.microsoft.com/office/drawing/2014/main" id="{5575EEC8-AFA8-5613-3B69-CF04077B845D}"/>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3" name="Slide Number Placeholder 3">
            <a:extLst>
              <a:ext uri="{FF2B5EF4-FFF2-40B4-BE49-F238E27FC236}">
                <a16:creationId xmlns:a16="http://schemas.microsoft.com/office/drawing/2014/main" id="{7B179B40-7B74-47BD-69CF-6BDCF5BA1050}"/>
              </a:ext>
            </a:extLst>
          </p:cNvPr>
          <p:cNvSpPr txBox="1">
            <a:spLocks/>
          </p:cNvSpPr>
          <p:nvPr/>
        </p:nvSpPr>
        <p:spPr>
          <a:xfrm>
            <a:off x="9319691" y="6436881"/>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16</a:t>
            </a:fld>
            <a:endParaRPr lang="en-US" sz="2400" dirty="0"/>
          </a:p>
        </p:txBody>
      </p:sp>
    </p:spTree>
    <p:extLst>
      <p:ext uri="{BB962C8B-B14F-4D97-AF65-F5344CB8AC3E}">
        <p14:creationId xmlns:p14="http://schemas.microsoft.com/office/powerpoint/2010/main" val="232434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12" grpId="0"/>
      <p:bldP spid="26" grpId="0"/>
      <p:bldP spid="27" grpId="0"/>
      <p:bldP spid="15"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8F30-70C5-05CA-F22B-D058EBD3F0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452A42-6137-1F60-6248-D178CA1250FC}"/>
              </a:ext>
            </a:extLst>
          </p:cNvPr>
          <p:cNvSpPr txBox="1"/>
          <p:nvPr/>
        </p:nvSpPr>
        <p:spPr>
          <a:xfrm>
            <a:off x="250722" y="123445"/>
            <a:ext cx="10555824" cy="707886"/>
          </a:xfrm>
          <a:prstGeom prst="rect">
            <a:avLst/>
          </a:prstGeom>
          <a:solidFill>
            <a:srgbClr val="5F5F5F"/>
          </a:solidFill>
        </p:spPr>
        <p:txBody>
          <a:bodyPr wrap="square" rtlCol="0">
            <a:spAutoFit/>
          </a:bodyPr>
          <a:lstStyle/>
          <a:p>
            <a:r>
              <a:rPr lang="it-IT" sz="4000" b="1" dirty="0">
                <a:solidFill>
                  <a:schemeClr val="bg1"/>
                </a:solidFill>
                <a:latin typeface="Aptos Display" panose="020B0004020202020204" pitchFamily="34" charset="0"/>
              </a:rPr>
              <a:t>Proton counting</a:t>
            </a:r>
            <a:endParaRPr lang="en-US" sz="4000" b="1" dirty="0">
              <a:solidFill>
                <a:schemeClr val="bg1"/>
              </a:solidFill>
              <a:latin typeface="Aptos Display" panose="020B0004020202020204" pitchFamily="34" charset="0"/>
            </a:endParaRPr>
          </a:p>
        </p:txBody>
      </p:sp>
      <p:pic>
        <p:nvPicPr>
          <p:cNvPr id="8" name="Picture 7">
            <a:extLst>
              <a:ext uri="{FF2B5EF4-FFF2-40B4-BE49-F238E27FC236}">
                <a16:creationId xmlns:a16="http://schemas.microsoft.com/office/drawing/2014/main" id="{7314595B-90B3-CA54-7444-561A31A21939}"/>
              </a:ext>
            </a:extLst>
          </p:cNvPr>
          <p:cNvPicPr>
            <a:picLocks noChangeAspect="1"/>
          </p:cNvPicPr>
          <p:nvPr/>
        </p:nvPicPr>
        <p:blipFill>
          <a:blip r:embed="rId2"/>
          <a:stretch>
            <a:fillRect/>
          </a:stretch>
        </p:blipFill>
        <p:spPr>
          <a:xfrm>
            <a:off x="0" y="1342668"/>
            <a:ext cx="6354099" cy="2164805"/>
          </a:xfrm>
          <a:prstGeom prst="rect">
            <a:avLst/>
          </a:prstGeom>
        </p:spPr>
      </p:pic>
      <p:pic>
        <p:nvPicPr>
          <p:cNvPr id="9" name="Picture 8">
            <a:extLst>
              <a:ext uri="{FF2B5EF4-FFF2-40B4-BE49-F238E27FC236}">
                <a16:creationId xmlns:a16="http://schemas.microsoft.com/office/drawing/2014/main" id="{1AC14C23-9728-01BE-0F84-62F0881042EB}"/>
              </a:ext>
            </a:extLst>
          </p:cNvPr>
          <p:cNvPicPr>
            <a:picLocks noChangeAspect="1"/>
          </p:cNvPicPr>
          <p:nvPr/>
        </p:nvPicPr>
        <p:blipFill rotWithShape="1">
          <a:blip r:embed="rId3"/>
          <a:srcRect t="1888"/>
          <a:stretch/>
        </p:blipFill>
        <p:spPr>
          <a:xfrm>
            <a:off x="0" y="3669030"/>
            <a:ext cx="2546587" cy="1912906"/>
          </a:xfrm>
          <a:prstGeom prst="rect">
            <a:avLst/>
          </a:prstGeom>
        </p:spPr>
      </p:pic>
      <p:sp>
        <p:nvSpPr>
          <p:cNvPr id="10" name="CasellaDiTesto 5">
            <a:extLst>
              <a:ext uri="{FF2B5EF4-FFF2-40B4-BE49-F238E27FC236}">
                <a16:creationId xmlns:a16="http://schemas.microsoft.com/office/drawing/2014/main" id="{B58C8BEC-4374-2AF1-161E-1F90909DC086}"/>
              </a:ext>
            </a:extLst>
          </p:cNvPr>
          <p:cNvSpPr txBox="1"/>
          <p:nvPr/>
        </p:nvSpPr>
        <p:spPr>
          <a:xfrm>
            <a:off x="538379" y="1444358"/>
            <a:ext cx="1877275" cy="369332"/>
          </a:xfrm>
          <a:prstGeom prst="rect">
            <a:avLst/>
          </a:prstGeom>
          <a:noFill/>
          <a:ln w="3810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rPr>
              <a:t>117 </a:t>
            </a:r>
            <a:r>
              <a:rPr kumimoji="0" lang="it-IT" sz="1800" b="1" i="0" u="none" strike="noStrike" kern="0" cap="none" spc="0" normalizeH="0" baseline="0" noProof="0" dirty="0" err="1">
                <a:ln>
                  <a:noFill/>
                </a:ln>
                <a:solidFill>
                  <a:prstClr val="black"/>
                </a:solidFill>
                <a:effectLst/>
                <a:uLnTx/>
                <a:uFillTx/>
              </a:rPr>
              <a:t>MeV</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protons</a:t>
            </a:r>
            <a:endParaRPr kumimoji="0" lang="en-US" sz="1800" b="1" i="0" u="none" strike="noStrike" kern="0" cap="none" spc="0" normalizeH="0" baseline="0" noProof="0" dirty="0">
              <a:ln>
                <a:noFill/>
              </a:ln>
              <a:solidFill>
                <a:prstClr val="black"/>
              </a:solidFill>
              <a:effectLst/>
              <a:uLnTx/>
              <a:uFillTx/>
            </a:endParaRPr>
          </a:p>
        </p:txBody>
      </p:sp>
      <p:sp>
        <p:nvSpPr>
          <p:cNvPr id="11" name="TextBox 10">
            <a:extLst>
              <a:ext uri="{FF2B5EF4-FFF2-40B4-BE49-F238E27FC236}">
                <a16:creationId xmlns:a16="http://schemas.microsoft.com/office/drawing/2014/main" id="{86F1753A-7F08-0165-4908-E83D4EDA2D73}"/>
              </a:ext>
            </a:extLst>
          </p:cNvPr>
          <p:cNvSpPr txBox="1"/>
          <p:nvPr/>
        </p:nvSpPr>
        <p:spPr>
          <a:xfrm>
            <a:off x="286603" y="914400"/>
            <a:ext cx="7424382" cy="461665"/>
          </a:xfrm>
          <a:prstGeom prst="rect">
            <a:avLst/>
          </a:prstGeom>
          <a:noFill/>
        </p:spPr>
        <p:txBody>
          <a:bodyPr wrap="square" rtlCol="0">
            <a:spAutoFit/>
          </a:bodyPr>
          <a:lstStyle/>
          <a:p>
            <a:r>
              <a:rPr lang="it-IT" sz="2400" dirty="0">
                <a:solidFill>
                  <a:srgbClr val="002060"/>
                </a:solidFill>
                <a:latin typeface="Trebuchet MS" panose="020B0603020202020204" pitchFamily="34" charset="0"/>
              </a:rPr>
              <a:t>Data collected with strip sensors + digitizer</a:t>
            </a:r>
            <a:endParaRPr lang="en-US" sz="2400" dirty="0">
              <a:solidFill>
                <a:srgbClr val="002060"/>
              </a:solidFill>
              <a:latin typeface="Trebuchet MS" panose="020B0603020202020204" pitchFamily="34" charset="0"/>
            </a:endParaRPr>
          </a:p>
        </p:txBody>
      </p:sp>
      <p:sp>
        <p:nvSpPr>
          <p:cNvPr id="12" name="TextBox 11">
            <a:extLst>
              <a:ext uri="{FF2B5EF4-FFF2-40B4-BE49-F238E27FC236}">
                <a16:creationId xmlns:a16="http://schemas.microsoft.com/office/drawing/2014/main" id="{B07A5791-911D-4341-02D4-C9D7718E5924}"/>
              </a:ext>
            </a:extLst>
          </p:cNvPr>
          <p:cNvSpPr txBox="1"/>
          <p:nvPr/>
        </p:nvSpPr>
        <p:spPr>
          <a:xfrm>
            <a:off x="2702256" y="3725839"/>
            <a:ext cx="4067034" cy="1554272"/>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it-IT" sz="2000" dirty="0">
                <a:solidFill>
                  <a:srgbClr val="002060"/>
                </a:solidFill>
                <a:latin typeface="Trebuchet MS" panose="020B0603020202020204" pitchFamily="34" charset="0"/>
              </a:rPr>
              <a:t>Short peak duration</a:t>
            </a:r>
          </a:p>
          <a:p>
            <a:pPr marL="342900" indent="-342900">
              <a:spcAft>
                <a:spcPts val="600"/>
              </a:spcAft>
              <a:buFont typeface="Wingdings" panose="05000000000000000000" pitchFamily="2" charset="2"/>
              <a:buChar char="Ø"/>
            </a:pPr>
            <a:r>
              <a:rPr lang="it-IT" sz="2000" dirty="0">
                <a:solidFill>
                  <a:srgbClr val="002060"/>
                </a:solidFill>
                <a:latin typeface="Trebuchet MS" panose="020B0603020202020204" pitchFamily="34" charset="0"/>
              </a:rPr>
              <a:t>Large Landau fluctuations</a:t>
            </a:r>
          </a:p>
          <a:p>
            <a:pPr marL="342900" indent="-342900">
              <a:spcAft>
                <a:spcPts val="600"/>
              </a:spcAft>
              <a:buFont typeface="Wingdings" panose="05000000000000000000" pitchFamily="2" charset="2"/>
              <a:buChar char="Ø"/>
            </a:pPr>
            <a:r>
              <a:rPr lang="it-IT" sz="2000" dirty="0">
                <a:solidFill>
                  <a:srgbClr val="002060"/>
                </a:solidFill>
                <a:latin typeface="Trebuchet MS" panose="020B0603020202020204" pitchFamily="34" charset="0"/>
              </a:rPr>
              <a:t>Single particle discrimination</a:t>
            </a:r>
          </a:p>
          <a:p>
            <a:pPr marL="342900" indent="-342900">
              <a:spcAft>
                <a:spcPts val="600"/>
              </a:spcAft>
              <a:buFont typeface="Wingdings" panose="05000000000000000000" pitchFamily="2" charset="2"/>
              <a:buChar char="Ø"/>
            </a:pPr>
            <a:r>
              <a:rPr lang="it-IT" sz="2000" dirty="0">
                <a:solidFill>
                  <a:srgbClr val="002060"/>
                </a:solidFill>
                <a:latin typeface="Trebuchet MS" panose="020B0603020202020204" pitchFamily="34" charset="0"/>
              </a:rPr>
              <a:t>Signal pile-up</a:t>
            </a:r>
            <a:endParaRPr lang="en-US" sz="2000" dirty="0">
              <a:solidFill>
                <a:srgbClr val="002060"/>
              </a:solidFill>
              <a:latin typeface="Trebuchet MS" panose="020B0603020202020204" pitchFamily="34" charset="0"/>
            </a:endParaRPr>
          </a:p>
        </p:txBody>
      </p:sp>
      <p:pic>
        <p:nvPicPr>
          <p:cNvPr id="13" name="Picture 12">
            <a:extLst>
              <a:ext uri="{FF2B5EF4-FFF2-40B4-BE49-F238E27FC236}">
                <a16:creationId xmlns:a16="http://schemas.microsoft.com/office/drawing/2014/main" id="{8BB20063-FEA2-4AC3-ABFA-398984B7539A}"/>
              </a:ext>
            </a:extLst>
          </p:cNvPr>
          <p:cNvPicPr>
            <a:picLocks noChangeAspect="1"/>
          </p:cNvPicPr>
          <p:nvPr/>
        </p:nvPicPr>
        <p:blipFill>
          <a:blip r:embed="rId4"/>
          <a:stretch>
            <a:fillRect/>
          </a:stretch>
        </p:blipFill>
        <p:spPr>
          <a:xfrm rot="5400000">
            <a:off x="5480135" y="1045383"/>
            <a:ext cx="341691" cy="1194842"/>
          </a:xfrm>
          <a:prstGeom prst="rect">
            <a:avLst/>
          </a:prstGeom>
        </p:spPr>
      </p:pic>
      <p:cxnSp>
        <p:nvCxnSpPr>
          <p:cNvPr id="15" name="Straight Arrow Connector 14">
            <a:extLst>
              <a:ext uri="{FF2B5EF4-FFF2-40B4-BE49-F238E27FC236}">
                <a16:creationId xmlns:a16="http://schemas.microsoft.com/office/drawing/2014/main" id="{80FCC508-3332-F803-18BE-6C4543DF0933}"/>
              </a:ext>
            </a:extLst>
          </p:cNvPr>
          <p:cNvCxnSpPr/>
          <p:nvPr/>
        </p:nvCxnSpPr>
        <p:spPr>
          <a:xfrm flipH="1">
            <a:off x="2489200" y="3136900"/>
            <a:ext cx="1905000" cy="546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BF9FCD2-F283-C28F-69A7-0B2F218FDFDA}"/>
              </a:ext>
            </a:extLst>
          </p:cNvPr>
          <p:cNvSpPr txBox="1"/>
          <p:nvPr/>
        </p:nvSpPr>
        <p:spPr>
          <a:xfrm>
            <a:off x="250722" y="2536723"/>
            <a:ext cx="1961535" cy="369332"/>
          </a:xfrm>
          <a:prstGeom prst="rect">
            <a:avLst/>
          </a:prstGeom>
          <a:noFill/>
        </p:spPr>
        <p:txBody>
          <a:bodyPr wrap="square" rtlCol="0">
            <a:spAutoFit/>
          </a:bodyPr>
          <a:lstStyle/>
          <a:p>
            <a:pPr algn="ctr"/>
            <a:r>
              <a:rPr lang="it-IT" b="1" dirty="0">
                <a:solidFill>
                  <a:srgbClr val="FF0000"/>
                </a:solidFill>
                <a:latin typeface="Trebuchet MS" panose="020B0603020202020204" pitchFamily="34" charset="0"/>
              </a:rPr>
              <a:t>threshold</a:t>
            </a:r>
            <a:endParaRPr lang="en-US" b="1" dirty="0">
              <a:solidFill>
                <a:srgbClr val="FF0000"/>
              </a:solidFill>
              <a:latin typeface="Trebuchet MS" panose="020B0603020202020204" pitchFamily="34" charset="0"/>
            </a:endParaRPr>
          </a:p>
        </p:txBody>
      </p:sp>
      <p:grpSp>
        <p:nvGrpSpPr>
          <p:cNvPr id="22" name="Group 21">
            <a:extLst>
              <a:ext uri="{FF2B5EF4-FFF2-40B4-BE49-F238E27FC236}">
                <a16:creationId xmlns:a16="http://schemas.microsoft.com/office/drawing/2014/main" id="{1B597074-422B-DAB7-0D5C-672E7ACEA3B1}"/>
              </a:ext>
            </a:extLst>
          </p:cNvPr>
          <p:cNvGrpSpPr/>
          <p:nvPr/>
        </p:nvGrpSpPr>
        <p:grpSpPr>
          <a:xfrm>
            <a:off x="5364071" y="955704"/>
            <a:ext cx="6664036" cy="5442871"/>
            <a:chOff x="5364071" y="955704"/>
            <a:chExt cx="6664036" cy="5442871"/>
          </a:xfrm>
        </p:grpSpPr>
        <p:cxnSp>
          <p:nvCxnSpPr>
            <p:cNvPr id="53" name="Straight Connector 52">
              <a:extLst>
                <a:ext uri="{FF2B5EF4-FFF2-40B4-BE49-F238E27FC236}">
                  <a16:creationId xmlns:a16="http://schemas.microsoft.com/office/drawing/2014/main" id="{B1189C37-0DC9-9952-872F-81F48BB9DAFE}"/>
                </a:ext>
              </a:extLst>
            </p:cNvPr>
            <p:cNvCxnSpPr/>
            <p:nvPr/>
          </p:nvCxnSpPr>
          <p:spPr>
            <a:xfrm flipH="1">
              <a:off x="6548284" y="988142"/>
              <a:ext cx="1" cy="42327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4BF392A-2613-2357-C1A4-4C24CCE690C9}"/>
                </a:ext>
              </a:extLst>
            </p:cNvPr>
            <p:cNvSpPr txBox="1"/>
            <p:nvPr/>
          </p:nvSpPr>
          <p:spPr>
            <a:xfrm>
              <a:off x="6980069" y="955704"/>
              <a:ext cx="3999307" cy="461665"/>
            </a:xfrm>
            <a:prstGeom prst="rect">
              <a:avLst/>
            </a:prstGeom>
            <a:noFill/>
          </p:spPr>
          <p:txBody>
            <a:bodyPr wrap="square" rtlCol="0">
              <a:spAutoFit/>
            </a:bodyPr>
            <a:lstStyle/>
            <a:p>
              <a:pPr algn="ctr"/>
              <a:r>
                <a:rPr lang="it-IT" sz="2400" dirty="0">
                  <a:solidFill>
                    <a:srgbClr val="002060"/>
                  </a:solidFill>
                  <a:latin typeface="Trebuchet MS" panose="020B0603020202020204" pitchFamily="34" charset="0"/>
                </a:rPr>
                <a:t>Pile-up correction studies</a:t>
              </a:r>
              <a:endParaRPr lang="en-US" sz="2400" dirty="0">
                <a:solidFill>
                  <a:srgbClr val="002060"/>
                </a:solidFill>
                <a:latin typeface="Trebuchet MS" panose="020B0603020202020204" pitchFamily="34" charset="0"/>
              </a:endParaRPr>
            </a:p>
          </p:txBody>
        </p:sp>
        <p:sp>
          <p:nvSpPr>
            <p:cNvPr id="14" name="TextBox 13">
              <a:extLst>
                <a:ext uri="{FF2B5EF4-FFF2-40B4-BE49-F238E27FC236}">
                  <a16:creationId xmlns:a16="http://schemas.microsoft.com/office/drawing/2014/main" id="{D6AB5C5A-456E-5158-3966-D994778099E0}"/>
                </a:ext>
              </a:extLst>
            </p:cNvPr>
            <p:cNvSpPr txBox="1"/>
            <p:nvPr/>
          </p:nvSpPr>
          <p:spPr>
            <a:xfrm>
              <a:off x="5364071" y="5813800"/>
              <a:ext cx="6664036" cy="584775"/>
            </a:xfrm>
            <a:prstGeom prst="rect">
              <a:avLst/>
            </a:prstGeom>
            <a:noFill/>
          </p:spPr>
          <p:txBody>
            <a:bodyPr wrap="square" rtlCol="0">
              <a:spAutoFit/>
            </a:bodyPr>
            <a:lstStyle/>
            <a:p>
              <a:r>
                <a:rPr lang="it-IT" sz="1600" b="1" dirty="0"/>
                <a:t>Mohammadian-Behbahani M, et. al., </a:t>
              </a:r>
              <a:r>
                <a:rPr lang="it-IT" sz="1600" b="1" i="1" dirty="0"/>
                <a:t>NIM </a:t>
              </a:r>
              <a:r>
                <a:rPr lang="en-US" sz="1600" b="1" i="1" dirty="0"/>
                <a:t>A 1040 (2022) 167195</a:t>
              </a:r>
              <a:endParaRPr lang="en-US" sz="1600" b="1" dirty="0"/>
            </a:p>
            <a:p>
              <a:r>
                <a:rPr lang="en-US" sz="1600" b="1" dirty="0"/>
                <a:t>Monaco V,</a:t>
              </a:r>
              <a:r>
                <a:rPr lang="it-IT" sz="1600" b="1" dirty="0"/>
                <a:t> et. al.,</a:t>
              </a:r>
              <a:r>
                <a:rPr lang="en-US" sz="1600" dirty="0"/>
                <a:t> </a:t>
              </a:r>
              <a:r>
                <a:rPr lang="en-US" sz="1600" b="1" i="1" dirty="0"/>
                <a:t>Phys. Med. Biol</a:t>
              </a:r>
              <a:r>
                <a:rPr lang="en-US" sz="1600" b="1" dirty="0"/>
                <a:t>. 68 (2023) 235009</a:t>
              </a:r>
            </a:p>
          </p:txBody>
        </p:sp>
        <p:pic>
          <p:nvPicPr>
            <p:cNvPr id="17" name="Picture 16">
              <a:extLst>
                <a:ext uri="{FF2B5EF4-FFF2-40B4-BE49-F238E27FC236}">
                  <a16:creationId xmlns:a16="http://schemas.microsoft.com/office/drawing/2014/main" id="{84317513-B259-60CC-5B5F-1C2EB18C6D8A}"/>
                </a:ext>
              </a:extLst>
            </p:cNvPr>
            <p:cNvPicPr>
              <a:picLocks noChangeAspect="1"/>
            </p:cNvPicPr>
            <p:nvPr/>
          </p:nvPicPr>
          <p:blipFill>
            <a:blip r:embed="rId5"/>
            <a:stretch>
              <a:fillRect/>
            </a:stretch>
          </p:blipFill>
          <p:spPr>
            <a:xfrm>
              <a:off x="6843713" y="1433380"/>
              <a:ext cx="4471987" cy="3551369"/>
            </a:xfrm>
            <a:prstGeom prst="rect">
              <a:avLst/>
            </a:prstGeom>
          </p:spPr>
        </p:pic>
        <p:pic>
          <p:nvPicPr>
            <p:cNvPr id="49" name="Picture 48">
              <a:extLst>
                <a:ext uri="{FF2B5EF4-FFF2-40B4-BE49-F238E27FC236}">
                  <a16:creationId xmlns:a16="http://schemas.microsoft.com/office/drawing/2014/main" id="{11462CFA-623B-059F-20E4-FCB19C51FDFF}"/>
                </a:ext>
              </a:extLst>
            </p:cNvPr>
            <p:cNvPicPr>
              <a:picLocks noChangeAspect="1"/>
            </p:cNvPicPr>
            <p:nvPr/>
          </p:nvPicPr>
          <p:blipFill>
            <a:blip r:embed="rId4"/>
            <a:stretch>
              <a:fillRect/>
            </a:stretch>
          </p:blipFill>
          <p:spPr>
            <a:xfrm rot="5400000">
              <a:off x="8211456" y="1171566"/>
              <a:ext cx="341691" cy="1194842"/>
            </a:xfrm>
            <a:prstGeom prst="rect">
              <a:avLst/>
            </a:prstGeom>
          </p:spPr>
        </p:pic>
        <p:sp>
          <p:nvSpPr>
            <p:cNvPr id="18" name="TextBox 17">
              <a:extLst>
                <a:ext uri="{FF2B5EF4-FFF2-40B4-BE49-F238E27FC236}">
                  <a16:creationId xmlns:a16="http://schemas.microsoft.com/office/drawing/2014/main" id="{A4B44E37-37DE-46A2-6897-7ADF48FA3765}"/>
                </a:ext>
              </a:extLst>
            </p:cNvPr>
            <p:cNvSpPr txBox="1"/>
            <p:nvPr/>
          </p:nvSpPr>
          <p:spPr>
            <a:xfrm>
              <a:off x="7493000" y="1993900"/>
              <a:ext cx="1841500" cy="369332"/>
            </a:xfrm>
            <a:prstGeom prst="rect">
              <a:avLst/>
            </a:prstGeom>
            <a:noFill/>
          </p:spPr>
          <p:txBody>
            <a:bodyPr wrap="square" rtlCol="0">
              <a:spAutoFit/>
            </a:bodyPr>
            <a:lstStyle/>
            <a:p>
              <a:r>
                <a:rPr lang="it-IT" b="1" dirty="0"/>
                <a:t>Strip area 2mm</a:t>
              </a:r>
              <a:r>
                <a:rPr lang="it-IT" b="1" baseline="30000" dirty="0"/>
                <a:t>2</a:t>
              </a:r>
              <a:endParaRPr lang="en-US" b="1" baseline="30000" dirty="0"/>
            </a:p>
          </p:txBody>
        </p:sp>
        <p:sp>
          <p:nvSpPr>
            <p:cNvPr id="48" name="CasellaDiTesto 31">
              <a:extLst>
                <a:ext uri="{FF2B5EF4-FFF2-40B4-BE49-F238E27FC236}">
                  <a16:creationId xmlns:a16="http://schemas.microsoft.com/office/drawing/2014/main" id="{F2F06582-3902-495A-F4DE-38E0E66C2775}"/>
                </a:ext>
              </a:extLst>
            </p:cNvPr>
            <p:cNvSpPr txBox="1"/>
            <p:nvPr/>
          </p:nvSpPr>
          <p:spPr>
            <a:xfrm>
              <a:off x="7791803" y="5057911"/>
              <a:ext cx="1808572" cy="646331"/>
            </a:xfrm>
            <a:prstGeom prst="rect">
              <a:avLst/>
            </a:prstGeom>
            <a:noFill/>
            <a:ln>
              <a:solidFill>
                <a:schemeClr val="accent1"/>
              </a:solidFill>
            </a:ln>
          </p:spPr>
          <p:txBody>
            <a:bodyPr wrap="none" rtlCol="0">
              <a:spAutoFit/>
            </a:bodyPr>
            <a:lstStyle/>
            <a:p>
              <a:r>
                <a:rPr lang="it-IT" b="1" dirty="0">
                  <a:solidFill>
                    <a:srgbClr val="0070C0"/>
                  </a:solidFill>
                </a:rPr>
                <a:t>CNAO beam flux </a:t>
              </a:r>
            </a:p>
            <a:p>
              <a:r>
                <a:rPr lang="it-IT" b="1" dirty="0">
                  <a:solidFill>
                    <a:srgbClr val="0070C0"/>
                  </a:solidFill>
                </a:rPr>
                <a:t>5 x 10</a:t>
              </a:r>
              <a:r>
                <a:rPr lang="it-IT" b="1" baseline="30000" dirty="0">
                  <a:solidFill>
                    <a:srgbClr val="0070C0"/>
                  </a:solidFill>
                </a:rPr>
                <a:t>8</a:t>
              </a:r>
              <a:r>
                <a:rPr lang="it-IT" b="1" dirty="0">
                  <a:solidFill>
                    <a:srgbClr val="0070C0"/>
                  </a:solidFill>
                </a:rPr>
                <a:t> p/cm</a:t>
              </a:r>
              <a:r>
                <a:rPr lang="it-IT" b="1" baseline="30000" dirty="0">
                  <a:solidFill>
                    <a:srgbClr val="0070C0"/>
                  </a:solidFill>
                </a:rPr>
                <a:t>2</a:t>
              </a:r>
              <a:r>
                <a:rPr lang="it-IT" b="1" dirty="0">
                  <a:solidFill>
                    <a:srgbClr val="0070C0"/>
                  </a:solidFill>
                </a:rPr>
                <a:t>s</a:t>
              </a:r>
              <a:endParaRPr lang="en-US" b="1" dirty="0">
                <a:solidFill>
                  <a:srgbClr val="0070C0"/>
                </a:solidFill>
              </a:endParaRPr>
            </a:p>
          </p:txBody>
        </p:sp>
        <p:cxnSp>
          <p:nvCxnSpPr>
            <p:cNvPr id="21" name="Straight Arrow Connector 20">
              <a:extLst>
                <a:ext uri="{FF2B5EF4-FFF2-40B4-BE49-F238E27FC236}">
                  <a16:creationId xmlns:a16="http://schemas.microsoft.com/office/drawing/2014/main" id="{FE8C21AA-4682-B85E-5431-0C68C95B34DC}"/>
                </a:ext>
              </a:extLst>
            </p:cNvPr>
            <p:cNvCxnSpPr/>
            <p:nvPr/>
          </p:nvCxnSpPr>
          <p:spPr>
            <a:xfrm flipH="1" flipV="1">
              <a:off x="8280400" y="4686300"/>
              <a:ext cx="215900" cy="355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2" name="Immagine 1">
            <a:extLst>
              <a:ext uri="{FF2B5EF4-FFF2-40B4-BE49-F238E27FC236}">
                <a16:creationId xmlns:a16="http://schemas.microsoft.com/office/drawing/2014/main" id="{0BF3214A-0DEC-C1FC-D8E2-FC4620154144}"/>
              </a:ext>
            </a:extLst>
          </p:cNvPr>
          <p:cNvPicPr>
            <a:picLocks noChangeAspect="1"/>
          </p:cNvPicPr>
          <p:nvPr/>
        </p:nvPicPr>
        <p:blipFill>
          <a:blip r:embed="rId6"/>
          <a:stretch>
            <a:fillRect/>
          </a:stretch>
        </p:blipFill>
        <p:spPr>
          <a:xfrm>
            <a:off x="10859851" y="113318"/>
            <a:ext cx="1048978" cy="1081680"/>
          </a:xfrm>
          <a:prstGeom prst="rect">
            <a:avLst/>
          </a:prstGeom>
          <a:ln>
            <a:noFill/>
          </a:ln>
          <a:effectLst>
            <a:softEdge rad="112500"/>
          </a:effectLst>
        </p:spPr>
      </p:pic>
      <p:sp>
        <p:nvSpPr>
          <p:cNvPr id="3" name="Sottotitolo 2">
            <a:extLst>
              <a:ext uri="{FF2B5EF4-FFF2-40B4-BE49-F238E27FC236}">
                <a16:creationId xmlns:a16="http://schemas.microsoft.com/office/drawing/2014/main" id="{8902A03A-2E5A-FF56-9316-51C459F6131E}"/>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6" name="Connettore diritto 5">
            <a:extLst>
              <a:ext uri="{FF2B5EF4-FFF2-40B4-BE49-F238E27FC236}">
                <a16:creationId xmlns:a16="http://schemas.microsoft.com/office/drawing/2014/main" id="{94926B32-F8B8-6E7B-7E5E-75CFAC30D383}"/>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Slide Number Placeholder 3">
            <a:extLst>
              <a:ext uri="{FF2B5EF4-FFF2-40B4-BE49-F238E27FC236}">
                <a16:creationId xmlns:a16="http://schemas.microsoft.com/office/drawing/2014/main" id="{F2779B34-4C91-A80B-18DF-FB8558824845}"/>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17</a:t>
            </a:fld>
            <a:endParaRPr lang="en-US" sz="2400"/>
          </a:p>
        </p:txBody>
      </p:sp>
    </p:spTree>
    <p:extLst>
      <p:ext uri="{BB962C8B-B14F-4D97-AF65-F5344CB8AC3E}">
        <p14:creationId xmlns:p14="http://schemas.microsoft.com/office/powerpoint/2010/main" val="242634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18B2AA-1416-4B07-AA4F-CD6096E2EDEB}"/>
              </a:ext>
            </a:extLst>
          </p:cNvPr>
          <p:cNvSpPr>
            <a:spLocks noGrp="1"/>
          </p:cNvSpPr>
          <p:nvPr>
            <p:ph type="title"/>
          </p:nvPr>
        </p:nvSpPr>
        <p:spPr>
          <a:xfrm>
            <a:off x="119152" y="259036"/>
            <a:ext cx="11953695" cy="816563"/>
          </a:xfrm>
          <a:solidFill>
            <a:srgbClr val="5F5F5F"/>
          </a:solidFill>
        </p:spPr>
        <p:txBody>
          <a:bodyPr>
            <a:normAutofit/>
          </a:bodyPr>
          <a:lstStyle/>
          <a:p>
            <a:pPr algn="ctr"/>
            <a:r>
              <a:rPr lang="en-US" sz="4000" b="1" dirty="0">
                <a:solidFill>
                  <a:schemeClr val="bg1"/>
                </a:solidFill>
              </a:rPr>
              <a:t>Technologies for multi-channels silicon detectors</a:t>
            </a:r>
            <a:endParaRPr lang="en-GB" sz="4000" b="1" dirty="0">
              <a:solidFill>
                <a:schemeClr val="bg1"/>
              </a:solidFill>
            </a:endParaRPr>
          </a:p>
        </p:txBody>
      </p:sp>
      <p:sp>
        <p:nvSpPr>
          <p:cNvPr id="5" name="CasellaDiTesto 4">
            <a:extLst>
              <a:ext uri="{FF2B5EF4-FFF2-40B4-BE49-F238E27FC236}">
                <a16:creationId xmlns:a16="http://schemas.microsoft.com/office/drawing/2014/main" id="{1798920D-D669-4ECF-A8DB-C255167D1278}"/>
              </a:ext>
            </a:extLst>
          </p:cNvPr>
          <p:cNvSpPr txBox="1"/>
          <p:nvPr/>
        </p:nvSpPr>
        <p:spPr>
          <a:xfrm>
            <a:off x="277945" y="1887977"/>
            <a:ext cx="1674317" cy="720000"/>
          </a:xfrm>
          <a:prstGeom prst="rect">
            <a:avLst/>
          </a:prstGeom>
          <a:solidFill>
            <a:schemeClr val="bg1"/>
          </a:solidFill>
          <a:ln w="19050">
            <a:solidFill>
              <a:srgbClr val="002060"/>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Proton pencil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beam</a:t>
            </a: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sp>
        <p:nvSpPr>
          <p:cNvPr id="15" name="CasellaDiTesto 14">
            <a:extLst>
              <a:ext uri="{FF2B5EF4-FFF2-40B4-BE49-F238E27FC236}">
                <a16:creationId xmlns:a16="http://schemas.microsoft.com/office/drawing/2014/main" id="{6E9EACDB-AAA0-4714-8B1E-075838888D5D}"/>
              </a:ext>
            </a:extLst>
          </p:cNvPr>
          <p:cNvSpPr txBox="1"/>
          <p:nvPr/>
        </p:nvSpPr>
        <p:spPr>
          <a:xfrm>
            <a:off x="4238397" y="1887977"/>
            <a:ext cx="1454309" cy="720000"/>
          </a:xfrm>
          <a:prstGeom prst="rect">
            <a:avLst/>
          </a:prstGeom>
          <a:solidFill>
            <a:schemeClr val="bg1"/>
          </a:solidFill>
          <a:ln w="19050">
            <a:solidFill>
              <a:srgbClr val="002060"/>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ABACUS</a:t>
            </a: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sp>
        <p:nvSpPr>
          <p:cNvPr id="16" name="CasellaDiTesto 15">
            <a:extLst>
              <a:ext uri="{FF2B5EF4-FFF2-40B4-BE49-F238E27FC236}">
                <a16:creationId xmlns:a16="http://schemas.microsoft.com/office/drawing/2014/main" id="{D5C10B87-1692-49EA-922D-C3742B21AA31}"/>
              </a:ext>
            </a:extLst>
          </p:cNvPr>
          <p:cNvSpPr txBox="1"/>
          <p:nvPr/>
        </p:nvSpPr>
        <p:spPr>
          <a:xfrm>
            <a:off x="9680158" y="1887977"/>
            <a:ext cx="2089033" cy="720000"/>
          </a:xfrm>
          <a:prstGeom prst="rect">
            <a:avLst/>
          </a:prstGeom>
          <a:solidFill>
            <a:schemeClr val="bg1"/>
          </a:solidFill>
          <a:ln w="19050">
            <a:solidFill>
              <a:srgbClr val="002060"/>
            </a:solidFill>
          </a:ln>
        </p:spPr>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LabVIEW interface</a:t>
            </a: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sp>
        <p:nvSpPr>
          <p:cNvPr id="17" name="CasellaDiTesto 16">
            <a:extLst>
              <a:ext uri="{FF2B5EF4-FFF2-40B4-BE49-F238E27FC236}">
                <a16:creationId xmlns:a16="http://schemas.microsoft.com/office/drawing/2014/main" id="{00E82770-B567-4FAE-BD61-6472BF40E195}"/>
              </a:ext>
            </a:extLst>
          </p:cNvPr>
          <p:cNvSpPr txBox="1"/>
          <p:nvPr/>
        </p:nvSpPr>
        <p:spPr>
          <a:xfrm>
            <a:off x="8030804" y="1887977"/>
            <a:ext cx="1224000" cy="720000"/>
          </a:xfrm>
          <a:prstGeom prst="rect">
            <a:avLst/>
          </a:prstGeom>
          <a:solidFill>
            <a:schemeClr val="bg1"/>
          </a:solidFill>
          <a:ln w="19050">
            <a:solidFill>
              <a:srgbClr val="002060"/>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  3 FPGA  </a:t>
            </a: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sp>
        <p:nvSpPr>
          <p:cNvPr id="18" name="CasellaDiTesto 17">
            <a:extLst>
              <a:ext uri="{FF2B5EF4-FFF2-40B4-BE49-F238E27FC236}">
                <a16:creationId xmlns:a16="http://schemas.microsoft.com/office/drawing/2014/main" id="{3C58F920-718F-4682-9401-5AB8BD2B802E}"/>
              </a:ext>
            </a:extLst>
          </p:cNvPr>
          <p:cNvSpPr txBox="1"/>
          <p:nvPr/>
        </p:nvSpPr>
        <p:spPr>
          <a:xfrm>
            <a:off x="2283385" y="1887977"/>
            <a:ext cx="1571264" cy="720000"/>
          </a:xfrm>
          <a:prstGeom prst="rect">
            <a:avLst/>
          </a:prstGeom>
          <a:solidFill>
            <a:schemeClr val="bg1"/>
          </a:solidFill>
          <a:ln w="19050">
            <a:solidFill>
              <a:srgbClr val="002060"/>
            </a:solidFill>
          </a:ln>
        </p:spPr>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  LGAD strips </a:t>
            </a: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pic>
        <p:nvPicPr>
          <p:cNvPr id="19" name="Picture 1">
            <a:extLst>
              <a:ext uri="{FF2B5EF4-FFF2-40B4-BE49-F238E27FC236}">
                <a16:creationId xmlns:a16="http://schemas.microsoft.com/office/drawing/2014/main" id="{76FFA85E-F24E-4ADC-8FCF-56A5782C68D0}"/>
              </a:ext>
            </a:extLst>
          </p:cNvPr>
          <p:cNvPicPr>
            <a:picLocks noChangeAspect="1"/>
          </p:cNvPicPr>
          <p:nvPr/>
        </p:nvPicPr>
        <p:blipFill>
          <a:blip r:embed="rId3"/>
          <a:stretch>
            <a:fillRect/>
          </a:stretch>
        </p:blipFill>
        <p:spPr bwMode="auto">
          <a:xfrm>
            <a:off x="2355994" y="3018948"/>
            <a:ext cx="1440000" cy="1457727"/>
          </a:xfrm>
          <a:prstGeom prst="rect">
            <a:avLst/>
          </a:prstGeom>
        </p:spPr>
      </p:pic>
      <p:sp>
        <p:nvSpPr>
          <p:cNvPr id="20" name="Oval 14">
            <a:extLst>
              <a:ext uri="{FF2B5EF4-FFF2-40B4-BE49-F238E27FC236}">
                <a16:creationId xmlns:a16="http://schemas.microsoft.com/office/drawing/2014/main" id="{AA196A26-D053-4D03-86E0-25D5C088D974}"/>
              </a:ext>
            </a:extLst>
          </p:cNvPr>
          <p:cNvSpPr/>
          <p:nvPr/>
        </p:nvSpPr>
        <p:spPr bwMode="auto">
          <a:xfrm>
            <a:off x="838978" y="2996024"/>
            <a:ext cx="576000" cy="576000"/>
          </a:xfrm>
          <a:prstGeom prst="ellipse">
            <a:avLst/>
          </a:prstGeom>
          <a:solidFill>
            <a:srgbClr val="5B9BD5">
              <a:alpha val="34000"/>
            </a:srgb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Oval 14">
            <a:extLst>
              <a:ext uri="{FF2B5EF4-FFF2-40B4-BE49-F238E27FC236}">
                <a16:creationId xmlns:a16="http://schemas.microsoft.com/office/drawing/2014/main" id="{77D602FB-FADD-4A43-8979-2A53F4C227C8}"/>
              </a:ext>
            </a:extLst>
          </p:cNvPr>
          <p:cNvSpPr/>
          <p:nvPr/>
        </p:nvSpPr>
        <p:spPr bwMode="auto">
          <a:xfrm>
            <a:off x="2753616" y="3436953"/>
            <a:ext cx="576000" cy="576000"/>
          </a:xfrm>
          <a:prstGeom prst="ellipse">
            <a:avLst/>
          </a:prstGeom>
          <a:solidFill>
            <a:srgbClr val="5B9BD5">
              <a:alpha val="34000"/>
            </a:srgb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TextBox 70">
            <a:extLst>
              <a:ext uri="{FF2B5EF4-FFF2-40B4-BE49-F238E27FC236}">
                <a16:creationId xmlns:a16="http://schemas.microsoft.com/office/drawing/2014/main" id="{BF061402-AA63-48E9-A8B2-EC5A540E363D}"/>
              </a:ext>
            </a:extLst>
          </p:cNvPr>
          <p:cNvSpPr txBox="1"/>
          <p:nvPr/>
        </p:nvSpPr>
        <p:spPr>
          <a:xfrm>
            <a:off x="269078" y="3832216"/>
            <a:ext cx="16743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rPr>
              <a:t>1 cm FWHM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rPr>
              <a:t>10</a:t>
            </a:r>
            <a:r>
              <a:rPr kumimoji="0" lang="en-GB" sz="2000" b="1" i="0" u="none" strike="noStrike" kern="1200" cap="none" spc="0" normalizeH="0" baseline="30000" noProof="0" dirty="0">
                <a:ln>
                  <a:noFill/>
                </a:ln>
                <a:solidFill>
                  <a:srgbClr val="002060"/>
                </a:solidFill>
                <a:effectLst/>
                <a:uLnTx/>
                <a:uFillTx/>
                <a:latin typeface="Trebuchet MS" panose="020B0603020202020204"/>
                <a:ea typeface="+mn-ea"/>
                <a:cs typeface="+mn-cs"/>
              </a:rPr>
              <a:t>8  </a:t>
            </a:r>
            <a:r>
              <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rPr>
              <a:t>p/s*cm</a:t>
            </a:r>
            <a:r>
              <a:rPr kumimoji="0" lang="en-GB" sz="2000" b="1" i="0" u="none" strike="noStrike" kern="1200" cap="none" spc="0" normalizeH="0" baseline="30000" noProof="0" dirty="0">
                <a:ln>
                  <a:noFill/>
                </a:ln>
                <a:solidFill>
                  <a:srgbClr val="002060"/>
                </a:solidFill>
                <a:effectLst/>
                <a:uLnTx/>
                <a:uFillTx/>
                <a:latin typeface="Trebuchet MS" panose="020B0603020202020204"/>
                <a:ea typeface="+mn-ea"/>
                <a:cs typeface="+mn-cs"/>
              </a:rPr>
              <a:t>2</a:t>
            </a:r>
          </a:p>
        </p:txBody>
      </p:sp>
      <p:sp>
        <p:nvSpPr>
          <p:cNvPr id="23" name="TextBox 70">
            <a:extLst>
              <a:ext uri="{FF2B5EF4-FFF2-40B4-BE49-F238E27FC236}">
                <a16:creationId xmlns:a16="http://schemas.microsoft.com/office/drawing/2014/main" id="{AD516FE4-C362-4DC1-A39D-26A06D4EADFD}"/>
              </a:ext>
            </a:extLst>
          </p:cNvPr>
          <p:cNvSpPr txBox="1"/>
          <p:nvPr/>
        </p:nvSpPr>
        <p:spPr>
          <a:xfrm>
            <a:off x="2304467" y="4611891"/>
            <a:ext cx="16743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Trebuchet MS" panose="020B0603020202020204"/>
                <a:ea typeface="+mn-ea"/>
                <a:cs typeface="+mn-cs"/>
              </a:rPr>
              <a:t>146 strips</a:t>
            </a:r>
          </a:p>
        </p:txBody>
      </p:sp>
      <p:sp>
        <p:nvSpPr>
          <p:cNvPr id="24" name="TextBox 70">
            <a:extLst>
              <a:ext uri="{FF2B5EF4-FFF2-40B4-BE49-F238E27FC236}">
                <a16:creationId xmlns:a16="http://schemas.microsoft.com/office/drawing/2014/main" id="{3B98F981-D205-4763-BFFE-E7F4AC6E8FE8}"/>
              </a:ext>
            </a:extLst>
          </p:cNvPr>
          <p:cNvSpPr txBox="1"/>
          <p:nvPr/>
        </p:nvSpPr>
        <p:spPr>
          <a:xfrm>
            <a:off x="5971708" y="4990162"/>
            <a:ext cx="19233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6 ABACUS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24x6 channels</a:t>
            </a:r>
          </a:p>
        </p:txBody>
      </p:sp>
      <p:sp>
        <p:nvSpPr>
          <p:cNvPr id="32" name="TextBox 70">
            <a:extLst>
              <a:ext uri="{FF2B5EF4-FFF2-40B4-BE49-F238E27FC236}">
                <a16:creationId xmlns:a16="http://schemas.microsoft.com/office/drawing/2014/main" id="{FF27804B-6B48-4D14-8E8D-DE4395EA890A}"/>
              </a:ext>
            </a:extLst>
          </p:cNvPr>
          <p:cNvSpPr txBox="1"/>
          <p:nvPr/>
        </p:nvSpPr>
        <p:spPr>
          <a:xfrm>
            <a:off x="8033556" y="2955772"/>
            <a:ext cx="12659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Kintex-7</a:t>
            </a:r>
          </a:p>
        </p:txBody>
      </p:sp>
      <p:sp>
        <p:nvSpPr>
          <p:cNvPr id="33" name="TextBox 70">
            <a:extLst>
              <a:ext uri="{FF2B5EF4-FFF2-40B4-BE49-F238E27FC236}">
                <a16:creationId xmlns:a16="http://schemas.microsoft.com/office/drawing/2014/main" id="{2BD5E002-0043-4C48-B306-CC5B288101A8}"/>
              </a:ext>
            </a:extLst>
          </p:cNvPr>
          <p:cNvSpPr txBox="1"/>
          <p:nvPr/>
        </p:nvSpPr>
        <p:spPr>
          <a:xfrm>
            <a:off x="9812255" y="2923343"/>
            <a:ext cx="19233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Gbit ethernet interface</a:t>
            </a: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cxnSp>
        <p:nvCxnSpPr>
          <p:cNvPr id="7" name="Connettore 2 6">
            <a:extLst>
              <a:ext uri="{FF2B5EF4-FFF2-40B4-BE49-F238E27FC236}">
                <a16:creationId xmlns:a16="http://schemas.microsoft.com/office/drawing/2014/main" id="{02CBE394-9300-4A4D-8AC2-E1BF25CE36D3}"/>
              </a:ext>
            </a:extLst>
          </p:cNvPr>
          <p:cNvCxnSpPr>
            <a:stCxn id="20" idx="2"/>
            <a:endCxn id="20" idx="6"/>
          </p:cNvCxnSpPr>
          <p:nvPr/>
        </p:nvCxnSpPr>
        <p:spPr>
          <a:xfrm>
            <a:off x="838978" y="3284024"/>
            <a:ext cx="576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FBCF8D8F-F5E1-436A-A147-3F8185B0447A}"/>
              </a:ext>
            </a:extLst>
          </p:cNvPr>
          <p:cNvSpPr txBox="1"/>
          <p:nvPr/>
        </p:nvSpPr>
        <p:spPr>
          <a:xfrm>
            <a:off x="6135640" y="1887977"/>
            <a:ext cx="1439818" cy="720000"/>
          </a:xfrm>
          <a:prstGeom prst="rect">
            <a:avLst/>
          </a:prstGeom>
          <a:solidFill>
            <a:schemeClr val="bg1"/>
          </a:solidFill>
          <a:ln w="19050">
            <a:solidFill>
              <a:srgbClr val="002060"/>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rebuchet MS" panose="020B0603020202020204"/>
                <a:ea typeface="+mn-ea"/>
                <a:cs typeface="+mn-cs"/>
              </a:rPr>
              <a:t>ESA-ABACUS</a:t>
            </a:r>
            <a:endPar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pic>
        <p:nvPicPr>
          <p:cNvPr id="9" name="Immagine 8">
            <a:extLst>
              <a:ext uri="{FF2B5EF4-FFF2-40B4-BE49-F238E27FC236}">
                <a16:creationId xmlns:a16="http://schemas.microsoft.com/office/drawing/2014/main" id="{296EE6C5-9F12-4165-92EC-A57557551BEB}"/>
              </a:ext>
            </a:extLst>
          </p:cNvPr>
          <p:cNvPicPr>
            <a:picLocks noChangeAspect="1"/>
          </p:cNvPicPr>
          <p:nvPr/>
        </p:nvPicPr>
        <p:blipFill>
          <a:blip r:embed="rId4"/>
          <a:stretch>
            <a:fillRect/>
          </a:stretch>
        </p:blipFill>
        <p:spPr>
          <a:xfrm>
            <a:off x="4427403" y="3264530"/>
            <a:ext cx="984794" cy="1774135"/>
          </a:xfrm>
          <a:prstGeom prst="rect">
            <a:avLst/>
          </a:prstGeom>
        </p:spPr>
      </p:pic>
      <p:pic>
        <p:nvPicPr>
          <p:cNvPr id="35" name="Immagine 34">
            <a:extLst>
              <a:ext uri="{FF2B5EF4-FFF2-40B4-BE49-F238E27FC236}">
                <a16:creationId xmlns:a16="http://schemas.microsoft.com/office/drawing/2014/main" id="{071F40A5-1246-4110-B2E5-6DC1A6201992}"/>
              </a:ext>
            </a:extLst>
          </p:cNvPr>
          <p:cNvPicPr>
            <a:picLocks noChangeAspect="1"/>
          </p:cNvPicPr>
          <p:nvPr/>
        </p:nvPicPr>
        <p:blipFill>
          <a:blip r:embed="rId5">
            <a:lum/>
            <a:alphaModFix/>
          </a:blip>
          <a:srcRect/>
          <a:stretch>
            <a:fillRect/>
          </a:stretch>
        </p:blipFill>
        <p:spPr>
          <a:xfrm>
            <a:off x="5950068" y="3568042"/>
            <a:ext cx="1848328" cy="1150980"/>
          </a:xfrm>
          <a:prstGeom prst="rect">
            <a:avLst/>
          </a:prstGeom>
          <a:noFill/>
          <a:ln>
            <a:noFill/>
          </a:ln>
        </p:spPr>
      </p:pic>
      <p:pic>
        <p:nvPicPr>
          <p:cNvPr id="36" name="Immagine 35">
            <a:extLst>
              <a:ext uri="{FF2B5EF4-FFF2-40B4-BE49-F238E27FC236}">
                <a16:creationId xmlns:a16="http://schemas.microsoft.com/office/drawing/2014/main" id="{CD52C85A-8ED6-46A5-9FFD-FB195BA139A8}"/>
              </a:ext>
            </a:extLst>
          </p:cNvPr>
          <p:cNvPicPr>
            <a:picLocks noChangeAspect="1"/>
          </p:cNvPicPr>
          <p:nvPr/>
        </p:nvPicPr>
        <p:blipFill>
          <a:blip r:embed="rId6"/>
          <a:stretch>
            <a:fillRect/>
          </a:stretch>
        </p:blipFill>
        <p:spPr>
          <a:xfrm>
            <a:off x="7930726" y="3635584"/>
            <a:ext cx="1598795" cy="1078979"/>
          </a:xfrm>
          <a:prstGeom prst="rect">
            <a:avLst/>
          </a:prstGeom>
        </p:spPr>
      </p:pic>
      <p:pic>
        <p:nvPicPr>
          <p:cNvPr id="37" name="Immagine 36">
            <a:extLst>
              <a:ext uri="{FF2B5EF4-FFF2-40B4-BE49-F238E27FC236}">
                <a16:creationId xmlns:a16="http://schemas.microsoft.com/office/drawing/2014/main" id="{F9CFF45D-D8AF-4F5B-978D-66C2510FB1E1}"/>
              </a:ext>
            </a:extLst>
          </p:cNvPr>
          <p:cNvPicPr>
            <a:picLocks noChangeAspect="1"/>
          </p:cNvPicPr>
          <p:nvPr/>
        </p:nvPicPr>
        <p:blipFill>
          <a:blip r:embed="rId7">
            <a:lum/>
            <a:alphaModFix/>
          </a:blip>
          <a:srcRect/>
          <a:stretch>
            <a:fillRect/>
          </a:stretch>
        </p:blipFill>
        <p:spPr>
          <a:xfrm>
            <a:off x="4304685" y="5095124"/>
            <a:ext cx="1131634" cy="815829"/>
          </a:xfrm>
          <a:prstGeom prst="rect">
            <a:avLst/>
          </a:prstGeom>
          <a:noFill/>
          <a:ln>
            <a:noFill/>
          </a:ln>
        </p:spPr>
      </p:pic>
      <p:pic>
        <p:nvPicPr>
          <p:cNvPr id="13" name="Immagine 12">
            <a:extLst>
              <a:ext uri="{FF2B5EF4-FFF2-40B4-BE49-F238E27FC236}">
                <a16:creationId xmlns:a16="http://schemas.microsoft.com/office/drawing/2014/main" id="{EE1F14AE-90D8-40F0-BBD2-BD0CA2F754CD}"/>
              </a:ext>
            </a:extLst>
          </p:cNvPr>
          <p:cNvPicPr>
            <a:picLocks noChangeAspect="1"/>
          </p:cNvPicPr>
          <p:nvPr/>
        </p:nvPicPr>
        <p:blipFill>
          <a:blip r:embed="rId8"/>
          <a:stretch>
            <a:fillRect/>
          </a:stretch>
        </p:blipFill>
        <p:spPr>
          <a:xfrm>
            <a:off x="9702590" y="3651071"/>
            <a:ext cx="2215047" cy="1174646"/>
          </a:xfrm>
          <a:prstGeom prst="rect">
            <a:avLst/>
          </a:prstGeom>
        </p:spPr>
      </p:pic>
      <p:sp>
        <p:nvSpPr>
          <p:cNvPr id="38" name="Freccia a gallone 37">
            <a:extLst>
              <a:ext uri="{FF2B5EF4-FFF2-40B4-BE49-F238E27FC236}">
                <a16:creationId xmlns:a16="http://schemas.microsoft.com/office/drawing/2014/main" id="{F02FA06B-55E0-4883-985B-807912DBC81B}"/>
              </a:ext>
            </a:extLst>
          </p:cNvPr>
          <p:cNvSpPr/>
          <p:nvPr/>
        </p:nvSpPr>
        <p:spPr>
          <a:xfrm>
            <a:off x="2026520" y="2143684"/>
            <a:ext cx="182288" cy="251451"/>
          </a:xfrm>
          <a:prstGeom prst="chevr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Freccia a gallone 38">
            <a:extLst>
              <a:ext uri="{FF2B5EF4-FFF2-40B4-BE49-F238E27FC236}">
                <a16:creationId xmlns:a16="http://schemas.microsoft.com/office/drawing/2014/main" id="{005C9B46-C751-477F-BBE9-19933F8F3E4B}"/>
              </a:ext>
            </a:extLst>
          </p:cNvPr>
          <p:cNvSpPr/>
          <p:nvPr/>
        </p:nvSpPr>
        <p:spPr>
          <a:xfrm>
            <a:off x="3960221" y="2129831"/>
            <a:ext cx="182288" cy="251451"/>
          </a:xfrm>
          <a:prstGeom prst="chevr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0" name="Freccia a gallone 39">
            <a:extLst>
              <a:ext uri="{FF2B5EF4-FFF2-40B4-BE49-F238E27FC236}">
                <a16:creationId xmlns:a16="http://schemas.microsoft.com/office/drawing/2014/main" id="{A1364434-9CB8-4DDF-9E6A-AC0DA9F197C1}"/>
              </a:ext>
            </a:extLst>
          </p:cNvPr>
          <p:cNvSpPr/>
          <p:nvPr/>
        </p:nvSpPr>
        <p:spPr>
          <a:xfrm>
            <a:off x="5777137" y="2106082"/>
            <a:ext cx="182288" cy="251451"/>
          </a:xfrm>
          <a:prstGeom prst="chevr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1" name="Freccia a gallone 40">
            <a:extLst>
              <a:ext uri="{FF2B5EF4-FFF2-40B4-BE49-F238E27FC236}">
                <a16:creationId xmlns:a16="http://schemas.microsoft.com/office/drawing/2014/main" id="{4E3546EB-F96A-4F21-A1D0-2875F115C003}"/>
              </a:ext>
            </a:extLst>
          </p:cNvPr>
          <p:cNvSpPr/>
          <p:nvPr/>
        </p:nvSpPr>
        <p:spPr>
          <a:xfrm>
            <a:off x="7677188" y="2129831"/>
            <a:ext cx="182288" cy="251451"/>
          </a:xfrm>
          <a:prstGeom prst="chevr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2" name="Freccia a gallone 41">
            <a:extLst>
              <a:ext uri="{FF2B5EF4-FFF2-40B4-BE49-F238E27FC236}">
                <a16:creationId xmlns:a16="http://schemas.microsoft.com/office/drawing/2014/main" id="{71D98E9F-9935-4A4C-A0D5-5D25CF2FDFC3}"/>
              </a:ext>
            </a:extLst>
          </p:cNvPr>
          <p:cNvSpPr/>
          <p:nvPr/>
        </p:nvSpPr>
        <p:spPr>
          <a:xfrm>
            <a:off x="9385256" y="2139729"/>
            <a:ext cx="182288" cy="251451"/>
          </a:xfrm>
          <a:prstGeom prst="chevr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3" name="TextBox 70">
            <a:extLst>
              <a:ext uri="{FF2B5EF4-FFF2-40B4-BE49-F238E27FC236}">
                <a16:creationId xmlns:a16="http://schemas.microsoft.com/office/drawing/2014/main" id="{FEB27095-2D66-498B-B4E0-0878DC27A09C}"/>
              </a:ext>
            </a:extLst>
          </p:cNvPr>
          <p:cNvSpPr txBox="1"/>
          <p:nvPr/>
        </p:nvSpPr>
        <p:spPr>
          <a:xfrm>
            <a:off x="5794654" y="1247159"/>
            <a:ext cx="20084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Custom Frontend board</a:t>
            </a:r>
          </a:p>
        </p:txBody>
      </p:sp>
      <p:sp>
        <p:nvSpPr>
          <p:cNvPr id="44" name="TextBox 70">
            <a:extLst>
              <a:ext uri="{FF2B5EF4-FFF2-40B4-BE49-F238E27FC236}">
                <a16:creationId xmlns:a16="http://schemas.microsoft.com/office/drawing/2014/main" id="{FB89BA72-51C4-457F-BD23-9FFE2DD99883}"/>
              </a:ext>
            </a:extLst>
          </p:cNvPr>
          <p:cNvSpPr txBox="1"/>
          <p:nvPr/>
        </p:nvSpPr>
        <p:spPr>
          <a:xfrm>
            <a:off x="3950948" y="1380889"/>
            <a:ext cx="20084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Trebuchet MS" panose="020B0603020202020204"/>
                <a:ea typeface="+mn-ea"/>
                <a:cs typeface="+mn-cs"/>
              </a:rPr>
              <a:t>Custom ASIC</a:t>
            </a:r>
          </a:p>
        </p:txBody>
      </p:sp>
      <p:sp>
        <p:nvSpPr>
          <p:cNvPr id="4" name="Sottotitolo 2">
            <a:extLst>
              <a:ext uri="{FF2B5EF4-FFF2-40B4-BE49-F238E27FC236}">
                <a16:creationId xmlns:a16="http://schemas.microsoft.com/office/drawing/2014/main" id="{04D9355F-B722-A87A-9EC4-98B4842A1320}"/>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6" name="Connettore diritto 5">
            <a:extLst>
              <a:ext uri="{FF2B5EF4-FFF2-40B4-BE49-F238E27FC236}">
                <a16:creationId xmlns:a16="http://schemas.microsoft.com/office/drawing/2014/main" id="{5D9DCE96-C161-4F0D-17E9-6212221CF754}"/>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Slide Number Placeholder 3">
            <a:extLst>
              <a:ext uri="{FF2B5EF4-FFF2-40B4-BE49-F238E27FC236}">
                <a16:creationId xmlns:a16="http://schemas.microsoft.com/office/drawing/2014/main" id="{8BC79909-CF05-62C2-24CF-200D9F146AA0}"/>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18</a:t>
            </a:fld>
            <a:endParaRPr lang="en-US" sz="2400"/>
          </a:p>
        </p:txBody>
      </p:sp>
    </p:spTree>
    <p:extLst>
      <p:ext uri="{BB962C8B-B14F-4D97-AF65-F5344CB8AC3E}">
        <p14:creationId xmlns:p14="http://schemas.microsoft.com/office/powerpoint/2010/main" val="55292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esaabacus">
            <a:extLst>
              <a:ext uri="{FF2B5EF4-FFF2-40B4-BE49-F238E27FC236}">
                <a16:creationId xmlns:a16="http://schemas.microsoft.com/office/drawing/2014/main" id="{E1EECAA3-2F51-512B-D6EB-96027AEB4FB1}"/>
              </a:ext>
            </a:extLst>
          </p:cNvPr>
          <p:cNvPicPr>
            <a:picLocks noChangeAspect="1"/>
          </p:cNvPicPr>
          <p:nvPr/>
        </p:nvPicPr>
        <p:blipFill>
          <a:blip r:embed="rId3"/>
          <a:stretch>
            <a:fillRect/>
          </a:stretch>
        </p:blipFill>
        <p:spPr>
          <a:xfrm>
            <a:off x="3874576" y="304306"/>
            <a:ext cx="7594348" cy="4739224"/>
          </a:xfrm>
          <a:prstGeom prst="rect">
            <a:avLst/>
          </a:prstGeom>
        </p:spPr>
      </p:pic>
      <p:sp>
        <p:nvSpPr>
          <p:cNvPr id="25" name="CaixaDeTexto 24">
            <a:extLst>
              <a:ext uri="{FF2B5EF4-FFF2-40B4-BE49-F238E27FC236}">
                <a16:creationId xmlns:a16="http://schemas.microsoft.com/office/drawing/2014/main" id="{5D0E17BF-7E00-1FD2-C970-85DD345A76CB}"/>
              </a:ext>
            </a:extLst>
          </p:cNvPr>
          <p:cNvSpPr txBox="1"/>
          <p:nvPr/>
        </p:nvSpPr>
        <p:spPr>
          <a:xfrm>
            <a:off x="51223" y="882600"/>
            <a:ext cx="2970353" cy="1600438"/>
          </a:xfrm>
          <a:prstGeom prst="rect">
            <a:avLst/>
          </a:prstGeom>
          <a:noFill/>
        </p:spPr>
        <p:txBody>
          <a:bodyPr wrap="square" rtlCol="0">
            <a:spAutoFit/>
          </a:bodyPr>
          <a:lstStyle/>
          <a:p>
            <a:r>
              <a:rPr lang="en-US" sz="1600" b="1" dirty="0">
                <a:latin typeface="CMU Serif" panose="02000603000000000000" charset="0"/>
                <a:cs typeface="CMU Serif" panose="02000603000000000000" charset="0"/>
              </a:rPr>
              <a:t>Silicon strip sensor</a:t>
            </a:r>
          </a:p>
          <a:p>
            <a:r>
              <a:rPr lang="en-US" sz="1600" dirty="0">
                <a:latin typeface="CMU Serif" panose="02000603000000000000" charset="0"/>
                <a:cs typeface="CMU Serif" panose="02000603000000000000" charset="0"/>
              </a:rPr>
              <a:t>Strips width:</a:t>
            </a:r>
            <a:r>
              <a:rPr lang="en-US" sz="1600" dirty="0">
                <a:latin typeface="CMU Serif" panose="02000603000000000000" charset="0"/>
                <a:cs typeface="CMU Serif" panose="02000603000000000000" charset="0"/>
                <a:sym typeface="+mn-ea"/>
              </a:rPr>
              <a:t> 114 </a:t>
            </a:r>
            <a:r>
              <a:rPr lang="en-US" sz="1600" dirty="0" err="1">
                <a:latin typeface="CMU Serif" panose="02000603000000000000" charset="0"/>
                <a:cs typeface="CMU Serif" panose="02000603000000000000" charset="0"/>
                <a:sym typeface="+mn-ea"/>
              </a:rPr>
              <a:t>μm</a:t>
            </a:r>
            <a:endParaRPr lang="en-US" sz="1600" dirty="0">
              <a:latin typeface="CMU Serif" panose="02000603000000000000" charset="0"/>
              <a:cs typeface="CMU Serif" panose="02000603000000000000" charset="0"/>
            </a:endParaRPr>
          </a:p>
          <a:p>
            <a:r>
              <a:rPr lang="en-US" sz="1600" dirty="0">
                <a:latin typeface="CMU Serif" panose="02000603000000000000" charset="0"/>
                <a:cs typeface="CMU Serif" panose="02000603000000000000" charset="0"/>
              </a:rPr>
              <a:t>Pitch: 180 </a:t>
            </a:r>
            <a:r>
              <a:rPr lang="en-US" sz="1600" dirty="0" err="1">
                <a:latin typeface="CMU Serif" panose="02000603000000000000" charset="0"/>
                <a:cs typeface="CMU Serif" panose="02000603000000000000" charset="0"/>
              </a:rPr>
              <a:t>μm</a:t>
            </a:r>
            <a:endParaRPr lang="en-US" sz="1600" dirty="0">
              <a:latin typeface="CMU Serif" panose="02000603000000000000" charset="0"/>
              <a:cs typeface="CMU Serif" panose="02000603000000000000" charset="0"/>
            </a:endParaRPr>
          </a:p>
          <a:p>
            <a:r>
              <a:rPr lang="en-US" sz="1600" dirty="0">
                <a:latin typeface="CMU Serif" panose="02000603000000000000" charset="0"/>
                <a:cs typeface="CMU Serif" panose="02000603000000000000" charset="0"/>
              </a:rPr>
              <a:t>Active thickness: </a:t>
            </a:r>
            <a:r>
              <a:rPr lang="en-US" sz="1600" dirty="0">
                <a:latin typeface="Latin Modern Math" panose="02000503000000000000" charset="0"/>
                <a:cs typeface="Latin Modern Math" panose="02000503000000000000" charset="0"/>
              </a:rPr>
              <a:t>~</a:t>
            </a:r>
            <a:r>
              <a:rPr lang="en-US" sz="1600" dirty="0">
                <a:latin typeface="CMU Serif" panose="02000603000000000000" charset="0"/>
                <a:cs typeface="CMU Serif" panose="02000603000000000000" charset="0"/>
              </a:rPr>
              <a:t>50 </a:t>
            </a:r>
            <a:r>
              <a:rPr lang="en-US" sz="1600" dirty="0" err="1">
                <a:latin typeface="CMU Serif" panose="02000603000000000000" charset="0"/>
                <a:cs typeface="CMU Serif" panose="02000603000000000000" charset="0"/>
              </a:rPr>
              <a:t>μm</a:t>
            </a:r>
            <a:endParaRPr lang="en-US" sz="1600" dirty="0">
              <a:latin typeface="CMU Serif" panose="02000603000000000000" charset="0"/>
              <a:cs typeface="CMU Serif" panose="02000603000000000000" charset="0"/>
            </a:endParaRPr>
          </a:p>
          <a:p>
            <a:r>
              <a:rPr lang="en-US" sz="1600" dirty="0">
                <a:latin typeface="CMU Serif" panose="02000603000000000000" charset="0"/>
                <a:cs typeface="CMU Serif" panose="02000603000000000000" charset="0"/>
              </a:rPr>
              <a:t>Capacitance: </a:t>
            </a:r>
            <a:r>
              <a:rPr lang="en-US" sz="1600" dirty="0">
                <a:latin typeface="Latin Modern Math" panose="02000503000000000000" charset="0"/>
                <a:cs typeface="Latin Modern Math" panose="02000503000000000000" charset="0"/>
                <a:sym typeface="+mn-ea"/>
              </a:rPr>
              <a:t>~</a:t>
            </a:r>
            <a:r>
              <a:rPr lang="en-US" sz="1600" dirty="0">
                <a:latin typeface="CMU Serif" panose="02000603000000000000" charset="0"/>
                <a:cs typeface="CMU Serif" panose="02000603000000000000" charset="0"/>
                <a:sym typeface="+mn-ea"/>
              </a:rPr>
              <a:t>7 pF</a:t>
            </a:r>
            <a:endParaRPr lang="en-US" sz="1600" dirty="0">
              <a:latin typeface="CMU Serif" panose="02000603000000000000" charset="0"/>
              <a:cs typeface="CMU Serif" panose="02000603000000000000" charset="0"/>
            </a:endParaRPr>
          </a:p>
          <a:p>
            <a:endParaRPr lang="en-US" dirty="0"/>
          </a:p>
        </p:txBody>
      </p:sp>
      <p:pic>
        <p:nvPicPr>
          <p:cNvPr id="2" name="Picture 7">
            <a:extLst>
              <a:ext uri="{FF2B5EF4-FFF2-40B4-BE49-F238E27FC236}">
                <a16:creationId xmlns:a16="http://schemas.microsoft.com/office/drawing/2014/main" id="{D1EEE4F3-C485-C2A6-EBA5-18A3CD0AAC38}"/>
              </a:ext>
            </a:extLst>
          </p:cNvPr>
          <p:cNvPicPr>
            <a:picLocks noChangeAspect="1"/>
          </p:cNvPicPr>
          <p:nvPr/>
        </p:nvPicPr>
        <p:blipFill rotWithShape="1">
          <a:blip r:embed="rId4"/>
          <a:srcRect t="8231" r="30917" b="13233"/>
          <a:stretch/>
        </p:blipFill>
        <p:spPr>
          <a:xfrm>
            <a:off x="9214328" y="3608149"/>
            <a:ext cx="2171026" cy="1779453"/>
          </a:xfrm>
          <a:prstGeom prst="rect">
            <a:avLst/>
          </a:prstGeom>
          <a:ln w="28575">
            <a:solidFill>
              <a:srgbClr val="FFFF00"/>
            </a:solidFill>
          </a:ln>
          <a:effectLst>
            <a:outerShdw blurRad="292100" dist="139700" dir="2700000" algn="tl" rotWithShape="0">
              <a:srgbClr val="333333">
                <a:alpha val="65000"/>
              </a:srgbClr>
            </a:outerShdw>
          </a:effectLst>
        </p:spPr>
      </p:pic>
      <p:sp>
        <p:nvSpPr>
          <p:cNvPr id="4" name="Retângulo 3">
            <a:extLst>
              <a:ext uri="{FF2B5EF4-FFF2-40B4-BE49-F238E27FC236}">
                <a16:creationId xmlns:a16="http://schemas.microsoft.com/office/drawing/2014/main" id="{B59E86BB-93F4-61D5-902B-EF9AFE5F945D}"/>
              </a:ext>
            </a:extLst>
          </p:cNvPr>
          <p:cNvSpPr/>
          <p:nvPr/>
        </p:nvSpPr>
        <p:spPr>
          <a:xfrm>
            <a:off x="8149992" y="3066666"/>
            <a:ext cx="510988" cy="72166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ector reto 5">
            <a:extLst>
              <a:ext uri="{FF2B5EF4-FFF2-40B4-BE49-F238E27FC236}">
                <a16:creationId xmlns:a16="http://schemas.microsoft.com/office/drawing/2014/main" id="{45C5ED31-527A-5944-2B61-311386DB2778}"/>
              </a:ext>
            </a:extLst>
          </p:cNvPr>
          <p:cNvCxnSpPr>
            <a:cxnSpLocks/>
          </p:cNvCxnSpPr>
          <p:nvPr/>
        </p:nvCxnSpPr>
        <p:spPr>
          <a:xfrm flipH="1" flipV="1">
            <a:off x="8660980" y="3064514"/>
            <a:ext cx="2724374" cy="54363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Conector reto 7">
            <a:extLst>
              <a:ext uri="{FF2B5EF4-FFF2-40B4-BE49-F238E27FC236}">
                <a16:creationId xmlns:a16="http://schemas.microsoft.com/office/drawing/2014/main" id="{9CE66846-18A2-53AE-79F8-7AA232A03356}"/>
              </a:ext>
            </a:extLst>
          </p:cNvPr>
          <p:cNvCxnSpPr>
            <a:cxnSpLocks/>
          </p:cNvCxnSpPr>
          <p:nvPr/>
        </p:nvCxnSpPr>
        <p:spPr>
          <a:xfrm flipH="1" flipV="1">
            <a:off x="8149992" y="3788328"/>
            <a:ext cx="1064336" cy="159712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7" name="CaixaDeTexto 6">
            <a:extLst>
              <a:ext uri="{FF2B5EF4-FFF2-40B4-BE49-F238E27FC236}">
                <a16:creationId xmlns:a16="http://schemas.microsoft.com/office/drawing/2014/main" id="{F8C9B46A-0F4B-F9D7-E9C7-7658C88187DB}"/>
              </a:ext>
            </a:extLst>
          </p:cNvPr>
          <p:cNvSpPr txBox="1"/>
          <p:nvPr/>
        </p:nvSpPr>
        <p:spPr>
          <a:xfrm>
            <a:off x="5865229" y="5279059"/>
            <a:ext cx="5850408" cy="1077218"/>
          </a:xfrm>
          <a:prstGeom prst="rect">
            <a:avLst/>
          </a:prstGeom>
          <a:noFill/>
        </p:spPr>
        <p:txBody>
          <a:bodyPr wrap="square">
            <a:spAutoFit/>
          </a:bodyPr>
          <a:lstStyle/>
          <a:p>
            <a:pPr marR="0" lvl="0" algn="just" rtl="0" hangingPunct="0">
              <a:lnSpc>
                <a:spcPct val="100000"/>
              </a:lnSpc>
              <a:buSzPts val="1072"/>
              <a:tabLst/>
            </a:pPr>
            <a:r>
              <a:rPr lang="en-US" sz="1600" b="1" i="0" u="none" strike="noStrike" kern="1200" cap="none" dirty="0">
                <a:ln>
                  <a:noFill/>
                </a:ln>
                <a:highlight>
                  <a:scrgbClr r="0" g="0" b="0">
                    <a:alpha val="0"/>
                  </a:scrgbClr>
                </a:highlight>
                <a:ea typeface="Noto Sans CJK SC" pitchFamily="2"/>
                <a:cs typeface="Lohit Devanagari" pitchFamily="2"/>
              </a:rPr>
              <a:t>The ABACUS chip (x6)</a:t>
            </a:r>
          </a:p>
          <a:p>
            <a:pPr marL="285750" marR="0" lvl="0" indent="-285750" algn="just" rtl="0" hangingPunct="0">
              <a:lnSpc>
                <a:spcPct val="100000"/>
              </a:lnSpc>
              <a:buSzPts val="1072"/>
              <a:buFont typeface="Arial" panose="020B0604020202020204" pitchFamily="34" charset="0"/>
              <a:buChar char="•"/>
              <a:tabLst/>
            </a:pPr>
            <a:r>
              <a:rPr lang="en-US" sz="1600" b="0" i="0" u="none" strike="noStrike" kern="1200" cap="none" dirty="0">
                <a:ln>
                  <a:noFill/>
                </a:ln>
                <a:highlight>
                  <a:scrgbClr r="0" g="0" b="0">
                    <a:alpha val="0"/>
                  </a:scrgbClr>
                </a:highlight>
                <a:ea typeface="Noto Sans CJK SC" pitchFamily="2"/>
                <a:cs typeface="Lohit Devanagari" pitchFamily="2"/>
              </a:rPr>
              <a:t>110 nm CMOS technology, chip area = 2 × 5 mm</a:t>
            </a:r>
            <a:r>
              <a:rPr lang="en-US" sz="1600" b="0" i="0" u="none" strike="noStrike" kern="1200" cap="none" baseline="33000" dirty="0">
                <a:ln>
                  <a:noFill/>
                </a:ln>
                <a:highlight>
                  <a:scrgbClr r="0" g="0" b="0">
                    <a:alpha val="0"/>
                  </a:scrgbClr>
                </a:highlight>
                <a:ea typeface="Noto Sans CJK SC" pitchFamily="2"/>
                <a:cs typeface="Lohit Devanagari" pitchFamily="2"/>
              </a:rPr>
              <a:t>2</a:t>
            </a:r>
            <a:r>
              <a:rPr lang="en-US" sz="1600" b="0" i="0" u="none" strike="noStrike" kern="1200" cap="none" baseline="0" dirty="0">
                <a:ln>
                  <a:noFill/>
                </a:ln>
                <a:highlight>
                  <a:scrgbClr r="0" g="0" b="0">
                    <a:alpha val="0"/>
                  </a:scrgbClr>
                </a:highlight>
                <a:ea typeface="Noto Sans CJK SC" pitchFamily="2"/>
                <a:cs typeface="Lohit Devanagari" pitchFamily="2"/>
              </a:rPr>
              <a:t>, 24 channels, 144 in total. CSA dynamic range: 4 </a:t>
            </a:r>
            <a:r>
              <a:rPr lang="en-US" sz="1600" b="0" i="0" u="none" strike="noStrike" kern="1200" cap="none" baseline="0" dirty="0" err="1">
                <a:ln>
                  <a:noFill/>
                </a:ln>
                <a:highlight>
                  <a:scrgbClr r="0" g="0" b="0">
                    <a:alpha val="0"/>
                  </a:scrgbClr>
                </a:highlight>
                <a:ea typeface="Noto Sans CJK SC" pitchFamily="2"/>
                <a:cs typeface="Lohit Devanagari" pitchFamily="2"/>
              </a:rPr>
              <a:t>fC</a:t>
            </a:r>
            <a:r>
              <a:rPr lang="en-US" sz="1600" b="0" i="0" u="none" strike="noStrike" kern="1200" cap="none" baseline="0" dirty="0">
                <a:ln>
                  <a:noFill/>
                </a:ln>
                <a:highlight>
                  <a:scrgbClr r="0" g="0" b="0">
                    <a:alpha val="0"/>
                  </a:scrgbClr>
                </a:highlight>
                <a:ea typeface="Noto Sans CJK SC" pitchFamily="2"/>
                <a:cs typeface="Lohit Devanagari" pitchFamily="2"/>
              </a:rPr>
              <a:t> – 150 </a:t>
            </a:r>
            <a:r>
              <a:rPr lang="en-US" sz="1600" b="0" i="0" u="none" strike="noStrike" kern="1200" cap="none" baseline="0" dirty="0" err="1">
                <a:ln>
                  <a:noFill/>
                </a:ln>
                <a:highlight>
                  <a:scrgbClr r="0" g="0" b="0">
                    <a:alpha val="0"/>
                  </a:scrgbClr>
                </a:highlight>
                <a:ea typeface="Noto Sans CJK SC" pitchFamily="2"/>
                <a:cs typeface="Lohit Devanagari" pitchFamily="2"/>
              </a:rPr>
              <a:t>fC</a:t>
            </a:r>
            <a:r>
              <a:rPr lang="en-US" sz="1600" b="0" i="0" u="none" strike="noStrike" kern="1200" cap="none" baseline="0" dirty="0">
                <a:ln>
                  <a:noFill/>
                </a:ln>
                <a:highlight>
                  <a:scrgbClr r="0" g="0" b="0">
                    <a:alpha val="0"/>
                  </a:scrgbClr>
                </a:highlight>
                <a:ea typeface="Noto Sans CJK SC" pitchFamily="2"/>
                <a:cs typeface="Lohit Devanagari" pitchFamily="2"/>
              </a:rPr>
              <a:t>. </a:t>
            </a:r>
            <a:r>
              <a:rPr lang="en-US" sz="1600" b="0" i="0" u="none" strike="noStrike" kern="1200" cap="none" dirty="0">
                <a:ln>
                  <a:noFill/>
                </a:ln>
                <a:highlight>
                  <a:scrgbClr r="0" g="0" b="0">
                    <a:alpha val="0"/>
                  </a:scrgbClr>
                </a:highlight>
                <a:ea typeface="Noto Sans CJK SC" pitchFamily="2"/>
                <a:cs typeface="Lohit Devanagari" pitchFamily="2"/>
              </a:rPr>
              <a:t>Dead time : </a:t>
            </a:r>
            <a:r>
              <a:rPr lang="en-US" sz="1600" dirty="0">
                <a:highlight>
                  <a:scrgbClr r="0" g="0" b="0">
                    <a:alpha val="0"/>
                  </a:scrgbClr>
                </a:highlight>
                <a:ea typeface="Noto Sans CJK SC" pitchFamily="2"/>
                <a:cs typeface="Lohit Devanagari" pitchFamily="2"/>
              </a:rPr>
              <a:t>&lt; </a:t>
            </a:r>
            <a:r>
              <a:rPr lang="en-US" sz="1600" b="0" i="0" u="none" strike="noStrike" kern="1200" cap="none" dirty="0">
                <a:ln>
                  <a:noFill/>
                </a:ln>
                <a:highlight>
                  <a:scrgbClr r="0" g="0" b="0">
                    <a:alpha val="0"/>
                  </a:scrgbClr>
                </a:highlight>
                <a:ea typeface="Noto Sans CJK SC" pitchFamily="2"/>
                <a:cs typeface="Lohit Devanagari" pitchFamily="2"/>
              </a:rPr>
              <a:t>10 ns. </a:t>
            </a:r>
          </a:p>
        </p:txBody>
      </p:sp>
      <p:pic>
        <p:nvPicPr>
          <p:cNvPr id="26" name="Imagem 25">
            <a:extLst>
              <a:ext uri="{FF2B5EF4-FFF2-40B4-BE49-F238E27FC236}">
                <a16:creationId xmlns:a16="http://schemas.microsoft.com/office/drawing/2014/main" id="{82AD7420-A428-072F-7737-6CD27EBF3ADB}"/>
              </a:ext>
            </a:extLst>
          </p:cNvPr>
          <p:cNvPicPr>
            <a:picLocks noChangeAspect="1"/>
          </p:cNvPicPr>
          <p:nvPr/>
        </p:nvPicPr>
        <p:blipFill>
          <a:blip r:embed="rId5"/>
          <a:stretch>
            <a:fillRect/>
          </a:stretch>
        </p:blipFill>
        <p:spPr>
          <a:xfrm>
            <a:off x="286618" y="1998727"/>
            <a:ext cx="2591794" cy="2725643"/>
          </a:xfrm>
          <a:prstGeom prst="rect">
            <a:avLst/>
          </a:prstGeom>
        </p:spPr>
      </p:pic>
      <p:sp>
        <p:nvSpPr>
          <p:cNvPr id="33" name="Retângulo 32">
            <a:extLst>
              <a:ext uri="{FF2B5EF4-FFF2-40B4-BE49-F238E27FC236}">
                <a16:creationId xmlns:a16="http://schemas.microsoft.com/office/drawing/2014/main" id="{69CAB746-8A24-EA17-F6F4-A2F074B3AA0B}"/>
              </a:ext>
            </a:extLst>
          </p:cNvPr>
          <p:cNvSpPr/>
          <p:nvPr/>
        </p:nvSpPr>
        <p:spPr>
          <a:xfrm>
            <a:off x="7125267" y="1960870"/>
            <a:ext cx="965875" cy="970589"/>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onector reto 34">
            <a:extLst>
              <a:ext uri="{FF2B5EF4-FFF2-40B4-BE49-F238E27FC236}">
                <a16:creationId xmlns:a16="http://schemas.microsoft.com/office/drawing/2014/main" id="{D73B8A0E-0C5A-AF40-B52A-DB9E2D1FB2B6}"/>
              </a:ext>
            </a:extLst>
          </p:cNvPr>
          <p:cNvCxnSpPr>
            <a:cxnSpLocks/>
          </p:cNvCxnSpPr>
          <p:nvPr/>
        </p:nvCxnSpPr>
        <p:spPr>
          <a:xfrm flipH="1">
            <a:off x="2623499" y="1960870"/>
            <a:ext cx="4501768" cy="44944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6" name="Conector reto 35">
            <a:extLst>
              <a:ext uri="{FF2B5EF4-FFF2-40B4-BE49-F238E27FC236}">
                <a16:creationId xmlns:a16="http://schemas.microsoft.com/office/drawing/2014/main" id="{04B42958-97AA-E755-C6B6-43FF3421EEC4}"/>
              </a:ext>
            </a:extLst>
          </p:cNvPr>
          <p:cNvCxnSpPr>
            <a:cxnSpLocks/>
          </p:cNvCxnSpPr>
          <p:nvPr/>
        </p:nvCxnSpPr>
        <p:spPr>
          <a:xfrm flipH="1">
            <a:off x="2623499" y="2924126"/>
            <a:ext cx="5505313" cy="129154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88" name="Imagem 87">
            <a:extLst>
              <a:ext uri="{FF2B5EF4-FFF2-40B4-BE49-F238E27FC236}">
                <a16:creationId xmlns:a16="http://schemas.microsoft.com/office/drawing/2014/main" id="{8DB7A027-4266-A028-A972-D3FE0315721B}"/>
              </a:ext>
            </a:extLst>
          </p:cNvPr>
          <p:cNvPicPr>
            <a:picLocks noChangeAspect="1"/>
          </p:cNvPicPr>
          <p:nvPr/>
        </p:nvPicPr>
        <p:blipFill>
          <a:blip r:embed="rId6"/>
          <a:stretch>
            <a:fillRect/>
          </a:stretch>
        </p:blipFill>
        <p:spPr>
          <a:xfrm>
            <a:off x="166926" y="4586889"/>
            <a:ext cx="5929154" cy="1926560"/>
          </a:xfrm>
          <a:prstGeom prst="rect">
            <a:avLst/>
          </a:prstGeom>
        </p:spPr>
      </p:pic>
      <p:sp>
        <p:nvSpPr>
          <p:cNvPr id="93" name="CaixaDeTexto 92">
            <a:extLst>
              <a:ext uri="{FF2B5EF4-FFF2-40B4-BE49-F238E27FC236}">
                <a16:creationId xmlns:a16="http://schemas.microsoft.com/office/drawing/2014/main" id="{F96D136F-25A3-1CA9-D134-9D16F3D6EEA5}"/>
              </a:ext>
            </a:extLst>
          </p:cNvPr>
          <p:cNvSpPr txBox="1"/>
          <p:nvPr/>
        </p:nvSpPr>
        <p:spPr>
          <a:xfrm>
            <a:off x="5143956" y="6063370"/>
            <a:ext cx="593624" cy="307777"/>
          </a:xfrm>
          <a:prstGeom prst="rect">
            <a:avLst/>
          </a:prstGeom>
          <a:noFill/>
        </p:spPr>
        <p:txBody>
          <a:bodyPr wrap="none" rtlCol="0">
            <a:spAutoFit/>
          </a:bodyPr>
          <a:lstStyle/>
          <a:p>
            <a:r>
              <a:rPr lang="en-US" sz="1400" dirty="0">
                <a:solidFill>
                  <a:srgbClr val="FF0000"/>
                </a:solidFill>
              </a:rPr>
              <a:t>LVDS</a:t>
            </a:r>
          </a:p>
        </p:txBody>
      </p:sp>
      <p:sp>
        <p:nvSpPr>
          <p:cNvPr id="3" name="Titolo 2">
            <a:extLst>
              <a:ext uri="{FF2B5EF4-FFF2-40B4-BE49-F238E27FC236}">
                <a16:creationId xmlns:a16="http://schemas.microsoft.com/office/drawing/2014/main" id="{E68C944D-8342-04E5-7A64-F58797818386}"/>
              </a:ext>
            </a:extLst>
          </p:cNvPr>
          <p:cNvSpPr>
            <a:spLocks noGrp="1"/>
          </p:cNvSpPr>
          <p:nvPr>
            <p:ph type="title"/>
          </p:nvPr>
        </p:nvSpPr>
        <p:spPr>
          <a:xfrm>
            <a:off x="596819" y="61700"/>
            <a:ext cx="11715206" cy="745858"/>
          </a:xfrm>
          <a:solidFill>
            <a:srgbClr val="5F5F5F"/>
          </a:solidFill>
        </p:spPr>
        <p:txBody>
          <a:bodyPr>
            <a:normAutofit/>
          </a:bodyPr>
          <a:lstStyle/>
          <a:p>
            <a:r>
              <a:rPr lang="it-IT" sz="4000" b="1" dirty="0">
                <a:solidFill>
                  <a:schemeClr val="bg1"/>
                </a:solidFill>
                <a:latin typeface="+mn-lt"/>
              </a:rPr>
              <a:t>2.7×2.7 cm</a:t>
            </a:r>
            <a:r>
              <a:rPr lang="it-IT" sz="4000" b="1" baseline="30000" dirty="0">
                <a:solidFill>
                  <a:schemeClr val="bg1"/>
                </a:solidFill>
                <a:latin typeface="+mn-lt"/>
              </a:rPr>
              <a:t>2</a:t>
            </a:r>
            <a:r>
              <a:rPr lang="it-IT" sz="4000" b="1" dirty="0">
                <a:solidFill>
                  <a:schemeClr val="bg1"/>
                </a:solidFill>
                <a:latin typeface="+mn-lt"/>
              </a:rPr>
              <a:t> </a:t>
            </a:r>
            <a:r>
              <a:rPr lang="it-IT" sz="4000" b="1" dirty="0" err="1">
                <a:solidFill>
                  <a:schemeClr val="bg1"/>
                </a:solidFill>
                <a:latin typeface="+mn-lt"/>
              </a:rPr>
              <a:t>particle</a:t>
            </a:r>
            <a:r>
              <a:rPr lang="it-IT" sz="4000" b="1" dirty="0">
                <a:solidFill>
                  <a:schemeClr val="bg1"/>
                </a:solidFill>
                <a:latin typeface="+mn-lt"/>
              </a:rPr>
              <a:t> counter (ESA ABACUS) </a:t>
            </a:r>
            <a:endParaRPr lang="it-IT" sz="4000" dirty="0">
              <a:solidFill>
                <a:schemeClr val="bg1"/>
              </a:solidFill>
              <a:latin typeface="+mn-lt"/>
            </a:endParaRPr>
          </a:p>
        </p:txBody>
      </p:sp>
      <p:sp>
        <p:nvSpPr>
          <p:cNvPr id="5" name="Sottotitolo 2">
            <a:extLst>
              <a:ext uri="{FF2B5EF4-FFF2-40B4-BE49-F238E27FC236}">
                <a16:creationId xmlns:a16="http://schemas.microsoft.com/office/drawing/2014/main" id="{D61DD8DD-7EE9-E173-965F-3DE1B08593DA}"/>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9" name="Connettore diritto 8">
            <a:extLst>
              <a:ext uri="{FF2B5EF4-FFF2-40B4-BE49-F238E27FC236}">
                <a16:creationId xmlns:a16="http://schemas.microsoft.com/office/drawing/2014/main" id="{88928A55-7D2F-934A-01FE-6C4B3139256A}"/>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1DD8C2B2-BD41-2E89-19D9-D7F67EEA512C}"/>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19</a:t>
            </a:fld>
            <a:endParaRPr lang="en-US" sz="2400"/>
          </a:p>
        </p:txBody>
      </p:sp>
    </p:spTree>
    <p:extLst>
      <p:ext uri="{BB962C8B-B14F-4D97-AF65-F5344CB8AC3E}">
        <p14:creationId xmlns:p14="http://schemas.microsoft.com/office/powerpoint/2010/main" val="302520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1D14-5A59-942C-BF56-41D8FFDD8714}"/>
            </a:ext>
          </a:extLst>
        </p:cNvPr>
        <p:cNvGrpSpPr/>
        <p:nvPr/>
      </p:nvGrpSpPr>
      <p:grpSpPr>
        <a:xfrm>
          <a:off x="0" y="0"/>
          <a:ext cx="0" cy="0"/>
          <a:chOff x="0" y="0"/>
          <a:chExt cx="0" cy="0"/>
        </a:xfrm>
      </p:grpSpPr>
      <p:pic>
        <p:nvPicPr>
          <p:cNvPr id="1026" name="Picture 2" descr="TREDI 2024">
            <a:extLst>
              <a:ext uri="{FF2B5EF4-FFF2-40B4-BE49-F238E27FC236}">
                <a16:creationId xmlns:a16="http://schemas.microsoft.com/office/drawing/2014/main" id="{D6D02474-1E22-6C9E-1DF1-339D302A58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55" t="6484" r="26316" b="-1"/>
          <a:stretch/>
        </p:blipFill>
        <p:spPr bwMode="auto">
          <a:xfrm>
            <a:off x="8489135" y="1680773"/>
            <a:ext cx="3178760" cy="4211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027086C0-ACB1-6A47-BAC4-A1F36EC434A7}"/>
              </a:ext>
            </a:extLst>
          </p:cNvPr>
          <p:cNvSpPr>
            <a:spLocks noGrp="1"/>
          </p:cNvSpPr>
          <p:nvPr>
            <p:ph type="ctrTitle"/>
          </p:nvPr>
        </p:nvSpPr>
        <p:spPr>
          <a:xfrm>
            <a:off x="394858" y="194475"/>
            <a:ext cx="11402284" cy="840908"/>
          </a:xfrm>
          <a:solidFill>
            <a:schemeClr val="tx1">
              <a:lumMod val="75000"/>
              <a:lumOff val="25000"/>
            </a:schemeClr>
          </a:solidFill>
        </p:spPr>
        <p:txBody>
          <a:bodyPr anchor="b">
            <a:normAutofit/>
          </a:bodyPr>
          <a:lstStyle/>
          <a:p>
            <a:pPr algn="l">
              <a:spcAft>
                <a:spcPts val="800"/>
              </a:spcAft>
            </a:pPr>
            <a:r>
              <a:rPr lang="en-US" sz="4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Outline</a:t>
            </a:r>
            <a:endParaRPr lang="it-IT" sz="4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ottotitolo 2">
            <a:extLst>
              <a:ext uri="{FF2B5EF4-FFF2-40B4-BE49-F238E27FC236}">
                <a16:creationId xmlns:a16="http://schemas.microsoft.com/office/drawing/2014/main" id="{240AD0E4-65B1-E247-18C9-D42152586AB9}"/>
              </a:ext>
            </a:extLst>
          </p:cNvPr>
          <p:cNvSpPr>
            <a:spLocks noGrp="1"/>
          </p:cNvSpPr>
          <p:nvPr>
            <p:ph type="subTitle" idx="1"/>
          </p:nvPr>
        </p:nvSpPr>
        <p:spPr>
          <a:xfrm>
            <a:off x="680858" y="1904601"/>
            <a:ext cx="8032067" cy="3447245"/>
          </a:xfrm>
        </p:spPr>
        <p:txBody>
          <a:bodyPr>
            <a:normAutofit/>
          </a:bodyPr>
          <a:lstStyle/>
          <a:p>
            <a:pPr marL="342900" indent="-342900" algn="l">
              <a:buFont typeface="Wingdings" panose="05000000000000000000" pitchFamily="2" charset="2"/>
              <a:buChar char="Ø"/>
            </a:pPr>
            <a:r>
              <a:rPr lang="it-IT" sz="3300" dirty="0" err="1"/>
              <a:t>Radiation</a:t>
            </a:r>
            <a:r>
              <a:rPr lang="it-IT" sz="3300" dirty="0"/>
              <a:t> detectors in </a:t>
            </a:r>
            <a:r>
              <a:rPr lang="it-IT" sz="3300" dirty="0" err="1"/>
              <a:t>medical</a:t>
            </a:r>
            <a:r>
              <a:rPr lang="it-IT" sz="3300" dirty="0"/>
              <a:t> </a:t>
            </a:r>
            <a:r>
              <a:rPr lang="it-IT" sz="3300" dirty="0" err="1"/>
              <a:t>physics</a:t>
            </a:r>
            <a:r>
              <a:rPr lang="it-IT" sz="3300" dirty="0"/>
              <a:t>: </a:t>
            </a:r>
          </a:p>
          <a:p>
            <a:pPr marL="914400" lvl="1" indent="-457200" algn="l">
              <a:buFont typeface="Arial" panose="020B0604020202020204" pitchFamily="34" charset="0"/>
              <a:buChar char="•"/>
            </a:pPr>
            <a:r>
              <a:rPr lang="it-IT" sz="2900" dirty="0" err="1"/>
              <a:t>where</a:t>
            </a:r>
            <a:r>
              <a:rPr lang="it-IT" sz="2900" dirty="0"/>
              <a:t> and </a:t>
            </a:r>
            <a:r>
              <a:rPr lang="it-IT" sz="2900" dirty="0" err="1"/>
              <a:t>why</a:t>
            </a:r>
            <a:r>
              <a:rPr lang="it-IT" sz="2900" dirty="0"/>
              <a:t>?</a:t>
            </a:r>
          </a:p>
          <a:p>
            <a:pPr marL="342900" indent="-342900" algn="l">
              <a:buFont typeface="Wingdings" panose="05000000000000000000" pitchFamily="2" charset="2"/>
              <a:buChar char="Ø"/>
            </a:pPr>
            <a:r>
              <a:rPr lang="it-IT" sz="3200" dirty="0"/>
              <a:t>Silicon </a:t>
            </a:r>
            <a:r>
              <a:rPr lang="it-IT" sz="3200" dirty="0" err="1"/>
              <a:t>sensors</a:t>
            </a:r>
            <a:r>
              <a:rPr lang="it-IT" sz="3200" dirty="0"/>
              <a:t> for: </a:t>
            </a:r>
          </a:p>
          <a:p>
            <a:pPr marL="800100" lvl="1" indent="-342900" algn="l">
              <a:buFont typeface="Arial" panose="020B0604020202020204" pitchFamily="34" charset="0"/>
              <a:buChar char="•"/>
            </a:pPr>
            <a:r>
              <a:rPr lang="it-IT" sz="2800" dirty="0" err="1"/>
              <a:t>beam</a:t>
            </a:r>
            <a:r>
              <a:rPr lang="it-IT" sz="2800" dirty="0"/>
              <a:t> monitoring in </a:t>
            </a:r>
            <a:r>
              <a:rPr lang="it-IT" sz="2800" dirty="0" err="1"/>
              <a:t>particle</a:t>
            </a:r>
            <a:r>
              <a:rPr lang="it-IT" sz="2800" dirty="0"/>
              <a:t> therapy,</a:t>
            </a:r>
          </a:p>
          <a:p>
            <a:pPr marL="800100" lvl="1" indent="-342900" algn="l">
              <a:buFont typeface="Arial" panose="020B0604020202020204" pitchFamily="34" charset="0"/>
              <a:buChar char="•"/>
            </a:pPr>
            <a:r>
              <a:rPr lang="it-IT" sz="2800" dirty="0"/>
              <a:t>timing </a:t>
            </a:r>
            <a:r>
              <a:rPr lang="it-IT" sz="2800" dirty="0" err="1"/>
              <a:t>applications</a:t>
            </a:r>
            <a:r>
              <a:rPr lang="it-IT" sz="2800" dirty="0"/>
              <a:t>,</a:t>
            </a:r>
          </a:p>
          <a:p>
            <a:pPr marL="800100" lvl="1" indent="-342900" algn="l">
              <a:buFont typeface="Arial" panose="020B0604020202020204" pitchFamily="34" charset="0"/>
              <a:buChar char="•"/>
            </a:pPr>
            <a:r>
              <a:rPr lang="it-IT" sz="2800" dirty="0"/>
              <a:t>Flash </a:t>
            </a:r>
            <a:r>
              <a:rPr lang="it-IT" sz="2800" dirty="0" err="1"/>
              <a:t>radiotherapy</a:t>
            </a:r>
            <a:r>
              <a:rPr lang="it-IT" sz="2800" dirty="0"/>
              <a:t> (FLASH RT),</a:t>
            </a:r>
          </a:p>
          <a:p>
            <a:pPr marL="800100" lvl="1" indent="-342900" algn="l">
              <a:buFont typeface="Arial" panose="020B0604020202020204" pitchFamily="34" charset="0"/>
              <a:buChar char="•"/>
            </a:pPr>
            <a:r>
              <a:rPr lang="it-IT" sz="2800" dirty="0" err="1"/>
              <a:t>proton</a:t>
            </a:r>
            <a:r>
              <a:rPr lang="it-IT" sz="2800" dirty="0"/>
              <a:t>/</a:t>
            </a:r>
            <a:r>
              <a:rPr lang="it-IT" sz="2800" dirty="0" err="1"/>
              <a:t>ion</a:t>
            </a:r>
            <a:r>
              <a:rPr lang="it-IT" sz="2800" dirty="0"/>
              <a:t> imaging.</a:t>
            </a:r>
          </a:p>
        </p:txBody>
      </p:sp>
      <p:sp>
        <p:nvSpPr>
          <p:cNvPr id="8" name="Sottotitolo 2">
            <a:extLst>
              <a:ext uri="{FF2B5EF4-FFF2-40B4-BE49-F238E27FC236}">
                <a16:creationId xmlns:a16="http://schemas.microsoft.com/office/drawing/2014/main" id="{09EBE093-81B2-86D0-79E2-6ED7E439AD74}"/>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9" name="Connettore diritto 8">
            <a:extLst>
              <a:ext uri="{FF2B5EF4-FFF2-40B4-BE49-F238E27FC236}">
                <a16:creationId xmlns:a16="http://schemas.microsoft.com/office/drawing/2014/main" id="{67ECD082-1BAB-E13F-0D66-E5E44C92DFBC}"/>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4" name="Immagine 3">
            <a:extLst>
              <a:ext uri="{FF2B5EF4-FFF2-40B4-BE49-F238E27FC236}">
                <a16:creationId xmlns:a16="http://schemas.microsoft.com/office/drawing/2014/main" id="{9A3145DD-8B2A-AAC2-F659-E2D7818A94EB}"/>
              </a:ext>
            </a:extLst>
          </p:cNvPr>
          <p:cNvPicPr>
            <a:picLocks noChangeAspect="1"/>
          </p:cNvPicPr>
          <p:nvPr/>
        </p:nvPicPr>
        <p:blipFill>
          <a:blip r:embed="rId4"/>
          <a:stretch>
            <a:fillRect/>
          </a:stretch>
        </p:blipFill>
        <p:spPr>
          <a:xfrm>
            <a:off x="592918" y="5817675"/>
            <a:ext cx="1184398" cy="742333"/>
          </a:xfrm>
          <a:prstGeom prst="rect">
            <a:avLst/>
          </a:prstGeom>
        </p:spPr>
      </p:pic>
      <p:sp>
        <p:nvSpPr>
          <p:cNvPr id="6" name="Slide Number Placeholder 3">
            <a:extLst>
              <a:ext uri="{FF2B5EF4-FFF2-40B4-BE49-F238E27FC236}">
                <a16:creationId xmlns:a16="http://schemas.microsoft.com/office/drawing/2014/main" id="{51EADEB1-48D4-D602-B1DF-2D61703CD2A6}"/>
              </a:ext>
            </a:extLst>
          </p:cNvPr>
          <p:cNvSpPr>
            <a:spLocks noGrp="1"/>
          </p:cNvSpPr>
          <p:nvPr>
            <p:ph type="sldNum" sz="quarter" idx="12"/>
          </p:nvPr>
        </p:nvSpPr>
        <p:spPr>
          <a:xfrm>
            <a:off x="8887691" y="6248400"/>
            <a:ext cx="2743200" cy="365125"/>
          </a:xfrm>
        </p:spPr>
        <p:txBody>
          <a:bodyPr/>
          <a:lstStyle/>
          <a:p>
            <a:fld id="{A6DAA19E-CE74-4DAC-B7DB-168B59DC7E00}" type="slidenum">
              <a:rPr lang="en-US" sz="2400" smtClean="0"/>
              <a:t>2</a:t>
            </a:fld>
            <a:endParaRPr lang="en-US" sz="2400"/>
          </a:p>
        </p:txBody>
      </p:sp>
    </p:spTree>
    <p:extLst>
      <p:ext uri="{BB962C8B-B14F-4D97-AF65-F5344CB8AC3E}">
        <p14:creationId xmlns:p14="http://schemas.microsoft.com/office/powerpoint/2010/main" val="1136451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 ingombro&#10;&#10;Descrizione generata automaticamente">
            <a:extLst>
              <a:ext uri="{FF2B5EF4-FFF2-40B4-BE49-F238E27FC236}">
                <a16:creationId xmlns:a16="http://schemas.microsoft.com/office/drawing/2014/main" id="{EE923535-7C45-DD2F-8089-237C51708BF9}"/>
              </a:ext>
            </a:extLst>
          </p:cNvPr>
          <p:cNvPicPr>
            <a:picLocks noChangeAspect="1"/>
          </p:cNvPicPr>
          <p:nvPr/>
        </p:nvPicPr>
        <p:blipFill rotWithShape="1">
          <a:blip r:embed="rId2">
            <a:extLst>
              <a:ext uri="{28A0092B-C50C-407E-A947-70E740481C1C}">
                <a14:useLocalDpi xmlns:a14="http://schemas.microsoft.com/office/drawing/2010/main" val="0"/>
              </a:ext>
            </a:extLst>
          </a:blip>
          <a:srcRect t="11520" r="13105" b="8522"/>
          <a:stretch/>
        </p:blipFill>
        <p:spPr>
          <a:xfrm>
            <a:off x="0" y="2950042"/>
            <a:ext cx="7543800" cy="3907958"/>
          </a:xfrm>
          <a:prstGeom prst="rect">
            <a:avLst/>
          </a:prstGeom>
        </p:spPr>
      </p:pic>
      <p:pic>
        <p:nvPicPr>
          <p:cNvPr id="7" name="Immagine 6" descr="Immagine che contiene interni, parete, ingombro&#10;&#10;Descrizione generata automaticamente">
            <a:extLst>
              <a:ext uri="{FF2B5EF4-FFF2-40B4-BE49-F238E27FC236}">
                <a16:creationId xmlns:a16="http://schemas.microsoft.com/office/drawing/2014/main" id="{B1720638-3CD1-69E5-E341-F3EC401C3D0C}"/>
              </a:ext>
            </a:extLst>
          </p:cNvPr>
          <p:cNvPicPr>
            <a:picLocks noChangeAspect="1"/>
          </p:cNvPicPr>
          <p:nvPr/>
        </p:nvPicPr>
        <p:blipFill rotWithShape="1">
          <a:blip r:embed="rId3">
            <a:extLst>
              <a:ext uri="{28A0092B-C50C-407E-A947-70E740481C1C}">
                <a14:useLocalDpi xmlns:a14="http://schemas.microsoft.com/office/drawing/2010/main" val="0"/>
              </a:ext>
            </a:extLst>
          </a:blip>
          <a:srcRect l="6837" t="28889" r="17471" b="12222"/>
          <a:stretch/>
        </p:blipFill>
        <p:spPr>
          <a:xfrm>
            <a:off x="2941638" y="20320"/>
            <a:ext cx="9220200" cy="4038600"/>
          </a:xfrm>
          <a:prstGeom prst="rect">
            <a:avLst/>
          </a:prstGeom>
        </p:spPr>
      </p:pic>
      <p:sp>
        <p:nvSpPr>
          <p:cNvPr id="10" name="CasellaDiTesto 9">
            <a:extLst>
              <a:ext uri="{FF2B5EF4-FFF2-40B4-BE49-F238E27FC236}">
                <a16:creationId xmlns:a16="http://schemas.microsoft.com/office/drawing/2014/main" id="{B5212930-5789-03E9-7211-5CA7EEE67E08}"/>
              </a:ext>
            </a:extLst>
          </p:cNvPr>
          <p:cNvSpPr txBox="1"/>
          <p:nvPr/>
        </p:nvSpPr>
        <p:spPr>
          <a:xfrm>
            <a:off x="149861" y="142570"/>
            <a:ext cx="7244080" cy="830997"/>
          </a:xfrm>
          <a:prstGeom prst="rect">
            <a:avLst/>
          </a:prstGeom>
          <a:solidFill>
            <a:srgbClr val="FFFFFF">
              <a:alpha val="58039"/>
            </a:srgbClr>
          </a:solidFill>
          <a:ln>
            <a:solidFill>
              <a:schemeClr val="bg1"/>
            </a:solidFill>
          </a:ln>
        </p:spPr>
        <p:txBody>
          <a:bodyPr wrap="square" rtlCol="0">
            <a:spAutoFit/>
          </a:bodyPr>
          <a:lstStyle/>
          <a:p>
            <a:r>
              <a:rPr lang="en-US" sz="2400" b="1" dirty="0">
                <a:solidFill>
                  <a:srgbClr val="002060"/>
                </a:solidFill>
                <a:latin typeface="Trebuchet MS" panose="020B0603020202020204" pitchFamily="34" charset="0"/>
                <a:cs typeface="CMU Serif" panose="02000603000000000000" charset="0"/>
                <a:sym typeface="+mn-ea"/>
              </a:rPr>
              <a:t>Particle counter test at CNAO </a:t>
            </a:r>
            <a:r>
              <a:rPr lang="en-US" sz="2400" b="1" i="1" dirty="0">
                <a:latin typeface="Latin Modern Math" panose="02000503000000000000" charset="0"/>
                <a:cs typeface="Latin Modern Math" panose="02000503000000000000" charset="0"/>
              </a:rPr>
              <a:t>to study the counting efficiency</a:t>
            </a:r>
            <a:r>
              <a:rPr lang="en-US" sz="2400" b="1" dirty="0">
                <a:solidFill>
                  <a:srgbClr val="002060"/>
                </a:solidFill>
                <a:latin typeface="Trebuchet MS" panose="020B0603020202020204" pitchFamily="34" charset="0"/>
                <a:cs typeface="CMU Serif" panose="02000603000000000000" charset="0"/>
                <a:sym typeface="+mn-ea"/>
              </a:rPr>
              <a:t> with protons and carbon ions </a:t>
            </a:r>
            <a:endParaRPr lang="en-US" sz="2400" b="1" dirty="0">
              <a:latin typeface="Latin Modern Math" panose="02000503000000000000" charset="0"/>
              <a:cs typeface="Latin Modern Math" panose="02000503000000000000" charset="0"/>
            </a:endParaRPr>
          </a:p>
        </p:txBody>
      </p:sp>
      <p:sp>
        <p:nvSpPr>
          <p:cNvPr id="3" name="CasellaDiTesto 2">
            <a:extLst>
              <a:ext uri="{FF2B5EF4-FFF2-40B4-BE49-F238E27FC236}">
                <a16:creationId xmlns:a16="http://schemas.microsoft.com/office/drawing/2014/main" id="{443BEE2B-B07B-7043-5D46-D212EAD60776}"/>
              </a:ext>
            </a:extLst>
          </p:cNvPr>
          <p:cNvSpPr txBox="1"/>
          <p:nvPr/>
        </p:nvSpPr>
        <p:spPr>
          <a:xfrm>
            <a:off x="7675880" y="4230049"/>
            <a:ext cx="4516120" cy="2436501"/>
          </a:xfrm>
          <a:prstGeom prst="rect">
            <a:avLst/>
          </a:prstGeom>
          <a:noFill/>
        </p:spPr>
        <p:txBody>
          <a:bodyPr wrap="square">
            <a:spAutoFit/>
          </a:bodyPr>
          <a:lstStyle/>
          <a:p>
            <a:pPr>
              <a:lnSpc>
                <a:spcPct val="110000"/>
              </a:lnSpc>
            </a:pPr>
            <a:r>
              <a:rPr lang="en-US" sz="2000" b="1" dirty="0">
                <a:solidFill>
                  <a:srgbClr val="002060"/>
                </a:solidFill>
                <a:latin typeface="Trebuchet MS" panose="020B0603020202020204" pitchFamily="34" charset="0"/>
                <a:cs typeface="Latin Modern Math" panose="02000503000000000000" charset="0"/>
              </a:rPr>
              <a:t>Runs with different energies in the clinical energy range</a:t>
            </a:r>
          </a:p>
          <a:p>
            <a:pPr lvl="1">
              <a:lnSpc>
                <a:spcPct val="110000"/>
              </a:lnSpc>
              <a:buFont typeface="Wingdings" panose="05000000000000000000" charset="0"/>
              <a:buChar char=""/>
            </a:pPr>
            <a:r>
              <a:rPr lang="en-US" sz="2000" b="1" dirty="0">
                <a:solidFill>
                  <a:srgbClr val="002060"/>
                </a:solidFill>
                <a:latin typeface="Trebuchet MS" panose="020B0603020202020204" pitchFamily="34" charset="0"/>
                <a:cs typeface="Latin Modern Math" panose="02000503000000000000" charset="0"/>
              </a:rPr>
              <a:t>60 - 230 MeV (protons)</a:t>
            </a:r>
          </a:p>
          <a:p>
            <a:pPr lvl="1">
              <a:lnSpc>
                <a:spcPct val="110000"/>
              </a:lnSpc>
              <a:buFont typeface="Wingdings" panose="05000000000000000000" charset="0"/>
              <a:buChar char=""/>
            </a:pPr>
            <a:r>
              <a:rPr lang="en-US" sz="2000" b="1" dirty="0">
                <a:solidFill>
                  <a:srgbClr val="002060"/>
                </a:solidFill>
                <a:latin typeface="Trebuchet MS" panose="020B0603020202020204" pitchFamily="34" charset="0"/>
                <a:cs typeface="Latin Modern Math" panose="02000503000000000000" charset="0"/>
              </a:rPr>
              <a:t>115 - 400 MeV/u (carbon ions)</a:t>
            </a:r>
          </a:p>
          <a:p>
            <a:pPr>
              <a:lnSpc>
                <a:spcPct val="110000"/>
              </a:lnSpc>
            </a:pPr>
            <a:r>
              <a:rPr lang="en-US" sz="2000" b="1" dirty="0">
                <a:solidFill>
                  <a:srgbClr val="002060"/>
                </a:solidFill>
                <a:latin typeface="Trebuchet MS" panose="020B0603020202020204" pitchFamily="34" charset="0"/>
                <a:cs typeface="Latin Modern Math" panose="02000503000000000000" charset="0"/>
              </a:rPr>
              <a:t>Different beam fluence rate:</a:t>
            </a:r>
          </a:p>
          <a:p>
            <a:pPr lvl="1">
              <a:lnSpc>
                <a:spcPct val="110000"/>
              </a:lnSpc>
              <a:buFont typeface="Wingdings" panose="05000000000000000000" charset="0"/>
              <a:buChar char=""/>
            </a:pPr>
            <a:r>
              <a:rPr lang="en-US" sz="2000" b="1" dirty="0">
                <a:solidFill>
                  <a:srgbClr val="002060"/>
                </a:solidFill>
                <a:latin typeface="Trebuchet MS" panose="020B0603020202020204" pitchFamily="34" charset="0"/>
                <a:cs typeface="Latin Modern Math" panose="02000503000000000000" charset="0"/>
              </a:rPr>
              <a:t>20, 50, 100 % of maximum fluence rate </a:t>
            </a:r>
          </a:p>
        </p:txBody>
      </p:sp>
      <p:cxnSp>
        <p:nvCxnSpPr>
          <p:cNvPr id="4" name="Straight Arrow Connector 12">
            <a:extLst>
              <a:ext uri="{FF2B5EF4-FFF2-40B4-BE49-F238E27FC236}">
                <a16:creationId xmlns:a16="http://schemas.microsoft.com/office/drawing/2014/main" id="{3B58265C-47DA-394C-FB3C-F0FCB15E8215}"/>
              </a:ext>
            </a:extLst>
          </p:cNvPr>
          <p:cNvCxnSpPr>
            <a:cxnSpLocks/>
          </p:cNvCxnSpPr>
          <p:nvPr/>
        </p:nvCxnSpPr>
        <p:spPr>
          <a:xfrm flipH="1">
            <a:off x="6631361" y="1685290"/>
            <a:ext cx="2160000" cy="1745485"/>
          </a:xfrm>
          <a:prstGeom prst="straightConnector1">
            <a:avLst/>
          </a:prstGeom>
          <a:ln w="4445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 name="Text Box 13">
            <a:extLst>
              <a:ext uri="{FF2B5EF4-FFF2-40B4-BE49-F238E27FC236}">
                <a16:creationId xmlns:a16="http://schemas.microsoft.com/office/drawing/2014/main" id="{8D9C6A9D-5347-53EB-BA17-11B39377EC0B}"/>
              </a:ext>
            </a:extLst>
          </p:cNvPr>
          <p:cNvSpPr txBox="1"/>
          <p:nvPr/>
        </p:nvSpPr>
        <p:spPr>
          <a:xfrm>
            <a:off x="4724773" y="3449975"/>
            <a:ext cx="3107264" cy="523220"/>
          </a:xfrm>
          <a:prstGeom prst="rect">
            <a:avLst/>
          </a:prstGeom>
          <a:solidFill>
            <a:srgbClr val="EDEDED">
              <a:alpha val="8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rebuchet MS" panose="020B0603020202020204" pitchFamily="34" charset="0"/>
                <a:cs typeface="CMU Serif" panose="02000603000000000000" charset="0"/>
              </a:rPr>
              <a:t>beam direction</a:t>
            </a:r>
          </a:p>
        </p:txBody>
      </p:sp>
      <p:cxnSp>
        <p:nvCxnSpPr>
          <p:cNvPr id="11" name="Straight Arrow Connector 14">
            <a:extLst>
              <a:ext uri="{FF2B5EF4-FFF2-40B4-BE49-F238E27FC236}">
                <a16:creationId xmlns:a16="http://schemas.microsoft.com/office/drawing/2014/main" id="{205B966C-0C3A-1BEC-0373-B8416FD3C47A}"/>
              </a:ext>
            </a:extLst>
          </p:cNvPr>
          <p:cNvCxnSpPr/>
          <p:nvPr/>
        </p:nvCxnSpPr>
        <p:spPr>
          <a:xfrm flipH="1" flipV="1">
            <a:off x="7777481" y="1983684"/>
            <a:ext cx="1548000" cy="139700"/>
          </a:xfrm>
          <a:prstGeom prst="straightConnector1">
            <a:avLst/>
          </a:prstGeom>
          <a:ln w="4445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ext Box 15">
            <a:extLst>
              <a:ext uri="{FF2B5EF4-FFF2-40B4-BE49-F238E27FC236}">
                <a16:creationId xmlns:a16="http://schemas.microsoft.com/office/drawing/2014/main" id="{19D172C7-30BA-93B9-9341-6E7C321C4576}"/>
              </a:ext>
            </a:extLst>
          </p:cNvPr>
          <p:cNvSpPr txBox="1"/>
          <p:nvPr/>
        </p:nvSpPr>
        <p:spPr>
          <a:xfrm>
            <a:off x="7355152" y="1364671"/>
            <a:ext cx="47688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MU Serif" panose="02000603000000000000" charset="0"/>
                <a:ea typeface="+mn-ea"/>
                <a:cs typeface="CMU Serif" panose="02000603000000000000" charset="0"/>
              </a:rPr>
              <a:t>x</a:t>
            </a:r>
          </a:p>
        </p:txBody>
      </p:sp>
      <p:cxnSp>
        <p:nvCxnSpPr>
          <p:cNvPr id="13" name="Straight Arrow Connector 16">
            <a:extLst>
              <a:ext uri="{FF2B5EF4-FFF2-40B4-BE49-F238E27FC236}">
                <a16:creationId xmlns:a16="http://schemas.microsoft.com/office/drawing/2014/main" id="{1CB9C244-499B-A295-D85A-5786196DFED5}"/>
              </a:ext>
            </a:extLst>
          </p:cNvPr>
          <p:cNvCxnSpPr>
            <a:cxnSpLocks/>
          </p:cNvCxnSpPr>
          <p:nvPr/>
        </p:nvCxnSpPr>
        <p:spPr>
          <a:xfrm flipV="1">
            <a:off x="9123681" y="944880"/>
            <a:ext cx="33600" cy="1390804"/>
          </a:xfrm>
          <a:prstGeom prst="straightConnector1">
            <a:avLst/>
          </a:prstGeom>
          <a:ln w="4445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 Box 17">
            <a:extLst>
              <a:ext uri="{FF2B5EF4-FFF2-40B4-BE49-F238E27FC236}">
                <a16:creationId xmlns:a16="http://schemas.microsoft.com/office/drawing/2014/main" id="{36E20FD3-10E1-0B10-0264-3FA4891700A9}"/>
              </a:ext>
            </a:extLst>
          </p:cNvPr>
          <p:cNvSpPr txBox="1"/>
          <p:nvPr/>
        </p:nvSpPr>
        <p:spPr>
          <a:xfrm>
            <a:off x="9255126" y="1075167"/>
            <a:ext cx="47688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CMU Serif" panose="02000603000000000000" charset="0"/>
                <a:ea typeface="+mn-ea"/>
                <a:cs typeface="CMU Serif" panose="02000603000000000000" charset="0"/>
              </a:rPr>
              <a:t>y</a:t>
            </a:r>
          </a:p>
        </p:txBody>
      </p:sp>
      <p:sp>
        <p:nvSpPr>
          <p:cNvPr id="17" name="Text Box 13">
            <a:extLst>
              <a:ext uri="{FF2B5EF4-FFF2-40B4-BE49-F238E27FC236}">
                <a16:creationId xmlns:a16="http://schemas.microsoft.com/office/drawing/2014/main" id="{F417D0FB-ACA5-F243-DA62-B871CFCC9BD1}"/>
              </a:ext>
            </a:extLst>
          </p:cNvPr>
          <p:cNvSpPr txBox="1"/>
          <p:nvPr/>
        </p:nvSpPr>
        <p:spPr>
          <a:xfrm>
            <a:off x="6096000" y="2826275"/>
            <a:ext cx="6292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rebuchet MS" panose="020B0603020202020204" pitchFamily="34" charset="0"/>
                <a:cs typeface="CMU Serif" panose="02000603000000000000" charset="0"/>
              </a:rPr>
              <a:t>Z </a:t>
            </a:r>
          </a:p>
        </p:txBody>
      </p:sp>
      <p:sp>
        <p:nvSpPr>
          <p:cNvPr id="9" name="Slide Number Placeholder 3">
            <a:extLst>
              <a:ext uri="{FF2B5EF4-FFF2-40B4-BE49-F238E27FC236}">
                <a16:creationId xmlns:a16="http://schemas.microsoft.com/office/drawing/2014/main" id="{131C2D66-61DB-3C25-9158-1AC913E1E55A}"/>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20</a:t>
            </a:fld>
            <a:endParaRPr lang="en-US" sz="2400" dirty="0"/>
          </a:p>
        </p:txBody>
      </p:sp>
    </p:spTree>
    <p:extLst>
      <p:ext uri="{BB962C8B-B14F-4D97-AF65-F5344CB8AC3E}">
        <p14:creationId xmlns:p14="http://schemas.microsoft.com/office/powerpoint/2010/main" val="1656793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ixaDeTexto 22">
            <a:extLst>
              <a:ext uri="{FF2B5EF4-FFF2-40B4-BE49-F238E27FC236}">
                <a16:creationId xmlns:a16="http://schemas.microsoft.com/office/drawing/2014/main" id="{421C8043-A06F-9BEA-5D24-05BBEF5A40AC}"/>
              </a:ext>
            </a:extLst>
          </p:cNvPr>
          <p:cNvSpPr txBox="1"/>
          <p:nvPr/>
        </p:nvSpPr>
        <p:spPr>
          <a:xfrm>
            <a:off x="740956" y="5232709"/>
            <a:ext cx="9426172" cy="1093633"/>
          </a:xfrm>
          <a:prstGeom prst="rect">
            <a:avLst/>
          </a:prstGeom>
          <a:noFill/>
        </p:spPr>
        <p:txBody>
          <a:bodyPr wrap="square">
            <a:spAutoFit/>
          </a:bodyPr>
          <a:lstStyle/>
          <a:p>
            <a:pPr marL="0" lvl="1" algn="just">
              <a:lnSpc>
                <a:spcPct val="110000"/>
              </a:lnSpc>
            </a:pPr>
            <a:r>
              <a:rPr lang="en-US" sz="2000" dirty="0">
                <a:latin typeface="Calibri" panose="020F0502020204030204" pitchFamily="34" charset="0"/>
                <a:ea typeface="Calibri" panose="020F0502020204030204" pitchFamily="34" charset="0"/>
                <a:cs typeface="Calibri" panose="020F0502020204030204" pitchFamily="34" charset="0"/>
                <a:sym typeface="+mn-ea"/>
              </a:rPr>
              <a:t>Three </a:t>
            </a:r>
            <a:r>
              <a:rPr lang="en-US" sz="2000" dirty="0">
                <a:latin typeface="Calibri" panose="020F0502020204030204" pitchFamily="34" charset="0"/>
                <a:ea typeface="Calibri" panose="020F0502020204030204" pitchFamily="34" charset="0"/>
                <a:cs typeface="Calibri" panose="020F0502020204030204" pitchFamily="34" charset="0"/>
              </a:rPr>
              <a:t>different energies, 60 - 230 MeV (protons), 115 - 400 MeV/u (carbon ions)</a:t>
            </a:r>
          </a:p>
          <a:p>
            <a:pPr marL="0" lvl="1" algn="just">
              <a:lnSpc>
                <a:spcPct val="110000"/>
              </a:lnSpc>
            </a:pPr>
            <a:r>
              <a:rPr lang="en-US" sz="2000" dirty="0">
                <a:latin typeface="Calibri" panose="020F0502020204030204" pitchFamily="34" charset="0"/>
                <a:ea typeface="Calibri" panose="020F0502020204030204" pitchFamily="34" charset="0"/>
                <a:cs typeface="Calibri" panose="020F0502020204030204" pitchFamily="34" charset="0"/>
              </a:rPr>
              <a:t>Three different beam fluence: 20, 50, 100 % of the maximum fluence rate. </a:t>
            </a:r>
          </a:p>
          <a:p>
            <a:pPr marL="0" lvl="1" algn="just">
              <a:lnSpc>
                <a:spcPct val="110000"/>
              </a:lnSpc>
            </a:pPr>
            <a:r>
              <a:rPr lang="en-US" sz="2000" dirty="0">
                <a:highlight>
                  <a:scrgbClr r="0" g="0" b="0">
                    <a:alpha val="0"/>
                  </a:scrgbClr>
                </a:highlight>
                <a:latin typeface="Calibri" panose="020F0502020204030204" pitchFamily="34" charset="0"/>
                <a:ea typeface="Calibri" panose="020F0502020204030204" pitchFamily="34" charset="0"/>
                <a:cs typeface="Calibri" panose="020F0502020204030204" pitchFamily="34" charset="0"/>
              </a:rPr>
              <a:t>C</a:t>
            </a:r>
            <a:r>
              <a:rPr lang="en-US" sz="2000" b="0" i="0" u="none" strike="noStrike" kern="1200" cap="none" dirty="0">
                <a:ln>
                  <a:noFill/>
                </a:ln>
                <a:highlight>
                  <a:scrgbClr r="0" g="0" b="0">
                    <a:alpha val="0"/>
                  </a:scrgbClr>
                </a:highlight>
                <a:ea typeface="Noto Sans CJK SC" pitchFamily="2"/>
                <a:cs typeface="Lohit Devanagari" pitchFamily="2"/>
              </a:rPr>
              <a:t>ounting efficiency: 50% protons, &gt; 90 % Carbon ions</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26" name="Picture 12" descr="beam_profiles">
            <a:extLst>
              <a:ext uri="{FF2B5EF4-FFF2-40B4-BE49-F238E27FC236}">
                <a16:creationId xmlns:a16="http://schemas.microsoft.com/office/drawing/2014/main" id="{B9D71BC0-EF96-EBD2-15B9-82865C55CB29}"/>
              </a:ext>
            </a:extLst>
          </p:cNvPr>
          <p:cNvPicPr>
            <a:picLocks noChangeAspect="1"/>
          </p:cNvPicPr>
          <p:nvPr/>
        </p:nvPicPr>
        <p:blipFill>
          <a:blip r:embed="rId3"/>
          <a:stretch>
            <a:fillRect/>
          </a:stretch>
        </p:blipFill>
        <p:spPr>
          <a:xfrm>
            <a:off x="579976" y="1847484"/>
            <a:ext cx="5192118" cy="3173443"/>
          </a:xfrm>
          <a:prstGeom prst="rect">
            <a:avLst/>
          </a:prstGeom>
        </p:spPr>
      </p:pic>
      <p:sp>
        <p:nvSpPr>
          <p:cNvPr id="27" name="CaixaDeTexto 26">
            <a:extLst>
              <a:ext uri="{FF2B5EF4-FFF2-40B4-BE49-F238E27FC236}">
                <a16:creationId xmlns:a16="http://schemas.microsoft.com/office/drawing/2014/main" id="{341D24E4-0545-CD08-B412-3AAB05E3FEEE}"/>
              </a:ext>
            </a:extLst>
          </p:cNvPr>
          <p:cNvSpPr txBox="1"/>
          <p:nvPr/>
        </p:nvSpPr>
        <p:spPr>
          <a:xfrm>
            <a:off x="1377757" y="2217426"/>
            <a:ext cx="1002647" cy="369332"/>
          </a:xfrm>
          <a:prstGeom prst="rect">
            <a:avLst/>
          </a:prstGeom>
          <a:noFill/>
        </p:spPr>
        <p:txBody>
          <a:bodyPr wrap="none" rtlCol="0">
            <a:spAutoFit/>
          </a:bodyPr>
          <a:lstStyle/>
          <a:p>
            <a:r>
              <a:rPr lang="en-US" b="1" dirty="0"/>
              <a:t>Protons</a:t>
            </a:r>
          </a:p>
        </p:txBody>
      </p:sp>
      <p:pic>
        <p:nvPicPr>
          <p:cNvPr id="28" name="Picture 3" descr="3_projection_along_y_direction-1">
            <a:extLst>
              <a:ext uri="{FF2B5EF4-FFF2-40B4-BE49-F238E27FC236}">
                <a16:creationId xmlns:a16="http://schemas.microsoft.com/office/drawing/2014/main" id="{FEC330B9-2A3C-CC35-5AA7-CA44C78A0178}"/>
              </a:ext>
            </a:extLst>
          </p:cNvPr>
          <p:cNvPicPr>
            <a:picLocks noChangeAspect="1"/>
          </p:cNvPicPr>
          <p:nvPr/>
        </p:nvPicPr>
        <p:blipFill>
          <a:blip r:embed="rId4"/>
          <a:stretch>
            <a:fillRect/>
          </a:stretch>
        </p:blipFill>
        <p:spPr>
          <a:xfrm>
            <a:off x="6270890" y="1275236"/>
            <a:ext cx="5921110" cy="4042984"/>
          </a:xfrm>
          <a:prstGeom prst="rect">
            <a:avLst/>
          </a:prstGeom>
        </p:spPr>
      </p:pic>
      <p:sp>
        <p:nvSpPr>
          <p:cNvPr id="29" name="CaixaDeTexto 28">
            <a:extLst>
              <a:ext uri="{FF2B5EF4-FFF2-40B4-BE49-F238E27FC236}">
                <a16:creationId xmlns:a16="http://schemas.microsoft.com/office/drawing/2014/main" id="{8877D0B1-D6C2-90BB-36D2-DE04F19E35AB}"/>
              </a:ext>
            </a:extLst>
          </p:cNvPr>
          <p:cNvSpPr txBox="1"/>
          <p:nvPr/>
        </p:nvSpPr>
        <p:spPr>
          <a:xfrm>
            <a:off x="10006148" y="2604743"/>
            <a:ext cx="1941999" cy="369332"/>
          </a:xfrm>
          <a:prstGeom prst="rect">
            <a:avLst/>
          </a:prstGeom>
          <a:noFill/>
        </p:spPr>
        <p:txBody>
          <a:bodyPr wrap="square" rtlCol="0">
            <a:spAutoFit/>
          </a:bodyPr>
          <a:lstStyle/>
          <a:p>
            <a:r>
              <a:rPr lang="en-US" b="1" dirty="0"/>
              <a:t>Carbon Ions</a:t>
            </a:r>
          </a:p>
        </p:txBody>
      </p:sp>
      <p:sp>
        <p:nvSpPr>
          <p:cNvPr id="3" name="Titolo 1">
            <a:extLst>
              <a:ext uri="{FF2B5EF4-FFF2-40B4-BE49-F238E27FC236}">
                <a16:creationId xmlns:a16="http://schemas.microsoft.com/office/drawing/2014/main" id="{158DEBBE-0D93-B96B-C104-E81C3FD0B5F2}"/>
              </a:ext>
            </a:extLst>
          </p:cNvPr>
          <p:cNvSpPr txBox="1">
            <a:spLocks/>
          </p:cNvSpPr>
          <p:nvPr/>
        </p:nvSpPr>
        <p:spPr>
          <a:xfrm>
            <a:off x="579976" y="232332"/>
            <a:ext cx="10515600" cy="880227"/>
          </a:xfrm>
          <a:prstGeom prst="rect">
            <a:avLst/>
          </a:prstGeom>
          <a:solidFill>
            <a:srgbClr val="5F5F5F"/>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ea typeface="Calibri" panose="020F0502020204030204" pitchFamily="34" charset="0"/>
                <a:cs typeface="Calibri" panose="020F0502020204030204" pitchFamily="34" charset="0"/>
              </a:rPr>
              <a:t>Measured beam profiles and fluence at CNAO</a:t>
            </a:r>
            <a:endParaRPr lang="it-IT" sz="4000" b="1" dirty="0">
              <a:solidFill>
                <a:schemeClr val="bg1"/>
              </a:solidFill>
            </a:endParaRPr>
          </a:p>
        </p:txBody>
      </p:sp>
      <p:sp>
        <p:nvSpPr>
          <p:cNvPr id="2" name="CasellaDiTesto 1">
            <a:extLst>
              <a:ext uri="{FF2B5EF4-FFF2-40B4-BE49-F238E27FC236}">
                <a16:creationId xmlns:a16="http://schemas.microsoft.com/office/drawing/2014/main" id="{9FD4546B-5513-EF65-84EA-40FFA4A973D8}"/>
              </a:ext>
            </a:extLst>
          </p:cNvPr>
          <p:cNvSpPr txBox="1"/>
          <p:nvPr/>
        </p:nvSpPr>
        <p:spPr>
          <a:xfrm>
            <a:off x="274320" y="1412200"/>
            <a:ext cx="1897122" cy="369332"/>
          </a:xfrm>
          <a:prstGeom prst="rect">
            <a:avLst/>
          </a:prstGeom>
          <a:noFill/>
        </p:spPr>
        <p:txBody>
          <a:bodyPr wrap="none" rtlCol="0">
            <a:spAutoFit/>
          </a:bodyPr>
          <a:lstStyle/>
          <a:p>
            <a:r>
              <a:rPr lang="it-IT" b="1" dirty="0" err="1"/>
              <a:t>Protons</a:t>
            </a:r>
            <a:r>
              <a:rPr lang="it-IT" b="1" dirty="0"/>
              <a:t> per </a:t>
            </a:r>
            <a:r>
              <a:rPr lang="it-IT" b="1" dirty="0" err="1"/>
              <a:t>spill</a:t>
            </a:r>
            <a:endParaRPr lang="it-IT" b="1" dirty="0"/>
          </a:p>
        </p:txBody>
      </p:sp>
      <p:sp>
        <p:nvSpPr>
          <p:cNvPr id="4" name="Sottotitolo 2">
            <a:extLst>
              <a:ext uri="{FF2B5EF4-FFF2-40B4-BE49-F238E27FC236}">
                <a16:creationId xmlns:a16="http://schemas.microsoft.com/office/drawing/2014/main" id="{F75EBE41-F014-DB28-ECA2-50CAA8E618C5}"/>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6" name="Connettore diritto 5">
            <a:extLst>
              <a:ext uri="{FF2B5EF4-FFF2-40B4-BE49-F238E27FC236}">
                <a16:creationId xmlns:a16="http://schemas.microsoft.com/office/drawing/2014/main" id="{CDB35272-5CB4-E33F-DE8C-A139A4A5DF2A}"/>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Slide Number Placeholder 3">
            <a:extLst>
              <a:ext uri="{FF2B5EF4-FFF2-40B4-BE49-F238E27FC236}">
                <a16:creationId xmlns:a16="http://schemas.microsoft.com/office/drawing/2014/main" id="{64C9D960-EA6A-7B40-B36A-2BB7B277BD54}"/>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21</a:t>
            </a:fld>
            <a:endParaRPr lang="en-US" sz="2400"/>
          </a:p>
        </p:txBody>
      </p:sp>
    </p:spTree>
    <p:extLst>
      <p:ext uri="{BB962C8B-B14F-4D97-AF65-F5344CB8AC3E}">
        <p14:creationId xmlns:p14="http://schemas.microsoft.com/office/powerpoint/2010/main" val="844952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11E3DE-F640-4887-F66C-BF783A971570}"/>
              </a:ext>
            </a:extLst>
          </p:cNvPr>
          <p:cNvSpPr>
            <a:spLocks noGrp="1"/>
          </p:cNvSpPr>
          <p:nvPr>
            <p:ph type="title"/>
          </p:nvPr>
        </p:nvSpPr>
        <p:spPr>
          <a:xfrm>
            <a:off x="665922" y="365125"/>
            <a:ext cx="10687878" cy="1325563"/>
          </a:xfrm>
          <a:solidFill>
            <a:srgbClr val="5F5F5F"/>
          </a:solidFill>
        </p:spPr>
        <p:txBody>
          <a:bodyPr/>
          <a:lstStyle/>
          <a:p>
            <a:r>
              <a:rPr lang="it-IT" sz="4000" b="1" dirty="0" err="1">
                <a:solidFill>
                  <a:schemeClr val="bg1"/>
                </a:solidFill>
              </a:rPr>
              <a:t>Perspectives</a:t>
            </a:r>
            <a:r>
              <a:rPr lang="it-IT" sz="4000" b="1" dirty="0">
                <a:solidFill>
                  <a:schemeClr val="bg1"/>
                </a:solidFill>
              </a:rPr>
              <a:t> </a:t>
            </a:r>
            <a:r>
              <a:rPr lang="it-IT" sz="4000" b="1" dirty="0" err="1">
                <a:solidFill>
                  <a:schemeClr val="bg1"/>
                </a:solidFill>
              </a:rPr>
              <a:t>about</a:t>
            </a:r>
            <a:r>
              <a:rPr lang="it-IT" sz="4000" b="1" dirty="0">
                <a:solidFill>
                  <a:schemeClr val="bg1"/>
                </a:solidFill>
              </a:rPr>
              <a:t> </a:t>
            </a:r>
            <a:br>
              <a:rPr lang="it-IT" sz="4000" b="1" dirty="0">
                <a:solidFill>
                  <a:schemeClr val="bg1"/>
                </a:solidFill>
              </a:rPr>
            </a:br>
            <a:r>
              <a:rPr lang="it-IT" sz="4000" b="1" i="1" dirty="0">
                <a:solidFill>
                  <a:schemeClr val="bg1"/>
                </a:solidFill>
              </a:rPr>
              <a:t>online </a:t>
            </a:r>
            <a:r>
              <a:rPr lang="it-IT" sz="4000" b="1" dirty="0" err="1">
                <a:solidFill>
                  <a:schemeClr val="bg1"/>
                </a:solidFill>
              </a:rPr>
              <a:t>beam</a:t>
            </a:r>
            <a:r>
              <a:rPr lang="it-IT" sz="4000" b="1" dirty="0">
                <a:solidFill>
                  <a:schemeClr val="bg1"/>
                </a:solidFill>
              </a:rPr>
              <a:t> </a:t>
            </a:r>
            <a:r>
              <a:rPr lang="it-IT" sz="4000" b="1" dirty="0" err="1">
                <a:solidFill>
                  <a:schemeClr val="bg1"/>
                </a:solidFill>
              </a:rPr>
              <a:t>fluence</a:t>
            </a:r>
            <a:r>
              <a:rPr lang="it-IT" sz="4000" b="1" dirty="0">
                <a:solidFill>
                  <a:schemeClr val="bg1"/>
                </a:solidFill>
              </a:rPr>
              <a:t> and position control</a:t>
            </a:r>
          </a:p>
        </p:txBody>
      </p:sp>
      <p:sp>
        <p:nvSpPr>
          <p:cNvPr id="7" name="CasellaDiTesto 6">
            <a:extLst>
              <a:ext uri="{FF2B5EF4-FFF2-40B4-BE49-F238E27FC236}">
                <a16:creationId xmlns:a16="http://schemas.microsoft.com/office/drawing/2014/main" id="{1A0C3ABF-A5D2-B95A-95F9-9DDA8557A87E}"/>
              </a:ext>
            </a:extLst>
          </p:cNvPr>
          <p:cNvSpPr txBox="1"/>
          <p:nvPr/>
        </p:nvSpPr>
        <p:spPr>
          <a:xfrm>
            <a:off x="1196714" y="1886412"/>
            <a:ext cx="9798571" cy="415498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800" dirty="0">
                <a:solidFill>
                  <a:srgbClr val="002060"/>
                </a:solidFill>
              </a:rPr>
              <a:t>Technology ready for fix pencil beam characterization.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2800" dirty="0">
                <a:solidFill>
                  <a:srgbClr val="002060"/>
                </a:solidFill>
                <a:sym typeface="Wingdings" panose="05000000000000000000" pitchFamily="2" charset="2"/>
              </a:rPr>
              <a:t>Improved front-end readout will overcome noise issues encountered with protons.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2800" dirty="0"/>
              <a:t>Current LGAD radiation tolerance will guarantee 1 year of safe operation</a:t>
            </a: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a:solidFill>
                  <a:srgbClr val="FF0000"/>
                </a:solidFill>
              </a:rPr>
              <a:t>The challenge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3200" dirty="0"/>
              <a:t>Increase the sensitive area (&gt; 24x24 cm</a:t>
            </a:r>
            <a:r>
              <a:rPr lang="en-US" sz="3200" baseline="30000" dirty="0"/>
              <a:t>2</a:t>
            </a:r>
            <a:r>
              <a:rPr lang="en-US" sz="3200" dirty="0"/>
              <a:t>)</a:t>
            </a:r>
          </a:p>
          <a:p>
            <a:pPr marL="914400" lvl="1" indent="-457200">
              <a:buFont typeface="Wingdings" panose="05000000000000000000" pitchFamily="2" charset="2"/>
              <a:buChar char="§"/>
              <a:defRPr/>
            </a:pPr>
            <a:r>
              <a:rPr lang="en-US" sz="3200" dirty="0"/>
              <a:t>Pixel segmentation needed </a:t>
            </a:r>
          </a:p>
        </p:txBody>
      </p:sp>
      <p:sp>
        <p:nvSpPr>
          <p:cNvPr id="3" name="Sottotitolo 2">
            <a:extLst>
              <a:ext uri="{FF2B5EF4-FFF2-40B4-BE49-F238E27FC236}">
                <a16:creationId xmlns:a16="http://schemas.microsoft.com/office/drawing/2014/main" id="{9300DF45-B2E2-A4DE-C63D-EEE8AB64D001}"/>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5" name="Connettore diritto 4">
            <a:extLst>
              <a:ext uri="{FF2B5EF4-FFF2-40B4-BE49-F238E27FC236}">
                <a16:creationId xmlns:a16="http://schemas.microsoft.com/office/drawing/2014/main" id="{87498308-2FD6-C805-7247-00B19434261E}"/>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3">
            <a:extLst>
              <a:ext uri="{FF2B5EF4-FFF2-40B4-BE49-F238E27FC236}">
                <a16:creationId xmlns:a16="http://schemas.microsoft.com/office/drawing/2014/main" id="{7A3756B7-9094-279D-8AA9-0EC33441297A}"/>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22</a:t>
            </a:fld>
            <a:endParaRPr lang="en-US" sz="2400"/>
          </a:p>
        </p:txBody>
      </p:sp>
    </p:spTree>
    <p:extLst>
      <p:ext uri="{BB962C8B-B14F-4D97-AF65-F5344CB8AC3E}">
        <p14:creationId xmlns:p14="http://schemas.microsoft.com/office/powerpoint/2010/main" val="875287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8D1A32-5251-2A1C-3EF5-031A775EB67D}"/>
              </a:ext>
            </a:extLst>
          </p:cNvPr>
          <p:cNvSpPr>
            <a:spLocks noGrp="1"/>
          </p:cNvSpPr>
          <p:nvPr>
            <p:ph type="title"/>
          </p:nvPr>
        </p:nvSpPr>
        <p:spPr>
          <a:xfrm>
            <a:off x="1224152" y="1928192"/>
            <a:ext cx="9423077" cy="2107096"/>
          </a:xfrm>
          <a:solidFill>
            <a:schemeClr val="tx1">
              <a:lumMod val="75000"/>
              <a:lumOff val="25000"/>
            </a:schemeClr>
          </a:solidFill>
        </p:spPr>
        <p:txBody>
          <a:bodyPr/>
          <a:lstStyle/>
          <a:p>
            <a:pPr algn="ctr"/>
            <a:r>
              <a:rPr lang="en-US" sz="4400" dirty="0">
                <a:solidFill>
                  <a:schemeClr val="bg1"/>
                </a:solidFill>
              </a:rPr>
              <a:t>Exploiting timing performances of fast silicon detectors</a:t>
            </a:r>
            <a:endParaRPr lang="it-IT" dirty="0">
              <a:solidFill>
                <a:schemeClr val="bg1"/>
              </a:solidFill>
            </a:endParaRPr>
          </a:p>
        </p:txBody>
      </p:sp>
      <p:sp>
        <p:nvSpPr>
          <p:cNvPr id="5" name="Sottotitolo 2">
            <a:extLst>
              <a:ext uri="{FF2B5EF4-FFF2-40B4-BE49-F238E27FC236}">
                <a16:creationId xmlns:a16="http://schemas.microsoft.com/office/drawing/2014/main" id="{28B48BB2-7376-0405-1BDE-0D9E7838ADAD}"/>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6" name="Connettore diritto 5">
            <a:extLst>
              <a:ext uri="{FF2B5EF4-FFF2-40B4-BE49-F238E27FC236}">
                <a16:creationId xmlns:a16="http://schemas.microsoft.com/office/drawing/2014/main" id="{53D2DB54-8931-A300-5624-2532754C6399}"/>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Slide Number Placeholder 3">
            <a:extLst>
              <a:ext uri="{FF2B5EF4-FFF2-40B4-BE49-F238E27FC236}">
                <a16:creationId xmlns:a16="http://schemas.microsoft.com/office/drawing/2014/main" id="{7D4337D4-1665-23DF-E72F-33C89A4E907A}"/>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23</a:t>
            </a:fld>
            <a:endParaRPr lang="en-US" sz="2400"/>
          </a:p>
        </p:txBody>
      </p:sp>
    </p:spTree>
    <p:extLst>
      <p:ext uri="{BB962C8B-B14F-4D97-AF65-F5344CB8AC3E}">
        <p14:creationId xmlns:p14="http://schemas.microsoft.com/office/powerpoint/2010/main" val="3323127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D298A31B-9D7B-57B9-80DC-D684985CA42C}"/>
              </a:ext>
            </a:extLst>
          </p:cNvPr>
          <p:cNvSpPr>
            <a:spLocks noGrp="1"/>
          </p:cNvSpPr>
          <p:nvPr>
            <p:ph type="title"/>
          </p:nvPr>
        </p:nvSpPr>
        <p:spPr>
          <a:xfrm>
            <a:off x="505814" y="-25253"/>
            <a:ext cx="11127377" cy="919313"/>
          </a:xfrm>
          <a:solidFill>
            <a:srgbClr val="5F5F5F"/>
          </a:solidFill>
        </p:spPr>
        <p:txBody>
          <a:bodyPr>
            <a:normAutofit/>
          </a:bodyPr>
          <a:lstStyle/>
          <a:p>
            <a:r>
              <a:rPr lang="it-IT" sz="4400" b="1" dirty="0">
                <a:solidFill>
                  <a:schemeClr val="bg1"/>
                </a:solidFill>
              </a:rPr>
              <a:t>Timing </a:t>
            </a:r>
            <a:r>
              <a:rPr lang="it-IT" sz="4400" b="1" dirty="0" err="1">
                <a:solidFill>
                  <a:schemeClr val="bg1"/>
                </a:solidFill>
              </a:rPr>
              <a:t>application</a:t>
            </a:r>
            <a:r>
              <a:rPr lang="it-IT" b="1" dirty="0">
                <a:solidFill>
                  <a:schemeClr val="bg1"/>
                </a:solidFill>
              </a:rPr>
              <a:t> (i</a:t>
            </a:r>
            <a:r>
              <a:rPr lang="it-IT" sz="4400" b="1" dirty="0">
                <a:solidFill>
                  <a:schemeClr val="bg1"/>
                </a:solidFill>
              </a:rPr>
              <a:t>): </a:t>
            </a:r>
            <a:r>
              <a:rPr lang="it-IT" sz="4400" b="1" dirty="0" err="1">
                <a:solidFill>
                  <a:schemeClr val="bg1"/>
                </a:solidFill>
              </a:rPr>
              <a:t>beam</a:t>
            </a:r>
            <a:r>
              <a:rPr lang="it-IT" sz="4400" b="1" dirty="0">
                <a:solidFill>
                  <a:schemeClr val="bg1"/>
                </a:solidFill>
              </a:rPr>
              <a:t> energy detector </a:t>
            </a:r>
            <a:endParaRPr lang="it-IT" b="1" dirty="0">
              <a:solidFill>
                <a:schemeClr val="bg1"/>
              </a:solidFill>
            </a:endParaRPr>
          </a:p>
        </p:txBody>
      </p:sp>
      <p:grpSp>
        <p:nvGrpSpPr>
          <p:cNvPr id="10" name="Group 9"/>
          <p:cNvGrpSpPr/>
          <p:nvPr/>
        </p:nvGrpSpPr>
        <p:grpSpPr>
          <a:xfrm>
            <a:off x="8144529" y="1053407"/>
            <a:ext cx="3546814" cy="1176746"/>
            <a:chOff x="6466091" y="1570016"/>
            <a:chExt cx="3546814" cy="1176746"/>
          </a:xfrm>
        </p:grpSpPr>
        <p:sp>
          <p:nvSpPr>
            <p:cNvPr id="11" name="Parallelogramma 8"/>
            <p:cNvSpPr/>
            <p:nvPr/>
          </p:nvSpPr>
          <p:spPr>
            <a:xfrm rot="5400000">
              <a:off x="7364395" y="2243573"/>
              <a:ext cx="528203" cy="257502"/>
            </a:xfrm>
            <a:prstGeom prst="parallelogram">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ttore 2 10"/>
            <p:cNvCxnSpPr/>
            <p:nvPr/>
          </p:nvCxnSpPr>
          <p:spPr>
            <a:xfrm>
              <a:off x="6788331" y="2362199"/>
              <a:ext cx="850988" cy="0"/>
            </a:xfrm>
            <a:prstGeom prst="straightConnector1">
              <a:avLst/>
            </a:prstGeom>
            <a:ln w="222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6466091" y="2005749"/>
              <a:ext cx="880238" cy="369332"/>
            </a:xfrm>
            <a:prstGeom prst="rect">
              <a:avLst/>
            </a:prstGeom>
            <a:noFill/>
          </p:spPr>
          <p:txBody>
            <a:bodyPr wrap="square" rtlCol="0">
              <a:spAutoFit/>
            </a:bodyPr>
            <a:lstStyle/>
            <a:p>
              <a:r>
                <a:rPr lang="it-IT" b="1" dirty="0" err="1">
                  <a:solidFill>
                    <a:srgbClr val="FF0000"/>
                  </a:solidFill>
                </a:rPr>
                <a:t>beam</a:t>
              </a:r>
              <a:endParaRPr lang="en-US" b="1" dirty="0">
                <a:solidFill>
                  <a:srgbClr val="FF0000"/>
                </a:solidFill>
              </a:endParaRPr>
            </a:p>
          </p:txBody>
        </p:sp>
        <p:sp>
          <p:nvSpPr>
            <p:cNvPr id="14" name="CasellaDiTesto 13"/>
            <p:cNvSpPr txBox="1"/>
            <p:nvPr/>
          </p:nvSpPr>
          <p:spPr>
            <a:xfrm>
              <a:off x="7723323" y="1838768"/>
              <a:ext cx="1268277" cy="307777"/>
            </a:xfrm>
            <a:prstGeom prst="rect">
              <a:avLst/>
            </a:prstGeom>
            <a:noFill/>
          </p:spPr>
          <p:txBody>
            <a:bodyPr wrap="square" rtlCol="0">
              <a:spAutoFit/>
            </a:bodyPr>
            <a:lstStyle/>
            <a:p>
              <a:pPr algn="ctr"/>
              <a:r>
                <a:rPr lang="it-IT" sz="1400" dirty="0"/>
                <a:t>LGAD sensors</a:t>
              </a:r>
            </a:p>
          </p:txBody>
        </p:sp>
        <p:cxnSp>
          <p:nvCxnSpPr>
            <p:cNvPr id="15" name="Connettore 2 16"/>
            <p:cNvCxnSpPr/>
            <p:nvPr/>
          </p:nvCxnSpPr>
          <p:spPr>
            <a:xfrm flipV="1">
              <a:off x="7674428" y="2669081"/>
              <a:ext cx="1584748" cy="9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sellaDiTesto 18"/>
            <p:cNvSpPr txBox="1"/>
            <p:nvPr/>
          </p:nvSpPr>
          <p:spPr>
            <a:xfrm>
              <a:off x="8353696" y="2373233"/>
              <a:ext cx="281638" cy="373529"/>
            </a:xfrm>
            <a:prstGeom prst="rect">
              <a:avLst/>
            </a:prstGeom>
            <a:noFill/>
          </p:spPr>
          <p:txBody>
            <a:bodyPr wrap="square" rtlCol="0">
              <a:spAutoFit/>
            </a:bodyPr>
            <a:lstStyle/>
            <a:p>
              <a:r>
                <a:rPr lang="it-IT" b="1" dirty="0"/>
                <a:t>L</a:t>
              </a:r>
              <a:endParaRPr lang="en-US" b="1" dirty="0"/>
            </a:p>
          </p:txBody>
        </p:sp>
        <p:sp>
          <p:nvSpPr>
            <p:cNvPr id="17" name="Parallelogramma 8"/>
            <p:cNvSpPr/>
            <p:nvPr/>
          </p:nvSpPr>
          <p:spPr>
            <a:xfrm rot="5400000">
              <a:off x="8931938" y="2221803"/>
              <a:ext cx="528203" cy="257502"/>
            </a:xfrm>
            <a:prstGeom prst="parallelogram">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ttore 2 10"/>
            <p:cNvCxnSpPr/>
            <p:nvPr/>
          </p:nvCxnSpPr>
          <p:spPr>
            <a:xfrm>
              <a:off x="7757160" y="2373085"/>
              <a:ext cx="1447981" cy="0"/>
            </a:xfrm>
            <a:prstGeom prst="straightConnector1">
              <a:avLst/>
            </a:prstGeom>
            <a:ln w="222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Connettore 2 10"/>
            <p:cNvCxnSpPr/>
            <p:nvPr/>
          </p:nvCxnSpPr>
          <p:spPr>
            <a:xfrm>
              <a:off x="9335588" y="2362199"/>
              <a:ext cx="677317"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55973" y="1570016"/>
              <a:ext cx="2811298" cy="369332"/>
            </a:xfrm>
            <a:prstGeom prst="rect">
              <a:avLst/>
            </a:prstGeom>
            <a:noFill/>
          </p:spPr>
          <p:txBody>
            <a:bodyPr wrap="square" rtlCol="0">
              <a:spAutoFit/>
            </a:bodyPr>
            <a:lstStyle/>
            <a:p>
              <a:pPr algn="ctr"/>
              <a:r>
                <a:rPr lang="it-IT" b="1" dirty="0">
                  <a:solidFill>
                    <a:srgbClr val="3366CC"/>
                  </a:solidFill>
                </a:rPr>
                <a:t>Beam telescope</a:t>
              </a:r>
            </a:p>
          </p:txBody>
        </p:sp>
      </p:grpSp>
      <p:pic>
        <p:nvPicPr>
          <p:cNvPr id="21" name="Immagine 7"/>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260" y="1310643"/>
            <a:ext cx="1259431" cy="1259431"/>
          </a:xfrm>
          <a:prstGeom prst="rect">
            <a:avLst/>
          </a:prstGeom>
        </p:spPr>
      </p:pic>
      <p:sp>
        <p:nvSpPr>
          <p:cNvPr id="23" name="TextBox 22"/>
          <p:cNvSpPr txBox="1"/>
          <p:nvPr/>
        </p:nvSpPr>
        <p:spPr>
          <a:xfrm>
            <a:off x="1310094" y="1120600"/>
            <a:ext cx="6681019" cy="523220"/>
          </a:xfrm>
          <a:prstGeom prst="rect">
            <a:avLst/>
          </a:prstGeom>
          <a:noFill/>
        </p:spPr>
        <p:txBody>
          <a:bodyPr wrap="square" rtlCol="0">
            <a:spAutoFit/>
          </a:bodyPr>
          <a:lstStyle/>
          <a:p>
            <a:r>
              <a:rPr lang="it-IT" sz="2800" dirty="0">
                <a:solidFill>
                  <a:srgbClr val="002060"/>
                </a:solidFill>
                <a:latin typeface="Trebuchet MS" panose="020B0603020202020204" pitchFamily="34" charset="0"/>
              </a:rPr>
              <a:t>Beam energy/range from time-of-flight </a:t>
            </a:r>
            <a:endParaRPr lang="en-US" sz="2800" dirty="0">
              <a:solidFill>
                <a:srgbClr val="002060"/>
              </a:solidFill>
              <a:latin typeface="Trebuchet MS" panose="020B0603020202020204" pitchFamily="34" charset="0"/>
            </a:endParaRPr>
          </a:p>
        </p:txBody>
      </p:sp>
      <p:grpSp>
        <p:nvGrpSpPr>
          <p:cNvPr id="26" name="Group 25"/>
          <p:cNvGrpSpPr/>
          <p:nvPr/>
        </p:nvGrpSpPr>
        <p:grpSpPr>
          <a:xfrm>
            <a:off x="4685071" y="2234470"/>
            <a:ext cx="7506929" cy="3708134"/>
            <a:chOff x="4685071" y="1934021"/>
            <a:chExt cx="7506929" cy="3708134"/>
          </a:xfrm>
        </p:grpSpPr>
        <p:pic>
          <p:nvPicPr>
            <p:cNvPr id="9" name="Picture 8"/>
            <p:cNvPicPr>
              <a:picLocks noChangeAspect="1"/>
            </p:cNvPicPr>
            <p:nvPr/>
          </p:nvPicPr>
          <p:blipFill>
            <a:blip r:embed="rId3"/>
            <a:stretch>
              <a:fillRect/>
            </a:stretch>
          </p:blipFill>
          <p:spPr>
            <a:xfrm>
              <a:off x="4992258" y="1934021"/>
              <a:ext cx="6364001" cy="2475964"/>
            </a:xfrm>
            <a:prstGeom prst="rect">
              <a:avLst/>
            </a:prstGeom>
          </p:spPr>
        </p:pic>
        <p:pic>
          <p:nvPicPr>
            <p:cNvPr id="24" name="Picture 23"/>
            <p:cNvPicPr>
              <a:picLocks noChangeAspect="1"/>
            </p:cNvPicPr>
            <p:nvPr/>
          </p:nvPicPr>
          <p:blipFill>
            <a:blip r:embed="rId4"/>
            <a:stretch>
              <a:fillRect/>
            </a:stretch>
          </p:blipFill>
          <p:spPr>
            <a:xfrm rot="5400000">
              <a:off x="10381517" y="1772973"/>
              <a:ext cx="341691" cy="1194842"/>
            </a:xfrm>
            <a:prstGeom prst="rect">
              <a:avLst/>
            </a:prstGeom>
          </p:spPr>
        </p:pic>
        <p:sp>
          <p:nvSpPr>
            <p:cNvPr id="25" name="TextBox 24"/>
            <p:cNvSpPr txBox="1"/>
            <p:nvPr/>
          </p:nvSpPr>
          <p:spPr>
            <a:xfrm>
              <a:off x="4685071" y="4380271"/>
              <a:ext cx="7506929" cy="1261884"/>
            </a:xfrm>
            <a:prstGeom prst="rect">
              <a:avLst/>
            </a:prstGeom>
            <a:noFill/>
          </p:spPr>
          <p:txBody>
            <a:bodyPr wrap="square" rtlCol="0">
              <a:spAutoFit/>
            </a:bodyPr>
            <a:lstStyle/>
            <a:p>
              <a:pPr marL="354013" indent="-354013">
                <a:spcBef>
                  <a:spcPts val="600"/>
                </a:spcBef>
                <a:buFont typeface="Wingdings" panose="05000000000000000000" pitchFamily="2" charset="2"/>
                <a:buChar char="Ø"/>
              </a:pPr>
              <a:r>
                <a:rPr lang="it-IT" sz="2200" dirty="0">
                  <a:solidFill>
                    <a:srgbClr val="002060"/>
                  </a:solidFill>
                  <a:latin typeface="Trebuchet MS" panose="020B0603020202020204" pitchFamily="34" charset="0"/>
                </a:rPr>
                <a:t>range can be measured with ±1 mm uncertainty; </a:t>
              </a:r>
            </a:p>
            <a:p>
              <a:pPr marL="354013" indent="-354013">
                <a:spcBef>
                  <a:spcPts val="600"/>
                </a:spcBef>
                <a:buFont typeface="Wingdings" panose="05000000000000000000" pitchFamily="2" charset="2"/>
                <a:buChar char="Ø"/>
              </a:pPr>
              <a:r>
                <a:rPr lang="it-IT" sz="2200" dirty="0">
                  <a:solidFill>
                    <a:srgbClr val="002060"/>
                  </a:solidFill>
                  <a:latin typeface="Trebuchet MS" panose="020B0603020202020204" pitchFamily="34" charset="0"/>
                </a:rPr>
                <a:t>need few ms of active acquisition time;</a:t>
              </a:r>
            </a:p>
            <a:p>
              <a:pPr marL="354013" indent="-354013">
                <a:spcBef>
                  <a:spcPts val="600"/>
                </a:spcBef>
                <a:buFont typeface="Wingdings" panose="05000000000000000000" pitchFamily="2" charset="2"/>
                <a:buChar char="Ø"/>
              </a:pPr>
              <a:r>
                <a:rPr lang="it-IT" sz="2200" dirty="0">
                  <a:solidFill>
                    <a:srgbClr val="002060"/>
                  </a:solidFill>
                  <a:latin typeface="Trebuchet MS" panose="020B0603020202020204" pitchFamily="34" charset="0"/>
                </a:rPr>
                <a:t>requires precise calibration of the system.</a:t>
              </a:r>
              <a:endParaRPr lang="en-US" sz="2400" dirty="0">
                <a:solidFill>
                  <a:srgbClr val="002060"/>
                </a:solidFill>
                <a:latin typeface="Trebuchet MS" panose="020B0603020202020204" pitchFamily="34" charset="0"/>
              </a:endParaRPr>
            </a:p>
          </p:txBody>
        </p:sp>
      </p:grpSp>
      <p:grpSp>
        <p:nvGrpSpPr>
          <p:cNvPr id="7" name="Group 19">
            <a:extLst>
              <a:ext uri="{FF2B5EF4-FFF2-40B4-BE49-F238E27FC236}">
                <a16:creationId xmlns:a16="http://schemas.microsoft.com/office/drawing/2014/main" id="{AC361F3A-DA65-B021-E285-58ECE257C44D}"/>
              </a:ext>
            </a:extLst>
          </p:cNvPr>
          <p:cNvGrpSpPr/>
          <p:nvPr/>
        </p:nvGrpSpPr>
        <p:grpSpPr>
          <a:xfrm>
            <a:off x="154602" y="2287770"/>
            <a:ext cx="4278382" cy="3362435"/>
            <a:chOff x="7672826" y="2672604"/>
            <a:chExt cx="4278382" cy="3362435"/>
          </a:xfrm>
        </p:grpSpPr>
        <p:pic>
          <p:nvPicPr>
            <p:cNvPr id="8" name="Imagem 59">
              <a:extLst>
                <a:ext uri="{FF2B5EF4-FFF2-40B4-BE49-F238E27FC236}">
                  <a16:creationId xmlns:a16="http://schemas.microsoft.com/office/drawing/2014/main" id="{73DC2E4E-F337-FBA1-F8F3-C86F4DB060C0}"/>
                </a:ext>
              </a:extLst>
            </p:cNvPr>
            <p:cNvPicPr>
              <a:picLocks noChangeAspect="1"/>
            </p:cNvPicPr>
            <p:nvPr/>
          </p:nvPicPr>
          <p:blipFill>
            <a:blip r:embed="rId5"/>
            <a:stretch>
              <a:fillRect/>
            </a:stretch>
          </p:blipFill>
          <p:spPr>
            <a:xfrm>
              <a:off x="7672826" y="2672604"/>
              <a:ext cx="4278382" cy="3362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7" name="Group 18">
              <a:extLst>
                <a:ext uri="{FF2B5EF4-FFF2-40B4-BE49-F238E27FC236}">
                  <a16:creationId xmlns:a16="http://schemas.microsoft.com/office/drawing/2014/main" id="{9EC1AB75-C512-EE15-192E-06A3B8A58C75}"/>
                </a:ext>
              </a:extLst>
            </p:cNvPr>
            <p:cNvGrpSpPr/>
            <p:nvPr/>
          </p:nvGrpSpPr>
          <p:grpSpPr>
            <a:xfrm>
              <a:off x="7863570" y="3869218"/>
              <a:ext cx="216035" cy="297492"/>
              <a:chOff x="7863570" y="3869218"/>
              <a:chExt cx="216035" cy="297492"/>
            </a:xfrm>
          </p:grpSpPr>
          <p:sp>
            <p:nvSpPr>
              <p:cNvPr id="28" name="Rectangle 15">
                <a:extLst>
                  <a:ext uri="{FF2B5EF4-FFF2-40B4-BE49-F238E27FC236}">
                    <a16:creationId xmlns:a16="http://schemas.microsoft.com/office/drawing/2014/main" id="{F2895E5D-F161-3D81-23F0-59DD5F3AB6F0}"/>
                  </a:ext>
                </a:extLst>
              </p:cNvPr>
              <p:cNvSpPr/>
              <p:nvPr/>
            </p:nvSpPr>
            <p:spPr>
              <a:xfrm>
                <a:off x="7967845" y="4028353"/>
                <a:ext cx="111760" cy="94587"/>
              </a:xfrm>
              <a:prstGeom prst="rect">
                <a:avLst/>
              </a:prstGeom>
              <a:solidFill>
                <a:srgbClr val="9BA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ctangle 16">
                <a:extLst>
                  <a:ext uri="{FF2B5EF4-FFF2-40B4-BE49-F238E27FC236}">
                    <a16:creationId xmlns:a16="http://schemas.microsoft.com/office/drawing/2014/main" id="{194B511D-490C-D601-911E-2E391C030EB1}"/>
                  </a:ext>
                </a:extLst>
              </p:cNvPr>
              <p:cNvSpPr/>
              <p:nvPr/>
            </p:nvSpPr>
            <p:spPr>
              <a:xfrm>
                <a:off x="7894050" y="3869218"/>
                <a:ext cx="111760" cy="137149"/>
              </a:xfrm>
              <a:prstGeom prst="rect">
                <a:avLst/>
              </a:prstGeom>
              <a:solidFill>
                <a:srgbClr val="9BA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17">
                <a:extLst>
                  <a:ext uri="{FF2B5EF4-FFF2-40B4-BE49-F238E27FC236}">
                    <a16:creationId xmlns:a16="http://schemas.microsoft.com/office/drawing/2014/main" id="{8F3D28EA-8190-B468-18AF-4CBF3C947FF3}"/>
                  </a:ext>
                </a:extLst>
              </p:cNvPr>
              <p:cNvSpPr/>
              <p:nvPr/>
            </p:nvSpPr>
            <p:spPr>
              <a:xfrm>
                <a:off x="7863570" y="4029561"/>
                <a:ext cx="111760" cy="137149"/>
              </a:xfrm>
              <a:prstGeom prst="rect">
                <a:avLst/>
              </a:prstGeom>
              <a:solidFill>
                <a:srgbClr val="B8B3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31" name="TextBox 4">
            <a:extLst>
              <a:ext uri="{FF2B5EF4-FFF2-40B4-BE49-F238E27FC236}">
                <a16:creationId xmlns:a16="http://schemas.microsoft.com/office/drawing/2014/main" id="{BFF794B3-5E9E-3C9E-EDAA-EAC010FCEC4C}"/>
              </a:ext>
            </a:extLst>
          </p:cNvPr>
          <p:cNvSpPr txBox="1"/>
          <p:nvPr/>
        </p:nvSpPr>
        <p:spPr>
          <a:xfrm>
            <a:off x="220354" y="5849755"/>
            <a:ext cx="6499273" cy="646331"/>
          </a:xfrm>
          <a:prstGeom prst="rect">
            <a:avLst/>
          </a:prstGeom>
          <a:noFill/>
        </p:spPr>
        <p:txBody>
          <a:bodyPr wrap="square" rtlCol="0">
            <a:spAutoFit/>
          </a:bodyPr>
          <a:lstStyle/>
          <a:p>
            <a:r>
              <a:rPr lang="it-IT" dirty="0"/>
              <a:t>A. Vignati, et. al., </a:t>
            </a:r>
            <a:r>
              <a:rPr lang="en-US" i="1" dirty="0"/>
              <a:t>Phys. Med. Biol. 65 (2020) 215030</a:t>
            </a:r>
            <a:endParaRPr lang="en-US" dirty="0"/>
          </a:p>
          <a:p>
            <a:r>
              <a:rPr lang="it-IT" dirty="0"/>
              <a:t>A. Vignati, et. al., </a:t>
            </a:r>
            <a:r>
              <a:rPr lang="en-US" i="1" dirty="0"/>
              <a:t>Med. Phys. 50 (2023) 5817-5827</a:t>
            </a:r>
            <a:endParaRPr lang="en-US" dirty="0"/>
          </a:p>
        </p:txBody>
      </p:sp>
      <p:sp>
        <p:nvSpPr>
          <p:cNvPr id="2" name="Sottotitolo 2">
            <a:extLst>
              <a:ext uri="{FF2B5EF4-FFF2-40B4-BE49-F238E27FC236}">
                <a16:creationId xmlns:a16="http://schemas.microsoft.com/office/drawing/2014/main" id="{704BF7D6-DE30-34DE-0C5B-DDB2B1838ACD}"/>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3" name="Connettore diritto 2">
            <a:extLst>
              <a:ext uri="{FF2B5EF4-FFF2-40B4-BE49-F238E27FC236}">
                <a16:creationId xmlns:a16="http://schemas.microsoft.com/office/drawing/2014/main" id="{E5A165AF-F93A-654D-BC44-1598063DA134}"/>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3">
            <a:extLst>
              <a:ext uri="{FF2B5EF4-FFF2-40B4-BE49-F238E27FC236}">
                <a16:creationId xmlns:a16="http://schemas.microsoft.com/office/drawing/2014/main" id="{16936524-898E-7234-4FDC-9F779EC2D69E}"/>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24</a:t>
            </a:fld>
            <a:endParaRPr lang="en-US" sz="2400"/>
          </a:p>
        </p:txBody>
      </p:sp>
    </p:spTree>
    <p:extLst>
      <p:ext uri="{BB962C8B-B14F-4D97-AF65-F5344CB8AC3E}">
        <p14:creationId xmlns:p14="http://schemas.microsoft.com/office/powerpoint/2010/main" val="23742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4CA6A7-2FFD-0E76-39D5-526E23DC090C}"/>
              </a:ext>
            </a:extLst>
          </p:cNvPr>
          <p:cNvSpPr>
            <a:spLocks noGrp="1"/>
          </p:cNvSpPr>
          <p:nvPr>
            <p:ph type="sldNum" sz="quarter" idx="12"/>
          </p:nvPr>
        </p:nvSpPr>
        <p:spPr>
          <a:xfrm>
            <a:off x="9417166" y="6497124"/>
            <a:ext cx="2743200" cy="365125"/>
          </a:xfrm>
        </p:spPr>
        <p:txBody>
          <a:bodyPr/>
          <a:lstStyle/>
          <a:p>
            <a:r>
              <a:rPr lang="it-IT" sz="1400" dirty="0">
                <a:solidFill>
                  <a:srgbClr val="100DC3"/>
                </a:solidFill>
                <a:latin typeface="Baskerville Old Face" panose="02020602080505020303" pitchFamily="18" charset="0"/>
              </a:rPr>
              <a:t>9</a:t>
            </a:r>
          </a:p>
        </p:txBody>
      </p:sp>
      <p:sp>
        <p:nvSpPr>
          <p:cNvPr id="15" name="Rectangle 14">
            <a:extLst>
              <a:ext uri="{FF2B5EF4-FFF2-40B4-BE49-F238E27FC236}">
                <a16:creationId xmlns:a16="http://schemas.microsoft.com/office/drawing/2014/main" id="{D3B40FDD-6A53-F8C0-5489-FEB433302E9F}"/>
              </a:ext>
            </a:extLst>
          </p:cNvPr>
          <p:cNvSpPr/>
          <p:nvPr/>
        </p:nvSpPr>
        <p:spPr>
          <a:xfrm>
            <a:off x="7911965" y="3847233"/>
            <a:ext cx="111760" cy="137149"/>
          </a:xfrm>
          <a:prstGeom prst="rect">
            <a:avLst/>
          </a:prstGeom>
          <a:solidFill>
            <a:srgbClr val="9BA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CCC4FD62-79AC-7376-85FB-9E4BADB78A95}"/>
              </a:ext>
            </a:extLst>
          </p:cNvPr>
          <p:cNvSpPr txBox="1"/>
          <p:nvPr/>
        </p:nvSpPr>
        <p:spPr>
          <a:xfrm>
            <a:off x="4538590" y="1281244"/>
            <a:ext cx="6673098" cy="1508105"/>
          </a:xfrm>
          <a:prstGeom prst="rect">
            <a:avLst/>
          </a:prstGeom>
          <a:noFill/>
        </p:spPr>
        <p:txBody>
          <a:bodyPr wrap="square" rtlCol="0">
            <a:spAutoFit/>
          </a:bodyPr>
          <a:lstStyle/>
          <a:p>
            <a:pPr marL="285750" indent="-193675" algn="just">
              <a:spcAft>
                <a:spcPts val="1200"/>
              </a:spcAft>
              <a:buFont typeface="Wingdings" panose="05000000000000000000" pitchFamily="2" charset="2"/>
              <a:buChar char="§"/>
            </a:pPr>
            <a:r>
              <a:rPr lang="it-IT" sz="1800" b="0" i="0" u="none" strike="noStrike" baseline="0" dirty="0">
                <a:latin typeface="Times New Roman" panose="02020603050405020304" pitchFamily="18" charset="0"/>
                <a:cs typeface="Times New Roman" panose="02020603050405020304" pitchFamily="18" charset="0"/>
              </a:rPr>
              <a:t>Two Si sensors with the same characteristics placed in a telescope configuration 30 cm apart.</a:t>
            </a:r>
          </a:p>
          <a:p>
            <a:pPr marL="285750" indent="-193675" algn="just">
              <a:spcAft>
                <a:spcPts val="1200"/>
              </a:spcAft>
              <a:buFont typeface="Wingdings" panose="05000000000000000000" pitchFamily="2" charset="2"/>
              <a:buChar char="§"/>
            </a:pPr>
            <a:r>
              <a:rPr lang="it-IT" dirty="0">
                <a:latin typeface="Times New Roman" panose="02020603050405020304" pitchFamily="18" charset="0"/>
                <a:cs typeface="Times New Roman" panose="02020603050405020304" pitchFamily="18" charset="0"/>
              </a:rPr>
              <a:t>Beam energies (MeV/u): 115.2 and 398.8.</a:t>
            </a:r>
          </a:p>
          <a:p>
            <a:pPr marL="285750" indent="-193675" algn="just">
              <a:spcAft>
                <a:spcPts val="1200"/>
              </a:spcAft>
              <a:buFont typeface="Wingdings" panose="05000000000000000000" pitchFamily="2" charset="2"/>
              <a:buChar char="§"/>
            </a:pPr>
            <a:r>
              <a:rPr lang="it-IT" dirty="0">
                <a:latin typeface="Times New Roman" panose="02020603050405020304" pitchFamily="18" charset="0"/>
                <a:cs typeface="Times New Roman" panose="02020603050405020304" pitchFamily="18" charset="0"/>
              </a:rPr>
              <a:t>Bias voltage: 50V, 100V, and 200 V.</a:t>
            </a:r>
          </a:p>
        </p:txBody>
      </p:sp>
      <p:pic>
        <p:nvPicPr>
          <p:cNvPr id="24" name="Imagem 8">
            <a:extLst>
              <a:ext uri="{FF2B5EF4-FFF2-40B4-BE49-F238E27FC236}">
                <a16:creationId xmlns:a16="http://schemas.microsoft.com/office/drawing/2014/main" id="{6CDE3655-1D8E-CF71-B15E-5C6E6CC18F4D}"/>
              </a:ext>
            </a:extLst>
          </p:cNvPr>
          <p:cNvPicPr>
            <a:picLocks noChangeAspect="1"/>
          </p:cNvPicPr>
          <p:nvPr/>
        </p:nvPicPr>
        <p:blipFill rotWithShape="1">
          <a:blip r:embed="rId2">
            <a:extLst>
              <a:ext uri="{28A0092B-C50C-407E-A947-70E740481C1C}">
                <a14:useLocalDpi xmlns:a14="http://schemas.microsoft.com/office/drawing/2010/main" val="0"/>
              </a:ext>
            </a:extLst>
          </a:blip>
          <a:srcRect l="6721" t="2976" r="8381"/>
          <a:stretch/>
        </p:blipFill>
        <p:spPr>
          <a:xfrm>
            <a:off x="5115688" y="3510123"/>
            <a:ext cx="6096000" cy="3283886"/>
          </a:xfrm>
          <a:prstGeom prst="rect">
            <a:avLst/>
          </a:prstGeom>
        </p:spPr>
      </p:pic>
      <mc:AlternateContent xmlns:mc="http://schemas.openxmlformats.org/markup-compatibility/2006" xmlns:a14="http://schemas.microsoft.com/office/drawing/2010/main">
        <mc:Choice Requires="a14">
          <p:sp>
            <p:nvSpPr>
              <p:cNvPr id="26" name="CaixaDeTexto 15">
                <a:extLst>
                  <a:ext uri="{FF2B5EF4-FFF2-40B4-BE49-F238E27FC236}">
                    <a16:creationId xmlns:a16="http://schemas.microsoft.com/office/drawing/2014/main" id="{DDEEA3D7-2455-E703-2837-D40862CF67A2}"/>
                  </a:ext>
                </a:extLst>
              </p:cNvPr>
              <p:cNvSpPr txBox="1"/>
              <p:nvPr/>
            </p:nvSpPr>
            <p:spPr>
              <a:xfrm>
                <a:off x="7429887" y="3101813"/>
                <a:ext cx="2433322" cy="396327"/>
              </a:xfrm>
              <a:prstGeom prst="rect">
                <a:avLst/>
              </a:prstGeom>
              <a:noFill/>
            </p:spPr>
            <p:txBody>
              <a:bodyPr wrap="square" rtlCol="0">
                <a:spAutoFit/>
              </a:bodyPr>
              <a:lstStyle/>
              <a:p>
                <a:r>
                  <a:rPr lang="el-GR" sz="1800" dirty="0">
                    <a:solidFill>
                      <a:schemeClr val="tx1"/>
                    </a:solidFill>
                    <a:latin typeface="+mj-lt"/>
                  </a:rPr>
                  <a:t>σ</a:t>
                </a:r>
                <a:r>
                  <a:rPr lang="it-IT" sz="1800" baseline="-25000" dirty="0">
                    <a:solidFill>
                      <a:schemeClr val="tx1"/>
                    </a:solidFill>
                    <a:latin typeface="Baskerville Old Face" panose="02020602080505020303" pitchFamily="18" charset="0"/>
                  </a:rPr>
                  <a:t>t</a:t>
                </a:r>
                <a:r>
                  <a:rPr lang="it-IT" sz="1800" dirty="0">
                    <a:solidFill>
                      <a:schemeClr val="tx1"/>
                    </a:solidFill>
                    <a:latin typeface="Baskerville Old Face" panose="02020602080505020303" pitchFamily="18" charset="0"/>
                  </a:rPr>
                  <a:t> (</a:t>
                </a:r>
                <a:r>
                  <a:rPr lang="it-IT" sz="1800" dirty="0" err="1">
                    <a:solidFill>
                      <a:schemeClr val="tx1"/>
                    </a:solidFill>
                    <a:latin typeface="Baskerville Old Face" panose="02020602080505020303" pitchFamily="18" charset="0"/>
                  </a:rPr>
                  <a:t>ps</a:t>
                </a:r>
                <a:r>
                  <a:rPr lang="it-IT" sz="1800" dirty="0">
                    <a:solidFill>
                      <a:schemeClr val="tx1"/>
                    </a:solidFill>
                    <a:latin typeface="Baskerville Old Face" panose="02020602080505020303" pitchFamily="18" charset="0"/>
                  </a:rPr>
                  <a:t>) = </a:t>
                </a:r>
                <a:r>
                  <a:rPr lang="el-GR" sz="1800" dirty="0">
                    <a:solidFill>
                      <a:schemeClr val="tx1"/>
                    </a:solidFill>
                    <a:latin typeface="+mj-lt"/>
                  </a:rPr>
                  <a:t>σ</a:t>
                </a:r>
                <a:r>
                  <a:rPr lang="it-IT" sz="1800" dirty="0">
                    <a:solidFill>
                      <a:schemeClr val="tx1"/>
                    </a:solidFill>
                    <a:latin typeface="Baskerville Old Face" panose="02020602080505020303" pitchFamily="18" charset="0"/>
                  </a:rPr>
                  <a:t>(</a:t>
                </a:r>
                <a14:m>
                  <m:oMath xmlns:m="http://schemas.openxmlformats.org/officeDocument/2006/math">
                    <m:r>
                      <a:rPr lang="it-IT" sz="1800" b="0" i="1">
                        <a:solidFill>
                          <a:schemeClr val="tx1"/>
                        </a:solidFill>
                        <a:latin typeface="Cambria Math" panose="02040503050406030204" pitchFamily="18" charset="0"/>
                        <a:ea typeface="Cambria Math" panose="02040503050406030204" pitchFamily="18" charset="0"/>
                      </a:rPr>
                      <m:t>∆</m:t>
                    </m:r>
                    <m:r>
                      <a:rPr lang="it-IT" sz="1800" b="0" i="1">
                        <a:solidFill>
                          <a:schemeClr val="tx1"/>
                        </a:solidFill>
                        <a:latin typeface="Cambria Math" panose="02040503050406030204" pitchFamily="18" charset="0"/>
                        <a:ea typeface="Cambria Math" panose="02040503050406030204" pitchFamily="18" charset="0"/>
                      </a:rPr>
                      <m:t>𝑡</m:t>
                    </m:r>
                  </m:oMath>
                </a14:m>
                <a:r>
                  <a:rPr lang="it-IT" sz="1800" dirty="0">
                    <a:solidFill>
                      <a:schemeClr val="tx1"/>
                    </a:solidFill>
                    <a:latin typeface="Baskerville Old Face" panose="02020602080505020303" pitchFamily="18" charset="0"/>
                  </a:rPr>
                  <a:t>) / </a:t>
                </a:r>
                <a14:m>
                  <m:oMath xmlns:m="http://schemas.openxmlformats.org/officeDocument/2006/math">
                    <m:rad>
                      <m:radPr>
                        <m:degHide m:val="on"/>
                        <m:ctrlPr>
                          <a:rPr lang="it-IT" sz="1800" i="1" smtClean="0">
                            <a:solidFill>
                              <a:schemeClr val="tx1"/>
                            </a:solidFill>
                            <a:latin typeface="Cambria Math" panose="02040503050406030204" pitchFamily="18" charset="0"/>
                          </a:rPr>
                        </m:ctrlPr>
                      </m:radPr>
                      <m:deg/>
                      <m:e>
                        <m:r>
                          <a:rPr lang="it-IT" sz="1800" b="0" i="1" smtClean="0">
                            <a:solidFill>
                              <a:schemeClr val="tx1"/>
                            </a:solidFill>
                            <a:latin typeface="Cambria Math" panose="02040503050406030204" pitchFamily="18" charset="0"/>
                          </a:rPr>
                          <m:t>2</m:t>
                        </m:r>
                      </m:e>
                    </m:rad>
                  </m:oMath>
                </a14:m>
                <a:endParaRPr lang="it-IT" sz="1800" dirty="0">
                  <a:solidFill>
                    <a:schemeClr val="tx1"/>
                  </a:solidFill>
                  <a:latin typeface="Baskerville Old Face" panose="02020602080505020303" pitchFamily="18" charset="0"/>
                </a:endParaRPr>
              </a:p>
            </p:txBody>
          </p:sp>
        </mc:Choice>
        <mc:Fallback xmlns="">
          <p:sp>
            <p:nvSpPr>
              <p:cNvPr id="26" name="CaixaDeTexto 15">
                <a:extLst>
                  <a:ext uri="{FF2B5EF4-FFF2-40B4-BE49-F238E27FC236}">
                    <a16:creationId xmlns:a16="http://schemas.microsoft.com/office/drawing/2014/main" id="{DDEEA3D7-2455-E703-2837-D40862CF67A2}"/>
                  </a:ext>
                </a:extLst>
              </p:cNvPr>
              <p:cNvSpPr txBox="1">
                <a:spLocks noRot="1" noChangeAspect="1" noMove="1" noResize="1" noEditPoints="1" noAdjustHandles="1" noChangeArrowheads="1" noChangeShapeType="1" noTextEdit="1"/>
              </p:cNvSpPr>
              <p:nvPr/>
            </p:nvSpPr>
            <p:spPr>
              <a:xfrm>
                <a:off x="7429887" y="3101813"/>
                <a:ext cx="2433322" cy="396327"/>
              </a:xfrm>
              <a:prstGeom prst="rect">
                <a:avLst/>
              </a:prstGeom>
              <a:blipFill>
                <a:blip r:embed="rId3"/>
                <a:stretch>
                  <a:fillRect l="-2256" t="-4615" b="-26154"/>
                </a:stretch>
              </a:blipFill>
            </p:spPr>
            <p:txBody>
              <a:bodyPr/>
              <a:lstStyle/>
              <a:p>
                <a:r>
                  <a:rPr lang="it-IT">
                    <a:noFill/>
                  </a:rPr>
                  <a:t> </a:t>
                </a:r>
              </a:p>
            </p:txBody>
          </p:sp>
        </mc:Fallback>
      </mc:AlternateContent>
      <p:grpSp>
        <p:nvGrpSpPr>
          <p:cNvPr id="30" name="Group 29">
            <a:extLst>
              <a:ext uri="{FF2B5EF4-FFF2-40B4-BE49-F238E27FC236}">
                <a16:creationId xmlns:a16="http://schemas.microsoft.com/office/drawing/2014/main" id="{993D2CFE-9512-730E-2093-B039BE915F1F}"/>
              </a:ext>
            </a:extLst>
          </p:cNvPr>
          <p:cNvGrpSpPr/>
          <p:nvPr/>
        </p:nvGrpSpPr>
        <p:grpSpPr>
          <a:xfrm>
            <a:off x="9417166" y="1768838"/>
            <a:ext cx="2475927" cy="1766423"/>
            <a:chOff x="114803" y="2145103"/>
            <a:chExt cx="3902707" cy="3146518"/>
          </a:xfrm>
        </p:grpSpPr>
        <p:pic>
          <p:nvPicPr>
            <p:cNvPr id="27" name="Immagine 4">
              <a:extLst>
                <a:ext uri="{FF2B5EF4-FFF2-40B4-BE49-F238E27FC236}">
                  <a16:creationId xmlns:a16="http://schemas.microsoft.com/office/drawing/2014/main" id="{264D3F21-47F8-1AE8-7B7F-9D8B58025E2D}"/>
                </a:ext>
              </a:extLst>
            </p:cNvPr>
            <p:cNvPicPr>
              <a:picLocks noChangeAspect="1"/>
            </p:cNvPicPr>
            <p:nvPr/>
          </p:nvPicPr>
          <p:blipFill rotWithShape="1">
            <a:blip r:embed="rId4">
              <a:extLst>
                <a:ext uri="{28A0092B-C50C-407E-A947-70E740481C1C}">
                  <a14:useLocalDpi xmlns:a14="http://schemas.microsoft.com/office/drawing/2010/main" val="0"/>
                </a:ext>
              </a:extLst>
            </a:blip>
            <a:srcRect l="11852" t="5880" r="6693" b="8893"/>
            <a:stretch/>
          </p:blipFill>
          <p:spPr>
            <a:xfrm>
              <a:off x="608444" y="2145103"/>
              <a:ext cx="3409066" cy="2941780"/>
            </a:xfrm>
            <a:prstGeom prst="rect">
              <a:avLst/>
            </a:prstGeom>
          </p:spPr>
        </p:pic>
        <mc:AlternateContent xmlns:mc="http://schemas.openxmlformats.org/markup-compatibility/2006" xmlns:a14="http://schemas.microsoft.com/office/drawing/2010/main">
          <mc:Choice Requires="a14">
            <p:sp>
              <p:nvSpPr>
                <p:cNvPr id="28" name="CaixaDeTexto 10">
                  <a:extLst>
                    <a:ext uri="{FF2B5EF4-FFF2-40B4-BE49-F238E27FC236}">
                      <a16:creationId xmlns:a16="http://schemas.microsoft.com/office/drawing/2014/main" id="{53A347C9-337B-C63E-8E04-C28A0CAD6CC6}"/>
                    </a:ext>
                  </a:extLst>
                </p:cNvPr>
                <p:cNvSpPr txBox="1"/>
                <p:nvPr/>
              </p:nvSpPr>
              <p:spPr>
                <a:xfrm>
                  <a:off x="1027323" y="5014622"/>
                  <a:ext cx="2558852" cy="276999"/>
                </a:xfrm>
                <a:prstGeom prst="rect">
                  <a:avLst/>
                </a:prstGeom>
                <a:noFill/>
              </p:spPr>
              <p:txBody>
                <a:bodyPr wrap="square" rtlCol="0">
                  <a:spAutoFit/>
                </a:bodyPr>
                <a:lstStyle/>
                <a:p>
                  <a:pPr algn="ctr"/>
                  <a:r>
                    <a:rPr lang="en-US" sz="1200" dirty="0">
                      <a:latin typeface="+mj-lt"/>
                    </a:rPr>
                    <a:t>Time difference </a:t>
                  </a:r>
                  <a14:m>
                    <m:oMath xmlns:m="http://schemas.openxmlformats.org/officeDocument/2006/math">
                      <m:r>
                        <a:rPr lang="en-US" sz="1200" b="0" i="0" smtClean="0">
                          <a:solidFill>
                            <a:schemeClr val="tx1"/>
                          </a:solidFill>
                          <a:latin typeface="Cambria Math" panose="02040503050406030204" pitchFamily="18" charset="0"/>
                          <a:ea typeface="Cambria Math" panose="02040503050406030204" pitchFamily="18" charset="0"/>
                        </a:rPr>
                        <m:t>(</m:t>
                      </m:r>
                      <m:r>
                        <a:rPr lang="en-US" sz="1200" b="0" i="1" smtClean="0">
                          <a:solidFill>
                            <a:schemeClr val="tx1"/>
                          </a:solidFill>
                          <a:latin typeface="Cambria Math" panose="02040503050406030204" pitchFamily="18" charset="0"/>
                          <a:ea typeface="Cambria Math" panose="02040503050406030204" pitchFamily="18" charset="0"/>
                        </a:rPr>
                        <m:t>∆</m:t>
                      </m:r>
                      <m:r>
                        <a:rPr lang="en-US" sz="1200" b="0" i="1" smtClean="0">
                          <a:solidFill>
                            <a:schemeClr val="tx1"/>
                          </a:solidFill>
                          <a:latin typeface="Cambria Math" panose="02040503050406030204" pitchFamily="18" charset="0"/>
                          <a:ea typeface="Cambria Math" panose="02040503050406030204" pitchFamily="18" charset="0"/>
                        </a:rPr>
                        <m:t>𝑡</m:t>
                      </m:r>
                      <m:r>
                        <a:rPr lang="en-US" sz="1200" b="0" i="0" smtClean="0">
                          <a:solidFill>
                            <a:schemeClr val="tx1"/>
                          </a:solidFill>
                          <a:latin typeface="Cambria Math" panose="02040503050406030204" pitchFamily="18" charset="0"/>
                          <a:ea typeface="Cambria Math" panose="02040503050406030204" pitchFamily="18" charset="0"/>
                        </a:rPr>
                        <m:t>)</m:t>
                      </m:r>
                    </m:oMath>
                  </a14:m>
                  <a:endParaRPr lang="en-US" sz="1200" dirty="0">
                    <a:latin typeface="+mj-lt"/>
                  </a:endParaRPr>
                </a:p>
              </p:txBody>
            </p:sp>
          </mc:Choice>
          <mc:Fallback xmlns="">
            <p:sp>
              <p:nvSpPr>
                <p:cNvPr id="28" name="CaixaDeTexto 10">
                  <a:extLst>
                    <a:ext uri="{FF2B5EF4-FFF2-40B4-BE49-F238E27FC236}">
                      <a16:creationId xmlns:a16="http://schemas.microsoft.com/office/drawing/2014/main" id="{53A347C9-337B-C63E-8E04-C28A0CAD6CC6}"/>
                    </a:ext>
                  </a:extLst>
                </p:cNvPr>
                <p:cNvSpPr txBox="1">
                  <a:spLocks noRot="1" noChangeAspect="1" noMove="1" noResize="1" noEditPoints="1" noAdjustHandles="1" noChangeArrowheads="1" noChangeShapeType="1" noTextEdit="1"/>
                </p:cNvSpPr>
                <p:nvPr/>
              </p:nvSpPr>
              <p:spPr>
                <a:xfrm>
                  <a:off x="1027323" y="5014622"/>
                  <a:ext cx="2558852" cy="276999"/>
                </a:xfrm>
                <a:prstGeom prst="rect">
                  <a:avLst/>
                </a:prstGeom>
                <a:blipFill>
                  <a:blip r:embed="rId7"/>
                  <a:stretch>
                    <a:fillRect t="-3704" b="-96296"/>
                  </a:stretch>
                </a:blipFill>
              </p:spPr>
              <p:txBody>
                <a:bodyPr/>
                <a:lstStyle/>
                <a:p>
                  <a:r>
                    <a:rPr lang="it-IT">
                      <a:noFill/>
                    </a:rPr>
                    <a:t> </a:t>
                  </a:r>
                </a:p>
              </p:txBody>
            </p:sp>
          </mc:Fallback>
        </mc:AlternateContent>
        <p:sp>
          <p:nvSpPr>
            <p:cNvPr id="29" name="CaixaDeTexto 13">
              <a:extLst>
                <a:ext uri="{FF2B5EF4-FFF2-40B4-BE49-F238E27FC236}">
                  <a16:creationId xmlns:a16="http://schemas.microsoft.com/office/drawing/2014/main" id="{7DCF7CB0-7129-620C-765B-5400881BDA6D}"/>
                </a:ext>
              </a:extLst>
            </p:cNvPr>
            <p:cNvSpPr txBox="1"/>
            <p:nvPr/>
          </p:nvSpPr>
          <p:spPr>
            <a:xfrm rot="16200000">
              <a:off x="-308550" y="3580514"/>
              <a:ext cx="1154483" cy="307777"/>
            </a:xfrm>
            <a:prstGeom prst="rect">
              <a:avLst/>
            </a:prstGeom>
            <a:noFill/>
          </p:spPr>
          <p:txBody>
            <a:bodyPr wrap="none" rtlCol="0">
              <a:spAutoFit/>
            </a:bodyPr>
            <a:lstStyle/>
            <a:p>
              <a:pPr algn="ctr"/>
              <a:r>
                <a:rPr lang="en-US" sz="1400" dirty="0">
                  <a:latin typeface="+mj-lt"/>
                </a:rPr>
                <a:t>Coincidences</a:t>
              </a:r>
            </a:p>
          </p:txBody>
        </p:sp>
      </p:grpSp>
      <p:sp>
        <p:nvSpPr>
          <p:cNvPr id="33" name="TextBox 32">
            <a:extLst>
              <a:ext uri="{FF2B5EF4-FFF2-40B4-BE49-F238E27FC236}">
                <a16:creationId xmlns:a16="http://schemas.microsoft.com/office/drawing/2014/main" id="{9242466D-415A-0DF4-801B-D16A5BFD48F9}"/>
              </a:ext>
            </a:extLst>
          </p:cNvPr>
          <p:cNvSpPr txBox="1"/>
          <p:nvPr/>
        </p:nvSpPr>
        <p:spPr>
          <a:xfrm>
            <a:off x="184689" y="4762169"/>
            <a:ext cx="4597173" cy="1815882"/>
          </a:xfrm>
          <a:prstGeom prst="rect">
            <a:avLst/>
          </a:prstGeom>
          <a:noFill/>
          <a:ln w="28575">
            <a:noFill/>
          </a:ln>
        </p:spPr>
        <p:txBody>
          <a:bodyPr wrap="square">
            <a:spAutoFit/>
          </a:bodyPr>
          <a:lstStyle/>
          <a:p>
            <a:pPr algn="ctr"/>
            <a:r>
              <a:rPr lang="it-IT" sz="2800" b="1" dirty="0">
                <a:solidFill>
                  <a:srgbClr val="FF0000"/>
                </a:solidFill>
                <a:latin typeface="+mj-lt"/>
                <a:cs typeface="Times New Roman" panose="02020603050405020304" pitchFamily="18" charset="0"/>
              </a:rPr>
              <a:t>Time resolution</a:t>
            </a:r>
            <a:r>
              <a:rPr lang="it-IT" sz="2800" b="1" dirty="0">
                <a:latin typeface="+mj-lt"/>
                <a:cs typeface="Times New Roman" panose="02020603050405020304" pitchFamily="18" charset="0"/>
              </a:rPr>
              <a:t> </a:t>
            </a:r>
            <a:r>
              <a:rPr lang="it-IT" sz="2800" dirty="0">
                <a:latin typeface="+mj-lt"/>
                <a:cs typeface="Times New Roman" panose="02020603050405020304" pitchFamily="18" charset="0"/>
              </a:rPr>
              <a:t>values for single ion crossing were </a:t>
            </a:r>
            <a:r>
              <a:rPr lang="it-IT" sz="2800" b="1" dirty="0">
                <a:solidFill>
                  <a:srgbClr val="FF0000"/>
                </a:solidFill>
                <a:latin typeface="+mj-lt"/>
                <a:cs typeface="Times New Roman" panose="02020603050405020304" pitchFamily="18" charset="0"/>
              </a:rPr>
              <a:t>less than 26 </a:t>
            </a:r>
            <a:r>
              <a:rPr lang="it-IT" sz="2800" b="1" dirty="0" err="1">
                <a:solidFill>
                  <a:srgbClr val="FF0000"/>
                </a:solidFill>
                <a:latin typeface="+mj-lt"/>
                <a:cs typeface="Times New Roman" panose="02020603050405020304" pitchFamily="18" charset="0"/>
              </a:rPr>
              <a:t>ps</a:t>
            </a:r>
            <a:r>
              <a:rPr lang="it-IT" sz="2800" b="1" dirty="0">
                <a:solidFill>
                  <a:srgbClr val="FF0000"/>
                </a:solidFill>
                <a:latin typeface="+mj-lt"/>
                <a:cs typeface="Times New Roman" panose="02020603050405020304" pitchFamily="18" charset="0"/>
              </a:rPr>
              <a:t> </a:t>
            </a:r>
          </a:p>
          <a:p>
            <a:pPr algn="ctr"/>
            <a:r>
              <a:rPr lang="it-IT" sz="2400" dirty="0">
                <a:latin typeface="+mj-lt"/>
                <a:cs typeface="Times New Roman" panose="02020603050405020304" pitchFamily="18" charset="0"/>
              </a:rPr>
              <a:t>(relative error &lt; 2%)</a:t>
            </a:r>
          </a:p>
        </p:txBody>
      </p:sp>
      <p:grpSp>
        <p:nvGrpSpPr>
          <p:cNvPr id="20" name="Group 19">
            <a:extLst>
              <a:ext uri="{FF2B5EF4-FFF2-40B4-BE49-F238E27FC236}">
                <a16:creationId xmlns:a16="http://schemas.microsoft.com/office/drawing/2014/main" id="{F9AD0CF3-DC84-E7F6-A30F-B3029734C284}"/>
              </a:ext>
            </a:extLst>
          </p:cNvPr>
          <p:cNvGrpSpPr/>
          <p:nvPr/>
        </p:nvGrpSpPr>
        <p:grpSpPr>
          <a:xfrm>
            <a:off x="137089" y="1188392"/>
            <a:ext cx="4278382" cy="3362435"/>
            <a:chOff x="7672826" y="2672604"/>
            <a:chExt cx="4278382" cy="3362435"/>
          </a:xfrm>
        </p:grpSpPr>
        <p:pic>
          <p:nvPicPr>
            <p:cNvPr id="8" name="Imagem 59">
              <a:extLst>
                <a:ext uri="{FF2B5EF4-FFF2-40B4-BE49-F238E27FC236}">
                  <a16:creationId xmlns:a16="http://schemas.microsoft.com/office/drawing/2014/main" id="{6876165E-FB2A-0AA6-2A9F-E25C33952B9C}"/>
                </a:ext>
              </a:extLst>
            </p:cNvPr>
            <p:cNvPicPr>
              <a:picLocks noChangeAspect="1"/>
            </p:cNvPicPr>
            <p:nvPr/>
          </p:nvPicPr>
          <p:blipFill>
            <a:blip r:embed="rId8"/>
            <a:stretch>
              <a:fillRect/>
            </a:stretch>
          </p:blipFill>
          <p:spPr>
            <a:xfrm>
              <a:off x="7672826" y="2672604"/>
              <a:ext cx="4278382" cy="3362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Group 18">
              <a:extLst>
                <a:ext uri="{FF2B5EF4-FFF2-40B4-BE49-F238E27FC236}">
                  <a16:creationId xmlns:a16="http://schemas.microsoft.com/office/drawing/2014/main" id="{BEE61EEE-0AEB-1BB1-AF0E-7AC7B7FCEA9D}"/>
                </a:ext>
              </a:extLst>
            </p:cNvPr>
            <p:cNvGrpSpPr/>
            <p:nvPr/>
          </p:nvGrpSpPr>
          <p:grpSpPr>
            <a:xfrm>
              <a:off x="7863570" y="3869218"/>
              <a:ext cx="216035" cy="297492"/>
              <a:chOff x="7863570" y="3869218"/>
              <a:chExt cx="216035" cy="297492"/>
            </a:xfrm>
          </p:grpSpPr>
          <p:sp>
            <p:nvSpPr>
              <p:cNvPr id="16" name="Rectangle 15">
                <a:extLst>
                  <a:ext uri="{FF2B5EF4-FFF2-40B4-BE49-F238E27FC236}">
                    <a16:creationId xmlns:a16="http://schemas.microsoft.com/office/drawing/2014/main" id="{B6D0BC84-5851-8105-75F2-5C1929ED36DB}"/>
                  </a:ext>
                </a:extLst>
              </p:cNvPr>
              <p:cNvSpPr/>
              <p:nvPr/>
            </p:nvSpPr>
            <p:spPr>
              <a:xfrm>
                <a:off x="7967845" y="4028353"/>
                <a:ext cx="111760" cy="94587"/>
              </a:xfrm>
              <a:prstGeom prst="rect">
                <a:avLst/>
              </a:prstGeom>
              <a:solidFill>
                <a:srgbClr val="9BA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8742DB66-E1FF-0186-A3AC-C8EDEF9740A2}"/>
                  </a:ext>
                </a:extLst>
              </p:cNvPr>
              <p:cNvSpPr/>
              <p:nvPr/>
            </p:nvSpPr>
            <p:spPr>
              <a:xfrm>
                <a:off x="7894050" y="3869218"/>
                <a:ext cx="111760" cy="137149"/>
              </a:xfrm>
              <a:prstGeom prst="rect">
                <a:avLst/>
              </a:prstGeom>
              <a:solidFill>
                <a:srgbClr val="9BA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DEC549D5-4CC5-1BAD-6BA5-4D38A7BC7A43}"/>
                  </a:ext>
                </a:extLst>
              </p:cNvPr>
              <p:cNvSpPr/>
              <p:nvPr/>
            </p:nvSpPr>
            <p:spPr>
              <a:xfrm>
                <a:off x="7863570" y="4029561"/>
                <a:ext cx="111760" cy="137149"/>
              </a:xfrm>
              <a:prstGeom prst="rect">
                <a:avLst/>
              </a:prstGeom>
              <a:solidFill>
                <a:srgbClr val="B8B3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4" name="Titolo 1">
            <a:extLst>
              <a:ext uri="{FF2B5EF4-FFF2-40B4-BE49-F238E27FC236}">
                <a16:creationId xmlns:a16="http://schemas.microsoft.com/office/drawing/2014/main" id="{1BBA49F1-A61B-8A73-1BAF-A3499690B54F}"/>
              </a:ext>
            </a:extLst>
          </p:cNvPr>
          <p:cNvSpPr txBox="1">
            <a:spLocks/>
          </p:cNvSpPr>
          <p:nvPr/>
        </p:nvSpPr>
        <p:spPr>
          <a:xfrm>
            <a:off x="0" y="1"/>
            <a:ext cx="12188825" cy="981884"/>
          </a:xfrm>
          <a:prstGeom prst="rect">
            <a:avLst/>
          </a:prstGeom>
          <a:solidFill>
            <a:srgbClr val="5F5F5F"/>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b="1" dirty="0">
                <a:solidFill>
                  <a:schemeClr val="bg1"/>
                </a:solidFill>
              </a:rPr>
              <a:t>Time </a:t>
            </a:r>
            <a:r>
              <a:rPr lang="it-IT" sz="3600" b="1" dirty="0" err="1">
                <a:solidFill>
                  <a:schemeClr val="bg1"/>
                </a:solidFill>
              </a:rPr>
              <a:t>resolution</a:t>
            </a:r>
            <a:r>
              <a:rPr lang="it-IT" sz="3600" b="1" dirty="0">
                <a:solidFill>
                  <a:schemeClr val="bg1"/>
                </a:solidFill>
              </a:rPr>
              <a:t> for </a:t>
            </a:r>
            <a:r>
              <a:rPr lang="it-IT" sz="3600" b="1" dirty="0" err="1">
                <a:solidFill>
                  <a:schemeClr val="bg1"/>
                </a:solidFill>
              </a:rPr>
              <a:t>ion</a:t>
            </a:r>
            <a:r>
              <a:rPr lang="it-IT" sz="3600" b="1" dirty="0">
                <a:solidFill>
                  <a:schemeClr val="bg1"/>
                </a:solidFill>
              </a:rPr>
              <a:t> crossing with </a:t>
            </a:r>
            <a:r>
              <a:rPr lang="it-IT" sz="3600" b="1" dirty="0" err="1">
                <a:solidFill>
                  <a:schemeClr val="bg1"/>
                </a:solidFill>
              </a:rPr>
              <a:t>thin</a:t>
            </a:r>
            <a:r>
              <a:rPr lang="it-IT" sz="3600" b="1" dirty="0">
                <a:solidFill>
                  <a:schemeClr val="bg1"/>
                </a:solidFill>
              </a:rPr>
              <a:t> silicon </a:t>
            </a:r>
            <a:r>
              <a:rPr lang="it-IT" sz="3600" b="1" dirty="0" err="1">
                <a:solidFill>
                  <a:schemeClr val="bg1"/>
                </a:solidFill>
              </a:rPr>
              <a:t>sensor</a:t>
            </a:r>
            <a:r>
              <a:rPr lang="it-IT" sz="3600" b="1" dirty="0">
                <a:solidFill>
                  <a:schemeClr val="bg1"/>
                </a:solidFill>
              </a:rPr>
              <a:t> </a:t>
            </a:r>
          </a:p>
        </p:txBody>
      </p:sp>
      <p:sp>
        <p:nvSpPr>
          <p:cNvPr id="11" name="CasellaDiTesto 10">
            <a:extLst>
              <a:ext uri="{FF2B5EF4-FFF2-40B4-BE49-F238E27FC236}">
                <a16:creationId xmlns:a16="http://schemas.microsoft.com/office/drawing/2014/main" id="{F2A82460-FC18-5A52-A117-0BAD5546FADD}"/>
              </a:ext>
            </a:extLst>
          </p:cNvPr>
          <p:cNvSpPr txBox="1"/>
          <p:nvPr/>
        </p:nvSpPr>
        <p:spPr>
          <a:xfrm>
            <a:off x="5775617" y="5716761"/>
            <a:ext cx="1798890" cy="400110"/>
          </a:xfrm>
          <a:prstGeom prst="rect">
            <a:avLst/>
          </a:prstGeom>
          <a:solidFill>
            <a:srgbClr val="FFFF00"/>
          </a:solidFill>
        </p:spPr>
        <p:txBody>
          <a:bodyPr wrap="none" rtlCol="0">
            <a:spAutoFit/>
          </a:bodyPr>
          <a:lstStyle/>
          <a:p>
            <a:r>
              <a:rPr lang="it-IT" sz="2000" b="1" dirty="0"/>
              <a:t>CARBON IONS</a:t>
            </a:r>
          </a:p>
        </p:txBody>
      </p:sp>
      <p:sp>
        <p:nvSpPr>
          <p:cNvPr id="5" name="CasellaDiTesto 4">
            <a:extLst>
              <a:ext uri="{FF2B5EF4-FFF2-40B4-BE49-F238E27FC236}">
                <a16:creationId xmlns:a16="http://schemas.microsoft.com/office/drawing/2014/main" id="{85FB2D43-F4C6-77EC-6706-E3DCB5DF027A}"/>
              </a:ext>
            </a:extLst>
          </p:cNvPr>
          <p:cNvSpPr txBox="1"/>
          <p:nvPr/>
        </p:nvSpPr>
        <p:spPr>
          <a:xfrm>
            <a:off x="7911965" y="4136826"/>
            <a:ext cx="1217449" cy="369332"/>
          </a:xfrm>
          <a:prstGeom prst="rect">
            <a:avLst/>
          </a:prstGeom>
          <a:noFill/>
        </p:spPr>
        <p:txBody>
          <a:bodyPr wrap="none" rtlCol="0">
            <a:spAutoFit/>
          </a:bodyPr>
          <a:lstStyle/>
          <a:p>
            <a:r>
              <a:rPr lang="it-IT" dirty="0"/>
              <a:t>115 MeV/u</a:t>
            </a:r>
          </a:p>
        </p:txBody>
      </p:sp>
      <p:sp>
        <p:nvSpPr>
          <p:cNvPr id="6" name="CasellaDiTesto 5">
            <a:extLst>
              <a:ext uri="{FF2B5EF4-FFF2-40B4-BE49-F238E27FC236}">
                <a16:creationId xmlns:a16="http://schemas.microsoft.com/office/drawing/2014/main" id="{1233319C-1E05-B405-D7FD-648B82890EA0}"/>
              </a:ext>
            </a:extLst>
          </p:cNvPr>
          <p:cNvSpPr txBox="1"/>
          <p:nvPr/>
        </p:nvSpPr>
        <p:spPr>
          <a:xfrm>
            <a:off x="8297345" y="5065121"/>
            <a:ext cx="1255921" cy="369332"/>
          </a:xfrm>
          <a:prstGeom prst="rect">
            <a:avLst/>
          </a:prstGeom>
          <a:noFill/>
        </p:spPr>
        <p:txBody>
          <a:bodyPr wrap="none" rtlCol="0">
            <a:spAutoFit/>
          </a:bodyPr>
          <a:lstStyle/>
          <a:p>
            <a:r>
              <a:rPr lang="it-IT" b="1" dirty="0">
                <a:solidFill>
                  <a:schemeClr val="tx2">
                    <a:lumMod val="90000"/>
                    <a:lumOff val="10000"/>
                  </a:schemeClr>
                </a:solidFill>
              </a:rPr>
              <a:t>400 MeV/u</a:t>
            </a:r>
          </a:p>
        </p:txBody>
      </p:sp>
    </p:spTree>
    <p:extLst>
      <p:ext uri="{BB962C8B-B14F-4D97-AF65-F5344CB8AC3E}">
        <p14:creationId xmlns:p14="http://schemas.microsoft.com/office/powerpoint/2010/main" val="2695596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11E3DE-F640-4887-F66C-BF783A971570}"/>
              </a:ext>
            </a:extLst>
          </p:cNvPr>
          <p:cNvSpPr>
            <a:spLocks noGrp="1"/>
          </p:cNvSpPr>
          <p:nvPr>
            <p:ph type="title"/>
          </p:nvPr>
        </p:nvSpPr>
        <p:spPr>
          <a:xfrm>
            <a:off x="665922" y="365125"/>
            <a:ext cx="10687878" cy="1325563"/>
          </a:xfrm>
          <a:solidFill>
            <a:srgbClr val="5F5F5F"/>
          </a:solidFill>
        </p:spPr>
        <p:txBody>
          <a:bodyPr/>
          <a:lstStyle/>
          <a:p>
            <a:r>
              <a:rPr lang="it-IT" sz="4000" b="1" dirty="0" err="1">
                <a:solidFill>
                  <a:schemeClr val="bg1"/>
                </a:solidFill>
              </a:rPr>
              <a:t>Perspectives</a:t>
            </a:r>
            <a:r>
              <a:rPr lang="it-IT" sz="4000" b="1" dirty="0">
                <a:solidFill>
                  <a:schemeClr val="bg1"/>
                </a:solidFill>
              </a:rPr>
              <a:t> </a:t>
            </a:r>
            <a:r>
              <a:rPr lang="it-IT" sz="4000" b="1" dirty="0" err="1">
                <a:solidFill>
                  <a:schemeClr val="bg1"/>
                </a:solidFill>
              </a:rPr>
              <a:t>about</a:t>
            </a:r>
            <a:r>
              <a:rPr lang="it-IT" sz="4000" b="1" dirty="0">
                <a:solidFill>
                  <a:schemeClr val="bg1"/>
                </a:solidFill>
              </a:rPr>
              <a:t> </a:t>
            </a:r>
            <a:br>
              <a:rPr lang="it-IT" sz="4000" b="1" dirty="0">
                <a:solidFill>
                  <a:schemeClr val="bg1"/>
                </a:solidFill>
              </a:rPr>
            </a:br>
            <a:r>
              <a:rPr lang="it-IT" sz="4000" b="1" i="1" dirty="0">
                <a:solidFill>
                  <a:schemeClr val="bg1"/>
                </a:solidFill>
              </a:rPr>
              <a:t>online </a:t>
            </a:r>
            <a:r>
              <a:rPr lang="it-IT" sz="4000" b="1" dirty="0" err="1">
                <a:solidFill>
                  <a:schemeClr val="bg1"/>
                </a:solidFill>
              </a:rPr>
              <a:t>beam</a:t>
            </a:r>
            <a:r>
              <a:rPr lang="it-IT" sz="4000" b="1" dirty="0">
                <a:solidFill>
                  <a:schemeClr val="bg1"/>
                </a:solidFill>
              </a:rPr>
              <a:t> energy control</a:t>
            </a:r>
          </a:p>
        </p:txBody>
      </p:sp>
      <p:sp>
        <p:nvSpPr>
          <p:cNvPr id="3" name="Sottotitolo 2">
            <a:extLst>
              <a:ext uri="{FF2B5EF4-FFF2-40B4-BE49-F238E27FC236}">
                <a16:creationId xmlns:a16="http://schemas.microsoft.com/office/drawing/2014/main" id="{9300DF45-B2E2-A4DE-C63D-EEE8AB64D001}"/>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5" name="Connettore diritto 4">
            <a:extLst>
              <a:ext uri="{FF2B5EF4-FFF2-40B4-BE49-F238E27FC236}">
                <a16:creationId xmlns:a16="http://schemas.microsoft.com/office/drawing/2014/main" id="{87498308-2FD6-C805-7247-00B19434261E}"/>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3">
            <a:extLst>
              <a:ext uri="{FF2B5EF4-FFF2-40B4-BE49-F238E27FC236}">
                <a16:creationId xmlns:a16="http://schemas.microsoft.com/office/drawing/2014/main" id="{7A3756B7-9094-279D-8AA9-0EC33441297A}"/>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26</a:t>
            </a:fld>
            <a:endParaRPr lang="en-US" sz="2400"/>
          </a:p>
        </p:txBody>
      </p:sp>
      <p:sp>
        <p:nvSpPr>
          <p:cNvPr id="4" name="CasellaDiTesto 3">
            <a:extLst>
              <a:ext uri="{FF2B5EF4-FFF2-40B4-BE49-F238E27FC236}">
                <a16:creationId xmlns:a16="http://schemas.microsoft.com/office/drawing/2014/main" id="{1A0C3ABF-A5D2-B95A-95F9-9DDA8557A87E}"/>
              </a:ext>
            </a:extLst>
          </p:cNvPr>
          <p:cNvSpPr txBox="1"/>
          <p:nvPr/>
        </p:nvSpPr>
        <p:spPr>
          <a:xfrm>
            <a:off x="665922" y="1376325"/>
            <a:ext cx="10130698" cy="5230368"/>
          </a:xfrm>
          <a:prstGeom prst="rect">
            <a:avLst/>
          </a:prstGeom>
        </p:spPr>
        <p:txBody>
          <a:bodyPr vert="horz" lIns="91440" tIns="45720" rIns="91440" bIns="45720" rtlCol="0" anchor="ctr">
            <a:normAutofit/>
          </a:bodyPr>
          <a:lstStyle/>
          <a:p>
            <a:pPr marL="114300" marR="0" lvl="0" fontAlgn="auto">
              <a:lnSpc>
                <a:spcPct val="90000"/>
              </a:lnSpc>
              <a:spcBef>
                <a:spcPts val="0"/>
              </a:spcBef>
              <a:spcAft>
                <a:spcPts val="600"/>
              </a:spcAft>
              <a:buClrTx/>
              <a:buSzTx/>
              <a:tabLst/>
              <a:defRPr/>
            </a:pPr>
            <a:r>
              <a:rPr lang="en-US" sz="2400" b="1" dirty="0">
                <a:solidFill>
                  <a:schemeClr val="tx2"/>
                </a:solidFill>
              </a:rPr>
              <a:t>Today</a:t>
            </a:r>
          </a:p>
          <a:p>
            <a:pPr marL="114300" marR="0" lvl="0" fontAlgn="auto">
              <a:lnSpc>
                <a:spcPct val="90000"/>
              </a:lnSpc>
              <a:spcBef>
                <a:spcPts val="0"/>
              </a:spcBef>
              <a:spcAft>
                <a:spcPts val="600"/>
              </a:spcAft>
              <a:buClrTx/>
              <a:buSzTx/>
              <a:tabLst/>
              <a:defRPr/>
            </a:pPr>
            <a:r>
              <a:rPr lang="en-US" sz="2400" dirty="0">
                <a:solidFill>
                  <a:schemeClr val="tx2"/>
                </a:solidFill>
              </a:rPr>
              <a:t>Current treatments do not need online beam energy control</a:t>
            </a:r>
          </a:p>
          <a:p>
            <a:pPr>
              <a:lnSpc>
                <a:spcPct val="90000"/>
              </a:lnSpc>
              <a:spcAft>
                <a:spcPts val="600"/>
              </a:spcAft>
              <a:defRPr/>
            </a:pPr>
            <a:r>
              <a:rPr lang="en-US" sz="2400" dirty="0">
                <a:solidFill>
                  <a:schemeClr val="tx2"/>
                </a:solidFill>
                <a:sym typeface="Wingdings" panose="05000000000000000000" pitchFamily="2" charset="2"/>
              </a:rPr>
              <a:t> </a:t>
            </a:r>
            <a:r>
              <a:rPr lang="en-US" sz="2400" dirty="0">
                <a:solidFill>
                  <a:schemeClr val="tx2"/>
                </a:solidFill>
              </a:rPr>
              <a:t>the beam energy is guaranteed by the accelerators control system </a:t>
            </a:r>
          </a:p>
          <a:p>
            <a:pPr marL="114300">
              <a:lnSpc>
                <a:spcPct val="90000"/>
              </a:lnSpc>
              <a:spcAft>
                <a:spcPts val="600"/>
              </a:spcAft>
              <a:defRPr/>
            </a:pPr>
            <a:endParaRPr lang="en-US" sz="2400" b="1" dirty="0">
              <a:solidFill>
                <a:schemeClr val="tx2"/>
              </a:solidFill>
            </a:endParaRPr>
          </a:p>
          <a:p>
            <a:pPr marL="114300">
              <a:lnSpc>
                <a:spcPct val="90000"/>
              </a:lnSpc>
              <a:spcAft>
                <a:spcPts val="600"/>
              </a:spcAft>
              <a:defRPr/>
            </a:pPr>
            <a:r>
              <a:rPr lang="en-US" sz="2400" b="1" dirty="0">
                <a:solidFill>
                  <a:schemeClr val="tx2"/>
                </a:solidFill>
              </a:rPr>
              <a:t>Future</a:t>
            </a:r>
          </a:p>
          <a:p>
            <a:pPr>
              <a:lnSpc>
                <a:spcPct val="90000"/>
              </a:lnSpc>
              <a:spcAft>
                <a:spcPts val="600"/>
              </a:spcAft>
              <a:defRPr/>
            </a:pPr>
            <a:r>
              <a:rPr lang="en-US" sz="2400" dirty="0">
                <a:solidFill>
                  <a:schemeClr val="tx2"/>
                </a:solidFill>
                <a:sym typeface="Wingdings" panose="05000000000000000000" pitchFamily="2" charset="2"/>
              </a:rPr>
              <a:t> </a:t>
            </a:r>
            <a:r>
              <a:rPr lang="en-US" sz="2400" dirty="0">
                <a:solidFill>
                  <a:schemeClr val="tx2"/>
                </a:solidFill>
              </a:rPr>
              <a:t>Clinical treatments with LINAC accelerator will provide fast energy modulation with online beam energy control.</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lang="en-US" sz="2400" dirty="0">
              <a:solidFill>
                <a:schemeClr val="tx2"/>
              </a:solidFill>
            </a:endParaRPr>
          </a:p>
          <a:p>
            <a:pPr marL="114300" marR="0" lvl="0" fontAlgn="auto">
              <a:lnSpc>
                <a:spcPct val="90000"/>
              </a:lnSpc>
              <a:spcBef>
                <a:spcPts val="0"/>
              </a:spcBef>
              <a:spcAft>
                <a:spcPts val="600"/>
              </a:spcAft>
              <a:buClrTx/>
              <a:buSzTx/>
              <a:tabLst/>
              <a:defRPr/>
            </a:pPr>
            <a:r>
              <a:rPr lang="en-US" sz="2400" b="1" dirty="0">
                <a:solidFill>
                  <a:schemeClr val="tx2"/>
                </a:solidFill>
                <a:highlight>
                  <a:srgbClr val="FFFF99"/>
                </a:highlight>
              </a:rPr>
              <a:t>The challenge</a:t>
            </a:r>
          </a:p>
          <a:p>
            <a:pPr marR="0" lvl="0" fontAlgn="auto">
              <a:lnSpc>
                <a:spcPct val="90000"/>
              </a:lnSpc>
              <a:spcBef>
                <a:spcPts val="0"/>
              </a:spcBef>
              <a:spcAft>
                <a:spcPts val="600"/>
              </a:spcAft>
              <a:buClrTx/>
              <a:buSzTx/>
              <a:tabLst/>
              <a:defRPr/>
            </a:pPr>
            <a:r>
              <a:rPr lang="en-US" sz="2400" dirty="0">
                <a:solidFill>
                  <a:schemeClr val="tx2"/>
                </a:solidFill>
                <a:highlight>
                  <a:srgbClr val="FFFF99"/>
                </a:highlight>
                <a:sym typeface="Wingdings" panose="05000000000000000000" pitchFamily="2" charset="2"/>
              </a:rPr>
              <a:t></a:t>
            </a:r>
            <a:r>
              <a:rPr lang="en-US" sz="2400" dirty="0">
                <a:solidFill>
                  <a:schemeClr val="tx2"/>
                </a:solidFill>
                <a:highlight>
                  <a:srgbClr val="FFFF99"/>
                </a:highlight>
              </a:rPr>
              <a:t> Energy measurement in the limited space and time constrained by clinical requirements. </a:t>
            </a:r>
          </a:p>
        </p:txBody>
      </p:sp>
    </p:spTree>
    <p:extLst>
      <p:ext uri="{BB962C8B-B14F-4D97-AF65-F5344CB8AC3E}">
        <p14:creationId xmlns:p14="http://schemas.microsoft.com/office/powerpoint/2010/main" val="2512685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E26772BF-6650-CA8E-9A85-5785CBD163C7}"/>
              </a:ext>
            </a:extLst>
          </p:cNvPr>
          <p:cNvSpPr>
            <a:spLocks noGrp="1"/>
          </p:cNvSpPr>
          <p:nvPr>
            <p:ph type="title"/>
          </p:nvPr>
        </p:nvSpPr>
        <p:spPr>
          <a:xfrm>
            <a:off x="585786" y="196973"/>
            <a:ext cx="10816046" cy="1344077"/>
          </a:xfrm>
          <a:solidFill>
            <a:srgbClr val="5F5F5F"/>
          </a:solidFill>
        </p:spPr>
        <p:txBody>
          <a:bodyPr>
            <a:normAutofit fontScale="90000"/>
          </a:bodyPr>
          <a:lstStyle/>
          <a:p>
            <a:r>
              <a:rPr kumimoji="0" lang="it-IT" b="1" i="0" u="none" strike="noStrike" kern="1200" cap="none" spc="0" normalizeH="0" baseline="0" noProof="0" dirty="0" err="1">
                <a:ln>
                  <a:noFill/>
                </a:ln>
                <a:solidFill>
                  <a:schemeClr val="bg1"/>
                </a:solidFill>
                <a:effectLst/>
                <a:uLnTx/>
                <a:uFillTx/>
                <a:ea typeface="+mn-ea"/>
                <a:cs typeface="+mn-cs"/>
              </a:rPr>
              <a:t>Particle</a:t>
            </a:r>
            <a:r>
              <a:rPr kumimoji="0" lang="it-IT" b="1" i="0" u="none" strike="noStrike" kern="1200" cap="none" spc="0" normalizeH="0" baseline="0" noProof="0" dirty="0">
                <a:ln>
                  <a:noFill/>
                </a:ln>
                <a:solidFill>
                  <a:schemeClr val="bg1"/>
                </a:solidFill>
                <a:effectLst/>
                <a:uLnTx/>
                <a:uFillTx/>
                <a:ea typeface="+mn-ea"/>
                <a:cs typeface="+mn-cs"/>
              </a:rPr>
              <a:t> crossing time </a:t>
            </a:r>
            <a:r>
              <a:rPr kumimoji="0" lang="it-IT" b="1" i="0" u="none" strike="noStrike" kern="1200" cap="none" spc="0" normalizeH="0" baseline="0" noProof="0" dirty="0" err="1">
                <a:ln>
                  <a:noFill/>
                </a:ln>
                <a:solidFill>
                  <a:schemeClr val="bg1"/>
                </a:solidFill>
                <a:effectLst/>
                <a:uLnTx/>
                <a:uFillTx/>
                <a:ea typeface="+mn-ea"/>
                <a:cs typeface="+mn-cs"/>
              </a:rPr>
              <a:t>measurements</a:t>
            </a:r>
            <a:br>
              <a:rPr lang="it-IT" b="1" dirty="0">
                <a:solidFill>
                  <a:schemeClr val="bg1"/>
                </a:solidFill>
                <a:ea typeface="+mn-ea"/>
                <a:cs typeface="+mn-cs"/>
              </a:rPr>
            </a:br>
            <a:r>
              <a:rPr kumimoji="0" lang="it-IT" sz="4000" i="0" u="none" strike="noStrike" kern="1200" cap="none" spc="0" normalizeH="0" baseline="0" noProof="0" dirty="0">
                <a:ln>
                  <a:noFill/>
                </a:ln>
                <a:solidFill>
                  <a:schemeClr val="bg1"/>
                </a:solidFill>
                <a:effectLst/>
                <a:uLnTx/>
                <a:uFillTx/>
                <a:ea typeface="+mn-ea"/>
                <a:cs typeface="+mn-cs"/>
              </a:rPr>
              <a:t>CERN </a:t>
            </a:r>
            <a:r>
              <a:rPr kumimoji="0" lang="it-IT" sz="4000" i="0" u="none" strike="noStrike" kern="1200" cap="none" spc="0" normalizeH="0" baseline="0" noProof="0" dirty="0" err="1">
                <a:ln>
                  <a:noFill/>
                </a:ln>
                <a:solidFill>
                  <a:schemeClr val="bg1"/>
                </a:solidFill>
                <a:effectLst/>
                <a:uLnTx/>
                <a:uFillTx/>
                <a:ea typeface="+mn-ea"/>
                <a:cs typeface="+mn-cs"/>
              </a:rPr>
              <a:t>picoTDC</a:t>
            </a:r>
            <a:r>
              <a:rPr kumimoji="0" lang="it-IT" sz="4000" i="0" u="none" strike="noStrike" kern="1200" cap="none" spc="0" normalizeH="0" baseline="0" noProof="0" dirty="0">
                <a:ln>
                  <a:noFill/>
                </a:ln>
                <a:solidFill>
                  <a:schemeClr val="bg1"/>
                </a:solidFill>
                <a:effectLst/>
                <a:uLnTx/>
                <a:uFillTx/>
                <a:ea typeface="+mn-ea"/>
                <a:cs typeface="+mn-cs"/>
              </a:rPr>
              <a:t> </a:t>
            </a:r>
            <a:r>
              <a:rPr lang="en-US" sz="4000" dirty="0">
                <a:solidFill>
                  <a:schemeClr val="bg1"/>
                </a:solidFill>
                <a:ea typeface="+mn-ea"/>
                <a:cs typeface="+mn-cs"/>
              </a:rPr>
              <a:t>evaluation board (64 input channels)</a:t>
            </a:r>
            <a:endParaRPr lang="it-IT" dirty="0">
              <a:solidFill>
                <a:schemeClr val="bg1"/>
              </a:solidFill>
            </a:endParaRPr>
          </a:p>
        </p:txBody>
      </p:sp>
      <p:pic>
        <p:nvPicPr>
          <p:cNvPr id="6" name="Immagine 26">
            <a:extLst>
              <a:ext uri="{FF2B5EF4-FFF2-40B4-BE49-F238E27FC236}">
                <a16:creationId xmlns:a16="http://schemas.microsoft.com/office/drawing/2014/main" id="{689F415D-BD26-4C68-8179-FE3ED5C9783B}"/>
              </a:ext>
            </a:extLst>
          </p:cNvPr>
          <p:cNvPicPr>
            <a:picLocks noChangeAspect="1"/>
          </p:cNvPicPr>
          <p:nvPr/>
        </p:nvPicPr>
        <p:blipFill rotWithShape="1">
          <a:blip r:embed="rId2"/>
          <a:srcRect l="7143" r="5843"/>
          <a:stretch/>
        </p:blipFill>
        <p:spPr>
          <a:xfrm rot="16200000">
            <a:off x="1053672" y="1080361"/>
            <a:ext cx="1458686" cy="3238592"/>
          </a:xfrm>
          <a:prstGeom prst="rect">
            <a:avLst/>
          </a:prstGeom>
        </p:spPr>
      </p:pic>
      <p:sp>
        <p:nvSpPr>
          <p:cNvPr id="8" name="CasellaDiTesto 4">
            <a:extLst>
              <a:ext uri="{FF2B5EF4-FFF2-40B4-BE49-F238E27FC236}">
                <a16:creationId xmlns:a16="http://schemas.microsoft.com/office/drawing/2014/main" id="{DA3529AD-40E7-4826-8568-CB57734A6D4B}"/>
              </a:ext>
            </a:extLst>
          </p:cNvPr>
          <p:cNvSpPr txBox="1"/>
          <p:nvPr/>
        </p:nvSpPr>
        <p:spPr>
          <a:xfrm>
            <a:off x="160645" y="3408407"/>
            <a:ext cx="3243945" cy="1323439"/>
          </a:xfrm>
          <a:prstGeom prst="rect">
            <a:avLst/>
          </a:prstGeom>
          <a:solidFill>
            <a:schemeClr val="bg2"/>
          </a:solidFill>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selNeue"/>
                <a:ea typeface="+mn-ea"/>
                <a:cs typeface="+mn-cs"/>
              </a:rPr>
              <a:t>3ps or 12ps binning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selNeue"/>
                <a:ea typeface="+mn-ea"/>
                <a:cs typeface="+mn-cs"/>
              </a:rPr>
              <a:t>very low jitter (&lt;1ps)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BaselNeue"/>
                <a:ea typeface="+mn-ea"/>
                <a:cs typeface="+mn-cs"/>
              </a:rPr>
              <a:t>High rate capability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BaselNeue"/>
                <a:ea typeface="+mn-ea"/>
                <a:cs typeface="+mn-cs"/>
              </a:rPr>
              <a:t>Readout through FPGA</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145759" y="2011980"/>
            <a:ext cx="3243943" cy="274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3618220" y="2012406"/>
            <a:ext cx="7623697"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mj-lt"/>
                <a:ea typeface="+mn-ea"/>
                <a:cs typeface="+mn-cs"/>
              </a:rPr>
              <a:t>Successfully integrated with 8 </a:t>
            </a:r>
            <a:r>
              <a:rPr kumimoji="0" lang="it-IT" sz="2400" b="1" i="0" u="none" strike="noStrike" kern="1200" cap="none" spc="0" normalizeH="0" baseline="0" noProof="0" dirty="0" err="1">
                <a:ln>
                  <a:noFill/>
                </a:ln>
                <a:solidFill>
                  <a:srgbClr val="002060"/>
                </a:solidFill>
                <a:effectLst/>
                <a:uLnTx/>
                <a:uFillTx/>
                <a:latin typeface="+mj-lt"/>
                <a:ea typeface="+mn-ea"/>
                <a:cs typeface="+mn-cs"/>
              </a:rPr>
              <a:t>channels</a:t>
            </a:r>
            <a:r>
              <a:rPr kumimoji="0" lang="it-IT" sz="2400" b="1" i="0" u="none" strike="noStrike" kern="1200" cap="none" spc="0" normalizeH="0" baseline="0" noProof="0" dirty="0">
                <a:ln>
                  <a:noFill/>
                </a:ln>
                <a:solidFill>
                  <a:srgbClr val="002060"/>
                </a:solidFill>
                <a:effectLst/>
                <a:uLnTx/>
                <a:uFillTx/>
                <a:latin typeface="+mj-lt"/>
                <a:ea typeface="+mn-ea"/>
                <a:cs typeface="+mn-cs"/>
              </a:rPr>
              <a:t> of  ESA-ABACUS </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it-IT" sz="2400" b="1" i="0" u="none" strike="noStrike" kern="1200" cap="none" spc="0" normalizeH="0" baseline="0" noProof="0" dirty="0">
                <a:ln>
                  <a:noFill/>
                </a:ln>
                <a:solidFill>
                  <a:srgbClr val="002060"/>
                </a:solidFill>
                <a:effectLst/>
                <a:uLnTx/>
                <a:uFillTx/>
                <a:latin typeface="+mj-lt"/>
                <a:ea typeface="+mn-ea"/>
                <a:cs typeface="+mn-cs"/>
              </a:rPr>
              <a:t>Conversion efficiency 100%</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it-IT" sz="2400" b="1" i="0" u="none" strike="noStrike" kern="1200" cap="none" spc="0" normalizeH="0" baseline="0" noProof="0" dirty="0">
                <a:ln>
                  <a:noFill/>
                </a:ln>
                <a:solidFill>
                  <a:srgbClr val="002060"/>
                </a:solidFill>
                <a:effectLst/>
                <a:uLnTx/>
                <a:uFillTx/>
                <a:latin typeface="+mj-lt"/>
                <a:ea typeface="+mn-ea"/>
                <a:cs typeface="+mn-cs"/>
              </a:rPr>
              <a:t>Tested up to 150 MHz freq.</a:t>
            </a:r>
            <a:endParaRPr kumimoji="0" lang="en-US" sz="24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33" name="Group 32"/>
          <p:cNvGrpSpPr/>
          <p:nvPr/>
        </p:nvGrpSpPr>
        <p:grpSpPr>
          <a:xfrm>
            <a:off x="5993809" y="3576157"/>
            <a:ext cx="4480831" cy="2660525"/>
            <a:chOff x="7412984" y="1291319"/>
            <a:chExt cx="4629747" cy="2782997"/>
          </a:xfrm>
        </p:grpSpPr>
        <p:grpSp>
          <p:nvGrpSpPr>
            <p:cNvPr id="32" name="Group 31"/>
            <p:cNvGrpSpPr/>
            <p:nvPr/>
          </p:nvGrpSpPr>
          <p:grpSpPr>
            <a:xfrm>
              <a:off x="7412984" y="1291319"/>
              <a:ext cx="4629747" cy="2782997"/>
              <a:chOff x="7393934" y="1338944"/>
              <a:chExt cx="4629747" cy="2782997"/>
            </a:xfrm>
          </p:grpSpPr>
          <p:pic>
            <p:nvPicPr>
              <p:cNvPr id="9" name="Picture 8" descr="delay_hist_example.pdf"/>
              <p:cNvPicPr>
                <a:picLocks noChangeAspect="1"/>
              </p:cNvPicPr>
              <p:nvPr/>
            </p:nvPicPr>
            <p:blipFill rotWithShape="1">
              <a:blip r:embed="rId3"/>
              <a:srcRect l="4741" t="9898" r="4096" b="4850"/>
              <a:stretch/>
            </p:blipFill>
            <p:spPr>
              <a:xfrm>
                <a:off x="7393934" y="1338944"/>
                <a:ext cx="4409017" cy="2782997"/>
              </a:xfrm>
              <a:prstGeom prst="rect">
                <a:avLst/>
              </a:prstGeom>
            </p:spPr>
          </p:pic>
          <p:sp>
            <p:nvSpPr>
              <p:cNvPr id="19" name="Rectangle 18"/>
              <p:cNvSpPr/>
              <p:nvPr/>
            </p:nvSpPr>
            <p:spPr>
              <a:xfrm>
                <a:off x="10390824" y="2142716"/>
                <a:ext cx="1632857" cy="170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0183171" y="2445658"/>
                <a:ext cx="14659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Bahnschrift SemiBold" panose="020B0502040204020203" pitchFamily="34" charset="0"/>
                    <a:ea typeface="+mn-ea"/>
                    <a:cs typeface="+mn-cs"/>
                  </a:rPr>
                  <a:t>15 ps time resolution </a:t>
                </a:r>
                <a:endParaRPr kumimoji="0" lang="en-US" sz="2000" b="0" i="0" u="none" strike="noStrike" kern="1200" cap="none" spc="0" normalizeH="0" baseline="0" noProof="0" dirty="0">
                  <a:ln>
                    <a:noFill/>
                  </a:ln>
                  <a:solidFill>
                    <a:srgbClr val="FF0000"/>
                  </a:solidFill>
                  <a:effectLst/>
                  <a:uLnTx/>
                  <a:uFillTx/>
                  <a:latin typeface="Bahnschrift SemiBold" panose="020B0502040204020203" pitchFamily="34" charset="0"/>
                  <a:ea typeface="+mn-ea"/>
                  <a:cs typeface="+mn-cs"/>
                </a:endParaRPr>
              </a:p>
            </p:txBody>
          </p:sp>
        </p:grpSp>
        <p:sp>
          <p:nvSpPr>
            <p:cNvPr id="25" name="TextBox 24"/>
            <p:cNvSpPr txBox="1"/>
            <p:nvPr/>
          </p:nvSpPr>
          <p:spPr>
            <a:xfrm>
              <a:off x="7762874" y="1781175"/>
              <a:ext cx="1209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Q</a:t>
              </a:r>
              <a:r>
                <a:rPr kumimoji="0" lang="it-IT" sz="1800" b="1" i="0" u="none" strike="noStrike" kern="1200" cap="none" spc="0" normalizeH="0" baseline="-25000" noProof="0" dirty="0">
                  <a:ln>
                    <a:noFill/>
                  </a:ln>
                  <a:solidFill>
                    <a:srgbClr val="002060"/>
                  </a:solidFill>
                  <a:effectLst/>
                  <a:uLnTx/>
                  <a:uFillTx/>
                  <a:latin typeface="Calibri" panose="020F0502020204030204"/>
                  <a:ea typeface="+mn-ea"/>
                  <a:cs typeface="+mn-cs"/>
                </a:rPr>
                <a:t>in</a:t>
              </a: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 = 48 fC</a:t>
              </a: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TextBox 28"/>
            <p:cNvSpPr txBox="1"/>
            <p:nvPr/>
          </p:nvSpPr>
          <p:spPr>
            <a:xfrm>
              <a:off x="7791449" y="2095500"/>
              <a:ext cx="1209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mn-cs"/>
                </a:rPr>
                <a:t>f = 1 MHz</a:t>
              </a:r>
              <a:endPar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TextBox 30"/>
            <p:cNvSpPr txBox="1"/>
            <p:nvPr/>
          </p:nvSpPr>
          <p:spPr>
            <a:xfrm>
              <a:off x="7762874" y="1495425"/>
              <a:ext cx="1209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002060"/>
                  </a:solidFill>
                  <a:effectLst/>
                  <a:uLnTx/>
                  <a:uFillTx/>
                  <a:latin typeface="Calibri" panose="020F0502020204030204"/>
                  <a:ea typeface="+mn-ea"/>
                  <a:cs typeface="+mn-cs"/>
                </a:rPr>
                <a:t>1 channel</a:t>
              </a:r>
              <a:endParaRPr kumimoji="0" lang="en-US" sz="1800" b="1" i="0" u="sng"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 name="Sottotitolo 2">
            <a:extLst>
              <a:ext uri="{FF2B5EF4-FFF2-40B4-BE49-F238E27FC236}">
                <a16:creationId xmlns:a16="http://schemas.microsoft.com/office/drawing/2014/main" id="{5C8C18FB-C3AB-FFBC-E304-55B603734506}"/>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3" name="Connettore diritto 2">
            <a:extLst>
              <a:ext uri="{FF2B5EF4-FFF2-40B4-BE49-F238E27FC236}">
                <a16:creationId xmlns:a16="http://schemas.microsoft.com/office/drawing/2014/main" id="{BB9305CE-DAC4-FA89-E3B3-C651F29A8825}"/>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115B6E5-6017-E39B-066B-FB691B104B61}"/>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27</a:t>
            </a:fld>
            <a:endParaRPr lang="en-US" sz="2400"/>
          </a:p>
        </p:txBody>
      </p:sp>
    </p:spTree>
    <p:extLst>
      <p:ext uri="{BB962C8B-B14F-4D97-AF65-F5344CB8AC3E}">
        <p14:creationId xmlns:p14="http://schemas.microsoft.com/office/powerpoint/2010/main" val="128420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Conector reto 73">
            <a:extLst>
              <a:ext uri="{FF2B5EF4-FFF2-40B4-BE49-F238E27FC236}">
                <a16:creationId xmlns:a16="http://schemas.microsoft.com/office/drawing/2014/main" id="{F87A0AA5-10F4-B569-9DD4-8942F33ED650}"/>
              </a:ext>
            </a:extLst>
          </p:cNvPr>
          <p:cNvCxnSpPr>
            <a:cxnSpLocks/>
          </p:cNvCxnSpPr>
          <p:nvPr/>
        </p:nvCxnSpPr>
        <p:spPr>
          <a:xfrm flipV="1">
            <a:off x="4203923" y="1225527"/>
            <a:ext cx="0" cy="4711627"/>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 Box 27">
            <a:extLst>
              <a:ext uri="{FF2B5EF4-FFF2-40B4-BE49-F238E27FC236}">
                <a16:creationId xmlns:a16="http://schemas.microsoft.com/office/drawing/2014/main" id="{81576C90-0011-CF75-F1EA-217128192103}"/>
              </a:ext>
            </a:extLst>
          </p:cNvPr>
          <p:cNvSpPr txBox="1"/>
          <p:nvPr/>
        </p:nvSpPr>
        <p:spPr>
          <a:xfrm>
            <a:off x="3483983" y="5147214"/>
            <a:ext cx="1009015" cy="337185"/>
          </a:xfrm>
          <a:prstGeom prst="rect">
            <a:avLst/>
          </a:prstGeom>
          <a:noFill/>
        </p:spPr>
        <p:txBody>
          <a:bodyPr wrap="square" rtlCol="0">
            <a:spAutoFit/>
          </a:bodyPr>
          <a:lstStyle/>
          <a:p>
            <a:r>
              <a:rPr lang="en-US" sz="1600" b="1" dirty="0">
                <a:solidFill>
                  <a:srgbClr val="FF0000"/>
                </a:solidFill>
                <a:latin typeface="CMU Serif" panose="02000603000000000000" charset="0"/>
                <a:cs typeface="CMU Serif" panose="02000603000000000000" charset="0"/>
              </a:rPr>
              <a:t>ASIC 5</a:t>
            </a:r>
          </a:p>
        </p:txBody>
      </p:sp>
      <p:sp>
        <p:nvSpPr>
          <p:cNvPr id="19" name="Text Box 26">
            <a:extLst>
              <a:ext uri="{FF2B5EF4-FFF2-40B4-BE49-F238E27FC236}">
                <a16:creationId xmlns:a16="http://schemas.microsoft.com/office/drawing/2014/main" id="{C5C3DA19-E81E-443F-E9AF-2877D6B19022}"/>
              </a:ext>
            </a:extLst>
          </p:cNvPr>
          <p:cNvSpPr txBox="1"/>
          <p:nvPr/>
        </p:nvSpPr>
        <p:spPr>
          <a:xfrm>
            <a:off x="3482713" y="4130579"/>
            <a:ext cx="1053465" cy="337185"/>
          </a:xfrm>
          <a:prstGeom prst="rect">
            <a:avLst/>
          </a:prstGeom>
          <a:noFill/>
        </p:spPr>
        <p:txBody>
          <a:bodyPr wrap="square" rtlCol="0">
            <a:spAutoFit/>
          </a:bodyPr>
          <a:lstStyle/>
          <a:p>
            <a:r>
              <a:rPr lang="en-US" sz="1600" b="1">
                <a:solidFill>
                  <a:srgbClr val="FF0000"/>
                </a:solidFill>
                <a:latin typeface="CMU Serif" panose="02000603000000000000" charset="0"/>
                <a:cs typeface="CMU Serif" panose="02000603000000000000" charset="0"/>
              </a:rPr>
              <a:t>ASIC 4</a:t>
            </a:r>
          </a:p>
        </p:txBody>
      </p:sp>
      <p:sp>
        <p:nvSpPr>
          <p:cNvPr id="23" name="Text Box 32">
            <a:extLst>
              <a:ext uri="{FF2B5EF4-FFF2-40B4-BE49-F238E27FC236}">
                <a16:creationId xmlns:a16="http://schemas.microsoft.com/office/drawing/2014/main" id="{D00B61E9-4743-1F69-59C9-B09E7253044D}"/>
              </a:ext>
            </a:extLst>
          </p:cNvPr>
          <p:cNvSpPr txBox="1"/>
          <p:nvPr/>
        </p:nvSpPr>
        <p:spPr>
          <a:xfrm>
            <a:off x="3275703" y="4453159"/>
            <a:ext cx="1242060" cy="337185"/>
          </a:xfrm>
          <a:prstGeom prst="rect">
            <a:avLst/>
          </a:prstGeom>
          <a:noFill/>
        </p:spPr>
        <p:txBody>
          <a:bodyPr wrap="square" rtlCol="0">
            <a:spAutoFit/>
          </a:bodyPr>
          <a:lstStyle/>
          <a:p>
            <a:r>
              <a:rPr lang="en-US" sz="1600" b="1">
                <a:solidFill>
                  <a:srgbClr val="7030A0"/>
                </a:solidFill>
                <a:latin typeface="CMU Serif" panose="02000603000000000000" charset="0"/>
                <a:cs typeface="CMU Serif" panose="02000603000000000000" charset="0"/>
              </a:rPr>
              <a:t>CTRL 3-4</a:t>
            </a:r>
          </a:p>
        </p:txBody>
      </p:sp>
      <p:sp>
        <p:nvSpPr>
          <p:cNvPr id="18" name="Text Box 25">
            <a:extLst>
              <a:ext uri="{FF2B5EF4-FFF2-40B4-BE49-F238E27FC236}">
                <a16:creationId xmlns:a16="http://schemas.microsoft.com/office/drawing/2014/main" id="{50D9DF83-886D-E72D-142B-7AE773C5EA94}"/>
              </a:ext>
            </a:extLst>
          </p:cNvPr>
          <p:cNvSpPr txBox="1"/>
          <p:nvPr/>
        </p:nvSpPr>
        <p:spPr>
          <a:xfrm>
            <a:off x="3487158" y="3730529"/>
            <a:ext cx="1028065" cy="337185"/>
          </a:xfrm>
          <a:prstGeom prst="rect">
            <a:avLst/>
          </a:prstGeom>
          <a:noFill/>
        </p:spPr>
        <p:txBody>
          <a:bodyPr wrap="square" rtlCol="0">
            <a:spAutoFit/>
          </a:bodyPr>
          <a:lstStyle/>
          <a:p>
            <a:r>
              <a:rPr lang="en-US" sz="1600" b="1">
                <a:solidFill>
                  <a:srgbClr val="FF0000"/>
                </a:solidFill>
                <a:latin typeface="CMU Serif" panose="02000603000000000000" charset="0"/>
                <a:cs typeface="CMU Serif" panose="02000603000000000000" charset="0"/>
              </a:rPr>
              <a:t>ASIC 3</a:t>
            </a:r>
          </a:p>
        </p:txBody>
      </p:sp>
      <p:sp>
        <p:nvSpPr>
          <p:cNvPr id="21" name="Text Box 28">
            <a:extLst>
              <a:ext uri="{FF2B5EF4-FFF2-40B4-BE49-F238E27FC236}">
                <a16:creationId xmlns:a16="http://schemas.microsoft.com/office/drawing/2014/main" id="{EA4F82AC-8AF3-000D-7CB6-9C42A873564E}"/>
              </a:ext>
            </a:extLst>
          </p:cNvPr>
          <p:cNvSpPr txBox="1"/>
          <p:nvPr/>
        </p:nvSpPr>
        <p:spPr>
          <a:xfrm>
            <a:off x="3484618" y="5547264"/>
            <a:ext cx="1003935" cy="337185"/>
          </a:xfrm>
          <a:prstGeom prst="rect">
            <a:avLst/>
          </a:prstGeom>
          <a:noFill/>
        </p:spPr>
        <p:txBody>
          <a:bodyPr wrap="square" rtlCol="0">
            <a:spAutoFit/>
          </a:bodyPr>
          <a:lstStyle/>
          <a:p>
            <a:r>
              <a:rPr lang="en-US" sz="1600" b="1" dirty="0">
                <a:solidFill>
                  <a:srgbClr val="FF0000"/>
                </a:solidFill>
                <a:latin typeface="CMU Serif" panose="02000603000000000000" charset="0"/>
                <a:cs typeface="CMU Serif" panose="02000603000000000000" charset="0"/>
              </a:rPr>
              <a:t>ASIC 6</a:t>
            </a:r>
          </a:p>
        </p:txBody>
      </p:sp>
      <p:pic>
        <p:nvPicPr>
          <p:cNvPr id="3" name="Picture 7">
            <a:extLst>
              <a:ext uri="{FF2B5EF4-FFF2-40B4-BE49-F238E27FC236}">
                <a16:creationId xmlns:a16="http://schemas.microsoft.com/office/drawing/2014/main" id="{53716CD5-DD87-8EAC-D300-730790E72B6A}"/>
              </a:ext>
            </a:extLst>
          </p:cNvPr>
          <p:cNvPicPr>
            <a:picLocks noChangeAspect="1"/>
          </p:cNvPicPr>
          <p:nvPr/>
        </p:nvPicPr>
        <p:blipFill>
          <a:blip r:embed="rId3"/>
          <a:stretch>
            <a:fillRect/>
          </a:stretch>
        </p:blipFill>
        <p:spPr>
          <a:xfrm>
            <a:off x="4825738" y="2232564"/>
            <a:ext cx="1959610" cy="1654175"/>
          </a:xfrm>
          <a:prstGeom prst="rect">
            <a:avLst/>
          </a:prstGeom>
        </p:spPr>
      </p:pic>
      <p:pic>
        <p:nvPicPr>
          <p:cNvPr id="4" name="Picture 8">
            <a:extLst>
              <a:ext uri="{FF2B5EF4-FFF2-40B4-BE49-F238E27FC236}">
                <a16:creationId xmlns:a16="http://schemas.microsoft.com/office/drawing/2014/main" id="{19E04EDB-6E99-E2A9-5D4F-C18C95F6F4D2}"/>
              </a:ext>
            </a:extLst>
          </p:cNvPr>
          <p:cNvPicPr>
            <a:picLocks noChangeAspect="1"/>
          </p:cNvPicPr>
          <p:nvPr/>
        </p:nvPicPr>
        <p:blipFill>
          <a:blip r:embed="rId3"/>
          <a:stretch>
            <a:fillRect/>
          </a:stretch>
        </p:blipFill>
        <p:spPr>
          <a:xfrm>
            <a:off x="4826373" y="3576224"/>
            <a:ext cx="1959610" cy="1654175"/>
          </a:xfrm>
          <a:prstGeom prst="rect">
            <a:avLst/>
          </a:prstGeom>
        </p:spPr>
      </p:pic>
      <p:pic>
        <p:nvPicPr>
          <p:cNvPr id="5" name="Picture 9">
            <a:extLst>
              <a:ext uri="{FF2B5EF4-FFF2-40B4-BE49-F238E27FC236}">
                <a16:creationId xmlns:a16="http://schemas.microsoft.com/office/drawing/2014/main" id="{CF467FF3-FF41-EC33-8EA0-954BCB0957CF}"/>
              </a:ext>
            </a:extLst>
          </p:cNvPr>
          <p:cNvPicPr>
            <a:picLocks noChangeAspect="1"/>
          </p:cNvPicPr>
          <p:nvPr/>
        </p:nvPicPr>
        <p:blipFill>
          <a:blip r:embed="rId3"/>
          <a:stretch>
            <a:fillRect/>
          </a:stretch>
        </p:blipFill>
        <p:spPr>
          <a:xfrm>
            <a:off x="4856218" y="4949094"/>
            <a:ext cx="1959610" cy="1654175"/>
          </a:xfrm>
          <a:prstGeom prst="rect">
            <a:avLst/>
          </a:prstGeom>
        </p:spPr>
      </p:pic>
      <p:pic>
        <p:nvPicPr>
          <p:cNvPr id="6" name="Picture 11">
            <a:extLst>
              <a:ext uri="{FF2B5EF4-FFF2-40B4-BE49-F238E27FC236}">
                <a16:creationId xmlns:a16="http://schemas.microsoft.com/office/drawing/2014/main" id="{30E139D1-E63E-7DEC-F5C6-55A8A4CCEFF9}"/>
              </a:ext>
            </a:extLst>
          </p:cNvPr>
          <p:cNvPicPr>
            <a:picLocks noChangeAspect="1"/>
          </p:cNvPicPr>
          <p:nvPr/>
        </p:nvPicPr>
        <p:blipFill>
          <a:blip r:embed="rId4"/>
          <a:stretch>
            <a:fillRect/>
          </a:stretch>
        </p:blipFill>
        <p:spPr>
          <a:xfrm>
            <a:off x="8925933" y="2600229"/>
            <a:ext cx="2024380" cy="3675380"/>
          </a:xfrm>
          <a:prstGeom prst="rect">
            <a:avLst/>
          </a:prstGeom>
        </p:spPr>
      </p:pic>
      <p:cxnSp>
        <p:nvCxnSpPr>
          <p:cNvPr id="7" name="Straight Arrow Connector 13">
            <a:extLst>
              <a:ext uri="{FF2B5EF4-FFF2-40B4-BE49-F238E27FC236}">
                <a16:creationId xmlns:a16="http://schemas.microsoft.com/office/drawing/2014/main" id="{2EFC7FB3-D1E3-9454-44E2-84B655549728}"/>
              </a:ext>
            </a:extLst>
          </p:cNvPr>
          <p:cNvCxnSpPr>
            <a:cxnSpLocks/>
          </p:cNvCxnSpPr>
          <p:nvPr/>
        </p:nvCxnSpPr>
        <p:spPr>
          <a:xfrm>
            <a:off x="4203923" y="1244577"/>
            <a:ext cx="547337"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9">
            <a:extLst>
              <a:ext uri="{FF2B5EF4-FFF2-40B4-BE49-F238E27FC236}">
                <a16:creationId xmlns:a16="http://schemas.microsoft.com/office/drawing/2014/main" id="{9996CED1-B849-3724-61A9-69C325A27A1A}"/>
              </a:ext>
            </a:extLst>
          </p:cNvPr>
          <p:cNvCxnSpPr>
            <a:cxnSpLocks/>
          </p:cNvCxnSpPr>
          <p:nvPr/>
        </p:nvCxnSpPr>
        <p:spPr>
          <a:xfrm flipH="1" flipV="1">
            <a:off x="3433183" y="3338734"/>
            <a:ext cx="1318077" cy="13181"/>
          </a:xfrm>
          <a:prstGeom prst="straightConnector1">
            <a:avLst/>
          </a:prstGeom>
          <a:ln w="34925">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21">
            <a:extLst>
              <a:ext uri="{FF2B5EF4-FFF2-40B4-BE49-F238E27FC236}">
                <a16:creationId xmlns:a16="http://schemas.microsoft.com/office/drawing/2014/main" id="{C60359D9-8D1A-610B-3B16-325A9A9FDEEA}"/>
              </a:ext>
            </a:extLst>
          </p:cNvPr>
          <p:cNvCxnSpPr>
            <a:cxnSpLocks/>
          </p:cNvCxnSpPr>
          <p:nvPr/>
        </p:nvCxnSpPr>
        <p:spPr>
          <a:xfrm flipH="1" flipV="1">
            <a:off x="3433183" y="4792884"/>
            <a:ext cx="1318077" cy="13181"/>
          </a:xfrm>
          <a:prstGeom prst="straightConnector1">
            <a:avLst/>
          </a:prstGeom>
          <a:ln w="34925">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22">
            <a:extLst>
              <a:ext uri="{FF2B5EF4-FFF2-40B4-BE49-F238E27FC236}">
                <a16:creationId xmlns:a16="http://schemas.microsoft.com/office/drawing/2014/main" id="{7FE10AF4-D94E-18D3-728B-B021F12BBA88}"/>
              </a:ext>
            </a:extLst>
          </p:cNvPr>
          <p:cNvCxnSpPr>
            <a:cxnSpLocks/>
          </p:cNvCxnSpPr>
          <p:nvPr/>
        </p:nvCxnSpPr>
        <p:spPr>
          <a:xfrm flipH="1" flipV="1">
            <a:off x="3433183" y="6233064"/>
            <a:ext cx="1318077" cy="13181"/>
          </a:xfrm>
          <a:prstGeom prst="straightConnector1">
            <a:avLst/>
          </a:prstGeom>
          <a:ln w="34925">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Text Box 23">
            <a:extLst>
              <a:ext uri="{FF2B5EF4-FFF2-40B4-BE49-F238E27FC236}">
                <a16:creationId xmlns:a16="http://schemas.microsoft.com/office/drawing/2014/main" id="{3196D42D-58F7-6F03-A265-4F54A3E58A9A}"/>
              </a:ext>
            </a:extLst>
          </p:cNvPr>
          <p:cNvSpPr txBox="1"/>
          <p:nvPr/>
        </p:nvSpPr>
        <p:spPr>
          <a:xfrm>
            <a:off x="3431819" y="2164219"/>
            <a:ext cx="974090" cy="337185"/>
          </a:xfrm>
          <a:prstGeom prst="rect">
            <a:avLst/>
          </a:prstGeom>
          <a:noFill/>
        </p:spPr>
        <p:txBody>
          <a:bodyPr wrap="square" rtlCol="0">
            <a:spAutoFit/>
          </a:bodyPr>
          <a:lstStyle/>
          <a:p>
            <a:r>
              <a:rPr lang="en-US" sz="1600" b="1" dirty="0">
                <a:solidFill>
                  <a:srgbClr val="FF0000"/>
                </a:solidFill>
                <a:latin typeface="CMU Serif" panose="02000603000000000000" charset="0"/>
                <a:cs typeface="CMU Serif" panose="02000603000000000000" charset="0"/>
              </a:rPr>
              <a:t>ASIC 1</a:t>
            </a:r>
          </a:p>
        </p:txBody>
      </p:sp>
      <p:sp>
        <p:nvSpPr>
          <p:cNvPr id="17" name="Text Box 24">
            <a:extLst>
              <a:ext uri="{FF2B5EF4-FFF2-40B4-BE49-F238E27FC236}">
                <a16:creationId xmlns:a16="http://schemas.microsoft.com/office/drawing/2014/main" id="{DEE605F2-7A64-2B5B-5AB7-038A568FA526}"/>
              </a:ext>
            </a:extLst>
          </p:cNvPr>
          <p:cNvSpPr txBox="1"/>
          <p:nvPr/>
        </p:nvSpPr>
        <p:spPr>
          <a:xfrm>
            <a:off x="3478268" y="2661189"/>
            <a:ext cx="998855" cy="337185"/>
          </a:xfrm>
          <a:prstGeom prst="rect">
            <a:avLst/>
          </a:prstGeom>
          <a:noFill/>
        </p:spPr>
        <p:txBody>
          <a:bodyPr wrap="square" rtlCol="0">
            <a:spAutoFit/>
          </a:bodyPr>
          <a:lstStyle/>
          <a:p>
            <a:r>
              <a:rPr lang="en-US" sz="1600" b="1" dirty="0">
                <a:solidFill>
                  <a:srgbClr val="FF0000"/>
                </a:solidFill>
                <a:latin typeface="CMU Serif" panose="02000603000000000000" charset="0"/>
                <a:cs typeface="CMU Serif" panose="02000603000000000000" charset="0"/>
              </a:rPr>
              <a:t>ASIC 2</a:t>
            </a:r>
          </a:p>
        </p:txBody>
      </p:sp>
      <p:sp>
        <p:nvSpPr>
          <p:cNvPr id="22" name="Text Box 31">
            <a:extLst>
              <a:ext uri="{FF2B5EF4-FFF2-40B4-BE49-F238E27FC236}">
                <a16:creationId xmlns:a16="http://schemas.microsoft.com/office/drawing/2014/main" id="{CC6767E6-D3F8-772B-7000-0510D97D0574}"/>
              </a:ext>
            </a:extLst>
          </p:cNvPr>
          <p:cNvSpPr txBox="1"/>
          <p:nvPr/>
        </p:nvSpPr>
        <p:spPr>
          <a:xfrm>
            <a:off x="3275703" y="3015519"/>
            <a:ext cx="1272540" cy="337185"/>
          </a:xfrm>
          <a:prstGeom prst="rect">
            <a:avLst/>
          </a:prstGeom>
          <a:noFill/>
        </p:spPr>
        <p:txBody>
          <a:bodyPr wrap="square" rtlCol="0">
            <a:spAutoFit/>
          </a:bodyPr>
          <a:lstStyle/>
          <a:p>
            <a:r>
              <a:rPr lang="en-US" sz="1600" b="1" dirty="0">
                <a:solidFill>
                  <a:srgbClr val="7030A0"/>
                </a:solidFill>
                <a:latin typeface="CMU Serif" panose="02000603000000000000" charset="0"/>
                <a:cs typeface="CMU Serif" panose="02000603000000000000" charset="0"/>
              </a:rPr>
              <a:t>CTRL 1-2</a:t>
            </a:r>
          </a:p>
        </p:txBody>
      </p:sp>
      <p:sp>
        <p:nvSpPr>
          <p:cNvPr id="24" name="Text Box 33">
            <a:extLst>
              <a:ext uri="{FF2B5EF4-FFF2-40B4-BE49-F238E27FC236}">
                <a16:creationId xmlns:a16="http://schemas.microsoft.com/office/drawing/2014/main" id="{4074DDE3-A5E6-E1D2-9EAE-CDCFBCBB5C4B}"/>
              </a:ext>
            </a:extLst>
          </p:cNvPr>
          <p:cNvSpPr txBox="1"/>
          <p:nvPr/>
        </p:nvSpPr>
        <p:spPr>
          <a:xfrm>
            <a:off x="3275068" y="5911119"/>
            <a:ext cx="1290955" cy="337185"/>
          </a:xfrm>
          <a:prstGeom prst="rect">
            <a:avLst/>
          </a:prstGeom>
          <a:noFill/>
        </p:spPr>
        <p:txBody>
          <a:bodyPr wrap="square" rtlCol="0">
            <a:spAutoFit/>
          </a:bodyPr>
          <a:lstStyle/>
          <a:p>
            <a:r>
              <a:rPr lang="en-US" sz="1600" b="1">
                <a:solidFill>
                  <a:srgbClr val="7030A0"/>
                </a:solidFill>
                <a:latin typeface="CMU Serif" panose="02000603000000000000" charset="0"/>
                <a:cs typeface="CMU Serif" panose="02000603000000000000" charset="0"/>
              </a:rPr>
              <a:t>CTRL 5-6</a:t>
            </a:r>
          </a:p>
        </p:txBody>
      </p:sp>
      <p:cxnSp>
        <p:nvCxnSpPr>
          <p:cNvPr id="25" name="Straight Connector 36">
            <a:extLst>
              <a:ext uri="{FF2B5EF4-FFF2-40B4-BE49-F238E27FC236}">
                <a16:creationId xmlns:a16="http://schemas.microsoft.com/office/drawing/2014/main" id="{DDD13684-B6CF-E786-D67E-2967D369CC98}"/>
              </a:ext>
            </a:extLst>
          </p:cNvPr>
          <p:cNvCxnSpPr>
            <a:cxnSpLocks/>
          </p:cNvCxnSpPr>
          <p:nvPr/>
        </p:nvCxnSpPr>
        <p:spPr>
          <a:xfrm flipV="1">
            <a:off x="6735183" y="3096164"/>
            <a:ext cx="1322705" cy="1016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37">
            <a:extLst>
              <a:ext uri="{FF2B5EF4-FFF2-40B4-BE49-F238E27FC236}">
                <a16:creationId xmlns:a16="http://schemas.microsoft.com/office/drawing/2014/main" id="{E771D5CA-7967-742A-9BE0-0890CBAC52ED}"/>
              </a:ext>
            </a:extLst>
          </p:cNvPr>
          <p:cNvCxnSpPr>
            <a:cxnSpLocks/>
          </p:cNvCxnSpPr>
          <p:nvPr/>
        </p:nvCxnSpPr>
        <p:spPr>
          <a:xfrm>
            <a:off x="6785983" y="4698269"/>
            <a:ext cx="931545" cy="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38">
            <a:extLst>
              <a:ext uri="{FF2B5EF4-FFF2-40B4-BE49-F238E27FC236}">
                <a16:creationId xmlns:a16="http://schemas.microsoft.com/office/drawing/2014/main" id="{A5898FBF-3FCF-1C4F-4478-9180F92D0514}"/>
              </a:ext>
            </a:extLst>
          </p:cNvPr>
          <p:cNvCxnSpPr>
            <a:cxnSpLocks/>
          </p:cNvCxnSpPr>
          <p:nvPr/>
        </p:nvCxnSpPr>
        <p:spPr>
          <a:xfrm>
            <a:off x="6785983" y="6006369"/>
            <a:ext cx="931545" cy="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39">
            <a:extLst>
              <a:ext uri="{FF2B5EF4-FFF2-40B4-BE49-F238E27FC236}">
                <a16:creationId xmlns:a16="http://schemas.microsoft.com/office/drawing/2014/main" id="{8E5D8CEB-1B6F-17E0-8F91-D3E1F62BD452}"/>
              </a:ext>
            </a:extLst>
          </p:cNvPr>
          <p:cNvCxnSpPr>
            <a:cxnSpLocks/>
          </p:cNvCxnSpPr>
          <p:nvPr/>
        </p:nvCxnSpPr>
        <p:spPr>
          <a:xfrm flipV="1">
            <a:off x="8047728" y="3096164"/>
            <a:ext cx="0" cy="208534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Rectangles 40">
            <a:extLst>
              <a:ext uri="{FF2B5EF4-FFF2-40B4-BE49-F238E27FC236}">
                <a16:creationId xmlns:a16="http://schemas.microsoft.com/office/drawing/2014/main" id="{F98CF0B2-44CE-140E-8526-D5326E89EF7A}"/>
              </a:ext>
            </a:extLst>
          </p:cNvPr>
          <p:cNvSpPr/>
          <p:nvPr/>
        </p:nvSpPr>
        <p:spPr>
          <a:xfrm>
            <a:off x="8734163" y="4953539"/>
            <a:ext cx="370205" cy="1259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41">
            <a:extLst>
              <a:ext uri="{FF2B5EF4-FFF2-40B4-BE49-F238E27FC236}">
                <a16:creationId xmlns:a16="http://schemas.microsoft.com/office/drawing/2014/main" id="{93A096AE-DFDB-1783-88C1-DBE988D105E5}"/>
              </a:ext>
            </a:extLst>
          </p:cNvPr>
          <p:cNvCxnSpPr>
            <a:cxnSpLocks/>
          </p:cNvCxnSpPr>
          <p:nvPr/>
        </p:nvCxnSpPr>
        <p:spPr>
          <a:xfrm flipH="1" flipV="1">
            <a:off x="7695938" y="4683664"/>
            <a:ext cx="12700" cy="89916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42">
            <a:extLst>
              <a:ext uri="{FF2B5EF4-FFF2-40B4-BE49-F238E27FC236}">
                <a16:creationId xmlns:a16="http://schemas.microsoft.com/office/drawing/2014/main" id="{5D569699-FB5D-D36B-1543-0FE718209B7B}"/>
              </a:ext>
            </a:extLst>
          </p:cNvPr>
          <p:cNvCxnSpPr>
            <a:cxnSpLocks/>
          </p:cNvCxnSpPr>
          <p:nvPr/>
        </p:nvCxnSpPr>
        <p:spPr>
          <a:xfrm flipH="1">
            <a:off x="7687048" y="5857779"/>
            <a:ext cx="1905" cy="15875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43">
            <a:extLst>
              <a:ext uri="{FF2B5EF4-FFF2-40B4-BE49-F238E27FC236}">
                <a16:creationId xmlns:a16="http://schemas.microsoft.com/office/drawing/2014/main" id="{47D2766F-1ABE-1CEB-DB1C-C1E01EE6B992}"/>
              </a:ext>
            </a:extLst>
          </p:cNvPr>
          <p:cNvCxnSpPr>
            <a:cxnSpLocks/>
          </p:cNvCxnSpPr>
          <p:nvPr/>
        </p:nvCxnSpPr>
        <p:spPr>
          <a:xfrm flipV="1">
            <a:off x="8037568" y="5159914"/>
            <a:ext cx="1131570" cy="762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44">
            <a:extLst>
              <a:ext uri="{FF2B5EF4-FFF2-40B4-BE49-F238E27FC236}">
                <a16:creationId xmlns:a16="http://schemas.microsoft.com/office/drawing/2014/main" id="{39C32551-D070-5F5A-59DB-A186505C4554}"/>
              </a:ext>
            </a:extLst>
          </p:cNvPr>
          <p:cNvCxnSpPr>
            <a:cxnSpLocks/>
          </p:cNvCxnSpPr>
          <p:nvPr/>
        </p:nvCxnSpPr>
        <p:spPr>
          <a:xfrm>
            <a:off x="7687048" y="5559329"/>
            <a:ext cx="1482090" cy="13335"/>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45">
            <a:extLst>
              <a:ext uri="{FF2B5EF4-FFF2-40B4-BE49-F238E27FC236}">
                <a16:creationId xmlns:a16="http://schemas.microsoft.com/office/drawing/2014/main" id="{B4305BA1-5148-10E3-E7BA-B9EC6B8DEA67}"/>
              </a:ext>
            </a:extLst>
          </p:cNvPr>
          <p:cNvCxnSpPr>
            <a:cxnSpLocks/>
          </p:cNvCxnSpPr>
          <p:nvPr/>
        </p:nvCxnSpPr>
        <p:spPr>
          <a:xfrm>
            <a:off x="7687048" y="5876829"/>
            <a:ext cx="1492885" cy="254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sp>
        <p:nvSpPr>
          <p:cNvPr id="36" name="Text Box 48">
            <a:extLst>
              <a:ext uri="{FF2B5EF4-FFF2-40B4-BE49-F238E27FC236}">
                <a16:creationId xmlns:a16="http://schemas.microsoft.com/office/drawing/2014/main" id="{333F6F3D-7295-221F-C021-84412B3BD34B}"/>
              </a:ext>
            </a:extLst>
          </p:cNvPr>
          <p:cNvSpPr txBox="1"/>
          <p:nvPr/>
        </p:nvSpPr>
        <p:spPr>
          <a:xfrm>
            <a:off x="379749" y="1532824"/>
            <a:ext cx="3104869" cy="523220"/>
          </a:xfrm>
          <a:prstGeom prst="rect">
            <a:avLst/>
          </a:prstGeom>
          <a:solidFill>
            <a:schemeClr val="accent4">
              <a:lumMod val="20000"/>
              <a:lumOff val="80000"/>
            </a:schemeClr>
          </a:solidFill>
          <a:ln w="12700" cmpd="sng">
            <a:noFill/>
            <a:prstDash val="solid"/>
          </a:ln>
          <a:effectLst>
            <a:glow rad="25400">
              <a:schemeClr val="accent1">
                <a:alpha val="40000"/>
              </a:schemeClr>
            </a:glow>
          </a:effectLst>
        </p:spPr>
        <p:txBody>
          <a:bodyPr wrap="square" rtlCol="0">
            <a:spAutoFit/>
          </a:bodyPr>
          <a:lstStyle/>
          <a:p>
            <a:r>
              <a:rPr lang="en-US" sz="1400" dirty="0"/>
              <a:t>	 </a:t>
            </a:r>
            <a:r>
              <a:rPr lang="en-US" sz="1400" dirty="0">
                <a:latin typeface="CMU Serif" panose="02000603000000000000" charset="0"/>
                <a:cs typeface="CMU Serif" panose="02000603000000000000" charset="0"/>
              </a:rPr>
              <a:t>ABACUS digital outputs</a:t>
            </a:r>
          </a:p>
          <a:p>
            <a:r>
              <a:rPr lang="en-US" sz="1400" dirty="0">
                <a:latin typeface="CMU Serif" panose="02000603000000000000" charset="0"/>
                <a:cs typeface="CMU Serif" panose="02000603000000000000" charset="0"/>
              </a:rPr>
              <a:t>	 Digital control signals</a:t>
            </a:r>
          </a:p>
        </p:txBody>
      </p:sp>
      <p:cxnSp>
        <p:nvCxnSpPr>
          <p:cNvPr id="37" name="Straight Arrow Connector 49">
            <a:extLst>
              <a:ext uri="{FF2B5EF4-FFF2-40B4-BE49-F238E27FC236}">
                <a16:creationId xmlns:a16="http://schemas.microsoft.com/office/drawing/2014/main" id="{BEE9E718-584E-63C1-C5DE-91A63309C235}"/>
              </a:ext>
            </a:extLst>
          </p:cNvPr>
          <p:cNvCxnSpPr>
            <a:cxnSpLocks/>
          </p:cNvCxnSpPr>
          <p:nvPr/>
        </p:nvCxnSpPr>
        <p:spPr>
          <a:xfrm>
            <a:off x="913062" y="1691862"/>
            <a:ext cx="350119"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50">
            <a:extLst>
              <a:ext uri="{FF2B5EF4-FFF2-40B4-BE49-F238E27FC236}">
                <a16:creationId xmlns:a16="http://schemas.microsoft.com/office/drawing/2014/main" id="{1AD53306-C40A-8368-1D54-5739690697AB}"/>
              </a:ext>
            </a:extLst>
          </p:cNvPr>
          <p:cNvCxnSpPr>
            <a:cxnSpLocks/>
          </p:cNvCxnSpPr>
          <p:nvPr/>
        </p:nvCxnSpPr>
        <p:spPr>
          <a:xfrm>
            <a:off x="913062" y="1927619"/>
            <a:ext cx="350119" cy="0"/>
          </a:xfrm>
          <a:prstGeom prst="straightConnector1">
            <a:avLst/>
          </a:prstGeom>
          <a:ln w="4445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9" name="Text Box 51">
            <a:extLst>
              <a:ext uri="{FF2B5EF4-FFF2-40B4-BE49-F238E27FC236}">
                <a16:creationId xmlns:a16="http://schemas.microsoft.com/office/drawing/2014/main" id="{93D9987F-43B2-6A4B-19F4-F2BE25704326}"/>
              </a:ext>
            </a:extLst>
          </p:cNvPr>
          <p:cNvSpPr txBox="1"/>
          <p:nvPr/>
        </p:nvSpPr>
        <p:spPr>
          <a:xfrm>
            <a:off x="4821241" y="6411575"/>
            <a:ext cx="2352294" cy="368300"/>
          </a:xfrm>
          <a:prstGeom prst="rect">
            <a:avLst/>
          </a:prstGeom>
          <a:noFill/>
        </p:spPr>
        <p:txBody>
          <a:bodyPr wrap="square" rtlCol="0">
            <a:spAutoFit/>
          </a:bodyPr>
          <a:lstStyle/>
          <a:p>
            <a:r>
              <a:rPr lang="en-US" b="1" dirty="0" err="1">
                <a:solidFill>
                  <a:srgbClr val="00B050"/>
                </a:solidFill>
                <a:latin typeface="CMU Serif" panose="02000603000000000000" charset="0"/>
                <a:cs typeface="CMU Serif" panose="02000603000000000000" charset="0"/>
              </a:rPr>
              <a:t>Kintex</a:t>
            </a:r>
            <a:r>
              <a:rPr lang="en-US" b="1" dirty="0">
                <a:solidFill>
                  <a:srgbClr val="00B050"/>
                </a:solidFill>
                <a:latin typeface="CMU Serif" panose="02000603000000000000" charset="0"/>
                <a:cs typeface="CMU Serif" panose="02000603000000000000" charset="0"/>
              </a:rPr>
              <a:t> 7 KC705 FPGA</a:t>
            </a:r>
          </a:p>
        </p:txBody>
      </p:sp>
      <p:pic>
        <p:nvPicPr>
          <p:cNvPr id="42" name="Picture 4" descr="esaabacus">
            <a:extLst>
              <a:ext uri="{FF2B5EF4-FFF2-40B4-BE49-F238E27FC236}">
                <a16:creationId xmlns:a16="http://schemas.microsoft.com/office/drawing/2014/main" id="{53C9A57B-014C-D027-BE65-291630B05261}"/>
              </a:ext>
            </a:extLst>
          </p:cNvPr>
          <p:cNvPicPr>
            <a:picLocks noChangeAspect="1"/>
          </p:cNvPicPr>
          <p:nvPr/>
        </p:nvPicPr>
        <p:blipFill>
          <a:blip r:embed="rId5"/>
          <a:stretch>
            <a:fillRect/>
          </a:stretch>
        </p:blipFill>
        <p:spPr>
          <a:xfrm rot="16200000">
            <a:off x="-409221" y="2914872"/>
            <a:ext cx="4542155" cy="2834640"/>
          </a:xfrm>
          <a:prstGeom prst="rect">
            <a:avLst/>
          </a:prstGeom>
        </p:spPr>
      </p:pic>
      <p:sp>
        <p:nvSpPr>
          <p:cNvPr id="43" name="Slide Number Placeholder 6">
            <a:extLst>
              <a:ext uri="{FF2B5EF4-FFF2-40B4-BE49-F238E27FC236}">
                <a16:creationId xmlns:a16="http://schemas.microsoft.com/office/drawing/2014/main" id="{625158EE-9A95-ED48-C7C4-5C4945518D77}"/>
              </a:ext>
            </a:extLst>
          </p:cNvPr>
          <p:cNvSpPr>
            <a:spLocks noGrp="1"/>
          </p:cNvSpPr>
          <p:nvPr>
            <p:ph type="sldNum" sz="quarter" idx="12"/>
          </p:nvPr>
        </p:nvSpPr>
        <p:spPr>
          <a:xfrm>
            <a:off x="8610600" y="6356350"/>
            <a:ext cx="2743200" cy="365125"/>
          </a:xfrm>
        </p:spPr>
        <p:txBody>
          <a:bodyPr/>
          <a:lstStyle/>
          <a:p>
            <a:r>
              <a:rPr lang="en-US" altLang="zh-CN"/>
              <a:t>7</a:t>
            </a:r>
            <a:r>
              <a:rPr lang="en-US" altLang="zh-CN">
                <a:sym typeface="+mn-ea"/>
              </a:rPr>
              <a:t>/25</a:t>
            </a:r>
            <a:endParaRPr lang="en-US" altLang="zh-CN"/>
          </a:p>
        </p:txBody>
      </p:sp>
      <p:pic>
        <p:nvPicPr>
          <p:cNvPr id="66" name="Picture 26">
            <a:extLst>
              <a:ext uri="{FF2B5EF4-FFF2-40B4-BE49-F238E27FC236}">
                <a16:creationId xmlns:a16="http://schemas.microsoft.com/office/drawing/2014/main" id="{9F3E8DCC-9BF2-AE3D-E26C-FAB0FADA9E59}"/>
              </a:ext>
            </a:extLst>
          </p:cNvPr>
          <p:cNvPicPr>
            <a:picLocks noChangeAspect="1"/>
          </p:cNvPicPr>
          <p:nvPr/>
        </p:nvPicPr>
        <p:blipFill>
          <a:blip r:embed="rId6"/>
          <a:stretch>
            <a:fillRect/>
          </a:stretch>
        </p:blipFill>
        <p:spPr>
          <a:xfrm>
            <a:off x="7474721" y="497373"/>
            <a:ext cx="2346661" cy="1705614"/>
          </a:xfrm>
          <a:prstGeom prst="rect">
            <a:avLst/>
          </a:prstGeom>
        </p:spPr>
      </p:pic>
      <p:pic>
        <p:nvPicPr>
          <p:cNvPr id="67" name="Picture 3" descr="picoTDC">
            <a:extLst>
              <a:ext uri="{FF2B5EF4-FFF2-40B4-BE49-F238E27FC236}">
                <a16:creationId xmlns:a16="http://schemas.microsoft.com/office/drawing/2014/main" id="{7B5980DE-4E53-04CC-34DA-7593F747F335}"/>
              </a:ext>
            </a:extLst>
          </p:cNvPr>
          <p:cNvPicPr>
            <a:picLocks noChangeAspect="1"/>
          </p:cNvPicPr>
          <p:nvPr/>
        </p:nvPicPr>
        <p:blipFill rotWithShape="1">
          <a:blip r:embed="rId7"/>
          <a:srcRect l="6382" t="9443" r="12345" b="10010"/>
          <a:stretch/>
        </p:blipFill>
        <p:spPr>
          <a:xfrm rot="5400000">
            <a:off x="5177847" y="67541"/>
            <a:ext cx="1332865" cy="2346661"/>
          </a:xfrm>
          <a:prstGeom prst="rect">
            <a:avLst/>
          </a:prstGeom>
        </p:spPr>
      </p:pic>
      <p:pic>
        <p:nvPicPr>
          <p:cNvPr id="69" name="Imagem 68">
            <a:extLst>
              <a:ext uri="{FF2B5EF4-FFF2-40B4-BE49-F238E27FC236}">
                <a16:creationId xmlns:a16="http://schemas.microsoft.com/office/drawing/2014/main" id="{783853CA-9B66-4949-DCAC-69516AA4EFB2}"/>
              </a:ext>
            </a:extLst>
          </p:cNvPr>
          <p:cNvPicPr>
            <a:picLocks noChangeAspect="1"/>
          </p:cNvPicPr>
          <p:nvPr/>
        </p:nvPicPr>
        <p:blipFill>
          <a:blip r:embed="rId8"/>
          <a:stretch>
            <a:fillRect/>
          </a:stretch>
        </p:blipFill>
        <p:spPr>
          <a:xfrm>
            <a:off x="10064189" y="320754"/>
            <a:ext cx="1834089" cy="1705614"/>
          </a:xfrm>
          <a:prstGeom prst="rect">
            <a:avLst/>
          </a:prstGeom>
        </p:spPr>
      </p:pic>
      <p:cxnSp>
        <p:nvCxnSpPr>
          <p:cNvPr id="72" name="Conector reto 71">
            <a:extLst>
              <a:ext uri="{FF2B5EF4-FFF2-40B4-BE49-F238E27FC236}">
                <a16:creationId xmlns:a16="http://schemas.microsoft.com/office/drawing/2014/main" id="{5E164946-A580-7433-A867-A7E6E4E4666E}"/>
              </a:ext>
            </a:extLst>
          </p:cNvPr>
          <p:cNvCxnSpPr>
            <a:cxnSpLocks/>
          </p:cNvCxnSpPr>
          <p:nvPr/>
        </p:nvCxnSpPr>
        <p:spPr>
          <a:xfrm>
            <a:off x="3412863" y="2555404"/>
            <a:ext cx="791060" cy="0"/>
          </a:xfrm>
          <a:prstGeom prst="line">
            <a:avLst/>
          </a:prstGeom>
          <a:ln w="3810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6" name="Text Box 51">
            <a:extLst>
              <a:ext uri="{FF2B5EF4-FFF2-40B4-BE49-F238E27FC236}">
                <a16:creationId xmlns:a16="http://schemas.microsoft.com/office/drawing/2014/main" id="{A5F13B8F-C24E-1FA1-8745-8F6920CD8103}"/>
              </a:ext>
            </a:extLst>
          </p:cNvPr>
          <p:cNvSpPr txBox="1"/>
          <p:nvPr/>
        </p:nvSpPr>
        <p:spPr>
          <a:xfrm>
            <a:off x="7717528" y="158789"/>
            <a:ext cx="1742300" cy="369332"/>
          </a:xfrm>
          <a:prstGeom prst="rect">
            <a:avLst/>
          </a:prstGeom>
          <a:noFill/>
        </p:spPr>
        <p:txBody>
          <a:bodyPr wrap="square" rtlCol="0">
            <a:spAutoFit/>
          </a:bodyPr>
          <a:lstStyle/>
          <a:p>
            <a:r>
              <a:rPr lang="en-US" b="1" dirty="0" err="1">
                <a:solidFill>
                  <a:srgbClr val="00B050"/>
                </a:solidFill>
                <a:latin typeface="CMU Serif" panose="02000603000000000000" charset="0"/>
                <a:cs typeface="CMU Serif" panose="02000603000000000000" charset="0"/>
              </a:rPr>
              <a:t>Kintex</a:t>
            </a:r>
            <a:r>
              <a:rPr lang="en-US" b="1" dirty="0">
                <a:solidFill>
                  <a:srgbClr val="00B050"/>
                </a:solidFill>
                <a:latin typeface="CMU Serif" panose="02000603000000000000" charset="0"/>
                <a:cs typeface="CMU Serif" panose="02000603000000000000" charset="0"/>
              </a:rPr>
              <a:t> 7  FPGA</a:t>
            </a:r>
          </a:p>
        </p:txBody>
      </p:sp>
      <p:sp>
        <p:nvSpPr>
          <p:cNvPr id="77" name="Text Box 51">
            <a:extLst>
              <a:ext uri="{FF2B5EF4-FFF2-40B4-BE49-F238E27FC236}">
                <a16:creationId xmlns:a16="http://schemas.microsoft.com/office/drawing/2014/main" id="{844A5630-2615-EAA2-9E1C-FB5E3DAD30AB}"/>
              </a:ext>
            </a:extLst>
          </p:cNvPr>
          <p:cNvSpPr txBox="1"/>
          <p:nvPr/>
        </p:nvSpPr>
        <p:spPr>
          <a:xfrm>
            <a:off x="5228656" y="150399"/>
            <a:ext cx="1742300" cy="369332"/>
          </a:xfrm>
          <a:prstGeom prst="rect">
            <a:avLst/>
          </a:prstGeom>
          <a:noFill/>
        </p:spPr>
        <p:txBody>
          <a:bodyPr wrap="square" rtlCol="0">
            <a:spAutoFit/>
          </a:bodyPr>
          <a:lstStyle/>
          <a:p>
            <a:r>
              <a:rPr lang="en-US" b="1" dirty="0">
                <a:solidFill>
                  <a:srgbClr val="00B050"/>
                </a:solidFill>
                <a:latin typeface="CMU Serif" panose="02000603000000000000" charset="0"/>
                <a:cs typeface="CMU Serif" panose="02000603000000000000" charset="0"/>
              </a:rPr>
              <a:t>CERN </a:t>
            </a:r>
            <a:r>
              <a:rPr lang="en-US" b="1" dirty="0" err="1">
                <a:solidFill>
                  <a:srgbClr val="00B050"/>
                </a:solidFill>
                <a:latin typeface="CMU Serif" panose="02000603000000000000" charset="0"/>
                <a:cs typeface="CMU Serif" panose="02000603000000000000" charset="0"/>
              </a:rPr>
              <a:t>PicoTDC</a:t>
            </a:r>
            <a:endParaRPr lang="en-US" b="1" dirty="0">
              <a:solidFill>
                <a:srgbClr val="00B050"/>
              </a:solidFill>
              <a:latin typeface="CMU Serif" panose="02000603000000000000" charset="0"/>
              <a:cs typeface="CMU Serif" panose="02000603000000000000" charset="0"/>
            </a:endParaRPr>
          </a:p>
        </p:txBody>
      </p:sp>
      <p:sp>
        <p:nvSpPr>
          <p:cNvPr id="78" name="Text Box 51">
            <a:extLst>
              <a:ext uri="{FF2B5EF4-FFF2-40B4-BE49-F238E27FC236}">
                <a16:creationId xmlns:a16="http://schemas.microsoft.com/office/drawing/2014/main" id="{F4FFFF42-AC31-9549-3EE0-F236182BFB12}"/>
              </a:ext>
            </a:extLst>
          </p:cNvPr>
          <p:cNvSpPr txBox="1"/>
          <p:nvPr/>
        </p:nvSpPr>
        <p:spPr>
          <a:xfrm>
            <a:off x="10228883" y="136088"/>
            <a:ext cx="1742300" cy="369332"/>
          </a:xfrm>
          <a:prstGeom prst="rect">
            <a:avLst/>
          </a:prstGeom>
          <a:noFill/>
        </p:spPr>
        <p:txBody>
          <a:bodyPr wrap="square" rtlCol="0">
            <a:spAutoFit/>
          </a:bodyPr>
          <a:lstStyle/>
          <a:p>
            <a:r>
              <a:rPr lang="en-US" b="1" dirty="0">
                <a:solidFill>
                  <a:srgbClr val="00B050"/>
                </a:solidFill>
                <a:latin typeface="CMU Serif" panose="02000603000000000000" charset="0"/>
                <a:cs typeface="CMU Serif" panose="02000603000000000000" charset="0"/>
              </a:rPr>
              <a:t>Acquisition PC</a:t>
            </a:r>
          </a:p>
        </p:txBody>
      </p:sp>
      <p:cxnSp>
        <p:nvCxnSpPr>
          <p:cNvPr id="85" name="Conector de Seta Reta 84">
            <a:extLst>
              <a:ext uri="{FF2B5EF4-FFF2-40B4-BE49-F238E27FC236}">
                <a16:creationId xmlns:a16="http://schemas.microsoft.com/office/drawing/2014/main" id="{B72F4EB5-D6CA-DC7F-495D-8D709687D160}"/>
              </a:ext>
            </a:extLst>
          </p:cNvPr>
          <p:cNvCxnSpPr/>
          <p:nvPr/>
        </p:nvCxnSpPr>
        <p:spPr>
          <a:xfrm>
            <a:off x="7086523" y="1245386"/>
            <a:ext cx="330464" cy="0"/>
          </a:xfrm>
          <a:prstGeom prst="straightConnector1">
            <a:avLst/>
          </a:prstGeom>
          <a:ln w="28575">
            <a:solidFill>
              <a:srgbClr val="FF00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6" name="Conector de Seta Reta 85">
            <a:extLst>
              <a:ext uri="{FF2B5EF4-FFF2-40B4-BE49-F238E27FC236}">
                <a16:creationId xmlns:a16="http://schemas.microsoft.com/office/drawing/2014/main" id="{D805C4DF-CA26-A905-0392-14EA3CF6E591}"/>
              </a:ext>
            </a:extLst>
          </p:cNvPr>
          <p:cNvCxnSpPr/>
          <p:nvPr/>
        </p:nvCxnSpPr>
        <p:spPr>
          <a:xfrm>
            <a:off x="9868036" y="1225527"/>
            <a:ext cx="330464" cy="0"/>
          </a:xfrm>
          <a:prstGeom prst="straightConnector1">
            <a:avLst/>
          </a:prstGeom>
          <a:ln w="28575">
            <a:solidFill>
              <a:srgbClr val="FF00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6" name="Conector reto 95">
            <a:extLst>
              <a:ext uri="{FF2B5EF4-FFF2-40B4-BE49-F238E27FC236}">
                <a16:creationId xmlns:a16="http://schemas.microsoft.com/office/drawing/2014/main" id="{383A1B95-AC2A-BC10-1E84-54B07305A712}"/>
              </a:ext>
            </a:extLst>
          </p:cNvPr>
          <p:cNvCxnSpPr>
            <a:cxnSpLocks/>
          </p:cNvCxnSpPr>
          <p:nvPr/>
        </p:nvCxnSpPr>
        <p:spPr>
          <a:xfrm>
            <a:off x="3412863" y="3010603"/>
            <a:ext cx="791060" cy="0"/>
          </a:xfrm>
          <a:prstGeom prst="line">
            <a:avLst/>
          </a:prstGeom>
          <a:ln w="3810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Conector reto 96">
            <a:extLst>
              <a:ext uri="{FF2B5EF4-FFF2-40B4-BE49-F238E27FC236}">
                <a16:creationId xmlns:a16="http://schemas.microsoft.com/office/drawing/2014/main" id="{D3C977E3-07FF-3997-6BD2-751BD3DA4EF2}"/>
              </a:ext>
            </a:extLst>
          </p:cNvPr>
          <p:cNvCxnSpPr>
            <a:cxnSpLocks/>
          </p:cNvCxnSpPr>
          <p:nvPr/>
        </p:nvCxnSpPr>
        <p:spPr>
          <a:xfrm>
            <a:off x="3412863" y="4077239"/>
            <a:ext cx="791060" cy="0"/>
          </a:xfrm>
          <a:prstGeom prst="line">
            <a:avLst/>
          </a:prstGeom>
          <a:ln w="3810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8" name="Conector reto 97">
            <a:extLst>
              <a:ext uri="{FF2B5EF4-FFF2-40B4-BE49-F238E27FC236}">
                <a16:creationId xmlns:a16="http://schemas.microsoft.com/office/drawing/2014/main" id="{821E9BD6-F4F2-F6DD-99EA-5BFCE98F9981}"/>
              </a:ext>
            </a:extLst>
          </p:cNvPr>
          <p:cNvCxnSpPr>
            <a:cxnSpLocks/>
          </p:cNvCxnSpPr>
          <p:nvPr/>
        </p:nvCxnSpPr>
        <p:spPr>
          <a:xfrm>
            <a:off x="3412863" y="5484399"/>
            <a:ext cx="791060" cy="0"/>
          </a:xfrm>
          <a:prstGeom prst="line">
            <a:avLst/>
          </a:prstGeom>
          <a:ln w="3810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9" name="Conector reto 98">
            <a:extLst>
              <a:ext uri="{FF2B5EF4-FFF2-40B4-BE49-F238E27FC236}">
                <a16:creationId xmlns:a16="http://schemas.microsoft.com/office/drawing/2014/main" id="{15B56166-AC65-79B8-DD6E-94E1FD575DB4}"/>
              </a:ext>
            </a:extLst>
          </p:cNvPr>
          <p:cNvCxnSpPr>
            <a:cxnSpLocks/>
          </p:cNvCxnSpPr>
          <p:nvPr/>
        </p:nvCxnSpPr>
        <p:spPr>
          <a:xfrm>
            <a:off x="3392206" y="5914929"/>
            <a:ext cx="791060" cy="0"/>
          </a:xfrm>
          <a:prstGeom prst="line">
            <a:avLst/>
          </a:prstGeom>
          <a:ln w="3810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0" name="Conector reto 99">
            <a:extLst>
              <a:ext uri="{FF2B5EF4-FFF2-40B4-BE49-F238E27FC236}">
                <a16:creationId xmlns:a16="http://schemas.microsoft.com/office/drawing/2014/main" id="{C066D182-B7B7-9EE4-0A6B-57A7EAA8537F}"/>
              </a:ext>
            </a:extLst>
          </p:cNvPr>
          <p:cNvCxnSpPr>
            <a:cxnSpLocks/>
          </p:cNvCxnSpPr>
          <p:nvPr/>
        </p:nvCxnSpPr>
        <p:spPr>
          <a:xfrm>
            <a:off x="3394821" y="4438458"/>
            <a:ext cx="791060" cy="0"/>
          </a:xfrm>
          <a:prstGeom prst="line">
            <a:avLst/>
          </a:prstGeom>
          <a:ln w="3810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CaixaDeTexto 8">
            <a:extLst>
              <a:ext uri="{FF2B5EF4-FFF2-40B4-BE49-F238E27FC236}">
                <a16:creationId xmlns:a16="http://schemas.microsoft.com/office/drawing/2014/main" id="{C3936CB1-B047-3D9E-7B48-42215D213C28}"/>
              </a:ext>
            </a:extLst>
          </p:cNvPr>
          <p:cNvSpPr txBox="1"/>
          <p:nvPr/>
        </p:nvSpPr>
        <p:spPr>
          <a:xfrm>
            <a:off x="247422" y="287522"/>
            <a:ext cx="4158487" cy="584775"/>
          </a:xfrm>
          <a:prstGeom prst="rect">
            <a:avLst/>
          </a:prstGeom>
          <a:solidFill>
            <a:srgbClr val="5F5F5F"/>
          </a:solidFill>
        </p:spPr>
        <p:txBody>
          <a:bodyPr wrap="square" rtlCol="0">
            <a:spAutoFit/>
          </a:bodyPr>
          <a:lstStyle/>
          <a:p>
            <a:r>
              <a:rPr lang="it-IT" sz="3200" b="1" dirty="0" err="1">
                <a:solidFill>
                  <a:schemeClr val="bg1"/>
                </a:solidFill>
                <a:effectLst>
                  <a:outerShdw blurRad="38100" dist="38100" dir="2700000" algn="tl">
                    <a:srgbClr val="000000">
                      <a:alpha val="43137"/>
                    </a:srgbClr>
                  </a:outerShdw>
                </a:effectLst>
              </a:rPr>
              <a:t>picoTDC</a:t>
            </a:r>
            <a:r>
              <a:rPr lang="it-IT" sz="3200" b="1" dirty="0">
                <a:solidFill>
                  <a:schemeClr val="bg1"/>
                </a:solidFill>
                <a:effectLst>
                  <a:outerShdw blurRad="38100" dist="38100" dir="2700000" algn="tl">
                    <a:srgbClr val="000000">
                      <a:alpha val="43137"/>
                    </a:srgbClr>
                  </a:outerShdw>
                </a:effectLst>
              </a:rPr>
              <a:t> </a:t>
            </a:r>
            <a:r>
              <a:rPr lang="it-IT" sz="3200" b="1" dirty="0" err="1">
                <a:solidFill>
                  <a:schemeClr val="bg1"/>
                </a:solidFill>
                <a:effectLst>
                  <a:outerShdw blurRad="38100" dist="38100" dir="2700000" algn="tl">
                    <a:srgbClr val="000000">
                      <a:alpha val="43137"/>
                    </a:srgbClr>
                  </a:outerShdw>
                </a:effectLst>
              </a:rPr>
              <a:t>integration</a:t>
            </a:r>
            <a:endParaRPr lang="en-US" sz="3200" b="1" dirty="0">
              <a:solidFill>
                <a:schemeClr val="bg1"/>
              </a:solidFill>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07FFF3EF-2B6D-BCB5-9CF8-2FACE686D4A8}"/>
              </a:ext>
            </a:extLst>
          </p:cNvPr>
          <p:cNvSpPr txBox="1"/>
          <p:nvPr/>
        </p:nvSpPr>
        <p:spPr>
          <a:xfrm>
            <a:off x="8451669" y="2338251"/>
            <a:ext cx="1344214" cy="369332"/>
          </a:xfrm>
          <a:prstGeom prst="rect">
            <a:avLst/>
          </a:prstGeom>
          <a:noFill/>
        </p:spPr>
        <p:txBody>
          <a:bodyPr wrap="none" rtlCol="0">
            <a:spAutoFit/>
          </a:bodyPr>
          <a:lstStyle/>
          <a:p>
            <a:r>
              <a:rPr lang="it-IT" dirty="0"/>
              <a:t>F. </a:t>
            </a:r>
            <a:r>
              <a:rPr lang="it-IT" dirty="0" err="1"/>
              <a:t>Pennazio</a:t>
            </a:r>
            <a:r>
              <a:rPr lang="it-IT" dirty="0"/>
              <a:t> </a:t>
            </a:r>
          </a:p>
        </p:txBody>
      </p:sp>
    </p:spTree>
    <p:extLst>
      <p:ext uri="{BB962C8B-B14F-4D97-AF65-F5344CB8AC3E}">
        <p14:creationId xmlns:p14="http://schemas.microsoft.com/office/powerpoint/2010/main" val="146788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4">
            <a:extLst>
              <a:ext uri="{FF2B5EF4-FFF2-40B4-BE49-F238E27FC236}">
                <a16:creationId xmlns:a16="http://schemas.microsoft.com/office/drawing/2014/main" id="{44FB2D1E-5D72-9887-2C03-FD4FD7F3DB23}"/>
              </a:ext>
            </a:extLst>
          </p:cNvPr>
          <p:cNvSpPr txBox="1">
            <a:spLocks/>
          </p:cNvSpPr>
          <p:nvPr/>
        </p:nvSpPr>
        <p:spPr>
          <a:xfrm>
            <a:off x="176826" y="176305"/>
            <a:ext cx="11838347" cy="907595"/>
          </a:xfrm>
          <a:prstGeom prst="rect">
            <a:avLst/>
          </a:prstGeom>
          <a:solidFill>
            <a:srgbClr val="5F5F5F"/>
          </a:solidFill>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dirty="0">
                <a:solidFill>
                  <a:schemeClr val="bg1"/>
                </a:solidFill>
              </a:rPr>
              <a:t>Timing </a:t>
            </a:r>
            <a:r>
              <a:rPr lang="it-IT" sz="3600" b="1" dirty="0" err="1">
                <a:solidFill>
                  <a:schemeClr val="bg1"/>
                </a:solidFill>
              </a:rPr>
              <a:t>application</a:t>
            </a:r>
            <a:r>
              <a:rPr lang="it-IT" sz="3600" b="1" dirty="0">
                <a:solidFill>
                  <a:schemeClr val="bg1"/>
                </a:solidFill>
              </a:rPr>
              <a:t> (ii): </a:t>
            </a:r>
            <a:r>
              <a:rPr lang="it-IT" sz="3600" b="1" dirty="0" err="1">
                <a:solidFill>
                  <a:schemeClr val="bg1"/>
                </a:solidFill>
              </a:rPr>
              <a:t>beam</a:t>
            </a:r>
            <a:r>
              <a:rPr lang="it-IT" sz="3600" b="1" dirty="0">
                <a:solidFill>
                  <a:schemeClr val="bg1"/>
                </a:solidFill>
              </a:rPr>
              <a:t> time </a:t>
            </a:r>
            <a:r>
              <a:rPr lang="it-IT" sz="3600" b="1" dirty="0" err="1">
                <a:solidFill>
                  <a:schemeClr val="bg1"/>
                </a:solidFill>
              </a:rPr>
              <a:t>microstructure</a:t>
            </a:r>
            <a:r>
              <a:rPr lang="it-IT" sz="3600" b="1" dirty="0">
                <a:solidFill>
                  <a:schemeClr val="bg1"/>
                </a:solidFill>
              </a:rPr>
              <a:t> with </a:t>
            </a:r>
            <a:r>
              <a:rPr lang="it-IT" sz="3600" b="1" dirty="0" err="1">
                <a:solidFill>
                  <a:schemeClr val="bg1"/>
                </a:solidFill>
              </a:rPr>
              <a:t>picoTDC</a:t>
            </a:r>
            <a:r>
              <a:rPr lang="it-IT" sz="3600" b="1" dirty="0">
                <a:solidFill>
                  <a:schemeClr val="bg1"/>
                </a:solidFill>
              </a:rPr>
              <a:t> </a:t>
            </a:r>
          </a:p>
        </p:txBody>
      </p:sp>
      <p:sp>
        <p:nvSpPr>
          <p:cNvPr id="4" name="Rectangles 11">
            <a:extLst>
              <a:ext uri="{FF2B5EF4-FFF2-40B4-BE49-F238E27FC236}">
                <a16:creationId xmlns:a16="http://schemas.microsoft.com/office/drawing/2014/main" id="{44D59116-AF14-29BD-0064-63A43F8DB887}"/>
              </a:ext>
            </a:extLst>
          </p:cNvPr>
          <p:cNvSpPr/>
          <p:nvPr/>
        </p:nvSpPr>
        <p:spPr>
          <a:xfrm>
            <a:off x="9244816" y="2305413"/>
            <a:ext cx="1626870" cy="37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ime_difference_ch0.pdf">
            <a:extLst>
              <a:ext uri="{FF2B5EF4-FFF2-40B4-BE49-F238E27FC236}">
                <a16:creationId xmlns:a16="http://schemas.microsoft.com/office/drawing/2014/main" id="{D3E41880-BA48-29E8-9100-88E638B57F59}"/>
              </a:ext>
            </a:extLst>
          </p:cNvPr>
          <p:cNvPicPr>
            <a:picLocks noChangeAspect="1"/>
          </p:cNvPicPr>
          <p:nvPr/>
        </p:nvPicPr>
        <p:blipFill>
          <a:blip r:embed="rId3"/>
          <a:stretch>
            <a:fillRect/>
          </a:stretch>
        </p:blipFill>
        <p:spPr>
          <a:xfrm>
            <a:off x="114151" y="2038713"/>
            <a:ext cx="6615430" cy="4466590"/>
          </a:xfrm>
          <a:prstGeom prst="rect">
            <a:avLst/>
          </a:prstGeom>
        </p:spPr>
      </p:pic>
      <p:cxnSp>
        <p:nvCxnSpPr>
          <p:cNvPr id="6" name="Straight Connector 2">
            <a:extLst>
              <a:ext uri="{FF2B5EF4-FFF2-40B4-BE49-F238E27FC236}">
                <a16:creationId xmlns:a16="http://schemas.microsoft.com/office/drawing/2014/main" id="{9BC5F3BA-3BE5-19DD-0A28-7FE504281B19}"/>
              </a:ext>
            </a:extLst>
          </p:cNvPr>
          <p:cNvCxnSpPr/>
          <p:nvPr/>
        </p:nvCxnSpPr>
        <p:spPr>
          <a:xfrm>
            <a:off x="2278866" y="5049248"/>
            <a:ext cx="8255" cy="1151890"/>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3">
            <a:extLst>
              <a:ext uri="{FF2B5EF4-FFF2-40B4-BE49-F238E27FC236}">
                <a16:creationId xmlns:a16="http://schemas.microsoft.com/office/drawing/2014/main" id="{35FD399B-15B2-0435-C9CA-4A9E6E2922EE}"/>
              </a:ext>
            </a:extLst>
          </p:cNvPr>
          <p:cNvCxnSpPr/>
          <p:nvPr/>
        </p:nvCxnSpPr>
        <p:spPr>
          <a:xfrm flipH="1">
            <a:off x="2638911" y="5146403"/>
            <a:ext cx="5715" cy="1042035"/>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sp>
        <p:nvSpPr>
          <p:cNvPr id="8" name="Text Box 10">
            <a:extLst>
              <a:ext uri="{FF2B5EF4-FFF2-40B4-BE49-F238E27FC236}">
                <a16:creationId xmlns:a16="http://schemas.microsoft.com/office/drawing/2014/main" id="{0D6DEFDD-B667-73F9-87B0-537FE08CDC2E}"/>
              </a:ext>
            </a:extLst>
          </p:cNvPr>
          <p:cNvSpPr txBox="1"/>
          <p:nvPr/>
        </p:nvSpPr>
        <p:spPr>
          <a:xfrm>
            <a:off x="2064849" y="6116777"/>
            <a:ext cx="1074420" cy="460375"/>
          </a:xfrm>
          <a:prstGeom prst="rect">
            <a:avLst/>
          </a:prstGeom>
          <a:noFill/>
        </p:spPr>
        <p:txBody>
          <a:bodyPr wrap="square" rtlCol="0">
            <a:spAutoFit/>
          </a:bodyPr>
          <a:lstStyle/>
          <a:p>
            <a:r>
              <a:rPr lang="en-US" sz="2400">
                <a:solidFill>
                  <a:srgbClr val="FF0000"/>
                </a:solidFill>
                <a:latin typeface="Latin Modern Math" panose="02000503000000000000" charset="0"/>
                <a:cs typeface="Latin Modern Math" panose="02000503000000000000" charset="0"/>
              </a:rPr>
              <a:t>362 ns</a:t>
            </a:r>
          </a:p>
        </p:txBody>
      </p:sp>
      <p:pic>
        <p:nvPicPr>
          <p:cNvPr id="9" name="Picture 13" descr="time_difference_ch0_min_energy.pdf">
            <a:extLst>
              <a:ext uri="{FF2B5EF4-FFF2-40B4-BE49-F238E27FC236}">
                <a16:creationId xmlns:a16="http://schemas.microsoft.com/office/drawing/2014/main" id="{2909D5A2-FF30-B746-1EAB-0F6743753799}"/>
              </a:ext>
            </a:extLst>
          </p:cNvPr>
          <p:cNvPicPr>
            <a:picLocks noChangeAspect="1"/>
          </p:cNvPicPr>
          <p:nvPr/>
        </p:nvPicPr>
        <p:blipFill rotWithShape="1">
          <a:blip r:embed="rId4"/>
          <a:srcRect r="6967"/>
          <a:stretch/>
        </p:blipFill>
        <p:spPr>
          <a:xfrm>
            <a:off x="6012666" y="2077448"/>
            <a:ext cx="6179334" cy="4485005"/>
          </a:xfrm>
          <a:prstGeom prst="rect">
            <a:avLst/>
          </a:prstGeom>
        </p:spPr>
      </p:pic>
      <p:cxnSp>
        <p:nvCxnSpPr>
          <p:cNvPr id="10" name="Straight Connector 22">
            <a:extLst>
              <a:ext uri="{FF2B5EF4-FFF2-40B4-BE49-F238E27FC236}">
                <a16:creationId xmlns:a16="http://schemas.microsoft.com/office/drawing/2014/main" id="{7EE1C8C2-FC90-6C07-B6E7-E79A02D144CB}"/>
              </a:ext>
            </a:extLst>
          </p:cNvPr>
          <p:cNvCxnSpPr/>
          <p:nvPr/>
        </p:nvCxnSpPr>
        <p:spPr>
          <a:xfrm flipH="1">
            <a:off x="7861151" y="4726033"/>
            <a:ext cx="7620" cy="1555750"/>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23">
            <a:extLst>
              <a:ext uri="{FF2B5EF4-FFF2-40B4-BE49-F238E27FC236}">
                <a16:creationId xmlns:a16="http://schemas.microsoft.com/office/drawing/2014/main" id="{24571CF1-9D6C-21AA-D088-C762A36289DF}"/>
              </a:ext>
            </a:extLst>
          </p:cNvPr>
          <p:cNvCxnSpPr/>
          <p:nvPr/>
        </p:nvCxnSpPr>
        <p:spPr>
          <a:xfrm flipH="1">
            <a:off x="8439636" y="5092428"/>
            <a:ext cx="10795" cy="1195705"/>
          </a:xfrm>
          <a:prstGeom prst="line">
            <a:avLst/>
          </a:prstGeom>
          <a:ln w="19050">
            <a:solidFill>
              <a:srgbClr val="FF33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Arrow Connector 25">
            <a:extLst>
              <a:ext uri="{FF2B5EF4-FFF2-40B4-BE49-F238E27FC236}">
                <a16:creationId xmlns:a16="http://schemas.microsoft.com/office/drawing/2014/main" id="{68A13E15-76AE-0ACC-E42F-DA5AFD1FD43D}"/>
              </a:ext>
            </a:extLst>
          </p:cNvPr>
          <p:cNvCxnSpPr/>
          <p:nvPr/>
        </p:nvCxnSpPr>
        <p:spPr>
          <a:xfrm>
            <a:off x="7879566" y="6190978"/>
            <a:ext cx="549275" cy="0"/>
          </a:xfrm>
          <a:prstGeom prst="straightConnector1">
            <a:avLst/>
          </a:prstGeom>
          <a:ln>
            <a:solidFill>
              <a:srgbClr val="FF33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26">
            <a:extLst>
              <a:ext uri="{FF2B5EF4-FFF2-40B4-BE49-F238E27FC236}">
                <a16:creationId xmlns:a16="http://schemas.microsoft.com/office/drawing/2014/main" id="{EB60D6D4-D5BB-5025-3946-81A3D3D9E6F8}"/>
              </a:ext>
            </a:extLst>
          </p:cNvPr>
          <p:cNvCxnSpPr/>
          <p:nvPr/>
        </p:nvCxnSpPr>
        <p:spPr>
          <a:xfrm flipV="1">
            <a:off x="2287756" y="6093823"/>
            <a:ext cx="367665" cy="8255"/>
          </a:xfrm>
          <a:prstGeom prst="straightConnector1">
            <a:avLst/>
          </a:prstGeom>
          <a:ln>
            <a:solidFill>
              <a:srgbClr val="FF33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 Box 28">
            <a:extLst>
              <a:ext uri="{FF2B5EF4-FFF2-40B4-BE49-F238E27FC236}">
                <a16:creationId xmlns:a16="http://schemas.microsoft.com/office/drawing/2014/main" id="{74BC3488-0298-D7A2-4268-61B5C346E359}"/>
              </a:ext>
            </a:extLst>
          </p:cNvPr>
          <p:cNvSpPr txBox="1"/>
          <p:nvPr/>
        </p:nvSpPr>
        <p:spPr>
          <a:xfrm>
            <a:off x="1828016" y="2615293"/>
            <a:ext cx="3122930" cy="646331"/>
          </a:xfrm>
          <a:prstGeom prst="rect">
            <a:avLst/>
          </a:prstGeom>
          <a:solidFill>
            <a:schemeClr val="bg1"/>
          </a:solidFill>
          <a:ln w="22225">
            <a:solidFill>
              <a:srgbClr val="202020"/>
            </a:solidFill>
          </a:ln>
        </p:spPr>
        <p:txBody>
          <a:bodyPr wrap="square" rtlCol="0">
            <a:spAutoFit/>
          </a:bodyPr>
          <a:lstStyle/>
          <a:p>
            <a:r>
              <a:rPr lang="en-US"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Carbon ion energy = 398 MeV/u</a:t>
            </a:r>
          </a:p>
        </p:txBody>
      </p:sp>
      <p:sp>
        <p:nvSpPr>
          <p:cNvPr id="15" name="Text Box 29">
            <a:extLst>
              <a:ext uri="{FF2B5EF4-FFF2-40B4-BE49-F238E27FC236}">
                <a16:creationId xmlns:a16="http://schemas.microsoft.com/office/drawing/2014/main" id="{AFA23F57-7746-01AA-6861-AF68746BAA4C}"/>
              </a:ext>
            </a:extLst>
          </p:cNvPr>
          <p:cNvSpPr txBox="1"/>
          <p:nvPr/>
        </p:nvSpPr>
        <p:spPr>
          <a:xfrm>
            <a:off x="7685256" y="2645138"/>
            <a:ext cx="3122930" cy="646331"/>
          </a:xfrm>
          <a:prstGeom prst="rect">
            <a:avLst/>
          </a:prstGeom>
          <a:solidFill>
            <a:schemeClr val="bg1"/>
          </a:solidFill>
          <a:ln w="22225">
            <a:solidFill>
              <a:srgbClr val="202020"/>
            </a:solidFill>
          </a:ln>
        </p:spPr>
        <p:txBody>
          <a:bodyPr wrap="square" rtlCol="0">
            <a:spAutoFit/>
          </a:bodyPr>
          <a:lstStyle/>
          <a:p>
            <a:r>
              <a:rPr lang="en-US"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Carbon ion energy = 115 MeV/u</a:t>
            </a:r>
          </a:p>
        </p:txBody>
      </p:sp>
      <p:sp>
        <p:nvSpPr>
          <p:cNvPr id="16" name="Text Box 30">
            <a:extLst>
              <a:ext uri="{FF2B5EF4-FFF2-40B4-BE49-F238E27FC236}">
                <a16:creationId xmlns:a16="http://schemas.microsoft.com/office/drawing/2014/main" id="{3EABB8CD-2109-6F72-AADD-83370C8FC32E}"/>
              </a:ext>
            </a:extLst>
          </p:cNvPr>
          <p:cNvSpPr txBox="1"/>
          <p:nvPr/>
        </p:nvSpPr>
        <p:spPr>
          <a:xfrm>
            <a:off x="6537134" y="1116782"/>
            <a:ext cx="5415364" cy="707886"/>
          </a:xfrm>
          <a:prstGeom prst="rect">
            <a:avLst/>
          </a:prstGeom>
          <a:noFill/>
        </p:spPr>
        <p:txBody>
          <a:bodyPr wrap="square" rtlCol="0">
            <a:spAutoFit/>
          </a:bodyPr>
          <a:lstStyle/>
          <a:p>
            <a:r>
              <a:rPr lang="en-US" sz="2000" dirty="0">
                <a:effectLst/>
                <a:latin typeface="+mj-lt"/>
                <a:ea typeface="Times New Roman" panose="02020603050405020304" pitchFamily="18" charset="0"/>
              </a:rPr>
              <a:t>The bunch structure and the accelerator radiofrequency were observed for all the energies.</a:t>
            </a:r>
            <a:endParaRPr lang="en-US" sz="2000" dirty="0">
              <a:latin typeface="+mj-lt"/>
              <a:ea typeface="Calibri" panose="020F0502020204030204" pitchFamily="34" charset="0"/>
              <a:cs typeface="Calibri" panose="020F0502020204030204" pitchFamily="34" charset="0"/>
            </a:endParaRPr>
          </a:p>
        </p:txBody>
      </p:sp>
      <p:sp>
        <p:nvSpPr>
          <p:cNvPr id="17" name="CaixaDeTexto 7">
            <a:extLst>
              <a:ext uri="{FF2B5EF4-FFF2-40B4-BE49-F238E27FC236}">
                <a16:creationId xmlns:a16="http://schemas.microsoft.com/office/drawing/2014/main" id="{FDE7245B-4A99-D4CD-AF4E-AECB1EB7F3FD}"/>
              </a:ext>
            </a:extLst>
          </p:cNvPr>
          <p:cNvSpPr txBox="1"/>
          <p:nvPr/>
        </p:nvSpPr>
        <p:spPr>
          <a:xfrm>
            <a:off x="8724751" y="3234023"/>
            <a:ext cx="3071931" cy="523220"/>
          </a:xfrm>
          <a:prstGeom prst="rect">
            <a:avLst/>
          </a:prstGeom>
          <a:noFill/>
        </p:spPr>
        <p:txBody>
          <a:bodyPr wrap="none" rtlCol="0">
            <a:spAutoFit/>
          </a:bodyPr>
          <a:lstStyle/>
          <a:p>
            <a:r>
              <a:rPr lang="en-US" sz="2800" dirty="0">
                <a:solidFill>
                  <a:schemeClr val="accent2">
                    <a:lumMod val="60000"/>
                    <a:lumOff val="40000"/>
                  </a:schemeClr>
                </a:solidFill>
              </a:rPr>
              <a:t>Preliminary results</a:t>
            </a:r>
          </a:p>
        </p:txBody>
      </p:sp>
      <p:sp>
        <p:nvSpPr>
          <p:cNvPr id="18" name="CaixaDeTexto 8">
            <a:extLst>
              <a:ext uri="{FF2B5EF4-FFF2-40B4-BE49-F238E27FC236}">
                <a16:creationId xmlns:a16="http://schemas.microsoft.com/office/drawing/2014/main" id="{10B9AFDD-A9E8-BA45-CCF4-A9E3EBB64EB9}"/>
              </a:ext>
            </a:extLst>
          </p:cNvPr>
          <p:cNvSpPr txBox="1"/>
          <p:nvPr/>
        </p:nvSpPr>
        <p:spPr>
          <a:xfrm>
            <a:off x="2762052" y="3264808"/>
            <a:ext cx="3071931" cy="523220"/>
          </a:xfrm>
          <a:prstGeom prst="rect">
            <a:avLst/>
          </a:prstGeom>
          <a:noFill/>
        </p:spPr>
        <p:txBody>
          <a:bodyPr wrap="none" rtlCol="0">
            <a:spAutoFit/>
          </a:bodyPr>
          <a:lstStyle/>
          <a:p>
            <a:r>
              <a:rPr lang="en-US" sz="2800" dirty="0">
                <a:solidFill>
                  <a:schemeClr val="accent2">
                    <a:lumMod val="60000"/>
                    <a:lumOff val="40000"/>
                  </a:schemeClr>
                </a:solidFill>
              </a:rPr>
              <a:t>Preliminary results</a:t>
            </a:r>
          </a:p>
        </p:txBody>
      </p:sp>
      <p:sp>
        <p:nvSpPr>
          <p:cNvPr id="19" name="TextBox 6">
            <a:extLst>
              <a:ext uri="{FF2B5EF4-FFF2-40B4-BE49-F238E27FC236}">
                <a16:creationId xmlns:a16="http://schemas.microsoft.com/office/drawing/2014/main" id="{E3A819A3-7DA3-CF83-C98B-9508EE977930}"/>
              </a:ext>
            </a:extLst>
          </p:cNvPr>
          <p:cNvSpPr txBox="1"/>
          <p:nvPr/>
        </p:nvSpPr>
        <p:spPr>
          <a:xfrm>
            <a:off x="346779" y="1051018"/>
            <a:ext cx="7640420" cy="1200329"/>
          </a:xfrm>
          <a:prstGeom prst="rect">
            <a:avLst/>
          </a:prstGeom>
          <a:noFill/>
        </p:spPr>
        <p:txBody>
          <a:bodyPr wrap="square" rtlCol="0">
            <a:spAutoFit/>
          </a:bodyPr>
          <a:lstStyle/>
          <a:p>
            <a:r>
              <a:rPr lang="it-IT" sz="2400" b="1" dirty="0">
                <a:solidFill>
                  <a:srgbClr val="002060"/>
                </a:solidFill>
              </a:rPr>
              <a:t>Time difference between 2 c-ions</a:t>
            </a:r>
          </a:p>
          <a:p>
            <a:pPr marL="342900" indent="-342900">
              <a:buFont typeface="Arial" panose="020B0604020202020204" pitchFamily="34" charset="0"/>
              <a:buChar char="•"/>
            </a:pPr>
            <a:r>
              <a:rPr lang="it-IT" sz="2400" b="1" dirty="0">
                <a:solidFill>
                  <a:srgbClr val="002060"/>
                </a:solidFill>
              </a:rPr>
              <a:t>3 ps bin size </a:t>
            </a:r>
          </a:p>
          <a:p>
            <a:pPr marL="342900" indent="-342900">
              <a:buFont typeface="Arial" panose="020B0604020202020204" pitchFamily="34" charset="0"/>
              <a:buChar char="•"/>
            </a:pPr>
            <a:r>
              <a:rPr lang="it-IT" sz="2400" b="1" dirty="0">
                <a:solidFill>
                  <a:srgbClr val="002060"/>
                </a:solidFill>
              </a:rPr>
              <a:t>20 µs time window</a:t>
            </a:r>
            <a:endParaRPr lang="en-US" sz="2400" b="1" dirty="0">
              <a:solidFill>
                <a:srgbClr val="002060"/>
              </a:solidFill>
            </a:endParaRPr>
          </a:p>
        </p:txBody>
      </p:sp>
      <p:sp>
        <p:nvSpPr>
          <p:cNvPr id="3" name="Sottotitolo 2">
            <a:extLst>
              <a:ext uri="{FF2B5EF4-FFF2-40B4-BE49-F238E27FC236}">
                <a16:creationId xmlns:a16="http://schemas.microsoft.com/office/drawing/2014/main" id="{6C49D00E-735E-779C-3457-F059B4FCAE4D}"/>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20" name="Connettore diritto 19">
            <a:extLst>
              <a:ext uri="{FF2B5EF4-FFF2-40B4-BE49-F238E27FC236}">
                <a16:creationId xmlns:a16="http://schemas.microsoft.com/office/drawing/2014/main" id="{8E051DB8-94AF-73EF-34C2-99AFF4C837CE}"/>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1" name="Slide Number Placeholder 3">
            <a:extLst>
              <a:ext uri="{FF2B5EF4-FFF2-40B4-BE49-F238E27FC236}">
                <a16:creationId xmlns:a16="http://schemas.microsoft.com/office/drawing/2014/main" id="{2FFBB782-7F3F-79D3-36CA-9394693F7DE8}"/>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29</a:t>
            </a:fld>
            <a:endParaRPr lang="en-US" sz="2400"/>
          </a:p>
        </p:txBody>
      </p:sp>
    </p:spTree>
    <p:extLst>
      <p:ext uri="{BB962C8B-B14F-4D97-AF65-F5344CB8AC3E}">
        <p14:creationId xmlns:p14="http://schemas.microsoft.com/office/powerpoint/2010/main" val="2542159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2">
            <a:extLst>
              <a:ext uri="{FF2B5EF4-FFF2-40B4-BE49-F238E27FC236}">
                <a16:creationId xmlns:a16="http://schemas.microsoft.com/office/drawing/2014/main" id="{D211C33E-670C-DD91-3B03-A2D8A2A422DF}"/>
              </a:ext>
            </a:extLst>
          </p:cNvPr>
          <p:cNvPicPr>
            <a:picLocks noChangeAspect="1"/>
          </p:cNvPicPr>
          <p:nvPr/>
        </p:nvPicPr>
        <p:blipFill rotWithShape="1">
          <a:blip r:embed="rId3"/>
          <a:srcRect l="-912" t="6344" r="27114" b="11032"/>
          <a:stretch/>
        </p:blipFill>
        <p:spPr>
          <a:xfrm>
            <a:off x="7508178" y="3689958"/>
            <a:ext cx="1970625" cy="1523290"/>
          </a:xfrm>
          <a:prstGeom prst="rect">
            <a:avLst/>
          </a:prstGeom>
          <a:ln>
            <a:noFill/>
          </a:ln>
          <a:effectLst>
            <a:softEdge rad="112500"/>
          </a:effectLst>
        </p:spPr>
      </p:pic>
      <p:pic>
        <p:nvPicPr>
          <p:cNvPr id="7" name="Immagine 1">
            <a:extLst>
              <a:ext uri="{FF2B5EF4-FFF2-40B4-BE49-F238E27FC236}">
                <a16:creationId xmlns:a16="http://schemas.microsoft.com/office/drawing/2014/main" id="{D2EB0E73-EDF7-BB4F-2411-8FCFD30040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366" y="3419826"/>
            <a:ext cx="2026574" cy="17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a:extLst>
              <a:ext uri="{FF2B5EF4-FFF2-40B4-BE49-F238E27FC236}">
                <a16:creationId xmlns:a16="http://schemas.microsoft.com/office/drawing/2014/main" id="{6479F325-45FF-3096-EF83-20C5782EBA1A}"/>
              </a:ext>
            </a:extLst>
          </p:cNvPr>
          <p:cNvSpPr>
            <a:spLocks noGrp="1"/>
          </p:cNvSpPr>
          <p:nvPr>
            <p:ph type="title"/>
          </p:nvPr>
        </p:nvSpPr>
        <p:spPr>
          <a:xfrm>
            <a:off x="322565" y="224379"/>
            <a:ext cx="10359289" cy="859274"/>
          </a:xfrm>
          <a:solidFill>
            <a:schemeClr val="tx1">
              <a:lumMod val="75000"/>
              <a:lumOff val="25000"/>
            </a:schemeClr>
          </a:solidFill>
        </p:spPr>
        <p:txBody>
          <a:bodyPr>
            <a:normAutofit/>
          </a:bodyPr>
          <a:lstStyle/>
          <a:p>
            <a:r>
              <a:rPr lang="it-IT" b="1" dirty="0" err="1">
                <a:solidFill>
                  <a:schemeClr val="bg1"/>
                </a:solidFill>
                <a:effectLst>
                  <a:outerShdw blurRad="38100" dist="38100" dir="2700000" algn="tl">
                    <a:srgbClr val="000000">
                      <a:alpha val="43137"/>
                    </a:srgbClr>
                  </a:outerShdw>
                </a:effectLst>
              </a:rPr>
              <a:t>Introduction</a:t>
            </a:r>
            <a:endParaRPr lang="it-IT" sz="4800" b="1" dirty="0">
              <a:solidFill>
                <a:schemeClr val="bg1"/>
              </a:solidFill>
              <a:effectLst>
                <a:outerShdw blurRad="38100" dist="38100" dir="2700000" algn="tl">
                  <a:srgbClr val="000000">
                    <a:alpha val="43137"/>
                  </a:srgbClr>
                </a:outerShdw>
              </a:effectLst>
            </a:endParaRPr>
          </a:p>
        </p:txBody>
      </p:sp>
      <p:cxnSp>
        <p:nvCxnSpPr>
          <p:cNvPr id="11" name="Connettore diritto 10">
            <a:extLst>
              <a:ext uri="{FF2B5EF4-FFF2-40B4-BE49-F238E27FC236}">
                <a16:creationId xmlns:a16="http://schemas.microsoft.com/office/drawing/2014/main" id="{A02B3C97-F99D-5630-8F79-C935CAC81574}"/>
              </a:ext>
            </a:extLst>
          </p:cNvPr>
          <p:cNvCxnSpPr/>
          <p:nvPr/>
        </p:nvCxnSpPr>
        <p:spPr>
          <a:xfrm>
            <a:off x="5662902" y="2117491"/>
            <a:ext cx="0" cy="37080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D59ADA69-A82E-E6F1-00B6-0FBFC09B5236}"/>
              </a:ext>
            </a:extLst>
          </p:cNvPr>
          <p:cNvSpPr txBox="1"/>
          <p:nvPr/>
        </p:nvSpPr>
        <p:spPr>
          <a:xfrm>
            <a:off x="6848153" y="1771776"/>
            <a:ext cx="4744697" cy="461665"/>
          </a:xfrm>
          <a:prstGeom prst="rect">
            <a:avLst/>
          </a:prstGeom>
          <a:noFill/>
        </p:spPr>
        <p:txBody>
          <a:bodyPr wrap="none" rtlCol="0">
            <a:spAutoFit/>
          </a:bodyPr>
          <a:lstStyle/>
          <a:p>
            <a:r>
              <a:rPr lang="it-IT" sz="2400" dirty="0" err="1"/>
              <a:t>Radiotherapy</a:t>
            </a:r>
            <a:r>
              <a:rPr lang="it-IT" sz="2400" dirty="0"/>
              <a:t> </a:t>
            </a:r>
            <a:r>
              <a:rPr lang="it-IT" sz="2400" dirty="0">
                <a:sym typeface="Wingdings" panose="05000000000000000000" pitchFamily="2" charset="2"/>
              </a:rPr>
              <a:t>with </a:t>
            </a:r>
            <a:r>
              <a:rPr lang="it-IT" sz="2400" dirty="0" err="1">
                <a:sym typeface="Wingdings" panose="05000000000000000000" pitchFamily="2" charset="2"/>
              </a:rPr>
              <a:t>external</a:t>
            </a:r>
            <a:r>
              <a:rPr lang="it-IT" sz="2400" dirty="0">
                <a:sym typeface="Wingdings" panose="05000000000000000000" pitchFamily="2" charset="2"/>
              </a:rPr>
              <a:t> </a:t>
            </a:r>
            <a:r>
              <a:rPr lang="it-IT" sz="2400" dirty="0" err="1">
                <a:sym typeface="Wingdings" panose="05000000000000000000" pitchFamily="2" charset="2"/>
              </a:rPr>
              <a:t>beams</a:t>
            </a:r>
            <a:r>
              <a:rPr lang="it-IT" sz="2400" dirty="0">
                <a:sym typeface="Wingdings" panose="05000000000000000000" pitchFamily="2" charset="2"/>
              </a:rPr>
              <a:t> </a:t>
            </a:r>
            <a:endParaRPr lang="it-IT" sz="2400" dirty="0"/>
          </a:p>
        </p:txBody>
      </p:sp>
      <p:sp>
        <p:nvSpPr>
          <p:cNvPr id="13" name="CasellaDiTesto 12">
            <a:extLst>
              <a:ext uri="{FF2B5EF4-FFF2-40B4-BE49-F238E27FC236}">
                <a16:creationId xmlns:a16="http://schemas.microsoft.com/office/drawing/2014/main" id="{BE1E2639-DB3E-578A-D9E5-5667F2A486E5}"/>
              </a:ext>
            </a:extLst>
          </p:cNvPr>
          <p:cNvSpPr txBox="1"/>
          <p:nvPr/>
        </p:nvSpPr>
        <p:spPr>
          <a:xfrm>
            <a:off x="162049" y="1896794"/>
            <a:ext cx="5656741" cy="2400657"/>
          </a:xfrm>
          <a:prstGeom prst="rect">
            <a:avLst/>
          </a:prstGeom>
          <a:noFill/>
        </p:spPr>
        <p:txBody>
          <a:bodyPr wrap="none" rtlCol="0">
            <a:spAutoFit/>
          </a:bodyPr>
          <a:lstStyle/>
          <a:p>
            <a:r>
              <a:rPr lang="it-IT" sz="2400" dirty="0" err="1"/>
              <a:t>Medical</a:t>
            </a:r>
            <a:r>
              <a:rPr lang="it-IT" sz="2400" dirty="0"/>
              <a:t> Imaging techniques </a:t>
            </a:r>
          </a:p>
          <a:p>
            <a:endParaRPr lang="it-IT" dirty="0"/>
          </a:p>
          <a:p>
            <a:pPr marL="285750" indent="-285750">
              <a:buFont typeface="Wingdings" panose="05000000000000000000" pitchFamily="2" charset="2"/>
              <a:buChar char="ü"/>
            </a:pPr>
            <a:r>
              <a:rPr lang="en-US" b="0" i="0" dirty="0">
                <a:solidFill>
                  <a:srgbClr val="0D0D0D"/>
                </a:solidFill>
                <a:effectLst/>
                <a:latin typeface="Söhne"/>
              </a:rPr>
              <a:t>X-ray Imaging</a:t>
            </a:r>
          </a:p>
          <a:p>
            <a:pPr marL="285750" indent="-285750">
              <a:buFont typeface="Wingdings" panose="05000000000000000000" pitchFamily="2" charset="2"/>
              <a:buChar char="ü"/>
            </a:pPr>
            <a:r>
              <a:rPr lang="en-US" b="0" i="0" dirty="0">
                <a:solidFill>
                  <a:srgbClr val="0D0D0D"/>
                </a:solidFill>
                <a:effectLst/>
                <a:latin typeface="Söhne"/>
              </a:rPr>
              <a:t>Computed Tomography (CT)</a:t>
            </a:r>
          </a:p>
          <a:p>
            <a:pPr marL="285750" indent="-285750" algn="l">
              <a:buFont typeface="Wingdings" panose="05000000000000000000" pitchFamily="2" charset="2"/>
              <a:buChar char="ü"/>
            </a:pPr>
            <a:r>
              <a:rPr lang="en-US" b="0" i="0" dirty="0">
                <a:solidFill>
                  <a:srgbClr val="0D0D0D"/>
                </a:solidFill>
                <a:effectLst/>
                <a:latin typeface="Söhne"/>
              </a:rPr>
              <a:t>Positron Emission Tomography (PET)</a:t>
            </a:r>
          </a:p>
          <a:p>
            <a:pPr marL="285750" indent="-285750" algn="l">
              <a:buFont typeface="Wingdings" panose="05000000000000000000" pitchFamily="2" charset="2"/>
              <a:buChar char="ü"/>
            </a:pPr>
            <a:r>
              <a:rPr lang="en-US" b="0" i="0" dirty="0">
                <a:solidFill>
                  <a:srgbClr val="0D0D0D"/>
                </a:solidFill>
                <a:effectLst/>
                <a:latin typeface="Söhne"/>
              </a:rPr>
              <a:t>Single Photon Emission Computed Tomography (SPECT)</a:t>
            </a:r>
          </a:p>
          <a:p>
            <a:pPr marL="285750" indent="-285750" algn="l">
              <a:buFont typeface="Wingdings" panose="05000000000000000000" pitchFamily="2" charset="2"/>
              <a:buChar char="ü"/>
            </a:pPr>
            <a:r>
              <a:rPr lang="en-US" dirty="0">
                <a:solidFill>
                  <a:srgbClr val="0D0D0D"/>
                </a:solidFill>
                <a:latin typeface="Söhne"/>
              </a:rPr>
              <a:t>Image fusion </a:t>
            </a:r>
            <a:r>
              <a:rPr lang="it-IT" dirty="0"/>
              <a:t>PET-CT</a:t>
            </a:r>
          </a:p>
          <a:p>
            <a:r>
              <a:rPr lang="it-IT" dirty="0"/>
              <a:t>	</a:t>
            </a:r>
          </a:p>
        </p:txBody>
      </p:sp>
      <p:pic>
        <p:nvPicPr>
          <p:cNvPr id="2050" name="Picture 2" descr="Risultato immagine per Radiology/Imaging">
            <a:extLst>
              <a:ext uri="{FF2B5EF4-FFF2-40B4-BE49-F238E27FC236}">
                <a16:creationId xmlns:a16="http://schemas.microsoft.com/office/drawing/2014/main" id="{7400991A-DB57-E3C3-EB0A-14F28113C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63" y="5146342"/>
            <a:ext cx="2461409" cy="14768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65226B4D-CD4A-93D3-E435-8F29A9054AB2}"/>
              </a:ext>
            </a:extLst>
          </p:cNvPr>
          <p:cNvSpPr txBox="1"/>
          <p:nvPr/>
        </p:nvSpPr>
        <p:spPr>
          <a:xfrm>
            <a:off x="9556412" y="5194171"/>
            <a:ext cx="2836661" cy="584775"/>
          </a:xfrm>
          <a:prstGeom prst="rect">
            <a:avLst/>
          </a:prstGeom>
          <a:noFill/>
        </p:spPr>
        <p:txBody>
          <a:bodyPr wrap="square">
            <a:spAutoFit/>
          </a:bodyPr>
          <a:lstStyle/>
          <a:p>
            <a:pPr marL="285750" indent="-285750">
              <a:buFont typeface="Arial" panose="020B0604020202020204" pitchFamily="34" charset="0"/>
              <a:buChar char="•"/>
            </a:pPr>
            <a:r>
              <a:rPr lang="it-IT" sz="1600" dirty="0" err="1"/>
              <a:t>Photons</a:t>
            </a:r>
            <a:r>
              <a:rPr lang="it-IT" sz="1600" dirty="0"/>
              <a:t> (6 - 18 MV)</a:t>
            </a:r>
          </a:p>
          <a:p>
            <a:pPr marL="285750" indent="-285750">
              <a:buFont typeface="Arial" panose="020B0604020202020204" pitchFamily="34" charset="0"/>
              <a:buChar char="•"/>
            </a:pPr>
            <a:r>
              <a:rPr lang="it-IT" sz="1600" dirty="0" err="1"/>
              <a:t>Electrons</a:t>
            </a:r>
            <a:r>
              <a:rPr lang="it-IT" sz="1600" dirty="0"/>
              <a:t> (6 - 18 MeV)</a:t>
            </a:r>
          </a:p>
        </p:txBody>
      </p:sp>
      <p:pic>
        <p:nvPicPr>
          <p:cNvPr id="21" name="Picture 4" descr="Prendre RDV pour une imagerie médicale - CH Condom">
            <a:extLst>
              <a:ext uri="{FF2B5EF4-FFF2-40B4-BE49-F238E27FC236}">
                <a16:creationId xmlns:a16="http://schemas.microsoft.com/office/drawing/2014/main" id="{2EC94747-AFBF-A268-B817-26452F1CB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6332" y="4562161"/>
            <a:ext cx="2302246" cy="13661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LINAC (Linear Accelerator)">
            <a:extLst>
              <a:ext uri="{FF2B5EF4-FFF2-40B4-BE49-F238E27FC236}">
                <a16:creationId xmlns:a16="http://schemas.microsoft.com/office/drawing/2014/main" id="{1651191E-403E-BDDF-9922-61DD39FD6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5027" y="3279646"/>
            <a:ext cx="2371441" cy="1912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CasellaDiTesto 26">
            <a:extLst>
              <a:ext uri="{FF2B5EF4-FFF2-40B4-BE49-F238E27FC236}">
                <a16:creationId xmlns:a16="http://schemas.microsoft.com/office/drawing/2014/main" id="{7859F7AC-6786-DEC3-4DEA-2ECD223DB891}"/>
              </a:ext>
            </a:extLst>
          </p:cNvPr>
          <p:cNvSpPr txBox="1"/>
          <p:nvPr/>
        </p:nvSpPr>
        <p:spPr>
          <a:xfrm>
            <a:off x="9589940" y="2761613"/>
            <a:ext cx="2842344" cy="307777"/>
          </a:xfrm>
          <a:prstGeom prst="rect">
            <a:avLst/>
          </a:prstGeom>
          <a:noFill/>
        </p:spPr>
        <p:txBody>
          <a:bodyPr wrap="square" rtlCol="0">
            <a:spAutoFit/>
          </a:bodyPr>
          <a:lstStyle/>
          <a:p>
            <a:r>
              <a:rPr lang="it-IT" sz="1400" dirty="0"/>
              <a:t>LINAC for </a:t>
            </a:r>
            <a:r>
              <a:rPr lang="it-IT" sz="1400" dirty="0" err="1"/>
              <a:t>radiotherapy</a:t>
            </a:r>
            <a:endParaRPr lang="it-IT" sz="1400" dirty="0"/>
          </a:p>
        </p:txBody>
      </p:sp>
      <p:sp>
        <p:nvSpPr>
          <p:cNvPr id="2" name="CasellaDiTesto 1">
            <a:extLst>
              <a:ext uri="{FF2B5EF4-FFF2-40B4-BE49-F238E27FC236}">
                <a16:creationId xmlns:a16="http://schemas.microsoft.com/office/drawing/2014/main" id="{2DBD07C8-B30D-C2D5-1AB3-E4A22EA4CBE3}"/>
              </a:ext>
            </a:extLst>
          </p:cNvPr>
          <p:cNvSpPr txBox="1"/>
          <p:nvPr/>
        </p:nvSpPr>
        <p:spPr>
          <a:xfrm>
            <a:off x="5978225" y="5391288"/>
            <a:ext cx="3242277" cy="584775"/>
          </a:xfrm>
          <a:prstGeom prst="rect">
            <a:avLst/>
          </a:prstGeom>
          <a:noFill/>
        </p:spPr>
        <p:txBody>
          <a:bodyPr wrap="square">
            <a:spAutoFit/>
          </a:bodyPr>
          <a:lstStyle/>
          <a:p>
            <a:pPr marL="285750" indent="-285750">
              <a:buFont typeface="Arial" panose="020B0604020202020204" pitchFamily="34" charset="0"/>
              <a:buChar char="•"/>
            </a:pPr>
            <a:r>
              <a:rPr lang="it-IT" sz="1600" dirty="0" err="1"/>
              <a:t>Protons</a:t>
            </a:r>
            <a:r>
              <a:rPr lang="it-IT" sz="1600" dirty="0"/>
              <a:t> (60-250 MeV/u)</a:t>
            </a:r>
          </a:p>
          <a:p>
            <a:pPr marL="285750" indent="-285750">
              <a:buFont typeface="Arial" panose="020B0604020202020204" pitchFamily="34" charset="0"/>
              <a:buChar char="•"/>
            </a:pPr>
            <a:r>
              <a:rPr lang="it-IT" sz="1600" dirty="0"/>
              <a:t>Carbon </a:t>
            </a:r>
            <a:r>
              <a:rPr lang="it-IT" sz="1600" dirty="0" err="1"/>
              <a:t>ions</a:t>
            </a:r>
            <a:r>
              <a:rPr lang="it-IT" sz="1600" dirty="0"/>
              <a:t> (115-400 MeV/u)</a:t>
            </a:r>
          </a:p>
        </p:txBody>
      </p:sp>
      <p:sp>
        <p:nvSpPr>
          <p:cNvPr id="4" name="CasellaDiTesto 3">
            <a:extLst>
              <a:ext uri="{FF2B5EF4-FFF2-40B4-BE49-F238E27FC236}">
                <a16:creationId xmlns:a16="http://schemas.microsoft.com/office/drawing/2014/main" id="{AC1951BB-7ECB-C6D6-054A-90FA054315EC}"/>
              </a:ext>
            </a:extLst>
          </p:cNvPr>
          <p:cNvSpPr txBox="1"/>
          <p:nvPr/>
        </p:nvSpPr>
        <p:spPr>
          <a:xfrm>
            <a:off x="6227852" y="2547743"/>
            <a:ext cx="2842344" cy="523220"/>
          </a:xfrm>
          <a:prstGeom prst="rect">
            <a:avLst/>
          </a:prstGeom>
          <a:noFill/>
        </p:spPr>
        <p:txBody>
          <a:bodyPr wrap="square" rtlCol="0">
            <a:spAutoFit/>
          </a:bodyPr>
          <a:lstStyle/>
          <a:p>
            <a:r>
              <a:rPr lang="it-IT" sz="1400" dirty="0" err="1"/>
              <a:t>Cyclotron</a:t>
            </a:r>
            <a:r>
              <a:rPr lang="it-IT" sz="1400" dirty="0"/>
              <a:t> for </a:t>
            </a:r>
            <a:r>
              <a:rPr lang="it-IT" sz="1400" dirty="0" err="1"/>
              <a:t>protons</a:t>
            </a:r>
            <a:r>
              <a:rPr lang="it-IT" sz="1400" dirty="0"/>
              <a:t> and </a:t>
            </a:r>
            <a:r>
              <a:rPr lang="it-IT" sz="1400" dirty="0" err="1"/>
              <a:t>Synchrotron</a:t>
            </a:r>
            <a:r>
              <a:rPr lang="it-IT" sz="1400" dirty="0"/>
              <a:t> for </a:t>
            </a:r>
            <a:r>
              <a:rPr lang="it-IT" sz="1400" dirty="0" err="1"/>
              <a:t>protons&amp;light</a:t>
            </a:r>
            <a:r>
              <a:rPr lang="it-IT" sz="1400" dirty="0"/>
              <a:t> </a:t>
            </a:r>
            <a:r>
              <a:rPr lang="it-IT" sz="1400" dirty="0" err="1"/>
              <a:t>ions</a:t>
            </a:r>
            <a:endParaRPr lang="it-IT" sz="1400" dirty="0"/>
          </a:p>
        </p:txBody>
      </p:sp>
      <p:sp>
        <p:nvSpPr>
          <p:cNvPr id="5" name="CasellaDiTesto 4">
            <a:extLst>
              <a:ext uri="{FF2B5EF4-FFF2-40B4-BE49-F238E27FC236}">
                <a16:creationId xmlns:a16="http://schemas.microsoft.com/office/drawing/2014/main" id="{AA5E2445-D4C6-1C74-4A8C-4FD2EC5DD571}"/>
              </a:ext>
            </a:extLst>
          </p:cNvPr>
          <p:cNvSpPr txBox="1"/>
          <p:nvPr/>
        </p:nvSpPr>
        <p:spPr>
          <a:xfrm rot="21069259">
            <a:off x="474945" y="4356861"/>
            <a:ext cx="5066911" cy="707886"/>
          </a:xfrm>
          <a:prstGeom prst="rect">
            <a:avLst/>
          </a:prstGeom>
          <a:noFill/>
        </p:spPr>
        <p:txBody>
          <a:bodyPr wrap="square">
            <a:spAutoFit/>
          </a:bodyPr>
          <a:lstStyle/>
          <a:p>
            <a:r>
              <a:rPr lang="en-US" sz="2000" b="0" i="0" dirty="0">
                <a:solidFill>
                  <a:srgbClr val="0D0D0D"/>
                </a:solidFill>
                <a:effectLst/>
                <a:highlight>
                  <a:srgbClr val="FFFF00"/>
                </a:highlight>
                <a:latin typeface="Söhne"/>
              </a:rPr>
              <a:t>Benefits from new technologies </a:t>
            </a:r>
          </a:p>
          <a:p>
            <a:r>
              <a:rPr lang="en-US" sz="2000" b="0" i="0" dirty="0">
                <a:solidFill>
                  <a:srgbClr val="0D0D0D"/>
                </a:solidFill>
                <a:effectLst/>
                <a:highlight>
                  <a:srgbClr val="FFFF00"/>
                </a:highlight>
                <a:latin typeface="Söhne"/>
                <a:sym typeface="Wingdings" panose="05000000000000000000" pitchFamily="2" charset="2"/>
              </a:rPr>
              <a:t> </a:t>
            </a:r>
            <a:r>
              <a:rPr lang="en-US" sz="2000" b="0" i="0" dirty="0">
                <a:solidFill>
                  <a:srgbClr val="0D0D0D"/>
                </a:solidFill>
                <a:effectLst/>
                <a:highlight>
                  <a:srgbClr val="FFFF00"/>
                </a:highlight>
                <a:latin typeface="Söhne"/>
              </a:rPr>
              <a:t>improve image resolution and sensitivity</a:t>
            </a:r>
            <a:endParaRPr lang="it-IT" sz="2000" dirty="0">
              <a:highlight>
                <a:srgbClr val="FFFF00"/>
              </a:highlight>
            </a:endParaRPr>
          </a:p>
        </p:txBody>
      </p:sp>
      <p:cxnSp>
        <p:nvCxnSpPr>
          <p:cNvPr id="24" name="Connettore 2 23">
            <a:extLst>
              <a:ext uri="{FF2B5EF4-FFF2-40B4-BE49-F238E27FC236}">
                <a16:creationId xmlns:a16="http://schemas.microsoft.com/office/drawing/2014/main" id="{F9AA9CEA-7382-E083-522E-85EABE16FBB7}"/>
              </a:ext>
            </a:extLst>
          </p:cNvPr>
          <p:cNvCxnSpPr/>
          <p:nvPr/>
        </p:nvCxnSpPr>
        <p:spPr>
          <a:xfrm>
            <a:off x="7243553" y="4476170"/>
            <a:ext cx="792000"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42367790-41DF-8E9D-C2B4-AE5E0BB0522E}"/>
              </a:ext>
            </a:extLst>
          </p:cNvPr>
          <p:cNvSpPr txBox="1"/>
          <p:nvPr/>
        </p:nvSpPr>
        <p:spPr>
          <a:xfrm>
            <a:off x="3753746" y="657761"/>
            <a:ext cx="5836193" cy="830997"/>
          </a:xfrm>
          <a:prstGeom prst="rect">
            <a:avLst/>
          </a:prstGeom>
          <a:solidFill>
            <a:srgbClr val="FFFF99"/>
          </a:solidFill>
        </p:spPr>
        <p:txBody>
          <a:bodyPr wrap="square">
            <a:spAutoFit/>
          </a:bodyPr>
          <a:lstStyle/>
          <a:p>
            <a:pPr algn="ctr"/>
            <a:r>
              <a:rPr lang="it-IT" sz="2400" b="1" i="1" dirty="0" err="1"/>
              <a:t>Radiation</a:t>
            </a:r>
            <a:r>
              <a:rPr lang="it-IT" sz="2400" b="1" i="1" dirty="0"/>
              <a:t> detectors in </a:t>
            </a:r>
            <a:r>
              <a:rPr lang="it-IT" sz="2400" b="1" i="1" dirty="0" err="1"/>
              <a:t>medical</a:t>
            </a:r>
            <a:r>
              <a:rPr lang="it-IT" sz="2400" b="1" i="1" dirty="0"/>
              <a:t> </a:t>
            </a:r>
            <a:r>
              <a:rPr lang="it-IT" sz="2400" b="1" i="1" dirty="0" err="1"/>
              <a:t>physics</a:t>
            </a:r>
            <a:r>
              <a:rPr lang="it-IT" sz="2400" b="1" i="1" dirty="0"/>
              <a:t>: </a:t>
            </a:r>
            <a:r>
              <a:rPr lang="it-IT" sz="2400" b="1" i="1" dirty="0" err="1"/>
              <a:t>where</a:t>
            </a:r>
            <a:r>
              <a:rPr lang="it-IT" sz="2400" b="1" i="1" dirty="0"/>
              <a:t> and </a:t>
            </a:r>
            <a:r>
              <a:rPr lang="it-IT" sz="2400" b="1" i="1" dirty="0" err="1"/>
              <a:t>why</a:t>
            </a:r>
            <a:r>
              <a:rPr lang="it-IT" sz="2400" b="1" i="1" dirty="0"/>
              <a:t>?</a:t>
            </a:r>
          </a:p>
        </p:txBody>
      </p:sp>
      <p:pic>
        <p:nvPicPr>
          <p:cNvPr id="6" name="Immagine 5">
            <a:extLst>
              <a:ext uri="{FF2B5EF4-FFF2-40B4-BE49-F238E27FC236}">
                <a16:creationId xmlns:a16="http://schemas.microsoft.com/office/drawing/2014/main" id="{619425E0-6B02-671B-C432-C6C194C08036}"/>
              </a:ext>
            </a:extLst>
          </p:cNvPr>
          <p:cNvPicPr>
            <a:picLocks noChangeAspect="1"/>
          </p:cNvPicPr>
          <p:nvPr/>
        </p:nvPicPr>
        <p:blipFill>
          <a:blip r:embed="rId8"/>
          <a:stretch>
            <a:fillRect/>
          </a:stretch>
        </p:blipFill>
        <p:spPr>
          <a:xfrm>
            <a:off x="10800080" y="113318"/>
            <a:ext cx="1288860" cy="1329040"/>
          </a:xfrm>
          <a:prstGeom prst="rect">
            <a:avLst/>
          </a:prstGeom>
          <a:ln>
            <a:noFill/>
          </a:ln>
          <a:effectLst>
            <a:softEdge rad="112500"/>
          </a:effectLst>
        </p:spPr>
      </p:pic>
      <p:pic>
        <p:nvPicPr>
          <p:cNvPr id="14" name="Immagine 13">
            <a:extLst>
              <a:ext uri="{FF2B5EF4-FFF2-40B4-BE49-F238E27FC236}">
                <a16:creationId xmlns:a16="http://schemas.microsoft.com/office/drawing/2014/main" id="{C8424ABC-5365-9A83-D03E-ABBFC4FB9868}"/>
              </a:ext>
            </a:extLst>
          </p:cNvPr>
          <p:cNvPicPr>
            <a:picLocks noChangeAspect="1"/>
          </p:cNvPicPr>
          <p:nvPr/>
        </p:nvPicPr>
        <p:blipFill>
          <a:blip r:embed="rId9"/>
          <a:stretch>
            <a:fillRect/>
          </a:stretch>
        </p:blipFill>
        <p:spPr>
          <a:xfrm>
            <a:off x="9930149" y="5976063"/>
            <a:ext cx="1184398" cy="742333"/>
          </a:xfrm>
          <a:prstGeom prst="rect">
            <a:avLst/>
          </a:prstGeom>
        </p:spPr>
      </p:pic>
      <p:sp>
        <p:nvSpPr>
          <p:cNvPr id="22" name="Sottotitolo 2">
            <a:extLst>
              <a:ext uri="{FF2B5EF4-FFF2-40B4-BE49-F238E27FC236}">
                <a16:creationId xmlns:a16="http://schemas.microsoft.com/office/drawing/2014/main" id="{E08DC209-7910-277D-BEE5-59219AFFB397}"/>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23" name="Connettore diritto 22">
            <a:extLst>
              <a:ext uri="{FF2B5EF4-FFF2-40B4-BE49-F238E27FC236}">
                <a16:creationId xmlns:a16="http://schemas.microsoft.com/office/drawing/2014/main" id="{A55466B0-BB46-9A06-332D-509774B35097}"/>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8" name="Slide Number Placeholder 3">
            <a:extLst>
              <a:ext uri="{FF2B5EF4-FFF2-40B4-BE49-F238E27FC236}">
                <a16:creationId xmlns:a16="http://schemas.microsoft.com/office/drawing/2014/main" id="{B8F0006D-4061-0B5C-D300-628266B1C1CD}"/>
              </a:ext>
            </a:extLst>
          </p:cNvPr>
          <p:cNvSpPr>
            <a:spLocks noGrp="1"/>
          </p:cNvSpPr>
          <p:nvPr>
            <p:ph type="sldNum" sz="quarter" idx="12"/>
          </p:nvPr>
        </p:nvSpPr>
        <p:spPr>
          <a:xfrm>
            <a:off x="8887691" y="6248400"/>
            <a:ext cx="2743200" cy="365125"/>
          </a:xfrm>
        </p:spPr>
        <p:txBody>
          <a:bodyPr/>
          <a:lstStyle/>
          <a:p>
            <a:fld id="{A6DAA19E-CE74-4DAC-B7DB-168B59DC7E00}" type="slidenum">
              <a:rPr lang="en-US" sz="2400" smtClean="0"/>
              <a:t>3</a:t>
            </a:fld>
            <a:endParaRPr lang="en-US" sz="2400"/>
          </a:p>
        </p:txBody>
      </p:sp>
    </p:spTree>
    <p:extLst>
      <p:ext uri="{BB962C8B-B14F-4D97-AF65-F5344CB8AC3E}">
        <p14:creationId xmlns:p14="http://schemas.microsoft.com/office/powerpoint/2010/main" val="1914559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CF192-CDC2-C671-6BC2-F66D5602654A}"/>
              </a:ext>
            </a:extLst>
          </p:cNvPr>
          <p:cNvSpPr>
            <a:spLocks noGrp="1"/>
          </p:cNvSpPr>
          <p:nvPr>
            <p:ph type="title"/>
          </p:nvPr>
        </p:nvSpPr>
        <p:spPr>
          <a:xfrm>
            <a:off x="465465" y="185608"/>
            <a:ext cx="11111363" cy="977442"/>
          </a:xfrm>
          <a:solidFill>
            <a:srgbClr val="5F5F5F"/>
          </a:solidFill>
        </p:spPr>
        <p:txBody>
          <a:bodyPr vert="horz" lIns="91440" tIns="45720" rIns="91440" bIns="45720" rtlCol="0" anchor="ctr">
            <a:normAutofit fontScale="90000"/>
          </a:bodyPr>
          <a:lstStyle/>
          <a:p>
            <a:r>
              <a:rPr lang="it-IT" sz="4000" b="1" dirty="0">
                <a:solidFill>
                  <a:schemeClr val="bg1"/>
                </a:solidFill>
              </a:rPr>
              <a:t>Timing </a:t>
            </a:r>
            <a:r>
              <a:rPr lang="it-IT" sz="4000" b="1" dirty="0" err="1">
                <a:solidFill>
                  <a:schemeClr val="bg1"/>
                </a:solidFill>
              </a:rPr>
              <a:t>application</a:t>
            </a:r>
            <a:r>
              <a:rPr lang="it-IT" sz="4000" b="1" dirty="0">
                <a:solidFill>
                  <a:schemeClr val="bg1"/>
                </a:solidFill>
              </a:rPr>
              <a:t> (iii): Start time for Prompt Gamma Timing</a:t>
            </a:r>
            <a:endParaRPr lang="en-US" sz="4000" b="1" dirty="0">
              <a:solidFill>
                <a:schemeClr val="bg1"/>
              </a:solidFill>
              <a:latin typeface="+mj-lt"/>
            </a:endParaRPr>
          </a:p>
        </p:txBody>
      </p:sp>
      <p:sp>
        <p:nvSpPr>
          <p:cNvPr id="23" name="AutoShape 33">
            <a:extLst>
              <a:ext uri="{FF2B5EF4-FFF2-40B4-BE49-F238E27FC236}">
                <a16:creationId xmlns:a16="http://schemas.microsoft.com/office/drawing/2014/main" id="{36F0704F-904E-1BEF-2B4B-BFDB8FFD1C80}"/>
              </a:ext>
            </a:extLst>
          </p:cNvPr>
          <p:cNvSpPr>
            <a:spLocks noChangeArrowheads="1"/>
          </p:cNvSpPr>
          <p:nvPr/>
        </p:nvSpPr>
        <p:spPr bwMode="auto">
          <a:xfrm flipH="1">
            <a:off x="2536729" y="3099297"/>
            <a:ext cx="304800" cy="16920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AutoShape 34">
            <a:extLst>
              <a:ext uri="{FF2B5EF4-FFF2-40B4-BE49-F238E27FC236}">
                <a16:creationId xmlns:a16="http://schemas.microsoft.com/office/drawing/2014/main" id="{A785CECD-7C26-5C59-948E-1371CFEBF5DE}"/>
              </a:ext>
            </a:extLst>
          </p:cNvPr>
          <p:cNvSpPr>
            <a:spLocks noChangeArrowheads="1"/>
          </p:cNvSpPr>
          <p:nvPr/>
        </p:nvSpPr>
        <p:spPr bwMode="auto">
          <a:xfrm flipH="1">
            <a:off x="2384329" y="3099297"/>
            <a:ext cx="304800" cy="16920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AutoShape 35">
            <a:extLst>
              <a:ext uri="{FF2B5EF4-FFF2-40B4-BE49-F238E27FC236}">
                <a16:creationId xmlns:a16="http://schemas.microsoft.com/office/drawing/2014/main" id="{9A607A33-3C23-2CA6-27EC-5227C5EA6AA8}"/>
              </a:ext>
            </a:extLst>
          </p:cNvPr>
          <p:cNvSpPr>
            <a:spLocks noChangeArrowheads="1"/>
          </p:cNvSpPr>
          <p:nvPr/>
        </p:nvSpPr>
        <p:spPr bwMode="auto">
          <a:xfrm flipH="1">
            <a:off x="2231929" y="3099297"/>
            <a:ext cx="304800" cy="16920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AutoShape 36">
            <a:extLst>
              <a:ext uri="{FF2B5EF4-FFF2-40B4-BE49-F238E27FC236}">
                <a16:creationId xmlns:a16="http://schemas.microsoft.com/office/drawing/2014/main" id="{18994047-6A3B-93CF-63B6-A8A165E71AEA}"/>
              </a:ext>
            </a:extLst>
          </p:cNvPr>
          <p:cNvSpPr>
            <a:spLocks noChangeArrowheads="1"/>
          </p:cNvSpPr>
          <p:nvPr/>
        </p:nvSpPr>
        <p:spPr bwMode="auto">
          <a:xfrm flipH="1">
            <a:off x="3028587" y="3099297"/>
            <a:ext cx="304800" cy="16920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AutoShape 37">
            <a:extLst>
              <a:ext uri="{FF2B5EF4-FFF2-40B4-BE49-F238E27FC236}">
                <a16:creationId xmlns:a16="http://schemas.microsoft.com/office/drawing/2014/main" id="{E7CB6AC8-519F-DCAD-BF71-960C47E0D8C3}"/>
              </a:ext>
            </a:extLst>
          </p:cNvPr>
          <p:cNvSpPr>
            <a:spLocks noChangeArrowheads="1"/>
          </p:cNvSpPr>
          <p:nvPr/>
        </p:nvSpPr>
        <p:spPr bwMode="auto">
          <a:xfrm flipH="1">
            <a:off x="2876187" y="3099297"/>
            <a:ext cx="304800" cy="16920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CasellaDiTesto 11">
            <a:extLst>
              <a:ext uri="{FF2B5EF4-FFF2-40B4-BE49-F238E27FC236}">
                <a16:creationId xmlns:a16="http://schemas.microsoft.com/office/drawing/2014/main" id="{C3ABE698-94DC-1108-E8FB-F5A9036470EC}"/>
              </a:ext>
            </a:extLst>
          </p:cNvPr>
          <p:cNvSpPr txBox="1"/>
          <p:nvPr/>
        </p:nvSpPr>
        <p:spPr>
          <a:xfrm>
            <a:off x="1355352" y="4895062"/>
            <a:ext cx="1869423" cy="461665"/>
          </a:xfrm>
          <a:prstGeom prst="rect">
            <a:avLst/>
          </a:prstGeom>
          <a:noFill/>
        </p:spPr>
        <p:txBody>
          <a:bodyPr wrap="none" rtlCol="0">
            <a:spAutoFit/>
          </a:bodyPr>
          <a:lstStyle/>
          <a:p>
            <a:r>
              <a:rPr lang="it-IT" sz="2400" dirty="0"/>
              <a:t>IC </a:t>
            </a:r>
            <a:r>
              <a:rPr lang="it-IT" sz="2400" dirty="0" err="1"/>
              <a:t>chambers</a:t>
            </a:r>
            <a:endParaRPr lang="it-IT" sz="2400" dirty="0"/>
          </a:p>
        </p:txBody>
      </p:sp>
      <p:sp>
        <p:nvSpPr>
          <p:cNvPr id="37" name="Google Shape;107;p25">
            <a:extLst>
              <a:ext uri="{FF2B5EF4-FFF2-40B4-BE49-F238E27FC236}">
                <a16:creationId xmlns:a16="http://schemas.microsoft.com/office/drawing/2014/main" id="{AA945C7A-FBF4-B981-A3DA-4BC1467CF136}"/>
              </a:ext>
            </a:extLst>
          </p:cNvPr>
          <p:cNvSpPr txBox="1"/>
          <p:nvPr/>
        </p:nvSpPr>
        <p:spPr>
          <a:xfrm>
            <a:off x="7733910" y="1297673"/>
            <a:ext cx="3534594" cy="904424"/>
          </a:xfrm>
          <a:prstGeom prst="rect">
            <a:avLst/>
          </a:prstGeom>
          <a:noFill/>
          <a:ln>
            <a:noFill/>
          </a:ln>
        </p:spPr>
        <p:txBody>
          <a:bodyPr spcFirstLastPara="1" wrap="square" lIns="134339" tIns="134339" rIns="134339" bIns="134339" anchor="t" anchorCtr="0">
            <a:spAutoFit/>
          </a:bodyPr>
          <a:lstStyle/>
          <a:p>
            <a:pPr algn="ctr"/>
            <a:r>
              <a:rPr lang="en" sz="2057" b="1" dirty="0">
                <a:solidFill>
                  <a:srgbClr val="FF0000"/>
                </a:solidFill>
              </a:rPr>
              <a:t>PET</a:t>
            </a:r>
            <a:r>
              <a:rPr lang="en" sz="2057" dirty="0"/>
              <a:t>-</a:t>
            </a:r>
            <a:r>
              <a:rPr lang="en" sz="2057" b="1" dirty="0">
                <a:solidFill>
                  <a:srgbClr val="6AA84F"/>
                </a:solidFill>
              </a:rPr>
              <a:t>PGT</a:t>
            </a:r>
            <a:r>
              <a:rPr lang="en" sz="2057" dirty="0"/>
              <a:t> detector</a:t>
            </a:r>
          </a:p>
          <a:p>
            <a:pPr algn="ctr"/>
            <a:r>
              <a:rPr lang="en" sz="2057" dirty="0"/>
              <a:t>(</a:t>
            </a:r>
            <a:r>
              <a:rPr lang="el-GR" sz="2057" dirty="0"/>
              <a:t>γ</a:t>
            </a:r>
            <a:r>
              <a:rPr lang="it-IT" sz="2057" dirty="0"/>
              <a:t> </a:t>
            </a:r>
            <a:r>
              <a:rPr lang="en" sz="2057" dirty="0"/>
              <a:t>position and time)</a:t>
            </a:r>
            <a:endParaRPr sz="2057" dirty="0"/>
          </a:p>
        </p:txBody>
      </p:sp>
      <p:grpSp>
        <p:nvGrpSpPr>
          <p:cNvPr id="3" name="Gruppo 2">
            <a:extLst>
              <a:ext uri="{FF2B5EF4-FFF2-40B4-BE49-F238E27FC236}">
                <a16:creationId xmlns:a16="http://schemas.microsoft.com/office/drawing/2014/main" id="{5343E583-6F41-A5FB-7182-B34A1A3ADF24}"/>
              </a:ext>
            </a:extLst>
          </p:cNvPr>
          <p:cNvGrpSpPr/>
          <p:nvPr/>
        </p:nvGrpSpPr>
        <p:grpSpPr>
          <a:xfrm>
            <a:off x="5319910" y="1379725"/>
            <a:ext cx="2700886" cy="4948588"/>
            <a:chOff x="5319910" y="1658017"/>
            <a:chExt cx="2700886" cy="4948588"/>
          </a:xfrm>
        </p:grpSpPr>
        <p:sp>
          <p:nvSpPr>
            <p:cNvPr id="34" name="Google Shape;99;p25">
              <a:extLst>
                <a:ext uri="{FF2B5EF4-FFF2-40B4-BE49-F238E27FC236}">
                  <a16:creationId xmlns:a16="http://schemas.microsoft.com/office/drawing/2014/main" id="{9AA8483A-3F48-AB69-E301-B180F6AD4006}"/>
                </a:ext>
              </a:extLst>
            </p:cNvPr>
            <p:cNvSpPr/>
            <p:nvPr/>
          </p:nvSpPr>
          <p:spPr>
            <a:xfrm>
              <a:off x="5425494" y="2951632"/>
              <a:ext cx="2358303" cy="2333413"/>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35" name="Google Shape;102;p25">
              <a:extLst>
                <a:ext uri="{FF2B5EF4-FFF2-40B4-BE49-F238E27FC236}">
                  <a16:creationId xmlns:a16="http://schemas.microsoft.com/office/drawing/2014/main" id="{1BE61AA9-AF16-D892-B604-BE9B96140CBC}"/>
                </a:ext>
              </a:extLst>
            </p:cNvPr>
            <p:cNvSpPr/>
            <p:nvPr/>
          </p:nvSpPr>
          <p:spPr>
            <a:xfrm rot="-1135">
              <a:off x="5319910" y="1658017"/>
              <a:ext cx="2670906" cy="72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36" name="Google Shape;103;p25">
              <a:extLst>
                <a:ext uri="{FF2B5EF4-FFF2-40B4-BE49-F238E27FC236}">
                  <a16:creationId xmlns:a16="http://schemas.microsoft.com/office/drawing/2014/main" id="{6EF70AA9-2341-4BDE-33EB-209C8F5910FD}"/>
                </a:ext>
              </a:extLst>
            </p:cNvPr>
            <p:cNvSpPr/>
            <p:nvPr/>
          </p:nvSpPr>
          <p:spPr>
            <a:xfrm rot="-1135">
              <a:off x="5349890" y="5886384"/>
              <a:ext cx="2670906" cy="7200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38" name="Google Shape;114;p25">
              <a:extLst>
                <a:ext uri="{FF2B5EF4-FFF2-40B4-BE49-F238E27FC236}">
                  <a16:creationId xmlns:a16="http://schemas.microsoft.com/office/drawing/2014/main" id="{81873786-FAA2-E7A2-C5E2-055623E28485}"/>
                </a:ext>
              </a:extLst>
            </p:cNvPr>
            <p:cNvSpPr/>
            <p:nvPr/>
          </p:nvSpPr>
          <p:spPr>
            <a:xfrm rot="-4621">
              <a:off x="5349827" y="5886605"/>
              <a:ext cx="327967" cy="72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39" name="Google Shape;115;p25">
              <a:extLst>
                <a:ext uri="{FF2B5EF4-FFF2-40B4-BE49-F238E27FC236}">
                  <a16:creationId xmlns:a16="http://schemas.microsoft.com/office/drawing/2014/main" id="{892B4B8C-1B11-B88F-928F-651DF408559E}"/>
                </a:ext>
              </a:extLst>
            </p:cNvPr>
            <p:cNvSpPr/>
            <p:nvPr/>
          </p:nvSpPr>
          <p:spPr>
            <a:xfrm rot="-4621">
              <a:off x="6693435" y="5886605"/>
              <a:ext cx="327967" cy="7200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0" name="Google Shape;116;p25">
              <a:extLst>
                <a:ext uri="{FF2B5EF4-FFF2-40B4-BE49-F238E27FC236}">
                  <a16:creationId xmlns:a16="http://schemas.microsoft.com/office/drawing/2014/main" id="{49F27E3A-CEEF-C14C-9DDF-AB0EF1F3DF0A}"/>
                </a:ext>
              </a:extLst>
            </p:cNvPr>
            <p:cNvSpPr/>
            <p:nvPr/>
          </p:nvSpPr>
          <p:spPr>
            <a:xfrm rot="-4621">
              <a:off x="6021631" y="5886605"/>
              <a:ext cx="327967" cy="72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1" name="Google Shape;117;p25">
              <a:extLst>
                <a:ext uri="{FF2B5EF4-FFF2-40B4-BE49-F238E27FC236}">
                  <a16:creationId xmlns:a16="http://schemas.microsoft.com/office/drawing/2014/main" id="{3CAC64A1-F26A-F26E-00E8-B8379A7B4CE2}"/>
                </a:ext>
              </a:extLst>
            </p:cNvPr>
            <p:cNvSpPr/>
            <p:nvPr/>
          </p:nvSpPr>
          <p:spPr>
            <a:xfrm rot="-4621">
              <a:off x="7365239" y="5886605"/>
              <a:ext cx="327967" cy="72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2" name="Google Shape;118;p25">
              <a:extLst>
                <a:ext uri="{FF2B5EF4-FFF2-40B4-BE49-F238E27FC236}">
                  <a16:creationId xmlns:a16="http://schemas.microsoft.com/office/drawing/2014/main" id="{B98B61CE-E822-2F74-AD52-14EF17C99508}"/>
                </a:ext>
              </a:extLst>
            </p:cNvPr>
            <p:cNvSpPr/>
            <p:nvPr/>
          </p:nvSpPr>
          <p:spPr>
            <a:xfrm rot="-138577">
              <a:off x="6635004" y="4105017"/>
              <a:ext cx="279921" cy="2088000"/>
            </a:xfrm>
            <a:custGeom>
              <a:avLst/>
              <a:gdLst/>
              <a:ahLst/>
              <a:cxnLst/>
              <a:rect l="l" t="t" r="r" b="b"/>
              <a:pathLst>
                <a:path w="7620" h="78591" extrusionOk="0">
                  <a:moveTo>
                    <a:pt x="0" y="0"/>
                  </a:moveTo>
                  <a:cubicBezTo>
                    <a:pt x="1023" y="633"/>
                    <a:pt x="6038" y="2483"/>
                    <a:pt x="6135" y="3798"/>
                  </a:cubicBezTo>
                  <a:cubicBezTo>
                    <a:pt x="6232" y="5113"/>
                    <a:pt x="730" y="6526"/>
                    <a:pt x="584" y="7889"/>
                  </a:cubicBezTo>
                  <a:cubicBezTo>
                    <a:pt x="438" y="9253"/>
                    <a:pt x="5210" y="10616"/>
                    <a:pt x="5259" y="11979"/>
                  </a:cubicBezTo>
                  <a:cubicBezTo>
                    <a:pt x="5308" y="13342"/>
                    <a:pt x="827" y="14754"/>
                    <a:pt x="876" y="16069"/>
                  </a:cubicBezTo>
                  <a:cubicBezTo>
                    <a:pt x="925" y="17384"/>
                    <a:pt x="5454" y="18552"/>
                    <a:pt x="5551" y="19867"/>
                  </a:cubicBezTo>
                  <a:cubicBezTo>
                    <a:pt x="5649" y="21182"/>
                    <a:pt x="1364" y="22886"/>
                    <a:pt x="1461" y="23957"/>
                  </a:cubicBezTo>
                  <a:cubicBezTo>
                    <a:pt x="1558" y="25028"/>
                    <a:pt x="6233" y="25126"/>
                    <a:pt x="6135" y="26295"/>
                  </a:cubicBezTo>
                  <a:cubicBezTo>
                    <a:pt x="6038" y="27464"/>
                    <a:pt x="876" y="29703"/>
                    <a:pt x="876" y="30969"/>
                  </a:cubicBezTo>
                  <a:cubicBezTo>
                    <a:pt x="876" y="32235"/>
                    <a:pt x="6038" y="32820"/>
                    <a:pt x="6135" y="33891"/>
                  </a:cubicBezTo>
                  <a:cubicBezTo>
                    <a:pt x="6233" y="34962"/>
                    <a:pt x="1510" y="36180"/>
                    <a:pt x="1461" y="37397"/>
                  </a:cubicBezTo>
                  <a:cubicBezTo>
                    <a:pt x="1412" y="38614"/>
                    <a:pt x="5843" y="40075"/>
                    <a:pt x="5843" y="41195"/>
                  </a:cubicBezTo>
                  <a:cubicBezTo>
                    <a:pt x="5843" y="42315"/>
                    <a:pt x="1315" y="43191"/>
                    <a:pt x="1461" y="44116"/>
                  </a:cubicBezTo>
                  <a:cubicBezTo>
                    <a:pt x="1607" y="45041"/>
                    <a:pt x="6525" y="45723"/>
                    <a:pt x="6720" y="46746"/>
                  </a:cubicBezTo>
                  <a:cubicBezTo>
                    <a:pt x="6915" y="47769"/>
                    <a:pt x="2483" y="49181"/>
                    <a:pt x="2629" y="50252"/>
                  </a:cubicBezTo>
                  <a:cubicBezTo>
                    <a:pt x="2775" y="51323"/>
                    <a:pt x="7693" y="52248"/>
                    <a:pt x="7596" y="53173"/>
                  </a:cubicBezTo>
                  <a:cubicBezTo>
                    <a:pt x="7499" y="54098"/>
                    <a:pt x="2094" y="54780"/>
                    <a:pt x="2045" y="55803"/>
                  </a:cubicBezTo>
                  <a:cubicBezTo>
                    <a:pt x="1996" y="56826"/>
                    <a:pt x="7255" y="58238"/>
                    <a:pt x="7304" y="59309"/>
                  </a:cubicBezTo>
                  <a:cubicBezTo>
                    <a:pt x="7353" y="60380"/>
                    <a:pt x="2288" y="61110"/>
                    <a:pt x="2337" y="62230"/>
                  </a:cubicBezTo>
                  <a:cubicBezTo>
                    <a:pt x="2386" y="63350"/>
                    <a:pt x="7547" y="65054"/>
                    <a:pt x="7596" y="66028"/>
                  </a:cubicBezTo>
                  <a:cubicBezTo>
                    <a:pt x="7645" y="67002"/>
                    <a:pt x="2726" y="67197"/>
                    <a:pt x="2629" y="68073"/>
                  </a:cubicBezTo>
                  <a:cubicBezTo>
                    <a:pt x="2532" y="68950"/>
                    <a:pt x="7012" y="70313"/>
                    <a:pt x="7012" y="71287"/>
                  </a:cubicBezTo>
                  <a:cubicBezTo>
                    <a:pt x="7012" y="72261"/>
                    <a:pt x="2678" y="72992"/>
                    <a:pt x="2629" y="73917"/>
                  </a:cubicBezTo>
                  <a:cubicBezTo>
                    <a:pt x="2580" y="74842"/>
                    <a:pt x="6428" y="76059"/>
                    <a:pt x="6720" y="76838"/>
                  </a:cubicBezTo>
                  <a:cubicBezTo>
                    <a:pt x="7012" y="77617"/>
                    <a:pt x="4772" y="78299"/>
                    <a:pt x="4382" y="78591"/>
                  </a:cubicBezTo>
                </a:path>
              </a:pathLst>
            </a:custGeom>
            <a:noFill/>
            <a:ln w="9525" cap="flat" cmpd="sng">
              <a:solidFill>
                <a:srgbClr val="FF0000"/>
              </a:solidFill>
              <a:prstDash val="solid"/>
              <a:round/>
              <a:headEnd type="none" w="med" len="med"/>
              <a:tailEnd type="triangle" w="med" len="med"/>
            </a:ln>
          </p:spPr>
          <p:txBody>
            <a:bodyPr/>
            <a:lstStyle/>
            <a:p>
              <a:endParaRPr lang="it-IT"/>
            </a:p>
          </p:txBody>
        </p:sp>
        <p:sp>
          <p:nvSpPr>
            <p:cNvPr id="43" name="Google Shape;119;p25">
              <a:extLst>
                <a:ext uri="{FF2B5EF4-FFF2-40B4-BE49-F238E27FC236}">
                  <a16:creationId xmlns:a16="http://schemas.microsoft.com/office/drawing/2014/main" id="{C608DC93-9DCF-3885-538E-F7357AEF0EE9}"/>
                </a:ext>
              </a:extLst>
            </p:cNvPr>
            <p:cNvSpPr/>
            <p:nvPr/>
          </p:nvSpPr>
          <p:spPr>
            <a:xfrm rot="-4621">
              <a:off x="5651965" y="1658250"/>
              <a:ext cx="327967" cy="72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4" name="Google Shape;120;p25">
              <a:extLst>
                <a:ext uri="{FF2B5EF4-FFF2-40B4-BE49-F238E27FC236}">
                  <a16:creationId xmlns:a16="http://schemas.microsoft.com/office/drawing/2014/main" id="{F3E3E91D-F425-A0F9-945D-5BC0A73AD5C1}"/>
                </a:ext>
              </a:extLst>
            </p:cNvPr>
            <p:cNvSpPr/>
            <p:nvPr/>
          </p:nvSpPr>
          <p:spPr>
            <a:xfrm rot="-4621">
              <a:off x="6995573" y="1658250"/>
              <a:ext cx="327967" cy="7200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5" name="Google Shape;121;p25">
              <a:extLst>
                <a:ext uri="{FF2B5EF4-FFF2-40B4-BE49-F238E27FC236}">
                  <a16:creationId xmlns:a16="http://schemas.microsoft.com/office/drawing/2014/main" id="{87D45F18-508B-4D1D-DDAE-D06764E51E89}"/>
                </a:ext>
              </a:extLst>
            </p:cNvPr>
            <p:cNvSpPr/>
            <p:nvPr/>
          </p:nvSpPr>
          <p:spPr>
            <a:xfrm rot="-4621">
              <a:off x="6323769" y="1658250"/>
              <a:ext cx="327967" cy="7200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6" name="Google Shape;122;p25">
              <a:extLst>
                <a:ext uri="{FF2B5EF4-FFF2-40B4-BE49-F238E27FC236}">
                  <a16:creationId xmlns:a16="http://schemas.microsoft.com/office/drawing/2014/main" id="{8E417742-DF39-D941-CA02-71F988F46254}"/>
                </a:ext>
              </a:extLst>
            </p:cNvPr>
            <p:cNvSpPr/>
            <p:nvPr/>
          </p:nvSpPr>
          <p:spPr>
            <a:xfrm rot="-4621">
              <a:off x="7667377" y="1658250"/>
              <a:ext cx="327967" cy="72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7" name="Google Shape;123;p25">
              <a:extLst>
                <a:ext uri="{FF2B5EF4-FFF2-40B4-BE49-F238E27FC236}">
                  <a16:creationId xmlns:a16="http://schemas.microsoft.com/office/drawing/2014/main" id="{87D724B5-3100-273D-2AAF-257D920E0EAD}"/>
                </a:ext>
              </a:extLst>
            </p:cNvPr>
            <p:cNvSpPr/>
            <p:nvPr/>
          </p:nvSpPr>
          <p:spPr>
            <a:xfrm rot="10661437">
              <a:off x="6486092" y="2178522"/>
              <a:ext cx="284805" cy="1967064"/>
            </a:xfrm>
            <a:custGeom>
              <a:avLst/>
              <a:gdLst/>
              <a:ahLst/>
              <a:cxnLst/>
              <a:rect l="l" t="t" r="r" b="b"/>
              <a:pathLst>
                <a:path w="7620" h="78591" extrusionOk="0">
                  <a:moveTo>
                    <a:pt x="0" y="0"/>
                  </a:moveTo>
                  <a:cubicBezTo>
                    <a:pt x="1023" y="633"/>
                    <a:pt x="6038" y="2483"/>
                    <a:pt x="6135" y="3798"/>
                  </a:cubicBezTo>
                  <a:cubicBezTo>
                    <a:pt x="6232" y="5113"/>
                    <a:pt x="730" y="6526"/>
                    <a:pt x="584" y="7889"/>
                  </a:cubicBezTo>
                  <a:cubicBezTo>
                    <a:pt x="438" y="9253"/>
                    <a:pt x="5210" y="10616"/>
                    <a:pt x="5259" y="11979"/>
                  </a:cubicBezTo>
                  <a:cubicBezTo>
                    <a:pt x="5308" y="13342"/>
                    <a:pt x="827" y="14754"/>
                    <a:pt x="876" y="16069"/>
                  </a:cubicBezTo>
                  <a:cubicBezTo>
                    <a:pt x="925" y="17384"/>
                    <a:pt x="5454" y="18552"/>
                    <a:pt x="5551" y="19867"/>
                  </a:cubicBezTo>
                  <a:cubicBezTo>
                    <a:pt x="5649" y="21182"/>
                    <a:pt x="1364" y="22886"/>
                    <a:pt x="1461" y="23957"/>
                  </a:cubicBezTo>
                  <a:cubicBezTo>
                    <a:pt x="1558" y="25028"/>
                    <a:pt x="6233" y="25126"/>
                    <a:pt x="6135" y="26295"/>
                  </a:cubicBezTo>
                  <a:cubicBezTo>
                    <a:pt x="6038" y="27464"/>
                    <a:pt x="876" y="29703"/>
                    <a:pt x="876" y="30969"/>
                  </a:cubicBezTo>
                  <a:cubicBezTo>
                    <a:pt x="876" y="32235"/>
                    <a:pt x="6038" y="32820"/>
                    <a:pt x="6135" y="33891"/>
                  </a:cubicBezTo>
                  <a:cubicBezTo>
                    <a:pt x="6233" y="34962"/>
                    <a:pt x="1510" y="36180"/>
                    <a:pt x="1461" y="37397"/>
                  </a:cubicBezTo>
                  <a:cubicBezTo>
                    <a:pt x="1412" y="38614"/>
                    <a:pt x="5843" y="40075"/>
                    <a:pt x="5843" y="41195"/>
                  </a:cubicBezTo>
                  <a:cubicBezTo>
                    <a:pt x="5843" y="42315"/>
                    <a:pt x="1315" y="43191"/>
                    <a:pt x="1461" y="44116"/>
                  </a:cubicBezTo>
                  <a:cubicBezTo>
                    <a:pt x="1607" y="45041"/>
                    <a:pt x="6525" y="45723"/>
                    <a:pt x="6720" y="46746"/>
                  </a:cubicBezTo>
                  <a:cubicBezTo>
                    <a:pt x="6915" y="47769"/>
                    <a:pt x="2483" y="49181"/>
                    <a:pt x="2629" y="50252"/>
                  </a:cubicBezTo>
                  <a:cubicBezTo>
                    <a:pt x="2775" y="51323"/>
                    <a:pt x="7693" y="52248"/>
                    <a:pt x="7596" y="53173"/>
                  </a:cubicBezTo>
                  <a:cubicBezTo>
                    <a:pt x="7499" y="54098"/>
                    <a:pt x="2094" y="54780"/>
                    <a:pt x="2045" y="55803"/>
                  </a:cubicBezTo>
                  <a:cubicBezTo>
                    <a:pt x="1996" y="56826"/>
                    <a:pt x="7255" y="58238"/>
                    <a:pt x="7304" y="59309"/>
                  </a:cubicBezTo>
                  <a:cubicBezTo>
                    <a:pt x="7353" y="60380"/>
                    <a:pt x="2288" y="61110"/>
                    <a:pt x="2337" y="62230"/>
                  </a:cubicBezTo>
                  <a:cubicBezTo>
                    <a:pt x="2386" y="63350"/>
                    <a:pt x="7547" y="65054"/>
                    <a:pt x="7596" y="66028"/>
                  </a:cubicBezTo>
                  <a:cubicBezTo>
                    <a:pt x="7645" y="67002"/>
                    <a:pt x="2726" y="67197"/>
                    <a:pt x="2629" y="68073"/>
                  </a:cubicBezTo>
                  <a:cubicBezTo>
                    <a:pt x="2532" y="68950"/>
                    <a:pt x="7012" y="70313"/>
                    <a:pt x="7012" y="71287"/>
                  </a:cubicBezTo>
                  <a:cubicBezTo>
                    <a:pt x="7012" y="72261"/>
                    <a:pt x="2678" y="72992"/>
                    <a:pt x="2629" y="73917"/>
                  </a:cubicBezTo>
                  <a:cubicBezTo>
                    <a:pt x="2580" y="74842"/>
                    <a:pt x="6428" y="76059"/>
                    <a:pt x="6720" y="76838"/>
                  </a:cubicBezTo>
                  <a:cubicBezTo>
                    <a:pt x="7012" y="77617"/>
                    <a:pt x="4772" y="78299"/>
                    <a:pt x="4382" y="78591"/>
                  </a:cubicBezTo>
                </a:path>
              </a:pathLst>
            </a:custGeom>
            <a:noFill/>
            <a:ln w="9525" cap="flat" cmpd="sng">
              <a:solidFill>
                <a:srgbClr val="FF0000"/>
              </a:solidFill>
              <a:prstDash val="solid"/>
              <a:round/>
              <a:headEnd type="none" w="med" len="med"/>
              <a:tailEnd type="triangle" w="med" len="med"/>
            </a:ln>
          </p:spPr>
          <p:txBody>
            <a:bodyPr/>
            <a:lstStyle/>
            <a:p>
              <a:endParaRPr lang="it-IT"/>
            </a:p>
          </p:txBody>
        </p:sp>
        <p:sp>
          <p:nvSpPr>
            <p:cNvPr id="48" name="Google Shape;124;p25">
              <a:extLst>
                <a:ext uri="{FF2B5EF4-FFF2-40B4-BE49-F238E27FC236}">
                  <a16:creationId xmlns:a16="http://schemas.microsoft.com/office/drawing/2014/main" id="{CBE9C389-8E85-D08F-691B-5D7742E72A56}"/>
                </a:ext>
              </a:extLst>
            </p:cNvPr>
            <p:cNvSpPr/>
            <p:nvPr/>
          </p:nvSpPr>
          <p:spPr>
            <a:xfrm rot="-4621">
              <a:off x="5987867" y="1658250"/>
              <a:ext cx="327967" cy="720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34339" tIns="134339" rIns="134339" bIns="134339" anchor="ctr" anchorCtr="0">
              <a:noAutofit/>
            </a:bodyPr>
            <a:lstStyle/>
            <a:p>
              <a:endParaRPr sz="2057"/>
            </a:p>
          </p:txBody>
        </p:sp>
        <p:sp>
          <p:nvSpPr>
            <p:cNvPr id="49" name="Google Shape;125;p25">
              <a:extLst>
                <a:ext uri="{FF2B5EF4-FFF2-40B4-BE49-F238E27FC236}">
                  <a16:creationId xmlns:a16="http://schemas.microsoft.com/office/drawing/2014/main" id="{9A2748C7-72FC-5A2F-5F0B-BB84FACA32E0}"/>
                </a:ext>
              </a:extLst>
            </p:cNvPr>
            <p:cNvSpPr/>
            <p:nvPr/>
          </p:nvSpPr>
          <p:spPr>
            <a:xfrm rot="11506502">
              <a:off x="5845211" y="2323134"/>
              <a:ext cx="279937" cy="1800000"/>
            </a:xfrm>
            <a:custGeom>
              <a:avLst/>
              <a:gdLst/>
              <a:ahLst/>
              <a:cxnLst/>
              <a:rect l="l" t="t" r="r" b="b"/>
              <a:pathLst>
                <a:path w="7620" h="78591" extrusionOk="0">
                  <a:moveTo>
                    <a:pt x="0" y="0"/>
                  </a:moveTo>
                  <a:cubicBezTo>
                    <a:pt x="1023" y="633"/>
                    <a:pt x="6038" y="2483"/>
                    <a:pt x="6135" y="3798"/>
                  </a:cubicBezTo>
                  <a:cubicBezTo>
                    <a:pt x="6232" y="5113"/>
                    <a:pt x="730" y="6526"/>
                    <a:pt x="584" y="7889"/>
                  </a:cubicBezTo>
                  <a:cubicBezTo>
                    <a:pt x="438" y="9253"/>
                    <a:pt x="5210" y="10616"/>
                    <a:pt x="5259" y="11979"/>
                  </a:cubicBezTo>
                  <a:cubicBezTo>
                    <a:pt x="5308" y="13342"/>
                    <a:pt x="827" y="14754"/>
                    <a:pt x="876" y="16069"/>
                  </a:cubicBezTo>
                  <a:cubicBezTo>
                    <a:pt x="925" y="17384"/>
                    <a:pt x="5454" y="18552"/>
                    <a:pt x="5551" y="19867"/>
                  </a:cubicBezTo>
                  <a:cubicBezTo>
                    <a:pt x="5649" y="21182"/>
                    <a:pt x="1364" y="22886"/>
                    <a:pt x="1461" y="23957"/>
                  </a:cubicBezTo>
                  <a:cubicBezTo>
                    <a:pt x="1558" y="25028"/>
                    <a:pt x="6233" y="25126"/>
                    <a:pt x="6135" y="26295"/>
                  </a:cubicBezTo>
                  <a:cubicBezTo>
                    <a:pt x="6038" y="27464"/>
                    <a:pt x="876" y="29703"/>
                    <a:pt x="876" y="30969"/>
                  </a:cubicBezTo>
                  <a:cubicBezTo>
                    <a:pt x="876" y="32235"/>
                    <a:pt x="6038" y="32820"/>
                    <a:pt x="6135" y="33891"/>
                  </a:cubicBezTo>
                  <a:cubicBezTo>
                    <a:pt x="6233" y="34962"/>
                    <a:pt x="1510" y="36180"/>
                    <a:pt x="1461" y="37397"/>
                  </a:cubicBezTo>
                  <a:cubicBezTo>
                    <a:pt x="1412" y="38614"/>
                    <a:pt x="5843" y="40075"/>
                    <a:pt x="5843" y="41195"/>
                  </a:cubicBezTo>
                  <a:cubicBezTo>
                    <a:pt x="5843" y="42315"/>
                    <a:pt x="1315" y="43191"/>
                    <a:pt x="1461" y="44116"/>
                  </a:cubicBezTo>
                  <a:cubicBezTo>
                    <a:pt x="1607" y="45041"/>
                    <a:pt x="6525" y="45723"/>
                    <a:pt x="6720" y="46746"/>
                  </a:cubicBezTo>
                  <a:cubicBezTo>
                    <a:pt x="6915" y="47769"/>
                    <a:pt x="2483" y="49181"/>
                    <a:pt x="2629" y="50252"/>
                  </a:cubicBezTo>
                  <a:cubicBezTo>
                    <a:pt x="2775" y="51323"/>
                    <a:pt x="7693" y="52248"/>
                    <a:pt x="7596" y="53173"/>
                  </a:cubicBezTo>
                  <a:cubicBezTo>
                    <a:pt x="7499" y="54098"/>
                    <a:pt x="2094" y="54780"/>
                    <a:pt x="2045" y="55803"/>
                  </a:cubicBezTo>
                  <a:cubicBezTo>
                    <a:pt x="1996" y="56826"/>
                    <a:pt x="7255" y="58238"/>
                    <a:pt x="7304" y="59309"/>
                  </a:cubicBezTo>
                  <a:cubicBezTo>
                    <a:pt x="7353" y="60380"/>
                    <a:pt x="2288" y="61110"/>
                    <a:pt x="2337" y="62230"/>
                  </a:cubicBezTo>
                  <a:cubicBezTo>
                    <a:pt x="2386" y="63350"/>
                    <a:pt x="7547" y="65054"/>
                    <a:pt x="7596" y="66028"/>
                  </a:cubicBezTo>
                  <a:cubicBezTo>
                    <a:pt x="7645" y="67002"/>
                    <a:pt x="2726" y="67197"/>
                    <a:pt x="2629" y="68073"/>
                  </a:cubicBezTo>
                  <a:cubicBezTo>
                    <a:pt x="2532" y="68950"/>
                    <a:pt x="7012" y="70313"/>
                    <a:pt x="7012" y="71287"/>
                  </a:cubicBezTo>
                  <a:cubicBezTo>
                    <a:pt x="7012" y="72261"/>
                    <a:pt x="2678" y="72992"/>
                    <a:pt x="2629" y="73917"/>
                  </a:cubicBezTo>
                  <a:cubicBezTo>
                    <a:pt x="2580" y="74842"/>
                    <a:pt x="6428" y="76059"/>
                    <a:pt x="6720" y="76838"/>
                  </a:cubicBezTo>
                  <a:cubicBezTo>
                    <a:pt x="7012" y="77617"/>
                    <a:pt x="4772" y="78299"/>
                    <a:pt x="4382" y="78591"/>
                  </a:cubicBezTo>
                </a:path>
              </a:pathLst>
            </a:custGeom>
            <a:noFill/>
            <a:ln w="9525" cap="flat" cmpd="sng">
              <a:solidFill>
                <a:srgbClr val="6AA84F"/>
              </a:solidFill>
              <a:prstDash val="solid"/>
              <a:round/>
              <a:headEnd type="none" w="med" len="med"/>
              <a:tailEnd type="triangle" w="med" len="med"/>
            </a:ln>
          </p:spPr>
          <p:txBody>
            <a:bodyPr/>
            <a:lstStyle/>
            <a:p>
              <a:endParaRPr lang="it-IT"/>
            </a:p>
          </p:txBody>
        </p:sp>
        <p:sp>
          <p:nvSpPr>
            <p:cNvPr id="50" name="Google Shape;129;p25">
              <a:extLst>
                <a:ext uri="{FF2B5EF4-FFF2-40B4-BE49-F238E27FC236}">
                  <a16:creationId xmlns:a16="http://schemas.microsoft.com/office/drawing/2014/main" id="{A1AE4272-054D-AAE1-ADD1-C6136963D607}"/>
                </a:ext>
              </a:extLst>
            </p:cNvPr>
            <p:cNvSpPr txBox="1"/>
            <p:nvPr/>
          </p:nvSpPr>
          <p:spPr>
            <a:xfrm>
              <a:off x="5524552" y="4267328"/>
              <a:ext cx="1207396" cy="587863"/>
            </a:xfrm>
            <a:prstGeom prst="rect">
              <a:avLst/>
            </a:prstGeom>
            <a:noFill/>
            <a:ln>
              <a:noFill/>
            </a:ln>
          </p:spPr>
          <p:txBody>
            <a:bodyPr spcFirstLastPara="1" wrap="square" lIns="134339" tIns="134339" rIns="134339" bIns="134339" anchor="t" anchorCtr="0">
              <a:spAutoFit/>
            </a:bodyPr>
            <a:lstStyle/>
            <a:p>
              <a:r>
                <a:rPr lang="en" sz="2057" dirty="0"/>
                <a:t>patient</a:t>
              </a:r>
              <a:endParaRPr sz="2057" dirty="0"/>
            </a:p>
          </p:txBody>
        </p:sp>
      </p:grpSp>
      <p:cxnSp>
        <p:nvCxnSpPr>
          <p:cNvPr id="51" name="Google Shape;105;p25">
            <a:extLst>
              <a:ext uri="{FF2B5EF4-FFF2-40B4-BE49-F238E27FC236}">
                <a16:creationId xmlns:a16="http://schemas.microsoft.com/office/drawing/2014/main" id="{A3D1B19F-9C4C-089D-EE80-7329DDE13264}"/>
              </a:ext>
            </a:extLst>
          </p:cNvPr>
          <p:cNvCxnSpPr/>
          <p:nvPr/>
        </p:nvCxnSpPr>
        <p:spPr>
          <a:xfrm>
            <a:off x="1054124" y="3826251"/>
            <a:ext cx="6120000" cy="0"/>
          </a:xfrm>
          <a:prstGeom prst="straightConnector1">
            <a:avLst/>
          </a:prstGeom>
          <a:noFill/>
          <a:ln w="28575" cap="flat" cmpd="sng">
            <a:solidFill>
              <a:schemeClr val="dk2"/>
            </a:solidFill>
            <a:prstDash val="solid"/>
            <a:round/>
            <a:headEnd type="none" w="med" len="med"/>
            <a:tailEnd type="stealth" w="med" len="med"/>
          </a:ln>
        </p:spPr>
      </p:cxnSp>
      <p:sp>
        <p:nvSpPr>
          <p:cNvPr id="52" name="Google Shape;126;p25">
            <a:extLst>
              <a:ext uri="{FF2B5EF4-FFF2-40B4-BE49-F238E27FC236}">
                <a16:creationId xmlns:a16="http://schemas.microsoft.com/office/drawing/2014/main" id="{C56CA813-8E92-FE12-3A91-8A75C0D95635}"/>
              </a:ext>
            </a:extLst>
          </p:cNvPr>
          <p:cNvSpPr txBox="1"/>
          <p:nvPr/>
        </p:nvSpPr>
        <p:spPr>
          <a:xfrm>
            <a:off x="7995828" y="5534987"/>
            <a:ext cx="3172406" cy="904424"/>
          </a:xfrm>
          <a:prstGeom prst="rect">
            <a:avLst/>
          </a:prstGeom>
          <a:noFill/>
          <a:ln>
            <a:noFill/>
          </a:ln>
        </p:spPr>
        <p:txBody>
          <a:bodyPr spcFirstLastPara="1" wrap="square" lIns="134339" tIns="134339" rIns="134339" bIns="134339" anchor="t" anchorCtr="0">
            <a:spAutoFit/>
          </a:bodyPr>
          <a:lstStyle/>
          <a:p>
            <a:pPr algn="ctr"/>
            <a:r>
              <a:rPr lang="en" sz="2057" b="1" dirty="0">
                <a:solidFill>
                  <a:srgbClr val="FF0000"/>
                </a:solidFill>
              </a:rPr>
              <a:t>PET</a:t>
            </a:r>
            <a:r>
              <a:rPr lang="en" sz="2057" dirty="0">
                <a:solidFill>
                  <a:schemeClr val="dk1"/>
                </a:solidFill>
              </a:rPr>
              <a:t>-</a:t>
            </a:r>
            <a:r>
              <a:rPr lang="en" sz="2057" b="1" dirty="0">
                <a:solidFill>
                  <a:srgbClr val="6AA84F"/>
                </a:solidFill>
              </a:rPr>
              <a:t>PGT</a:t>
            </a:r>
            <a:r>
              <a:rPr lang="en" sz="2057" dirty="0"/>
              <a:t> detector</a:t>
            </a:r>
          </a:p>
          <a:p>
            <a:pPr algn="ctr"/>
            <a:r>
              <a:rPr lang="en" sz="2057" dirty="0"/>
              <a:t>(</a:t>
            </a:r>
            <a:r>
              <a:rPr lang="el-GR" sz="2057" dirty="0"/>
              <a:t>γ</a:t>
            </a:r>
            <a:r>
              <a:rPr lang="it-IT" sz="2057" dirty="0"/>
              <a:t> </a:t>
            </a:r>
            <a:r>
              <a:rPr lang="en" sz="2057" dirty="0"/>
              <a:t>position and time)</a:t>
            </a:r>
          </a:p>
        </p:txBody>
      </p:sp>
      <p:sp>
        <p:nvSpPr>
          <p:cNvPr id="60" name="Cilindro 59">
            <a:extLst>
              <a:ext uri="{FF2B5EF4-FFF2-40B4-BE49-F238E27FC236}">
                <a16:creationId xmlns:a16="http://schemas.microsoft.com/office/drawing/2014/main" id="{D6FAAF09-0AB5-9CF0-61A3-F379F4AD51FD}"/>
              </a:ext>
            </a:extLst>
          </p:cNvPr>
          <p:cNvSpPr/>
          <p:nvPr/>
        </p:nvSpPr>
        <p:spPr>
          <a:xfrm rot="5400000">
            <a:off x="962221" y="3225843"/>
            <a:ext cx="923330" cy="1288794"/>
          </a:xfrm>
          <a:prstGeom prst="can">
            <a:avLst>
              <a:gd name="adj" fmla="val 4166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AutoShape 36">
            <a:extLst>
              <a:ext uri="{FF2B5EF4-FFF2-40B4-BE49-F238E27FC236}">
                <a16:creationId xmlns:a16="http://schemas.microsoft.com/office/drawing/2014/main" id="{508A44BA-57F7-D94B-5EC0-1387AA6BEE81}"/>
              </a:ext>
            </a:extLst>
          </p:cNvPr>
          <p:cNvSpPr>
            <a:spLocks noChangeArrowheads="1"/>
          </p:cNvSpPr>
          <p:nvPr/>
        </p:nvSpPr>
        <p:spPr bwMode="auto">
          <a:xfrm flipH="1">
            <a:off x="4110377" y="3296667"/>
            <a:ext cx="216000" cy="1188000"/>
          </a:xfrm>
          <a:prstGeom prst="cube">
            <a:avLst>
              <a:gd name="adj" fmla="val 55903"/>
            </a:avLst>
          </a:prstGeom>
          <a:solidFill>
            <a:schemeClr val="accent2">
              <a:lumMod val="40000"/>
              <a:lumOff val="60000"/>
              <a:alpha val="50999"/>
            </a:schemeClr>
          </a:solidFill>
          <a:ln w="9525">
            <a:solidFill>
              <a:schemeClr val="tx1"/>
            </a:solidFill>
            <a:miter lim="800000"/>
            <a:headEnd/>
            <a:tailEnd/>
          </a:ln>
          <a:effectLst/>
        </p:spPr>
        <p:txBody>
          <a:bodyPr wrap="none" anchor="ctr"/>
          <a:lstStyle/>
          <a:p>
            <a:endParaRPr lang="en-GB"/>
          </a:p>
        </p:txBody>
      </p:sp>
      <p:sp>
        <p:nvSpPr>
          <p:cNvPr id="67" name="CasellaDiTesto 66">
            <a:extLst>
              <a:ext uri="{FF2B5EF4-FFF2-40B4-BE49-F238E27FC236}">
                <a16:creationId xmlns:a16="http://schemas.microsoft.com/office/drawing/2014/main" id="{6D9ADC70-A787-EDB6-366A-6D4B79BFD43B}"/>
              </a:ext>
            </a:extLst>
          </p:cNvPr>
          <p:cNvSpPr txBox="1"/>
          <p:nvPr/>
        </p:nvSpPr>
        <p:spPr>
          <a:xfrm>
            <a:off x="3886432" y="4525730"/>
            <a:ext cx="1474060" cy="830997"/>
          </a:xfrm>
          <a:prstGeom prst="rect">
            <a:avLst/>
          </a:prstGeom>
          <a:noFill/>
        </p:spPr>
        <p:txBody>
          <a:bodyPr wrap="square" rtlCol="0">
            <a:spAutoFit/>
          </a:bodyPr>
          <a:lstStyle/>
          <a:p>
            <a:r>
              <a:rPr lang="it-IT" sz="2400" dirty="0"/>
              <a:t>LGAD detector</a:t>
            </a:r>
          </a:p>
        </p:txBody>
      </p:sp>
      <p:sp>
        <p:nvSpPr>
          <p:cNvPr id="69" name="CasellaDiTesto 68">
            <a:extLst>
              <a:ext uri="{FF2B5EF4-FFF2-40B4-BE49-F238E27FC236}">
                <a16:creationId xmlns:a16="http://schemas.microsoft.com/office/drawing/2014/main" id="{D4CA986C-C5D7-6B13-2C66-B7898CD37FA3}"/>
              </a:ext>
            </a:extLst>
          </p:cNvPr>
          <p:cNvSpPr txBox="1"/>
          <p:nvPr/>
        </p:nvSpPr>
        <p:spPr>
          <a:xfrm>
            <a:off x="523564" y="1461849"/>
            <a:ext cx="6093500" cy="1077218"/>
          </a:xfrm>
          <a:prstGeom prst="rect">
            <a:avLst/>
          </a:prstGeom>
          <a:noFill/>
        </p:spPr>
        <p:txBody>
          <a:bodyPr wrap="square">
            <a:spAutoFit/>
          </a:bodyPr>
          <a:lstStyle/>
          <a:p>
            <a:r>
              <a:rPr lang="it-IT" sz="3200" b="1" dirty="0">
                <a:solidFill>
                  <a:srgbClr val="001848"/>
                </a:solidFill>
              </a:rPr>
              <a:t>START for </a:t>
            </a:r>
          </a:p>
          <a:p>
            <a:r>
              <a:rPr lang="it-IT" sz="3200" b="1" dirty="0">
                <a:solidFill>
                  <a:srgbClr val="001848"/>
                </a:solidFill>
              </a:rPr>
              <a:t>Prompt Gamma Timing</a:t>
            </a:r>
          </a:p>
        </p:txBody>
      </p:sp>
      <p:sp>
        <p:nvSpPr>
          <p:cNvPr id="70" name="Freccia in giù 69">
            <a:extLst>
              <a:ext uri="{FF2B5EF4-FFF2-40B4-BE49-F238E27FC236}">
                <a16:creationId xmlns:a16="http://schemas.microsoft.com/office/drawing/2014/main" id="{DC8B5EFB-329F-FF2F-7504-E50CA60ECD31}"/>
              </a:ext>
            </a:extLst>
          </p:cNvPr>
          <p:cNvSpPr/>
          <p:nvPr/>
        </p:nvSpPr>
        <p:spPr>
          <a:xfrm rot="19504639">
            <a:off x="3734690" y="2550715"/>
            <a:ext cx="180850" cy="574521"/>
          </a:xfrm>
          <a:prstGeom prst="downArrow">
            <a:avLst/>
          </a:prstGeom>
          <a:solidFill>
            <a:schemeClr val="accent2">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24D9918C-1CDD-852E-4CA2-A97374F41374}"/>
              </a:ext>
            </a:extLst>
          </p:cNvPr>
          <p:cNvSpPr txBox="1"/>
          <p:nvPr/>
        </p:nvSpPr>
        <p:spPr>
          <a:xfrm>
            <a:off x="10118455" y="2401941"/>
            <a:ext cx="1870127" cy="369332"/>
          </a:xfrm>
          <a:prstGeom prst="rect">
            <a:avLst/>
          </a:prstGeom>
          <a:noFill/>
        </p:spPr>
        <p:txBody>
          <a:bodyPr wrap="none" rtlCol="0">
            <a:spAutoFit/>
          </a:bodyPr>
          <a:lstStyle/>
          <a:p>
            <a:r>
              <a:rPr lang="it-IT" i="1" dirty="0"/>
              <a:t>F. </a:t>
            </a:r>
            <a:r>
              <a:rPr lang="it-IT" i="1" dirty="0" err="1"/>
              <a:t>Pennazio’s</a:t>
            </a:r>
            <a:r>
              <a:rPr lang="it-IT" i="1" dirty="0"/>
              <a:t> talk</a:t>
            </a:r>
          </a:p>
        </p:txBody>
      </p:sp>
      <p:sp>
        <p:nvSpPr>
          <p:cNvPr id="6" name="Sottotitolo 2">
            <a:extLst>
              <a:ext uri="{FF2B5EF4-FFF2-40B4-BE49-F238E27FC236}">
                <a16:creationId xmlns:a16="http://schemas.microsoft.com/office/drawing/2014/main" id="{88BFF046-0223-7D16-B108-9944DD9CBA8C}"/>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7" name="Connettore diritto 6">
            <a:extLst>
              <a:ext uri="{FF2B5EF4-FFF2-40B4-BE49-F238E27FC236}">
                <a16:creationId xmlns:a16="http://schemas.microsoft.com/office/drawing/2014/main" id="{521C2F4A-9F67-E26A-737B-0C936D4727FA}"/>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Slide Number Placeholder 3">
            <a:extLst>
              <a:ext uri="{FF2B5EF4-FFF2-40B4-BE49-F238E27FC236}">
                <a16:creationId xmlns:a16="http://schemas.microsoft.com/office/drawing/2014/main" id="{7FE8C529-3DA1-5170-F505-96A7E6006487}"/>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30</a:t>
            </a:fld>
            <a:endParaRPr lang="en-US" sz="2400"/>
          </a:p>
        </p:txBody>
      </p:sp>
    </p:spTree>
    <p:extLst>
      <p:ext uri="{BB962C8B-B14F-4D97-AF65-F5344CB8AC3E}">
        <p14:creationId xmlns:p14="http://schemas.microsoft.com/office/powerpoint/2010/main" val="288306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8D1A32-5251-2A1C-3EF5-031A775EB67D}"/>
              </a:ext>
            </a:extLst>
          </p:cNvPr>
          <p:cNvSpPr>
            <a:spLocks noGrp="1"/>
          </p:cNvSpPr>
          <p:nvPr>
            <p:ph type="title"/>
          </p:nvPr>
        </p:nvSpPr>
        <p:spPr>
          <a:xfrm>
            <a:off x="1224152" y="1928192"/>
            <a:ext cx="9423077" cy="2107096"/>
          </a:xfrm>
          <a:solidFill>
            <a:schemeClr val="tx1">
              <a:lumMod val="75000"/>
              <a:lumOff val="25000"/>
            </a:schemeClr>
          </a:solidFill>
        </p:spPr>
        <p:txBody>
          <a:bodyPr/>
          <a:lstStyle/>
          <a:p>
            <a:pPr algn="ctr"/>
            <a:r>
              <a:rPr lang="en-US" sz="4400" dirty="0">
                <a:solidFill>
                  <a:schemeClr val="bg1"/>
                </a:solidFill>
              </a:rPr>
              <a:t>Exploiting </a:t>
            </a:r>
            <a:r>
              <a:rPr lang="en-US" dirty="0">
                <a:solidFill>
                  <a:schemeClr val="bg1"/>
                </a:solidFill>
              </a:rPr>
              <a:t>thin silicon sensors for FLASH RT</a:t>
            </a:r>
            <a:endParaRPr lang="it-IT" dirty="0">
              <a:solidFill>
                <a:schemeClr val="bg1"/>
              </a:solidFill>
            </a:endParaRPr>
          </a:p>
        </p:txBody>
      </p:sp>
      <p:sp>
        <p:nvSpPr>
          <p:cNvPr id="5" name="Sottotitolo 2">
            <a:extLst>
              <a:ext uri="{FF2B5EF4-FFF2-40B4-BE49-F238E27FC236}">
                <a16:creationId xmlns:a16="http://schemas.microsoft.com/office/drawing/2014/main" id="{28B48BB2-7376-0405-1BDE-0D9E7838ADAD}"/>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6" name="Connettore diritto 5">
            <a:extLst>
              <a:ext uri="{FF2B5EF4-FFF2-40B4-BE49-F238E27FC236}">
                <a16:creationId xmlns:a16="http://schemas.microsoft.com/office/drawing/2014/main" id="{53D2DB54-8931-A300-5624-2532754C6399}"/>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Slide Number Placeholder 3">
            <a:extLst>
              <a:ext uri="{FF2B5EF4-FFF2-40B4-BE49-F238E27FC236}">
                <a16:creationId xmlns:a16="http://schemas.microsoft.com/office/drawing/2014/main" id="{7D4337D4-1665-23DF-E72F-33C89A4E907A}"/>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31</a:t>
            </a:fld>
            <a:endParaRPr lang="en-US" sz="2400"/>
          </a:p>
        </p:txBody>
      </p:sp>
    </p:spTree>
    <p:extLst>
      <p:ext uri="{BB962C8B-B14F-4D97-AF65-F5344CB8AC3E}">
        <p14:creationId xmlns:p14="http://schemas.microsoft.com/office/powerpoint/2010/main" val="3791716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id="{DB58764D-2704-51BA-C2BD-412828AB6091}"/>
              </a:ext>
            </a:extLst>
          </p:cNvPr>
          <p:cNvSpPr txBox="1"/>
          <p:nvPr/>
        </p:nvSpPr>
        <p:spPr>
          <a:xfrm>
            <a:off x="5901685" y="1198374"/>
            <a:ext cx="576685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FLASH EFFECT</a:t>
            </a: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Does not induce classical radiation induced toxicity in normal tissues.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Retains antitumor efficacy compared to standard 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p:sp>
        <p:nvSpPr>
          <p:cNvPr id="16" name="CasellaDiTesto 15">
            <a:extLst>
              <a:ext uri="{FF2B5EF4-FFF2-40B4-BE49-F238E27FC236}">
                <a16:creationId xmlns:a16="http://schemas.microsoft.com/office/drawing/2014/main" id="{5C1ABCCD-6FDC-559C-4F89-12378C2BDC03}"/>
              </a:ext>
            </a:extLst>
          </p:cNvPr>
          <p:cNvSpPr txBox="1"/>
          <p:nvPr/>
        </p:nvSpPr>
        <p:spPr>
          <a:xfrm>
            <a:off x="523461" y="1295731"/>
            <a:ext cx="506017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FLASH RT </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delivers radiation (electrons, photons, particles) at ultra-high dose rate (UHDR, average dose rate &gt; 40 </a:t>
            </a:r>
            <a:r>
              <a:rPr kumimoji="0" lang="en-US"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Gy</a:t>
            </a:r>
            <a:r>
              <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/s) in &lt; 200 </a:t>
            </a:r>
            <a:r>
              <a:rPr kumimoji="0" lang="en-US"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ms.</a:t>
            </a:r>
            <a:endParaRPr kumimoji="0" lang="en-US"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p:pic>
        <p:nvPicPr>
          <p:cNvPr id="6" name="Immagine 5">
            <a:extLst>
              <a:ext uri="{FF2B5EF4-FFF2-40B4-BE49-F238E27FC236}">
                <a16:creationId xmlns:a16="http://schemas.microsoft.com/office/drawing/2014/main" id="{C8094CB7-ABA9-578F-7AC0-81D05F72B8A9}"/>
              </a:ext>
            </a:extLst>
          </p:cNvPr>
          <p:cNvPicPr>
            <a:picLocks noChangeAspect="1"/>
          </p:cNvPicPr>
          <p:nvPr/>
        </p:nvPicPr>
        <p:blipFill>
          <a:blip r:embed="rId2"/>
          <a:stretch>
            <a:fillRect/>
          </a:stretch>
        </p:blipFill>
        <p:spPr>
          <a:xfrm>
            <a:off x="5815580" y="2759589"/>
            <a:ext cx="5086982" cy="3645670"/>
          </a:xfrm>
          <a:prstGeom prst="rect">
            <a:avLst/>
          </a:prstGeom>
        </p:spPr>
      </p:pic>
      <p:sp>
        <p:nvSpPr>
          <p:cNvPr id="3" name="Titolo 2">
            <a:extLst>
              <a:ext uri="{FF2B5EF4-FFF2-40B4-BE49-F238E27FC236}">
                <a16:creationId xmlns:a16="http://schemas.microsoft.com/office/drawing/2014/main" id="{36341869-7EBD-6D73-049D-BA83A49D0430}"/>
              </a:ext>
            </a:extLst>
          </p:cNvPr>
          <p:cNvSpPr>
            <a:spLocks noGrp="1"/>
          </p:cNvSpPr>
          <p:nvPr>
            <p:ph type="title"/>
          </p:nvPr>
        </p:nvSpPr>
        <p:spPr>
          <a:xfrm>
            <a:off x="557780" y="191157"/>
            <a:ext cx="10515600" cy="923330"/>
          </a:xfrm>
          <a:solidFill>
            <a:srgbClr val="5F5F5F"/>
          </a:solidFill>
        </p:spPr>
        <p:txBody>
          <a:bodyPr>
            <a:normAutofit/>
          </a:bodyPr>
          <a:lstStyle/>
          <a:p>
            <a:pPr algn="ctr"/>
            <a:r>
              <a:rPr lang="it-IT" dirty="0">
                <a:solidFill>
                  <a:schemeClr val="bg1"/>
                </a:solidFill>
                <a:latin typeface="Aptos" panose="020B0004020202020204" pitchFamily="34" charset="0"/>
              </a:rPr>
              <a:t>FLASH </a:t>
            </a:r>
            <a:r>
              <a:rPr lang="it-IT" dirty="0" err="1">
                <a:solidFill>
                  <a:schemeClr val="bg1"/>
                </a:solidFill>
                <a:latin typeface="Aptos" panose="020B0004020202020204" pitchFamily="34" charset="0"/>
              </a:rPr>
              <a:t>radiotherapy</a:t>
            </a:r>
            <a:endParaRPr lang="it-IT" dirty="0">
              <a:solidFill>
                <a:schemeClr val="bg1"/>
              </a:solidFill>
              <a:latin typeface="Aptos" panose="020B0004020202020204" pitchFamily="34" charset="0"/>
            </a:endParaRPr>
          </a:p>
        </p:txBody>
      </p:sp>
      <p:sp>
        <p:nvSpPr>
          <p:cNvPr id="2" name="Sottotitolo 2">
            <a:extLst>
              <a:ext uri="{FF2B5EF4-FFF2-40B4-BE49-F238E27FC236}">
                <a16:creationId xmlns:a16="http://schemas.microsoft.com/office/drawing/2014/main" id="{0D723725-5558-148B-2B05-6FF2FFD676B2}"/>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4" name="Connettore diritto 3">
            <a:extLst>
              <a:ext uri="{FF2B5EF4-FFF2-40B4-BE49-F238E27FC236}">
                <a16:creationId xmlns:a16="http://schemas.microsoft.com/office/drawing/2014/main" id="{ACB462F1-BCFE-09D3-C432-80CACEDE9BC4}"/>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3">
            <a:extLst>
              <a:ext uri="{FF2B5EF4-FFF2-40B4-BE49-F238E27FC236}">
                <a16:creationId xmlns:a16="http://schemas.microsoft.com/office/drawing/2014/main" id="{3DDAC9FA-E74A-CF0D-D007-E2175487856A}"/>
              </a:ext>
            </a:extLst>
          </p:cNvPr>
          <p:cNvSpPr txBox="1">
            <a:spLocks/>
          </p:cNvSpPr>
          <p:nvPr/>
        </p:nvSpPr>
        <p:spPr>
          <a:xfrm>
            <a:off x="9228446" y="629232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32</a:t>
            </a:fld>
            <a:endParaRPr lang="en-US" sz="2400"/>
          </a:p>
        </p:txBody>
      </p:sp>
      <p:pic>
        <p:nvPicPr>
          <p:cNvPr id="7" name="Immagine 6">
            <a:extLst>
              <a:ext uri="{FF2B5EF4-FFF2-40B4-BE49-F238E27FC236}">
                <a16:creationId xmlns:a16="http://schemas.microsoft.com/office/drawing/2014/main" id="{E8DC2EB7-F23E-669F-65DA-B5CE42AD4ED3}"/>
              </a:ext>
            </a:extLst>
          </p:cNvPr>
          <p:cNvPicPr>
            <a:picLocks noChangeAspect="1"/>
          </p:cNvPicPr>
          <p:nvPr/>
        </p:nvPicPr>
        <p:blipFill rotWithShape="1">
          <a:blip r:embed="rId3"/>
          <a:srcRect t="17059" b="10159"/>
          <a:stretch/>
        </p:blipFill>
        <p:spPr>
          <a:xfrm>
            <a:off x="1626780" y="2987861"/>
            <a:ext cx="3718307" cy="3374107"/>
          </a:xfrm>
          <a:prstGeom prst="rect">
            <a:avLst/>
          </a:prstGeom>
        </p:spPr>
      </p:pic>
    </p:spTree>
    <p:extLst>
      <p:ext uri="{BB962C8B-B14F-4D97-AF65-F5344CB8AC3E}">
        <p14:creationId xmlns:p14="http://schemas.microsoft.com/office/powerpoint/2010/main" val="1518447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E907CB38-14CD-9D0C-66D8-B834821E8AA1}"/>
              </a:ext>
            </a:extLst>
          </p:cNvPr>
          <p:cNvSpPr>
            <a:spLocks noGrp="1"/>
          </p:cNvSpPr>
          <p:nvPr>
            <p:ph type="title"/>
          </p:nvPr>
        </p:nvSpPr>
        <p:spPr>
          <a:xfrm>
            <a:off x="501061" y="300305"/>
            <a:ext cx="10515600" cy="1018734"/>
          </a:xfrm>
          <a:solidFill>
            <a:srgbClr val="5F5F5F"/>
          </a:solidFill>
        </p:spPr>
        <p:txBody>
          <a:bodyPr>
            <a:normAutofit/>
          </a:bodyPr>
          <a:lstStyle/>
          <a:p>
            <a:pPr algn="ctr"/>
            <a:r>
              <a:rPr lang="it-IT" b="1" dirty="0">
                <a:solidFill>
                  <a:schemeClr val="bg1"/>
                </a:solidFill>
              </a:rPr>
              <a:t>FLASH </a:t>
            </a:r>
            <a:r>
              <a:rPr lang="it-IT" b="1" dirty="0" err="1">
                <a:solidFill>
                  <a:schemeClr val="bg1"/>
                </a:solidFill>
              </a:rPr>
              <a:t>radiotherapy</a:t>
            </a:r>
            <a:endParaRPr lang="it-IT" b="1" dirty="0">
              <a:solidFill>
                <a:schemeClr val="bg1"/>
              </a:solidFill>
            </a:endParaRPr>
          </a:p>
        </p:txBody>
      </p:sp>
      <p:sp>
        <p:nvSpPr>
          <p:cNvPr id="20" name="Segnaposto contenuto 5">
            <a:extLst>
              <a:ext uri="{FF2B5EF4-FFF2-40B4-BE49-F238E27FC236}">
                <a16:creationId xmlns:a16="http://schemas.microsoft.com/office/drawing/2014/main" id="{F9837716-6012-55A2-A378-646F51A6CB28}"/>
              </a:ext>
            </a:extLst>
          </p:cNvPr>
          <p:cNvSpPr txBox="1">
            <a:spLocks/>
          </p:cNvSpPr>
          <p:nvPr/>
        </p:nvSpPr>
        <p:spPr>
          <a:xfrm>
            <a:off x="1153391" y="5506466"/>
            <a:ext cx="9885218" cy="768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6">
                  <a:lumMod val="75000"/>
                </a:schemeClr>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6">
                  <a:lumMod val="75000"/>
                </a:schemeClr>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6">
                  <a:lumMod val="75000"/>
                </a:schemeClr>
              </a:buClr>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6">
                  <a:lumMod val="75000"/>
                </a:schemeClr>
              </a:buClr>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A crucial role: </a:t>
            </a:r>
            <a:r>
              <a:rPr kumimoji="0" lang="en-US" sz="18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dose delivery time structure </a:t>
            </a:r>
            <a:r>
              <a:rPr kumimoji="0" lang="en-US"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(parameters need to be kept under control )</a:t>
            </a: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The </a:t>
            </a:r>
            <a:r>
              <a:rPr kumimoji="0" lang="it-IT" sz="1800" b="0" i="0" u="none" strike="noStrike" kern="1200" cap="none" spc="0" normalizeH="0" baseline="0" noProof="0" dirty="0" err="1">
                <a:ln>
                  <a:noFill/>
                </a:ln>
                <a:solidFill>
                  <a:srgbClr val="000000"/>
                </a:solidFill>
                <a:effectLst/>
                <a:uLnTx/>
                <a:uFillTx/>
                <a:latin typeface="+mj-lt"/>
                <a:ea typeface="+mn-ea"/>
                <a:cs typeface="Arial" panose="020B0604020202020204" pitchFamily="34" charset="0"/>
              </a:rPr>
              <a:t>most</a:t>
            </a:r>
            <a:r>
              <a:rPr kumimoji="0" lang="it-IT"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 of the </a:t>
            </a:r>
            <a:r>
              <a:rPr kumimoji="0" lang="it-IT" sz="1800" b="0" i="0" u="none" strike="noStrike" kern="1200" cap="none" spc="0" normalizeH="0" baseline="0" noProof="0" dirty="0" err="1">
                <a:ln>
                  <a:noFill/>
                </a:ln>
                <a:solidFill>
                  <a:srgbClr val="000000"/>
                </a:solidFill>
                <a:effectLst/>
                <a:uLnTx/>
                <a:uFillTx/>
                <a:latin typeface="+mj-lt"/>
                <a:ea typeface="+mn-ea"/>
                <a:cs typeface="Arial" panose="020B0604020202020204" pitchFamily="34" charset="0"/>
              </a:rPr>
              <a:t>pre</a:t>
            </a:r>
            <a:r>
              <a:rPr kumimoji="0" lang="it-IT"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-clinical studies </a:t>
            </a:r>
            <a:r>
              <a:rPr kumimoji="0" lang="it-IT" sz="1800" b="0" i="0" u="none" strike="noStrike" kern="1200" cap="none" spc="0" normalizeH="0" baseline="0" noProof="0" dirty="0" err="1">
                <a:ln>
                  <a:noFill/>
                </a:ln>
                <a:solidFill>
                  <a:srgbClr val="000000"/>
                </a:solidFill>
                <a:effectLst/>
                <a:uLnTx/>
                <a:uFillTx/>
                <a:latin typeface="+mj-lt"/>
                <a:ea typeface="+mn-ea"/>
                <a:cs typeface="Arial" panose="020B0604020202020204" pitchFamily="34" charset="0"/>
              </a:rPr>
              <a:t>using</a:t>
            </a:r>
            <a:r>
              <a:rPr kumimoji="0" lang="it-IT"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 </a:t>
            </a:r>
            <a:r>
              <a:rPr kumimoji="0" lang="it-IT" sz="18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electron</a:t>
            </a:r>
            <a:r>
              <a:rPr kumimoji="0" lang="it-IT"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mj-lt"/>
                <a:ea typeface="+mn-ea"/>
                <a:cs typeface="Arial" panose="020B0604020202020204" pitchFamily="34" charset="0"/>
              </a:rPr>
              <a:t>beams</a:t>
            </a:r>
            <a:r>
              <a:rPr kumimoji="0" lang="it-IT"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 (by </a:t>
            </a:r>
            <a:r>
              <a:rPr kumimoji="0" lang="it-IT" sz="1800" b="0" i="0" u="none" strike="noStrike" kern="1200" cap="none" spc="0" normalizeH="0" baseline="0" noProof="0" dirty="0" err="1">
                <a:ln>
                  <a:noFill/>
                </a:ln>
                <a:solidFill>
                  <a:srgbClr val="000000"/>
                </a:solidFill>
                <a:effectLst/>
                <a:uLnTx/>
                <a:uFillTx/>
                <a:latin typeface="+mj-lt"/>
                <a:ea typeface="+mn-ea"/>
                <a:cs typeface="Arial" panose="020B0604020202020204" pitchFamily="34" charset="0"/>
              </a:rPr>
              <a:t>LINACs</a:t>
            </a:r>
            <a:r>
              <a:rPr kumimoji="0" lang="it-IT" sz="18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 with E&lt;20 MeV)</a:t>
            </a:r>
          </a:p>
        </p:txBody>
      </p:sp>
      <p:pic>
        <p:nvPicPr>
          <p:cNvPr id="2" name="Immagine 1" descr="Immagine che contiene tavolo&#10;&#10;Descrizione generata automaticamente">
            <a:extLst>
              <a:ext uri="{FF2B5EF4-FFF2-40B4-BE49-F238E27FC236}">
                <a16:creationId xmlns:a16="http://schemas.microsoft.com/office/drawing/2014/main" id="{B2922D27-A7C7-C9F8-C0B5-BED42C09362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19000" contrast="16000"/>
                    </a14:imgEffect>
                  </a14:imgLayer>
                </a14:imgProps>
              </a:ext>
            </a:extLst>
          </a:blip>
          <a:srcRect t="8928" b="3196"/>
          <a:stretch/>
        </p:blipFill>
        <p:spPr>
          <a:xfrm>
            <a:off x="2431786" y="1456842"/>
            <a:ext cx="6279839" cy="3950931"/>
          </a:xfrm>
          <a:prstGeom prst="rect">
            <a:avLst/>
          </a:prstGeom>
        </p:spPr>
      </p:pic>
      <p:sp>
        <p:nvSpPr>
          <p:cNvPr id="3" name="Sottotitolo 2">
            <a:extLst>
              <a:ext uri="{FF2B5EF4-FFF2-40B4-BE49-F238E27FC236}">
                <a16:creationId xmlns:a16="http://schemas.microsoft.com/office/drawing/2014/main" id="{7C1D874D-AFDB-C9DE-8E1B-7D8AB166A897}"/>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4" name="Connettore diritto 3">
            <a:extLst>
              <a:ext uri="{FF2B5EF4-FFF2-40B4-BE49-F238E27FC236}">
                <a16:creationId xmlns:a16="http://schemas.microsoft.com/office/drawing/2014/main" id="{ED1C28BF-CB45-AF55-10D2-2D2B7673626B}"/>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Slide Number Placeholder 3">
            <a:extLst>
              <a:ext uri="{FF2B5EF4-FFF2-40B4-BE49-F238E27FC236}">
                <a16:creationId xmlns:a16="http://schemas.microsoft.com/office/drawing/2014/main" id="{D66A9B1F-B7EB-79ED-5083-8E80D3E4AFA2}"/>
              </a:ext>
            </a:extLst>
          </p:cNvPr>
          <p:cNvSpPr txBox="1">
            <a:spLocks/>
          </p:cNvSpPr>
          <p:nvPr/>
        </p:nvSpPr>
        <p:spPr>
          <a:xfrm>
            <a:off x="9198726" y="633239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33</a:t>
            </a:fld>
            <a:endParaRPr lang="en-US" sz="2400"/>
          </a:p>
        </p:txBody>
      </p:sp>
    </p:spTree>
    <p:extLst>
      <p:ext uri="{BB962C8B-B14F-4D97-AF65-F5344CB8AC3E}">
        <p14:creationId xmlns:p14="http://schemas.microsoft.com/office/powerpoint/2010/main" val="402700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CFFE1E-99C5-1A86-A593-64FA141694CD}"/>
              </a:ext>
            </a:extLst>
          </p:cNvPr>
          <p:cNvSpPr txBox="1">
            <a:spLocks/>
          </p:cNvSpPr>
          <p:nvPr/>
        </p:nvSpPr>
        <p:spPr>
          <a:xfrm>
            <a:off x="640125" y="148873"/>
            <a:ext cx="10515600" cy="803787"/>
          </a:xfrm>
          <a:prstGeom prst="rect">
            <a:avLst/>
          </a:prstGeom>
          <a:solidFill>
            <a:schemeClr val="tx1">
              <a:lumMod val="75000"/>
              <a:lumOff val="25000"/>
            </a:schemeClr>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New field for BM: FLASH RT</a:t>
            </a:r>
            <a:endParaRPr lang="en-US" sz="4000" b="1" dirty="0">
              <a:solidFill>
                <a:schemeClr val="bg1"/>
              </a:solidFill>
            </a:endParaRPr>
          </a:p>
        </p:txBody>
      </p:sp>
      <p:sp>
        <p:nvSpPr>
          <p:cNvPr id="4" name="CasellaDiTesto 8">
            <a:extLst>
              <a:ext uri="{FF2B5EF4-FFF2-40B4-BE49-F238E27FC236}">
                <a16:creationId xmlns:a16="http://schemas.microsoft.com/office/drawing/2014/main" id="{67A8D025-C93A-AFEA-7673-F135BC22FA33}"/>
              </a:ext>
            </a:extLst>
          </p:cNvPr>
          <p:cNvSpPr txBox="1"/>
          <p:nvPr/>
        </p:nvSpPr>
        <p:spPr>
          <a:xfrm>
            <a:off x="101283" y="1130928"/>
            <a:ext cx="6275522"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i="1" dirty="0">
                <a:solidFill>
                  <a:schemeClr val="accent1">
                    <a:lumMod val="75000"/>
                  </a:schemeClr>
                </a:solidFill>
                <a:latin typeface="+mj-lt"/>
                <a:cs typeface="Arial" panose="020B0604020202020204" pitchFamily="34" charset="0"/>
              </a:rPr>
              <a:t>Interrupting a FLASH treatment quickly enough to avoid a misadministration is clearly a non-trivial task and </a:t>
            </a:r>
            <a:r>
              <a:rPr lang="en-US" b="1" i="1" dirty="0">
                <a:solidFill>
                  <a:schemeClr val="accent1">
                    <a:lumMod val="75000"/>
                  </a:schemeClr>
                </a:solidFill>
                <a:latin typeface="+mj-lt"/>
                <a:cs typeface="Arial" panose="020B0604020202020204" pitchFamily="34" charset="0"/>
              </a:rPr>
              <a:t>no publicly available testing data exist showing a commercial system is able to stop delivery of a FLASH dose quickly enough </a:t>
            </a:r>
            <a:r>
              <a:rPr lang="en-US" i="1" dirty="0">
                <a:solidFill>
                  <a:schemeClr val="accent1">
                    <a:lumMod val="75000"/>
                  </a:schemeClr>
                </a:solidFill>
                <a:latin typeface="+mj-lt"/>
                <a:cs typeface="Arial" panose="020B0604020202020204" pitchFamily="34" charset="0"/>
              </a:rPr>
              <a:t>to address this need. [Taylor et al. Med Phys. 2022]</a:t>
            </a:r>
            <a:endParaRPr lang="it-IT" i="1" dirty="0">
              <a:solidFill>
                <a:schemeClr val="accent1">
                  <a:lumMod val="75000"/>
                </a:schemeClr>
              </a:solidFill>
              <a:latin typeface="+mj-lt"/>
              <a:cs typeface="Arial" panose="020B0604020202020204" pitchFamily="34" charset="0"/>
            </a:endParaRPr>
          </a:p>
        </p:txBody>
      </p:sp>
      <p:sp>
        <p:nvSpPr>
          <p:cNvPr id="5" name="Content Placeholder 2">
            <a:extLst>
              <a:ext uri="{FF2B5EF4-FFF2-40B4-BE49-F238E27FC236}">
                <a16:creationId xmlns:a16="http://schemas.microsoft.com/office/drawing/2014/main" id="{FF35138F-0CA0-FFA9-06F1-CD4BECA571EA}"/>
              </a:ext>
            </a:extLst>
          </p:cNvPr>
          <p:cNvSpPr txBox="1">
            <a:spLocks/>
          </p:cNvSpPr>
          <p:nvPr/>
        </p:nvSpPr>
        <p:spPr>
          <a:xfrm>
            <a:off x="6566762" y="1869592"/>
            <a:ext cx="5159828" cy="70462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B0604020202020204" pitchFamily="34" charset="0"/>
              <a:buChar char="-"/>
            </a:pPr>
            <a:r>
              <a:rPr lang="en-US" sz="2000" i="1" dirty="0">
                <a:solidFill>
                  <a:srgbClr val="000000"/>
                </a:solidFill>
                <a:latin typeface="Arial"/>
                <a:ea typeface="Calibri" panose="020F0502020204030204"/>
                <a:cs typeface="Arial"/>
              </a:rPr>
              <a:t>Ultra High Dose Rate and high dose deliveries --&gt; Reproducibility and interlock activation</a:t>
            </a:r>
          </a:p>
          <a:p>
            <a:pPr>
              <a:buFont typeface="Calibri" panose="020B0604020202020204" pitchFamily="34" charset="0"/>
              <a:buChar char="-"/>
            </a:pPr>
            <a:endParaRPr lang="en-US" sz="2000" i="1" dirty="0">
              <a:solidFill>
                <a:srgbClr val="000000"/>
              </a:solidFill>
              <a:latin typeface="Arial"/>
              <a:ea typeface="Calibri" panose="020F0502020204030204"/>
              <a:cs typeface="Arial"/>
            </a:endParaRPr>
          </a:p>
        </p:txBody>
      </p:sp>
      <p:sp>
        <p:nvSpPr>
          <p:cNvPr id="6" name="Title 1">
            <a:extLst>
              <a:ext uri="{FF2B5EF4-FFF2-40B4-BE49-F238E27FC236}">
                <a16:creationId xmlns:a16="http://schemas.microsoft.com/office/drawing/2014/main" id="{E7228718-0889-4D9D-E7C9-8017BBE71C02}"/>
              </a:ext>
            </a:extLst>
          </p:cNvPr>
          <p:cNvSpPr txBox="1">
            <a:spLocks/>
          </p:cNvSpPr>
          <p:nvPr/>
        </p:nvSpPr>
        <p:spPr>
          <a:xfrm>
            <a:off x="6566762" y="1058814"/>
            <a:ext cx="5625238" cy="704624"/>
          </a:xfrm>
          <a:prstGeom prst="rect">
            <a:avLst/>
          </a:prstGeom>
          <a:solidFill>
            <a:schemeClr val="bg1">
              <a:lumMod val="50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FFFF"/>
                </a:solidFill>
                <a:cs typeface="Calibri Light"/>
              </a:rPr>
              <a:t>Main Challenges</a:t>
            </a:r>
            <a:endParaRPr lang="en-US" sz="3200" dirty="0">
              <a:solidFill>
                <a:srgbClr val="FFFFFF"/>
              </a:solidFill>
            </a:endParaRPr>
          </a:p>
        </p:txBody>
      </p:sp>
      <p:sp>
        <p:nvSpPr>
          <p:cNvPr id="7" name="Title 1">
            <a:extLst>
              <a:ext uri="{FF2B5EF4-FFF2-40B4-BE49-F238E27FC236}">
                <a16:creationId xmlns:a16="http://schemas.microsoft.com/office/drawing/2014/main" id="{6636601D-E78C-D18D-E739-31423FD44309}"/>
              </a:ext>
            </a:extLst>
          </p:cNvPr>
          <p:cNvSpPr txBox="1">
            <a:spLocks/>
          </p:cNvSpPr>
          <p:nvPr/>
        </p:nvSpPr>
        <p:spPr>
          <a:xfrm>
            <a:off x="6566762" y="2929510"/>
            <a:ext cx="5625238" cy="704624"/>
          </a:xfrm>
          <a:prstGeom prst="rect">
            <a:avLst/>
          </a:prstGeom>
          <a:solidFill>
            <a:schemeClr val="bg1">
              <a:lumMod val="50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FFFF"/>
                </a:solidFill>
                <a:cs typeface="Calibri Light"/>
              </a:rPr>
              <a:t>Main Requirements</a:t>
            </a:r>
            <a:endParaRPr lang="en-US" sz="3200" dirty="0">
              <a:solidFill>
                <a:srgbClr val="FFFFFF"/>
              </a:solidFill>
            </a:endParaRPr>
          </a:p>
        </p:txBody>
      </p:sp>
      <p:sp>
        <p:nvSpPr>
          <p:cNvPr id="8" name="Content Placeholder 2">
            <a:extLst>
              <a:ext uri="{FF2B5EF4-FFF2-40B4-BE49-F238E27FC236}">
                <a16:creationId xmlns:a16="http://schemas.microsoft.com/office/drawing/2014/main" id="{652084AA-2292-7E7E-CFE1-8BC19F8AD270}"/>
              </a:ext>
            </a:extLst>
          </p:cNvPr>
          <p:cNvSpPr txBox="1">
            <a:spLocks/>
          </p:cNvSpPr>
          <p:nvPr/>
        </p:nvSpPr>
        <p:spPr>
          <a:xfrm>
            <a:off x="6755596" y="3852613"/>
            <a:ext cx="5159828" cy="7046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B0604020202020204" pitchFamily="34" charset="0"/>
              <a:buChar char="-"/>
            </a:pPr>
            <a:r>
              <a:rPr lang="en-US" sz="2000" i="1" dirty="0">
                <a:solidFill>
                  <a:srgbClr val="000000"/>
                </a:solidFill>
                <a:latin typeface="Arial"/>
                <a:ea typeface="Calibri" panose="020F0502020204030204"/>
                <a:cs typeface="Arial"/>
              </a:rPr>
              <a:t>Linearity and no saturation</a:t>
            </a:r>
          </a:p>
          <a:p>
            <a:pPr>
              <a:buFont typeface="Calibri" panose="020B0604020202020204" pitchFamily="34" charset="0"/>
              <a:buChar char="-"/>
            </a:pPr>
            <a:r>
              <a:rPr lang="en-US" sz="2000" i="1" dirty="0">
                <a:solidFill>
                  <a:srgbClr val="000000"/>
                </a:solidFill>
                <a:latin typeface="Arial"/>
                <a:ea typeface="Calibri" panose="020F0502020204030204"/>
                <a:cs typeface="Arial"/>
              </a:rPr>
              <a:t>Radiation hardness</a:t>
            </a:r>
          </a:p>
        </p:txBody>
      </p:sp>
      <p:sp>
        <p:nvSpPr>
          <p:cNvPr id="9" name="CasellaDiTesto 7">
            <a:extLst>
              <a:ext uri="{FF2B5EF4-FFF2-40B4-BE49-F238E27FC236}">
                <a16:creationId xmlns:a16="http://schemas.microsoft.com/office/drawing/2014/main" id="{7C480CFE-9B2E-CDC0-05C0-04165FBE4C6E}"/>
              </a:ext>
            </a:extLst>
          </p:cNvPr>
          <p:cNvSpPr txBox="1"/>
          <p:nvPr/>
        </p:nvSpPr>
        <p:spPr>
          <a:xfrm>
            <a:off x="640125" y="2982813"/>
            <a:ext cx="5523956" cy="2400657"/>
          </a:xfrm>
          <a:prstGeom prst="rect">
            <a:avLst/>
          </a:prstGeom>
          <a:noFill/>
        </p:spPr>
        <p:txBody>
          <a:bodyPr wrap="square" lIns="91440" tIns="45720" rIns="91440" bIns="45720" rtlCol="0" anchor="t">
            <a:spAutoFit/>
          </a:bodyPr>
          <a:lstStyle/>
          <a:p>
            <a:r>
              <a:rPr lang="en-US" sz="1600" i="1" dirty="0">
                <a:solidFill>
                  <a:schemeClr val="accent1">
                    <a:lumMod val="75000"/>
                  </a:schemeClr>
                </a:solidFill>
                <a:latin typeface="+mj-lt"/>
                <a:cs typeface="Arial" panose="020B0604020202020204" pitchFamily="34" charset="0"/>
              </a:rPr>
              <a:t>Only the dependence on the average dose rate and on the duration of the entire </a:t>
            </a:r>
            <a:r>
              <a:rPr lang="en-US" i="1" dirty="0">
                <a:solidFill>
                  <a:schemeClr val="accent1">
                    <a:lumMod val="75000"/>
                  </a:schemeClr>
                </a:solidFill>
                <a:latin typeface="+mj-lt"/>
                <a:cs typeface="Arial" panose="020B0604020202020204" pitchFamily="34" charset="0"/>
              </a:rPr>
              <a:t>irradiation</a:t>
            </a:r>
            <a:r>
              <a:rPr lang="en-US" sz="1600" i="1" dirty="0">
                <a:solidFill>
                  <a:schemeClr val="accent1">
                    <a:lumMod val="75000"/>
                  </a:schemeClr>
                </a:solidFill>
                <a:latin typeface="+mj-lt"/>
                <a:cs typeface="Arial" panose="020B0604020202020204" pitchFamily="34" charset="0"/>
              </a:rPr>
              <a:t> has been clearly observed so far, but </a:t>
            </a:r>
            <a:r>
              <a:rPr lang="en-US" sz="1600" b="1" i="1" dirty="0">
                <a:solidFill>
                  <a:schemeClr val="accent1">
                    <a:lumMod val="75000"/>
                  </a:schemeClr>
                </a:solidFill>
                <a:latin typeface="+mj-lt"/>
                <a:cs typeface="Arial" panose="020B0604020202020204" pitchFamily="34" charset="0"/>
              </a:rPr>
              <a:t>the roles of…</a:t>
            </a:r>
          </a:p>
          <a:p>
            <a:pPr marL="342900" indent="-342900">
              <a:buFont typeface="Calibri"/>
              <a:buChar char="-"/>
            </a:pPr>
            <a:r>
              <a:rPr lang="en-US" sz="1600" b="1" i="1" dirty="0">
                <a:solidFill>
                  <a:schemeClr val="accent1">
                    <a:lumMod val="75000"/>
                  </a:schemeClr>
                </a:solidFill>
                <a:latin typeface="+mj-lt"/>
                <a:cs typeface="Arial"/>
              </a:rPr>
              <a:t>Dose per pulse</a:t>
            </a:r>
          </a:p>
          <a:p>
            <a:pPr marL="342900" indent="-342900">
              <a:buFont typeface="Calibri"/>
              <a:buChar char="-"/>
            </a:pPr>
            <a:r>
              <a:rPr lang="en-US" sz="1600" b="1" i="1" dirty="0">
                <a:solidFill>
                  <a:schemeClr val="accent1">
                    <a:lumMod val="75000"/>
                  </a:schemeClr>
                </a:solidFill>
                <a:latin typeface="+mj-lt"/>
                <a:cs typeface="Arial"/>
              </a:rPr>
              <a:t>Instantaneous dose per pulse</a:t>
            </a:r>
            <a:endParaRPr lang="en-US" sz="1600" b="1" i="1" dirty="0">
              <a:solidFill>
                <a:schemeClr val="accent1">
                  <a:lumMod val="75000"/>
                </a:schemeClr>
              </a:solidFill>
              <a:latin typeface="+mj-lt"/>
              <a:cs typeface="Arial" panose="020B0604020202020204" pitchFamily="34" charset="0"/>
            </a:endParaRPr>
          </a:p>
          <a:p>
            <a:pPr marL="342900" indent="-342900">
              <a:buFont typeface="Calibri"/>
              <a:buChar char="-"/>
            </a:pPr>
            <a:r>
              <a:rPr lang="en-US" sz="1600" b="1" i="1" dirty="0">
                <a:solidFill>
                  <a:schemeClr val="accent1">
                    <a:lumMod val="75000"/>
                  </a:schemeClr>
                </a:solidFill>
                <a:latin typeface="+mj-lt"/>
                <a:cs typeface="Arial"/>
              </a:rPr>
              <a:t>Pulse duration and frequency</a:t>
            </a:r>
            <a:endParaRPr lang="en-US" sz="1600" b="1" i="1" dirty="0">
              <a:solidFill>
                <a:schemeClr val="accent1">
                  <a:lumMod val="75000"/>
                </a:schemeClr>
              </a:solidFill>
              <a:latin typeface="+mj-lt"/>
              <a:cs typeface="Arial" panose="020B0604020202020204" pitchFamily="34" charset="0"/>
            </a:endParaRPr>
          </a:p>
          <a:p>
            <a:r>
              <a:rPr lang="en-US" sz="1600" b="1" i="1" dirty="0">
                <a:solidFill>
                  <a:schemeClr val="accent1">
                    <a:lumMod val="75000"/>
                  </a:schemeClr>
                </a:solidFill>
                <a:latin typeface="+mj-lt"/>
                <a:cs typeface="Arial"/>
              </a:rPr>
              <a:t>.. still remain to be understood</a:t>
            </a:r>
            <a:r>
              <a:rPr lang="en-US" sz="1600" i="1" dirty="0">
                <a:solidFill>
                  <a:schemeClr val="accent1">
                    <a:lumMod val="75000"/>
                  </a:schemeClr>
                </a:solidFill>
                <a:latin typeface="+mj-lt"/>
                <a:cs typeface="Arial"/>
              </a:rPr>
              <a:t>. </a:t>
            </a:r>
          </a:p>
          <a:p>
            <a:r>
              <a:rPr lang="en-US" sz="1600" i="1" dirty="0">
                <a:solidFill>
                  <a:schemeClr val="accent1">
                    <a:lumMod val="75000"/>
                  </a:schemeClr>
                </a:solidFill>
                <a:latin typeface="+mj-lt"/>
                <a:cs typeface="Arial"/>
              </a:rPr>
              <a:t>[Di Martino 2020 frontiers]</a:t>
            </a:r>
            <a:endParaRPr lang="en-US" sz="1600" i="1" dirty="0">
              <a:solidFill>
                <a:schemeClr val="accent1">
                  <a:lumMod val="75000"/>
                </a:schemeClr>
              </a:solidFill>
              <a:latin typeface="+mj-lt"/>
              <a:cs typeface="Arial" panose="020B0604020202020204" pitchFamily="34" charset="0"/>
            </a:endParaRPr>
          </a:p>
          <a:p>
            <a:pPr marL="342900" indent="-342900">
              <a:buFont typeface="Calibri"/>
              <a:buChar char="-"/>
            </a:pPr>
            <a:endParaRPr lang="en-US" sz="2000" i="1" dirty="0">
              <a:solidFill>
                <a:srgbClr val="00000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FB96DA42-AEB9-A2BD-DB2D-089B7DFE607F}"/>
              </a:ext>
            </a:extLst>
          </p:cNvPr>
          <p:cNvSpPr txBox="1">
            <a:spLocks/>
          </p:cNvSpPr>
          <p:nvPr/>
        </p:nvSpPr>
        <p:spPr>
          <a:xfrm>
            <a:off x="6106720" y="5021060"/>
            <a:ext cx="5159829" cy="13545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B0604020202020204" pitchFamily="34" charset="0"/>
              <a:buChar char="-"/>
            </a:pPr>
            <a:r>
              <a:rPr lang="en-US" sz="2000" i="1" dirty="0">
                <a:solidFill>
                  <a:srgbClr val="000000"/>
                </a:solidFill>
                <a:latin typeface="Arial"/>
                <a:ea typeface="Calibri" panose="020F0502020204030204"/>
                <a:cs typeface="Arial"/>
              </a:rPr>
              <a:t>Introduction of correction factors</a:t>
            </a:r>
            <a:endParaRPr lang="en-US" dirty="0">
              <a:solidFill>
                <a:srgbClr val="000000"/>
              </a:solidFill>
              <a:latin typeface="Calibri" panose="020F0502020204030204"/>
              <a:ea typeface="Calibri" panose="020F0502020204030204"/>
              <a:cs typeface="Calibri" panose="020F0502020204030204"/>
            </a:endParaRPr>
          </a:p>
          <a:p>
            <a:pPr>
              <a:buFont typeface="Calibri" panose="020B0604020202020204" pitchFamily="34" charset="0"/>
              <a:buChar char="-"/>
            </a:pPr>
            <a:r>
              <a:rPr lang="en-US" sz="2000" i="1" dirty="0">
                <a:latin typeface="Arial"/>
                <a:cs typeface="Arial"/>
              </a:rPr>
              <a:t>Optimization of the existing technologies</a:t>
            </a:r>
          </a:p>
          <a:p>
            <a:pPr>
              <a:buFont typeface="Calibri" panose="020B0604020202020204" pitchFamily="34" charset="0"/>
              <a:buChar char="-"/>
            </a:pPr>
            <a:r>
              <a:rPr lang="en-US" sz="2000" i="1" dirty="0">
                <a:latin typeface="Arial"/>
                <a:cs typeface="Arial"/>
              </a:rPr>
              <a:t>Investigation of novel detection methods</a:t>
            </a:r>
          </a:p>
          <a:p>
            <a:pPr>
              <a:buFont typeface="Calibri" panose="020B0604020202020204" pitchFamily="34" charset="0"/>
              <a:buChar char="-"/>
            </a:pPr>
            <a:endParaRPr lang="en-US" sz="2000" i="1" dirty="0">
              <a:latin typeface="Arial"/>
              <a:cs typeface="Arial"/>
            </a:endParaRPr>
          </a:p>
        </p:txBody>
      </p:sp>
      <p:sp>
        <p:nvSpPr>
          <p:cNvPr id="11" name="Title 1">
            <a:extLst>
              <a:ext uri="{FF2B5EF4-FFF2-40B4-BE49-F238E27FC236}">
                <a16:creationId xmlns:a16="http://schemas.microsoft.com/office/drawing/2014/main" id="{9142BAF3-A7E5-1B09-741D-B21F55C6EC84}"/>
              </a:ext>
            </a:extLst>
          </p:cNvPr>
          <p:cNvSpPr txBox="1">
            <a:spLocks/>
          </p:cNvSpPr>
          <p:nvPr/>
        </p:nvSpPr>
        <p:spPr>
          <a:xfrm>
            <a:off x="408533" y="5273358"/>
            <a:ext cx="5625238" cy="704624"/>
          </a:xfrm>
          <a:prstGeom prst="rect">
            <a:avLst/>
          </a:prstGeom>
          <a:solidFill>
            <a:schemeClr val="accent6">
              <a:lumMod val="20000"/>
              <a:lumOff val="80000"/>
              <a:alpha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6065E"/>
                </a:solidFill>
                <a:cs typeface="Calibri Light"/>
              </a:rPr>
              <a:t>Possible solutions</a:t>
            </a:r>
            <a:endParaRPr lang="en-US" sz="3600" dirty="0">
              <a:solidFill>
                <a:srgbClr val="06065E"/>
              </a:solidFill>
            </a:endParaRPr>
          </a:p>
        </p:txBody>
      </p:sp>
      <p:sp>
        <p:nvSpPr>
          <p:cNvPr id="12" name="Rettangolo 11">
            <a:extLst>
              <a:ext uri="{FF2B5EF4-FFF2-40B4-BE49-F238E27FC236}">
                <a16:creationId xmlns:a16="http://schemas.microsoft.com/office/drawing/2014/main" id="{066D056D-C67E-4B33-563B-12A0BDDD263E}"/>
              </a:ext>
            </a:extLst>
          </p:cNvPr>
          <p:cNvSpPr/>
          <p:nvPr/>
        </p:nvSpPr>
        <p:spPr>
          <a:xfrm>
            <a:off x="339677" y="5004453"/>
            <a:ext cx="11625307" cy="1178959"/>
          </a:xfrm>
          <a:prstGeom prst="rect">
            <a:avLst/>
          </a:prstGeom>
          <a:noFill/>
          <a:ln w="190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ottotitolo 2">
            <a:extLst>
              <a:ext uri="{FF2B5EF4-FFF2-40B4-BE49-F238E27FC236}">
                <a16:creationId xmlns:a16="http://schemas.microsoft.com/office/drawing/2014/main" id="{A58C0009-84EA-892C-1858-F82B3C0E3CD9}"/>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4" name="Connettore diritto 13">
            <a:extLst>
              <a:ext uri="{FF2B5EF4-FFF2-40B4-BE49-F238E27FC236}">
                <a16:creationId xmlns:a16="http://schemas.microsoft.com/office/drawing/2014/main" id="{C424275B-5323-9941-76DB-ACBDB0C263A3}"/>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 name="Slide Number Placeholder 3">
            <a:extLst>
              <a:ext uri="{FF2B5EF4-FFF2-40B4-BE49-F238E27FC236}">
                <a16:creationId xmlns:a16="http://schemas.microsoft.com/office/drawing/2014/main" id="{ACE7B2B7-3113-6A09-03FD-F7808263739B}"/>
              </a:ext>
            </a:extLst>
          </p:cNvPr>
          <p:cNvSpPr txBox="1">
            <a:spLocks/>
          </p:cNvSpPr>
          <p:nvPr/>
        </p:nvSpPr>
        <p:spPr>
          <a:xfrm>
            <a:off x="9198726" y="633239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34</a:t>
            </a:fld>
            <a:endParaRPr lang="en-US" sz="2400"/>
          </a:p>
        </p:txBody>
      </p:sp>
    </p:spTree>
    <p:extLst>
      <p:ext uri="{BB962C8B-B14F-4D97-AF65-F5344CB8AC3E}">
        <p14:creationId xmlns:p14="http://schemas.microsoft.com/office/powerpoint/2010/main" val="2165068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con angoli arrotondati 11">
            <a:extLst>
              <a:ext uri="{FF2B5EF4-FFF2-40B4-BE49-F238E27FC236}">
                <a16:creationId xmlns:a16="http://schemas.microsoft.com/office/drawing/2014/main" id="{680D22DE-1797-37E5-4EBE-1FC8C8CBA224}"/>
              </a:ext>
            </a:extLst>
          </p:cNvPr>
          <p:cNvSpPr/>
          <p:nvPr/>
        </p:nvSpPr>
        <p:spPr>
          <a:xfrm>
            <a:off x="693514" y="1209821"/>
            <a:ext cx="3641772" cy="4848071"/>
          </a:xfrm>
          <a:prstGeom prst="roundRect">
            <a:avLst/>
          </a:prstGeom>
          <a:solidFill>
            <a:schemeClr val="bg1"/>
          </a:solidFill>
          <a:ln w="15875">
            <a:solidFill>
              <a:schemeClr val="bg2">
                <a:lumMod val="50000"/>
              </a:schemeClr>
            </a:solidFill>
            <a:extLst>
              <a:ext uri="{C807C97D-BFC1-408E-A445-0C87EB9F89A2}">
                <ask:lineSketchStyleProps xmlns:ask="http://schemas.microsoft.com/office/drawing/2018/sketchyshapes" sd="1219033472">
                  <a:custGeom>
                    <a:avLst/>
                    <a:gdLst>
                      <a:gd name="connsiteX0" fmla="*/ 0 w 3641772"/>
                      <a:gd name="connsiteY0" fmla="*/ 606974 h 4848071"/>
                      <a:gd name="connsiteX1" fmla="*/ 606974 w 3641772"/>
                      <a:gd name="connsiteY1" fmla="*/ 0 h 4848071"/>
                      <a:gd name="connsiteX2" fmla="*/ 1262486 w 3641772"/>
                      <a:gd name="connsiteY2" fmla="*/ 0 h 4848071"/>
                      <a:gd name="connsiteX3" fmla="*/ 1845164 w 3641772"/>
                      <a:gd name="connsiteY3" fmla="*/ 0 h 4848071"/>
                      <a:gd name="connsiteX4" fmla="*/ 2403564 w 3641772"/>
                      <a:gd name="connsiteY4" fmla="*/ 0 h 4848071"/>
                      <a:gd name="connsiteX5" fmla="*/ 3034798 w 3641772"/>
                      <a:gd name="connsiteY5" fmla="*/ 0 h 4848071"/>
                      <a:gd name="connsiteX6" fmla="*/ 3641772 w 3641772"/>
                      <a:gd name="connsiteY6" fmla="*/ 606974 h 4848071"/>
                      <a:gd name="connsiteX7" fmla="*/ 3641772 w 3641772"/>
                      <a:gd name="connsiteY7" fmla="*/ 1212661 h 4848071"/>
                      <a:gd name="connsiteX8" fmla="*/ 3641772 w 3641772"/>
                      <a:gd name="connsiteY8" fmla="*/ 1891031 h 4848071"/>
                      <a:gd name="connsiteX9" fmla="*/ 3641772 w 3641772"/>
                      <a:gd name="connsiteY9" fmla="*/ 2387694 h 4848071"/>
                      <a:gd name="connsiteX10" fmla="*/ 3641772 w 3641772"/>
                      <a:gd name="connsiteY10" fmla="*/ 2993381 h 4848071"/>
                      <a:gd name="connsiteX11" fmla="*/ 3641772 w 3641772"/>
                      <a:gd name="connsiteY11" fmla="*/ 3599069 h 4848071"/>
                      <a:gd name="connsiteX12" fmla="*/ 3641772 w 3641772"/>
                      <a:gd name="connsiteY12" fmla="*/ 4241097 h 4848071"/>
                      <a:gd name="connsiteX13" fmla="*/ 3034798 w 3641772"/>
                      <a:gd name="connsiteY13" fmla="*/ 4848071 h 4848071"/>
                      <a:gd name="connsiteX14" fmla="*/ 2427842 w 3641772"/>
                      <a:gd name="connsiteY14" fmla="*/ 4848071 h 4848071"/>
                      <a:gd name="connsiteX15" fmla="*/ 1820886 w 3641772"/>
                      <a:gd name="connsiteY15" fmla="*/ 4848071 h 4848071"/>
                      <a:gd name="connsiteX16" fmla="*/ 1165374 w 3641772"/>
                      <a:gd name="connsiteY16" fmla="*/ 4848071 h 4848071"/>
                      <a:gd name="connsiteX17" fmla="*/ 606974 w 3641772"/>
                      <a:gd name="connsiteY17" fmla="*/ 4848071 h 4848071"/>
                      <a:gd name="connsiteX18" fmla="*/ 0 w 3641772"/>
                      <a:gd name="connsiteY18" fmla="*/ 4241097 h 4848071"/>
                      <a:gd name="connsiteX19" fmla="*/ 0 w 3641772"/>
                      <a:gd name="connsiteY19" fmla="*/ 3708092 h 4848071"/>
                      <a:gd name="connsiteX20" fmla="*/ 0 w 3641772"/>
                      <a:gd name="connsiteY20" fmla="*/ 3102405 h 4848071"/>
                      <a:gd name="connsiteX21" fmla="*/ 0 w 3641772"/>
                      <a:gd name="connsiteY21" fmla="*/ 2569400 h 4848071"/>
                      <a:gd name="connsiteX22" fmla="*/ 0 w 3641772"/>
                      <a:gd name="connsiteY22" fmla="*/ 1963713 h 4848071"/>
                      <a:gd name="connsiteX23" fmla="*/ 0 w 3641772"/>
                      <a:gd name="connsiteY23" fmla="*/ 1467050 h 4848071"/>
                      <a:gd name="connsiteX24" fmla="*/ 0 w 3641772"/>
                      <a:gd name="connsiteY24" fmla="*/ 606974 h 484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41772" h="4848071" extrusionOk="0">
                        <a:moveTo>
                          <a:pt x="0" y="606974"/>
                        </a:moveTo>
                        <a:cubicBezTo>
                          <a:pt x="-7274" y="267265"/>
                          <a:pt x="231350" y="15164"/>
                          <a:pt x="606974" y="0"/>
                        </a:cubicBezTo>
                        <a:cubicBezTo>
                          <a:pt x="926060" y="31223"/>
                          <a:pt x="1034755" y="17277"/>
                          <a:pt x="1262486" y="0"/>
                        </a:cubicBezTo>
                        <a:cubicBezTo>
                          <a:pt x="1490217" y="-17277"/>
                          <a:pt x="1637994" y="-18948"/>
                          <a:pt x="1845164" y="0"/>
                        </a:cubicBezTo>
                        <a:cubicBezTo>
                          <a:pt x="2052334" y="18948"/>
                          <a:pt x="2260354" y="-26640"/>
                          <a:pt x="2403564" y="0"/>
                        </a:cubicBezTo>
                        <a:cubicBezTo>
                          <a:pt x="2546774" y="26640"/>
                          <a:pt x="2875601" y="9200"/>
                          <a:pt x="3034798" y="0"/>
                        </a:cubicBezTo>
                        <a:cubicBezTo>
                          <a:pt x="3404351" y="-70653"/>
                          <a:pt x="3594150" y="264459"/>
                          <a:pt x="3641772" y="606974"/>
                        </a:cubicBezTo>
                        <a:cubicBezTo>
                          <a:pt x="3669373" y="901880"/>
                          <a:pt x="3616714" y="938093"/>
                          <a:pt x="3641772" y="1212661"/>
                        </a:cubicBezTo>
                        <a:cubicBezTo>
                          <a:pt x="3666830" y="1487229"/>
                          <a:pt x="3668066" y="1664019"/>
                          <a:pt x="3641772" y="1891031"/>
                        </a:cubicBezTo>
                        <a:cubicBezTo>
                          <a:pt x="3615479" y="2118043"/>
                          <a:pt x="3654650" y="2244983"/>
                          <a:pt x="3641772" y="2387694"/>
                        </a:cubicBezTo>
                        <a:cubicBezTo>
                          <a:pt x="3628894" y="2530405"/>
                          <a:pt x="3638057" y="2712222"/>
                          <a:pt x="3641772" y="2993381"/>
                        </a:cubicBezTo>
                        <a:cubicBezTo>
                          <a:pt x="3645487" y="3274540"/>
                          <a:pt x="3662226" y="3320824"/>
                          <a:pt x="3641772" y="3599069"/>
                        </a:cubicBezTo>
                        <a:cubicBezTo>
                          <a:pt x="3621318" y="3877314"/>
                          <a:pt x="3651394" y="4013904"/>
                          <a:pt x="3641772" y="4241097"/>
                        </a:cubicBezTo>
                        <a:cubicBezTo>
                          <a:pt x="3676617" y="4619002"/>
                          <a:pt x="3417420" y="4806570"/>
                          <a:pt x="3034798" y="4848071"/>
                        </a:cubicBezTo>
                        <a:cubicBezTo>
                          <a:pt x="2896841" y="4865320"/>
                          <a:pt x="2650956" y="4856765"/>
                          <a:pt x="2427842" y="4848071"/>
                        </a:cubicBezTo>
                        <a:cubicBezTo>
                          <a:pt x="2204728" y="4839377"/>
                          <a:pt x="2064671" y="4842355"/>
                          <a:pt x="1820886" y="4848071"/>
                        </a:cubicBezTo>
                        <a:cubicBezTo>
                          <a:pt x="1577101" y="4853787"/>
                          <a:pt x="1490549" y="4851194"/>
                          <a:pt x="1165374" y="4848071"/>
                        </a:cubicBezTo>
                        <a:cubicBezTo>
                          <a:pt x="840199" y="4844948"/>
                          <a:pt x="732936" y="4832421"/>
                          <a:pt x="606974" y="4848071"/>
                        </a:cubicBezTo>
                        <a:cubicBezTo>
                          <a:pt x="264935" y="4860259"/>
                          <a:pt x="49501" y="4613102"/>
                          <a:pt x="0" y="4241097"/>
                        </a:cubicBezTo>
                        <a:cubicBezTo>
                          <a:pt x="-25904" y="4023863"/>
                          <a:pt x="-22577" y="3902636"/>
                          <a:pt x="0" y="3708092"/>
                        </a:cubicBezTo>
                        <a:cubicBezTo>
                          <a:pt x="22577" y="3513548"/>
                          <a:pt x="15800" y="3318778"/>
                          <a:pt x="0" y="3102405"/>
                        </a:cubicBezTo>
                        <a:cubicBezTo>
                          <a:pt x="-15800" y="2886032"/>
                          <a:pt x="14007" y="2789334"/>
                          <a:pt x="0" y="2569400"/>
                        </a:cubicBezTo>
                        <a:cubicBezTo>
                          <a:pt x="-14007" y="2349467"/>
                          <a:pt x="-1028" y="2220738"/>
                          <a:pt x="0" y="1963713"/>
                        </a:cubicBezTo>
                        <a:cubicBezTo>
                          <a:pt x="1028" y="1706688"/>
                          <a:pt x="-17157" y="1645673"/>
                          <a:pt x="0" y="1467050"/>
                        </a:cubicBezTo>
                        <a:cubicBezTo>
                          <a:pt x="17157" y="1288427"/>
                          <a:pt x="27256" y="811134"/>
                          <a:pt x="0" y="606974"/>
                        </a:cubicBezTo>
                        <a:close/>
                      </a:path>
                    </a:pathLst>
                  </a:custGeom>
                  <ask:type>
                    <ask:lineSketchNone/>
                  </ask:type>
                </ask:lineSketchStyleProps>
              </a:ext>
            </a:extLst>
          </a:ln>
          <a:effectLst>
            <a:outerShdw blurRad="240698"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5" name="Segnaposto contenuto 5">
            <a:extLst>
              <a:ext uri="{FF2B5EF4-FFF2-40B4-BE49-F238E27FC236}">
                <a16:creationId xmlns:a16="http://schemas.microsoft.com/office/drawing/2014/main" id="{FC928568-1CE0-E8E5-860F-4C8ADAA7D60A}"/>
              </a:ext>
            </a:extLst>
          </p:cNvPr>
          <p:cNvPicPr>
            <a:picLocks noChangeAspect="1"/>
          </p:cNvPicPr>
          <p:nvPr/>
        </p:nvPicPr>
        <p:blipFill rotWithShape="1">
          <a:blip r:embed="rId2"/>
          <a:srcRect l="62401" t="19705" r="16648" b="52674"/>
          <a:stretch/>
        </p:blipFill>
        <p:spPr>
          <a:xfrm>
            <a:off x="4688794" y="1491342"/>
            <a:ext cx="2870937" cy="2129006"/>
          </a:xfrm>
          <a:prstGeom prst="rect">
            <a:avLst/>
          </a:prstGeom>
        </p:spPr>
      </p:pic>
      <p:pic>
        <p:nvPicPr>
          <p:cNvPr id="6" name="Segnaposto contenuto 5">
            <a:extLst>
              <a:ext uri="{FF2B5EF4-FFF2-40B4-BE49-F238E27FC236}">
                <a16:creationId xmlns:a16="http://schemas.microsoft.com/office/drawing/2014/main" id="{5EC5B0FD-4B9F-8F2F-DE2E-DA5B0AFE2894}"/>
              </a:ext>
            </a:extLst>
          </p:cNvPr>
          <p:cNvPicPr>
            <a:picLocks noChangeAspect="1"/>
          </p:cNvPicPr>
          <p:nvPr/>
        </p:nvPicPr>
        <p:blipFill rotWithShape="1">
          <a:blip r:embed="rId2"/>
          <a:srcRect l="37740" t="19735" r="40889" b="54623"/>
          <a:stretch/>
        </p:blipFill>
        <p:spPr>
          <a:xfrm>
            <a:off x="8475938" y="1491342"/>
            <a:ext cx="2870938" cy="1937658"/>
          </a:xfrm>
          <a:prstGeom prst="rect">
            <a:avLst/>
          </a:prstGeom>
        </p:spPr>
      </p:pic>
      <p:pic>
        <p:nvPicPr>
          <p:cNvPr id="7" name="Segnaposto contenuto 5">
            <a:extLst>
              <a:ext uri="{FF2B5EF4-FFF2-40B4-BE49-F238E27FC236}">
                <a16:creationId xmlns:a16="http://schemas.microsoft.com/office/drawing/2014/main" id="{42F67363-7C49-01B6-1F78-5EF45A6223BE}"/>
              </a:ext>
            </a:extLst>
          </p:cNvPr>
          <p:cNvPicPr>
            <a:picLocks noChangeAspect="1"/>
          </p:cNvPicPr>
          <p:nvPr/>
        </p:nvPicPr>
        <p:blipFill rotWithShape="1">
          <a:blip r:embed="rId2"/>
          <a:srcRect l="13213" t="19666" r="65416" b="54691"/>
          <a:stretch/>
        </p:blipFill>
        <p:spPr>
          <a:xfrm>
            <a:off x="1065461" y="1491342"/>
            <a:ext cx="2870937" cy="1937658"/>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8A8E8B0A-120E-EE64-822B-16D078553CBA}"/>
                  </a:ext>
                </a:extLst>
              </p:cNvPr>
              <p:cNvSpPr txBox="1"/>
              <p:nvPr/>
            </p:nvSpPr>
            <p:spPr>
              <a:xfrm>
                <a:off x="786662" y="3702771"/>
                <a:ext cx="3488454" cy="209390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Ultra-</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thin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~10</a:t>
                </a:r>
                <a14:m>
                  <m:oMath xmlns:m="http://schemas.openxmlformats.org/officeDocument/2006/math">
                    <m:r>
                      <m:rPr>
                        <m:sty m:val="p"/>
                      </m:r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μm</m:t>
                    </m:r>
                  </m:oMath>
                </a14:m>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segmented</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high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polarized</a:t>
                </a:r>
                <a:endPar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High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sensitivity</a:t>
                </a: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spatial</a:t>
                </a: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res,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developed</a:t>
                </a: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technology</a:t>
                </a:r>
                <a:endPar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Unkown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factors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linearity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with dose-rate,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recombination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effect</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radiation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resistance</a:t>
                </a:r>
                <a:endPar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mc:Choice>
        <mc:Fallback xmlns="">
          <p:sp>
            <p:nvSpPr>
              <p:cNvPr id="9" name="CasellaDiTesto 8">
                <a:extLst>
                  <a:ext uri="{FF2B5EF4-FFF2-40B4-BE49-F238E27FC236}">
                    <a16:creationId xmlns:a16="http://schemas.microsoft.com/office/drawing/2014/main" id="{8A8E8B0A-120E-EE64-822B-16D078553CBA}"/>
                  </a:ext>
                </a:extLst>
              </p:cNvPr>
              <p:cNvSpPr txBox="1">
                <a:spLocks noRot="1" noChangeAspect="1" noMove="1" noResize="1" noEditPoints="1" noAdjustHandles="1" noChangeArrowheads="1" noChangeShapeType="1" noTextEdit="1"/>
              </p:cNvSpPr>
              <p:nvPr/>
            </p:nvSpPr>
            <p:spPr>
              <a:xfrm>
                <a:off x="786662" y="3702771"/>
                <a:ext cx="3488454" cy="2093907"/>
              </a:xfrm>
              <a:prstGeom prst="rect">
                <a:avLst/>
              </a:prstGeom>
              <a:blipFill>
                <a:blip r:embed="rId3"/>
                <a:stretch>
                  <a:fillRect l="-725" t="-2410" r="-725" b="-3614"/>
                </a:stretch>
              </a:blipFill>
            </p:spPr>
            <p:txBody>
              <a:bodyPr/>
              <a:lstStyle/>
              <a:p>
                <a:r>
                  <a:rPr lang="it-IT">
                    <a:noFill/>
                  </a:rPr>
                  <a:t> </a:t>
                </a:r>
              </a:p>
            </p:txBody>
          </p:sp>
        </mc:Fallback>
      </mc:AlternateContent>
      <p:sp>
        <p:nvSpPr>
          <p:cNvPr id="10" name="CasellaDiTesto 9">
            <a:extLst>
              <a:ext uri="{FF2B5EF4-FFF2-40B4-BE49-F238E27FC236}">
                <a16:creationId xmlns:a16="http://schemas.microsoft.com/office/drawing/2014/main" id="{344B01ED-97DE-3D54-3E4D-4885CB189E88}"/>
              </a:ext>
            </a:extLst>
          </p:cNvPr>
          <p:cNvSpPr txBox="1"/>
          <p:nvPr/>
        </p:nvSpPr>
        <p:spPr>
          <a:xfrm>
            <a:off x="4428432" y="3702771"/>
            <a:ext cx="3488454" cy="171636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Radiation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hardness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high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resistivity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large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saturated</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carrier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velocity</a:t>
            </a:r>
            <a:endPar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Challenging</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issues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dose-rate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linearity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possibility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of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straddle</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areas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several</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cm</a:t>
            </a:r>
            <a:r>
              <a:rPr kumimoji="0" lang="it-IT" sz="1800" b="0"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Arial" panose="020B0604020202020204" pitchFamily="34" charset="0"/>
              </a:rPr>
              <a:t>2</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0E0EAA8E-474F-83D0-0C55-527C819D4A0F}"/>
                  </a:ext>
                </a:extLst>
              </p:cNvPr>
              <p:cNvSpPr txBox="1"/>
              <p:nvPr/>
            </p:nvSpPr>
            <p:spPr>
              <a:xfrm>
                <a:off x="8167180" y="3702771"/>
                <a:ext cx="3488454" cy="221496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High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electrical</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stiffness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speed  of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charges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melting 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thermal</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diffusivity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industrual</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maturity</a:t>
                </a:r>
                <a:endPar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Preliminary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sim</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dose-rate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linearity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up to 10</a:t>
                </a:r>
                <a:r>
                  <a:rPr kumimoji="0" lang="it-IT" sz="1800" b="0"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Arial" panose="020B0604020202020204" pitchFamily="34" charset="0"/>
                  </a:rPr>
                  <a:t>11</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Gy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on X-ray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beams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for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SiC</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membrames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(2</a:t>
                </a: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14:m>
                  <m:oMath xmlns:m="http://schemas.openxmlformats.org/officeDocument/2006/math">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𝜇</m:t>
                    </m:r>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oMath>
                </a14:m>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thick)</a:t>
                </a:r>
              </a:p>
            </p:txBody>
          </p:sp>
        </mc:Choice>
        <mc:Fallback xmlns="">
          <p:sp>
            <p:nvSpPr>
              <p:cNvPr id="11" name="CasellaDiTesto 10">
                <a:extLst>
                  <a:ext uri="{FF2B5EF4-FFF2-40B4-BE49-F238E27FC236}">
                    <a16:creationId xmlns:a16="http://schemas.microsoft.com/office/drawing/2014/main" id="{0E0EAA8E-474F-83D0-0C55-527C819D4A0F}"/>
                  </a:ext>
                </a:extLst>
              </p:cNvPr>
              <p:cNvSpPr txBox="1">
                <a:spLocks noRot="1" noChangeAspect="1" noMove="1" noResize="1" noEditPoints="1" noAdjustHandles="1" noChangeArrowheads="1" noChangeShapeType="1" noTextEdit="1"/>
              </p:cNvSpPr>
              <p:nvPr/>
            </p:nvSpPr>
            <p:spPr>
              <a:xfrm>
                <a:off x="8167180" y="3702771"/>
                <a:ext cx="3488454" cy="2214965"/>
              </a:xfrm>
              <a:prstGeom prst="rect">
                <a:avLst/>
              </a:prstGeom>
              <a:blipFill>
                <a:blip r:embed="rId4"/>
                <a:stretch>
                  <a:fillRect l="-1455" t="-2273" r="-4727" b="-3409"/>
                </a:stretch>
              </a:blipFill>
            </p:spPr>
            <p:txBody>
              <a:bodyPr/>
              <a:lstStyle/>
              <a:p>
                <a:r>
                  <a:rPr lang="it-IT">
                    <a:noFill/>
                  </a:rPr>
                  <a:t> </a:t>
                </a:r>
              </a:p>
            </p:txBody>
          </p:sp>
        </mc:Fallback>
      </mc:AlternateContent>
      <p:sp>
        <p:nvSpPr>
          <p:cNvPr id="8" name="Titolo 7">
            <a:extLst>
              <a:ext uri="{FF2B5EF4-FFF2-40B4-BE49-F238E27FC236}">
                <a16:creationId xmlns:a16="http://schemas.microsoft.com/office/drawing/2014/main" id="{3B607C09-161C-ED5E-756B-D32239920C1F}"/>
              </a:ext>
            </a:extLst>
          </p:cNvPr>
          <p:cNvSpPr>
            <a:spLocks noGrp="1"/>
          </p:cNvSpPr>
          <p:nvPr>
            <p:ph type="title"/>
          </p:nvPr>
        </p:nvSpPr>
        <p:spPr>
          <a:xfrm>
            <a:off x="838200" y="295851"/>
            <a:ext cx="10515600" cy="852446"/>
          </a:xfrm>
          <a:solidFill>
            <a:schemeClr val="tx1">
              <a:lumMod val="75000"/>
              <a:lumOff val="25000"/>
            </a:schemeClr>
          </a:solidFill>
        </p:spPr>
        <p:txBody>
          <a:bodyPr>
            <a:normAutofit/>
          </a:bodyPr>
          <a:lstStyle/>
          <a:p>
            <a:r>
              <a:rPr lang="it-IT" b="1" dirty="0">
                <a:solidFill>
                  <a:schemeClr val="bg1"/>
                </a:solidFill>
                <a:cs typeface="Arial" panose="020B0604020202020204" pitchFamily="34" charset="0"/>
              </a:rPr>
              <a:t>Solid State Devices for </a:t>
            </a:r>
            <a:r>
              <a:rPr lang="it-IT" b="1" dirty="0" err="1">
                <a:solidFill>
                  <a:schemeClr val="bg1"/>
                </a:solidFill>
                <a:cs typeface="Arial" panose="020B0604020202020204" pitchFamily="34" charset="0"/>
              </a:rPr>
              <a:t>Beam</a:t>
            </a:r>
            <a:r>
              <a:rPr lang="it-IT" b="1" dirty="0">
                <a:solidFill>
                  <a:schemeClr val="bg1"/>
                </a:solidFill>
                <a:cs typeface="Arial" panose="020B0604020202020204" pitchFamily="34" charset="0"/>
              </a:rPr>
              <a:t> Monitoring</a:t>
            </a:r>
            <a:endParaRPr lang="it-IT" b="1" dirty="0">
              <a:solidFill>
                <a:schemeClr val="bg1"/>
              </a:solidFill>
            </a:endParaRPr>
          </a:p>
        </p:txBody>
      </p:sp>
      <p:pic>
        <p:nvPicPr>
          <p:cNvPr id="2" name="Picture 2" descr="About Us">
            <a:extLst>
              <a:ext uri="{FF2B5EF4-FFF2-40B4-BE49-F238E27FC236}">
                <a16:creationId xmlns:a16="http://schemas.microsoft.com/office/drawing/2014/main" id="{4DE08742-CF59-8BAF-3CFE-EF47EDFD4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9353" y="5968276"/>
            <a:ext cx="1806552" cy="450274"/>
          </a:xfrm>
          <a:prstGeom prst="rect">
            <a:avLst/>
          </a:prstGeom>
          <a:noFill/>
          <a:extLst>
            <a:ext uri="{909E8E84-426E-40DD-AFC4-6F175D3DCCD1}">
              <a14:hiddenFill xmlns:a14="http://schemas.microsoft.com/office/drawing/2010/main">
                <a:solidFill>
                  <a:srgbClr val="FFFFFF"/>
                </a:solidFill>
              </a14:hiddenFill>
            </a:ext>
          </a:extLst>
        </p:spPr>
      </p:pic>
      <p:sp>
        <p:nvSpPr>
          <p:cNvPr id="4" name="Sottotitolo 2">
            <a:extLst>
              <a:ext uri="{FF2B5EF4-FFF2-40B4-BE49-F238E27FC236}">
                <a16:creationId xmlns:a16="http://schemas.microsoft.com/office/drawing/2014/main" id="{12B070B0-608D-8240-24B3-62367F91266B}"/>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3" name="Connettore diritto 12">
            <a:extLst>
              <a:ext uri="{FF2B5EF4-FFF2-40B4-BE49-F238E27FC236}">
                <a16:creationId xmlns:a16="http://schemas.microsoft.com/office/drawing/2014/main" id="{5B8138C3-5E1F-328F-F71B-8F6CAAB481EE}"/>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Slide Number Placeholder 3">
            <a:extLst>
              <a:ext uri="{FF2B5EF4-FFF2-40B4-BE49-F238E27FC236}">
                <a16:creationId xmlns:a16="http://schemas.microsoft.com/office/drawing/2014/main" id="{CCF528DD-84D9-22E1-E136-25A5A71A69A6}"/>
              </a:ext>
            </a:extLst>
          </p:cNvPr>
          <p:cNvSpPr txBox="1">
            <a:spLocks/>
          </p:cNvSpPr>
          <p:nvPr/>
        </p:nvSpPr>
        <p:spPr>
          <a:xfrm>
            <a:off x="9198726" y="633239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35</a:t>
            </a:fld>
            <a:endParaRPr lang="en-US" sz="2400"/>
          </a:p>
        </p:txBody>
      </p:sp>
    </p:spTree>
    <p:extLst>
      <p:ext uri="{BB962C8B-B14F-4D97-AF65-F5344CB8AC3E}">
        <p14:creationId xmlns:p14="http://schemas.microsoft.com/office/powerpoint/2010/main" val="2548420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7BD61F-5873-D1DA-3778-5C1D73FAD343}"/>
              </a:ext>
            </a:extLst>
          </p:cNvPr>
          <p:cNvSpPr>
            <a:spLocks noGrp="1"/>
          </p:cNvSpPr>
          <p:nvPr>
            <p:ph type="title"/>
          </p:nvPr>
        </p:nvSpPr>
        <p:spPr>
          <a:xfrm>
            <a:off x="603193" y="249998"/>
            <a:ext cx="10906319" cy="857533"/>
          </a:xfrm>
          <a:solidFill>
            <a:srgbClr val="5F5F5F"/>
          </a:solidFill>
        </p:spPr>
        <p:txBody>
          <a:bodyPr>
            <a:normAutofit fontScale="90000"/>
          </a:bodyPr>
          <a:lstStyle/>
          <a:p>
            <a:pPr algn="ctr"/>
            <a:r>
              <a:rPr lang="it-IT" b="1" dirty="0">
                <a:solidFill>
                  <a:schemeClr val="bg1"/>
                </a:solidFill>
              </a:rPr>
              <a:t>Silicon </a:t>
            </a:r>
            <a:r>
              <a:rPr lang="it-IT" b="1" dirty="0" err="1">
                <a:solidFill>
                  <a:schemeClr val="bg1"/>
                </a:solidFill>
              </a:rPr>
              <a:t>sensors</a:t>
            </a:r>
            <a:r>
              <a:rPr lang="it-IT" b="1" dirty="0">
                <a:solidFill>
                  <a:schemeClr val="bg1"/>
                </a:solidFill>
              </a:rPr>
              <a:t> for FLASH RT </a:t>
            </a:r>
            <a:r>
              <a:rPr lang="it-IT" b="1" dirty="0" err="1">
                <a:solidFill>
                  <a:schemeClr val="bg1"/>
                </a:solidFill>
              </a:rPr>
              <a:t>beam</a:t>
            </a:r>
            <a:r>
              <a:rPr lang="it-IT" b="1" dirty="0">
                <a:solidFill>
                  <a:schemeClr val="bg1"/>
                </a:solidFill>
              </a:rPr>
              <a:t> monitoring</a:t>
            </a:r>
          </a:p>
        </p:txBody>
      </p:sp>
      <p:graphicFrame>
        <p:nvGraphicFramePr>
          <p:cNvPr id="3" name="Tabella 2">
            <a:extLst>
              <a:ext uri="{FF2B5EF4-FFF2-40B4-BE49-F238E27FC236}">
                <a16:creationId xmlns:a16="http://schemas.microsoft.com/office/drawing/2014/main" id="{FC2848E7-97BD-F2C1-A237-148A04AB5A5B}"/>
              </a:ext>
            </a:extLst>
          </p:cNvPr>
          <p:cNvGraphicFramePr>
            <a:graphicFrameLocks noGrp="1"/>
          </p:cNvGraphicFramePr>
          <p:nvPr>
            <p:extLst>
              <p:ext uri="{D42A27DB-BD31-4B8C-83A1-F6EECF244321}">
                <p14:modId xmlns:p14="http://schemas.microsoft.com/office/powerpoint/2010/main" val="3841183974"/>
              </p:ext>
            </p:extLst>
          </p:nvPr>
        </p:nvGraphicFramePr>
        <p:xfrm>
          <a:off x="339990" y="3068516"/>
          <a:ext cx="7708603" cy="3078480"/>
        </p:xfrm>
        <a:graphic>
          <a:graphicData uri="http://schemas.openxmlformats.org/drawingml/2006/table">
            <a:tbl>
              <a:tblPr firstRow="1" bandRow="1">
                <a:tableStyleId>{0505E3EF-67EA-436B-97B2-0124C06EBD24}</a:tableStyleId>
              </a:tblPr>
              <a:tblGrid>
                <a:gridCol w="3689336">
                  <a:extLst>
                    <a:ext uri="{9D8B030D-6E8A-4147-A177-3AD203B41FA5}">
                      <a16:colId xmlns:a16="http://schemas.microsoft.com/office/drawing/2014/main" val="3919555660"/>
                    </a:ext>
                  </a:extLst>
                </a:gridCol>
                <a:gridCol w="4019267">
                  <a:extLst>
                    <a:ext uri="{9D8B030D-6E8A-4147-A177-3AD203B41FA5}">
                      <a16:colId xmlns:a16="http://schemas.microsoft.com/office/drawing/2014/main" val="3417165646"/>
                    </a:ext>
                  </a:extLst>
                </a:gridCol>
              </a:tblGrid>
              <a:tr h="1436675">
                <a:tc>
                  <a:txBody>
                    <a:bodyPr/>
                    <a:lstStyle/>
                    <a:p>
                      <a:r>
                        <a:rPr lang="it-IT" sz="1800" b="1" dirty="0">
                          <a:solidFill>
                            <a:srgbClr val="002060"/>
                          </a:solidFill>
                          <a:latin typeface="Trebuchet MS" panose="020B0603020202020204" pitchFamily="34" charset="0"/>
                        </a:rPr>
                        <a:t>Deviation from linearity @ high dose rates</a:t>
                      </a:r>
                      <a:endParaRPr lang="it-IT" sz="1800" dirty="0">
                        <a:solidFill>
                          <a:srgbClr val="002060"/>
                        </a:solidFill>
                        <a:latin typeface="Trebuchet MS" panose="020B0603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800" b="1" dirty="0">
                          <a:solidFill>
                            <a:srgbClr val="002060"/>
                          </a:solidFill>
                          <a:latin typeface="Trebuchet MS" panose="020B0603020202020204" pitchFamily="34" charset="0"/>
                        </a:rPr>
                        <a:t>Less recombination</a:t>
                      </a:r>
                      <a:r>
                        <a:rPr lang="it-IT" sz="1800" b="1" baseline="0" dirty="0">
                          <a:solidFill>
                            <a:srgbClr val="002060"/>
                          </a:solidFill>
                          <a:latin typeface="Trebuchet MS" panose="020B0603020202020204" pitchFamily="34" charset="0"/>
                        </a:rPr>
                        <a:t> </a:t>
                      </a:r>
                      <a:r>
                        <a:rPr lang="it-IT" sz="1800" b="1" dirty="0">
                          <a:solidFill>
                            <a:srgbClr val="002060"/>
                          </a:solidFill>
                          <a:latin typeface="Trebuchet MS" panose="020B0603020202020204" pitchFamily="34" charset="0"/>
                        </a:rPr>
                        <a:t>@ high dose rates</a:t>
                      </a:r>
                      <a:endParaRPr lang="it-IT" sz="1800" dirty="0">
                        <a:solidFill>
                          <a:srgbClr val="4A66AC"/>
                        </a:solidFill>
                        <a:effectLst>
                          <a:outerShdw blurRad="38100" dist="38100" dir="2700000" algn="tl">
                            <a:srgbClr val="000000">
                              <a:alpha val="43137"/>
                            </a:srgbClr>
                          </a:outerShdw>
                        </a:effectLst>
                        <a:latin typeface="Trebuchet MS" panose="020B0603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b="1" dirty="0">
                          <a:solidFill>
                            <a:srgbClr val="FF0000"/>
                          </a:solidFill>
                          <a:effectLst/>
                          <a:latin typeface="Trebuchet MS" panose="020B0603020202020204" pitchFamily="34" charset="0"/>
                        </a:rPr>
                        <a:t>10</a:t>
                      </a:r>
                      <a:r>
                        <a:rPr lang="it-IT" sz="1800" b="1" baseline="30000" dirty="0">
                          <a:solidFill>
                            <a:srgbClr val="FF0000"/>
                          </a:solidFill>
                          <a:effectLst/>
                          <a:latin typeface="Trebuchet MS" panose="020B0603020202020204" pitchFamily="34" charset="0"/>
                        </a:rPr>
                        <a:t>2</a:t>
                      </a:r>
                      <a:r>
                        <a:rPr lang="it-IT" sz="1800" dirty="0">
                          <a:solidFill>
                            <a:srgbClr val="FF0000"/>
                          </a:solidFill>
                          <a:effectLst/>
                          <a:latin typeface="Trebuchet MS" panose="020B0603020202020204" pitchFamily="34" charset="0"/>
                        </a:rPr>
                        <a:t> ×</a:t>
                      </a:r>
                      <a:r>
                        <a:rPr lang="it-IT" sz="1800" baseline="0" dirty="0">
                          <a:solidFill>
                            <a:srgbClr val="FF0000"/>
                          </a:solidFill>
                          <a:effectLst/>
                          <a:latin typeface="Trebuchet MS" panose="020B0603020202020204" pitchFamily="34" charset="0"/>
                        </a:rPr>
                        <a:t> </a:t>
                      </a:r>
                      <a:r>
                        <a:rPr lang="it-IT" sz="1800" dirty="0">
                          <a:solidFill>
                            <a:srgbClr val="FF0000"/>
                          </a:solidFill>
                          <a:effectLst/>
                          <a:latin typeface="Trebuchet MS" panose="020B0603020202020204" pitchFamily="34" charset="0"/>
                        </a:rPr>
                        <a:t>E field </a:t>
                      </a:r>
                    </a:p>
                    <a:p>
                      <a:pPr marL="285750" indent="-285750">
                        <a:buFont typeface="Arial" panose="020B0604020202020204" pitchFamily="34" charset="0"/>
                        <a:buChar char="•"/>
                      </a:pPr>
                      <a:r>
                        <a:rPr lang="it-IT" sz="1800" b="1" dirty="0">
                          <a:solidFill>
                            <a:srgbClr val="FF0000"/>
                          </a:solidFill>
                          <a:effectLst/>
                          <a:latin typeface="Trebuchet MS" panose="020B0603020202020204" pitchFamily="34" charset="0"/>
                        </a:rPr>
                        <a:t>10</a:t>
                      </a:r>
                      <a:r>
                        <a:rPr lang="it-IT" sz="1800" b="1" baseline="30000" dirty="0">
                          <a:solidFill>
                            <a:srgbClr val="FF0000"/>
                          </a:solidFill>
                          <a:effectLst/>
                          <a:latin typeface="Trebuchet MS" panose="020B0603020202020204" pitchFamily="34" charset="0"/>
                        </a:rPr>
                        <a:t>2</a:t>
                      </a:r>
                      <a:r>
                        <a:rPr lang="it-IT" sz="1800" dirty="0">
                          <a:solidFill>
                            <a:srgbClr val="FF0000"/>
                          </a:solidFill>
                          <a:effectLst/>
                          <a:latin typeface="Trebuchet MS" panose="020B0603020202020204" pitchFamily="34" charset="0"/>
                        </a:rPr>
                        <a:t> ×</a:t>
                      </a:r>
                      <a:r>
                        <a:rPr lang="it-IT" sz="1800" baseline="0" dirty="0">
                          <a:solidFill>
                            <a:srgbClr val="FF0000"/>
                          </a:solidFill>
                          <a:effectLst/>
                          <a:latin typeface="Trebuchet MS" panose="020B0603020202020204" pitchFamily="34" charset="0"/>
                        </a:rPr>
                        <a:t> </a:t>
                      </a:r>
                      <a:r>
                        <a:rPr lang="it-IT" sz="1800" b="0" baseline="0" dirty="0">
                          <a:solidFill>
                            <a:srgbClr val="FF0000"/>
                          </a:solidFill>
                          <a:effectLst/>
                          <a:latin typeface="Trebuchet MS" panose="020B0603020202020204" pitchFamily="34" charset="0"/>
                        </a:rPr>
                        <a:t>c</a:t>
                      </a:r>
                      <a:r>
                        <a:rPr lang="it-IT" sz="1800" b="0" dirty="0">
                          <a:solidFill>
                            <a:srgbClr val="FF0000"/>
                          </a:solidFill>
                          <a:effectLst/>
                          <a:latin typeface="Trebuchet MS" panose="020B0603020202020204" pitchFamily="34" charset="0"/>
                        </a:rPr>
                        <a:t>harge</a:t>
                      </a:r>
                      <a:r>
                        <a:rPr lang="it-IT" sz="1800" b="0" baseline="0" dirty="0">
                          <a:solidFill>
                            <a:srgbClr val="FF0000"/>
                          </a:solidFill>
                          <a:effectLst/>
                          <a:latin typeface="Trebuchet MS" panose="020B0603020202020204" pitchFamily="34" charset="0"/>
                        </a:rPr>
                        <a:t> </a:t>
                      </a:r>
                      <a:r>
                        <a:rPr lang="it-IT" sz="1800" b="0" dirty="0">
                          <a:solidFill>
                            <a:srgbClr val="FF0000"/>
                          </a:solidFill>
                          <a:effectLst/>
                          <a:latin typeface="Trebuchet MS" panose="020B0603020202020204" pitchFamily="34" charset="0"/>
                        </a:rPr>
                        <a:t>mobility </a:t>
                      </a:r>
                    </a:p>
                    <a:p>
                      <a:pPr marL="285750" indent="-285750">
                        <a:buFont typeface="Arial" panose="020B0604020202020204" pitchFamily="34" charset="0"/>
                        <a:buChar char="•"/>
                      </a:pPr>
                      <a:r>
                        <a:rPr lang="it-IT" sz="1800" b="1" dirty="0">
                          <a:solidFill>
                            <a:srgbClr val="FF0000"/>
                          </a:solidFill>
                          <a:effectLst/>
                          <a:latin typeface="Trebuchet MS" panose="020B0603020202020204" pitchFamily="34" charset="0"/>
                        </a:rPr>
                        <a:t>10</a:t>
                      </a:r>
                      <a:r>
                        <a:rPr lang="it-IT" sz="1800" b="1" baseline="30000" dirty="0">
                          <a:solidFill>
                            <a:srgbClr val="FF0000"/>
                          </a:solidFill>
                          <a:effectLst/>
                          <a:latin typeface="Trebuchet MS" panose="020B0603020202020204" pitchFamily="34" charset="0"/>
                        </a:rPr>
                        <a:t>-1 </a:t>
                      </a:r>
                      <a:r>
                        <a:rPr lang="it-IT" sz="1800" dirty="0">
                          <a:solidFill>
                            <a:srgbClr val="FF0000"/>
                          </a:solidFill>
                          <a:effectLst/>
                          <a:latin typeface="Trebuchet MS" panose="020B0603020202020204" pitchFamily="34" charset="0"/>
                        </a:rPr>
                        <a:t>× </a:t>
                      </a:r>
                      <a:r>
                        <a:rPr lang="it-IT" sz="1800" b="0" baseline="0" dirty="0">
                          <a:solidFill>
                            <a:srgbClr val="FF0000"/>
                          </a:solidFill>
                          <a:effectLst/>
                          <a:latin typeface="Trebuchet MS" panose="020B0603020202020204" pitchFamily="34" charset="0"/>
                        </a:rPr>
                        <a:t>t</a:t>
                      </a:r>
                      <a:r>
                        <a:rPr lang="it-IT" sz="1800" dirty="0">
                          <a:solidFill>
                            <a:srgbClr val="FF0000"/>
                          </a:solidFill>
                          <a:effectLst/>
                          <a:latin typeface="Trebuchet MS" panose="020B0603020202020204" pitchFamily="34" charset="0"/>
                        </a:rPr>
                        <a:t>hickness</a:t>
                      </a:r>
                    </a:p>
                  </a:txBody>
                  <a:tcPr anchor="ctr"/>
                </a:tc>
                <a:extLst>
                  <a:ext uri="{0D108BD9-81ED-4DB2-BD59-A6C34878D82A}">
                    <a16:rowId xmlns:a16="http://schemas.microsoft.com/office/drawing/2014/main" val="3010440670"/>
                  </a:ext>
                </a:extLst>
              </a:tr>
              <a:tr h="1586329">
                <a:tc>
                  <a:txBody>
                    <a:bodyPr/>
                    <a:lstStyle/>
                    <a:p>
                      <a:r>
                        <a:rPr lang="it-IT" sz="2000" b="1" u="sng" dirty="0">
                          <a:solidFill>
                            <a:srgbClr val="002060"/>
                          </a:solidFill>
                          <a:latin typeface="Trebuchet MS" panose="020B0603020202020204" pitchFamily="34" charset="0"/>
                        </a:rPr>
                        <a:t>Not suitable </a:t>
                      </a:r>
                      <a:r>
                        <a:rPr lang="it-IT" sz="2000" b="1" dirty="0">
                          <a:solidFill>
                            <a:srgbClr val="002060"/>
                          </a:solidFill>
                          <a:latin typeface="Trebuchet MS" panose="020B0603020202020204" pitchFamily="34" charset="0"/>
                        </a:rPr>
                        <a:t>for </a:t>
                      </a:r>
                    </a:p>
                    <a:p>
                      <a:pPr marL="342900" indent="-342900">
                        <a:buFont typeface="Arial" panose="020B0604020202020204" pitchFamily="34" charset="0"/>
                        <a:buChar char="•"/>
                      </a:pPr>
                      <a:r>
                        <a:rPr lang="it-IT" sz="2000" b="1" dirty="0">
                          <a:solidFill>
                            <a:srgbClr val="002060"/>
                          </a:solidFill>
                          <a:latin typeface="Trebuchet MS" panose="020B0603020202020204" pitchFamily="34" charset="0"/>
                        </a:rPr>
                        <a:t>high dose rates (FLASH)</a:t>
                      </a:r>
                      <a:endParaRPr lang="en-US" sz="2000" b="1" dirty="0">
                        <a:solidFill>
                          <a:srgbClr val="002060"/>
                        </a:solidFill>
                        <a:latin typeface="Trebuchet MS" panose="020B0603020202020204" pitchFamily="34" charset="0"/>
                      </a:endParaRPr>
                    </a:p>
                    <a:p>
                      <a:endParaRPr lang="it-IT" sz="2000" b="1" dirty="0">
                        <a:solidFill>
                          <a:srgbClr val="002060"/>
                        </a:solidFill>
                        <a:latin typeface="Trebuchet MS" panose="020B0603020202020204" pitchFamily="34" charset="0"/>
                      </a:endParaRPr>
                    </a:p>
                  </a:txBody>
                  <a:tcPr anchor="ctr"/>
                </a:tc>
                <a:tc>
                  <a:txBody>
                    <a:bodyPr/>
                    <a:lstStyle/>
                    <a:p>
                      <a:r>
                        <a:rPr lang="it-IT" sz="2000" b="1" u="sng" dirty="0">
                          <a:solidFill>
                            <a:srgbClr val="002060"/>
                          </a:solidFill>
                          <a:latin typeface="Trebuchet MS" panose="020B0603020202020204" pitchFamily="34" charset="0"/>
                        </a:rPr>
                        <a:t>New applications</a:t>
                      </a:r>
                    </a:p>
                    <a:p>
                      <a:pPr marL="177800" indent="-177800">
                        <a:buFont typeface="Arial" panose="020B0604020202020204" pitchFamily="34" charset="0"/>
                        <a:buChar char="•"/>
                      </a:pPr>
                      <a:r>
                        <a:rPr lang="it-IT" sz="2000" b="1" dirty="0">
                          <a:solidFill>
                            <a:srgbClr val="002060"/>
                          </a:solidFill>
                          <a:latin typeface="Trebuchet MS" panose="020B0603020202020204" pitchFamily="34" charset="0"/>
                        </a:rPr>
                        <a:t>Monitoring high </a:t>
                      </a:r>
                      <a:r>
                        <a:rPr lang="it-IT" sz="2000" b="1" dirty="0" err="1">
                          <a:solidFill>
                            <a:srgbClr val="002060"/>
                          </a:solidFill>
                          <a:latin typeface="Trebuchet MS" panose="020B0603020202020204" pitchFamily="34" charset="0"/>
                        </a:rPr>
                        <a:t>intensity</a:t>
                      </a:r>
                      <a:r>
                        <a:rPr lang="it-IT" sz="2000" b="1" dirty="0">
                          <a:solidFill>
                            <a:srgbClr val="002060"/>
                          </a:solidFill>
                          <a:latin typeface="Trebuchet MS" panose="020B0603020202020204" pitchFamily="34" charset="0"/>
                        </a:rPr>
                        <a:t> and </a:t>
                      </a:r>
                      <a:r>
                        <a:rPr lang="it-IT" sz="2000" b="1" dirty="0" err="1">
                          <a:solidFill>
                            <a:srgbClr val="002060"/>
                          </a:solidFill>
                          <a:latin typeface="Trebuchet MS" panose="020B0603020202020204" pitchFamily="34" charset="0"/>
                        </a:rPr>
                        <a:t>pulsed</a:t>
                      </a:r>
                      <a:r>
                        <a:rPr lang="it-IT" sz="2000" b="1" dirty="0">
                          <a:solidFill>
                            <a:srgbClr val="002060"/>
                          </a:solidFill>
                          <a:latin typeface="Trebuchet MS" panose="020B0603020202020204" pitchFamily="34" charset="0"/>
                        </a:rPr>
                        <a:t> </a:t>
                      </a:r>
                      <a:r>
                        <a:rPr lang="it-IT" sz="2000" b="1" dirty="0" err="1">
                          <a:solidFill>
                            <a:srgbClr val="002060"/>
                          </a:solidFill>
                          <a:latin typeface="Trebuchet MS" panose="020B0603020202020204" pitchFamily="34" charset="0"/>
                        </a:rPr>
                        <a:t>beams</a:t>
                      </a:r>
                      <a:r>
                        <a:rPr lang="it-IT" sz="2000" b="1" dirty="0">
                          <a:solidFill>
                            <a:srgbClr val="002060"/>
                          </a:solidFill>
                          <a:latin typeface="Trebuchet MS" panose="020B0603020202020204" pitchFamily="34" charset="0"/>
                        </a:rPr>
                        <a:t> (high dose rates </a:t>
                      </a:r>
                      <a:r>
                        <a:rPr lang="it-IT" sz="2000" b="1" dirty="0" err="1">
                          <a:solidFill>
                            <a:srgbClr val="002060"/>
                          </a:solidFill>
                          <a:latin typeface="Trebuchet MS" panose="020B0603020202020204" pitchFamily="34" charset="0"/>
                        </a:rPr>
                        <a:t>needed</a:t>
                      </a:r>
                      <a:r>
                        <a:rPr lang="it-IT" sz="2000" b="1" dirty="0">
                          <a:solidFill>
                            <a:srgbClr val="002060"/>
                          </a:solidFill>
                          <a:latin typeface="Trebuchet MS" panose="020B0603020202020204" pitchFamily="34" charset="0"/>
                        </a:rPr>
                        <a:t> for FLASH RT)</a:t>
                      </a:r>
                      <a:endParaRPr lang="en-US" sz="2000" b="1" dirty="0">
                        <a:solidFill>
                          <a:srgbClr val="002060"/>
                        </a:solidFill>
                        <a:latin typeface="Trebuchet MS" panose="020B0603020202020204" pitchFamily="34" charset="0"/>
                      </a:endParaRPr>
                    </a:p>
                    <a:p>
                      <a:endParaRPr lang="it-IT" sz="2000" b="1" dirty="0">
                        <a:solidFill>
                          <a:srgbClr val="002060"/>
                        </a:solidFill>
                        <a:latin typeface="Trebuchet MS" panose="020B0603020202020204" pitchFamily="34" charset="0"/>
                      </a:endParaRPr>
                    </a:p>
                  </a:txBody>
                  <a:tcPr anchor="ctr"/>
                </a:tc>
                <a:extLst>
                  <a:ext uri="{0D108BD9-81ED-4DB2-BD59-A6C34878D82A}">
                    <a16:rowId xmlns:a16="http://schemas.microsoft.com/office/drawing/2014/main" val="2546383382"/>
                  </a:ext>
                </a:extLst>
              </a:tr>
            </a:tbl>
          </a:graphicData>
        </a:graphic>
      </p:graphicFrame>
      <p:sp>
        <p:nvSpPr>
          <p:cNvPr id="7" name="TextBox 10">
            <a:extLst>
              <a:ext uri="{FF2B5EF4-FFF2-40B4-BE49-F238E27FC236}">
                <a16:creationId xmlns:a16="http://schemas.microsoft.com/office/drawing/2014/main" id="{190A6A44-DA32-C978-748E-AF42E91E4A17}"/>
              </a:ext>
            </a:extLst>
          </p:cNvPr>
          <p:cNvSpPr txBox="1"/>
          <p:nvPr/>
        </p:nvSpPr>
        <p:spPr>
          <a:xfrm>
            <a:off x="321725" y="2231369"/>
            <a:ext cx="2132390" cy="646331"/>
          </a:xfrm>
          <a:prstGeom prst="rect">
            <a:avLst/>
          </a:prstGeom>
          <a:noFill/>
        </p:spPr>
        <p:txBody>
          <a:bodyPr wrap="square" rtlCol="0">
            <a:spAutoFit/>
          </a:bodyPr>
          <a:lstStyle/>
          <a:p>
            <a:r>
              <a:rPr lang="it-IT" b="1" i="1" dirty="0" err="1">
                <a:solidFill>
                  <a:srgbClr val="002060"/>
                </a:solidFill>
                <a:latin typeface="Trebuchet MS" panose="020B0603020202020204" pitchFamily="34" charset="0"/>
              </a:rPr>
              <a:t>Ionization</a:t>
            </a:r>
            <a:r>
              <a:rPr lang="it-IT" b="1" i="1" dirty="0">
                <a:solidFill>
                  <a:srgbClr val="002060"/>
                </a:solidFill>
                <a:latin typeface="Trebuchet MS" panose="020B0603020202020204" pitchFamily="34" charset="0"/>
              </a:rPr>
              <a:t> </a:t>
            </a:r>
            <a:r>
              <a:rPr lang="it-IT" b="1" i="1" dirty="0" err="1">
                <a:solidFill>
                  <a:srgbClr val="002060"/>
                </a:solidFill>
                <a:latin typeface="Trebuchet MS" panose="020B0603020202020204" pitchFamily="34" charset="0"/>
              </a:rPr>
              <a:t>chambers</a:t>
            </a:r>
            <a:endParaRPr lang="it-IT" b="1" i="1" dirty="0">
              <a:solidFill>
                <a:srgbClr val="002060"/>
              </a:solidFill>
              <a:latin typeface="Trebuchet MS" panose="020B0603020202020204" pitchFamily="34" charset="0"/>
            </a:endParaRPr>
          </a:p>
        </p:txBody>
      </p:sp>
      <p:sp>
        <p:nvSpPr>
          <p:cNvPr id="11" name="TextBox 23">
            <a:extLst>
              <a:ext uri="{FF2B5EF4-FFF2-40B4-BE49-F238E27FC236}">
                <a16:creationId xmlns:a16="http://schemas.microsoft.com/office/drawing/2014/main" id="{04EB4891-33EE-AA37-EEB9-0A856076BB24}"/>
              </a:ext>
            </a:extLst>
          </p:cNvPr>
          <p:cNvSpPr txBox="1"/>
          <p:nvPr/>
        </p:nvSpPr>
        <p:spPr>
          <a:xfrm>
            <a:off x="8053403" y="2909901"/>
            <a:ext cx="4151660" cy="3293209"/>
          </a:xfrm>
          <a:prstGeom prst="rect">
            <a:avLst/>
          </a:prstGeom>
          <a:solidFill>
            <a:schemeClr val="bg1">
              <a:lumMod val="95000"/>
            </a:schemeClr>
          </a:solidFill>
        </p:spPr>
        <p:txBody>
          <a:bodyPr wrap="square" rtlCol="0">
            <a:spAutoFit/>
          </a:bodyPr>
          <a:lstStyle/>
          <a:p>
            <a:pPr algn="ctr"/>
            <a:r>
              <a:rPr lang="it-IT" sz="2400" b="1" u="sng" dirty="0">
                <a:solidFill>
                  <a:srgbClr val="FF0000"/>
                </a:solidFill>
                <a:latin typeface="Trebuchet MS" panose="020B0603020202020204" pitchFamily="34" charset="0"/>
              </a:rPr>
              <a:t>Main issues</a:t>
            </a:r>
            <a:endParaRPr lang="it-IT" sz="2400" b="1" dirty="0">
              <a:solidFill>
                <a:srgbClr val="002060"/>
              </a:solidFill>
              <a:latin typeface="Trebuchet MS" panose="020B0603020202020204" pitchFamily="34" charset="0"/>
            </a:endParaRPr>
          </a:p>
          <a:p>
            <a:pPr defTabSz="447675"/>
            <a:endParaRPr lang="it-IT" sz="2400" dirty="0">
              <a:solidFill>
                <a:srgbClr val="002060"/>
              </a:solidFill>
              <a:latin typeface="Calibri" panose="020F0502020204030204" pitchFamily="34" charset="0"/>
              <a:cs typeface="Calibri" panose="020F0502020204030204" pitchFamily="34" charset="0"/>
            </a:endParaRPr>
          </a:p>
          <a:p>
            <a:pPr defTabSz="447675"/>
            <a:r>
              <a:rPr lang="it-IT" sz="2000" b="1" dirty="0">
                <a:solidFill>
                  <a:srgbClr val="002060"/>
                </a:solidFill>
                <a:latin typeface="Trebuchet MS" panose="020B0603020202020204" pitchFamily="34" charset="0"/>
              </a:rPr>
              <a:t>High dose rates (FLASH)  </a:t>
            </a:r>
          </a:p>
          <a:p>
            <a:pPr defTabSz="447675"/>
            <a:r>
              <a:rPr lang="it-IT" sz="2400" dirty="0">
                <a:solidFill>
                  <a:srgbClr val="002060"/>
                </a:solidFill>
                <a:latin typeface="Calibri" panose="020F0502020204030204" pitchFamily="34" charset="0"/>
                <a:cs typeface="Calibri" panose="020F0502020204030204" pitchFamily="34" charset="0"/>
              </a:rPr>
              <a:t>	→ 10</a:t>
            </a:r>
            <a:r>
              <a:rPr lang="it-IT" sz="2400" baseline="30000" dirty="0">
                <a:solidFill>
                  <a:srgbClr val="002060"/>
                </a:solidFill>
                <a:latin typeface="Calibri" panose="020F0502020204030204" pitchFamily="34" charset="0"/>
                <a:cs typeface="Calibri" panose="020F0502020204030204" pitchFamily="34" charset="0"/>
              </a:rPr>
              <a:t>3</a:t>
            </a:r>
            <a:r>
              <a:rPr lang="it-IT" sz="2400" dirty="0">
                <a:solidFill>
                  <a:srgbClr val="002060"/>
                </a:solidFill>
                <a:latin typeface="Calibri" panose="020F0502020204030204" pitchFamily="34" charset="0"/>
                <a:cs typeface="Calibri" panose="020F0502020204030204" pitchFamily="34" charset="0"/>
              </a:rPr>
              <a:t> × dose rates</a:t>
            </a:r>
          </a:p>
          <a:p>
            <a:pPr defTabSz="447675"/>
            <a:r>
              <a:rPr lang="it-IT" sz="2400" dirty="0">
                <a:solidFill>
                  <a:srgbClr val="002060"/>
                </a:solidFill>
                <a:latin typeface="Calibri" panose="020F0502020204030204" pitchFamily="34" charset="0"/>
                <a:cs typeface="Calibri" panose="020F0502020204030204" pitchFamily="34" charset="0"/>
              </a:rPr>
              <a:t>	→ plasma effects in silicon</a:t>
            </a:r>
          </a:p>
          <a:p>
            <a:endParaRPr lang="it-IT" sz="2400" b="1" dirty="0">
              <a:solidFill>
                <a:srgbClr val="002060"/>
              </a:solidFill>
              <a:latin typeface="Calibri" panose="020F0502020204030204" pitchFamily="34" charset="0"/>
              <a:cs typeface="Calibri" panose="020F0502020204030204" pitchFamily="34" charset="0"/>
            </a:endParaRPr>
          </a:p>
          <a:p>
            <a:r>
              <a:rPr lang="it-IT" sz="2000" b="1" dirty="0">
                <a:solidFill>
                  <a:srgbClr val="002060"/>
                </a:solidFill>
                <a:latin typeface="Trebuchet MS" panose="020B0603020202020204" pitchFamily="34" charset="0"/>
                <a:cs typeface="Calibri" panose="020F0502020204030204" pitchFamily="34" charset="0"/>
              </a:rPr>
              <a:t>Radiation tolerance</a:t>
            </a:r>
          </a:p>
          <a:p>
            <a:pPr defTabSz="447675"/>
            <a:r>
              <a:rPr lang="it-IT" sz="2400" b="1" dirty="0">
                <a:solidFill>
                  <a:srgbClr val="002060"/>
                </a:solidFill>
                <a:latin typeface="Calibri" panose="020F0502020204030204" pitchFamily="34" charset="0"/>
                <a:cs typeface="Calibri" panose="020F0502020204030204" pitchFamily="34" charset="0"/>
              </a:rPr>
              <a:t>	</a:t>
            </a:r>
            <a:r>
              <a:rPr lang="it-IT" sz="2400" dirty="0">
                <a:solidFill>
                  <a:srgbClr val="002060"/>
                </a:solidFill>
                <a:latin typeface="Calibri" panose="020F0502020204030204" pitchFamily="34" charset="0"/>
                <a:cs typeface="Calibri" panose="020F0502020204030204" pitchFamily="34" charset="0"/>
              </a:rPr>
              <a:t> → manufacturing strategies</a:t>
            </a:r>
          </a:p>
          <a:p>
            <a:pPr defTabSz="447675"/>
            <a:r>
              <a:rPr lang="it-IT" sz="2400" b="1" dirty="0">
                <a:solidFill>
                  <a:srgbClr val="002060"/>
                </a:solidFill>
                <a:latin typeface="Calibri" panose="020F0502020204030204" pitchFamily="34" charset="0"/>
                <a:cs typeface="Calibri" panose="020F0502020204030204" pitchFamily="34" charset="0"/>
              </a:rPr>
              <a:t>	</a:t>
            </a:r>
            <a:r>
              <a:rPr lang="it-IT" sz="2400" dirty="0">
                <a:solidFill>
                  <a:srgbClr val="002060"/>
                </a:solidFill>
                <a:latin typeface="Calibri" panose="020F0502020204030204" pitchFamily="34" charset="0"/>
                <a:cs typeface="Calibri" panose="020F0502020204030204" pitchFamily="34" charset="0"/>
              </a:rPr>
              <a:t> → damage compensation</a:t>
            </a:r>
            <a:endParaRPr lang="en-US" sz="2400" dirty="0">
              <a:solidFill>
                <a:srgbClr val="002060"/>
              </a:solidFill>
              <a:latin typeface="Trebuchet MS" panose="020B0603020202020204" pitchFamily="34" charset="0"/>
            </a:endParaRPr>
          </a:p>
        </p:txBody>
      </p:sp>
      <p:sp>
        <p:nvSpPr>
          <p:cNvPr id="12" name="Sottotitolo 2">
            <a:extLst>
              <a:ext uri="{FF2B5EF4-FFF2-40B4-BE49-F238E27FC236}">
                <a16:creationId xmlns:a16="http://schemas.microsoft.com/office/drawing/2014/main" id="{C39E5A6B-3F75-D8F2-99FA-C1E777DAC222}"/>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3" name="Connettore diritto 12">
            <a:extLst>
              <a:ext uri="{FF2B5EF4-FFF2-40B4-BE49-F238E27FC236}">
                <a16:creationId xmlns:a16="http://schemas.microsoft.com/office/drawing/2014/main" id="{D60FE47E-E6B0-C1E0-FB5E-50A116668525}"/>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Slide Number Placeholder 3">
            <a:extLst>
              <a:ext uri="{FF2B5EF4-FFF2-40B4-BE49-F238E27FC236}">
                <a16:creationId xmlns:a16="http://schemas.microsoft.com/office/drawing/2014/main" id="{302D56C3-B00D-AAB5-96A4-CF6978FDDC96}"/>
              </a:ext>
            </a:extLst>
          </p:cNvPr>
          <p:cNvSpPr txBox="1">
            <a:spLocks/>
          </p:cNvSpPr>
          <p:nvPr/>
        </p:nvSpPr>
        <p:spPr>
          <a:xfrm>
            <a:off x="9198726" y="633239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36</a:t>
            </a:fld>
            <a:endParaRPr lang="en-US" sz="2400"/>
          </a:p>
        </p:txBody>
      </p:sp>
      <p:pic>
        <p:nvPicPr>
          <p:cNvPr id="15" name="Segnaposto contenuto 5">
            <a:extLst>
              <a:ext uri="{FF2B5EF4-FFF2-40B4-BE49-F238E27FC236}">
                <a16:creationId xmlns:a16="http://schemas.microsoft.com/office/drawing/2014/main" id="{38E7F9F2-0333-8B7D-48C1-389FD2CBF208}"/>
              </a:ext>
            </a:extLst>
          </p:cNvPr>
          <p:cNvPicPr>
            <a:picLocks noChangeAspect="1"/>
          </p:cNvPicPr>
          <p:nvPr/>
        </p:nvPicPr>
        <p:blipFill rotWithShape="1">
          <a:blip r:embed="rId2"/>
          <a:srcRect l="13213" t="19666" r="65416" b="54691"/>
          <a:stretch/>
        </p:blipFill>
        <p:spPr>
          <a:xfrm>
            <a:off x="4351742" y="1451354"/>
            <a:ext cx="2238404" cy="1510748"/>
          </a:xfrm>
          <a:prstGeom prst="rect">
            <a:avLst/>
          </a:prstGeom>
        </p:spPr>
      </p:pic>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DCA44022-F093-921D-6333-44F77A3E3864}"/>
                  </a:ext>
                </a:extLst>
              </p:cNvPr>
              <p:cNvSpPr txBox="1"/>
              <p:nvPr/>
            </p:nvSpPr>
            <p:spPr>
              <a:xfrm>
                <a:off x="6832395" y="1261385"/>
                <a:ext cx="4974592" cy="159530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Ultra-</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thin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~10</a:t>
                </a:r>
                <a14:m>
                  <m:oMath xmlns:m="http://schemas.openxmlformats.org/officeDocument/2006/math">
                    <m:r>
                      <m:rPr>
                        <m:sty m:val="p"/>
                      </m:r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μm</m:t>
                    </m:r>
                  </m:oMath>
                </a14:m>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segmented</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high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polarized</a:t>
                </a:r>
                <a:endPar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High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sensitivity</a:t>
                </a: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spatial</a:t>
                </a: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res,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developed</a:t>
                </a: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technology</a:t>
                </a:r>
                <a:endPar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Unkown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factors</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linearity</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with dose-rate,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recombination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effect</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radiation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resistance</a:t>
                </a:r>
                <a:endPar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mc:Choice>
        <mc:Fallback xmlns="">
          <p:sp>
            <p:nvSpPr>
              <p:cNvPr id="16" name="CasellaDiTesto 15">
                <a:extLst>
                  <a:ext uri="{FF2B5EF4-FFF2-40B4-BE49-F238E27FC236}">
                    <a16:creationId xmlns:a16="http://schemas.microsoft.com/office/drawing/2014/main" id="{DCA44022-F093-921D-6333-44F77A3E3864}"/>
                  </a:ext>
                </a:extLst>
              </p:cNvPr>
              <p:cNvSpPr txBox="1">
                <a:spLocks noRot="1" noChangeAspect="1" noMove="1" noResize="1" noEditPoints="1" noAdjustHandles="1" noChangeArrowheads="1" noChangeShapeType="1" noTextEdit="1"/>
              </p:cNvSpPr>
              <p:nvPr/>
            </p:nvSpPr>
            <p:spPr>
              <a:xfrm>
                <a:off x="6832395" y="1261385"/>
                <a:ext cx="4974592" cy="1595309"/>
              </a:xfrm>
              <a:prstGeom prst="rect">
                <a:avLst/>
              </a:prstGeom>
              <a:blipFill>
                <a:blip r:embed="rId3"/>
                <a:stretch>
                  <a:fillRect l="-858" t="-3817" r="-613" b="-4962"/>
                </a:stretch>
              </a:blipFill>
            </p:spPr>
            <p:txBody>
              <a:bodyPr/>
              <a:lstStyle/>
              <a:p>
                <a:r>
                  <a:rPr lang="it-IT">
                    <a:noFill/>
                  </a:rPr>
                  <a:t> </a:t>
                </a:r>
              </a:p>
            </p:txBody>
          </p:sp>
        </mc:Fallback>
      </mc:AlternateContent>
      <p:pic>
        <p:nvPicPr>
          <p:cNvPr id="17" name="Segnaposto contenuto 5" descr="Immagine che contiene interni, tazza, freno a disco, ingranaggio&#10;&#10;Descrizione generata automaticamente">
            <a:extLst>
              <a:ext uri="{FF2B5EF4-FFF2-40B4-BE49-F238E27FC236}">
                <a16:creationId xmlns:a16="http://schemas.microsoft.com/office/drawing/2014/main" id="{9C23DD2E-AE66-300D-C4F3-A026B114126A}"/>
              </a:ext>
            </a:extLst>
          </p:cNvPr>
          <p:cNvPicPr>
            <a:picLocks noChangeAspect="1"/>
          </p:cNvPicPr>
          <p:nvPr/>
        </p:nvPicPr>
        <p:blipFill>
          <a:blip r:embed="rId4"/>
          <a:stretch>
            <a:fillRect/>
          </a:stretch>
        </p:blipFill>
        <p:spPr>
          <a:xfrm>
            <a:off x="2454115" y="1231639"/>
            <a:ext cx="1142548" cy="999730"/>
          </a:xfrm>
          <a:prstGeom prst="rect">
            <a:avLst/>
          </a:prstGeom>
        </p:spPr>
      </p:pic>
      <p:sp>
        <p:nvSpPr>
          <p:cNvPr id="18" name="CasellaDiTesto 17">
            <a:extLst>
              <a:ext uri="{FF2B5EF4-FFF2-40B4-BE49-F238E27FC236}">
                <a16:creationId xmlns:a16="http://schemas.microsoft.com/office/drawing/2014/main" id="{F7E58F18-C8C8-9328-6B46-0C561D64FF0B}"/>
              </a:ext>
            </a:extLst>
          </p:cNvPr>
          <p:cNvSpPr txBox="1"/>
          <p:nvPr/>
        </p:nvSpPr>
        <p:spPr>
          <a:xfrm>
            <a:off x="655945" y="1367232"/>
            <a:ext cx="1555921" cy="523220"/>
          </a:xfrm>
          <a:prstGeom prst="rect">
            <a:avLst/>
          </a:prstGeom>
          <a:noFill/>
        </p:spPr>
        <p:txBody>
          <a:bodyPr wrap="square">
            <a:spAutoFit/>
          </a:bodyPr>
          <a:lstStyle/>
          <a:p>
            <a:r>
              <a:rPr lang="en-US" sz="1400" dirty="0">
                <a:latin typeface="Palatino Linotype" panose="02040502050505030304" pitchFamily="18" charset="0"/>
              </a:rPr>
              <a:t>Conventional IC used in LINACs</a:t>
            </a:r>
            <a:endParaRPr lang="it-IT" sz="1400" dirty="0">
              <a:latin typeface="Palatino Linotype" panose="02040502050505030304" pitchFamily="18" charset="0"/>
            </a:endParaRPr>
          </a:p>
        </p:txBody>
      </p:sp>
      <p:pic>
        <p:nvPicPr>
          <p:cNvPr id="19" name="Picture 9">
            <a:extLst>
              <a:ext uri="{FF2B5EF4-FFF2-40B4-BE49-F238E27FC236}">
                <a16:creationId xmlns:a16="http://schemas.microsoft.com/office/drawing/2014/main" id="{B81917C3-3490-E96D-BD79-C8FAEC26C6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104" t="27240" r="47763" b="40320"/>
          <a:stretch>
            <a:fillRect/>
          </a:stretch>
        </p:blipFill>
        <p:spPr bwMode="auto">
          <a:xfrm>
            <a:off x="1692244" y="2122566"/>
            <a:ext cx="885355" cy="889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l="29999" t="25200" r="47499" b="40320"/>
                  <a:stretch>
                    <a:fillRect/>
                  </a:stretch>
                </a:blipFill>
              </a14:hiddenFill>
            </a:ext>
          </a:extLst>
        </p:spPr>
      </p:pic>
    </p:spTree>
    <p:extLst>
      <p:ext uri="{BB962C8B-B14F-4D97-AF65-F5344CB8AC3E}">
        <p14:creationId xmlns:p14="http://schemas.microsoft.com/office/powerpoint/2010/main" val="3990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289" y="61131"/>
            <a:ext cx="8999707" cy="646331"/>
          </a:xfrm>
          <a:prstGeom prst="rect">
            <a:avLst/>
          </a:prstGeom>
          <a:solidFill>
            <a:schemeClr val="tx1">
              <a:lumMod val="75000"/>
              <a:lumOff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bg1"/>
                </a:solidFill>
                <a:effectLst/>
                <a:uLnTx/>
                <a:uFillTx/>
                <a:latin typeface="+mj-lt"/>
                <a:ea typeface="+mn-ea"/>
                <a:cs typeface="+mn-cs"/>
              </a:rPr>
              <a:t>Monitoring of FLASH UHDR electron beams</a:t>
            </a:r>
            <a:endParaRPr kumimoji="0" lang="en-US" sz="3600" b="1" i="0" u="none" strike="noStrike" kern="1200" cap="none" spc="0" normalizeH="0" baseline="0" noProof="0" dirty="0">
              <a:ln>
                <a:noFill/>
              </a:ln>
              <a:solidFill>
                <a:schemeClr val="bg1"/>
              </a:solidFill>
              <a:effectLst/>
              <a:uLnTx/>
              <a:uFillTx/>
              <a:latin typeface="+mj-lt"/>
              <a:ea typeface="+mn-ea"/>
              <a:cs typeface="+mn-cs"/>
            </a:endParaRPr>
          </a:p>
        </p:txBody>
      </p:sp>
      <p:pic>
        <p:nvPicPr>
          <p:cNvPr id="6" name="Segnaposto contenuto 5" descr="Immagine che contiene parete, interni, pavimento, blu&#10;&#10;Descrizione generata automaticamente">
            <a:extLst>
              <a:ext uri="{FF2B5EF4-FFF2-40B4-BE49-F238E27FC236}">
                <a16:creationId xmlns:a16="http://schemas.microsoft.com/office/drawing/2014/main" id="{2E16D657-41F8-274E-B5AF-61495295A2F6}"/>
              </a:ext>
            </a:extLst>
          </p:cNvPr>
          <p:cNvPicPr>
            <a:picLocks noChangeAspect="1"/>
          </p:cNvPicPr>
          <p:nvPr/>
        </p:nvPicPr>
        <p:blipFill>
          <a:blip r:embed="rId2"/>
          <a:stretch>
            <a:fillRect/>
          </a:stretch>
        </p:blipFill>
        <p:spPr>
          <a:xfrm>
            <a:off x="964066" y="3701143"/>
            <a:ext cx="4248757" cy="2831398"/>
          </a:xfrm>
          <a:prstGeom prst="rect">
            <a:avLst/>
          </a:prstGeom>
        </p:spPr>
      </p:pic>
      <p:pic>
        <p:nvPicPr>
          <p:cNvPr id="9" name="Segnaposto contenuto 7">
            <a:extLst>
              <a:ext uri="{FF2B5EF4-FFF2-40B4-BE49-F238E27FC236}">
                <a16:creationId xmlns:a16="http://schemas.microsoft.com/office/drawing/2014/main" id="{C4ADB512-9BD2-61BB-A155-D87DAE2E3047}"/>
              </a:ext>
            </a:extLst>
          </p:cNvPr>
          <p:cNvPicPr>
            <a:picLocks noChangeAspect="1"/>
          </p:cNvPicPr>
          <p:nvPr/>
        </p:nvPicPr>
        <p:blipFill rotWithShape="1">
          <a:blip r:embed="rId3"/>
          <a:srcRect l="12595" t="20351" r="3438" b="10207"/>
          <a:stretch/>
        </p:blipFill>
        <p:spPr>
          <a:xfrm>
            <a:off x="9334356" y="3511745"/>
            <a:ext cx="2688609" cy="2962735"/>
          </a:xfrm>
          <a:prstGeom prst="rect">
            <a:avLst/>
          </a:prstGeom>
        </p:spPr>
      </p:pic>
      <p:pic>
        <p:nvPicPr>
          <p:cNvPr id="10" name="Immagine 13" descr="Immagine che contiene interni&#10;&#10;Descrizione generata automaticamente">
            <a:extLst>
              <a:ext uri="{FF2B5EF4-FFF2-40B4-BE49-F238E27FC236}">
                <a16:creationId xmlns:a16="http://schemas.microsoft.com/office/drawing/2014/main" id="{4E5FA66E-0243-67B8-A095-6B553ADB6FB4}"/>
              </a:ext>
            </a:extLst>
          </p:cNvPr>
          <p:cNvPicPr>
            <a:picLocks noChangeAspect="1"/>
          </p:cNvPicPr>
          <p:nvPr/>
        </p:nvPicPr>
        <p:blipFill rotWithShape="1">
          <a:blip r:embed="rId4"/>
          <a:srcRect b="17353"/>
          <a:stretch/>
        </p:blipFill>
        <p:spPr>
          <a:xfrm>
            <a:off x="6382982" y="3511745"/>
            <a:ext cx="2688609" cy="2962735"/>
          </a:xfrm>
          <a:prstGeom prst="rect">
            <a:avLst/>
          </a:prstGeom>
        </p:spPr>
      </p:pic>
      <p:cxnSp>
        <p:nvCxnSpPr>
          <p:cNvPr id="11" name="Connettore 2 15">
            <a:extLst>
              <a:ext uri="{FF2B5EF4-FFF2-40B4-BE49-F238E27FC236}">
                <a16:creationId xmlns:a16="http://schemas.microsoft.com/office/drawing/2014/main" id="{5A6D9A7F-3F18-D522-11BC-575AF79D3E65}"/>
              </a:ext>
            </a:extLst>
          </p:cNvPr>
          <p:cNvCxnSpPr>
            <a:cxnSpLocks/>
          </p:cNvCxnSpPr>
          <p:nvPr/>
        </p:nvCxnSpPr>
        <p:spPr>
          <a:xfrm>
            <a:off x="7937500" y="3319621"/>
            <a:ext cx="0" cy="6492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6">
            <a:extLst>
              <a:ext uri="{FF2B5EF4-FFF2-40B4-BE49-F238E27FC236}">
                <a16:creationId xmlns:a16="http://schemas.microsoft.com/office/drawing/2014/main" id="{5148D49C-4484-5DC5-6866-95E5481F92D9}"/>
              </a:ext>
            </a:extLst>
          </p:cNvPr>
          <p:cNvCxnSpPr>
            <a:cxnSpLocks/>
          </p:cNvCxnSpPr>
          <p:nvPr/>
        </p:nvCxnSpPr>
        <p:spPr>
          <a:xfrm>
            <a:off x="10003809" y="3213100"/>
            <a:ext cx="0" cy="15319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9">
            <a:extLst>
              <a:ext uri="{FF2B5EF4-FFF2-40B4-BE49-F238E27FC236}">
                <a16:creationId xmlns:a16="http://schemas.microsoft.com/office/drawing/2014/main" id="{079EF309-1EF6-B8C4-4F97-4739D46F80A6}"/>
              </a:ext>
            </a:extLst>
          </p:cNvPr>
          <p:cNvCxnSpPr>
            <a:cxnSpLocks/>
          </p:cNvCxnSpPr>
          <p:nvPr/>
        </p:nvCxnSpPr>
        <p:spPr>
          <a:xfrm>
            <a:off x="10956309" y="3213100"/>
            <a:ext cx="0" cy="15114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24">
            <a:extLst>
              <a:ext uri="{FF2B5EF4-FFF2-40B4-BE49-F238E27FC236}">
                <a16:creationId xmlns:a16="http://schemas.microsoft.com/office/drawing/2014/main" id="{E9925DC7-B6AB-6D3E-B0DC-E1E54B4D13C8}"/>
              </a:ext>
            </a:extLst>
          </p:cNvPr>
          <p:cNvSpPr txBox="1"/>
          <p:nvPr/>
        </p:nvSpPr>
        <p:spPr>
          <a:xfrm>
            <a:off x="6885331" y="3047712"/>
            <a:ext cx="216597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13mm </a:t>
            </a:r>
            <a:r>
              <a:rPr kumimoji="0" lang="it-IT" sz="1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solid</a:t>
            </a: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water </a:t>
            </a:r>
            <a:r>
              <a:rPr kumimoji="0" lang="it-IT" sz="1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slab</a:t>
            </a: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endPar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CasellaDiTesto 25">
            <a:extLst>
              <a:ext uri="{FF2B5EF4-FFF2-40B4-BE49-F238E27FC236}">
                <a16:creationId xmlns:a16="http://schemas.microsoft.com/office/drawing/2014/main" id="{D03CA2B4-BF71-6F1D-8452-59635FE14ECA}"/>
              </a:ext>
            </a:extLst>
          </p:cNvPr>
          <p:cNvSpPr txBox="1"/>
          <p:nvPr/>
        </p:nvSpPr>
        <p:spPr>
          <a:xfrm>
            <a:off x="9372456" y="2741479"/>
            <a:ext cx="28195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Flash </a:t>
            </a:r>
            <a:r>
              <a:rPr lang="it-IT" sz="1600" b="1" dirty="0">
                <a:solidFill>
                  <a:srgbClr val="FF0000"/>
                </a:solidFill>
                <a:latin typeface="Calibri" panose="020F0502020204030204"/>
                <a:cs typeface="Arial" panose="020B0604020202020204" pitchFamily="34" charset="0"/>
              </a:rPr>
              <a:t>d</a:t>
            </a:r>
            <a:r>
              <a:rPr kumimoji="0" lang="it-IT" sz="1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iamond</a:t>
            </a: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and silicon </a:t>
            </a:r>
            <a:r>
              <a:rPr kumimoji="0" lang="it-IT" sz="1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sensor</a:t>
            </a: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in </a:t>
            </a:r>
            <a:r>
              <a:rPr kumimoji="0" lang="it-IT" sz="1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same</a:t>
            </a:r>
            <a:r>
              <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it-IT" sz="1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conditions</a:t>
            </a:r>
            <a:endParaRPr kumimoji="0" lang="it-IT"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p:cNvSpPr/>
          <p:nvPr/>
        </p:nvSpPr>
        <p:spPr>
          <a:xfrm>
            <a:off x="682171" y="775418"/>
            <a:ext cx="5936343" cy="2859244"/>
          </a:xfrm>
          <a:prstGeom prst="rect">
            <a:avLst/>
          </a:prstGeom>
        </p:spPr>
        <p:txBody>
          <a:bodyPr wrap="square">
            <a:spAutoFit/>
          </a:bodyPr>
          <a:lstStyle/>
          <a:p>
            <a:pPr marL="0" marR="0" lvl="0" indent="0" algn="l" defTabSz="914400" rtl="0" eaLnBrk="1" fontAlgn="auto" latinLnBrk="0" hangingPunct="1">
              <a:lnSpc>
                <a:spcPct val="90000"/>
              </a:lnSpc>
              <a:spcBef>
                <a:spcPts val="600"/>
              </a:spcBef>
              <a:spcAft>
                <a:spcPts val="0"/>
              </a:spcAft>
              <a:buClr>
                <a:srgbClr val="70AD47">
                  <a:lumMod val="75000"/>
                </a:srgbClr>
              </a:buClr>
              <a:buSzTx/>
              <a:buFontTx/>
              <a:buNone/>
              <a:tabLst/>
              <a:defRPr/>
            </a:pPr>
            <a:r>
              <a:rPr kumimoji="0" lang="it-IT"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ElectronFlash accelerator </a:t>
            </a:r>
            <a:r>
              <a:rPr kumimoji="0" lang="it-IT" sz="2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(CFR - Pisa)</a:t>
            </a:r>
          </a:p>
          <a:p>
            <a:pPr marL="342900" marR="0" lvl="0" indent="-342900" algn="l" defTabSz="914400" rtl="0" eaLnBrk="1" fontAlgn="auto" latinLnBrk="0" hangingPunct="1">
              <a:lnSpc>
                <a:spcPct val="90000"/>
              </a:lnSpc>
              <a:spcBef>
                <a:spcPts val="600"/>
              </a:spcBef>
              <a:spcAft>
                <a:spcPts val="0"/>
              </a:spcAft>
              <a:buClr>
                <a:srgbClr val="70AD47">
                  <a:lumMod val="75000"/>
                </a:srgbClr>
              </a:buClr>
              <a:buSzTx/>
              <a:buFont typeface="Wingdings" panose="05000000000000000000" pitchFamily="2" charset="2"/>
              <a:buChar char="Ø"/>
              <a:tabLst/>
              <a:defRPr/>
            </a:pP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9 MeV </a:t>
            </a: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electrons pulsed beam</a:t>
            </a:r>
            <a:endPar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90000"/>
              </a:lnSpc>
              <a:spcBef>
                <a:spcPts val="600"/>
              </a:spcBef>
              <a:spcAft>
                <a:spcPts val="0"/>
              </a:spcAft>
              <a:buClr>
                <a:srgbClr val="70AD47">
                  <a:lumMod val="75000"/>
                </a:srgbClr>
              </a:buClr>
              <a:buSzTx/>
              <a:buFont typeface="Wingdings" panose="05000000000000000000" pitchFamily="2" charset="2"/>
              <a:buChar char="Ø"/>
              <a:tabLst/>
              <a:defRPr/>
            </a:pP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Beam current: </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1-100 mA</a:t>
            </a:r>
          </a:p>
          <a:p>
            <a:pPr marL="342900" marR="0" lvl="0" indent="-342900" algn="l" defTabSz="914400" rtl="0" eaLnBrk="1" fontAlgn="auto" latinLnBrk="0" hangingPunct="1">
              <a:lnSpc>
                <a:spcPct val="90000"/>
              </a:lnSpc>
              <a:spcBef>
                <a:spcPts val="600"/>
              </a:spcBef>
              <a:spcAft>
                <a:spcPts val="0"/>
              </a:spcAft>
              <a:buClr>
                <a:srgbClr val="70AD47">
                  <a:lumMod val="75000"/>
                </a:srgbClr>
              </a:buClr>
              <a:buSzTx/>
              <a:buFont typeface="Wingdings" panose="05000000000000000000" pitchFamily="2" charset="2"/>
              <a:buChar char="Ø"/>
              <a:tabLst/>
              <a:defRPr/>
            </a:pP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Pulse duration: </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4 𝜇s</a:t>
            </a:r>
          </a:p>
          <a:p>
            <a:pPr marL="342900" marR="0" lvl="0" indent="-342900" algn="l" defTabSz="914400" rtl="0" eaLnBrk="1" fontAlgn="auto" latinLnBrk="0" hangingPunct="1">
              <a:lnSpc>
                <a:spcPct val="90000"/>
              </a:lnSpc>
              <a:spcBef>
                <a:spcPts val="600"/>
              </a:spcBef>
              <a:spcAft>
                <a:spcPts val="0"/>
              </a:spcAft>
              <a:buClr>
                <a:srgbClr val="70AD47">
                  <a:lumMod val="75000"/>
                </a:srgbClr>
              </a:buClr>
              <a:buSzTx/>
              <a:buFont typeface="Wingdings" panose="05000000000000000000" pitchFamily="2" charset="2"/>
              <a:buChar char="Ø"/>
              <a:tabLst/>
              <a:defRPr/>
            </a:pP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Pulse frequency: </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5 Hz</a:t>
            </a:r>
          </a:p>
          <a:p>
            <a:pPr marL="342900" marR="0" lvl="0" indent="-342900" algn="l" defTabSz="914400" rtl="0" eaLnBrk="1" fontAlgn="auto" latinLnBrk="0" hangingPunct="1">
              <a:lnSpc>
                <a:spcPct val="90000"/>
              </a:lnSpc>
              <a:spcBef>
                <a:spcPts val="600"/>
              </a:spcBef>
              <a:spcAft>
                <a:spcPts val="0"/>
              </a:spcAft>
              <a:buClr>
                <a:srgbClr val="70AD47">
                  <a:lumMod val="75000"/>
                </a:srgbClr>
              </a:buClr>
              <a:buSzTx/>
              <a:buFont typeface="Wingdings" panose="05000000000000000000" pitchFamily="2" charset="2"/>
              <a:buChar char="Ø"/>
              <a:tabLst/>
              <a:defRPr/>
            </a:pP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Uniform fields using 3 cm PMMA plastic applicator</a:t>
            </a:r>
          </a:p>
        </p:txBody>
      </p:sp>
      <p:grpSp>
        <p:nvGrpSpPr>
          <p:cNvPr id="22" name="Group 21"/>
          <p:cNvGrpSpPr/>
          <p:nvPr/>
        </p:nvGrpSpPr>
        <p:grpSpPr>
          <a:xfrm>
            <a:off x="6472944" y="1360715"/>
            <a:ext cx="1538940" cy="1542117"/>
            <a:chOff x="7583288" y="1006904"/>
            <a:chExt cx="1694676" cy="1689099"/>
          </a:xfrm>
        </p:grpSpPr>
        <p:pic>
          <p:nvPicPr>
            <p:cNvPr id="18" name="Segnaposto contenuto 4">
              <a:extLst>
                <a:ext uri="{FF2B5EF4-FFF2-40B4-BE49-F238E27FC236}">
                  <a16:creationId xmlns:a16="http://schemas.microsoft.com/office/drawing/2014/main" id="{796539E6-E9AF-32D0-B92A-45A1A4ED9468}"/>
                </a:ext>
              </a:extLst>
            </p:cNvPr>
            <p:cNvPicPr>
              <a:picLocks noChangeAspect="1"/>
            </p:cNvPicPr>
            <p:nvPr/>
          </p:nvPicPr>
          <p:blipFill>
            <a:blip r:embed="rId5"/>
            <a:stretch>
              <a:fillRect/>
            </a:stretch>
          </p:blipFill>
          <p:spPr>
            <a:xfrm rot="16200000">
              <a:off x="7586076" y="1004116"/>
              <a:ext cx="1689099" cy="1694676"/>
            </a:xfrm>
            <a:prstGeom prst="rect">
              <a:avLst/>
            </a:prstGeom>
          </p:spPr>
        </p:pic>
        <p:sp>
          <p:nvSpPr>
            <p:cNvPr id="19" name="Rettangolo con angoli arrotondati 9">
              <a:extLst>
                <a:ext uri="{FF2B5EF4-FFF2-40B4-BE49-F238E27FC236}">
                  <a16:creationId xmlns:a16="http://schemas.microsoft.com/office/drawing/2014/main" id="{860A91FB-9386-398A-9D4D-C76D179C8055}"/>
                </a:ext>
              </a:extLst>
            </p:cNvPr>
            <p:cNvSpPr/>
            <p:nvPr/>
          </p:nvSpPr>
          <p:spPr>
            <a:xfrm>
              <a:off x="7883586" y="1378488"/>
              <a:ext cx="266635" cy="2338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20" name="Rettangolo con angoli arrotondati 11">
              <a:extLst>
                <a:ext uri="{FF2B5EF4-FFF2-40B4-BE49-F238E27FC236}">
                  <a16:creationId xmlns:a16="http://schemas.microsoft.com/office/drawing/2014/main" id="{8F4A2F7E-142C-0A12-8FCB-6005BE49DF8E}"/>
                </a:ext>
              </a:extLst>
            </p:cNvPr>
            <p:cNvSpPr/>
            <p:nvPr/>
          </p:nvSpPr>
          <p:spPr>
            <a:xfrm>
              <a:off x="7703849" y="2103102"/>
              <a:ext cx="457569" cy="4804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21" name="Rettangolo con angoli arrotondati 27">
              <a:extLst>
                <a:ext uri="{FF2B5EF4-FFF2-40B4-BE49-F238E27FC236}">
                  <a16:creationId xmlns:a16="http://schemas.microsoft.com/office/drawing/2014/main" id="{59DB1DE1-82B1-68CC-7D52-587772AC8262}"/>
                </a:ext>
              </a:extLst>
            </p:cNvPr>
            <p:cNvSpPr/>
            <p:nvPr/>
          </p:nvSpPr>
          <p:spPr>
            <a:xfrm>
              <a:off x="8254884" y="1748392"/>
              <a:ext cx="503326" cy="7718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Franklin Gothic Book" panose="020B0503020102020204" pitchFamily="34" charset="0"/>
                  <a:ea typeface="+mn-ea"/>
                  <a:cs typeface="+mn-cs"/>
                </a:rPr>
                <a:t>f</a:t>
              </a:r>
              <a:endParaRPr kumimoji="0" lang="it-IT"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grpSp>
      <p:sp>
        <p:nvSpPr>
          <p:cNvPr id="23" name="Rectangle 22"/>
          <p:cNvSpPr/>
          <p:nvPr/>
        </p:nvSpPr>
        <p:spPr>
          <a:xfrm>
            <a:off x="8098973" y="1311787"/>
            <a:ext cx="6096000" cy="1431161"/>
          </a:xfrm>
          <a:prstGeom prst="rect">
            <a:avLst/>
          </a:prstGeom>
        </p:spPr>
        <p:txBody>
          <a:bodyPr>
            <a:spAutoFit/>
          </a:bodyPr>
          <a:lstStyle/>
          <a:p>
            <a:pPr marL="342900" marR="0" lvl="0" indent="-342900" algn="l" defTabSz="914400" rtl="0" eaLnBrk="1" fontAlgn="auto" latinLnBrk="0" hangingPunct="1">
              <a:lnSpc>
                <a:spcPct val="90000"/>
              </a:lnSpc>
              <a:spcBef>
                <a:spcPts val="0"/>
              </a:spcBef>
              <a:spcAft>
                <a:spcPts val="600"/>
              </a:spcAft>
              <a:buClr>
                <a:srgbClr val="70AD47">
                  <a:lumMod val="75000"/>
                </a:srgbClr>
              </a:buClr>
              <a:buSzTx/>
              <a:buFont typeface="Wingdings" panose="05000000000000000000" pitchFamily="2" charset="2"/>
              <a:buChar char="Ø"/>
              <a:tabLst/>
              <a:defRPr/>
            </a:pP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45/ 30𝜇m </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thickness </a:t>
            </a:r>
          </a:p>
          <a:p>
            <a:pPr marL="342900" marR="0" lvl="0" indent="-342900" algn="l" defTabSz="914400" rtl="0" eaLnBrk="1" fontAlgn="auto" latinLnBrk="0" hangingPunct="1">
              <a:lnSpc>
                <a:spcPct val="90000"/>
              </a:lnSpc>
              <a:spcBef>
                <a:spcPts val="0"/>
              </a:spcBef>
              <a:spcAft>
                <a:spcPts val="600"/>
              </a:spcAft>
              <a:buClr>
                <a:srgbClr val="70AD47">
                  <a:lumMod val="75000"/>
                </a:srgbClr>
              </a:buClr>
              <a:buSzTx/>
              <a:buFont typeface="Wingdings" panose="05000000000000000000" pitchFamily="2" charset="2"/>
              <a:buChar char="Ø"/>
              <a:tabLst/>
              <a:defRPr/>
            </a:pP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2/1/0.25 mm</a:t>
            </a:r>
            <a:r>
              <a:rPr kumimoji="0" lang="it-IT" sz="2000" b="1" i="0" u="none" strike="noStrike" kern="1200" cap="none" spc="0" normalizeH="0" baseline="30000" noProof="0" dirty="0">
                <a:ln>
                  <a:noFill/>
                </a:ln>
                <a:solidFill>
                  <a:srgbClr val="002060"/>
                </a:solidFill>
                <a:effectLst/>
                <a:uLnTx/>
                <a:uFillTx/>
                <a:latin typeface="Calibri" panose="020F0502020204030204"/>
                <a:ea typeface="+mn-ea"/>
                <a:cs typeface="Arial" panose="020B0604020202020204" pitchFamily="34" charset="0"/>
              </a:rPr>
              <a:t>2 </a:t>
            </a: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area</a:t>
            </a:r>
          </a:p>
          <a:p>
            <a:pPr marL="342900" marR="0" lvl="0" indent="-342900" algn="l" defTabSz="914400" rtl="0" eaLnBrk="1" fontAlgn="auto" latinLnBrk="0" hangingPunct="1">
              <a:lnSpc>
                <a:spcPct val="90000"/>
              </a:lnSpc>
              <a:spcBef>
                <a:spcPts val="0"/>
              </a:spcBef>
              <a:spcAft>
                <a:spcPts val="600"/>
              </a:spcAft>
              <a:buClr>
                <a:srgbClr val="70AD47">
                  <a:lumMod val="75000"/>
                </a:srgbClr>
              </a:buClr>
              <a:buSzTx/>
              <a:buFont typeface="Wingdings" panose="05000000000000000000" pitchFamily="2" charset="2"/>
              <a:buChar char="Ø"/>
              <a:tabLst/>
              <a:defRPr/>
            </a:pP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Bias voltage: </a:t>
            </a: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10V ÷ 200V</a:t>
            </a:r>
          </a:p>
          <a:p>
            <a:pPr marL="342900" marR="0" lvl="0" indent="-342900" algn="l" defTabSz="914400" rtl="0" eaLnBrk="1" fontAlgn="auto" latinLnBrk="0" hangingPunct="1">
              <a:lnSpc>
                <a:spcPct val="90000"/>
              </a:lnSpc>
              <a:spcBef>
                <a:spcPts val="0"/>
              </a:spcBef>
              <a:spcAft>
                <a:spcPts val="600"/>
              </a:spcAft>
              <a:buClr>
                <a:srgbClr val="70AD47">
                  <a:lumMod val="75000"/>
                </a:srgbClr>
              </a:buClr>
              <a:buSzTx/>
              <a:buFont typeface="Wingdings" panose="05000000000000000000" pitchFamily="2" charset="2"/>
              <a:buChar char="Ø"/>
              <a:tabLst/>
              <a:defRPr/>
            </a:pPr>
            <a:r>
              <a:rPr kumimoji="0" lang="it-IT"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Dose/Pulse </a:t>
            </a: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0 ÷ 10Gy</a:t>
            </a:r>
          </a:p>
        </p:txBody>
      </p:sp>
      <p:sp>
        <p:nvSpPr>
          <p:cNvPr id="25" name="Rectangle 24"/>
          <p:cNvSpPr/>
          <p:nvPr/>
        </p:nvSpPr>
        <p:spPr>
          <a:xfrm>
            <a:off x="6409877" y="750763"/>
            <a:ext cx="23460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Sensors tested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949E072C-D580-4A4A-7A81-7293A499ABAA}"/>
              </a:ext>
            </a:extLst>
          </p:cNvPr>
          <p:cNvPicPr>
            <a:picLocks noChangeAspect="1"/>
          </p:cNvPicPr>
          <p:nvPr/>
        </p:nvPicPr>
        <p:blipFill>
          <a:blip r:embed="rId6"/>
          <a:stretch>
            <a:fillRect/>
          </a:stretch>
        </p:blipFill>
        <p:spPr>
          <a:xfrm>
            <a:off x="10123945" y="743760"/>
            <a:ext cx="790240" cy="495291"/>
          </a:xfrm>
          <a:prstGeom prst="rect">
            <a:avLst/>
          </a:prstGeom>
        </p:spPr>
      </p:pic>
      <p:pic>
        <p:nvPicPr>
          <p:cNvPr id="8" name="Elemento grafico 7">
            <a:extLst>
              <a:ext uri="{FF2B5EF4-FFF2-40B4-BE49-F238E27FC236}">
                <a16:creationId xmlns:a16="http://schemas.microsoft.com/office/drawing/2014/main" id="{68C1FA49-5604-2859-3B5F-68B92A297B5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74269"/>
          <a:stretch/>
        </p:blipFill>
        <p:spPr>
          <a:xfrm>
            <a:off x="8943615" y="801585"/>
            <a:ext cx="987525" cy="381154"/>
          </a:xfrm>
          <a:prstGeom prst="rect">
            <a:avLst/>
          </a:prstGeom>
        </p:spPr>
      </p:pic>
      <p:pic>
        <p:nvPicPr>
          <p:cNvPr id="16" name="Picture 30" descr="Picture 30">
            <a:extLst>
              <a:ext uri="{FF2B5EF4-FFF2-40B4-BE49-F238E27FC236}">
                <a16:creationId xmlns:a16="http://schemas.microsoft.com/office/drawing/2014/main" id="{094103BE-8B99-6EE0-505F-29827D85225E}"/>
              </a:ext>
            </a:extLst>
          </p:cNvPr>
          <p:cNvPicPr>
            <a:picLocks noChangeAspect="1"/>
          </p:cNvPicPr>
          <p:nvPr/>
        </p:nvPicPr>
        <p:blipFill>
          <a:blip r:embed="rId9"/>
          <a:stretch>
            <a:fillRect/>
          </a:stretch>
        </p:blipFill>
        <p:spPr>
          <a:xfrm>
            <a:off x="10311216" y="25233"/>
            <a:ext cx="2578677" cy="1933857"/>
          </a:xfrm>
          <a:prstGeom prst="rect">
            <a:avLst/>
          </a:prstGeom>
          <a:ln w="12700">
            <a:miter lim="400000"/>
          </a:ln>
          <a:effectLst>
            <a:outerShdw blurRad="50800" dist="38100" dir="2700000" algn="tl" rotWithShape="0">
              <a:prstClr val="black">
                <a:alpha val="40000"/>
              </a:prstClr>
            </a:outerShdw>
          </a:effectLst>
        </p:spPr>
      </p:pic>
      <p:sp>
        <p:nvSpPr>
          <p:cNvPr id="24" name="CasellaDiTesto 23">
            <a:extLst>
              <a:ext uri="{FF2B5EF4-FFF2-40B4-BE49-F238E27FC236}">
                <a16:creationId xmlns:a16="http://schemas.microsoft.com/office/drawing/2014/main" id="{902363B0-0C70-998B-277B-D21442D5DD48}"/>
              </a:ext>
            </a:extLst>
          </p:cNvPr>
          <p:cNvSpPr txBox="1"/>
          <p:nvPr/>
        </p:nvSpPr>
        <p:spPr>
          <a:xfrm>
            <a:off x="9715942" y="98857"/>
            <a:ext cx="2132571" cy="646331"/>
          </a:xfrm>
          <a:prstGeom prst="rect">
            <a:avLst/>
          </a:prstGeom>
          <a:noFill/>
        </p:spPr>
        <p:txBody>
          <a:bodyPr wrap="none" rtlCol="0">
            <a:spAutoFit/>
          </a:bodyPr>
          <a:lstStyle/>
          <a:p>
            <a:r>
              <a:rPr lang="it-IT" dirty="0"/>
              <a:t>INFN-FRIDA project</a:t>
            </a:r>
          </a:p>
          <a:p>
            <a:r>
              <a:rPr lang="it-IT" dirty="0"/>
              <a:t>2021-2024</a:t>
            </a:r>
          </a:p>
        </p:txBody>
      </p:sp>
      <p:sp>
        <p:nvSpPr>
          <p:cNvPr id="2" name="Sottotitolo 2">
            <a:extLst>
              <a:ext uri="{FF2B5EF4-FFF2-40B4-BE49-F238E27FC236}">
                <a16:creationId xmlns:a16="http://schemas.microsoft.com/office/drawing/2014/main" id="{DFA52F78-3FEC-A15B-E685-0CD6B821FD8D}"/>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3" name="Connettore diritto 2">
            <a:extLst>
              <a:ext uri="{FF2B5EF4-FFF2-40B4-BE49-F238E27FC236}">
                <a16:creationId xmlns:a16="http://schemas.microsoft.com/office/drawing/2014/main" id="{36B9850C-3689-2312-E8CB-6A250DD271F7}"/>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6" name="Slide Number Placeholder 3">
            <a:extLst>
              <a:ext uri="{FF2B5EF4-FFF2-40B4-BE49-F238E27FC236}">
                <a16:creationId xmlns:a16="http://schemas.microsoft.com/office/drawing/2014/main" id="{C30ABD4D-0479-B5AC-756B-E745B145402A}"/>
              </a:ext>
            </a:extLst>
          </p:cNvPr>
          <p:cNvSpPr txBox="1">
            <a:spLocks/>
          </p:cNvSpPr>
          <p:nvPr/>
        </p:nvSpPr>
        <p:spPr>
          <a:xfrm>
            <a:off x="9279765" y="6467642"/>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37</a:t>
            </a:fld>
            <a:endParaRPr lang="en-US" sz="2400"/>
          </a:p>
        </p:txBody>
      </p:sp>
    </p:spTree>
    <p:extLst>
      <p:ext uri="{BB962C8B-B14F-4D97-AF65-F5344CB8AC3E}">
        <p14:creationId xmlns:p14="http://schemas.microsoft.com/office/powerpoint/2010/main" val="32998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14" descr="Immagine che contiene testo, linea, schermata, Diagramma&#10;&#10;Descrizione generata automaticamente">
            <a:extLst>
              <a:ext uri="{FF2B5EF4-FFF2-40B4-BE49-F238E27FC236}">
                <a16:creationId xmlns:a16="http://schemas.microsoft.com/office/drawing/2014/main" id="{BACC15CD-FAA2-040A-E590-A8AAE7B6A279}"/>
              </a:ext>
            </a:extLst>
          </p:cNvPr>
          <p:cNvPicPr>
            <a:picLocks noChangeAspect="1"/>
          </p:cNvPicPr>
          <p:nvPr/>
        </p:nvPicPr>
        <p:blipFill>
          <a:blip r:embed="rId2"/>
          <a:stretch>
            <a:fillRect/>
          </a:stretch>
        </p:blipFill>
        <p:spPr>
          <a:xfrm>
            <a:off x="5668214" y="740019"/>
            <a:ext cx="4586130" cy="4169209"/>
          </a:xfrm>
          <a:prstGeom prst="rect">
            <a:avLst/>
          </a:prstGeom>
        </p:spPr>
      </p:pic>
      <p:sp>
        <p:nvSpPr>
          <p:cNvPr id="5" name="TextBox 4"/>
          <p:cNvSpPr txBox="1"/>
          <p:nvPr/>
        </p:nvSpPr>
        <p:spPr>
          <a:xfrm>
            <a:off x="427382" y="214399"/>
            <a:ext cx="11140340" cy="707886"/>
          </a:xfrm>
          <a:prstGeom prst="rect">
            <a:avLst/>
          </a:prstGeom>
          <a:solidFill>
            <a:schemeClr val="tx1">
              <a:lumMod val="75000"/>
              <a:lumOff val="25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chemeClr val="bg1"/>
                </a:solidFill>
                <a:effectLst/>
                <a:uLnTx/>
                <a:uFillTx/>
                <a:latin typeface="+mj-lt"/>
                <a:ea typeface="+mn-ea"/>
                <a:cs typeface="+mn-cs"/>
              </a:rPr>
              <a:t>Monitoring of FLASH UHDR electron beams</a:t>
            </a:r>
            <a:endParaRPr kumimoji="0" lang="en-US" sz="4000" b="1" i="0" u="none" strike="noStrike" kern="1200" cap="none" spc="0" normalizeH="0" baseline="0" noProof="0" dirty="0">
              <a:ln>
                <a:noFill/>
              </a:ln>
              <a:solidFill>
                <a:schemeClr val="bg1"/>
              </a:solidFill>
              <a:effectLst/>
              <a:uLnTx/>
              <a:uFillTx/>
              <a:latin typeface="+mj-lt"/>
              <a:ea typeface="+mn-ea"/>
              <a:cs typeface="+mn-cs"/>
            </a:endParaRPr>
          </a:p>
        </p:txBody>
      </p:sp>
      <p:pic>
        <p:nvPicPr>
          <p:cNvPr id="6" name="Immagine 12" descr="Immagine che contiene testo, linea, diagramma, schermata&#10;&#10;Descrizione generata automaticamente">
            <a:extLst>
              <a:ext uri="{FF2B5EF4-FFF2-40B4-BE49-F238E27FC236}">
                <a16:creationId xmlns:a16="http://schemas.microsoft.com/office/drawing/2014/main" id="{94041104-0427-1F73-F969-A0BEF2AFD058}"/>
              </a:ext>
            </a:extLst>
          </p:cNvPr>
          <p:cNvPicPr>
            <a:picLocks noChangeAspect="1"/>
          </p:cNvPicPr>
          <p:nvPr/>
        </p:nvPicPr>
        <p:blipFill rotWithShape="1">
          <a:blip r:embed="rId3"/>
          <a:srcRect t="10077" r="6807"/>
          <a:stretch/>
        </p:blipFill>
        <p:spPr>
          <a:xfrm>
            <a:off x="1604322" y="1197429"/>
            <a:ext cx="4273964" cy="3749101"/>
          </a:xfrm>
          <a:prstGeom prst="rect">
            <a:avLst/>
          </a:prstGeom>
        </p:spPr>
      </p:pic>
      <p:sp>
        <p:nvSpPr>
          <p:cNvPr id="9" name="TextBox 8"/>
          <p:cNvSpPr txBox="1"/>
          <p:nvPr/>
        </p:nvSpPr>
        <p:spPr>
          <a:xfrm>
            <a:off x="1240972" y="5148943"/>
            <a:ext cx="9808029"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rPr>
              <a:t>Collected charge/pulse </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mn-cs"/>
              </a:rPr>
              <a:t>scales </a:t>
            </a: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rPr>
              <a:t>with</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mn-cs"/>
              </a:rPr>
              <a:t> pad area </a:t>
            </a: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rPr>
              <a:t>and</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mn-cs"/>
              </a:rPr>
              <a:t> sensor thickness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mn-cs"/>
              </a:rPr>
              <a:t>Ratios</a:t>
            </a:r>
            <a:r>
              <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rPr>
              <a:t> between different area/thickness </a:t>
            </a:r>
            <a:r>
              <a:rPr kumimoji="0" lang="it-IT" sz="2400" b="1" i="0" u="none" strike="noStrike" kern="1200" cap="none" spc="0" normalizeH="0" baseline="0" noProof="0" dirty="0">
                <a:ln>
                  <a:noFill/>
                </a:ln>
                <a:solidFill>
                  <a:srgbClr val="002060"/>
                </a:solidFill>
                <a:effectLst/>
                <a:uLnTx/>
                <a:uFillTx/>
                <a:latin typeface="Calibri" panose="020F0502020204030204"/>
                <a:ea typeface="+mn-ea"/>
                <a:cs typeface="+mn-cs"/>
              </a:rPr>
              <a:t>independent from dose/pulse  </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TextBox 9"/>
          <p:cNvSpPr txBox="1"/>
          <p:nvPr/>
        </p:nvSpPr>
        <p:spPr>
          <a:xfrm rot="16200000">
            <a:off x="-10886" y="2656114"/>
            <a:ext cx="335280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Charge collected (nC/pulse)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2231571" y="4735286"/>
            <a:ext cx="335280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Measured dose (Gy/pulse)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259285" y="4637313"/>
            <a:ext cx="335280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Measured dose (Gy/pulse)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2339811" y="2191384"/>
            <a:ext cx="2003305" cy="341632"/>
          </a:xfrm>
          <a:prstGeom prst="rect">
            <a:avLst/>
          </a:prstGeom>
        </p:spPr>
        <p:txBody>
          <a:bodyPr wrap="none">
            <a:spAutoFit/>
          </a:bodyPr>
          <a:lstStyle/>
          <a:p>
            <a:pPr marL="0" marR="0" lvl="0" indent="0" algn="l" defTabSz="914400" rtl="0" eaLnBrk="1" fontAlgn="auto" latinLnBrk="0" hangingPunct="1">
              <a:lnSpc>
                <a:spcPct val="90000"/>
              </a:lnSpc>
              <a:spcBef>
                <a:spcPts val="600"/>
              </a:spcBef>
              <a:spcAft>
                <a:spcPts val="0"/>
              </a:spcAft>
              <a:buClr>
                <a:srgbClr val="70AD47">
                  <a:lumMod val="75000"/>
                </a:srgbClr>
              </a:buClr>
              <a:buSzTx/>
              <a:buFontTx/>
              <a:buNone/>
              <a:tabLst/>
              <a:defRPr/>
            </a:pP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4 𝜇s pulse duration</a:t>
            </a:r>
          </a:p>
        </p:txBody>
      </p:sp>
      <p:sp>
        <p:nvSpPr>
          <p:cNvPr id="14" name="Rectangle 13"/>
          <p:cNvSpPr/>
          <p:nvPr/>
        </p:nvSpPr>
        <p:spPr>
          <a:xfrm>
            <a:off x="6323983" y="2082527"/>
            <a:ext cx="2003305" cy="341632"/>
          </a:xfrm>
          <a:prstGeom prst="rect">
            <a:avLst/>
          </a:prstGeom>
        </p:spPr>
        <p:txBody>
          <a:bodyPr wrap="none">
            <a:spAutoFit/>
          </a:bodyPr>
          <a:lstStyle/>
          <a:p>
            <a:pPr marL="0" marR="0" lvl="0" indent="0" algn="l" defTabSz="914400" rtl="0" eaLnBrk="1" fontAlgn="auto" latinLnBrk="0" hangingPunct="1">
              <a:lnSpc>
                <a:spcPct val="90000"/>
              </a:lnSpc>
              <a:spcBef>
                <a:spcPts val="600"/>
              </a:spcBef>
              <a:spcAft>
                <a:spcPts val="0"/>
              </a:spcAft>
              <a:buClr>
                <a:srgbClr val="70AD47">
                  <a:lumMod val="75000"/>
                </a:srgbClr>
              </a:buClr>
              <a:buSzTx/>
              <a:buFontTx/>
              <a:buNone/>
              <a:tabLst/>
              <a:defRPr/>
            </a:pPr>
            <a:r>
              <a:rPr kumimoji="0" lang="it-IT"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4 𝜇s pulse duration</a:t>
            </a:r>
          </a:p>
        </p:txBody>
      </p:sp>
      <p:sp>
        <p:nvSpPr>
          <p:cNvPr id="20" name="Rectangle 19"/>
          <p:cNvSpPr/>
          <p:nvPr/>
        </p:nvSpPr>
        <p:spPr>
          <a:xfrm>
            <a:off x="2503714" y="1284514"/>
            <a:ext cx="3233057" cy="3189515"/>
          </a:xfrm>
          <a:prstGeom prst="rect">
            <a:avLst/>
          </a:prstGeom>
          <a:solidFill>
            <a:srgbClr val="FF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3">
            <a:extLst>
              <a:ext uri="{FF2B5EF4-FFF2-40B4-BE49-F238E27FC236}">
                <a16:creationId xmlns:a16="http://schemas.microsoft.com/office/drawing/2014/main" id="{E2397653-060D-D895-A9B2-35C82243720D}"/>
              </a:ext>
            </a:extLst>
          </p:cNvPr>
          <p:cNvSpPr txBox="1"/>
          <p:nvPr/>
        </p:nvSpPr>
        <p:spPr>
          <a:xfrm>
            <a:off x="2562089" y="2551154"/>
            <a:ext cx="13241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FLASH regime</a:t>
            </a:r>
          </a:p>
        </p:txBody>
      </p:sp>
      <p:sp>
        <p:nvSpPr>
          <p:cNvPr id="21" name="Rectangle 20"/>
          <p:cNvSpPr/>
          <p:nvPr/>
        </p:nvSpPr>
        <p:spPr>
          <a:xfrm>
            <a:off x="6672943" y="1251857"/>
            <a:ext cx="3102428" cy="3189515"/>
          </a:xfrm>
          <a:prstGeom prst="rect">
            <a:avLst/>
          </a:prstGeom>
          <a:solidFill>
            <a:srgbClr val="FF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asellaDiTesto 13">
            <a:extLst>
              <a:ext uri="{FF2B5EF4-FFF2-40B4-BE49-F238E27FC236}">
                <a16:creationId xmlns:a16="http://schemas.microsoft.com/office/drawing/2014/main" id="{E2397653-060D-D895-A9B2-35C82243720D}"/>
              </a:ext>
            </a:extLst>
          </p:cNvPr>
          <p:cNvSpPr txBox="1"/>
          <p:nvPr/>
        </p:nvSpPr>
        <p:spPr>
          <a:xfrm>
            <a:off x="6731318" y="2485840"/>
            <a:ext cx="11608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FLASH regime</a:t>
            </a:r>
          </a:p>
        </p:txBody>
      </p:sp>
      <p:pic>
        <p:nvPicPr>
          <p:cNvPr id="8" name="Segnaposto contenuto 4">
            <a:extLst>
              <a:ext uri="{FF2B5EF4-FFF2-40B4-BE49-F238E27FC236}">
                <a16:creationId xmlns:a16="http://schemas.microsoft.com/office/drawing/2014/main" id="{C73D174F-187F-11D1-777D-941FA10EF136}"/>
              </a:ext>
            </a:extLst>
          </p:cNvPr>
          <p:cNvPicPr>
            <a:picLocks noChangeAspect="1"/>
          </p:cNvPicPr>
          <p:nvPr/>
        </p:nvPicPr>
        <p:blipFill>
          <a:blip r:embed="rId4"/>
          <a:stretch>
            <a:fillRect/>
          </a:stretch>
        </p:blipFill>
        <p:spPr>
          <a:xfrm rot="16200000">
            <a:off x="10340977" y="1375890"/>
            <a:ext cx="1689099" cy="1694676"/>
          </a:xfrm>
          <a:prstGeom prst="rect">
            <a:avLst/>
          </a:prstGeom>
        </p:spPr>
      </p:pic>
      <p:sp>
        <p:nvSpPr>
          <p:cNvPr id="15" name="Rettangolo con angoli arrotondati 14">
            <a:extLst>
              <a:ext uri="{FF2B5EF4-FFF2-40B4-BE49-F238E27FC236}">
                <a16:creationId xmlns:a16="http://schemas.microsoft.com/office/drawing/2014/main" id="{2678AF17-F5EB-8594-B693-0E800F826918}"/>
              </a:ext>
            </a:extLst>
          </p:cNvPr>
          <p:cNvSpPr/>
          <p:nvPr/>
        </p:nvSpPr>
        <p:spPr>
          <a:xfrm>
            <a:off x="11030641" y="2108227"/>
            <a:ext cx="457569" cy="8231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17" name="Rettangolo con angoli arrotondati 16">
            <a:extLst>
              <a:ext uri="{FF2B5EF4-FFF2-40B4-BE49-F238E27FC236}">
                <a16:creationId xmlns:a16="http://schemas.microsoft.com/office/drawing/2014/main" id="{CE192F34-114F-A8FD-9E99-D6710A926019}"/>
              </a:ext>
            </a:extLst>
          </p:cNvPr>
          <p:cNvSpPr/>
          <p:nvPr/>
        </p:nvSpPr>
        <p:spPr>
          <a:xfrm>
            <a:off x="10638753" y="1749996"/>
            <a:ext cx="266635" cy="2338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18" name="Rettangolo con angoli arrotondati 17">
            <a:extLst>
              <a:ext uri="{FF2B5EF4-FFF2-40B4-BE49-F238E27FC236}">
                <a16:creationId xmlns:a16="http://schemas.microsoft.com/office/drawing/2014/main" id="{AD12537A-8EB8-F913-1EEB-95A5D8FCA2A0}"/>
              </a:ext>
            </a:extLst>
          </p:cNvPr>
          <p:cNvSpPr/>
          <p:nvPr/>
        </p:nvSpPr>
        <p:spPr>
          <a:xfrm>
            <a:off x="10459016" y="2474610"/>
            <a:ext cx="457569" cy="4804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2" name="Sottotitolo 2">
            <a:extLst>
              <a:ext uri="{FF2B5EF4-FFF2-40B4-BE49-F238E27FC236}">
                <a16:creationId xmlns:a16="http://schemas.microsoft.com/office/drawing/2014/main" id="{A7EEB47B-453A-D3F0-585D-9EDCAE04A556}"/>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3" name="Connettore diritto 2">
            <a:extLst>
              <a:ext uri="{FF2B5EF4-FFF2-40B4-BE49-F238E27FC236}">
                <a16:creationId xmlns:a16="http://schemas.microsoft.com/office/drawing/2014/main" id="{5066EA18-4B26-B2AA-B648-F910657948DB}"/>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9" name="Slide Number Placeholder 3">
            <a:extLst>
              <a:ext uri="{FF2B5EF4-FFF2-40B4-BE49-F238E27FC236}">
                <a16:creationId xmlns:a16="http://schemas.microsoft.com/office/drawing/2014/main" id="{D5AA738A-5C0A-25ED-D487-C2A10B78FD57}"/>
              </a:ext>
            </a:extLst>
          </p:cNvPr>
          <p:cNvSpPr txBox="1">
            <a:spLocks/>
          </p:cNvSpPr>
          <p:nvPr/>
        </p:nvSpPr>
        <p:spPr>
          <a:xfrm>
            <a:off x="9198726" y="633239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38</a:t>
            </a:fld>
            <a:endParaRPr lang="en-US" sz="2400"/>
          </a:p>
        </p:txBody>
      </p:sp>
    </p:spTree>
    <p:extLst>
      <p:ext uri="{BB962C8B-B14F-4D97-AF65-F5344CB8AC3E}">
        <p14:creationId xmlns:p14="http://schemas.microsoft.com/office/powerpoint/2010/main" val="1686803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asellaDiTesto 31"/>
          <p:cNvSpPr txBox="1"/>
          <p:nvPr/>
        </p:nvSpPr>
        <p:spPr>
          <a:xfrm>
            <a:off x="675147" y="1415291"/>
            <a:ext cx="101606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srgbClr val="00002A"/>
                </a:solidFill>
                <a:effectLst/>
                <a:uLnTx/>
                <a:uFillTx/>
                <a:latin typeface="Trebuchet MS"/>
                <a:ea typeface="+mn-ea"/>
                <a:cs typeface="+mn-cs"/>
              </a:rPr>
              <a:t>Measurement</a:t>
            </a:r>
            <a:r>
              <a:rPr kumimoji="0" lang="it-IT" sz="2400" b="1" i="0" u="none" strike="noStrike" kern="1200" cap="none" spc="0" normalizeH="0" baseline="0" noProof="0" dirty="0">
                <a:ln>
                  <a:noFill/>
                </a:ln>
                <a:solidFill>
                  <a:srgbClr val="00002A"/>
                </a:solidFill>
                <a:effectLst/>
                <a:uLnTx/>
                <a:uFillTx/>
                <a:latin typeface="Trebuchet MS"/>
                <a:ea typeface="+mn-ea"/>
                <a:cs typeface="+mn-cs"/>
              </a:rPr>
              <a:t> of </a:t>
            </a:r>
            <a:r>
              <a:rPr kumimoji="0" lang="it-IT" sz="2400" b="1" i="0" u="none" strike="noStrike" kern="1200" cap="none" spc="0" normalizeH="0" baseline="0" noProof="0" dirty="0" err="1">
                <a:ln>
                  <a:noFill/>
                </a:ln>
                <a:solidFill>
                  <a:srgbClr val="00002A"/>
                </a:solidFill>
                <a:effectLst/>
                <a:uLnTx/>
                <a:uFillTx/>
                <a:latin typeface="Trebuchet MS"/>
                <a:ea typeface="+mn-ea"/>
                <a:cs typeface="+mn-cs"/>
              </a:rPr>
              <a:t>residual</a:t>
            </a:r>
            <a:r>
              <a:rPr kumimoji="0" lang="it-IT" sz="2400" b="1" i="0" u="none" strike="noStrike" kern="1200" cap="none" spc="0" normalizeH="0" baseline="0" noProof="0" dirty="0">
                <a:ln>
                  <a:noFill/>
                </a:ln>
                <a:solidFill>
                  <a:srgbClr val="00002A"/>
                </a:solidFill>
                <a:effectLst/>
                <a:uLnTx/>
                <a:uFillTx/>
                <a:latin typeface="Trebuchet MS"/>
                <a:ea typeface="+mn-ea"/>
                <a:cs typeface="+mn-cs"/>
              </a:rPr>
              <a:t> </a:t>
            </a:r>
            <a:r>
              <a:rPr kumimoji="0" lang="it-IT" sz="2400" b="1" i="0" u="none" strike="noStrike" kern="1200" cap="none" spc="0" normalizeH="0" baseline="0" noProof="0" dirty="0" err="1">
                <a:ln>
                  <a:noFill/>
                </a:ln>
                <a:solidFill>
                  <a:srgbClr val="00002A"/>
                </a:solidFill>
                <a:effectLst/>
                <a:uLnTx/>
                <a:uFillTx/>
                <a:latin typeface="Trebuchet MS"/>
                <a:ea typeface="+mn-ea"/>
                <a:cs typeface="+mn-cs"/>
              </a:rPr>
              <a:t>proton</a:t>
            </a:r>
            <a:r>
              <a:rPr kumimoji="0" lang="it-IT" sz="2400" b="1" i="0" u="none" strike="noStrike" kern="1200" cap="none" spc="0" normalizeH="0" baseline="0" noProof="0" dirty="0">
                <a:ln>
                  <a:noFill/>
                </a:ln>
                <a:solidFill>
                  <a:srgbClr val="00002A"/>
                </a:solidFill>
                <a:effectLst/>
                <a:uLnTx/>
                <a:uFillTx/>
                <a:latin typeface="Trebuchet MS"/>
                <a:ea typeface="+mn-ea"/>
                <a:cs typeface="+mn-cs"/>
              </a:rPr>
              <a:t> energy from </a:t>
            </a:r>
            <a:r>
              <a:rPr kumimoji="0" lang="it-IT" sz="2400" b="1" i="0" u="none" strike="noStrike" kern="1200" cap="none" spc="0" normalizeH="0" baseline="0" noProof="0" dirty="0" err="1">
                <a:ln>
                  <a:noFill/>
                </a:ln>
                <a:solidFill>
                  <a:srgbClr val="00002A"/>
                </a:solidFill>
                <a:effectLst/>
                <a:uLnTx/>
                <a:uFillTx/>
                <a:latin typeface="Trebuchet MS"/>
                <a:ea typeface="+mn-ea"/>
                <a:cs typeface="+mn-cs"/>
              </a:rPr>
              <a:t>ToF</a:t>
            </a:r>
            <a:r>
              <a:rPr kumimoji="0" lang="it-IT" sz="2400" b="1" i="0" u="none" strike="noStrike" kern="1200" cap="none" spc="0" normalizeH="0" baseline="0" noProof="0" dirty="0">
                <a:ln>
                  <a:noFill/>
                </a:ln>
                <a:solidFill>
                  <a:srgbClr val="00002A"/>
                </a:solidFill>
                <a:effectLst/>
                <a:uLnTx/>
                <a:uFillTx/>
                <a:latin typeface="Trebuchet MS"/>
                <a:ea typeface="+mn-ea"/>
                <a:cs typeface="+mn-cs"/>
              </a:rPr>
              <a:t> in </a:t>
            </a:r>
            <a:r>
              <a:rPr kumimoji="0" lang="it-IT" sz="2400" b="1" i="0" u="none" strike="noStrike" kern="1200" cap="none" spc="0" normalizeH="0" baseline="0" noProof="0" dirty="0" err="1">
                <a:ln>
                  <a:noFill/>
                </a:ln>
                <a:solidFill>
                  <a:srgbClr val="00002A"/>
                </a:solidFill>
                <a:effectLst/>
                <a:uLnTx/>
                <a:uFillTx/>
                <a:latin typeface="Trebuchet MS"/>
                <a:ea typeface="+mn-ea"/>
                <a:cs typeface="+mn-cs"/>
              </a:rPr>
              <a:t>pCT</a:t>
            </a:r>
            <a:r>
              <a:rPr kumimoji="0" lang="it-IT" sz="2400" b="1" i="0" u="none" strike="noStrike" kern="1200" cap="none" spc="0" normalizeH="0" baseline="0" noProof="0" dirty="0">
                <a:ln>
                  <a:noFill/>
                </a:ln>
                <a:solidFill>
                  <a:srgbClr val="00002A"/>
                </a:solidFill>
                <a:effectLst/>
                <a:uLnTx/>
                <a:uFillTx/>
                <a:latin typeface="Trebuchet MS"/>
                <a:ea typeface="+mn-ea"/>
                <a:cs typeface="+mn-cs"/>
              </a:rPr>
              <a:t> </a:t>
            </a:r>
            <a:r>
              <a:rPr kumimoji="0" lang="it-IT" sz="2400" b="1" i="0" u="none" strike="noStrike" kern="1200" cap="none" spc="0" normalizeH="0" baseline="0" noProof="0" dirty="0" err="1">
                <a:ln>
                  <a:noFill/>
                </a:ln>
                <a:solidFill>
                  <a:srgbClr val="00002A"/>
                </a:solidFill>
                <a:effectLst/>
                <a:uLnTx/>
                <a:uFillTx/>
                <a:latin typeface="Trebuchet MS"/>
                <a:ea typeface="+mn-ea"/>
                <a:cs typeface="+mn-cs"/>
              </a:rPr>
              <a:t>applications</a:t>
            </a:r>
            <a:r>
              <a:rPr kumimoji="0" lang="it-IT" sz="2400" b="1" i="0" u="none" strike="noStrike" kern="1200" cap="none" spc="0" normalizeH="0" baseline="0" noProof="0" dirty="0">
                <a:ln>
                  <a:noFill/>
                </a:ln>
                <a:solidFill>
                  <a:srgbClr val="00002A"/>
                </a:solidFill>
                <a:effectLst/>
                <a:uLnTx/>
                <a:uFillTx/>
                <a:latin typeface="Trebuchet MS"/>
                <a:ea typeface="+mn-ea"/>
                <a:cs typeface="+mn-cs"/>
              </a:rPr>
              <a:t> </a:t>
            </a:r>
          </a:p>
        </p:txBody>
      </p:sp>
      <p:sp>
        <p:nvSpPr>
          <p:cNvPr id="5" name="Parallelogramma 4"/>
          <p:cNvSpPr/>
          <p:nvPr/>
        </p:nvSpPr>
        <p:spPr>
          <a:xfrm>
            <a:off x="2105274" y="2244722"/>
            <a:ext cx="81401" cy="79762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2A"/>
              </a:solidFill>
              <a:effectLst/>
              <a:uLnTx/>
              <a:uFillTx/>
              <a:latin typeface="Trebuchet MS"/>
              <a:ea typeface="+mn-ea"/>
              <a:cs typeface="+mn-cs"/>
            </a:endParaRPr>
          </a:p>
        </p:txBody>
      </p:sp>
      <p:sp>
        <p:nvSpPr>
          <p:cNvPr id="64" name="Parallelogramma 63"/>
          <p:cNvSpPr/>
          <p:nvPr/>
        </p:nvSpPr>
        <p:spPr>
          <a:xfrm>
            <a:off x="2600549" y="2255894"/>
            <a:ext cx="81401" cy="79762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2A"/>
              </a:solidFill>
              <a:effectLst/>
              <a:uLnTx/>
              <a:uFillTx/>
              <a:latin typeface="Trebuchet MS"/>
              <a:ea typeface="+mn-ea"/>
              <a:cs typeface="+mn-cs"/>
            </a:endParaRPr>
          </a:p>
        </p:txBody>
      </p:sp>
      <p:sp>
        <p:nvSpPr>
          <p:cNvPr id="6" name="Ovale 5"/>
          <p:cNvSpPr/>
          <p:nvPr/>
        </p:nvSpPr>
        <p:spPr>
          <a:xfrm>
            <a:off x="3135485" y="2359014"/>
            <a:ext cx="959525" cy="62059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2A"/>
              </a:solidFill>
              <a:effectLst/>
              <a:uLnTx/>
              <a:uFillTx/>
              <a:latin typeface="Trebuchet MS"/>
              <a:ea typeface="+mn-ea"/>
              <a:cs typeface="+mn-cs"/>
            </a:endParaRPr>
          </a:p>
        </p:txBody>
      </p:sp>
      <p:sp>
        <p:nvSpPr>
          <p:cNvPr id="65" name="Parallelogramma 64"/>
          <p:cNvSpPr/>
          <p:nvPr/>
        </p:nvSpPr>
        <p:spPr>
          <a:xfrm>
            <a:off x="4507845" y="2284825"/>
            <a:ext cx="81401" cy="79762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2A"/>
              </a:solidFill>
              <a:effectLst/>
              <a:uLnTx/>
              <a:uFillTx/>
              <a:latin typeface="Trebuchet MS"/>
              <a:ea typeface="+mn-ea"/>
              <a:cs typeface="+mn-cs"/>
            </a:endParaRPr>
          </a:p>
        </p:txBody>
      </p:sp>
      <p:sp>
        <p:nvSpPr>
          <p:cNvPr id="66" name="Parallelogramma 65"/>
          <p:cNvSpPr/>
          <p:nvPr/>
        </p:nvSpPr>
        <p:spPr>
          <a:xfrm>
            <a:off x="5002082" y="2284826"/>
            <a:ext cx="81399" cy="7266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2A"/>
              </a:solidFill>
              <a:effectLst/>
              <a:uLnTx/>
              <a:uFillTx/>
              <a:latin typeface="Trebuchet MS"/>
              <a:ea typeface="+mn-ea"/>
              <a:cs typeface="+mn-cs"/>
            </a:endParaRPr>
          </a:p>
        </p:txBody>
      </p:sp>
      <p:sp>
        <p:nvSpPr>
          <p:cNvPr id="8" name="Rettangolo 7"/>
          <p:cNvSpPr/>
          <p:nvPr/>
        </p:nvSpPr>
        <p:spPr>
          <a:xfrm>
            <a:off x="5695330" y="2201523"/>
            <a:ext cx="1473811" cy="612671"/>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75" b="1" i="0" u="none" strike="noStrike" kern="1200" cap="none" spc="0" normalizeH="0" baseline="0" noProof="0" dirty="0" err="1">
                <a:ln>
                  <a:noFill/>
                </a:ln>
                <a:solidFill>
                  <a:srgbClr val="00002A"/>
                </a:solidFill>
                <a:effectLst/>
                <a:uLnTx/>
                <a:uFillTx/>
                <a:latin typeface="Trebuchet MS"/>
                <a:ea typeface="+mn-ea"/>
                <a:cs typeface="+mn-cs"/>
              </a:rPr>
              <a:t>Calorimeter</a:t>
            </a:r>
            <a:r>
              <a:rPr kumimoji="0" lang="it-IT" sz="1575" b="1" i="0" u="none" strike="noStrike" kern="1200" cap="none" spc="0" normalizeH="0" baseline="0" noProof="0" dirty="0">
                <a:ln>
                  <a:noFill/>
                </a:ln>
                <a:solidFill>
                  <a:srgbClr val="00002A"/>
                </a:solidFill>
                <a:effectLst/>
                <a:uLnTx/>
                <a:uFillTx/>
                <a:latin typeface="Trebuchet M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75" b="1" i="0" u="none" strike="noStrike" kern="1200" cap="none" spc="0" normalizeH="0" baseline="0" noProof="0" dirty="0" err="1">
                <a:ln>
                  <a:noFill/>
                </a:ln>
                <a:solidFill>
                  <a:srgbClr val="00002A"/>
                </a:solidFill>
                <a:effectLst/>
                <a:uLnTx/>
                <a:uFillTx/>
                <a:latin typeface="Trebuchet MS"/>
                <a:ea typeface="+mn-ea"/>
                <a:cs typeface="+mn-cs"/>
              </a:rPr>
              <a:t>Range</a:t>
            </a:r>
            <a:r>
              <a:rPr kumimoji="0" lang="it-IT" sz="1575" b="1" i="0" u="none" strike="noStrike" kern="1200" cap="none" spc="0" normalizeH="0" baseline="0" noProof="0" dirty="0">
                <a:ln>
                  <a:noFill/>
                </a:ln>
                <a:solidFill>
                  <a:srgbClr val="00002A"/>
                </a:solidFill>
                <a:effectLst/>
                <a:uLnTx/>
                <a:uFillTx/>
                <a:latin typeface="Trebuchet MS"/>
                <a:ea typeface="+mn-ea"/>
                <a:cs typeface="+mn-cs"/>
              </a:rPr>
              <a:t> monitor</a:t>
            </a:r>
          </a:p>
        </p:txBody>
      </p:sp>
      <p:cxnSp>
        <p:nvCxnSpPr>
          <p:cNvPr id="13" name="Connettore 2 12"/>
          <p:cNvCxnSpPr/>
          <p:nvPr/>
        </p:nvCxnSpPr>
        <p:spPr>
          <a:xfrm flipV="1">
            <a:off x="1118291" y="2758335"/>
            <a:ext cx="2027086" cy="12138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a:endCxn id="8" idx="1"/>
          </p:cNvCxnSpPr>
          <p:nvPr/>
        </p:nvCxnSpPr>
        <p:spPr>
          <a:xfrm flipV="1">
            <a:off x="4095010" y="2507859"/>
            <a:ext cx="1600320" cy="17107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347261" y="2738281"/>
            <a:ext cx="900113" cy="3347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75" b="1" i="0" u="none" strike="noStrike" kern="1200" cap="none" spc="0" normalizeH="0" baseline="0" noProof="0" dirty="0" err="1">
                <a:ln>
                  <a:noFill/>
                </a:ln>
                <a:solidFill>
                  <a:srgbClr val="00002A"/>
                </a:solidFill>
                <a:effectLst/>
                <a:uLnTx/>
                <a:uFillTx/>
                <a:latin typeface="Trebuchet MS"/>
                <a:ea typeface="+mn-ea"/>
                <a:cs typeface="+mn-cs"/>
              </a:rPr>
              <a:t>proton</a:t>
            </a:r>
            <a:endParaRPr kumimoji="0" lang="en-US" sz="1575" b="1" i="0" u="none" strike="noStrike" kern="1200" cap="none" spc="0" normalizeH="0" baseline="0" noProof="0" dirty="0">
              <a:ln>
                <a:noFill/>
              </a:ln>
              <a:solidFill>
                <a:srgbClr val="00002A"/>
              </a:solidFill>
              <a:effectLst/>
              <a:uLnTx/>
              <a:uFillTx/>
              <a:latin typeface="Trebuchet MS"/>
              <a:ea typeface="+mn-ea"/>
              <a:cs typeface="+mn-cs"/>
            </a:endParaRPr>
          </a:p>
        </p:txBody>
      </p:sp>
      <p:sp>
        <p:nvSpPr>
          <p:cNvPr id="17" name="CasellaDiTesto 16"/>
          <p:cNvSpPr txBox="1"/>
          <p:nvPr/>
        </p:nvSpPr>
        <p:spPr>
          <a:xfrm>
            <a:off x="3209731" y="2496380"/>
            <a:ext cx="929900" cy="3347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75" b="1" i="0" u="none" strike="noStrike" kern="1200" cap="none" spc="0" normalizeH="0" baseline="0" noProof="0" dirty="0" err="1">
                <a:ln>
                  <a:noFill/>
                </a:ln>
                <a:solidFill>
                  <a:srgbClr val="00002A"/>
                </a:solidFill>
                <a:effectLst/>
                <a:uLnTx/>
                <a:uFillTx/>
                <a:latin typeface="Trebuchet MS"/>
                <a:ea typeface="+mn-ea"/>
                <a:cs typeface="+mn-cs"/>
              </a:rPr>
              <a:t>patient</a:t>
            </a:r>
            <a:endParaRPr kumimoji="0" lang="en-US" sz="1013" b="1" i="0" u="none" strike="noStrike" kern="1200" cap="none" spc="0" normalizeH="0" baseline="0" noProof="0" dirty="0">
              <a:ln>
                <a:noFill/>
              </a:ln>
              <a:solidFill>
                <a:srgbClr val="00002A"/>
              </a:solidFill>
              <a:effectLst/>
              <a:uLnTx/>
              <a:uFillTx/>
              <a:latin typeface="Trebuchet MS"/>
              <a:ea typeface="+mn-ea"/>
              <a:cs typeface="+mn-cs"/>
            </a:endParaRPr>
          </a:p>
        </p:txBody>
      </p:sp>
      <p:sp>
        <p:nvSpPr>
          <p:cNvPr id="18" name="CasellaDiTesto 17"/>
          <p:cNvSpPr txBox="1"/>
          <p:nvPr/>
        </p:nvSpPr>
        <p:spPr>
          <a:xfrm>
            <a:off x="1868805" y="3124900"/>
            <a:ext cx="957314"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err="1">
                <a:ln>
                  <a:noFill/>
                </a:ln>
                <a:solidFill>
                  <a:srgbClr val="00002A"/>
                </a:solidFill>
                <a:effectLst/>
                <a:uLnTx/>
                <a:uFillTx/>
                <a:latin typeface="Trebuchet MS"/>
                <a:ea typeface="+mn-ea"/>
                <a:cs typeface="+mn-cs"/>
              </a:rPr>
              <a:t>Tracking</a:t>
            </a:r>
            <a:r>
              <a:rPr kumimoji="0" lang="it-IT" sz="1350" b="1" i="0" u="none" strike="noStrike" kern="1200" cap="none" spc="0" normalizeH="0" baseline="0" noProof="0" dirty="0">
                <a:ln>
                  <a:noFill/>
                </a:ln>
                <a:solidFill>
                  <a:srgbClr val="00002A"/>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srgbClr val="00002A"/>
                </a:solidFill>
                <a:effectLst/>
                <a:uLnTx/>
                <a:uFillTx/>
                <a:latin typeface="Trebuchet MS"/>
                <a:ea typeface="+mn-ea"/>
                <a:cs typeface="+mn-cs"/>
              </a:rPr>
              <a:t>detectors</a:t>
            </a:r>
            <a:endParaRPr kumimoji="0" lang="en-US" sz="1350" b="1" i="0" u="none" strike="noStrike" kern="1200" cap="none" spc="0" normalizeH="0" baseline="0" noProof="0" dirty="0">
              <a:ln>
                <a:noFill/>
              </a:ln>
              <a:solidFill>
                <a:srgbClr val="00002A"/>
              </a:solidFill>
              <a:effectLst/>
              <a:uLnTx/>
              <a:uFillTx/>
              <a:latin typeface="Trebuchet MS"/>
              <a:ea typeface="+mn-ea"/>
              <a:cs typeface="+mn-cs"/>
            </a:endParaRPr>
          </a:p>
        </p:txBody>
      </p:sp>
      <p:sp>
        <p:nvSpPr>
          <p:cNvPr id="67" name="CasellaDiTesto 66"/>
          <p:cNvSpPr txBox="1"/>
          <p:nvPr/>
        </p:nvSpPr>
        <p:spPr>
          <a:xfrm>
            <a:off x="4308036" y="3174806"/>
            <a:ext cx="957314"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err="1">
                <a:ln>
                  <a:noFill/>
                </a:ln>
                <a:solidFill>
                  <a:srgbClr val="00002A"/>
                </a:solidFill>
                <a:effectLst/>
                <a:uLnTx/>
                <a:uFillTx/>
                <a:latin typeface="Trebuchet MS"/>
                <a:ea typeface="+mn-ea"/>
                <a:cs typeface="+mn-cs"/>
              </a:rPr>
              <a:t>Tracking</a:t>
            </a:r>
            <a:r>
              <a:rPr kumimoji="0" lang="it-IT" sz="1350" b="1" i="0" u="none" strike="noStrike" kern="1200" cap="none" spc="0" normalizeH="0" baseline="0" noProof="0" dirty="0">
                <a:ln>
                  <a:noFill/>
                </a:ln>
                <a:solidFill>
                  <a:srgbClr val="00002A"/>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srgbClr val="00002A"/>
                </a:solidFill>
                <a:effectLst/>
                <a:uLnTx/>
                <a:uFillTx/>
                <a:latin typeface="Trebuchet MS"/>
                <a:ea typeface="+mn-ea"/>
                <a:cs typeface="+mn-cs"/>
              </a:rPr>
              <a:t>detectors</a:t>
            </a:r>
            <a:endParaRPr kumimoji="0" lang="en-US" sz="1350" b="1" i="0" u="none" strike="noStrike" kern="1200" cap="none" spc="0" normalizeH="0" baseline="0" noProof="0" dirty="0">
              <a:ln>
                <a:noFill/>
              </a:ln>
              <a:solidFill>
                <a:srgbClr val="00002A"/>
              </a:solidFill>
              <a:effectLst/>
              <a:uLnTx/>
              <a:uFillTx/>
              <a:latin typeface="Trebuchet MS"/>
              <a:ea typeface="+mn-ea"/>
              <a:cs typeface="+mn-cs"/>
            </a:endParaRPr>
          </a:p>
        </p:txBody>
      </p:sp>
      <p:cxnSp>
        <p:nvCxnSpPr>
          <p:cNvPr id="20" name="Connettore diritto 19"/>
          <p:cNvCxnSpPr/>
          <p:nvPr/>
        </p:nvCxnSpPr>
        <p:spPr>
          <a:xfrm>
            <a:off x="5581268" y="2175481"/>
            <a:ext cx="1748906" cy="73488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Connettore diritto 72"/>
          <p:cNvCxnSpPr/>
          <p:nvPr/>
        </p:nvCxnSpPr>
        <p:spPr>
          <a:xfrm flipV="1">
            <a:off x="5581268" y="2142819"/>
            <a:ext cx="1748906" cy="720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CasellaDiTesto 75"/>
          <p:cNvSpPr txBox="1"/>
          <p:nvPr/>
        </p:nvSpPr>
        <p:spPr>
          <a:xfrm>
            <a:off x="8472898" y="2568989"/>
            <a:ext cx="2688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002A"/>
                </a:solidFill>
                <a:effectLst/>
                <a:uLnTx/>
                <a:uFillTx/>
                <a:latin typeface="Trebuchet MS"/>
                <a:ea typeface="+mn-ea"/>
                <a:cs typeface="+mn-cs"/>
              </a:rPr>
              <a:t>Residual</a:t>
            </a:r>
            <a:r>
              <a:rPr kumimoji="0" lang="it-IT" sz="1800" b="1" i="0" u="none" strike="noStrike" kern="1200" cap="none" spc="0" normalizeH="0" baseline="0" noProof="0" dirty="0">
                <a:ln>
                  <a:noFill/>
                </a:ln>
                <a:solidFill>
                  <a:srgbClr val="00002A"/>
                </a:solidFill>
                <a:effectLst/>
                <a:uLnTx/>
                <a:uFillTx/>
                <a:latin typeface="Trebuchet MS"/>
                <a:ea typeface="+mn-ea"/>
                <a:cs typeface="+mn-cs"/>
              </a:rPr>
              <a:t> </a:t>
            </a:r>
            <a:r>
              <a:rPr kumimoji="0" lang="it-IT" sz="1800" b="1" i="0" u="none" strike="noStrike" kern="1200" cap="none" spc="0" normalizeH="0" baseline="0" noProof="0" dirty="0" err="1">
                <a:ln>
                  <a:noFill/>
                </a:ln>
                <a:solidFill>
                  <a:srgbClr val="00002A"/>
                </a:solidFill>
                <a:effectLst/>
                <a:uLnTx/>
                <a:uFillTx/>
                <a:latin typeface="Trebuchet MS"/>
                <a:ea typeface="+mn-ea"/>
                <a:cs typeface="+mn-cs"/>
              </a:rPr>
              <a:t>proton</a:t>
            </a:r>
            <a:r>
              <a:rPr kumimoji="0" lang="it-IT" sz="1800" b="1" i="0" u="none" strike="noStrike" kern="1200" cap="none" spc="0" normalizeH="0" baseline="0" noProof="0" dirty="0">
                <a:ln>
                  <a:noFill/>
                </a:ln>
                <a:solidFill>
                  <a:srgbClr val="00002A"/>
                </a:solidFill>
                <a:effectLst/>
                <a:uLnTx/>
                <a:uFillTx/>
                <a:latin typeface="Trebuchet MS"/>
                <a:ea typeface="+mn-ea"/>
                <a:cs typeface="+mn-cs"/>
              </a:rPr>
              <a:t> </a:t>
            </a:r>
            <a:r>
              <a:rPr kumimoji="0" lang="it-IT" sz="1800" b="1" i="0" u="none" strike="noStrike" kern="1200" cap="none" spc="0" normalizeH="0" baseline="0" noProof="0" dirty="0" err="1">
                <a:ln>
                  <a:noFill/>
                </a:ln>
                <a:solidFill>
                  <a:srgbClr val="00002A"/>
                </a:solidFill>
                <a:effectLst/>
                <a:uLnTx/>
                <a:uFillTx/>
                <a:latin typeface="Trebuchet MS"/>
                <a:ea typeface="+mn-ea"/>
                <a:cs typeface="+mn-cs"/>
              </a:rPr>
              <a:t>energy</a:t>
            </a:r>
            <a:endParaRPr kumimoji="0" lang="en-US" sz="1800" b="1" i="0" u="none" strike="noStrike" kern="1200" cap="none" spc="0" normalizeH="0" baseline="0" noProof="0" dirty="0">
              <a:ln>
                <a:noFill/>
              </a:ln>
              <a:solidFill>
                <a:srgbClr val="00002A"/>
              </a:solidFill>
              <a:effectLst/>
              <a:uLnTx/>
              <a:uFillTx/>
              <a:latin typeface="Trebuchet MS"/>
              <a:ea typeface="+mn-ea"/>
              <a:cs typeface="+mn-cs"/>
            </a:endParaRPr>
          </a:p>
        </p:txBody>
      </p:sp>
      <p:cxnSp>
        <p:nvCxnSpPr>
          <p:cNvPr id="78" name="Connettore 2 77"/>
          <p:cNvCxnSpPr/>
          <p:nvPr/>
        </p:nvCxnSpPr>
        <p:spPr>
          <a:xfrm flipV="1">
            <a:off x="5270049" y="3015192"/>
            <a:ext cx="2557912" cy="38368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CasellaDiTesto 78"/>
          <p:cNvSpPr txBox="1"/>
          <p:nvPr/>
        </p:nvSpPr>
        <p:spPr>
          <a:xfrm>
            <a:off x="6038952" y="3307283"/>
            <a:ext cx="6867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srgbClr val="00002A"/>
                </a:solidFill>
                <a:effectLst/>
                <a:uLnTx/>
                <a:uFillTx/>
                <a:latin typeface="Trebuchet MS"/>
                <a:ea typeface="+mn-ea"/>
                <a:cs typeface="+mn-cs"/>
              </a:rPr>
              <a:t>ToF</a:t>
            </a:r>
            <a:endParaRPr kumimoji="0" lang="en-US" sz="2400" b="1" i="0" u="none" strike="noStrike" kern="1200" cap="none" spc="0" normalizeH="0" baseline="0" noProof="0" dirty="0">
              <a:ln>
                <a:noFill/>
              </a:ln>
              <a:solidFill>
                <a:srgbClr val="00002A"/>
              </a:solidFill>
              <a:effectLst/>
              <a:uLnTx/>
              <a:uFillTx/>
              <a:latin typeface="Trebuchet MS"/>
              <a:ea typeface="+mn-ea"/>
              <a:cs typeface="+mn-cs"/>
            </a:endParaRPr>
          </a:p>
        </p:txBody>
      </p:sp>
      <p:cxnSp>
        <p:nvCxnSpPr>
          <p:cNvPr id="81" name="Connettore 2 80"/>
          <p:cNvCxnSpPr/>
          <p:nvPr/>
        </p:nvCxnSpPr>
        <p:spPr>
          <a:xfrm>
            <a:off x="7241153" y="2496380"/>
            <a:ext cx="586808" cy="29431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19716" y="239568"/>
            <a:ext cx="11379659" cy="812781"/>
          </a:xfrm>
          <a:solidFill>
            <a:schemeClr val="tx1">
              <a:lumMod val="65000"/>
              <a:lumOff val="35000"/>
            </a:schemeClr>
          </a:solidFill>
        </p:spPr>
        <p:txBody>
          <a:bodyPr>
            <a:normAutofit/>
          </a:bodyPr>
          <a:lstStyle/>
          <a:p>
            <a:r>
              <a:rPr lang="en-CA" sz="4000" dirty="0">
                <a:solidFill>
                  <a:schemeClr val="bg1"/>
                </a:solidFill>
                <a:latin typeface="Aptos Display" panose="020B0004020202020204" pitchFamily="34" charset="0"/>
              </a:rPr>
              <a:t>4D-tracking with LGADs for proton </a:t>
            </a:r>
            <a:r>
              <a:rPr lang="en-CA" sz="4000" dirty="0" err="1">
                <a:solidFill>
                  <a:schemeClr val="bg1"/>
                </a:solidFill>
                <a:latin typeface="Aptos Display" panose="020B0004020202020204" pitchFamily="34" charset="0"/>
              </a:rPr>
              <a:t>Radiography&amp;CT</a:t>
            </a:r>
            <a:endParaRPr lang="en-GB" sz="4000" dirty="0">
              <a:solidFill>
                <a:schemeClr val="bg1"/>
              </a:solidFill>
              <a:latin typeface="Aptos Display" panose="020B0004020202020204" pitchFamily="34" charset="0"/>
            </a:endParaRPr>
          </a:p>
        </p:txBody>
      </p:sp>
      <p:pic>
        <p:nvPicPr>
          <p:cNvPr id="19" name="Immagine 18">
            <a:extLst>
              <a:ext uri="{FF2B5EF4-FFF2-40B4-BE49-F238E27FC236}">
                <a16:creationId xmlns:a16="http://schemas.microsoft.com/office/drawing/2014/main" id="{DAEDDE1C-08E3-AB5F-543A-B7BEA7530689}"/>
              </a:ext>
            </a:extLst>
          </p:cNvPr>
          <p:cNvPicPr>
            <a:picLocks noChangeAspect="1"/>
          </p:cNvPicPr>
          <p:nvPr/>
        </p:nvPicPr>
        <p:blipFill>
          <a:blip r:embed="rId2"/>
          <a:stretch>
            <a:fillRect/>
          </a:stretch>
        </p:blipFill>
        <p:spPr>
          <a:xfrm>
            <a:off x="215971" y="4327177"/>
            <a:ext cx="5276209" cy="1484820"/>
          </a:xfrm>
          <a:prstGeom prst="rect">
            <a:avLst/>
          </a:prstGeom>
        </p:spPr>
      </p:pic>
      <p:sp>
        <p:nvSpPr>
          <p:cNvPr id="22" name="CasellaDiTesto 21">
            <a:extLst>
              <a:ext uri="{FF2B5EF4-FFF2-40B4-BE49-F238E27FC236}">
                <a16:creationId xmlns:a16="http://schemas.microsoft.com/office/drawing/2014/main" id="{9B14B8A0-A24F-9D7F-7892-1005390040C0}"/>
              </a:ext>
            </a:extLst>
          </p:cNvPr>
          <p:cNvSpPr txBox="1"/>
          <p:nvPr/>
        </p:nvSpPr>
        <p:spPr>
          <a:xfrm>
            <a:off x="215971" y="5842634"/>
            <a:ext cx="4286909" cy="383687"/>
          </a:xfrm>
          <a:prstGeom prst="rect">
            <a:avLst/>
          </a:prstGeom>
          <a:noFill/>
        </p:spPr>
        <p:txBody>
          <a:bodyPr wrap="square">
            <a:spAutoFit/>
          </a:bodyPr>
          <a:lstStyle/>
          <a:p>
            <a:r>
              <a:rPr lang="it-IT" sz="1800" b="0" i="0" u="none" strike="noStrike" baseline="0" dirty="0" err="1">
                <a:latin typeface="AdvOT255b5711.I"/>
              </a:rPr>
              <a:t>Phys</a:t>
            </a:r>
            <a:r>
              <a:rPr lang="it-IT" sz="1800" b="0" i="0" u="none" strike="noStrike" baseline="0" dirty="0">
                <a:latin typeface="AdvOT255b5711.I"/>
              </a:rPr>
              <a:t>. </a:t>
            </a:r>
            <a:r>
              <a:rPr lang="it-IT" sz="1800" b="0" i="0" u="none" strike="noStrike" baseline="0" dirty="0" err="1">
                <a:latin typeface="AdvOT255b5711.I"/>
              </a:rPr>
              <a:t>Med</a:t>
            </a:r>
            <a:r>
              <a:rPr lang="it-IT" sz="1800" b="0" i="0" u="none" strike="noStrike" baseline="0" dirty="0">
                <a:latin typeface="AdvOT255b5711.I"/>
              </a:rPr>
              <a:t>. </a:t>
            </a:r>
            <a:r>
              <a:rPr lang="it-IT" sz="1800" b="0" i="0" u="none" strike="noStrike" baseline="0" dirty="0" err="1">
                <a:latin typeface="AdvOT255b5711.I"/>
              </a:rPr>
              <a:t>Biol</a:t>
            </a:r>
            <a:r>
              <a:rPr lang="it-IT" sz="1800" b="0" i="0" u="none" strike="noStrike" baseline="0" dirty="0">
                <a:latin typeface="AdvOT255b5711.I"/>
              </a:rPr>
              <a:t>. </a:t>
            </a:r>
            <a:r>
              <a:rPr lang="it-IT" sz="1800" b="0" i="0" u="none" strike="noStrike" baseline="0" dirty="0">
                <a:latin typeface="AdvOT3bbb1fa6.B"/>
              </a:rPr>
              <a:t>67 </a:t>
            </a:r>
            <a:r>
              <a:rPr lang="it-IT" sz="1800" b="0" i="0" u="none" strike="noStrike" baseline="0" dirty="0">
                <a:latin typeface="AdvOTb0c9bf5d"/>
              </a:rPr>
              <a:t>(</a:t>
            </a:r>
            <a:r>
              <a:rPr lang="it-IT" sz="1800" b="0" i="0" u="none" strike="noStrike" baseline="0" dirty="0">
                <a:latin typeface="AdvOT77db9845"/>
              </a:rPr>
              <a:t>2022</a:t>
            </a:r>
            <a:r>
              <a:rPr lang="it-IT" sz="1800" b="0" i="0" u="none" strike="noStrike" baseline="0" dirty="0">
                <a:latin typeface="AdvOTb0c9bf5d"/>
              </a:rPr>
              <a:t>) </a:t>
            </a:r>
            <a:r>
              <a:rPr lang="it-IT" sz="1800" b="0" i="0" u="none" strike="noStrike" baseline="0" dirty="0">
                <a:latin typeface="AdvOT77db9845"/>
              </a:rPr>
              <a:t>095005</a:t>
            </a:r>
            <a:endParaRPr lang="it-IT" dirty="0"/>
          </a:p>
        </p:txBody>
      </p:sp>
      <p:pic>
        <p:nvPicPr>
          <p:cNvPr id="26" name="Immagine 25">
            <a:extLst>
              <a:ext uri="{FF2B5EF4-FFF2-40B4-BE49-F238E27FC236}">
                <a16:creationId xmlns:a16="http://schemas.microsoft.com/office/drawing/2014/main" id="{26864375-D54A-3552-8206-845FB87419E1}"/>
              </a:ext>
            </a:extLst>
          </p:cNvPr>
          <p:cNvPicPr>
            <a:picLocks noChangeAspect="1"/>
          </p:cNvPicPr>
          <p:nvPr/>
        </p:nvPicPr>
        <p:blipFill rotWithShape="1">
          <a:blip r:embed="rId3"/>
          <a:srcRect l="15467" t="3296" r="13377"/>
          <a:stretch/>
        </p:blipFill>
        <p:spPr>
          <a:xfrm>
            <a:off x="6751706" y="3495039"/>
            <a:ext cx="4947669" cy="2316958"/>
          </a:xfrm>
          <a:prstGeom prst="rect">
            <a:avLst/>
          </a:prstGeom>
        </p:spPr>
      </p:pic>
      <p:sp>
        <p:nvSpPr>
          <p:cNvPr id="28" name="CasellaDiTesto 27">
            <a:extLst>
              <a:ext uri="{FF2B5EF4-FFF2-40B4-BE49-F238E27FC236}">
                <a16:creationId xmlns:a16="http://schemas.microsoft.com/office/drawing/2014/main" id="{BE305EEF-2059-B80C-8D9F-148A6FD240B3}"/>
              </a:ext>
            </a:extLst>
          </p:cNvPr>
          <p:cNvSpPr txBox="1"/>
          <p:nvPr/>
        </p:nvSpPr>
        <p:spPr>
          <a:xfrm>
            <a:off x="6698080" y="5256884"/>
            <a:ext cx="5054920" cy="738664"/>
          </a:xfrm>
          <a:prstGeom prst="rect">
            <a:avLst/>
          </a:prstGeom>
          <a:solidFill>
            <a:schemeClr val="tx1"/>
          </a:solidFill>
        </p:spPr>
        <p:txBody>
          <a:bodyPr wrap="square">
            <a:spAutoFit/>
          </a:bodyPr>
          <a:lstStyle/>
          <a:p>
            <a:pPr algn="l"/>
            <a:r>
              <a:rPr lang="en-US" sz="1400" b="0" i="0" u="none" strike="noStrike" baseline="0" dirty="0">
                <a:solidFill>
                  <a:schemeClr val="bg1"/>
                </a:solidFill>
                <a:latin typeface="AdvOT77db9845"/>
              </a:rPr>
              <a:t>Schematic of a TOF calorimeter based on LGAD detectors. </a:t>
            </a:r>
          </a:p>
          <a:p>
            <a:pPr algn="l"/>
            <a:r>
              <a:rPr lang="en-US" sz="1400" b="0" i="0" u="none" strike="noStrike" baseline="0" dirty="0">
                <a:solidFill>
                  <a:schemeClr val="bg1"/>
                </a:solidFill>
                <a:latin typeface="AdvOT77db9845"/>
              </a:rPr>
              <a:t>The TOF is measured between two timing stations </a:t>
            </a:r>
            <a:r>
              <a:rPr lang="en-US" sz="1400" b="0" i="0" u="none" strike="noStrike" baseline="0" dirty="0">
                <a:solidFill>
                  <a:schemeClr val="bg1"/>
                </a:solidFill>
                <a:latin typeface="AdvOTb0c9bf5d"/>
              </a:rPr>
              <a:t>(</a:t>
            </a:r>
            <a:r>
              <a:rPr lang="en-US" sz="1400" b="0" i="0" u="none" strike="noStrike" baseline="0" dirty="0">
                <a:solidFill>
                  <a:schemeClr val="bg1"/>
                </a:solidFill>
                <a:latin typeface="AdvOT77db9845"/>
              </a:rPr>
              <a:t>T1</a:t>
            </a:r>
            <a:r>
              <a:rPr lang="en-US" sz="1400" b="0" i="0" u="none" strike="noStrike" baseline="0" dirty="0">
                <a:solidFill>
                  <a:schemeClr val="bg1"/>
                </a:solidFill>
                <a:latin typeface="AdvTT25d87263"/>
              </a:rPr>
              <a:t>/</a:t>
            </a:r>
            <a:r>
              <a:rPr lang="en-US" sz="1400" b="0" i="0" u="none" strike="noStrike" baseline="0" dirty="0">
                <a:solidFill>
                  <a:schemeClr val="bg1"/>
                </a:solidFill>
                <a:latin typeface="AdvOT77db9845"/>
              </a:rPr>
              <a:t>T2 and</a:t>
            </a:r>
          </a:p>
          <a:p>
            <a:pPr algn="l"/>
            <a:r>
              <a:rPr lang="en-US" sz="1400" b="0" i="0" u="none" strike="noStrike" baseline="0" dirty="0">
                <a:solidFill>
                  <a:schemeClr val="bg1"/>
                </a:solidFill>
                <a:latin typeface="AdvOT77db9845"/>
              </a:rPr>
              <a:t>T3</a:t>
            </a:r>
            <a:r>
              <a:rPr lang="en-US" sz="1400" b="0" i="0" u="none" strike="noStrike" baseline="0" dirty="0">
                <a:solidFill>
                  <a:schemeClr val="bg1"/>
                </a:solidFill>
                <a:latin typeface="AdvTT25d87263"/>
              </a:rPr>
              <a:t>/</a:t>
            </a:r>
            <a:r>
              <a:rPr lang="en-US" sz="1400" b="0" i="0" u="none" strike="noStrike" baseline="0" dirty="0">
                <a:solidFill>
                  <a:schemeClr val="bg1"/>
                </a:solidFill>
                <a:latin typeface="AdvOT77db9845"/>
              </a:rPr>
              <a:t>T4</a:t>
            </a:r>
            <a:r>
              <a:rPr lang="en-US" sz="1400" b="0" i="0" u="none" strike="noStrike" baseline="0" dirty="0">
                <a:solidFill>
                  <a:schemeClr val="bg1"/>
                </a:solidFill>
                <a:latin typeface="AdvOTb0c9bf5d"/>
              </a:rPr>
              <a:t>)</a:t>
            </a:r>
            <a:r>
              <a:rPr lang="en-US" sz="1400" b="0" i="0" u="none" strike="noStrike" baseline="0" dirty="0">
                <a:solidFill>
                  <a:schemeClr val="bg1"/>
                </a:solidFill>
                <a:latin typeface="AdvOT77db9845"/>
              </a:rPr>
              <a:t>, each consisting of two generic LGAD planes</a:t>
            </a:r>
            <a:endParaRPr lang="it-IT" sz="1400" dirty="0">
              <a:solidFill>
                <a:schemeClr val="bg1"/>
              </a:solidFill>
            </a:endParaRPr>
          </a:p>
        </p:txBody>
      </p:sp>
      <p:sp>
        <p:nvSpPr>
          <p:cNvPr id="29" name="Ovale 28">
            <a:extLst>
              <a:ext uri="{FF2B5EF4-FFF2-40B4-BE49-F238E27FC236}">
                <a16:creationId xmlns:a16="http://schemas.microsoft.com/office/drawing/2014/main" id="{177CE753-558F-246B-2B77-5BE5F5FDA6D2}"/>
              </a:ext>
            </a:extLst>
          </p:cNvPr>
          <p:cNvSpPr/>
          <p:nvPr/>
        </p:nvSpPr>
        <p:spPr>
          <a:xfrm rot="1149352">
            <a:off x="3977425" y="2861805"/>
            <a:ext cx="3029510" cy="1200897"/>
          </a:xfrm>
          <a:prstGeom prst="ellipse">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ottotitolo 2">
            <a:extLst>
              <a:ext uri="{FF2B5EF4-FFF2-40B4-BE49-F238E27FC236}">
                <a16:creationId xmlns:a16="http://schemas.microsoft.com/office/drawing/2014/main" id="{020CFEC9-0D9A-0B37-3CAD-200E2AAAA766}"/>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9" name="Connettore diritto 8">
            <a:extLst>
              <a:ext uri="{FF2B5EF4-FFF2-40B4-BE49-F238E27FC236}">
                <a16:creationId xmlns:a16="http://schemas.microsoft.com/office/drawing/2014/main" id="{D80C3268-5EA2-00C3-267D-5892B8257D00}"/>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52BAA067-3F2D-A70F-B91D-345E006B9E44}"/>
              </a:ext>
            </a:extLst>
          </p:cNvPr>
          <p:cNvSpPr txBox="1">
            <a:spLocks/>
          </p:cNvSpPr>
          <p:nvPr/>
        </p:nvSpPr>
        <p:spPr>
          <a:xfrm>
            <a:off x="9198726" y="633239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39</a:t>
            </a:fld>
            <a:endParaRPr lang="en-US" sz="2400"/>
          </a:p>
        </p:txBody>
      </p:sp>
    </p:spTree>
    <p:extLst>
      <p:ext uri="{BB962C8B-B14F-4D97-AF65-F5344CB8AC3E}">
        <p14:creationId xmlns:p14="http://schemas.microsoft.com/office/powerpoint/2010/main" val="135443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D752-BB53-90F4-9B51-AF68BBCD90DE}"/>
            </a:ext>
          </a:extLst>
        </p:cNvPr>
        <p:cNvGrpSpPr/>
        <p:nvPr/>
      </p:nvGrpSpPr>
      <p:grpSpPr>
        <a:xfrm>
          <a:off x="0" y="0"/>
          <a:ext cx="0" cy="0"/>
          <a:chOff x="0" y="0"/>
          <a:chExt cx="0" cy="0"/>
        </a:xfrm>
      </p:grpSpPr>
      <p:pic>
        <p:nvPicPr>
          <p:cNvPr id="7" name="Immagine 1">
            <a:extLst>
              <a:ext uri="{FF2B5EF4-FFF2-40B4-BE49-F238E27FC236}">
                <a16:creationId xmlns:a16="http://schemas.microsoft.com/office/drawing/2014/main" id="{0A385A87-3799-8A1E-2DCC-D3CE93D3AB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3352" y="3156431"/>
            <a:ext cx="2026574" cy="17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BB440A10-B5FA-E877-9836-9C937055C7A9}"/>
              </a:ext>
            </a:extLst>
          </p:cNvPr>
          <p:cNvPicPr>
            <a:picLocks noChangeAspect="1"/>
          </p:cNvPicPr>
          <p:nvPr/>
        </p:nvPicPr>
        <p:blipFill>
          <a:blip r:embed="rId4"/>
          <a:stretch>
            <a:fillRect/>
          </a:stretch>
        </p:blipFill>
        <p:spPr>
          <a:xfrm>
            <a:off x="10800080" y="113318"/>
            <a:ext cx="1288860" cy="1329040"/>
          </a:xfrm>
          <a:prstGeom prst="rect">
            <a:avLst/>
          </a:prstGeom>
          <a:ln>
            <a:noFill/>
          </a:ln>
          <a:effectLst>
            <a:softEdge rad="112500"/>
          </a:effectLst>
        </p:spPr>
      </p:pic>
      <p:sp>
        <p:nvSpPr>
          <p:cNvPr id="8" name="Titolo 7">
            <a:extLst>
              <a:ext uri="{FF2B5EF4-FFF2-40B4-BE49-F238E27FC236}">
                <a16:creationId xmlns:a16="http://schemas.microsoft.com/office/drawing/2014/main" id="{7EE8CE37-AFCC-CEF8-CB62-E224EE5A5885}"/>
              </a:ext>
            </a:extLst>
          </p:cNvPr>
          <p:cNvSpPr>
            <a:spLocks noGrp="1"/>
          </p:cNvSpPr>
          <p:nvPr>
            <p:ph type="title"/>
          </p:nvPr>
        </p:nvSpPr>
        <p:spPr>
          <a:xfrm>
            <a:off x="173241" y="227043"/>
            <a:ext cx="10515600" cy="930262"/>
          </a:xfrm>
          <a:solidFill>
            <a:schemeClr val="tx1">
              <a:lumMod val="75000"/>
              <a:lumOff val="25000"/>
            </a:schemeClr>
          </a:solidFill>
        </p:spPr>
        <p:txBody>
          <a:bodyPr>
            <a:normAutofit/>
          </a:bodyPr>
          <a:lstStyle/>
          <a:p>
            <a:r>
              <a:rPr lang="it-IT" sz="4000" b="1" dirty="0" err="1">
                <a:solidFill>
                  <a:schemeClr val="bg1"/>
                </a:solidFill>
              </a:rPr>
              <a:t>Radiation</a:t>
            </a:r>
            <a:r>
              <a:rPr lang="it-IT" sz="4000" b="1" dirty="0">
                <a:solidFill>
                  <a:schemeClr val="bg1"/>
                </a:solidFill>
              </a:rPr>
              <a:t> detectors for </a:t>
            </a:r>
            <a:r>
              <a:rPr lang="it-IT" sz="4000" b="1" dirty="0" err="1">
                <a:solidFill>
                  <a:schemeClr val="bg1"/>
                </a:solidFill>
              </a:rPr>
              <a:t>radiotherapy</a:t>
            </a:r>
            <a:endParaRPr lang="it-IT" b="1" dirty="0">
              <a:solidFill>
                <a:schemeClr val="bg1"/>
              </a:solidFill>
            </a:endParaRPr>
          </a:p>
        </p:txBody>
      </p:sp>
      <p:sp>
        <p:nvSpPr>
          <p:cNvPr id="12" name="CasellaDiTesto 11">
            <a:extLst>
              <a:ext uri="{FF2B5EF4-FFF2-40B4-BE49-F238E27FC236}">
                <a16:creationId xmlns:a16="http://schemas.microsoft.com/office/drawing/2014/main" id="{6FF77912-3EB9-5EBF-5E59-35670EEAD5B1}"/>
              </a:ext>
            </a:extLst>
          </p:cNvPr>
          <p:cNvSpPr txBox="1"/>
          <p:nvPr/>
        </p:nvSpPr>
        <p:spPr>
          <a:xfrm>
            <a:off x="6814247" y="1717516"/>
            <a:ext cx="4744697" cy="461665"/>
          </a:xfrm>
          <a:prstGeom prst="rect">
            <a:avLst/>
          </a:prstGeom>
          <a:noFill/>
        </p:spPr>
        <p:txBody>
          <a:bodyPr wrap="none" rtlCol="0">
            <a:spAutoFit/>
          </a:bodyPr>
          <a:lstStyle/>
          <a:p>
            <a:r>
              <a:rPr lang="it-IT" sz="2400" dirty="0" err="1"/>
              <a:t>Radiotherapy</a:t>
            </a:r>
            <a:r>
              <a:rPr lang="it-IT" sz="2400" dirty="0"/>
              <a:t> </a:t>
            </a:r>
            <a:r>
              <a:rPr lang="it-IT" sz="2400" dirty="0">
                <a:sym typeface="Wingdings" panose="05000000000000000000" pitchFamily="2" charset="2"/>
              </a:rPr>
              <a:t>with </a:t>
            </a:r>
            <a:r>
              <a:rPr lang="it-IT" sz="2400" dirty="0" err="1">
                <a:sym typeface="Wingdings" panose="05000000000000000000" pitchFamily="2" charset="2"/>
              </a:rPr>
              <a:t>external</a:t>
            </a:r>
            <a:r>
              <a:rPr lang="it-IT" sz="2400" dirty="0">
                <a:sym typeface="Wingdings" panose="05000000000000000000" pitchFamily="2" charset="2"/>
              </a:rPr>
              <a:t> </a:t>
            </a:r>
            <a:r>
              <a:rPr lang="it-IT" sz="2400" dirty="0" err="1">
                <a:sym typeface="Wingdings" panose="05000000000000000000" pitchFamily="2" charset="2"/>
              </a:rPr>
              <a:t>beams</a:t>
            </a:r>
            <a:r>
              <a:rPr lang="it-IT" sz="2400" dirty="0">
                <a:sym typeface="Wingdings" panose="05000000000000000000" pitchFamily="2" charset="2"/>
              </a:rPr>
              <a:t> </a:t>
            </a:r>
            <a:endParaRPr lang="it-IT" sz="2400" dirty="0"/>
          </a:p>
        </p:txBody>
      </p:sp>
      <p:sp>
        <p:nvSpPr>
          <p:cNvPr id="16" name="CasellaDiTesto 15">
            <a:extLst>
              <a:ext uri="{FF2B5EF4-FFF2-40B4-BE49-F238E27FC236}">
                <a16:creationId xmlns:a16="http://schemas.microsoft.com/office/drawing/2014/main" id="{FA5D5938-C8AB-1DFD-ADB4-9D12E2FC8C9B}"/>
              </a:ext>
            </a:extLst>
          </p:cNvPr>
          <p:cNvSpPr txBox="1"/>
          <p:nvPr/>
        </p:nvSpPr>
        <p:spPr>
          <a:xfrm>
            <a:off x="9556412" y="5194171"/>
            <a:ext cx="2836661" cy="584775"/>
          </a:xfrm>
          <a:prstGeom prst="rect">
            <a:avLst/>
          </a:prstGeom>
          <a:noFill/>
        </p:spPr>
        <p:txBody>
          <a:bodyPr wrap="square">
            <a:spAutoFit/>
          </a:bodyPr>
          <a:lstStyle/>
          <a:p>
            <a:pPr marL="285750" indent="-285750">
              <a:buFont typeface="Arial" panose="020B0604020202020204" pitchFamily="34" charset="0"/>
              <a:buChar char="•"/>
            </a:pPr>
            <a:r>
              <a:rPr lang="it-IT" sz="1600" dirty="0" err="1"/>
              <a:t>Photons</a:t>
            </a:r>
            <a:r>
              <a:rPr lang="it-IT" sz="1600" dirty="0"/>
              <a:t> (6 - 18 MV)</a:t>
            </a:r>
          </a:p>
          <a:p>
            <a:pPr marL="285750" indent="-285750">
              <a:buFont typeface="Arial" panose="020B0604020202020204" pitchFamily="34" charset="0"/>
              <a:buChar char="•"/>
            </a:pPr>
            <a:r>
              <a:rPr lang="it-IT" sz="1600" dirty="0" err="1"/>
              <a:t>Electrons</a:t>
            </a:r>
            <a:r>
              <a:rPr lang="it-IT" sz="1600" dirty="0"/>
              <a:t> (6 - 18 MeV)</a:t>
            </a:r>
          </a:p>
        </p:txBody>
      </p:sp>
      <p:pic>
        <p:nvPicPr>
          <p:cNvPr id="26" name="Picture 4" descr="LINAC (Linear Accelerator)">
            <a:extLst>
              <a:ext uri="{FF2B5EF4-FFF2-40B4-BE49-F238E27FC236}">
                <a16:creationId xmlns:a16="http://schemas.microsoft.com/office/drawing/2014/main" id="{C788441E-16E3-6F07-9D32-F85338F79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9168" y="3247186"/>
            <a:ext cx="2371441" cy="1912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CasellaDiTesto 26">
            <a:extLst>
              <a:ext uri="{FF2B5EF4-FFF2-40B4-BE49-F238E27FC236}">
                <a16:creationId xmlns:a16="http://schemas.microsoft.com/office/drawing/2014/main" id="{5D71B3D7-338E-196B-95CA-F6ABB102BB8F}"/>
              </a:ext>
            </a:extLst>
          </p:cNvPr>
          <p:cNvSpPr txBox="1"/>
          <p:nvPr/>
        </p:nvSpPr>
        <p:spPr>
          <a:xfrm>
            <a:off x="9589939" y="2647007"/>
            <a:ext cx="2197805" cy="307777"/>
          </a:xfrm>
          <a:prstGeom prst="rect">
            <a:avLst/>
          </a:prstGeom>
          <a:noFill/>
        </p:spPr>
        <p:txBody>
          <a:bodyPr wrap="square" rtlCol="0">
            <a:spAutoFit/>
          </a:bodyPr>
          <a:lstStyle/>
          <a:p>
            <a:r>
              <a:rPr lang="it-IT" sz="1400" dirty="0"/>
              <a:t>LINAC for </a:t>
            </a:r>
            <a:r>
              <a:rPr lang="it-IT" sz="1400" dirty="0" err="1"/>
              <a:t>radiotherapy</a:t>
            </a:r>
            <a:endParaRPr lang="it-IT" sz="1400" dirty="0"/>
          </a:p>
        </p:txBody>
      </p:sp>
      <p:sp>
        <p:nvSpPr>
          <p:cNvPr id="2" name="CasellaDiTesto 1">
            <a:extLst>
              <a:ext uri="{FF2B5EF4-FFF2-40B4-BE49-F238E27FC236}">
                <a16:creationId xmlns:a16="http://schemas.microsoft.com/office/drawing/2014/main" id="{1D270FB8-77C8-FFAA-080C-BC0D61F710E3}"/>
              </a:ext>
            </a:extLst>
          </p:cNvPr>
          <p:cNvSpPr txBox="1"/>
          <p:nvPr/>
        </p:nvSpPr>
        <p:spPr>
          <a:xfrm>
            <a:off x="5978225" y="5391288"/>
            <a:ext cx="3242277" cy="584775"/>
          </a:xfrm>
          <a:prstGeom prst="rect">
            <a:avLst/>
          </a:prstGeom>
          <a:noFill/>
        </p:spPr>
        <p:txBody>
          <a:bodyPr wrap="square">
            <a:spAutoFit/>
          </a:bodyPr>
          <a:lstStyle/>
          <a:p>
            <a:pPr marL="285750" indent="-285750">
              <a:buFont typeface="Arial" panose="020B0604020202020204" pitchFamily="34" charset="0"/>
              <a:buChar char="•"/>
            </a:pPr>
            <a:r>
              <a:rPr lang="it-IT" sz="1600" dirty="0" err="1"/>
              <a:t>Protons</a:t>
            </a:r>
            <a:r>
              <a:rPr lang="it-IT" sz="1600" dirty="0"/>
              <a:t> (60-250 MeV/u)</a:t>
            </a:r>
          </a:p>
          <a:p>
            <a:pPr marL="285750" indent="-285750">
              <a:buFont typeface="Arial" panose="020B0604020202020204" pitchFamily="34" charset="0"/>
              <a:buChar char="•"/>
            </a:pPr>
            <a:r>
              <a:rPr lang="it-IT" sz="1600" dirty="0"/>
              <a:t>Carbon </a:t>
            </a:r>
            <a:r>
              <a:rPr lang="it-IT" sz="1600" dirty="0" err="1"/>
              <a:t>ions</a:t>
            </a:r>
            <a:r>
              <a:rPr lang="it-IT" sz="1600" dirty="0"/>
              <a:t> (115-400 MeV/u)</a:t>
            </a:r>
          </a:p>
        </p:txBody>
      </p:sp>
      <p:sp>
        <p:nvSpPr>
          <p:cNvPr id="4" name="CasellaDiTesto 3">
            <a:extLst>
              <a:ext uri="{FF2B5EF4-FFF2-40B4-BE49-F238E27FC236}">
                <a16:creationId xmlns:a16="http://schemas.microsoft.com/office/drawing/2014/main" id="{7918FC03-627D-8855-1571-A7E6E6446112}"/>
              </a:ext>
            </a:extLst>
          </p:cNvPr>
          <p:cNvSpPr txBox="1"/>
          <p:nvPr/>
        </p:nvSpPr>
        <p:spPr>
          <a:xfrm>
            <a:off x="6178191" y="2420614"/>
            <a:ext cx="2842344" cy="523220"/>
          </a:xfrm>
          <a:prstGeom prst="rect">
            <a:avLst/>
          </a:prstGeom>
          <a:noFill/>
        </p:spPr>
        <p:txBody>
          <a:bodyPr wrap="square" rtlCol="0">
            <a:spAutoFit/>
          </a:bodyPr>
          <a:lstStyle/>
          <a:p>
            <a:r>
              <a:rPr lang="it-IT" sz="1400" dirty="0" err="1"/>
              <a:t>Cyclotron</a:t>
            </a:r>
            <a:r>
              <a:rPr lang="it-IT" sz="1400" dirty="0"/>
              <a:t> for </a:t>
            </a:r>
            <a:r>
              <a:rPr lang="it-IT" sz="1400" dirty="0" err="1"/>
              <a:t>protons</a:t>
            </a:r>
            <a:r>
              <a:rPr lang="it-IT" sz="1400" dirty="0"/>
              <a:t> and </a:t>
            </a:r>
            <a:r>
              <a:rPr lang="it-IT" sz="1400" dirty="0" err="1"/>
              <a:t>Synchrotron</a:t>
            </a:r>
            <a:r>
              <a:rPr lang="it-IT" sz="1400" dirty="0"/>
              <a:t> for </a:t>
            </a:r>
            <a:r>
              <a:rPr lang="it-IT" sz="1400" dirty="0" err="1"/>
              <a:t>protons&amp;light</a:t>
            </a:r>
            <a:r>
              <a:rPr lang="it-IT" sz="1400" dirty="0"/>
              <a:t> </a:t>
            </a:r>
            <a:r>
              <a:rPr lang="it-IT" sz="1400" dirty="0" err="1"/>
              <a:t>ions</a:t>
            </a:r>
            <a:endParaRPr lang="it-IT" sz="1400" dirty="0"/>
          </a:p>
        </p:txBody>
      </p:sp>
      <p:cxnSp>
        <p:nvCxnSpPr>
          <p:cNvPr id="24" name="Connettore 2 23">
            <a:extLst>
              <a:ext uri="{FF2B5EF4-FFF2-40B4-BE49-F238E27FC236}">
                <a16:creationId xmlns:a16="http://schemas.microsoft.com/office/drawing/2014/main" id="{24A4E639-DC0B-E586-81CA-A2D7CF13ABBB}"/>
              </a:ext>
            </a:extLst>
          </p:cNvPr>
          <p:cNvCxnSpPr/>
          <p:nvPr/>
        </p:nvCxnSpPr>
        <p:spPr>
          <a:xfrm>
            <a:off x="7497502" y="4585253"/>
            <a:ext cx="792000"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CasellaDiTesto 5">
            <a:extLst>
              <a:ext uri="{FF2B5EF4-FFF2-40B4-BE49-F238E27FC236}">
                <a16:creationId xmlns:a16="http://schemas.microsoft.com/office/drawing/2014/main" id="{A96185D2-6D6B-930D-ED57-ED90E843C370}"/>
              </a:ext>
            </a:extLst>
          </p:cNvPr>
          <p:cNvSpPr txBox="1"/>
          <p:nvPr/>
        </p:nvSpPr>
        <p:spPr>
          <a:xfrm>
            <a:off x="302791" y="1514196"/>
            <a:ext cx="5040150" cy="4770537"/>
          </a:xfrm>
          <a:prstGeom prst="rect">
            <a:avLst/>
          </a:prstGeom>
          <a:noFill/>
        </p:spPr>
        <p:txBody>
          <a:bodyPr wrap="square" rtlCol="0">
            <a:spAutoFit/>
          </a:bodyPr>
          <a:lstStyle/>
          <a:p>
            <a:pPr marL="457200" indent="-457200">
              <a:buFont typeface="Wingdings" panose="05000000000000000000" pitchFamily="2" charset="2"/>
              <a:buChar char="§"/>
            </a:pPr>
            <a:r>
              <a:rPr lang="it-IT" sz="2800" b="1" dirty="0" err="1"/>
              <a:t>Beam</a:t>
            </a:r>
            <a:r>
              <a:rPr lang="it-IT" sz="2800" b="1" dirty="0"/>
              <a:t> </a:t>
            </a:r>
            <a:r>
              <a:rPr lang="it-IT" sz="2800" b="1" dirty="0" err="1"/>
              <a:t>commissioning</a:t>
            </a:r>
            <a:endParaRPr lang="it-IT" sz="2800" b="1" dirty="0"/>
          </a:p>
          <a:p>
            <a:pPr lvl="1"/>
            <a:r>
              <a:rPr lang="it-IT" sz="2800" dirty="0"/>
              <a:t>- </a:t>
            </a:r>
            <a:r>
              <a:rPr lang="it-IT" sz="2400" dirty="0" err="1"/>
              <a:t>Before</a:t>
            </a:r>
            <a:r>
              <a:rPr lang="it-IT" sz="2400" dirty="0"/>
              <a:t> facility startup</a:t>
            </a:r>
            <a:endParaRPr lang="it-IT" sz="2800" dirty="0"/>
          </a:p>
          <a:p>
            <a:pPr marL="457200" indent="-457200">
              <a:buFont typeface="Wingdings" panose="05000000000000000000" pitchFamily="2" charset="2"/>
              <a:buChar char="§"/>
            </a:pPr>
            <a:r>
              <a:rPr lang="it-IT" sz="2800" b="1" dirty="0" err="1"/>
              <a:t>Beam</a:t>
            </a:r>
            <a:r>
              <a:rPr lang="it-IT" sz="2800" b="1" dirty="0"/>
              <a:t> monitoring</a:t>
            </a:r>
          </a:p>
          <a:p>
            <a:pPr lvl="1"/>
            <a:r>
              <a:rPr lang="it-IT" sz="2800" dirty="0"/>
              <a:t>- </a:t>
            </a:r>
            <a:r>
              <a:rPr lang="it-IT" sz="2400" dirty="0"/>
              <a:t>Online to guide and control the </a:t>
            </a:r>
            <a:r>
              <a:rPr lang="it-IT" sz="2400" dirty="0" err="1"/>
              <a:t>beam</a:t>
            </a:r>
            <a:r>
              <a:rPr lang="it-IT" sz="2400" dirty="0"/>
              <a:t> delivery</a:t>
            </a:r>
            <a:endParaRPr lang="it-IT" sz="2800" dirty="0"/>
          </a:p>
          <a:p>
            <a:pPr marL="457200" indent="-457200">
              <a:buFont typeface="Wingdings" panose="05000000000000000000" pitchFamily="2" charset="2"/>
              <a:buChar char="§"/>
            </a:pPr>
            <a:r>
              <a:rPr lang="it-IT" sz="2800" b="1" dirty="0"/>
              <a:t>Quality Assurance</a:t>
            </a:r>
          </a:p>
          <a:p>
            <a:r>
              <a:rPr lang="it-IT" sz="2800" dirty="0"/>
              <a:t>      - </a:t>
            </a:r>
            <a:r>
              <a:rPr lang="it-IT" sz="2400" dirty="0" err="1"/>
              <a:t>daily</a:t>
            </a:r>
            <a:r>
              <a:rPr lang="it-IT" sz="2400" dirty="0"/>
              <a:t>/</a:t>
            </a:r>
            <a:r>
              <a:rPr lang="it-IT" sz="2400" dirty="0" err="1"/>
              <a:t>weekly</a:t>
            </a:r>
            <a:r>
              <a:rPr lang="it-IT" sz="2400" dirty="0"/>
              <a:t>/</a:t>
            </a:r>
            <a:r>
              <a:rPr lang="it-IT" sz="2400" dirty="0" err="1"/>
              <a:t>monthly</a:t>
            </a:r>
            <a:r>
              <a:rPr lang="it-IT" sz="2400" dirty="0"/>
              <a:t>  </a:t>
            </a:r>
            <a:endParaRPr lang="it-IT" sz="2800" dirty="0"/>
          </a:p>
          <a:p>
            <a:pPr marL="457200" indent="-457200">
              <a:buFont typeface="Wingdings" panose="05000000000000000000" pitchFamily="2" charset="2"/>
              <a:buChar char="§"/>
            </a:pPr>
            <a:r>
              <a:rPr lang="it-IT" sz="2800" b="1" dirty="0" err="1"/>
              <a:t>Dosimetry</a:t>
            </a:r>
            <a:endParaRPr lang="it-IT" sz="2800" b="1" dirty="0"/>
          </a:p>
          <a:p>
            <a:r>
              <a:rPr lang="it-IT" sz="2800" dirty="0"/>
              <a:t>      - </a:t>
            </a:r>
            <a:r>
              <a:rPr lang="it-IT" sz="2400" dirty="0" err="1"/>
              <a:t>daily</a:t>
            </a:r>
            <a:r>
              <a:rPr lang="it-IT" sz="2400" dirty="0"/>
              <a:t> </a:t>
            </a:r>
          </a:p>
          <a:p>
            <a:pPr marL="457200" indent="-457200">
              <a:buFont typeface="Wingdings" panose="05000000000000000000" pitchFamily="2" charset="2"/>
              <a:buChar char="§"/>
            </a:pPr>
            <a:r>
              <a:rPr lang="it-IT" sz="2800" b="1" dirty="0" err="1"/>
              <a:t>Microdosimetry</a:t>
            </a:r>
            <a:endParaRPr lang="it-IT" sz="2800" b="1" dirty="0"/>
          </a:p>
          <a:p>
            <a:pPr marL="457200" indent="-457200">
              <a:buFont typeface="Wingdings" panose="05000000000000000000" pitchFamily="2" charset="2"/>
              <a:buChar char="§"/>
            </a:pPr>
            <a:r>
              <a:rPr lang="it-IT" sz="2800" b="1" dirty="0" err="1"/>
              <a:t>Radiobiology</a:t>
            </a:r>
            <a:endParaRPr lang="it-IT" sz="2800" b="1" dirty="0"/>
          </a:p>
        </p:txBody>
      </p:sp>
      <p:pic>
        <p:nvPicPr>
          <p:cNvPr id="10" name="Picture 62">
            <a:extLst>
              <a:ext uri="{FF2B5EF4-FFF2-40B4-BE49-F238E27FC236}">
                <a16:creationId xmlns:a16="http://schemas.microsoft.com/office/drawing/2014/main" id="{4380FA7F-1B97-C316-44EB-B650C50E11C6}"/>
              </a:ext>
            </a:extLst>
          </p:cNvPr>
          <p:cNvPicPr>
            <a:picLocks noChangeAspect="1"/>
          </p:cNvPicPr>
          <p:nvPr/>
        </p:nvPicPr>
        <p:blipFill rotWithShape="1">
          <a:blip r:embed="rId6"/>
          <a:srcRect l="-912" t="6344" r="27114" b="11032"/>
          <a:stretch/>
        </p:blipFill>
        <p:spPr>
          <a:xfrm>
            <a:off x="6849060" y="3319086"/>
            <a:ext cx="2371442" cy="1833121"/>
          </a:xfrm>
          <a:prstGeom prst="rect">
            <a:avLst/>
          </a:prstGeom>
        </p:spPr>
      </p:pic>
      <p:pic>
        <p:nvPicPr>
          <p:cNvPr id="5" name="Immagine 4">
            <a:extLst>
              <a:ext uri="{FF2B5EF4-FFF2-40B4-BE49-F238E27FC236}">
                <a16:creationId xmlns:a16="http://schemas.microsoft.com/office/drawing/2014/main" id="{A5A9F628-D9B9-C3A9-A47A-64D6C7021BFB}"/>
              </a:ext>
            </a:extLst>
          </p:cNvPr>
          <p:cNvPicPr>
            <a:picLocks noChangeAspect="1"/>
          </p:cNvPicPr>
          <p:nvPr/>
        </p:nvPicPr>
        <p:blipFill>
          <a:blip r:embed="rId7"/>
          <a:stretch>
            <a:fillRect/>
          </a:stretch>
        </p:blipFill>
        <p:spPr>
          <a:xfrm>
            <a:off x="9790344" y="5984418"/>
            <a:ext cx="1184398" cy="742333"/>
          </a:xfrm>
          <a:prstGeom prst="rect">
            <a:avLst/>
          </a:prstGeom>
        </p:spPr>
      </p:pic>
      <p:sp>
        <p:nvSpPr>
          <p:cNvPr id="13" name="Sottotitolo 2">
            <a:extLst>
              <a:ext uri="{FF2B5EF4-FFF2-40B4-BE49-F238E27FC236}">
                <a16:creationId xmlns:a16="http://schemas.microsoft.com/office/drawing/2014/main" id="{E9C327EC-04D5-0292-4FB9-60ABF28D38C4}"/>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4" name="Connettore diritto 13">
            <a:extLst>
              <a:ext uri="{FF2B5EF4-FFF2-40B4-BE49-F238E27FC236}">
                <a16:creationId xmlns:a16="http://schemas.microsoft.com/office/drawing/2014/main" id="{A9045AD8-288D-D9CB-E7F7-3F1EC84329B9}"/>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7" name="Slide Number Placeholder 3">
            <a:extLst>
              <a:ext uri="{FF2B5EF4-FFF2-40B4-BE49-F238E27FC236}">
                <a16:creationId xmlns:a16="http://schemas.microsoft.com/office/drawing/2014/main" id="{138E6B97-AE81-02B4-18FE-A6E2293616FA}"/>
              </a:ext>
            </a:extLst>
          </p:cNvPr>
          <p:cNvSpPr>
            <a:spLocks noGrp="1"/>
          </p:cNvSpPr>
          <p:nvPr>
            <p:ph type="sldNum" sz="quarter" idx="12"/>
          </p:nvPr>
        </p:nvSpPr>
        <p:spPr>
          <a:xfrm>
            <a:off x="8887691" y="6248400"/>
            <a:ext cx="2743200" cy="365125"/>
          </a:xfrm>
        </p:spPr>
        <p:txBody>
          <a:bodyPr/>
          <a:lstStyle/>
          <a:p>
            <a:fld id="{A6DAA19E-CE74-4DAC-B7DB-168B59DC7E00}" type="slidenum">
              <a:rPr lang="en-US" sz="2400" smtClean="0"/>
              <a:t>4</a:t>
            </a:fld>
            <a:endParaRPr lang="en-US" sz="2400"/>
          </a:p>
        </p:txBody>
      </p:sp>
    </p:spTree>
    <p:extLst>
      <p:ext uri="{BB962C8B-B14F-4D97-AF65-F5344CB8AC3E}">
        <p14:creationId xmlns:p14="http://schemas.microsoft.com/office/powerpoint/2010/main" val="2047059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0C8FC786-E9B9-A3FC-BFF4-C702AFC37B3F}"/>
              </a:ext>
            </a:extLst>
          </p:cNvPr>
          <p:cNvSpPr txBox="1">
            <a:spLocks/>
          </p:cNvSpPr>
          <p:nvPr/>
        </p:nvSpPr>
        <p:spPr>
          <a:xfrm>
            <a:off x="580716" y="191363"/>
            <a:ext cx="11108170" cy="950757"/>
          </a:xfrm>
          <a:prstGeom prst="rect">
            <a:avLst/>
          </a:prstGeom>
          <a:solidFill>
            <a:schemeClr val="tx1">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err="1">
                <a:solidFill>
                  <a:schemeClr val="bg1"/>
                </a:solidFill>
              </a:rPr>
              <a:t>Summary</a:t>
            </a:r>
            <a:r>
              <a:rPr lang="it-IT" b="1" dirty="0">
                <a:solidFill>
                  <a:schemeClr val="bg1"/>
                </a:solidFill>
              </a:rPr>
              <a:t> and </a:t>
            </a:r>
            <a:r>
              <a:rPr lang="it-IT" b="1" dirty="0" err="1">
                <a:solidFill>
                  <a:schemeClr val="bg1"/>
                </a:solidFill>
              </a:rPr>
              <a:t>Conclusions</a:t>
            </a:r>
            <a:endParaRPr lang="it-IT" b="1" dirty="0">
              <a:solidFill>
                <a:schemeClr val="bg1"/>
              </a:solidFill>
            </a:endParaRPr>
          </a:p>
        </p:txBody>
      </p:sp>
      <p:sp>
        <p:nvSpPr>
          <p:cNvPr id="5" name="CasellaDiTesto 4">
            <a:extLst>
              <a:ext uri="{FF2B5EF4-FFF2-40B4-BE49-F238E27FC236}">
                <a16:creationId xmlns:a16="http://schemas.microsoft.com/office/drawing/2014/main" id="{C2CE0666-9ED0-9560-B08B-7E90AB64FA8A}"/>
              </a:ext>
            </a:extLst>
          </p:cNvPr>
          <p:cNvSpPr txBox="1"/>
          <p:nvPr/>
        </p:nvSpPr>
        <p:spPr>
          <a:xfrm>
            <a:off x="7950687" y="2939658"/>
            <a:ext cx="3647261" cy="1384995"/>
          </a:xfrm>
          <a:prstGeom prst="rect">
            <a:avLst/>
          </a:prstGeom>
          <a:noFill/>
        </p:spPr>
        <p:txBody>
          <a:bodyPr wrap="square">
            <a:spAutoFit/>
          </a:bodyPr>
          <a:lstStyle/>
          <a:p>
            <a:pPr algn="ctr"/>
            <a:r>
              <a:rPr lang="it-IT" sz="2800" dirty="0">
                <a:solidFill>
                  <a:srgbClr val="FF0000"/>
                </a:solidFill>
              </a:rPr>
              <a:t>&gt; 24x24 cm</a:t>
            </a:r>
            <a:r>
              <a:rPr lang="it-IT" sz="2800" baseline="30000" dirty="0">
                <a:solidFill>
                  <a:srgbClr val="FF0000"/>
                </a:solidFill>
              </a:rPr>
              <a:t>2</a:t>
            </a:r>
            <a:r>
              <a:rPr lang="it-IT" sz="2800" dirty="0">
                <a:solidFill>
                  <a:srgbClr val="FF0000"/>
                </a:solidFill>
              </a:rPr>
              <a:t> Si-</a:t>
            </a:r>
            <a:r>
              <a:rPr lang="it-IT" sz="2800" dirty="0" err="1">
                <a:solidFill>
                  <a:srgbClr val="FF0000"/>
                </a:solidFill>
              </a:rPr>
              <a:t>based</a:t>
            </a:r>
            <a:r>
              <a:rPr lang="it-IT" sz="2800" dirty="0">
                <a:solidFill>
                  <a:srgbClr val="FF0000"/>
                </a:solidFill>
              </a:rPr>
              <a:t> </a:t>
            </a:r>
            <a:r>
              <a:rPr lang="it-IT" sz="2800" dirty="0" err="1">
                <a:solidFill>
                  <a:srgbClr val="FF0000"/>
                </a:solidFill>
              </a:rPr>
              <a:t>beam</a:t>
            </a:r>
            <a:r>
              <a:rPr lang="it-IT" sz="2800" dirty="0">
                <a:solidFill>
                  <a:srgbClr val="FF0000"/>
                </a:solidFill>
              </a:rPr>
              <a:t> monitor in clinical </a:t>
            </a:r>
            <a:r>
              <a:rPr lang="it-IT" sz="2800" dirty="0" err="1">
                <a:solidFill>
                  <a:srgbClr val="FF0000"/>
                </a:solidFill>
              </a:rPr>
              <a:t>nozzle</a:t>
            </a:r>
            <a:endParaRPr lang="it-IT" sz="2800" dirty="0">
              <a:solidFill>
                <a:srgbClr val="FF0000"/>
              </a:solidFill>
            </a:endParaRPr>
          </a:p>
        </p:txBody>
      </p:sp>
      <p:pic>
        <p:nvPicPr>
          <p:cNvPr id="6" name="Immagine 1">
            <a:extLst>
              <a:ext uri="{FF2B5EF4-FFF2-40B4-BE49-F238E27FC236}">
                <a16:creationId xmlns:a16="http://schemas.microsoft.com/office/drawing/2014/main" id="{D43773BC-586A-AD62-7A6D-8A88A6A89687}"/>
              </a:ext>
            </a:extLst>
          </p:cNvPr>
          <p:cNvPicPr>
            <a:picLocks noChangeAspect="1"/>
          </p:cNvPicPr>
          <p:nvPr/>
        </p:nvPicPr>
        <p:blipFill>
          <a:blip r:embed="rId2">
            <a:extLst>
              <a:ext uri="{28A0092B-C50C-407E-A947-70E740481C1C}">
                <a14:useLocalDpi xmlns:a14="http://schemas.microsoft.com/office/drawing/2010/main" val="0"/>
              </a:ext>
            </a:extLst>
          </a:blip>
          <a:srcRect l="12143" t="9309" r="6779" b="6470"/>
          <a:stretch>
            <a:fillRect/>
          </a:stretch>
        </p:blipFill>
        <p:spPr bwMode="auto">
          <a:xfrm>
            <a:off x="4677053" y="2743693"/>
            <a:ext cx="3131792" cy="177636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65F5B35-15D1-746D-CEAB-8B462776BABB}"/>
              </a:ext>
            </a:extLst>
          </p:cNvPr>
          <p:cNvSpPr txBox="1"/>
          <p:nvPr/>
        </p:nvSpPr>
        <p:spPr>
          <a:xfrm>
            <a:off x="428316" y="2213765"/>
            <a:ext cx="3954841" cy="3416320"/>
          </a:xfrm>
          <a:prstGeom prst="rect">
            <a:avLst/>
          </a:prstGeom>
          <a:noFill/>
        </p:spPr>
        <p:txBody>
          <a:bodyPr wrap="square">
            <a:spAutoFit/>
          </a:bodyPr>
          <a:lstStyle/>
          <a:p>
            <a:r>
              <a:rPr lang="it-IT" sz="2400" dirty="0" err="1">
                <a:solidFill>
                  <a:schemeClr val="accent6">
                    <a:lumMod val="75000"/>
                  </a:schemeClr>
                </a:solidFill>
              </a:rPr>
              <a:t>Specific</a:t>
            </a:r>
            <a:r>
              <a:rPr lang="it-IT" sz="2400" dirty="0">
                <a:solidFill>
                  <a:schemeClr val="accent6">
                    <a:lumMod val="75000"/>
                  </a:schemeClr>
                </a:solidFill>
              </a:rPr>
              <a:t> </a:t>
            </a:r>
            <a:r>
              <a:rPr lang="it-IT" sz="2400" dirty="0" err="1">
                <a:solidFill>
                  <a:schemeClr val="accent6">
                    <a:lumMod val="75000"/>
                  </a:schemeClr>
                </a:solidFill>
              </a:rPr>
              <a:t>optimization</a:t>
            </a:r>
            <a:r>
              <a:rPr lang="it-IT" sz="2400" dirty="0">
                <a:solidFill>
                  <a:schemeClr val="accent6">
                    <a:lumMod val="75000"/>
                  </a:schemeClr>
                </a:solidFill>
              </a:rPr>
              <a:t> of </a:t>
            </a:r>
          </a:p>
          <a:p>
            <a:r>
              <a:rPr lang="it-IT" sz="2400" dirty="0" err="1">
                <a:solidFill>
                  <a:schemeClr val="accent6">
                    <a:lumMod val="75000"/>
                  </a:schemeClr>
                </a:solidFill>
              </a:rPr>
              <a:t>sensors</a:t>
            </a:r>
            <a:r>
              <a:rPr lang="it-IT" sz="2400" dirty="0">
                <a:solidFill>
                  <a:schemeClr val="accent6">
                    <a:lumMod val="75000"/>
                  </a:schemeClr>
                </a:solidFill>
              </a:rPr>
              <a:t>, </a:t>
            </a:r>
          </a:p>
          <a:p>
            <a:r>
              <a:rPr lang="it-IT" sz="2400" dirty="0" err="1">
                <a:solidFill>
                  <a:schemeClr val="accent6">
                    <a:lumMod val="75000"/>
                  </a:schemeClr>
                </a:solidFill>
              </a:rPr>
              <a:t>frontend</a:t>
            </a:r>
            <a:r>
              <a:rPr lang="it-IT" sz="2400" dirty="0">
                <a:solidFill>
                  <a:schemeClr val="accent6">
                    <a:lumMod val="75000"/>
                  </a:schemeClr>
                </a:solidFill>
              </a:rPr>
              <a:t> </a:t>
            </a:r>
            <a:r>
              <a:rPr lang="it-IT" sz="2400" dirty="0" err="1">
                <a:solidFill>
                  <a:schemeClr val="accent6">
                    <a:lumMod val="75000"/>
                  </a:schemeClr>
                </a:solidFill>
              </a:rPr>
              <a:t>readout</a:t>
            </a:r>
            <a:r>
              <a:rPr lang="it-IT" sz="2400" dirty="0">
                <a:solidFill>
                  <a:schemeClr val="accent6">
                    <a:lumMod val="75000"/>
                  </a:schemeClr>
                </a:solidFill>
              </a:rPr>
              <a:t>, </a:t>
            </a:r>
          </a:p>
          <a:p>
            <a:r>
              <a:rPr lang="it-IT" sz="2400" dirty="0">
                <a:solidFill>
                  <a:schemeClr val="accent6">
                    <a:lumMod val="75000"/>
                  </a:schemeClr>
                </a:solidFill>
              </a:rPr>
              <a:t>high performance DAQ, </a:t>
            </a:r>
          </a:p>
          <a:p>
            <a:endParaRPr lang="it-IT" sz="2400" dirty="0">
              <a:solidFill>
                <a:schemeClr val="accent6">
                  <a:lumMod val="75000"/>
                </a:schemeClr>
              </a:solidFill>
            </a:endParaRPr>
          </a:p>
          <a:p>
            <a:r>
              <a:rPr lang="it-IT" sz="2400" dirty="0" err="1">
                <a:solidFill>
                  <a:schemeClr val="accent6">
                    <a:lumMod val="75000"/>
                  </a:schemeClr>
                </a:solidFill>
              </a:rPr>
              <a:t>tailored</a:t>
            </a:r>
            <a:r>
              <a:rPr lang="it-IT" sz="2400" dirty="0">
                <a:solidFill>
                  <a:schemeClr val="accent6">
                    <a:lumMod val="75000"/>
                  </a:schemeClr>
                </a:solidFill>
              </a:rPr>
              <a:t> on </a:t>
            </a:r>
            <a:r>
              <a:rPr lang="it-IT" sz="2400" dirty="0" err="1">
                <a:solidFill>
                  <a:schemeClr val="accent6">
                    <a:lumMod val="75000"/>
                  </a:schemeClr>
                </a:solidFill>
              </a:rPr>
              <a:t>specific</a:t>
            </a:r>
            <a:r>
              <a:rPr lang="it-IT" sz="2400" dirty="0">
                <a:solidFill>
                  <a:schemeClr val="accent6">
                    <a:lumMod val="75000"/>
                  </a:schemeClr>
                </a:solidFill>
              </a:rPr>
              <a:t> </a:t>
            </a:r>
            <a:r>
              <a:rPr lang="it-IT" sz="2400" dirty="0" err="1">
                <a:solidFill>
                  <a:schemeClr val="accent6">
                    <a:lumMod val="75000"/>
                  </a:schemeClr>
                </a:solidFill>
              </a:rPr>
              <a:t>applications</a:t>
            </a:r>
            <a:endParaRPr lang="it-IT" sz="2400" dirty="0">
              <a:solidFill>
                <a:schemeClr val="accent6">
                  <a:lumMod val="75000"/>
                </a:schemeClr>
              </a:solidFill>
            </a:endParaRPr>
          </a:p>
          <a:p>
            <a:r>
              <a:rPr lang="it-IT" sz="2400" dirty="0">
                <a:solidFill>
                  <a:schemeClr val="accent6">
                    <a:lumMod val="75000"/>
                  </a:schemeClr>
                </a:solidFill>
              </a:rPr>
              <a:t>(</a:t>
            </a:r>
            <a:r>
              <a:rPr lang="it-IT" sz="2400" dirty="0" err="1">
                <a:solidFill>
                  <a:schemeClr val="accent6">
                    <a:lumMod val="75000"/>
                  </a:schemeClr>
                </a:solidFill>
              </a:rPr>
              <a:t>counting</a:t>
            </a:r>
            <a:r>
              <a:rPr lang="it-IT" sz="2400" dirty="0">
                <a:solidFill>
                  <a:schemeClr val="accent6">
                    <a:lumMod val="75000"/>
                  </a:schemeClr>
                </a:solidFill>
              </a:rPr>
              <a:t>, timing, imaging, </a:t>
            </a:r>
            <a:r>
              <a:rPr lang="it-IT" sz="2400" dirty="0" err="1">
                <a:solidFill>
                  <a:schemeClr val="accent6">
                    <a:lumMod val="75000"/>
                  </a:schemeClr>
                </a:solidFill>
              </a:rPr>
              <a:t>dosimetry</a:t>
            </a:r>
            <a:r>
              <a:rPr lang="it-IT" sz="2400" dirty="0">
                <a:solidFill>
                  <a:schemeClr val="accent6">
                    <a:lumMod val="75000"/>
                  </a:schemeClr>
                </a:solidFill>
              </a:rPr>
              <a:t>, </a:t>
            </a:r>
            <a:r>
              <a:rPr lang="it-IT" sz="2400" dirty="0" err="1">
                <a:solidFill>
                  <a:schemeClr val="accent6">
                    <a:lumMod val="75000"/>
                  </a:schemeClr>
                </a:solidFill>
              </a:rPr>
              <a:t>radiobiology</a:t>
            </a:r>
            <a:r>
              <a:rPr lang="it-IT" sz="2400" dirty="0">
                <a:solidFill>
                  <a:schemeClr val="accent6">
                    <a:lumMod val="75000"/>
                  </a:schemeClr>
                </a:solidFill>
              </a:rPr>
              <a:t>, …)</a:t>
            </a:r>
          </a:p>
        </p:txBody>
      </p:sp>
      <p:sp>
        <p:nvSpPr>
          <p:cNvPr id="8" name="Sottotitolo 2">
            <a:extLst>
              <a:ext uri="{FF2B5EF4-FFF2-40B4-BE49-F238E27FC236}">
                <a16:creationId xmlns:a16="http://schemas.microsoft.com/office/drawing/2014/main" id="{30EBA16F-1332-C1A3-3838-94F595341AEB}"/>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9" name="Connettore diritto 8">
            <a:extLst>
              <a:ext uri="{FF2B5EF4-FFF2-40B4-BE49-F238E27FC236}">
                <a16:creationId xmlns:a16="http://schemas.microsoft.com/office/drawing/2014/main" id="{1653D08E-5401-0E6E-837D-BAB41EA58B90}"/>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E4D7F0AC-3A72-1C81-ACFC-0E35BBE1ECF7}"/>
              </a:ext>
            </a:extLst>
          </p:cNvPr>
          <p:cNvSpPr txBox="1">
            <a:spLocks/>
          </p:cNvSpPr>
          <p:nvPr/>
        </p:nvSpPr>
        <p:spPr>
          <a:xfrm>
            <a:off x="9198726" y="633239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DAA19E-CE74-4DAC-B7DB-168B59DC7E00}" type="slidenum">
              <a:rPr lang="en-US" sz="2400" smtClean="0"/>
              <a:pPr/>
              <a:t>40</a:t>
            </a:fld>
            <a:endParaRPr lang="en-US" sz="2400"/>
          </a:p>
        </p:txBody>
      </p:sp>
    </p:spTree>
    <p:extLst>
      <p:ext uri="{BB962C8B-B14F-4D97-AF65-F5344CB8AC3E}">
        <p14:creationId xmlns:p14="http://schemas.microsoft.com/office/powerpoint/2010/main" val="2453321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DAA19E-CE74-4DAC-B7DB-168B59DC7E00}" type="slidenum">
              <a:rPr lang="en-US" smtClean="0"/>
              <a:t>41</a:t>
            </a:fld>
            <a:endParaRPr lang="en-US"/>
          </a:p>
        </p:txBody>
      </p:sp>
      <p:sp>
        <p:nvSpPr>
          <p:cNvPr id="6" name="TextBox 5"/>
          <p:cNvSpPr txBox="1"/>
          <p:nvPr/>
        </p:nvSpPr>
        <p:spPr>
          <a:xfrm>
            <a:off x="580716" y="1457883"/>
            <a:ext cx="10879101" cy="3108543"/>
          </a:xfrm>
          <a:prstGeom prst="rect">
            <a:avLst/>
          </a:prstGeom>
          <a:noFill/>
        </p:spPr>
        <p:txBody>
          <a:bodyPr wrap="square" rtlCol="0">
            <a:spAutoFit/>
          </a:bodyPr>
          <a:lstStyle/>
          <a:p>
            <a:pPr marL="354013" indent="-354013">
              <a:buFont typeface="Wingdings" panose="05000000000000000000" pitchFamily="2" charset="2"/>
              <a:buChar char="§"/>
            </a:pPr>
            <a:r>
              <a:rPr lang="it-IT" sz="2800" dirty="0">
                <a:latin typeface="Aptos Display" panose="020B0004020202020204" pitchFamily="34" charset="0"/>
              </a:rPr>
              <a:t>Silicon detectors offer interesting features for new developments in </a:t>
            </a:r>
            <a:r>
              <a:rPr lang="it-IT" sz="2800" dirty="0" err="1">
                <a:latin typeface="Aptos Display" panose="020B0004020202020204" pitchFamily="34" charset="0"/>
              </a:rPr>
              <a:t>radiation</a:t>
            </a:r>
            <a:r>
              <a:rPr lang="it-IT" sz="2800" dirty="0">
                <a:latin typeface="Aptos Display" panose="020B0004020202020204" pitchFamily="34" charset="0"/>
              </a:rPr>
              <a:t> therapy</a:t>
            </a:r>
          </a:p>
          <a:p>
            <a:pPr marL="354013" indent="-354013">
              <a:buFont typeface="Wingdings" panose="05000000000000000000" pitchFamily="2" charset="2"/>
              <a:buChar char="§"/>
            </a:pPr>
            <a:r>
              <a:rPr lang="it-IT" sz="2800" dirty="0">
                <a:latin typeface="Aptos Display" panose="020B0004020202020204" pitchFamily="34" charset="0"/>
              </a:rPr>
              <a:t>For </a:t>
            </a:r>
            <a:r>
              <a:rPr lang="it-IT" sz="2800" dirty="0" err="1">
                <a:latin typeface="Aptos Display" panose="020B0004020202020204" pitchFamily="34" charset="0"/>
              </a:rPr>
              <a:t>beam</a:t>
            </a:r>
            <a:r>
              <a:rPr lang="it-IT" sz="2800" dirty="0">
                <a:latin typeface="Aptos Display" panose="020B0004020202020204" pitchFamily="34" charset="0"/>
              </a:rPr>
              <a:t> monitoring in PT: </a:t>
            </a:r>
            <a:r>
              <a:rPr lang="it-IT" sz="2800" dirty="0" err="1">
                <a:latin typeface="Aptos Display" panose="020B0004020202020204" pitchFamily="34" charset="0"/>
              </a:rPr>
              <a:t>integrating</a:t>
            </a:r>
            <a:r>
              <a:rPr lang="it-IT" sz="2800" dirty="0">
                <a:latin typeface="Aptos Display" panose="020B0004020202020204" pitchFamily="34" charset="0"/>
              </a:rPr>
              <a:t> counting and timing in the same device seem possible with state-of-the-art TDCs </a:t>
            </a:r>
          </a:p>
          <a:p>
            <a:endParaRPr lang="it-IT" sz="2800" dirty="0">
              <a:latin typeface="Aptos Display" panose="020B0004020202020204" pitchFamily="34" charset="0"/>
            </a:endParaRPr>
          </a:p>
          <a:p>
            <a:pPr marL="342900" indent="-342900">
              <a:buFont typeface="Wingdings" panose="05000000000000000000" pitchFamily="2" charset="2"/>
              <a:buChar char="§"/>
            </a:pPr>
            <a:r>
              <a:rPr lang="it-IT" sz="2800" dirty="0">
                <a:latin typeface="Aptos Display" panose="020B0004020202020204" pitchFamily="34" charset="0"/>
              </a:rPr>
              <a:t>Good linearity with dose per pulse was demonstrated in FLASH e</a:t>
            </a:r>
            <a:r>
              <a:rPr lang="it-IT" sz="2800" baseline="30000" dirty="0">
                <a:latin typeface="Aptos Display" panose="020B0004020202020204" pitchFamily="34" charset="0"/>
              </a:rPr>
              <a:t>-</a:t>
            </a:r>
            <a:r>
              <a:rPr lang="it-IT" sz="2800" dirty="0">
                <a:latin typeface="Aptos Display" panose="020B0004020202020204" pitchFamily="34" charset="0"/>
              </a:rPr>
              <a:t> </a:t>
            </a:r>
            <a:r>
              <a:rPr lang="it-IT" sz="2800" dirty="0" err="1">
                <a:latin typeface="Aptos Display" panose="020B0004020202020204" pitchFamily="34" charset="0"/>
              </a:rPr>
              <a:t>beams</a:t>
            </a:r>
            <a:endParaRPr lang="it-IT" sz="2400" dirty="0">
              <a:latin typeface="Aptos Display" panose="020B0004020202020204" pitchFamily="34" charset="0"/>
            </a:endParaRPr>
          </a:p>
        </p:txBody>
      </p:sp>
      <p:sp>
        <p:nvSpPr>
          <p:cNvPr id="9" name="Titolo 1">
            <a:extLst>
              <a:ext uri="{FF2B5EF4-FFF2-40B4-BE49-F238E27FC236}">
                <a16:creationId xmlns:a16="http://schemas.microsoft.com/office/drawing/2014/main" id="{AA82FABD-8C08-190B-BB74-C1E1CE94B5DA}"/>
              </a:ext>
            </a:extLst>
          </p:cNvPr>
          <p:cNvSpPr txBox="1">
            <a:spLocks/>
          </p:cNvSpPr>
          <p:nvPr/>
        </p:nvSpPr>
        <p:spPr>
          <a:xfrm>
            <a:off x="580716" y="191363"/>
            <a:ext cx="11108170" cy="950757"/>
          </a:xfrm>
          <a:prstGeom prst="rect">
            <a:avLst/>
          </a:prstGeom>
          <a:solidFill>
            <a:schemeClr val="tx1">
              <a:lumMod val="75000"/>
              <a:lumOff val="2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dirty="0" err="1">
                <a:solidFill>
                  <a:schemeClr val="bg1"/>
                </a:solidFill>
              </a:rPr>
              <a:t>Conclusions</a:t>
            </a:r>
            <a:endParaRPr lang="it-IT" b="1" dirty="0">
              <a:solidFill>
                <a:schemeClr val="bg1"/>
              </a:solidFill>
            </a:endParaRPr>
          </a:p>
        </p:txBody>
      </p:sp>
      <p:sp>
        <p:nvSpPr>
          <p:cNvPr id="10" name="Sottotitolo 2">
            <a:extLst>
              <a:ext uri="{FF2B5EF4-FFF2-40B4-BE49-F238E27FC236}">
                <a16:creationId xmlns:a16="http://schemas.microsoft.com/office/drawing/2014/main" id="{55BB617C-FF16-180F-4AD1-BA59FD9DDB90}"/>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1" name="Connettore diritto 10">
            <a:extLst>
              <a:ext uri="{FF2B5EF4-FFF2-40B4-BE49-F238E27FC236}">
                <a16:creationId xmlns:a16="http://schemas.microsoft.com/office/drawing/2014/main" id="{6A66929E-5650-C0E0-A2AE-B5D4166B4E9D}"/>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123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887691" y="6248400"/>
            <a:ext cx="2743200" cy="365125"/>
          </a:xfrm>
        </p:spPr>
        <p:txBody>
          <a:bodyPr/>
          <a:lstStyle/>
          <a:p>
            <a:fld id="{A6DAA19E-CE74-4DAC-B7DB-168B59DC7E00}" type="slidenum">
              <a:rPr lang="en-US" sz="2400" smtClean="0"/>
              <a:t>42</a:t>
            </a:fld>
            <a:endParaRPr lang="en-US" sz="2400"/>
          </a:p>
        </p:txBody>
      </p:sp>
      <p:pic>
        <p:nvPicPr>
          <p:cNvPr id="10" name="Picture 3">
            <a:extLst>
              <a:ext uri="{FF2B5EF4-FFF2-40B4-BE49-F238E27FC236}">
                <a16:creationId xmlns:a16="http://schemas.microsoft.com/office/drawing/2014/main" id="{5CDDD313-5DF2-B9DA-2553-D2BBBE4798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202" b="15152"/>
          <a:stretch/>
        </p:blipFill>
        <p:spPr>
          <a:xfrm>
            <a:off x="872537" y="412303"/>
            <a:ext cx="10498991" cy="5405372"/>
          </a:xfrm>
          <a:prstGeom prst="rect">
            <a:avLst/>
          </a:prstGeom>
        </p:spPr>
      </p:pic>
      <p:sp>
        <p:nvSpPr>
          <p:cNvPr id="13" name="Rectangle 12"/>
          <p:cNvSpPr/>
          <p:nvPr/>
        </p:nvSpPr>
        <p:spPr>
          <a:xfrm>
            <a:off x="2546470" y="4881510"/>
            <a:ext cx="7099059" cy="769441"/>
          </a:xfrm>
          <a:prstGeom prst="rect">
            <a:avLst/>
          </a:prstGeom>
          <a:solidFill>
            <a:schemeClr val="tx1">
              <a:lumMod val="75000"/>
              <a:lumOff val="25000"/>
            </a:schemeClr>
          </a:solidFill>
        </p:spPr>
        <p:txBody>
          <a:bodyPr wrap="none" lIns="91440" tIns="45720" rIns="91440" bIns="45720">
            <a:spAutoFit/>
          </a:bodyPr>
          <a:lstStyle/>
          <a:p>
            <a:pPr algn="ctr"/>
            <a:r>
              <a:rPr lang="en-US" sz="4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Display" panose="020B0004020202020204" pitchFamily="34" charset="0"/>
              </a:rPr>
              <a:t>Thank you for your attention! </a:t>
            </a:r>
          </a:p>
        </p:txBody>
      </p:sp>
      <p:pic>
        <p:nvPicPr>
          <p:cNvPr id="2" name="Immagine 1">
            <a:extLst>
              <a:ext uri="{FF2B5EF4-FFF2-40B4-BE49-F238E27FC236}">
                <a16:creationId xmlns:a16="http://schemas.microsoft.com/office/drawing/2014/main" id="{10F4E16B-EF2A-CE05-2BD6-DAE5D3C22D62}"/>
              </a:ext>
            </a:extLst>
          </p:cNvPr>
          <p:cNvPicPr>
            <a:picLocks noChangeAspect="1"/>
          </p:cNvPicPr>
          <p:nvPr/>
        </p:nvPicPr>
        <p:blipFill>
          <a:blip r:embed="rId3"/>
          <a:stretch>
            <a:fillRect/>
          </a:stretch>
        </p:blipFill>
        <p:spPr>
          <a:xfrm>
            <a:off x="297951" y="5817675"/>
            <a:ext cx="1479365" cy="927206"/>
          </a:xfrm>
          <a:prstGeom prst="rect">
            <a:avLst/>
          </a:prstGeom>
        </p:spPr>
      </p:pic>
      <p:pic>
        <p:nvPicPr>
          <p:cNvPr id="5" name="Elemento grafico 4">
            <a:extLst>
              <a:ext uri="{FF2B5EF4-FFF2-40B4-BE49-F238E27FC236}">
                <a16:creationId xmlns:a16="http://schemas.microsoft.com/office/drawing/2014/main" id="{F4C85B19-8B52-B5C7-3542-B57D946C597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74269"/>
          <a:stretch/>
        </p:blipFill>
        <p:spPr>
          <a:xfrm>
            <a:off x="2316785" y="6090701"/>
            <a:ext cx="987525" cy="381154"/>
          </a:xfrm>
          <a:prstGeom prst="rect">
            <a:avLst/>
          </a:prstGeom>
        </p:spPr>
      </p:pic>
      <p:pic>
        <p:nvPicPr>
          <p:cNvPr id="6" name="Elemento grafico 5">
            <a:extLst>
              <a:ext uri="{FF2B5EF4-FFF2-40B4-BE49-F238E27FC236}">
                <a16:creationId xmlns:a16="http://schemas.microsoft.com/office/drawing/2014/main" id="{7A03CB74-F34A-8F81-878E-D5DB86C5A77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713"/>
          <a:stretch/>
        </p:blipFill>
        <p:spPr>
          <a:xfrm>
            <a:off x="3513268" y="5922192"/>
            <a:ext cx="826614" cy="834300"/>
          </a:xfrm>
          <a:prstGeom prst="rect">
            <a:avLst/>
          </a:prstGeom>
        </p:spPr>
      </p:pic>
    </p:spTree>
    <p:extLst>
      <p:ext uri="{BB962C8B-B14F-4D97-AF65-F5344CB8AC3E}">
        <p14:creationId xmlns:p14="http://schemas.microsoft.com/office/powerpoint/2010/main" val="633251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AECC4F-E6D3-296E-D440-9D42E778EE09}"/>
              </a:ext>
            </a:extLst>
          </p:cNvPr>
          <p:cNvSpPr>
            <a:spLocks noGrp="1"/>
          </p:cNvSpPr>
          <p:nvPr>
            <p:ph type="title"/>
          </p:nvPr>
        </p:nvSpPr>
        <p:spPr>
          <a:xfrm>
            <a:off x="1061483" y="2364046"/>
            <a:ext cx="10515600" cy="1325563"/>
          </a:xfrm>
        </p:spPr>
        <p:txBody>
          <a:bodyPr/>
          <a:lstStyle/>
          <a:p>
            <a:r>
              <a:rPr lang="it-IT" dirty="0" err="1"/>
              <a:t>Spare</a:t>
            </a:r>
            <a:r>
              <a:rPr lang="it-IT" dirty="0"/>
              <a:t> slide</a:t>
            </a:r>
          </a:p>
        </p:txBody>
      </p:sp>
    </p:spTree>
    <p:extLst>
      <p:ext uri="{BB962C8B-B14F-4D97-AF65-F5344CB8AC3E}">
        <p14:creationId xmlns:p14="http://schemas.microsoft.com/office/powerpoint/2010/main" val="1115055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45C98F-8D80-7161-411F-32B6B029A427}"/>
              </a:ext>
            </a:extLst>
          </p:cNvPr>
          <p:cNvSpPr>
            <a:spLocks noGrp="1"/>
          </p:cNvSpPr>
          <p:nvPr>
            <p:ph type="title"/>
          </p:nvPr>
        </p:nvSpPr>
        <p:spPr>
          <a:xfrm>
            <a:off x="730623" y="317412"/>
            <a:ext cx="10515600" cy="693386"/>
          </a:xfrm>
        </p:spPr>
        <p:txBody>
          <a:bodyPr>
            <a:normAutofit fontScale="90000"/>
          </a:bodyPr>
          <a:lstStyle/>
          <a:p>
            <a:r>
              <a:rPr lang="en-GB" sz="4400" dirty="0">
                <a:solidFill>
                  <a:srgbClr val="06065E"/>
                </a:solidFill>
                <a:effectLst>
                  <a:outerShdw blurRad="38100" dist="38100" dir="2700000" algn="tl">
                    <a:srgbClr val="000000">
                      <a:alpha val="43137"/>
                    </a:srgbClr>
                  </a:outerShdw>
                </a:effectLst>
              </a:rPr>
              <a:t>New detector requirements</a:t>
            </a:r>
            <a:endParaRPr lang="it-IT" dirty="0">
              <a:solidFill>
                <a:srgbClr val="06065E"/>
              </a:solidFill>
            </a:endParaRPr>
          </a:p>
        </p:txBody>
      </p:sp>
      <p:sp>
        <p:nvSpPr>
          <p:cNvPr id="4" name="Segnaposto numero diapositiva 3">
            <a:extLst>
              <a:ext uri="{FF2B5EF4-FFF2-40B4-BE49-F238E27FC236}">
                <a16:creationId xmlns:a16="http://schemas.microsoft.com/office/drawing/2014/main" id="{D55750B0-E2C9-08BE-B96F-9E020BF14868}"/>
              </a:ext>
            </a:extLst>
          </p:cNvPr>
          <p:cNvSpPr>
            <a:spLocks noGrp="1"/>
          </p:cNvSpPr>
          <p:nvPr>
            <p:ph type="sldNum" sz="quarter" idx="12"/>
          </p:nvPr>
        </p:nvSpPr>
        <p:spPr/>
        <p:txBody>
          <a:bodyPr/>
          <a:lstStyle/>
          <a:p>
            <a:fld id="{D996A432-8E0A-4F1C-ACA5-87B73299565B}" type="slidenum">
              <a:rPr lang="en-GB" smtClean="0"/>
              <a:pPr/>
              <a:t>44</a:t>
            </a:fld>
            <a:endParaRPr lang="en-GB" dirty="0"/>
          </a:p>
        </p:txBody>
      </p:sp>
      <p:sp>
        <p:nvSpPr>
          <p:cNvPr id="6" name="Content Placeholder 5">
            <a:extLst>
              <a:ext uri="{FF2B5EF4-FFF2-40B4-BE49-F238E27FC236}">
                <a16:creationId xmlns:a16="http://schemas.microsoft.com/office/drawing/2014/main" id="{EDC0DA1C-44DD-F3A1-FDBA-C30EBF392054}"/>
              </a:ext>
            </a:extLst>
          </p:cNvPr>
          <p:cNvSpPr txBox="1">
            <a:spLocks/>
          </p:cNvSpPr>
          <p:nvPr/>
        </p:nvSpPr>
        <p:spPr>
          <a:xfrm>
            <a:off x="282864" y="981885"/>
            <a:ext cx="5346522" cy="3981603"/>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b="1" dirty="0">
              <a:solidFill>
                <a:srgbClr val="FFFF00"/>
              </a:solidFill>
              <a:effectLst>
                <a:outerShdw blurRad="38100" dist="38100" dir="2700000" algn="tl">
                  <a:srgbClr val="000000">
                    <a:alpha val="43137"/>
                  </a:srgbClr>
                </a:outerShdw>
              </a:effectLst>
            </a:endParaRPr>
          </a:p>
          <a:p>
            <a:r>
              <a:rPr lang="en-GB" sz="2400" b="1" dirty="0">
                <a:effectLst>
                  <a:outerShdw blurRad="38100" dist="38100" dir="2700000" algn="tl">
                    <a:srgbClr val="000000">
                      <a:alpha val="43137"/>
                    </a:srgbClr>
                  </a:outerShdw>
                </a:effectLst>
              </a:rPr>
              <a:t>HIGH SENSITIVITY</a:t>
            </a:r>
          </a:p>
          <a:p>
            <a:pPr marL="457200" lvl="1" indent="0">
              <a:buFont typeface="Arial" panose="020B0604020202020204" pitchFamily="34" charset="0"/>
              <a:buNone/>
            </a:pPr>
            <a:r>
              <a:rPr lang="en-GB" b="1" dirty="0">
                <a:effectLst>
                  <a:outerShdw blurRad="38100" dist="38100" dir="2700000" algn="tl">
                    <a:srgbClr val="000000">
                      <a:alpha val="43137"/>
                    </a:srgbClr>
                  </a:outerShdw>
                </a:effectLst>
                <a:sym typeface="Wingdings" panose="05000000000000000000" pitchFamily="2" charset="2"/>
              </a:rPr>
              <a:t> </a:t>
            </a:r>
            <a:r>
              <a:rPr lang="en-GB" b="1" dirty="0">
                <a:effectLst>
                  <a:outerShdw blurRad="38100" dist="38100" dir="2700000" algn="tl">
                    <a:srgbClr val="000000">
                      <a:alpha val="43137"/>
                    </a:srgbClr>
                  </a:outerShdw>
                </a:effectLst>
              </a:rPr>
              <a:t>GOOD SIGNAL TO NOISE RATIO</a:t>
            </a:r>
          </a:p>
          <a:p>
            <a:pPr marL="457200" lvl="1" indent="0">
              <a:buFont typeface="Arial" panose="020B0604020202020204" pitchFamily="34" charset="0"/>
              <a:buNone/>
            </a:pPr>
            <a:r>
              <a:rPr lang="en-GB" b="1" dirty="0">
                <a:effectLst>
                  <a:outerShdw blurRad="38100" dist="38100" dir="2700000" algn="tl">
                    <a:srgbClr val="000000">
                      <a:alpha val="43137"/>
                    </a:srgbClr>
                  </a:outerShdw>
                </a:effectLst>
                <a:sym typeface="Wingdings" panose="05000000000000000000" pitchFamily="2" charset="2"/>
              </a:rPr>
              <a:t> </a:t>
            </a:r>
            <a:r>
              <a:rPr lang="en-GB" b="1" dirty="0">
                <a:effectLst>
                  <a:outerShdw blurRad="38100" dist="38100" dir="2700000" algn="tl">
                    <a:srgbClr val="000000">
                      <a:alpha val="43137"/>
                    </a:srgbClr>
                  </a:outerShdw>
                </a:effectLst>
              </a:rPr>
              <a:t>FAST SIGNAL CREATION</a:t>
            </a:r>
          </a:p>
          <a:p>
            <a:r>
              <a:rPr lang="en-GB" sz="2400" b="1" dirty="0">
                <a:effectLst>
                  <a:outerShdw blurRad="38100" dist="38100" dir="2700000" algn="tl">
                    <a:srgbClr val="000000">
                      <a:alpha val="43137"/>
                    </a:srgbClr>
                  </a:outerShdw>
                </a:effectLst>
              </a:rPr>
              <a:t>FINE GRANULARITY</a:t>
            </a:r>
          </a:p>
          <a:p>
            <a:r>
              <a:rPr lang="en-GB" sz="2400" b="1" dirty="0">
                <a:effectLst>
                  <a:outerShdw blurRad="38100" dist="38100" dir="2700000" algn="tl">
                    <a:srgbClr val="000000">
                      <a:alpha val="43137"/>
                    </a:srgbClr>
                  </a:outerShdw>
                </a:effectLst>
              </a:rPr>
              <a:t>TRANSPARENT TO THE BEAM </a:t>
            </a:r>
          </a:p>
          <a:p>
            <a:r>
              <a:rPr lang="en-GB" sz="2400" b="1" dirty="0">
                <a:effectLst>
                  <a:outerShdw blurRad="38100" dist="38100" dir="2700000" algn="tl">
                    <a:srgbClr val="000000">
                      <a:alpha val="43137"/>
                    </a:srgbClr>
                  </a:outerShdw>
                </a:effectLst>
              </a:rPr>
              <a:t>RESISTANT TO RADIATION</a:t>
            </a:r>
          </a:p>
          <a:p>
            <a:r>
              <a:rPr lang="en-GB" sz="2400" b="1" dirty="0">
                <a:effectLst>
                  <a:outerShdw blurRad="38100" dist="38100" dir="2700000" algn="tl">
                    <a:srgbClr val="000000">
                      <a:alpha val="43137"/>
                    </a:srgbClr>
                  </a:outerShdw>
                </a:effectLst>
              </a:rPr>
              <a:t>LARGE AREA ( &gt; 20x20 cm</a:t>
            </a:r>
            <a:r>
              <a:rPr lang="en-GB" sz="2400" b="1" baseline="30000" dirty="0">
                <a:effectLst>
                  <a:outerShdw blurRad="38100" dist="38100" dir="2700000" algn="tl">
                    <a:srgbClr val="000000">
                      <a:alpha val="43137"/>
                    </a:srgbClr>
                  </a:outerShdw>
                </a:effectLst>
              </a:rPr>
              <a:t>2</a:t>
            </a:r>
            <a:r>
              <a:rPr lang="en-GB" sz="2400" b="1" dirty="0">
                <a:effectLst>
                  <a:outerShdw blurRad="38100" dist="38100" dir="2700000" algn="tl">
                    <a:srgbClr val="000000">
                      <a:alpha val="43137"/>
                    </a:srgbClr>
                  </a:outerShdw>
                </a:effectLst>
              </a:rPr>
              <a:t>)</a:t>
            </a:r>
          </a:p>
          <a:p>
            <a:r>
              <a:rPr lang="en-GB" sz="2400" b="1" dirty="0">
                <a:effectLst>
                  <a:outerShdw blurRad="38100" dist="38100" dir="2700000" algn="tl">
                    <a:srgbClr val="000000">
                      <a:alpha val="43137"/>
                    </a:srgbClr>
                  </a:outerShdw>
                </a:effectLst>
              </a:rPr>
              <a:t>DEAD TIME FREE</a:t>
            </a:r>
          </a:p>
        </p:txBody>
      </p:sp>
      <mc:AlternateContent xmlns:mc="http://schemas.openxmlformats.org/markup-compatibility/2006" xmlns:a14="http://schemas.microsoft.com/office/drawing/2010/main">
        <mc:Choice Requires="a14">
          <p:sp>
            <p:nvSpPr>
              <p:cNvPr id="7" name="TextBox 19">
                <a:extLst>
                  <a:ext uri="{FF2B5EF4-FFF2-40B4-BE49-F238E27FC236}">
                    <a16:creationId xmlns:a16="http://schemas.microsoft.com/office/drawing/2014/main" id="{09EE8EAD-971C-63A1-260A-D44512F6303A}"/>
                  </a:ext>
                </a:extLst>
              </p:cNvPr>
              <p:cNvSpPr txBox="1"/>
              <p:nvPr/>
            </p:nvSpPr>
            <p:spPr>
              <a:xfrm>
                <a:off x="6238549" y="1399822"/>
                <a:ext cx="5535530" cy="1532343"/>
              </a:xfrm>
              <a:prstGeom prst="rect">
                <a:avLst/>
              </a:prstGeom>
              <a:solidFill>
                <a:schemeClr val="bg1"/>
              </a:solidFill>
            </p:spPr>
            <p:txBody>
              <a:bodyPr wrap="square" rtlCol="0">
                <a:spAutoFit/>
              </a:bodyPr>
              <a:lstStyle/>
              <a:p>
                <a:r>
                  <a:rPr lang="it-IT" b="1" dirty="0">
                    <a:solidFill>
                      <a:srgbClr val="002060"/>
                    </a:solidFill>
                    <a:latin typeface="Trebuchet MS" panose="020B0603020202020204" pitchFamily="34" charset="0"/>
                    <a:cs typeface="Arial" panose="020B0604020202020204" pitchFamily="34" charset="0"/>
                  </a:rPr>
                  <a:t>Increase the charge generated for each proton</a:t>
                </a:r>
                <a:endParaRPr lang="it-IT" i="1" dirty="0">
                  <a:solidFill>
                    <a:prstClr val="black"/>
                  </a:solidFill>
                  <a:latin typeface="Cambria Math" panose="02040503050406030204" pitchFamily="18" charset="0"/>
                  <a:cs typeface="Arial" panose="020B0604020202020204" pitchFamily="34" charset="0"/>
                </a:endParaRPr>
              </a:p>
              <a:p>
                <a:pPr lvl="0"/>
                <a14:m>
                  <m:oMath xmlns:m="http://schemas.openxmlformats.org/officeDocument/2006/math">
                    <m:r>
                      <a:rPr lang="it-IT" sz="4000" i="1">
                        <a:solidFill>
                          <a:prstClr val="black"/>
                        </a:solidFill>
                        <a:latin typeface="Cambria Math" panose="02040503050406030204" pitchFamily="18" charset="0"/>
                        <a:cs typeface="Arial" panose="020B0604020202020204" pitchFamily="34" charset="0"/>
                      </a:rPr>
                      <m:t>𝑄</m:t>
                    </m:r>
                    <m:r>
                      <a:rPr lang="it-IT" sz="4000" i="1">
                        <a:solidFill>
                          <a:prstClr val="black"/>
                        </a:solidFill>
                        <a:latin typeface="Cambria Math" panose="02040503050406030204" pitchFamily="18" charset="0"/>
                        <a:cs typeface="Arial" panose="020B0604020202020204" pitchFamily="34" charset="0"/>
                      </a:rPr>
                      <m:t>=</m:t>
                    </m:r>
                    <m:f>
                      <m:fPr>
                        <m:ctrlPr>
                          <a:rPr lang="it-IT" sz="4000" i="1">
                            <a:solidFill>
                              <a:prstClr val="black"/>
                            </a:solidFill>
                            <a:latin typeface="Cambria Math" panose="02040503050406030204" pitchFamily="18" charset="0"/>
                            <a:cs typeface="Arial" panose="020B0604020202020204" pitchFamily="34" charset="0"/>
                          </a:rPr>
                        </m:ctrlPr>
                      </m:fPr>
                      <m:num>
                        <m:r>
                          <a:rPr lang="it-IT" sz="4000" i="1">
                            <a:solidFill>
                              <a:prstClr val="black"/>
                            </a:solidFill>
                            <a:latin typeface="Cambria Math" panose="02040503050406030204" pitchFamily="18" charset="0"/>
                            <a:cs typeface="Arial" panose="020B0604020202020204" pitchFamily="34" charset="0"/>
                          </a:rPr>
                          <m:t>𝑆</m:t>
                        </m:r>
                        <m:r>
                          <a:rPr lang="it-IT"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it-IT"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𝑑</m:t>
                        </m:r>
                        <m:r>
                          <a:rPr lang="it-IT"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it-IT"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𝑒</m:t>
                        </m:r>
                      </m:num>
                      <m:den>
                        <m:r>
                          <a:rPr lang="it-IT" sz="4000" i="1">
                            <a:solidFill>
                              <a:prstClr val="black"/>
                            </a:solidFill>
                            <a:latin typeface="Cambria Math" panose="02040503050406030204" pitchFamily="18" charset="0"/>
                            <a:cs typeface="Arial" panose="020B0604020202020204" pitchFamily="34" charset="0"/>
                          </a:rPr>
                          <m:t>𝑊</m:t>
                        </m:r>
                      </m:den>
                    </m:f>
                  </m:oMath>
                </a14:m>
                <a:r>
                  <a:rPr lang="it-IT" sz="3600" dirty="0">
                    <a:solidFill>
                      <a:prstClr val="black"/>
                    </a:solidFill>
                    <a:latin typeface="Trebuchet MS" panose="020B0603020202020204" pitchFamily="34" charset="0"/>
                    <a:cs typeface="Arial" panose="020B0604020202020204" pitchFamily="34" charset="0"/>
                  </a:rPr>
                  <a:t> </a:t>
                </a:r>
              </a:p>
              <a:p>
                <a:endParaRPr lang="it-IT" dirty="0">
                  <a:solidFill>
                    <a:srgbClr val="002060"/>
                  </a:solidFill>
                  <a:latin typeface="Trebuchet MS" panose="020B0603020202020204" pitchFamily="34" charset="0"/>
                  <a:cs typeface="Arial" panose="020B0604020202020204" pitchFamily="34" charset="0"/>
                </a:endParaRPr>
              </a:p>
            </p:txBody>
          </p:sp>
        </mc:Choice>
        <mc:Fallback xmlns="">
          <p:sp>
            <p:nvSpPr>
              <p:cNvPr id="7" name="TextBox 19">
                <a:extLst>
                  <a:ext uri="{FF2B5EF4-FFF2-40B4-BE49-F238E27FC236}">
                    <a16:creationId xmlns:a16="http://schemas.microsoft.com/office/drawing/2014/main" id="{09EE8EAD-971C-63A1-260A-D44512F6303A}"/>
                  </a:ext>
                </a:extLst>
              </p:cNvPr>
              <p:cNvSpPr txBox="1">
                <a:spLocks noRot="1" noChangeAspect="1" noMove="1" noResize="1" noEditPoints="1" noAdjustHandles="1" noChangeArrowheads="1" noChangeShapeType="1" noTextEdit="1"/>
              </p:cNvSpPr>
              <p:nvPr/>
            </p:nvSpPr>
            <p:spPr>
              <a:xfrm>
                <a:off x="6238549" y="1399822"/>
                <a:ext cx="5535530" cy="1532343"/>
              </a:xfrm>
              <a:prstGeom prst="rect">
                <a:avLst/>
              </a:prstGeom>
              <a:blipFill>
                <a:blip r:embed="rId2"/>
                <a:stretch>
                  <a:fillRect l="-881" t="-2789"/>
                </a:stretch>
              </a:blipFill>
            </p:spPr>
            <p:txBody>
              <a:bodyPr/>
              <a:lstStyle/>
              <a:p>
                <a:r>
                  <a:rPr lang="it-IT">
                    <a:noFill/>
                  </a:rPr>
                  <a:t> </a:t>
                </a:r>
              </a:p>
            </p:txBody>
          </p:sp>
        </mc:Fallback>
      </mc:AlternateContent>
      <p:sp>
        <p:nvSpPr>
          <p:cNvPr id="8" name="TextBox 20">
            <a:extLst>
              <a:ext uri="{FF2B5EF4-FFF2-40B4-BE49-F238E27FC236}">
                <a16:creationId xmlns:a16="http://schemas.microsoft.com/office/drawing/2014/main" id="{FB3B2CB5-7BCC-FD93-CC75-B0B51F018317}"/>
              </a:ext>
            </a:extLst>
          </p:cNvPr>
          <p:cNvSpPr txBox="1"/>
          <p:nvPr/>
        </p:nvSpPr>
        <p:spPr>
          <a:xfrm>
            <a:off x="9064622" y="1768770"/>
            <a:ext cx="2289178" cy="923330"/>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it-IT" i="1" dirty="0">
                <a:solidFill>
                  <a:srgbClr val="002060"/>
                </a:solidFill>
                <a:latin typeface="Trebuchet MS" panose="020B0603020202020204" pitchFamily="34" charset="0"/>
                <a:cs typeface="Arial" panose="020B0604020202020204" pitchFamily="34" charset="0"/>
              </a:rPr>
              <a:t>W</a:t>
            </a:r>
            <a:r>
              <a:rPr lang="it-IT" dirty="0">
                <a:solidFill>
                  <a:srgbClr val="002060"/>
                </a:solidFill>
                <a:latin typeface="Trebuchet MS" panose="020B0603020202020204" pitchFamily="34" charset="0"/>
                <a:cs typeface="Arial" panose="020B0604020202020204" pitchFamily="34" charset="0"/>
              </a:rPr>
              <a:t> small</a:t>
            </a:r>
          </a:p>
          <a:p>
            <a:pPr marL="342900" indent="-342900">
              <a:buFont typeface="Arial" panose="020B0604020202020204" pitchFamily="34" charset="0"/>
              <a:buChar char="•"/>
            </a:pPr>
            <a:r>
              <a:rPr lang="it-IT" dirty="0">
                <a:solidFill>
                  <a:srgbClr val="002060"/>
                </a:solidFill>
                <a:latin typeface="Trebuchet MS" panose="020B0603020202020204" pitchFamily="34" charset="0"/>
                <a:cs typeface="Arial" panose="020B0604020202020204" pitchFamily="34" charset="0"/>
              </a:rPr>
              <a:t>Hgher density</a:t>
            </a:r>
          </a:p>
          <a:p>
            <a:pPr marL="342900" indent="-342900">
              <a:buFont typeface="Arial" panose="020B0604020202020204" pitchFamily="34" charset="0"/>
              <a:buChar char="•"/>
            </a:pPr>
            <a:r>
              <a:rPr lang="it-IT" dirty="0">
                <a:solidFill>
                  <a:srgbClr val="002060"/>
                </a:solidFill>
                <a:latin typeface="Arial" panose="020B0604020202020204" pitchFamily="34" charset="0"/>
                <a:cs typeface="Arial" panose="020B0604020202020204" pitchFamily="34" charset="0"/>
              </a:rPr>
              <a:t>→ </a:t>
            </a:r>
            <a:r>
              <a:rPr lang="it-IT" i="1" dirty="0">
                <a:solidFill>
                  <a:srgbClr val="002060"/>
                </a:solidFill>
                <a:latin typeface="Arial" panose="020B0604020202020204" pitchFamily="34" charset="0"/>
                <a:cs typeface="Arial" panose="020B0604020202020204" pitchFamily="34" charset="0"/>
              </a:rPr>
              <a:t>S</a:t>
            </a:r>
            <a:r>
              <a:rPr lang="it-IT" dirty="0">
                <a:solidFill>
                  <a:srgbClr val="002060"/>
                </a:solidFill>
                <a:latin typeface="Arial" panose="020B0604020202020204" pitchFamily="34" charset="0"/>
                <a:cs typeface="Arial" panose="020B0604020202020204" pitchFamily="34" charset="0"/>
              </a:rPr>
              <a:t> larger</a:t>
            </a:r>
            <a:endParaRPr lang="it-IT" dirty="0">
              <a:solidFill>
                <a:srgbClr val="002060"/>
              </a:solidFill>
              <a:latin typeface="Trebuchet MS" panose="020B0603020202020204" pitchFamily="34" charset="0"/>
              <a:cs typeface="Arial" panose="020B0604020202020204" pitchFamily="34" charset="0"/>
            </a:endParaRPr>
          </a:p>
        </p:txBody>
      </p:sp>
      <p:sp>
        <p:nvSpPr>
          <p:cNvPr id="9" name="Right Arrow 21">
            <a:extLst>
              <a:ext uri="{FF2B5EF4-FFF2-40B4-BE49-F238E27FC236}">
                <a16:creationId xmlns:a16="http://schemas.microsoft.com/office/drawing/2014/main" id="{E7628D45-2EBE-2834-BD7E-45FF310B8F75}"/>
              </a:ext>
            </a:extLst>
          </p:cNvPr>
          <p:cNvSpPr/>
          <p:nvPr/>
        </p:nvSpPr>
        <p:spPr>
          <a:xfrm>
            <a:off x="8496582" y="1849435"/>
            <a:ext cx="457200" cy="762000"/>
          </a:xfrm>
          <a:prstGeom prst="rightArrow">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0" name="TextBox 22">
                <a:extLst>
                  <a:ext uri="{FF2B5EF4-FFF2-40B4-BE49-F238E27FC236}">
                    <a16:creationId xmlns:a16="http://schemas.microsoft.com/office/drawing/2014/main" id="{37B6B5D9-CAED-1FDE-EA04-369BCE7E256C}"/>
                  </a:ext>
                </a:extLst>
              </p:cNvPr>
              <p:cNvSpPr txBox="1"/>
              <p:nvPr/>
            </p:nvSpPr>
            <p:spPr>
              <a:xfrm>
                <a:off x="6370523" y="3043795"/>
                <a:ext cx="5166518" cy="1325491"/>
              </a:xfrm>
              <a:prstGeom prst="rect">
                <a:avLst/>
              </a:prstGeom>
              <a:solidFill>
                <a:schemeClr val="bg1"/>
              </a:solidFill>
            </p:spPr>
            <p:txBody>
              <a:bodyPr wrap="square" rtlCol="0">
                <a:spAutoFit/>
              </a:bodyPr>
              <a:lstStyle/>
              <a:p>
                <a:r>
                  <a:rPr lang="it-IT" b="1" dirty="0">
                    <a:solidFill>
                      <a:srgbClr val="002060"/>
                    </a:solidFill>
                    <a:latin typeface="Trebuchet MS" panose="020B0603020202020204" pitchFamily="34" charset="0"/>
                    <a:cs typeface="Arial" panose="020B0604020202020204" pitchFamily="34" charset="0"/>
                  </a:rPr>
                  <a:t>Short </a:t>
                </a:r>
                <a:r>
                  <a:rPr lang="it-IT" b="1" dirty="0" err="1">
                    <a:solidFill>
                      <a:srgbClr val="002060"/>
                    </a:solidFill>
                    <a:latin typeface="Trebuchet MS" panose="020B0603020202020204" pitchFamily="34" charset="0"/>
                    <a:cs typeface="Arial" panose="020B0604020202020204" pitchFamily="34" charset="0"/>
                  </a:rPr>
                  <a:t>collection</a:t>
                </a:r>
                <a:r>
                  <a:rPr lang="it-IT" b="1" dirty="0">
                    <a:solidFill>
                      <a:srgbClr val="002060"/>
                    </a:solidFill>
                    <a:latin typeface="Trebuchet MS" panose="020B0603020202020204" pitchFamily="34" charset="0"/>
                    <a:cs typeface="Arial" panose="020B0604020202020204" pitchFamily="34" charset="0"/>
                  </a:rPr>
                  <a:t> time</a:t>
                </a:r>
                <a:endParaRPr lang="it-IT" i="1" dirty="0">
                  <a:solidFill>
                    <a:prstClr val="black"/>
                  </a:solidFill>
                  <a:latin typeface="Cambria Math" panose="02040503050406030204" pitchFamily="18" charset="0"/>
                  <a:cs typeface="Arial" panose="020B0604020202020204" pitchFamily="34" charset="0"/>
                </a:endParaRPr>
              </a:p>
              <a:p>
                <a14:m>
                  <m:oMath xmlns:m="http://schemas.openxmlformats.org/officeDocument/2006/math">
                    <m:r>
                      <a:rPr lang="it-IT" sz="4000" b="0" i="1" smtClean="0">
                        <a:solidFill>
                          <a:prstClr val="black"/>
                        </a:solidFill>
                        <a:latin typeface="Cambria Math" panose="02040503050406030204" pitchFamily="18" charset="0"/>
                        <a:cs typeface="Arial" panose="020B0604020202020204" pitchFamily="34" charset="0"/>
                      </a:rPr>
                      <m:t>𝑡</m:t>
                    </m:r>
                    <m:r>
                      <a:rPr lang="it-IT"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it-IT" sz="4000" i="1">
                            <a:solidFill>
                              <a:prstClr val="black"/>
                            </a:solidFill>
                            <a:latin typeface="Cambria Math" panose="02040503050406030204" pitchFamily="18" charset="0"/>
                            <a:cs typeface="Arial" panose="020B0604020202020204" pitchFamily="34" charset="0"/>
                          </a:rPr>
                        </m:ctrlPr>
                      </m:fPr>
                      <m:num>
                        <m:r>
                          <a:rPr lang="it-IT"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𝑑</m:t>
                        </m:r>
                      </m:num>
                      <m:den>
                        <m:r>
                          <a:rPr lang="it-IT"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𝜇</m:t>
                        </m:r>
                        <m:r>
                          <a:rPr lang="it-IT"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it-IT"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𝐸</m:t>
                        </m:r>
                      </m:den>
                    </m:f>
                  </m:oMath>
                </a14:m>
                <a:r>
                  <a:rPr lang="it-IT" sz="4000" b="1" dirty="0">
                    <a:solidFill>
                      <a:srgbClr val="002060"/>
                    </a:solidFill>
                    <a:latin typeface="Trebuchet MS" panose="020B0603020202020204" pitchFamily="34" charset="0"/>
                    <a:cs typeface="Arial" panose="020B0604020202020204" pitchFamily="34" charset="0"/>
                  </a:rPr>
                  <a:t> </a:t>
                </a:r>
              </a:p>
            </p:txBody>
          </p:sp>
        </mc:Choice>
        <mc:Fallback xmlns="">
          <p:sp>
            <p:nvSpPr>
              <p:cNvPr id="10" name="TextBox 22">
                <a:extLst>
                  <a:ext uri="{FF2B5EF4-FFF2-40B4-BE49-F238E27FC236}">
                    <a16:creationId xmlns:a16="http://schemas.microsoft.com/office/drawing/2014/main" id="{37B6B5D9-CAED-1FDE-EA04-369BCE7E256C}"/>
                  </a:ext>
                </a:extLst>
              </p:cNvPr>
              <p:cNvSpPr txBox="1">
                <a:spLocks noRot="1" noChangeAspect="1" noMove="1" noResize="1" noEditPoints="1" noAdjustHandles="1" noChangeArrowheads="1" noChangeShapeType="1" noTextEdit="1"/>
              </p:cNvSpPr>
              <p:nvPr/>
            </p:nvSpPr>
            <p:spPr>
              <a:xfrm>
                <a:off x="6370523" y="3043795"/>
                <a:ext cx="5166518" cy="1325491"/>
              </a:xfrm>
              <a:prstGeom prst="rect">
                <a:avLst/>
              </a:prstGeom>
              <a:blipFill>
                <a:blip r:embed="rId3"/>
                <a:stretch>
                  <a:fillRect l="-943" t="-2752"/>
                </a:stretch>
              </a:blipFill>
            </p:spPr>
            <p:txBody>
              <a:bodyPr/>
              <a:lstStyle/>
              <a:p>
                <a:r>
                  <a:rPr lang="it-IT">
                    <a:noFill/>
                  </a:rPr>
                  <a:t> </a:t>
                </a:r>
              </a:p>
            </p:txBody>
          </p:sp>
        </mc:Fallback>
      </mc:AlternateContent>
      <p:sp>
        <p:nvSpPr>
          <p:cNvPr id="11" name="TextBox 23">
            <a:extLst>
              <a:ext uri="{FF2B5EF4-FFF2-40B4-BE49-F238E27FC236}">
                <a16:creationId xmlns:a16="http://schemas.microsoft.com/office/drawing/2014/main" id="{A8AF0CAF-6444-7098-8D94-9717B8BB3430}"/>
              </a:ext>
            </a:extLst>
          </p:cNvPr>
          <p:cNvSpPr txBox="1"/>
          <p:nvPr/>
        </p:nvSpPr>
        <p:spPr>
          <a:xfrm>
            <a:off x="8899817" y="3496558"/>
            <a:ext cx="2618788" cy="646331"/>
          </a:xfrm>
          <a:prstGeom prst="rect">
            <a:avLst/>
          </a:prstGeom>
          <a:solidFill>
            <a:schemeClr val="accent5">
              <a:lumMod val="20000"/>
              <a:lumOff val="80000"/>
            </a:schemeClr>
          </a:solidFill>
        </p:spPr>
        <p:txBody>
          <a:bodyPr wrap="square" rtlCol="0">
            <a:spAutoFit/>
          </a:bodyPr>
          <a:lstStyle/>
          <a:p>
            <a:pPr marL="342900" indent="-342900">
              <a:buFont typeface="Arial" panose="020B0604020202020204" pitchFamily="34" charset="0"/>
              <a:buChar char="•"/>
            </a:pPr>
            <a:r>
              <a:rPr lang="it-IT" dirty="0">
                <a:solidFill>
                  <a:srgbClr val="002060"/>
                </a:solidFill>
                <a:latin typeface="Trebuchet MS" panose="020B0603020202020204" pitchFamily="34" charset="0"/>
                <a:cs typeface="Arial" panose="020B0604020202020204" pitchFamily="34" charset="0"/>
              </a:rPr>
              <a:t>Reduced thickness</a:t>
            </a:r>
            <a:endParaRPr lang="it-IT" i="1" dirty="0">
              <a:solidFill>
                <a:srgbClr val="002060"/>
              </a:solidFill>
              <a:latin typeface="Trebuchet MS" panose="020B0603020202020204" pitchFamily="34" charset="0"/>
              <a:cs typeface="Arial" panose="020B0604020202020204" pitchFamily="34" charset="0"/>
            </a:endParaRPr>
          </a:p>
          <a:p>
            <a:pPr marL="342900" indent="-342900">
              <a:buFont typeface="Arial" panose="020B0604020202020204" pitchFamily="34" charset="0"/>
              <a:buChar char="•"/>
            </a:pPr>
            <a:r>
              <a:rPr lang="it-IT" dirty="0">
                <a:solidFill>
                  <a:srgbClr val="002060"/>
                </a:solidFill>
                <a:latin typeface="Trebuchet MS" panose="020B0603020202020204" pitchFamily="34" charset="0"/>
                <a:cs typeface="Arial" panose="020B0604020202020204" pitchFamily="34" charset="0"/>
              </a:rPr>
              <a:t>High Electric field </a:t>
            </a:r>
            <a:r>
              <a:rPr lang="it-IT" i="1" dirty="0">
                <a:solidFill>
                  <a:srgbClr val="002060"/>
                </a:solidFill>
                <a:latin typeface="Trebuchet MS" panose="020B0603020202020204" pitchFamily="34" charset="0"/>
                <a:cs typeface="Arial" panose="020B0604020202020204" pitchFamily="34" charset="0"/>
              </a:rPr>
              <a:t>E</a:t>
            </a:r>
          </a:p>
        </p:txBody>
      </p:sp>
      <p:sp>
        <p:nvSpPr>
          <p:cNvPr id="12" name="Right Arrow 24">
            <a:extLst>
              <a:ext uri="{FF2B5EF4-FFF2-40B4-BE49-F238E27FC236}">
                <a16:creationId xmlns:a16="http://schemas.microsoft.com/office/drawing/2014/main" id="{6AA67029-95EF-27AD-39D8-67E77055936F}"/>
              </a:ext>
            </a:extLst>
          </p:cNvPr>
          <p:cNvSpPr/>
          <p:nvPr/>
        </p:nvSpPr>
        <p:spPr>
          <a:xfrm>
            <a:off x="8312092" y="3462019"/>
            <a:ext cx="384773" cy="762000"/>
          </a:xfrm>
          <a:prstGeom prst="rightArrow">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3" name="Rectangle 27">
                <a:extLst>
                  <a:ext uri="{FF2B5EF4-FFF2-40B4-BE49-F238E27FC236}">
                    <a16:creationId xmlns:a16="http://schemas.microsoft.com/office/drawing/2014/main" id="{A57F24C1-F001-BB50-6203-676F1164B248}"/>
                  </a:ext>
                </a:extLst>
              </p:cNvPr>
              <p:cNvSpPr/>
              <p:nvPr/>
            </p:nvSpPr>
            <p:spPr>
              <a:xfrm>
                <a:off x="4734115" y="4690016"/>
                <a:ext cx="6906718" cy="1218410"/>
              </a:xfrm>
              <a:prstGeom prst="rect">
                <a:avLst/>
              </a:prstGeom>
            </p:spPr>
            <p:txBody>
              <a:bodyPr wrap="square">
                <a:spAutoFit/>
              </a:bodyPr>
              <a:lstStyle/>
              <a:p>
                <a:pPr marL="342900" indent="-342900">
                  <a:spcBef>
                    <a:spcPts val="600"/>
                  </a:spcBef>
                  <a:buFont typeface="Arial" panose="020B0604020202020204" pitchFamily="34" charset="0"/>
                  <a:buChar char="•"/>
                </a:pPr>
                <a14:m>
                  <m:oMath xmlns:m="http://schemas.openxmlformats.org/officeDocument/2006/math">
                    <m:r>
                      <a:rPr lang="it-IT" sz="2800" b="1" i="1" smtClean="0">
                        <a:solidFill>
                          <a:schemeClr val="tx1"/>
                        </a:solidFill>
                        <a:latin typeface="Cambria Math" panose="02040503050406030204" pitchFamily="18" charset="0"/>
                        <a:cs typeface="Arial" panose="020B0604020202020204" pitchFamily="34" charset="0"/>
                      </a:rPr>
                      <m:t>𝑾</m:t>
                    </m:r>
                    <m:r>
                      <a:rPr lang="it-IT" sz="2800" b="1">
                        <a:solidFill>
                          <a:schemeClr val="tx1"/>
                        </a:solidFill>
                        <a:latin typeface="Cambria Math" panose="02040503050406030204" pitchFamily="18" charset="0"/>
                        <a:cs typeface="Arial" panose="020B0604020202020204" pitchFamily="34" charset="0"/>
                      </a:rPr>
                      <m:t>=</m:t>
                    </m:r>
                    <m:r>
                      <a:rPr lang="it-IT" sz="2800" b="1">
                        <a:solidFill>
                          <a:schemeClr val="tx1"/>
                        </a:solidFill>
                        <a:latin typeface="Cambria Math" panose="02040503050406030204" pitchFamily="18" charset="0"/>
                        <a:cs typeface="Arial" panose="020B0604020202020204" pitchFamily="34" charset="0"/>
                      </a:rPr>
                      <m:t>𝟑</m:t>
                    </m:r>
                    <m:r>
                      <a:rPr lang="it-IT" sz="2800" b="1">
                        <a:solidFill>
                          <a:schemeClr val="tx1"/>
                        </a:solidFill>
                        <a:latin typeface="Cambria Math" panose="02040503050406030204" pitchFamily="18" charset="0"/>
                        <a:cs typeface="Arial" panose="020B0604020202020204" pitchFamily="34" charset="0"/>
                      </a:rPr>
                      <m:t>,</m:t>
                    </m:r>
                    <m:r>
                      <a:rPr lang="it-IT" sz="2800" b="1">
                        <a:solidFill>
                          <a:schemeClr val="tx1"/>
                        </a:solidFill>
                        <a:latin typeface="Cambria Math" panose="02040503050406030204" pitchFamily="18" charset="0"/>
                        <a:cs typeface="Arial" panose="020B0604020202020204" pitchFamily="34" charset="0"/>
                      </a:rPr>
                      <m:t>𝟔</m:t>
                    </m:r>
                    <m:r>
                      <a:rPr lang="it-IT" sz="2800" b="1">
                        <a:solidFill>
                          <a:schemeClr val="tx1"/>
                        </a:solidFill>
                        <a:latin typeface="Cambria Math" panose="02040503050406030204" pitchFamily="18" charset="0"/>
                        <a:cs typeface="Arial" panose="020B0604020202020204" pitchFamily="34" charset="0"/>
                      </a:rPr>
                      <m:t> </m:t>
                    </m:r>
                    <m:r>
                      <a:rPr lang="it-IT" sz="2800" b="1">
                        <a:solidFill>
                          <a:schemeClr val="tx1"/>
                        </a:solidFill>
                        <a:latin typeface="Cambria Math" panose="02040503050406030204" pitchFamily="18" charset="0"/>
                        <a:cs typeface="Arial" panose="020B0604020202020204" pitchFamily="34" charset="0"/>
                      </a:rPr>
                      <m:t>𝐞𝐕</m:t>
                    </m:r>
                    <m:r>
                      <a:rPr lang="it-IT" sz="2800" b="1">
                        <a:solidFill>
                          <a:schemeClr val="tx1"/>
                        </a:solidFill>
                        <a:latin typeface="Cambria Math" panose="02040503050406030204" pitchFamily="18" charset="0"/>
                        <a:cs typeface="Arial" panose="020B0604020202020204" pitchFamily="34" charset="0"/>
                      </a:rPr>
                      <m:t>  </m:t>
                    </m:r>
                    <m:r>
                      <m:rPr>
                        <m:sty m:val="p"/>
                      </m:rPr>
                      <a:rPr lang="it-IT" sz="2800">
                        <a:solidFill>
                          <a:schemeClr val="tx1"/>
                        </a:solidFill>
                        <a:latin typeface="Cambria Math" panose="02040503050406030204" pitchFamily="18" charset="0"/>
                        <a:cs typeface="Arial" panose="020B0604020202020204" pitchFamily="34" charset="0"/>
                      </a:rPr>
                      <m:t>e</m:t>
                    </m:r>
                    <m:r>
                      <a:rPr lang="it-IT" sz="2800" b="1">
                        <a:solidFill>
                          <a:schemeClr val="tx1"/>
                        </a:solidFill>
                        <a:latin typeface="Cambria Math" panose="02040503050406030204" pitchFamily="18" charset="0"/>
                        <a:cs typeface="Arial" panose="020B0604020202020204" pitchFamily="34" charset="0"/>
                      </a:rPr>
                      <m:t>  </m:t>
                    </m:r>
                    <m:r>
                      <a:rPr lang="it-IT" sz="2800" b="1" i="1">
                        <a:solidFill>
                          <a:schemeClr val="tx1"/>
                        </a:solidFill>
                        <a:latin typeface="Cambria Math" panose="02040503050406030204" pitchFamily="18" charset="0"/>
                        <a:cs typeface="Arial" panose="020B0604020202020204" pitchFamily="34" charset="0"/>
                      </a:rPr>
                      <m:t>𝑺</m:t>
                    </m:r>
                    <m:r>
                      <a:rPr lang="it-IT" sz="2800" b="1">
                        <a:solidFill>
                          <a:schemeClr val="tx1"/>
                        </a:solidFill>
                        <a:latin typeface="Cambria Math" panose="02040503050406030204" pitchFamily="18" charset="0"/>
                        <a:cs typeface="Arial" panose="020B0604020202020204" pitchFamily="34" charset="0"/>
                      </a:rPr>
                      <m:t>(</m:t>
                    </m:r>
                    <m:r>
                      <a:rPr lang="it-IT" sz="2800" b="1">
                        <a:solidFill>
                          <a:schemeClr val="tx1"/>
                        </a:solidFill>
                        <a:latin typeface="Cambria Math" panose="02040503050406030204" pitchFamily="18" charset="0"/>
                        <a:cs typeface="Arial" panose="020B0604020202020204" pitchFamily="34" charset="0"/>
                      </a:rPr>
                      <m:t>𝟏𝟐𝟎</m:t>
                    </m:r>
                    <m:r>
                      <a:rPr lang="it-IT" sz="2800" b="1">
                        <a:solidFill>
                          <a:schemeClr val="tx1"/>
                        </a:solidFill>
                        <a:latin typeface="Cambria Math" panose="02040503050406030204" pitchFamily="18" charset="0"/>
                        <a:cs typeface="Arial" panose="020B0604020202020204" pitchFamily="34" charset="0"/>
                      </a:rPr>
                      <m:t> </m:t>
                    </m:r>
                    <m:r>
                      <a:rPr lang="it-IT" sz="2800" b="1">
                        <a:solidFill>
                          <a:schemeClr val="tx1"/>
                        </a:solidFill>
                        <a:latin typeface="Cambria Math" panose="02040503050406030204" pitchFamily="18" charset="0"/>
                        <a:cs typeface="Arial" panose="020B0604020202020204" pitchFamily="34" charset="0"/>
                      </a:rPr>
                      <m:t>𝐌𝐞𝐕</m:t>
                    </m:r>
                    <m:r>
                      <a:rPr lang="it-IT" sz="2800" b="1">
                        <a:solidFill>
                          <a:schemeClr val="tx1"/>
                        </a:solidFill>
                        <a:latin typeface="Cambria Math" panose="02040503050406030204" pitchFamily="18" charset="0"/>
                        <a:cs typeface="Arial" panose="020B0604020202020204" pitchFamily="34" charset="0"/>
                      </a:rPr>
                      <m:t>)=</m:t>
                    </m:r>
                    <m:r>
                      <a:rPr lang="it-IT" sz="2800" b="1">
                        <a:solidFill>
                          <a:schemeClr val="tx1"/>
                        </a:solidFill>
                        <a:latin typeface="Cambria Math" panose="02040503050406030204" pitchFamily="18" charset="0"/>
                        <a:cs typeface="Arial" panose="020B0604020202020204" pitchFamily="34" charset="0"/>
                      </a:rPr>
                      <m:t>𝟏</m:t>
                    </m:r>
                    <m:r>
                      <a:rPr lang="it-IT" sz="2800" b="1">
                        <a:solidFill>
                          <a:schemeClr val="tx1"/>
                        </a:solidFill>
                        <a:latin typeface="Cambria Math" panose="02040503050406030204" pitchFamily="18" charset="0"/>
                        <a:cs typeface="Arial" panose="020B0604020202020204" pitchFamily="34" charset="0"/>
                      </a:rPr>
                      <m:t>,</m:t>
                    </m:r>
                    <m:r>
                      <a:rPr lang="it-IT" sz="2800" b="1">
                        <a:solidFill>
                          <a:schemeClr val="tx1"/>
                        </a:solidFill>
                        <a:latin typeface="Cambria Math" panose="02040503050406030204" pitchFamily="18" charset="0"/>
                        <a:cs typeface="Arial" panose="020B0604020202020204" pitchFamily="34" charset="0"/>
                      </a:rPr>
                      <m:t>𝟐</m:t>
                    </m:r>
                    <m:f>
                      <m:fPr>
                        <m:ctrlPr>
                          <a:rPr lang="it-IT" sz="2800" b="1" i="1">
                            <a:solidFill>
                              <a:schemeClr val="tx1"/>
                            </a:solidFill>
                            <a:latin typeface="Cambria Math" panose="02040503050406030204" pitchFamily="18" charset="0"/>
                            <a:cs typeface="Arial" panose="020B0604020202020204" pitchFamily="34" charset="0"/>
                          </a:rPr>
                        </m:ctrlPr>
                      </m:fPr>
                      <m:num>
                        <m:r>
                          <a:rPr lang="it-IT" sz="2800" b="1">
                            <a:solidFill>
                              <a:schemeClr val="tx1"/>
                            </a:solidFill>
                            <a:latin typeface="Cambria Math" panose="02040503050406030204" pitchFamily="18" charset="0"/>
                            <a:cs typeface="Arial" panose="020B0604020202020204" pitchFamily="34" charset="0"/>
                          </a:rPr>
                          <m:t>𝐌𝐞𝐕</m:t>
                        </m:r>
                      </m:num>
                      <m:den>
                        <m:r>
                          <a:rPr lang="it-IT" sz="2800" b="1">
                            <a:solidFill>
                              <a:schemeClr val="tx1"/>
                            </a:solidFill>
                            <a:latin typeface="Cambria Math" panose="02040503050406030204" pitchFamily="18" charset="0"/>
                            <a:cs typeface="Arial" panose="020B0604020202020204" pitchFamily="34" charset="0"/>
                          </a:rPr>
                          <m:t>𝐦𝐦</m:t>
                        </m:r>
                      </m:den>
                    </m:f>
                  </m:oMath>
                </a14:m>
                <a:r>
                  <a:rPr lang="it-IT" sz="2800" dirty="0">
                    <a:solidFill>
                      <a:schemeClr val="tx1"/>
                    </a:solidFill>
                    <a:latin typeface="Trebuchet MS" panose="020B0603020202020204" pitchFamily="34" charset="0"/>
                    <a:cs typeface="Arial" panose="020B0604020202020204" pitchFamily="34" charset="0"/>
                  </a:rPr>
                  <a:t> , </a:t>
                </a:r>
              </a:p>
              <a:p>
                <a:pPr marL="342900" indent="-342900">
                  <a:spcBef>
                    <a:spcPts val="600"/>
                  </a:spcBef>
                  <a:buFont typeface="Arial" panose="020B0604020202020204" pitchFamily="34" charset="0"/>
                  <a:buChar char="•"/>
                </a:pPr>
                <a:r>
                  <a:rPr lang="it-IT" sz="2800" b="1" dirty="0">
                    <a:solidFill>
                      <a:schemeClr val="tx1"/>
                    </a:solidFill>
                    <a:latin typeface="Trebuchet MS" panose="020B0603020202020204" pitchFamily="34" charset="0"/>
                    <a:cs typeface="Arial" panose="020B0604020202020204" pitchFamily="34" charset="0"/>
                  </a:rPr>
                  <a:t>10</a:t>
                </a:r>
                <a:r>
                  <a:rPr lang="it-IT" sz="2800" b="1" baseline="30000" dirty="0">
                    <a:solidFill>
                      <a:schemeClr val="tx1"/>
                    </a:solidFill>
                    <a:latin typeface="Trebuchet MS" panose="020B0603020202020204" pitchFamily="34" charset="0"/>
                    <a:cs typeface="Arial" panose="020B0604020202020204" pitchFamily="34" charset="0"/>
                  </a:rPr>
                  <a:t>5</a:t>
                </a:r>
                <a:r>
                  <a:rPr lang="it-IT" sz="2800" b="1" dirty="0">
                    <a:solidFill>
                      <a:schemeClr val="tx1"/>
                    </a:solidFill>
                    <a:latin typeface="Trebuchet MS" panose="020B0603020202020204" pitchFamily="34" charset="0"/>
                    <a:cs typeface="Arial" panose="020B0604020202020204" pitchFamily="34" charset="0"/>
                  </a:rPr>
                  <a:t>  e</a:t>
                </a:r>
                <a:r>
                  <a:rPr lang="it-IT" sz="2800" b="1" baseline="30000" dirty="0">
                    <a:solidFill>
                      <a:schemeClr val="tx1"/>
                    </a:solidFill>
                    <a:latin typeface="Trebuchet MS" panose="020B0603020202020204" pitchFamily="34" charset="0"/>
                    <a:cs typeface="Arial" panose="020B0604020202020204" pitchFamily="34" charset="0"/>
                  </a:rPr>
                  <a:t>-</a:t>
                </a:r>
                <a:r>
                  <a:rPr lang="it-IT" sz="2800" b="1" dirty="0">
                    <a:solidFill>
                      <a:schemeClr val="tx1"/>
                    </a:solidFill>
                    <a:latin typeface="Trebuchet MS" panose="020B0603020202020204" pitchFamily="34" charset="0"/>
                    <a:cs typeface="Arial" panose="020B0604020202020204" pitchFamily="34" charset="0"/>
                  </a:rPr>
                  <a:t> /h  </a:t>
                </a:r>
                <a:r>
                  <a:rPr lang="it-IT" sz="2800" dirty="0">
                    <a:solidFill>
                      <a:schemeClr val="tx1"/>
                    </a:solidFill>
                    <a:latin typeface="Trebuchet MS" panose="020B0603020202020204" pitchFamily="34" charset="0"/>
                    <a:cs typeface="Arial" panose="020B0604020202020204" pitchFamily="34" charset="0"/>
                  </a:rPr>
                  <a:t>in 300 </a:t>
                </a:r>
                <a:r>
                  <a:rPr lang="el-GR" sz="2800" dirty="0">
                    <a:solidFill>
                      <a:schemeClr val="tx1"/>
                    </a:solidFill>
                    <a:latin typeface="Trebuchet MS" panose="020B0603020202020204" pitchFamily="34" charset="0"/>
                    <a:cs typeface="Calibri" panose="020F0502020204030204" pitchFamily="34" charset="0"/>
                  </a:rPr>
                  <a:t>μ</a:t>
                </a:r>
                <a:r>
                  <a:rPr lang="it-IT" sz="2800" dirty="0">
                    <a:solidFill>
                      <a:schemeClr val="tx1"/>
                    </a:solidFill>
                    <a:latin typeface="Trebuchet MS" panose="020B0603020202020204" pitchFamily="34" charset="0"/>
                    <a:cs typeface="Calibri" panose="020F0502020204030204" pitchFamily="34" charset="0"/>
                  </a:rPr>
                  <a:t>m </a:t>
                </a:r>
                <a:r>
                  <a:rPr lang="it-IT" sz="2800" dirty="0">
                    <a:solidFill>
                      <a:schemeClr val="tx1"/>
                    </a:solidFill>
                    <a:latin typeface="Arial" panose="020B0604020202020204" pitchFamily="34" charset="0"/>
                    <a:cs typeface="Arial" panose="020B0604020202020204" pitchFamily="34" charset="0"/>
                  </a:rPr>
                  <a:t>→ </a:t>
                </a:r>
                <a:r>
                  <a:rPr lang="it-IT" sz="2800" b="1" i="1" dirty="0">
                    <a:solidFill>
                      <a:schemeClr val="tx1"/>
                    </a:solidFill>
                    <a:latin typeface="Trebuchet MS" panose="020B0603020202020204" pitchFamily="34" charset="0"/>
                    <a:cs typeface="Calibri" panose="020F0502020204030204" pitchFamily="34" charset="0"/>
                  </a:rPr>
                  <a:t>Q</a:t>
                </a:r>
                <a:r>
                  <a:rPr lang="it-IT" sz="2800" b="1" dirty="0">
                    <a:solidFill>
                      <a:schemeClr val="tx1"/>
                    </a:solidFill>
                    <a:latin typeface="Trebuchet MS" panose="020B0603020202020204" pitchFamily="34" charset="0"/>
                    <a:cs typeface="Calibri" panose="020F0502020204030204" pitchFamily="34" charset="0"/>
                  </a:rPr>
                  <a:t>=16 fC</a:t>
                </a:r>
              </a:p>
            </p:txBody>
          </p:sp>
        </mc:Choice>
        <mc:Fallback xmlns="">
          <p:sp>
            <p:nvSpPr>
              <p:cNvPr id="13" name="Rectangle 27">
                <a:extLst>
                  <a:ext uri="{FF2B5EF4-FFF2-40B4-BE49-F238E27FC236}">
                    <a16:creationId xmlns:a16="http://schemas.microsoft.com/office/drawing/2014/main" id="{A57F24C1-F001-BB50-6203-676F1164B248}"/>
                  </a:ext>
                </a:extLst>
              </p:cNvPr>
              <p:cNvSpPr>
                <a:spLocks noRot="1" noChangeAspect="1" noMove="1" noResize="1" noEditPoints="1" noAdjustHandles="1" noChangeArrowheads="1" noChangeShapeType="1" noTextEdit="1"/>
              </p:cNvSpPr>
              <p:nvPr/>
            </p:nvSpPr>
            <p:spPr>
              <a:xfrm>
                <a:off x="4734115" y="4690016"/>
                <a:ext cx="6906718" cy="1218410"/>
              </a:xfrm>
              <a:prstGeom prst="rect">
                <a:avLst/>
              </a:prstGeom>
              <a:blipFill>
                <a:blip r:embed="rId4"/>
                <a:stretch>
                  <a:fillRect l="-1589" b="-13500"/>
                </a:stretch>
              </a:blipFill>
            </p:spPr>
            <p:txBody>
              <a:bodyPr/>
              <a:lstStyle/>
              <a:p>
                <a:r>
                  <a:rPr lang="it-IT">
                    <a:noFill/>
                  </a:rPr>
                  <a:t> </a:t>
                </a:r>
              </a:p>
            </p:txBody>
          </p:sp>
        </mc:Fallback>
      </mc:AlternateContent>
      <p:sp>
        <p:nvSpPr>
          <p:cNvPr id="14" name="TextBox 28">
            <a:extLst>
              <a:ext uri="{FF2B5EF4-FFF2-40B4-BE49-F238E27FC236}">
                <a16:creationId xmlns:a16="http://schemas.microsoft.com/office/drawing/2014/main" id="{94B57A65-6ED9-E701-A261-2D95D467D891}"/>
              </a:ext>
            </a:extLst>
          </p:cNvPr>
          <p:cNvSpPr txBox="1"/>
          <p:nvPr/>
        </p:nvSpPr>
        <p:spPr>
          <a:xfrm>
            <a:off x="2298192" y="5267008"/>
            <a:ext cx="2125903" cy="461665"/>
          </a:xfrm>
          <a:prstGeom prst="rect">
            <a:avLst/>
          </a:prstGeom>
          <a:solidFill>
            <a:srgbClr val="FFFF00"/>
          </a:solidFill>
        </p:spPr>
        <p:txBody>
          <a:bodyPr wrap="none" rtlCol="0">
            <a:spAutoFit/>
          </a:bodyPr>
          <a:lstStyle/>
          <a:p>
            <a:r>
              <a:rPr lang="en-GB" sz="2400" b="1" dirty="0"/>
              <a:t>For Silicon ….</a:t>
            </a:r>
          </a:p>
        </p:txBody>
      </p:sp>
    </p:spTree>
    <p:extLst>
      <p:ext uri="{BB962C8B-B14F-4D97-AF65-F5344CB8AC3E}">
        <p14:creationId xmlns:p14="http://schemas.microsoft.com/office/powerpoint/2010/main" val="3772556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AC4AC8-5DF8-599E-F2DE-36DAE794BBCD}"/>
              </a:ext>
            </a:extLst>
          </p:cNvPr>
          <p:cNvSpPr>
            <a:spLocks noGrp="1"/>
          </p:cNvSpPr>
          <p:nvPr>
            <p:ph type="title"/>
          </p:nvPr>
        </p:nvSpPr>
        <p:spPr>
          <a:xfrm>
            <a:off x="486590" y="307787"/>
            <a:ext cx="10515600" cy="1325563"/>
          </a:xfrm>
        </p:spPr>
        <p:txBody>
          <a:bodyPr/>
          <a:lstStyle/>
          <a:p>
            <a:r>
              <a:rPr lang="it-IT" dirty="0" err="1"/>
              <a:t>Hybrid</a:t>
            </a:r>
            <a:r>
              <a:rPr lang="it-IT" dirty="0"/>
              <a:t> </a:t>
            </a:r>
            <a:r>
              <a:rPr lang="it-IT" dirty="0" err="1"/>
              <a:t>microdosimeter</a:t>
            </a:r>
            <a:r>
              <a:rPr lang="it-IT" dirty="0"/>
              <a:t> exploits silicon </a:t>
            </a:r>
            <a:r>
              <a:rPr lang="it-IT" dirty="0" err="1"/>
              <a:t>sensors</a:t>
            </a:r>
            <a:r>
              <a:rPr lang="it-IT" dirty="0"/>
              <a:t> tracking capability</a:t>
            </a:r>
          </a:p>
        </p:txBody>
      </p:sp>
      <p:sp>
        <p:nvSpPr>
          <p:cNvPr id="4" name="Segnaposto numero diapositiva 3">
            <a:extLst>
              <a:ext uri="{FF2B5EF4-FFF2-40B4-BE49-F238E27FC236}">
                <a16:creationId xmlns:a16="http://schemas.microsoft.com/office/drawing/2014/main" id="{49144A22-21EC-A166-196A-D7C17AEC49E2}"/>
              </a:ext>
            </a:extLst>
          </p:cNvPr>
          <p:cNvSpPr>
            <a:spLocks noGrp="1"/>
          </p:cNvSpPr>
          <p:nvPr>
            <p:ph type="sldNum" sz="quarter" idx="12"/>
          </p:nvPr>
        </p:nvSpPr>
        <p:spPr/>
        <p:txBody>
          <a:bodyPr/>
          <a:lstStyle/>
          <a:p>
            <a:fld id="{FEB21E00-B75A-4301-8D31-1D7A50091131}" type="slidenum">
              <a:rPr lang="en-GB" smtClean="0"/>
              <a:t>45</a:t>
            </a:fld>
            <a:endParaRPr lang="en-GB" dirty="0"/>
          </a:p>
        </p:txBody>
      </p:sp>
      <p:sp>
        <p:nvSpPr>
          <p:cNvPr id="6" name="CasellaDiTesto 5">
            <a:extLst>
              <a:ext uri="{FF2B5EF4-FFF2-40B4-BE49-F238E27FC236}">
                <a16:creationId xmlns:a16="http://schemas.microsoft.com/office/drawing/2014/main" id="{D677EA99-3222-1839-78B5-9737D4B47D6F}"/>
              </a:ext>
            </a:extLst>
          </p:cNvPr>
          <p:cNvSpPr txBox="1"/>
          <p:nvPr/>
        </p:nvSpPr>
        <p:spPr>
          <a:xfrm>
            <a:off x="486590" y="2713948"/>
            <a:ext cx="6093822" cy="369332"/>
          </a:xfrm>
          <a:prstGeom prst="rect">
            <a:avLst/>
          </a:prstGeom>
          <a:noFill/>
        </p:spPr>
        <p:txBody>
          <a:bodyPr wrap="square">
            <a:spAutoFit/>
          </a:bodyPr>
          <a:lstStyle/>
          <a:p>
            <a:r>
              <a:rPr lang="it-IT" b="0" i="0" u="none" strike="noStrike" dirty="0">
                <a:solidFill>
                  <a:srgbClr val="282828"/>
                </a:solidFill>
                <a:effectLst/>
                <a:latin typeface="MuseoSans"/>
                <a:hlinkClick r:id="rId3"/>
              </a:rPr>
              <a:t>https://doi.org/10.3389/fphy.2020.578444</a:t>
            </a:r>
            <a:endParaRPr lang="it-IT" dirty="0"/>
          </a:p>
        </p:txBody>
      </p:sp>
      <p:sp>
        <p:nvSpPr>
          <p:cNvPr id="8" name="CasellaDiTesto 7">
            <a:extLst>
              <a:ext uri="{FF2B5EF4-FFF2-40B4-BE49-F238E27FC236}">
                <a16:creationId xmlns:a16="http://schemas.microsoft.com/office/drawing/2014/main" id="{FD00BEC2-176A-3B02-9130-B884B29908CD}"/>
              </a:ext>
            </a:extLst>
          </p:cNvPr>
          <p:cNvSpPr txBox="1"/>
          <p:nvPr/>
        </p:nvSpPr>
        <p:spPr>
          <a:xfrm>
            <a:off x="486591" y="1738046"/>
            <a:ext cx="10775769" cy="707886"/>
          </a:xfrm>
          <a:prstGeom prst="rect">
            <a:avLst/>
          </a:prstGeom>
          <a:noFill/>
        </p:spPr>
        <p:txBody>
          <a:bodyPr wrap="square">
            <a:spAutoFit/>
          </a:bodyPr>
          <a:lstStyle/>
          <a:p>
            <a:pPr algn="l"/>
            <a:r>
              <a:rPr lang="en-US" sz="2000" b="0" i="1" dirty="0">
                <a:solidFill>
                  <a:srgbClr val="282828"/>
                </a:solidFill>
                <a:effectLst/>
                <a:latin typeface="MuseoSans"/>
              </a:rPr>
              <a:t>A Novel Hybrid </a:t>
            </a:r>
            <a:r>
              <a:rPr lang="en-US" sz="2000" b="0" i="1" dirty="0" err="1">
                <a:solidFill>
                  <a:srgbClr val="282828"/>
                </a:solidFill>
                <a:effectLst/>
                <a:latin typeface="MuseoSans"/>
              </a:rPr>
              <a:t>Microdosimeter</a:t>
            </a:r>
            <a:r>
              <a:rPr lang="en-US" sz="2000" b="0" i="1" dirty="0">
                <a:solidFill>
                  <a:srgbClr val="282828"/>
                </a:solidFill>
                <a:effectLst/>
                <a:latin typeface="MuseoSans"/>
              </a:rPr>
              <a:t> for Radiation Field Characterization Based on the Tissue Equivalent Proportional Counter Detector and Low Gain Avalanche Detectors Tracker: A Feasibility Study</a:t>
            </a:r>
          </a:p>
        </p:txBody>
      </p:sp>
      <p:pic>
        <p:nvPicPr>
          <p:cNvPr id="10" name="Immagine 9">
            <a:extLst>
              <a:ext uri="{FF2B5EF4-FFF2-40B4-BE49-F238E27FC236}">
                <a16:creationId xmlns:a16="http://schemas.microsoft.com/office/drawing/2014/main" id="{83B62ED8-1742-2F70-E8F0-4FEFA9210A4E}"/>
              </a:ext>
            </a:extLst>
          </p:cNvPr>
          <p:cNvPicPr>
            <a:picLocks noChangeAspect="1"/>
          </p:cNvPicPr>
          <p:nvPr/>
        </p:nvPicPr>
        <p:blipFill>
          <a:blip r:embed="rId4"/>
          <a:stretch>
            <a:fillRect/>
          </a:stretch>
        </p:blipFill>
        <p:spPr>
          <a:xfrm>
            <a:off x="8403750" y="2491687"/>
            <a:ext cx="3481946" cy="591593"/>
          </a:xfrm>
          <a:prstGeom prst="rect">
            <a:avLst/>
          </a:prstGeom>
        </p:spPr>
      </p:pic>
      <p:pic>
        <p:nvPicPr>
          <p:cNvPr id="12" name="Immagine 11">
            <a:extLst>
              <a:ext uri="{FF2B5EF4-FFF2-40B4-BE49-F238E27FC236}">
                <a16:creationId xmlns:a16="http://schemas.microsoft.com/office/drawing/2014/main" id="{C84F8F54-E821-B1C6-94F6-8431CC478A7E}"/>
              </a:ext>
            </a:extLst>
          </p:cNvPr>
          <p:cNvPicPr>
            <a:picLocks noChangeAspect="1"/>
          </p:cNvPicPr>
          <p:nvPr/>
        </p:nvPicPr>
        <p:blipFill>
          <a:blip r:embed="rId5"/>
          <a:stretch>
            <a:fillRect/>
          </a:stretch>
        </p:blipFill>
        <p:spPr>
          <a:xfrm>
            <a:off x="338874" y="3281565"/>
            <a:ext cx="11270030" cy="2876499"/>
          </a:xfrm>
          <a:prstGeom prst="rect">
            <a:avLst/>
          </a:prstGeom>
        </p:spPr>
      </p:pic>
    </p:spTree>
    <p:extLst>
      <p:ext uri="{BB962C8B-B14F-4D97-AF65-F5344CB8AC3E}">
        <p14:creationId xmlns:p14="http://schemas.microsoft.com/office/powerpoint/2010/main" val="2688478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9">
            <a:extLst>
              <a:ext uri="{FF2B5EF4-FFF2-40B4-BE49-F238E27FC236}">
                <a16:creationId xmlns:a16="http://schemas.microsoft.com/office/drawing/2014/main" id="{CF02F09C-7E00-24DD-CAAB-8904452ACB73}"/>
              </a:ext>
            </a:extLst>
          </p:cNvPr>
          <p:cNvSpPr>
            <a:spLocks noGrp="1"/>
          </p:cNvSpPr>
          <p:nvPr>
            <p:ph type="title"/>
          </p:nvPr>
        </p:nvSpPr>
        <p:spPr>
          <a:xfrm>
            <a:off x="431074" y="1339640"/>
            <a:ext cx="11488800" cy="4178719"/>
          </a:xfrm>
        </p:spPr>
        <p:txBody>
          <a:bodyPr>
            <a:noAutofit/>
          </a:bodyPr>
          <a:lstStyle/>
          <a:p>
            <a:r>
              <a:rPr lang="it-IT" sz="2800" b="1" i="1" dirty="0">
                <a:effectLst>
                  <a:outerShdw blurRad="38100" dist="38100" dir="2700000" algn="tl">
                    <a:srgbClr val="000000">
                      <a:alpha val="43137"/>
                    </a:srgbClr>
                  </a:outerShdw>
                </a:effectLst>
              </a:rPr>
              <a:t>Imaging with </a:t>
            </a:r>
            <a:r>
              <a:rPr lang="it-IT" sz="2800" b="1" i="1" dirty="0" err="1">
                <a:effectLst>
                  <a:outerShdw blurRad="38100" dist="38100" dir="2700000" algn="tl">
                    <a:srgbClr val="000000">
                      <a:alpha val="43137"/>
                    </a:srgbClr>
                  </a:outerShdw>
                </a:effectLst>
              </a:rPr>
              <a:t>protons</a:t>
            </a:r>
            <a:r>
              <a:rPr lang="it-IT" sz="2800" b="1" i="1" dirty="0">
                <a:effectLst>
                  <a:outerShdw blurRad="38100" dist="38100" dir="2700000" algn="tl">
                    <a:srgbClr val="000000">
                      <a:alpha val="43137"/>
                    </a:srgbClr>
                  </a:outerShdw>
                </a:effectLst>
              </a:rPr>
              <a:t> and </a:t>
            </a:r>
            <a:r>
              <a:rPr lang="it-IT" sz="2800" b="1" i="1" dirty="0" err="1">
                <a:effectLst>
                  <a:outerShdw blurRad="38100" dist="38100" dir="2700000" algn="tl">
                    <a:srgbClr val="000000">
                      <a:alpha val="43137"/>
                    </a:srgbClr>
                  </a:outerShdw>
                </a:effectLst>
              </a:rPr>
              <a:t>ions</a:t>
            </a:r>
            <a:r>
              <a:rPr lang="it-IT" sz="2800" b="1" i="1" dirty="0">
                <a:effectLst>
                  <a:outerShdw blurRad="38100" dist="38100" dir="2700000" algn="tl">
                    <a:srgbClr val="000000">
                      <a:alpha val="43137"/>
                    </a:srgbClr>
                  </a:outerShdw>
                </a:effectLst>
              </a:rPr>
              <a:t> </a:t>
            </a:r>
            <a:r>
              <a:rPr lang="it-IT" sz="2800" dirty="0">
                <a:sym typeface="Wingdings" panose="05000000000000000000" pitchFamily="2" charset="2"/>
              </a:rPr>
              <a:t> </a:t>
            </a:r>
            <a:br>
              <a:rPr lang="it-IT" sz="2800" dirty="0">
                <a:sym typeface="Wingdings" panose="05000000000000000000" pitchFamily="2" charset="2"/>
              </a:rPr>
            </a:br>
            <a:br>
              <a:rPr lang="it-IT" sz="2800" dirty="0">
                <a:sym typeface="Wingdings" panose="05000000000000000000" pitchFamily="2" charset="2"/>
              </a:rPr>
            </a:br>
            <a:r>
              <a:rPr lang="it-IT" sz="2800" dirty="0" err="1">
                <a:sym typeface="Wingdings" panose="05000000000000000000" pitchFamily="2" charset="2"/>
              </a:rPr>
              <a:t>proton</a:t>
            </a:r>
            <a:r>
              <a:rPr lang="it-IT" sz="2800" dirty="0">
                <a:sym typeface="Wingdings" panose="05000000000000000000" pitchFamily="2" charset="2"/>
              </a:rPr>
              <a:t>/</a:t>
            </a:r>
            <a:r>
              <a:rPr lang="it-IT" sz="2800" dirty="0" err="1">
                <a:sym typeface="Wingdings" panose="05000000000000000000" pitchFamily="2" charset="2"/>
              </a:rPr>
              <a:t>ion</a:t>
            </a:r>
            <a:r>
              <a:rPr lang="it-IT" sz="2800" dirty="0">
                <a:sym typeface="Wingdings" panose="05000000000000000000" pitchFamily="2" charset="2"/>
              </a:rPr>
              <a:t> </a:t>
            </a:r>
            <a:r>
              <a:rPr lang="it-IT" sz="2800" dirty="0" err="1">
                <a:sym typeface="Wingdings" panose="05000000000000000000" pitchFamily="2" charset="2"/>
              </a:rPr>
              <a:t>radiography</a:t>
            </a:r>
            <a:r>
              <a:rPr lang="it-IT" sz="2800" dirty="0">
                <a:sym typeface="Wingdings" panose="05000000000000000000" pitchFamily="2" charset="2"/>
              </a:rPr>
              <a:t> </a:t>
            </a:r>
            <a:br>
              <a:rPr lang="it-IT" sz="2800" dirty="0">
                <a:sym typeface="Wingdings" panose="05000000000000000000" pitchFamily="2" charset="2"/>
              </a:rPr>
            </a:br>
            <a:r>
              <a:rPr lang="it-IT" sz="2800" dirty="0" err="1">
                <a:sym typeface="Wingdings" panose="05000000000000000000" pitchFamily="2" charset="2"/>
              </a:rPr>
              <a:t>proton</a:t>
            </a:r>
            <a:r>
              <a:rPr lang="it-IT" sz="2800" dirty="0">
                <a:sym typeface="Wingdings" panose="05000000000000000000" pitchFamily="2" charset="2"/>
              </a:rPr>
              <a:t>/</a:t>
            </a:r>
            <a:r>
              <a:rPr lang="it-IT" sz="2800" dirty="0" err="1">
                <a:sym typeface="Wingdings" panose="05000000000000000000" pitchFamily="2" charset="2"/>
              </a:rPr>
              <a:t>ion</a:t>
            </a:r>
            <a:r>
              <a:rPr lang="it-IT" sz="2800" dirty="0">
                <a:sym typeface="Wingdings" panose="05000000000000000000" pitchFamily="2" charset="2"/>
              </a:rPr>
              <a:t> </a:t>
            </a:r>
            <a:r>
              <a:rPr lang="it-IT" sz="2800" dirty="0" err="1">
                <a:sym typeface="Wingdings" panose="05000000000000000000" pitchFamily="2" charset="2"/>
              </a:rPr>
              <a:t>Computed</a:t>
            </a:r>
            <a:r>
              <a:rPr lang="it-IT" sz="2800" dirty="0">
                <a:sym typeface="Wingdings" panose="05000000000000000000" pitchFamily="2" charset="2"/>
              </a:rPr>
              <a:t> </a:t>
            </a:r>
            <a:r>
              <a:rPr lang="it-IT" sz="2800" dirty="0" err="1">
                <a:sym typeface="Wingdings" panose="05000000000000000000" pitchFamily="2" charset="2"/>
              </a:rPr>
              <a:t>Tomography</a:t>
            </a:r>
            <a:r>
              <a:rPr lang="it-IT" sz="2800" dirty="0">
                <a:sym typeface="Wingdings" panose="05000000000000000000" pitchFamily="2" charset="2"/>
              </a:rPr>
              <a:t> </a:t>
            </a:r>
            <a:br>
              <a:rPr lang="it-IT" sz="2800" dirty="0">
                <a:sym typeface="Wingdings" panose="05000000000000000000" pitchFamily="2" charset="2"/>
              </a:rPr>
            </a:br>
            <a:br>
              <a:rPr lang="it-IT" sz="2800" dirty="0">
                <a:sym typeface="Wingdings" panose="05000000000000000000" pitchFamily="2" charset="2"/>
              </a:rPr>
            </a:br>
            <a:r>
              <a:rPr lang="it-IT" sz="2800" dirty="0">
                <a:sym typeface="Wingdings" panose="05000000000000000000" pitchFamily="2" charset="2"/>
              </a:rPr>
              <a:t> </a:t>
            </a:r>
            <a:r>
              <a:rPr lang="it-IT" sz="2800" dirty="0" err="1">
                <a:sym typeface="Wingdings" panose="05000000000000000000" pitchFamily="2" charset="2"/>
              </a:rPr>
              <a:t>needed</a:t>
            </a:r>
            <a:r>
              <a:rPr lang="it-IT" sz="2800" dirty="0">
                <a:sym typeface="Wingdings" panose="05000000000000000000" pitchFamily="2" charset="2"/>
              </a:rPr>
              <a:t> to reduce </a:t>
            </a:r>
            <a:r>
              <a:rPr lang="it-IT" sz="2800" dirty="0" err="1">
                <a:sym typeface="Wingdings" panose="05000000000000000000" pitchFamily="2" charset="2"/>
              </a:rPr>
              <a:t>uncertainty</a:t>
            </a:r>
            <a:r>
              <a:rPr lang="it-IT" sz="2800" dirty="0">
                <a:sym typeface="Wingdings" panose="05000000000000000000" pitchFamily="2" charset="2"/>
              </a:rPr>
              <a:t> in the water </a:t>
            </a:r>
            <a:r>
              <a:rPr lang="it-IT" sz="2800" dirty="0" err="1">
                <a:sym typeface="Wingdings" panose="05000000000000000000" pitchFamily="2" charset="2"/>
              </a:rPr>
              <a:t>equivalent</a:t>
            </a:r>
            <a:r>
              <a:rPr lang="it-IT" sz="2800" dirty="0">
                <a:sym typeface="Wingdings" panose="05000000000000000000" pitchFamily="2" charset="2"/>
              </a:rPr>
              <a:t> </a:t>
            </a:r>
            <a:r>
              <a:rPr lang="it-IT" sz="2800" dirty="0" err="1">
                <a:sym typeface="Wingdings" panose="05000000000000000000" pitchFamily="2" charset="2"/>
              </a:rPr>
              <a:t>path</a:t>
            </a:r>
            <a:r>
              <a:rPr lang="it-IT" sz="2800" dirty="0">
                <a:sym typeface="Wingdings" panose="05000000000000000000" pitchFamily="2" charset="2"/>
              </a:rPr>
              <a:t>, </a:t>
            </a:r>
            <a:r>
              <a:rPr lang="it-IT" sz="2800" dirty="0" err="1">
                <a:sym typeface="Wingdings" panose="05000000000000000000" pitchFamily="2" charset="2"/>
              </a:rPr>
              <a:t>density</a:t>
            </a:r>
            <a:r>
              <a:rPr lang="it-IT" sz="2800" dirty="0">
                <a:sym typeface="Wingdings" panose="05000000000000000000" pitchFamily="2" charset="2"/>
              </a:rPr>
              <a:t> </a:t>
            </a:r>
            <a:br>
              <a:rPr lang="it-IT" sz="2800" dirty="0">
                <a:sym typeface="Wingdings" panose="05000000000000000000" pitchFamily="2" charset="2"/>
              </a:rPr>
            </a:br>
            <a:br>
              <a:rPr lang="it-IT" sz="2800" dirty="0">
                <a:sym typeface="Wingdings" panose="05000000000000000000" pitchFamily="2" charset="2"/>
              </a:rPr>
            </a:br>
            <a:r>
              <a:rPr lang="it-IT" sz="2800" dirty="0">
                <a:sym typeface="Wingdings" panose="05000000000000000000" pitchFamily="2" charset="2"/>
              </a:rPr>
              <a:t> </a:t>
            </a:r>
            <a:r>
              <a:rPr lang="it-IT" sz="2800" dirty="0" err="1">
                <a:sym typeface="Wingdings" panose="05000000000000000000" pitchFamily="2" charset="2"/>
              </a:rPr>
              <a:t>measure</a:t>
            </a:r>
            <a:r>
              <a:rPr lang="it-IT" sz="2800" dirty="0">
                <a:sym typeface="Wingdings" panose="05000000000000000000" pitchFamily="2" charset="2"/>
              </a:rPr>
              <a:t> the </a:t>
            </a:r>
            <a:r>
              <a:rPr lang="it-IT" sz="2800" dirty="0" err="1">
                <a:sym typeface="Wingdings" panose="05000000000000000000" pitchFamily="2" charset="2"/>
              </a:rPr>
              <a:t>residual</a:t>
            </a:r>
            <a:r>
              <a:rPr lang="it-IT" sz="2800" dirty="0">
                <a:sym typeface="Wingdings" panose="05000000000000000000" pitchFamily="2" charset="2"/>
              </a:rPr>
              <a:t> </a:t>
            </a:r>
            <a:r>
              <a:rPr lang="it-IT" sz="2800" dirty="0" err="1">
                <a:sym typeface="Wingdings" panose="05000000000000000000" pitchFamily="2" charset="2"/>
              </a:rPr>
              <a:t>proton</a:t>
            </a:r>
            <a:r>
              <a:rPr lang="it-IT" sz="2800" dirty="0">
                <a:sym typeface="Wingdings" panose="05000000000000000000" pitchFamily="2" charset="2"/>
              </a:rPr>
              <a:t> energy </a:t>
            </a:r>
            <a:br>
              <a:rPr lang="it-IT" sz="2800" dirty="0">
                <a:sym typeface="Wingdings" panose="05000000000000000000" pitchFamily="2" charset="2"/>
              </a:rPr>
            </a:br>
            <a:r>
              <a:rPr lang="it-IT" sz="2800" dirty="0">
                <a:sym typeface="Wingdings" panose="05000000000000000000" pitchFamily="2" charset="2"/>
              </a:rPr>
              <a:t> </a:t>
            </a:r>
            <a:r>
              <a:rPr lang="it-IT" sz="2800" dirty="0" err="1">
                <a:sym typeface="Wingdings" panose="05000000000000000000" pitchFamily="2" charset="2"/>
              </a:rPr>
              <a:t>measure</a:t>
            </a:r>
            <a:r>
              <a:rPr lang="it-IT" sz="2800" dirty="0">
                <a:sym typeface="Wingdings" panose="05000000000000000000" pitchFamily="2" charset="2"/>
              </a:rPr>
              <a:t> </a:t>
            </a:r>
            <a:r>
              <a:rPr lang="it-IT" sz="2800" dirty="0" err="1">
                <a:sym typeface="Wingdings" panose="05000000000000000000" pitchFamily="2" charset="2"/>
              </a:rPr>
              <a:t>directly</a:t>
            </a:r>
            <a:r>
              <a:rPr lang="it-IT" sz="2800" dirty="0">
                <a:sym typeface="Wingdings" panose="05000000000000000000" pitchFamily="2" charset="2"/>
              </a:rPr>
              <a:t> the </a:t>
            </a:r>
            <a:r>
              <a:rPr lang="it-IT" sz="2800" dirty="0" err="1">
                <a:sym typeface="Wingdings" panose="05000000000000000000" pitchFamily="2" charset="2"/>
              </a:rPr>
              <a:t>Stopping</a:t>
            </a:r>
            <a:r>
              <a:rPr lang="it-IT" sz="2800" dirty="0">
                <a:sym typeface="Wingdings" panose="05000000000000000000" pitchFamily="2" charset="2"/>
              </a:rPr>
              <a:t> Power 3D </a:t>
            </a:r>
            <a:r>
              <a:rPr lang="it-IT" sz="2800" dirty="0" err="1">
                <a:sym typeface="Wingdings" panose="05000000000000000000" pitchFamily="2" charset="2"/>
              </a:rPr>
              <a:t>distribution</a:t>
            </a:r>
            <a:br>
              <a:rPr lang="it-IT" sz="2800" dirty="0">
                <a:sym typeface="Wingdings" panose="05000000000000000000" pitchFamily="2" charset="2"/>
              </a:rPr>
            </a:br>
            <a:br>
              <a:rPr lang="it-IT" sz="2800" dirty="0">
                <a:sym typeface="Wingdings" panose="05000000000000000000" pitchFamily="2" charset="2"/>
              </a:rPr>
            </a:br>
            <a:r>
              <a:rPr lang="it-IT" sz="2400" i="1" dirty="0" err="1">
                <a:sym typeface="Wingdings" panose="05000000000000000000" pitchFamily="2" charset="2"/>
              </a:rPr>
              <a:t>will</a:t>
            </a:r>
            <a:r>
              <a:rPr lang="it-IT" sz="2400" i="1" dirty="0">
                <a:sym typeface="Wingdings" panose="05000000000000000000" pitchFamily="2" charset="2"/>
              </a:rPr>
              <a:t> take </a:t>
            </a:r>
            <a:r>
              <a:rPr lang="it-IT" sz="2400" i="1" dirty="0" err="1">
                <a:sym typeface="Wingdings" panose="05000000000000000000" pitchFamily="2" charset="2"/>
              </a:rPr>
              <a:t>advantage</a:t>
            </a:r>
            <a:r>
              <a:rPr lang="it-IT" sz="2400" i="1" dirty="0">
                <a:sym typeface="Wingdings" panose="05000000000000000000" pitchFamily="2" charset="2"/>
              </a:rPr>
              <a:t> from 4D </a:t>
            </a:r>
            <a:r>
              <a:rPr lang="it-IT" sz="2400" i="1" dirty="0" err="1">
                <a:sym typeface="Wingdings" panose="05000000000000000000" pitchFamily="2" charset="2"/>
              </a:rPr>
              <a:t>particle</a:t>
            </a:r>
            <a:r>
              <a:rPr lang="it-IT" sz="2400" i="1" dirty="0">
                <a:sym typeface="Wingdings" panose="05000000000000000000" pitchFamily="2" charset="2"/>
              </a:rPr>
              <a:t> tracking </a:t>
            </a:r>
            <a:r>
              <a:rPr lang="it-IT" sz="2400" i="1" dirty="0" err="1">
                <a:sym typeface="Wingdings" panose="05000000000000000000" pitchFamily="2" charset="2"/>
              </a:rPr>
              <a:t>through</a:t>
            </a:r>
            <a:r>
              <a:rPr lang="it-IT" sz="2400" i="1" dirty="0">
                <a:sym typeface="Wingdings" panose="05000000000000000000" pitchFamily="2" charset="2"/>
              </a:rPr>
              <a:t> silicon </a:t>
            </a:r>
            <a:r>
              <a:rPr lang="it-IT" sz="2400" i="1" dirty="0" err="1">
                <a:sym typeface="Wingdings" panose="05000000000000000000" pitchFamily="2" charset="2"/>
              </a:rPr>
              <a:t>sensors</a:t>
            </a:r>
            <a:r>
              <a:rPr lang="it-IT" sz="2400" i="1" dirty="0">
                <a:sym typeface="Wingdings" panose="05000000000000000000" pitchFamily="2" charset="2"/>
              </a:rPr>
              <a:t>    </a:t>
            </a:r>
            <a:endParaRPr lang="it-IT" sz="2800" i="1" dirty="0"/>
          </a:p>
        </p:txBody>
      </p:sp>
    </p:spTree>
    <p:extLst>
      <p:ext uri="{BB962C8B-B14F-4D97-AF65-F5344CB8AC3E}">
        <p14:creationId xmlns:p14="http://schemas.microsoft.com/office/powerpoint/2010/main" val="3453084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DD2338-3801-5474-38FD-01ED0B82849E}"/>
              </a:ext>
            </a:extLst>
          </p:cNvPr>
          <p:cNvSpPr>
            <a:spLocks noGrp="1"/>
          </p:cNvSpPr>
          <p:nvPr>
            <p:ph type="title"/>
          </p:nvPr>
        </p:nvSpPr>
        <p:spPr>
          <a:xfrm>
            <a:off x="150607" y="27160"/>
            <a:ext cx="9498106" cy="994627"/>
          </a:xfrm>
        </p:spPr>
        <p:txBody>
          <a:bodyPr>
            <a:normAutofit/>
          </a:bodyPr>
          <a:lstStyle/>
          <a:p>
            <a:r>
              <a:rPr lang="it-IT" sz="3200" dirty="0"/>
              <a:t>Imaging with X-rays : state-of-the-art</a:t>
            </a:r>
          </a:p>
        </p:txBody>
      </p:sp>
      <p:sp>
        <p:nvSpPr>
          <p:cNvPr id="3" name="Rettangolo con angoli arrotondati 2">
            <a:extLst>
              <a:ext uri="{FF2B5EF4-FFF2-40B4-BE49-F238E27FC236}">
                <a16:creationId xmlns:a16="http://schemas.microsoft.com/office/drawing/2014/main" id="{445C2EB4-EAC6-6E80-B162-A28684A3063F}"/>
              </a:ext>
            </a:extLst>
          </p:cNvPr>
          <p:cNvSpPr/>
          <p:nvPr/>
        </p:nvSpPr>
        <p:spPr bwMode="auto">
          <a:xfrm>
            <a:off x="3110753" y="1298787"/>
            <a:ext cx="2439426" cy="2762225"/>
          </a:xfrm>
          <a:prstGeom prst="roundRect">
            <a:avLst/>
          </a:prstGeom>
          <a:solidFill>
            <a:schemeClr val="bg1">
              <a:lumMod val="95000"/>
            </a:schemeClr>
          </a:solidFill>
          <a:ln w="38100"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lnSpc>
                <a:spcPct val="58000"/>
              </a:lnSpc>
              <a:spcBef>
                <a:spcPct val="0"/>
              </a:spcBef>
              <a:spcAft>
                <a:spcPct val="0"/>
              </a:spcAft>
              <a:buClr>
                <a:srgbClr val="000000"/>
              </a:buClr>
              <a:buSzPct val="100000"/>
            </a:pPr>
            <a:endParaRPr lang="en-GB" sz="2400">
              <a:solidFill>
                <a:schemeClr val="bg1"/>
              </a:solidFill>
              <a:latin typeface="Times New Roman" panose="02020603050405020304" pitchFamily="18" charset="0"/>
              <a:cs typeface="Lucida Sans Unicode" panose="020B0602030504020204" pitchFamily="34" charset="0"/>
            </a:endParaRPr>
          </a:p>
        </p:txBody>
      </p:sp>
      <p:sp>
        <p:nvSpPr>
          <p:cNvPr id="4" name="CasellaDiTesto 3">
            <a:extLst>
              <a:ext uri="{FF2B5EF4-FFF2-40B4-BE49-F238E27FC236}">
                <a16:creationId xmlns:a16="http://schemas.microsoft.com/office/drawing/2014/main" id="{EBDE1CF8-CED8-B007-AF7C-862323B59580}"/>
              </a:ext>
            </a:extLst>
          </p:cNvPr>
          <p:cNvSpPr txBox="1"/>
          <p:nvPr/>
        </p:nvSpPr>
        <p:spPr>
          <a:xfrm>
            <a:off x="3156837" y="879640"/>
            <a:ext cx="2439426" cy="369332"/>
          </a:xfrm>
          <a:prstGeom prst="rect">
            <a:avLst/>
          </a:prstGeom>
          <a:solidFill>
            <a:schemeClr val="bg1">
              <a:lumMod val="95000"/>
            </a:schemeClr>
          </a:solidFill>
        </p:spPr>
        <p:txBody>
          <a:bodyPr wrap="square" rtlCol="0">
            <a:spAutoFit/>
          </a:bodyPr>
          <a:lstStyle/>
          <a:p>
            <a:pPr algn="ctr"/>
            <a:r>
              <a:rPr lang="en-GB" dirty="0">
                <a:solidFill>
                  <a:schemeClr val="bg2">
                    <a:lumMod val="50000"/>
                  </a:schemeClr>
                </a:solidFill>
                <a:latin typeface="Bradley Hand" pitchFamily="2" charset="77"/>
              </a:rPr>
              <a:t>MAMMOGRAFIA</a:t>
            </a:r>
          </a:p>
        </p:txBody>
      </p:sp>
      <p:pic>
        <p:nvPicPr>
          <p:cNvPr id="5" name="Picture 10" descr="Mammography | Imaging Technology News">
            <a:extLst>
              <a:ext uri="{FF2B5EF4-FFF2-40B4-BE49-F238E27FC236}">
                <a16:creationId xmlns:a16="http://schemas.microsoft.com/office/drawing/2014/main" id="{19C016DB-A225-DB7A-E6B5-23A83297A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06" r="36738"/>
          <a:stretch/>
        </p:blipFill>
        <p:spPr bwMode="auto">
          <a:xfrm>
            <a:off x="4594380" y="2792100"/>
            <a:ext cx="785858" cy="1134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n-D600 Hospital High Frequency Digital Mammography Machine X Ray Device -  China X Ray Machine, X Ray Price | Made-in-China.com">
            <a:extLst>
              <a:ext uri="{FF2B5EF4-FFF2-40B4-BE49-F238E27FC236}">
                <a16:creationId xmlns:a16="http://schemas.microsoft.com/office/drawing/2014/main" id="{D5002A9C-1E3F-A32E-67A6-B0954DE2F4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59" t="5900" r="20452" b="6951"/>
          <a:stretch/>
        </p:blipFill>
        <p:spPr bwMode="auto">
          <a:xfrm>
            <a:off x="3121859" y="1494706"/>
            <a:ext cx="1391774" cy="2421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ammography | Imaging Technology News">
            <a:extLst>
              <a:ext uri="{FF2B5EF4-FFF2-40B4-BE49-F238E27FC236}">
                <a16:creationId xmlns:a16="http://schemas.microsoft.com/office/drawing/2014/main" id="{BABA9061-BBF4-FC69-F074-400A652677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5" r="69592"/>
          <a:stretch/>
        </p:blipFill>
        <p:spPr bwMode="auto">
          <a:xfrm>
            <a:off x="4594381" y="1512905"/>
            <a:ext cx="785858" cy="113455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a:extLst>
              <a:ext uri="{FF2B5EF4-FFF2-40B4-BE49-F238E27FC236}">
                <a16:creationId xmlns:a16="http://schemas.microsoft.com/office/drawing/2014/main" id="{BF6EE1A0-E7CA-2B1B-60C2-4310183C09DE}"/>
              </a:ext>
            </a:extLst>
          </p:cNvPr>
          <p:cNvGrpSpPr/>
          <p:nvPr/>
        </p:nvGrpSpPr>
        <p:grpSpPr>
          <a:xfrm>
            <a:off x="9252583" y="1298788"/>
            <a:ext cx="2439426" cy="2762225"/>
            <a:chOff x="6516216" y="548679"/>
            <a:chExt cx="2639362" cy="2897789"/>
          </a:xfrm>
        </p:grpSpPr>
        <p:sp>
          <p:nvSpPr>
            <p:cNvPr id="9" name="Rettangolo con angoli arrotondati 8">
              <a:extLst>
                <a:ext uri="{FF2B5EF4-FFF2-40B4-BE49-F238E27FC236}">
                  <a16:creationId xmlns:a16="http://schemas.microsoft.com/office/drawing/2014/main" id="{CCD27E4E-FEE0-1E6D-4B30-C0548C2C324F}"/>
                </a:ext>
              </a:extLst>
            </p:cNvPr>
            <p:cNvSpPr/>
            <p:nvPr/>
          </p:nvSpPr>
          <p:spPr bwMode="auto">
            <a:xfrm>
              <a:off x="6516216" y="548679"/>
              <a:ext cx="2639362" cy="2897789"/>
            </a:xfrm>
            <a:prstGeom prst="roundRect">
              <a:avLst/>
            </a:prstGeom>
            <a:solidFill>
              <a:schemeClr val="bg1">
                <a:lumMod val="95000"/>
              </a:schemeClr>
            </a:solidFill>
            <a:ln w="38100"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lnSpc>
                  <a:spcPct val="58000"/>
                </a:lnSpc>
                <a:spcBef>
                  <a:spcPct val="0"/>
                </a:spcBef>
                <a:spcAft>
                  <a:spcPct val="0"/>
                </a:spcAft>
                <a:buClr>
                  <a:srgbClr val="000000"/>
                </a:buClr>
                <a:buSzPct val="100000"/>
              </a:pPr>
              <a:endParaRPr lang="en-GB" sz="2400">
                <a:solidFill>
                  <a:schemeClr val="bg1"/>
                </a:solidFill>
                <a:latin typeface="Times New Roman" panose="02020603050405020304" pitchFamily="18" charset="0"/>
                <a:cs typeface="Lucida Sans Unicode" panose="020B0602030504020204" pitchFamily="34" charset="0"/>
              </a:endParaRPr>
            </a:p>
          </p:txBody>
        </p:sp>
        <p:pic>
          <p:nvPicPr>
            <p:cNvPr id="10" name="Picture 2" descr="Simens Angiography Machine 3D Model $60 - .unknown - Free3D">
              <a:extLst>
                <a:ext uri="{FF2B5EF4-FFF2-40B4-BE49-F238E27FC236}">
                  <a16:creationId xmlns:a16="http://schemas.microsoft.com/office/drawing/2014/main" id="{4BEC96D3-1E68-C12B-4EDB-AA3FEABCFE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88" t="6573" r="9838" b="6573"/>
            <a:stretch/>
          </p:blipFill>
          <p:spPr bwMode="auto">
            <a:xfrm>
              <a:off x="6697398" y="673840"/>
              <a:ext cx="233909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rombolysis">
              <a:extLst>
                <a:ext uri="{FF2B5EF4-FFF2-40B4-BE49-F238E27FC236}">
                  <a16:creationId xmlns:a16="http://schemas.microsoft.com/office/drawing/2014/main" id="{84AEDD86-BE4C-C405-10FF-EAA59C209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7398" y="2094746"/>
              <a:ext cx="2339098" cy="119023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asellaDiTesto 11">
            <a:extLst>
              <a:ext uri="{FF2B5EF4-FFF2-40B4-BE49-F238E27FC236}">
                <a16:creationId xmlns:a16="http://schemas.microsoft.com/office/drawing/2014/main" id="{69A282E7-5B2C-E107-DD9F-0DBE78802906}"/>
              </a:ext>
            </a:extLst>
          </p:cNvPr>
          <p:cNvSpPr txBox="1"/>
          <p:nvPr/>
        </p:nvSpPr>
        <p:spPr>
          <a:xfrm>
            <a:off x="9315569" y="879639"/>
            <a:ext cx="2329365" cy="369332"/>
          </a:xfrm>
          <a:prstGeom prst="rect">
            <a:avLst/>
          </a:prstGeom>
          <a:solidFill>
            <a:schemeClr val="bg1">
              <a:lumMod val="95000"/>
            </a:schemeClr>
          </a:solidFill>
        </p:spPr>
        <p:txBody>
          <a:bodyPr wrap="square" rtlCol="0">
            <a:spAutoFit/>
          </a:bodyPr>
          <a:lstStyle/>
          <a:p>
            <a:pPr algn="ctr"/>
            <a:r>
              <a:rPr lang="en-GB" dirty="0">
                <a:solidFill>
                  <a:schemeClr val="bg2">
                    <a:lumMod val="50000"/>
                  </a:schemeClr>
                </a:solidFill>
                <a:latin typeface="Bradley Hand" pitchFamily="2" charset="77"/>
              </a:rPr>
              <a:t>ANGIOGRAFIA</a:t>
            </a:r>
          </a:p>
        </p:txBody>
      </p:sp>
      <p:grpSp>
        <p:nvGrpSpPr>
          <p:cNvPr id="13" name="Gruppo 12">
            <a:extLst>
              <a:ext uri="{FF2B5EF4-FFF2-40B4-BE49-F238E27FC236}">
                <a16:creationId xmlns:a16="http://schemas.microsoft.com/office/drawing/2014/main" id="{CEB4758C-8DD2-DE43-7DB5-B315F3359BEF}"/>
              </a:ext>
            </a:extLst>
          </p:cNvPr>
          <p:cNvGrpSpPr/>
          <p:nvPr/>
        </p:nvGrpSpPr>
        <p:grpSpPr>
          <a:xfrm>
            <a:off x="6039903" y="707592"/>
            <a:ext cx="2777136" cy="3325763"/>
            <a:chOff x="80290" y="84032"/>
            <a:chExt cx="3004751" cy="3488984"/>
          </a:xfrm>
        </p:grpSpPr>
        <p:sp>
          <p:nvSpPr>
            <p:cNvPr id="14" name="Rettangolo con angoli arrotondati 13">
              <a:extLst>
                <a:ext uri="{FF2B5EF4-FFF2-40B4-BE49-F238E27FC236}">
                  <a16:creationId xmlns:a16="http://schemas.microsoft.com/office/drawing/2014/main" id="{47BFD59C-E946-21EE-180A-4B3FE7D0FFBE}"/>
                </a:ext>
              </a:extLst>
            </p:cNvPr>
            <p:cNvSpPr/>
            <p:nvPr/>
          </p:nvSpPr>
          <p:spPr bwMode="auto">
            <a:xfrm>
              <a:off x="231935" y="675227"/>
              <a:ext cx="2639362" cy="2897789"/>
            </a:xfrm>
            <a:prstGeom prst="roundRect">
              <a:avLst/>
            </a:prstGeom>
            <a:solidFill>
              <a:schemeClr val="bg1">
                <a:lumMod val="95000"/>
              </a:schemeClr>
            </a:solidFill>
            <a:ln w="38100"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lnSpc>
                  <a:spcPct val="58000"/>
                </a:lnSpc>
                <a:spcBef>
                  <a:spcPct val="0"/>
                </a:spcBef>
                <a:spcAft>
                  <a:spcPct val="0"/>
                </a:spcAft>
                <a:buClr>
                  <a:srgbClr val="000000"/>
                </a:buClr>
                <a:buSzPct val="100000"/>
              </a:pPr>
              <a:endParaRPr lang="en-GB" sz="2400">
                <a:solidFill>
                  <a:schemeClr val="bg1"/>
                </a:solidFill>
                <a:latin typeface="Times New Roman" panose="02020603050405020304" pitchFamily="18" charset="0"/>
                <a:cs typeface="Lucida Sans Unicode" panose="020B0602030504020204" pitchFamily="34" charset="0"/>
              </a:endParaRPr>
            </a:p>
          </p:txBody>
        </p:sp>
        <p:sp>
          <p:nvSpPr>
            <p:cNvPr id="15" name="CasellaDiTesto 14">
              <a:extLst>
                <a:ext uri="{FF2B5EF4-FFF2-40B4-BE49-F238E27FC236}">
                  <a16:creationId xmlns:a16="http://schemas.microsoft.com/office/drawing/2014/main" id="{B9728AF4-DC12-25D2-4C02-2E7B49D93616}"/>
                </a:ext>
              </a:extLst>
            </p:cNvPr>
            <p:cNvSpPr txBox="1"/>
            <p:nvPr/>
          </p:nvSpPr>
          <p:spPr>
            <a:xfrm>
              <a:off x="80290" y="84032"/>
              <a:ext cx="3004751" cy="769441"/>
            </a:xfrm>
            <a:prstGeom prst="rect">
              <a:avLst/>
            </a:prstGeom>
            <a:solidFill>
              <a:schemeClr val="bg1">
                <a:lumMod val="95000"/>
              </a:schemeClr>
            </a:solidFill>
          </p:spPr>
          <p:txBody>
            <a:bodyPr wrap="square" rtlCol="0">
              <a:spAutoFit/>
            </a:bodyPr>
            <a:lstStyle/>
            <a:p>
              <a:pPr algn="ctr"/>
              <a:r>
                <a:rPr lang="en-GB" sz="2200" dirty="0">
                  <a:solidFill>
                    <a:schemeClr val="bg2">
                      <a:lumMod val="50000"/>
                    </a:schemeClr>
                  </a:solidFill>
                  <a:latin typeface="Bradley Hand" pitchFamily="2" charset="77"/>
                </a:rPr>
                <a:t>TOMOGRAFIA COMPUTERIZZAZA</a:t>
              </a:r>
            </a:p>
          </p:txBody>
        </p:sp>
        <p:pic>
          <p:nvPicPr>
            <p:cNvPr id="16" name="Picture 6" descr="La nuova TC della Casa di Cura di San Rossore - Casa di Cura Privata San  Rossore">
              <a:extLst>
                <a:ext uri="{FF2B5EF4-FFF2-40B4-BE49-F238E27FC236}">
                  <a16:creationId xmlns:a16="http://schemas.microsoft.com/office/drawing/2014/main" id="{7637E4E7-38B3-1410-E52E-F1E5BFBB38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438" t="13091" r="20075" b="14535"/>
            <a:stretch/>
          </p:blipFill>
          <p:spPr bwMode="auto">
            <a:xfrm>
              <a:off x="395536" y="800387"/>
              <a:ext cx="2304256" cy="15466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omografia computerizzata - Wikipedia">
              <a:extLst>
                <a:ext uri="{FF2B5EF4-FFF2-40B4-BE49-F238E27FC236}">
                  <a16:creationId xmlns:a16="http://schemas.microsoft.com/office/drawing/2014/main" id="{293BAEB5-563F-0B14-2C93-F4D9DF11D0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0000"/>
            <a:stretch/>
          </p:blipFill>
          <p:spPr bwMode="auto">
            <a:xfrm>
              <a:off x="467544" y="2417748"/>
              <a:ext cx="2160240" cy="108326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asellaDiTesto 20">
            <a:extLst>
              <a:ext uri="{FF2B5EF4-FFF2-40B4-BE49-F238E27FC236}">
                <a16:creationId xmlns:a16="http://schemas.microsoft.com/office/drawing/2014/main" id="{D0F31545-267B-1BCB-C76B-DDDB2F329EDA}"/>
              </a:ext>
            </a:extLst>
          </p:cNvPr>
          <p:cNvSpPr txBox="1"/>
          <p:nvPr/>
        </p:nvSpPr>
        <p:spPr>
          <a:xfrm>
            <a:off x="280926" y="4049781"/>
            <a:ext cx="12100685" cy="2308324"/>
          </a:xfrm>
          <a:prstGeom prst="rect">
            <a:avLst/>
          </a:prstGeom>
          <a:noFill/>
        </p:spPr>
        <p:txBody>
          <a:bodyPr wrap="none" rtlCol="0">
            <a:spAutoFit/>
          </a:bodyPr>
          <a:lstStyle/>
          <a:p>
            <a:pPr marL="285750" indent="-285750">
              <a:buFont typeface="Arial" panose="020B0604020202020204" pitchFamily="34" charset="0"/>
              <a:buChar char="•"/>
            </a:pPr>
            <a:r>
              <a:rPr lang="en-US" b="1" i="0" dirty="0">
                <a:solidFill>
                  <a:srgbClr val="0D0D0D"/>
                </a:solidFill>
                <a:effectLst/>
                <a:latin typeface="Söhne"/>
              </a:rPr>
              <a:t>Film-based Detectors</a:t>
            </a:r>
          </a:p>
          <a:p>
            <a:pPr marL="285750" indent="-285750">
              <a:buFont typeface="Arial" panose="020B0604020202020204" pitchFamily="34" charset="0"/>
              <a:buChar char="•"/>
            </a:pPr>
            <a:r>
              <a:rPr lang="en-US" b="1" i="0" dirty="0">
                <a:solidFill>
                  <a:srgbClr val="0D0D0D"/>
                </a:solidFill>
                <a:effectLst/>
                <a:latin typeface="Söhne"/>
              </a:rPr>
              <a:t>Scintillation Detectors</a:t>
            </a:r>
          </a:p>
          <a:p>
            <a:pPr marL="285750" indent="-285750">
              <a:buFont typeface="Arial" panose="020B0604020202020204" pitchFamily="34" charset="0"/>
              <a:buChar char="•"/>
            </a:pPr>
            <a:r>
              <a:rPr lang="en-US" b="1" i="0" dirty="0">
                <a:solidFill>
                  <a:srgbClr val="0D0D0D"/>
                </a:solidFill>
                <a:effectLst/>
                <a:latin typeface="Söhne"/>
              </a:rPr>
              <a:t>Solid-state Detectors </a:t>
            </a:r>
            <a:r>
              <a:rPr lang="en-US" b="1" i="0" dirty="0">
                <a:solidFill>
                  <a:srgbClr val="0D0D0D"/>
                </a:solidFill>
                <a:effectLst/>
                <a:latin typeface="Söhne"/>
                <a:sym typeface="Wingdings" panose="05000000000000000000" pitchFamily="2" charset="2"/>
              </a:rPr>
              <a:t> </a:t>
            </a:r>
            <a:r>
              <a:rPr lang="en-US" b="0" i="0" dirty="0">
                <a:solidFill>
                  <a:srgbClr val="0D0D0D"/>
                </a:solidFill>
                <a:effectLst/>
                <a:latin typeface="Söhne"/>
              </a:rPr>
              <a:t>amorphous silicon (a-Si) or cadmium telluride (</a:t>
            </a:r>
            <a:r>
              <a:rPr lang="en-US" b="0" i="0" dirty="0" err="1">
                <a:solidFill>
                  <a:srgbClr val="0D0D0D"/>
                </a:solidFill>
                <a:effectLst/>
                <a:latin typeface="Söhne"/>
              </a:rPr>
              <a:t>CdTe</a:t>
            </a:r>
            <a:r>
              <a:rPr lang="en-US" b="0" i="0" dirty="0">
                <a:solidFill>
                  <a:srgbClr val="0D0D0D"/>
                </a:solidFill>
                <a:effectLst/>
                <a:latin typeface="Söhne"/>
              </a:rPr>
              <a:t>) coupled with thin-film transistor (TFT) arrays. </a:t>
            </a:r>
          </a:p>
          <a:p>
            <a:r>
              <a:rPr lang="en-US" dirty="0">
                <a:solidFill>
                  <a:srgbClr val="0D0D0D"/>
                </a:solidFill>
                <a:latin typeface="Söhne"/>
              </a:rPr>
              <a:t>	A</a:t>
            </a:r>
            <a:r>
              <a:rPr lang="en-US" b="0" i="0" dirty="0">
                <a:solidFill>
                  <a:srgbClr val="0D0D0D"/>
                </a:solidFill>
                <a:effectLst/>
                <a:latin typeface="Söhne"/>
              </a:rPr>
              <a:t>dvantages: high spatial resolution, fast readout times, and low noise levels. </a:t>
            </a:r>
          </a:p>
          <a:p>
            <a:r>
              <a:rPr lang="en-US" b="0" i="0" dirty="0">
                <a:solidFill>
                  <a:srgbClr val="0D0D0D"/>
                </a:solidFill>
                <a:effectLst/>
                <a:latin typeface="Söhne"/>
              </a:rPr>
              <a:t>	</a:t>
            </a:r>
            <a:r>
              <a:rPr lang="en-US" dirty="0">
                <a:solidFill>
                  <a:srgbClr val="0D0D0D"/>
                </a:solidFill>
                <a:latin typeface="Söhne"/>
              </a:rPr>
              <a:t>U</a:t>
            </a:r>
            <a:r>
              <a:rPr lang="en-US" b="0" i="0" dirty="0">
                <a:solidFill>
                  <a:srgbClr val="0D0D0D"/>
                </a:solidFill>
                <a:effectLst/>
                <a:latin typeface="Söhne"/>
              </a:rPr>
              <a:t>sed in Direct digital radiography (DR) systems.</a:t>
            </a:r>
          </a:p>
          <a:p>
            <a:r>
              <a:rPr lang="en-US" b="1" i="0" dirty="0">
                <a:solidFill>
                  <a:srgbClr val="0D0D0D"/>
                </a:solidFill>
                <a:effectLst/>
                <a:latin typeface="Söhne"/>
              </a:rPr>
              <a:t>Charge-Coupled Devices (CCDs) and CMOS detectors </a:t>
            </a:r>
            <a:r>
              <a:rPr lang="en-US" b="1" i="0" dirty="0">
                <a:solidFill>
                  <a:srgbClr val="0D0D0D"/>
                </a:solidFill>
                <a:effectLst/>
                <a:latin typeface="Söhne"/>
                <a:sym typeface="Wingdings" panose="05000000000000000000" pitchFamily="2" charset="2"/>
              </a:rPr>
              <a:t> not commonly used in medical X-ray imaging</a:t>
            </a:r>
            <a:endParaRPr lang="en-US" b="1" i="0" dirty="0">
              <a:solidFill>
                <a:srgbClr val="0D0D0D"/>
              </a:solidFill>
              <a:effectLst/>
              <a:latin typeface="Söhne"/>
            </a:endParaRPr>
          </a:p>
          <a:p>
            <a:r>
              <a:rPr lang="en-US" b="1" i="0" dirty="0">
                <a:solidFill>
                  <a:srgbClr val="0D0D0D"/>
                </a:solidFill>
                <a:effectLst/>
                <a:latin typeface="Söhne"/>
              </a:rPr>
              <a:t>Amorphous Silicon Flat-Panel Detectors (FPDs) </a:t>
            </a:r>
            <a:r>
              <a:rPr lang="en-US" b="1" i="0" dirty="0">
                <a:solidFill>
                  <a:srgbClr val="0D0D0D"/>
                </a:solidFill>
                <a:effectLst/>
                <a:latin typeface="Söhne"/>
                <a:sym typeface="Wingdings" panose="05000000000000000000" pitchFamily="2" charset="2"/>
              </a:rPr>
              <a:t> </a:t>
            </a:r>
            <a:r>
              <a:rPr lang="en-US" b="0" i="0" dirty="0">
                <a:solidFill>
                  <a:srgbClr val="0D0D0D"/>
                </a:solidFill>
                <a:effectLst/>
                <a:latin typeface="Söhne"/>
              </a:rPr>
              <a:t>amorphous silicon layer coupled with an array of thin-film transistors (TFTs). </a:t>
            </a:r>
          </a:p>
          <a:p>
            <a:r>
              <a:rPr lang="en-US" b="0" i="0" dirty="0">
                <a:solidFill>
                  <a:srgbClr val="0D0D0D"/>
                </a:solidFill>
                <a:effectLst/>
                <a:latin typeface="Söhne"/>
              </a:rPr>
              <a:t>FPDs offer high spatial resolution, fast readout speeds, and </a:t>
            </a:r>
            <a:r>
              <a:rPr lang="en-US" b="0" i="0" dirty="0">
                <a:solidFill>
                  <a:srgbClr val="0D0D0D"/>
                </a:solidFill>
                <a:effectLst/>
                <a:highlight>
                  <a:srgbClr val="FFFF00"/>
                </a:highlight>
                <a:latin typeface="Söhne"/>
              </a:rPr>
              <a:t>low radiation dose requirements</a:t>
            </a:r>
            <a:r>
              <a:rPr lang="en-US" b="0" i="0" dirty="0">
                <a:solidFill>
                  <a:srgbClr val="0D0D0D"/>
                </a:solidFill>
                <a:effectLst/>
                <a:latin typeface="Söhne"/>
              </a:rPr>
              <a:t>.</a:t>
            </a:r>
            <a:endParaRPr lang="en-US" dirty="0">
              <a:solidFill>
                <a:srgbClr val="0D0D0D"/>
              </a:solidFill>
              <a:latin typeface="Söhne"/>
            </a:endParaRPr>
          </a:p>
        </p:txBody>
      </p:sp>
    </p:spTree>
    <p:extLst>
      <p:ext uri="{BB962C8B-B14F-4D97-AF65-F5344CB8AC3E}">
        <p14:creationId xmlns:p14="http://schemas.microsoft.com/office/powerpoint/2010/main" val="1204922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447FB-FD84-0ABD-A568-E5A3ABAA203C}"/>
            </a:ext>
          </a:extLst>
        </p:cNvPr>
        <p:cNvGrpSpPr/>
        <p:nvPr/>
      </p:nvGrpSpPr>
      <p:grpSpPr>
        <a:xfrm>
          <a:off x="0" y="0"/>
          <a:ext cx="0" cy="0"/>
          <a:chOff x="0" y="0"/>
          <a:chExt cx="0" cy="0"/>
        </a:xfrm>
      </p:grpSpPr>
      <p:sp>
        <p:nvSpPr>
          <p:cNvPr id="20" name="Titolo 19">
            <a:extLst>
              <a:ext uri="{FF2B5EF4-FFF2-40B4-BE49-F238E27FC236}">
                <a16:creationId xmlns:a16="http://schemas.microsoft.com/office/drawing/2014/main" id="{076F1626-7135-D891-0E50-0DD70BBB03C8}"/>
              </a:ext>
            </a:extLst>
          </p:cNvPr>
          <p:cNvSpPr>
            <a:spLocks noGrp="1"/>
          </p:cNvSpPr>
          <p:nvPr>
            <p:ph type="title"/>
          </p:nvPr>
        </p:nvSpPr>
        <p:spPr>
          <a:xfrm>
            <a:off x="301598" y="429068"/>
            <a:ext cx="11636401" cy="1325563"/>
          </a:xfrm>
        </p:spPr>
        <p:txBody>
          <a:bodyPr>
            <a:normAutofit fontScale="90000"/>
          </a:bodyPr>
          <a:lstStyle/>
          <a:p>
            <a:r>
              <a:rPr lang="it-IT" sz="4000" b="1" dirty="0">
                <a:effectLst>
                  <a:outerShdw blurRad="38100" dist="38100" dir="2700000" algn="tl">
                    <a:srgbClr val="000000">
                      <a:alpha val="43137"/>
                    </a:srgbClr>
                  </a:outerShdw>
                </a:effectLst>
              </a:rPr>
              <a:t>Imaging with e+ </a:t>
            </a:r>
            <a:br>
              <a:rPr lang="it-IT" sz="4000" b="1" dirty="0">
                <a:effectLst>
                  <a:outerShdw blurRad="38100" dist="38100" dir="2700000" algn="tl">
                    <a:srgbClr val="000000">
                      <a:alpha val="43137"/>
                    </a:srgbClr>
                  </a:outerShdw>
                </a:effectLst>
                <a:sym typeface="Wingdings" panose="05000000000000000000" pitchFamily="2" charset="2"/>
              </a:rPr>
            </a:br>
            <a:br>
              <a:rPr lang="it-IT" sz="3200" b="1" dirty="0">
                <a:effectLst>
                  <a:outerShdw blurRad="38100" dist="38100" dir="2700000" algn="tl">
                    <a:srgbClr val="000000">
                      <a:alpha val="43137"/>
                    </a:srgbClr>
                  </a:outerShdw>
                </a:effectLst>
                <a:sym typeface="Wingdings" panose="05000000000000000000" pitchFamily="2" charset="2"/>
              </a:rPr>
            </a:br>
            <a:r>
              <a:rPr lang="it-IT" sz="3200" dirty="0">
                <a:sym typeface="Wingdings" panose="05000000000000000000" pitchFamily="2" charset="2"/>
              </a:rPr>
              <a:t>Arrays of </a:t>
            </a:r>
            <a:r>
              <a:rPr lang="it-IT" sz="3200" dirty="0" err="1">
                <a:sym typeface="Wingdings" panose="05000000000000000000" pitchFamily="2" charset="2"/>
              </a:rPr>
              <a:t>photon</a:t>
            </a:r>
            <a:r>
              <a:rPr lang="it-IT" sz="3200" dirty="0">
                <a:sym typeface="Wingdings" panose="05000000000000000000" pitchFamily="2" charset="2"/>
              </a:rPr>
              <a:t> detectors </a:t>
            </a:r>
            <a:r>
              <a:rPr lang="it-IT" sz="3200" dirty="0" err="1">
                <a:sym typeface="Wingdings" panose="05000000000000000000" pitchFamily="2" charset="2"/>
              </a:rPr>
              <a:t>around</a:t>
            </a:r>
            <a:r>
              <a:rPr lang="it-IT" sz="3200" dirty="0">
                <a:sym typeface="Wingdings" panose="05000000000000000000" pitchFamily="2" charset="2"/>
              </a:rPr>
              <a:t> the </a:t>
            </a:r>
            <a:r>
              <a:rPr lang="it-IT" sz="3200" dirty="0" err="1">
                <a:sym typeface="Wingdings" panose="05000000000000000000" pitchFamily="2" charset="2"/>
              </a:rPr>
              <a:t>patient</a:t>
            </a:r>
            <a:r>
              <a:rPr lang="it-IT" sz="3200" dirty="0">
                <a:sym typeface="Wingdings" panose="05000000000000000000" pitchFamily="2" charset="2"/>
              </a:rPr>
              <a:t> to </a:t>
            </a:r>
            <a:r>
              <a:rPr lang="it-IT" sz="3200" dirty="0" err="1">
                <a:sym typeface="Wingdings" panose="05000000000000000000" pitchFamily="2" charset="2"/>
              </a:rPr>
              <a:t>detect</a:t>
            </a:r>
            <a:r>
              <a:rPr lang="it-IT" sz="3200" dirty="0">
                <a:sym typeface="Wingdings" panose="05000000000000000000" pitchFamily="2" charset="2"/>
              </a:rPr>
              <a:t> the 2 </a:t>
            </a:r>
            <a:r>
              <a:rPr lang="el-GR" sz="3200" dirty="0">
                <a:sym typeface="Wingdings" panose="05000000000000000000" pitchFamily="2" charset="2"/>
              </a:rPr>
              <a:t>γ</a:t>
            </a:r>
            <a:r>
              <a:rPr lang="it-IT" sz="3200" dirty="0">
                <a:sym typeface="Wingdings" panose="05000000000000000000" pitchFamily="2" charset="2"/>
              </a:rPr>
              <a:t> opposite </a:t>
            </a:r>
            <a:r>
              <a:rPr lang="it-IT" sz="3200" dirty="0" err="1">
                <a:sym typeface="Wingdings" panose="05000000000000000000" pitchFamily="2" charset="2"/>
              </a:rPr>
              <a:t>directions</a:t>
            </a:r>
            <a:endParaRPr lang="it-IT" dirty="0"/>
          </a:p>
        </p:txBody>
      </p:sp>
      <p:sp>
        <p:nvSpPr>
          <p:cNvPr id="21" name="CasellaDiTesto 20">
            <a:extLst>
              <a:ext uri="{FF2B5EF4-FFF2-40B4-BE49-F238E27FC236}">
                <a16:creationId xmlns:a16="http://schemas.microsoft.com/office/drawing/2014/main" id="{E343053E-9822-6CA1-3FDD-9197E2B55FD6}"/>
              </a:ext>
            </a:extLst>
          </p:cNvPr>
          <p:cNvSpPr txBox="1"/>
          <p:nvPr/>
        </p:nvSpPr>
        <p:spPr>
          <a:xfrm>
            <a:off x="433991" y="2762623"/>
            <a:ext cx="3291840" cy="369332"/>
          </a:xfrm>
          <a:prstGeom prst="rect">
            <a:avLst/>
          </a:prstGeom>
          <a:noFill/>
        </p:spPr>
        <p:txBody>
          <a:bodyPr wrap="square" rtlCol="0">
            <a:spAutoFit/>
          </a:bodyPr>
          <a:lstStyle/>
          <a:p>
            <a:r>
              <a:rPr lang="en-US" b="0" i="0" dirty="0">
                <a:solidFill>
                  <a:srgbClr val="0D0D0D"/>
                </a:solidFill>
                <a:effectLst/>
                <a:latin typeface="Söhne"/>
              </a:rPr>
              <a:t>For diagnostic purpose</a:t>
            </a:r>
            <a:endParaRPr lang="it-IT" dirty="0"/>
          </a:p>
        </p:txBody>
      </p:sp>
      <p:pic>
        <p:nvPicPr>
          <p:cNvPr id="4" name="Picture 3">
            <a:extLst>
              <a:ext uri="{FF2B5EF4-FFF2-40B4-BE49-F238E27FC236}">
                <a16:creationId xmlns:a16="http://schemas.microsoft.com/office/drawing/2014/main" id="{3EC9541B-6B95-955B-4196-6D60D0E812A7}"/>
              </a:ext>
            </a:extLst>
          </p:cNvPr>
          <p:cNvPicPr>
            <a:picLocks noChangeAspect="1" noChangeArrowheads="1"/>
          </p:cNvPicPr>
          <p:nvPr/>
        </p:nvPicPr>
        <p:blipFill rotWithShape="1">
          <a:blip r:embed="rId3"/>
          <a:srcRect l="31547"/>
          <a:stretch/>
        </p:blipFill>
        <p:spPr bwMode="auto">
          <a:xfrm>
            <a:off x="3824275" y="1849787"/>
            <a:ext cx="2983475" cy="1484057"/>
          </a:xfrm>
          <a:prstGeom prst="rect">
            <a:avLst/>
          </a:prstGeom>
          <a:noFill/>
          <a:ln w="9525">
            <a:solidFill>
              <a:srgbClr val="FF0000"/>
            </a:solidFill>
            <a:miter lim="800000"/>
            <a:headEnd/>
            <a:tailEnd/>
          </a:ln>
        </p:spPr>
      </p:pic>
      <p:pic>
        <p:nvPicPr>
          <p:cNvPr id="5" name="Picture 2" descr="Figure 1.The PET gantry showing the patient surrounding the gantry with scintillators surrounding the patient. The activated gamma camera with gamma rays passing through this ray.">
            <a:extLst>
              <a:ext uri="{FF2B5EF4-FFF2-40B4-BE49-F238E27FC236}">
                <a16:creationId xmlns:a16="http://schemas.microsoft.com/office/drawing/2014/main" id="{0DC193E8-3DE4-895E-408C-34068F545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22" y="3429000"/>
            <a:ext cx="3565208" cy="25336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Diagram&#10;&#10;Description automatically generated">
            <a:extLst>
              <a:ext uri="{FF2B5EF4-FFF2-40B4-BE49-F238E27FC236}">
                <a16:creationId xmlns:a16="http://schemas.microsoft.com/office/drawing/2014/main" id="{BEEBE8BE-023A-1E2D-C2CE-9AF3199B130B}"/>
              </a:ext>
            </a:extLst>
          </p:cNvPr>
          <p:cNvPicPr>
            <a:picLocks noChangeAspect="1"/>
          </p:cNvPicPr>
          <p:nvPr/>
        </p:nvPicPr>
        <p:blipFill>
          <a:blip r:embed="rId5"/>
          <a:stretch>
            <a:fillRect/>
          </a:stretch>
        </p:blipFill>
        <p:spPr>
          <a:xfrm>
            <a:off x="5802315" y="3564870"/>
            <a:ext cx="2373592" cy="1577333"/>
          </a:xfrm>
          <a:prstGeom prst="rect">
            <a:avLst/>
          </a:prstGeom>
        </p:spPr>
      </p:pic>
      <p:sp>
        <p:nvSpPr>
          <p:cNvPr id="28" name="Content Placeholder 2">
            <a:extLst>
              <a:ext uri="{FF2B5EF4-FFF2-40B4-BE49-F238E27FC236}">
                <a16:creationId xmlns:a16="http://schemas.microsoft.com/office/drawing/2014/main" id="{4CBB1E9C-6FB7-C820-88C3-DF5217976F46}"/>
              </a:ext>
            </a:extLst>
          </p:cNvPr>
          <p:cNvSpPr txBox="1">
            <a:spLocks/>
          </p:cNvSpPr>
          <p:nvPr/>
        </p:nvSpPr>
        <p:spPr>
          <a:xfrm>
            <a:off x="6906194" y="1755491"/>
            <a:ext cx="5031805" cy="1376464"/>
          </a:xfrm>
          <a:prstGeom prst="rect">
            <a:avLst/>
          </a:prstGeom>
          <a:solidFill>
            <a:schemeClr val="bg1"/>
          </a:solidFill>
        </p:spPr>
        <p:txBody>
          <a:bodyPr vert="horz" lIns="91440" tIns="45720" rIns="91440" bIns="45720" rtlCol="0">
            <a:normAutofit fontScale="92500"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Clr>
                <a:schemeClr val="tx1"/>
              </a:buClr>
              <a:buFont typeface="Courier New" panose="02070309020205020404" pitchFamily="49" charset="0"/>
              <a:buChar char="o"/>
            </a:pPr>
            <a:r>
              <a:rPr lang="en-US" dirty="0">
                <a:solidFill>
                  <a:schemeClr val="tx1"/>
                </a:solidFill>
              </a:rPr>
              <a:t>Therapeutic hadron beams produce </a:t>
            </a:r>
            <a:r>
              <a:rPr lang="el-GR" dirty="0">
                <a:solidFill>
                  <a:schemeClr val="tx1"/>
                </a:solidFill>
              </a:rPr>
              <a:t>β</a:t>
            </a:r>
            <a:r>
              <a:rPr lang="it-IT" baseline="30000" dirty="0">
                <a:solidFill>
                  <a:schemeClr val="tx1"/>
                </a:solidFill>
              </a:rPr>
              <a:t>+ </a:t>
            </a:r>
            <a:r>
              <a:rPr lang="it-IT" dirty="0" err="1">
                <a:solidFill>
                  <a:schemeClr val="tx1"/>
                </a:solidFill>
              </a:rPr>
              <a:t>emitters</a:t>
            </a:r>
            <a:r>
              <a:rPr lang="it-IT" dirty="0">
                <a:solidFill>
                  <a:schemeClr val="tx1"/>
                </a:solidFill>
              </a:rPr>
              <a:t> </a:t>
            </a:r>
            <a:r>
              <a:rPr lang="en-US" dirty="0">
                <a:solidFill>
                  <a:schemeClr val="tx1"/>
                </a:solidFill>
              </a:rPr>
              <a:t>in the body </a:t>
            </a:r>
          </a:p>
          <a:p>
            <a:pPr>
              <a:buClr>
                <a:schemeClr val="tx1"/>
              </a:buClr>
              <a:buFont typeface="Courier New" panose="02070309020205020404" pitchFamily="49" charset="0"/>
              <a:buChar char="o"/>
            </a:pPr>
            <a:r>
              <a:rPr lang="en-US" dirty="0">
                <a:solidFill>
                  <a:schemeClr val="tx1"/>
                </a:solidFill>
              </a:rPr>
              <a:t>Offline and in-beam PET provide the range of particles and the dose distribution</a:t>
            </a:r>
          </a:p>
        </p:txBody>
      </p:sp>
      <p:pic>
        <p:nvPicPr>
          <p:cNvPr id="48" name="Immagine 47" descr="Immagine che contiene testo, biglietto da visita, schermata&#10;&#10;Descrizione generata automaticamente">
            <a:extLst>
              <a:ext uri="{FF2B5EF4-FFF2-40B4-BE49-F238E27FC236}">
                <a16:creationId xmlns:a16="http://schemas.microsoft.com/office/drawing/2014/main" id="{4551CC31-4629-DFA9-F6C5-FD75EEBDC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8720" y="3200377"/>
            <a:ext cx="1889759" cy="3457158"/>
          </a:xfrm>
          <a:prstGeom prst="rect">
            <a:avLst/>
          </a:prstGeom>
        </p:spPr>
      </p:pic>
      <p:sp>
        <p:nvSpPr>
          <p:cNvPr id="49" name="Google Shape;107;p25">
            <a:extLst>
              <a:ext uri="{FF2B5EF4-FFF2-40B4-BE49-F238E27FC236}">
                <a16:creationId xmlns:a16="http://schemas.microsoft.com/office/drawing/2014/main" id="{28F88922-8B22-8169-2B6B-6355187A4411}"/>
              </a:ext>
            </a:extLst>
          </p:cNvPr>
          <p:cNvSpPr txBox="1"/>
          <p:nvPr/>
        </p:nvSpPr>
        <p:spPr>
          <a:xfrm>
            <a:off x="10117361" y="3726046"/>
            <a:ext cx="2288690" cy="702189"/>
          </a:xfrm>
          <a:prstGeom prst="rect">
            <a:avLst/>
          </a:prstGeom>
          <a:noFill/>
          <a:ln>
            <a:noFill/>
          </a:ln>
        </p:spPr>
        <p:txBody>
          <a:bodyPr spcFirstLastPara="1" wrap="square" lIns="134339" tIns="134339" rIns="134339" bIns="134339" anchor="t" anchorCtr="0">
            <a:spAutoFit/>
          </a:bodyPr>
          <a:lstStyle/>
          <a:p>
            <a:pPr algn="ctr"/>
            <a:r>
              <a:rPr lang="en" sz="1400" b="1" dirty="0">
                <a:solidFill>
                  <a:srgbClr val="FF0000"/>
                </a:solidFill>
              </a:rPr>
              <a:t>PET</a:t>
            </a:r>
            <a:r>
              <a:rPr lang="en" sz="1400" dirty="0"/>
              <a:t>-</a:t>
            </a:r>
            <a:r>
              <a:rPr lang="en" sz="1400" b="1" dirty="0">
                <a:solidFill>
                  <a:srgbClr val="6AA84F"/>
                </a:solidFill>
              </a:rPr>
              <a:t>PGT</a:t>
            </a:r>
            <a:r>
              <a:rPr lang="en" sz="1400" dirty="0"/>
              <a:t> detector</a:t>
            </a:r>
          </a:p>
          <a:p>
            <a:pPr algn="ctr"/>
            <a:r>
              <a:rPr lang="en" sz="1400" dirty="0"/>
              <a:t>(</a:t>
            </a:r>
            <a:r>
              <a:rPr lang="el-GR" sz="1400" dirty="0"/>
              <a:t>γ</a:t>
            </a:r>
            <a:r>
              <a:rPr lang="it-IT" sz="1400" dirty="0"/>
              <a:t> </a:t>
            </a:r>
            <a:r>
              <a:rPr lang="en" sz="1400" dirty="0"/>
              <a:t>position and time)</a:t>
            </a:r>
            <a:endParaRPr sz="1400" dirty="0"/>
          </a:p>
        </p:txBody>
      </p:sp>
      <p:sp>
        <p:nvSpPr>
          <p:cNvPr id="50" name="Google Shape;107;p25">
            <a:extLst>
              <a:ext uri="{FF2B5EF4-FFF2-40B4-BE49-F238E27FC236}">
                <a16:creationId xmlns:a16="http://schemas.microsoft.com/office/drawing/2014/main" id="{2C1FF0EF-E886-FFFD-1C6A-B6D7B58108F1}"/>
              </a:ext>
            </a:extLst>
          </p:cNvPr>
          <p:cNvSpPr txBox="1"/>
          <p:nvPr/>
        </p:nvSpPr>
        <p:spPr>
          <a:xfrm>
            <a:off x="10117361" y="5544686"/>
            <a:ext cx="2288690" cy="702189"/>
          </a:xfrm>
          <a:prstGeom prst="rect">
            <a:avLst/>
          </a:prstGeom>
          <a:noFill/>
          <a:ln>
            <a:noFill/>
          </a:ln>
        </p:spPr>
        <p:txBody>
          <a:bodyPr spcFirstLastPara="1" wrap="square" lIns="134339" tIns="134339" rIns="134339" bIns="134339" anchor="t" anchorCtr="0">
            <a:spAutoFit/>
          </a:bodyPr>
          <a:lstStyle/>
          <a:p>
            <a:pPr algn="ctr"/>
            <a:r>
              <a:rPr lang="en" sz="1400" b="1" dirty="0">
                <a:solidFill>
                  <a:srgbClr val="FF0000"/>
                </a:solidFill>
              </a:rPr>
              <a:t>PET</a:t>
            </a:r>
            <a:r>
              <a:rPr lang="en" sz="1400" dirty="0"/>
              <a:t>-</a:t>
            </a:r>
            <a:r>
              <a:rPr lang="en" sz="1400" b="1" dirty="0">
                <a:solidFill>
                  <a:srgbClr val="6AA84F"/>
                </a:solidFill>
              </a:rPr>
              <a:t>PGT</a:t>
            </a:r>
            <a:r>
              <a:rPr lang="en" sz="1400" dirty="0"/>
              <a:t> detector</a:t>
            </a:r>
          </a:p>
          <a:p>
            <a:pPr algn="ctr"/>
            <a:r>
              <a:rPr lang="en" sz="1400" dirty="0"/>
              <a:t>(</a:t>
            </a:r>
            <a:r>
              <a:rPr lang="el-GR" sz="1400" dirty="0"/>
              <a:t>γ</a:t>
            </a:r>
            <a:r>
              <a:rPr lang="it-IT" sz="1400" dirty="0"/>
              <a:t> </a:t>
            </a:r>
            <a:r>
              <a:rPr lang="en" sz="1400" dirty="0"/>
              <a:t>position and time)</a:t>
            </a:r>
            <a:endParaRPr sz="1400" dirty="0"/>
          </a:p>
        </p:txBody>
      </p:sp>
      <p:cxnSp>
        <p:nvCxnSpPr>
          <p:cNvPr id="51" name="Connettore diritto 50">
            <a:extLst>
              <a:ext uri="{FF2B5EF4-FFF2-40B4-BE49-F238E27FC236}">
                <a16:creationId xmlns:a16="http://schemas.microsoft.com/office/drawing/2014/main" id="{919862E6-80B1-E3A0-5A58-F035FFE877FC}"/>
              </a:ext>
            </a:extLst>
          </p:cNvPr>
          <p:cNvCxnSpPr/>
          <p:nvPr/>
        </p:nvCxnSpPr>
        <p:spPr>
          <a:xfrm>
            <a:off x="5439382" y="3507886"/>
            <a:ext cx="0" cy="25920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2723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008BE-4BC5-FAD2-B998-DCF8CF4B54B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6AE7971-8F2A-0B9D-B3A8-0A42C14AC116}"/>
              </a:ext>
            </a:extLst>
          </p:cNvPr>
          <p:cNvSpPr>
            <a:spLocks noGrp="1"/>
          </p:cNvSpPr>
          <p:nvPr>
            <p:ph type="title"/>
          </p:nvPr>
        </p:nvSpPr>
        <p:spPr>
          <a:xfrm>
            <a:off x="363681" y="265297"/>
            <a:ext cx="9498106" cy="994627"/>
          </a:xfrm>
        </p:spPr>
        <p:txBody>
          <a:bodyPr>
            <a:normAutofit/>
          </a:bodyPr>
          <a:lstStyle/>
          <a:p>
            <a:r>
              <a:rPr lang="it-IT" sz="3200" dirty="0"/>
              <a:t>Advanced Imaging with </a:t>
            </a:r>
            <a:r>
              <a:rPr lang="it-IT" sz="3200" dirty="0" err="1"/>
              <a:t>Phase-Contrast</a:t>
            </a:r>
            <a:r>
              <a:rPr lang="it-IT" sz="3200" dirty="0"/>
              <a:t> X-ray imaging for </a:t>
            </a:r>
            <a:r>
              <a:rPr lang="it-IT" sz="3200" dirty="0" err="1"/>
              <a:t>medical</a:t>
            </a:r>
            <a:r>
              <a:rPr lang="it-IT" sz="3200" dirty="0"/>
              <a:t> imaging</a:t>
            </a:r>
          </a:p>
        </p:txBody>
      </p:sp>
      <p:sp>
        <p:nvSpPr>
          <p:cNvPr id="19" name="CasellaDiTesto 18">
            <a:extLst>
              <a:ext uri="{FF2B5EF4-FFF2-40B4-BE49-F238E27FC236}">
                <a16:creationId xmlns:a16="http://schemas.microsoft.com/office/drawing/2014/main" id="{DCA7312C-ED5F-B887-1E80-B20D1BA07D4D}"/>
              </a:ext>
            </a:extLst>
          </p:cNvPr>
          <p:cNvSpPr txBox="1"/>
          <p:nvPr/>
        </p:nvSpPr>
        <p:spPr>
          <a:xfrm>
            <a:off x="543792" y="3052958"/>
            <a:ext cx="10179626" cy="2862322"/>
          </a:xfrm>
          <a:prstGeom prst="rect">
            <a:avLst/>
          </a:prstGeom>
          <a:noFill/>
        </p:spPr>
        <p:txBody>
          <a:bodyPr wrap="square">
            <a:spAutoFit/>
          </a:bodyPr>
          <a:lstStyle/>
          <a:p>
            <a:r>
              <a:rPr lang="en-US" b="1" dirty="0"/>
              <a:t>Grating Interferometry</a:t>
            </a:r>
          </a:p>
          <a:p>
            <a:r>
              <a:rPr lang="en-US" dirty="0"/>
              <a:t>can be performed both at Synchrotron Radiation (SR) facilities and using laboratory X-ray sources.  Until now, GI has been applied in a laboratory setting</a:t>
            </a:r>
          </a:p>
          <a:p>
            <a:r>
              <a:rPr lang="en-US" dirty="0"/>
              <a:t>mostly with low-brilliance X-ray tubes, by using either long or compact interferometer</a:t>
            </a:r>
          </a:p>
          <a:p>
            <a:r>
              <a:rPr lang="en-US" dirty="0"/>
              <a:t>arrangements [1,3,4]. Liquid-metal-jet sources, combined with a phase and an analyzer grating,</a:t>
            </a:r>
          </a:p>
          <a:p>
            <a:r>
              <a:rPr lang="en-US" dirty="0"/>
              <a:t>improve the resolution and sensitivity of PCI, thanks to a higher photon flux [5]. GI systems at</a:t>
            </a:r>
          </a:p>
          <a:p>
            <a:r>
              <a:rPr lang="en-US" dirty="0"/>
              <a:t>25 keV [6] and 9.25 keV [7] yield reduced scan times or an improved signal to noise ratio; </a:t>
            </a:r>
          </a:p>
          <a:p>
            <a:endParaRPr lang="en-US" dirty="0"/>
          </a:p>
          <a:p>
            <a:r>
              <a:rPr lang="en-US" dirty="0">
                <a:highlight>
                  <a:srgbClr val="FFFF00"/>
                </a:highlight>
              </a:rPr>
              <a:t>The use of a high granularity detector pushes the resolution down to the micron scale.</a:t>
            </a:r>
          </a:p>
          <a:p>
            <a:r>
              <a:rPr lang="it-IT" sz="1800" b="0" i="0" u="none" strike="noStrike" baseline="0" dirty="0">
                <a:latin typeface="Arial" panose="020B0604020202020204" pitchFamily="34" charset="0"/>
              </a:rPr>
              <a:t>X-ray </a:t>
            </a:r>
            <a:r>
              <a:rPr lang="it-IT" sz="1800" b="0" i="0" u="none" strike="noStrike" baseline="0" dirty="0" err="1">
                <a:latin typeface="Arial" panose="020B0604020202020204" pitchFamily="34" charset="0"/>
              </a:rPr>
              <a:t>sCMOS</a:t>
            </a:r>
            <a:r>
              <a:rPr lang="it-IT" sz="1800" b="0" i="0" u="none" strike="noStrike" baseline="0" dirty="0">
                <a:latin typeface="Arial" panose="020B0604020202020204" pitchFamily="34" charset="0"/>
              </a:rPr>
              <a:t> camera</a:t>
            </a:r>
            <a:endParaRPr lang="it-IT" dirty="0">
              <a:highlight>
                <a:srgbClr val="FFFF00"/>
              </a:highlight>
            </a:endParaRPr>
          </a:p>
        </p:txBody>
      </p:sp>
      <p:sp>
        <p:nvSpPr>
          <p:cNvPr id="22" name="CasellaDiTesto 21">
            <a:extLst>
              <a:ext uri="{FF2B5EF4-FFF2-40B4-BE49-F238E27FC236}">
                <a16:creationId xmlns:a16="http://schemas.microsoft.com/office/drawing/2014/main" id="{E574CEA5-62D0-4065-6DEB-16AC8239AD89}"/>
              </a:ext>
            </a:extLst>
          </p:cNvPr>
          <p:cNvSpPr txBox="1"/>
          <p:nvPr/>
        </p:nvSpPr>
        <p:spPr>
          <a:xfrm>
            <a:off x="1499753" y="1624705"/>
            <a:ext cx="9763991" cy="923330"/>
          </a:xfrm>
          <a:prstGeom prst="rect">
            <a:avLst/>
          </a:prstGeom>
          <a:noFill/>
        </p:spPr>
        <p:txBody>
          <a:bodyPr wrap="square">
            <a:spAutoFit/>
          </a:bodyPr>
          <a:lstStyle/>
          <a:p>
            <a:r>
              <a:rPr lang="en-US" b="0" i="1" dirty="0">
                <a:solidFill>
                  <a:srgbClr val="212121"/>
                </a:solidFill>
                <a:effectLst/>
                <a:latin typeface="BlinkMacSystemFont"/>
              </a:rPr>
              <a:t>If interpreted as waves, X-rays-just like visible light-experience a phase shift in matter, and this-if exploited correctly-can produce a new class of X-ray images, which then depict the wave interactions of X-rays with matter, rather than only the attenuating properties, as done until now.</a:t>
            </a:r>
            <a:endParaRPr lang="it-IT" i="1" dirty="0"/>
          </a:p>
        </p:txBody>
      </p:sp>
    </p:spTree>
    <p:extLst>
      <p:ext uri="{BB962C8B-B14F-4D97-AF65-F5344CB8AC3E}">
        <p14:creationId xmlns:p14="http://schemas.microsoft.com/office/powerpoint/2010/main" val="35299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CF192-CDC2-C671-6BC2-F66D5602654A}"/>
              </a:ext>
            </a:extLst>
          </p:cNvPr>
          <p:cNvSpPr>
            <a:spLocks noGrp="1"/>
          </p:cNvSpPr>
          <p:nvPr>
            <p:ph type="title"/>
          </p:nvPr>
        </p:nvSpPr>
        <p:spPr>
          <a:xfrm>
            <a:off x="339716" y="164410"/>
            <a:ext cx="10260461" cy="958858"/>
          </a:xfrm>
          <a:solidFill>
            <a:schemeClr val="tx1">
              <a:lumMod val="75000"/>
              <a:lumOff val="25000"/>
            </a:schemeClr>
          </a:solidFill>
        </p:spPr>
        <p:txBody>
          <a:bodyPr vert="horz" lIns="91440" tIns="45720" rIns="91440" bIns="45720" rtlCol="0" anchor="ctr">
            <a:normAutofit/>
          </a:bodyPr>
          <a:lstStyle/>
          <a:p>
            <a:r>
              <a:rPr lang="en-US" sz="4000" b="1" dirty="0">
                <a:solidFill>
                  <a:schemeClr val="bg1"/>
                </a:solidFill>
                <a:latin typeface="+mj-lt"/>
              </a:rPr>
              <a:t>The role </a:t>
            </a:r>
            <a:r>
              <a:rPr lang="en-US" sz="4000" b="1" dirty="0">
                <a:solidFill>
                  <a:schemeClr val="bg1"/>
                </a:solidFill>
              </a:rPr>
              <a:t>of b</a:t>
            </a:r>
            <a:r>
              <a:rPr lang="en-US" sz="4000" b="1" dirty="0">
                <a:solidFill>
                  <a:schemeClr val="bg1"/>
                </a:solidFill>
                <a:latin typeface="+mj-lt"/>
              </a:rPr>
              <a:t>eam monitors in the nozzle</a:t>
            </a:r>
          </a:p>
        </p:txBody>
      </p:sp>
      <p:pic>
        <p:nvPicPr>
          <p:cNvPr id="5" name="Picture 2">
            <a:extLst>
              <a:ext uri="{FF2B5EF4-FFF2-40B4-BE49-F238E27FC236}">
                <a16:creationId xmlns:a16="http://schemas.microsoft.com/office/drawing/2014/main" id="{24BACA87-8092-49D8-5687-EDD6D11384B1}"/>
              </a:ext>
            </a:extLst>
          </p:cNvPr>
          <p:cNvPicPr/>
          <p:nvPr/>
        </p:nvPicPr>
        <p:blipFill>
          <a:blip r:embed="rId3"/>
          <a:srcRect l="14599" t="12551" r="12160" b="14206"/>
          <a:stretch/>
        </p:blipFill>
        <p:spPr>
          <a:xfrm>
            <a:off x="5187875" y="3002926"/>
            <a:ext cx="3800003" cy="3031527"/>
          </a:xfrm>
          <a:prstGeom prst="rect">
            <a:avLst/>
          </a:prstGeom>
          <a:ln w="9360">
            <a:noFill/>
          </a:ln>
        </p:spPr>
      </p:pic>
      <p:sp>
        <p:nvSpPr>
          <p:cNvPr id="9" name="CustomShape 4">
            <a:extLst>
              <a:ext uri="{FF2B5EF4-FFF2-40B4-BE49-F238E27FC236}">
                <a16:creationId xmlns:a16="http://schemas.microsoft.com/office/drawing/2014/main" id="{E90D30EE-5558-2AF1-9BB2-3A5E0712AFFA}"/>
              </a:ext>
            </a:extLst>
          </p:cNvPr>
          <p:cNvSpPr/>
          <p:nvPr/>
        </p:nvSpPr>
        <p:spPr>
          <a:xfrm rot="20724600">
            <a:off x="9388061" y="4522030"/>
            <a:ext cx="860760" cy="362160"/>
          </a:xfrm>
          <a:custGeom>
            <a:avLst/>
            <a:gdLst/>
            <a:ahLst/>
            <a:cxnLst/>
            <a:rect l="l" t="t" r="r" b="b"/>
            <a:pathLst>
              <a:path w="1782408" h="765154">
                <a:moveTo>
                  <a:pt x="0" y="92801"/>
                </a:moveTo>
                <a:cubicBezTo>
                  <a:pt x="209550" y="161157"/>
                  <a:pt x="419100" y="229513"/>
                  <a:pt x="605118" y="281060"/>
                </a:cubicBezTo>
                <a:cubicBezTo>
                  <a:pt x="791136" y="332607"/>
                  <a:pt x="979394" y="381912"/>
                  <a:pt x="1116106" y="402083"/>
                </a:cubicBezTo>
                <a:cubicBezTo>
                  <a:pt x="1252818" y="422254"/>
                  <a:pt x="1324535" y="451389"/>
                  <a:pt x="1425388" y="402083"/>
                </a:cubicBezTo>
                <a:cubicBezTo>
                  <a:pt x="1526241" y="352777"/>
                  <a:pt x="1662953" y="169001"/>
                  <a:pt x="1721224" y="106248"/>
                </a:cubicBezTo>
                <a:cubicBezTo>
                  <a:pt x="1779495" y="43495"/>
                  <a:pt x="1792941" y="-43910"/>
                  <a:pt x="1775012" y="25566"/>
                </a:cubicBezTo>
                <a:cubicBezTo>
                  <a:pt x="1757083" y="95042"/>
                  <a:pt x="1640541" y="415531"/>
                  <a:pt x="1613647" y="523107"/>
                </a:cubicBezTo>
                <a:cubicBezTo>
                  <a:pt x="1586753" y="630683"/>
                  <a:pt x="1586753" y="630683"/>
                  <a:pt x="1613647" y="671024"/>
                </a:cubicBezTo>
                <a:cubicBezTo>
                  <a:pt x="1640541" y="711365"/>
                  <a:pt x="1775012" y="765154"/>
                  <a:pt x="1775012" y="765154"/>
                </a:cubicBezTo>
                <a:lnTo>
                  <a:pt x="1775012" y="765154"/>
                </a:lnTo>
                <a:lnTo>
                  <a:pt x="1761565" y="765154"/>
                </a:lnTo>
              </a:path>
            </a:pathLst>
          </a:custGeom>
          <a:solidFill>
            <a:schemeClr val="bg2"/>
          </a:solidFill>
          <a:ln>
            <a:solidFill>
              <a:srgbClr val="C00000"/>
            </a:solidFill>
            <a:round/>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2" name="Line 6">
            <a:extLst>
              <a:ext uri="{FF2B5EF4-FFF2-40B4-BE49-F238E27FC236}">
                <a16:creationId xmlns:a16="http://schemas.microsoft.com/office/drawing/2014/main" id="{B3C2C88D-34E1-F449-A9B8-5BC7EE2BB22D}"/>
              </a:ext>
            </a:extLst>
          </p:cNvPr>
          <p:cNvSpPr/>
          <p:nvPr/>
        </p:nvSpPr>
        <p:spPr>
          <a:xfrm>
            <a:off x="5608592" y="4542160"/>
            <a:ext cx="4086094" cy="153309"/>
          </a:xfrm>
          <a:prstGeom prst="line">
            <a:avLst/>
          </a:prstGeom>
          <a:ln w="2844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1" name="CasellaDiTesto 20">
            <a:extLst>
              <a:ext uri="{FF2B5EF4-FFF2-40B4-BE49-F238E27FC236}">
                <a16:creationId xmlns:a16="http://schemas.microsoft.com/office/drawing/2014/main" id="{99515181-9393-DFDA-84C2-73BD3E819A96}"/>
              </a:ext>
            </a:extLst>
          </p:cNvPr>
          <p:cNvSpPr txBox="1"/>
          <p:nvPr/>
        </p:nvSpPr>
        <p:spPr>
          <a:xfrm>
            <a:off x="5279292" y="2547034"/>
            <a:ext cx="3384453" cy="400110"/>
          </a:xfrm>
          <a:prstGeom prst="rect">
            <a:avLst/>
          </a:prstGeom>
          <a:noFill/>
        </p:spPr>
        <p:txBody>
          <a:bodyPr wrap="none" rtlCol="0">
            <a:spAutoFit/>
          </a:bodyPr>
          <a:lstStyle/>
          <a:p>
            <a:r>
              <a:rPr lang="it-IT" sz="2000" b="1" dirty="0"/>
              <a:t>CNAO </a:t>
            </a:r>
            <a:r>
              <a:rPr lang="it-IT" sz="2000" b="1" dirty="0" err="1"/>
              <a:t>horizontal</a:t>
            </a:r>
            <a:r>
              <a:rPr lang="it-IT" sz="2000" b="1" dirty="0"/>
              <a:t> </a:t>
            </a:r>
            <a:r>
              <a:rPr lang="it-IT" sz="2000" b="1" dirty="0" err="1"/>
              <a:t>beam</a:t>
            </a:r>
            <a:r>
              <a:rPr lang="it-IT" sz="2000" b="1" dirty="0"/>
              <a:t> line </a:t>
            </a:r>
          </a:p>
        </p:txBody>
      </p:sp>
      <p:pic>
        <p:nvPicPr>
          <p:cNvPr id="23" name="Immagine 22">
            <a:extLst>
              <a:ext uri="{FF2B5EF4-FFF2-40B4-BE49-F238E27FC236}">
                <a16:creationId xmlns:a16="http://schemas.microsoft.com/office/drawing/2014/main" id="{331F50CA-C056-2264-C352-DB5C20F0EA45}"/>
              </a:ext>
            </a:extLst>
          </p:cNvPr>
          <p:cNvPicPr>
            <a:picLocks noChangeAspect="1"/>
          </p:cNvPicPr>
          <p:nvPr/>
        </p:nvPicPr>
        <p:blipFill rotWithShape="1">
          <a:blip r:embed="rId4"/>
          <a:srcRect l="34652"/>
          <a:stretch/>
        </p:blipFill>
        <p:spPr>
          <a:xfrm>
            <a:off x="254172" y="2823964"/>
            <a:ext cx="4650336" cy="3114388"/>
          </a:xfrm>
          <a:prstGeom prst="rect">
            <a:avLst/>
          </a:prstGeom>
        </p:spPr>
      </p:pic>
      <p:sp>
        <p:nvSpPr>
          <p:cNvPr id="24" name="CasellaDiTesto 23">
            <a:extLst>
              <a:ext uri="{FF2B5EF4-FFF2-40B4-BE49-F238E27FC236}">
                <a16:creationId xmlns:a16="http://schemas.microsoft.com/office/drawing/2014/main" id="{0BF05743-8D75-510C-15B4-399DA45F6BFC}"/>
              </a:ext>
            </a:extLst>
          </p:cNvPr>
          <p:cNvSpPr txBox="1"/>
          <p:nvPr/>
        </p:nvSpPr>
        <p:spPr>
          <a:xfrm>
            <a:off x="149834" y="5885478"/>
            <a:ext cx="4536448" cy="369332"/>
          </a:xfrm>
          <a:prstGeom prst="rect">
            <a:avLst/>
          </a:prstGeom>
          <a:noFill/>
          <a:ln>
            <a:noFill/>
          </a:ln>
        </p:spPr>
        <p:txBody>
          <a:bodyPr wrap="square">
            <a:spAutoFit/>
          </a:bodyPr>
          <a:lstStyle/>
          <a:p>
            <a:r>
              <a:rPr lang="it-IT" i="1" dirty="0" err="1"/>
              <a:t>Phys</a:t>
            </a:r>
            <a:r>
              <a:rPr lang="it-IT" i="1" dirty="0"/>
              <a:t>. </a:t>
            </a:r>
            <a:r>
              <a:rPr lang="it-IT" i="1" dirty="0" err="1"/>
              <a:t>Med</a:t>
            </a:r>
            <a:r>
              <a:rPr lang="it-IT" i="1" dirty="0"/>
              <a:t>. </a:t>
            </a:r>
            <a:r>
              <a:rPr lang="it-IT" i="1" dirty="0" err="1"/>
              <a:t>Biol</a:t>
            </a:r>
            <a:r>
              <a:rPr lang="it-IT" i="1" dirty="0"/>
              <a:t>. 68 (2023) 105013</a:t>
            </a:r>
          </a:p>
        </p:txBody>
      </p:sp>
      <p:sp>
        <p:nvSpPr>
          <p:cNvPr id="25" name="CasellaDiTesto 24">
            <a:extLst>
              <a:ext uri="{FF2B5EF4-FFF2-40B4-BE49-F238E27FC236}">
                <a16:creationId xmlns:a16="http://schemas.microsoft.com/office/drawing/2014/main" id="{C6139104-E3CF-554E-9263-48AE6FF60266}"/>
              </a:ext>
            </a:extLst>
          </p:cNvPr>
          <p:cNvSpPr txBox="1"/>
          <p:nvPr/>
        </p:nvSpPr>
        <p:spPr>
          <a:xfrm>
            <a:off x="1780204" y="2574140"/>
            <a:ext cx="2087303" cy="461665"/>
          </a:xfrm>
          <a:prstGeom prst="rect">
            <a:avLst/>
          </a:prstGeom>
          <a:noFill/>
        </p:spPr>
        <p:txBody>
          <a:bodyPr wrap="none" rtlCol="0">
            <a:spAutoFit/>
          </a:bodyPr>
          <a:lstStyle/>
          <a:p>
            <a:r>
              <a:rPr lang="it-IT" sz="2400" b="1" dirty="0"/>
              <a:t>PSI – </a:t>
            </a:r>
            <a:r>
              <a:rPr lang="it-IT" sz="2400" b="1" dirty="0" err="1"/>
              <a:t>Gantry</a:t>
            </a:r>
            <a:r>
              <a:rPr lang="it-IT" sz="2400" b="1" dirty="0"/>
              <a:t> 1</a:t>
            </a:r>
          </a:p>
        </p:txBody>
      </p:sp>
      <p:sp>
        <p:nvSpPr>
          <p:cNvPr id="26" name="CasellaDiTesto 25">
            <a:extLst>
              <a:ext uri="{FF2B5EF4-FFF2-40B4-BE49-F238E27FC236}">
                <a16:creationId xmlns:a16="http://schemas.microsoft.com/office/drawing/2014/main" id="{FE1B8F58-B8B1-D3B7-B714-FA6F447B0128}"/>
              </a:ext>
            </a:extLst>
          </p:cNvPr>
          <p:cNvSpPr txBox="1"/>
          <p:nvPr/>
        </p:nvSpPr>
        <p:spPr>
          <a:xfrm>
            <a:off x="5173366" y="6010055"/>
            <a:ext cx="3306739" cy="369332"/>
          </a:xfrm>
          <a:prstGeom prst="rect">
            <a:avLst/>
          </a:prstGeom>
          <a:noFill/>
          <a:ln>
            <a:noFill/>
          </a:ln>
        </p:spPr>
        <p:txBody>
          <a:bodyPr wrap="none" rtlCol="0">
            <a:spAutoFit/>
          </a:bodyPr>
          <a:lstStyle/>
          <a:p>
            <a:r>
              <a:rPr lang="it-IT" i="1" u="none" strike="noStrike" baseline="0" dirty="0" err="1">
                <a:latin typeface="+mj-lt"/>
              </a:rPr>
              <a:t>Nucl</a:t>
            </a:r>
            <a:r>
              <a:rPr lang="it-IT" i="1" u="none" strike="noStrike" baseline="0" dirty="0">
                <a:latin typeface="+mj-lt"/>
              </a:rPr>
              <a:t>. </a:t>
            </a:r>
            <a:r>
              <a:rPr lang="it-IT" i="1" u="none" strike="noStrike" baseline="0" dirty="0" err="1">
                <a:latin typeface="+mj-lt"/>
              </a:rPr>
              <a:t>Instr</a:t>
            </a:r>
            <a:r>
              <a:rPr lang="it-IT" i="1" u="none" strike="noStrike" baseline="0" dirty="0">
                <a:latin typeface="+mj-lt"/>
              </a:rPr>
              <a:t>. </a:t>
            </a:r>
            <a:r>
              <a:rPr lang="it-IT" i="1" u="none" strike="noStrike" baseline="0" dirty="0" err="1">
                <a:latin typeface="+mj-lt"/>
              </a:rPr>
              <a:t>Met</a:t>
            </a:r>
            <a:r>
              <a:rPr lang="it-IT" i="1" u="none" strike="noStrike" baseline="0" dirty="0">
                <a:latin typeface="+mj-lt"/>
              </a:rPr>
              <a:t>. A 698 (2013) 202</a:t>
            </a:r>
            <a:endParaRPr lang="it-IT" i="1" dirty="0">
              <a:latin typeface="+mj-lt"/>
            </a:endParaRPr>
          </a:p>
        </p:txBody>
      </p:sp>
      <p:pic>
        <p:nvPicPr>
          <p:cNvPr id="3" name="Immagine 2">
            <a:extLst>
              <a:ext uri="{FF2B5EF4-FFF2-40B4-BE49-F238E27FC236}">
                <a16:creationId xmlns:a16="http://schemas.microsoft.com/office/drawing/2014/main" id="{D3001CBD-0E50-F4A8-AC41-28422D818057}"/>
              </a:ext>
            </a:extLst>
          </p:cNvPr>
          <p:cNvPicPr>
            <a:picLocks noChangeAspect="1"/>
          </p:cNvPicPr>
          <p:nvPr/>
        </p:nvPicPr>
        <p:blipFill>
          <a:blip r:embed="rId5"/>
          <a:stretch>
            <a:fillRect/>
          </a:stretch>
        </p:blipFill>
        <p:spPr>
          <a:xfrm>
            <a:off x="10800080" y="113318"/>
            <a:ext cx="1288860" cy="1329040"/>
          </a:xfrm>
          <a:prstGeom prst="rect">
            <a:avLst/>
          </a:prstGeom>
          <a:ln>
            <a:noFill/>
          </a:ln>
          <a:effectLst>
            <a:softEdge rad="112500"/>
          </a:effectLst>
        </p:spPr>
      </p:pic>
      <p:sp>
        <p:nvSpPr>
          <p:cNvPr id="6" name="CustomShape 1">
            <a:extLst>
              <a:ext uri="{FF2B5EF4-FFF2-40B4-BE49-F238E27FC236}">
                <a16:creationId xmlns:a16="http://schemas.microsoft.com/office/drawing/2014/main" id="{8BC1B7AF-A877-59A4-FF44-88D1AB591985}"/>
              </a:ext>
            </a:extLst>
          </p:cNvPr>
          <p:cNvSpPr/>
          <p:nvPr/>
        </p:nvSpPr>
        <p:spPr>
          <a:xfrm>
            <a:off x="254172" y="1296741"/>
            <a:ext cx="11141282" cy="95885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
                  <a:solidFill>
                    <a:srgbClr val="FFFFFF"/>
                  </a:solidFill>
                </a:uFill>
                <a:latin typeface="Trebuchet MS"/>
                <a:ea typeface="DejaVu Sans"/>
                <a:cs typeface="+mn-cs"/>
                <a:sym typeface="Wingdings" panose="05000000000000000000" pitchFamily="2" charset="2"/>
              </a:rPr>
              <a:t>Nozzle equipped with p</a:t>
            </a:r>
            <a:r>
              <a:rPr kumimoji="0" lang="en-US" sz="2400" b="0" i="0" u="none" strike="noStrike" kern="1200" cap="none" spc="-1" normalizeH="0" baseline="0" noProof="0" dirty="0">
                <a:ln>
                  <a:noFill/>
                </a:ln>
                <a:solidFill>
                  <a:srgbClr val="002060"/>
                </a:solidFill>
                <a:effectLst/>
                <a:uLnTx/>
                <a:uFill>
                  <a:solidFill>
                    <a:srgbClr val="FFFFFF"/>
                  </a:solidFill>
                </a:uFill>
                <a:latin typeface="Trebuchet MS"/>
                <a:ea typeface="DejaVu Sans"/>
                <a:cs typeface="+mn-cs"/>
              </a:rPr>
              <a:t>article detectors integrated with the accelerator control system to </a:t>
            </a:r>
            <a:r>
              <a:rPr kumimoji="0" lang="en-US" sz="2400" b="1" i="0" u="none" strike="noStrike" kern="1200" cap="none" spc="-1" normalizeH="0" baseline="0" noProof="0" dirty="0">
                <a:ln>
                  <a:noFill/>
                </a:ln>
                <a:solidFill>
                  <a:srgbClr val="002060"/>
                </a:solidFill>
                <a:effectLst/>
                <a:uLnTx/>
                <a:uFill>
                  <a:solidFill>
                    <a:srgbClr val="FFFFFF"/>
                  </a:solidFill>
                </a:uFill>
                <a:latin typeface="Trebuchet MS"/>
                <a:ea typeface="DejaVu Sans"/>
                <a:cs typeface="+mn-cs"/>
              </a:rPr>
              <a:t>guide and control </a:t>
            </a:r>
            <a:r>
              <a:rPr kumimoji="0" lang="en-US" sz="2400" b="0" i="0" u="none" strike="noStrike" kern="1200" cap="none" spc="-1" normalizeH="0" baseline="0" noProof="0" dirty="0">
                <a:ln>
                  <a:noFill/>
                </a:ln>
                <a:solidFill>
                  <a:srgbClr val="002060"/>
                </a:solidFill>
                <a:effectLst/>
                <a:uLnTx/>
                <a:uFill>
                  <a:solidFill>
                    <a:srgbClr val="FFFFFF"/>
                  </a:solidFill>
                </a:uFill>
                <a:latin typeface="Trebuchet MS"/>
                <a:ea typeface="DejaVu Sans"/>
                <a:cs typeface="+mn-cs"/>
              </a:rPr>
              <a:t>the beam in real time.</a:t>
            </a:r>
            <a:endParaRPr kumimoji="0" lang="en-US" sz="1800" b="0" i="0" u="none" strike="noStrike" kern="1200" cap="none" spc="-1" normalizeH="0" baseline="0" noProof="0" dirty="0">
              <a:ln>
                <a:noFill/>
              </a:ln>
              <a:solidFill>
                <a:srgbClr val="002060"/>
              </a:solidFill>
              <a:effectLst/>
              <a:uLnTx/>
              <a:uFill>
                <a:solidFill>
                  <a:srgbClr val="FFFFFF"/>
                </a:solidFill>
              </a:uFill>
              <a:latin typeface="Arial"/>
              <a:ea typeface="+mn-ea"/>
              <a:cs typeface="+mn-cs"/>
            </a:endParaRPr>
          </a:p>
        </p:txBody>
      </p:sp>
      <p:grpSp>
        <p:nvGrpSpPr>
          <p:cNvPr id="10" name="Gruppo 9">
            <a:extLst>
              <a:ext uri="{FF2B5EF4-FFF2-40B4-BE49-F238E27FC236}">
                <a16:creationId xmlns:a16="http://schemas.microsoft.com/office/drawing/2014/main" id="{C2E16A63-D2FB-7F25-64E2-D423B1B94964}"/>
              </a:ext>
            </a:extLst>
          </p:cNvPr>
          <p:cNvGrpSpPr/>
          <p:nvPr/>
        </p:nvGrpSpPr>
        <p:grpSpPr>
          <a:xfrm>
            <a:off x="8576607" y="3076078"/>
            <a:ext cx="3833108" cy="2862274"/>
            <a:chOff x="8237682" y="3822910"/>
            <a:chExt cx="4041593" cy="2885222"/>
          </a:xfrm>
        </p:grpSpPr>
        <p:grpSp>
          <p:nvGrpSpPr>
            <p:cNvPr id="11" name="Google Shape;329;p57">
              <a:extLst>
                <a:ext uri="{FF2B5EF4-FFF2-40B4-BE49-F238E27FC236}">
                  <a16:creationId xmlns:a16="http://schemas.microsoft.com/office/drawing/2014/main" id="{881C735B-4662-F87F-4DEB-4853F9F315DD}"/>
                </a:ext>
              </a:extLst>
            </p:cNvPr>
            <p:cNvGrpSpPr/>
            <p:nvPr/>
          </p:nvGrpSpPr>
          <p:grpSpPr>
            <a:xfrm rot="-5400846" flipH="1">
              <a:off x="9456808" y="4160256"/>
              <a:ext cx="1461972" cy="2346532"/>
              <a:chOff x="3188275" y="1496100"/>
              <a:chExt cx="2310626" cy="3377248"/>
            </a:xfrm>
          </p:grpSpPr>
          <p:grpSp>
            <p:nvGrpSpPr>
              <p:cNvPr id="31" name="Google Shape;330;p57">
                <a:extLst>
                  <a:ext uri="{FF2B5EF4-FFF2-40B4-BE49-F238E27FC236}">
                    <a16:creationId xmlns:a16="http://schemas.microsoft.com/office/drawing/2014/main" id="{AB96AF67-F88A-1A05-D4A8-DAD6D315F976}"/>
                  </a:ext>
                </a:extLst>
              </p:cNvPr>
              <p:cNvGrpSpPr/>
              <p:nvPr/>
            </p:nvGrpSpPr>
            <p:grpSpPr>
              <a:xfrm>
                <a:off x="3188275" y="1496100"/>
                <a:ext cx="2310626" cy="3358198"/>
                <a:chOff x="3188275" y="1496100"/>
                <a:chExt cx="2310626" cy="3358198"/>
              </a:xfrm>
            </p:grpSpPr>
            <p:sp>
              <p:nvSpPr>
                <p:cNvPr id="33" name="Google Shape;331;p57">
                  <a:extLst>
                    <a:ext uri="{FF2B5EF4-FFF2-40B4-BE49-F238E27FC236}">
                      <a16:creationId xmlns:a16="http://schemas.microsoft.com/office/drawing/2014/main" id="{4D75DE2B-9AFB-CE36-6990-AC1BA51333ED}"/>
                    </a:ext>
                  </a:extLst>
                </p:cNvPr>
                <p:cNvSpPr/>
                <p:nvPr/>
              </p:nvSpPr>
              <p:spPr>
                <a:xfrm>
                  <a:off x="3290700" y="1763573"/>
                  <a:ext cx="2208200" cy="3090725"/>
                </a:xfrm>
                <a:custGeom>
                  <a:avLst/>
                  <a:gdLst/>
                  <a:ahLst/>
                  <a:cxnLst/>
                  <a:rect l="l" t="t" r="r" b="b"/>
                  <a:pathLst>
                    <a:path w="88328" h="123629" extrusionOk="0">
                      <a:moveTo>
                        <a:pt x="88303" y="122156"/>
                      </a:moveTo>
                      <a:cubicBezTo>
                        <a:pt x="88764" y="118874"/>
                        <a:pt x="82705" y="109027"/>
                        <a:pt x="79610" y="102462"/>
                      </a:cubicBezTo>
                      <a:cubicBezTo>
                        <a:pt x="76515" y="95898"/>
                        <a:pt x="71378" y="87982"/>
                        <a:pt x="69732" y="82769"/>
                      </a:cubicBezTo>
                      <a:cubicBezTo>
                        <a:pt x="68086" y="77556"/>
                        <a:pt x="67954" y="75819"/>
                        <a:pt x="69732" y="71185"/>
                      </a:cubicBezTo>
                      <a:cubicBezTo>
                        <a:pt x="71510" y="66551"/>
                        <a:pt x="77667" y="61985"/>
                        <a:pt x="80400" y="54967"/>
                      </a:cubicBezTo>
                      <a:cubicBezTo>
                        <a:pt x="83134" y="47949"/>
                        <a:pt x="86384" y="36439"/>
                        <a:pt x="86133" y="29076"/>
                      </a:cubicBezTo>
                      <a:cubicBezTo>
                        <a:pt x="85882" y="21713"/>
                        <a:pt x="83974" y="15424"/>
                        <a:pt x="78894" y="10788"/>
                      </a:cubicBezTo>
                      <a:cubicBezTo>
                        <a:pt x="73814" y="6153"/>
                        <a:pt x="62511" y="2851"/>
                        <a:pt x="55653" y="1263"/>
                      </a:cubicBezTo>
                      <a:cubicBezTo>
                        <a:pt x="48795" y="-324"/>
                        <a:pt x="43207" y="-515"/>
                        <a:pt x="37746" y="1263"/>
                      </a:cubicBezTo>
                      <a:cubicBezTo>
                        <a:pt x="32285" y="3041"/>
                        <a:pt x="26380" y="8947"/>
                        <a:pt x="22887" y="11931"/>
                      </a:cubicBezTo>
                      <a:cubicBezTo>
                        <a:pt x="19395" y="14916"/>
                        <a:pt x="18252" y="17075"/>
                        <a:pt x="16791" y="19170"/>
                      </a:cubicBezTo>
                      <a:cubicBezTo>
                        <a:pt x="15331" y="21266"/>
                        <a:pt x="16156" y="22726"/>
                        <a:pt x="14124" y="24504"/>
                      </a:cubicBezTo>
                      <a:cubicBezTo>
                        <a:pt x="12092" y="26282"/>
                        <a:pt x="6949" y="27743"/>
                        <a:pt x="4599" y="29838"/>
                      </a:cubicBezTo>
                      <a:cubicBezTo>
                        <a:pt x="2250" y="31934"/>
                        <a:pt x="-290" y="34664"/>
                        <a:pt x="27" y="37077"/>
                      </a:cubicBezTo>
                      <a:cubicBezTo>
                        <a:pt x="345" y="39490"/>
                        <a:pt x="5679" y="41903"/>
                        <a:pt x="6504" y="44316"/>
                      </a:cubicBezTo>
                      <a:cubicBezTo>
                        <a:pt x="7330" y="46729"/>
                        <a:pt x="5111" y="49458"/>
                        <a:pt x="4980" y="51555"/>
                      </a:cubicBezTo>
                      <a:cubicBezTo>
                        <a:pt x="4849" y="53652"/>
                        <a:pt x="5847" y="55310"/>
                        <a:pt x="5720" y="56897"/>
                      </a:cubicBezTo>
                      <a:cubicBezTo>
                        <a:pt x="5593" y="58485"/>
                        <a:pt x="4877" y="59471"/>
                        <a:pt x="4218" y="61080"/>
                      </a:cubicBezTo>
                      <a:cubicBezTo>
                        <a:pt x="3559" y="62689"/>
                        <a:pt x="1913" y="64352"/>
                        <a:pt x="1768" y="66551"/>
                      </a:cubicBezTo>
                      <a:cubicBezTo>
                        <a:pt x="1623" y="68750"/>
                        <a:pt x="1373" y="72022"/>
                        <a:pt x="3349" y="74274"/>
                      </a:cubicBezTo>
                      <a:cubicBezTo>
                        <a:pt x="5325" y="76527"/>
                        <a:pt x="10874" y="78265"/>
                        <a:pt x="13622" y="80066"/>
                      </a:cubicBezTo>
                      <a:cubicBezTo>
                        <a:pt x="16370" y="81868"/>
                        <a:pt x="18358" y="82786"/>
                        <a:pt x="19839" y="85083"/>
                      </a:cubicBezTo>
                      <a:cubicBezTo>
                        <a:pt x="21320" y="87380"/>
                        <a:pt x="21764" y="91336"/>
                        <a:pt x="22506" y="93846"/>
                      </a:cubicBezTo>
                      <a:cubicBezTo>
                        <a:pt x="23248" y="96357"/>
                        <a:pt x="23994" y="96715"/>
                        <a:pt x="24291" y="100146"/>
                      </a:cubicBezTo>
                      <a:cubicBezTo>
                        <a:pt x="24589" y="103577"/>
                        <a:pt x="25015" y="110829"/>
                        <a:pt x="24291" y="114433"/>
                      </a:cubicBezTo>
                      <a:cubicBezTo>
                        <a:pt x="23567" y="118037"/>
                        <a:pt x="11186" y="120483"/>
                        <a:pt x="19945" y="121770"/>
                      </a:cubicBezTo>
                      <a:cubicBezTo>
                        <a:pt x="28704" y="123057"/>
                        <a:pt x="65451" y="122092"/>
                        <a:pt x="76844" y="122156"/>
                      </a:cubicBezTo>
                      <a:cubicBezTo>
                        <a:pt x="88237" y="122220"/>
                        <a:pt x="87842" y="125438"/>
                        <a:pt x="88303" y="122156"/>
                      </a:cubicBezTo>
                      <a:close/>
                    </a:path>
                  </a:pathLst>
                </a:custGeom>
                <a:solidFill>
                  <a:srgbClr val="B7B7B7"/>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pic>
              <p:nvPicPr>
                <p:cNvPr id="34" name="Google Shape;332;p57">
                  <a:extLst>
                    <a:ext uri="{FF2B5EF4-FFF2-40B4-BE49-F238E27FC236}">
                      <a16:creationId xmlns:a16="http://schemas.microsoft.com/office/drawing/2014/main" id="{7EA5090E-DC49-0CF5-49C2-A52E75571AE5}"/>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30714" b="64426" l="41401" r="83419">
                              <a14:foregroundMark x1="41401" y1="51706" x2="41401" y2="51706"/>
                              <a14:foregroundMark x1="70443" y1="63289" x2="51905" y2="61117"/>
                              <a14:foregroundMark x1="51905" y1="61117" x2="43254" y2="62668"/>
                              <a14:foregroundMark x1="83007" y1="47983" x2="78785" y2="62668"/>
                              <a14:foregroundMark x1="78785" y1="62668" x2="78270" y2="62668"/>
                              <a14:foregroundMark x1="81462" y1="43640" x2="81771" y2="47363"/>
                              <a14:foregroundMark x1="83934" y1="52017" x2="83934" y2="52017"/>
                              <a14:foregroundMark x1="58702" y1="36194" x2="49846" y2="44571"/>
                              <a14:foregroundMark x1="55613" y1="63289" x2="44181" y2="60393"/>
                              <a14:foregroundMark x1="58702" y1="63806" x2="50875" y2="61841"/>
                              <a14:foregroundMark x1="49228" y1="62461" x2="49228" y2="62461"/>
                              <a14:foregroundMark x1="49228" y1="62461" x2="48610" y2="64426"/>
                              <a14:foregroundMark x1="48610" y1="64426" x2="48610" y2="64426"/>
                              <a14:foregroundMark x1="48610" y1="64426" x2="48610" y2="64426"/>
                              <a14:foregroundMark x1="45829" y1="63909" x2="45829" y2="63909"/>
                              <a14:foregroundMark x1="43563" y1="63289" x2="45829" y2="63289"/>
                            </a14:backgroundRemoval>
                          </a14:imgEffect>
                        </a14:imgLayer>
                      </a14:imgProps>
                    </a:ext>
                  </a:extLst>
                </a:blip>
                <a:srcRect l="37669" t="27064" r="13937" b="35593"/>
                <a:stretch/>
              </p:blipFill>
              <p:spPr>
                <a:xfrm>
                  <a:off x="3188275" y="1496100"/>
                  <a:ext cx="2310626" cy="1775424"/>
                </a:xfrm>
                <a:prstGeom prst="rect">
                  <a:avLst/>
                </a:prstGeom>
                <a:noFill/>
                <a:ln>
                  <a:noFill/>
                </a:ln>
              </p:spPr>
            </p:pic>
          </p:grpSp>
          <p:sp>
            <p:nvSpPr>
              <p:cNvPr id="32" name="Google Shape;333;p57">
                <a:extLst>
                  <a:ext uri="{FF2B5EF4-FFF2-40B4-BE49-F238E27FC236}">
                    <a16:creationId xmlns:a16="http://schemas.microsoft.com/office/drawing/2014/main" id="{DE1E0C17-EB29-75BA-3E33-D272D6047F1B}"/>
                  </a:ext>
                </a:extLst>
              </p:cNvPr>
              <p:cNvSpPr/>
              <p:nvPr/>
            </p:nvSpPr>
            <p:spPr>
              <a:xfrm>
                <a:off x="3281175" y="1782623"/>
                <a:ext cx="2208200" cy="3090725"/>
              </a:xfrm>
              <a:custGeom>
                <a:avLst/>
                <a:gdLst/>
                <a:ahLst/>
                <a:cxnLst/>
                <a:rect l="l" t="t" r="r" b="b"/>
                <a:pathLst>
                  <a:path w="88328" h="123629" extrusionOk="0">
                    <a:moveTo>
                      <a:pt x="88303" y="122156"/>
                    </a:moveTo>
                    <a:cubicBezTo>
                      <a:pt x="88764" y="118874"/>
                      <a:pt x="82705" y="109027"/>
                      <a:pt x="79610" y="102462"/>
                    </a:cubicBezTo>
                    <a:cubicBezTo>
                      <a:pt x="76515" y="95898"/>
                      <a:pt x="71378" y="87982"/>
                      <a:pt x="69732" y="82769"/>
                    </a:cubicBezTo>
                    <a:cubicBezTo>
                      <a:pt x="68086" y="77556"/>
                      <a:pt x="67954" y="75819"/>
                      <a:pt x="69732" y="71185"/>
                    </a:cubicBezTo>
                    <a:cubicBezTo>
                      <a:pt x="71510" y="66551"/>
                      <a:pt x="77667" y="61985"/>
                      <a:pt x="80400" y="54967"/>
                    </a:cubicBezTo>
                    <a:cubicBezTo>
                      <a:pt x="83134" y="47949"/>
                      <a:pt x="86384" y="36439"/>
                      <a:pt x="86133" y="29076"/>
                    </a:cubicBezTo>
                    <a:cubicBezTo>
                      <a:pt x="85882" y="21713"/>
                      <a:pt x="83974" y="15424"/>
                      <a:pt x="78894" y="10788"/>
                    </a:cubicBezTo>
                    <a:cubicBezTo>
                      <a:pt x="73814" y="6153"/>
                      <a:pt x="62511" y="2851"/>
                      <a:pt x="55653" y="1263"/>
                    </a:cubicBezTo>
                    <a:cubicBezTo>
                      <a:pt x="48795" y="-324"/>
                      <a:pt x="43207" y="-515"/>
                      <a:pt x="37746" y="1263"/>
                    </a:cubicBezTo>
                    <a:cubicBezTo>
                      <a:pt x="32285" y="3041"/>
                      <a:pt x="26380" y="8947"/>
                      <a:pt x="22887" y="11931"/>
                    </a:cubicBezTo>
                    <a:cubicBezTo>
                      <a:pt x="19395" y="14916"/>
                      <a:pt x="18252" y="17075"/>
                      <a:pt x="16791" y="19170"/>
                    </a:cubicBezTo>
                    <a:cubicBezTo>
                      <a:pt x="15331" y="21266"/>
                      <a:pt x="16156" y="22726"/>
                      <a:pt x="14124" y="24504"/>
                    </a:cubicBezTo>
                    <a:cubicBezTo>
                      <a:pt x="12092" y="26282"/>
                      <a:pt x="6949" y="27743"/>
                      <a:pt x="4599" y="29838"/>
                    </a:cubicBezTo>
                    <a:cubicBezTo>
                      <a:pt x="2250" y="31934"/>
                      <a:pt x="-290" y="34664"/>
                      <a:pt x="27" y="37077"/>
                    </a:cubicBezTo>
                    <a:cubicBezTo>
                      <a:pt x="345" y="39490"/>
                      <a:pt x="5679" y="41903"/>
                      <a:pt x="6504" y="44316"/>
                    </a:cubicBezTo>
                    <a:cubicBezTo>
                      <a:pt x="7330" y="46729"/>
                      <a:pt x="5111" y="49458"/>
                      <a:pt x="4980" y="51555"/>
                    </a:cubicBezTo>
                    <a:cubicBezTo>
                      <a:pt x="4849" y="53652"/>
                      <a:pt x="5847" y="55310"/>
                      <a:pt x="5720" y="56897"/>
                    </a:cubicBezTo>
                    <a:cubicBezTo>
                      <a:pt x="5593" y="58485"/>
                      <a:pt x="4877" y="59471"/>
                      <a:pt x="4218" y="61080"/>
                    </a:cubicBezTo>
                    <a:cubicBezTo>
                      <a:pt x="3559" y="62689"/>
                      <a:pt x="1913" y="64352"/>
                      <a:pt x="1768" y="66551"/>
                    </a:cubicBezTo>
                    <a:cubicBezTo>
                      <a:pt x="1623" y="68750"/>
                      <a:pt x="1373" y="72022"/>
                      <a:pt x="3349" y="74274"/>
                    </a:cubicBezTo>
                    <a:cubicBezTo>
                      <a:pt x="5325" y="76527"/>
                      <a:pt x="10874" y="78265"/>
                      <a:pt x="13622" y="80066"/>
                    </a:cubicBezTo>
                    <a:cubicBezTo>
                      <a:pt x="16370" y="81868"/>
                      <a:pt x="18358" y="82786"/>
                      <a:pt x="19839" y="85083"/>
                    </a:cubicBezTo>
                    <a:cubicBezTo>
                      <a:pt x="21320" y="87380"/>
                      <a:pt x="21764" y="91336"/>
                      <a:pt x="22506" y="93846"/>
                    </a:cubicBezTo>
                    <a:cubicBezTo>
                      <a:pt x="23248" y="96357"/>
                      <a:pt x="23994" y="96715"/>
                      <a:pt x="24291" y="100146"/>
                    </a:cubicBezTo>
                    <a:cubicBezTo>
                      <a:pt x="24589" y="103577"/>
                      <a:pt x="25015" y="110829"/>
                      <a:pt x="24291" y="114433"/>
                    </a:cubicBezTo>
                    <a:cubicBezTo>
                      <a:pt x="23567" y="118037"/>
                      <a:pt x="11186" y="120483"/>
                      <a:pt x="19945" y="121770"/>
                    </a:cubicBezTo>
                    <a:cubicBezTo>
                      <a:pt x="28704" y="123057"/>
                      <a:pt x="65451" y="122092"/>
                      <a:pt x="76844" y="122156"/>
                    </a:cubicBezTo>
                    <a:cubicBezTo>
                      <a:pt x="88237" y="122220"/>
                      <a:pt x="87842" y="125438"/>
                      <a:pt x="88303" y="122156"/>
                    </a:cubicBezTo>
                    <a:close/>
                  </a:path>
                </a:pathLst>
              </a:cu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pic>
          <p:nvPicPr>
            <p:cNvPr id="13" name="Google Shape;334;p57" descr="FIgSecondari[1]-1.pdf">
              <a:extLst>
                <a:ext uri="{FF2B5EF4-FFF2-40B4-BE49-F238E27FC236}">
                  <a16:creationId xmlns:a16="http://schemas.microsoft.com/office/drawing/2014/main" id="{E242774D-7850-6DFF-F004-3EBD6F19056C}"/>
                </a:ext>
              </a:extLst>
            </p:cNvPr>
            <p:cNvPicPr preferRelativeResize="0"/>
            <p:nvPr/>
          </p:nvPicPr>
          <p:blipFill rotWithShape="1">
            <a:blip r:embed="rId8">
              <a:alphaModFix/>
              <a:extLst>
                <a:ext uri="{BEBA8EAE-BF5A-486C-A8C5-ECC9F3942E4B}">
                  <a14:imgProps xmlns:a14="http://schemas.microsoft.com/office/drawing/2010/main">
                    <a14:imgLayer r:embed="rId9">
                      <a14:imgEffect>
                        <a14:backgroundRemoval t="7919" b="34615" l="30059" r="54224">
                          <a14:foregroundMark x1="52456" y1="24434" x2="52456" y2="24434"/>
                          <a14:foregroundMark x1="52456" y1="24434" x2="52456" y2="24434"/>
                          <a14:foregroundMark x1="54028" y1="27828" x2="54028" y2="27828"/>
                          <a14:foregroundMark x1="54224" y1="34615" x2="54224" y2="34615"/>
                        </a14:backgroundRemoval>
                      </a14:imgEffect>
                    </a14:imgLayer>
                  </a14:imgProps>
                </a:ext>
              </a:extLst>
            </a:blip>
            <a:srcRect l="27227" t="4891" r="44283" b="63490"/>
            <a:stretch/>
          </p:blipFill>
          <p:spPr>
            <a:xfrm>
              <a:off x="8425917" y="3823917"/>
              <a:ext cx="1308300" cy="966600"/>
            </a:xfrm>
            <a:prstGeom prst="rect">
              <a:avLst/>
            </a:prstGeom>
            <a:noFill/>
            <a:ln>
              <a:noFill/>
            </a:ln>
          </p:spPr>
        </p:pic>
        <p:cxnSp>
          <p:nvCxnSpPr>
            <p:cNvPr id="14" name="Google Shape;338;p57">
              <a:extLst>
                <a:ext uri="{FF2B5EF4-FFF2-40B4-BE49-F238E27FC236}">
                  <a16:creationId xmlns:a16="http://schemas.microsoft.com/office/drawing/2014/main" id="{61D21F1D-FB21-02B2-040B-1EB5C38C7F6F}"/>
                </a:ext>
              </a:extLst>
            </p:cNvPr>
            <p:cNvCxnSpPr>
              <a:cxnSpLocks/>
            </p:cNvCxnSpPr>
            <p:nvPr/>
          </p:nvCxnSpPr>
          <p:spPr>
            <a:xfrm flipV="1">
              <a:off x="9313330" y="4369451"/>
              <a:ext cx="662514" cy="1864475"/>
            </a:xfrm>
            <a:prstGeom prst="straightConnector1">
              <a:avLst/>
            </a:prstGeom>
            <a:noFill/>
            <a:ln w="38100" cap="flat" cmpd="sng">
              <a:solidFill>
                <a:srgbClr val="FF0000"/>
              </a:solidFill>
              <a:prstDash val="solid"/>
              <a:round/>
              <a:headEnd type="stealth" w="med" len="med"/>
              <a:tailEnd type="stealth" w="med" len="med"/>
            </a:ln>
          </p:spPr>
        </p:cxnSp>
        <p:cxnSp>
          <p:nvCxnSpPr>
            <p:cNvPr id="16" name="Google Shape;339;p57">
              <a:extLst>
                <a:ext uri="{FF2B5EF4-FFF2-40B4-BE49-F238E27FC236}">
                  <a16:creationId xmlns:a16="http://schemas.microsoft.com/office/drawing/2014/main" id="{E6CA6439-B6E0-74AD-CB33-526173A16179}"/>
                </a:ext>
              </a:extLst>
            </p:cNvPr>
            <p:cNvCxnSpPr>
              <a:cxnSpLocks/>
            </p:cNvCxnSpPr>
            <p:nvPr/>
          </p:nvCxnSpPr>
          <p:spPr>
            <a:xfrm>
              <a:off x="9695611" y="5436993"/>
              <a:ext cx="675705" cy="613420"/>
            </a:xfrm>
            <a:prstGeom prst="straightConnector1">
              <a:avLst/>
            </a:prstGeom>
            <a:noFill/>
            <a:ln w="38100" cap="flat" cmpd="sng">
              <a:solidFill>
                <a:srgbClr val="9900FF"/>
              </a:solidFill>
              <a:prstDash val="dash"/>
              <a:round/>
              <a:headEnd type="none" w="sm" len="sm"/>
              <a:tailEnd type="stealth" w="med" len="med"/>
            </a:ln>
          </p:spPr>
        </p:cxnSp>
        <p:cxnSp>
          <p:nvCxnSpPr>
            <p:cNvPr id="17" name="Google Shape;341;p57">
              <a:extLst>
                <a:ext uri="{FF2B5EF4-FFF2-40B4-BE49-F238E27FC236}">
                  <a16:creationId xmlns:a16="http://schemas.microsoft.com/office/drawing/2014/main" id="{02796602-9C38-0121-E8F9-113755FCD6CA}"/>
                </a:ext>
              </a:extLst>
            </p:cNvPr>
            <p:cNvCxnSpPr>
              <a:cxnSpLocks/>
            </p:cNvCxnSpPr>
            <p:nvPr/>
          </p:nvCxnSpPr>
          <p:spPr>
            <a:xfrm flipV="1">
              <a:off x="9619411" y="4452824"/>
              <a:ext cx="1173901" cy="922294"/>
            </a:xfrm>
            <a:prstGeom prst="straightConnector1">
              <a:avLst/>
            </a:prstGeom>
            <a:noFill/>
            <a:ln w="38100" cap="flat" cmpd="sng">
              <a:solidFill>
                <a:srgbClr val="0000FF"/>
              </a:solidFill>
              <a:prstDash val="solid"/>
              <a:round/>
              <a:headEnd type="none" w="sm" len="sm"/>
              <a:tailEnd type="stealth" w="med" len="med"/>
            </a:ln>
          </p:spPr>
        </p:cxnSp>
        <p:cxnSp>
          <p:nvCxnSpPr>
            <p:cNvPr id="18" name="Google Shape;342;p57">
              <a:extLst>
                <a:ext uri="{FF2B5EF4-FFF2-40B4-BE49-F238E27FC236}">
                  <a16:creationId xmlns:a16="http://schemas.microsoft.com/office/drawing/2014/main" id="{EAEEDDAD-F2FA-31C0-1B23-EE7432AB1975}"/>
                </a:ext>
              </a:extLst>
            </p:cNvPr>
            <p:cNvCxnSpPr>
              <a:cxnSpLocks/>
            </p:cNvCxnSpPr>
            <p:nvPr/>
          </p:nvCxnSpPr>
          <p:spPr>
            <a:xfrm>
              <a:off x="9552736" y="5403693"/>
              <a:ext cx="378270" cy="1086687"/>
            </a:xfrm>
            <a:prstGeom prst="straightConnector1">
              <a:avLst/>
            </a:prstGeom>
            <a:noFill/>
            <a:ln w="38100" cap="flat" cmpd="sng">
              <a:solidFill>
                <a:srgbClr val="FF9900"/>
              </a:solidFill>
              <a:prstDash val="dash"/>
              <a:round/>
              <a:headEnd type="none" w="sm" len="sm"/>
              <a:tailEnd type="stealth" w="med" len="med"/>
            </a:ln>
          </p:spPr>
        </p:cxnSp>
        <p:sp>
          <p:nvSpPr>
            <p:cNvPr id="19" name="Google Shape;343;p57">
              <a:extLst>
                <a:ext uri="{FF2B5EF4-FFF2-40B4-BE49-F238E27FC236}">
                  <a16:creationId xmlns:a16="http://schemas.microsoft.com/office/drawing/2014/main" id="{99BE8408-884A-A5BE-848C-ED022B320415}"/>
                </a:ext>
              </a:extLst>
            </p:cNvPr>
            <p:cNvSpPr txBox="1"/>
            <p:nvPr/>
          </p:nvSpPr>
          <p:spPr>
            <a:xfrm>
              <a:off x="10774175" y="4123354"/>
              <a:ext cx="1505100" cy="6963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FF"/>
                  </a:solidFill>
                  <a:latin typeface="Calibri"/>
                  <a:ea typeface="Calibri"/>
                  <a:cs typeface="Calibri"/>
                  <a:sym typeface="Calibri"/>
                </a:rPr>
                <a:t>Charged particles</a:t>
              </a:r>
              <a:endParaRPr sz="2400" b="1" i="0" u="none" strike="noStrike" cap="none" dirty="0">
                <a:solidFill>
                  <a:srgbClr val="0000FF"/>
                </a:solidFill>
                <a:latin typeface="Calibri"/>
                <a:ea typeface="Calibri"/>
                <a:cs typeface="Calibri"/>
                <a:sym typeface="Calibri"/>
              </a:endParaRPr>
            </a:p>
          </p:txBody>
        </p:sp>
        <p:sp>
          <p:nvSpPr>
            <p:cNvPr id="20" name="Google Shape;344;p57">
              <a:extLst>
                <a:ext uri="{FF2B5EF4-FFF2-40B4-BE49-F238E27FC236}">
                  <a16:creationId xmlns:a16="http://schemas.microsoft.com/office/drawing/2014/main" id="{81E53F19-5F73-5B7A-5CE7-8240EF52CA44}"/>
                </a:ext>
              </a:extLst>
            </p:cNvPr>
            <p:cNvSpPr txBox="1"/>
            <p:nvPr/>
          </p:nvSpPr>
          <p:spPr>
            <a:xfrm>
              <a:off x="9883077" y="3822910"/>
              <a:ext cx="1652700" cy="3201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0000"/>
                  </a:solidFill>
                  <a:latin typeface="Arial"/>
                  <a:ea typeface="Arial"/>
                  <a:cs typeface="Arial"/>
                  <a:sym typeface="Arial"/>
                </a:rPr>
                <a:t>𝛄 </a:t>
              </a:r>
              <a:r>
                <a:rPr lang="en-US" sz="2400" b="1" i="0" u="none" strike="noStrike" cap="none" dirty="0">
                  <a:solidFill>
                    <a:srgbClr val="FF0000"/>
                  </a:solidFill>
                  <a:latin typeface="Calibri"/>
                  <a:ea typeface="Calibri"/>
                  <a:cs typeface="Calibri"/>
                  <a:sym typeface="Calibri"/>
                </a:rPr>
                <a:t>511 keV</a:t>
              </a:r>
              <a:endParaRPr sz="2400" b="1" i="0" u="none" strike="noStrike" cap="none" dirty="0">
                <a:solidFill>
                  <a:srgbClr val="FF0000"/>
                </a:solidFill>
                <a:latin typeface="Calibri"/>
                <a:ea typeface="Calibri"/>
                <a:cs typeface="Calibri"/>
                <a:sym typeface="Calibri"/>
              </a:endParaRPr>
            </a:p>
          </p:txBody>
        </p:sp>
        <p:sp>
          <p:nvSpPr>
            <p:cNvPr id="22" name="Google Shape;345;p57">
              <a:extLst>
                <a:ext uri="{FF2B5EF4-FFF2-40B4-BE49-F238E27FC236}">
                  <a16:creationId xmlns:a16="http://schemas.microsoft.com/office/drawing/2014/main" id="{28D53B17-2DE2-EF83-C6B5-6678DF268241}"/>
                </a:ext>
              </a:extLst>
            </p:cNvPr>
            <p:cNvSpPr txBox="1"/>
            <p:nvPr/>
          </p:nvSpPr>
          <p:spPr>
            <a:xfrm>
              <a:off x="8329560" y="6114051"/>
              <a:ext cx="1652700" cy="3201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0000"/>
                  </a:solidFill>
                  <a:latin typeface="Arial"/>
                  <a:ea typeface="Arial"/>
                  <a:cs typeface="Arial"/>
                  <a:sym typeface="Arial"/>
                </a:rPr>
                <a:t>𝛄 </a:t>
              </a:r>
              <a:r>
                <a:rPr lang="en-US" sz="2400" b="1" i="0" u="none" strike="noStrike" cap="none" dirty="0">
                  <a:solidFill>
                    <a:srgbClr val="FF0000"/>
                  </a:solidFill>
                  <a:latin typeface="Calibri"/>
                  <a:ea typeface="Calibri"/>
                  <a:cs typeface="Calibri"/>
                  <a:sym typeface="Calibri"/>
                </a:rPr>
                <a:t>511 keV</a:t>
              </a:r>
              <a:endParaRPr sz="2400" b="1" i="0" u="none" strike="noStrike" cap="none" dirty="0">
                <a:solidFill>
                  <a:srgbClr val="FF0000"/>
                </a:solidFill>
                <a:latin typeface="Calibri"/>
                <a:ea typeface="Calibri"/>
                <a:cs typeface="Calibri"/>
                <a:sym typeface="Calibri"/>
              </a:endParaRPr>
            </a:p>
          </p:txBody>
        </p:sp>
        <p:sp>
          <p:nvSpPr>
            <p:cNvPr id="27" name="Google Shape;346;p57">
              <a:extLst>
                <a:ext uri="{FF2B5EF4-FFF2-40B4-BE49-F238E27FC236}">
                  <a16:creationId xmlns:a16="http://schemas.microsoft.com/office/drawing/2014/main" id="{80BDCE77-2FF5-3819-3462-0827736965E5}"/>
                </a:ext>
              </a:extLst>
            </p:cNvPr>
            <p:cNvSpPr txBox="1"/>
            <p:nvPr/>
          </p:nvSpPr>
          <p:spPr>
            <a:xfrm>
              <a:off x="9619411" y="6388032"/>
              <a:ext cx="1652700" cy="3201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9900"/>
                  </a:solidFill>
                  <a:latin typeface="Arial"/>
                  <a:ea typeface="Arial"/>
                  <a:cs typeface="Arial"/>
                  <a:sym typeface="Arial"/>
                </a:rPr>
                <a:t>neutrons</a:t>
              </a:r>
              <a:endParaRPr sz="2400" b="1" i="0" u="none" strike="noStrike" cap="none" dirty="0">
                <a:solidFill>
                  <a:srgbClr val="FF9900"/>
                </a:solidFill>
                <a:latin typeface="Calibri"/>
                <a:ea typeface="Calibri"/>
                <a:cs typeface="Calibri"/>
                <a:sym typeface="Calibri"/>
              </a:endParaRPr>
            </a:p>
          </p:txBody>
        </p:sp>
        <p:sp>
          <p:nvSpPr>
            <p:cNvPr id="28" name="Google Shape;340;p57">
              <a:extLst>
                <a:ext uri="{FF2B5EF4-FFF2-40B4-BE49-F238E27FC236}">
                  <a16:creationId xmlns:a16="http://schemas.microsoft.com/office/drawing/2014/main" id="{88782479-F210-96BF-2C33-2AAB132544D2}"/>
                </a:ext>
              </a:extLst>
            </p:cNvPr>
            <p:cNvSpPr txBox="1"/>
            <p:nvPr/>
          </p:nvSpPr>
          <p:spPr>
            <a:xfrm>
              <a:off x="10164260" y="5901186"/>
              <a:ext cx="1652700" cy="320100"/>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9900FF"/>
                  </a:solidFill>
                  <a:latin typeface="Arial"/>
                  <a:ea typeface="Arial"/>
                  <a:cs typeface="Arial"/>
                  <a:sym typeface="Arial"/>
                </a:rPr>
                <a:t>𝛄 </a:t>
              </a:r>
              <a:r>
                <a:rPr lang="en-US" sz="2400" b="1" i="0" u="none" strike="noStrike" cap="none" dirty="0">
                  <a:solidFill>
                    <a:srgbClr val="9900FF"/>
                  </a:solidFill>
                  <a:latin typeface="Calibri"/>
                  <a:ea typeface="Calibri"/>
                  <a:cs typeface="Calibri"/>
                  <a:sym typeface="Calibri"/>
                </a:rPr>
                <a:t>prompt</a:t>
              </a:r>
              <a:endParaRPr sz="2400" b="1" i="0" u="none" strike="noStrike" cap="none" dirty="0">
                <a:solidFill>
                  <a:srgbClr val="9900FF"/>
                </a:solidFill>
                <a:latin typeface="Calibri"/>
                <a:ea typeface="Calibri"/>
                <a:cs typeface="Calibri"/>
                <a:sym typeface="Calibri"/>
              </a:endParaRPr>
            </a:p>
          </p:txBody>
        </p:sp>
        <p:cxnSp>
          <p:nvCxnSpPr>
            <p:cNvPr id="29" name="Connettore 2 28">
              <a:extLst>
                <a:ext uri="{FF2B5EF4-FFF2-40B4-BE49-F238E27FC236}">
                  <a16:creationId xmlns:a16="http://schemas.microsoft.com/office/drawing/2014/main" id="{978F97D5-2587-BEE7-2B9C-B61CFC40C5A0}"/>
                </a:ext>
              </a:extLst>
            </p:cNvPr>
            <p:cNvCxnSpPr/>
            <p:nvPr/>
          </p:nvCxnSpPr>
          <p:spPr>
            <a:xfrm>
              <a:off x="8425917" y="5375118"/>
              <a:ext cx="1457160" cy="0"/>
            </a:xfrm>
            <a:prstGeom prst="straightConnector1">
              <a:avLst/>
            </a:prstGeom>
            <a:noFill/>
            <a:ln w="57150" cap="flat">
              <a:solidFill>
                <a:srgbClr val="EFB22E"/>
              </a:solidFill>
              <a:prstDash val="solid"/>
              <a:miter lim="800000"/>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0" name="Google Shape;346;p57">
              <a:extLst>
                <a:ext uri="{FF2B5EF4-FFF2-40B4-BE49-F238E27FC236}">
                  <a16:creationId xmlns:a16="http://schemas.microsoft.com/office/drawing/2014/main" id="{405BE3CA-9B69-FBBF-BC1E-56A5C22E72C6}"/>
                </a:ext>
              </a:extLst>
            </p:cNvPr>
            <p:cNvSpPr txBox="1"/>
            <p:nvPr/>
          </p:nvSpPr>
          <p:spPr>
            <a:xfrm>
              <a:off x="8237682" y="4872325"/>
              <a:ext cx="1316089" cy="514005"/>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C000"/>
                  </a:solidFill>
                  <a:effectLst>
                    <a:outerShdw blurRad="38100" dist="38100" dir="2700000" algn="tl">
                      <a:srgbClr val="000000">
                        <a:alpha val="43137"/>
                      </a:srgbClr>
                    </a:outerShdw>
                  </a:effectLst>
                  <a:latin typeface="Arial"/>
                  <a:ea typeface="Arial"/>
                  <a:cs typeface="Arial"/>
                  <a:sym typeface="Arial"/>
                </a:rPr>
                <a:t>beam</a:t>
              </a:r>
              <a:endParaRPr sz="2400" b="1" i="0" u="none" strike="noStrike" cap="none" dirty="0">
                <a:solidFill>
                  <a:srgbClr val="FFC000"/>
                </a:solidFill>
                <a:effectLst>
                  <a:outerShdw blurRad="38100" dist="38100" dir="2700000" algn="tl">
                    <a:srgbClr val="000000">
                      <a:alpha val="43137"/>
                    </a:srgbClr>
                  </a:outerShdw>
                </a:effectLst>
                <a:latin typeface="Calibri"/>
                <a:ea typeface="Calibri"/>
                <a:cs typeface="Calibri"/>
                <a:sym typeface="Calibri"/>
              </a:endParaRPr>
            </a:p>
          </p:txBody>
        </p:sp>
      </p:grpSp>
      <p:sp>
        <p:nvSpPr>
          <p:cNvPr id="37" name="Sottotitolo 2">
            <a:extLst>
              <a:ext uri="{FF2B5EF4-FFF2-40B4-BE49-F238E27FC236}">
                <a16:creationId xmlns:a16="http://schemas.microsoft.com/office/drawing/2014/main" id="{095A4AFE-E7A9-660C-8D4C-80365EF5221B}"/>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38" name="Connettore diritto 37">
            <a:extLst>
              <a:ext uri="{FF2B5EF4-FFF2-40B4-BE49-F238E27FC236}">
                <a16:creationId xmlns:a16="http://schemas.microsoft.com/office/drawing/2014/main" id="{942FD6F9-4934-6FEE-EE15-CC0F409B6198}"/>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39" name="Immagine 38">
            <a:extLst>
              <a:ext uri="{FF2B5EF4-FFF2-40B4-BE49-F238E27FC236}">
                <a16:creationId xmlns:a16="http://schemas.microsoft.com/office/drawing/2014/main" id="{1DB71ADD-513A-10FE-C91C-63531C1D279A}"/>
              </a:ext>
            </a:extLst>
          </p:cNvPr>
          <p:cNvPicPr>
            <a:picLocks noChangeAspect="1"/>
          </p:cNvPicPr>
          <p:nvPr/>
        </p:nvPicPr>
        <p:blipFill>
          <a:blip r:embed="rId10"/>
          <a:stretch>
            <a:fillRect/>
          </a:stretch>
        </p:blipFill>
        <p:spPr>
          <a:xfrm>
            <a:off x="339716" y="6285588"/>
            <a:ext cx="678648" cy="425349"/>
          </a:xfrm>
          <a:prstGeom prst="rect">
            <a:avLst/>
          </a:prstGeom>
        </p:spPr>
      </p:pic>
      <p:sp>
        <p:nvSpPr>
          <p:cNvPr id="40" name="Slide Number Placeholder 3">
            <a:extLst>
              <a:ext uri="{FF2B5EF4-FFF2-40B4-BE49-F238E27FC236}">
                <a16:creationId xmlns:a16="http://schemas.microsoft.com/office/drawing/2014/main" id="{0925C68E-960A-811D-B726-891B316C68A1}"/>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5</a:t>
            </a:fld>
            <a:endParaRPr lang="en-US" sz="2400"/>
          </a:p>
        </p:txBody>
      </p:sp>
    </p:spTree>
    <p:extLst>
      <p:ext uri="{BB962C8B-B14F-4D97-AF65-F5344CB8AC3E}">
        <p14:creationId xmlns:p14="http://schemas.microsoft.com/office/powerpoint/2010/main" val="119917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FCC470-BCB5-FBB5-342D-2D7666AC9D7F}"/>
              </a:ext>
            </a:extLst>
          </p:cNvPr>
          <p:cNvSpPr>
            <a:spLocks noGrp="1"/>
          </p:cNvSpPr>
          <p:nvPr>
            <p:ph type="title"/>
          </p:nvPr>
        </p:nvSpPr>
        <p:spPr/>
        <p:txBody>
          <a:bodyPr/>
          <a:lstStyle/>
          <a:p>
            <a:pPr algn="l"/>
            <a:r>
              <a:rPr lang="it-IT" dirty="0" err="1">
                <a:solidFill>
                  <a:schemeClr val="bg1"/>
                </a:solidFill>
              </a:rPr>
              <a:t>Beam</a:t>
            </a:r>
            <a:r>
              <a:rPr lang="it-IT" dirty="0">
                <a:solidFill>
                  <a:schemeClr val="bg1"/>
                </a:solidFill>
              </a:rPr>
              <a:t> delivery techniques </a:t>
            </a:r>
          </a:p>
        </p:txBody>
      </p:sp>
      <p:sp>
        <p:nvSpPr>
          <p:cNvPr id="4" name="Segnaposto numero diapositiva 3">
            <a:extLst>
              <a:ext uri="{FF2B5EF4-FFF2-40B4-BE49-F238E27FC236}">
                <a16:creationId xmlns:a16="http://schemas.microsoft.com/office/drawing/2014/main" id="{4675872C-1469-025A-3B36-911E2D90ACBE}"/>
              </a:ext>
            </a:extLst>
          </p:cNvPr>
          <p:cNvSpPr>
            <a:spLocks noGrp="1"/>
          </p:cNvSpPr>
          <p:nvPr>
            <p:ph type="sldNum" sz="quarter" idx="12"/>
          </p:nvPr>
        </p:nvSpPr>
        <p:spPr/>
        <p:txBody>
          <a:bodyPr/>
          <a:lstStyle/>
          <a:p>
            <a:fld id="{D996A432-8E0A-4F1C-ACA5-87B73299565B}" type="slidenum">
              <a:rPr lang="en-GB" smtClean="0"/>
              <a:pPr/>
              <a:t>50</a:t>
            </a:fld>
            <a:endParaRPr lang="en-GB" dirty="0"/>
          </a:p>
        </p:txBody>
      </p:sp>
      <p:pic>
        <p:nvPicPr>
          <p:cNvPr id="13" name="Immagine 12">
            <a:extLst>
              <a:ext uri="{FF2B5EF4-FFF2-40B4-BE49-F238E27FC236}">
                <a16:creationId xmlns:a16="http://schemas.microsoft.com/office/drawing/2014/main" id="{401F28B0-0371-25C2-1F70-34BD74BCB26E}"/>
              </a:ext>
            </a:extLst>
          </p:cNvPr>
          <p:cNvPicPr>
            <a:picLocks noChangeAspect="1"/>
          </p:cNvPicPr>
          <p:nvPr/>
        </p:nvPicPr>
        <p:blipFill>
          <a:blip r:embed="rId3"/>
          <a:stretch>
            <a:fillRect/>
          </a:stretch>
        </p:blipFill>
        <p:spPr>
          <a:xfrm>
            <a:off x="393177" y="103073"/>
            <a:ext cx="4511419" cy="1533487"/>
          </a:xfrm>
          <a:prstGeom prst="rect">
            <a:avLst/>
          </a:prstGeom>
        </p:spPr>
      </p:pic>
      <p:sp>
        <p:nvSpPr>
          <p:cNvPr id="17" name="CasellaDiTesto 16">
            <a:extLst>
              <a:ext uri="{FF2B5EF4-FFF2-40B4-BE49-F238E27FC236}">
                <a16:creationId xmlns:a16="http://schemas.microsoft.com/office/drawing/2014/main" id="{992661F9-62DA-A0F0-FA63-76E93B043F03}"/>
              </a:ext>
            </a:extLst>
          </p:cNvPr>
          <p:cNvSpPr txBox="1"/>
          <p:nvPr/>
        </p:nvSpPr>
        <p:spPr>
          <a:xfrm>
            <a:off x="3118163" y="5169369"/>
            <a:ext cx="8454453" cy="707886"/>
          </a:xfrm>
          <a:prstGeom prst="rect">
            <a:avLst/>
          </a:prstGeom>
          <a:noFill/>
        </p:spPr>
        <p:txBody>
          <a:bodyPr wrap="square">
            <a:spAutoFit/>
          </a:bodyPr>
          <a:lstStyle/>
          <a:p>
            <a:pPr algn="l"/>
            <a:r>
              <a:rPr lang="it-IT" sz="2000" i="1" dirty="0">
                <a:latin typeface="AdvOT1ef757c0"/>
              </a:rPr>
              <a:t>«T</a:t>
            </a:r>
            <a:r>
              <a:rPr lang="it-IT" sz="2000" b="0" i="1" u="none" strike="noStrike" baseline="0" dirty="0">
                <a:latin typeface="AdvOT1ef757c0"/>
              </a:rPr>
              <a:t>he </a:t>
            </a:r>
            <a:r>
              <a:rPr lang="it-IT" sz="2000" b="0" i="1" u="none" strike="noStrike" baseline="0" dirty="0" err="1">
                <a:latin typeface="AdvOT1ef757c0"/>
              </a:rPr>
              <a:t>possibility</a:t>
            </a:r>
            <a:r>
              <a:rPr lang="it-IT" sz="2000" i="1" dirty="0">
                <a:latin typeface="AdvOT1ef757c0"/>
              </a:rPr>
              <a:t> </a:t>
            </a:r>
            <a:r>
              <a:rPr lang="en-US" sz="2000" b="0" i="1" u="none" strike="noStrike" baseline="0" dirty="0">
                <a:latin typeface="AdvOT1ef757c0"/>
              </a:rPr>
              <a:t>of volumetric rescanning and other advanced techniques require the BDS to be able to deliver ef</a:t>
            </a:r>
            <a:r>
              <a:rPr lang="en-US" sz="2000" b="0" i="1" u="none" strike="noStrike" baseline="0" dirty="0">
                <a:latin typeface="AdvOT1ef757c0+fb"/>
              </a:rPr>
              <a:t>fi</a:t>
            </a:r>
            <a:r>
              <a:rPr lang="en-US" sz="2000" b="0" i="1" u="none" strike="noStrike" baseline="0" dirty="0">
                <a:latin typeface="AdvOT1ef757c0"/>
              </a:rPr>
              <a:t>ciently with fast energy </a:t>
            </a:r>
            <a:r>
              <a:rPr lang="it-IT" sz="2000" b="0" i="1" u="none" strike="noStrike" baseline="0" dirty="0" err="1">
                <a:latin typeface="AdvOT1ef757c0"/>
              </a:rPr>
              <a:t>modulation</a:t>
            </a:r>
            <a:r>
              <a:rPr lang="it-IT" sz="2000" b="0" i="1" u="none" strike="noStrike" baseline="0" dirty="0">
                <a:latin typeface="AdvOT1ef757c0"/>
              </a:rPr>
              <a:t>.»</a:t>
            </a:r>
            <a:endParaRPr lang="it-IT" sz="2000" i="1" dirty="0"/>
          </a:p>
        </p:txBody>
      </p:sp>
      <p:sp>
        <p:nvSpPr>
          <p:cNvPr id="24" name="CasellaDiTesto 23">
            <a:extLst>
              <a:ext uri="{FF2B5EF4-FFF2-40B4-BE49-F238E27FC236}">
                <a16:creationId xmlns:a16="http://schemas.microsoft.com/office/drawing/2014/main" id="{0B45C2EE-E4AA-03AE-6BEE-FBB77E649386}"/>
              </a:ext>
            </a:extLst>
          </p:cNvPr>
          <p:cNvSpPr txBox="1"/>
          <p:nvPr/>
        </p:nvSpPr>
        <p:spPr>
          <a:xfrm>
            <a:off x="393177" y="5267326"/>
            <a:ext cx="2087380" cy="600164"/>
          </a:xfrm>
          <a:prstGeom prst="rect">
            <a:avLst/>
          </a:prstGeom>
          <a:noFill/>
        </p:spPr>
        <p:txBody>
          <a:bodyPr wrap="square">
            <a:spAutoFit/>
          </a:bodyPr>
          <a:lstStyle/>
          <a:p>
            <a:pPr algn="l"/>
            <a:r>
              <a:rPr lang="it-IT" sz="1100" b="0" i="0" u="none" strike="noStrike" baseline="0" dirty="0">
                <a:solidFill>
                  <a:srgbClr val="4D4D4D"/>
                </a:solidFill>
                <a:latin typeface="AdvOT34fe1490.B"/>
              </a:rPr>
              <a:t>REVIEW</a:t>
            </a:r>
          </a:p>
          <a:p>
            <a:pPr algn="l"/>
            <a:r>
              <a:rPr lang="it-IT" sz="1100" b="0" i="0" u="none" strike="noStrike" baseline="0" dirty="0" err="1">
                <a:solidFill>
                  <a:srgbClr val="4D4D4D"/>
                </a:solidFill>
                <a:latin typeface="AdvOT6e5d2ec0"/>
              </a:rPr>
              <a:t>Frontiers</a:t>
            </a:r>
            <a:r>
              <a:rPr lang="it-IT" sz="1100" dirty="0">
                <a:solidFill>
                  <a:srgbClr val="4D4D4D"/>
                </a:solidFill>
                <a:latin typeface="AdvOT6e5d2ec0"/>
              </a:rPr>
              <a:t> -</a:t>
            </a:r>
            <a:r>
              <a:rPr lang="it-IT" sz="1100" b="0" i="0" u="none" strike="noStrike" baseline="0" dirty="0">
                <a:solidFill>
                  <a:srgbClr val="4D4D4D"/>
                </a:solidFill>
                <a:latin typeface="AdvOT6e5d2ec0"/>
              </a:rPr>
              <a:t> 2021</a:t>
            </a:r>
          </a:p>
          <a:p>
            <a:pPr algn="l"/>
            <a:r>
              <a:rPr lang="it-IT" sz="1100" b="0" i="0" u="none" strike="noStrike" baseline="0" dirty="0" err="1">
                <a:solidFill>
                  <a:srgbClr val="4D4D4D"/>
                </a:solidFill>
                <a:latin typeface="AdvOT6e5d2ec0"/>
              </a:rPr>
              <a:t>doi</a:t>
            </a:r>
            <a:r>
              <a:rPr lang="it-IT" sz="1100" b="0" i="0" u="none" strike="noStrike" baseline="0" dirty="0">
                <a:solidFill>
                  <a:srgbClr val="4D4D4D"/>
                </a:solidFill>
                <a:latin typeface="AdvOT6e5d2ec0"/>
              </a:rPr>
              <a:t>: 10.3389/fonc.2021.780025</a:t>
            </a:r>
            <a:endParaRPr lang="it-IT" sz="3200" dirty="0"/>
          </a:p>
        </p:txBody>
      </p:sp>
      <p:pic>
        <p:nvPicPr>
          <p:cNvPr id="26" name="Immagine 25">
            <a:extLst>
              <a:ext uri="{FF2B5EF4-FFF2-40B4-BE49-F238E27FC236}">
                <a16:creationId xmlns:a16="http://schemas.microsoft.com/office/drawing/2014/main" id="{AC18C26F-8B92-D880-1593-98BE6C9D05D4}"/>
              </a:ext>
            </a:extLst>
          </p:cNvPr>
          <p:cNvPicPr>
            <a:picLocks noChangeAspect="1"/>
          </p:cNvPicPr>
          <p:nvPr/>
        </p:nvPicPr>
        <p:blipFill rotWithShape="1">
          <a:blip r:embed="rId4"/>
          <a:srcRect l="4419" t="6022" r="3272" b="19542"/>
          <a:stretch/>
        </p:blipFill>
        <p:spPr>
          <a:xfrm>
            <a:off x="156147" y="1713020"/>
            <a:ext cx="8454453" cy="3303430"/>
          </a:xfrm>
          <a:prstGeom prst="rect">
            <a:avLst/>
          </a:prstGeom>
        </p:spPr>
      </p:pic>
      <p:sp>
        <p:nvSpPr>
          <p:cNvPr id="28" name="CasellaDiTesto 27">
            <a:extLst>
              <a:ext uri="{FF2B5EF4-FFF2-40B4-BE49-F238E27FC236}">
                <a16:creationId xmlns:a16="http://schemas.microsoft.com/office/drawing/2014/main" id="{B277373A-DF17-A3D3-3367-60285FC5CB54}"/>
              </a:ext>
            </a:extLst>
          </p:cNvPr>
          <p:cNvSpPr txBox="1"/>
          <p:nvPr/>
        </p:nvSpPr>
        <p:spPr>
          <a:xfrm>
            <a:off x="8860099" y="2146976"/>
            <a:ext cx="3106136" cy="338554"/>
          </a:xfrm>
          <a:prstGeom prst="rect">
            <a:avLst/>
          </a:prstGeom>
          <a:noFill/>
        </p:spPr>
        <p:txBody>
          <a:bodyPr wrap="square">
            <a:spAutoFit/>
          </a:bodyPr>
          <a:lstStyle/>
          <a:p>
            <a:r>
              <a:rPr lang="it-IT" sz="1600" b="0" i="1" u="none" strike="noStrike" baseline="0" dirty="0" err="1">
                <a:latin typeface="MinionLT-Italic"/>
              </a:rPr>
              <a:t>Phys</a:t>
            </a:r>
            <a:r>
              <a:rPr lang="it-IT" sz="1600" b="0" i="1" u="none" strike="noStrike" baseline="0" dirty="0">
                <a:latin typeface="MinionLT-Italic"/>
              </a:rPr>
              <a:t>. </a:t>
            </a:r>
            <a:r>
              <a:rPr lang="it-IT" sz="1600" b="0" i="1" u="none" strike="noStrike" baseline="0" dirty="0" err="1">
                <a:latin typeface="MinionLT-Italic"/>
              </a:rPr>
              <a:t>Med</a:t>
            </a:r>
            <a:r>
              <a:rPr lang="it-IT" sz="1600" b="0" i="1" u="none" strike="noStrike" baseline="0" dirty="0">
                <a:latin typeface="MinionLT-Italic"/>
              </a:rPr>
              <a:t>. </a:t>
            </a:r>
            <a:r>
              <a:rPr lang="it-IT" sz="1600" b="0" i="1" u="none" strike="noStrike" baseline="0" dirty="0" err="1">
                <a:latin typeface="MinionLT-Italic"/>
              </a:rPr>
              <a:t>Biol</a:t>
            </a:r>
            <a:r>
              <a:rPr lang="it-IT" sz="1600" b="0" i="1" u="none" strike="noStrike" baseline="0" dirty="0">
                <a:latin typeface="MinionLT-Italic"/>
              </a:rPr>
              <a:t>. </a:t>
            </a:r>
            <a:r>
              <a:rPr lang="it-IT" sz="1600" b="1" i="0" u="none" strike="noStrike" baseline="0" dirty="0">
                <a:latin typeface="MinionLT-Bold"/>
              </a:rPr>
              <a:t>63 </a:t>
            </a:r>
            <a:r>
              <a:rPr lang="it-IT" sz="1600" b="0" i="0" u="none" strike="noStrike" baseline="0" dirty="0">
                <a:latin typeface="MinionLT-Regular"/>
              </a:rPr>
              <a:t>(2018) 145006</a:t>
            </a:r>
            <a:endParaRPr lang="it-IT" sz="1600" dirty="0"/>
          </a:p>
        </p:txBody>
      </p:sp>
      <p:sp>
        <p:nvSpPr>
          <p:cNvPr id="30" name="CasellaDiTesto 29">
            <a:extLst>
              <a:ext uri="{FF2B5EF4-FFF2-40B4-BE49-F238E27FC236}">
                <a16:creationId xmlns:a16="http://schemas.microsoft.com/office/drawing/2014/main" id="{B98F1BFB-97C3-A37F-7938-F7FB46B2FD54}"/>
              </a:ext>
            </a:extLst>
          </p:cNvPr>
          <p:cNvSpPr txBox="1"/>
          <p:nvPr/>
        </p:nvSpPr>
        <p:spPr>
          <a:xfrm>
            <a:off x="8634335" y="2626071"/>
            <a:ext cx="3557665" cy="1477328"/>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solidFill>
                  <a:srgbClr val="000000"/>
                </a:solidFill>
                <a:latin typeface="MinionLT-Regular"/>
              </a:rPr>
              <a:t>Scan paths for: spot scanning, raster scanning and line scanning</a:t>
            </a:r>
          </a:p>
          <a:p>
            <a:pPr marL="285750" indent="-285750" algn="l">
              <a:buFont typeface="Arial" panose="020B0604020202020204" pitchFamily="34" charset="0"/>
              <a:buChar char="•"/>
            </a:pPr>
            <a:r>
              <a:rPr lang="en-US" dirty="0">
                <a:solidFill>
                  <a:srgbClr val="000000"/>
                </a:solidFill>
                <a:latin typeface="MinionLT-Regular"/>
              </a:rPr>
              <a:t>I</a:t>
            </a:r>
            <a:r>
              <a:rPr lang="en-US" sz="1800" b="0" i="0" u="none" strike="noStrike" baseline="0" dirty="0">
                <a:solidFill>
                  <a:srgbClr val="000000"/>
                </a:solidFill>
                <a:latin typeface="MinionLT-Regular"/>
              </a:rPr>
              <a:t>so-energy slice (</a:t>
            </a:r>
            <a:r>
              <a:rPr lang="en-US" sz="1800" b="0" i="1" u="none" strike="noStrike" baseline="0" dirty="0">
                <a:solidFill>
                  <a:srgbClr val="000000"/>
                </a:solidFill>
                <a:latin typeface="MinionLT-Italic"/>
              </a:rPr>
              <a:t>E </a:t>
            </a:r>
            <a:r>
              <a:rPr lang="en-US" sz="1800" b="0" i="0" u="none" strike="noStrike" baseline="0" dirty="0">
                <a:solidFill>
                  <a:srgbClr val="000000"/>
                </a:solidFill>
                <a:latin typeface="EuclidSymbol"/>
              </a:rPr>
              <a:t>= </a:t>
            </a:r>
            <a:r>
              <a:rPr lang="en-US" sz="1800" b="0" i="0" u="none" strike="noStrike" baseline="0" dirty="0">
                <a:solidFill>
                  <a:srgbClr val="000000"/>
                </a:solidFill>
                <a:latin typeface="MinionLT-Regular"/>
              </a:rPr>
              <a:t>151 MeV)</a:t>
            </a:r>
          </a:p>
          <a:p>
            <a:pPr marL="285750" indent="-285750" algn="l">
              <a:buFont typeface="Arial" panose="020B0604020202020204" pitchFamily="34" charset="0"/>
              <a:buChar char="•"/>
            </a:pPr>
            <a:r>
              <a:rPr lang="en-US" sz="1800" b="0" i="0" u="none" strike="noStrike" baseline="0" dirty="0">
                <a:solidFill>
                  <a:srgbClr val="000000"/>
                </a:solidFill>
                <a:latin typeface="MinionLT-Regular"/>
              </a:rPr>
              <a:t>Beam weights were optimized for a total field dose of 0.606 </a:t>
            </a:r>
            <a:r>
              <a:rPr lang="en-US" sz="1800" b="0" i="0" u="none" strike="noStrike" baseline="0" dirty="0" err="1">
                <a:solidFill>
                  <a:srgbClr val="000000"/>
                </a:solidFill>
                <a:latin typeface="MinionLT-Regular"/>
              </a:rPr>
              <a:t>Gy</a:t>
            </a:r>
            <a:endParaRPr lang="it-IT" dirty="0"/>
          </a:p>
        </p:txBody>
      </p:sp>
    </p:spTree>
    <p:extLst>
      <p:ext uri="{BB962C8B-B14F-4D97-AF65-F5344CB8AC3E}">
        <p14:creationId xmlns:p14="http://schemas.microsoft.com/office/powerpoint/2010/main" val="2956080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635" cy="645795"/>
          </a:xfrm>
          <a:gradFill>
            <a:gsLst>
              <a:gs pos="100000">
                <a:srgbClr val="00133A"/>
              </a:gs>
              <a:gs pos="100000">
                <a:srgbClr val="034373"/>
              </a:gs>
            </a:gsLst>
            <a:lin ang="5400000" scaled="0"/>
          </a:gradFill>
        </p:spPr>
        <p:txBody>
          <a:bodyPr>
            <a:normAutofit/>
          </a:bodyPr>
          <a:lstStyle/>
          <a:p>
            <a:pPr algn="l"/>
            <a:r>
              <a:rPr lang="en-US" sz="4000" b="1" dirty="0">
                <a:solidFill>
                  <a:schemeClr val="bg1"/>
                </a:solidFill>
                <a:latin typeface="CMU Serif" panose="02000603000000000000" charset="0"/>
                <a:cs typeface="CMU Serif" panose="02000603000000000000" charset="0"/>
              </a:rPr>
              <a:t>Protons - beam projection on y axis  </a:t>
            </a:r>
          </a:p>
        </p:txBody>
      </p:sp>
      <p:pic>
        <p:nvPicPr>
          <p:cNvPr id="12" name="Content Placeholder 11" descr="FWHMvsEnergy"/>
          <p:cNvPicPr>
            <a:picLocks noGrp="1" noChangeAspect="1"/>
          </p:cNvPicPr>
          <p:nvPr>
            <p:ph idx="1"/>
          </p:nvPr>
        </p:nvPicPr>
        <p:blipFill>
          <a:blip r:embed="rId2"/>
          <a:stretch>
            <a:fillRect/>
          </a:stretch>
        </p:blipFill>
        <p:spPr>
          <a:xfrm>
            <a:off x="6085840" y="759460"/>
            <a:ext cx="6045835" cy="4083050"/>
          </a:xfrm>
          <a:prstGeom prst="rect">
            <a:avLst/>
          </a:prstGeom>
        </p:spPr>
      </p:pic>
      <p:pic>
        <p:nvPicPr>
          <p:cNvPr id="13" name="Picture 12" descr="beam_profiles"/>
          <p:cNvPicPr>
            <a:picLocks noChangeAspect="1"/>
          </p:cNvPicPr>
          <p:nvPr/>
        </p:nvPicPr>
        <p:blipFill>
          <a:blip r:embed="rId3"/>
          <a:stretch>
            <a:fillRect/>
          </a:stretch>
        </p:blipFill>
        <p:spPr>
          <a:xfrm>
            <a:off x="39370" y="759460"/>
            <a:ext cx="6075680" cy="3713480"/>
          </a:xfrm>
          <a:prstGeom prst="rect">
            <a:avLst/>
          </a:prstGeom>
        </p:spPr>
      </p:pic>
      <p:sp>
        <p:nvSpPr>
          <p:cNvPr id="14" name="Text Box 13"/>
          <p:cNvSpPr txBox="1"/>
          <p:nvPr/>
        </p:nvSpPr>
        <p:spPr>
          <a:xfrm>
            <a:off x="95885" y="5046980"/>
            <a:ext cx="5815965" cy="1876425"/>
          </a:xfrm>
          <a:prstGeom prst="rect">
            <a:avLst/>
          </a:prstGeom>
          <a:noFill/>
        </p:spPr>
        <p:txBody>
          <a:bodyPr wrap="square" rtlCol="0">
            <a:spAutoFit/>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charset="0"/>
              <a:buChar char=""/>
              <a:tabLst/>
              <a:defRPr/>
            </a:pPr>
            <a:r>
              <a:rPr kumimoji="0" lang="en-US" sz="2000" b="1"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The lower the energy </a:t>
            </a:r>
            <a:r>
              <a:rPr kumimoji="0" lang="en-US" sz="2000" b="0"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and </a:t>
            </a:r>
            <a:r>
              <a:rPr kumimoji="0" lang="en-US" sz="2000" b="1"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the wider the beam </a:t>
            </a:r>
            <a:r>
              <a:rPr kumimoji="0" lang="en-US" sz="2000" b="0"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because of multiple scattering of protons with air</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charset="0"/>
              <a:buChar char=""/>
              <a:tabLst/>
              <a:defRPr/>
            </a:pPr>
            <a:r>
              <a:rPr kumimoji="0" lang="en-US" sz="2000" b="1"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sym typeface="+mn-ea"/>
              </a:rPr>
              <a:t>Curves →</a:t>
            </a:r>
            <a:r>
              <a:rPr kumimoji="0" lang="en-US" sz="2000" b="0"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 Gaussian fit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
              <a:tabLst/>
              <a:defRPr/>
            </a:pPr>
            <a:endParaRPr kumimoji="0" lang="en-US" sz="2000" b="0"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endParaRPr>
          </a:p>
        </p:txBody>
      </p:sp>
      <p:cxnSp>
        <p:nvCxnSpPr>
          <p:cNvPr id="15" name="Straight Arrow Connector 14"/>
          <p:cNvCxnSpPr/>
          <p:nvPr/>
        </p:nvCxnSpPr>
        <p:spPr>
          <a:xfrm>
            <a:off x="429895" y="4689475"/>
            <a:ext cx="518033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91820" y="4603750"/>
            <a:ext cx="10160" cy="16129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468620" y="4612640"/>
            <a:ext cx="10160" cy="16129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8" name="Text Box 17"/>
          <p:cNvSpPr txBox="1"/>
          <p:nvPr/>
        </p:nvSpPr>
        <p:spPr>
          <a:xfrm>
            <a:off x="344170" y="4710430"/>
            <a:ext cx="75374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0 cm</a:t>
            </a:r>
          </a:p>
        </p:txBody>
      </p:sp>
      <p:sp>
        <p:nvSpPr>
          <p:cNvPr id="19" name="Text Box 18"/>
          <p:cNvSpPr txBox="1"/>
          <p:nvPr/>
        </p:nvSpPr>
        <p:spPr>
          <a:xfrm>
            <a:off x="5220335" y="4697095"/>
            <a:ext cx="92519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2.7 cm</a:t>
            </a:r>
          </a:p>
        </p:txBody>
      </p:sp>
      <p:sp>
        <p:nvSpPr>
          <p:cNvPr id="20" name="Text Box 19"/>
          <p:cNvSpPr txBox="1"/>
          <p:nvPr/>
        </p:nvSpPr>
        <p:spPr>
          <a:xfrm>
            <a:off x="6878955" y="3408045"/>
            <a:ext cx="2272665" cy="922020"/>
          </a:xfrm>
          <a:prstGeom prst="rect">
            <a:avLst/>
          </a:prstGeom>
          <a:solidFill>
            <a:schemeClr val="bg1">
              <a:lumMod val="95000"/>
            </a:schemeClr>
          </a:solidFill>
          <a:ln>
            <a:solidFill>
              <a:schemeClr val="tx1"/>
            </a:solidFill>
          </a:ln>
          <a:effectLst>
            <a:softEdge rad="63500"/>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rPr>
              <a:t>We are loosing the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rPr>
              <a:t>tails of the beam for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rPr>
              <a:t>62 MeV</a:t>
            </a:r>
          </a:p>
        </p:txBody>
      </p:sp>
      <p:cxnSp>
        <p:nvCxnSpPr>
          <p:cNvPr id="21" name="Straight Arrow Connector 20"/>
          <p:cNvCxnSpPr/>
          <p:nvPr/>
        </p:nvCxnSpPr>
        <p:spPr>
          <a:xfrm>
            <a:off x="6870065" y="1941830"/>
            <a:ext cx="291465" cy="14528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 Box 21"/>
              <p:cNvSpPr txBox="1"/>
              <p:nvPr/>
            </p:nvSpPr>
            <p:spPr>
              <a:xfrm>
                <a:off x="6577965" y="5034915"/>
                <a:ext cx="5164455" cy="471170"/>
              </a:xfrm>
              <a:prstGeom prst="rect">
                <a:avLst/>
              </a:prstGeom>
              <a:noFill/>
              <a:ln w="41275">
                <a:solidFill>
                  <a:srgbClr val="F7860C"/>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DejaVu Math TeX Gyre" panose="02000503000000000000" charset="0"/>
                        </a:rPr>
                        <m:t>𝐹𝑊𝐻𝑀</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DejaVu Math TeX Gyre" panose="02000503000000000000" charset="0"/>
                        </a:rPr>
                        <m:t> = 2 </m:t>
                      </m:r>
                      <m:rad>
                        <m:radPr>
                          <m:deg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DejaVu Math TeX Gyre" panose="02000503000000000000" charset="0"/>
                            </a:rPr>
                          </m:ctrlPr>
                        </m:radPr>
                        <m:deg/>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DejaVu Math TeX Gyre" panose="02000503000000000000" charset="0"/>
                            </a:rPr>
                            <m:t>2 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DejaVu Math TeX Gyre" panose="02000503000000000000" charset="0"/>
                            </a:rPr>
                            <m:t>𝑙𝑛</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DejaVu Math TeX Gyre" panose="02000503000000000000" charset="0"/>
                            </a:rPr>
                            <m:t>(2)</m:t>
                          </m:r>
                        </m:e>
                      </m:ra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DejaVu Math TeX Gyre" panose="02000503000000000000" charset="0"/>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charset="0"/>
                          <a:cs typeface="DejaVu Math TeX Gyre" panose="02000503000000000000" charset="0"/>
                        </a:rPr>
                        <m:t>𝜎</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S Mincho" charset="0"/>
                          <a:cs typeface="DejaVu Math TeX Gyre" panose="02000503000000000000" charset="0"/>
                        </a:rPr>
                        <m:t>𝐺𝑢𝑎𝑢𝑠𝑠𝑖𝑎𝑛</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S Mincho" charset="0"/>
                          <a:cs typeface="DejaVu Math TeX Gyre" panose="02000503000000000000" charset="0"/>
                        </a:rPr>
                        <m:t> </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S Mincho" charset="0"/>
                          <a:cs typeface="DejaVu Math TeX Gyre" panose="02000503000000000000" charset="0"/>
                        </a:rPr>
                        <m:t>𝑓𝑖𝑡</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S Mincho" charset="0"/>
                          <a:cs typeface="DejaVu Math TeX Gyre" panose="02000503000000000000" charset="0"/>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S Mincho" charset="0"/>
                          <a:cs typeface="DejaVu Math TeX Gyre" panose="02000503000000000000" charset="0"/>
                        </a:rPr>
                        <m:t>𝑝</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S Mincho" charset="0"/>
                          <a:cs typeface="DejaVu Math TeX Gyre" panose="02000503000000000000" charset="0"/>
                        </a:rPr>
                        <m:t> </m:t>
                      </m:r>
                    </m:oMath>
                  </m:oMathPara>
                </a14:m>
                <a:endParaRPr kumimoji="0" lang="en-US" sz="1800" b="0" i="1" u="none" strike="noStrike" kern="1200" cap="none" spc="0" normalizeH="0" baseline="-25000" noProof="0">
                  <a:ln>
                    <a:noFill/>
                  </a:ln>
                  <a:solidFill>
                    <a:prstClr val="black"/>
                  </a:solidFill>
                  <a:effectLst/>
                  <a:uLnTx/>
                  <a:uFillTx/>
                  <a:latin typeface="CMU Serif" panose="02000603000000000000" charset="0"/>
                  <a:ea typeface="+mn-ea"/>
                  <a:cs typeface="CMU Serif" panose="02000603000000000000" charset="0"/>
                </a:endParaRPr>
              </a:p>
            </p:txBody>
          </p:sp>
        </mc:Choice>
        <mc:Fallback xmlns="">
          <p:sp>
            <p:nvSpPr>
              <p:cNvPr id="22" name="Text Box 21"/>
              <p:cNvSpPr txBox="1">
                <a:spLocks noRot="1" noChangeAspect="1" noMove="1" noResize="1" noEditPoints="1" noAdjustHandles="1" noChangeArrowheads="1" noChangeShapeType="1" noTextEdit="1"/>
              </p:cNvSpPr>
              <p:nvPr/>
            </p:nvSpPr>
            <p:spPr>
              <a:xfrm>
                <a:off x="6577965" y="5034915"/>
                <a:ext cx="5164455" cy="471170"/>
              </a:xfrm>
              <a:prstGeom prst="rect">
                <a:avLst/>
              </a:prstGeom>
              <a:blipFill rotWithShape="1">
                <a:blip r:embed="rId4"/>
                <a:stretch>
                  <a:fillRect l="-406" t="-4447" r="-393" b="-4313"/>
                </a:stretch>
              </a:blipFill>
              <a:ln w="41275">
                <a:solidFill>
                  <a:srgbClr val="F7860C"/>
                </a:solidFill>
              </a:ln>
            </p:spPr>
            <p:txBody>
              <a:bodyPr/>
              <a:lstStyle/>
              <a:p>
                <a:r>
                  <a:rPr lang="en-US" altLang="en-US">
                    <a:noFill/>
                  </a:rPr>
                  <a:t> </a:t>
                </a:r>
              </a:p>
            </p:txBody>
          </p:sp>
        </mc:Fallback>
      </mc:AlternateContent>
      <p:sp>
        <p:nvSpPr>
          <p:cNvPr id="23" name="Text Box 22"/>
          <p:cNvSpPr txBox="1"/>
          <p:nvPr/>
        </p:nvSpPr>
        <p:spPr>
          <a:xfrm>
            <a:off x="8378825" y="5773420"/>
            <a:ext cx="3004820"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rPr>
              <a:t>Strip pitch = </a:t>
            </a:r>
            <a:r>
              <a:rPr kumimoji="0" lang="en-US" sz="20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CMU Serif" panose="02000603000000000000" charset="0"/>
                <a:ea typeface="+mn-ea"/>
                <a:cs typeface="CMU Serif" panose="02000603000000000000" charset="0"/>
              </a:rPr>
              <a:t>180</a:t>
            </a:r>
            <a:r>
              <a:rPr kumimoji="0" lang="en-US" sz="2000" b="1" i="0" u="none" strike="noStrike" kern="1200" cap="none" spc="0" normalizeH="0" baseline="0" noProof="0">
                <a:ln w="22225">
                  <a:solidFill>
                    <a:srgbClr val="ED7D31"/>
                  </a:solidFill>
                  <a:prstDash val="solid"/>
                </a:ln>
                <a:solidFill>
                  <a:prstClr val="black"/>
                </a:solidFill>
                <a:effectLst/>
                <a:uLnTx/>
                <a:uFillTx/>
                <a:latin typeface="CMU Serif" panose="02000603000000000000" charset="0"/>
                <a:ea typeface="+mn-ea"/>
                <a:cs typeface="CMU Serif" panose="02000603000000000000" charset="0"/>
              </a:rPr>
              <a:t> </a:t>
            </a:r>
            <a:r>
              <a:rPr kumimoji="0" lang="en-US" sz="2000" b="1"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rPr>
              <a:t>µm</a:t>
            </a:r>
          </a:p>
        </p:txBody>
      </p:sp>
      <p:cxnSp>
        <p:nvCxnSpPr>
          <p:cNvPr id="24" name="Straight Arrow Connector 23"/>
          <p:cNvCxnSpPr>
            <a:stCxn id="23" idx="0"/>
          </p:cNvCxnSpPr>
          <p:nvPr/>
        </p:nvCxnSpPr>
        <p:spPr>
          <a:xfrm flipV="1">
            <a:off x="9881235" y="5467350"/>
            <a:ext cx="1372870" cy="30607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 name="Text Box 24"/>
          <p:cNvSpPr txBox="1"/>
          <p:nvPr/>
        </p:nvSpPr>
        <p:spPr>
          <a:xfrm>
            <a:off x="6573520" y="6125210"/>
            <a:ext cx="387985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rPr>
              <a:t>Expected FWHM at isocenter from </a:t>
            </a:r>
            <a:r>
              <a:rPr kumimoji="0" lang="en-US" sz="1800" b="0"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hlinkClick r:id="rId5" action="ppaction://hlinkfile"/>
              </a:rPr>
              <a:t>Mirandola et Al 10.1118/1.4928397</a:t>
            </a:r>
            <a:endParaRPr kumimoji="0" lang="en-US" sz="1800" b="0" i="0" u="none" strike="noStrike" kern="1200" cap="none" spc="0" normalizeH="0" baseline="0" noProof="0">
              <a:ln>
                <a:noFill/>
              </a:ln>
              <a:solidFill>
                <a:prstClr val="black"/>
              </a:solidFill>
              <a:effectLst/>
              <a:uLnTx/>
              <a:uFillTx/>
              <a:latin typeface="CMU Serif" panose="02000603000000000000" charset="0"/>
              <a:ea typeface="+mn-ea"/>
              <a:cs typeface="CMU Serif" panose="02000603000000000000" charset="0"/>
            </a:endParaRPr>
          </a:p>
        </p:txBody>
      </p:sp>
      <p:sp>
        <p:nvSpPr>
          <p:cNvPr id="26" name="Text Box 25"/>
          <p:cNvSpPr txBox="1"/>
          <p:nvPr/>
        </p:nvSpPr>
        <p:spPr>
          <a:xfrm rot="16200000">
            <a:off x="-869315" y="1476375"/>
            <a:ext cx="1996440" cy="3683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iberation Sans" panose="020B0604020202020204" charset="0"/>
                <a:ea typeface="+mn-ea"/>
                <a:cs typeface="Liberation Sans" panose="020B0604020202020204" charset="0"/>
              </a:rPr>
              <a:t>Protons per spill</a:t>
            </a:r>
          </a:p>
        </p:txBody>
      </p:sp>
      <p:sp>
        <p:nvSpPr>
          <p:cNvPr id="27" name="Text Box 26"/>
          <p:cNvSpPr txBox="1"/>
          <p:nvPr/>
        </p:nvSpPr>
        <p:spPr>
          <a:xfrm>
            <a:off x="4407535" y="4304665"/>
            <a:ext cx="1404620" cy="30670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Liberation Sans" panose="020B0604020202020204" charset="0"/>
                <a:ea typeface="+mn-ea"/>
                <a:cs typeface="Liberation Sans" panose="020B0604020202020204" charset="0"/>
              </a:rPr>
              <a:t>Strip number</a:t>
            </a:r>
          </a:p>
        </p:txBody>
      </p:sp>
      <p:sp>
        <p:nvSpPr>
          <p:cNvPr id="28" name="Text Box 27"/>
          <p:cNvSpPr txBox="1"/>
          <p:nvPr/>
        </p:nvSpPr>
        <p:spPr>
          <a:xfrm rot="16200000">
            <a:off x="5453380" y="1205230"/>
            <a:ext cx="1490345" cy="3683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iberation Sans" panose="020B0604020202020204" charset="0"/>
                <a:ea typeface="+mn-ea"/>
                <a:cs typeface="Liberation Sans" panose="020B0604020202020204" charset="0"/>
              </a:rPr>
              <a:t>FWHM [cm]</a:t>
            </a:r>
          </a:p>
        </p:txBody>
      </p:sp>
      <p:sp>
        <p:nvSpPr>
          <p:cNvPr id="29" name="Text Box 28"/>
          <p:cNvSpPr txBox="1"/>
          <p:nvPr/>
        </p:nvSpPr>
        <p:spPr>
          <a:xfrm>
            <a:off x="10706100" y="4636135"/>
            <a:ext cx="1598295" cy="337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Liberation Sans" panose="020B0604020202020204" charset="0"/>
                <a:ea typeface="+mn-ea"/>
                <a:cs typeface="Liberation Sans" panose="020B0604020202020204" charset="0"/>
              </a:rPr>
              <a:t>Energy [MeV]</a:t>
            </a:r>
          </a:p>
        </p:txBody>
      </p:sp>
      <p:sp>
        <p:nvSpPr>
          <p:cNvPr id="30" name="Slide Number Placeholder 2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华文新魏" panose="0201080004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tint val="75000"/>
                </a:prstClr>
              </a:solidFill>
              <a:effectLst/>
              <a:uLnTx/>
              <a:uFillTx/>
              <a:latin typeface="Trebuchet MS" panose="020B0603020202020204"/>
              <a:ea typeface="华文新魏" panose="02010800040101010101" pitchFamily="2" charset="-122"/>
              <a:cs typeface="+mn-cs"/>
            </a:endParaRPr>
          </a:p>
        </p:txBody>
      </p:sp>
    </p:spTree>
    <p:extLst>
      <p:ext uri="{BB962C8B-B14F-4D97-AF65-F5344CB8AC3E}">
        <p14:creationId xmlns:p14="http://schemas.microsoft.com/office/powerpoint/2010/main" val="671316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7846560" y="3455852"/>
            <a:ext cx="4274320" cy="3102428"/>
            <a:chOff x="7917680" y="3679372"/>
            <a:chExt cx="4274320" cy="3102428"/>
          </a:xfrm>
        </p:grpSpPr>
        <p:pic>
          <p:nvPicPr>
            <p:cNvPr id="20" name="Picture 19">
              <a:extLst>
                <a:ext uri="{FF2B5EF4-FFF2-40B4-BE49-F238E27FC236}">
                  <a16:creationId xmlns:a16="http://schemas.microsoft.com/office/drawing/2014/main" id="{74B78EB0-56DD-AC47-89C9-9C040C7B2697}"/>
                </a:ext>
              </a:extLst>
            </p:cNvPr>
            <p:cNvPicPr>
              <a:picLocks noChangeAspect="1"/>
            </p:cNvPicPr>
            <p:nvPr/>
          </p:nvPicPr>
          <p:blipFill rotWithShape="1">
            <a:blip r:embed="rId3"/>
            <a:srcRect l="3449" t="6380" r="7152"/>
            <a:stretch/>
          </p:blipFill>
          <p:spPr>
            <a:xfrm>
              <a:off x="7917680" y="3679372"/>
              <a:ext cx="4274320" cy="3102428"/>
            </a:xfrm>
            <a:prstGeom prst="rect">
              <a:avLst/>
            </a:prstGeom>
            <a:solidFill>
              <a:schemeClr val="bg1"/>
            </a:solidFill>
          </p:spPr>
        </p:pic>
        <mc:AlternateContent xmlns:mc="http://schemas.openxmlformats.org/markup-compatibility/2006" xmlns:a14="http://schemas.microsoft.com/office/drawing/2010/main">
          <mc:Choice Requires="a14">
            <p:sp>
              <p:nvSpPr>
                <p:cNvPr id="24" name="TextBox 23"/>
                <p:cNvSpPr txBox="1"/>
                <p:nvPr/>
              </p:nvSpPr>
              <p:spPr>
                <a:xfrm>
                  <a:off x="8403772" y="3744684"/>
                  <a:ext cx="2764971" cy="61395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it-IT"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nor/>
                              </m:rP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m:t># </m:t>
                            </m:r>
                            <m:r>
                              <m:rPr>
                                <m:nor/>
                              </m:rP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m:t>measured</m:t>
                            </m:r>
                            <m:r>
                              <m:rPr>
                                <m:nor/>
                              </m:rP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m:t> </m:t>
                            </m:r>
                            <m:r>
                              <m:rPr>
                                <m:nor/>
                              </m:rP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m:t>ions</m:t>
                            </m:r>
                            <m:r>
                              <m:rPr>
                                <m:nor/>
                              </m:rP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m:t> </m:t>
                            </m:r>
                          </m:num>
                          <m:den>
                            <m:r>
                              <m:rPr>
                                <m:nor/>
                              </m:rP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m:t># </m:t>
                            </m:r>
                            <m:r>
                              <m:rPr>
                                <m:nor/>
                              </m:rP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m:t>ions</m:t>
                            </m:r>
                            <m:r>
                              <m:rPr>
                                <m:nor/>
                              </m:rP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m:t> </m:t>
                            </m:r>
                            <m:r>
                              <m:rPr>
                                <m:nor/>
                              </m:rP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m:t>from</m:t>
                            </m:r>
                            <m:r>
                              <m:rPr>
                                <m:nor/>
                              </m:rP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m:t> </m:t>
                            </m:r>
                            <m:r>
                              <m:rPr>
                                <m:nor/>
                              </m:rP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m:t>CNAO</m:t>
                            </m:r>
                            <m:r>
                              <m:rPr>
                                <m:nor/>
                              </m:rP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m:t> </m:t>
                            </m:r>
                            <m:r>
                              <m:rPr>
                                <m:nor/>
                              </m:rP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m:t>monitors</m:t>
                            </m:r>
                            <m:r>
                              <m:rPr>
                                <m:nor/>
                              </m:rP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m:t> </m:t>
                            </m:r>
                          </m:den>
                        </m:f>
                      </m:oMath>
                    </m:oMathPara>
                  </a14:m>
                  <a:endPar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403772" y="3744684"/>
                  <a:ext cx="2764971" cy="613951"/>
                </a:xfrm>
                <a:prstGeom prst="rect">
                  <a:avLst/>
                </a:prstGeom>
                <a:blipFill>
                  <a:blip r:embed="rId5"/>
                  <a:stretch>
                    <a:fillRect/>
                  </a:stretch>
                </a:blipFill>
              </p:spPr>
              <p:txBody>
                <a:bodyPr/>
                <a:lstStyle/>
                <a:p>
                  <a:r>
                    <a:rPr lang="en-US">
                      <a:noFill/>
                    </a:rPr>
                    <a:t> </a:t>
                  </a:r>
                </a:p>
              </p:txBody>
            </p:sp>
          </mc:Fallback>
        </mc:AlternateContent>
        <p:sp>
          <p:nvSpPr>
            <p:cNvPr id="35" name="TextBox 34"/>
            <p:cNvSpPr txBox="1"/>
            <p:nvPr/>
          </p:nvSpPr>
          <p:spPr>
            <a:xfrm>
              <a:off x="10199915" y="5246915"/>
              <a:ext cx="6531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Calibri" panose="020F0502020204030204"/>
                  <a:ea typeface="+mn-ea"/>
                  <a:cs typeface="+mn-cs"/>
                </a:rPr>
                <a:t>100%</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6" name="TextBox 35"/>
            <p:cNvSpPr txBox="1"/>
            <p:nvPr/>
          </p:nvSpPr>
          <p:spPr>
            <a:xfrm>
              <a:off x="10199915" y="4778829"/>
              <a:ext cx="6531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70C0"/>
                  </a:solidFill>
                  <a:effectLst/>
                  <a:uLnTx/>
                  <a:uFillTx/>
                  <a:latin typeface="Calibri" panose="020F0502020204030204"/>
                  <a:ea typeface="+mn-ea"/>
                  <a:cs typeface="+mn-cs"/>
                </a:rPr>
                <a:t>50%</a:t>
              </a:r>
              <a:endPar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7" name="TextBox 36"/>
            <p:cNvSpPr txBox="1"/>
            <p:nvPr/>
          </p:nvSpPr>
          <p:spPr>
            <a:xfrm>
              <a:off x="9013372" y="4452257"/>
              <a:ext cx="18179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F6699"/>
                  </a:solidFill>
                  <a:effectLst/>
                  <a:uLnTx/>
                  <a:uFillTx/>
                  <a:latin typeface="Calibri" panose="020F0502020204030204"/>
                  <a:ea typeface="+mn-ea"/>
                  <a:cs typeface="+mn-cs"/>
                </a:rPr>
                <a:t>Beam Intensitiy 20%</a:t>
              </a:r>
              <a:endParaRPr kumimoji="0" lang="en-US" sz="1400" b="1" i="0" u="none" strike="noStrike" kern="1200" cap="none" spc="0" normalizeH="0" baseline="0" noProof="0" dirty="0">
                <a:ln>
                  <a:noFill/>
                </a:ln>
                <a:solidFill>
                  <a:srgbClr val="FF6699"/>
                </a:solidFill>
                <a:effectLst/>
                <a:uLnTx/>
                <a:uFillTx/>
                <a:latin typeface="Calibri" panose="020F0502020204030204"/>
                <a:ea typeface="+mn-ea"/>
                <a:cs typeface="+mn-cs"/>
              </a:endParaRPr>
            </a:p>
          </p:txBody>
        </p:sp>
      </p:grpSp>
      <p:sp>
        <p:nvSpPr>
          <p:cNvPr id="6" name="Titolo 5">
            <a:extLst>
              <a:ext uri="{FF2B5EF4-FFF2-40B4-BE49-F238E27FC236}">
                <a16:creationId xmlns:a16="http://schemas.microsoft.com/office/drawing/2014/main" id="{A37ED4D6-F562-1F24-9C3E-0C47E56E3685}"/>
              </a:ext>
            </a:extLst>
          </p:cNvPr>
          <p:cNvSpPr>
            <a:spLocks noGrp="1"/>
          </p:cNvSpPr>
          <p:nvPr>
            <p:ph type="title"/>
          </p:nvPr>
        </p:nvSpPr>
        <p:spPr>
          <a:xfrm>
            <a:off x="195943" y="-782"/>
            <a:ext cx="10515600" cy="1019030"/>
          </a:xfrm>
        </p:spPr>
        <p:txBody>
          <a:bodyPr/>
          <a:lstStyle/>
          <a:p>
            <a: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it-IT" sz="4400" b="0" i="0" u="none" strike="noStrike" kern="1200" cap="none" spc="0" normalizeH="0" baseline="0" noProof="0" dirty="0" err="1">
                <a:ln>
                  <a:noFill/>
                </a:ln>
                <a:solidFill>
                  <a:prstClr val="black"/>
                </a:solidFill>
                <a:effectLst/>
                <a:uLnTx/>
                <a:uFillTx/>
                <a:latin typeface="Calibri" panose="020F0502020204030204"/>
                <a:ea typeface="+mn-ea"/>
                <a:cs typeface="+mn-cs"/>
              </a:rPr>
              <a:t>ions</a:t>
            </a:r>
            <a: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t> counter</a:t>
            </a:r>
            <a:endParaRPr lang="it-IT" dirty="0"/>
          </a:p>
        </p:txBody>
      </p:sp>
      <p:pic>
        <p:nvPicPr>
          <p:cNvPr id="7" name="Picture 6" descr="ESA-ABACUS">
            <a:extLst>
              <a:ext uri="{FF2B5EF4-FFF2-40B4-BE49-F238E27FC236}">
                <a16:creationId xmlns:a16="http://schemas.microsoft.com/office/drawing/2014/main" id="{64735008-76FA-3271-F5E1-939BE15111FC}"/>
              </a:ext>
            </a:extLst>
          </p:cNvPr>
          <p:cNvPicPr>
            <a:picLocks noChangeAspect="1"/>
          </p:cNvPicPr>
          <p:nvPr/>
        </p:nvPicPr>
        <p:blipFill>
          <a:blip r:embed="rId6"/>
          <a:stretch>
            <a:fillRect/>
          </a:stretch>
        </p:blipFill>
        <p:spPr>
          <a:xfrm>
            <a:off x="170229" y="837131"/>
            <a:ext cx="1895851" cy="1214330"/>
          </a:xfrm>
          <a:prstGeom prst="rect">
            <a:avLst/>
          </a:prstGeom>
          <a:effectLst>
            <a:softEdge rad="50800"/>
          </a:effectLst>
        </p:spPr>
      </p:pic>
      <p:grpSp>
        <p:nvGrpSpPr>
          <p:cNvPr id="41" name="Group 40"/>
          <p:cNvGrpSpPr/>
          <p:nvPr/>
        </p:nvGrpSpPr>
        <p:grpSpPr>
          <a:xfrm>
            <a:off x="4810581" y="3526609"/>
            <a:ext cx="7086599" cy="2057399"/>
            <a:chOff x="4909458" y="3788229"/>
            <a:chExt cx="7086599" cy="2057399"/>
          </a:xfrm>
        </p:grpSpPr>
        <p:grpSp>
          <p:nvGrpSpPr>
            <p:cNvPr id="28" name="Group 27"/>
            <p:cNvGrpSpPr/>
            <p:nvPr/>
          </p:nvGrpSpPr>
          <p:grpSpPr>
            <a:xfrm>
              <a:off x="4909458" y="3788229"/>
              <a:ext cx="3004455" cy="1196645"/>
              <a:chOff x="4909458" y="3788229"/>
              <a:chExt cx="3004455" cy="1196645"/>
            </a:xfrm>
          </p:grpSpPr>
          <p:sp>
            <p:nvSpPr>
              <p:cNvPr id="25" name="TextBox 24"/>
              <p:cNvSpPr txBox="1"/>
              <p:nvPr/>
            </p:nvSpPr>
            <p:spPr>
              <a:xfrm>
                <a:off x="4909458" y="3788229"/>
                <a:ext cx="2569028" cy="646331"/>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72C4"/>
                    </a:solidFill>
                    <a:effectLst/>
                    <a:uLnTx/>
                    <a:uFillTx/>
                    <a:latin typeface="Calibri" panose="020F0502020204030204"/>
                    <a:ea typeface="+mn-ea"/>
                    <a:cs typeface="+mn-cs"/>
                  </a:rPr>
                  <a:t>3% difference between low-high energy </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6" name="TextBox 25"/>
              <p:cNvSpPr txBox="1"/>
              <p:nvPr/>
            </p:nvSpPr>
            <p:spPr>
              <a:xfrm>
                <a:off x="5725886" y="4615542"/>
                <a:ext cx="2188027" cy="369332"/>
              </a:xfrm>
              <a:prstGeom prst="rect">
                <a:avLst/>
              </a:prstGeom>
              <a:solidFill>
                <a:srgbClr val="FFC00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72C4"/>
                    </a:solidFill>
                    <a:effectLst/>
                    <a:uLnTx/>
                    <a:uFillTx/>
                    <a:latin typeface="Calibri" panose="020F0502020204030204"/>
                    <a:ea typeface="+mn-ea"/>
                    <a:cs typeface="+mn-cs"/>
                  </a:rPr>
                  <a:t>Tails of beam profile</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7" name="Bent Arrow 26"/>
              <p:cNvSpPr/>
              <p:nvPr/>
            </p:nvSpPr>
            <p:spPr>
              <a:xfrm rot="10800000" flipH="1">
                <a:off x="4953001" y="4408713"/>
                <a:ext cx="674914" cy="56605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0" name="Straight Connector 29"/>
            <p:cNvCxnSpPr/>
            <p:nvPr/>
          </p:nvCxnSpPr>
          <p:spPr>
            <a:xfrm flipH="1">
              <a:off x="8479971" y="5845628"/>
              <a:ext cx="3396343"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832771" y="4419600"/>
              <a:ext cx="10886" cy="1393371"/>
            </a:xfrm>
            <a:prstGeom prst="straightConnector1">
              <a:avLst/>
            </a:prstGeom>
            <a:ln w="381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266714" y="4953000"/>
              <a:ext cx="729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C000"/>
                  </a:solidFill>
                  <a:effectLst/>
                  <a:uLnTx/>
                  <a:uFillTx/>
                  <a:latin typeface="Calibri" panose="020F0502020204030204"/>
                  <a:ea typeface="+mn-ea"/>
                  <a:cs typeface="+mn-cs"/>
                </a:rPr>
                <a:t>3%</a:t>
              </a:r>
              <a:endPar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51" name="Group 50"/>
          <p:cNvGrpSpPr/>
          <p:nvPr/>
        </p:nvGrpSpPr>
        <p:grpSpPr>
          <a:xfrm>
            <a:off x="4860110" y="4573480"/>
            <a:ext cx="5410199" cy="1803816"/>
            <a:chOff x="4931230" y="4797000"/>
            <a:chExt cx="5410199" cy="1803816"/>
          </a:xfrm>
        </p:grpSpPr>
        <p:sp>
          <p:nvSpPr>
            <p:cNvPr id="42" name="TextBox 41"/>
            <p:cNvSpPr txBox="1"/>
            <p:nvPr/>
          </p:nvSpPr>
          <p:spPr>
            <a:xfrm>
              <a:off x="4931230" y="5127172"/>
              <a:ext cx="2569028" cy="646331"/>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72C4"/>
                  </a:solidFill>
                  <a:effectLst/>
                  <a:uLnTx/>
                  <a:uFillTx/>
                  <a:latin typeface="Calibri" panose="020F0502020204030204"/>
                  <a:ea typeface="+mn-ea"/>
                  <a:cs typeface="+mn-cs"/>
                </a:rPr>
                <a:t>1% difference between low-high intensity </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3" name="TextBox 42"/>
            <p:cNvSpPr txBox="1"/>
            <p:nvPr/>
          </p:nvSpPr>
          <p:spPr>
            <a:xfrm>
              <a:off x="5595258" y="5954485"/>
              <a:ext cx="2819400" cy="646331"/>
            </a:xfrm>
            <a:prstGeom prst="rect">
              <a:avLst/>
            </a:prstGeom>
            <a:solidFill>
              <a:srgbClr val="92D05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472C4"/>
                  </a:solidFill>
                  <a:effectLst/>
                  <a:uLnTx/>
                  <a:uFillTx/>
                  <a:latin typeface="Calibri" panose="020F0502020204030204"/>
                  <a:ea typeface="+mn-ea"/>
                  <a:cs typeface="+mn-cs"/>
                </a:rPr>
                <a:t>Pile-up inefficiency reduced to 0.5% after corrections  </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4" name="Bent Arrow 43"/>
            <p:cNvSpPr/>
            <p:nvPr/>
          </p:nvSpPr>
          <p:spPr>
            <a:xfrm rot="10800000" flipH="1">
              <a:off x="4974773" y="5747656"/>
              <a:ext cx="674914" cy="56605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Arrow Connector 44"/>
            <p:cNvCxnSpPr>
              <a:endCxn id="47" idx="0"/>
            </p:cNvCxnSpPr>
            <p:nvPr/>
          </p:nvCxnSpPr>
          <p:spPr>
            <a:xfrm flipH="1">
              <a:off x="9976758" y="4797000"/>
              <a:ext cx="7242" cy="460800"/>
            </a:xfrm>
            <a:prstGeom prst="straightConnector1">
              <a:avLst/>
            </a:prstGeom>
            <a:ln w="38100">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612086" y="5257800"/>
              <a:ext cx="729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92D050"/>
                  </a:solidFill>
                  <a:effectLst/>
                  <a:uLnTx/>
                  <a:uFillTx/>
                  <a:latin typeface="Calibri" panose="020F0502020204030204"/>
                  <a:ea typeface="+mn-ea"/>
                  <a:cs typeface="+mn-cs"/>
                </a:rPr>
                <a:t>1%</a:t>
              </a:r>
              <a:endParaRPr kumimoji="0" lang="en-US" sz="24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grpSp>
      <p:sp>
        <p:nvSpPr>
          <p:cNvPr id="53" name="Rectangle 52"/>
          <p:cNvSpPr/>
          <p:nvPr/>
        </p:nvSpPr>
        <p:spPr>
          <a:xfrm>
            <a:off x="413617" y="6158683"/>
            <a:ext cx="2255746" cy="369332"/>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Spots of </a:t>
            </a:r>
            <a:r>
              <a:rPr kumimoji="0" lang="en-GB" sz="1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5*10</a:t>
            </a:r>
            <a:r>
              <a:rPr kumimoji="0" lang="en-GB" sz="1800" b="1" i="0" u="none" strike="noStrike" kern="1200" cap="none" spc="0" normalizeH="0" baseline="3000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7</a:t>
            </a:r>
            <a:r>
              <a:rPr kumimoji="0" lang="en-GB" sz="1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ions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5" name="Group 64"/>
          <p:cNvGrpSpPr/>
          <p:nvPr/>
        </p:nvGrpSpPr>
        <p:grpSpPr>
          <a:xfrm>
            <a:off x="4248713" y="165924"/>
            <a:ext cx="7755329" cy="2973457"/>
            <a:chOff x="4115508" y="-8557"/>
            <a:chExt cx="8133214" cy="3165916"/>
          </a:xfrm>
        </p:grpSpPr>
        <p:sp>
          <p:nvSpPr>
            <p:cNvPr id="21" name="Rectangle 20"/>
            <p:cNvSpPr/>
            <p:nvPr/>
          </p:nvSpPr>
          <p:spPr>
            <a:xfrm>
              <a:off x="5156260" y="-8557"/>
              <a:ext cx="7092462" cy="3165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aixaDeTexto 24">
              <a:extLst>
                <a:ext uri="{FF2B5EF4-FFF2-40B4-BE49-F238E27FC236}">
                  <a16:creationId xmlns:a16="http://schemas.microsoft.com/office/drawing/2014/main" id="{67B03A30-98EF-D5B9-D9F6-0C96912DE270}"/>
                </a:ext>
              </a:extLst>
            </p:cNvPr>
            <p:cNvSpPr txBox="1"/>
            <p:nvPr/>
          </p:nvSpPr>
          <p:spPr>
            <a:xfrm>
              <a:off x="5972222" y="2745537"/>
              <a:ext cx="5611120" cy="362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Comparison of beam FWHM with GAFCHROMIC films</a:t>
              </a:r>
            </a:p>
          </p:txBody>
        </p:sp>
        <p:pic>
          <p:nvPicPr>
            <p:cNvPr id="62" name="Picture 61" descr="comparison_FWHM_vs_energy_y-1"/>
            <p:cNvPicPr>
              <a:picLocks noChangeAspect="1"/>
            </p:cNvPicPr>
            <p:nvPr/>
          </p:nvPicPr>
          <p:blipFill rotWithShape="1">
            <a:blip r:embed="rId7"/>
            <a:srcRect r="7991"/>
            <a:stretch/>
          </p:blipFill>
          <p:spPr>
            <a:xfrm>
              <a:off x="8876833" y="133507"/>
              <a:ext cx="3058886" cy="2559276"/>
            </a:xfrm>
            <a:prstGeom prst="rect">
              <a:avLst/>
            </a:prstGeom>
          </p:spPr>
        </p:pic>
        <p:pic>
          <p:nvPicPr>
            <p:cNvPr id="63" name="Picture 62" descr="comparison_FWHM_vs_energy_x-1"/>
            <p:cNvPicPr>
              <a:picLocks noChangeAspect="1"/>
            </p:cNvPicPr>
            <p:nvPr/>
          </p:nvPicPr>
          <p:blipFill rotWithShape="1">
            <a:blip r:embed="rId8"/>
            <a:srcRect r="8782"/>
            <a:stretch/>
          </p:blipFill>
          <p:spPr>
            <a:xfrm>
              <a:off x="5351142" y="183735"/>
              <a:ext cx="3113314" cy="2519414"/>
            </a:xfrm>
            <a:prstGeom prst="rect">
              <a:avLst/>
            </a:prstGeom>
          </p:spPr>
        </p:pic>
        <p:pic>
          <p:nvPicPr>
            <p:cNvPr id="18" name="Imagem 20" descr="Padrão do plano de fundo&#10;&#10;Descrição gerada automaticamente com confiança média">
              <a:extLst>
                <a:ext uri="{FF2B5EF4-FFF2-40B4-BE49-F238E27FC236}">
                  <a16:creationId xmlns:a16="http://schemas.microsoft.com/office/drawing/2014/main" id="{D716B0BC-0739-5137-A401-8DC55C8480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48840" r="-935" b="23333"/>
            <a:stretch/>
          </p:blipFill>
          <p:spPr>
            <a:xfrm>
              <a:off x="4115508" y="992697"/>
              <a:ext cx="943311" cy="719724"/>
            </a:xfrm>
            <a:prstGeom prst="rect">
              <a:avLst/>
            </a:prstGeom>
          </p:spPr>
        </p:pic>
      </p:grpSp>
      <p:pic>
        <p:nvPicPr>
          <p:cNvPr id="8" name="Immagine 7">
            <a:extLst>
              <a:ext uri="{FF2B5EF4-FFF2-40B4-BE49-F238E27FC236}">
                <a16:creationId xmlns:a16="http://schemas.microsoft.com/office/drawing/2014/main" id="{2097C714-EEAC-E817-F452-0A2F12126785}"/>
              </a:ext>
            </a:extLst>
          </p:cNvPr>
          <p:cNvPicPr>
            <a:picLocks noChangeAspect="1"/>
          </p:cNvPicPr>
          <p:nvPr/>
        </p:nvPicPr>
        <p:blipFill rotWithShape="1">
          <a:blip r:embed="rId10"/>
          <a:srcRect l="62325" t="49688"/>
          <a:stretch/>
        </p:blipFill>
        <p:spPr>
          <a:xfrm>
            <a:off x="195943" y="1972783"/>
            <a:ext cx="4588924" cy="3454531"/>
          </a:xfrm>
          <a:prstGeom prst="rect">
            <a:avLst/>
          </a:prstGeom>
        </p:spPr>
      </p:pic>
      <p:cxnSp>
        <p:nvCxnSpPr>
          <p:cNvPr id="16" name="Straight Arrow Connector 14">
            <a:extLst>
              <a:ext uri="{FF2B5EF4-FFF2-40B4-BE49-F238E27FC236}">
                <a16:creationId xmlns:a16="http://schemas.microsoft.com/office/drawing/2014/main" id="{9C5CD4F4-5497-7031-7417-2F3ABC591E44}"/>
              </a:ext>
            </a:extLst>
          </p:cNvPr>
          <p:cNvCxnSpPr/>
          <p:nvPr/>
        </p:nvCxnSpPr>
        <p:spPr>
          <a:xfrm>
            <a:off x="479022" y="5480779"/>
            <a:ext cx="39600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5">
            <a:extLst>
              <a:ext uri="{FF2B5EF4-FFF2-40B4-BE49-F238E27FC236}">
                <a16:creationId xmlns:a16="http://schemas.microsoft.com/office/drawing/2014/main" id="{BC2953EE-630F-1202-CC3B-F3CEF7C6698F}"/>
              </a:ext>
            </a:extLst>
          </p:cNvPr>
          <p:cNvCxnSpPr/>
          <p:nvPr/>
        </p:nvCxnSpPr>
        <p:spPr>
          <a:xfrm flipH="1">
            <a:off x="640947" y="5395054"/>
            <a:ext cx="10160" cy="16129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 name="Straight Connector 16">
            <a:extLst>
              <a:ext uri="{FF2B5EF4-FFF2-40B4-BE49-F238E27FC236}">
                <a16:creationId xmlns:a16="http://schemas.microsoft.com/office/drawing/2014/main" id="{9C867056-F588-DCB9-642A-4EB8C5FE8A8B}"/>
              </a:ext>
            </a:extLst>
          </p:cNvPr>
          <p:cNvCxnSpPr/>
          <p:nvPr/>
        </p:nvCxnSpPr>
        <p:spPr>
          <a:xfrm flipH="1">
            <a:off x="5545766" y="5492421"/>
            <a:ext cx="10160" cy="16129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3" name="Text Box 17">
            <a:extLst>
              <a:ext uri="{FF2B5EF4-FFF2-40B4-BE49-F238E27FC236}">
                <a16:creationId xmlns:a16="http://schemas.microsoft.com/office/drawing/2014/main" id="{24C41E36-40FC-D117-32E6-BF2C4817B32C}"/>
              </a:ext>
            </a:extLst>
          </p:cNvPr>
          <p:cNvSpPr txBox="1"/>
          <p:nvPr/>
        </p:nvSpPr>
        <p:spPr>
          <a:xfrm>
            <a:off x="413617" y="5572854"/>
            <a:ext cx="75374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atin Modern Math" panose="02000503000000000000" charset="0"/>
                <a:ea typeface="+mn-ea"/>
                <a:cs typeface="Latin Modern Math" panose="02000503000000000000" charset="0"/>
              </a:rPr>
              <a:t>0 cm</a:t>
            </a:r>
          </a:p>
        </p:txBody>
      </p:sp>
      <p:sp>
        <p:nvSpPr>
          <p:cNvPr id="29" name="Text Box 18">
            <a:extLst>
              <a:ext uri="{FF2B5EF4-FFF2-40B4-BE49-F238E27FC236}">
                <a16:creationId xmlns:a16="http://schemas.microsoft.com/office/drawing/2014/main" id="{EC5A5E81-7B42-3D52-F0C1-D78812E43360}"/>
              </a:ext>
            </a:extLst>
          </p:cNvPr>
          <p:cNvSpPr txBox="1"/>
          <p:nvPr/>
        </p:nvSpPr>
        <p:spPr>
          <a:xfrm>
            <a:off x="3604992" y="5523567"/>
            <a:ext cx="92519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in Modern Math" panose="02000503000000000000" charset="0"/>
                <a:ea typeface="+mn-ea"/>
                <a:cs typeface="Latin Modern Math" panose="02000503000000000000" charset="0"/>
              </a:rPr>
              <a:t>2.7 cm</a:t>
            </a:r>
          </a:p>
        </p:txBody>
      </p:sp>
    </p:spTree>
    <p:extLst>
      <p:ext uri="{BB962C8B-B14F-4D97-AF65-F5344CB8AC3E}">
        <p14:creationId xmlns:p14="http://schemas.microsoft.com/office/powerpoint/2010/main" val="173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C86413E-D427-9DFC-7B55-4050717EFECA}"/>
              </a:ext>
            </a:extLst>
          </p:cNvPr>
          <p:cNvSpPr>
            <a:spLocks noGrp="1"/>
          </p:cNvSpPr>
          <p:nvPr>
            <p:ph type="title"/>
          </p:nvPr>
        </p:nvSpPr>
        <p:spPr>
          <a:xfrm>
            <a:off x="643840" y="283255"/>
            <a:ext cx="10515600" cy="852967"/>
          </a:xfrm>
        </p:spPr>
        <p:txBody>
          <a:bodyPr>
            <a:normAutofit/>
          </a:bodyPr>
          <a:lstStyle/>
          <a:p>
            <a:r>
              <a:rPr lang="it-IT" dirty="0" err="1">
                <a:cs typeface="Arial" panose="020B0604020202020204" pitchFamily="34" charset="0"/>
              </a:rPr>
              <a:t>Beam</a:t>
            </a:r>
            <a:r>
              <a:rPr lang="it-IT" dirty="0">
                <a:cs typeface="Arial" panose="020B0604020202020204" pitchFamily="34" charset="0"/>
              </a:rPr>
              <a:t> monitor systems</a:t>
            </a:r>
            <a:endParaRPr lang="it-IT" dirty="0"/>
          </a:p>
        </p:txBody>
      </p:sp>
      <p:sp>
        <p:nvSpPr>
          <p:cNvPr id="2" name="Segnaposto numero diapositiva 1">
            <a:extLst>
              <a:ext uri="{FF2B5EF4-FFF2-40B4-BE49-F238E27FC236}">
                <a16:creationId xmlns:a16="http://schemas.microsoft.com/office/drawing/2014/main" id="{20C4B11B-0EC7-447C-4A18-74506CE219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0" lang="en-US" sz="1200" b="0" i="0" u="none" strike="noStrike" kern="1200" cap="none" spc="0" normalizeH="0" baseline="0" noProof="0" smtClean="0">
                <a:ln>
                  <a:noFill/>
                </a:ln>
                <a:solidFill>
                  <a:srgbClr val="000000">
                    <a:tint val="75000"/>
                  </a:srgbClr>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tint val="75000"/>
                </a:srgbClr>
              </a:solidFill>
              <a:effectLst/>
              <a:uLnTx/>
              <a:uFillTx/>
              <a:latin typeface="Palatino Linotype" panose="02040502050505030304" pitchFamily="18" charset="0"/>
              <a:ea typeface="+mn-ea"/>
              <a:cs typeface="+mn-cs"/>
            </a:endParaRPr>
          </a:p>
        </p:txBody>
      </p:sp>
      <p:pic>
        <p:nvPicPr>
          <p:cNvPr id="6" name="Segnaposto contenuto 5" descr="Immagine che contiene interni, tazza, freno a disco, ingranaggio&#10;&#10;Descrizione generata automaticamente">
            <a:extLst>
              <a:ext uri="{FF2B5EF4-FFF2-40B4-BE49-F238E27FC236}">
                <a16:creationId xmlns:a16="http://schemas.microsoft.com/office/drawing/2014/main" id="{DE5AB55B-A821-07CB-8454-198D07EB9EA1}"/>
              </a:ext>
            </a:extLst>
          </p:cNvPr>
          <p:cNvPicPr>
            <a:picLocks noGrp="1" noChangeAspect="1"/>
          </p:cNvPicPr>
          <p:nvPr>
            <p:ph sz="half" idx="4294967295"/>
          </p:nvPr>
        </p:nvPicPr>
        <p:blipFill>
          <a:blip r:embed="rId2"/>
          <a:stretch>
            <a:fillRect/>
          </a:stretch>
        </p:blipFill>
        <p:spPr>
          <a:xfrm>
            <a:off x="9869488" y="1042988"/>
            <a:ext cx="2322512" cy="2033587"/>
          </a:xfrm>
        </p:spPr>
      </p:pic>
      <p:sp>
        <p:nvSpPr>
          <p:cNvPr id="8" name="CasellaDiTesto 7">
            <a:extLst>
              <a:ext uri="{FF2B5EF4-FFF2-40B4-BE49-F238E27FC236}">
                <a16:creationId xmlns:a16="http://schemas.microsoft.com/office/drawing/2014/main" id="{8158CCA1-5685-D0D2-3F34-38019DB9D8E6}"/>
              </a:ext>
            </a:extLst>
          </p:cNvPr>
          <p:cNvSpPr txBox="1"/>
          <p:nvPr/>
        </p:nvSpPr>
        <p:spPr>
          <a:xfrm>
            <a:off x="6828777" y="1957945"/>
            <a:ext cx="350778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Conventional IC used in LINACs</a:t>
            </a:r>
            <a:endPar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pic>
        <p:nvPicPr>
          <p:cNvPr id="5" name="Immagine 4" descr="Immagine che contiene testo&#10;&#10;Descrizione generata automaticamente">
            <a:extLst>
              <a:ext uri="{FF2B5EF4-FFF2-40B4-BE49-F238E27FC236}">
                <a16:creationId xmlns:a16="http://schemas.microsoft.com/office/drawing/2014/main" id="{678F717E-057F-B6AB-A112-4272379A61DC}"/>
              </a:ext>
            </a:extLst>
          </p:cNvPr>
          <p:cNvPicPr>
            <a:picLocks noChangeAspect="1"/>
          </p:cNvPicPr>
          <p:nvPr/>
        </p:nvPicPr>
        <p:blipFill rotWithShape="1">
          <a:blip r:embed="rId3"/>
          <a:srcRect l="25012" r="6679"/>
          <a:stretch/>
        </p:blipFill>
        <p:spPr>
          <a:xfrm>
            <a:off x="5730613" y="4035914"/>
            <a:ext cx="1959887" cy="1603994"/>
          </a:xfrm>
          <a:prstGeom prst="rect">
            <a:avLst/>
          </a:prstGeom>
          <a:ln>
            <a:solidFill>
              <a:schemeClr val="bg2">
                <a:lumMod val="50000"/>
              </a:schemeClr>
            </a:solidFill>
          </a:ln>
        </p:spPr>
      </p:pic>
      <p:sp>
        <p:nvSpPr>
          <p:cNvPr id="9" name="CasellaDiTesto 8">
            <a:extLst>
              <a:ext uri="{FF2B5EF4-FFF2-40B4-BE49-F238E27FC236}">
                <a16:creationId xmlns:a16="http://schemas.microsoft.com/office/drawing/2014/main" id="{FA7E951A-C8F1-90C5-1553-CE485F8B846B}"/>
              </a:ext>
            </a:extLst>
          </p:cNvPr>
          <p:cNvSpPr txBox="1"/>
          <p:nvPr/>
        </p:nvSpPr>
        <p:spPr>
          <a:xfrm>
            <a:off x="5588754" y="5697883"/>
            <a:ext cx="6094070" cy="307777"/>
          </a:xfrm>
          <a:prstGeom prst="rect">
            <a:avLst/>
          </a:prstGeom>
          <a:noFill/>
        </p:spPr>
        <p:txBody>
          <a:bodyPr wrap="square">
            <a:spAutoFit/>
          </a:bodyPr>
          <a:lstStyle>
            <a:defPPr>
              <a:defRPr lang="it-IT"/>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PTW 60019 </a:t>
            </a: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microDiamond</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p>
        </p:txBody>
      </p:sp>
      <p:pic>
        <p:nvPicPr>
          <p:cNvPr id="1025" name="Picture 1" descr="page4image61849232">
            <a:extLst>
              <a:ext uri="{FF2B5EF4-FFF2-40B4-BE49-F238E27FC236}">
                <a16:creationId xmlns:a16="http://schemas.microsoft.com/office/drawing/2014/main" id="{968EEB98-E0E8-07A6-CADF-627123B0D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4131" y="4032564"/>
            <a:ext cx="2187920" cy="1643415"/>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F1BC3DD-8A84-F85E-0B6C-27D358AFDFF3}"/>
              </a:ext>
            </a:extLst>
          </p:cNvPr>
          <p:cNvSpPr txBox="1"/>
          <p:nvPr/>
        </p:nvSpPr>
        <p:spPr>
          <a:xfrm>
            <a:off x="7378509" y="5686730"/>
            <a:ext cx="3441891" cy="523220"/>
          </a:xfrm>
          <a:prstGeom prst="rect">
            <a:avLst/>
          </a:prstGeom>
          <a:noFill/>
        </p:spPr>
        <p:txBody>
          <a:bodyPr wrap="square">
            <a:spAutoFit/>
          </a:bodyPr>
          <a:lstStyle>
            <a:defPPr>
              <a:defRPr lang="it-IT"/>
            </a:defPPr>
            <a:lvl1pP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Ultra-</a:t>
            </a: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Thin</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Ionization</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b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b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chamber</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(UTIC)</a:t>
            </a:r>
          </a:p>
        </p:txBody>
      </p:sp>
      <p:pic>
        <p:nvPicPr>
          <p:cNvPr id="3" name="Immagine 2">
            <a:extLst>
              <a:ext uri="{FF2B5EF4-FFF2-40B4-BE49-F238E27FC236}">
                <a16:creationId xmlns:a16="http://schemas.microsoft.com/office/drawing/2014/main" id="{03D276B6-A02A-49F0-966D-6D5FA7F84D25}"/>
              </a:ext>
            </a:extLst>
          </p:cNvPr>
          <p:cNvPicPr>
            <a:picLocks noChangeAspect="1"/>
          </p:cNvPicPr>
          <p:nvPr/>
        </p:nvPicPr>
        <p:blipFill rotWithShape="1">
          <a:blip r:embed="rId5"/>
          <a:srcRect b="32727"/>
          <a:stretch/>
        </p:blipFill>
        <p:spPr>
          <a:xfrm>
            <a:off x="10336557" y="3993449"/>
            <a:ext cx="1645767" cy="1664315"/>
          </a:xfrm>
          <a:prstGeom prst="rect">
            <a:avLst/>
          </a:prstGeom>
        </p:spPr>
      </p:pic>
      <p:sp>
        <p:nvSpPr>
          <p:cNvPr id="14" name="CasellaDiTesto 13">
            <a:extLst>
              <a:ext uri="{FF2B5EF4-FFF2-40B4-BE49-F238E27FC236}">
                <a16:creationId xmlns:a16="http://schemas.microsoft.com/office/drawing/2014/main" id="{B0BA885C-46AF-A592-E89C-0DBBE5512C97}"/>
              </a:ext>
            </a:extLst>
          </p:cNvPr>
          <p:cNvSpPr txBox="1"/>
          <p:nvPr/>
        </p:nvSpPr>
        <p:spPr>
          <a:xfrm>
            <a:off x="9530667" y="5698351"/>
            <a:ext cx="3441891" cy="523220"/>
          </a:xfrm>
          <a:prstGeom prst="rect">
            <a:avLst/>
          </a:prstGeom>
          <a:noFill/>
        </p:spPr>
        <p:txBody>
          <a:bodyPr wrap="square">
            <a:spAutoFit/>
          </a:bodyPr>
          <a:lstStyle>
            <a:defPPr>
              <a:defRPr lang="it-IT"/>
            </a:defPPr>
            <a:lvl1pP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Beam</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Current</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b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b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Transformers (BCT)</a:t>
            </a:r>
          </a:p>
        </p:txBody>
      </p:sp>
      <p:sp>
        <p:nvSpPr>
          <p:cNvPr id="16" name="CasellaDiTesto 15">
            <a:extLst>
              <a:ext uri="{FF2B5EF4-FFF2-40B4-BE49-F238E27FC236}">
                <a16:creationId xmlns:a16="http://schemas.microsoft.com/office/drawing/2014/main" id="{4D568C4D-7C5E-5A1C-3804-47DC4B3D8BD3}"/>
              </a:ext>
            </a:extLst>
          </p:cNvPr>
          <p:cNvSpPr txBox="1"/>
          <p:nvPr/>
        </p:nvSpPr>
        <p:spPr>
          <a:xfrm>
            <a:off x="7218391" y="3740018"/>
            <a:ext cx="2566787" cy="307777"/>
          </a:xfrm>
          <a:prstGeom prst="rect">
            <a:avLst/>
          </a:prstGeom>
          <a:noFill/>
        </p:spPr>
        <p:txBody>
          <a:bodyPr wrap="square">
            <a:spAutoFit/>
          </a:bodyPr>
          <a:lstStyle>
            <a:defPPr>
              <a:defRPr lang="it-IT"/>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DOSIMETERS</a:t>
            </a:r>
          </a:p>
        </p:txBody>
      </p:sp>
      <p:sp>
        <p:nvSpPr>
          <p:cNvPr id="17" name="CasellaDiTesto 16">
            <a:extLst>
              <a:ext uri="{FF2B5EF4-FFF2-40B4-BE49-F238E27FC236}">
                <a16:creationId xmlns:a16="http://schemas.microsoft.com/office/drawing/2014/main" id="{573F47C0-75A4-F431-711F-36B72657BC77}"/>
              </a:ext>
            </a:extLst>
          </p:cNvPr>
          <p:cNvSpPr txBox="1"/>
          <p:nvPr/>
        </p:nvSpPr>
        <p:spPr>
          <a:xfrm>
            <a:off x="10393281" y="3714942"/>
            <a:ext cx="1793549" cy="307777"/>
          </a:xfrm>
          <a:prstGeom prst="rect">
            <a:avLst/>
          </a:prstGeom>
          <a:noFill/>
        </p:spPr>
        <p:txBody>
          <a:bodyPr wrap="square">
            <a:spAutoFit/>
          </a:bodyPr>
          <a:lstStyle>
            <a:defPPr>
              <a:defRPr lang="it-IT"/>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BEAM MONITOR</a:t>
            </a:r>
          </a:p>
        </p:txBody>
      </p:sp>
      <p:sp>
        <p:nvSpPr>
          <p:cNvPr id="21" name="Segnaposto contenuto 1">
            <a:extLst>
              <a:ext uri="{FF2B5EF4-FFF2-40B4-BE49-F238E27FC236}">
                <a16:creationId xmlns:a16="http://schemas.microsoft.com/office/drawing/2014/main" id="{3BFEB58B-02DE-9DFB-EEAA-B6EEE1C4F4D0}"/>
              </a:ext>
            </a:extLst>
          </p:cNvPr>
          <p:cNvSpPr txBox="1">
            <a:spLocks/>
          </p:cNvSpPr>
          <p:nvPr/>
        </p:nvSpPr>
        <p:spPr>
          <a:xfrm>
            <a:off x="745537" y="1196446"/>
            <a:ext cx="5474785" cy="434434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Continuous check of beam parameters </a:t>
            </a: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IC CONV</a:t>
            </a: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Gas-filled IC </a:t>
            </a: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sym typeface="Wingdings" pitchFamily="2" charset="2"/>
              </a:rPr>
              <a:t> </a:t>
            </a:r>
            <a:r>
              <a:rPr kumimoji="0" lang="it-IT"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IC UHDR </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b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b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high rate of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recombination</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8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too</a:t>
            </a:r>
            <a:r>
              <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slow</a:t>
            </a:r>
          </a:p>
          <a:p>
            <a:pPr marL="228600" marR="0" lvl="0" indent="-2286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sym typeface="Wingdings" pitchFamily="2" charset="2"/>
              </a:rPr>
              <a:t>Need of </a:t>
            </a:r>
            <a: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sym typeface="Wingdings" pitchFamily="2" charset="2"/>
              </a:rPr>
              <a:t>new beam monitoring device </a:t>
            </a: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to stop delivery of a FLASH dose </a:t>
            </a:r>
            <a: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quickly enough</a:t>
            </a:r>
            <a:br>
              <a:rPr kumimoji="0" lang="en-US" sz="1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br>
            <a:endParaRPr kumimoji="0" lang="it-IT" sz="1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p:sp>
        <p:nvSpPr>
          <p:cNvPr id="11" name="Rettangolo 10">
            <a:extLst>
              <a:ext uri="{FF2B5EF4-FFF2-40B4-BE49-F238E27FC236}">
                <a16:creationId xmlns:a16="http://schemas.microsoft.com/office/drawing/2014/main" id="{2983DC0E-492F-9D7F-0197-F13F580DA402}"/>
              </a:ext>
            </a:extLst>
          </p:cNvPr>
          <p:cNvSpPr/>
          <p:nvPr/>
        </p:nvSpPr>
        <p:spPr>
          <a:xfrm>
            <a:off x="1059040" y="3047954"/>
            <a:ext cx="90699" cy="2851195"/>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3" name="Segnaposto contenuto 1">
            <a:extLst>
              <a:ext uri="{FF2B5EF4-FFF2-40B4-BE49-F238E27FC236}">
                <a16:creationId xmlns:a16="http://schemas.microsoft.com/office/drawing/2014/main" id="{BC821D66-91E4-BAD3-924F-903A3BFDD206}"/>
              </a:ext>
            </a:extLst>
          </p:cNvPr>
          <p:cNvSpPr txBox="1">
            <a:spLocks/>
          </p:cNvSpPr>
          <p:nvPr/>
        </p:nvSpPr>
        <p:spPr>
          <a:xfrm>
            <a:off x="1318223" y="3201544"/>
            <a:ext cx="3909888" cy="285119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1000"/>
              </a:spcBef>
              <a:spcAft>
                <a:spcPts val="0"/>
              </a:spcAft>
              <a:buClr>
                <a:srgbClr val="39B368">
                  <a:lumMod val="75000"/>
                </a:srgbClr>
              </a:buClr>
              <a:buSzTx/>
              <a:buFont typeface="Arial" panose="020B0604020202020204" pitchFamily="34" charset="0"/>
              <a:buNone/>
              <a:tabLst/>
              <a:defRPr/>
            </a:pP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High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temporal</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resolution</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p>
          <a:p>
            <a:pPr marL="0" marR="0" lvl="2" indent="0" algn="l" defTabSz="914400" rtl="0" eaLnBrk="1" fontAlgn="auto" latinLnBrk="0" hangingPunct="1">
              <a:lnSpc>
                <a:spcPct val="100000"/>
              </a:lnSpc>
              <a:spcBef>
                <a:spcPts val="1000"/>
              </a:spcBef>
              <a:spcAft>
                <a:spcPts val="0"/>
              </a:spcAft>
              <a:buClr>
                <a:srgbClr val="39B368">
                  <a:lumMod val="75000"/>
                </a:srgbClr>
              </a:buClr>
              <a:buSzTx/>
              <a:buFont typeface="Arial" panose="020B0604020202020204" pitchFamily="34" charset="0"/>
              <a:buNone/>
              <a:tabLst/>
              <a:defRPr/>
            </a:pP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High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spatial</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resolution</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p>
          <a:p>
            <a:pPr marL="0" marR="0" lvl="2" indent="0" algn="l" defTabSz="914400" rtl="0" eaLnBrk="1" fontAlgn="auto" latinLnBrk="0" hangingPunct="1">
              <a:lnSpc>
                <a:spcPct val="100000"/>
              </a:lnSpc>
              <a:spcBef>
                <a:spcPts val="1000"/>
              </a:spcBef>
              <a:spcAft>
                <a:spcPts val="0"/>
              </a:spcAft>
              <a:buClr>
                <a:srgbClr val="39B368">
                  <a:lumMod val="75000"/>
                </a:srgbClr>
              </a:buClr>
              <a:buSzTx/>
              <a:buFont typeface="Arial" panose="020B0604020202020204" pitchFamily="34" charset="0"/>
              <a:buNone/>
              <a:tabLst/>
              <a:defRPr/>
            </a:pP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Beam</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transparency</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p>
          <a:p>
            <a:pPr marL="0" marR="0" lvl="2" indent="0" algn="l" defTabSz="914400" rtl="0" eaLnBrk="1" fontAlgn="auto" latinLnBrk="0" hangingPunct="1">
              <a:lnSpc>
                <a:spcPct val="100000"/>
              </a:lnSpc>
              <a:spcBef>
                <a:spcPts val="1000"/>
              </a:spcBef>
              <a:spcAft>
                <a:spcPts val="0"/>
              </a:spcAft>
              <a:buClr>
                <a:srgbClr val="39B368">
                  <a:lumMod val="75000"/>
                </a:srgbClr>
              </a:buClr>
              <a:buSzTx/>
              <a:buFont typeface="Arial" panose="020B0604020202020204" pitchFamily="34" charset="0"/>
              <a:buNone/>
              <a:tabLst/>
              <a:defRPr/>
            </a:pP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Large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response</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dynamic</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range </a:t>
            </a:r>
          </a:p>
          <a:p>
            <a:pPr marL="0" marR="0" lvl="2" indent="0" algn="l" defTabSz="914400" rtl="0" eaLnBrk="1" fontAlgn="auto" latinLnBrk="0" hangingPunct="1">
              <a:lnSpc>
                <a:spcPct val="100000"/>
              </a:lnSpc>
              <a:spcBef>
                <a:spcPts val="1000"/>
              </a:spcBef>
              <a:spcAft>
                <a:spcPts val="0"/>
              </a:spcAft>
              <a:buClr>
                <a:srgbClr val="39B368">
                  <a:lumMod val="75000"/>
                </a:srgbClr>
              </a:buClr>
              <a:buSzTx/>
              <a:buFont typeface="Arial" panose="020B0604020202020204" pitchFamily="34" charset="0"/>
              <a:buNone/>
              <a:tabLst/>
              <a:defRPr/>
            </a:pP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Large sensitive area </a:t>
            </a:r>
          </a:p>
          <a:p>
            <a:pPr marL="0" marR="0" lvl="2" indent="0" algn="l" defTabSz="914400" rtl="0" eaLnBrk="1" fontAlgn="auto" latinLnBrk="0" hangingPunct="1">
              <a:lnSpc>
                <a:spcPct val="100000"/>
              </a:lnSpc>
              <a:spcBef>
                <a:spcPts val="1000"/>
              </a:spcBef>
              <a:spcAft>
                <a:spcPts val="0"/>
              </a:spcAft>
              <a:buClr>
                <a:srgbClr val="39B368">
                  <a:lumMod val="75000"/>
                </a:srgbClr>
              </a:buClr>
              <a:buSzTx/>
              <a:buFont typeface="Arial" panose="020B0604020202020204" pitchFamily="34" charset="0"/>
              <a:buNone/>
              <a:tabLst/>
              <a:defRPr/>
            </a:pP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Radiation</a:t>
            </a:r>
            <a:r>
              <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r>
              <a:rPr kumimoji="0" lang="it-IT" sz="20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mn-cs"/>
              </a:rPr>
              <a:t>hardness</a:t>
            </a:r>
            <a:endParaRPr kumimoji="0" lang="it-IT" sz="2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p:sp>
        <p:nvSpPr>
          <p:cNvPr id="15" name="Ovale 14">
            <a:extLst>
              <a:ext uri="{FF2B5EF4-FFF2-40B4-BE49-F238E27FC236}">
                <a16:creationId xmlns:a16="http://schemas.microsoft.com/office/drawing/2014/main" id="{B88CE34F-E693-FFB3-FA9B-18E50561A326}"/>
              </a:ext>
            </a:extLst>
          </p:cNvPr>
          <p:cNvSpPr/>
          <p:nvPr/>
        </p:nvSpPr>
        <p:spPr>
          <a:xfrm>
            <a:off x="945022" y="3189249"/>
            <a:ext cx="323385" cy="323385"/>
          </a:xfrm>
          <a:prstGeom prst="ellipse">
            <a:avLst/>
          </a:prstGeom>
          <a:solidFill>
            <a:schemeClr val="tx2">
              <a:lumMod val="75000"/>
              <a:lumOff val="25000"/>
            </a:schemeClr>
          </a:solidFill>
          <a:ln>
            <a:solidFill>
              <a:srgbClr val="012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8" name="Ovale 17">
            <a:extLst>
              <a:ext uri="{FF2B5EF4-FFF2-40B4-BE49-F238E27FC236}">
                <a16:creationId xmlns:a16="http://schemas.microsoft.com/office/drawing/2014/main" id="{F171982C-9C5A-EA66-69A9-134C22DF928E}"/>
              </a:ext>
            </a:extLst>
          </p:cNvPr>
          <p:cNvSpPr/>
          <p:nvPr/>
        </p:nvSpPr>
        <p:spPr>
          <a:xfrm>
            <a:off x="945022" y="3633082"/>
            <a:ext cx="323385" cy="323385"/>
          </a:xfrm>
          <a:prstGeom prst="ellipse">
            <a:avLst/>
          </a:prstGeom>
          <a:solidFill>
            <a:schemeClr val="tx2">
              <a:lumMod val="75000"/>
              <a:lumOff val="25000"/>
            </a:schemeClr>
          </a:solidFill>
          <a:ln>
            <a:solidFill>
              <a:srgbClr val="012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 name="Ovale 18">
            <a:extLst>
              <a:ext uri="{FF2B5EF4-FFF2-40B4-BE49-F238E27FC236}">
                <a16:creationId xmlns:a16="http://schemas.microsoft.com/office/drawing/2014/main" id="{75B30F6D-4AF4-7373-C689-E29BD3079792}"/>
              </a:ext>
            </a:extLst>
          </p:cNvPr>
          <p:cNvSpPr/>
          <p:nvPr/>
        </p:nvSpPr>
        <p:spPr>
          <a:xfrm>
            <a:off x="945022" y="4076915"/>
            <a:ext cx="323385" cy="323385"/>
          </a:xfrm>
          <a:prstGeom prst="ellipse">
            <a:avLst/>
          </a:prstGeom>
          <a:solidFill>
            <a:schemeClr val="tx2">
              <a:lumMod val="75000"/>
              <a:lumOff val="25000"/>
            </a:schemeClr>
          </a:solidFill>
          <a:ln>
            <a:solidFill>
              <a:srgbClr val="012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0" name="Ovale 19">
            <a:extLst>
              <a:ext uri="{FF2B5EF4-FFF2-40B4-BE49-F238E27FC236}">
                <a16:creationId xmlns:a16="http://schemas.microsoft.com/office/drawing/2014/main" id="{67409E7A-1DFB-A5F9-F404-83EEC3F38472}"/>
              </a:ext>
            </a:extLst>
          </p:cNvPr>
          <p:cNvSpPr/>
          <p:nvPr/>
        </p:nvSpPr>
        <p:spPr>
          <a:xfrm>
            <a:off x="941547" y="4520748"/>
            <a:ext cx="323385" cy="323385"/>
          </a:xfrm>
          <a:prstGeom prst="ellipse">
            <a:avLst/>
          </a:prstGeom>
          <a:solidFill>
            <a:schemeClr val="tx2">
              <a:lumMod val="75000"/>
              <a:lumOff val="25000"/>
            </a:schemeClr>
          </a:solidFill>
          <a:ln>
            <a:solidFill>
              <a:srgbClr val="012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2" name="Ovale 21">
            <a:extLst>
              <a:ext uri="{FF2B5EF4-FFF2-40B4-BE49-F238E27FC236}">
                <a16:creationId xmlns:a16="http://schemas.microsoft.com/office/drawing/2014/main" id="{4F50C406-6C55-7A5B-C7F9-2075FBBA34A1}"/>
              </a:ext>
            </a:extLst>
          </p:cNvPr>
          <p:cNvSpPr/>
          <p:nvPr/>
        </p:nvSpPr>
        <p:spPr>
          <a:xfrm>
            <a:off x="941547" y="4964581"/>
            <a:ext cx="323385" cy="323385"/>
          </a:xfrm>
          <a:prstGeom prst="ellipse">
            <a:avLst/>
          </a:prstGeom>
          <a:solidFill>
            <a:schemeClr val="tx2">
              <a:lumMod val="75000"/>
              <a:lumOff val="25000"/>
            </a:schemeClr>
          </a:solidFill>
          <a:ln>
            <a:solidFill>
              <a:srgbClr val="012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3" name="Ovale 22">
            <a:extLst>
              <a:ext uri="{FF2B5EF4-FFF2-40B4-BE49-F238E27FC236}">
                <a16:creationId xmlns:a16="http://schemas.microsoft.com/office/drawing/2014/main" id="{BD9D6147-7A70-4AF6-1624-D444244CCDEF}"/>
              </a:ext>
            </a:extLst>
          </p:cNvPr>
          <p:cNvSpPr/>
          <p:nvPr/>
        </p:nvSpPr>
        <p:spPr>
          <a:xfrm>
            <a:off x="941547" y="5408414"/>
            <a:ext cx="323385" cy="323385"/>
          </a:xfrm>
          <a:prstGeom prst="ellipse">
            <a:avLst/>
          </a:prstGeom>
          <a:solidFill>
            <a:schemeClr val="tx2">
              <a:lumMod val="75000"/>
              <a:lumOff val="25000"/>
            </a:schemeClr>
          </a:solidFill>
          <a:ln>
            <a:solidFill>
              <a:srgbClr val="012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4" name="CasellaDiTesto 3">
            <a:extLst>
              <a:ext uri="{FF2B5EF4-FFF2-40B4-BE49-F238E27FC236}">
                <a16:creationId xmlns:a16="http://schemas.microsoft.com/office/drawing/2014/main" id="{1BFFFEF5-204B-918F-A109-23C22E3A3A82}"/>
              </a:ext>
            </a:extLst>
          </p:cNvPr>
          <p:cNvSpPr txBox="1"/>
          <p:nvPr/>
        </p:nvSpPr>
        <p:spPr>
          <a:xfrm>
            <a:off x="7470352" y="3038072"/>
            <a:ext cx="2983445" cy="461665"/>
          </a:xfrm>
          <a:prstGeom prst="rect">
            <a:avLst/>
          </a:prstGeom>
          <a:noFill/>
        </p:spPr>
        <p:txBody>
          <a:bodyPr wrap="none" rtlCol="0">
            <a:spAutoFit/>
          </a:bodyPr>
          <a:lstStyle/>
          <a:p>
            <a:r>
              <a:rPr lang="it-IT" sz="2400" dirty="0" err="1"/>
              <a:t>Existing</a:t>
            </a:r>
            <a:r>
              <a:rPr lang="it-IT" sz="2400" dirty="0"/>
              <a:t> </a:t>
            </a:r>
            <a:r>
              <a:rPr lang="it-IT" sz="2400" dirty="0" err="1"/>
              <a:t>technologies</a:t>
            </a:r>
            <a:endParaRPr lang="it-IT" sz="2400" dirty="0"/>
          </a:p>
        </p:txBody>
      </p:sp>
    </p:spTree>
    <p:extLst>
      <p:ext uri="{BB962C8B-B14F-4D97-AF65-F5344CB8AC3E}">
        <p14:creationId xmlns:p14="http://schemas.microsoft.com/office/powerpoint/2010/main" val="832619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4">
            <a:extLst>
              <a:ext uri="{FF2B5EF4-FFF2-40B4-BE49-F238E27FC236}">
                <a16:creationId xmlns:a16="http://schemas.microsoft.com/office/drawing/2014/main" id="{9C3EA6AE-3D1F-BBFE-8C79-A1F2B5F9B9A2}"/>
              </a:ext>
            </a:extLst>
          </p:cNvPr>
          <p:cNvSpPr>
            <a:spLocks noGrp="1"/>
          </p:cNvSpPr>
          <p:nvPr>
            <p:ph type="title"/>
          </p:nvPr>
        </p:nvSpPr>
        <p:spPr/>
        <p:txBody>
          <a:bodyPr>
            <a:normAutofit/>
          </a:bodyPr>
          <a:lstStyle/>
          <a:p>
            <a:r>
              <a:rPr lang="it-IT" dirty="0" err="1">
                <a:cs typeface="Arial" panose="020B0604020202020204" pitchFamily="34" charset="0"/>
              </a:rPr>
              <a:t>Experimental</a:t>
            </a:r>
            <a:r>
              <a:rPr lang="it-IT" dirty="0">
                <a:cs typeface="Arial" panose="020B0604020202020204" pitchFamily="34" charset="0"/>
              </a:rPr>
              <a:t> setup</a:t>
            </a:r>
            <a:endParaRPr lang="it-IT" dirty="0"/>
          </a:p>
        </p:txBody>
      </p:sp>
      <p:sp>
        <p:nvSpPr>
          <p:cNvPr id="9" name="Segnaposto numero diapositiva 8">
            <a:extLst>
              <a:ext uri="{FF2B5EF4-FFF2-40B4-BE49-F238E27FC236}">
                <a16:creationId xmlns:a16="http://schemas.microsoft.com/office/drawing/2014/main" id="{7CA19B83-F66B-9226-22CD-294C8E158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pitchFamily="34" charset="0"/>
              <a:ea typeface="+mn-ea"/>
              <a:cs typeface="+mn-cs"/>
            </a:endParaRPr>
          </a:p>
        </p:txBody>
      </p:sp>
      <p:sp>
        <p:nvSpPr>
          <p:cNvPr id="2" name="Segnaposto contenuto 1">
            <a:extLst>
              <a:ext uri="{FF2B5EF4-FFF2-40B4-BE49-F238E27FC236}">
                <a16:creationId xmlns:a16="http://schemas.microsoft.com/office/drawing/2014/main" id="{AE78554C-7957-915A-2BAE-7579E2CD1DD6}"/>
              </a:ext>
            </a:extLst>
          </p:cNvPr>
          <p:cNvSpPr>
            <a:spLocks noGrp="1"/>
          </p:cNvSpPr>
          <p:nvPr>
            <p:ph sz="half" idx="4294967295"/>
          </p:nvPr>
        </p:nvSpPr>
        <p:spPr>
          <a:xfrm>
            <a:off x="0" y="1258888"/>
            <a:ext cx="5594350" cy="3111500"/>
          </a:xfrm>
        </p:spPr>
        <p:txBody>
          <a:bodyPr vert="horz" lIns="91440" tIns="45720" rIns="91440" bIns="45720" rtlCol="0">
            <a:normAutofit/>
          </a:bodyPr>
          <a:lstStyle/>
          <a:p>
            <a:pPr marL="0" indent="0" algn="ctr">
              <a:lnSpc>
                <a:spcPct val="90000"/>
              </a:lnSpc>
              <a:buClr>
                <a:schemeClr val="accent6">
                  <a:lumMod val="75000"/>
                </a:schemeClr>
              </a:buClr>
              <a:buFont typeface="Arial" panose="020B0604020202020204" pitchFamily="34" charset="0"/>
              <a:buNone/>
            </a:pPr>
            <a:r>
              <a:rPr lang="it-IT" sz="1900" b="1" dirty="0">
                <a:cs typeface="Arial" panose="020B0604020202020204" pitchFamily="34" charset="0"/>
              </a:rPr>
              <a:t>TERA08 </a:t>
            </a:r>
            <a:r>
              <a:rPr lang="it-IT" sz="1900" b="1" dirty="0" err="1">
                <a:cs typeface="Arial" panose="020B0604020202020204" pitchFamily="34" charset="0"/>
              </a:rPr>
              <a:t>measurements</a:t>
            </a:r>
            <a:endParaRPr lang="it-IT" sz="1900" b="1" dirty="0">
              <a:cs typeface="Arial" panose="020B0604020202020204" pitchFamily="34" charset="0"/>
            </a:endParaRPr>
          </a:p>
          <a:p>
            <a:pPr>
              <a:lnSpc>
                <a:spcPct val="90000"/>
              </a:lnSpc>
              <a:buClr>
                <a:schemeClr val="accent6">
                  <a:lumMod val="75000"/>
                </a:schemeClr>
              </a:buClr>
              <a:buFont typeface="Wingdings" pitchFamily="2" charset="2"/>
              <a:buChar char="§"/>
            </a:pPr>
            <a:r>
              <a:rPr lang="it-IT" sz="1900" dirty="0">
                <a:cs typeface="Arial" panose="020B0604020202020204" pitchFamily="34" charset="0"/>
              </a:rPr>
              <a:t>45 𝜇m </a:t>
            </a:r>
            <a:r>
              <a:rPr lang="it-IT" sz="1900" dirty="0" err="1">
                <a:cs typeface="Arial" panose="020B0604020202020204" pitchFamily="34" charset="0"/>
              </a:rPr>
              <a:t>thickness</a:t>
            </a:r>
            <a:r>
              <a:rPr lang="it-IT" sz="1900" dirty="0">
                <a:cs typeface="Arial" panose="020B0604020202020204" pitchFamily="34" charset="0"/>
              </a:rPr>
              <a:t>, 2mm</a:t>
            </a:r>
            <a:r>
              <a:rPr lang="it-IT" sz="1900" baseline="30000" dirty="0">
                <a:cs typeface="Arial" panose="020B0604020202020204" pitchFamily="34" charset="0"/>
              </a:rPr>
              <a:t>2 </a:t>
            </a:r>
            <a:r>
              <a:rPr lang="it-IT" sz="1900" dirty="0">
                <a:cs typeface="Arial" panose="020B0604020202020204" pitchFamily="34" charset="0"/>
              </a:rPr>
              <a:t>area</a:t>
            </a:r>
          </a:p>
          <a:p>
            <a:pPr>
              <a:lnSpc>
                <a:spcPct val="90000"/>
              </a:lnSpc>
              <a:buClr>
                <a:schemeClr val="accent6">
                  <a:lumMod val="75000"/>
                </a:schemeClr>
              </a:buClr>
              <a:buFont typeface="Wingdings" pitchFamily="2" charset="2"/>
              <a:buChar char="§"/>
            </a:pPr>
            <a:r>
              <a:rPr lang="it-IT" sz="1900" dirty="0">
                <a:cs typeface="Arial" panose="020B0604020202020204" pitchFamily="34" charset="0"/>
              </a:rPr>
              <a:t>RC </a:t>
            </a:r>
            <a:r>
              <a:rPr lang="it-IT" sz="1900" dirty="0" err="1">
                <a:cs typeface="Arial" panose="020B0604020202020204" pitchFamily="34" charset="0"/>
              </a:rPr>
              <a:t>circuit</a:t>
            </a:r>
            <a:r>
              <a:rPr lang="it-IT" sz="1900" dirty="0">
                <a:cs typeface="Arial" panose="020B0604020202020204" pitchFamily="34" charset="0"/>
              </a:rPr>
              <a:t> to </a:t>
            </a:r>
            <a:r>
              <a:rPr lang="it-IT" sz="1900" dirty="0" err="1">
                <a:cs typeface="Arial" panose="020B0604020202020204" pitchFamily="34" charset="0"/>
              </a:rPr>
              <a:t>extend</a:t>
            </a:r>
            <a:r>
              <a:rPr lang="it-IT" sz="1900" dirty="0">
                <a:cs typeface="Arial" panose="020B0604020202020204" pitchFamily="34" charset="0"/>
              </a:rPr>
              <a:t> </a:t>
            </a:r>
            <a:r>
              <a:rPr lang="it-IT" sz="1900" dirty="0" err="1">
                <a:cs typeface="Arial" panose="020B0604020202020204" pitchFamily="34" charset="0"/>
              </a:rPr>
              <a:t>signal</a:t>
            </a:r>
            <a:r>
              <a:rPr lang="it-IT" sz="1900" dirty="0">
                <a:cs typeface="Arial" panose="020B0604020202020204" pitchFamily="34" charset="0"/>
              </a:rPr>
              <a:t> duration and </a:t>
            </a:r>
            <a:r>
              <a:rPr lang="it-IT" sz="1900" b="1" dirty="0" err="1">
                <a:cs typeface="Arial" panose="020B0604020202020204" pitchFamily="34" charset="0"/>
              </a:rPr>
              <a:t>not</a:t>
            </a:r>
            <a:r>
              <a:rPr lang="it-IT" sz="1900" b="1" dirty="0">
                <a:cs typeface="Arial" panose="020B0604020202020204" pitchFamily="34" charset="0"/>
              </a:rPr>
              <a:t> </a:t>
            </a:r>
            <a:r>
              <a:rPr lang="it-IT" sz="1900" b="1" dirty="0" err="1">
                <a:cs typeface="Arial" panose="020B0604020202020204" pitchFamily="34" charset="0"/>
              </a:rPr>
              <a:t>exceed</a:t>
            </a:r>
            <a:r>
              <a:rPr lang="it-IT" sz="1900" b="1" dirty="0">
                <a:cs typeface="Arial" panose="020B0604020202020204" pitchFamily="34" charset="0"/>
              </a:rPr>
              <a:t> 256𝜇A </a:t>
            </a:r>
            <a:r>
              <a:rPr lang="it-IT" sz="1900" dirty="0">
                <a:cs typeface="Arial" panose="020B0604020202020204" pitchFamily="34" charset="0"/>
              </a:rPr>
              <a:t>for 64 </a:t>
            </a:r>
            <a:r>
              <a:rPr lang="it-IT" sz="1900" dirty="0" err="1">
                <a:cs typeface="Arial" panose="020B0604020202020204" pitchFamily="34" charset="0"/>
              </a:rPr>
              <a:t>chns</a:t>
            </a:r>
            <a:endParaRPr lang="it-IT" sz="1900" dirty="0">
              <a:cs typeface="Arial" panose="020B0604020202020204" pitchFamily="34" charset="0"/>
            </a:endParaRPr>
          </a:p>
          <a:p>
            <a:pPr>
              <a:lnSpc>
                <a:spcPct val="90000"/>
              </a:lnSpc>
              <a:buClr>
                <a:schemeClr val="accent6">
                  <a:lumMod val="75000"/>
                </a:schemeClr>
              </a:buClr>
              <a:buFont typeface="Wingdings" pitchFamily="2" charset="2"/>
              <a:buChar char="§"/>
            </a:pPr>
            <a:r>
              <a:rPr lang="it-IT" sz="1900" dirty="0">
                <a:cs typeface="Arial" panose="020B0604020202020204" pitchFamily="34" charset="0"/>
              </a:rPr>
              <a:t>RC </a:t>
            </a:r>
            <a:r>
              <a:rPr lang="it-IT" sz="1900" dirty="0" err="1">
                <a:cs typeface="Arial" panose="020B0604020202020204" pitchFamily="34" charset="0"/>
              </a:rPr>
              <a:t>connected</a:t>
            </a:r>
            <a:r>
              <a:rPr lang="it-IT" sz="1900" dirty="0">
                <a:cs typeface="Arial" panose="020B0604020202020204" pitchFamily="34" charset="0"/>
              </a:rPr>
              <a:t> to TERA08 and NI </a:t>
            </a:r>
            <a:r>
              <a:rPr lang="it-IT" sz="1900" dirty="0" err="1">
                <a:cs typeface="Arial" panose="020B0604020202020204" pitchFamily="34" charset="0"/>
              </a:rPr>
              <a:t>module</a:t>
            </a:r>
            <a:endParaRPr lang="it-IT" sz="1900" dirty="0">
              <a:cs typeface="Arial" panose="020B0604020202020204" pitchFamily="34" charset="0"/>
            </a:endParaRPr>
          </a:p>
          <a:p>
            <a:pPr>
              <a:lnSpc>
                <a:spcPct val="90000"/>
              </a:lnSpc>
              <a:buClr>
                <a:schemeClr val="accent6">
                  <a:lumMod val="75000"/>
                </a:schemeClr>
              </a:buClr>
              <a:buFont typeface="Wingdings" pitchFamily="2" charset="2"/>
              <a:buChar char="§"/>
            </a:pPr>
            <a:r>
              <a:rPr lang="it-IT" sz="1900" dirty="0" err="1">
                <a:cs typeface="Arial" panose="020B0604020202020204" pitchFamily="34" charset="0"/>
              </a:rPr>
              <a:t>Bias</a:t>
            </a:r>
            <a:r>
              <a:rPr lang="it-IT" sz="1900" dirty="0">
                <a:cs typeface="Arial" panose="020B0604020202020204" pitchFamily="34" charset="0"/>
              </a:rPr>
              <a:t> </a:t>
            </a:r>
            <a:r>
              <a:rPr lang="it-IT" sz="1900" dirty="0" err="1">
                <a:cs typeface="Arial" panose="020B0604020202020204" pitchFamily="34" charset="0"/>
              </a:rPr>
              <a:t>voltage</a:t>
            </a:r>
            <a:r>
              <a:rPr lang="it-IT" sz="1900" dirty="0">
                <a:cs typeface="Arial" panose="020B0604020202020204" pitchFamily="34" charset="0"/>
              </a:rPr>
              <a:t> 200 V  </a:t>
            </a:r>
          </a:p>
          <a:p>
            <a:pPr>
              <a:lnSpc>
                <a:spcPct val="90000"/>
              </a:lnSpc>
              <a:buClr>
                <a:schemeClr val="accent6">
                  <a:lumMod val="75000"/>
                </a:schemeClr>
              </a:buClr>
              <a:buFont typeface="Wingdings" pitchFamily="2" charset="2"/>
              <a:buChar char="§"/>
            </a:pPr>
            <a:r>
              <a:rPr lang="it-IT" sz="1900" dirty="0" err="1">
                <a:cs typeface="Arial" panose="020B0604020202020204" pitchFamily="34" charset="0"/>
              </a:rPr>
              <a:t>Increasing</a:t>
            </a:r>
            <a:r>
              <a:rPr lang="it-IT" sz="1900" dirty="0">
                <a:cs typeface="Arial" panose="020B0604020202020204" pitchFamily="34" charset="0"/>
              </a:rPr>
              <a:t> dose-per-</a:t>
            </a:r>
            <a:r>
              <a:rPr lang="it-IT" sz="1900" dirty="0" err="1">
                <a:cs typeface="Arial" panose="020B0604020202020204" pitchFamily="34" charset="0"/>
              </a:rPr>
              <a:t>pulse</a:t>
            </a:r>
            <a:r>
              <a:rPr lang="it-IT" sz="1900" dirty="0">
                <a:cs typeface="Arial" panose="020B0604020202020204" pitchFamily="34" charset="0"/>
              </a:rPr>
              <a:t> (DPP) from 0 to ~10Gy/</a:t>
            </a:r>
            <a:r>
              <a:rPr lang="it-IT" sz="1900" dirty="0" err="1">
                <a:cs typeface="Arial" panose="020B0604020202020204" pitchFamily="34" charset="0"/>
              </a:rPr>
              <a:t>pulse</a:t>
            </a:r>
            <a:endParaRPr lang="it-IT" sz="1900" dirty="0">
              <a:cs typeface="Arial" panose="020B0604020202020204" pitchFamily="34" charset="0"/>
            </a:endParaRPr>
          </a:p>
        </p:txBody>
      </p:sp>
      <p:sp>
        <p:nvSpPr>
          <p:cNvPr id="3" name="Segnaposto contenuto 2">
            <a:extLst>
              <a:ext uri="{FF2B5EF4-FFF2-40B4-BE49-F238E27FC236}">
                <a16:creationId xmlns:a16="http://schemas.microsoft.com/office/drawing/2014/main" id="{4146FBC4-0E56-6B2A-2843-A2C952F10BFB}"/>
              </a:ext>
            </a:extLst>
          </p:cNvPr>
          <p:cNvSpPr>
            <a:spLocks noGrp="1"/>
          </p:cNvSpPr>
          <p:nvPr>
            <p:ph sz="half" idx="4294967295"/>
          </p:nvPr>
        </p:nvSpPr>
        <p:spPr>
          <a:xfrm>
            <a:off x="7129463" y="1258888"/>
            <a:ext cx="5062537" cy="5080000"/>
          </a:xfrm>
        </p:spPr>
        <p:txBody>
          <a:bodyPr vert="horz" lIns="91440" tIns="45720" rIns="91440" bIns="45720" rtlCol="0">
            <a:normAutofit/>
          </a:bodyPr>
          <a:lstStyle/>
          <a:p>
            <a:pPr marL="0" indent="0" algn="ctr">
              <a:lnSpc>
                <a:spcPct val="90000"/>
              </a:lnSpc>
              <a:buClr>
                <a:schemeClr val="accent6">
                  <a:lumMod val="75000"/>
                </a:schemeClr>
              </a:buClr>
              <a:buFont typeface="Arial" panose="020B0604020202020204" pitchFamily="34" charset="0"/>
              <a:buNone/>
            </a:pPr>
            <a:r>
              <a:rPr lang="it-IT" sz="1900" b="1" dirty="0" err="1">
                <a:cs typeface="Arial" panose="020B0604020202020204" pitchFamily="34" charset="0"/>
              </a:rPr>
              <a:t>Oscilloscope</a:t>
            </a:r>
            <a:r>
              <a:rPr lang="it-IT" sz="1900" b="1" dirty="0">
                <a:cs typeface="Arial" panose="020B0604020202020204" pitchFamily="34" charset="0"/>
              </a:rPr>
              <a:t> </a:t>
            </a:r>
            <a:r>
              <a:rPr lang="it-IT" sz="1900" b="1" dirty="0" err="1">
                <a:cs typeface="Arial" panose="020B0604020202020204" pitchFamily="34" charset="0"/>
              </a:rPr>
              <a:t>measurements</a:t>
            </a:r>
            <a:endParaRPr lang="it-IT" sz="1900" b="1" dirty="0">
              <a:cs typeface="Arial" panose="020B0604020202020204" pitchFamily="34" charset="0"/>
            </a:endParaRPr>
          </a:p>
          <a:p>
            <a:pPr>
              <a:lnSpc>
                <a:spcPct val="90000"/>
              </a:lnSpc>
              <a:buClr>
                <a:schemeClr val="accent6">
                  <a:lumMod val="75000"/>
                </a:schemeClr>
              </a:buClr>
              <a:buFont typeface="Wingdings" pitchFamily="2" charset="2"/>
              <a:buChar char="§"/>
            </a:pPr>
            <a:r>
              <a:rPr lang="it-IT" sz="1900" dirty="0">
                <a:cs typeface="Arial" panose="020B0604020202020204" pitchFamily="34" charset="0"/>
              </a:rPr>
              <a:t>45𝜇m / 30𝜇m </a:t>
            </a:r>
            <a:r>
              <a:rPr lang="it-IT" sz="1900" dirty="0" err="1">
                <a:cs typeface="Arial" panose="020B0604020202020204" pitchFamily="34" charset="0"/>
              </a:rPr>
              <a:t>thickness</a:t>
            </a:r>
            <a:r>
              <a:rPr lang="it-IT" sz="1900" dirty="0">
                <a:cs typeface="Arial" panose="020B0604020202020204" pitchFamily="34" charset="0"/>
              </a:rPr>
              <a:t>, 2mm</a:t>
            </a:r>
            <a:r>
              <a:rPr lang="it-IT" sz="1900" baseline="30000" dirty="0">
                <a:cs typeface="Arial" panose="020B0604020202020204" pitchFamily="34" charset="0"/>
              </a:rPr>
              <a:t>2</a:t>
            </a:r>
            <a:r>
              <a:rPr lang="it-IT" sz="1900" dirty="0">
                <a:cs typeface="Arial" panose="020B0604020202020204" pitchFamily="34" charset="0"/>
              </a:rPr>
              <a:t>, 1mm</a:t>
            </a:r>
            <a:r>
              <a:rPr lang="it-IT" sz="1900" baseline="30000" dirty="0">
                <a:cs typeface="Arial" panose="020B0604020202020204" pitchFamily="34" charset="0"/>
              </a:rPr>
              <a:t>2 </a:t>
            </a:r>
            <a:r>
              <a:rPr lang="it-IT" sz="1900" dirty="0">
                <a:cs typeface="Arial" panose="020B0604020202020204" pitchFamily="34" charset="0"/>
              </a:rPr>
              <a:t>,0.25 mm</a:t>
            </a:r>
            <a:r>
              <a:rPr lang="it-IT" sz="1900" baseline="30000" dirty="0">
                <a:cs typeface="Arial" panose="020B0604020202020204" pitchFamily="34" charset="0"/>
              </a:rPr>
              <a:t>2 </a:t>
            </a:r>
            <a:r>
              <a:rPr lang="it-IT" sz="1900" dirty="0">
                <a:cs typeface="Arial" panose="020B0604020202020204" pitchFamily="34" charset="0"/>
              </a:rPr>
              <a:t>area</a:t>
            </a:r>
          </a:p>
          <a:p>
            <a:pPr>
              <a:lnSpc>
                <a:spcPct val="90000"/>
              </a:lnSpc>
              <a:buClr>
                <a:schemeClr val="accent6">
                  <a:lumMod val="75000"/>
                </a:schemeClr>
              </a:buClr>
              <a:buFont typeface="Wingdings" pitchFamily="2" charset="2"/>
              <a:buChar char="§"/>
            </a:pPr>
            <a:r>
              <a:rPr lang="it-IT" sz="1900" dirty="0">
                <a:cs typeface="Arial" panose="020B0604020202020204" pitchFamily="34" charset="0"/>
              </a:rPr>
              <a:t>3 </a:t>
            </a:r>
            <a:r>
              <a:rPr lang="it-IT" sz="1900" dirty="0" err="1">
                <a:cs typeface="Arial" panose="020B0604020202020204" pitchFamily="34" charset="0"/>
              </a:rPr>
              <a:t>pads</a:t>
            </a:r>
            <a:r>
              <a:rPr lang="it-IT" sz="1900" dirty="0">
                <a:cs typeface="Arial" panose="020B0604020202020204" pitchFamily="34" charset="0"/>
              </a:rPr>
              <a:t> </a:t>
            </a:r>
            <a:r>
              <a:rPr lang="it-IT" sz="1900" dirty="0" err="1">
                <a:cs typeface="Arial" panose="020B0604020202020204" pitchFamily="34" charset="0"/>
              </a:rPr>
              <a:t>connect</a:t>
            </a:r>
            <a:r>
              <a:rPr lang="it-IT" sz="1900" dirty="0">
                <a:cs typeface="Arial" panose="020B0604020202020204" pitchFamily="34" charset="0"/>
              </a:rPr>
              <a:t> to 3 </a:t>
            </a:r>
            <a:r>
              <a:rPr lang="it-IT" sz="1900" dirty="0" err="1">
                <a:cs typeface="Arial" panose="020B0604020202020204" pitchFamily="34" charset="0"/>
              </a:rPr>
              <a:t>oscilloscope</a:t>
            </a:r>
            <a:r>
              <a:rPr lang="it-IT" sz="1900" dirty="0">
                <a:cs typeface="Arial" panose="020B0604020202020204" pitchFamily="34" charset="0"/>
              </a:rPr>
              <a:t> </a:t>
            </a:r>
            <a:r>
              <a:rPr lang="it-IT" sz="1900" dirty="0" err="1">
                <a:cs typeface="Arial" panose="020B0604020202020204" pitchFamily="34" charset="0"/>
              </a:rPr>
              <a:t>channels</a:t>
            </a:r>
            <a:endParaRPr lang="it-IT" sz="1900" dirty="0">
              <a:cs typeface="Arial" panose="020B0604020202020204" pitchFamily="34" charset="0"/>
            </a:endParaRPr>
          </a:p>
          <a:p>
            <a:pPr>
              <a:lnSpc>
                <a:spcPct val="90000"/>
              </a:lnSpc>
              <a:buClr>
                <a:schemeClr val="accent6">
                  <a:lumMod val="75000"/>
                </a:schemeClr>
              </a:buClr>
              <a:buFont typeface="Wingdings" pitchFamily="2" charset="2"/>
              <a:buChar char="§"/>
            </a:pPr>
            <a:r>
              <a:rPr lang="it-IT" sz="1900" dirty="0" err="1">
                <a:cs typeface="Arial" panose="020B0604020202020204" pitchFamily="34" charset="0"/>
              </a:rPr>
              <a:t>Bias</a:t>
            </a:r>
            <a:r>
              <a:rPr lang="it-IT" sz="1900" dirty="0">
                <a:cs typeface="Arial" panose="020B0604020202020204" pitchFamily="34" charset="0"/>
              </a:rPr>
              <a:t> </a:t>
            </a:r>
            <a:r>
              <a:rPr lang="it-IT" sz="1900" dirty="0" err="1">
                <a:cs typeface="Arial" panose="020B0604020202020204" pitchFamily="34" charset="0"/>
              </a:rPr>
              <a:t>voltage</a:t>
            </a:r>
            <a:r>
              <a:rPr lang="it-IT" sz="1900" dirty="0">
                <a:cs typeface="Arial" panose="020B0604020202020204" pitchFamily="34" charset="0"/>
              </a:rPr>
              <a:t>: 10V, 50V, 100V, 150V, 200V</a:t>
            </a:r>
          </a:p>
          <a:p>
            <a:pPr>
              <a:lnSpc>
                <a:spcPct val="90000"/>
              </a:lnSpc>
              <a:buClr>
                <a:schemeClr val="accent6">
                  <a:lumMod val="75000"/>
                </a:schemeClr>
              </a:buClr>
              <a:buFont typeface="Wingdings" pitchFamily="2" charset="2"/>
              <a:buChar char="§"/>
            </a:pPr>
            <a:r>
              <a:rPr lang="it-IT" sz="1900" dirty="0" err="1">
                <a:cs typeface="Arial" panose="020B0604020202020204" pitchFamily="34" charset="0"/>
              </a:rPr>
              <a:t>Increasing</a:t>
            </a:r>
            <a:r>
              <a:rPr lang="it-IT" sz="1900" dirty="0">
                <a:cs typeface="Arial" panose="020B0604020202020204" pitchFamily="34" charset="0"/>
              </a:rPr>
              <a:t> DPP (from 0 to ~10Gy/</a:t>
            </a:r>
            <a:r>
              <a:rPr lang="it-IT" sz="1900" dirty="0" err="1">
                <a:cs typeface="Arial" panose="020B0604020202020204" pitchFamily="34" charset="0"/>
              </a:rPr>
              <a:t>pulse</a:t>
            </a:r>
            <a:r>
              <a:rPr lang="it-IT" sz="1900" dirty="0">
                <a:cs typeface="Arial" panose="020B0604020202020204" pitchFamily="34" charset="0"/>
              </a:rPr>
              <a:t>)</a:t>
            </a:r>
          </a:p>
          <a:p>
            <a:pPr>
              <a:lnSpc>
                <a:spcPct val="90000"/>
              </a:lnSpc>
              <a:buClr>
                <a:schemeClr val="accent6">
                  <a:lumMod val="75000"/>
                </a:schemeClr>
              </a:buClr>
              <a:buFont typeface="Wingdings" pitchFamily="2" charset="2"/>
              <a:buChar char="§"/>
            </a:pPr>
            <a:r>
              <a:rPr lang="it-IT" sz="1900" dirty="0">
                <a:cs typeface="Arial" panose="020B0604020202020204" pitchFamily="34" charset="0"/>
              </a:rPr>
              <a:t>Compare </a:t>
            </a:r>
            <a:r>
              <a:rPr lang="it-IT" sz="1900" b="1" dirty="0" err="1">
                <a:cs typeface="Arial" panose="020B0604020202020204" pitchFamily="34" charset="0"/>
              </a:rPr>
              <a:t>different</a:t>
            </a:r>
            <a:r>
              <a:rPr lang="it-IT" sz="1900" b="1" dirty="0">
                <a:cs typeface="Arial" panose="020B0604020202020204" pitchFamily="34" charset="0"/>
              </a:rPr>
              <a:t> </a:t>
            </a:r>
            <a:r>
              <a:rPr lang="it-IT" sz="1900" b="1" dirty="0" err="1">
                <a:cs typeface="Arial" panose="020B0604020202020204" pitchFamily="34" charset="0"/>
              </a:rPr>
              <a:t>areas</a:t>
            </a:r>
            <a:r>
              <a:rPr lang="it-IT" sz="1900" b="1" dirty="0">
                <a:cs typeface="Arial" panose="020B0604020202020204" pitchFamily="34" charset="0"/>
              </a:rPr>
              <a:t>/</a:t>
            </a:r>
            <a:r>
              <a:rPr lang="it-IT" sz="1900" b="1" dirty="0" err="1">
                <a:cs typeface="Arial" panose="020B0604020202020204" pitchFamily="34" charset="0"/>
              </a:rPr>
              <a:t>thickness</a:t>
            </a:r>
            <a:r>
              <a:rPr lang="it-IT" sz="1900" dirty="0">
                <a:cs typeface="Arial" panose="020B0604020202020204" pitchFamily="34" charset="0"/>
              </a:rPr>
              <a:t> </a:t>
            </a:r>
            <a:r>
              <a:rPr lang="it-IT" sz="1900" dirty="0" err="1">
                <a:cs typeface="Arial" panose="020B0604020202020204" pitchFamily="34" charset="0"/>
              </a:rPr>
              <a:t>charge</a:t>
            </a:r>
            <a:r>
              <a:rPr lang="it-IT" sz="1900" dirty="0">
                <a:cs typeface="Arial" panose="020B0604020202020204" pitchFamily="34" charset="0"/>
              </a:rPr>
              <a:t> generation</a:t>
            </a:r>
          </a:p>
          <a:p>
            <a:pPr>
              <a:lnSpc>
                <a:spcPct val="90000"/>
              </a:lnSpc>
              <a:buClr>
                <a:schemeClr val="accent6">
                  <a:lumMod val="75000"/>
                </a:schemeClr>
              </a:buClr>
              <a:buFont typeface="Wingdings" pitchFamily="2" charset="2"/>
              <a:buChar char="§"/>
            </a:pPr>
            <a:endParaRPr lang="it-IT" sz="1900" dirty="0">
              <a:cs typeface="Arial" panose="020B0604020202020204" pitchFamily="34" charset="0"/>
            </a:endParaRPr>
          </a:p>
          <a:p>
            <a:pPr>
              <a:lnSpc>
                <a:spcPct val="90000"/>
              </a:lnSpc>
              <a:buClr>
                <a:schemeClr val="accent6">
                  <a:lumMod val="75000"/>
                </a:schemeClr>
              </a:buClr>
              <a:buFont typeface="Wingdings" pitchFamily="2" charset="2"/>
              <a:buChar char="§"/>
            </a:pPr>
            <a:endParaRPr lang="it-IT" sz="1900" dirty="0">
              <a:cs typeface="Arial" panose="020B0604020202020204" pitchFamily="34" charset="0"/>
            </a:endParaRPr>
          </a:p>
        </p:txBody>
      </p:sp>
      <p:pic>
        <p:nvPicPr>
          <p:cNvPr id="8" name="Elemento grafico 7" descr="Monitor con riempimento a tinta unita">
            <a:extLst>
              <a:ext uri="{FF2B5EF4-FFF2-40B4-BE49-F238E27FC236}">
                <a16:creationId xmlns:a16="http://schemas.microsoft.com/office/drawing/2014/main" id="{C39ED85A-1F5F-0360-256B-FD45C68A19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1730" y="3874668"/>
            <a:ext cx="1169514" cy="1169514"/>
          </a:xfrm>
          <a:prstGeom prst="rect">
            <a:avLst/>
          </a:prstGeom>
        </p:spPr>
      </p:pic>
      <p:cxnSp>
        <p:nvCxnSpPr>
          <p:cNvPr id="11" name="Straight Connector 20">
            <a:extLst>
              <a:ext uri="{FF2B5EF4-FFF2-40B4-BE49-F238E27FC236}">
                <a16:creationId xmlns:a16="http://schemas.microsoft.com/office/drawing/2014/main" id="{34CF9E24-41FA-E9AA-C3AA-09DB64EC2057}"/>
              </a:ext>
            </a:extLst>
          </p:cNvPr>
          <p:cNvCxnSpPr>
            <a:cxnSpLocks/>
          </p:cNvCxnSpPr>
          <p:nvPr/>
        </p:nvCxnSpPr>
        <p:spPr>
          <a:xfrm>
            <a:off x="1740495" y="5614572"/>
            <a:ext cx="412572" cy="0"/>
          </a:xfrm>
          <a:prstGeom prst="line">
            <a:avLst/>
          </a:prstGeom>
          <a:ln w="28575"/>
        </p:spPr>
        <p:style>
          <a:lnRef idx="1">
            <a:schemeClr val="dk1"/>
          </a:lnRef>
          <a:fillRef idx="0">
            <a:schemeClr val="dk1"/>
          </a:fillRef>
          <a:effectRef idx="0">
            <a:schemeClr val="dk1"/>
          </a:effectRef>
          <a:fontRef idx="minor">
            <a:schemeClr val="tx1"/>
          </a:fontRef>
        </p:style>
      </p:cxnSp>
      <p:pic>
        <p:nvPicPr>
          <p:cNvPr id="13" name="Segnaposto contenuto 4">
            <a:extLst>
              <a:ext uri="{FF2B5EF4-FFF2-40B4-BE49-F238E27FC236}">
                <a16:creationId xmlns:a16="http://schemas.microsoft.com/office/drawing/2014/main" id="{283ECA54-95C9-62FB-AE8F-87BCA04CA3DB}"/>
              </a:ext>
            </a:extLst>
          </p:cNvPr>
          <p:cNvPicPr>
            <a:picLocks noChangeAspect="1"/>
          </p:cNvPicPr>
          <p:nvPr/>
        </p:nvPicPr>
        <p:blipFill>
          <a:blip r:embed="rId4"/>
          <a:stretch>
            <a:fillRect/>
          </a:stretch>
        </p:blipFill>
        <p:spPr>
          <a:xfrm rot="16200000">
            <a:off x="293543" y="4737917"/>
            <a:ext cx="1689099" cy="1694676"/>
          </a:xfrm>
          <a:prstGeom prst="rect">
            <a:avLst/>
          </a:prstGeom>
        </p:spPr>
      </p:pic>
      <p:cxnSp>
        <p:nvCxnSpPr>
          <p:cNvPr id="16" name="Straight Connector 20">
            <a:extLst>
              <a:ext uri="{FF2B5EF4-FFF2-40B4-BE49-F238E27FC236}">
                <a16:creationId xmlns:a16="http://schemas.microsoft.com/office/drawing/2014/main" id="{FCD702AC-5787-2288-7205-2064E7F02BB8}"/>
              </a:ext>
            </a:extLst>
          </p:cNvPr>
          <p:cNvCxnSpPr>
            <a:cxnSpLocks/>
          </p:cNvCxnSpPr>
          <p:nvPr/>
        </p:nvCxnSpPr>
        <p:spPr>
          <a:xfrm>
            <a:off x="2613853" y="5614881"/>
            <a:ext cx="41257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20">
            <a:extLst>
              <a:ext uri="{FF2B5EF4-FFF2-40B4-BE49-F238E27FC236}">
                <a16:creationId xmlns:a16="http://schemas.microsoft.com/office/drawing/2014/main" id="{C413712F-5207-EACB-5C58-C47A4D037FCB}"/>
              </a:ext>
            </a:extLst>
          </p:cNvPr>
          <p:cNvCxnSpPr>
            <a:cxnSpLocks/>
          </p:cNvCxnSpPr>
          <p:nvPr/>
        </p:nvCxnSpPr>
        <p:spPr>
          <a:xfrm>
            <a:off x="3754213" y="5614572"/>
            <a:ext cx="412572" cy="0"/>
          </a:xfrm>
          <a:prstGeom prst="line">
            <a:avLst/>
          </a:prstGeom>
          <a:ln w="28575"/>
        </p:spPr>
        <p:style>
          <a:lnRef idx="1">
            <a:schemeClr val="dk1"/>
          </a:lnRef>
          <a:fillRef idx="0">
            <a:schemeClr val="dk1"/>
          </a:fillRef>
          <a:effectRef idx="0">
            <a:schemeClr val="dk1"/>
          </a:effectRef>
          <a:fontRef idx="minor">
            <a:schemeClr val="tx1"/>
          </a:fontRef>
        </p:style>
      </p:cxnSp>
      <p:pic>
        <p:nvPicPr>
          <p:cNvPr id="18" name="Immagine 17" descr="Immagine che contiene elettronico&#10;&#10;Descrizione generata automaticamente">
            <a:extLst>
              <a:ext uri="{FF2B5EF4-FFF2-40B4-BE49-F238E27FC236}">
                <a16:creationId xmlns:a16="http://schemas.microsoft.com/office/drawing/2014/main" id="{8E58EE6A-7412-5187-1B92-5B82C9458D21}"/>
              </a:ext>
            </a:extLst>
          </p:cNvPr>
          <p:cNvPicPr>
            <a:picLocks noChangeAspect="1"/>
          </p:cNvPicPr>
          <p:nvPr/>
        </p:nvPicPr>
        <p:blipFill>
          <a:blip r:embed="rId5"/>
          <a:stretch>
            <a:fillRect/>
          </a:stretch>
        </p:blipFill>
        <p:spPr>
          <a:xfrm>
            <a:off x="3901097" y="4830284"/>
            <a:ext cx="1944968" cy="1414964"/>
          </a:xfrm>
          <a:prstGeom prst="rect">
            <a:avLst/>
          </a:prstGeom>
        </p:spPr>
      </p:pic>
      <p:sp>
        <p:nvSpPr>
          <p:cNvPr id="19" name="Text Box 1">
            <a:extLst>
              <a:ext uri="{FF2B5EF4-FFF2-40B4-BE49-F238E27FC236}">
                <a16:creationId xmlns:a16="http://schemas.microsoft.com/office/drawing/2014/main" id="{18D4626C-2E3C-E562-4747-67FC59B8BFAA}"/>
              </a:ext>
            </a:extLst>
          </p:cNvPr>
          <p:cNvSpPr txBox="1"/>
          <p:nvPr/>
        </p:nvSpPr>
        <p:spPr>
          <a:xfrm>
            <a:off x="3901097" y="6096389"/>
            <a:ext cx="2112311" cy="52322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Arial" panose="020B0604020202020204" pitchFamily="34" charset="0"/>
              </a:rPr>
              <a:t>National Instruments PXIe-1071 PXI Chassis</a:t>
            </a:r>
          </a:p>
        </p:txBody>
      </p:sp>
      <p:sp>
        <p:nvSpPr>
          <p:cNvPr id="20" name="Rettangolo 19">
            <a:extLst>
              <a:ext uri="{FF2B5EF4-FFF2-40B4-BE49-F238E27FC236}">
                <a16:creationId xmlns:a16="http://schemas.microsoft.com/office/drawing/2014/main" id="{6DFFAB24-1632-8106-3468-B2514FC264A4}"/>
              </a:ext>
            </a:extLst>
          </p:cNvPr>
          <p:cNvSpPr/>
          <p:nvPr/>
        </p:nvSpPr>
        <p:spPr>
          <a:xfrm>
            <a:off x="2781057" y="5425389"/>
            <a:ext cx="1014285" cy="411643"/>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TERA08 </a:t>
            </a:r>
          </a:p>
        </p:txBody>
      </p:sp>
      <p:cxnSp>
        <p:nvCxnSpPr>
          <p:cNvPr id="21" name="Straight Connector 20">
            <a:extLst>
              <a:ext uri="{FF2B5EF4-FFF2-40B4-BE49-F238E27FC236}">
                <a16:creationId xmlns:a16="http://schemas.microsoft.com/office/drawing/2014/main" id="{F5528544-62FA-60DC-64CA-CB175E163D24}"/>
              </a:ext>
            </a:extLst>
          </p:cNvPr>
          <p:cNvCxnSpPr>
            <a:cxnSpLocks/>
          </p:cNvCxnSpPr>
          <p:nvPr/>
        </p:nvCxnSpPr>
        <p:spPr>
          <a:xfrm>
            <a:off x="4926487" y="4689390"/>
            <a:ext cx="0" cy="354792"/>
          </a:xfrm>
          <a:prstGeom prst="line">
            <a:avLst/>
          </a:prstGeom>
          <a:ln w="28575"/>
        </p:spPr>
        <p:style>
          <a:lnRef idx="1">
            <a:schemeClr val="dk1"/>
          </a:lnRef>
          <a:fillRef idx="0">
            <a:schemeClr val="dk1"/>
          </a:fillRef>
          <a:effectRef idx="0">
            <a:schemeClr val="dk1"/>
          </a:effectRef>
          <a:fontRef idx="minor">
            <a:schemeClr val="tx1"/>
          </a:fontRef>
        </p:style>
      </p:cxnSp>
      <p:cxnSp>
        <p:nvCxnSpPr>
          <p:cNvPr id="5" name="Straight Connector 20">
            <a:extLst>
              <a:ext uri="{FF2B5EF4-FFF2-40B4-BE49-F238E27FC236}">
                <a16:creationId xmlns:a16="http://schemas.microsoft.com/office/drawing/2014/main" id="{18B2DAEF-3C5F-8707-5DBD-FD829E8A2F6D}"/>
              </a:ext>
            </a:extLst>
          </p:cNvPr>
          <p:cNvCxnSpPr>
            <a:cxnSpLocks/>
          </p:cNvCxnSpPr>
          <p:nvPr/>
        </p:nvCxnSpPr>
        <p:spPr>
          <a:xfrm>
            <a:off x="8949706" y="5706398"/>
            <a:ext cx="105257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Connector 20">
            <a:extLst>
              <a:ext uri="{FF2B5EF4-FFF2-40B4-BE49-F238E27FC236}">
                <a16:creationId xmlns:a16="http://schemas.microsoft.com/office/drawing/2014/main" id="{BE55D2F0-0873-1D34-BD98-CFF1CE6373E1}"/>
              </a:ext>
            </a:extLst>
          </p:cNvPr>
          <p:cNvCxnSpPr>
            <a:cxnSpLocks/>
          </p:cNvCxnSpPr>
          <p:nvPr/>
        </p:nvCxnSpPr>
        <p:spPr>
          <a:xfrm>
            <a:off x="9057502" y="5532223"/>
            <a:ext cx="105257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20">
            <a:extLst>
              <a:ext uri="{FF2B5EF4-FFF2-40B4-BE49-F238E27FC236}">
                <a16:creationId xmlns:a16="http://schemas.microsoft.com/office/drawing/2014/main" id="{9B480C3D-815C-B606-D801-C78880862BEA}"/>
              </a:ext>
            </a:extLst>
          </p:cNvPr>
          <p:cNvCxnSpPr>
            <a:cxnSpLocks/>
          </p:cNvCxnSpPr>
          <p:nvPr/>
        </p:nvCxnSpPr>
        <p:spPr>
          <a:xfrm>
            <a:off x="9071135" y="5614768"/>
            <a:ext cx="1052579" cy="0"/>
          </a:xfrm>
          <a:prstGeom prst="line">
            <a:avLst/>
          </a:prstGeom>
          <a:ln w="28575"/>
        </p:spPr>
        <p:style>
          <a:lnRef idx="1">
            <a:schemeClr val="dk1"/>
          </a:lnRef>
          <a:fillRef idx="0">
            <a:schemeClr val="dk1"/>
          </a:fillRef>
          <a:effectRef idx="0">
            <a:schemeClr val="dk1"/>
          </a:effectRef>
          <a:fontRef idx="minor">
            <a:schemeClr val="tx1"/>
          </a:fontRef>
        </p:style>
      </p:cxnSp>
      <p:pic>
        <p:nvPicPr>
          <p:cNvPr id="40" name="Immagine 39" descr="Immagine che contiene testo, interni, forno, rastrelliera&#10;&#10;Descrizione generata automaticamente">
            <a:extLst>
              <a:ext uri="{FF2B5EF4-FFF2-40B4-BE49-F238E27FC236}">
                <a16:creationId xmlns:a16="http://schemas.microsoft.com/office/drawing/2014/main" id="{49512F28-A452-0729-9884-D3C0C828FD7F}"/>
              </a:ext>
            </a:extLst>
          </p:cNvPr>
          <p:cNvPicPr>
            <a:picLocks noChangeAspect="1"/>
          </p:cNvPicPr>
          <p:nvPr/>
        </p:nvPicPr>
        <p:blipFill>
          <a:blip r:embed="rId6"/>
          <a:stretch>
            <a:fillRect/>
          </a:stretch>
        </p:blipFill>
        <p:spPr>
          <a:xfrm>
            <a:off x="10002285" y="4711913"/>
            <a:ext cx="1730812" cy="1476959"/>
          </a:xfrm>
          <a:prstGeom prst="rect">
            <a:avLst/>
          </a:prstGeom>
        </p:spPr>
      </p:pic>
      <p:sp>
        <p:nvSpPr>
          <p:cNvPr id="42" name="CasellaDiTesto 41">
            <a:extLst>
              <a:ext uri="{FF2B5EF4-FFF2-40B4-BE49-F238E27FC236}">
                <a16:creationId xmlns:a16="http://schemas.microsoft.com/office/drawing/2014/main" id="{93FA5846-F9F4-4884-16A2-5965EE0E6EC7}"/>
              </a:ext>
            </a:extLst>
          </p:cNvPr>
          <p:cNvSpPr txBox="1"/>
          <p:nvPr/>
        </p:nvSpPr>
        <p:spPr>
          <a:xfrm>
            <a:off x="9802847" y="6107666"/>
            <a:ext cx="2461883" cy="523220"/>
          </a:xfrm>
          <a:prstGeom prst="rect">
            <a:avLst/>
          </a:prstGeom>
          <a:noFill/>
        </p:spPr>
        <p:txBody>
          <a:bodyPr wrap="square" rtlCol="0" anchor="t">
            <a:spAutoFit/>
          </a:bodyPr>
          <a:lstStyle>
            <a:defPPr>
              <a:defRPr lang="it-IT"/>
            </a:defPPr>
            <a:lvl1pPr>
              <a:defRPr sz="1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Keysight</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infiniuum</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4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S-series</a:t>
            </a:r>
            <a:r>
              <a:rPr kumimoji="0" lang="it-IT" sz="14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DSOS254A</a:t>
            </a:r>
          </a:p>
        </p:txBody>
      </p:sp>
      <p:pic>
        <p:nvPicPr>
          <p:cNvPr id="7" name="Segnaposto contenuto 4">
            <a:extLst>
              <a:ext uri="{FF2B5EF4-FFF2-40B4-BE49-F238E27FC236}">
                <a16:creationId xmlns:a16="http://schemas.microsoft.com/office/drawing/2014/main" id="{796539E6-E9AF-32D0-B92A-45A1A4ED9468}"/>
              </a:ext>
            </a:extLst>
          </p:cNvPr>
          <p:cNvPicPr>
            <a:picLocks noChangeAspect="1"/>
          </p:cNvPicPr>
          <p:nvPr/>
        </p:nvPicPr>
        <p:blipFill>
          <a:blip r:embed="rId4"/>
          <a:stretch>
            <a:fillRect/>
          </a:stretch>
        </p:blipFill>
        <p:spPr>
          <a:xfrm rot="16200000">
            <a:off x="7379247" y="4737916"/>
            <a:ext cx="1689099" cy="1694676"/>
          </a:xfrm>
          <a:prstGeom prst="rect">
            <a:avLst/>
          </a:prstGeom>
        </p:spPr>
      </p:pic>
      <p:sp>
        <p:nvSpPr>
          <p:cNvPr id="10" name="Rettangolo con angoli arrotondati 9">
            <a:extLst>
              <a:ext uri="{FF2B5EF4-FFF2-40B4-BE49-F238E27FC236}">
                <a16:creationId xmlns:a16="http://schemas.microsoft.com/office/drawing/2014/main" id="{860A91FB-9386-398A-9D4D-C76D179C8055}"/>
              </a:ext>
            </a:extLst>
          </p:cNvPr>
          <p:cNvSpPr/>
          <p:nvPr/>
        </p:nvSpPr>
        <p:spPr>
          <a:xfrm>
            <a:off x="7665872" y="5123173"/>
            <a:ext cx="266635" cy="2338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12" name="Rettangolo con angoli arrotondati 11">
            <a:extLst>
              <a:ext uri="{FF2B5EF4-FFF2-40B4-BE49-F238E27FC236}">
                <a16:creationId xmlns:a16="http://schemas.microsoft.com/office/drawing/2014/main" id="{8F4A2F7E-142C-0A12-8FCB-6005BE49DF8E}"/>
              </a:ext>
            </a:extLst>
          </p:cNvPr>
          <p:cNvSpPr/>
          <p:nvPr/>
        </p:nvSpPr>
        <p:spPr>
          <a:xfrm>
            <a:off x="7486135" y="5847787"/>
            <a:ext cx="457569" cy="4804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22" name="CasellaDiTesto 21">
            <a:extLst>
              <a:ext uri="{FF2B5EF4-FFF2-40B4-BE49-F238E27FC236}">
                <a16:creationId xmlns:a16="http://schemas.microsoft.com/office/drawing/2014/main" id="{AF7B6804-F783-94A6-A6D2-03179ED55557}"/>
              </a:ext>
            </a:extLst>
          </p:cNvPr>
          <p:cNvSpPr txBox="1"/>
          <p:nvPr/>
        </p:nvSpPr>
        <p:spPr>
          <a:xfrm>
            <a:off x="728051" y="6347048"/>
            <a:ext cx="6134582"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45𝜇m</a:t>
            </a:r>
            <a:endParaRPr kumimoji="0" lang="it-IT" sz="15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sp>
        <p:nvSpPr>
          <p:cNvPr id="23" name="CasellaDiTesto 22">
            <a:extLst>
              <a:ext uri="{FF2B5EF4-FFF2-40B4-BE49-F238E27FC236}">
                <a16:creationId xmlns:a16="http://schemas.microsoft.com/office/drawing/2014/main" id="{9CA71E73-CB9D-1DF0-56F9-B2118C9CA742}"/>
              </a:ext>
            </a:extLst>
          </p:cNvPr>
          <p:cNvSpPr txBox="1"/>
          <p:nvPr/>
        </p:nvSpPr>
        <p:spPr>
          <a:xfrm>
            <a:off x="7800369" y="6368453"/>
            <a:ext cx="110498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30/45𝜇m</a:t>
            </a:r>
            <a:endParaRPr kumimoji="0" lang="it-IT" sz="15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sp>
        <p:nvSpPr>
          <p:cNvPr id="27" name="Rettangolo con angoli arrotondati 26">
            <a:extLst>
              <a:ext uri="{FF2B5EF4-FFF2-40B4-BE49-F238E27FC236}">
                <a16:creationId xmlns:a16="http://schemas.microsoft.com/office/drawing/2014/main" id="{F0283643-65F1-6AD4-939C-4AD7808A2251}"/>
              </a:ext>
            </a:extLst>
          </p:cNvPr>
          <p:cNvSpPr/>
          <p:nvPr/>
        </p:nvSpPr>
        <p:spPr>
          <a:xfrm>
            <a:off x="946331" y="5496960"/>
            <a:ext cx="503326" cy="7718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28" name="Rettangolo con angoli arrotondati 27">
            <a:extLst>
              <a:ext uri="{FF2B5EF4-FFF2-40B4-BE49-F238E27FC236}">
                <a16:creationId xmlns:a16="http://schemas.microsoft.com/office/drawing/2014/main" id="{59DB1DE1-82B1-68CC-7D52-587772AC8262}"/>
              </a:ext>
            </a:extLst>
          </p:cNvPr>
          <p:cNvSpPr/>
          <p:nvPr/>
        </p:nvSpPr>
        <p:spPr>
          <a:xfrm>
            <a:off x="8037170" y="5493077"/>
            <a:ext cx="503326" cy="7718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FFFF"/>
                </a:solidFill>
                <a:effectLst/>
                <a:uLnTx/>
                <a:uFillTx/>
                <a:latin typeface="Franklin Gothic Book" panose="020B0503020102020204" pitchFamily="34" charset="0"/>
                <a:ea typeface="+mn-ea"/>
                <a:cs typeface="+mn-cs"/>
              </a:rPr>
              <a:t>f</a:t>
            </a:r>
            <a:endParaRPr kumimoji="0" lang="it-IT"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endParaRPr>
          </a:p>
        </p:txBody>
      </p:sp>
      <p:sp>
        <p:nvSpPr>
          <p:cNvPr id="26" name="Rettangolo 25">
            <a:extLst>
              <a:ext uri="{FF2B5EF4-FFF2-40B4-BE49-F238E27FC236}">
                <a16:creationId xmlns:a16="http://schemas.microsoft.com/office/drawing/2014/main" id="{AEBAC420-E94B-6428-596C-AD7042A39F6A}"/>
              </a:ext>
            </a:extLst>
          </p:cNvPr>
          <p:cNvSpPr/>
          <p:nvPr/>
        </p:nvSpPr>
        <p:spPr>
          <a:xfrm>
            <a:off x="2155812" y="5425389"/>
            <a:ext cx="479598" cy="411643"/>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RC </a:t>
            </a:r>
          </a:p>
        </p:txBody>
      </p:sp>
    </p:spTree>
    <p:extLst>
      <p:ext uri="{BB962C8B-B14F-4D97-AF65-F5344CB8AC3E}">
        <p14:creationId xmlns:p14="http://schemas.microsoft.com/office/powerpoint/2010/main" val="1241079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96B28C19-8BDD-A67C-548E-3C770DF01D6E}"/>
              </a:ext>
            </a:extLst>
          </p:cNvPr>
          <p:cNvSpPr/>
          <p:nvPr/>
        </p:nvSpPr>
        <p:spPr>
          <a:xfrm>
            <a:off x="7248293" y="3835635"/>
            <a:ext cx="4689497" cy="2685122"/>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Neue Haas Grotesk Text Pro"/>
              <a:ea typeface="+mn-ea"/>
              <a:cs typeface="+mn-cs"/>
            </a:endParaRPr>
          </a:p>
        </p:txBody>
      </p:sp>
      <p:sp>
        <p:nvSpPr>
          <p:cNvPr id="12" name="Titolo 11">
            <a:extLst>
              <a:ext uri="{FF2B5EF4-FFF2-40B4-BE49-F238E27FC236}">
                <a16:creationId xmlns:a16="http://schemas.microsoft.com/office/drawing/2014/main" id="{D12C0A0E-DEF1-10B8-A83A-8404EFA71B1E}"/>
              </a:ext>
            </a:extLst>
          </p:cNvPr>
          <p:cNvSpPr>
            <a:spLocks noGrp="1"/>
          </p:cNvSpPr>
          <p:nvPr>
            <p:ph type="title"/>
          </p:nvPr>
        </p:nvSpPr>
        <p:spPr>
          <a:xfrm>
            <a:off x="618541" y="326070"/>
            <a:ext cx="10515600" cy="637202"/>
          </a:xfrm>
        </p:spPr>
        <p:txBody>
          <a:bodyPr>
            <a:normAutofit fontScale="90000"/>
          </a:bodyPr>
          <a:lstStyle/>
          <a:p>
            <a:r>
              <a:rPr lang="it-IT" dirty="0" err="1">
                <a:cs typeface="Arial" panose="020B0604020202020204" pitchFamily="34" charset="0"/>
              </a:rPr>
              <a:t>Readout</a:t>
            </a:r>
            <a:r>
              <a:rPr lang="it-IT" dirty="0">
                <a:cs typeface="Arial" panose="020B0604020202020204" pitchFamily="34" charset="0"/>
              </a:rPr>
              <a:t> system: TERA08</a:t>
            </a:r>
            <a:endParaRPr lang="it-IT" dirty="0"/>
          </a:p>
        </p:txBody>
      </p:sp>
      <p:sp>
        <p:nvSpPr>
          <p:cNvPr id="10" name="Segnaposto numero diapositiva 9">
            <a:extLst>
              <a:ext uri="{FF2B5EF4-FFF2-40B4-BE49-F238E27FC236}">
                <a16:creationId xmlns:a16="http://schemas.microsoft.com/office/drawing/2014/main" id="{5F816254-5084-7436-45CF-5E99E7E7ED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0" lang="en-US" sz="1200" b="0" i="0" u="none" strike="noStrike" kern="1200" cap="none" spc="0" normalizeH="0" baseline="0" noProof="0" smtClean="0">
                <a:ln>
                  <a:noFill/>
                </a:ln>
                <a:solidFill>
                  <a:srgbClr val="000000">
                    <a:tint val="75000"/>
                  </a:srgbClr>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tint val="75000"/>
                </a:srgbClr>
              </a:solidFill>
              <a:effectLst/>
              <a:uLnTx/>
              <a:uFillTx/>
              <a:latin typeface="Palatino Linotype" panose="02040502050505030304" pitchFamily="18" charset="0"/>
              <a:ea typeface="+mn-ea"/>
              <a:cs typeface="+mn-cs"/>
            </a:endParaRPr>
          </a:p>
        </p:txBody>
      </p:sp>
      <p:sp>
        <p:nvSpPr>
          <p:cNvPr id="4" name="Segnaposto contenuto 3">
            <a:extLst>
              <a:ext uri="{FF2B5EF4-FFF2-40B4-BE49-F238E27FC236}">
                <a16:creationId xmlns:a16="http://schemas.microsoft.com/office/drawing/2014/main" id="{06E80FE8-A571-AC9F-591A-AC3D3E9F0451}"/>
              </a:ext>
            </a:extLst>
          </p:cNvPr>
          <p:cNvSpPr>
            <a:spLocks noGrp="1"/>
          </p:cNvSpPr>
          <p:nvPr>
            <p:ph sz="half" idx="4294967295"/>
          </p:nvPr>
        </p:nvSpPr>
        <p:spPr>
          <a:xfrm>
            <a:off x="565462" y="1093154"/>
            <a:ext cx="6397625" cy="4351338"/>
          </a:xfrm>
        </p:spPr>
        <p:txBody>
          <a:bodyPr>
            <a:normAutofit/>
          </a:bodyPr>
          <a:lstStyle/>
          <a:p>
            <a:pPr>
              <a:lnSpc>
                <a:spcPct val="90000"/>
              </a:lnSpc>
              <a:buClr>
                <a:schemeClr val="accent6">
                  <a:lumMod val="75000"/>
                </a:schemeClr>
              </a:buClr>
              <a:buFont typeface="Wingdings" pitchFamily="2" charset="2"/>
              <a:buChar char="§"/>
            </a:pPr>
            <a:r>
              <a:rPr lang="it-IT" sz="1800" dirty="0" err="1">
                <a:cs typeface="Arial" panose="020B0604020202020204" pitchFamily="34" charset="0"/>
              </a:rPr>
              <a:t>Readout</a:t>
            </a:r>
            <a:r>
              <a:rPr lang="it-IT" sz="1800" dirty="0">
                <a:cs typeface="Arial" panose="020B0604020202020204" pitchFamily="34" charset="0"/>
              </a:rPr>
              <a:t> with </a:t>
            </a:r>
            <a:r>
              <a:rPr lang="it-IT" sz="1800" b="1" dirty="0">
                <a:cs typeface="Arial" panose="020B0604020202020204" pitchFamily="34" charset="0"/>
              </a:rPr>
              <a:t>TERA08</a:t>
            </a:r>
            <a:r>
              <a:rPr lang="it-IT" sz="1800" dirty="0">
                <a:cs typeface="Arial" panose="020B0604020202020204" pitchFamily="34" charset="0"/>
              </a:rPr>
              <a:t> (64 </a:t>
            </a:r>
            <a:r>
              <a:rPr lang="it-IT" sz="1800" dirty="0" err="1">
                <a:cs typeface="Arial" panose="020B0604020202020204" pitchFamily="34" charset="0"/>
              </a:rPr>
              <a:t>equal</a:t>
            </a:r>
            <a:r>
              <a:rPr lang="it-IT" sz="1800" dirty="0">
                <a:cs typeface="Arial" panose="020B0604020202020204" pitchFamily="34" charset="0"/>
              </a:rPr>
              <a:t> </a:t>
            </a:r>
            <a:r>
              <a:rPr lang="it-IT" sz="1800" dirty="0" err="1">
                <a:cs typeface="Arial" panose="020B0604020202020204" pitchFamily="34" charset="0"/>
              </a:rPr>
              <a:t>CHNs</a:t>
            </a:r>
            <a:r>
              <a:rPr lang="it-IT" sz="1800" dirty="0">
                <a:cs typeface="Arial" panose="020B0604020202020204" pitchFamily="34" charset="0"/>
              </a:rPr>
              <a:t>)</a:t>
            </a:r>
          </a:p>
          <a:p>
            <a:pPr>
              <a:lnSpc>
                <a:spcPct val="90000"/>
              </a:lnSpc>
              <a:buClr>
                <a:schemeClr val="accent6">
                  <a:lumMod val="75000"/>
                </a:schemeClr>
              </a:buClr>
              <a:buFont typeface="Wingdings" pitchFamily="2" charset="2"/>
              <a:buChar char="§"/>
            </a:pPr>
            <a:r>
              <a:rPr lang="it-IT" sz="1800" dirty="0">
                <a:cs typeface="Arial" panose="020B0604020202020204" pitchFamily="34" charset="0"/>
              </a:rPr>
              <a:t>In </a:t>
            </a:r>
            <a:r>
              <a:rPr lang="it-IT" sz="1800" dirty="0" err="1">
                <a:cs typeface="Arial" panose="020B0604020202020204" pitchFamily="34" charset="0"/>
              </a:rPr>
              <a:t>each</a:t>
            </a:r>
            <a:r>
              <a:rPr lang="it-IT" sz="1800" dirty="0">
                <a:cs typeface="Arial" panose="020B0604020202020204" pitchFamily="34" charset="0"/>
              </a:rPr>
              <a:t> CHN </a:t>
            </a:r>
            <a:r>
              <a:rPr lang="it-IT" sz="1800" b="1" dirty="0" err="1">
                <a:cs typeface="Arial" panose="020B0604020202020204" pitchFamily="34" charset="0"/>
              </a:rPr>
              <a:t>current</a:t>
            </a:r>
            <a:r>
              <a:rPr lang="it-IT" sz="1800" b="1" dirty="0">
                <a:cs typeface="Arial" panose="020B0604020202020204" pitchFamily="34" charset="0"/>
              </a:rPr>
              <a:t>-to-frequency </a:t>
            </a:r>
            <a:r>
              <a:rPr lang="it-IT" sz="1800" b="1" dirty="0" err="1">
                <a:cs typeface="Arial" panose="020B0604020202020204" pitchFamily="34" charset="0"/>
              </a:rPr>
              <a:t>converter</a:t>
            </a:r>
            <a:r>
              <a:rPr lang="it-IT" sz="1800" b="1" dirty="0">
                <a:cs typeface="Arial" panose="020B0604020202020204" pitchFamily="34" charset="0"/>
              </a:rPr>
              <a:t> </a:t>
            </a:r>
            <a:r>
              <a:rPr lang="it-IT" sz="1800" dirty="0">
                <a:cs typeface="Arial" panose="020B0604020202020204" pitchFamily="34" charset="0"/>
              </a:rPr>
              <a:t>(</a:t>
            </a:r>
            <a:r>
              <a:rPr lang="it-IT" sz="1800" dirty="0" err="1">
                <a:cs typeface="Arial" panose="020B0604020202020204" pitchFamily="34" charset="0"/>
              </a:rPr>
              <a:t>each</a:t>
            </a:r>
            <a:r>
              <a:rPr lang="it-IT" sz="1800" dirty="0">
                <a:cs typeface="Arial" panose="020B0604020202020204" pitchFamily="34" charset="0"/>
              </a:rPr>
              <a:t> digital </a:t>
            </a:r>
            <a:r>
              <a:rPr lang="it-IT" sz="1800" dirty="0" err="1">
                <a:cs typeface="Arial" panose="020B0604020202020204" pitchFamily="34" charset="0"/>
              </a:rPr>
              <a:t>pulse</a:t>
            </a:r>
            <a:r>
              <a:rPr lang="it-IT" sz="1800" dirty="0">
                <a:cs typeface="Arial" panose="020B0604020202020204" pitchFamily="34" charset="0"/>
              </a:rPr>
              <a:t> = </a:t>
            </a:r>
            <a:r>
              <a:rPr lang="it-IT" sz="1800" dirty="0" err="1">
                <a:cs typeface="Arial" panose="020B0604020202020204" pitchFamily="34" charset="0"/>
              </a:rPr>
              <a:t>fixed</a:t>
            </a:r>
            <a:r>
              <a:rPr lang="it-IT" sz="1800" dirty="0">
                <a:cs typeface="Arial" panose="020B0604020202020204" pitchFamily="34" charset="0"/>
              </a:rPr>
              <a:t> input </a:t>
            </a:r>
            <a:r>
              <a:rPr lang="it-IT" sz="1800" dirty="0" err="1">
                <a:cs typeface="Arial" panose="020B0604020202020204" pitchFamily="34" charset="0"/>
              </a:rPr>
              <a:t>charge</a:t>
            </a:r>
            <a:r>
              <a:rPr lang="it-IT" sz="1800" dirty="0">
                <a:cs typeface="Arial" panose="020B0604020202020204" pitchFamily="34" charset="0"/>
              </a:rPr>
              <a:t> quantum)</a:t>
            </a:r>
          </a:p>
          <a:p>
            <a:pPr>
              <a:lnSpc>
                <a:spcPct val="90000"/>
              </a:lnSpc>
              <a:buClr>
                <a:schemeClr val="accent6">
                  <a:lumMod val="75000"/>
                </a:schemeClr>
              </a:buClr>
              <a:buFont typeface="Wingdings" pitchFamily="2" charset="2"/>
              <a:buChar char="§"/>
            </a:pPr>
            <a:r>
              <a:rPr lang="it-IT" sz="1800" dirty="0">
                <a:cs typeface="Arial" panose="020B0604020202020204" pitchFamily="34" charset="0"/>
              </a:rPr>
              <a:t>Converter </a:t>
            </a:r>
            <a:r>
              <a:rPr lang="it-IT" sz="1800" dirty="0" err="1">
                <a:cs typeface="Arial" panose="020B0604020202020204" pitchFamily="34" charset="0"/>
              </a:rPr>
              <a:t>based</a:t>
            </a:r>
            <a:r>
              <a:rPr lang="it-IT" sz="1800" dirty="0">
                <a:cs typeface="Arial" panose="020B0604020202020204" pitchFamily="34" charset="0"/>
              </a:rPr>
              <a:t> on </a:t>
            </a:r>
            <a:r>
              <a:rPr lang="it-IT" sz="1800" b="1" dirty="0" err="1">
                <a:cs typeface="Arial" panose="020B0604020202020204" pitchFamily="34" charset="0"/>
              </a:rPr>
              <a:t>recycling</a:t>
            </a:r>
            <a:r>
              <a:rPr lang="it-IT" sz="1800" b="1" dirty="0">
                <a:cs typeface="Arial" panose="020B0604020202020204" pitchFamily="34" charset="0"/>
              </a:rPr>
              <a:t> integrator </a:t>
            </a:r>
            <a:r>
              <a:rPr lang="it-IT" sz="1800" b="1" dirty="0" err="1">
                <a:cs typeface="Arial" panose="020B0604020202020204" pitchFamily="34" charset="0"/>
              </a:rPr>
              <a:t>architecture</a:t>
            </a:r>
            <a:endParaRPr lang="it-IT" sz="1800" b="1" dirty="0">
              <a:cs typeface="Arial" panose="020B0604020202020204" pitchFamily="34" charset="0"/>
            </a:endParaRPr>
          </a:p>
        </p:txBody>
      </p:sp>
      <p:pic>
        <p:nvPicPr>
          <p:cNvPr id="6" name="Immagine 5">
            <a:extLst>
              <a:ext uri="{FF2B5EF4-FFF2-40B4-BE49-F238E27FC236}">
                <a16:creationId xmlns:a16="http://schemas.microsoft.com/office/drawing/2014/main" id="{1868A774-9735-300D-80E3-BCF0BFD8B745}"/>
              </a:ext>
            </a:extLst>
          </p:cNvPr>
          <p:cNvPicPr>
            <a:picLocks noChangeAspect="1"/>
          </p:cNvPicPr>
          <p:nvPr/>
        </p:nvPicPr>
        <p:blipFill>
          <a:blip r:embed="rId2"/>
          <a:stretch>
            <a:fillRect/>
          </a:stretch>
        </p:blipFill>
        <p:spPr>
          <a:xfrm>
            <a:off x="7428977" y="4032843"/>
            <a:ext cx="4352145" cy="2260759"/>
          </a:xfrm>
          <a:prstGeom prst="rect">
            <a:avLst/>
          </a:prstGeom>
          <a:ln w="31750">
            <a:noFill/>
          </a:ln>
        </p:spPr>
      </p:pic>
      <p:pic>
        <p:nvPicPr>
          <p:cNvPr id="11" name="Picture 18">
            <a:extLst>
              <a:ext uri="{FF2B5EF4-FFF2-40B4-BE49-F238E27FC236}">
                <a16:creationId xmlns:a16="http://schemas.microsoft.com/office/drawing/2014/main" id="{07C71363-9AAF-4ECE-93E6-F56C0956588F}"/>
              </a:ext>
            </a:extLst>
          </p:cNvPr>
          <p:cNvPicPr>
            <a:picLocks noChangeAspect="1"/>
          </p:cNvPicPr>
          <p:nvPr/>
        </p:nvPicPr>
        <p:blipFill rotWithShape="1">
          <a:blip r:embed="rId3"/>
          <a:srcRect t="10399" b="10869"/>
          <a:stretch/>
        </p:blipFill>
        <p:spPr>
          <a:xfrm>
            <a:off x="7428977" y="1373245"/>
            <a:ext cx="4352145" cy="2394813"/>
          </a:xfrm>
          <a:prstGeom prst="rect">
            <a:avLst/>
          </a:prstGeom>
        </p:spPr>
      </p:pic>
      <p:sp>
        <p:nvSpPr>
          <p:cNvPr id="14" name="CasellaDiTesto 13">
            <a:extLst>
              <a:ext uri="{FF2B5EF4-FFF2-40B4-BE49-F238E27FC236}">
                <a16:creationId xmlns:a16="http://schemas.microsoft.com/office/drawing/2014/main" id="{D2D0B51E-40E0-FEBE-15C8-A1457725338C}"/>
              </a:ext>
            </a:extLst>
          </p:cNvPr>
          <p:cNvSpPr txBox="1"/>
          <p:nvPr/>
        </p:nvSpPr>
        <p:spPr>
          <a:xfrm>
            <a:off x="7471848" y="1032065"/>
            <a:ext cx="4465942"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Arial" panose="020B0604020202020204" pitchFamily="34" charset="0"/>
              </a:rPr>
              <a:t>Chip </a:t>
            </a:r>
            <a:r>
              <a:rPr kumimoji="0" lang="it-IT" sz="1400" b="1" i="0" u="none" strike="noStrike" kern="1200" cap="none" spc="0" normalizeH="0" baseline="0" noProof="0" dirty="0" err="1">
                <a:ln>
                  <a:noFill/>
                </a:ln>
                <a:solidFill>
                  <a:srgbClr val="000000"/>
                </a:solidFill>
                <a:effectLst/>
                <a:uLnTx/>
                <a:uFillTx/>
                <a:latin typeface="Franklin Gothic Book" panose="020B0503020102020204" pitchFamily="34" charset="0"/>
                <a:ea typeface="+mn-ea"/>
                <a:cs typeface="Arial" panose="020B0604020202020204" pitchFamily="34" charset="0"/>
              </a:rPr>
              <a:t>structure</a:t>
            </a:r>
            <a:endParaRPr kumimoji="0" lang="it-IT" sz="14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cxnSp>
        <p:nvCxnSpPr>
          <p:cNvPr id="17" name="Connettore 2 16">
            <a:extLst>
              <a:ext uri="{FF2B5EF4-FFF2-40B4-BE49-F238E27FC236}">
                <a16:creationId xmlns:a16="http://schemas.microsoft.com/office/drawing/2014/main" id="{444B022B-2EAE-AE94-BB3D-1DFE330E40E9}"/>
              </a:ext>
            </a:extLst>
          </p:cNvPr>
          <p:cNvCxnSpPr>
            <a:cxnSpLocks/>
          </p:cNvCxnSpPr>
          <p:nvPr/>
        </p:nvCxnSpPr>
        <p:spPr>
          <a:xfrm>
            <a:off x="9750569" y="2287894"/>
            <a:ext cx="0" cy="144217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5" name="Table 1">
                <a:extLst>
                  <a:ext uri="{FF2B5EF4-FFF2-40B4-BE49-F238E27FC236}">
                    <a16:creationId xmlns:a16="http://schemas.microsoft.com/office/drawing/2014/main" id="{531DBB2E-AB99-B191-5C61-AAD9A69386BE}"/>
                  </a:ext>
                </a:extLst>
              </p:cNvPr>
              <p:cNvGraphicFramePr/>
              <p:nvPr/>
            </p:nvGraphicFramePr>
            <p:xfrm>
              <a:off x="689004" y="5610566"/>
              <a:ext cx="6282813" cy="731520"/>
            </p:xfrm>
            <a:graphic>
              <a:graphicData uri="http://schemas.openxmlformats.org/drawingml/2006/table">
                <a:tbl>
                  <a:tblPr firstRow="1" bandRow="1">
                    <a:tableStyleId>{5940675A-B579-460E-94D1-54222C63F5DA}</a:tableStyleId>
                  </a:tblPr>
                  <a:tblGrid>
                    <a:gridCol w="1430593">
                      <a:extLst>
                        <a:ext uri="{9D8B030D-6E8A-4147-A177-3AD203B41FA5}">
                          <a16:colId xmlns:a16="http://schemas.microsoft.com/office/drawing/2014/main" val="20000"/>
                        </a:ext>
                      </a:extLst>
                    </a:gridCol>
                    <a:gridCol w="663678">
                      <a:extLst>
                        <a:ext uri="{9D8B030D-6E8A-4147-A177-3AD203B41FA5}">
                          <a16:colId xmlns:a16="http://schemas.microsoft.com/office/drawing/2014/main" val="20003"/>
                        </a:ext>
                      </a:extLst>
                    </a:gridCol>
                    <a:gridCol w="1430593">
                      <a:extLst>
                        <a:ext uri="{9D8B030D-6E8A-4147-A177-3AD203B41FA5}">
                          <a16:colId xmlns:a16="http://schemas.microsoft.com/office/drawing/2014/main" val="20004"/>
                        </a:ext>
                      </a:extLst>
                    </a:gridCol>
                    <a:gridCol w="1489588">
                      <a:extLst>
                        <a:ext uri="{9D8B030D-6E8A-4147-A177-3AD203B41FA5}">
                          <a16:colId xmlns:a16="http://schemas.microsoft.com/office/drawing/2014/main" val="20005"/>
                        </a:ext>
                      </a:extLst>
                    </a:gridCol>
                    <a:gridCol w="1268361">
                      <a:extLst>
                        <a:ext uri="{9D8B030D-6E8A-4147-A177-3AD203B41FA5}">
                          <a16:colId xmlns:a16="http://schemas.microsoft.com/office/drawing/2014/main" val="3757440591"/>
                        </a:ext>
                      </a:extLst>
                    </a:gridCol>
                  </a:tblGrid>
                  <a:tr h="354965">
                    <a:tc>
                      <a:txBody>
                        <a:bodyPr/>
                        <a:lstStyle/>
                        <a:p>
                          <a:pPr algn="ctr">
                            <a:buNone/>
                          </a:pPr>
                          <a:r>
                            <a:rPr lang="en-US" altLang="en-US" sz="1200" b="1" dirty="0">
                              <a:latin typeface="Palatino Linotype" panose="02040502050505030304" pitchFamily="18" charset="0"/>
                              <a:cs typeface="Arial" panose="020B0604020202020204" pitchFamily="34" charset="0"/>
                            </a:rPr>
                            <a:t>DAQ Period (</a:t>
                          </a:r>
                          <a14:m>
                            <m:oMath xmlns:m="http://schemas.openxmlformats.org/officeDocument/2006/math">
                              <m:r>
                                <a:rPr lang="en-US" altLang="en-US" sz="1200" b="1" i="1" smtClean="0">
                                  <a:latin typeface="Cambria Math" panose="02040503050406030204" pitchFamily="18" charset="0"/>
                                </a:rPr>
                                <m:t>𝛍</m:t>
                              </m:r>
                              <m:r>
                                <a:rPr lang="en-US" altLang="en-US" sz="1200" b="1" i="1" smtClean="0">
                                  <a:latin typeface="Cambria Math" panose="02040503050406030204" pitchFamily="18" charset="0"/>
                                </a:rPr>
                                <m:t>𝐬</m:t>
                              </m:r>
                            </m:oMath>
                          </a14:m>
                          <a:r>
                            <a:rPr lang="en-US" altLang="en-US" sz="1200" b="1" dirty="0">
                              <a:latin typeface="Palatino Linotype" panose="02040502050505030304" pitchFamily="18" charset="0"/>
                              <a:cs typeface="Arial" panose="020B0604020202020204" pitchFamily="34" charset="0"/>
                            </a:rPr>
                            <a:t>)</a:t>
                          </a:r>
                        </a:p>
                      </a:txBody>
                      <a:tcPr/>
                    </a:tc>
                    <a:tc>
                      <a:txBody>
                        <a:bodyPr/>
                        <a:lstStyle/>
                        <a:p>
                          <a:pPr algn="ctr">
                            <a:buNone/>
                          </a:pPr>
                          <a14:m>
                            <m:oMath xmlns:m="http://schemas.openxmlformats.org/officeDocument/2006/math">
                              <m:sSub>
                                <m:sSubPr>
                                  <m:ctrlPr>
                                    <a:rPr lang="en-US" altLang="en-US" sz="1200" b="1" i="1">
                                      <a:latin typeface="Cambria Math" panose="02040503050406030204" pitchFamily="18" charset="0"/>
                                    </a:rPr>
                                  </m:ctrlPr>
                                </m:sSubPr>
                                <m:e>
                                  <m:r>
                                    <a:rPr lang="en-US" altLang="en-US" sz="1200" b="1" i="1" smtClean="0">
                                      <a:latin typeface="Cambria Math" panose="02040503050406030204" pitchFamily="18" charset="0"/>
                                    </a:rPr>
                                    <m:t>𝐐</m:t>
                                  </m:r>
                                </m:e>
                                <m:sub>
                                  <m:r>
                                    <a:rPr lang="en-US" altLang="en-US" sz="1200" b="1" i="1" smtClean="0">
                                      <a:latin typeface="Cambria Math" panose="02040503050406030204" pitchFamily="18" charset="0"/>
                                    </a:rPr>
                                    <m:t>𝐜</m:t>
                                  </m:r>
                                </m:sub>
                              </m:sSub>
                            </m:oMath>
                          </a14:m>
                          <a:r>
                            <a:rPr lang="en-US" altLang="en-US" sz="1200" b="1" dirty="0">
                              <a:latin typeface="Palatino Linotype" panose="02040502050505030304" pitchFamily="18" charset="0"/>
                              <a:cs typeface="Arial" panose="020B0604020202020204" pitchFamily="34" charset="0"/>
                            </a:rPr>
                            <a:t>(</a:t>
                          </a:r>
                          <a:r>
                            <a:rPr lang="en-US" altLang="en-US" sz="1200" b="1" dirty="0" err="1">
                              <a:latin typeface="Palatino Linotype" panose="02040502050505030304" pitchFamily="18" charset="0"/>
                              <a:cs typeface="Arial" panose="020B0604020202020204" pitchFamily="34" charset="0"/>
                            </a:rPr>
                            <a:t>fC</a:t>
                          </a:r>
                          <a:r>
                            <a:rPr lang="en-US" altLang="en-US" sz="1200" b="1" dirty="0">
                              <a:latin typeface="Palatino Linotype" panose="02040502050505030304" pitchFamily="18" charset="0"/>
                              <a:cs typeface="Arial" panose="020B0604020202020204" pitchFamily="34" charset="0"/>
                            </a:rPr>
                            <a:t>)</a:t>
                          </a:r>
                        </a:p>
                      </a:txBody>
                      <a:tcPr/>
                    </a:tc>
                    <a:tc>
                      <a:txBody>
                        <a:bodyPr/>
                        <a:lstStyle/>
                        <a:p>
                          <a:pPr algn="ctr">
                            <a:buNone/>
                          </a:pPr>
                          <a:r>
                            <a:rPr lang="en-US" altLang="en-US" sz="1200" b="1" dirty="0">
                              <a:latin typeface="Palatino Linotype" panose="02040502050505030304" pitchFamily="18" charset="0"/>
                              <a:cs typeface="Arial" panose="020B0604020202020204" pitchFamily="34" charset="0"/>
                            </a:rPr>
                            <a:t>Max conversion </a:t>
                          </a:r>
                          <a:r>
                            <a:rPr lang="en-US" altLang="en-US" sz="1200" b="1" dirty="0" err="1">
                              <a:latin typeface="Palatino Linotype" panose="02040502050505030304" pitchFamily="18" charset="0"/>
                              <a:cs typeface="Arial" panose="020B0604020202020204" pitchFamily="34" charset="0"/>
                            </a:rPr>
                            <a:t>freq</a:t>
                          </a:r>
                          <a:r>
                            <a:rPr lang="en-US" altLang="en-US" sz="1200" b="1" dirty="0">
                              <a:latin typeface="Palatino Linotype" panose="02040502050505030304" pitchFamily="18" charset="0"/>
                              <a:cs typeface="Arial" panose="020B0604020202020204" pitchFamily="34" charset="0"/>
                            </a:rPr>
                            <a:t> per </a:t>
                          </a:r>
                          <a:r>
                            <a:rPr lang="en-US" altLang="en-US" sz="1200" b="1" dirty="0" err="1">
                              <a:latin typeface="Palatino Linotype" panose="02040502050505030304" pitchFamily="18" charset="0"/>
                              <a:cs typeface="Arial" panose="020B0604020202020204" pitchFamily="34" charset="0"/>
                            </a:rPr>
                            <a:t>chn</a:t>
                          </a:r>
                          <a:endParaRPr lang="en-US" altLang="en-US" sz="1200" b="1" dirty="0">
                            <a:latin typeface="Palatino Linotype" panose="02040502050505030304" pitchFamily="18" charset="0"/>
                            <a:cs typeface="Arial" panose="020B0604020202020204" pitchFamily="34" charset="0"/>
                          </a:endParaRPr>
                        </a:p>
                      </a:txBody>
                      <a:tcPr/>
                    </a:tc>
                    <a:tc>
                      <a:txBody>
                        <a:bodyPr/>
                        <a:lstStyle/>
                        <a:p>
                          <a:pPr algn="ctr">
                            <a:buNone/>
                          </a:pPr>
                          <a:r>
                            <a:rPr lang="en-US" altLang="en-US" sz="1200" b="1" dirty="0">
                              <a:latin typeface="Palatino Linotype" panose="02040502050505030304" pitchFamily="18" charset="0"/>
                              <a:cs typeface="Arial" panose="020B0604020202020204" pitchFamily="34" charset="0"/>
                            </a:rPr>
                            <a:t>Max conversion (total)</a:t>
                          </a:r>
                        </a:p>
                      </a:txBody>
                      <a:tcPr/>
                    </a:tc>
                    <a:tc>
                      <a:txBody>
                        <a:bodyPr/>
                        <a:lstStyle/>
                        <a:p>
                          <a:pPr algn="ctr">
                            <a:buNone/>
                          </a:pPr>
                          <a:r>
                            <a:rPr lang="en-US" altLang="en-US" sz="1200" b="1" dirty="0">
                              <a:latin typeface="Palatino Linotype" panose="02040502050505030304" pitchFamily="18" charset="0"/>
                              <a:cs typeface="Arial" panose="020B0604020202020204" pitchFamily="34" charset="0"/>
                            </a:rPr>
                            <a:t>Max current (for 64 CHNs)</a:t>
                          </a:r>
                        </a:p>
                      </a:txBody>
                      <a:tcPr/>
                    </a:tc>
                    <a:extLst>
                      <a:ext uri="{0D108BD9-81ED-4DB2-BD59-A6C34878D82A}">
                        <a16:rowId xmlns:a16="http://schemas.microsoft.com/office/drawing/2014/main" val="10000"/>
                      </a:ext>
                    </a:extLst>
                  </a:tr>
                  <a:tr h="243824">
                    <a:tc>
                      <a:txBody>
                        <a:bodyPr/>
                        <a:lstStyle/>
                        <a:p>
                          <a:pPr algn="ctr">
                            <a:buNone/>
                          </a:pPr>
                          <a:r>
                            <a:rPr lang="en-US" altLang="en-US" sz="1200" dirty="0">
                              <a:latin typeface="Palatino Linotype" panose="02040502050505030304" pitchFamily="18" charset="0"/>
                              <a:cs typeface="Arial" panose="020B0604020202020204" pitchFamily="34" charset="0"/>
                            </a:rPr>
                            <a:t>1e4 (0.01 s)</a:t>
                          </a: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200 </a:t>
                          </a:r>
                          <a:r>
                            <a:rPr lang="en-US" altLang="en-US" sz="1200" dirty="0" err="1">
                              <a:latin typeface="Palatino Linotype" panose="02040502050505030304" pitchFamily="18" charset="0"/>
                              <a:cs typeface="Arial" panose="020B0604020202020204" pitchFamily="34" charset="0"/>
                            </a:rPr>
                            <a:t>fC</a:t>
                          </a:r>
                          <a:endParaRPr lang="en-US" altLang="en-US" sz="1200" dirty="0">
                            <a:latin typeface="Palatino Linotype" panose="02040502050505030304" pitchFamily="18" charset="0"/>
                            <a:cs typeface="Arial" panose="020B0604020202020204" pitchFamily="34" charset="0"/>
                          </a:endParaRP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20 MHz</a:t>
                          </a: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1280 MHz</a:t>
                          </a: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 256 𝜇A</a:t>
                          </a:r>
                        </a:p>
                      </a:txBody>
                      <a:tcPr/>
                    </a:tc>
                    <a:extLst>
                      <a:ext uri="{0D108BD9-81ED-4DB2-BD59-A6C34878D82A}">
                        <a16:rowId xmlns:a16="http://schemas.microsoft.com/office/drawing/2014/main" val="10001"/>
                      </a:ext>
                    </a:extLst>
                  </a:tr>
                </a:tbl>
              </a:graphicData>
            </a:graphic>
          </p:graphicFrame>
        </mc:Choice>
        <mc:Fallback xmlns="">
          <p:graphicFrame>
            <p:nvGraphicFramePr>
              <p:cNvPr id="5" name="Table 1">
                <a:extLst>
                  <a:ext uri="{FF2B5EF4-FFF2-40B4-BE49-F238E27FC236}">
                    <a16:creationId xmlns:a16="http://schemas.microsoft.com/office/drawing/2014/main" id="{531DBB2E-AB99-B191-5C61-AAD9A69386BE}"/>
                  </a:ext>
                </a:extLst>
              </p:cNvPr>
              <p:cNvGraphicFramePr/>
              <p:nvPr>
                <p:extLst>
                  <p:ext uri="{D42A27DB-BD31-4B8C-83A1-F6EECF244321}">
                    <p14:modId xmlns:p14="http://schemas.microsoft.com/office/powerpoint/2010/main" val="270712450"/>
                  </p:ext>
                </p:extLst>
              </p:nvPr>
            </p:nvGraphicFramePr>
            <p:xfrm>
              <a:off x="689004" y="5610566"/>
              <a:ext cx="6282813" cy="731520"/>
            </p:xfrm>
            <a:graphic>
              <a:graphicData uri="http://schemas.openxmlformats.org/drawingml/2006/table">
                <a:tbl>
                  <a:tblPr firstRow="1" bandRow="1">
                    <a:tableStyleId>{5940675A-B579-460E-94D1-54222C63F5DA}</a:tableStyleId>
                  </a:tblPr>
                  <a:tblGrid>
                    <a:gridCol w="1430593">
                      <a:extLst>
                        <a:ext uri="{9D8B030D-6E8A-4147-A177-3AD203B41FA5}">
                          <a16:colId xmlns:a16="http://schemas.microsoft.com/office/drawing/2014/main" val="20000"/>
                        </a:ext>
                      </a:extLst>
                    </a:gridCol>
                    <a:gridCol w="663678">
                      <a:extLst>
                        <a:ext uri="{9D8B030D-6E8A-4147-A177-3AD203B41FA5}">
                          <a16:colId xmlns:a16="http://schemas.microsoft.com/office/drawing/2014/main" val="20003"/>
                        </a:ext>
                      </a:extLst>
                    </a:gridCol>
                    <a:gridCol w="1430593">
                      <a:extLst>
                        <a:ext uri="{9D8B030D-6E8A-4147-A177-3AD203B41FA5}">
                          <a16:colId xmlns:a16="http://schemas.microsoft.com/office/drawing/2014/main" val="20004"/>
                        </a:ext>
                      </a:extLst>
                    </a:gridCol>
                    <a:gridCol w="1489588">
                      <a:extLst>
                        <a:ext uri="{9D8B030D-6E8A-4147-A177-3AD203B41FA5}">
                          <a16:colId xmlns:a16="http://schemas.microsoft.com/office/drawing/2014/main" val="20005"/>
                        </a:ext>
                      </a:extLst>
                    </a:gridCol>
                    <a:gridCol w="1268361">
                      <a:extLst>
                        <a:ext uri="{9D8B030D-6E8A-4147-A177-3AD203B41FA5}">
                          <a16:colId xmlns:a16="http://schemas.microsoft.com/office/drawing/2014/main" val="3757440591"/>
                        </a:ext>
                      </a:extLst>
                    </a:gridCol>
                  </a:tblGrid>
                  <a:tr h="457200">
                    <a:tc>
                      <a:txBody>
                        <a:bodyPr/>
                        <a:lstStyle/>
                        <a:p>
                          <a:endParaRPr lang="it-IT"/>
                        </a:p>
                      </a:txBody>
                      <a:tcPr>
                        <a:blipFill>
                          <a:blip r:embed="rId4"/>
                          <a:stretch>
                            <a:fillRect l="-885" r="-339823" b="-67568"/>
                          </a:stretch>
                        </a:blipFill>
                      </a:tcPr>
                    </a:tc>
                    <a:tc>
                      <a:txBody>
                        <a:bodyPr/>
                        <a:lstStyle/>
                        <a:p>
                          <a:endParaRPr lang="it-IT"/>
                        </a:p>
                      </a:txBody>
                      <a:tcPr>
                        <a:blipFill>
                          <a:blip r:embed="rId4"/>
                          <a:stretch>
                            <a:fillRect l="-219231" r="-638462" b="-67568"/>
                          </a:stretch>
                        </a:blipFill>
                      </a:tcPr>
                    </a:tc>
                    <a:tc>
                      <a:txBody>
                        <a:bodyPr/>
                        <a:lstStyle/>
                        <a:p>
                          <a:pPr algn="ctr">
                            <a:buNone/>
                          </a:pPr>
                          <a:r>
                            <a:rPr lang="en-US" altLang="en-US" sz="1200" b="1" dirty="0">
                              <a:latin typeface="Palatino Linotype" panose="02040502050505030304" pitchFamily="18" charset="0"/>
                              <a:cs typeface="Arial" panose="020B0604020202020204" pitchFamily="34" charset="0"/>
                            </a:rPr>
                            <a:t>Max conversion </a:t>
                          </a:r>
                          <a:r>
                            <a:rPr lang="en-US" altLang="en-US" sz="1200" b="1" dirty="0" err="1">
                              <a:latin typeface="Palatino Linotype" panose="02040502050505030304" pitchFamily="18" charset="0"/>
                              <a:cs typeface="Arial" panose="020B0604020202020204" pitchFamily="34" charset="0"/>
                            </a:rPr>
                            <a:t>freq</a:t>
                          </a:r>
                          <a:r>
                            <a:rPr lang="en-US" altLang="en-US" sz="1200" b="1" dirty="0">
                              <a:latin typeface="Palatino Linotype" panose="02040502050505030304" pitchFamily="18" charset="0"/>
                              <a:cs typeface="Arial" panose="020B0604020202020204" pitchFamily="34" charset="0"/>
                            </a:rPr>
                            <a:t> per </a:t>
                          </a:r>
                          <a:r>
                            <a:rPr lang="en-US" altLang="en-US" sz="1200" b="1" dirty="0" err="1">
                              <a:latin typeface="Palatino Linotype" panose="02040502050505030304" pitchFamily="18" charset="0"/>
                              <a:cs typeface="Arial" panose="020B0604020202020204" pitchFamily="34" charset="0"/>
                            </a:rPr>
                            <a:t>chn</a:t>
                          </a:r>
                          <a:endParaRPr lang="en-US" altLang="en-US" sz="1200" b="1" dirty="0">
                            <a:latin typeface="Palatino Linotype" panose="02040502050505030304" pitchFamily="18" charset="0"/>
                            <a:cs typeface="Arial" panose="020B0604020202020204" pitchFamily="34" charset="0"/>
                          </a:endParaRPr>
                        </a:p>
                      </a:txBody>
                      <a:tcPr/>
                    </a:tc>
                    <a:tc>
                      <a:txBody>
                        <a:bodyPr/>
                        <a:lstStyle/>
                        <a:p>
                          <a:pPr algn="ctr">
                            <a:buNone/>
                          </a:pPr>
                          <a:r>
                            <a:rPr lang="en-US" altLang="en-US" sz="1200" b="1" dirty="0">
                              <a:latin typeface="Palatino Linotype" panose="02040502050505030304" pitchFamily="18" charset="0"/>
                              <a:cs typeface="Arial" panose="020B0604020202020204" pitchFamily="34" charset="0"/>
                            </a:rPr>
                            <a:t>Max conversion (total)</a:t>
                          </a:r>
                        </a:p>
                      </a:txBody>
                      <a:tcPr/>
                    </a:tc>
                    <a:tc>
                      <a:txBody>
                        <a:bodyPr/>
                        <a:lstStyle/>
                        <a:p>
                          <a:pPr algn="ctr">
                            <a:buNone/>
                          </a:pPr>
                          <a:r>
                            <a:rPr lang="en-US" altLang="en-US" sz="1200" b="1" dirty="0">
                              <a:latin typeface="Palatino Linotype" panose="02040502050505030304" pitchFamily="18" charset="0"/>
                              <a:cs typeface="Arial" panose="020B0604020202020204" pitchFamily="34" charset="0"/>
                            </a:rPr>
                            <a:t>Max current (for 64 CHNs)</a:t>
                          </a:r>
                        </a:p>
                      </a:txBody>
                      <a:tcPr/>
                    </a:tc>
                    <a:extLst>
                      <a:ext uri="{0D108BD9-81ED-4DB2-BD59-A6C34878D82A}">
                        <a16:rowId xmlns:a16="http://schemas.microsoft.com/office/drawing/2014/main" val="10000"/>
                      </a:ext>
                    </a:extLst>
                  </a:tr>
                  <a:tr h="274320">
                    <a:tc>
                      <a:txBody>
                        <a:bodyPr/>
                        <a:lstStyle/>
                        <a:p>
                          <a:pPr algn="ctr">
                            <a:buNone/>
                          </a:pPr>
                          <a:r>
                            <a:rPr lang="en-US" altLang="en-US" sz="1200" dirty="0">
                              <a:latin typeface="Palatino Linotype" panose="02040502050505030304" pitchFamily="18" charset="0"/>
                              <a:cs typeface="Arial" panose="020B0604020202020204" pitchFamily="34" charset="0"/>
                            </a:rPr>
                            <a:t>1e4 (0.01 s)</a:t>
                          </a: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200 </a:t>
                          </a:r>
                          <a:r>
                            <a:rPr lang="en-US" altLang="en-US" sz="1200" dirty="0" err="1">
                              <a:latin typeface="Palatino Linotype" panose="02040502050505030304" pitchFamily="18" charset="0"/>
                              <a:cs typeface="Arial" panose="020B0604020202020204" pitchFamily="34" charset="0"/>
                            </a:rPr>
                            <a:t>fC</a:t>
                          </a:r>
                          <a:endParaRPr lang="en-US" altLang="en-US" sz="1200" dirty="0">
                            <a:latin typeface="Palatino Linotype" panose="02040502050505030304" pitchFamily="18" charset="0"/>
                            <a:cs typeface="Arial" panose="020B0604020202020204" pitchFamily="34" charset="0"/>
                          </a:endParaRP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20 MHz</a:t>
                          </a: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1280 MHz</a:t>
                          </a:r>
                        </a:p>
                      </a:txBody>
                      <a:tcPr/>
                    </a:tc>
                    <a:tc>
                      <a:txBody>
                        <a:bodyPr/>
                        <a:lstStyle/>
                        <a:p>
                          <a:pPr algn="ctr">
                            <a:buNone/>
                          </a:pPr>
                          <a:r>
                            <a:rPr lang="en-US" altLang="en-US" sz="1200" dirty="0">
                              <a:latin typeface="Palatino Linotype" panose="02040502050505030304" pitchFamily="18" charset="0"/>
                              <a:cs typeface="Arial" panose="020B0604020202020204" pitchFamily="34" charset="0"/>
                            </a:rPr>
                            <a:t>± 256 𝜇A</a:t>
                          </a:r>
                        </a:p>
                      </a:txBody>
                      <a:tcPr/>
                    </a:tc>
                    <a:extLst>
                      <a:ext uri="{0D108BD9-81ED-4DB2-BD59-A6C34878D82A}">
                        <a16:rowId xmlns:a16="http://schemas.microsoft.com/office/drawing/2014/main" val="10001"/>
                      </a:ext>
                    </a:extLst>
                  </a:tr>
                </a:tbl>
              </a:graphicData>
            </a:graphic>
          </p:graphicFrame>
        </mc:Fallback>
      </mc:AlternateContent>
      <p:pic>
        <p:nvPicPr>
          <p:cNvPr id="3" name="Picture 1" descr="page78image49638160">
            <a:extLst>
              <a:ext uri="{FF2B5EF4-FFF2-40B4-BE49-F238E27FC236}">
                <a16:creationId xmlns:a16="http://schemas.microsoft.com/office/drawing/2014/main" id="{A47BADE5-FCC9-6F59-646C-D225852A5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971" y="2693313"/>
            <a:ext cx="3547134" cy="2660352"/>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con angoli arrotondati 8">
            <a:extLst>
              <a:ext uri="{FF2B5EF4-FFF2-40B4-BE49-F238E27FC236}">
                <a16:creationId xmlns:a16="http://schemas.microsoft.com/office/drawing/2014/main" id="{91CFC875-04C9-CF5C-567C-C587D9557B84}"/>
              </a:ext>
            </a:extLst>
          </p:cNvPr>
          <p:cNvSpPr/>
          <p:nvPr/>
        </p:nvSpPr>
        <p:spPr>
          <a:xfrm>
            <a:off x="8898673" y="1980906"/>
            <a:ext cx="1728440" cy="307777"/>
          </a:xfrm>
          <a:prstGeom prst="roundRect">
            <a:avLst>
              <a:gd name="adj" fmla="val 20290"/>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spTree>
    <p:extLst>
      <p:ext uri="{BB962C8B-B14F-4D97-AF65-F5344CB8AC3E}">
        <p14:creationId xmlns:p14="http://schemas.microsoft.com/office/powerpoint/2010/main" val="2814764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FD83CCE-BBFF-D563-91B9-6CCFFF66AF17}"/>
              </a:ext>
            </a:extLst>
          </p:cNvPr>
          <p:cNvSpPr>
            <a:spLocks noGrp="1"/>
          </p:cNvSpPr>
          <p:nvPr>
            <p:ph type="title"/>
          </p:nvPr>
        </p:nvSpPr>
        <p:spPr>
          <a:xfrm>
            <a:off x="838200" y="365125"/>
            <a:ext cx="10515600" cy="1043979"/>
          </a:xfrm>
        </p:spPr>
        <p:txBody>
          <a:bodyPr>
            <a:normAutofit/>
          </a:bodyPr>
          <a:lstStyle/>
          <a:p>
            <a:r>
              <a:rPr lang="it-IT" dirty="0">
                <a:cs typeface="Arial" panose="020B0604020202020204" pitchFamily="34" charset="0"/>
              </a:rPr>
              <a:t>TERA08 and </a:t>
            </a:r>
            <a:r>
              <a:rPr lang="it-IT" dirty="0" err="1">
                <a:cs typeface="Arial" panose="020B0604020202020204" pitchFamily="34" charset="0"/>
              </a:rPr>
              <a:t>oscilloscope</a:t>
            </a:r>
            <a:r>
              <a:rPr lang="it-IT" dirty="0">
                <a:cs typeface="Arial" panose="020B0604020202020204" pitchFamily="34" charset="0"/>
              </a:rPr>
              <a:t> </a:t>
            </a:r>
            <a:r>
              <a:rPr lang="it-IT" dirty="0" err="1">
                <a:cs typeface="Arial" panose="020B0604020202020204" pitchFamily="34" charset="0"/>
              </a:rPr>
              <a:t>comparison</a:t>
            </a:r>
            <a:endParaRPr lang="it-IT" dirty="0"/>
          </a:p>
        </p:txBody>
      </p:sp>
      <p:sp>
        <p:nvSpPr>
          <p:cNvPr id="5" name="Segnaposto numero diapositiva 4">
            <a:extLst>
              <a:ext uri="{FF2B5EF4-FFF2-40B4-BE49-F238E27FC236}">
                <a16:creationId xmlns:a16="http://schemas.microsoft.com/office/drawing/2014/main" id="{71BF4A66-69E7-2B0D-BE20-7F26F8C6E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pitchFamily="34" charset="0"/>
              <a:ea typeface="+mn-ea"/>
              <a:cs typeface="+mn-cs"/>
            </a:endParaRPr>
          </a:p>
        </p:txBody>
      </p:sp>
      <p:pic>
        <p:nvPicPr>
          <p:cNvPr id="16" name="Segnaposto contenuto 15" descr="Immagine che contiene testo, linea, Diagramma, diagramma&#10;&#10;Descrizione generata automaticamente">
            <a:extLst>
              <a:ext uri="{FF2B5EF4-FFF2-40B4-BE49-F238E27FC236}">
                <a16:creationId xmlns:a16="http://schemas.microsoft.com/office/drawing/2014/main" id="{52112213-6AA3-0063-5F37-EFF700E65E88}"/>
              </a:ext>
            </a:extLst>
          </p:cNvPr>
          <p:cNvPicPr>
            <a:picLocks noGrp="1" noChangeAspect="1"/>
          </p:cNvPicPr>
          <p:nvPr>
            <p:ph sz="half" idx="4294967295"/>
          </p:nvPr>
        </p:nvPicPr>
        <p:blipFill rotWithShape="1">
          <a:blip r:embed="rId2"/>
          <a:srcRect r="8482"/>
          <a:stretch/>
        </p:blipFill>
        <p:spPr>
          <a:xfrm>
            <a:off x="6069013" y="1166813"/>
            <a:ext cx="6122987" cy="5018087"/>
          </a:xfrm>
        </p:spPr>
      </p:pic>
      <p:sp>
        <p:nvSpPr>
          <p:cNvPr id="3" name="CasellaDiTesto 2">
            <a:extLst>
              <a:ext uri="{FF2B5EF4-FFF2-40B4-BE49-F238E27FC236}">
                <a16:creationId xmlns:a16="http://schemas.microsoft.com/office/drawing/2014/main" id="{6B58053D-C560-97B4-10D1-938142B07D13}"/>
              </a:ext>
            </a:extLst>
          </p:cNvPr>
          <p:cNvSpPr txBox="1"/>
          <p:nvPr/>
        </p:nvSpPr>
        <p:spPr>
          <a:xfrm>
            <a:off x="441643" y="2401517"/>
            <a:ext cx="5042006" cy="2790970"/>
          </a:xfrm>
          <a:prstGeom prst="rect">
            <a:avLst/>
          </a:prstGeom>
        </p:spPr>
        <p:txBody>
          <a:bodyPr vert="horz" lIns="91440" tIns="45720" rIns="91440" bIns="45720" rtlCol="0">
            <a:normAutofit/>
          </a:bodyPr>
          <a:lstStyle>
            <a:lvl1pPr indent="0" algn="ctr">
              <a:lnSpc>
                <a:spcPct val="90000"/>
              </a:lnSpc>
              <a:spcBef>
                <a:spcPts val="1000"/>
              </a:spcBef>
              <a:buClr>
                <a:schemeClr val="accent6">
                  <a:lumMod val="75000"/>
                </a:schemeClr>
              </a:buClr>
              <a:buFont typeface="Arial" panose="020B0604020202020204" pitchFamily="34" charset="0"/>
              <a:buNone/>
              <a:defRPr sz="2200" b="1">
                <a:solidFill>
                  <a:schemeClr val="accent6">
                    <a:lumMod val="75000"/>
                  </a:schemeClr>
                </a:solidFill>
                <a:latin typeface="Arial" panose="020B0604020202020204" pitchFamily="34" charset="0"/>
                <a:cs typeface="Arial" panose="020B0604020202020204" pitchFamily="34" charset="0"/>
              </a:defRPr>
            </a:lvl1pPr>
            <a:lvl2pPr marL="685800" indent="-228600">
              <a:lnSpc>
                <a:spcPct val="110000"/>
              </a:lnSpc>
              <a:spcBef>
                <a:spcPts val="500"/>
              </a:spcBef>
              <a:buFont typeface="Arial" panose="020B0604020202020204" pitchFamily="34" charset="0"/>
              <a:buChar char="•"/>
              <a:defRPr sz="2000">
                <a:latin typeface="Franklin Gothic Book" panose="020B0503020102020204" pitchFamily="34" charset="0"/>
              </a:defRPr>
            </a:lvl2pPr>
            <a:lvl3pPr marL="1143000" indent="-228600">
              <a:lnSpc>
                <a:spcPct val="110000"/>
              </a:lnSpc>
              <a:spcBef>
                <a:spcPts val="500"/>
              </a:spcBef>
              <a:buFont typeface="Arial" panose="020B0604020202020204" pitchFamily="34" charset="0"/>
              <a:buChar char="•"/>
              <a:defRPr>
                <a:latin typeface="Franklin Gothic Book" panose="020B0503020102020204" pitchFamily="34" charset="0"/>
              </a:defRPr>
            </a:lvl3pPr>
            <a:lvl4pPr marL="1600200" indent="-228600">
              <a:lnSpc>
                <a:spcPct val="110000"/>
              </a:lnSpc>
              <a:spcBef>
                <a:spcPts val="500"/>
              </a:spcBef>
              <a:buFont typeface="Arial" panose="020B0604020202020204" pitchFamily="34" charset="0"/>
              <a:buChar char="•"/>
              <a:defRPr sz="1600">
                <a:latin typeface="Franklin Gothic Book" panose="020B0503020102020204" pitchFamily="34" charset="0"/>
              </a:defRPr>
            </a:lvl4pPr>
            <a:lvl5pPr marL="2057400" indent="-228600">
              <a:lnSpc>
                <a:spcPct val="110000"/>
              </a:lnSpc>
              <a:spcBef>
                <a:spcPts val="500"/>
              </a:spcBef>
              <a:buFont typeface="Arial" panose="020B0604020202020204" pitchFamily="34" charset="0"/>
              <a:buChar char="•"/>
              <a:defRPr sz="1600">
                <a:latin typeface="Franklin Gothic Book" panose="020B05030201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45 𝜇m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thickness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2mm</a:t>
            </a:r>
            <a:r>
              <a:rPr kumimoji="0" lang="it-IT" sz="1900" b="0"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Arial" panose="020B0604020202020204" pitchFamily="34" charset="0"/>
              </a:rPr>
              <a:t>2 </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area</a:t>
            </a:r>
          </a:p>
          <a:p>
            <a:pPr marL="342900" marR="0" lvl="0" indent="-3429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200V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bias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voltage</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p>
          <a:p>
            <a:pPr marL="342900" marR="0" lvl="0" indent="-3429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Good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linearity</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(R</a:t>
            </a:r>
            <a:r>
              <a:rPr kumimoji="0" lang="it-IT" sz="1900" b="0"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Arial" panose="020B0604020202020204" pitchFamily="34" charset="0"/>
              </a:rPr>
              <a:t>2 </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&gt; 99%) up to dose-rates &gt;10Gy/</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pulse</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(1Gy/</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pulse</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is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already</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FLASH regime)</a:t>
            </a:r>
          </a:p>
          <a:p>
            <a:pPr marL="342900" marR="0" lvl="0" indent="-342900" algn="l" defTabSz="914400" rtl="0" eaLnBrk="1" fontAlgn="auto" latinLnBrk="0" hangingPunct="1">
              <a:lnSpc>
                <a:spcPct val="90000"/>
              </a:lnSpc>
              <a:spcBef>
                <a:spcPts val="1000"/>
              </a:spcBef>
              <a:spcAft>
                <a:spcPts val="0"/>
              </a:spcAft>
              <a:buClr>
                <a:srgbClr val="39B368">
                  <a:lumMod val="75000"/>
                </a:srgbClr>
              </a:buClr>
              <a:buSzTx/>
              <a:buFont typeface="Wingdings" pitchFamily="2" charset="2"/>
              <a:buChar char="§"/>
              <a:tabLst/>
              <a:defRPr/>
            </a:pP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Good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correlation</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of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charge</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measured</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with TERA08 and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oscilloscope</a:t>
            </a:r>
            <a:endPar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9B368">
                  <a:lumMod val="75000"/>
                </a:srgbClr>
              </a:buClr>
              <a:buSzTx/>
              <a:buFont typeface="Arial" panose="020B0604020202020204" pitchFamily="34" charset="0"/>
              <a:buNone/>
              <a:tabLst/>
              <a:defRPr/>
            </a:pP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p>
        </p:txBody>
      </p:sp>
      <p:cxnSp>
        <p:nvCxnSpPr>
          <p:cNvPr id="9" name="Connettore 2 8">
            <a:extLst>
              <a:ext uri="{FF2B5EF4-FFF2-40B4-BE49-F238E27FC236}">
                <a16:creationId xmlns:a16="http://schemas.microsoft.com/office/drawing/2014/main" id="{9DD5E08A-F175-1304-E53C-DC6B6797E55B}"/>
              </a:ext>
            </a:extLst>
          </p:cNvPr>
          <p:cNvCxnSpPr>
            <a:cxnSpLocks/>
          </p:cNvCxnSpPr>
          <p:nvPr/>
        </p:nvCxnSpPr>
        <p:spPr>
          <a:xfrm flipV="1">
            <a:off x="7226630" y="5635563"/>
            <a:ext cx="0" cy="44085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E2397653-060D-D895-A9B2-35C82243720D}"/>
              </a:ext>
            </a:extLst>
          </p:cNvPr>
          <p:cNvSpPr txBox="1"/>
          <p:nvPr/>
        </p:nvSpPr>
        <p:spPr>
          <a:xfrm>
            <a:off x="6367543" y="6184900"/>
            <a:ext cx="19608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FLASH regime</a:t>
            </a:r>
          </a:p>
        </p:txBody>
      </p:sp>
      <p:grpSp>
        <p:nvGrpSpPr>
          <p:cNvPr id="18" name="Gruppo 17">
            <a:extLst>
              <a:ext uri="{FF2B5EF4-FFF2-40B4-BE49-F238E27FC236}">
                <a16:creationId xmlns:a16="http://schemas.microsoft.com/office/drawing/2014/main" id="{6A57EA92-5766-D3B9-3F43-272C5B5903E8}"/>
              </a:ext>
            </a:extLst>
          </p:cNvPr>
          <p:cNvGrpSpPr/>
          <p:nvPr/>
        </p:nvGrpSpPr>
        <p:grpSpPr>
          <a:xfrm flipH="1">
            <a:off x="7106036" y="5002759"/>
            <a:ext cx="241933" cy="189728"/>
            <a:chOff x="7730360" y="5364218"/>
            <a:chExt cx="583920" cy="457920"/>
          </a:xfrm>
        </p:grpSpPr>
        <mc:AlternateContent xmlns:mc="http://schemas.openxmlformats.org/markup-compatibility/2006" xmlns:p14="http://schemas.microsoft.com/office/powerpoint/2010/main">
          <mc:Choice Requires="p14">
            <p:contentPart p14:bwMode="auto" r:id="rId3">
              <p14:nvContentPartPr>
                <p14:cNvPr id="19" name="Input penna 18">
                  <a:extLst>
                    <a:ext uri="{FF2B5EF4-FFF2-40B4-BE49-F238E27FC236}">
                      <a16:creationId xmlns:a16="http://schemas.microsoft.com/office/drawing/2014/main" id="{9E5BE0F2-9508-3E25-32C7-B37862162E27}"/>
                    </a:ext>
                  </a:extLst>
                </p14:cNvPr>
                <p14:cNvContentPartPr/>
                <p14:nvPr/>
              </p14:nvContentPartPr>
              <p14:xfrm>
                <a:off x="7730360" y="5373218"/>
                <a:ext cx="583920" cy="448920"/>
              </p14:xfrm>
            </p:contentPart>
          </mc:Choice>
          <mc:Fallback xmlns="">
            <p:pic>
              <p:nvPicPr>
                <p:cNvPr id="3" name="Input penna 2">
                  <a:extLst>
                    <a:ext uri="{FF2B5EF4-FFF2-40B4-BE49-F238E27FC236}">
                      <a16:creationId xmlns:a16="http://schemas.microsoft.com/office/drawing/2014/main" id="{9C6241E6-73F2-F1AF-06A5-6DDD43B34552}"/>
                    </a:ext>
                  </a:extLst>
                </p:cNvPr>
                <p:cNvPicPr/>
                <p:nvPr/>
              </p:nvPicPr>
              <p:blipFill>
                <a:blip r:embed="rId7"/>
                <a:stretch>
                  <a:fillRect/>
                </a:stretch>
              </p:blipFill>
              <p:spPr>
                <a:xfrm>
                  <a:off x="7694720" y="5337578"/>
                  <a:ext cx="655560" cy="520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put penna 19">
                  <a:extLst>
                    <a:ext uri="{FF2B5EF4-FFF2-40B4-BE49-F238E27FC236}">
                      <a16:creationId xmlns:a16="http://schemas.microsoft.com/office/drawing/2014/main" id="{92E0F4D5-A453-513C-3537-DFB2B96EE79B}"/>
                    </a:ext>
                  </a:extLst>
                </p14:cNvPr>
                <p14:cNvContentPartPr/>
                <p14:nvPr/>
              </p14:nvContentPartPr>
              <p14:xfrm>
                <a:off x="7914680" y="5364218"/>
                <a:ext cx="217080" cy="363600"/>
              </p14:xfrm>
            </p:contentPart>
          </mc:Choice>
          <mc:Fallback xmlns="">
            <p:pic>
              <p:nvPicPr>
                <p:cNvPr id="5" name="Input penna 4">
                  <a:extLst>
                    <a:ext uri="{FF2B5EF4-FFF2-40B4-BE49-F238E27FC236}">
                      <a16:creationId xmlns:a16="http://schemas.microsoft.com/office/drawing/2014/main" id="{D87AD041-AA97-1AF4-AD2F-F9A542C33213}"/>
                    </a:ext>
                  </a:extLst>
                </p:cNvPr>
                <p:cNvPicPr/>
                <p:nvPr/>
              </p:nvPicPr>
              <p:blipFill>
                <a:blip r:embed="rId9"/>
                <a:stretch>
                  <a:fillRect/>
                </a:stretch>
              </p:blipFill>
              <p:spPr>
                <a:xfrm>
                  <a:off x="7879040" y="5328218"/>
                  <a:ext cx="288720" cy="435240"/>
                </a:xfrm>
                <a:prstGeom prst="rect">
                  <a:avLst/>
                </a:prstGeom>
              </p:spPr>
            </p:pic>
          </mc:Fallback>
        </mc:AlternateContent>
      </p:grpSp>
      <p:sp>
        <p:nvSpPr>
          <p:cNvPr id="6" name="CasellaDiTesto 5">
            <a:extLst>
              <a:ext uri="{FF2B5EF4-FFF2-40B4-BE49-F238E27FC236}">
                <a16:creationId xmlns:a16="http://schemas.microsoft.com/office/drawing/2014/main" id="{642A7FF0-914D-84DE-E22C-2DEC8EA7299D}"/>
              </a:ext>
            </a:extLst>
          </p:cNvPr>
          <p:cNvSpPr txBox="1"/>
          <p:nvPr/>
        </p:nvSpPr>
        <p:spPr>
          <a:xfrm>
            <a:off x="8900184" y="4454122"/>
            <a:ext cx="21738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9D4131"/>
                </a:solidFill>
                <a:effectLst/>
                <a:uLnTx/>
                <a:uFillTx/>
                <a:latin typeface="Palatino Linotype" panose="02040502050505030304" pitchFamily="18" charset="0"/>
                <a:ea typeface="Ayuthaya" pitchFamily="2" charset="-34"/>
                <a:cs typeface="Arial" panose="020B0604020202020204" pitchFamily="34" charset="0"/>
              </a:rPr>
              <a:t>UNPUBLISHED RESULTS!</a:t>
            </a:r>
          </a:p>
        </p:txBody>
      </p:sp>
      <p:sp>
        <p:nvSpPr>
          <p:cNvPr id="8" name="Rettangolo con angoli arrotondati 7">
            <a:extLst>
              <a:ext uri="{FF2B5EF4-FFF2-40B4-BE49-F238E27FC236}">
                <a16:creationId xmlns:a16="http://schemas.microsoft.com/office/drawing/2014/main" id="{E8BB02B6-EF9C-3F08-D3D4-C88D47A683CD}"/>
              </a:ext>
            </a:extLst>
          </p:cNvPr>
          <p:cNvSpPr/>
          <p:nvPr/>
        </p:nvSpPr>
        <p:spPr>
          <a:xfrm>
            <a:off x="9277814" y="4454121"/>
            <a:ext cx="1438508" cy="492443"/>
          </a:xfrm>
          <a:prstGeom prst="roundRect">
            <a:avLst/>
          </a:prstGeom>
          <a:noFill/>
          <a:ln w="22225">
            <a:solidFill>
              <a:srgbClr val="9D4131"/>
            </a:solidFill>
            <a:prstDash val="sysDash"/>
            <a:extLst>
              <a:ext uri="{C807C97D-BFC1-408E-A445-0C87EB9F89A2}">
                <ask:lineSketchStyleProps xmlns:ask="http://schemas.microsoft.com/office/drawing/2018/sketchyshapes" sd="1219033472">
                  <a:custGeom>
                    <a:avLst/>
                    <a:gdLst>
                      <a:gd name="connsiteX0" fmla="*/ 0 w 1896781"/>
                      <a:gd name="connsiteY0" fmla="*/ 92335 h 553998"/>
                      <a:gd name="connsiteX1" fmla="*/ 92335 w 1896781"/>
                      <a:gd name="connsiteY1" fmla="*/ 0 h 553998"/>
                      <a:gd name="connsiteX2" fmla="*/ 1804446 w 1896781"/>
                      <a:gd name="connsiteY2" fmla="*/ 0 h 553998"/>
                      <a:gd name="connsiteX3" fmla="*/ 1896781 w 1896781"/>
                      <a:gd name="connsiteY3" fmla="*/ 92335 h 553998"/>
                      <a:gd name="connsiteX4" fmla="*/ 1896781 w 1896781"/>
                      <a:gd name="connsiteY4" fmla="*/ 461663 h 553998"/>
                      <a:gd name="connsiteX5" fmla="*/ 1804446 w 1896781"/>
                      <a:gd name="connsiteY5" fmla="*/ 553998 h 553998"/>
                      <a:gd name="connsiteX6" fmla="*/ 92335 w 1896781"/>
                      <a:gd name="connsiteY6" fmla="*/ 553998 h 553998"/>
                      <a:gd name="connsiteX7" fmla="*/ 0 w 1896781"/>
                      <a:gd name="connsiteY7" fmla="*/ 461663 h 553998"/>
                      <a:gd name="connsiteX8" fmla="*/ 0 w 1896781"/>
                      <a:gd name="connsiteY8" fmla="*/ 92335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781" h="553998" extrusionOk="0">
                        <a:moveTo>
                          <a:pt x="0" y="92335"/>
                        </a:moveTo>
                        <a:cubicBezTo>
                          <a:pt x="-6298" y="37455"/>
                          <a:pt x="34701" y="2492"/>
                          <a:pt x="92335" y="0"/>
                        </a:cubicBezTo>
                        <a:cubicBezTo>
                          <a:pt x="349065" y="-131260"/>
                          <a:pt x="1529379" y="81928"/>
                          <a:pt x="1804446" y="0"/>
                        </a:cubicBezTo>
                        <a:cubicBezTo>
                          <a:pt x="1851394" y="3952"/>
                          <a:pt x="1896133" y="44923"/>
                          <a:pt x="1896781" y="92335"/>
                        </a:cubicBezTo>
                        <a:cubicBezTo>
                          <a:pt x="1876854" y="150749"/>
                          <a:pt x="1869992" y="390908"/>
                          <a:pt x="1896781" y="461663"/>
                        </a:cubicBezTo>
                        <a:cubicBezTo>
                          <a:pt x="1904838" y="513614"/>
                          <a:pt x="1859121" y="546425"/>
                          <a:pt x="1804446" y="553998"/>
                        </a:cubicBezTo>
                        <a:cubicBezTo>
                          <a:pt x="985062" y="441704"/>
                          <a:pt x="317178" y="482337"/>
                          <a:pt x="92335" y="553998"/>
                        </a:cubicBezTo>
                        <a:cubicBezTo>
                          <a:pt x="40300" y="544079"/>
                          <a:pt x="-2088" y="515560"/>
                          <a:pt x="0" y="461663"/>
                        </a:cubicBezTo>
                        <a:cubicBezTo>
                          <a:pt x="679" y="418068"/>
                          <a:pt x="30738" y="180936"/>
                          <a:pt x="0" y="92335"/>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852069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linea, Diagramma&#10;&#10;Descrizione generata automaticamente">
            <a:extLst>
              <a:ext uri="{FF2B5EF4-FFF2-40B4-BE49-F238E27FC236}">
                <a16:creationId xmlns:a16="http://schemas.microsoft.com/office/drawing/2014/main" id="{BED4CB8C-04BA-90FF-AC12-E4BDB8770267}"/>
              </a:ext>
            </a:extLst>
          </p:cNvPr>
          <p:cNvPicPr>
            <a:picLocks noChangeAspect="1"/>
          </p:cNvPicPr>
          <p:nvPr/>
        </p:nvPicPr>
        <p:blipFill>
          <a:blip r:embed="rId2"/>
          <a:stretch>
            <a:fillRect/>
          </a:stretch>
        </p:blipFill>
        <p:spPr>
          <a:xfrm>
            <a:off x="5679466" y="2076564"/>
            <a:ext cx="5842000" cy="4381500"/>
          </a:xfrm>
          <a:prstGeom prst="rect">
            <a:avLst/>
          </a:prstGeom>
        </p:spPr>
      </p:pic>
      <p:pic>
        <p:nvPicPr>
          <p:cNvPr id="4" name="Immagine 3" descr="Immagine che contiene testo, schermata, Diagramma, linea&#10;&#10;Descrizione generata automaticamente">
            <a:extLst>
              <a:ext uri="{FF2B5EF4-FFF2-40B4-BE49-F238E27FC236}">
                <a16:creationId xmlns:a16="http://schemas.microsoft.com/office/drawing/2014/main" id="{96397328-2E4F-646E-E606-17DC3B77C0DC}"/>
              </a:ext>
            </a:extLst>
          </p:cNvPr>
          <p:cNvPicPr>
            <a:picLocks noChangeAspect="1"/>
          </p:cNvPicPr>
          <p:nvPr/>
        </p:nvPicPr>
        <p:blipFill rotWithShape="1">
          <a:blip r:embed="rId3"/>
          <a:srcRect r="6298"/>
          <a:stretch/>
        </p:blipFill>
        <p:spPr>
          <a:xfrm>
            <a:off x="393026" y="2077917"/>
            <a:ext cx="5474081" cy="4381500"/>
          </a:xfrm>
          <a:prstGeom prst="rect">
            <a:avLst/>
          </a:prstGeom>
        </p:spPr>
      </p:pic>
      <p:sp>
        <p:nvSpPr>
          <p:cNvPr id="20" name="CasellaDiTesto 19">
            <a:extLst>
              <a:ext uri="{FF2B5EF4-FFF2-40B4-BE49-F238E27FC236}">
                <a16:creationId xmlns:a16="http://schemas.microsoft.com/office/drawing/2014/main" id="{8ADB9414-A237-663C-3C33-A104E498878D}"/>
              </a:ext>
            </a:extLst>
          </p:cNvPr>
          <p:cNvSpPr txBox="1"/>
          <p:nvPr/>
        </p:nvSpPr>
        <p:spPr>
          <a:xfrm>
            <a:off x="6696765" y="2763431"/>
            <a:ext cx="759112" cy="338554"/>
          </a:xfrm>
          <a:prstGeom prst="rect">
            <a:avLst/>
          </a:prstGeom>
          <a:noFill/>
          <a:ln w="2222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200 V</a:t>
            </a:r>
          </a:p>
        </p:txBody>
      </p:sp>
      <p:sp>
        <p:nvSpPr>
          <p:cNvPr id="10" name="CasellaDiTesto 9">
            <a:extLst>
              <a:ext uri="{FF2B5EF4-FFF2-40B4-BE49-F238E27FC236}">
                <a16:creationId xmlns:a16="http://schemas.microsoft.com/office/drawing/2014/main" id="{CA89E9A7-C03A-9763-8F44-D388D2E1E8F4}"/>
              </a:ext>
            </a:extLst>
          </p:cNvPr>
          <p:cNvSpPr txBox="1"/>
          <p:nvPr/>
        </p:nvSpPr>
        <p:spPr>
          <a:xfrm>
            <a:off x="1248040" y="1232771"/>
            <a:ext cx="9048023" cy="9694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B050"/>
              </a:buClr>
              <a:buSzTx/>
              <a:buFont typeface="Wingdings" pitchFamily="2" charset="2"/>
              <a:buChar char="§"/>
              <a:tabLst/>
              <a:defRPr/>
            </a:pP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bias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&lt; 150 V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where</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the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sensor</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is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completely</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depleted</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shortening</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of the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signal</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was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observed</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electric</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field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distortion</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at</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high dose rates?</a:t>
            </a:r>
          </a:p>
          <a:p>
            <a:pPr marL="342900" marR="0" lvl="0" indent="-342900" algn="l" defTabSz="914400" rtl="0" eaLnBrk="1" fontAlgn="auto" latinLnBrk="0" hangingPunct="1">
              <a:lnSpc>
                <a:spcPct val="100000"/>
              </a:lnSpc>
              <a:spcBef>
                <a:spcPts val="0"/>
              </a:spcBef>
              <a:spcAft>
                <a:spcPts val="0"/>
              </a:spcAft>
              <a:buClr>
                <a:srgbClr val="00B050"/>
              </a:buClr>
              <a:buSzTx/>
              <a:buFont typeface="Wingdings" pitchFamily="2" charset="2"/>
              <a:buChar char="§"/>
              <a:tabLst/>
              <a:defRPr/>
            </a:pP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TCAD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Sentaurus</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simulations</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ongoing</a:t>
            </a:r>
            <a:endPar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p:sp>
        <p:nvSpPr>
          <p:cNvPr id="7" name="Titolo 6">
            <a:extLst>
              <a:ext uri="{FF2B5EF4-FFF2-40B4-BE49-F238E27FC236}">
                <a16:creationId xmlns:a16="http://schemas.microsoft.com/office/drawing/2014/main" id="{2A2DCB19-ABB9-6AC5-2449-2C3CF4DA0C5B}"/>
              </a:ext>
            </a:extLst>
          </p:cNvPr>
          <p:cNvSpPr>
            <a:spLocks noGrp="1"/>
          </p:cNvSpPr>
          <p:nvPr>
            <p:ph type="title"/>
          </p:nvPr>
        </p:nvSpPr>
        <p:spPr/>
        <p:txBody>
          <a:bodyPr>
            <a:normAutofit/>
          </a:bodyPr>
          <a:lstStyle/>
          <a:p>
            <a:r>
              <a:rPr lang="it-IT" dirty="0">
                <a:cs typeface="Arial" panose="020B0604020202020204" pitchFamily="34" charset="0"/>
              </a:rPr>
              <a:t>Electric Field </a:t>
            </a:r>
            <a:r>
              <a:rPr lang="it-IT" dirty="0" err="1">
                <a:cs typeface="Arial" panose="020B0604020202020204" pitchFamily="34" charset="0"/>
              </a:rPr>
              <a:t>distortion</a:t>
            </a:r>
            <a:r>
              <a:rPr lang="it-IT" dirty="0">
                <a:cs typeface="Arial" panose="020B0604020202020204" pitchFamily="34" charset="0"/>
              </a:rPr>
              <a:t> </a:t>
            </a:r>
            <a:endParaRPr lang="it-IT" dirty="0"/>
          </a:p>
        </p:txBody>
      </p:sp>
      <p:sp>
        <p:nvSpPr>
          <p:cNvPr id="3" name="Segnaposto numero diapositiva 2">
            <a:extLst>
              <a:ext uri="{FF2B5EF4-FFF2-40B4-BE49-F238E27FC236}">
                <a16:creationId xmlns:a16="http://schemas.microsoft.com/office/drawing/2014/main" id="{E14CFB5E-BB4B-3D12-D8F5-0C664E9E3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pitchFamily="34" charset="0"/>
              <a:ea typeface="+mn-ea"/>
              <a:cs typeface="+mn-cs"/>
            </a:endParaRPr>
          </a:p>
        </p:txBody>
      </p:sp>
      <p:sp>
        <p:nvSpPr>
          <p:cNvPr id="13" name="CasellaDiTesto 12">
            <a:extLst>
              <a:ext uri="{FF2B5EF4-FFF2-40B4-BE49-F238E27FC236}">
                <a16:creationId xmlns:a16="http://schemas.microsoft.com/office/drawing/2014/main" id="{248B60C4-2DD4-EB1C-3DC4-807AE9F295C0}"/>
              </a:ext>
            </a:extLst>
          </p:cNvPr>
          <p:cNvSpPr txBox="1"/>
          <p:nvPr/>
        </p:nvSpPr>
        <p:spPr>
          <a:xfrm>
            <a:off x="1417716" y="3651234"/>
            <a:ext cx="21738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9D4131"/>
                </a:solidFill>
                <a:effectLst/>
                <a:uLnTx/>
                <a:uFillTx/>
                <a:latin typeface="Palatino Linotype" panose="02040502050505030304" pitchFamily="18" charset="0"/>
                <a:ea typeface="Ayuthaya" pitchFamily="2" charset="-34"/>
                <a:cs typeface="Arial" panose="020B0604020202020204" pitchFamily="34" charset="0"/>
              </a:rPr>
              <a:t>UNPUBLISHED RESULTS!</a:t>
            </a:r>
          </a:p>
        </p:txBody>
      </p:sp>
      <p:sp>
        <p:nvSpPr>
          <p:cNvPr id="14" name="Rettangolo con angoli arrotondati 13">
            <a:extLst>
              <a:ext uri="{FF2B5EF4-FFF2-40B4-BE49-F238E27FC236}">
                <a16:creationId xmlns:a16="http://schemas.microsoft.com/office/drawing/2014/main" id="{17DCA252-9CC4-B1CE-D32A-67A29BA48F88}"/>
              </a:ext>
            </a:extLst>
          </p:cNvPr>
          <p:cNvSpPr/>
          <p:nvPr/>
        </p:nvSpPr>
        <p:spPr>
          <a:xfrm>
            <a:off x="1795346" y="3651233"/>
            <a:ext cx="1438508" cy="492443"/>
          </a:xfrm>
          <a:prstGeom prst="roundRect">
            <a:avLst/>
          </a:prstGeom>
          <a:noFill/>
          <a:ln w="22225">
            <a:solidFill>
              <a:srgbClr val="9D4131"/>
            </a:solidFill>
            <a:prstDash val="sysDash"/>
            <a:extLst>
              <a:ext uri="{C807C97D-BFC1-408E-A445-0C87EB9F89A2}">
                <ask:lineSketchStyleProps xmlns:ask="http://schemas.microsoft.com/office/drawing/2018/sketchyshapes" sd="1219033472">
                  <a:custGeom>
                    <a:avLst/>
                    <a:gdLst>
                      <a:gd name="connsiteX0" fmla="*/ 0 w 1896781"/>
                      <a:gd name="connsiteY0" fmla="*/ 92335 h 553998"/>
                      <a:gd name="connsiteX1" fmla="*/ 92335 w 1896781"/>
                      <a:gd name="connsiteY1" fmla="*/ 0 h 553998"/>
                      <a:gd name="connsiteX2" fmla="*/ 1804446 w 1896781"/>
                      <a:gd name="connsiteY2" fmla="*/ 0 h 553998"/>
                      <a:gd name="connsiteX3" fmla="*/ 1896781 w 1896781"/>
                      <a:gd name="connsiteY3" fmla="*/ 92335 h 553998"/>
                      <a:gd name="connsiteX4" fmla="*/ 1896781 w 1896781"/>
                      <a:gd name="connsiteY4" fmla="*/ 461663 h 553998"/>
                      <a:gd name="connsiteX5" fmla="*/ 1804446 w 1896781"/>
                      <a:gd name="connsiteY5" fmla="*/ 553998 h 553998"/>
                      <a:gd name="connsiteX6" fmla="*/ 92335 w 1896781"/>
                      <a:gd name="connsiteY6" fmla="*/ 553998 h 553998"/>
                      <a:gd name="connsiteX7" fmla="*/ 0 w 1896781"/>
                      <a:gd name="connsiteY7" fmla="*/ 461663 h 553998"/>
                      <a:gd name="connsiteX8" fmla="*/ 0 w 1896781"/>
                      <a:gd name="connsiteY8" fmla="*/ 92335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781" h="553998" extrusionOk="0">
                        <a:moveTo>
                          <a:pt x="0" y="92335"/>
                        </a:moveTo>
                        <a:cubicBezTo>
                          <a:pt x="-6298" y="37455"/>
                          <a:pt x="34701" y="2492"/>
                          <a:pt x="92335" y="0"/>
                        </a:cubicBezTo>
                        <a:cubicBezTo>
                          <a:pt x="349065" y="-131260"/>
                          <a:pt x="1529379" y="81928"/>
                          <a:pt x="1804446" y="0"/>
                        </a:cubicBezTo>
                        <a:cubicBezTo>
                          <a:pt x="1851394" y="3952"/>
                          <a:pt x="1896133" y="44923"/>
                          <a:pt x="1896781" y="92335"/>
                        </a:cubicBezTo>
                        <a:cubicBezTo>
                          <a:pt x="1876854" y="150749"/>
                          <a:pt x="1869992" y="390908"/>
                          <a:pt x="1896781" y="461663"/>
                        </a:cubicBezTo>
                        <a:cubicBezTo>
                          <a:pt x="1904838" y="513614"/>
                          <a:pt x="1859121" y="546425"/>
                          <a:pt x="1804446" y="553998"/>
                        </a:cubicBezTo>
                        <a:cubicBezTo>
                          <a:pt x="985062" y="441704"/>
                          <a:pt x="317178" y="482337"/>
                          <a:pt x="92335" y="553998"/>
                        </a:cubicBezTo>
                        <a:cubicBezTo>
                          <a:pt x="40300" y="544079"/>
                          <a:pt x="-2088" y="515560"/>
                          <a:pt x="0" y="461663"/>
                        </a:cubicBezTo>
                        <a:cubicBezTo>
                          <a:pt x="679" y="418068"/>
                          <a:pt x="30738" y="180936"/>
                          <a:pt x="0" y="92335"/>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992823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F2D3B0BF-C69D-F9B4-466F-FCC83DAA9911}"/>
              </a:ext>
            </a:extLst>
          </p:cNvPr>
          <p:cNvSpPr>
            <a:spLocks noGrp="1"/>
          </p:cNvSpPr>
          <p:nvPr>
            <p:ph type="title"/>
          </p:nvPr>
        </p:nvSpPr>
        <p:spPr/>
        <p:txBody>
          <a:bodyPr>
            <a:normAutofit/>
          </a:bodyPr>
          <a:lstStyle/>
          <a:p>
            <a:r>
              <a:rPr lang="it-IT" dirty="0">
                <a:cs typeface="Arial" panose="020B0604020202020204" pitchFamily="34" charset="0"/>
              </a:rPr>
              <a:t>Next steps:     TERA09</a:t>
            </a:r>
            <a:endParaRPr lang="it-IT" dirty="0"/>
          </a:p>
        </p:txBody>
      </p:sp>
      <p:sp>
        <p:nvSpPr>
          <p:cNvPr id="6" name="Segnaposto numero diapositiva 5">
            <a:extLst>
              <a:ext uri="{FF2B5EF4-FFF2-40B4-BE49-F238E27FC236}">
                <a16:creationId xmlns:a16="http://schemas.microsoft.com/office/drawing/2014/main" id="{3BE5F6E9-A3CC-9F28-5B08-0DE2E95D0D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pitchFamily="34" charset="0"/>
              <a:ea typeface="+mn-ea"/>
              <a:cs typeface="+mn-cs"/>
            </a:endParaRPr>
          </a:p>
        </p:txBody>
      </p:sp>
      <p:sp>
        <p:nvSpPr>
          <p:cNvPr id="3" name="Segnaposto contenuto 2">
            <a:extLst>
              <a:ext uri="{FF2B5EF4-FFF2-40B4-BE49-F238E27FC236}">
                <a16:creationId xmlns:a16="http://schemas.microsoft.com/office/drawing/2014/main" id="{6123C306-58FA-B2F5-12C6-41ECF4319842}"/>
              </a:ext>
            </a:extLst>
          </p:cNvPr>
          <p:cNvSpPr>
            <a:spLocks noGrp="1"/>
          </p:cNvSpPr>
          <p:nvPr>
            <p:ph sz="half" idx="4294967295"/>
          </p:nvPr>
        </p:nvSpPr>
        <p:spPr>
          <a:xfrm>
            <a:off x="1069975" y="1258888"/>
            <a:ext cx="11122025" cy="2201862"/>
          </a:xfrm>
        </p:spPr>
        <p:txBody>
          <a:bodyPr vert="horz" lIns="91440" tIns="45720" rIns="91440" bIns="45720" rtlCol="0">
            <a:normAutofit/>
          </a:bodyPr>
          <a:lstStyle/>
          <a:p>
            <a:pPr>
              <a:lnSpc>
                <a:spcPct val="90000"/>
              </a:lnSpc>
              <a:buClr>
                <a:schemeClr val="accent6">
                  <a:lumMod val="75000"/>
                </a:schemeClr>
              </a:buClr>
              <a:buFont typeface="Wingdings" pitchFamily="2" charset="2"/>
              <a:buChar char="§"/>
            </a:pPr>
            <a:r>
              <a:rPr lang="it-IT" sz="1700" dirty="0" err="1">
                <a:cs typeface="Arial" panose="020B0604020202020204" pitchFamily="34" charset="0"/>
              </a:rPr>
              <a:t>Frontend</a:t>
            </a:r>
            <a:r>
              <a:rPr lang="it-IT" sz="1700" dirty="0">
                <a:cs typeface="Arial" panose="020B0604020202020204" pitchFamily="34" charset="0"/>
              </a:rPr>
              <a:t> chip </a:t>
            </a:r>
            <a:r>
              <a:rPr lang="it-IT" sz="1700" dirty="0" err="1">
                <a:cs typeface="Arial" panose="020B0604020202020204" pitchFamily="34" charset="0"/>
              </a:rPr>
              <a:t>based</a:t>
            </a:r>
            <a:r>
              <a:rPr lang="it-IT" sz="1700" dirty="0">
                <a:cs typeface="Arial" panose="020B0604020202020204" pitchFamily="34" charset="0"/>
              </a:rPr>
              <a:t> on 64 </a:t>
            </a:r>
            <a:r>
              <a:rPr lang="it-IT" sz="1700" dirty="0" err="1">
                <a:cs typeface="Arial" panose="020B0604020202020204" pitchFamily="34" charset="0"/>
              </a:rPr>
              <a:t>charge</a:t>
            </a:r>
            <a:r>
              <a:rPr lang="it-IT" sz="1700" dirty="0">
                <a:cs typeface="Arial" panose="020B0604020202020204" pitchFamily="34" charset="0"/>
              </a:rPr>
              <a:t> </a:t>
            </a:r>
            <a:r>
              <a:rPr lang="it-IT" sz="1700" dirty="0" err="1">
                <a:cs typeface="Arial" panose="020B0604020202020204" pitchFamily="34" charset="0"/>
              </a:rPr>
              <a:t>recycling</a:t>
            </a:r>
            <a:r>
              <a:rPr lang="it-IT" sz="1700" dirty="0">
                <a:cs typeface="Arial" panose="020B0604020202020204" pitchFamily="34" charset="0"/>
              </a:rPr>
              <a:t> </a:t>
            </a:r>
            <a:r>
              <a:rPr lang="it-IT" sz="1700" dirty="0" err="1">
                <a:cs typeface="Arial" panose="020B0604020202020204" pitchFamily="34" charset="0"/>
              </a:rPr>
              <a:t>CHNs</a:t>
            </a:r>
            <a:endParaRPr lang="it-IT" sz="1700" dirty="0">
              <a:cs typeface="Arial" panose="020B0604020202020204" pitchFamily="34" charset="0"/>
            </a:endParaRPr>
          </a:p>
          <a:p>
            <a:pPr>
              <a:lnSpc>
                <a:spcPct val="90000"/>
              </a:lnSpc>
              <a:buClr>
                <a:schemeClr val="accent6">
                  <a:lumMod val="75000"/>
                </a:schemeClr>
              </a:buClr>
              <a:buFont typeface="Wingdings" pitchFamily="2" charset="2"/>
              <a:buChar char="§"/>
            </a:pPr>
            <a:r>
              <a:rPr lang="it-IT" sz="1700" b="1" dirty="0">
                <a:cs typeface="Arial" panose="020B0604020202020204" pitchFamily="34" charset="0"/>
              </a:rPr>
              <a:t>Extended </a:t>
            </a:r>
            <a:r>
              <a:rPr lang="it-IT" sz="1700" b="1" dirty="0" err="1">
                <a:cs typeface="Arial" panose="020B0604020202020204" pitchFamily="34" charset="0"/>
              </a:rPr>
              <a:t>current</a:t>
            </a:r>
            <a:r>
              <a:rPr lang="it-IT" sz="1700" b="1" dirty="0">
                <a:cs typeface="Arial" panose="020B0604020202020204" pitchFamily="34" charset="0"/>
              </a:rPr>
              <a:t> range </a:t>
            </a:r>
            <a:r>
              <a:rPr lang="it-IT" sz="1700" dirty="0">
                <a:cs typeface="Arial" panose="020B0604020202020204" pitchFamily="34" charset="0"/>
              </a:rPr>
              <a:t>with </a:t>
            </a:r>
            <a:r>
              <a:rPr lang="it-IT" sz="1700" dirty="0" err="1">
                <a:cs typeface="Arial" panose="020B0604020202020204" pitchFamily="34" charset="0"/>
              </a:rPr>
              <a:t>respect</a:t>
            </a:r>
            <a:r>
              <a:rPr lang="it-IT" sz="1700" dirty="0">
                <a:cs typeface="Arial" panose="020B0604020202020204" pitchFamily="34" charset="0"/>
              </a:rPr>
              <a:t> to TERA08 (</a:t>
            </a:r>
            <a:r>
              <a:rPr lang="it-IT" sz="1700" dirty="0" err="1">
                <a:cs typeface="Arial" panose="020B0604020202020204" pitchFamily="34" charset="0"/>
              </a:rPr>
              <a:t>preliminary</a:t>
            </a:r>
            <a:r>
              <a:rPr lang="it-IT" sz="1700" dirty="0">
                <a:cs typeface="Arial" panose="020B0604020202020204" pitchFamily="34" charset="0"/>
              </a:rPr>
              <a:t> design and test </a:t>
            </a:r>
            <a:r>
              <a:rPr lang="it-IT" sz="1700" dirty="0" err="1">
                <a:cs typeface="Arial" panose="020B0604020202020204" pitchFamily="34" charset="0"/>
              </a:rPr>
              <a:t>phase</a:t>
            </a:r>
            <a:r>
              <a:rPr lang="it-IT" sz="1700" dirty="0">
                <a:cs typeface="Arial" panose="020B0604020202020204" pitchFamily="34" charset="0"/>
              </a:rPr>
              <a:t>): </a:t>
            </a:r>
            <a:r>
              <a:rPr lang="it-IT" sz="1700" dirty="0">
                <a:effectLst/>
              </a:rPr>
              <a:t>12 µA </a:t>
            </a:r>
            <a:r>
              <a:rPr lang="it-IT" sz="1700" dirty="0"/>
              <a:t>/ </a:t>
            </a:r>
            <a:r>
              <a:rPr lang="it-IT" sz="1700" dirty="0" err="1"/>
              <a:t>chn</a:t>
            </a:r>
            <a:r>
              <a:rPr lang="it-IT" sz="1700" dirty="0"/>
              <a:t> with </a:t>
            </a:r>
            <a:r>
              <a:rPr lang="it-IT" sz="1700" dirty="0">
                <a:effectLst/>
              </a:rPr>
              <a:t>200 </a:t>
            </a:r>
            <a:r>
              <a:rPr lang="it-IT" sz="1700" dirty="0" err="1">
                <a:effectLst/>
              </a:rPr>
              <a:t>fC</a:t>
            </a:r>
            <a:r>
              <a:rPr lang="it-IT" sz="1700" dirty="0">
                <a:effectLst/>
              </a:rPr>
              <a:t>.</a:t>
            </a:r>
            <a:endParaRPr lang="it-IT" sz="1700" dirty="0">
              <a:cs typeface="Arial" panose="020B0604020202020204" pitchFamily="34" charset="0"/>
            </a:endParaRPr>
          </a:p>
          <a:p>
            <a:pPr>
              <a:lnSpc>
                <a:spcPct val="120000"/>
              </a:lnSpc>
              <a:buClr>
                <a:schemeClr val="accent6">
                  <a:lumMod val="75000"/>
                </a:schemeClr>
              </a:buClr>
              <a:buFont typeface="Wingdings" pitchFamily="2" charset="2"/>
              <a:buChar char="§"/>
            </a:pPr>
            <a:r>
              <a:rPr lang="it-IT" sz="1700" dirty="0" err="1">
                <a:cs typeface="Arial" panose="020B0604020202020204" pitchFamily="34" charset="0"/>
              </a:rPr>
              <a:t>Larger</a:t>
            </a:r>
            <a:r>
              <a:rPr lang="it-IT" sz="1700" dirty="0">
                <a:cs typeface="Arial" panose="020B0604020202020204" pitchFamily="34" charset="0"/>
              </a:rPr>
              <a:t> </a:t>
            </a:r>
            <a:r>
              <a:rPr lang="it-IT" sz="1700" dirty="0" err="1">
                <a:cs typeface="Arial" panose="020B0604020202020204" pitchFamily="34" charset="0"/>
              </a:rPr>
              <a:t>sensor</a:t>
            </a:r>
            <a:r>
              <a:rPr lang="it-IT" sz="1700" dirty="0">
                <a:cs typeface="Arial" panose="020B0604020202020204" pitchFamily="34" charset="0"/>
              </a:rPr>
              <a:t> (Area 2.7⨉2.7 cm</a:t>
            </a:r>
            <a:r>
              <a:rPr lang="it-IT" sz="1700" baseline="30000" dirty="0">
                <a:cs typeface="Arial" panose="020B0604020202020204" pitchFamily="34" charset="0"/>
              </a:rPr>
              <a:t>2</a:t>
            </a:r>
            <a:r>
              <a:rPr lang="it-IT" sz="1700" dirty="0">
                <a:cs typeface="Arial" panose="020B0604020202020204" pitchFamily="34" charset="0"/>
              </a:rPr>
              <a:t> and 146 strips) to cover </a:t>
            </a:r>
            <a:r>
              <a:rPr lang="it-IT" sz="1700" dirty="0" err="1">
                <a:cs typeface="Arial" panose="020B0604020202020204" pitchFamily="34" charset="0"/>
              </a:rPr>
              <a:t>all</a:t>
            </a:r>
            <a:r>
              <a:rPr lang="it-IT" sz="1700" dirty="0">
                <a:cs typeface="Arial" panose="020B0604020202020204" pitchFamily="34" charset="0"/>
              </a:rPr>
              <a:t> </a:t>
            </a:r>
            <a:r>
              <a:rPr lang="it-IT" sz="1700" dirty="0" err="1">
                <a:cs typeface="Arial" panose="020B0604020202020204" pitchFamily="34" charset="0"/>
              </a:rPr>
              <a:t>beam</a:t>
            </a:r>
            <a:r>
              <a:rPr lang="it-IT" sz="1700" dirty="0">
                <a:cs typeface="Arial" panose="020B0604020202020204" pitchFamily="34" charset="0"/>
              </a:rPr>
              <a:t> spot area (~ cm</a:t>
            </a:r>
            <a:r>
              <a:rPr lang="it-IT" sz="1700" baseline="30000" dirty="0">
                <a:cs typeface="Arial" panose="020B0604020202020204" pitchFamily="34" charset="0"/>
              </a:rPr>
              <a:t>2</a:t>
            </a:r>
            <a:r>
              <a:rPr lang="it-IT" sz="1700" dirty="0">
                <a:cs typeface="Arial" panose="020B0604020202020204" pitchFamily="34" charset="0"/>
              </a:rPr>
              <a:t>)</a:t>
            </a:r>
          </a:p>
          <a:p>
            <a:pPr>
              <a:lnSpc>
                <a:spcPct val="90000"/>
              </a:lnSpc>
              <a:buClr>
                <a:schemeClr val="accent6">
                  <a:lumMod val="75000"/>
                </a:schemeClr>
              </a:buClr>
              <a:buFont typeface="Wingdings" pitchFamily="2" charset="2"/>
              <a:buChar char="§"/>
            </a:pPr>
            <a:r>
              <a:rPr lang="it-IT" sz="1700" dirty="0">
                <a:cs typeface="Arial" panose="020B0604020202020204" pitchFamily="34" charset="0"/>
              </a:rPr>
              <a:t>Strip </a:t>
            </a:r>
            <a:r>
              <a:rPr lang="it-IT" sz="1700" dirty="0" err="1">
                <a:cs typeface="Arial" panose="020B0604020202020204" pitchFamily="34" charset="0"/>
              </a:rPr>
              <a:t>based</a:t>
            </a:r>
            <a:r>
              <a:rPr lang="it-IT" sz="1700" dirty="0">
                <a:cs typeface="Arial" panose="020B0604020202020204" pitchFamily="34" charset="0"/>
              </a:rPr>
              <a:t> / </a:t>
            </a:r>
            <a:r>
              <a:rPr lang="it-IT" sz="1700" dirty="0" err="1">
                <a:cs typeface="Arial" panose="020B0604020202020204" pitchFamily="34" charset="0"/>
              </a:rPr>
              <a:t>pad</a:t>
            </a:r>
            <a:r>
              <a:rPr lang="it-IT" sz="1700" dirty="0">
                <a:cs typeface="Arial" panose="020B0604020202020204" pitchFamily="34" charset="0"/>
              </a:rPr>
              <a:t> </a:t>
            </a:r>
            <a:r>
              <a:rPr lang="it-IT" sz="1700" dirty="0" err="1">
                <a:cs typeface="Arial" panose="020B0604020202020204" pitchFamily="34" charset="0"/>
              </a:rPr>
              <a:t>based</a:t>
            </a:r>
            <a:r>
              <a:rPr lang="it-IT" sz="1700" dirty="0">
                <a:cs typeface="Arial" panose="020B0604020202020204" pitchFamily="34" charset="0"/>
              </a:rPr>
              <a:t> system: </a:t>
            </a:r>
            <a:r>
              <a:rPr lang="it-IT" sz="1700" b="1" dirty="0">
                <a:cs typeface="Arial" panose="020B0604020202020204" pitchFamily="34" charset="0"/>
              </a:rPr>
              <a:t>Online control </a:t>
            </a:r>
            <a:r>
              <a:rPr lang="it-IT" sz="1700" dirty="0">
                <a:cs typeface="Arial" panose="020B0604020202020204" pitchFamily="34" charset="0"/>
              </a:rPr>
              <a:t>of </a:t>
            </a:r>
            <a:r>
              <a:rPr lang="it-IT" sz="1700" dirty="0" err="1">
                <a:cs typeface="Arial" panose="020B0604020202020204" pitchFamily="34" charset="0"/>
              </a:rPr>
              <a:t>beam</a:t>
            </a:r>
            <a:r>
              <a:rPr lang="it-IT" sz="1700" dirty="0">
                <a:cs typeface="Arial" panose="020B0604020202020204" pitchFamily="34" charset="0"/>
              </a:rPr>
              <a:t> </a:t>
            </a:r>
            <a:r>
              <a:rPr lang="it-IT" sz="1700" dirty="0" err="1">
                <a:cs typeface="Arial" panose="020B0604020202020204" pitchFamily="34" charset="0"/>
              </a:rPr>
              <a:t>shape</a:t>
            </a:r>
            <a:r>
              <a:rPr lang="it-IT" sz="1700" dirty="0">
                <a:cs typeface="Arial" panose="020B0604020202020204" pitchFamily="34" charset="0"/>
              </a:rPr>
              <a:t> and dose after </a:t>
            </a:r>
            <a:r>
              <a:rPr lang="it-IT" sz="1700" b="1" dirty="0">
                <a:cs typeface="Arial" panose="020B0604020202020204" pitchFamily="34" charset="0"/>
              </a:rPr>
              <a:t>one single shot </a:t>
            </a:r>
          </a:p>
          <a:p>
            <a:pPr>
              <a:lnSpc>
                <a:spcPct val="120000"/>
              </a:lnSpc>
              <a:buClr>
                <a:schemeClr val="accent6">
                  <a:lumMod val="75000"/>
                </a:schemeClr>
              </a:buClr>
              <a:buFont typeface="Wingdings" pitchFamily="2" charset="2"/>
              <a:buChar char="§"/>
            </a:pPr>
            <a:endParaRPr lang="it-IT" sz="1700" dirty="0">
              <a:cs typeface="Arial" panose="020B0604020202020204" pitchFamily="34" charset="0"/>
            </a:endParaRPr>
          </a:p>
          <a:p>
            <a:pPr>
              <a:lnSpc>
                <a:spcPct val="90000"/>
              </a:lnSpc>
              <a:buClr>
                <a:schemeClr val="accent6">
                  <a:lumMod val="75000"/>
                </a:schemeClr>
              </a:buClr>
              <a:buFont typeface="Wingdings" pitchFamily="2" charset="2"/>
              <a:buChar char="§"/>
            </a:pPr>
            <a:endParaRPr lang="it-IT" sz="1700" dirty="0">
              <a:cs typeface="Arial" panose="020B0604020202020204" pitchFamily="34" charset="0"/>
            </a:endParaRPr>
          </a:p>
        </p:txBody>
      </p:sp>
      <p:pic>
        <p:nvPicPr>
          <p:cNvPr id="5" name="Picture 4">
            <a:extLst>
              <a:ext uri="{FF2B5EF4-FFF2-40B4-BE49-F238E27FC236}">
                <a16:creationId xmlns:a16="http://schemas.microsoft.com/office/drawing/2014/main" id="{B929C84B-AC6D-C8AA-B160-B6C94C4E554B}"/>
              </a:ext>
            </a:extLst>
          </p:cNvPr>
          <p:cNvPicPr>
            <a:picLocks noChangeAspect="1"/>
          </p:cNvPicPr>
          <p:nvPr/>
        </p:nvPicPr>
        <p:blipFill rotWithShape="1">
          <a:blip r:embed="rId2"/>
          <a:srcRect l="12878" t="10197" r="16739" b="1483"/>
          <a:stretch/>
        </p:blipFill>
        <p:spPr>
          <a:xfrm>
            <a:off x="8343293" y="3025542"/>
            <a:ext cx="3285344" cy="2828848"/>
          </a:xfrm>
          <a:prstGeom prst="rect">
            <a:avLst/>
          </a:prstGeom>
        </p:spPr>
      </p:pic>
      <p:pic>
        <p:nvPicPr>
          <p:cNvPr id="7" name="Immagine 6">
            <a:extLst>
              <a:ext uri="{FF2B5EF4-FFF2-40B4-BE49-F238E27FC236}">
                <a16:creationId xmlns:a16="http://schemas.microsoft.com/office/drawing/2014/main" id="{8B25D890-2FF1-8891-47D9-2E5B136A1661}"/>
              </a:ext>
            </a:extLst>
          </p:cNvPr>
          <p:cNvPicPr>
            <a:picLocks noChangeAspect="1"/>
          </p:cNvPicPr>
          <p:nvPr/>
        </p:nvPicPr>
        <p:blipFill>
          <a:blip r:embed="rId3"/>
          <a:stretch>
            <a:fillRect/>
          </a:stretch>
        </p:blipFill>
        <p:spPr>
          <a:xfrm>
            <a:off x="4326584" y="3341511"/>
            <a:ext cx="3630520" cy="3082438"/>
          </a:xfrm>
          <a:prstGeom prst="rect">
            <a:avLst/>
          </a:prstGeom>
        </p:spPr>
      </p:pic>
      <p:pic>
        <p:nvPicPr>
          <p:cNvPr id="12" name="Segnaposto immagine 7">
            <a:extLst>
              <a:ext uri="{FF2B5EF4-FFF2-40B4-BE49-F238E27FC236}">
                <a16:creationId xmlns:a16="http://schemas.microsoft.com/office/drawing/2014/main" id="{EBB4E633-75B7-E6DD-509B-5E5C8AACD57B}"/>
              </a:ext>
            </a:extLst>
          </p:cNvPr>
          <p:cNvPicPr/>
          <p:nvPr/>
        </p:nvPicPr>
        <p:blipFill>
          <a:blip r:embed="rId4"/>
          <a:srcRect t="25066" b="10961"/>
          <a:stretch/>
        </p:blipFill>
        <p:spPr>
          <a:xfrm>
            <a:off x="833799" y="3429000"/>
            <a:ext cx="2913418" cy="2743601"/>
          </a:xfrm>
          <a:prstGeom prst="rect">
            <a:avLst/>
          </a:prstGeom>
          <a:ln>
            <a:noFill/>
          </a:ln>
        </p:spPr>
      </p:pic>
      <p:sp>
        <p:nvSpPr>
          <p:cNvPr id="21" name="CasellaDiTesto 20">
            <a:extLst>
              <a:ext uri="{FF2B5EF4-FFF2-40B4-BE49-F238E27FC236}">
                <a16:creationId xmlns:a16="http://schemas.microsoft.com/office/drawing/2014/main" id="{0DE32B14-52E4-F0D1-1250-66FDCA001540}"/>
              </a:ext>
            </a:extLst>
          </p:cNvPr>
          <p:cNvSpPr txBox="1"/>
          <p:nvPr/>
        </p:nvSpPr>
        <p:spPr>
          <a:xfrm>
            <a:off x="5453200" y="2982750"/>
            <a:ext cx="1772465"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Detector board </a:t>
            </a:r>
          </a:p>
        </p:txBody>
      </p:sp>
      <p:sp>
        <p:nvSpPr>
          <p:cNvPr id="22" name="CasellaDiTesto 21">
            <a:extLst>
              <a:ext uri="{FF2B5EF4-FFF2-40B4-BE49-F238E27FC236}">
                <a16:creationId xmlns:a16="http://schemas.microsoft.com/office/drawing/2014/main" id="{69E6A60A-DAF7-3E0C-63E9-8434A21C7F4B}"/>
              </a:ext>
            </a:extLst>
          </p:cNvPr>
          <p:cNvSpPr txBox="1"/>
          <p:nvPr/>
        </p:nvSpPr>
        <p:spPr>
          <a:xfrm>
            <a:off x="8857156" y="2987995"/>
            <a:ext cx="1772465"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TERA09</a:t>
            </a:r>
          </a:p>
        </p:txBody>
      </p:sp>
      <p:graphicFrame>
        <p:nvGraphicFramePr>
          <p:cNvPr id="25" name="Tabella 25">
            <a:extLst>
              <a:ext uri="{FF2B5EF4-FFF2-40B4-BE49-F238E27FC236}">
                <a16:creationId xmlns:a16="http://schemas.microsoft.com/office/drawing/2014/main" id="{2E3D5B72-9201-3F97-9F05-93CE80427241}"/>
              </a:ext>
            </a:extLst>
          </p:cNvPr>
          <p:cNvGraphicFramePr>
            <a:graphicFrameLocks noGrp="1"/>
          </p:cNvGraphicFramePr>
          <p:nvPr/>
        </p:nvGraphicFramePr>
        <p:xfrm>
          <a:off x="8505363" y="5948850"/>
          <a:ext cx="3160766" cy="616450"/>
        </p:xfrm>
        <a:graphic>
          <a:graphicData uri="http://schemas.openxmlformats.org/drawingml/2006/table">
            <a:tbl>
              <a:tblPr firstRow="1" bandRow="1">
                <a:tableStyleId>{5940675A-B579-460E-94D1-54222C63F5DA}</a:tableStyleId>
              </a:tblPr>
              <a:tblGrid>
                <a:gridCol w="1577293">
                  <a:extLst>
                    <a:ext uri="{9D8B030D-6E8A-4147-A177-3AD203B41FA5}">
                      <a16:colId xmlns:a16="http://schemas.microsoft.com/office/drawing/2014/main" val="1504451730"/>
                    </a:ext>
                  </a:extLst>
                </a:gridCol>
                <a:gridCol w="1583473">
                  <a:extLst>
                    <a:ext uri="{9D8B030D-6E8A-4147-A177-3AD203B41FA5}">
                      <a16:colId xmlns:a16="http://schemas.microsoft.com/office/drawing/2014/main" val="3664208752"/>
                    </a:ext>
                  </a:extLst>
                </a:gridCol>
              </a:tblGrid>
              <a:tr h="0">
                <a:tc>
                  <a:txBody>
                    <a:bodyPr/>
                    <a:lstStyle/>
                    <a:p>
                      <a:pPr algn="ctr"/>
                      <a:r>
                        <a:rPr lang="it-IT" sz="1300" b="0" dirty="0" err="1">
                          <a:effectLst/>
                        </a:rPr>
                        <a:t>Current</a:t>
                      </a:r>
                      <a:r>
                        <a:rPr lang="it-IT" sz="1300" b="0" dirty="0">
                          <a:effectLst/>
                        </a:rPr>
                        <a:t> range </a:t>
                      </a:r>
                      <a:endParaRPr lang="it-IT" sz="1300" b="0" dirty="0">
                        <a:latin typeface="Arial" panose="020B0604020202020204" pitchFamily="34" charset="0"/>
                        <a:cs typeface="Arial" panose="020B0604020202020204" pitchFamily="34" charset="0"/>
                      </a:endParaRPr>
                    </a:p>
                  </a:txBody>
                  <a:tcPr/>
                </a:tc>
                <a:tc>
                  <a:txBody>
                    <a:bodyPr/>
                    <a:lstStyle/>
                    <a:p>
                      <a:pPr algn="ctr"/>
                      <a:r>
                        <a:rPr lang="it-IT" sz="1300" b="0" dirty="0">
                          <a:effectLst/>
                        </a:rPr>
                        <a:t>100 pA-100 </a:t>
                      </a:r>
                      <a:r>
                        <a:rPr lang="el-GR" sz="1300" b="0" dirty="0">
                          <a:effectLst/>
                        </a:rPr>
                        <a:t>μ</a:t>
                      </a:r>
                      <a:r>
                        <a:rPr lang="it-IT" sz="1300" b="0" dirty="0">
                          <a:effectLst/>
                        </a:rPr>
                        <a:t>A </a:t>
                      </a:r>
                      <a:endParaRPr lang="it-IT" sz="13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16713862"/>
                  </a:ext>
                </a:extLst>
              </a:tr>
              <a:tr h="326890">
                <a:tc>
                  <a:txBody>
                    <a:bodyPr/>
                    <a:lstStyle/>
                    <a:p>
                      <a:pPr algn="ctr"/>
                      <a:r>
                        <a:rPr lang="it-IT" sz="1300" b="0" dirty="0"/>
                        <a:t>M</a:t>
                      </a:r>
                      <a:r>
                        <a:rPr lang="it-IT" sz="1300" b="0" dirty="0">
                          <a:effectLst/>
                        </a:rPr>
                        <a:t>ax </a:t>
                      </a:r>
                      <a:r>
                        <a:rPr lang="it-IT" sz="1300" b="0" dirty="0" err="1">
                          <a:effectLst/>
                        </a:rPr>
                        <a:t>conv</a:t>
                      </a:r>
                      <a:r>
                        <a:rPr lang="it-IT" sz="1300" b="0" dirty="0">
                          <a:effectLst/>
                        </a:rPr>
                        <a:t> </a:t>
                      </a:r>
                      <a:r>
                        <a:rPr lang="it-IT" sz="1300" b="0" dirty="0" err="1">
                          <a:effectLst/>
                        </a:rPr>
                        <a:t>freq</a:t>
                      </a:r>
                      <a:endParaRPr lang="it-IT" sz="1300" b="0" dirty="0">
                        <a:latin typeface="Arial" panose="020B0604020202020204" pitchFamily="34" charset="0"/>
                        <a:cs typeface="Arial" panose="020B0604020202020204" pitchFamily="34" charset="0"/>
                      </a:endParaRPr>
                    </a:p>
                  </a:txBody>
                  <a:tcPr/>
                </a:tc>
                <a:tc>
                  <a:txBody>
                    <a:bodyPr/>
                    <a:lstStyle/>
                    <a:p>
                      <a:pPr algn="ctr"/>
                      <a:r>
                        <a:rPr lang="it-IT" sz="1300" b="0" dirty="0">
                          <a:effectLst/>
                        </a:rPr>
                        <a:t>62.5 MHz</a:t>
                      </a:r>
                      <a:endParaRPr lang="it-IT" sz="13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49510674"/>
                  </a:ext>
                </a:extLst>
              </a:tr>
            </a:tbl>
          </a:graphicData>
        </a:graphic>
      </p:graphicFrame>
      <p:sp>
        <p:nvSpPr>
          <p:cNvPr id="11" name="CasellaDiTesto 10">
            <a:extLst>
              <a:ext uri="{FF2B5EF4-FFF2-40B4-BE49-F238E27FC236}">
                <a16:creationId xmlns:a16="http://schemas.microsoft.com/office/drawing/2014/main" id="{A6BDCF82-F969-968D-C4D3-A69C7E1A28BC}"/>
              </a:ext>
            </a:extLst>
          </p:cNvPr>
          <p:cNvSpPr txBox="1"/>
          <p:nvPr/>
        </p:nvSpPr>
        <p:spPr>
          <a:xfrm>
            <a:off x="1539874" y="2987219"/>
            <a:ext cx="1772465" cy="3539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Large </a:t>
            </a:r>
            <a:r>
              <a:rPr kumimoji="0" lang="it-IT" sz="17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sensor</a:t>
            </a:r>
            <a:endParaRPr kumimoji="0" lang="it-IT" sz="17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p:sp>
        <p:nvSpPr>
          <p:cNvPr id="16" name="CasellaDiTesto 15">
            <a:extLst>
              <a:ext uri="{FF2B5EF4-FFF2-40B4-BE49-F238E27FC236}">
                <a16:creationId xmlns:a16="http://schemas.microsoft.com/office/drawing/2014/main" id="{687173F0-A0E8-DD3B-4005-0307CA17037C}"/>
              </a:ext>
            </a:extLst>
          </p:cNvPr>
          <p:cNvSpPr txBox="1"/>
          <p:nvPr/>
        </p:nvSpPr>
        <p:spPr>
          <a:xfrm>
            <a:off x="829328" y="6246971"/>
            <a:ext cx="3497256"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3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Designed</a:t>
            </a:r>
            <a:r>
              <a:rPr kumimoji="0" lang="it-IT" sz="13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to cover </a:t>
            </a:r>
            <a:r>
              <a:rPr kumimoji="0" lang="it-IT" sz="13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proton</a:t>
            </a:r>
            <a:r>
              <a:rPr kumimoji="0" lang="it-IT" sz="13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3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beam</a:t>
            </a:r>
            <a:r>
              <a:rPr kumimoji="0" lang="it-IT" sz="13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spot ]</a:t>
            </a:r>
          </a:p>
        </p:txBody>
      </p:sp>
      <p:sp>
        <p:nvSpPr>
          <p:cNvPr id="9" name="Figura a mano libera 8">
            <a:extLst>
              <a:ext uri="{FF2B5EF4-FFF2-40B4-BE49-F238E27FC236}">
                <a16:creationId xmlns:a16="http://schemas.microsoft.com/office/drawing/2014/main" id="{B9DA4CFC-CE86-EEFA-0BB8-B672C11B3520}"/>
              </a:ext>
            </a:extLst>
          </p:cNvPr>
          <p:cNvSpPr/>
          <p:nvPr/>
        </p:nvSpPr>
        <p:spPr>
          <a:xfrm>
            <a:off x="1965523" y="3924209"/>
            <a:ext cx="476888" cy="467318"/>
          </a:xfrm>
          <a:custGeom>
            <a:avLst/>
            <a:gdLst>
              <a:gd name="connsiteX0" fmla="*/ 15586 w 529936"/>
              <a:gd name="connsiteY0" fmla="*/ 5196 h 519546"/>
              <a:gd name="connsiteX1" fmla="*/ 0 w 529936"/>
              <a:gd name="connsiteY1" fmla="*/ 519546 h 519546"/>
              <a:gd name="connsiteX2" fmla="*/ 529936 w 529936"/>
              <a:gd name="connsiteY2" fmla="*/ 509155 h 519546"/>
              <a:gd name="connsiteX3" fmla="*/ 503959 w 529936"/>
              <a:gd name="connsiteY3" fmla="*/ 0 h 519546"/>
              <a:gd name="connsiteX4" fmla="*/ 15586 w 529936"/>
              <a:gd name="connsiteY4" fmla="*/ 5196 h 5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36" h="519546">
                <a:moveTo>
                  <a:pt x="15586" y="5196"/>
                </a:moveTo>
                <a:lnTo>
                  <a:pt x="0" y="519546"/>
                </a:lnTo>
                <a:lnTo>
                  <a:pt x="529936" y="509155"/>
                </a:lnTo>
                <a:lnTo>
                  <a:pt x="503959" y="0"/>
                </a:lnTo>
                <a:lnTo>
                  <a:pt x="15586" y="5196"/>
                </a:lnTo>
                <a:close/>
              </a:path>
            </a:pathLst>
          </a:cu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2" name="Immagine 1" descr="Immagine che contiene testo, stazionario, busta, bigliettodavisita&#10;&#10;Descrizione generata automaticamente">
            <a:extLst>
              <a:ext uri="{FF2B5EF4-FFF2-40B4-BE49-F238E27FC236}">
                <a16:creationId xmlns:a16="http://schemas.microsoft.com/office/drawing/2014/main" id="{DA7B7959-986B-1AFD-713B-9C9A75D6D836}"/>
              </a:ext>
            </a:extLst>
          </p:cNvPr>
          <p:cNvPicPr>
            <a:picLocks noChangeAspect="1"/>
          </p:cNvPicPr>
          <p:nvPr/>
        </p:nvPicPr>
        <p:blipFill>
          <a:blip r:embed="rId5"/>
          <a:stretch>
            <a:fillRect/>
          </a:stretch>
        </p:blipFill>
        <p:spPr>
          <a:xfrm flipH="1">
            <a:off x="7725451" y="-75859"/>
            <a:ext cx="2230244" cy="2015701"/>
          </a:xfrm>
          <a:prstGeom prst="rect">
            <a:avLst/>
          </a:prstGeom>
        </p:spPr>
      </p:pic>
      <p:sp>
        <p:nvSpPr>
          <p:cNvPr id="4" name="CasellaDiTesto 3">
            <a:extLst>
              <a:ext uri="{FF2B5EF4-FFF2-40B4-BE49-F238E27FC236}">
                <a16:creationId xmlns:a16="http://schemas.microsoft.com/office/drawing/2014/main" id="{2B4FE525-AC85-A6D7-7EB4-9851DF7BB500}"/>
              </a:ext>
            </a:extLst>
          </p:cNvPr>
          <p:cNvSpPr txBox="1"/>
          <p:nvPr/>
        </p:nvSpPr>
        <p:spPr>
          <a:xfrm rot="625466">
            <a:off x="8193897" y="484824"/>
            <a:ext cx="132651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900" b="1" i="0" u="none" strike="noStrike" kern="1200" cap="none" spc="0" normalizeH="0" baseline="0" noProof="0" dirty="0">
                <a:ln>
                  <a:noFill/>
                </a:ln>
                <a:solidFill>
                  <a:srgbClr val="000000"/>
                </a:solidFill>
                <a:effectLst/>
                <a:uLnTx/>
                <a:uFillTx/>
                <a:latin typeface="Dreaming Outloud Pro" panose="03050502040302030504" pitchFamily="66" charset="77"/>
                <a:ea typeface="Brush Script MT" panose="03060802040406070304" pitchFamily="66" charset="-122"/>
                <a:cs typeface="Dreaming Outloud Pro" panose="03050502040302030504" pitchFamily="66" charset="77"/>
              </a:rPr>
              <a:t>WORK IN </a:t>
            </a:r>
            <a:br>
              <a:rPr kumimoji="0" lang="it-IT" sz="1900" b="1" i="0" u="none" strike="noStrike" kern="1200" cap="none" spc="0" normalizeH="0" baseline="0" noProof="0" dirty="0">
                <a:ln>
                  <a:noFill/>
                </a:ln>
                <a:solidFill>
                  <a:srgbClr val="000000"/>
                </a:solidFill>
                <a:effectLst/>
                <a:uLnTx/>
                <a:uFillTx/>
                <a:latin typeface="Dreaming Outloud Pro" panose="03050502040302030504" pitchFamily="66" charset="77"/>
                <a:ea typeface="Brush Script MT" panose="03060802040406070304" pitchFamily="66" charset="-122"/>
                <a:cs typeface="Dreaming Outloud Pro" panose="03050502040302030504" pitchFamily="66" charset="77"/>
              </a:rPr>
            </a:br>
            <a:r>
              <a:rPr kumimoji="0" lang="it-IT" sz="1900" b="1" i="0" u="none" strike="noStrike" kern="1200" cap="none" spc="0" normalizeH="0" baseline="0" noProof="0" dirty="0">
                <a:ln>
                  <a:noFill/>
                </a:ln>
                <a:solidFill>
                  <a:srgbClr val="000000"/>
                </a:solidFill>
                <a:effectLst/>
                <a:uLnTx/>
                <a:uFillTx/>
                <a:latin typeface="Dreaming Outloud Pro" panose="03050502040302030504" pitchFamily="66" charset="77"/>
                <a:ea typeface="Brush Script MT" panose="03060802040406070304" pitchFamily="66" charset="-122"/>
                <a:cs typeface="Dreaming Outloud Pro" panose="03050502040302030504" pitchFamily="66" charset="77"/>
              </a:rPr>
              <a:t>PROGRESS!</a:t>
            </a:r>
          </a:p>
        </p:txBody>
      </p:sp>
      <p:sp>
        <p:nvSpPr>
          <p:cNvPr id="10" name="Arco 9">
            <a:extLst>
              <a:ext uri="{FF2B5EF4-FFF2-40B4-BE49-F238E27FC236}">
                <a16:creationId xmlns:a16="http://schemas.microsoft.com/office/drawing/2014/main" id="{C01ED9ED-7157-416E-91F2-4DDE2B014A79}"/>
              </a:ext>
            </a:extLst>
          </p:cNvPr>
          <p:cNvSpPr/>
          <p:nvPr/>
        </p:nvSpPr>
        <p:spPr>
          <a:xfrm rot="170542">
            <a:off x="7578504" y="1105301"/>
            <a:ext cx="1645088" cy="396876"/>
          </a:xfrm>
          <a:prstGeom prst="arc">
            <a:avLst>
              <a:gd name="adj1" fmla="val 13353532"/>
              <a:gd name="adj2" fmla="val 2127252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471321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 diagramma, Diagramma, linea&#10;&#10;Descrizione generata automaticamente">
            <a:extLst>
              <a:ext uri="{FF2B5EF4-FFF2-40B4-BE49-F238E27FC236}">
                <a16:creationId xmlns:a16="http://schemas.microsoft.com/office/drawing/2014/main" id="{B0759292-D055-C32B-EE9D-CE9A2E400005}"/>
              </a:ext>
            </a:extLst>
          </p:cNvPr>
          <p:cNvPicPr>
            <a:picLocks noChangeAspect="1"/>
          </p:cNvPicPr>
          <p:nvPr/>
        </p:nvPicPr>
        <p:blipFill>
          <a:blip r:embed="rId2"/>
          <a:stretch>
            <a:fillRect/>
          </a:stretch>
        </p:blipFill>
        <p:spPr>
          <a:xfrm>
            <a:off x="5653109" y="2097897"/>
            <a:ext cx="5842000" cy="4381500"/>
          </a:xfrm>
          <a:prstGeom prst="rect">
            <a:avLst/>
          </a:prstGeom>
        </p:spPr>
      </p:pic>
      <p:sp>
        <p:nvSpPr>
          <p:cNvPr id="9" name="Titolo 8">
            <a:extLst>
              <a:ext uri="{FF2B5EF4-FFF2-40B4-BE49-F238E27FC236}">
                <a16:creationId xmlns:a16="http://schemas.microsoft.com/office/drawing/2014/main" id="{A7E20456-8BCE-6FE3-8792-BE95206AD875}"/>
              </a:ext>
            </a:extLst>
          </p:cNvPr>
          <p:cNvSpPr>
            <a:spLocks noGrp="1"/>
          </p:cNvSpPr>
          <p:nvPr>
            <p:ph type="title"/>
          </p:nvPr>
        </p:nvSpPr>
        <p:spPr>
          <a:xfrm>
            <a:off x="838200" y="365126"/>
            <a:ext cx="10515600" cy="847666"/>
          </a:xfrm>
        </p:spPr>
        <p:txBody>
          <a:bodyPr>
            <a:normAutofit/>
          </a:bodyPr>
          <a:lstStyle/>
          <a:p>
            <a:r>
              <a:rPr lang="it-IT" dirty="0">
                <a:cs typeface="Arial" panose="020B0604020202020204" pitchFamily="34" charset="0"/>
              </a:rPr>
              <a:t>Electric Field </a:t>
            </a:r>
            <a:r>
              <a:rPr lang="it-IT" dirty="0" err="1">
                <a:cs typeface="Arial" panose="020B0604020202020204" pitchFamily="34" charset="0"/>
              </a:rPr>
              <a:t>distortion</a:t>
            </a:r>
            <a:r>
              <a:rPr lang="it-IT" dirty="0">
                <a:cs typeface="Arial" panose="020B0604020202020204" pitchFamily="34" charset="0"/>
              </a:rPr>
              <a:t> </a:t>
            </a:r>
            <a:endParaRPr lang="it-IT" dirty="0"/>
          </a:p>
        </p:txBody>
      </p:sp>
      <p:sp>
        <p:nvSpPr>
          <p:cNvPr id="8" name="Segnaposto numero diapositiva 7">
            <a:extLst>
              <a:ext uri="{FF2B5EF4-FFF2-40B4-BE49-F238E27FC236}">
                <a16:creationId xmlns:a16="http://schemas.microsoft.com/office/drawing/2014/main" id="{62C28D80-C230-13A0-8D8D-A8F110A10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pitchFamily="34" charset="0"/>
              <a:ea typeface="+mn-ea"/>
              <a:cs typeface="+mn-cs"/>
            </a:endParaRPr>
          </a:p>
        </p:txBody>
      </p:sp>
      <p:sp>
        <p:nvSpPr>
          <p:cNvPr id="13" name="CasellaDiTesto 12">
            <a:extLst>
              <a:ext uri="{FF2B5EF4-FFF2-40B4-BE49-F238E27FC236}">
                <a16:creationId xmlns:a16="http://schemas.microsoft.com/office/drawing/2014/main" id="{6CBDA6DE-CE23-FD29-B8C1-BC600ACDEDA0}"/>
              </a:ext>
            </a:extLst>
          </p:cNvPr>
          <p:cNvSpPr txBox="1"/>
          <p:nvPr/>
        </p:nvSpPr>
        <p:spPr>
          <a:xfrm>
            <a:off x="6696766" y="2763431"/>
            <a:ext cx="604366" cy="338554"/>
          </a:xfrm>
          <a:prstGeom prst="rect">
            <a:avLst/>
          </a:prstGeom>
          <a:noFill/>
          <a:ln w="22225">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39B368">
                    <a:lumMod val="75000"/>
                  </a:srgbClr>
                </a:solidFill>
                <a:effectLst/>
                <a:uLnTx/>
                <a:uFillTx/>
                <a:latin typeface="Palatino Linotype" panose="02040502050505030304" pitchFamily="18" charset="0"/>
                <a:ea typeface="+mn-ea"/>
                <a:cs typeface="+mn-cs"/>
              </a:rPr>
              <a:t>50 V</a:t>
            </a:r>
          </a:p>
        </p:txBody>
      </p:sp>
      <p:pic>
        <p:nvPicPr>
          <p:cNvPr id="16" name="Immagine 15" descr="Immagine che contiene testo, schermata, Diagramma, linea&#10;&#10;Descrizione generata automaticamente">
            <a:extLst>
              <a:ext uri="{FF2B5EF4-FFF2-40B4-BE49-F238E27FC236}">
                <a16:creationId xmlns:a16="http://schemas.microsoft.com/office/drawing/2014/main" id="{AF7E44FF-E2E7-660E-3B13-A5135846C6C8}"/>
              </a:ext>
            </a:extLst>
          </p:cNvPr>
          <p:cNvPicPr>
            <a:picLocks noChangeAspect="1"/>
          </p:cNvPicPr>
          <p:nvPr/>
        </p:nvPicPr>
        <p:blipFill rotWithShape="1">
          <a:blip r:embed="rId3"/>
          <a:srcRect r="6298"/>
          <a:stretch/>
        </p:blipFill>
        <p:spPr>
          <a:xfrm>
            <a:off x="393026" y="2077917"/>
            <a:ext cx="5474081" cy="4381500"/>
          </a:xfrm>
          <a:prstGeom prst="rect">
            <a:avLst/>
          </a:prstGeom>
        </p:spPr>
      </p:pic>
      <p:sp>
        <p:nvSpPr>
          <p:cNvPr id="17" name="CasellaDiTesto 16">
            <a:extLst>
              <a:ext uri="{FF2B5EF4-FFF2-40B4-BE49-F238E27FC236}">
                <a16:creationId xmlns:a16="http://schemas.microsoft.com/office/drawing/2014/main" id="{880A4072-A370-BE85-FEAA-52B6B40A95F4}"/>
              </a:ext>
            </a:extLst>
          </p:cNvPr>
          <p:cNvSpPr txBox="1"/>
          <p:nvPr/>
        </p:nvSpPr>
        <p:spPr>
          <a:xfrm>
            <a:off x="1417716" y="3651234"/>
            <a:ext cx="21738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9D4131"/>
                </a:solidFill>
                <a:effectLst/>
                <a:uLnTx/>
                <a:uFillTx/>
                <a:latin typeface="Palatino Linotype" panose="02040502050505030304" pitchFamily="18" charset="0"/>
                <a:ea typeface="Ayuthaya" pitchFamily="2" charset="-34"/>
                <a:cs typeface="Arial" panose="020B0604020202020204" pitchFamily="34" charset="0"/>
              </a:rPr>
              <a:t>UNPUBLISHED RESULTS!</a:t>
            </a:r>
          </a:p>
        </p:txBody>
      </p:sp>
      <p:sp>
        <p:nvSpPr>
          <p:cNvPr id="18" name="Rettangolo con angoli arrotondati 17">
            <a:extLst>
              <a:ext uri="{FF2B5EF4-FFF2-40B4-BE49-F238E27FC236}">
                <a16:creationId xmlns:a16="http://schemas.microsoft.com/office/drawing/2014/main" id="{A2C446A7-D3F6-3B93-9E06-C7B769CAC4BE}"/>
              </a:ext>
            </a:extLst>
          </p:cNvPr>
          <p:cNvSpPr/>
          <p:nvPr/>
        </p:nvSpPr>
        <p:spPr>
          <a:xfrm>
            <a:off x="1795346" y="3651233"/>
            <a:ext cx="1438508" cy="492443"/>
          </a:xfrm>
          <a:prstGeom prst="roundRect">
            <a:avLst/>
          </a:prstGeom>
          <a:noFill/>
          <a:ln w="22225">
            <a:solidFill>
              <a:srgbClr val="9D4131"/>
            </a:solidFill>
            <a:prstDash val="sysDash"/>
            <a:extLst>
              <a:ext uri="{C807C97D-BFC1-408E-A445-0C87EB9F89A2}">
                <ask:lineSketchStyleProps xmlns:ask="http://schemas.microsoft.com/office/drawing/2018/sketchyshapes" sd="1219033472">
                  <a:custGeom>
                    <a:avLst/>
                    <a:gdLst>
                      <a:gd name="connsiteX0" fmla="*/ 0 w 1896781"/>
                      <a:gd name="connsiteY0" fmla="*/ 92335 h 553998"/>
                      <a:gd name="connsiteX1" fmla="*/ 92335 w 1896781"/>
                      <a:gd name="connsiteY1" fmla="*/ 0 h 553998"/>
                      <a:gd name="connsiteX2" fmla="*/ 1804446 w 1896781"/>
                      <a:gd name="connsiteY2" fmla="*/ 0 h 553998"/>
                      <a:gd name="connsiteX3" fmla="*/ 1896781 w 1896781"/>
                      <a:gd name="connsiteY3" fmla="*/ 92335 h 553998"/>
                      <a:gd name="connsiteX4" fmla="*/ 1896781 w 1896781"/>
                      <a:gd name="connsiteY4" fmla="*/ 461663 h 553998"/>
                      <a:gd name="connsiteX5" fmla="*/ 1804446 w 1896781"/>
                      <a:gd name="connsiteY5" fmla="*/ 553998 h 553998"/>
                      <a:gd name="connsiteX6" fmla="*/ 92335 w 1896781"/>
                      <a:gd name="connsiteY6" fmla="*/ 553998 h 553998"/>
                      <a:gd name="connsiteX7" fmla="*/ 0 w 1896781"/>
                      <a:gd name="connsiteY7" fmla="*/ 461663 h 553998"/>
                      <a:gd name="connsiteX8" fmla="*/ 0 w 1896781"/>
                      <a:gd name="connsiteY8" fmla="*/ 92335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781" h="553998" extrusionOk="0">
                        <a:moveTo>
                          <a:pt x="0" y="92335"/>
                        </a:moveTo>
                        <a:cubicBezTo>
                          <a:pt x="-6298" y="37455"/>
                          <a:pt x="34701" y="2492"/>
                          <a:pt x="92335" y="0"/>
                        </a:cubicBezTo>
                        <a:cubicBezTo>
                          <a:pt x="349065" y="-131260"/>
                          <a:pt x="1529379" y="81928"/>
                          <a:pt x="1804446" y="0"/>
                        </a:cubicBezTo>
                        <a:cubicBezTo>
                          <a:pt x="1851394" y="3952"/>
                          <a:pt x="1896133" y="44923"/>
                          <a:pt x="1896781" y="92335"/>
                        </a:cubicBezTo>
                        <a:cubicBezTo>
                          <a:pt x="1876854" y="150749"/>
                          <a:pt x="1869992" y="390908"/>
                          <a:pt x="1896781" y="461663"/>
                        </a:cubicBezTo>
                        <a:cubicBezTo>
                          <a:pt x="1904838" y="513614"/>
                          <a:pt x="1859121" y="546425"/>
                          <a:pt x="1804446" y="553998"/>
                        </a:cubicBezTo>
                        <a:cubicBezTo>
                          <a:pt x="985062" y="441704"/>
                          <a:pt x="317178" y="482337"/>
                          <a:pt x="92335" y="553998"/>
                        </a:cubicBezTo>
                        <a:cubicBezTo>
                          <a:pt x="40300" y="544079"/>
                          <a:pt x="-2088" y="515560"/>
                          <a:pt x="0" y="461663"/>
                        </a:cubicBezTo>
                        <a:cubicBezTo>
                          <a:pt x="679" y="418068"/>
                          <a:pt x="30738" y="180936"/>
                          <a:pt x="0" y="92335"/>
                        </a:cubicBezTo>
                        <a:close/>
                      </a:path>
                    </a:pathLst>
                  </a:custGeom>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endParaRPr>
          </a:p>
        </p:txBody>
      </p:sp>
      <p:sp>
        <p:nvSpPr>
          <p:cNvPr id="19" name="CasellaDiTesto 18">
            <a:extLst>
              <a:ext uri="{FF2B5EF4-FFF2-40B4-BE49-F238E27FC236}">
                <a16:creationId xmlns:a16="http://schemas.microsoft.com/office/drawing/2014/main" id="{8F3E7F76-5E9C-4643-E1F9-053AEBA3E3BC}"/>
              </a:ext>
            </a:extLst>
          </p:cNvPr>
          <p:cNvSpPr txBox="1"/>
          <p:nvPr/>
        </p:nvSpPr>
        <p:spPr>
          <a:xfrm>
            <a:off x="1248040" y="1232771"/>
            <a:ext cx="9048023" cy="9694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B050"/>
              </a:buClr>
              <a:buSzTx/>
              <a:buFont typeface="Wingdings" pitchFamily="2" charset="2"/>
              <a:buChar char="§"/>
              <a:tabLst/>
              <a:defRPr/>
            </a:pP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bias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&lt; 150 V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where</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the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sensor</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is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completely</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depleted</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shortening</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of the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signal</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was</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observed</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electric</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field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distortion</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at</a:t>
            </a:r>
            <a:r>
              <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high dose rates?</a:t>
            </a:r>
          </a:p>
          <a:p>
            <a:pPr marL="342900" marR="0" lvl="0" indent="-342900" algn="l" defTabSz="914400" rtl="0" eaLnBrk="1" fontAlgn="auto" latinLnBrk="0" hangingPunct="1">
              <a:lnSpc>
                <a:spcPct val="100000"/>
              </a:lnSpc>
              <a:spcBef>
                <a:spcPts val="0"/>
              </a:spcBef>
              <a:spcAft>
                <a:spcPts val="0"/>
              </a:spcAft>
              <a:buClr>
                <a:srgbClr val="00B050"/>
              </a:buClr>
              <a:buSzTx/>
              <a:buFont typeface="Wingdings" pitchFamily="2" charset="2"/>
              <a:buChar char="§"/>
              <a:tabLst/>
              <a:defRPr/>
            </a:pP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TCAD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Sentaurus</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1"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simulations</a:t>
            </a:r>
            <a:r>
              <a:rPr kumimoji="0" lang="it-IT" sz="19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rPr>
              <a:t> </a:t>
            </a:r>
            <a:r>
              <a:rPr kumimoji="0" lang="it-IT" sz="1900" b="0" i="0" u="none" strike="noStrike" kern="1200" cap="none" spc="0" normalizeH="0" baseline="0" noProof="0" dirty="0" err="1">
                <a:ln>
                  <a:noFill/>
                </a:ln>
                <a:solidFill>
                  <a:srgbClr val="000000"/>
                </a:solidFill>
                <a:effectLst/>
                <a:uLnTx/>
                <a:uFillTx/>
                <a:latin typeface="Palatino Linotype" panose="02040502050505030304" pitchFamily="18" charset="0"/>
                <a:ea typeface="+mn-ea"/>
                <a:cs typeface="Arial" panose="020B0604020202020204" pitchFamily="34" charset="0"/>
              </a:rPr>
              <a:t>ongoing</a:t>
            </a:r>
            <a:endParaRPr kumimoji="0" lang="it-IT" sz="19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Arial" panose="020B0604020202020204" pitchFamily="34" charset="0"/>
            </a:endParaRPr>
          </a:p>
        </p:txBody>
      </p:sp>
    </p:spTree>
    <p:extLst>
      <p:ext uri="{BB962C8B-B14F-4D97-AF65-F5344CB8AC3E}">
        <p14:creationId xmlns:p14="http://schemas.microsoft.com/office/powerpoint/2010/main" val="2758716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3980E17-C128-C6F0-0BC9-FF49E22275E4}"/>
              </a:ext>
            </a:extLst>
          </p:cNvPr>
          <p:cNvPicPr/>
          <p:nvPr/>
        </p:nvPicPr>
        <p:blipFill>
          <a:blip r:embed="rId2"/>
          <a:srcRect l="14599" t="12551" r="12160" b="14206"/>
          <a:stretch/>
        </p:blipFill>
        <p:spPr>
          <a:xfrm>
            <a:off x="562005" y="1191116"/>
            <a:ext cx="2444580" cy="2266843"/>
          </a:xfrm>
          <a:prstGeom prst="rect">
            <a:avLst/>
          </a:prstGeom>
          <a:ln w="9360">
            <a:noFill/>
          </a:ln>
        </p:spPr>
      </p:pic>
      <p:sp>
        <p:nvSpPr>
          <p:cNvPr id="14" name="Text Box 10">
            <a:extLst>
              <a:ext uri="{FF2B5EF4-FFF2-40B4-BE49-F238E27FC236}">
                <a16:creationId xmlns:a16="http://schemas.microsoft.com/office/drawing/2014/main" id="{D91E4A4B-76C0-EA1C-31D0-3B19942A2FEB}"/>
              </a:ext>
            </a:extLst>
          </p:cNvPr>
          <p:cNvSpPr txBox="1">
            <a:spLocks noChangeArrowheads="1"/>
          </p:cNvSpPr>
          <p:nvPr/>
        </p:nvSpPr>
        <p:spPr bwMode="auto">
          <a:xfrm>
            <a:off x="3056532" y="1810894"/>
            <a:ext cx="157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a:t>Pencil Beam</a:t>
            </a:r>
            <a:endParaRPr lang="it-IT" altLang="en-US" sz="2000" b="0"/>
          </a:p>
        </p:txBody>
      </p:sp>
      <p:sp>
        <p:nvSpPr>
          <p:cNvPr id="15" name="Oval 12">
            <a:extLst>
              <a:ext uri="{FF2B5EF4-FFF2-40B4-BE49-F238E27FC236}">
                <a16:creationId xmlns:a16="http://schemas.microsoft.com/office/drawing/2014/main" id="{6A4FBDC3-D39A-AB7F-7208-94999E5A8E9F}"/>
              </a:ext>
            </a:extLst>
          </p:cNvPr>
          <p:cNvSpPr>
            <a:spLocks noChangeArrowheads="1"/>
          </p:cNvSpPr>
          <p:nvPr/>
        </p:nvSpPr>
        <p:spPr bwMode="auto">
          <a:xfrm rot="757414">
            <a:off x="7028632" y="1568179"/>
            <a:ext cx="1128712" cy="1800225"/>
          </a:xfrm>
          <a:prstGeom prst="ellipse">
            <a:avLst/>
          </a:prstGeom>
          <a:solidFill>
            <a:srgbClr val="C00000"/>
          </a:solidFill>
          <a:ln w="9525">
            <a:solidFill>
              <a:schemeClr val="bg1"/>
            </a:solidFill>
            <a:round/>
            <a:headEnd/>
            <a:tailEnd/>
          </a:ln>
          <a:effectLst/>
        </p:spPr>
        <p:txBody>
          <a:bodyPr wrap="none" anchor="ctr"/>
          <a:lstStyle/>
          <a:p>
            <a:endParaRPr lang="en-GB"/>
          </a:p>
        </p:txBody>
      </p:sp>
      <p:sp>
        <p:nvSpPr>
          <p:cNvPr id="16" name="AutoShape 11">
            <a:extLst>
              <a:ext uri="{FF2B5EF4-FFF2-40B4-BE49-F238E27FC236}">
                <a16:creationId xmlns:a16="http://schemas.microsoft.com/office/drawing/2014/main" id="{16EE2F00-4736-3F70-19EC-0C953C51E78C}"/>
              </a:ext>
            </a:extLst>
          </p:cNvPr>
          <p:cNvSpPr>
            <a:spLocks noChangeArrowheads="1"/>
          </p:cNvSpPr>
          <p:nvPr/>
        </p:nvSpPr>
        <p:spPr bwMode="auto">
          <a:xfrm>
            <a:off x="6736532" y="1620565"/>
            <a:ext cx="1008062" cy="1439863"/>
          </a:xfrm>
          <a:prstGeom prst="moon">
            <a:avLst>
              <a:gd name="adj" fmla="val 50000"/>
            </a:avLst>
          </a:prstGeom>
          <a:solidFill>
            <a:srgbClr val="C00000"/>
          </a:solidFill>
          <a:ln w="9525">
            <a:solidFill>
              <a:srgbClr val="C00000"/>
            </a:solidFill>
            <a:miter lim="800000"/>
            <a:headEnd/>
            <a:tailEnd/>
          </a:ln>
          <a:effectLst/>
        </p:spPr>
        <p:txBody>
          <a:bodyPr wrap="none" anchor="ctr"/>
          <a:lstStyle/>
          <a:p>
            <a:pPr algn="ctr"/>
            <a:r>
              <a:rPr lang="en-US" altLang="en-US" sz="2000" dirty="0">
                <a:solidFill>
                  <a:schemeClr val="bg1"/>
                </a:solidFill>
              </a:rPr>
              <a:t>   Tumor</a:t>
            </a:r>
            <a:endParaRPr lang="it-IT" altLang="en-US" sz="2000" dirty="0">
              <a:solidFill>
                <a:schemeClr val="bg1"/>
              </a:solidFill>
            </a:endParaRPr>
          </a:p>
        </p:txBody>
      </p:sp>
      <p:sp>
        <p:nvSpPr>
          <p:cNvPr id="17" name="Text Box 14">
            <a:extLst>
              <a:ext uri="{FF2B5EF4-FFF2-40B4-BE49-F238E27FC236}">
                <a16:creationId xmlns:a16="http://schemas.microsoft.com/office/drawing/2014/main" id="{E5E2669A-7A18-FE88-6A1E-77CEABE50E34}"/>
              </a:ext>
            </a:extLst>
          </p:cNvPr>
          <p:cNvSpPr txBox="1">
            <a:spLocks noChangeArrowheads="1"/>
          </p:cNvSpPr>
          <p:nvPr/>
        </p:nvSpPr>
        <p:spPr bwMode="auto">
          <a:xfrm>
            <a:off x="5634352" y="1176509"/>
            <a:ext cx="33825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Target dimension: 1 ÷ 40 cm</a:t>
            </a:r>
            <a:endParaRPr lang="it-IT" altLang="en-US" sz="2000" b="1" dirty="0"/>
          </a:p>
        </p:txBody>
      </p:sp>
      <p:graphicFrame>
        <p:nvGraphicFramePr>
          <p:cNvPr id="19" name="Tabella 178">
            <a:extLst>
              <a:ext uri="{FF2B5EF4-FFF2-40B4-BE49-F238E27FC236}">
                <a16:creationId xmlns:a16="http://schemas.microsoft.com/office/drawing/2014/main" id="{DAA7B2F2-E1AF-A8EF-F121-8EAE93FB79F4}"/>
              </a:ext>
            </a:extLst>
          </p:cNvPr>
          <p:cNvGraphicFramePr>
            <a:graphicFrameLocks noGrp="1"/>
          </p:cNvGraphicFramePr>
          <p:nvPr>
            <p:extLst>
              <p:ext uri="{D42A27DB-BD31-4B8C-83A1-F6EECF244321}">
                <p14:modId xmlns:p14="http://schemas.microsoft.com/office/powerpoint/2010/main" val="3781077876"/>
              </p:ext>
            </p:extLst>
          </p:nvPr>
        </p:nvGraphicFramePr>
        <p:xfrm>
          <a:off x="560786" y="3454967"/>
          <a:ext cx="11067990" cy="2945663"/>
        </p:xfrm>
        <a:graphic>
          <a:graphicData uri="http://schemas.openxmlformats.org/drawingml/2006/table">
            <a:tbl>
              <a:tblPr>
                <a:tableStyleId>{2D5ABB26-0587-4C30-8999-92F81FD0307C}</a:tableStyleId>
              </a:tblPr>
              <a:tblGrid>
                <a:gridCol w="5996696">
                  <a:extLst>
                    <a:ext uri="{9D8B030D-6E8A-4147-A177-3AD203B41FA5}">
                      <a16:colId xmlns:a16="http://schemas.microsoft.com/office/drawing/2014/main" val="20000"/>
                    </a:ext>
                  </a:extLst>
                </a:gridCol>
                <a:gridCol w="5071294">
                  <a:extLst>
                    <a:ext uri="{9D8B030D-6E8A-4147-A177-3AD203B41FA5}">
                      <a16:colId xmlns:a16="http://schemas.microsoft.com/office/drawing/2014/main" val="20001"/>
                    </a:ext>
                  </a:extLst>
                </a:gridCol>
              </a:tblGrid>
              <a:tr h="486706">
                <a:tc>
                  <a:txBody>
                    <a:bodyPr/>
                    <a:lstStyle/>
                    <a:p>
                      <a:pPr>
                        <a:lnSpc>
                          <a:spcPct val="115000"/>
                        </a:lnSpc>
                        <a:spcAft>
                          <a:spcPts val="0"/>
                        </a:spcAft>
                      </a:pPr>
                      <a:r>
                        <a:rPr lang="en-US" sz="2400" b="0" dirty="0">
                          <a:effectLst/>
                        </a:rPr>
                        <a:t>Beam </a:t>
                      </a:r>
                      <a:r>
                        <a:rPr lang="en-US" sz="2400" b="1" dirty="0">
                          <a:effectLst/>
                        </a:rPr>
                        <a:t>range</a:t>
                      </a:r>
                      <a:r>
                        <a:rPr lang="en-US" sz="2400" b="0" dirty="0">
                          <a:effectLst/>
                        </a:rPr>
                        <a:t> in water for </a:t>
                      </a:r>
                      <a:r>
                        <a:rPr lang="en-US" sz="2400" b="0" dirty="0" err="1">
                          <a:effectLst/>
                        </a:rPr>
                        <a:t>protons&amp;ions</a:t>
                      </a:r>
                      <a:r>
                        <a:rPr lang="en-US" sz="2400" b="0" dirty="0">
                          <a:effectLst/>
                        </a:rPr>
                        <a:t> </a:t>
                      </a:r>
                      <a:r>
                        <a:rPr lang="en-US" sz="2400" b="0" dirty="0">
                          <a:effectLst/>
                          <a:sym typeface="Wingdings" panose="05000000000000000000" pitchFamily="2" charset="2"/>
                        </a:rPr>
                        <a:t></a:t>
                      </a:r>
                      <a:endParaRPr lang="en-GB"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15000"/>
                        </a:lnSpc>
                        <a:spcAft>
                          <a:spcPts val="0"/>
                        </a:spcAft>
                      </a:pPr>
                      <a:r>
                        <a:rPr lang="it-IT" sz="2400" b="1" dirty="0">
                          <a:effectLst/>
                        </a:rPr>
                        <a:t>3</a:t>
                      </a:r>
                      <a:r>
                        <a:rPr lang="it-IT" sz="2400" b="1" dirty="0">
                          <a:effectLst/>
                          <a:sym typeface="Symbol" panose="05050102010706020507" pitchFamily="18" charset="2"/>
                        </a:rPr>
                        <a:t></a:t>
                      </a:r>
                      <a:r>
                        <a:rPr lang="it-IT" sz="2400" b="1" dirty="0">
                          <a:effectLst/>
                        </a:rPr>
                        <a:t>30 cm </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FFFF99"/>
                    </a:solidFill>
                  </a:tcPr>
                </a:tc>
                <a:extLst>
                  <a:ext uri="{0D108BD9-81ED-4DB2-BD59-A6C34878D82A}">
                    <a16:rowId xmlns:a16="http://schemas.microsoft.com/office/drawing/2014/main" val="10000"/>
                  </a:ext>
                </a:extLst>
              </a:tr>
              <a:tr h="413498">
                <a:tc>
                  <a:txBody>
                    <a:bodyPr/>
                    <a:lstStyle/>
                    <a:p>
                      <a:pPr>
                        <a:lnSpc>
                          <a:spcPct val="115000"/>
                        </a:lnSpc>
                        <a:spcAft>
                          <a:spcPts val="0"/>
                        </a:spcAft>
                      </a:pPr>
                      <a:r>
                        <a:rPr lang="en-GB" sz="2400" b="0" dirty="0">
                          <a:effectLst/>
                        </a:rPr>
                        <a:t>Beam </a:t>
                      </a:r>
                      <a:r>
                        <a:rPr lang="en-GB" sz="2400" b="1" dirty="0">
                          <a:effectLst/>
                        </a:rPr>
                        <a:t>energy rang</a:t>
                      </a:r>
                      <a:r>
                        <a:rPr lang="en-GB" sz="2400" b="0" dirty="0">
                          <a:effectLst/>
                        </a:rPr>
                        <a:t>e (protons) [MeV, </a:t>
                      </a:r>
                      <a:r>
                        <a:rPr lang="el-GR" sz="2400" b="0" dirty="0">
                          <a:effectLst/>
                        </a:rPr>
                        <a:t>β</a:t>
                      </a:r>
                      <a:r>
                        <a:rPr lang="en-GB" sz="2400" b="0" dirty="0">
                          <a:effectLst/>
                        </a:rPr>
                        <a:t>, MIP] </a:t>
                      </a:r>
                    </a:p>
                    <a:p>
                      <a:pPr>
                        <a:lnSpc>
                          <a:spcPct val="115000"/>
                        </a:lnSpc>
                        <a:spcAft>
                          <a:spcPts val="0"/>
                        </a:spcAft>
                      </a:pPr>
                      <a:r>
                        <a:rPr lang="en-GB" sz="2400" b="0" dirty="0">
                          <a:effectLst/>
                        </a:rPr>
                        <a:t>Beam </a:t>
                      </a:r>
                      <a:r>
                        <a:rPr lang="en-GB" sz="2400" b="1" dirty="0">
                          <a:effectLst/>
                        </a:rPr>
                        <a:t>energy range (C ions)</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15000"/>
                        </a:lnSpc>
                        <a:spcAft>
                          <a:spcPts val="0"/>
                        </a:spcAft>
                      </a:pPr>
                      <a:r>
                        <a:rPr lang="en-GB" sz="2400" b="1" dirty="0">
                          <a:effectLst/>
                        </a:rPr>
                        <a:t>60</a:t>
                      </a:r>
                      <a:r>
                        <a:rPr lang="it-IT" sz="2400" b="1" dirty="0">
                          <a:effectLst/>
                          <a:sym typeface="Symbol" panose="05050102010706020507" pitchFamily="18" charset="2"/>
                        </a:rPr>
                        <a:t></a:t>
                      </a:r>
                      <a:r>
                        <a:rPr lang="en-GB" sz="2400" b="1" dirty="0">
                          <a:effectLst/>
                        </a:rPr>
                        <a:t>250 MeV, </a:t>
                      </a:r>
                      <a:r>
                        <a:rPr lang="el-GR" sz="2400" b="1" dirty="0">
                          <a:effectLst/>
                        </a:rPr>
                        <a:t>β</a:t>
                      </a:r>
                      <a:r>
                        <a:rPr lang="it-IT" sz="2400" b="1" dirty="0">
                          <a:effectLst/>
                        </a:rPr>
                        <a:t> </a:t>
                      </a:r>
                      <a:r>
                        <a:rPr lang="en-GB" sz="2400" b="1" dirty="0">
                          <a:effectLst/>
                        </a:rPr>
                        <a:t>0.34-0.59 , 5-2 MIP</a:t>
                      </a:r>
                    </a:p>
                    <a:p>
                      <a:pPr>
                        <a:lnSpc>
                          <a:spcPct val="115000"/>
                        </a:lnSpc>
                        <a:spcAft>
                          <a:spcPts val="0"/>
                        </a:spcAft>
                      </a:pPr>
                      <a:r>
                        <a:rPr lang="en-GB" sz="2400" b="1" dirty="0">
                          <a:effectLst/>
                        </a:rPr>
                        <a:t>120</a:t>
                      </a:r>
                      <a:r>
                        <a:rPr lang="it-IT" sz="2400" b="1" dirty="0">
                          <a:effectLst/>
                          <a:sym typeface="Symbol" panose="05050102010706020507" pitchFamily="18" charset="2"/>
                        </a:rPr>
                        <a:t></a:t>
                      </a:r>
                      <a:r>
                        <a:rPr lang="it-IT" sz="2400" b="1" dirty="0">
                          <a:effectLst/>
                        </a:rPr>
                        <a:t>400 MeV/u (</a:t>
                      </a:r>
                      <a:r>
                        <a:rPr lang="el-GR" sz="2400" b="1" dirty="0">
                          <a:effectLst/>
                        </a:rPr>
                        <a:t>β</a:t>
                      </a:r>
                      <a:r>
                        <a:rPr lang="it-IT" sz="2400" b="1" dirty="0">
                          <a:effectLst/>
                        </a:rPr>
                        <a:t> 0.46-0.71) </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FFFF99"/>
                    </a:solidFill>
                  </a:tcPr>
                </a:tc>
                <a:extLst>
                  <a:ext uri="{0D108BD9-81ED-4DB2-BD59-A6C34878D82A}">
                    <a16:rowId xmlns:a16="http://schemas.microsoft.com/office/drawing/2014/main" val="10001"/>
                  </a:ext>
                </a:extLst>
              </a:tr>
              <a:tr h="410432">
                <a:tc>
                  <a:txBody>
                    <a:bodyPr/>
                    <a:lstStyle/>
                    <a:p>
                      <a:pPr>
                        <a:lnSpc>
                          <a:spcPct val="115000"/>
                        </a:lnSpc>
                        <a:spcAft>
                          <a:spcPts val="0"/>
                        </a:spcAft>
                      </a:pPr>
                      <a:r>
                        <a:rPr lang="en-GB" sz="2400" b="0" dirty="0">
                          <a:effectLst/>
                        </a:rPr>
                        <a:t>Beam </a:t>
                      </a:r>
                      <a:r>
                        <a:rPr lang="en-GB" sz="2400" b="1" dirty="0">
                          <a:effectLst/>
                        </a:rPr>
                        <a:t>intensity (particles/s)</a:t>
                      </a:r>
                      <a:endParaRPr lang="en-GB"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15000"/>
                        </a:lnSpc>
                        <a:spcAft>
                          <a:spcPts val="0"/>
                        </a:spcAft>
                      </a:pPr>
                      <a:r>
                        <a:rPr lang="en-GB" sz="2400" b="1" dirty="0">
                          <a:effectLst/>
                        </a:rPr>
                        <a:t>10</a:t>
                      </a:r>
                      <a:r>
                        <a:rPr lang="en-GB" sz="2400" b="1" baseline="30000" dirty="0">
                          <a:effectLst/>
                        </a:rPr>
                        <a:t>8</a:t>
                      </a:r>
                      <a:r>
                        <a:rPr lang="it-IT" sz="2400" b="1" dirty="0">
                          <a:effectLst/>
                          <a:sym typeface="Symbol" panose="05050102010706020507" pitchFamily="18" charset="2"/>
                        </a:rPr>
                        <a:t></a:t>
                      </a:r>
                      <a:r>
                        <a:rPr lang="en-GB" sz="2400" b="1" dirty="0">
                          <a:effectLst/>
                        </a:rPr>
                        <a:t>10</a:t>
                      </a:r>
                      <a:r>
                        <a:rPr lang="en-GB" sz="2400" b="1" baseline="30000" dirty="0">
                          <a:effectLst/>
                        </a:rPr>
                        <a:t>10</a:t>
                      </a:r>
                      <a:r>
                        <a:rPr lang="en-GB" sz="2400" b="1" dirty="0">
                          <a:effectLst/>
                        </a:rPr>
                        <a:t> p/s 4×10</a:t>
                      </a:r>
                      <a:r>
                        <a:rPr lang="en-GB" sz="2400" b="1" baseline="30000" dirty="0">
                          <a:effectLst/>
                        </a:rPr>
                        <a:t>7</a:t>
                      </a:r>
                      <a:r>
                        <a:rPr lang="it-IT" sz="2400" b="1" dirty="0">
                          <a:effectLst/>
                          <a:sym typeface="Symbol" panose="05050102010706020507" pitchFamily="18" charset="2"/>
                        </a:rPr>
                        <a:t></a:t>
                      </a:r>
                      <a:r>
                        <a:rPr lang="en-GB" sz="2400" b="1" dirty="0">
                          <a:effectLst/>
                        </a:rPr>
                        <a:t>4×10</a:t>
                      </a:r>
                      <a:r>
                        <a:rPr lang="en-GB" sz="2400" b="1" baseline="30000" dirty="0">
                          <a:effectLst/>
                        </a:rPr>
                        <a:t>8  </a:t>
                      </a:r>
                      <a:r>
                        <a:rPr lang="en-GB" sz="2400" b="1" baseline="0" dirty="0">
                          <a:effectLst/>
                        </a:rPr>
                        <a:t>Cions/s</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FFFF99"/>
                    </a:solidFill>
                  </a:tcPr>
                </a:tc>
                <a:extLst>
                  <a:ext uri="{0D108BD9-81ED-4DB2-BD59-A6C34878D82A}">
                    <a16:rowId xmlns:a16="http://schemas.microsoft.com/office/drawing/2014/main" val="10002"/>
                  </a:ext>
                </a:extLst>
              </a:tr>
              <a:tr h="445188">
                <a:tc>
                  <a:txBody>
                    <a:bodyPr/>
                    <a:lstStyle/>
                    <a:p>
                      <a:pPr>
                        <a:lnSpc>
                          <a:spcPct val="115000"/>
                        </a:lnSpc>
                        <a:spcAft>
                          <a:spcPts val="0"/>
                        </a:spcAft>
                      </a:pPr>
                      <a:r>
                        <a:rPr lang="en-GB" sz="2400" b="1" dirty="0">
                          <a:effectLst/>
                        </a:rPr>
                        <a:t>Spot size (FWHM </a:t>
                      </a:r>
                      <a:r>
                        <a:rPr lang="en-GB" sz="2400" b="0" dirty="0">
                          <a:effectLst/>
                        </a:rPr>
                        <a:t>in air at the </a:t>
                      </a:r>
                      <a:r>
                        <a:rPr lang="en-GB" sz="2400" b="0" dirty="0" err="1">
                          <a:effectLst/>
                        </a:rPr>
                        <a:t>isocenter</a:t>
                      </a:r>
                      <a:r>
                        <a:rPr lang="en-GB" sz="2400" b="0" dirty="0">
                          <a:effectLst/>
                        </a:rPr>
                        <a:t>)                    </a:t>
                      </a:r>
                      <a:endParaRPr lang="en-GB"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15000"/>
                        </a:lnSpc>
                        <a:spcAft>
                          <a:spcPts val="0"/>
                        </a:spcAft>
                      </a:pPr>
                      <a:r>
                        <a:rPr lang="en-GB" sz="2400" b="1" dirty="0">
                          <a:effectLst/>
                        </a:rPr>
                        <a:t>FWHM 7</a:t>
                      </a:r>
                      <a:r>
                        <a:rPr lang="it-IT" sz="2400" b="1" dirty="0">
                          <a:effectLst/>
                          <a:sym typeface="Symbol" panose="05050102010706020507" pitchFamily="18" charset="2"/>
                        </a:rPr>
                        <a:t></a:t>
                      </a:r>
                      <a:r>
                        <a:rPr lang="en-GB" sz="2400" b="1" dirty="0">
                          <a:effectLst/>
                        </a:rPr>
                        <a:t>20 protons /4</a:t>
                      </a:r>
                      <a:r>
                        <a:rPr lang="it-IT" sz="2400" b="1" dirty="0">
                          <a:effectLst/>
                          <a:sym typeface="Symbol" panose="05050102010706020507" pitchFamily="18" charset="2"/>
                        </a:rPr>
                        <a:t></a:t>
                      </a:r>
                      <a:r>
                        <a:rPr lang="en-GB" sz="2400" b="1" dirty="0">
                          <a:effectLst/>
                        </a:rPr>
                        <a:t>8 mm Cions  (highest</a:t>
                      </a:r>
                      <a:r>
                        <a:rPr lang="it-IT" sz="2400" b="1" dirty="0">
                          <a:effectLst/>
                          <a:sym typeface="Symbol" panose="05050102010706020507" pitchFamily="18" charset="2"/>
                        </a:rPr>
                        <a:t></a:t>
                      </a:r>
                      <a:r>
                        <a:rPr lang="en-GB" sz="2400" b="1" dirty="0">
                          <a:effectLst/>
                        </a:rPr>
                        <a:t>lowest) Energy</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FFFF99"/>
                    </a:solidFill>
                  </a:tcPr>
                </a:tc>
                <a:extLst>
                  <a:ext uri="{0D108BD9-81ED-4DB2-BD59-A6C34878D82A}">
                    <a16:rowId xmlns:a16="http://schemas.microsoft.com/office/drawing/2014/main" val="10003"/>
                  </a:ext>
                </a:extLst>
              </a:tr>
              <a:tr h="414543">
                <a:tc>
                  <a:txBody>
                    <a:bodyPr/>
                    <a:lstStyle/>
                    <a:p>
                      <a:pPr>
                        <a:lnSpc>
                          <a:spcPct val="115000"/>
                        </a:lnSpc>
                        <a:spcAft>
                          <a:spcPts val="0"/>
                        </a:spcAft>
                      </a:pPr>
                      <a:r>
                        <a:rPr lang="en-US" sz="2400" b="1" dirty="0">
                          <a:effectLst/>
                        </a:rPr>
                        <a:t>Field size </a:t>
                      </a:r>
                      <a:r>
                        <a:rPr lang="en-US" sz="2400" b="0" dirty="0">
                          <a:effectLst/>
                        </a:rPr>
                        <a:t>at the isocenter          </a:t>
                      </a:r>
                      <a:endParaRPr lang="en-GB"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15000"/>
                        </a:lnSpc>
                        <a:spcAft>
                          <a:spcPts val="0"/>
                        </a:spcAft>
                      </a:pPr>
                      <a:r>
                        <a:rPr lang="en-US" sz="2400" b="1" dirty="0">
                          <a:effectLst/>
                        </a:rPr>
                        <a:t>20x20/40×40 cm</a:t>
                      </a:r>
                      <a:r>
                        <a:rPr lang="en-US" sz="2400" b="1" baseline="30000" dirty="0">
                          <a:effectLst/>
                        </a:rPr>
                        <a:t>2    </a:t>
                      </a:r>
                      <a:r>
                        <a:rPr lang="en-US" sz="2400" b="1" baseline="0" dirty="0">
                          <a:effectLst/>
                        </a:rPr>
                        <a:t>(min-max)</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FFFF99"/>
                    </a:solidFill>
                  </a:tcPr>
                </a:tc>
                <a:extLst>
                  <a:ext uri="{0D108BD9-81ED-4DB2-BD59-A6C34878D82A}">
                    <a16:rowId xmlns:a16="http://schemas.microsoft.com/office/drawing/2014/main" val="10004"/>
                  </a:ext>
                </a:extLst>
              </a:tr>
            </a:tbl>
          </a:graphicData>
        </a:graphic>
      </p:graphicFrame>
      <p:sp>
        <p:nvSpPr>
          <p:cNvPr id="32" name="Title 1">
            <a:extLst>
              <a:ext uri="{FF2B5EF4-FFF2-40B4-BE49-F238E27FC236}">
                <a16:creationId xmlns:a16="http://schemas.microsoft.com/office/drawing/2014/main" id="{FBDE9860-533B-D392-1947-AC8088132390}"/>
              </a:ext>
            </a:extLst>
          </p:cNvPr>
          <p:cNvSpPr txBox="1">
            <a:spLocks/>
          </p:cNvSpPr>
          <p:nvPr/>
        </p:nvSpPr>
        <p:spPr>
          <a:xfrm>
            <a:off x="562005" y="111182"/>
            <a:ext cx="10092140" cy="986727"/>
          </a:xfrm>
          <a:prstGeom prst="rect">
            <a:avLst/>
          </a:prstGeom>
          <a:solidFill>
            <a:schemeClr val="tx1">
              <a:lumMod val="75000"/>
              <a:lumOff val="25000"/>
            </a:schemeClr>
          </a:solid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Beam characteristics for particle therapy</a:t>
            </a:r>
            <a:endParaRPr lang="en-US" sz="4000" b="1" dirty="0">
              <a:solidFill>
                <a:schemeClr val="bg1"/>
              </a:solidFill>
            </a:endParaRPr>
          </a:p>
        </p:txBody>
      </p:sp>
      <p:pic>
        <p:nvPicPr>
          <p:cNvPr id="12" name="Picture 4">
            <a:extLst>
              <a:ext uri="{FF2B5EF4-FFF2-40B4-BE49-F238E27FC236}">
                <a16:creationId xmlns:a16="http://schemas.microsoft.com/office/drawing/2014/main" id="{4AD27599-54C0-9DDD-E3FB-5298166E5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75" t="51186" r="30331" b="43581"/>
          <a:stretch>
            <a:fillRect/>
          </a:stretch>
        </p:blipFill>
        <p:spPr bwMode="auto">
          <a:xfrm>
            <a:off x="2586441" y="2253346"/>
            <a:ext cx="3960000" cy="20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0">
            <a:extLst>
              <a:ext uri="{FF2B5EF4-FFF2-40B4-BE49-F238E27FC236}">
                <a16:creationId xmlns:a16="http://schemas.microsoft.com/office/drawing/2014/main" id="{5D20C4AF-FFE7-A922-988C-E21BF6DD707D}"/>
              </a:ext>
            </a:extLst>
          </p:cNvPr>
          <p:cNvSpPr txBox="1">
            <a:spLocks noChangeArrowheads="1"/>
          </p:cNvSpPr>
          <p:nvPr/>
        </p:nvSpPr>
        <p:spPr bwMode="auto">
          <a:xfrm>
            <a:off x="8736987" y="2469062"/>
            <a:ext cx="1245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0" i="1" dirty="0"/>
              <a:t>Not to scale</a:t>
            </a:r>
            <a:endParaRPr lang="it-IT" altLang="en-US" sz="1600" b="0" i="1" dirty="0"/>
          </a:p>
        </p:txBody>
      </p:sp>
      <p:pic>
        <p:nvPicPr>
          <p:cNvPr id="10" name="Immagine 9">
            <a:extLst>
              <a:ext uri="{FF2B5EF4-FFF2-40B4-BE49-F238E27FC236}">
                <a16:creationId xmlns:a16="http://schemas.microsoft.com/office/drawing/2014/main" id="{CEC0EC86-5A8E-95AB-E7A0-08524CE9DD7A}"/>
              </a:ext>
            </a:extLst>
          </p:cNvPr>
          <p:cNvPicPr>
            <a:picLocks noChangeAspect="1"/>
          </p:cNvPicPr>
          <p:nvPr/>
        </p:nvPicPr>
        <p:blipFill>
          <a:blip r:embed="rId4"/>
          <a:stretch>
            <a:fillRect/>
          </a:stretch>
        </p:blipFill>
        <p:spPr>
          <a:xfrm>
            <a:off x="10800080" y="113318"/>
            <a:ext cx="1288860" cy="1329040"/>
          </a:xfrm>
          <a:prstGeom prst="rect">
            <a:avLst/>
          </a:prstGeom>
          <a:ln>
            <a:noFill/>
          </a:ln>
          <a:effectLst>
            <a:softEdge rad="112500"/>
          </a:effectLst>
        </p:spPr>
      </p:pic>
      <p:sp>
        <p:nvSpPr>
          <p:cNvPr id="30" name="Sottotitolo 2">
            <a:extLst>
              <a:ext uri="{FF2B5EF4-FFF2-40B4-BE49-F238E27FC236}">
                <a16:creationId xmlns:a16="http://schemas.microsoft.com/office/drawing/2014/main" id="{E3BD72E7-D4A1-E298-6601-494AFEA9E4FC}"/>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31" name="Connettore diritto 30">
            <a:extLst>
              <a:ext uri="{FF2B5EF4-FFF2-40B4-BE49-F238E27FC236}">
                <a16:creationId xmlns:a16="http://schemas.microsoft.com/office/drawing/2014/main" id="{9CC1B16C-33D9-7346-31DB-9BB1F3D28360}"/>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33" name="Immagine 32">
            <a:extLst>
              <a:ext uri="{FF2B5EF4-FFF2-40B4-BE49-F238E27FC236}">
                <a16:creationId xmlns:a16="http://schemas.microsoft.com/office/drawing/2014/main" id="{928B37FE-6F11-6712-1C77-C1E431DBBA73}"/>
              </a:ext>
            </a:extLst>
          </p:cNvPr>
          <p:cNvPicPr>
            <a:picLocks noChangeAspect="1"/>
          </p:cNvPicPr>
          <p:nvPr/>
        </p:nvPicPr>
        <p:blipFill>
          <a:blip r:embed="rId5"/>
          <a:stretch>
            <a:fillRect/>
          </a:stretch>
        </p:blipFill>
        <p:spPr>
          <a:xfrm>
            <a:off x="10800080" y="1598163"/>
            <a:ext cx="1184398" cy="742333"/>
          </a:xfrm>
          <a:prstGeom prst="rect">
            <a:avLst/>
          </a:prstGeom>
        </p:spPr>
      </p:pic>
      <p:sp>
        <p:nvSpPr>
          <p:cNvPr id="34" name="Slide Number Placeholder 3">
            <a:extLst>
              <a:ext uri="{FF2B5EF4-FFF2-40B4-BE49-F238E27FC236}">
                <a16:creationId xmlns:a16="http://schemas.microsoft.com/office/drawing/2014/main" id="{5BA56690-9D5C-F331-F13E-20682B2A22A3}"/>
              </a:ext>
            </a:extLst>
          </p:cNvPr>
          <p:cNvSpPr>
            <a:spLocks noGrp="1"/>
          </p:cNvSpPr>
          <p:nvPr>
            <p:ph type="sldNum" sz="quarter" idx="12"/>
          </p:nvPr>
        </p:nvSpPr>
        <p:spPr>
          <a:xfrm>
            <a:off x="9272764" y="6419007"/>
            <a:ext cx="2743200" cy="365125"/>
          </a:xfrm>
        </p:spPr>
        <p:txBody>
          <a:bodyPr/>
          <a:lstStyle/>
          <a:p>
            <a:fld id="{A6DAA19E-CE74-4DAC-B7DB-168B59DC7E00}" type="slidenum">
              <a:rPr lang="en-US" sz="2400" smtClean="0"/>
              <a:t>6</a:t>
            </a:fld>
            <a:endParaRPr lang="en-US" sz="2400"/>
          </a:p>
        </p:txBody>
      </p:sp>
    </p:spTree>
    <p:extLst>
      <p:ext uri="{BB962C8B-B14F-4D97-AF65-F5344CB8AC3E}">
        <p14:creationId xmlns:p14="http://schemas.microsoft.com/office/powerpoint/2010/main" val="2044552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434826-0EE5-CF46-63F5-DF0921E4A7CE}"/>
              </a:ext>
            </a:extLst>
          </p:cNvPr>
          <p:cNvSpPr>
            <a:spLocks noGrp="1"/>
          </p:cNvSpPr>
          <p:nvPr>
            <p:ph type="title"/>
          </p:nvPr>
        </p:nvSpPr>
        <p:spPr>
          <a:xfrm>
            <a:off x="339985" y="203870"/>
            <a:ext cx="10300306" cy="880227"/>
          </a:xfrm>
          <a:solidFill>
            <a:schemeClr val="tx1">
              <a:lumMod val="75000"/>
              <a:lumOff val="25000"/>
            </a:schemeClr>
          </a:solidFill>
        </p:spPr>
        <p:txBody>
          <a:bodyPr>
            <a:normAutofit/>
          </a:bodyPr>
          <a:lstStyle/>
          <a:p>
            <a:r>
              <a:rPr lang="en-GB" sz="4000" b="1" dirty="0">
                <a:solidFill>
                  <a:schemeClr val="bg1"/>
                </a:solidFill>
              </a:rPr>
              <a:t>Beam parameters measured in the nozzle</a:t>
            </a:r>
            <a:endParaRPr lang="it-IT" sz="4000" b="1" dirty="0">
              <a:solidFill>
                <a:schemeClr val="bg1"/>
              </a:solidFill>
            </a:endParaRPr>
          </a:p>
        </p:txBody>
      </p:sp>
      <p:sp>
        <p:nvSpPr>
          <p:cNvPr id="3" name="AutoShape 5">
            <a:extLst>
              <a:ext uri="{FF2B5EF4-FFF2-40B4-BE49-F238E27FC236}">
                <a16:creationId xmlns:a16="http://schemas.microsoft.com/office/drawing/2014/main" id="{24EF6FBF-C5FE-E056-B22D-F40FE4B8503C}"/>
              </a:ext>
            </a:extLst>
          </p:cNvPr>
          <p:cNvSpPr>
            <a:spLocks noChangeArrowheads="1"/>
          </p:cNvSpPr>
          <p:nvPr/>
        </p:nvSpPr>
        <p:spPr bwMode="auto">
          <a:xfrm rot="5400000">
            <a:off x="2798095" y="1828599"/>
            <a:ext cx="564923" cy="574675"/>
          </a:xfrm>
          <a:prstGeom prst="can">
            <a:avLst>
              <a:gd name="adj" fmla="val 33272"/>
            </a:avLst>
          </a:prstGeom>
          <a:solidFill>
            <a:schemeClr val="tx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a:solidFill>
                <a:schemeClr val="tx1"/>
              </a:solidFill>
            </a:endParaRPr>
          </a:p>
        </p:txBody>
      </p:sp>
      <p:pic>
        <p:nvPicPr>
          <p:cNvPr id="4" name="Picture 4">
            <a:extLst>
              <a:ext uri="{FF2B5EF4-FFF2-40B4-BE49-F238E27FC236}">
                <a16:creationId xmlns:a16="http://schemas.microsoft.com/office/drawing/2014/main" id="{18DAB20D-30AF-D3DC-2470-DA2A2A189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875" t="51186" r="30331" b="43581"/>
          <a:stretch>
            <a:fillRect/>
          </a:stretch>
        </p:blipFill>
        <p:spPr bwMode="auto">
          <a:xfrm>
            <a:off x="3320766" y="1969223"/>
            <a:ext cx="6123187" cy="31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a:extLst>
              <a:ext uri="{FF2B5EF4-FFF2-40B4-BE49-F238E27FC236}">
                <a16:creationId xmlns:a16="http://schemas.microsoft.com/office/drawing/2014/main" id="{BB36C333-AE0C-7CBA-1F72-288ECFD01574}"/>
              </a:ext>
            </a:extLst>
          </p:cNvPr>
          <p:cNvSpPr txBox="1">
            <a:spLocks noChangeArrowheads="1"/>
          </p:cNvSpPr>
          <p:nvPr/>
        </p:nvSpPr>
        <p:spPr bwMode="auto">
          <a:xfrm>
            <a:off x="1318574" y="1943032"/>
            <a:ext cx="1577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dirty="0"/>
              <a:t>Exit window</a:t>
            </a:r>
            <a:endParaRPr lang="it-IT" altLang="en-US" sz="2000" b="0" dirty="0"/>
          </a:p>
        </p:txBody>
      </p:sp>
      <p:sp>
        <p:nvSpPr>
          <p:cNvPr id="6" name="Text Box 10">
            <a:extLst>
              <a:ext uri="{FF2B5EF4-FFF2-40B4-BE49-F238E27FC236}">
                <a16:creationId xmlns:a16="http://schemas.microsoft.com/office/drawing/2014/main" id="{6BDFCEEC-2E56-DEC6-B7F0-C75A06CAC2FB}"/>
              </a:ext>
            </a:extLst>
          </p:cNvPr>
          <p:cNvSpPr txBox="1">
            <a:spLocks noChangeArrowheads="1"/>
          </p:cNvSpPr>
          <p:nvPr/>
        </p:nvSpPr>
        <p:spPr bwMode="auto">
          <a:xfrm>
            <a:off x="5995666" y="2218407"/>
            <a:ext cx="157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0" dirty="0"/>
              <a:t>Pencil Beam</a:t>
            </a:r>
            <a:endParaRPr lang="it-IT" altLang="en-US" sz="2000" b="0" dirty="0"/>
          </a:p>
        </p:txBody>
      </p:sp>
      <p:sp>
        <p:nvSpPr>
          <p:cNvPr id="9" name="Text Box 15">
            <a:extLst>
              <a:ext uri="{FF2B5EF4-FFF2-40B4-BE49-F238E27FC236}">
                <a16:creationId xmlns:a16="http://schemas.microsoft.com/office/drawing/2014/main" id="{02842677-8727-E562-2370-54F006F529D6}"/>
              </a:ext>
            </a:extLst>
          </p:cNvPr>
          <p:cNvSpPr txBox="1">
            <a:spLocks noChangeArrowheads="1"/>
          </p:cNvSpPr>
          <p:nvPr/>
        </p:nvSpPr>
        <p:spPr bwMode="auto">
          <a:xfrm>
            <a:off x="2766548" y="2416844"/>
            <a:ext cx="24817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FWHM </a:t>
            </a:r>
            <a:r>
              <a:rPr lang="en-US" altLang="en-US" sz="2000" dirty="0">
                <a:sym typeface="Wingdings" panose="05000000000000000000" pitchFamily="2" charset="2"/>
              </a:rPr>
              <a:t> </a:t>
            </a:r>
            <a:r>
              <a:rPr lang="en-US" altLang="en-US" sz="2000" dirty="0"/>
              <a:t> 3 ÷ 10 mm</a:t>
            </a:r>
            <a:endParaRPr lang="it-IT" altLang="en-US" sz="2000" dirty="0"/>
          </a:p>
        </p:txBody>
      </p:sp>
      <p:pic>
        <p:nvPicPr>
          <p:cNvPr id="10" name="Picture 13">
            <a:extLst>
              <a:ext uri="{FF2B5EF4-FFF2-40B4-BE49-F238E27FC236}">
                <a16:creationId xmlns:a16="http://schemas.microsoft.com/office/drawing/2014/main" id="{74018E60-85A3-050C-6DB0-C55CE2C05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79" t="13866" r="25374" b="13742"/>
          <a:stretch>
            <a:fillRect/>
          </a:stretch>
        </p:blipFill>
        <p:spPr bwMode="auto">
          <a:xfrm>
            <a:off x="7882339" y="3094761"/>
            <a:ext cx="1227481" cy="106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22">
            <a:extLst>
              <a:ext uri="{FF2B5EF4-FFF2-40B4-BE49-F238E27FC236}">
                <a16:creationId xmlns:a16="http://schemas.microsoft.com/office/drawing/2014/main" id="{1BEFC818-20AC-EBA2-3D8F-E6B265DDA095}"/>
              </a:ext>
            </a:extLst>
          </p:cNvPr>
          <p:cNvSpPr>
            <a:spLocks/>
          </p:cNvSpPr>
          <p:nvPr/>
        </p:nvSpPr>
        <p:spPr bwMode="auto">
          <a:xfrm rot="5400000">
            <a:off x="8967123" y="3183863"/>
            <a:ext cx="1117862" cy="832469"/>
          </a:xfrm>
          <a:custGeom>
            <a:avLst/>
            <a:gdLst>
              <a:gd name="T0" fmla="*/ 0 w 1406"/>
              <a:gd name="T1" fmla="*/ 794 h 809"/>
              <a:gd name="T2" fmla="*/ 182 w 1406"/>
              <a:gd name="T3" fmla="*/ 794 h 809"/>
              <a:gd name="T4" fmla="*/ 318 w 1406"/>
              <a:gd name="T5" fmla="*/ 794 h 809"/>
              <a:gd name="T6" fmla="*/ 454 w 1406"/>
              <a:gd name="T7" fmla="*/ 704 h 809"/>
              <a:gd name="T8" fmla="*/ 545 w 1406"/>
              <a:gd name="T9" fmla="*/ 477 h 809"/>
              <a:gd name="T10" fmla="*/ 635 w 1406"/>
              <a:gd name="T11" fmla="*/ 114 h 809"/>
              <a:gd name="T12" fmla="*/ 771 w 1406"/>
              <a:gd name="T13" fmla="*/ 23 h 809"/>
              <a:gd name="T14" fmla="*/ 907 w 1406"/>
              <a:gd name="T15" fmla="*/ 250 h 809"/>
              <a:gd name="T16" fmla="*/ 1044 w 1406"/>
              <a:gd name="T17" fmla="*/ 658 h 809"/>
              <a:gd name="T18" fmla="*/ 1270 w 1406"/>
              <a:gd name="T19" fmla="*/ 749 h 809"/>
              <a:gd name="T20" fmla="*/ 1406 w 1406"/>
              <a:gd name="T21" fmla="*/ 74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6" h="809">
                <a:moveTo>
                  <a:pt x="0" y="794"/>
                </a:moveTo>
                <a:cubicBezTo>
                  <a:pt x="64" y="794"/>
                  <a:pt x="129" y="794"/>
                  <a:pt x="182" y="794"/>
                </a:cubicBezTo>
                <a:cubicBezTo>
                  <a:pt x="235" y="794"/>
                  <a:pt x="273" y="809"/>
                  <a:pt x="318" y="794"/>
                </a:cubicBezTo>
                <a:cubicBezTo>
                  <a:pt x="363" y="779"/>
                  <a:pt x="416" y="757"/>
                  <a:pt x="454" y="704"/>
                </a:cubicBezTo>
                <a:cubicBezTo>
                  <a:pt x="492" y="651"/>
                  <a:pt x="515" y="575"/>
                  <a:pt x="545" y="477"/>
                </a:cubicBezTo>
                <a:cubicBezTo>
                  <a:pt x="575" y="379"/>
                  <a:pt x="597" y="190"/>
                  <a:pt x="635" y="114"/>
                </a:cubicBezTo>
                <a:cubicBezTo>
                  <a:pt x="673" y="38"/>
                  <a:pt x="726" y="0"/>
                  <a:pt x="771" y="23"/>
                </a:cubicBezTo>
                <a:cubicBezTo>
                  <a:pt x="816" y="46"/>
                  <a:pt x="861" y="144"/>
                  <a:pt x="907" y="250"/>
                </a:cubicBezTo>
                <a:cubicBezTo>
                  <a:pt x="953" y="356"/>
                  <a:pt x="984" y="575"/>
                  <a:pt x="1044" y="658"/>
                </a:cubicBezTo>
                <a:cubicBezTo>
                  <a:pt x="1104" y="741"/>
                  <a:pt x="1210" y="734"/>
                  <a:pt x="1270" y="749"/>
                </a:cubicBezTo>
                <a:cubicBezTo>
                  <a:pt x="1330" y="764"/>
                  <a:pt x="1383" y="749"/>
                  <a:pt x="1406" y="7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203D78"/>
              </a:solidFill>
            </a:endParaRPr>
          </a:p>
        </p:txBody>
      </p:sp>
      <p:sp>
        <p:nvSpPr>
          <p:cNvPr id="12" name="Freeform 25">
            <a:extLst>
              <a:ext uri="{FF2B5EF4-FFF2-40B4-BE49-F238E27FC236}">
                <a16:creationId xmlns:a16="http://schemas.microsoft.com/office/drawing/2014/main" id="{E723BBD5-8EF3-CA0A-BEE0-8AB8D3C0FF6E}"/>
              </a:ext>
            </a:extLst>
          </p:cNvPr>
          <p:cNvSpPr>
            <a:spLocks/>
          </p:cNvSpPr>
          <p:nvPr/>
        </p:nvSpPr>
        <p:spPr bwMode="auto">
          <a:xfrm>
            <a:off x="7790974" y="2308482"/>
            <a:ext cx="1254548" cy="813174"/>
          </a:xfrm>
          <a:custGeom>
            <a:avLst/>
            <a:gdLst>
              <a:gd name="T0" fmla="*/ 0 w 1406"/>
              <a:gd name="T1" fmla="*/ 794 h 809"/>
              <a:gd name="T2" fmla="*/ 182 w 1406"/>
              <a:gd name="T3" fmla="*/ 794 h 809"/>
              <a:gd name="T4" fmla="*/ 318 w 1406"/>
              <a:gd name="T5" fmla="*/ 794 h 809"/>
              <a:gd name="T6" fmla="*/ 454 w 1406"/>
              <a:gd name="T7" fmla="*/ 704 h 809"/>
              <a:gd name="T8" fmla="*/ 545 w 1406"/>
              <a:gd name="T9" fmla="*/ 477 h 809"/>
              <a:gd name="T10" fmla="*/ 635 w 1406"/>
              <a:gd name="T11" fmla="*/ 114 h 809"/>
              <a:gd name="T12" fmla="*/ 771 w 1406"/>
              <a:gd name="T13" fmla="*/ 23 h 809"/>
              <a:gd name="T14" fmla="*/ 907 w 1406"/>
              <a:gd name="T15" fmla="*/ 250 h 809"/>
              <a:gd name="T16" fmla="*/ 1044 w 1406"/>
              <a:gd name="T17" fmla="*/ 658 h 809"/>
              <a:gd name="T18" fmla="*/ 1270 w 1406"/>
              <a:gd name="T19" fmla="*/ 749 h 809"/>
              <a:gd name="T20" fmla="*/ 1406 w 1406"/>
              <a:gd name="T21" fmla="*/ 74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6" h="809">
                <a:moveTo>
                  <a:pt x="0" y="794"/>
                </a:moveTo>
                <a:cubicBezTo>
                  <a:pt x="64" y="794"/>
                  <a:pt x="129" y="794"/>
                  <a:pt x="182" y="794"/>
                </a:cubicBezTo>
                <a:cubicBezTo>
                  <a:pt x="235" y="794"/>
                  <a:pt x="273" y="809"/>
                  <a:pt x="318" y="794"/>
                </a:cubicBezTo>
                <a:cubicBezTo>
                  <a:pt x="363" y="779"/>
                  <a:pt x="416" y="757"/>
                  <a:pt x="454" y="704"/>
                </a:cubicBezTo>
                <a:cubicBezTo>
                  <a:pt x="492" y="651"/>
                  <a:pt x="515" y="575"/>
                  <a:pt x="545" y="477"/>
                </a:cubicBezTo>
                <a:cubicBezTo>
                  <a:pt x="575" y="379"/>
                  <a:pt x="597" y="190"/>
                  <a:pt x="635" y="114"/>
                </a:cubicBezTo>
                <a:cubicBezTo>
                  <a:pt x="673" y="38"/>
                  <a:pt x="726" y="0"/>
                  <a:pt x="771" y="23"/>
                </a:cubicBezTo>
                <a:cubicBezTo>
                  <a:pt x="816" y="46"/>
                  <a:pt x="861" y="144"/>
                  <a:pt x="907" y="250"/>
                </a:cubicBezTo>
                <a:cubicBezTo>
                  <a:pt x="953" y="356"/>
                  <a:pt x="984" y="575"/>
                  <a:pt x="1044" y="658"/>
                </a:cubicBezTo>
                <a:cubicBezTo>
                  <a:pt x="1104" y="741"/>
                  <a:pt x="1210" y="734"/>
                  <a:pt x="1270" y="749"/>
                </a:cubicBezTo>
                <a:cubicBezTo>
                  <a:pt x="1330" y="764"/>
                  <a:pt x="1383" y="749"/>
                  <a:pt x="1406" y="7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Text Box 27">
            <a:extLst>
              <a:ext uri="{FF2B5EF4-FFF2-40B4-BE49-F238E27FC236}">
                <a16:creationId xmlns:a16="http://schemas.microsoft.com/office/drawing/2014/main" id="{CFC26974-69D2-C7FB-1185-FC9734292602}"/>
              </a:ext>
            </a:extLst>
          </p:cNvPr>
          <p:cNvSpPr txBox="1">
            <a:spLocks noChangeArrowheads="1"/>
          </p:cNvSpPr>
          <p:nvPr/>
        </p:nvSpPr>
        <p:spPr bwMode="auto">
          <a:xfrm>
            <a:off x="9494902" y="3950477"/>
            <a:ext cx="6783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1200" dirty="0"/>
              <a:t>FWHM</a:t>
            </a:r>
            <a:r>
              <a:rPr lang="en-US" altLang="it-IT" sz="1200" baseline="-25000" dirty="0"/>
              <a:t>x</a:t>
            </a:r>
            <a:endParaRPr lang="el-GR" altLang="it-IT" sz="1200" baseline="-25000" dirty="0"/>
          </a:p>
        </p:txBody>
      </p:sp>
      <p:sp>
        <p:nvSpPr>
          <p:cNvPr id="14" name="Line 28">
            <a:extLst>
              <a:ext uri="{FF2B5EF4-FFF2-40B4-BE49-F238E27FC236}">
                <a16:creationId xmlns:a16="http://schemas.microsoft.com/office/drawing/2014/main" id="{3C843296-0348-C222-A6BD-23372F89B4EB}"/>
              </a:ext>
            </a:extLst>
          </p:cNvPr>
          <p:cNvSpPr>
            <a:spLocks noChangeShapeType="1"/>
          </p:cNvSpPr>
          <p:nvPr/>
        </p:nvSpPr>
        <p:spPr bwMode="auto">
          <a:xfrm>
            <a:off x="9090962" y="3616019"/>
            <a:ext cx="793048" cy="0"/>
          </a:xfrm>
          <a:prstGeom prst="line">
            <a:avLst/>
          </a:prstGeom>
          <a:noFill/>
          <a:ln w="9525">
            <a:solidFill>
              <a:srgbClr val="0070C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203D78"/>
              </a:solidFill>
            </a:endParaRPr>
          </a:p>
        </p:txBody>
      </p:sp>
      <p:sp>
        <p:nvSpPr>
          <p:cNvPr id="15" name="Line 29">
            <a:extLst>
              <a:ext uri="{FF2B5EF4-FFF2-40B4-BE49-F238E27FC236}">
                <a16:creationId xmlns:a16="http://schemas.microsoft.com/office/drawing/2014/main" id="{3D7C5D5D-8CB8-1FC1-2B93-B6D41F7E9F67}"/>
              </a:ext>
            </a:extLst>
          </p:cNvPr>
          <p:cNvSpPr>
            <a:spLocks noChangeShapeType="1"/>
          </p:cNvSpPr>
          <p:nvPr/>
        </p:nvSpPr>
        <p:spPr bwMode="auto">
          <a:xfrm>
            <a:off x="8463571" y="2308482"/>
            <a:ext cx="0" cy="873579"/>
          </a:xfrm>
          <a:prstGeom prst="line">
            <a:avLst/>
          </a:prstGeom>
          <a:noFill/>
          <a:ln w="9525">
            <a:solidFill>
              <a:srgbClr val="0070C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 name="Text Box 31">
            <a:extLst>
              <a:ext uri="{FF2B5EF4-FFF2-40B4-BE49-F238E27FC236}">
                <a16:creationId xmlns:a16="http://schemas.microsoft.com/office/drawing/2014/main" id="{BECA55EA-E10F-6914-7BBE-268B5639BE6A}"/>
              </a:ext>
            </a:extLst>
          </p:cNvPr>
          <p:cNvSpPr txBox="1">
            <a:spLocks noChangeArrowheads="1"/>
          </p:cNvSpPr>
          <p:nvPr/>
        </p:nvSpPr>
        <p:spPr bwMode="auto">
          <a:xfrm>
            <a:off x="8745073" y="2581282"/>
            <a:ext cx="6803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1200" dirty="0">
                <a:solidFill>
                  <a:schemeClr val="tx2"/>
                </a:solidFill>
              </a:rPr>
              <a:t>FWHM</a:t>
            </a:r>
            <a:r>
              <a:rPr lang="en-US" altLang="it-IT" sz="1200" baseline="-25000" dirty="0">
                <a:solidFill>
                  <a:schemeClr val="tx2"/>
                </a:solidFill>
              </a:rPr>
              <a:t>y</a:t>
            </a:r>
            <a:endParaRPr lang="el-GR" altLang="it-IT" sz="1200" baseline="-25000" dirty="0">
              <a:solidFill>
                <a:schemeClr val="tx2"/>
              </a:solidFill>
            </a:endParaRPr>
          </a:p>
        </p:txBody>
      </p:sp>
      <p:cxnSp>
        <p:nvCxnSpPr>
          <p:cNvPr id="19" name="Straight Connector 32">
            <a:extLst>
              <a:ext uri="{FF2B5EF4-FFF2-40B4-BE49-F238E27FC236}">
                <a16:creationId xmlns:a16="http://schemas.microsoft.com/office/drawing/2014/main" id="{99AD5C20-615B-9FD4-55EE-D92A6B109D37}"/>
              </a:ext>
            </a:extLst>
          </p:cNvPr>
          <p:cNvCxnSpPr/>
          <p:nvPr/>
        </p:nvCxnSpPr>
        <p:spPr>
          <a:xfrm>
            <a:off x="8279804" y="2731322"/>
            <a:ext cx="3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34">
            <a:extLst>
              <a:ext uri="{FF2B5EF4-FFF2-40B4-BE49-F238E27FC236}">
                <a16:creationId xmlns:a16="http://schemas.microsoft.com/office/drawing/2014/main" id="{E0A555A8-9769-1D26-1BED-22CB34A29CA0}"/>
              </a:ext>
            </a:extLst>
          </p:cNvPr>
          <p:cNvCxnSpPr/>
          <p:nvPr/>
        </p:nvCxnSpPr>
        <p:spPr>
          <a:xfrm>
            <a:off x="9520538" y="3500409"/>
            <a:ext cx="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12">
            <a:extLst>
              <a:ext uri="{FF2B5EF4-FFF2-40B4-BE49-F238E27FC236}">
                <a16:creationId xmlns:a16="http://schemas.microsoft.com/office/drawing/2014/main" id="{3316F515-5C26-ED5C-36A3-FDD9BD3B9342}"/>
              </a:ext>
            </a:extLst>
          </p:cNvPr>
          <p:cNvSpPr>
            <a:spLocks noChangeArrowheads="1"/>
          </p:cNvSpPr>
          <p:nvPr/>
        </p:nvSpPr>
        <p:spPr bwMode="auto">
          <a:xfrm rot="757414">
            <a:off x="10090991" y="1394370"/>
            <a:ext cx="1128712" cy="1800225"/>
          </a:xfrm>
          <a:prstGeom prst="ellipse">
            <a:avLst/>
          </a:prstGeom>
          <a:solidFill>
            <a:srgbClr val="C00000"/>
          </a:solidFill>
          <a:ln w="9525">
            <a:solidFill>
              <a:schemeClr val="bg1"/>
            </a:solidFill>
            <a:round/>
            <a:headEnd/>
            <a:tailEnd/>
          </a:ln>
          <a:effectLst/>
        </p:spPr>
        <p:txBody>
          <a:bodyPr wrap="none" anchor="ctr"/>
          <a:lstStyle/>
          <a:p>
            <a:endParaRPr lang="en-GB"/>
          </a:p>
        </p:txBody>
      </p:sp>
      <p:sp>
        <p:nvSpPr>
          <p:cNvPr id="7" name="AutoShape 11">
            <a:extLst>
              <a:ext uri="{FF2B5EF4-FFF2-40B4-BE49-F238E27FC236}">
                <a16:creationId xmlns:a16="http://schemas.microsoft.com/office/drawing/2014/main" id="{1E21C366-13E1-FD43-8A43-C1444C0C1BB6}"/>
              </a:ext>
            </a:extLst>
          </p:cNvPr>
          <p:cNvSpPr>
            <a:spLocks noChangeArrowheads="1"/>
          </p:cNvSpPr>
          <p:nvPr/>
        </p:nvSpPr>
        <p:spPr bwMode="auto">
          <a:xfrm>
            <a:off x="9798891" y="1446757"/>
            <a:ext cx="1008062" cy="1439863"/>
          </a:xfrm>
          <a:prstGeom prst="moon">
            <a:avLst>
              <a:gd name="adj" fmla="val 50000"/>
            </a:avLst>
          </a:prstGeom>
          <a:solidFill>
            <a:srgbClr val="C00000"/>
          </a:solidFill>
          <a:ln w="9525">
            <a:solidFill>
              <a:srgbClr val="C00000"/>
            </a:solidFill>
            <a:miter lim="800000"/>
            <a:headEnd/>
            <a:tailEnd/>
          </a:ln>
          <a:effectLst/>
        </p:spPr>
        <p:txBody>
          <a:bodyPr wrap="none" anchor="ctr"/>
          <a:lstStyle/>
          <a:p>
            <a:pPr algn="ctr"/>
            <a:r>
              <a:rPr lang="en-US" altLang="en-US" sz="2000" dirty="0">
                <a:solidFill>
                  <a:schemeClr val="bg1"/>
                </a:solidFill>
              </a:rPr>
              <a:t>   Tumor</a:t>
            </a:r>
            <a:endParaRPr lang="it-IT" altLang="en-US" sz="2000" dirty="0">
              <a:solidFill>
                <a:schemeClr val="bg1"/>
              </a:solidFill>
            </a:endParaRPr>
          </a:p>
        </p:txBody>
      </p:sp>
      <p:sp>
        <p:nvSpPr>
          <p:cNvPr id="30" name="Text Box 10">
            <a:extLst>
              <a:ext uri="{FF2B5EF4-FFF2-40B4-BE49-F238E27FC236}">
                <a16:creationId xmlns:a16="http://schemas.microsoft.com/office/drawing/2014/main" id="{32F0D91D-F723-2518-8293-05E8536B36F4}"/>
              </a:ext>
            </a:extLst>
          </p:cNvPr>
          <p:cNvSpPr txBox="1">
            <a:spLocks noChangeArrowheads="1"/>
          </p:cNvSpPr>
          <p:nvPr/>
        </p:nvSpPr>
        <p:spPr bwMode="auto">
          <a:xfrm>
            <a:off x="9085262" y="1274368"/>
            <a:ext cx="1245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0" i="1" dirty="0"/>
              <a:t>Not to scale</a:t>
            </a:r>
            <a:endParaRPr lang="it-IT" altLang="en-US" sz="1600" b="0" i="1" dirty="0"/>
          </a:p>
        </p:txBody>
      </p:sp>
      <p:sp>
        <p:nvSpPr>
          <p:cNvPr id="32" name="CasellaDiTesto 31">
            <a:extLst>
              <a:ext uri="{FF2B5EF4-FFF2-40B4-BE49-F238E27FC236}">
                <a16:creationId xmlns:a16="http://schemas.microsoft.com/office/drawing/2014/main" id="{ACBDC08E-F61D-BF67-EEBA-E70C9A897969}"/>
              </a:ext>
            </a:extLst>
          </p:cNvPr>
          <p:cNvSpPr txBox="1"/>
          <p:nvPr/>
        </p:nvSpPr>
        <p:spPr>
          <a:xfrm>
            <a:off x="550000" y="3320230"/>
            <a:ext cx="6900863" cy="2800767"/>
          </a:xfrm>
          <a:prstGeom prst="rect">
            <a:avLst/>
          </a:prstGeom>
          <a:noFill/>
        </p:spPr>
        <p:txBody>
          <a:bodyPr wrap="none" rtlCol="0">
            <a:spAutoFit/>
          </a:bodyPr>
          <a:lstStyle/>
          <a:p>
            <a:r>
              <a:rPr lang="en-GB" sz="2400" dirty="0"/>
              <a:t>Beam flux and </a:t>
            </a:r>
            <a:r>
              <a:rPr lang="en-GB" sz="2400" dirty="0" err="1"/>
              <a:t>fluence</a:t>
            </a:r>
            <a:r>
              <a:rPr lang="en-GB" sz="2400" dirty="0"/>
              <a:t> (beam Intensity – dose rate) </a:t>
            </a:r>
          </a:p>
          <a:p>
            <a:pPr marL="457200" indent="-457200">
              <a:buFont typeface="Wingdings" panose="05000000000000000000" pitchFamily="2" charset="2"/>
              <a:buChar char="à"/>
            </a:pPr>
            <a:r>
              <a:rPr lang="en-GB" sz="2400" b="1" dirty="0">
                <a:sym typeface="Wingdings" panose="05000000000000000000" pitchFamily="2" charset="2"/>
              </a:rPr>
              <a:t>Accepted uncertainty 1-2 % </a:t>
            </a:r>
          </a:p>
          <a:p>
            <a:endParaRPr lang="en-GB" sz="1600" b="1" dirty="0"/>
          </a:p>
          <a:p>
            <a:r>
              <a:rPr lang="en-GB" sz="2400" dirty="0"/>
              <a:t>Transversal Beam positions </a:t>
            </a:r>
          </a:p>
          <a:p>
            <a:pPr marL="457200" indent="-457200">
              <a:buFont typeface="Wingdings" panose="05000000000000000000" pitchFamily="2" charset="2"/>
              <a:buChar char="à"/>
            </a:pPr>
            <a:r>
              <a:rPr lang="en-GB" sz="2400" b="1" dirty="0">
                <a:sym typeface="Wingdings" panose="05000000000000000000" pitchFamily="2" charset="2"/>
              </a:rPr>
              <a:t>Accepted uncertainty ±0.5 mm  </a:t>
            </a:r>
          </a:p>
          <a:p>
            <a:endParaRPr lang="en-GB" sz="1600" b="1" dirty="0">
              <a:sym typeface="Wingdings" panose="05000000000000000000" pitchFamily="2" charset="2"/>
            </a:endParaRPr>
          </a:p>
          <a:p>
            <a:r>
              <a:rPr lang="en-GB" sz="2400" dirty="0"/>
              <a:t>Transversal Beam shape (FWHMs)</a:t>
            </a:r>
          </a:p>
          <a:p>
            <a:pPr marL="342900" indent="-342900">
              <a:buFont typeface="Wingdings" panose="05000000000000000000" pitchFamily="2" charset="2"/>
              <a:buChar char="à"/>
            </a:pPr>
            <a:r>
              <a:rPr lang="en-GB" sz="2400" b="1" dirty="0">
                <a:sym typeface="Wingdings" panose="05000000000000000000" pitchFamily="2" charset="2"/>
              </a:rPr>
              <a:t> Accepted uncertainty ±1 mm</a:t>
            </a:r>
            <a:endParaRPr lang="en-GB" sz="2400" dirty="0">
              <a:sym typeface="Wingdings" panose="05000000000000000000" pitchFamily="2" charset="2"/>
            </a:endParaRPr>
          </a:p>
        </p:txBody>
      </p:sp>
      <p:sp>
        <p:nvSpPr>
          <p:cNvPr id="33" name="CasellaDiTesto 32">
            <a:extLst>
              <a:ext uri="{FF2B5EF4-FFF2-40B4-BE49-F238E27FC236}">
                <a16:creationId xmlns:a16="http://schemas.microsoft.com/office/drawing/2014/main" id="{68AD50B1-02B8-B3F0-0EBD-EB5B6B1B9E88}"/>
              </a:ext>
            </a:extLst>
          </p:cNvPr>
          <p:cNvSpPr txBox="1"/>
          <p:nvPr/>
        </p:nvSpPr>
        <p:spPr>
          <a:xfrm>
            <a:off x="248276" y="1230861"/>
            <a:ext cx="8863067" cy="400110"/>
          </a:xfrm>
          <a:prstGeom prst="rect">
            <a:avLst/>
          </a:prstGeom>
          <a:noFill/>
        </p:spPr>
        <p:txBody>
          <a:bodyPr wrap="none" rtlCol="0">
            <a:spAutoFit/>
          </a:bodyPr>
          <a:lstStyle/>
          <a:p>
            <a:r>
              <a:rPr lang="en-GB" sz="2000" dirty="0"/>
              <a:t>To be measured during treatment, along the beam line just before the patient …</a:t>
            </a:r>
          </a:p>
        </p:txBody>
      </p:sp>
      <p:sp>
        <p:nvSpPr>
          <p:cNvPr id="18" name="Rounded Rectangle 5">
            <a:extLst>
              <a:ext uri="{FF2B5EF4-FFF2-40B4-BE49-F238E27FC236}">
                <a16:creationId xmlns:a16="http://schemas.microsoft.com/office/drawing/2014/main" id="{A1E00936-05A5-0450-C00F-F07FF1C7B830}"/>
              </a:ext>
            </a:extLst>
          </p:cNvPr>
          <p:cNvSpPr/>
          <p:nvPr/>
        </p:nvSpPr>
        <p:spPr>
          <a:xfrm>
            <a:off x="6074044" y="5118241"/>
            <a:ext cx="5646334" cy="7101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Trebuchet MS" panose="020B0603020202020204" pitchFamily="34" charset="0"/>
                <a:sym typeface="Wingdings" panose="05000000000000000000" pitchFamily="2" charset="2"/>
              </a:rPr>
              <a:t>Beam range or energy</a:t>
            </a:r>
          </a:p>
          <a:p>
            <a:r>
              <a:rPr lang="en-GB" sz="2000" b="1" dirty="0">
                <a:solidFill>
                  <a:schemeClr val="tx1"/>
                </a:solidFill>
                <a:latin typeface="Trebuchet MS" panose="020B0603020202020204" pitchFamily="34" charset="0"/>
                <a:sym typeface="Wingdings" panose="05000000000000000000" pitchFamily="2" charset="2"/>
              </a:rPr>
              <a:t> </a:t>
            </a:r>
            <a:r>
              <a:rPr lang="en-GB" sz="2000" b="1" i="1" dirty="0">
                <a:solidFill>
                  <a:schemeClr val="tx1"/>
                </a:solidFill>
                <a:latin typeface="Trebuchet MS" panose="020B0603020202020204" pitchFamily="34" charset="0"/>
                <a:sym typeface="Wingdings" panose="05000000000000000000" pitchFamily="2" charset="2"/>
              </a:rPr>
              <a:t>Accepted uncertainty 1 mm (0.5 – 1 MeV)</a:t>
            </a:r>
            <a:endParaRPr lang="en-GB" sz="2000" b="1" i="1" dirty="0">
              <a:solidFill>
                <a:schemeClr val="tx1"/>
              </a:solidFill>
              <a:latin typeface="Trebuchet MS" panose="020B0603020202020204" pitchFamily="34" charset="0"/>
            </a:endParaRPr>
          </a:p>
        </p:txBody>
      </p:sp>
      <p:sp>
        <p:nvSpPr>
          <p:cNvPr id="22" name="TextBox 4">
            <a:extLst>
              <a:ext uri="{FF2B5EF4-FFF2-40B4-BE49-F238E27FC236}">
                <a16:creationId xmlns:a16="http://schemas.microsoft.com/office/drawing/2014/main" id="{DCEC2BEB-E459-FBAE-BE23-9B8D5FF0202F}"/>
              </a:ext>
            </a:extLst>
          </p:cNvPr>
          <p:cNvSpPr txBox="1"/>
          <p:nvPr/>
        </p:nvSpPr>
        <p:spPr>
          <a:xfrm rot="21090559">
            <a:off x="9037542" y="5717205"/>
            <a:ext cx="3337773" cy="461665"/>
          </a:xfrm>
          <a:prstGeom prst="rect">
            <a:avLst/>
          </a:prstGeom>
          <a:noFill/>
        </p:spPr>
        <p:txBody>
          <a:bodyPr wrap="none" rtlCol="0">
            <a:spAutoFit/>
          </a:bodyPr>
          <a:lstStyle/>
          <a:p>
            <a:r>
              <a:rPr lang="en-GB" sz="2400" b="1" dirty="0">
                <a:solidFill>
                  <a:srgbClr val="FF0000"/>
                </a:solidFill>
              </a:rPr>
              <a:t>Currently not online!!</a:t>
            </a:r>
          </a:p>
        </p:txBody>
      </p:sp>
      <p:pic>
        <p:nvPicPr>
          <p:cNvPr id="24" name="Immagine 23">
            <a:extLst>
              <a:ext uri="{FF2B5EF4-FFF2-40B4-BE49-F238E27FC236}">
                <a16:creationId xmlns:a16="http://schemas.microsoft.com/office/drawing/2014/main" id="{01C5D77E-4585-2D2B-BBA4-920A78CEF899}"/>
              </a:ext>
            </a:extLst>
          </p:cNvPr>
          <p:cNvPicPr>
            <a:picLocks noChangeAspect="1"/>
          </p:cNvPicPr>
          <p:nvPr/>
        </p:nvPicPr>
        <p:blipFill>
          <a:blip r:embed="rId4"/>
          <a:stretch>
            <a:fillRect/>
          </a:stretch>
        </p:blipFill>
        <p:spPr>
          <a:xfrm>
            <a:off x="10800080" y="113318"/>
            <a:ext cx="1288860" cy="1329040"/>
          </a:xfrm>
          <a:prstGeom prst="rect">
            <a:avLst/>
          </a:prstGeom>
          <a:ln>
            <a:noFill/>
          </a:ln>
          <a:effectLst>
            <a:softEdge rad="112500"/>
          </a:effectLst>
        </p:spPr>
      </p:pic>
      <p:sp>
        <p:nvSpPr>
          <p:cNvPr id="25" name="Sottotitolo 2">
            <a:extLst>
              <a:ext uri="{FF2B5EF4-FFF2-40B4-BE49-F238E27FC236}">
                <a16:creationId xmlns:a16="http://schemas.microsoft.com/office/drawing/2014/main" id="{2FB64D56-179A-C2F7-F433-7ACBACA26481}"/>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26" name="Connettore diritto 25">
            <a:extLst>
              <a:ext uri="{FF2B5EF4-FFF2-40B4-BE49-F238E27FC236}">
                <a16:creationId xmlns:a16="http://schemas.microsoft.com/office/drawing/2014/main" id="{E09E350E-D5CA-E4DD-EBE4-933F69ADBED8}"/>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7" name="Slide Number Placeholder 3">
            <a:extLst>
              <a:ext uri="{FF2B5EF4-FFF2-40B4-BE49-F238E27FC236}">
                <a16:creationId xmlns:a16="http://schemas.microsoft.com/office/drawing/2014/main" id="{2AF0A597-BBDB-5852-96CD-709F4D93B4C0}"/>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7</a:t>
            </a:fld>
            <a:endParaRPr lang="en-US" sz="2400"/>
          </a:p>
        </p:txBody>
      </p:sp>
    </p:spTree>
    <p:extLst>
      <p:ext uri="{BB962C8B-B14F-4D97-AF65-F5344CB8AC3E}">
        <p14:creationId xmlns:p14="http://schemas.microsoft.com/office/powerpoint/2010/main" val="932655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71" name="Line 27"/>
          <p:cNvSpPr>
            <a:spLocks noChangeShapeType="1"/>
          </p:cNvSpPr>
          <p:nvPr/>
        </p:nvSpPr>
        <p:spPr bwMode="auto">
          <a:xfrm flipH="1">
            <a:off x="8479588" y="2231806"/>
            <a:ext cx="228600" cy="38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8972" name="Text Box 28"/>
          <p:cNvSpPr txBox="1">
            <a:spLocks noChangeArrowheads="1"/>
          </p:cNvSpPr>
          <p:nvPr/>
        </p:nvSpPr>
        <p:spPr bwMode="auto">
          <a:xfrm>
            <a:off x="7088041" y="2640314"/>
            <a:ext cx="45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E</a:t>
            </a:r>
            <a:r>
              <a:rPr lang="en-US" altLang="en-US" sz="2400" baseline="-25000"/>
              <a:t>n</a:t>
            </a:r>
            <a:endParaRPr lang="it-IT" altLang="en-US" sz="2400" baseline="-25000"/>
          </a:p>
        </p:txBody>
      </p:sp>
      <p:sp>
        <p:nvSpPr>
          <p:cNvPr id="338973" name="Line 29"/>
          <p:cNvSpPr>
            <a:spLocks noChangeShapeType="1"/>
          </p:cNvSpPr>
          <p:nvPr/>
        </p:nvSpPr>
        <p:spPr bwMode="auto">
          <a:xfrm flipV="1">
            <a:off x="1340375" y="2334340"/>
            <a:ext cx="6262476" cy="20589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 name="Diagram 4"/>
          <p:cNvGraphicFramePr/>
          <p:nvPr>
            <p:extLst>
              <p:ext uri="{D42A27DB-BD31-4B8C-83A1-F6EECF244321}">
                <p14:modId xmlns:p14="http://schemas.microsoft.com/office/powerpoint/2010/main" val="2470484318"/>
              </p:ext>
            </p:extLst>
          </p:nvPr>
        </p:nvGraphicFramePr>
        <p:xfrm>
          <a:off x="405302" y="4208647"/>
          <a:ext cx="9848070" cy="2137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8977" name="AutoShape 33"/>
          <p:cNvSpPr>
            <a:spLocks noChangeArrowheads="1"/>
          </p:cNvSpPr>
          <p:nvPr/>
        </p:nvSpPr>
        <p:spPr bwMode="auto">
          <a:xfrm flipH="1">
            <a:off x="5531375" y="1778230"/>
            <a:ext cx="304800" cy="17526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78" name="AutoShape 34"/>
          <p:cNvSpPr>
            <a:spLocks noChangeArrowheads="1"/>
          </p:cNvSpPr>
          <p:nvPr/>
        </p:nvSpPr>
        <p:spPr bwMode="auto">
          <a:xfrm flipH="1">
            <a:off x="5378975" y="1778230"/>
            <a:ext cx="304800" cy="17526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79" name="AutoShape 35"/>
          <p:cNvSpPr>
            <a:spLocks noChangeArrowheads="1"/>
          </p:cNvSpPr>
          <p:nvPr/>
        </p:nvSpPr>
        <p:spPr bwMode="auto">
          <a:xfrm flipH="1">
            <a:off x="5226575" y="1778230"/>
            <a:ext cx="304800" cy="17526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80" name="AutoShape 36"/>
          <p:cNvSpPr>
            <a:spLocks noChangeArrowheads="1"/>
          </p:cNvSpPr>
          <p:nvPr/>
        </p:nvSpPr>
        <p:spPr bwMode="auto">
          <a:xfrm flipH="1">
            <a:off x="6140975" y="1778230"/>
            <a:ext cx="304800" cy="17526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81" name="AutoShape 37"/>
          <p:cNvSpPr>
            <a:spLocks noChangeArrowheads="1"/>
          </p:cNvSpPr>
          <p:nvPr/>
        </p:nvSpPr>
        <p:spPr bwMode="auto">
          <a:xfrm flipH="1">
            <a:off x="5988575" y="1778230"/>
            <a:ext cx="304800" cy="1752600"/>
          </a:xfrm>
          <a:prstGeom prst="cube">
            <a:avLst>
              <a:gd name="adj" fmla="val 55903"/>
            </a:avLst>
          </a:prstGeom>
          <a:solidFill>
            <a:schemeClr val="accent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82" name="AutoShape 38"/>
          <p:cNvSpPr>
            <a:spLocks noChangeArrowheads="1"/>
          </p:cNvSpPr>
          <p:nvPr/>
        </p:nvSpPr>
        <p:spPr bwMode="auto">
          <a:xfrm flipH="1">
            <a:off x="4921775" y="1549630"/>
            <a:ext cx="914400" cy="1981200"/>
          </a:xfrm>
          <a:prstGeom prst="cube">
            <a:avLst>
              <a:gd name="adj" fmla="val 41458"/>
            </a:avLst>
          </a:prstGeom>
          <a:solidFill>
            <a:srgbClr val="FF99FF">
              <a:alpha val="21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83" name="AutoShape 39"/>
          <p:cNvSpPr>
            <a:spLocks noChangeArrowheads="1"/>
          </p:cNvSpPr>
          <p:nvPr/>
        </p:nvSpPr>
        <p:spPr bwMode="auto">
          <a:xfrm flipH="1">
            <a:off x="5683775" y="1549630"/>
            <a:ext cx="914400" cy="1981200"/>
          </a:xfrm>
          <a:prstGeom prst="cube">
            <a:avLst>
              <a:gd name="adj" fmla="val 41458"/>
            </a:avLst>
          </a:prstGeom>
          <a:solidFill>
            <a:srgbClr val="FF99FF">
              <a:alpha val="21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85" name="Text Box 41"/>
          <p:cNvSpPr txBox="1">
            <a:spLocks noChangeArrowheads="1"/>
          </p:cNvSpPr>
          <p:nvPr/>
        </p:nvSpPr>
        <p:spPr bwMode="auto">
          <a:xfrm>
            <a:off x="5580448" y="1134599"/>
            <a:ext cx="1102519" cy="338554"/>
          </a:xfrm>
          <a:prstGeom prst="rect">
            <a:avLst/>
          </a:prstGeom>
          <a:solidFill>
            <a:schemeClr val="bg1"/>
          </a:solidFill>
          <a:ln>
            <a:noFill/>
          </a:ln>
          <a:effectLst/>
        </p:spPr>
        <p:txBody>
          <a:bodyPr wrap="square">
            <a:spAutoFit/>
          </a:bodyPr>
          <a:lstStyle/>
          <a:p>
            <a:r>
              <a:rPr lang="en-US" altLang="en-US" sz="1600" dirty="0"/>
              <a:t>Monitor 2</a:t>
            </a:r>
            <a:endParaRPr lang="it-IT" altLang="en-US" sz="1600" dirty="0"/>
          </a:p>
        </p:txBody>
      </p:sp>
      <p:grpSp>
        <p:nvGrpSpPr>
          <p:cNvPr id="338986" name="Group 42"/>
          <p:cNvGrpSpPr>
            <a:grpSpLocks/>
          </p:cNvGrpSpPr>
          <p:nvPr/>
        </p:nvGrpSpPr>
        <p:grpSpPr bwMode="auto">
          <a:xfrm>
            <a:off x="425975" y="2159230"/>
            <a:ext cx="1828800" cy="660400"/>
            <a:chOff x="1717" y="2568"/>
            <a:chExt cx="772" cy="272"/>
          </a:xfrm>
        </p:grpSpPr>
        <p:sp>
          <p:nvSpPr>
            <p:cNvPr id="338987" name="Rectangle 43"/>
            <p:cNvSpPr>
              <a:spLocks noChangeArrowheads="1"/>
            </p:cNvSpPr>
            <p:nvPr/>
          </p:nvSpPr>
          <p:spPr bwMode="auto">
            <a:xfrm>
              <a:off x="2126" y="2568"/>
              <a:ext cx="363" cy="136"/>
            </a:xfrm>
            <a:prstGeom prst="rect">
              <a:avLst/>
            </a:prstGeom>
            <a:solidFill>
              <a:schemeClr val="accent1"/>
            </a:solidFill>
            <a:ln>
              <a:noFill/>
            </a:ln>
            <a:effectLst/>
            <a:scene3d>
              <a:camera prst="legacyObliqueTopRight">
                <a:rot lat="0" lon="18000000" rev="0"/>
              </a:camera>
              <a:lightRig rig="legacyFlat3" dir="b"/>
            </a:scene3d>
            <a:sp3d extrusionH="4302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338988" name="Rectangle 44"/>
            <p:cNvSpPr>
              <a:spLocks noChangeArrowheads="1"/>
            </p:cNvSpPr>
            <p:nvPr/>
          </p:nvSpPr>
          <p:spPr bwMode="auto">
            <a:xfrm>
              <a:off x="1717" y="2704"/>
              <a:ext cx="363" cy="136"/>
            </a:xfrm>
            <a:prstGeom prst="rect">
              <a:avLst/>
            </a:prstGeom>
            <a:solidFill>
              <a:schemeClr val="accent1"/>
            </a:solidFill>
            <a:ln>
              <a:noFill/>
            </a:ln>
            <a:effectLst/>
            <a:scene3d>
              <a:camera prst="legacyObliqueTopRight">
                <a:rot lat="0" lon="18000000" rev="0"/>
              </a:camera>
              <a:lightRig rig="legacyFlat3" dir="b"/>
            </a:scene3d>
            <a:sp3d extrusionH="4302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338989" name="Group 45"/>
          <p:cNvGrpSpPr>
            <a:grpSpLocks/>
          </p:cNvGrpSpPr>
          <p:nvPr/>
        </p:nvGrpSpPr>
        <p:grpSpPr bwMode="auto">
          <a:xfrm>
            <a:off x="1003825" y="1549630"/>
            <a:ext cx="565150" cy="1989138"/>
            <a:chOff x="2171" y="2323"/>
            <a:chExt cx="182" cy="952"/>
          </a:xfrm>
        </p:grpSpPr>
        <p:sp>
          <p:nvSpPr>
            <p:cNvPr id="338990" name="AutoShape 46"/>
            <p:cNvSpPr>
              <a:spLocks noChangeArrowheads="1"/>
            </p:cNvSpPr>
            <p:nvPr/>
          </p:nvSpPr>
          <p:spPr bwMode="auto">
            <a:xfrm>
              <a:off x="2172" y="2821"/>
              <a:ext cx="181" cy="454"/>
            </a:xfrm>
            <a:prstGeom prst="cube">
              <a:avLst>
                <a:gd name="adj" fmla="val 250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91" name="AutoShape 47"/>
            <p:cNvSpPr>
              <a:spLocks noChangeArrowheads="1"/>
            </p:cNvSpPr>
            <p:nvPr/>
          </p:nvSpPr>
          <p:spPr bwMode="auto">
            <a:xfrm>
              <a:off x="2171" y="2323"/>
              <a:ext cx="181" cy="454"/>
            </a:xfrm>
            <a:prstGeom prst="cube">
              <a:avLst>
                <a:gd name="adj" fmla="val 250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38996" name="Text Box 52"/>
          <p:cNvSpPr txBox="1">
            <a:spLocks noChangeArrowheads="1"/>
          </p:cNvSpPr>
          <p:nvPr/>
        </p:nvSpPr>
        <p:spPr bwMode="auto">
          <a:xfrm>
            <a:off x="7472246" y="1059216"/>
            <a:ext cx="1805688" cy="369332"/>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Treated spots</a:t>
            </a:r>
            <a:endParaRPr lang="it-IT" altLang="en-US" dirty="0"/>
          </a:p>
        </p:txBody>
      </p:sp>
      <p:sp>
        <p:nvSpPr>
          <p:cNvPr id="338997" name="Oval 53"/>
          <p:cNvSpPr>
            <a:spLocks noChangeArrowheads="1"/>
          </p:cNvSpPr>
          <p:nvPr/>
        </p:nvSpPr>
        <p:spPr bwMode="auto">
          <a:xfrm>
            <a:off x="7253447" y="1139787"/>
            <a:ext cx="228600" cy="228600"/>
          </a:xfrm>
          <a:prstGeom prst="ellipse">
            <a:avLst/>
          </a:prstGeom>
          <a:solidFill>
            <a:srgbClr val="FFFF00"/>
          </a:solidFill>
          <a:ln w="9525">
            <a:solidFill>
              <a:schemeClr val="tx1"/>
            </a:solidFill>
            <a:round/>
            <a:headEnd/>
            <a:tailEnd/>
          </a:ln>
          <a:effectLst/>
        </p:spPr>
        <p:txBody>
          <a:bodyPr wrap="none" anchor="ctr"/>
          <a:lstStyle/>
          <a:p>
            <a:endParaRPr lang="en-GB"/>
          </a:p>
        </p:txBody>
      </p:sp>
      <p:sp>
        <p:nvSpPr>
          <p:cNvPr id="339006" name="Text Box 62"/>
          <p:cNvSpPr txBox="1">
            <a:spLocks noChangeArrowheads="1"/>
          </p:cNvSpPr>
          <p:nvPr/>
        </p:nvSpPr>
        <p:spPr bwMode="auto">
          <a:xfrm>
            <a:off x="2843376" y="1925659"/>
            <a:ext cx="205056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i="1" dirty="0"/>
              <a:t>ionization chambers</a:t>
            </a:r>
            <a:endParaRPr lang="it-IT" altLang="en-US" sz="1600" i="1" dirty="0"/>
          </a:p>
        </p:txBody>
      </p:sp>
      <p:sp>
        <p:nvSpPr>
          <p:cNvPr id="339007" name="Line 63"/>
          <p:cNvSpPr>
            <a:spLocks noChangeShapeType="1"/>
          </p:cNvSpPr>
          <p:nvPr/>
        </p:nvSpPr>
        <p:spPr bwMode="auto">
          <a:xfrm>
            <a:off x="5455175" y="3562580"/>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9009" name="Line 65"/>
          <p:cNvSpPr>
            <a:spLocks noChangeShapeType="1"/>
          </p:cNvSpPr>
          <p:nvPr/>
        </p:nvSpPr>
        <p:spPr bwMode="auto">
          <a:xfrm>
            <a:off x="5607575" y="3562580"/>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9011" name="Line 67"/>
          <p:cNvSpPr>
            <a:spLocks noChangeShapeType="1"/>
          </p:cNvSpPr>
          <p:nvPr/>
        </p:nvSpPr>
        <p:spPr bwMode="auto">
          <a:xfrm>
            <a:off x="5745688" y="3562580"/>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9013" name="Line 69"/>
          <p:cNvSpPr>
            <a:spLocks noChangeShapeType="1"/>
          </p:cNvSpPr>
          <p:nvPr/>
        </p:nvSpPr>
        <p:spPr bwMode="auto">
          <a:xfrm>
            <a:off x="6202888" y="3486380"/>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9015" name="Line 71"/>
          <p:cNvSpPr>
            <a:spLocks noChangeShapeType="1"/>
          </p:cNvSpPr>
          <p:nvPr/>
        </p:nvSpPr>
        <p:spPr bwMode="auto">
          <a:xfrm>
            <a:off x="6341000" y="3486380"/>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9020" name="Text Box 76"/>
          <p:cNvSpPr txBox="1">
            <a:spLocks noChangeArrowheads="1"/>
          </p:cNvSpPr>
          <p:nvPr/>
        </p:nvSpPr>
        <p:spPr bwMode="auto">
          <a:xfrm>
            <a:off x="4811531" y="3636468"/>
            <a:ext cx="21499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2 : Integral chambers</a:t>
            </a:r>
          </a:p>
          <a:p>
            <a:r>
              <a:rPr lang="en-US" altLang="en-US" sz="1600" dirty="0"/>
              <a:t>2 : Strip chambers</a:t>
            </a:r>
          </a:p>
        </p:txBody>
      </p:sp>
      <p:sp>
        <p:nvSpPr>
          <p:cNvPr id="339021" name="Text Box 77"/>
          <p:cNvSpPr txBox="1">
            <a:spLocks noChangeArrowheads="1"/>
          </p:cNvSpPr>
          <p:nvPr/>
        </p:nvSpPr>
        <p:spPr bwMode="auto">
          <a:xfrm>
            <a:off x="333901" y="3622905"/>
            <a:ext cx="1806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Scanning magnets</a:t>
            </a:r>
            <a:endParaRPr lang="it-IT" altLang="en-US" sz="1600"/>
          </a:p>
        </p:txBody>
      </p:sp>
      <p:sp>
        <p:nvSpPr>
          <p:cNvPr id="338984" name="Text Box 40"/>
          <p:cNvSpPr txBox="1">
            <a:spLocks noChangeArrowheads="1"/>
          </p:cNvSpPr>
          <p:nvPr/>
        </p:nvSpPr>
        <p:spPr bwMode="auto">
          <a:xfrm>
            <a:off x="4483535" y="1155701"/>
            <a:ext cx="1055097" cy="338554"/>
          </a:xfrm>
          <a:prstGeom prst="rect">
            <a:avLst/>
          </a:prstGeom>
          <a:solidFill>
            <a:schemeClr val="bg1"/>
          </a:solidFill>
          <a:ln>
            <a:noFill/>
          </a:ln>
          <a:effectLst/>
        </p:spPr>
        <p:txBody>
          <a:bodyPr wrap="none">
            <a:spAutoFit/>
          </a:bodyPr>
          <a:lstStyle/>
          <a:p>
            <a:r>
              <a:rPr lang="en-US" altLang="en-US" sz="1600" dirty="0"/>
              <a:t>Monitor 1</a:t>
            </a:r>
            <a:endParaRPr lang="it-IT" altLang="en-US" sz="1600" dirty="0"/>
          </a:p>
        </p:txBody>
      </p:sp>
      <p:grpSp>
        <p:nvGrpSpPr>
          <p:cNvPr id="89" name="Group 96"/>
          <p:cNvGrpSpPr>
            <a:grpSpLocks/>
          </p:cNvGrpSpPr>
          <p:nvPr/>
        </p:nvGrpSpPr>
        <p:grpSpPr bwMode="auto">
          <a:xfrm>
            <a:off x="7471870" y="1399309"/>
            <a:ext cx="996950" cy="2235200"/>
            <a:chOff x="3888" y="2096"/>
            <a:chExt cx="628" cy="1408"/>
          </a:xfrm>
        </p:grpSpPr>
        <p:sp>
          <p:nvSpPr>
            <p:cNvPr id="168" name="AutoShape 97"/>
            <p:cNvSpPr>
              <a:spLocks noChangeArrowheads="1"/>
            </p:cNvSpPr>
            <p:nvPr/>
          </p:nvSpPr>
          <p:spPr bwMode="auto">
            <a:xfrm rot="5233909">
              <a:off x="3751" y="2557"/>
              <a:ext cx="671" cy="362"/>
            </a:xfrm>
            <a:prstGeom prst="parallelogram">
              <a:avLst>
                <a:gd name="adj" fmla="val 48657"/>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l"/>
              <a:endParaRPr lang="it-IT" sz="1600" b="0" i="0">
                <a:solidFill>
                  <a:schemeClr val="tx1"/>
                </a:solidFill>
              </a:endParaRPr>
            </a:p>
          </p:txBody>
        </p:sp>
        <p:sp>
          <p:nvSpPr>
            <p:cNvPr id="169" name="Line 98"/>
            <p:cNvSpPr>
              <a:spLocks noChangeShapeType="1"/>
            </p:cNvSpPr>
            <p:nvPr/>
          </p:nvSpPr>
          <p:spPr bwMode="auto">
            <a:xfrm flipV="1">
              <a:off x="4077" y="2140"/>
              <a:ext cx="0" cy="113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solidFill>
                  <a:schemeClr val="tx1"/>
                </a:solidFill>
              </a:endParaRPr>
            </a:p>
          </p:txBody>
        </p:sp>
        <p:sp>
          <p:nvSpPr>
            <p:cNvPr id="170" name="Line 99"/>
            <p:cNvSpPr>
              <a:spLocks noChangeShapeType="1"/>
            </p:cNvSpPr>
            <p:nvPr/>
          </p:nvSpPr>
          <p:spPr bwMode="auto">
            <a:xfrm>
              <a:off x="4077" y="2854"/>
              <a:ext cx="341" cy="22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solidFill>
                  <a:schemeClr val="tx1"/>
                </a:solidFill>
              </a:endParaRPr>
            </a:p>
          </p:txBody>
        </p:sp>
        <p:sp>
          <p:nvSpPr>
            <p:cNvPr id="171" name="Text Box 100"/>
            <p:cNvSpPr txBox="1">
              <a:spLocks noChangeArrowheads="1"/>
            </p:cNvSpPr>
            <p:nvPr/>
          </p:nvSpPr>
          <p:spPr bwMode="auto">
            <a:xfrm>
              <a:off x="4077" y="2096"/>
              <a:ext cx="1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a:t>y</a:t>
              </a:r>
              <a:endParaRPr lang="it-IT" sz="1800" b="0" i="0"/>
            </a:p>
          </p:txBody>
        </p:sp>
        <p:sp>
          <p:nvSpPr>
            <p:cNvPr id="172" name="Text Box 101"/>
            <p:cNvSpPr txBox="1">
              <a:spLocks noChangeArrowheads="1"/>
            </p:cNvSpPr>
            <p:nvPr/>
          </p:nvSpPr>
          <p:spPr bwMode="auto">
            <a:xfrm>
              <a:off x="4380" y="2847"/>
              <a:ext cx="1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a:t>x</a:t>
              </a:r>
              <a:endParaRPr lang="it-IT" sz="1800" b="0" i="0"/>
            </a:p>
          </p:txBody>
        </p:sp>
        <p:sp>
          <p:nvSpPr>
            <p:cNvPr id="173" name="Text Box 102"/>
            <p:cNvSpPr txBox="1">
              <a:spLocks noChangeArrowheads="1"/>
            </p:cNvSpPr>
            <p:nvPr/>
          </p:nvSpPr>
          <p:spPr bwMode="auto">
            <a:xfrm>
              <a:off x="4380" y="2551"/>
              <a:ext cx="1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a:t>z</a:t>
              </a:r>
              <a:endParaRPr lang="it-IT" sz="1800" b="0" i="0"/>
            </a:p>
          </p:txBody>
        </p:sp>
        <p:sp>
          <p:nvSpPr>
            <p:cNvPr id="174" name="Text Box 103"/>
            <p:cNvSpPr txBox="1">
              <a:spLocks noChangeArrowheads="1"/>
            </p:cNvSpPr>
            <p:nvPr/>
          </p:nvSpPr>
          <p:spPr bwMode="auto">
            <a:xfrm>
              <a:off x="3888" y="3352"/>
              <a:ext cx="45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a:t>Isocenter</a:t>
              </a:r>
              <a:endParaRPr lang="it-IT" sz="1800" b="0" i="0"/>
            </a:p>
          </p:txBody>
        </p:sp>
        <p:sp>
          <p:nvSpPr>
            <p:cNvPr id="175" name="Text Box 104"/>
            <p:cNvSpPr txBox="1">
              <a:spLocks noChangeArrowheads="1"/>
            </p:cNvSpPr>
            <p:nvPr/>
          </p:nvSpPr>
          <p:spPr bwMode="auto">
            <a:xfrm>
              <a:off x="4032" y="2266"/>
              <a:ext cx="463"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en-US" sz="1100" b="0" i="0"/>
                <a:t>Scanned Field</a:t>
              </a:r>
              <a:endParaRPr lang="it-IT" sz="1800" b="0" i="0"/>
            </a:p>
          </p:txBody>
        </p:sp>
        <p:sp>
          <p:nvSpPr>
            <p:cNvPr id="176" name="Line 105"/>
            <p:cNvSpPr>
              <a:spLocks noChangeShapeType="1"/>
            </p:cNvSpPr>
            <p:nvPr/>
          </p:nvSpPr>
          <p:spPr bwMode="auto">
            <a:xfrm flipV="1">
              <a:off x="4077" y="3125"/>
              <a:ext cx="0" cy="22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solidFill>
                  <a:schemeClr val="tx1"/>
                </a:solidFill>
              </a:endParaRPr>
            </a:p>
          </p:txBody>
        </p:sp>
        <p:sp>
          <p:nvSpPr>
            <p:cNvPr id="177" name="Oval 106"/>
            <p:cNvSpPr>
              <a:spLocks noChangeArrowheads="1"/>
            </p:cNvSpPr>
            <p:nvPr/>
          </p:nvSpPr>
          <p:spPr bwMode="auto">
            <a:xfrm>
              <a:off x="4041" y="249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78" name="Oval 107"/>
            <p:cNvSpPr>
              <a:spLocks noChangeArrowheads="1"/>
            </p:cNvSpPr>
            <p:nvPr/>
          </p:nvSpPr>
          <p:spPr bwMode="auto">
            <a:xfrm>
              <a:off x="4086" y="2538"/>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79" name="Oval 108"/>
            <p:cNvSpPr>
              <a:spLocks noChangeArrowheads="1"/>
            </p:cNvSpPr>
            <p:nvPr/>
          </p:nvSpPr>
          <p:spPr bwMode="auto">
            <a:xfrm>
              <a:off x="4132" y="258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0" name="Oval 109"/>
            <p:cNvSpPr>
              <a:spLocks noChangeArrowheads="1"/>
            </p:cNvSpPr>
            <p:nvPr/>
          </p:nvSpPr>
          <p:spPr bwMode="auto">
            <a:xfrm>
              <a:off x="4087" y="258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1" name="Oval 110"/>
            <p:cNvSpPr>
              <a:spLocks noChangeArrowheads="1"/>
            </p:cNvSpPr>
            <p:nvPr/>
          </p:nvSpPr>
          <p:spPr bwMode="auto">
            <a:xfrm>
              <a:off x="4041" y="258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2" name="Oval 111"/>
            <p:cNvSpPr>
              <a:spLocks noChangeArrowheads="1"/>
            </p:cNvSpPr>
            <p:nvPr/>
          </p:nvSpPr>
          <p:spPr bwMode="auto">
            <a:xfrm>
              <a:off x="3996" y="258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3" name="Oval 112"/>
            <p:cNvSpPr>
              <a:spLocks noChangeArrowheads="1"/>
            </p:cNvSpPr>
            <p:nvPr/>
          </p:nvSpPr>
          <p:spPr bwMode="auto">
            <a:xfrm>
              <a:off x="3950" y="258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4" name="Oval 113"/>
            <p:cNvSpPr>
              <a:spLocks noChangeArrowheads="1"/>
            </p:cNvSpPr>
            <p:nvPr/>
          </p:nvSpPr>
          <p:spPr bwMode="auto">
            <a:xfrm>
              <a:off x="3950" y="262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5" name="Oval 114"/>
            <p:cNvSpPr>
              <a:spLocks noChangeArrowheads="1"/>
            </p:cNvSpPr>
            <p:nvPr/>
          </p:nvSpPr>
          <p:spPr bwMode="auto">
            <a:xfrm>
              <a:off x="3996" y="262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6" name="Oval 115"/>
            <p:cNvSpPr>
              <a:spLocks noChangeArrowheads="1"/>
            </p:cNvSpPr>
            <p:nvPr/>
          </p:nvSpPr>
          <p:spPr bwMode="auto">
            <a:xfrm>
              <a:off x="4041" y="262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7" name="Oval 116"/>
            <p:cNvSpPr>
              <a:spLocks noChangeArrowheads="1"/>
            </p:cNvSpPr>
            <p:nvPr/>
          </p:nvSpPr>
          <p:spPr bwMode="auto">
            <a:xfrm>
              <a:off x="4086" y="2674"/>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8" name="Oval 117"/>
            <p:cNvSpPr>
              <a:spLocks noChangeArrowheads="1"/>
            </p:cNvSpPr>
            <p:nvPr/>
          </p:nvSpPr>
          <p:spPr bwMode="auto">
            <a:xfrm>
              <a:off x="4086" y="272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89" name="Oval 118"/>
            <p:cNvSpPr>
              <a:spLocks noChangeArrowheads="1"/>
            </p:cNvSpPr>
            <p:nvPr/>
          </p:nvSpPr>
          <p:spPr bwMode="auto">
            <a:xfrm>
              <a:off x="4132" y="272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0" name="Oval 119"/>
            <p:cNvSpPr>
              <a:spLocks noChangeArrowheads="1"/>
            </p:cNvSpPr>
            <p:nvPr/>
          </p:nvSpPr>
          <p:spPr bwMode="auto">
            <a:xfrm>
              <a:off x="4041" y="2538"/>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1" name="Oval 120"/>
            <p:cNvSpPr>
              <a:spLocks noChangeArrowheads="1"/>
            </p:cNvSpPr>
            <p:nvPr/>
          </p:nvSpPr>
          <p:spPr bwMode="auto">
            <a:xfrm>
              <a:off x="4132" y="2765"/>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2" name="Oval 121"/>
            <p:cNvSpPr>
              <a:spLocks noChangeArrowheads="1"/>
            </p:cNvSpPr>
            <p:nvPr/>
          </p:nvSpPr>
          <p:spPr bwMode="auto">
            <a:xfrm>
              <a:off x="4087" y="2765"/>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3" name="Oval 122"/>
            <p:cNvSpPr>
              <a:spLocks noChangeArrowheads="1"/>
            </p:cNvSpPr>
            <p:nvPr/>
          </p:nvSpPr>
          <p:spPr bwMode="auto">
            <a:xfrm>
              <a:off x="4041" y="2765"/>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4" name="Oval 123"/>
            <p:cNvSpPr>
              <a:spLocks noChangeArrowheads="1"/>
            </p:cNvSpPr>
            <p:nvPr/>
          </p:nvSpPr>
          <p:spPr bwMode="auto">
            <a:xfrm>
              <a:off x="4041" y="272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5" name="Oval 124"/>
            <p:cNvSpPr>
              <a:spLocks noChangeArrowheads="1"/>
            </p:cNvSpPr>
            <p:nvPr/>
          </p:nvSpPr>
          <p:spPr bwMode="auto">
            <a:xfrm>
              <a:off x="4132" y="2674"/>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6" name="Oval 125"/>
            <p:cNvSpPr>
              <a:spLocks noChangeArrowheads="1"/>
            </p:cNvSpPr>
            <p:nvPr/>
          </p:nvSpPr>
          <p:spPr bwMode="auto">
            <a:xfrm>
              <a:off x="4086" y="262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7" name="Oval 126"/>
            <p:cNvSpPr>
              <a:spLocks noChangeArrowheads="1"/>
            </p:cNvSpPr>
            <p:nvPr/>
          </p:nvSpPr>
          <p:spPr bwMode="auto">
            <a:xfrm>
              <a:off x="4132" y="262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8" name="Oval 127"/>
            <p:cNvSpPr>
              <a:spLocks noChangeArrowheads="1"/>
            </p:cNvSpPr>
            <p:nvPr/>
          </p:nvSpPr>
          <p:spPr bwMode="auto">
            <a:xfrm>
              <a:off x="4177" y="258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199" name="Oval 128"/>
            <p:cNvSpPr>
              <a:spLocks noChangeArrowheads="1"/>
            </p:cNvSpPr>
            <p:nvPr/>
          </p:nvSpPr>
          <p:spPr bwMode="auto">
            <a:xfrm>
              <a:off x="4177" y="262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0" name="Oval 129"/>
            <p:cNvSpPr>
              <a:spLocks noChangeArrowheads="1"/>
            </p:cNvSpPr>
            <p:nvPr/>
          </p:nvSpPr>
          <p:spPr bwMode="auto">
            <a:xfrm>
              <a:off x="4177" y="2674"/>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1" name="Oval 130"/>
            <p:cNvSpPr>
              <a:spLocks noChangeArrowheads="1"/>
            </p:cNvSpPr>
            <p:nvPr/>
          </p:nvSpPr>
          <p:spPr bwMode="auto">
            <a:xfrm>
              <a:off x="4177" y="271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2" name="Oval 131"/>
            <p:cNvSpPr>
              <a:spLocks noChangeArrowheads="1"/>
            </p:cNvSpPr>
            <p:nvPr/>
          </p:nvSpPr>
          <p:spPr bwMode="auto">
            <a:xfrm>
              <a:off x="4177" y="2765"/>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3" name="Oval 132"/>
            <p:cNvSpPr>
              <a:spLocks noChangeArrowheads="1"/>
            </p:cNvSpPr>
            <p:nvPr/>
          </p:nvSpPr>
          <p:spPr bwMode="auto">
            <a:xfrm>
              <a:off x="4177"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4" name="Oval 133"/>
            <p:cNvSpPr>
              <a:spLocks noChangeArrowheads="1"/>
            </p:cNvSpPr>
            <p:nvPr/>
          </p:nvSpPr>
          <p:spPr bwMode="auto">
            <a:xfrm>
              <a:off x="4177" y="285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5" name="Oval 134"/>
            <p:cNvSpPr>
              <a:spLocks noChangeArrowheads="1"/>
            </p:cNvSpPr>
            <p:nvPr/>
          </p:nvSpPr>
          <p:spPr bwMode="auto">
            <a:xfrm>
              <a:off x="4177" y="2901"/>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6" name="Oval 135"/>
            <p:cNvSpPr>
              <a:spLocks noChangeArrowheads="1"/>
            </p:cNvSpPr>
            <p:nvPr/>
          </p:nvSpPr>
          <p:spPr bwMode="auto">
            <a:xfrm>
              <a:off x="4177" y="294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7" name="Oval 136"/>
            <p:cNvSpPr>
              <a:spLocks noChangeArrowheads="1"/>
            </p:cNvSpPr>
            <p:nvPr/>
          </p:nvSpPr>
          <p:spPr bwMode="auto">
            <a:xfrm>
              <a:off x="4132" y="294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8" name="Oval 137"/>
            <p:cNvSpPr>
              <a:spLocks noChangeArrowheads="1"/>
            </p:cNvSpPr>
            <p:nvPr/>
          </p:nvSpPr>
          <p:spPr bwMode="auto">
            <a:xfrm>
              <a:off x="4086" y="294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09" name="Oval 138"/>
            <p:cNvSpPr>
              <a:spLocks noChangeArrowheads="1"/>
            </p:cNvSpPr>
            <p:nvPr/>
          </p:nvSpPr>
          <p:spPr bwMode="auto">
            <a:xfrm>
              <a:off x="4041" y="2901"/>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0" name="Oval 139"/>
            <p:cNvSpPr>
              <a:spLocks noChangeArrowheads="1"/>
            </p:cNvSpPr>
            <p:nvPr/>
          </p:nvSpPr>
          <p:spPr bwMode="auto">
            <a:xfrm>
              <a:off x="3996" y="2901"/>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1" name="Oval 140"/>
            <p:cNvSpPr>
              <a:spLocks noChangeArrowheads="1"/>
            </p:cNvSpPr>
            <p:nvPr/>
          </p:nvSpPr>
          <p:spPr bwMode="auto">
            <a:xfrm>
              <a:off x="3951" y="285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2" name="Oval 141"/>
            <p:cNvSpPr>
              <a:spLocks noChangeArrowheads="1"/>
            </p:cNvSpPr>
            <p:nvPr/>
          </p:nvSpPr>
          <p:spPr bwMode="auto">
            <a:xfrm>
              <a:off x="3905"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3" name="Oval 142"/>
            <p:cNvSpPr>
              <a:spLocks noChangeArrowheads="1"/>
            </p:cNvSpPr>
            <p:nvPr/>
          </p:nvSpPr>
          <p:spPr bwMode="auto">
            <a:xfrm>
              <a:off x="4177" y="2992"/>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4" name="Oval 143"/>
            <p:cNvSpPr>
              <a:spLocks noChangeArrowheads="1"/>
            </p:cNvSpPr>
            <p:nvPr/>
          </p:nvSpPr>
          <p:spPr bwMode="auto">
            <a:xfrm>
              <a:off x="4223" y="2992"/>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5" name="Oval 144"/>
            <p:cNvSpPr>
              <a:spLocks noChangeArrowheads="1"/>
            </p:cNvSpPr>
            <p:nvPr/>
          </p:nvSpPr>
          <p:spPr bwMode="auto">
            <a:xfrm>
              <a:off x="4223" y="2901"/>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6" name="Oval 145"/>
            <p:cNvSpPr>
              <a:spLocks noChangeArrowheads="1"/>
            </p:cNvSpPr>
            <p:nvPr/>
          </p:nvSpPr>
          <p:spPr bwMode="auto">
            <a:xfrm>
              <a:off x="4132"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7" name="Oval 146"/>
            <p:cNvSpPr>
              <a:spLocks noChangeArrowheads="1"/>
            </p:cNvSpPr>
            <p:nvPr/>
          </p:nvSpPr>
          <p:spPr bwMode="auto">
            <a:xfrm>
              <a:off x="4132" y="2901"/>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8" name="Oval 147"/>
            <p:cNvSpPr>
              <a:spLocks noChangeArrowheads="1"/>
            </p:cNvSpPr>
            <p:nvPr/>
          </p:nvSpPr>
          <p:spPr bwMode="auto">
            <a:xfrm>
              <a:off x="4086"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19" name="Oval 148"/>
            <p:cNvSpPr>
              <a:spLocks noChangeArrowheads="1"/>
            </p:cNvSpPr>
            <p:nvPr/>
          </p:nvSpPr>
          <p:spPr bwMode="auto">
            <a:xfrm>
              <a:off x="4086" y="285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0" name="Oval 149"/>
            <p:cNvSpPr>
              <a:spLocks noChangeArrowheads="1"/>
            </p:cNvSpPr>
            <p:nvPr/>
          </p:nvSpPr>
          <p:spPr bwMode="auto">
            <a:xfrm>
              <a:off x="4132" y="285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1" name="Oval 150"/>
            <p:cNvSpPr>
              <a:spLocks noChangeArrowheads="1"/>
            </p:cNvSpPr>
            <p:nvPr/>
          </p:nvSpPr>
          <p:spPr bwMode="auto">
            <a:xfrm>
              <a:off x="4086" y="2901"/>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2" name="Oval 151"/>
            <p:cNvSpPr>
              <a:spLocks noChangeArrowheads="1"/>
            </p:cNvSpPr>
            <p:nvPr/>
          </p:nvSpPr>
          <p:spPr bwMode="auto">
            <a:xfrm>
              <a:off x="4041" y="285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3" name="Oval 152"/>
            <p:cNvSpPr>
              <a:spLocks noChangeArrowheads="1"/>
            </p:cNvSpPr>
            <p:nvPr/>
          </p:nvSpPr>
          <p:spPr bwMode="auto">
            <a:xfrm>
              <a:off x="4041"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4" name="Oval 153"/>
            <p:cNvSpPr>
              <a:spLocks noChangeArrowheads="1"/>
            </p:cNvSpPr>
            <p:nvPr/>
          </p:nvSpPr>
          <p:spPr bwMode="auto">
            <a:xfrm>
              <a:off x="3996" y="285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5" name="Oval 154"/>
            <p:cNvSpPr>
              <a:spLocks noChangeArrowheads="1"/>
            </p:cNvSpPr>
            <p:nvPr/>
          </p:nvSpPr>
          <p:spPr bwMode="auto">
            <a:xfrm>
              <a:off x="3950"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6" name="Oval 155"/>
            <p:cNvSpPr>
              <a:spLocks noChangeArrowheads="1"/>
            </p:cNvSpPr>
            <p:nvPr/>
          </p:nvSpPr>
          <p:spPr bwMode="auto">
            <a:xfrm>
              <a:off x="3996"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7" name="Oval 156"/>
            <p:cNvSpPr>
              <a:spLocks noChangeArrowheads="1"/>
            </p:cNvSpPr>
            <p:nvPr/>
          </p:nvSpPr>
          <p:spPr bwMode="auto">
            <a:xfrm>
              <a:off x="3996" y="2765"/>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8" name="Oval 157"/>
            <p:cNvSpPr>
              <a:spLocks noChangeArrowheads="1"/>
            </p:cNvSpPr>
            <p:nvPr/>
          </p:nvSpPr>
          <p:spPr bwMode="auto">
            <a:xfrm>
              <a:off x="3996" y="271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29" name="Oval 158"/>
            <p:cNvSpPr>
              <a:spLocks noChangeArrowheads="1"/>
            </p:cNvSpPr>
            <p:nvPr/>
          </p:nvSpPr>
          <p:spPr bwMode="auto">
            <a:xfrm>
              <a:off x="4041" y="2674"/>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0" name="Oval 159"/>
            <p:cNvSpPr>
              <a:spLocks noChangeArrowheads="1"/>
            </p:cNvSpPr>
            <p:nvPr/>
          </p:nvSpPr>
          <p:spPr bwMode="auto">
            <a:xfrm>
              <a:off x="3950" y="2765"/>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1" name="Oval 160"/>
            <p:cNvSpPr>
              <a:spLocks noChangeArrowheads="1"/>
            </p:cNvSpPr>
            <p:nvPr/>
          </p:nvSpPr>
          <p:spPr bwMode="auto">
            <a:xfrm>
              <a:off x="3996" y="2674"/>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2" name="Oval 161"/>
            <p:cNvSpPr>
              <a:spLocks noChangeArrowheads="1"/>
            </p:cNvSpPr>
            <p:nvPr/>
          </p:nvSpPr>
          <p:spPr bwMode="auto">
            <a:xfrm>
              <a:off x="3950" y="2674"/>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3" name="Oval 162"/>
            <p:cNvSpPr>
              <a:spLocks noChangeArrowheads="1"/>
            </p:cNvSpPr>
            <p:nvPr/>
          </p:nvSpPr>
          <p:spPr bwMode="auto">
            <a:xfrm>
              <a:off x="3950" y="2719"/>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4" name="Oval 163"/>
            <p:cNvSpPr>
              <a:spLocks noChangeArrowheads="1"/>
            </p:cNvSpPr>
            <p:nvPr/>
          </p:nvSpPr>
          <p:spPr bwMode="auto">
            <a:xfrm>
              <a:off x="4177" y="2538"/>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5" name="Oval 164"/>
            <p:cNvSpPr>
              <a:spLocks noChangeArrowheads="1"/>
            </p:cNvSpPr>
            <p:nvPr/>
          </p:nvSpPr>
          <p:spPr bwMode="auto">
            <a:xfrm>
              <a:off x="3950" y="2538"/>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6" name="Oval 165"/>
            <p:cNvSpPr>
              <a:spLocks noChangeArrowheads="1"/>
            </p:cNvSpPr>
            <p:nvPr/>
          </p:nvSpPr>
          <p:spPr bwMode="auto">
            <a:xfrm>
              <a:off x="3996" y="2538"/>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7" name="Oval 166"/>
            <p:cNvSpPr>
              <a:spLocks noChangeArrowheads="1"/>
            </p:cNvSpPr>
            <p:nvPr/>
          </p:nvSpPr>
          <p:spPr bwMode="auto">
            <a:xfrm>
              <a:off x="3996" y="2492"/>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8" name="Oval 167"/>
            <p:cNvSpPr>
              <a:spLocks noChangeArrowheads="1"/>
            </p:cNvSpPr>
            <p:nvPr/>
          </p:nvSpPr>
          <p:spPr bwMode="auto">
            <a:xfrm>
              <a:off x="3951" y="2493"/>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39" name="Oval 168"/>
            <p:cNvSpPr>
              <a:spLocks noChangeArrowheads="1"/>
            </p:cNvSpPr>
            <p:nvPr/>
          </p:nvSpPr>
          <p:spPr bwMode="auto">
            <a:xfrm>
              <a:off x="4132" y="2538"/>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40" name="Oval 169"/>
            <p:cNvSpPr>
              <a:spLocks noChangeArrowheads="1"/>
            </p:cNvSpPr>
            <p:nvPr/>
          </p:nvSpPr>
          <p:spPr bwMode="auto">
            <a:xfrm>
              <a:off x="3905" y="2765"/>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41" name="Oval 170"/>
            <p:cNvSpPr>
              <a:spLocks noChangeArrowheads="1"/>
            </p:cNvSpPr>
            <p:nvPr/>
          </p:nvSpPr>
          <p:spPr bwMode="auto">
            <a:xfrm>
              <a:off x="4223" y="2856"/>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42" name="Oval 171"/>
            <p:cNvSpPr>
              <a:spLocks noChangeArrowheads="1"/>
            </p:cNvSpPr>
            <p:nvPr/>
          </p:nvSpPr>
          <p:spPr bwMode="auto">
            <a:xfrm>
              <a:off x="4223" y="281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43" name="Oval 172"/>
            <p:cNvSpPr>
              <a:spLocks noChangeArrowheads="1"/>
            </p:cNvSpPr>
            <p:nvPr/>
          </p:nvSpPr>
          <p:spPr bwMode="auto">
            <a:xfrm>
              <a:off x="3905" y="2720"/>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sp>
          <p:nvSpPr>
            <p:cNvPr id="244" name="Oval 173"/>
            <p:cNvSpPr>
              <a:spLocks noChangeArrowheads="1"/>
            </p:cNvSpPr>
            <p:nvPr/>
          </p:nvSpPr>
          <p:spPr bwMode="auto">
            <a:xfrm>
              <a:off x="3905" y="2674"/>
              <a:ext cx="45" cy="45"/>
            </a:xfrm>
            <a:prstGeom prst="ellipse">
              <a:avLst/>
            </a:prstGeom>
            <a:solidFill>
              <a:schemeClr val="bg1"/>
            </a:solidFill>
            <a:ln w="9525">
              <a:solidFill>
                <a:schemeClr val="tx1"/>
              </a:solidFill>
              <a:round/>
              <a:headEnd/>
              <a:tailEnd/>
            </a:ln>
          </p:spPr>
          <p:txBody>
            <a:bodyPr wrap="none" anchor="ctr"/>
            <a:lstStyle/>
            <a:p>
              <a:pPr algn="l"/>
              <a:endParaRPr lang="it-IT" sz="1600" b="0" i="0">
                <a:solidFill>
                  <a:schemeClr val="tx1"/>
                </a:solidFill>
              </a:endParaRPr>
            </a:p>
          </p:txBody>
        </p:sp>
      </p:grpSp>
      <p:grpSp>
        <p:nvGrpSpPr>
          <p:cNvPr id="90" name="Group 174"/>
          <p:cNvGrpSpPr>
            <a:grpSpLocks/>
          </p:cNvGrpSpPr>
          <p:nvPr/>
        </p:nvGrpSpPr>
        <p:grpSpPr bwMode="auto">
          <a:xfrm>
            <a:off x="7471870" y="1399309"/>
            <a:ext cx="996950" cy="2235200"/>
            <a:chOff x="4748" y="2192"/>
            <a:chExt cx="628" cy="1408"/>
          </a:xfrm>
        </p:grpSpPr>
        <p:sp>
          <p:nvSpPr>
            <p:cNvPr id="92" name="Line 176"/>
            <p:cNvSpPr>
              <a:spLocks noChangeShapeType="1"/>
            </p:cNvSpPr>
            <p:nvPr/>
          </p:nvSpPr>
          <p:spPr bwMode="auto">
            <a:xfrm flipV="1">
              <a:off x="4937" y="2236"/>
              <a:ext cx="0" cy="1137"/>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it-IT">
                <a:solidFill>
                  <a:schemeClr val="tx1"/>
                </a:solidFill>
              </a:endParaRPr>
            </a:p>
          </p:txBody>
        </p:sp>
        <p:sp>
          <p:nvSpPr>
            <p:cNvPr id="93" name="Line 177"/>
            <p:cNvSpPr>
              <a:spLocks noChangeShapeType="1"/>
            </p:cNvSpPr>
            <p:nvPr/>
          </p:nvSpPr>
          <p:spPr bwMode="auto">
            <a:xfrm>
              <a:off x="4937" y="2950"/>
              <a:ext cx="341" cy="228"/>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it-IT">
                <a:solidFill>
                  <a:schemeClr val="tx1"/>
                </a:solidFill>
              </a:endParaRPr>
            </a:p>
          </p:txBody>
        </p:sp>
        <p:sp>
          <p:nvSpPr>
            <p:cNvPr id="94" name="Text Box 178"/>
            <p:cNvSpPr txBox="1">
              <a:spLocks noChangeArrowheads="1"/>
            </p:cNvSpPr>
            <p:nvPr/>
          </p:nvSpPr>
          <p:spPr bwMode="auto">
            <a:xfrm>
              <a:off x="4937" y="2192"/>
              <a:ext cx="136"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a:t>y</a:t>
              </a:r>
              <a:endParaRPr lang="it-IT" sz="1800" b="0" i="0"/>
            </a:p>
          </p:txBody>
        </p:sp>
        <p:sp>
          <p:nvSpPr>
            <p:cNvPr id="95" name="Text Box 179"/>
            <p:cNvSpPr txBox="1">
              <a:spLocks noChangeArrowheads="1"/>
            </p:cNvSpPr>
            <p:nvPr/>
          </p:nvSpPr>
          <p:spPr bwMode="auto">
            <a:xfrm>
              <a:off x="5240" y="2943"/>
              <a:ext cx="136"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a:t>x</a:t>
              </a:r>
              <a:endParaRPr lang="it-IT" sz="1800" b="0" i="0"/>
            </a:p>
          </p:txBody>
        </p:sp>
        <p:sp>
          <p:nvSpPr>
            <p:cNvPr id="96" name="Text Box 180"/>
            <p:cNvSpPr txBox="1">
              <a:spLocks noChangeArrowheads="1"/>
            </p:cNvSpPr>
            <p:nvPr/>
          </p:nvSpPr>
          <p:spPr bwMode="auto">
            <a:xfrm>
              <a:off x="5240" y="2647"/>
              <a:ext cx="136"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dirty="0"/>
                <a:t>z</a:t>
              </a:r>
              <a:endParaRPr lang="it-IT" sz="1800" b="0" i="0" dirty="0"/>
            </a:p>
          </p:txBody>
        </p:sp>
        <p:sp>
          <p:nvSpPr>
            <p:cNvPr id="97" name="Text Box 181"/>
            <p:cNvSpPr txBox="1">
              <a:spLocks noChangeArrowheads="1"/>
            </p:cNvSpPr>
            <p:nvPr/>
          </p:nvSpPr>
          <p:spPr bwMode="auto">
            <a:xfrm>
              <a:off x="4748" y="3448"/>
              <a:ext cx="454" cy="1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100" b="0" i="0" dirty="0" err="1"/>
                <a:t>Isocenter</a:t>
              </a:r>
              <a:endParaRPr lang="it-IT" sz="1800" b="0" i="0" dirty="0"/>
            </a:p>
          </p:txBody>
        </p:sp>
        <p:sp>
          <p:nvSpPr>
            <p:cNvPr id="98" name="Text Box 182"/>
            <p:cNvSpPr txBox="1">
              <a:spLocks noChangeArrowheads="1"/>
            </p:cNvSpPr>
            <p:nvPr/>
          </p:nvSpPr>
          <p:spPr bwMode="auto">
            <a:xfrm>
              <a:off x="4892" y="2362"/>
              <a:ext cx="463" cy="2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238" tIns="36119" rIns="72238" bIns="36119"/>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en-US" sz="1100" b="0" i="0"/>
                <a:t>Scanned Field</a:t>
              </a:r>
              <a:endParaRPr lang="it-IT" sz="1800" b="0" i="0"/>
            </a:p>
          </p:txBody>
        </p:sp>
        <p:sp>
          <p:nvSpPr>
            <p:cNvPr id="99" name="Line 183"/>
            <p:cNvSpPr>
              <a:spLocks noChangeShapeType="1"/>
            </p:cNvSpPr>
            <p:nvPr/>
          </p:nvSpPr>
          <p:spPr bwMode="auto">
            <a:xfrm flipV="1">
              <a:off x="4937" y="3221"/>
              <a:ext cx="0" cy="227"/>
            </a:xfrm>
            <a:prstGeom prst="line">
              <a:avLst/>
            </a:prstGeom>
            <a:noFill/>
            <a:ln w="9525">
              <a:solidFill>
                <a:schemeClr val="accent6">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it-IT">
                <a:solidFill>
                  <a:schemeClr val="tx1"/>
                </a:solidFill>
              </a:endParaRPr>
            </a:p>
          </p:txBody>
        </p:sp>
        <p:sp>
          <p:nvSpPr>
            <p:cNvPr id="100" name="Oval 184"/>
            <p:cNvSpPr>
              <a:spLocks noChangeArrowheads="1"/>
            </p:cNvSpPr>
            <p:nvPr/>
          </p:nvSpPr>
          <p:spPr bwMode="auto">
            <a:xfrm>
              <a:off x="4901" y="258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1" name="Oval 185"/>
            <p:cNvSpPr>
              <a:spLocks noChangeArrowheads="1"/>
            </p:cNvSpPr>
            <p:nvPr/>
          </p:nvSpPr>
          <p:spPr bwMode="auto">
            <a:xfrm>
              <a:off x="4946" y="2634"/>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2" name="Oval 186"/>
            <p:cNvSpPr>
              <a:spLocks noChangeArrowheads="1"/>
            </p:cNvSpPr>
            <p:nvPr/>
          </p:nvSpPr>
          <p:spPr bwMode="auto">
            <a:xfrm>
              <a:off x="4992" y="267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3" name="Oval 187"/>
            <p:cNvSpPr>
              <a:spLocks noChangeArrowheads="1"/>
            </p:cNvSpPr>
            <p:nvPr/>
          </p:nvSpPr>
          <p:spPr bwMode="auto">
            <a:xfrm>
              <a:off x="4947" y="267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4" name="Oval 188"/>
            <p:cNvSpPr>
              <a:spLocks noChangeArrowheads="1"/>
            </p:cNvSpPr>
            <p:nvPr/>
          </p:nvSpPr>
          <p:spPr bwMode="auto">
            <a:xfrm>
              <a:off x="4901" y="267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5" name="Oval 189"/>
            <p:cNvSpPr>
              <a:spLocks noChangeArrowheads="1"/>
            </p:cNvSpPr>
            <p:nvPr/>
          </p:nvSpPr>
          <p:spPr bwMode="auto">
            <a:xfrm>
              <a:off x="4856" y="267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6" name="Oval 190"/>
            <p:cNvSpPr>
              <a:spLocks noChangeArrowheads="1"/>
            </p:cNvSpPr>
            <p:nvPr/>
          </p:nvSpPr>
          <p:spPr bwMode="auto">
            <a:xfrm>
              <a:off x="4810" y="267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7" name="Oval 191"/>
            <p:cNvSpPr>
              <a:spLocks noChangeArrowheads="1"/>
            </p:cNvSpPr>
            <p:nvPr/>
          </p:nvSpPr>
          <p:spPr bwMode="auto">
            <a:xfrm>
              <a:off x="4810" y="272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8" name="Oval 192"/>
            <p:cNvSpPr>
              <a:spLocks noChangeArrowheads="1"/>
            </p:cNvSpPr>
            <p:nvPr/>
          </p:nvSpPr>
          <p:spPr bwMode="auto">
            <a:xfrm>
              <a:off x="4856" y="272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09" name="Oval 193"/>
            <p:cNvSpPr>
              <a:spLocks noChangeArrowheads="1"/>
            </p:cNvSpPr>
            <p:nvPr/>
          </p:nvSpPr>
          <p:spPr bwMode="auto">
            <a:xfrm>
              <a:off x="4901" y="272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0" name="Oval 194"/>
            <p:cNvSpPr>
              <a:spLocks noChangeArrowheads="1"/>
            </p:cNvSpPr>
            <p:nvPr/>
          </p:nvSpPr>
          <p:spPr bwMode="auto">
            <a:xfrm>
              <a:off x="4946" y="2770"/>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1" name="Oval 195"/>
            <p:cNvSpPr>
              <a:spLocks noChangeArrowheads="1"/>
            </p:cNvSpPr>
            <p:nvPr/>
          </p:nvSpPr>
          <p:spPr bwMode="auto">
            <a:xfrm>
              <a:off x="4946" y="2816"/>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2" name="Oval 196"/>
            <p:cNvSpPr>
              <a:spLocks noChangeArrowheads="1"/>
            </p:cNvSpPr>
            <p:nvPr/>
          </p:nvSpPr>
          <p:spPr bwMode="auto">
            <a:xfrm>
              <a:off x="4992" y="2816"/>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3" name="Oval 197"/>
            <p:cNvSpPr>
              <a:spLocks noChangeArrowheads="1"/>
            </p:cNvSpPr>
            <p:nvPr/>
          </p:nvSpPr>
          <p:spPr bwMode="auto">
            <a:xfrm>
              <a:off x="4901" y="2634"/>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4" name="Oval 198"/>
            <p:cNvSpPr>
              <a:spLocks noChangeArrowheads="1"/>
            </p:cNvSpPr>
            <p:nvPr/>
          </p:nvSpPr>
          <p:spPr bwMode="auto">
            <a:xfrm>
              <a:off x="4992" y="2861"/>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5" name="Oval 199"/>
            <p:cNvSpPr>
              <a:spLocks noChangeArrowheads="1"/>
            </p:cNvSpPr>
            <p:nvPr/>
          </p:nvSpPr>
          <p:spPr bwMode="auto">
            <a:xfrm>
              <a:off x="4947" y="2861"/>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6" name="Oval 200"/>
            <p:cNvSpPr>
              <a:spLocks noChangeArrowheads="1"/>
            </p:cNvSpPr>
            <p:nvPr/>
          </p:nvSpPr>
          <p:spPr bwMode="auto">
            <a:xfrm>
              <a:off x="4901" y="2861"/>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7" name="Oval 201"/>
            <p:cNvSpPr>
              <a:spLocks noChangeArrowheads="1"/>
            </p:cNvSpPr>
            <p:nvPr/>
          </p:nvSpPr>
          <p:spPr bwMode="auto">
            <a:xfrm>
              <a:off x="4901" y="2816"/>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8" name="Oval 202"/>
            <p:cNvSpPr>
              <a:spLocks noChangeArrowheads="1"/>
            </p:cNvSpPr>
            <p:nvPr/>
          </p:nvSpPr>
          <p:spPr bwMode="auto">
            <a:xfrm>
              <a:off x="4992" y="2770"/>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19" name="Oval 203"/>
            <p:cNvSpPr>
              <a:spLocks noChangeArrowheads="1"/>
            </p:cNvSpPr>
            <p:nvPr/>
          </p:nvSpPr>
          <p:spPr bwMode="auto">
            <a:xfrm>
              <a:off x="4946" y="272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0" name="Oval 204"/>
            <p:cNvSpPr>
              <a:spLocks noChangeArrowheads="1"/>
            </p:cNvSpPr>
            <p:nvPr/>
          </p:nvSpPr>
          <p:spPr bwMode="auto">
            <a:xfrm>
              <a:off x="4992" y="272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1" name="Oval 205"/>
            <p:cNvSpPr>
              <a:spLocks noChangeArrowheads="1"/>
            </p:cNvSpPr>
            <p:nvPr/>
          </p:nvSpPr>
          <p:spPr bwMode="auto">
            <a:xfrm>
              <a:off x="5037" y="267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2" name="Oval 206"/>
            <p:cNvSpPr>
              <a:spLocks noChangeArrowheads="1"/>
            </p:cNvSpPr>
            <p:nvPr/>
          </p:nvSpPr>
          <p:spPr bwMode="auto">
            <a:xfrm>
              <a:off x="5037" y="272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3" name="Oval 207"/>
            <p:cNvSpPr>
              <a:spLocks noChangeArrowheads="1"/>
            </p:cNvSpPr>
            <p:nvPr/>
          </p:nvSpPr>
          <p:spPr bwMode="auto">
            <a:xfrm>
              <a:off x="5037" y="2770"/>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4" name="Oval 208"/>
            <p:cNvSpPr>
              <a:spLocks noChangeArrowheads="1"/>
            </p:cNvSpPr>
            <p:nvPr/>
          </p:nvSpPr>
          <p:spPr bwMode="auto">
            <a:xfrm>
              <a:off x="5037" y="281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5" name="Oval 209"/>
            <p:cNvSpPr>
              <a:spLocks noChangeArrowheads="1"/>
            </p:cNvSpPr>
            <p:nvPr/>
          </p:nvSpPr>
          <p:spPr bwMode="auto">
            <a:xfrm>
              <a:off x="5037" y="2861"/>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6" name="Oval 210"/>
            <p:cNvSpPr>
              <a:spLocks noChangeArrowheads="1"/>
            </p:cNvSpPr>
            <p:nvPr/>
          </p:nvSpPr>
          <p:spPr bwMode="auto">
            <a:xfrm>
              <a:off x="5037"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7" name="Oval 211"/>
            <p:cNvSpPr>
              <a:spLocks noChangeArrowheads="1"/>
            </p:cNvSpPr>
            <p:nvPr/>
          </p:nvSpPr>
          <p:spPr bwMode="auto">
            <a:xfrm>
              <a:off x="5037" y="295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8" name="Oval 212"/>
            <p:cNvSpPr>
              <a:spLocks noChangeArrowheads="1"/>
            </p:cNvSpPr>
            <p:nvPr/>
          </p:nvSpPr>
          <p:spPr bwMode="auto">
            <a:xfrm>
              <a:off x="5037" y="2997"/>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29" name="Oval 213"/>
            <p:cNvSpPr>
              <a:spLocks noChangeArrowheads="1"/>
            </p:cNvSpPr>
            <p:nvPr/>
          </p:nvSpPr>
          <p:spPr bwMode="auto">
            <a:xfrm>
              <a:off x="5037" y="304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0" name="Oval 214"/>
            <p:cNvSpPr>
              <a:spLocks noChangeArrowheads="1"/>
            </p:cNvSpPr>
            <p:nvPr/>
          </p:nvSpPr>
          <p:spPr bwMode="auto">
            <a:xfrm>
              <a:off x="4992" y="304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1" name="Oval 215"/>
            <p:cNvSpPr>
              <a:spLocks noChangeArrowheads="1"/>
            </p:cNvSpPr>
            <p:nvPr/>
          </p:nvSpPr>
          <p:spPr bwMode="auto">
            <a:xfrm>
              <a:off x="4946" y="304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2" name="Oval 216"/>
            <p:cNvSpPr>
              <a:spLocks noChangeArrowheads="1"/>
            </p:cNvSpPr>
            <p:nvPr/>
          </p:nvSpPr>
          <p:spPr bwMode="auto">
            <a:xfrm>
              <a:off x="4901" y="2997"/>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3" name="Oval 217"/>
            <p:cNvSpPr>
              <a:spLocks noChangeArrowheads="1"/>
            </p:cNvSpPr>
            <p:nvPr/>
          </p:nvSpPr>
          <p:spPr bwMode="auto">
            <a:xfrm>
              <a:off x="4856" y="2997"/>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4" name="Oval 218"/>
            <p:cNvSpPr>
              <a:spLocks noChangeArrowheads="1"/>
            </p:cNvSpPr>
            <p:nvPr/>
          </p:nvSpPr>
          <p:spPr bwMode="auto">
            <a:xfrm>
              <a:off x="4811" y="295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5" name="Oval 219"/>
            <p:cNvSpPr>
              <a:spLocks noChangeArrowheads="1"/>
            </p:cNvSpPr>
            <p:nvPr/>
          </p:nvSpPr>
          <p:spPr bwMode="auto">
            <a:xfrm>
              <a:off x="4765"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6" name="Oval 220"/>
            <p:cNvSpPr>
              <a:spLocks noChangeArrowheads="1"/>
            </p:cNvSpPr>
            <p:nvPr/>
          </p:nvSpPr>
          <p:spPr bwMode="auto">
            <a:xfrm>
              <a:off x="5037" y="3088"/>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7" name="Oval 221"/>
            <p:cNvSpPr>
              <a:spLocks noChangeArrowheads="1"/>
            </p:cNvSpPr>
            <p:nvPr/>
          </p:nvSpPr>
          <p:spPr bwMode="auto">
            <a:xfrm>
              <a:off x="5083" y="3088"/>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8" name="Oval 222"/>
            <p:cNvSpPr>
              <a:spLocks noChangeArrowheads="1"/>
            </p:cNvSpPr>
            <p:nvPr/>
          </p:nvSpPr>
          <p:spPr bwMode="auto">
            <a:xfrm>
              <a:off x="5083" y="2997"/>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39" name="Oval 223"/>
            <p:cNvSpPr>
              <a:spLocks noChangeArrowheads="1"/>
            </p:cNvSpPr>
            <p:nvPr/>
          </p:nvSpPr>
          <p:spPr bwMode="auto">
            <a:xfrm>
              <a:off x="4992"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0" name="Oval 224"/>
            <p:cNvSpPr>
              <a:spLocks noChangeArrowheads="1"/>
            </p:cNvSpPr>
            <p:nvPr/>
          </p:nvSpPr>
          <p:spPr bwMode="auto">
            <a:xfrm>
              <a:off x="4992" y="2997"/>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1" name="Oval 225"/>
            <p:cNvSpPr>
              <a:spLocks noChangeArrowheads="1"/>
            </p:cNvSpPr>
            <p:nvPr/>
          </p:nvSpPr>
          <p:spPr bwMode="auto">
            <a:xfrm>
              <a:off x="4946"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2" name="Oval 226"/>
            <p:cNvSpPr>
              <a:spLocks noChangeArrowheads="1"/>
            </p:cNvSpPr>
            <p:nvPr/>
          </p:nvSpPr>
          <p:spPr bwMode="auto">
            <a:xfrm>
              <a:off x="4946" y="295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3" name="Oval 227"/>
            <p:cNvSpPr>
              <a:spLocks noChangeArrowheads="1"/>
            </p:cNvSpPr>
            <p:nvPr/>
          </p:nvSpPr>
          <p:spPr bwMode="auto">
            <a:xfrm>
              <a:off x="4992" y="295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4" name="Oval 228"/>
            <p:cNvSpPr>
              <a:spLocks noChangeArrowheads="1"/>
            </p:cNvSpPr>
            <p:nvPr/>
          </p:nvSpPr>
          <p:spPr bwMode="auto">
            <a:xfrm>
              <a:off x="4946" y="2997"/>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5" name="Oval 229"/>
            <p:cNvSpPr>
              <a:spLocks noChangeArrowheads="1"/>
            </p:cNvSpPr>
            <p:nvPr/>
          </p:nvSpPr>
          <p:spPr bwMode="auto">
            <a:xfrm>
              <a:off x="4901" y="295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6" name="Oval 230"/>
            <p:cNvSpPr>
              <a:spLocks noChangeArrowheads="1"/>
            </p:cNvSpPr>
            <p:nvPr/>
          </p:nvSpPr>
          <p:spPr bwMode="auto">
            <a:xfrm>
              <a:off x="4901"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7" name="Oval 231"/>
            <p:cNvSpPr>
              <a:spLocks noChangeArrowheads="1"/>
            </p:cNvSpPr>
            <p:nvPr/>
          </p:nvSpPr>
          <p:spPr bwMode="auto">
            <a:xfrm>
              <a:off x="4856" y="295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8" name="Oval 232"/>
            <p:cNvSpPr>
              <a:spLocks noChangeArrowheads="1"/>
            </p:cNvSpPr>
            <p:nvPr/>
          </p:nvSpPr>
          <p:spPr bwMode="auto">
            <a:xfrm>
              <a:off x="4810"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49" name="Oval 233"/>
            <p:cNvSpPr>
              <a:spLocks noChangeArrowheads="1"/>
            </p:cNvSpPr>
            <p:nvPr/>
          </p:nvSpPr>
          <p:spPr bwMode="auto">
            <a:xfrm>
              <a:off x="4856"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0" name="Oval 234"/>
            <p:cNvSpPr>
              <a:spLocks noChangeArrowheads="1"/>
            </p:cNvSpPr>
            <p:nvPr/>
          </p:nvSpPr>
          <p:spPr bwMode="auto">
            <a:xfrm>
              <a:off x="4856" y="2861"/>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1" name="Oval 235"/>
            <p:cNvSpPr>
              <a:spLocks noChangeArrowheads="1"/>
            </p:cNvSpPr>
            <p:nvPr/>
          </p:nvSpPr>
          <p:spPr bwMode="auto">
            <a:xfrm>
              <a:off x="4856" y="281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2" name="Oval 236"/>
            <p:cNvSpPr>
              <a:spLocks noChangeArrowheads="1"/>
            </p:cNvSpPr>
            <p:nvPr/>
          </p:nvSpPr>
          <p:spPr bwMode="auto">
            <a:xfrm>
              <a:off x="4901" y="2770"/>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3" name="Oval 237"/>
            <p:cNvSpPr>
              <a:spLocks noChangeArrowheads="1"/>
            </p:cNvSpPr>
            <p:nvPr/>
          </p:nvSpPr>
          <p:spPr bwMode="auto">
            <a:xfrm>
              <a:off x="4810" y="2861"/>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4" name="Oval 238"/>
            <p:cNvSpPr>
              <a:spLocks noChangeArrowheads="1"/>
            </p:cNvSpPr>
            <p:nvPr/>
          </p:nvSpPr>
          <p:spPr bwMode="auto">
            <a:xfrm>
              <a:off x="4856" y="2770"/>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5" name="Oval 239"/>
            <p:cNvSpPr>
              <a:spLocks noChangeArrowheads="1"/>
            </p:cNvSpPr>
            <p:nvPr/>
          </p:nvSpPr>
          <p:spPr bwMode="auto">
            <a:xfrm>
              <a:off x="4810" y="2770"/>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6" name="Oval 240"/>
            <p:cNvSpPr>
              <a:spLocks noChangeArrowheads="1"/>
            </p:cNvSpPr>
            <p:nvPr/>
          </p:nvSpPr>
          <p:spPr bwMode="auto">
            <a:xfrm>
              <a:off x="4810" y="2815"/>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7" name="Oval 241"/>
            <p:cNvSpPr>
              <a:spLocks noChangeArrowheads="1"/>
            </p:cNvSpPr>
            <p:nvPr/>
          </p:nvSpPr>
          <p:spPr bwMode="auto">
            <a:xfrm>
              <a:off x="5037" y="2634"/>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8" name="Oval 242"/>
            <p:cNvSpPr>
              <a:spLocks noChangeArrowheads="1"/>
            </p:cNvSpPr>
            <p:nvPr/>
          </p:nvSpPr>
          <p:spPr bwMode="auto">
            <a:xfrm>
              <a:off x="4810" y="2634"/>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59" name="Oval 243"/>
            <p:cNvSpPr>
              <a:spLocks noChangeArrowheads="1"/>
            </p:cNvSpPr>
            <p:nvPr/>
          </p:nvSpPr>
          <p:spPr bwMode="auto">
            <a:xfrm>
              <a:off x="4856" y="2634"/>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0" name="Oval 244"/>
            <p:cNvSpPr>
              <a:spLocks noChangeArrowheads="1"/>
            </p:cNvSpPr>
            <p:nvPr/>
          </p:nvSpPr>
          <p:spPr bwMode="auto">
            <a:xfrm>
              <a:off x="4856" y="2588"/>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1" name="Oval 245"/>
            <p:cNvSpPr>
              <a:spLocks noChangeArrowheads="1"/>
            </p:cNvSpPr>
            <p:nvPr/>
          </p:nvSpPr>
          <p:spPr bwMode="auto">
            <a:xfrm>
              <a:off x="4811" y="2589"/>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2" name="Oval 246"/>
            <p:cNvSpPr>
              <a:spLocks noChangeArrowheads="1"/>
            </p:cNvSpPr>
            <p:nvPr/>
          </p:nvSpPr>
          <p:spPr bwMode="auto">
            <a:xfrm>
              <a:off x="4992" y="2634"/>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3" name="Oval 247"/>
            <p:cNvSpPr>
              <a:spLocks noChangeArrowheads="1"/>
            </p:cNvSpPr>
            <p:nvPr/>
          </p:nvSpPr>
          <p:spPr bwMode="auto">
            <a:xfrm>
              <a:off x="4765" y="2861"/>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4" name="Oval 248"/>
            <p:cNvSpPr>
              <a:spLocks noChangeArrowheads="1"/>
            </p:cNvSpPr>
            <p:nvPr/>
          </p:nvSpPr>
          <p:spPr bwMode="auto">
            <a:xfrm>
              <a:off x="5083" y="2952"/>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5" name="Oval 249"/>
            <p:cNvSpPr>
              <a:spLocks noChangeArrowheads="1"/>
            </p:cNvSpPr>
            <p:nvPr/>
          </p:nvSpPr>
          <p:spPr bwMode="auto">
            <a:xfrm>
              <a:off x="5083" y="2906"/>
              <a:ext cx="45" cy="45"/>
            </a:xfrm>
            <a:prstGeom prst="ellipse">
              <a:avLst/>
            </a:prstGeom>
            <a:solidFill>
              <a:schemeClr val="bg1"/>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6" name="Oval 250"/>
            <p:cNvSpPr>
              <a:spLocks noChangeArrowheads="1"/>
            </p:cNvSpPr>
            <p:nvPr/>
          </p:nvSpPr>
          <p:spPr bwMode="auto">
            <a:xfrm>
              <a:off x="4765" y="2816"/>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sp>
          <p:nvSpPr>
            <p:cNvPr id="167" name="Oval 251"/>
            <p:cNvSpPr>
              <a:spLocks noChangeArrowheads="1"/>
            </p:cNvSpPr>
            <p:nvPr/>
          </p:nvSpPr>
          <p:spPr bwMode="auto">
            <a:xfrm>
              <a:off x="4765" y="2770"/>
              <a:ext cx="45" cy="45"/>
            </a:xfrm>
            <a:prstGeom prst="ellipse">
              <a:avLst/>
            </a:prstGeom>
            <a:solidFill>
              <a:srgbClr val="E6EB07"/>
            </a:solidFill>
            <a:ln w="9525">
              <a:solidFill>
                <a:schemeClr val="accent6">
                  <a:lumMod val="50000"/>
                </a:schemeClr>
              </a:solidFill>
              <a:round/>
              <a:headEnd/>
              <a:tailEnd/>
            </a:ln>
          </p:spPr>
          <p:txBody>
            <a:bodyPr wrap="none" anchor="ctr"/>
            <a:lstStyle/>
            <a:p>
              <a:pPr algn="l"/>
              <a:endParaRPr lang="it-IT" sz="1600" b="0" i="0">
                <a:solidFill>
                  <a:schemeClr val="tx1"/>
                </a:solidFill>
              </a:endParaRPr>
            </a:p>
          </p:txBody>
        </p:sp>
      </p:grpSp>
      <p:sp>
        <p:nvSpPr>
          <p:cNvPr id="3" name="Titolo 2"/>
          <p:cNvSpPr>
            <a:spLocks noGrp="1"/>
          </p:cNvSpPr>
          <p:nvPr>
            <p:ph type="title"/>
          </p:nvPr>
        </p:nvSpPr>
        <p:spPr>
          <a:xfrm>
            <a:off x="292005" y="93264"/>
            <a:ext cx="10410632" cy="782438"/>
          </a:xfrm>
          <a:solidFill>
            <a:schemeClr val="tx1">
              <a:lumMod val="75000"/>
              <a:lumOff val="25000"/>
            </a:schemeClr>
          </a:solidFill>
        </p:spPr>
        <p:txBody>
          <a:bodyPr>
            <a:noAutofit/>
          </a:bodyPr>
          <a:lstStyle/>
          <a:p>
            <a:r>
              <a:rPr lang="en-US" altLang="en-US" sz="4000" b="1" dirty="0">
                <a:solidFill>
                  <a:schemeClr val="bg1"/>
                </a:solidFill>
                <a:effectLst>
                  <a:outerShdw blurRad="38100" dist="38100" dir="2700000" algn="tl">
                    <a:srgbClr val="000000">
                      <a:alpha val="43137"/>
                    </a:srgbClr>
                  </a:outerShdw>
                </a:effectLst>
              </a:rPr>
              <a:t>Pencil beams are driven by beam monitors</a:t>
            </a:r>
            <a:endParaRPr lang="en-GB" sz="4000" b="1" dirty="0">
              <a:solidFill>
                <a:schemeClr val="bg1"/>
              </a:solidFill>
              <a:effectLst>
                <a:outerShdw blurRad="38100" dist="38100" dir="2700000" algn="tl">
                  <a:srgbClr val="000000">
                    <a:alpha val="43137"/>
                  </a:srgbClr>
                </a:outerShdw>
              </a:effectLst>
            </a:endParaRPr>
          </a:p>
        </p:txBody>
      </p:sp>
      <p:sp>
        <p:nvSpPr>
          <p:cNvPr id="9" name="CasellaDiTesto 8">
            <a:extLst>
              <a:ext uri="{FF2B5EF4-FFF2-40B4-BE49-F238E27FC236}">
                <a16:creationId xmlns:a16="http://schemas.microsoft.com/office/drawing/2014/main" id="{0B4FD564-56E7-09B6-E0B3-CA96ECF47630}"/>
              </a:ext>
            </a:extLst>
          </p:cNvPr>
          <p:cNvSpPr txBox="1"/>
          <p:nvPr/>
        </p:nvSpPr>
        <p:spPr>
          <a:xfrm>
            <a:off x="292004" y="1155701"/>
            <a:ext cx="3090718" cy="369332"/>
          </a:xfrm>
          <a:prstGeom prst="rect">
            <a:avLst/>
          </a:prstGeom>
          <a:noFill/>
        </p:spPr>
        <p:txBody>
          <a:bodyPr wrap="none" rtlCol="0">
            <a:spAutoFit/>
          </a:bodyPr>
          <a:lstStyle/>
          <a:p>
            <a:r>
              <a:rPr lang="it-IT" dirty="0" err="1"/>
              <a:t>Sinergy</a:t>
            </a:r>
            <a:r>
              <a:rPr lang="it-IT" dirty="0"/>
              <a:t> with scanning system</a:t>
            </a:r>
          </a:p>
        </p:txBody>
      </p:sp>
      <p:pic>
        <p:nvPicPr>
          <p:cNvPr id="6" name="Immagine 1">
            <a:extLst>
              <a:ext uri="{FF2B5EF4-FFF2-40B4-BE49-F238E27FC236}">
                <a16:creationId xmlns:a16="http://schemas.microsoft.com/office/drawing/2014/main" id="{51A98564-8535-9F95-EFEE-3C72423B2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3691" y="1729765"/>
            <a:ext cx="2511770" cy="1658256"/>
          </a:xfrm>
          <a:prstGeom prst="rect">
            <a:avLst/>
          </a:prstGeom>
        </p:spPr>
      </p:pic>
      <p:sp>
        <p:nvSpPr>
          <p:cNvPr id="7" name="CasellaDiTesto 4">
            <a:extLst>
              <a:ext uri="{FF2B5EF4-FFF2-40B4-BE49-F238E27FC236}">
                <a16:creationId xmlns:a16="http://schemas.microsoft.com/office/drawing/2014/main" id="{1C19CC09-E693-DA3A-F6A8-3C8768558A07}"/>
              </a:ext>
            </a:extLst>
          </p:cNvPr>
          <p:cNvSpPr txBox="1"/>
          <p:nvPr/>
        </p:nvSpPr>
        <p:spPr>
          <a:xfrm>
            <a:off x="9168579" y="3067456"/>
            <a:ext cx="1847198" cy="646331"/>
          </a:xfrm>
          <a:prstGeom prst="rect">
            <a:avLst/>
          </a:prstGeom>
          <a:noFill/>
        </p:spPr>
        <p:txBody>
          <a:bodyPr wrap="square" rtlCol="0">
            <a:spAutoFit/>
          </a:bodyPr>
          <a:lstStyle/>
          <a:p>
            <a:pPr algn="ctr"/>
            <a:r>
              <a:rPr lang="it-IT" dirty="0"/>
              <a:t>First slice </a:t>
            </a:r>
          </a:p>
          <a:p>
            <a:pPr algn="ctr"/>
            <a:r>
              <a:rPr lang="it-IT" dirty="0"/>
              <a:t>(min energy)</a:t>
            </a:r>
          </a:p>
        </p:txBody>
      </p:sp>
      <p:sp>
        <p:nvSpPr>
          <p:cNvPr id="8" name="CasellaDiTesto 90">
            <a:extLst>
              <a:ext uri="{FF2B5EF4-FFF2-40B4-BE49-F238E27FC236}">
                <a16:creationId xmlns:a16="http://schemas.microsoft.com/office/drawing/2014/main" id="{AA7D44D4-1289-3DC7-CF9D-442CC740D643}"/>
              </a:ext>
            </a:extLst>
          </p:cNvPr>
          <p:cNvSpPr txBox="1"/>
          <p:nvPr/>
        </p:nvSpPr>
        <p:spPr>
          <a:xfrm>
            <a:off x="10282946" y="3642514"/>
            <a:ext cx="1847198" cy="646331"/>
          </a:xfrm>
          <a:prstGeom prst="rect">
            <a:avLst/>
          </a:prstGeom>
          <a:noFill/>
        </p:spPr>
        <p:txBody>
          <a:bodyPr wrap="square" rtlCol="0">
            <a:spAutoFit/>
          </a:bodyPr>
          <a:lstStyle/>
          <a:p>
            <a:pPr algn="ctr"/>
            <a:r>
              <a:rPr lang="it-IT" dirty="0"/>
              <a:t>Last </a:t>
            </a:r>
            <a:r>
              <a:rPr lang="it-IT" dirty="0" err="1"/>
              <a:t>slice</a:t>
            </a:r>
            <a:r>
              <a:rPr lang="it-IT" dirty="0"/>
              <a:t> </a:t>
            </a:r>
          </a:p>
          <a:p>
            <a:pPr algn="ctr"/>
            <a:r>
              <a:rPr lang="it-IT" dirty="0"/>
              <a:t>(</a:t>
            </a:r>
            <a:r>
              <a:rPr lang="it-IT" dirty="0" err="1"/>
              <a:t>max</a:t>
            </a:r>
            <a:r>
              <a:rPr lang="it-IT" dirty="0"/>
              <a:t> </a:t>
            </a:r>
            <a:r>
              <a:rPr lang="it-IT" dirty="0" err="1"/>
              <a:t>energy</a:t>
            </a:r>
            <a:r>
              <a:rPr lang="it-IT" dirty="0"/>
              <a:t>)</a:t>
            </a:r>
          </a:p>
        </p:txBody>
      </p:sp>
      <p:cxnSp>
        <p:nvCxnSpPr>
          <p:cNvPr id="10" name="Connettore 2 6">
            <a:extLst>
              <a:ext uri="{FF2B5EF4-FFF2-40B4-BE49-F238E27FC236}">
                <a16:creationId xmlns:a16="http://schemas.microsoft.com/office/drawing/2014/main" id="{0D1F938B-9992-956E-01F3-A77CDCF0ECB6}"/>
              </a:ext>
            </a:extLst>
          </p:cNvPr>
          <p:cNvCxnSpPr/>
          <p:nvPr/>
        </p:nvCxnSpPr>
        <p:spPr>
          <a:xfrm flipV="1">
            <a:off x="10000270" y="2831407"/>
            <a:ext cx="0" cy="29141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92">
            <a:extLst>
              <a:ext uri="{FF2B5EF4-FFF2-40B4-BE49-F238E27FC236}">
                <a16:creationId xmlns:a16="http://schemas.microsoft.com/office/drawing/2014/main" id="{8A4F8E41-F68D-09EB-1C0E-5E4E35C9590B}"/>
              </a:ext>
            </a:extLst>
          </p:cNvPr>
          <p:cNvCxnSpPr/>
          <p:nvPr/>
        </p:nvCxnSpPr>
        <p:spPr>
          <a:xfrm flipH="1" flipV="1">
            <a:off x="11349875" y="3289314"/>
            <a:ext cx="7509" cy="3950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F5AD6D00-7A05-F07D-6D14-C1FC01F2BFE2}"/>
              </a:ext>
            </a:extLst>
          </p:cNvPr>
          <p:cNvPicPr>
            <a:picLocks noChangeAspect="1"/>
          </p:cNvPicPr>
          <p:nvPr/>
        </p:nvPicPr>
        <p:blipFill>
          <a:blip r:embed="rId10"/>
          <a:stretch>
            <a:fillRect/>
          </a:stretch>
        </p:blipFill>
        <p:spPr>
          <a:xfrm>
            <a:off x="10800080" y="113318"/>
            <a:ext cx="1288860" cy="1329040"/>
          </a:xfrm>
          <a:prstGeom prst="rect">
            <a:avLst/>
          </a:prstGeom>
          <a:ln>
            <a:noFill/>
          </a:ln>
          <a:effectLst>
            <a:softEdge rad="112500"/>
          </a:effectLst>
        </p:spPr>
      </p:pic>
      <p:sp>
        <p:nvSpPr>
          <p:cNvPr id="15" name="Sottotitolo 2">
            <a:extLst>
              <a:ext uri="{FF2B5EF4-FFF2-40B4-BE49-F238E27FC236}">
                <a16:creationId xmlns:a16="http://schemas.microsoft.com/office/drawing/2014/main" id="{17B3145E-BCF0-A531-0E04-0C3588AEE0D6}"/>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6" name="Connettore diritto 15">
            <a:extLst>
              <a:ext uri="{FF2B5EF4-FFF2-40B4-BE49-F238E27FC236}">
                <a16:creationId xmlns:a16="http://schemas.microsoft.com/office/drawing/2014/main" id="{129E70B7-E108-C02E-6B9C-ECE5813C2146}"/>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7" name="Slide Number Placeholder 3">
            <a:extLst>
              <a:ext uri="{FF2B5EF4-FFF2-40B4-BE49-F238E27FC236}">
                <a16:creationId xmlns:a16="http://schemas.microsoft.com/office/drawing/2014/main" id="{AE0CF8B6-60A2-AB51-E280-361CBC826CA3}"/>
              </a:ext>
            </a:extLst>
          </p:cNvPr>
          <p:cNvSpPr>
            <a:spLocks noGrp="1"/>
          </p:cNvSpPr>
          <p:nvPr>
            <p:ph type="sldNum" sz="quarter" idx="12"/>
          </p:nvPr>
        </p:nvSpPr>
        <p:spPr>
          <a:xfrm>
            <a:off x="9148933" y="6375859"/>
            <a:ext cx="2743200" cy="365125"/>
          </a:xfrm>
        </p:spPr>
        <p:txBody>
          <a:bodyPr/>
          <a:lstStyle/>
          <a:p>
            <a:fld id="{A6DAA19E-CE74-4DAC-B7DB-168B59DC7E00}" type="slidenum">
              <a:rPr lang="en-US" sz="2400" smtClean="0"/>
              <a:t>8</a:t>
            </a:fld>
            <a:endParaRPr lang="en-US" sz="2400"/>
          </a:p>
        </p:txBody>
      </p:sp>
    </p:spTree>
    <p:custDataLst>
      <p:tags r:id="rId1"/>
    </p:custDataLst>
    <p:extLst>
      <p:ext uri="{BB962C8B-B14F-4D97-AF65-F5344CB8AC3E}">
        <p14:creationId xmlns:p14="http://schemas.microsoft.com/office/powerpoint/2010/main" val="957099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434826-0EE5-CF46-63F5-DF0921E4A7CE}"/>
              </a:ext>
            </a:extLst>
          </p:cNvPr>
          <p:cNvSpPr>
            <a:spLocks noGrp="1"/>
          </p:cNvSpPr>
          <p:nvPr>
            <p:ph type="title"/>
          </p:nvPr>
        </p:nvSpPr>
        <p:spPr>
          <a:xfrm>
            <a:off x="322478" y="124218"/>
            <a:ext cx="10116323" cy="880227"/>
          </a:xfrm>
          <a:solidFill>
            <a:schemeClr val="tx1">
              <a:lumMod val="75000"/>
              <a:lumOff val="25000"/>
            </a:schemeClr>
          </a:solidFill>
        </p:spPr>
        <p:txBody>
          <a:bodyPr>
            <a:noAutofit/>
          </a:bodyPr>
          <a:lstStyle/>
          <a:p>
            <a:r>
              <a:rPr lang="en-GB" sz="4000" b="1" dirty="0">
                <a:solidFill>
                  <a:schemeClr val="bg1"/>
                </a:solidFill>
              </a:rPr>
              <a:t>Online beam delivery progress</a:t>
            </a:r>
          </a:p>
        </p:txBody>
      </p:sp>
      <p:pic>
        <p:nvPicPr>
          <p:cNvPr id="18" name="Picture 2" descr="C:\users\didattica\DoseDeliveryCNAO\ddFrontPanel.JPG">
            <a:extLst>
              <a:ext uri="{FF2B5EF4-FFF2-40B4-BE49-F238E27FC236}">
                <a16:creationId xmlns:a16="http://schemas.microsoft.com/office/drawing/2014/main" id="{F3AF1110-2B68-D29E-FAD6-48229BE4B9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7" t="3969" r="22982" b="3195"/>
          <a:stretch/>
        </p:blipFill>
        <p:spPr bwMode="auto">
          <a:xfrm>
            <a:off x="529019" y="1153947"/>
            <a:ext cx="6348428" cy="4931586"/>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1">
            <a:extLst>
              <a:ext uri="{FF2B5EF4-FFF2-40B4-BE49-F238E27FC236}">
                <a16:creationId xmlns:a16="http://schemas.microsoft.com/office/drawing/2014/main" id="{71C0A3D2-5020-C427-BA0E-4776FADB3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617" y="3019100"/>
            <a:ext cx="2511770" cy="1658256"/>
          </a:xfrm>
          <a:prstGeom prst="rect">
            <a:avLst/>
          </a:prstGeom>
        </p:spPr>
      </p:pic>
      <p:sp>
        <p:nvSpPr>
          <p:cNvPr id="23" name="CasellaDiTesto 4">
            <a:extLst>
              <a:ext uri="{FF2B5EF4-FFF2-40B4-BE49-F238E27FC236}">
                <a16:creationId xmlns:a16="http://schemas.microsoft.com/office/drawing/2014/main" id="{5C122991-6FD9-ED08-D91D-BF3A749FD38A}"/>
              </a:ext>
            </a:extLst>
          </p:cNvPr>
          <p:cNvSpPr txBox="1"/>
          <p:nvPr/>
        </p:nvSpPr>
        <p:spPr>
          <a:xfrm>
            <a:off x="8257505" y="4356791"/>
            <a:ext cx="1847198" cy="646331"/>
          </a:xfrm>
          <a:prstGeom prst="rect">
            <a:avLst/>
          </a:prstGeom>
          <a:noFill/>
        </p:spPr>
        <p:txBody>
          <a:bodyPr wrap="square" rtlCol="0">
            <a:spAutoFit/>
          </a:bodyPr>
          <a:lstStyle/>
          <a:p>
            <a:pPr algn="ctr"/>
            <a:r>
              <a:rPr lang="it-IT" dirty="0"/>
              <a:t>First slice </a:t>
            </a:r>
          </a:p>
          <a:p>
            <a:pPr algn="ctr"/>
            <a:r>
              <a:rPr lang="it-IT" dirty="0"/>
              <a:t>(min energy)</a:t>
            </a:r>
          </a:p>
        </p:txBody>
      </p:sp>
      <p:sp>
        <p:nvSpPr>
          <p:cNvPr id="24" name="CasellaDiTesto 90">
            <a:extLst>
              <a:ext uri="{FF2B5EF4-FFF2-40B4-BE49-F238E27FC236}">
                <a16:creationId xmlns:a16="http://schemas.microsoft.com/office/drawing/2014/main" id="{138F517E-4A68-4CB6-3865-2AF3E1BD4C90}"/>
              </a:ext>
            </a:extLst>
          </p:cNvPr>
          <p:cNvSpPr txBox="1"/>
          <p:nvPr/>
        </p:nvSpPr>
        <p:spPr>
          <a:xfrm>
            <a:off x="9371872" y="4931849"/>
            <a:ext cx="1847198" cy="646331"/>
          </a:xfrm>
          <a:prstGeom prst="rect">
            <a:avLst/>
          </a:prstGeom>
          <a:noFill/>
        </p:spPr>
        <p:txBody>
          <a:bodyPr wrap="square" rtlCol="0">
            <a:spAutoFit/>
          </a:bodyPr>
          <a:lstStyle/>
          <a:p>
            <a:pPr algn="ctr"/>
            <a:r>
              <a:rPr lang="it-IT" dirty="0"/>
              <a:t>Last </a:t>
            </a:r>
            <a:r>
              <a:rPr lang="it-IT" dirty="0" err="1"/>
              <a:t>slice</a:t>
            </a:r>
            <a:r>
              <a:rPr lang="it-IT" dirty="0"/>
              <a:t> </a:t>
            </a:r>
          </a:p>
          <a:p>
            <a:pPr algn="ctr"/>
            <a:r>
              <a:rPr lang="it-IT" dirty="0"/>
              <a:t>(</a:t>
            </a:r>
            <a:r>
              <a:rPr lang="it-IT" dirty="0" err="1"/>
              <a:t>max</a:t>
            </a:r>
            <a:r>
              <a:rPr lang="it-IT" dirty="0"/>
              <a:t> </a:t>
            </a:r>
            <a:r>
              <a:rPr lang="it-IT" dirty="0" err="1"/>
              <a:t>energy</a:t>
            </a:r>
            <a:r>
              <a:rPr lang="it-IT" dirty="0"/>
              <a:t>)</a:t>
            </a:r>
          </a:p>
        </p:txBody>
      </p:sp>
      <p:cxnSp>
        <p:nvCxnSpPr>
          <p:cNvPr id="25" name="Connettore 2 6">
            <a:extLst>
              <a:ext uri="{FF2B5EF4-FFF2-40B4-BE49-F238E27FC236}">
                <a16:creationId xmlns:a16="http://schemas.microsoft.com/office/drawing/2014/main" id="{31C43DD2-F862-6270-D78A-98A89E01403F}"/>
              </a:ext>
            </a:extLst>
          </p:cNvPr>
          <p:cNvCxnSpPr/>
          <p:nvPr/>
        </p:nvCxnSpPr>
        <p:spPr>
          <a:xfrm flipV="1">
            <a:off x="9089196" y="4120742"/>
            <a:ext cx="0" cy="29141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92">
            <a:extLst>
              <a:ext uri="{FF2B5EF4-FFF2-40B4-BE49-F238E27FC236}">
                <a16:creationId xmlns:a16="http://schemas.microsoft.com/office/drawing/2014/main" id="{99DDC2BB-7214-3197-ADB8-C103D99F2FBB}"/>
              </a:ext>
            </a:extLst>
          </p:cNvPr>
          <p:cNvCxnSpPr/>
          <p:nvPr/>
        </p:nvCxnSpPr>
        <p:spPr>
          <a:xfrm flipH="1" flipV="1">
            <a:off x="10438801" y="4578649"/>
            <a:ext cx="7509" cy="3950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E6A5423C-23AF-6C63-B4DF-395C2E7C9729}"/>
              </a:ext>
            </a:extLst>
          </p:cNvPr>
          <p:cNvSpPr txBox="1"/>
          <p:nvPr/>
        </p:nvSpPr>
        <p:spPr>
          <a:xfrm>
            <a:off x="7416905" y="1496725"/>
            <a:ext cx="4598027" cy="830997"/>
          </a:xfrm>
          <a:prstGeom prst="rect">
            <a:avLst/>
          </a:prstGeom>
          <a:noFill/>
        </p:spPr>
        <p:txBody>
          <a:bodyPr wrap="square" rtlCol="0">
            <a:spAutoFit/>
          </a:bodyPr>
          <a:lstStyle/>
          <a:p>
            <a:r>
              <a:rPr lang="en-GB" sz="2400" b="1" dirty="0"/>
              <a:t>Dose Delivery System GUI in the CNAO Local Control Room</a:t>
            </a:r>
            <a:endParaRPr lang="it-IT" sz="2400" dirty="0"/>
          </a:p>
        </p:txBody>
      </p:sp>
      <p:cxnSp>
        <p:nvCxnSpPr>
          <p:cNvPr id="8" name="Connettore diritto 7">
            <a:extLst>
              <a:ext uri="{FF2B5EF4-FFF2-40B4-BE49-F238E27FC236}">
                <a16:creationId xmlns:a16="http://schemas.microsoft.com/office/drawing/2014/main" id="{98BE5E54-4535-D7D8-600C-87E2DE05F87F}"/>
              </a:ext>
            </a:extLst>
          </p:cNvPr>
          <p:cNvCxnSpPr>
            <a:cxnSpLocks/>
          </p:cNvCxnSpPr>
          <p:nvPr/>
        </p:nvCxnSpPr>
        <p:spPr>
          <a:xfrm flipV="1">
            <a:off x="398287" y="880574"/>
            <a:ext cx="6624000" cy="30786"/>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9" name="Immagine 8">
            <a:extLst>
              <a:ext uri="{FF2B5EF4-FFF2-40B4-BE49-F238E27FC236}">
                <a16:creationId xmlns:a16="http://schemas.microsoft.com/office/drawing/2014/main" id="{94077D19-4D1B-C355-1D2A-D9737DFA675A}"/>
              </a:ext>
            </a:extLst>
          </p:cNvPr>
          <p:cNvPicPr>
            <a:picLocks noChangeAspect="1"/>
          </p:cNvPicPr>
          <p:nvPr/>
        </p:nvPicPr>
        <p:blipFill>
          <a:blip r:embed="rId5"/>
          <a:stretch>
            <a:fillRect/>
          </a:stretch>
        </p:blipFill>
        <p:spPr>
          <a:xfrm>
            <a:off x="10619969" y="113318"/>
            <a:ext cx="1288860" cy="1329040"/>
          </a:xfrm>
          <a:prstGeom prst="rect">
            <a:avLst/>
          </a:prstGeom>
          <a:ln>
            <a:noFill/>
          </a:ln>
          <a:effectLst>
            <a:softEdge rad="112500"/>
          </a:effectLst>
        </p:spPr>
      </p:pic>
      <p:sp>
        <p:nvSpPr>
          <p:cNvPr id="10" name="Sottotitolo 2">
            <a:extLst>
              <a:ext uri="{FF2B5EF4-FFF2-40B4-BE49-F238E27FC236}">
                <a16:creationId xmlns:a16="http://schemas.microsoft.com/office/drawing/2014/main" id="{0BA9825B-404F-F292-BE19-F55909832C46}"/>
              </a:ext>
            </a:extLst>
          </p:cNvPr>
          <p:cNvSpPr txBox="1">
            <a:spLocks/>
          </p:cNvSpPr>
          <p:nvPr/>
        </p:nvSpPr>
        <p:spPr>
          <a:xfrm>
            <a:off x="2623499" y="6474893"/>
            <a:ext cx="6966442" cy="368692"/>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400" i="1" dirty="0">
                <a:solidFill>
                  <a:schemeClr val="bg1">
                    <a:lumMod val="50000"/>
                  </a:schemeClr>
                </a:solidFill>
              </a:rPr>
              <a:t>Silicon </a:t>
            </a:r>
            <a:r>
              <a:rPr lang="it-IT" sz="1400" i="1" dirty="0" err="1">
                <a:solidFill>
                  <a:schemeClr val="bg1">
                    <a:lumMod val="50000"/>
                  </a:schemeClr>
                </a:solidFill>
              </a:rPr>
              <a:t>sensors</a:t>
            </a:r>
            <a:r>
              <a:rPr lang="it-IT" sz="1400" i="1" dirty="0">
                <a:solidFill>
                  <a:schemeClr val="bg1">
                    <a:lumMod val="50000"/>
                  </a:schemeClr>
                </a:solidFill>
              </a:rPr>
              <a:t> in </a:t>
            </a:r>
            <a:r>
              <a:rPr lang="it-IT" sz="1400" i="1" dirty="0" err="1">
                <a:solidFill>
                  <a:schemeClr val="bg1">
                    <a:lumMod val="50000"/>
                  </a:schemeClr>
                </a:solidFill>
              </a:rPr>
              <a:t>Medical</a:t>
            </a:r>
            <a:r>
              <a:rPr lang="it-IT" sz="1400" i="1" dirty="0">
                <a:solidFill>
                  <a:schemeClr val="bg1">
                    <a:lumMod val="50000"/>
                  </a:schemeClr>
                </a:solidFill>
              </a:rPr>
              <a:t> </a:t>
            </a:r>
            <a:r>
              <a:rPr lang="it-IT" sz="1400" i="1" dirty="0" err="1">
                <a:solidFill>
                  <a:schemeClr val="bg1">
                    <a:lumMod val="50000"/>
                  </a:schemeClr>
                </a:solidFill>
              </a:rPr>
              <a:t>Physics</a:t>
            </a:r>
            <a:r>
              <a:rPr lang="it-IT" sz="1400" i="1" dirty="0">
                <a:solidFill>
                  <a:schemeClr val="bg1">
                    <a:lumMod val="50000"/>
                  </a:schemeClr>
                </a:solidFill>
              </a:rPr>
              <a:t> - S. Giordanengo, INFN Torino – TREDI Torino - 22/02/2024</a:t>
            </a:r>
          </a:p>
        </p:txBody>
      </p:sp>
      <p:cxnSp>
        <p:nvCxnSpPr>
          <p:cNvPr id="11" name="Connettore diritto 10">
            <a:extLst>
              <a:ext uri="{FF2B5EF4-FFF2-40B4-BE49-F238E27FC236}">
                <a16:creationId xmlns:a16="http://schemas.microsoft.com/office/drawing/2014/main" id="{A8FA81A2-3668-FECB-4E01-1C27207319BB}"/>
              </a:ext>
            </a:extLst>
          </p:cNvPr>
          <p:cNvCxnSpPr/>
          <p:nvPr/>
        </p:nvCxnSpPr>
        <p:spPr>
          <a:xfrm>
            <a:off x="2551691" y="6474893"/>
            <a:ext cx="6768000" cy="0"/>
          </a:xfrm>
          <a:prstGeom prst="line">
            <a:avLst/>
          </a:prstGeom>
          <a:ln w="28575" cmpd="dbl">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2" name="Immagine 11">
            <a:extLst>
              <a:ext uri="{FF2B5EF4-FFF2-40B4-BE49-F238E27FC236}">
                <a16:creationId xmlns:a16="http://schemas.microsoft.com/office/drawing/2014/main" id="{0314C6B8-E230-3543-71F3-3620E49594AD}"/>
              </a:ext>
            </a:extLst>
          </p:cNvPr>
          <p:cNvPicPr>
            <a:picLocks noChangeAspect="1"/>
          </p:cNvPicPr>
          <p:nvPr/>
        </p:nvPicPr>
        <p:blipFill>
          <a:blip r:embed="rId6"/>
          <a:stretch>
            <a:fillRect/>
          </a:stretch>
        </p:blipFill>
        <p:spPr>
          <a:xfrm>
            <a:off x="233026" y="6111706"/>
            <a:ext cx="992527" cy="622076"/>
          </a:xfrm>
          <a:prstGeom prst="rect">
            <a:avLst/>
          </a:prstGeom>
        </p:spPr>
      </p:pic>
      <p:sp>
        <p:nvSpPr>
          <p:cNvPr id="13" name="Slide Number Placeholder 3">
            <a:extLst>
              <a:ext uri="{FF2B5EF4-FFF2-40B4-BE49-F238E27FC236}">
                <a16:creationId xmlns:a16="http://schemas.microsoft.com/office/drawing/2014/main" id="{FD3E241D-8521-CA2C-2DFA-61D1AC0AD23F}"/>
              </a:ext>
            </a:extLst>
          </p:cNvPr>
          <p:cNvSpPr>
            <a:spLocks noGrp="1"/>
          </p:cNvSpPr>
          <p:nvPr>
            <p:ph type="sldNum" sz="quarter" idx="12"/>
          </p:nvPr>
        </p:nvSpPr>
        <p:spPr>
          <a:xfrm>
            <a:off x="8887691" y="6248400"/>
            <a:ext cx="2743200" cy="365125"/>
          </a:xfrm>
        </p:spPr>
        <p:txBody>
          <a:bodyPr/>
          <a:lstStyle/>
          <a:p>
            <a:fld id="{A6DAA19E-CE74-4DAC-B7DB-168B59DC7E00}" type="slidenum">
              <a:rPr lang="en-US" sz="2400" smtClean="0"/>
              <a:t>9</a:t>
            </a:fld>
            <a:endParaRPr lang="en-US" sz="2400"/>
          </a:p>
        </p:txBody>
      </p:sp>
    </p:spTree>
    <p:extLst>
      <p:ext uri="{BB962C8B-B14F-4D97-AF65-F5344CB8AC3E}">
        <p14:creationId xmlns:p14="http://schemas.microsoft.com/office/powerpoint/2010/main" val="7487390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2|48.5"/>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ccentBox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6870</Words>
  <Application>Microsoft Office PowerPoint</Application>
  <PresentationFormat>Widescreen</PresentationFormat>
  <Paragraphs>884</Paragraphs>
  <Slides>59</Slides>
  <Notes>24</Notes>
  <HiddenSlides>2</HiddenSlides>
  <MMClips>0</MMClips>
  <ScaleCrop>false</ScaleCrop>
  <HeadingPairs>
    <vt:vector size="6" baseType="variant">
      <vt:variant>
        <vt:lpstr>Caratteri utilizzati</vt:lpstr>
      </vt:variant>
      <vt:variant>
        <vt:i4>45</vt:i4>
      </vt:variant>
      <vt:variant>
        <vt:lpstr>Tema</vt:lpstr>
      </vt:variant>
      <vt:variant>
        <vt:i4>4</vt:i4>
      </vt:variant>
      <vt:variant>
        <vt:lpstr>Titoli diapositive</vt:lpstr>
      </vt:variant>
      <vt:variant>
        <vt:i4>59</vt:i4>
      </vt:variant>
    </vt:vector>
  </HeadingPairs>
  <TitlesOfParts>
    <vt:vector size="108" baseType="lpstr">
      <vt:lpstr>AdvOT1ef757c0</vt:lpstr>
      <vt:lpstr>AdvOT1ef757c0+fb</vt:lpstr>
      <vt:lpstr>AdvOT255b5711.I</vt:lpstr>
      <vt:lpstr>AdvOT34fe1490.B</vt:lpstr>
      <vt:lpstr>AdvOT3bbb1fa6.B</vt:lpstr>
      <vt:lpstr>AdvOT6e5d2ec0</vt:lpstr>
      <vt:lpstr>AdvOT77db9845</vt:lpstr>
      <vt:lpstr>AdvOTb0c9bf5d</vt:lpstr>
      <vt:lpstr>AdvTT25d87263</vt:lpstr>
      <vt:lpstr>Aptos</vt:lpstr>
      <vt:lpstr>Aptos Display</vt:lpstr>
      <vt:lpstr>Arial</vt:lpstr>
      <vt:lpstr>ArialUnicodeMS</vt:lpstr>
      <vt:lpstr>Bahnschrift SemiBold</vt:lpstr>
      <vt:lpstr>BaselNeue</vt:lpstr>
      <vt:lpstr>Baskerville Old Face</vt:lpstr>
      <vt:lpstr>BlinkMacSystemFont</vt:lpstr>
      <vt:lpstr>Bradley Hand</vt:lpstr>
      <vt:lpstr>Calibri</vt:lpstr>
      <vt:lpstr>Calibri Light</vt:lpstr>
      <vt:lpstr>Cambria Math</vt:lpstr>
      <vt:lpstr>CMMI10</vt:lpstr>
      <vt:lpstr>CMR10</vt:lpstr>
      <vt:lpstr>CMU Serif</vt:lpstr>
      <vt:lpstr>Courier New</vt:lpstr>
      <vt:lpstr>Dreaming Outloud Pro</vt:lpstr>
      <vt:lpstr>EuclidSymbol</vt:lpstr>
      <vt:lpstr>Franklin Gothic Book</vt:lpstr>
      <vt:lpstr>Kohinoor Devanagari</vt:lpstr>
      <vt:lpstr>Latin Modern Math</vt:lpstr>
      <vt:lpstr>Liberation Sans</vt:lpstr>
      <vt:lpstr>MinionLT-Bold</vt:lpstr>
      <vt:lpstr>MinionLT-Italic</vt:lpstr>
      <vt:lpstr>MinionLT-Regular</vt:lpstr>
      <vt:lpstr>MuseoSans</vt:lpstr>
      <vt:lpstr>Neue Haas Grotesk Text Pro</vt:lpstr>
      <vt:lpstr>Noto Sans CJK SC</vt:lpstr>
      <vt:lpstr>Palatino Linotype</vt:lpstr>
      <vt:lpstr>SFRM1095</vt:lpstr>
      <vt:lpstr>Söhne</vt:lpstr>
      <vt:lpstr>Symbol</vt:lpstr>
      <vt:lpstr>Tenorite</vt:lpstr>
      <vt:lpstr>Times New Roman</vt:lpstr>
      <vt:lpstr>Trebuchet MS</vt:lpstr>
      <vt:lpstr>Wingdings</vt:lpstr>
      <vt:lpstr>Tema di Office</vt:lpstr>
      <vt:lpstr>1_Tema di Office</vt:lpstr>
      <vt:lpstr>AccentBoxVTI</vt:lpstr>
      <vt:lpstr>2_Tema di Office</vt:lpstr>
      <vt:lpstr>Silicon sensors in Medical Physics</vt:lpstr>
      <vt:lpstr>Outline</vt:lpstr>
      <vt:lpstr>Introduction</vt:lpstr>
      <vt:lpstr>Radiation detectors for radiotherapy</vt:lpstr>
      <vt:lpstr>The role of beam monitors in the nozzle</vt:lpstr>
      <vt:lpstr>Presentazione standard di PowerPoint</vt:lpstr>
      <vt:lpstr>Beam parameters measured in the nozzle</vt:lpstr>
      <vt:lpstr>Pencil beams are driven by beam monitors</vt:lpstr>
      <vt:lpstr>Online beam delivery progress</vt:lpstr>
      <vt:lpstr>Robustness vs Performances  in medical applications</vt:lpstr>
      <vt:lpstr>Presentazione standard di PowerPoint</vt:lpstr>
      <vt:lpstr>Presentazione standard di PowerPoint</vt:lpstr>
      <vt:lpstr>State-of-the-art   large area gas ionization chambers</vt:lpstr>
      <vt:lpstr>Presentazione standard di PowerPoint</vt:lpstr>
      <vt:lpstr>Presentazione standard di PowerPoint</vt:lpstr>
      <vt:lpstr>Presentazione standard di PowerPoint</vt:lpstr>
      <vt:lpstr>Presentazione standard di PowerPoint</vt:lpstr>
      <vt:lpstr>Technologies for multi-channels silicon detectors</vt:lpstr>
      <vt:lpstr>2.7×2.7 cm2 particle counter (ESA ABACUS) </vt:lpstr>
      <vt:lpstr>Presentazione standard di PowerPoint</vt:lpstr>
      <vt:lpstr>Presentazione standard di PowerPoint</vt:lpstr>
      <vt:lpstr>Perspectives about  online beam fluence and position control</vt:lpstr>
      <vt:lpstr>Exploiting timing performances of fast silicon detectors</vt:lpstr>
      <vt:lpstr>Timing application (i): beam energy detector </vt:lpstr>
      <vt:lpstr>Presentazione standard di PowerPoint</vt:lpstr>
      <vt:lpstr>Perspectives about  online beam energy control</vt:lpstr>
      <vt:lpstr>Particle crossing time measurements CERN picoTDC evaluation board (64 input channels)</vt:lpstr>
      <vt:lpstr>Presentazione standard di PowerPoint</vt:lpstr>
      <vt:lpstr>Presentazione standard di PowerPoint</vt:lpstr>
      <vt:lpstr>Timing application (iii): Start time for Prompt Gamma Timing</vt:lpstr>
      <vt:lpstr>Exploiting thin silicon sensors for FLASH RT</vt:lpstr>
      <vt:lpstr>FLASH radiotherapy</vt:lpstr>
      <vt:lpstr>FLASH radiotherapy</vt:lpstr>
      <vt:lpstr>Presentazione standard di PowerPoint</vt:lpstr>
      <vt:lpstr>Solid State Devices for Beam Monitoring</vt:lpstr>
      <vt:lpstr>Silicon sensors for FLASH RT beam monitoring</vt:lpstr>
      <vt:lpstr>Presentazione standard di PowerPoint</vt:lpstr>
      <vt:lpstr>Presentazione standard di PowerPoint</vt:lpstr>
      <vt:lpstr>4D-tracking with LGADs for proton Radiography&amp;CT</vt:lpstr>
      <vt:lpstr>Presentazione standard di PowerPoint</vt:lpstr>
      <vt:lpstr>Presentazione standard di PowerPoint</vt:lpstr>
      <vt:lpstr>Presentazione standard di PowerPoint</vt:lpstr>
      <vt:lpstr>Spare slide</vt:lpstr>
      <vt:lpstr>New detector requirements</vt:lpstr>
      <vt:lpstr>Hybrid microdosimeter exploits silicon sensors tracking capability</vt:lpstr>
      <vt:lpstr>Imaging with protons and ions    proton/ion radiography  proton/ion Computed Tomography    needed to reduce uncertainty in the water equivalent path, density    measure the residual proton energy   measure directly the Stopping Power 3D distribution  will take advantage from 4D particle tracking through silicon sensors    </vt:lpstr>
      <vt:lpstr>Imaging with X-rays : state-of-the-art</vt:lpstr>
      <vt:lpstr>Imaging with e+   Arrays of photon detectors around the patient to detect the 2 γ opposite directions</vt:lpstr>
      <vt:lpstr>Advanced Imaging with Phase-Contrast X-ray imaging for medical imaging</vt:lpstr>
      <vt:lpstr>Beam delivery techniques </vt:lpstr>
      <vt:lpstr>Protons - beam projection on y axis  </vt:lpstr>
      <vt:lpstr>C-ions counter</vt:lpstr>
      <vt:lpstr>Beam monitor systems</vt:lpstr>
      <vt:lpstr>Experimental setup</vt:lpstr>
      <vt:lpstr>Readout system: TERA08</vt:lpstr>
      <vt:lpstr>TERA08 and oscilloscope comparison</vt:lpstr>
      <vt:lpstr>Electric Field distortion </vt:lpstr>
      <vt:lpstr>Next steps:     TERA09</vt:lpstr>
      <vt:lpstr>Electric Field distortion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Silicon Detectors in Medical Physics</dc:title>
  <dc:creator>Simona Giordanengo</dc:creator>
  <cp:lastModifiedBy>Simona Giordanengo</cp:lastModifiedBy>
  <cp:revision>3</cp:revision>
  <dcterms:created xsi:type="dcterms:W3CDTF">2024-02-13T10:21:24Z</dcterms:created>
  <dcterms:modified xsi:type="dcterms:W3CDTF">2024-02-22T07:52:47Z</dcterms:modified>
</cp:coreProperties>
</file>