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1062" r:id="rId2"/>
    <p:sldId id="1058" r:id="rId3"/>
    <p:sldId id="1059" r:id="rId4"/>
    <p:sldId id="414" r:id="rId5"/>
    <p:sldId id="439" r:id="rId6"/>
    <p:sldId id="1043" r:id="rId7"/>
    <p:sldId id="1060" r:id="rId8"/>
    <p:sldId id="1040" r:id="rId9"/>
    <p:sldId id="1041" r:id="rId10"/>
    <p:sldId id="287" r:id="rId11"/>
    <p:sldId id="1061" r:id="rId12"/>
    <p:sldId id="1042" r:id="rId13"/>
    <p:sldId id="1044" r:id="rId14"/>
    <p:sldId id="1045" r:id="rId15"/>
    <p:sldId id="260" r:id="rId16"/>
    <p:sldId id="265" r:id="rId17"/>
    <p:sldId id="283" r:id="rId18"/>
    <p:sldId id="271" r:id="rId19"/>
    <p:sldId id="1049" r:id="rId20"/>
    <p:sldId id="272" r:id="rId21"/>
    <p:sldId id="1051" r:id="rId22"/>
    <p:sldId id="1046" r:id="rId23"/>
    <p:sldId id="284" r:id="rId24"/>
    <p:sldId id="1052" r:id="rId25"/>
    <p:sldId id="1053" r:id="rId26"/>
    <p:sldId id="1063" r:id="rId27"/>
    <p:sldId id="278" r:id="rId28"/>
    <p:sldId id="1039" r:id="rId29"/>
    <p:sldId id="1055" r:id="rId30"/>
    <p:sldId id="1037" r:id="rId31"/>
    <p:sldId id="288" r:id="rId32"/>
    <p:sldId id="267" r:id="rId33"/>
    <p:sldId id="269" r:id="rId34"/>
    <p:sldId id="274" r:id="rId35"/>
    <p:sldId id="268" r:id="rId36"/>
    <p:sldId id="1048" r:id="rId37"/>
    <p:sldId id="261" r:id="rId38"/>
    <p:sldId id="1050" r:id="rId39"/>
    <p:sldId id="276" r:id="rId40"/>
    <p:sldId id="279" r:id="rId41"/>
    <p:sldId id="280" r:id="rId42"/>
    <p:sldId id="27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0" autoAdjust="0"/>
    <p:restoredTop sz="81176" autoAdjust="0"/>
  </p:normalViewPr>
  <p:slideViewPr>
    <p:cSldViewPr snapToGrid="0" showGuides="1">
      <p:cViewPr varScale="1">
        <p:scale>
          <a:sx n="79" d="100"/>
          <a:sy n="79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3A850-D6B7-467E-9328-4D0FE1CBDEE7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E9DEC-E632-4648-92E2-FB725C96F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83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0ca308451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0ca308451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ge0ca308451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13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0ca308451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0ca308451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ge0ca308451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142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B14E3A36-AE3D-BBCE-24B6-638B80163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0ca308451_1_22:notes">
            <a:extLst>
              <a:ext uri="{FF2B5EF4-FFF2-40B4-BE49-F238E27FC236}">
                <a16:creationId xmlns:a16="http://schemas.microsoft.com/office/drawing/2014/main" id="{0E01F6F7-F09A-1163-8DF0-5CCD5E1575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0ca308451_1_22:notes">
            <a:extLst>
              <a:ext uri="{FF2B5EF4-FFF2-40B4-BE49-F238E27FC236}">
                <a16:creationId xmlns:a16="http://schemas.microsoft.com/office/drawing/2014/main" id="{090E3BC4-A86A-69CC-225E-C6F8A255A8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ge0ca308451_1_22:notes">
            <a:extLst>
              <a:ext uri="{FF2B5EF4-FFF2-40B4-BE49-F238E27FC236}">
                <a16:creationId xmlns:a16="http://schemas.microsoft.com/office/drawing/2014/main" id="{F4755502-051E-2489-47BF-A04838355E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64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E3C4BD8B-F196-53A0-3B12-72CC251D1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0ca308451_1_22:notes">
            <a:extLst>
              <a:ext uri="{FF2B5EF4-FFF2-40B4-BE49-F238E27FC236}">
                <a16:creationId xmlns:a16="http://schemas.microsoft.com/office/drawing/2014/main" id="{77C93D37-24D2-DECF-B6A4-D56CA05567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0ca308451_1_22:notes">
            <a:extLst>
              <a:ext uri="{FF2B5EF4-FFF2-40B4-BE49-F238E27FC236}">
                <a16:creationId xmlns:a16="http://schemas.microsoft.com/office/drawing/2014/main" id="{30C8F821-C218-B137-89A9-0D81F895E4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ge0ca308451_1_22:notes">
            <a:extLst>
              <a:ext uri="{FF2B5EF4-FFF2-40B4-BE49-F238E27FC236}">
                <a16:creationId xmlns:a16="http://schemas.microsoft.com/office/drawing/2014/main" id="{90580B5D-61EC-D278-9170-67D989D667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986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EA16-6DA6-4C24-96A2-F7DD91C37414}" type="datetime1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2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6737-09AA-4A33-89F6-91327FEEE122}" type="datetime1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8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042-A52F-42B8-8141-3BDACFD4041D}" type="datetime1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5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A73C-5687-42BD-932F-ECE78DB41462}" type="datetime1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9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5E34-8D03-4D7B-8FA7-1D0D74A2543F}" type="datetime1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89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4E59-BAD4-4481-92BD-D1CC63E3E8CB}" type="datetime1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D3B1-AC75-4C67-9156-B665F9700F64}" type="datetime1">
              <a:rPr lang="en-GB" smtClean="0"/>
              <a:t>21/02/2024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45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7E3B-D732-47E9-9159-FFB93D9AB69F}" type="datetime1">
              <a:rPr lang="en-GB" smtClean="0"/>
              <a:t>21/02/2024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93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B3EE-DB36-4794-A630-0C2F75CF30F1}" type="datetime1">
              <a:rPr lang="en-GB" smtClean="0"/>
              <a:t>21/02/2024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TREDI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2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E3608F5-2736-43E5-A8FF-2A0646C6DFB5}" type="datetime1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TREDI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625708-33E5-46C1-BF8E-21F2CF67D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3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FD23-0DD3-4ABA-BF87-191FA5474577}" type="datetime1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69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5EF790B-A30A-4CBF-BC45-DBAF56E67FFF}" type="datetime1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TREDI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0625708-33E5-46C1-BF8E-21F2CF67D40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5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github.com/SengerM/Chubut_2?tab=readme-ov-fil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corryvreckan/corryvreckan" TargetMode="External"/><Relationship Id="rId2" Type="http://schemas.openxmlformats.org/officeDocument/2006/relationships/hyperlink" Target="https://github.com/icosivi/BetaAnalysis/tree/master/Rsd/analysis_simple_TRACKER_CERN_ET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ithub.com/LucaMenzio/TB_Analysis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cern.ch/event/1223972/contributions/5261996/attachments/2602198/4670278/Siviero_RSD_TREDI_2023_v3.pdf" TargetMode="Externa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9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EC8C-6097-93AE-005C-2163082FC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749256"/>
            <a:ext cx="8022497" cy="1575856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chemeClr val="accent1"/>
                </a:solidFill>
              </a:rPr>
              <a:t>RSD2 performance in the AIDAINNOVA SPS test beam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472C6-1FA0-4384-614B-A603A8C78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Luca Menzio  (INFN Torino)</a:t>
            </a:r>
          </a:p>
          <a:p>
            <a:r>
              <a:rPr lang="en-US" dirty="0"/>
              <a:t>on behalf of the AIDAINNOVA </a:t>
            </a:r>
            <a:r>
              <a:rPr lang="en-US" dirty="0" err="1"/>
              <a:t>testbeam</a:t>
            </a:r>
            <a:r>
              <a:rPr lang="en-US" dirty="0"/>
              <a:t>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B0568-5C14-9BEE-DA1B-B20AAA2E1E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3" t="8652" r="22920"/>
          <a:stretch/>
        </p:blipFill>
        <p:spPr>
          <a:xfrm>
            <a:off x="10148328" y="67342"/>
            <a:ext cx="1746429" cy="1755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D0BF8-7E2C-7389-0745-53C5EDA68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r="7544" b="31824"/>
          <a:stretch/>
        </p:blipFill>
        <p:spPr>
          <a:xfrm>
            <a:off x="167641" y="49054"/>
            <a:ext cx="3406140" cy="1755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E84025-5ED0-F611-F160-0C2A25152B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41241" y="2046225"/>
            <a:ext cx="2685718" cy="186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A6CA3F-8A88-D0A8-F0E6-452B543D2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561" y="437361"/>
            <a:ext cx="3134877" cy="13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9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E0826-CAB9-A2AC-0D92-0FF9DB8D0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AAC5-7A39-3AFA-6230-586275CB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Chubut2 Acquisition Board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979E990-7AFE-02D5-3A1B-5B7E63AE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2A7D-0ADF-4E18-8EB9-AF591D0F400B}" type="datetime1">
              <a:rPr lang="en-GB" smtClean="0"/>
              <a:t>21/02/2024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1A478F6-A0C4-BA30-F156-19001DD8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9272EE-CAEF-A69A-95FA-2978E1CD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10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002D60-8EE6-965D-6936-50117B5CA79A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F40A12-CD9E-1FCE-0D21-F68636ED6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E3A4011-C354-21F8-CE89-0581C7A1A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D03BE9B-5C8F-E3F3-16EB-B18A69D0E62A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7999B4-CA18-5269-A817-D3BA5701B468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1BF64-B1FC-9C9F-03DD-A9E50C30DB44}"/>
              </a:ext>
            </a:extLst>
          </p:cNvPr>
          <p:cNvSpPr txBox="1"/>
          <p:nvPr/>
        </p:nvSpPr>
        <p:spPr>
          <a:xfrm>
            <a:off x="7261227" y="6046010"/>
            <a:ext cx="41173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aseline="30000" dirty="0">
                <a:hlinkClick r:id="rId4"/>
              </a:rPr>
              <a:t>1</a:t>
            </a:r>
            <a:r>
              <a:rPr lang="en-GB" sz="1200" dirty="0">
                <a:hlinkClick r:id="rId4"/>
              </a:rPr>
              <a:t>https://github.com/SengerM/Chubut_2?tab=readme-ov-file</a:t>
            </a:r>
            <a:endParaRPr lang="en-GB" sz="12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7561EB7-97B4-5D3A-DE1E-93B09B541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884290" cy="4023360"/>
          </a:xfrm>
        </p:spPr>
        <p:txBody>
          <a:bodyPr/>
          <a:lstStyle/>
          <a:p>
            <a:r>
              <a:rPr lang="en-US" dirty="0"/>
              <a:t>The Chubut2 is 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low-noise discrete readout board specifically developed for LGAD testing</a:t>
            </a:r>
          </a:p>
          <a:p>
            <a:r>
              <a:rPr lang="en-GB" sz="1800" dirty="0">
                <a:latin typeface="Calibri" panose="020F0502020204030204" pitchFamily="34" charset="0"/>
              </a:rPr>
              <a:t>It features 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  Carrier boards that hosts the DUT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  Main board with amplification and power delivery circuitry</a:t>
            </a: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</a:rPr>
              <a:t>The design employed for this test beam has 4 identical channels, each with about 3540 </a:t>
            </a:r>
            <a:r>
              <a:rPr lang="el-GR" sz="1800" dirty="0">
                <a:latin typeface="Calibri" panose="020F0502020204030204" pitchFamily="34" charset="0"/>
              </a:rPr>
              <a:t>Ω</a:t>
            </a:r>
            <a:r>
              <a:rPr lang="en-US" sz="1800" dirty="0">
                <a:latin typeface="Calibri" panose="020F0502020204030204" pitchFamily="34" charset="0"/>
              </a:rPr>
              <a:t> transimpedance on </a:t>
            </a:r>
            <a:r>
              <a:rPr lang="en-GB" sz="1800" dirty="0">
                <a:latin typeface="Calibri" panose="020F0502020204030204" pitchFamily="34" charset="0"/>
              </a:rPr>
              <a:t>50 Ω input and output</a:t>
            </a: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</a:rPr>
              <a:t>Good S/N with a budget friendly way of switching between sensors (one main board, multiple carrier boards)</a:t>
            </a: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</a:rPr>
              <a:t>Open source project</a:t>
            </a:r>
            <a:r>
              <a:rPr lang="en-GB" sz="1800" baseline="30000" dirty="0">
                <a:latin typeface="Calibri" panose="020F0502020204030204" pitchFamily="34" charset="0"/>
              </a:rPr>
              <a:t>1</a:t>
            </a:r>
          </a:p>
        </p:txBody>
      </p:sp>
      <p:pic>
        <p:nvPicPr>
          <p:cNvPr id="17" name="Content Placeholder 14">
            <a:extLst>
              <a:ext uri="{FF2B5EF4-FFF2-40B4-BE49-F238E27FC236}">
                <a16:creationId xmlns:a16="http://schemas.microsoft.com/office/drawing/2014/main" id="{C3B0CCC9-7851-55AE-76B4-7E1D3551F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945" y="1874136"/>
            <a:ext cx="475187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4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DC599-A836-1D4C-D83F-89D860CA3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EDEDBF6-3205-836C-FAA8-A5CB5A1C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Contents</a:t>
            </a:r>
            <a:endParaRPr lang="en-GB" sz="44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E4D0C6-FB4A-E88B-177A-B0A1AE292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342416"/>
            <a:ext cx="6492240" cy="4970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pc="-50" dirty="0">
                <a:solidFill>
                  <a:srgbClr val="A5A5A5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2800" b="1" spc="-50" dirty="0">
              <a:solidFill>
                <a:srgbClr val="A5A5A5"/>
              </a:solidFill>
              <a:latin typeface="+mj-lt"/>
              <a:ea typeface="+mj-ea"/>
              <a:cs typeface="+mj-cs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A5A5A5"/>
                </a:solidFill>
              </a:rPr>
              <a:t>  Resistive read-out in silicon detectors</a:t>
            </a:r>
          </a:p>
          <a:p>
            <a:pPr marL="0" indent="0">
              <a:buNone/>
            </a:pPr>
            <a:r>
              <a:rPr lang="en-GB" sz="2400" b="1" spc="-50" dirty="0">
                <a:solidFill>
                  <a:srgbClr val="A5A5A5"/>
                </a:solidFill>
                <a:latin typeface="+mj-lt"/>
                <a:ea typeface="+mj-ea"/>
                <a:cs typeface="+mj-cs"/>
              </a:rPr>
              <a:t>Experimental Set-up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A5A5A5"/>
                </a:solidFill>
              </a:rPr>
              <a:t>  AIDA test beam setup @ SPS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A5A5A5"/>
                </a:solidFill>
              </a:rPr>
              <a:t>  Chubut2 acquisition board</a:t>
            </a:r>
          </a:p>
          <a:p>
            <a:pPr marL="0" indent="0">
              <a:buNone/>
            </a:pPr>
            <a:r>
              <a:rPr lang="en-GB" sz="2400" b="1" spc="-5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Analysis and 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  Analysis flow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  1.3 mm-pitch sensor 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  450 µm-pitch sensor characterization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A5A5A5"/>
                </a:solidFill>
              </a:rPr>
              <a:t>Conclusions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D08B9-931C-A17A-5AF5-9522AF9F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11</a:t>
            </a:fld>
            <a:endParaRPr lang="it-IT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2B316A-064B-8BD6-2F69-CF043F733611}"/>
              </a:ext>
            </a:extLst>
          </p:cNvPr>
          <p:cNvGrpSpPr/>
          <p:nvPr/>
        </p:nvGrpSpPr>
        <p:grpSpPr>
          <a:xfrm>
            <a:off x="4172952" y="30392"/>
            <a:ext cx="7977759" cy="1012824"/>
            <a:chOff x="4172952" y="30392"/>
            <a:chExt cx="7977759" cy="1012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699192-180B-6503-A6C1-98C8153E5B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CA22374-FD4A-C94C-169B-83D7CA885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4172952" y="106928"/>
              <a:ext cx="1667750" cy="859751"/>
            </a:xfrm>
            <a:prstGeom prst="rect">
              <a:avLst/>
            </a:prstGeom>
          </p:spPr>
        </p:pic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E75A630D-6A85-A3FC-2B00-4F0AD760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F1BF-4A17-4ECB-B49C-FD5D02D53AD9}" type="datetime1">
              <a:rPr lang="en-GB" smtClean="0"/>
              <a:t>21/02/2024</a:t>
            </a:fld>
            <a:endParaRPr lang="en-GB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A9FB177-95C4-9BBE-E764-63AADE987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EF368-9D1B-0B2B-166D-CF0B34A35C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2728" y="3515806"/>
            <a:ext cx="3532614" cy="24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54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9894E-1543-EC2F-7C11-0E2A9DF20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9801-CCFE-FDBD-28D8-8E0C7BFD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Waveforms and Tracks Analysis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4A622-DE08-6EB3-D98B-7CEFEA524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569" y="2994134"/>
            <a:ext cx="4937760" cy="73628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Waveforms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91591F-C585-25DC-3AF9-F18F1B724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1569" y="3730416"/>
            <a:ext cx="4937760" cy="42488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Employing the </a:t>
            </a:r>
            <a:r>
              <a:rPr lang="en-US" dirty="0">
                <a:hlinkClick r:id="rId2"/>
              </a:rPr>
              <a:t>Beta-analysis</a:t>
            </a:r>
            <a:r>
              <a:rPr lang="en-US" dirty="0"/>
              <a:t> script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4DBD1F-6D80-FA5E-75DE-8D4E6F353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2209" y="2994134"/>
            <a:ext cx="4937760" cy="73628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Tracks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A6DB91-59BD-4A5B-F0CC-37C821C51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2209" y="3730416"/>
            <a:ext cx="4937760" cy="42488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Reconstructed with </a:t>
            </a:r>
            <a:r>
              <a:rPr lang="en-US" dirty="0">
                <a:hlinkClick r:id="rId3"/>
              </a:rPr>
              <a:t>corryvreckan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86E8614-46AD-A7D5-0A4C-4EA45E54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01AC-A8C5-4267-8893-E9028FBFB81D}" type="datetime1">
              <a:rPr lang="en-GB" smtClean="0"/>
              <a:t>21/02/2024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A1F59D-723E-C517-786E-BF2A6B44B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8B506B-B1BE-75BC-233D-8ECE36F4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12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2A177E-E0C0-5C57-4E6B-E919DAD95627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965227-CABE-90A6-5254-9D588BFE9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BB3BAD0-E985-F4D6-36F7-28FAF7BE8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D87C06-33F1-ED25-C40E-904F37EC4AB7}"/>
              </a:ext>
            </a:extLst>
          </p:cNvPr>
          <p:cNvSpPr/>
          <p:nvPr/>
        </p:nvSpPr>
        <p:spPr>
          <a:xfrm>
            <a:off x="4980553" y="2153320"/>
            <a:ext cx="2230894" cy="73628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EUDAQ2 </a:t>
            </a:r>
            <a:r>
              <a:rPr lang="en-US" dirty="0" err="1">
                <a:solidFill>
                  <a:schemeClr val="tx1"/>
                </a:solidFill>
              </a:rPr>
              <a:t>rawfile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DEB612-D221-5A08-742C-143A899906A5}"/>
              </a:ext>
            </a:extLst>
          </p:cNvPr>
          <p:cNvCxnSpPr/>
          <p:nvPr/>
        </p:nvCxnSpPr>
        <p:spPr>
          <a:xfrm flipH="1">
            <a:off x="3899825" y="2725033"/>
            <a:ext cx="744843" cy="320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558827-DA17-77CB-8135-AF79F7C8B254}"/>
              </a:ext>
            </a:extLst>
          </p:cNvPr>
          <p:cNvCxnSpPr>
            <a:cxnSpLocks/>
          </p:cNvCxnSpPr>
          <p:nvPr/>
        </p:nvCxnSpPr>
        <p:spPr>
          <a:xfrm>
            <a:off x="7547332" y="2725033"/>
            <a:ext cx="748509" cy="269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51ED6CC-8972-D9E9-E802-121EECAF569E}"/>
              </a:ext>
            </a:extLst>
          </p:cNvPr>
          <p:cNvCxnSpPr>
            <a:cxnSpLocks/>
          </p:cNvCxnSpPr>
          <p:nvPr/>
        </p:nvCxnSpPr>
        <p:spPr>
          <a:xfrm>
            <a:off x="3899825" y="4386788"/>
            <a:ext cx="744843" cy="368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AC4411-FFF9-083D-4ABE-ECF69F2DCE89}"/>
              </a:ext>
            </a:extLst>
          </p:cNvPr>
          <p:cNvCxnSpPr>
            <a:cxnSpLocks/>
          </p:cNvCxnSpPr>
          <p:nvPr/>
        </p:nvCxnSpPr>
        <p:spPr>
          <a:xfrm flipH="1">
            <a:off x="7547332" y="4386788"/>
            <a:ext cx="700435" cy="369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F2DBD8A-F38D-E5A2-1BBA-81305ED42131}"/>
              </a:ext>
            </a:extLst>
          </p:cNvPr>
          <p:cNvSpPr/>
          <p:nvPr/>
        </p:nvSpPr>
        <p:spPr>
          <a:xfrm>
            <a:off x="4980553" y="4571261"/>
            <a:ext cx="2230894" cy="73628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6"/>
              </a:rPr>
              <a:t>SPS RSD Analysis script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8E0AF3D-933E-47D1-7925-0D70F61EA2A8}"/>
              </a:ext>
            </a:extLst>
          </p:cNvPr>
          <p:cNvSpPr/>
          <p:nvPr/>
        </p:nvSpPr>
        <p:spPr>
          <a:xfrm>
            <a:off x="1696719" y="3150513"/>
            <a:ext cx="3844182" cy="1004788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EA6350-D666-ECD4-345F-463D78FDFB45}"/>
              </a:ext>
            </a:extLst>
          </p:cNvPr>
          <p:cNvSpPr/>
          <p:nvPr/>
        </p:nvSpPr>
        <p:spPr>
          <a:xfrm>
            <a:off x="6823068" y="3150513"/>
            <a:ext cx="3744005" cy="1004788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Connettore diritto 3">
            <a:extLst>
              <a:ext uri="{FF2B5EF4-FFF2-40B4-BE49-F238E27FC236}">
                <a16:creationId xmlns:a16="http://schemas.microsoft.com/office/drawing/2014/main" id="{DD6A6705-FA6D-F2D9-C29F-E19B44BDD1D7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CasellaDiTesto 4">
            <a:extLst>
              <a:ext uri="{FF2B5EF4-FFF2-40B4-BE49-F238E27FC236}">
                <a16:creationId xmlns:a16="http://schemas.microsoft.com/office/drawing/2014/main" id="{7495D13F-9348-6D43-4C7E-F46131B399C8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8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EEAB7-A7B9-3606-46FA-E555E0B18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62DFE-9FAE-6CEF-17B4-CA99695D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Having a look at the sensors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F6D4E-7E01-E773-EB8B-EB6D66AA2113}"/>
              </a:ext>
            </a:extLst>
          </p:cNvPr>
          <p:cNvSpPr txBox="1"/>
          <p:nvPr/>
        </p:nvSpPr>
        <p:spPr>
          <a:xfrm>
            <a:off x="3245223" y="1993571"/>
            <a:ext cx="570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sensors overlap in space and have good signals 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C8224-9E00-0E03-CA38-AE4B1994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EA82-DE64-43AC-AAC8-3ACA0BFEB70A}" type="datetime1">
              <a:rPr lang="en-GB" smtClean="0"/>
              <a:t>21/02/2024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9FCEAB-A758-B661-721F-606DE503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9596A7-E316-69E1-8CA2-D79F599E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13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52D390-B903-31DE-3282-53FAF0363E4A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C9173D-3208-64AE-8C7F-D8E628E9F7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00FEE4-37EA-D0EE-0574-CBFA6C0F1D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3E9073B-380D-9082-BB50-C5B40A2D8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35" y="2624043"/>
            <a:ext cx="4785734" cy="3336619"/>
          </a:xfrm>
          <a:prstGeom prst="rect">
            <a:avLst/>
          </a:prstGeom>
        </p:spPr>
      </p:pic>
      <p:cxnSp>
        <p:nvCxnSpPr>
          <p:cNvPr id="14" name="Connettore diritto 3">
            <a:extLst>
              <a:ext uri="{FF2B5EF4-FFF2-40B4-BE49-F238E27FC236}">
                <a16:creationId xmlns:a16="http://schemas.microsoft.com/office/drawing/2014/main" id="{B89E2072-A458-A3E0-5F03-45B04ADA4595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sellaDiTesto 4">
            <a:extLst>
              <a:ext uri="{FF2B5EF4-FFF2-40B4-BE49-F238E27FC236}">
                <a16:creationId xmlns:a16="http://schemas.microsoft.com/office/drawing/2014/main" id="{F75C2B5B-9EC5-7798-EDC1-A2318807D301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5580AE-06FD-B52F-8038-24F648E9B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623" y="2649762"/>
            <a:ext cx="5816442" cy="32851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253DF4-07D9-C906-D43E-0603367A623C}"/>
              </a:ext>
            </a:extLst>
          </p:cNvPr>
          <p:cNvSpPr txBox="1"/>
          <p:nvPr/>
        </p:nvSpPr>
        <p:spPr>
          <a:xfrm>
            <a:off x="6896311" y="2465225"/>
            <a:ext cx="149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1.3 x 1.3 mm</a:t>
            </a:r>
            <a:r>
              <a:rPr lang="it-IT" sz="1400" baseline="30000" dirty="0"/>
              <a:t>2</a:t>
            </a:r>
            <a:endParaRPr lang="en-GB" sz="1400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C0B03E-1D4B-AE3E-5800-490C19487CC6}"/>
              </a:ext>
            </a:extLst>
          </p:cNvPr>
          <p:cNvSpPr txBox="1"/>
          <p:nvPr/>
        </p:nvSpPr>
        <p:spPr>
          <a:xfrm>
            <a:off x="9749328" y="2465224"/>
            <a:ext cx="1614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450 x 450 µm</a:t>
            </a:r>
            <a:r>
              <a:rPr lang="it-IT" sz="1400" baseline="30000" dirty="0"/>
              <a:t>2</a:t>
            </a:r>
            <a:endParaRPr lang="en-GB" sz="1400" baseline="30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5D275E-2541-9474-3526-05DAC9F179C7}"/>
              </a:ext>
            </a:extLst>
          </p:cNvPr>
          <p:cNvSpPr txBox="1"/>
          <p:nvPr/>
        </p:nvSpPr>
        <p:spPr>
          <a:xfrm>
            <a:off x="6198078" y="5741307"/>
            <a:ext cx="3367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Sum of the 4 electrodes amplitudes (mV)</a:t>
            </a:r>
            <a:endParaRPr lang="en-GB" sz="900" baseline="30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FB8C2B-EABC-CD56-9E35-12AD03B9F63B}"/>
              </a:ext>
            </a:extLst>
          </p:cNvPr>
          <p:cNvSpPr txBox="1"/>
          <p:nvPr/>
        </p:nvSpPr>
        <p:spPr>
          <a:xfrm>
            <a:off x="9196623" y="5733613"/>
            <a:ext cx="3367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Sum of the 4 electrodes amplitudes (mV)</a:t>
            </a:r>
            <a:endParaRPr lang="en-GB" sz="900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6EAC6C-202A-FCF1-E974-C56A02D39FA6}"/>
              </a:ext>
            </a:extLst>
          </p:cNvPr>
          <p:cNvSpPr txBox="1"/>
          <p:nvPr/>
        </p:nvSpPr>
        <p:spPr>
          <a:xfrm rot="16200000">
            <a:off x="5661126" y="2975570"/>
            <a:ext cx="882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# Entries</a:t>
            </a:r>
            <a:endParaRPr lang="en-GB" sz="900" baseline="30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5E5255-9ABB-C51A-0F1F-43488375DD50}"/>
              </a:ext>
            </a:extLst>
          </p:cNvPr>
          <p:cNvSpPr txBox="1"/>
          <p:nvPr/>
        </p:nvSpPr>
        <p:spPr>
          <a:xfrm rot="16200000">
            <a:off x="8749386" y="2900795"/>
            <a:ext cx="882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# Entries</a:t>
            </a:r>
            <a:endParaRPr lang="en-GB" sz="900" baseline="30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7D0455-224E-6939-0C0A-C5DD0C44161B}"/>
              </a:ext>
            </a:extLst>
          </p:cNvPr>
          <p:cNvCxnSpPr>
            <a:cxnSpLocks/>
          </p:cNvCxnSpPr>
          <p:nvPr/>
        </p:nvCxnSpPr>
        <p:spPr>
          <a:xfrm>
            <a:off x="1595336" y="2574987"/>
            <a:ext cx="639245" cy="11409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AA7AC2D-DA69-2B08-FB8B-2F3B0E36101F}"/>
              </a:ext>
            </a:extLst>
          </p:cNvPr>
          <p:cNvSpPr txBox="1"/>
          <p:nvPr/>
        </p:nvSpPr>
        <p:spPr>
          <a:xfrm>
            <a:off x="1045864" y="2188723"/>
            <a:ext cx="118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Trigger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10D5DB-A033-2818-B810-0DECCC10D799}"/>
              </a:ext>
            </a:extLst>
          </p:cNvPr>
          <p:cNvSpPr txBox="1"/>
          <p:nvPr/>
        </p:nvSpPr>
        <p:spPr>
          <a:xfrm>
            <a:off x="1177048" y="5909561"/>
            <a:ext cx="180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1.3 mm sensor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23B4CC-6F57-B4F2-6E05-1E8F7A98B0D8}"/>
              </a:ext>
            </a:extLst>
          </p:cNvPr>
          <p:cNvSpPr txBox="1"/>
          <p:nvPr/>
        </p:nvSpPr>
        <p:spPr>
          <a:xfrm>
            <a:off x="3235527" y="5905981"/>
            <a:ext cx="180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450 µm sensor</a:t>
            </a:r>
            <a:endParaRPr lang="en-GB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85AD76-CA80-67B4-CB04-4E5828593456}"/>
              </a:ext>
            </a:extLst>
          </p:cNvPr>
          <p:cNvCxnSpPr/>
          <p:nvPr/>
        </p:nvCxnSpPr>
        <p:spPr>
          <a:xfrm flipV="1">
            <a:off x="1994170" y="4292351"/>
            <a:ext cx="865762" cy="15418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278C7BF-8DCD-845D-44F8-404FC16BFBDD}"/>
              </a:ext>
            </a:extLst>
          </p:cNvPr>
          <p:cNvCxnSpPr>
            <a:cxnSpLocks/>
          </p:cNvCxnSpPr>
          <p:nvPr/>
        </p:nvCxnSpPr>
        <p:spPr>
          <a:xfrm flipH="1" flipV="1">
            <a:off x="3569551" y="4396902"/>
            <a:ext cx="448694" cy="14598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5CA2CBA-2FC6-F404-B21F-9AA9DB880067}"/>
              </a:ext>
            </a:extLst>
          </p:cNvPr>
          <p:cNvSpPr txBox="1"/>
          <p:nvPr/>
        </p:nvSpPr>
        <p:spPr>
          <a:xfrm>
            <a:off x="6998217" y="3374654"/>
            <a:ext cx="157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/>
              <a:t>25 mV MPV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51BB78-CF74-53E9-491D-9B2892AD8361}"/>
              </a:ext>
            </a:extLst>
          </p:cNvPr>
          <p:cNvSpPr txBox="1"/>
          <p:nvPr/>
        </p:nvSpPr>
        <p:spPr>
          <a:xfrm>
            <a:off x="10189806" y="3369096"/>
            <a:ext cx="144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/>
              <a:t>38 mV MPV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44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5409B-B276-19AF-2822-58074BBF2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81C353-0F55-EBE1-4FE8-5624A999AC48}"/>
              </a:ext>
            </a:extLst>
          </p:cNvPr>
          <p:cNvSpPr txBox="1"/>
          <p:nvPr/>
        </p:nvSpPr>
        <p:spPr>
          <a:xfrm>
            <a:off x="3245223" y="1993571"/>
            <a:ext cx="570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sensors overlap in space and have good signals 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F44A0-9786-44BF-746C-44E75085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AC85-1037-4A8B-BC1E-C0920C33C75C}" type="datetime1">
              <a:rPr lang="en-GB" smtClean="0"/>
              <a:t>21/02/2024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6BF5F3-AF6A-D446-EED0-BD887746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DFF962-DF29-2BC8-D259-0CEEEA9C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14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36AE6B-5EE1-AD9D-E7E2-9D206B0CAA02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F40457-BEE7-1CDC-3728-8AE81778F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F89EB8-A02E-9370-0248-4196D2251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cxnSp>
        <p:nvCxnSpPr>
          <p:cNvPr id="14" name="Connettore diritto 3">
            <a:extLst>
              <a:ext uri="{FF2B5EF4-FFF2-40B4-BE49-F238E27FC236}">
                <a16:creationId xmlns:a16="http://schemas.microsoft.com/office/drawing/2014/main" id="{80246CE2-8FFE-6AB3-203F-C999E2A1E030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sellaDiTesto 4">
            <a:extLst>
              <a:ext uri="{FF2B5EF4-FFF2-40B4-BE49-F238E27FC236}">
                <a16:creationId xmlns:a16="http://schemas.microsoft.com/office/drawing/2014/main" id="{81F0E9B2-6BEF-9DC6-5D0F-4F128B1242DE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ECD94D-84D3-86BC-80B5-777116710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623" y="2649762"/>
            <a:ext cx="5816442" cy="32851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A71FF3-6455-9B48-BA2C-40EF34D4E69A}"/>
              </a:ext>
            </a:extLst>
          </p:cNvPr>
          <p:cNvSpPr txBox="1"/>
          <p:nvPr/>
        </p:nvSpPr>
        <p:spPr>
          <a:xfrm>
            <a:off x="6896311" y="2465225"/>
            <a:ext cx="149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1.3 x 1.3 mm</a:t>
            </a:r>
            <a:r>
              <a:rPr lang="it-IT" sz="1400" baseline="30000" dirty="0"/>
              <a:t>2</a:t>
            </a:r>
            <a:endParaRPr lang="en-GB" sz="1400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AE4552-4C4B-E26E-DCF3-FAE5C09DB059}"/>
              </a:ext>
            </a:extLst>
          </p:cNvPr>
          <p:cNvSpPr txBox="1"/>
          <p:nvPr/>
        </p:nvSpPr>
        <p:spPr>
          <a:xfrm>
            <a:off x="9749328" y="2465224"/>
            <a:ext cx="1614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450 x 450 µm</a:t>
            </a:r>
            <a:r>
              <a:rPr lang="it-IT" sz="1400" baseline="30000" dirty="0"/>
              <a:t>2</a:t>
            </a:r>
            <a:endParaRPr lang="en-GB" sz="1400" baseline="30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A39B8E-27F5-D38F-E522-35D2866DA415}"/>
              </a:ext>
            </a:extLst>
          </p:cNvPr>
          <p:cNvSpPr txBox="1"/>
          <p:nvPr/>
        </p:nvSpPr>
        <p:spPr>
          <a:xfrm>
            <a:off x="6198078" y="5741307"/>
            <a:ext cx="3367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Sum of the 4 electrodes amplitudes (mV)</a:t>
            </a:r>
            <a:endParaRPr lang="en-GB" sz="900" baseline="30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617665-14B4-6882-1CA7-B587353B23D0}"/>
              </a:ext>
            </a:extLst>
          </p:cNvPr>
          <p:cNvSpPr txBox="1"/>
          <p:nvPr/>
        </p:nvSpPr>
        <p:spPr>
          <a:xfrm>
            <a:off x="9196623" y="5733613"/>
            <a:ext cx="3367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Sum of the 4 electrodes amplitudes (mV)</a:t>
            </a:r>
            <a:endParaRPr lang="en-GB" sz="900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47B36A-5F82-F654-D372-19D4D70E1983}"/>
              </a:ext>
            </a:extLst>
          </p:cNvPr>
          <p:cNvSpPr txBox="1"/>
          <p:nvPr/>
        </p:nvSpPr>
        <p:spPr>
          <a:xfrm rot="16200000">
            <a:off x="5661126" y="2975570"/>
            <a:ext cx="882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# Entries</a:t>
            </a:r>
            <a:endParaRPr lang="en-GB" sz="900" baseline="30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FC1729-F384-733B-1EF7-96C373A9D9D2}"/>
              </a:ext>
            </a:extLst>
          </p:cNvPr>
          <p:cNvSpPr txBox="1"/>
          <p:nvPr/>
        </p:nvSpPr>
        <p:spPr>
          <a:xfrm rot="16200000">
            <a:off x="8749386" y="2900795"/>
            <a:ext cx="882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# Entries</a:t>
            </a:r>
            <a:endParaRPr lang="en-GB" sz="9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80ED7-8370-B4AE-F199-5B19F473D5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92"/>
          <a:stretch/>
        </p:blipFill>
        <p:spPr>
          <a:xfrm>
            <a:off x="790114" y="2553617"/>
            <a:ext cx="4555366" cy="2402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2AF16C-F4D3-6E13-4E1C-D5065FFA9E68}"/>
              </a:ext>
            </a:extLst>
          </p:cNvPr>
          <p:cNvSpPr txBox="1"/>
          <p:nvPr/>
        </p:nvSpPr>
        <p:spPr>
          <a:xfrm>
            <a:off x="790115" y="5209310"/>
            <a:ext cx="519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channels of both sensors have low noise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/>
              <a:t>0.8 mV</a:t>
            </a:r>
          </a:p>
          <a:p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3708218-0D0A-E80D-139A-5A8DD1BC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Having a look at the sensors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667CA0-01EC-B1F9-A06D-185954A2EB4B}"/>
              </a:ext>
            </a:extLst>
          </p:cNvPr>
          <p:cNvSpPr txBox="1"/>
          <p:nvPr/>
        </p:nvSpPr>
        <p:spPr>
          <a:xfrm>
            <a:off x="6998217" y="3374654"/>
            <a:ext cx="157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/>
              <a:t>25 mV MPV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2E0EAC-0A3A-1914-F627-4641C50F521D}"/>
              </a:ext>
            </a:extLst>
          </p:cNvPr>
          <p:cNvSpPr txBox="1"/>
          <p:nvPr/>
        </p:nvSpPr>
        <p:spPr>
          <a:xfrm>
            <a:off x="10189806" y="3369096"/>
            <a:ext cx="144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/>
              <a:t>38 mV MPV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22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F373-685B-58DD-2A53-DA19D994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W13 1.3 mm – Position Reconstruction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784F88-A6BC-C6FE-B663-249D45755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9011" y="2154629"/>
            <a:ext cx="6076910" cy="37628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DFAFB6-5903-7173-BCCC-48E4B0E3B738}"/>
              </a:ext>
            </a:extLst>
          </p:cNvPr>
          <p:cNvSpPr txBox="1"/>
          <p:nvPr/>
        </p:nvSpPr>
        <p:spPr>
          <a:xfrm>
            <a:off x="862844" y="2543626"/>
            <a:ext cx="5233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Firstly, the position was reconstructed with the analytical formula based on the charge (amplitude) imbalance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distortion of the reconstructed positions map is typical of this reconstruction method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4FB0EE-C477-96B4-398A-4F43FB451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914065"/>
            <a:ext cx="3511810" cy="111678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A43256-DE23-C3AF-C27A-50085334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0585-1350-4720-8D76-B33E74DC5B9A}" type="datetime1">
              <a:rPr lang="en-GB" smtClean="0"/>
              <a:t>21/02/2024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E529E8E-0BB8-372C-A030-8A0276B6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D260AF-3A99-2296-CAB7-B649DA65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15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925614-419F-8ACA-5153-49E4E06ECA9B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195B69-A644-C075-27B3-04CF33A9B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810FD0-D8D6-00B7-E1C9-2B9AEBA59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cxnSp>
        <p:nvCxnSpPr>
          <p:cNvPr id="6" name="Connettore diritto 3">
            <a:extLst>
              <a:ext uri="{FF2B5EF4-FFF2-40B4-BE49-F238E27FC236}">
                <a16:creationId xmlns:a16="http://schemas.microsoft.com/office/drawing/2014/main" id="{EA623AFB-10CF-0820-194D-D0CE3659DA12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4">
            <a:extLst>
              <a:ext uri="{FF2B5EF4-FFF2-40B4-BE49-F238E27FC236}">
                <a16:creationId xmlns:a16="http://schemas.microsoft.com/office/drawing/2014/main" id="{848432F9-B8EC-D1F2-88C0-218B85B04407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70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E6F20B-FD64-7EDD-346F-C785F6797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148" y="1924977"/>
            <a:ext cx="6327913" cy="431866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C55906B-375B-9D18-6ACC-A9FB067E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W13 1.3 mm – Position Resolution 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83EA1C-CE52-D2A6-25B4-15E35FF47E1E}"/>
              </a:ext>
            </a:extLst>
          </p:cNvPr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D31D240-4E83-6089-98F2-39376BFA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1E54-9388-4D2F-82AA-0A9F195F177C}" type="datetime1">
              <a:rPr lang="en-GB" smtClean="0"/>
              <a:t>21/02/2024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6D239B-A56E-F3CD-AEEF-22992FF0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236AAE-188B-A548-EEBE-8A35A46F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16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D002F5-CB7D-8163-DDAE-8E45E46CEE62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0F02A5-6028-3924-2BED-155BE80658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FE3B70-93DB-2824-BCC2-A7BA1F639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cxnSp>
        <p:nvCxnSpPr>
          <p:cNvPr id="12" name="Connettore diritto 3">
            <a:extLst>
              <a:ext uri="{FF2B5EF4-FFF2-40B4-BE49-F238E27FC236}">
                <a16:creationId xmlns:a16="http://schemas.microsoft.com/office/drawing/2014/main" id="{8C4A6754-4A0F-EBD7-CF83-A132DCBDBECB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4">
            <a:extLst>
              <a:ext uri="{FF2B5EF4-FFF2-40B4-BE49-F238E27FC236}">
                <a16:creationId xmlns:a16="http://schemas.microsoft.com/office/drawing/2014/main" id="{7DA7181A-4038-0C8E-2299-8B1B59188C73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F6AE40-6FB2-6978-8381-20683F5A5C0A}"/>
              </a:ext>
            </a:extLst>
          </p:cNvPr>
          <p:cNvSpPr txBox="1"/>
          <p:nvPr/>
        </p:nvSpPr>
        <p:spPr>
          <a:xfrm rot="16200000">
            <a:off x="5155696" y="2679747"/>
            <a:ext cx="124458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# Entries</a:t>
            </a:r>
            <a:endParaRPr lang="en-GB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620061-D808-8B16-198A-C99AB3A53E20}"/>
              </a:ext>
            </a:extLst>
          </p:cNvPr>
          <p:cNvSpPr txBox="1"/>
          <p:nvPr/>
        </p:nvSpPr>
        <p:spPr>
          <a:xfrm rot="16200000">
            <a:off x="8446018" y="2679747"/>
            <a:ext cx="124458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# Entries</a:t>
            </a:r>
            <a:endParaRPr lang="en-GB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905019-9289-DE52-7044-7307F4152BC2}"/>
              </a:ext>
            </a:extLst>
          </p:cNvPr>
          <p:cNvSpPr txBox="1"/>
          <p:nvPr/>
        </p:nvSpPr>
        <p:spPr>
          <a:xfrm>
            <a:off x="1097279" y="2443534"/>
            <a:ext cx="45537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About </a:t>
            </a:r>
            <a:r>
              <a:rPr lang="en-US" b="1" dirty="0"/>
              <a:t>95</a:t>
            </a:r>
            <a:r>
              <a:rPr lang="en-US" dirty="0"/>
              <a:t> µm on each axis – 13 % of the pitch. Better than standard binary pixels (29 %)</a:t>
            </a:r>
          </a:p>
          <a:p>
            <a:endParaRPr lang="en-US" dirty="0"/>
          </a:p>
          <a:p>
            <a:r>
              <a:rPr lang="en-US" dirty="0"/>
              <a:t>As already studied and demonstrated using the data collected with the TCT setup,  </a:t>
            </a:r>
          </a:p>
          <a:p>
            <a:r>
              <a:rPr lang="en-US" dirty="0"/>
              <a:t>the resolution can be improved applying a correction (distortion mostly due to the reconstruction method):</a:t>
            </a:r>
          </a:p>
          <a:p>
            <a:r>
              <a:rPr lang="en-US" dirty="0"/>
              <a:t>- use of a “migration matrix”</a:t>
            </a:r>
          </a:p>
          <a:p>
            <a:r>
              <a:rPr lang="en-US" dirty="0"/>
              <a:t>- use of a template to assign the hit position</a:t>
            </a:r>
          </a:p>
          <a:p>
            <a:r>
              <a:rPr lang="en-US" dirty="0"/>
              <a:t>- use of machine-learning technique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20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59DD1-D73D-9D8B-7049-50FCD4858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4B8F-C127-99E0-0B3D-5F23AE59B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W13 1.3 mm – Machine Learning studies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85415B7-ECD3-800D-57C4-63CEC62AF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7369" y="1846263"/>
            <a:ext cx="5879659" cy="4016797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B4D3CD-2E3D-49C6-128B-27A69E81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210A-9569-4DF4-B5A6-612B2C8E9012}" type="datetime1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327F0-B9D8-874E-01CD-3DA06BFC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AC437-385A-A1AF-6265-E106D71F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17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01861B-3772-0A00-A57D-BB9853B18086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91BE26-5BF4-FDC6-167C-43308879D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AD1871-4BB5-CF31-D3DA-235BA7DDD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3C1C321-822A-7569-A308-A1C56424489C}"/>
              </a:ext>
            </a:extLst>
          </p:cNvPr>
          <p:cNvSpPr>
            <a:spLocks/>
          </p:cNvSpPr>
          <p:nvPr/>
        </p:nvSpPr>
        <p:spPr>
          <a:xfrm>
            <a:off x="6803816" y="2042160"/>
            <a:ext cx="747554" cy="1028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82.9 µm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034CFE-978E-C1DF-FD64-8AB4E0B2BFC5}"/>
              </a:ext>
            </a:extLst>
          </p:cNvPr>
          <p:cNvSpPr>
            <a:spLocks/>
          </p:cNvSpPr>
          <p:nvPr/>
        </p:nvSpPr>
        <p:spPr>
          <a:xfrm>
            <a:off x="9842973" y="2053590"/>
            <a:ext cx="723900" cy="1028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79.6 µm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FCB756E-1ED7-0F27-EB9F-E8FFBAAA6E94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4">
            <a:extLst>
              <a:ext uri="{FF2B5EF4-FFF2-40B4-BE49-F238E27FC236}">
                <a16:creationId xmlns:a16="http://schemas.microsoft.com/office/drawing/2014/main" id="{97050840-A618-49A8-4497-0994D7FBCD83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679DC-7E31-D75E-0E7C-FCF8BB939377}"/>
              </a:ext>
            </a:extLst>
          </p:cNvPr>
          <p:cNvSpPr txBox="1"/>
          <p:nvPr/>
        </p:nvSpPr>
        <p:spPr>
          <a:xfrm>
            <a:off x="1188476" y="2244774"/>
            <a:ext cx="354889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We tried to implement a Deep Neural Network (presented in the </a:t>
            </a:r>
            <a:r>
              <a:rPr lang="en-US" dirty="0">
                <a:hlinkClick r:id="rId5"/>
              </a:rPr>
              <a:t>last TREDI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Although the statistics is very poor for Machine Learning, the results are very promising and present a </a:t>
            </a:r>
            <a:r>
              <a:rPr lang="en-US" b="1" dirty="0"/>
              <a:t>15% improvement</a:t>
            </a:r>
            <a:r>
              <a:rPr lang="en-US" dirty="0"/>
              <a:t> compared to the non-corrected results</a:t>
            </a:r>
          </a:p>
        </p:txBody>
      </p:sp>
    </p:spTree>
    <p:extLst>
      <p:ext uri="{BB962C8B-B14F-4D97-AF65-F5344CB8AC3E}">
        <p14:creationId xmlns:p14="http://schemas.microsoft.com/office/powerpoint/2010/main" val="2410935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F373-685B-58DD-2A53-DA19D994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W7 450 </a:t>
            </a:r>
            <a:r>
              <a:rPr lang="el-GR" dirty="0">
                <a:solidFill>
                  <a:schemeClr val="accent1"/>
                </a:solidFill>
              </a:rPr>
              <a:t>μ</a:t>
            </a:r>
            <a:r>
              <a:rPr lang="en-US" dirty="0">
                <a:solidFill>
                  <a:schemeClr val="accent1"/>
                </a:solidFill>
              </a:rPr>
              <a:t>m – Analytical Method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E961E-E074-99A4-9A6F-3F30A160F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769" y="2451360"/>
            <a:ext cx="5584314" cy="37506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5DB5C-1C56-7144-C110-E9D8929D1790}"/>
              </a:ext>
            </a:extLst>
          </p:cNvPr>
          <p:cNvSpPr txBox="1"/>
          <p:nvPr/>
        </p:nvSpPr>
        <p:spPr>
          <a:xfrm>
            <a:off x="994167" y="2336303"/>
            <a:ext cx="5150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results of the 450 </a:t>
            </a:r>
            <a:r>
              <a:rPr lang="el-GR" dirty="0"/>
              <a:t>μ</a:t>
            </a:r>
            <a:r>
              <a:rPr lang="en-US" dirty="0"/>
              <a:t>m-pitch sensor benefit from the better signal-to-noise ratio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BE555-6093-2E99-2222-76ABADBF1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8C3D-DEBA-4A7B-AB8B-1561DB691B4D}" type="datetime1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105DB-352A-61C4-804B-30889DEE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443BC3-AD6E-42D8-C66A-2ABB47FC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18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CE28F7-0643-CBFF-99CE-12244B77CD32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F4DC5-FA2E-78E5-99AE-F5A9805FA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54025B-B1D5-A1C0-C23F-78EFF59A0E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29AE7E9-6D8D-6CE4-0AB3-DB1BAD4B8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011472"/>
            <a:ext cx="3511810" cy="1116782"/>
          </a:xfrm>
          <a:prstGeom prst="rect">
            <a:avLst/>
          </a:prstGeom>
        </p:spPr>
      </p:pic>
      <p:cxnSp>
        <p:nvCxnSpPr>
          <p:cNvPr id="5" name="Connettore diritto 3">
            <a:extLst>
              <a:ext uri="{FF2B5EF4-FFF2-40B4-BE49-F238E27FC236}">
                <a16:creationId xmlns:a16="http://schemas.microsoft.com/office/drawing/2014/main" id="{B469A2F0-2418-C7A7-47D0-75B29444BC95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4">
            <a:extLst>
              <a:ext uri="{FF2B5EF4-FFF2-40B4-BE49-F238E27FC236}">
                <a16:creationId xmlns:a16="http://schemas.microsoft.com/office/drawing/2014/main" id="{61986B80-30AE-1730-45C5-89B66F02FF30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01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8A7A4-EEFF-BF3F-4BE7-7B8ABA084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B3CD-AC00-6D06-42AE-31EE3446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W7 450 </a:t>
            </a:r>
            <a:r>
              <a:rPr lang="el-GR" dirty="0">
                <a:solidFill>
                  <a:schemeClr val="accent1"/>
                </a:solidFill>
              </a:rPr>
              <a:t>μ</a:t>
            </a:r>
            <a:r>
              <a:rPr lang="en-US" dirty="0">
                <a:solidFill>
                  <a:schemeClr val="accent1"/>
                </a:solidFill>
              </a:rPr>
              <a:t>m – Analytical Method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707872-E170-0C36-19C3-B0981CCC1810}"/>
              </a:ext>
            </a:extLst>
          </p:cNvPr>
          <p:cNvSpPr txBox="1"/>
          <p:nvPr/>
        </p:nvSpPr>
        <p:spPr>
          <a:xfrm>
            <a:off x="994167" y="2336303"/>
            <a:ext cx="5150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results of the 450 </a:t>
            </a:r>
            <a:r>
              <a:rPr lang="el-GR" dirty="0"/>
              <a:t>μ</a:t>
            </a:r>
            <a:r>
              <a:rPr lang="en-US" dirty="0"/>
              <a:t>m-pitch sensor benefit from the better signal-to-noise ratio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Reconstruction with the charge imbalance formula leads to a resolution of about 25 µm on each axis</a:t>
            </a:r>
          </a:p>
          <a:p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5% of the pitch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23B7F-B067-F4C6-FA6E-44770B35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B9D4-AB0D-4360-B260-198AF0100509}" type="datetime1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1BA08-03E0-A6CD-0F62-C38804A4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5C99AE-36A3-8FBF-BF5B-5316B722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19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B0F14B-928C-2BD7-0B98-0C8A16F3E608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547FDF-6F44-0DD3-8C03-819BD902C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1135D1D-A28D-89DD-8DD1-F1ACBFD12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382468E-1767-5CE0-6F62-D0B02D489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011472"/>
            <a:ext cx="3511810" cy="11167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C8251A-C990-E503-B07C-88214F4D9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910" y="1957763"/>
            <a:ext cx="5786048" cy="38691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0E55A4-029D-30CE-8AE2-E4841964DBB0}"/>
              </a:ext>
            </a:extLst>
          </p:cNvPr>
          <p:cNvSpPr txBox="1"/>
          <p:nvPr/>
        </p:nvSpPr>
        <p:spPr>
          <a:xfrm>
            <a:off x="7804150" y="5699948"/>
            <a:ext cx="124458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x_trk</a:t>
            </a:r>
            <a:r>
              <a:rPr lang="en-US" sz="1000" dirty="0"/>
              <a:t> – </a:t>
            </a:r>
            <a:r>
              <a:rPr lang="en-US" sz="1000" dirty="0" err="1"/>
              <a:t>x_rsd</a:t>
            </a:r>
            <a:r>
              <a:rPr lang="en-US" sz="1000" dirty="0"/>
              <a:t> [mm] </a:t>
            </a:r>
            <a:endParaRPr lang="en-GB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BC69AC-F9B3-DD8C-E27A-D761C9012E35}"/>
              </a:ext>
            </a:extLst>
          </p:cNvPr>
          <p:cNvSpPr txBox="1"/>
          <p:nvPr/>
        </p:nvSpPr>
        <p:spPr>
          <a:xfrm>
            <a:off x="10769600" y="5699948"/>
            <a:ext cx="124458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y_trk</a:t>
            </a:r>
            <a:r>
              <a:rPr lang="en-US" sz="1000" dirty="0"/>
              <a:t> – </a:t>
            </a:r>
            <a:r>
              <a:rPr lang="en-US" sz="1000" dirty="0" err="1"/>
              <a:t>y_rsd</a:t>
            </a:r>
            <a:r>
              <a:rPr lang="en-US" sz="1000" dirty="0"/>
              <a:t> [mm] </a:t>
            </a:r>
            <a:endParaRPr lang="en-GB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9582D1-9708-FAE6-A255-B9DA6D0F8A5E}"/>
              </a:ext>
            </a:extLst>
          </p:cNvPr>
          <p:cNvSpPr txBox="1"/>
          <p:nvPr/>
        </p:nvSpPr>
        <p:spPr>
          <a:xfrm rot="16200000">
            <a:off x="5618158" y="2701158"/>
            <a:ext cx="124458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# Entries</a:t>
            </a:r>
            <a:endParaRPr lang="en-GB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9B990-993A-3A2A-69A3-D08C9D44BC5B}"/>
              </a:ext>
            </a:extLst>
          </p:cNvPr>
          <p:cNvSpPr txBox="1"/>
          <p:nvPr/>
        </p:nvSpPr>
        <p:spPr>
          <a:xfrm rot="16200000">
            <a:off x="8612740" y="2679748"/>
            <a:ext cx="124458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# Entries</a:t>
            </a:r>
            <a:endParaRPr lang="en-GB" sz="1000" dirty="0"/>
          </a:p>
        </p:txBody>
      </p:sp>
      <p:cxnSp>
        <p:nvCxnSpPr>
          <p:cNvPr id="7" name="Connettore diritto 3">
            <a:extLst>
              <a:ext uri="{FF2B5EF4-FFF2-40B4-BE49-F238E27FC236}">
                <a16:creationId xmlns:a16="http://schemas.microsoft.com/office/drawing/2014/main" id="{70A5F84C-1F75-C596-36ED-5D4EA4146FF6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4">
            <a:extLst>
              <a:ext uri="{FF2B5EF4-FFF2-40B4-BE49-F238E27FC236}">
                <a16:creationId xmlns:a16="http://schemas.microsoft.com/office/drawing/2014/main" id="{8A9CD1F3-4F46-D063-F500-C83E9A0E9C53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33C67-4719-FAF1-7856-A36C75932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0CD01D-9A15-8C64-A200-88D92530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Contents</a:t>
            </a:r>
            <a:endParaRPr lang="en-GB" sz="44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545794-F829-4DC5-0B87-B3086DFFB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342416"/>
            <a:ext cx="6492240" cy="4970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2800" b="1" spc="-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  Resistive read-out in silicon detectors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Experimental Set-up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  AIDA test beam setup @ SPS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  Chubut2 acquisition board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Analysis and 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  Analysis flow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  1.3 mm-pitch sensor 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  450 µm-pitch sensor characterization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Conclusions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C1B66-675A-94C2-B8C6-310B093F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</a:t>
            </a:fld>
            <a:endParaRPr lang="it-IT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843F15-A4B2-1ECD-6ED1-1EEE8BF14A95}"/>
              </a:ext>
            </a:extLst>
          </p:cNvPr>
          <p:cNvGrpSpPr/>
          <p:nvPr/>
        </p:nvGrpSpPr>
        <p:grpSpPr>
          <a:xfrm>
            <a:off x="4172952" y="30392"/>
            <a:ext cx="7977759" cy="1012824"/>
            <a:chOff x="4172952" y="30392"/>
            <a:chExt cx="7977759" cy="1012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88D9CB6-0AA6-00A0-0293-2A8881937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26C2D4-0A36-3BB9-EAB5-753AB0237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4172952" y="106928"/>
              <a:ext cx="1667750" cy="859751"/>
            </a:xfrm>
            <a:prstGeom prst="rect">
              <a:avLst/>
            </a:prstGeom>
          </p:spPr>
        </p:pic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4D548D9-9937-782D-4570-616EFE00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D11-3DB6-498F-8239-B2D891C0CF10}" type="datetime1">
              <a:rPr lang="en-GB" smtClean="0"/>
              <a:t>21/02/2024</a:t>
            </a:fld>
            <a:endParaRPr lang="en-GB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C1858DA-1AF8-1E8D-FFD6-9A7FEBFB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</p:spTree>
    <p:extLst>
      <p:ext uri="{BB962C8B-B14F-4D97-AF65-F5344CB8AC3E}">
        <p14:creationId xmlns:p14="http://schemas.microsoft.com/office/powerpoint/2010/main" val="1662531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F373-685B-58DD-2A53-DA19D994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W7 450 um – Template Method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3FE235-D361-4CCD-D102-A44DD199B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765" y="2279650"/>
            <a:ext cx="5764317" cy="360061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05F95-B4F7-5421-9B5B-8E290B33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169B-1825-4DCA-BA98-4DA738D8CF67}" type="datetime1">
              <a:rPr lang="en-GB" smtClean="0"/>
              <a:t>21/02/2024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19B17E-846C-5AF7-7596-E5EEA5A5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E5A57B-932D-18D7-91FF-CAF66DC4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20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2F0B3B-740C-B20D-BF28-F0C98769935F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602A0C-B314-CD98-FD57-F5B663FFC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0479CAB-B8B9-9587-B386-AEF104058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cxnSp>
        <p:nvCxnSpPr>
          <p:cNvPr id="5" name="Connettore diritto 3">
            <a:extLst>
              <a:ext uri="{FF2B5EF4-FFF2-40B4-BE49-F238E27FC236}">
                <a16:creationId xmlns:a16="http://schemas.microsoft.com/office/drawing/2014/main" id="{93DD387F-4051-B5E8-9D75-5D4F76334BA3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4">
            <a:extLst>
              <a:ext uri="{FF2B5EF4-FFF2-40B4-BE49-F238E27FC236}">
                <a16:creationId xmlns:a16="http://schemas.microsoft.com/office/drawing/2014/main" id="{BB765F5A-C015-F1AD-E74E-451048029F3C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5A14DF-528C-4F69-BC5D-23238C2CEC11}"/>
              </a:ext>
            </a:extLst>
          </p:cNvPr>
          <p:cNvSpPr txBox="1"/>
          <p:nvPr/>
        </p:nvSpPr>
        <p:spPr>
          <a:xfrm>
            <a:off x="932330" y="2008468"/>
            <a:ext cx="5223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Positions were also reconstructed using the “</a:t>
            </a:r>
            <a:r>
              <a:rPr lang="en-US" b="1" dirty="0"/>
              <a:t>template method”.</a:t>
            </a:r>
          </a:p>
          <a:p>
            <a:endParaRPr lang="en-US" b="1" dirty="0"/>
          </a:p>
          <a:p>
            <a:r>
              <a:rPr lang="en-US" dirty="0"/>
              <a:t>The hit position is  extracted starting from the amplitudes read out by the four electrodes, using the template computed with the test beam data @DESY (see Nicolò’s talk)</a:t>
            </a:r>
          </a:p>
          <a:p>
            <a:endParaRPr lang="en-US" dirty="0"/>
          </a:p>
          <a:p>
            <a:r>
              <a:rPr lang="en-GB" dirty="0"/>
              <a:t>The template was computed using the same sensor type, but different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sensor die</a:t>
            </a:r>
            <a:r>
              <a:rPr lang="en-GB" dirty="0"/>
              <a:t>, </a:t>
            </a:r>
            <a:r>
              <a:rPr lang="en-GB" dirty="0">
                <a:solidFill>
                  <a:srgbClr val="00B050"/>
                </a:solidFill>
              </a:rPr>
              <a:t>n+ resistivity</a:t>
            </a:r>
            <a:r>
              <a:rPr lang="en-GB" dirty="0"/>
              <a:t>, and </a:t>
            </a:r>
            <a:r>
              <a:rPr lang="en-GB" dirty="0">
                <a:solidFill>
                  <a:schemeClr val="accent1"/>
                </a:solidFill>
              </a:rPr>
              <a:t>electronics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The template works well! </a:t>
            </a:r>
          </a:p>
          <a:p>
            <a:r>
              <a:rPr lang="en-GB" dirty="0">
                <a:sym typeface="Wingdings" pitchFamily="2" charset="2"/>
              </a:rPr>
              <a:t>No position distortion pattern is visible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060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9DBDF-7D4A-A050-16CC-61338022E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FDE0-2AA8-D505-3C20-49EF07EB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W7 450 um – Template Method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E3554-38EE-AA4E-3D71-9DCD3316DB02}"/>
              </a:ext>
            </a:extLst>
          </p:cNvPr>
          <p:cNvSpPr txBox="1"/>
          <p:nvPr/>
        </p:nvSpPr>
        <p:spPr>
          <a:xfrm>
            <a:off x="932331" y="2071968"/>
            <a:ext cx="51636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Secondly, positions were reconstructed thanks to a </a:t>
            </a:r>
            <a:r>
              <a:rPr lang="en-US" b="1" dirty="0"/>
              <a:t>template method.</a:t>
            </a:r>
          </a:p>
          <a:p>
            <a:endParaRPr lang="en-US" dirty="0"/>
          </a:p>
          <a:p>
            <a:r>
              <a:rPr lang="en-US" dirty="0"/>
              <a:t>About </a:t>
            </a:r>
            <a:r>
              <a:rPr lang="en-US" b="1" dirty="0"/>
              <a:t>20</a:t>
            </a:r>
            <a:r>
              <a:rPr lang="en-US" dirty="0"/>
              <a:t> µm on each axis with the template reconstruction (19.5 µm) – </a:t>
            </a:r>
            <a:r>
              <a:rPr lang="en-US" b="1" dirty="0"/>
              <a:t>4% of the pitch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The reconstruction with the template computed in a different experimental setup is viable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393839-06B9-16D3-C16B-60AB38E6B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2875" y="2515086"/>
            <a:ext cx="5764317" cy="307500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8C253-7017-75EE-0DE5-F53BAC44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EE21-F987-47A6-8573-3C72F36E170E}" type="datetime1">
              <a:rPr lang="en-GB" smtClean="0"/>
              <a:t>21/02/2024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67E045-40E2-1099-4BF2-695E8379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452D49-D6DE-E1A3-FB82-11B4C13A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21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ACC450-BB4C-A4EA-B512-BDE2F85DA2F1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5EA2E0-D437-F318-2B11-D26CF9518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CC8B82D-43C8-4975-AF2F-0A13C85295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B7311D3-6FE9-90B2-7A51-958ABC9211B7}"/>
              </a:ext>
            </a:extLst>
          </p:cNvPr>
          <p:cNvSpPr txBox="1"/>
          <p:nvPr/>
        </p:nvSpPr>
        <p:spPr>
          <a:xfrm>
            <a:off x="7804150" y="5504746"/>
            <a:ext cx="124458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x_trk</a:t>
            </a:r>
            <a:r>
              <a:rPr lang="en-US" sz="1000" dirty="0"/>
              <a:t> – </a:t>
            </a:r>
            <a:r>
              <a:rPr lang="en-US" sz="1000" dirty="0" err="1"/>
              <a:t>x_rsd</a:t>
            </a:r>
            <a:r>
              <a:rPr lang="en-US" sz="1000" dirty="0"/>
              <a:t> [mm] </a:t>
            </a:r>
            <a:endParaRPr lang="en-GB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389193-BB48-3364-A2CC-8A1E6C77D9CE}"/>
              </a:ext>
            </a:extLst>
          </p:cNvPr>
          <p:cNvSpPr txBox="1"/>
          <p:nvPr/>
        </p:nvSpPr>
        <p:spPr>
          <a:xfrm>
            <a:off x="10769600" y="5504746"/>
            <a:ext cx="124458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y_trk</a:t>
            </a:r>
            <a:r>
              <a:rPr lang="en-US" sz="1000" dirty="0"/>
              <a:t> – </a:t>
            </a:r>
            <a:r>
              <a:rPr lang="en-US" sz="1000" dirty="0" err="1"/>
              <a:t>y_rsd</a:t>
            </a:r>
            <a:r>
              <a:rPr lang="en-US" sz="1000" dirty="0"/>
              <a:t> [mm] </a:t>
            </a:r>
            <a:endParaRPr lang="en-GB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1D5A6-551C-F7CE-0A4B-84933AE54C38}"/>
              </a:ext>
            </a:extLst>
          </p:cNvPr>
          <p:cNvSpPr txBox="1"/>
          <p:nvPr/>
        </p:nvSpPr>
        <p:spPr>
          <a:xfrm rot="16200000">
            <a:off x="5654610" y="2990222"/>
            <a:ext cx="124458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# Entries</a:t>
            </a:r>
            <a:endParaRPr lang="en-GB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772E0C-4529-CC2F-E8F3-F84415EFC64D}"/>
              </a:ext>
            </a:extLst>
          </p:cNvPr>
          <p:cNvSpPr txBox="1"/>
          <p:nvPr/>
        </p:nvSpPr>
        <p:spPr>
          <a:xfrm rot="16200000">
            <a:off x="8649192" y="2968812"/>
            <a:ext cx="124458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# Entries</a:t>
            </a:r>
            <a:endParaRPr lang="en-GB" sz="1000" dirty="0"/>
          </a:p>
        </p:txBody>
      </p:sp>
      <p:cxnSp>
        <p:nvCxnSpPr>
          <p:cNvPr id="5" name="Connettore diritto 3">
            <a:extLst>
              <a:ext uri="{FF2B5EF4-FFF2-40B4-BE49-F238E27FC236}">
                <a16:creationId xmlns:a16="http://schemas.microsoft.com/office/drawing/2014/main" id="{861C1C40-8F7D-E4B8-1F80-996DBE380C93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4">
            <a:extLst>
              <a:ext uri="{FF2B5EF4-FFF2-40B4-BE49-F238E27FC236}">
                <a16:creationId xmlns:a16="http://schemas.microsoft.com/office/drawing/2014/main" id="{0F3A9073-5E08-0A42-C10F-D211C188D815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63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69A97-A788-7FF4-5608-517959560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D711-02C9-A707-683B-5A351BEE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Comparison with other test beams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F0C85-A346-6AE5-7206-FFA52DBD9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081E-2139-4320-AFD7-A5D127C9EB89}" type="datetime1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31830-A6E2-BCE5-3DE4-A34B51B4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88F5-45FA-F4C0-7ADC-C09D87A2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22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A7BA30-DFDD-E1E1-119C-C72D06ED3E24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DD6EAB-25C1-4131-9FC0-7F3FDFF7B9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930ED0D-AFD1-76D4-D992-018DA5670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16B1A58-7565-4615-952E-9381AF04BA6B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4">
            <a:extLst>
              <a:ext uri="{FF2B5EF4-FFF2-40B4-BE49-F238E27FC236}">
                <a16:creationId xmlns:a16="http://schemas.microsoft.com/office/drawing/2014/main" id="{E75EC3B6-FB4B-918C-8D72-1F0B4A4EE615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EBB8B5-AFB6-B62D-C5E4-F260EAEB5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719" y="2608262"/>
            <a:ext cx="4087016" cy="25123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2209E8-51DD-88D6-8B0D-44464FC70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841" y="2676588"/>
            <a:ext cx="4556570" cy="24440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F009B1-8C3E-81A5-58EA-BF696A6A7C3A}"/>
              </a:ext>
            </a:extLst>
          </p:cNvPr>
          <p:cNvSpPr txBox="1"/>
          <p:nvPr/>
        </p:nvSpPr>
        <p:spPr>
          <a:xfrm>
            <a:off x="1199015" y="1980191"/>
            <a:ext cx="995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Comparing with the best results achieved in other test beams</a:t>
            </a:r>
            <a:endParaRPr lang="en-GB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327167-7160-18AB-E341-DF15116AC251}"/>
              </a:ext>
            </a:extLst>
          </p:cNvPr>
          <p:cNvCxnSpPr>
            <a:cxnSpLocks/>
          </p:cNvCxnSpPr>
          <p:nvPr/>
        </p:nvCxnSpPr>
        <p:spPr>
          <a:xfrm flipV="1">
            <a:off x="1949913" y="3748434"/>
            <a:ext cx="1132402" cy="126562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E5C8FC0-9B81-70C8-9644-A40A690397ED}"/>
              </a:ext>
            </a:extLst>
          </p:cNvPr>
          <p:cNvCxnSpPr>
            <a:cxnSpLocks/>
          </p:cNvCxnSpPr>
          <p:nvPr/>
        </p:nvCxnSpPr>
        <p:spPr>
          <a:xfrm flipV="1">
            <a:off x="6879195" y="4445840"/>
            <a:ext cx="509682" cy="67480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047A8F9-22AE-5F66-722C-915EC7E21522}"/>
              </a:ext>
            </a:extLst>
          </p:cNvPr>
          <p:cNvSpPr txBox="1"/>
          <p:nvPr/>
        </p:nvSpPr>
        <p:spPr>
          <a:xfrm>
            <a:off x="1119159" y="5108030"/>
            <a:ext cx="3984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Suffering from low signals and low statistics. </a:t>
            </a:r>
          </a:p>
          <a:p>
            <a:r>
              <a:rPr lang="en-US" sz="1600" dirty="0"/>
              <a:t>It would benefit from a dedicated template/Machine Learning training dataset</a:t>
            </a:r>
            <a:endParaRPr lang="en-GB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1EA393-CDCE-7427-DDD4-2C7CE4C4044F}"/>
              </a:ext>
            </a:extLst>
          </p:cNvPr>
          <p:cNvSpPr txBox="1"/>
          <p:nvPr/>
        </p:nvSpPr>
        <p:spPr>
          <a:xfrm>
            <a:off x="6600825" y="5108029"/>
            <a:ext cx="3984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Performance is very good thanks to the template model created on another test beam facility and on another electronics!</a:t>
            </a:r>
            <a:endParaRPr lang="en-GB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6CBE7F-00AD-5141-838D-60C7EC100B15}"/>
              </a:ext>
            </a:extLst>
          </p:cNvPr>
          <p:cNvSpPr txBox="1"/>
          <p:nvPr/>
        </p:nvSpPr>
        <p:spPr>
          <a:xfrm>
            <a:off x="1696719" y="5931424"/>
            <a:ext cx="3469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Good results with low signals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A83E59-C764-DDEF-F27B-A484E539A05F}"/>
              </a:ext>
            </a:extLst>
          </p:cNvPr>
          <p:cNvSpPr txBox="1"/>
          <p:nvPr/>
        </p:nvSpPr>
        <p:spPr>
          <a:xfrm>
            <a:off x="6774051" y="5925343"/>
            <a:ext cx="3469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Very good results with low signals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84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929F8-E3F0-3BA3-23B5-10060FC4C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E597-EADE-1AFE-64BE-E8B64D42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7DE766-D545-F40C-0F80-46D51C2D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7DDB-30DE-478E-BB4A-9CCF1E60D025}" type="datetime1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0DB4B-CEA7-D080-21A8-7712F467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8A0D3-2ED1-BCA6-9DF9-F5C767B6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23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C3F152-0F36-297F-1E96-5D949DAED633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5E90E-DD91-4FF1-A8A7-CC119134AE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AB7A7E-9CE2-88DD-CF4B-926E1DF19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EFAF558-E9EC-55D0-D01D-56EA860869A9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4">
            <a:extLst>
              <a:ext uri="{FF2B5EF4-FFF2-40B4-BE49-F238E27FC236}">
                <a16:creationId xmlns:a16="http://schemas.microsoft.com/office/drawing/2014/main" id="{D67EAC36-3E81-2C84-1072-6555746950D6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23FAC2-1521-D3B5-A509-CD64638BE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530" y="2372656"/>
            <a:ext cx="4855362" cy="306427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301844-0DE1-0BBE-EDAA-0AB66B0FA14C}"/>
              </a:ext>
            </a:extLst>
          </p:cNvPr>
          <p:cNvCxnSpPr/>
          <p:nvPr/>
        </p:nvCxnSpPr>
        <p:spPr>
          <a:xfrm>
            <a:off x="7278866" y="4578056"/>
            <a:ext cx="17803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759D902-D31E-D9B1-1103-6AECC5C67BB8}"/>
              </a:ext>
            </a:extLst>
          </p:cNvPr>
          <p:cNvSpPr txBox="1"/>
          <p:nvPr/>
        </p:nvSpPr>
        <p:spPr>
          <a:xfrm>
            <a:off x="7406034" y="5527219"/>
            <a:ext cx="253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silicon physically ends here</a:t>
            </a:r>
            <a:endParaRPr lang="en-GB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6D621D-D548-8814-968C-A2DDBA969880}"/>
              </a:ext>
            </a:extLst>
          </p:cNvPr>
          <p:cNvCxnSpPr>
            <a:cxnSpLocks/>
          </p:cNvCxnSpPr>
          <p:nvPr/>
        </p:nvCxnSpPr>
        <p:spPr>
          <a:xfrm flipH="1" flipV="1">
            <a:off x="8023709" y="4668347"/>
            <a:ext cx="485280" cy="8436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7">
            <a:extLst>
              <a:ext uri="{FF2B5EF4-FFF2-40B4-BE49-F238E27FC236}">
                <a16:creationId xmlns:a16="http://schemas.microsoft.com/office/drawing/2014/main" id="{A7221D6D-5E31-58C6-55E9-1FFB1D3AF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927250" cy="3475566"/>
          </a:xfrm>
        </p:spPr>
        <p:txBody>
          <a:bodyPr>
            <a:normAutofit/>
          </a:bodyPr>
          <a:lstStyle/>
          <a:p>
            <a:r>
              <a:rPr lang="en-US" dirty="0"/>
              <a:t>We defined a hit on a sensor as the combination of three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  time:</a:t>
            </a:r>
            <a:r>
              <a:rPr lang="en-US" dirty="0"/>
              <a:t> the RSD hit timestamp must be compatible with the tracks in the tracker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en-US" i="1" dirty="0"/>
              <a:t>amplitude: </a:t>
            </a:r>
            <a:r>
              <a:rPr lang="en-US" dirty="0"/>
              <a:t>sum of the four signals amplitudes must be above a certain threshold (~3x sigma noise)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  track:</a:t>
            </a:r>
            <a:r>
              <a:rPr lang="en-US" dirty="0"/>
              <a:t> there is a reconstructed track pointing inside the sensor area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But</a:t>
            </a:r>
            <a:r>
              <a:rPr lang="en-US" dirty="0"/>
              <a:t> some tracks are reconstructed in the wrong positions! 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50ADC7-4279-3C67-BB5E-A38077F44E2D}"/>
              </a:ext>
            </a:extLst>
          </p:cNvPr>
          <p:cNvSpPr txBox="1"/>
          <p:nvPr/>
        </p:nvSpPr>
        <p:spPr>
          <a:xfrm>
            <a:off x="7569185" y="2329525"/>
            <a:ext cx="12493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1.3 x 1.3 mm</a:t>
            </a:r>
            <a:r>
              <a:rPr lang="it-IT" sz="1400" baseline="30000" dirty="0"/>
              <a:t>2</a:t>
            </a:r>
            <a:endParaRPr lang="en-GB" sz="1400" baseline="30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415FA-6834-BB1A-C430-E65DAA45A6A1}"/>
              </a:ext>
            </a:extLst>
          </p:cNvPr>
          <p:cNvSpPr txBox="1"/>
          <p:nvPr/>
        </p:nvSpPr>
        <p:spPr>
          <a:xfrm>
            <a:off x="9963152" y="2329525"/>
            <a:ext cx="12493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450 x 450 µm</a:t>
            </a:r>
            <a:r>
              <a:rPr lang="it-IT" sz="1400" baseline="30000" dirty="0"/>
              <a:t>2</a:t>
            </a:r>
            <a:endParaRPr lang="en-GB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363365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CA5F5-AAC1-23F6-BF60-98E5E793F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73FB-1351-7DAB-23BA-C16B4167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392DA-F074-421E-2AE5-AEF26B3F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C2A-086B-41CD-91BF-93948124BC1F}" type="datetime1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3D34F-3438-9B4F-ACD9-87FD91D6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7C686-C361-B273-AB83-DF04BD7C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24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C37217-5006-EFEA-864C-004F4894B75A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09D3D6-EE45-1C46-1F25-76D4EA691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1AAE23D-7B65-04C4-4B2C-DCB6A007B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C6386FF5-5E83-EFD4-3057-99A32EF29692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4">
            <a:extLst>
              <a:ext uri="{FF2B5EF4-FFF2-40B4-BE49-F238E27FC236}">
                <a16:creationId xmlns:a16="http://schemas.microsoft.com/office/drawing/2014/main" id="{1CF0338A-AD96-7937-AE23-101CFB6601E2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B984A5-4A51-25F1-D393-BB023F3D5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530" y="2372656"/>
            <a:ext cx="4855362" cy="30642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DB2244-AF8B-B096-F9CD-E6CDFD8DCB25}"/>
              </a:ext>
            </a:extLst>
          </p:cNvPr>
          <p:cNvSpPr/>
          <p:nvPr/>
        </p:nvSpPr>
        <p:spPr>
          <a:xfrm>
            <a:off x="7375756" y="4602278"/>
            <a:ext cx="1592631" cy="42995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D0342A-F631-8DAA-66B1-D5EEBE50C676}"/>
              </a:ext>
            </a:extLst>
          </p:cNvPr>
          <p:cNvCxnSpPr>
            <a:cxnSpLocks/>
          </p:cNvCxnSpPr>
          <p:nvPr/>
        </p:nvCxnSpPr>
        <p:spPr>
          <a:xfrm flipH="1" flipV="1">
            <a:off x="5916350" y="2566426"/>
            <a:ext cx="1459406" cy="203585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EB00C1-E2A2-B9C1-74AD-388CCC3D8AF7}"/>
              </a:ext>
            </a:extLst>
          </p:cNvPr>
          <p:cNvCxnSpPr>
            <a:cxnSpLocks/>
          </p:cNvCxnSpPr>
          <p:nvPr/>
        </p:nvCxnSpPr>
        <p:spPr>
          <a:xfrm flipH="1">
            <a:off x="5916350" y="5032228"/>
            <a:ext cx="1459406" cy="40470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4405E68-AFA1-BA6C-916C-69E90C5F7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766" y="2566426"/>
            <a:ext cx="4726914" cy="2862933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7C40DA-182A-CDC6-101A-B7BB7E8B14BB}"/>
              </a:ext>
            </a:extLst>
          </p:cNvPr>
          <p:cNvSpPr txBox="1"/>
          <p:nvPr/>
        </p:nvSpPr>
        <p:spPr>
          <a:xfrm>
            <a:off x="7569185" y="2329525"/>
            <a:ext cx="12493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1.3 x 1.3 mm</a:t>
            </a:r>
            <a:r>
              <a:rPr lang="it-IT" sz="1400" baseline="30000" dirty="0"/>
              <a:t>2</a:t>
            </a:r>
            <a:endParaRPr lang="en-GB" sz="1400" baseline="30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91ECA6-29FF-681F-7199-55242A9E818F}"/>
              </a:ext>
            </a:extLst>
          </p:cNvPr>
          <p:cNvSpPr txBox="1"/>
          <p:nvPr/>
        </p:nvSpPr>
        <p:spPr>
          <a:xfrm>
            <a:off x="9963152" y="2329525"/>
            <a:ext cx="12493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450 x 450 µm</a:t>
            </a:r>
            <a:r>
              <a:rPr lang="it-IT" sz="1400" baseline="30000" dirty="0"/>
              <a:t>2</a:t>
            </a:r>
            <a:endParaRPr lang="en-GB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4255264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ADE7A-AB3E-2FD9-8F35-44497639D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FF64-43CE-7042-7BDE-8317B20B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56E0313A-2062-C326-FB0D-D3813967A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759642" cy="4440009"/>
          </a:xfrm>
        </p:spPr>
        <p:txBody>
          <a:bodyPr>
            <a:normAutofit/>
          </a:bodyPr>
          <a:lstStyle/>
          <a:p>
            <a:r>
              <a:rPr lang="en-US" dirty="0"/>
              <a:t>Because of the tracks small mis-reconstruction, one has to use the signals on one of the two sensors to infer the efficiency of the other</a:t>
            </a:r>
          </a:p>
          <a:p>
            <a:r>
              <a:rPr lang="en-US" dirty="0"/>
              <a:t>→ only the efficiency of the smaller sensor can be computed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5ABF5-E6C5-3A61-8DC7-27538FAD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B1A2-F7C5-4F40-8314-41885146469F}" type="datetime1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D8F2D-96AD-2FA8-C139-9049BEEF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991A1-54C1-2261-71F1-84A52FBE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25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0BCED6-0D32-80A5-7890-69303FC93367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68E817-6B21-E935-86F6-12B4DB7ED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2F2C5B-3728-E573-477B-EC391AA64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7894E2D-D479-EA42-8EDD-AEFDFD3BC145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4">
            <a:extLst>
              <a:ext uri="{FF2B5EF4-FFF2-40B4-BE49-F238E27FC236}">
                <a16:creationId xmlns:a16="http://schemas.microsoft.com/office/drawing/2014/main" id="{6F5A43A8-52BB-D78C-8CCF-9D521C40A46F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1540A3-43BA-159F-4C8F-D067B0088194}"/>
                  </a:ext>
                </a:extLst>
              </p:cNvPr>
              <p:cNvSpPr txBox="1"/>
              <p:nvPr/>
            </p:nvSpPr>
            <p:spPr>
              <a:xfrm>
                <a:off x="671967" y="3339448"/>
                <a:ext cx="6094990" cy="73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𝐸𝑓𝑓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450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𝑡𝑟𝑎𝑐𝑘𝑠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450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𝑡𝑟𝑎𝑐𝑘𝑠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𝑡𝑟𝑎𝑐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450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h𝑖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1.3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1540A3-43BA-159F-4C8F-D067B008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67" y="3339448"/>
                <a:ext cx="6094990" cy="7310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612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15D2D-21A7-91D5-955D-91A00A1AA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CA91-A23C-373E-1E5F-4827CA44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98B4CA86-41C7-AE6F-D00B-A47FD74CF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759642" cy="4440009"/>
          </a:xfrm>
        </p:spPr>
        <p:txBody>
          <a:bodyPr>
            <a:normAutofit/>
          </a:bodyPr>
          <a:lstStyle/>
          <a:p>
            <a:r>
              <a:rPr lang="en-US" dirty="0"/>
              <a:t>Because of the tracks small mis-reconstruction, one has to use the signals on one of the two sensors to infer the efficiency of the other</a:t>
            </a:r>
          </a:p>
          <a:p>
            <a:r>
              <a:rPr lang="en-US" dirty="0"/>
              <a:t>→ only the efficiency of the smaller sensor can be computed (completely inside the bigger one)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BAD08F-FDCB-F02F-6728-BDBA14EA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B1A2-F7C5-4F40-8314-41885146469F}" type="datetime1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E345C-B8E6-346C-9C51-E9FB2451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71A01-1687-E151-59F3-B0F903D5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26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92656A-86A9-0156-EA94-06732F5CD723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125D76-5DAD-48CD-AD9C-4DBBBDA997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006BF0-CD0A-AFCA-2E49-4A38D1468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93CBA2E-1AE4-85ED-4E0D-050765DE876F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4">
            <a:extLst>
              <a:ext uri="{FF2B5EF4-FFF2-40B4-BE49-F238E27FC236}">
                <a16:creationId xmlns:a16="http://schemas.microsoft.com/office/drawing/2014/main" id="{B5B8DFDB-87A4-7360-A32B-A6C83FDA31AF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95DCB1-FAB7-253A-7BB9-8129E39D65CD}"/>
              </a:ext>
            </a:extLst>
          </p:cNvPr>
          <p:cNvGrpSpPr/>
          <p:nvPr/>
        </p:nvGrpSpPr>
        <p:grpSpPr>
          <a:xfrm>
            <a:off x="6546639" y="3126380"/>
            <a:ext cx="5234886" cy="3058130"/>
            <a:chOff x="6008498" y="2905008"/>
            <a:chExt cx="5234886" cy="327950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473A3D-A10C-66CD-24AF-700414C38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8498" y="2905008"/>
              <a:ext cx="5234886" cy="3279502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BB7DA2D-16E0-82ED-4CE8-95A5ECA0E9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5150" y="3354819"/>
              <a:ext cx="0" cy="25244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D360123-CB11-5177-5421-62CBE363025A}"/>
              </a:ext>
            </a:extLst>
          </p:cNvPr>
          <p:cNvSpPr txBox="1"/>
          <p:nvPr/>
        </p:nvSpPr>
        <p:spPr>
          <a:xfrm>
            <a:off x="912821" y="4576556"/>
            <a:ext cx="4998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Values of efficiency typical of silicon are maintained, </a:t>
            </a:r>
            <a:r>
              <a:rPr lang="en-GB" b="1" dirty="0"/>
              <a:t>&gt; 99%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FD828F-3972-DB12-FF85-DEDD30565EA6}"/>
              </a:ext>
            </a:extLst>
          </p:cNvPr>
          <p:cNvSpPr txBox="1"/>
          <p:nvPr/>
        </p:nvSpPr>
        <p:spPr>
          <a:xfrm>
            <a:off x="7924489" y="5504665"/>
            <a:ext cx="2827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Threshold employed in this work</a:t>
            </a:r>
            <a:endParaRPr lang="en-GB" sz="1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022E82-AA70-B19C-3ADF-84473AAC936E}"/>
                  </a:ext>
                </a:extLst>
              </p:cNvPr>
              <p:cNvSpPr txBox="1"/>
              <p:nvPr/>
            </p:nvSpPr>
            <p:spPr>
              <a:xfrm>
                <a:off x="671967" y="3339448"/>
                <a:ext cx="6094990" cy="73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𝐸𝑓𝑓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450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𝑡𝑟𝑎𝑐𝑘𝑠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450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𝑡𝑟𝑎𝑐𝑘𝑠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𝑡𝑟𝑎𝑐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450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h𝑖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1.3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022E82-AA70-B19C-3ADF-84473AAC9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67" y="3339448"/>
                <a:ext cx="6094990" cy="7310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097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E930F-1D19-8AAF-785A-A8346518A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069E-F675-89AA-31AE-BE345D48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Conclusions</a:t>
            </a:r>
            <a:endParaRPr lang="en-GB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EBA682B-9AF6-B2A4-A9F5-2D31909BA0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The performance of two RSD2 sensors, 1.3mm pitch and 450 </a:t>
                </a:r>
                <a:r>
                  <a:rPr lang="el-GR" sz="2000" dirty="0"/>
                  <a:t>μ</a:t>
                </a:r>
                <a:r>
                  <a:rPr lang="en-US" sz="2000" dirty="0"/>
                  <a:t>m pitch, were measured during the second </a:t>
                </a:r>
                <a:r>
                  <a:rPr lang="en-US" sz="2000" dirty="0" err="1"/>
                  <a:t>AIDAinnova</a:t>
                </a:r>
                <a:r>
                  <a:rPr lang="en-US" sz="2000" dirty="0"/>
                  <a:t> 2023 test beam at SPS. </a:t>
                </a:r>
              </a:p>
              <a:p>
                <a:r>
                  <a:rPr lang="en-GB" sz="2000" dirty="0"/>
                  <a:t>The devices were bonded to a novel low-noise and open-source electronics: the Chubut2 board</a:t>
                </a:r>
              </a:p>
              <a:p>
                <a:r>
                  <a:rPr lang="en-GB" sz="2000" dirty="0"/>
                  <a:t>The best spatial resolutions achieved are: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1.3 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mm</m:t>
                        </m:r>
                      </m:sub>
                    </m:sSub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b="1" dirty="0"/>
                  <a:t>81</a:t>
                </a:r>
                <a:r>
                  <a:rPr lang="el-GR" sz="2000" b="1" dirty="0"/>
                  <a:t> </a:t>
                </a:r>
                <a14:m>
                  <m:oMath xmlns:m="http://schemas.openxmlformats.org/officeDocument/2006/math">
                    <m:r>
                      <a:rPr lang="el-GR" sz="2000" b="1" i="1" dirty="0">
                        <a:latin typeface="Cambria Math" panose="02040503050406030204" pitchFamily="18" charset="0"/>
                      </a:rPr>
                      <m:t>𝛍</m:t>
                    </m:r>
                  </m:oMath>
                </a14:m>
                <a:r>
                  <a:rPr lang="en-GB" sz="2000" b="1" dirty="0"/>
                  <a:t>m</a:t>
                </a:r>
                <a:r>
                  <a:rPr lang="en-GB" sz="2000" dirty="0"/>
                  <a:t> employing a Machine Learning approach (6% of the pitch)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450 </m:t>
                        </m:r>
                        <m:r>
                          <m:rPr>
                            <m:sty m:val="p"/>
                          </m:rPr>
                          <a:rPr lang="el-GR" sz="2000" b="0" i="0" dirty="0" smtClean="0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000" b="1" dirty="0"/>
                  <a:t>19.5 </a:t>
                </a:r>
                <a14:m>
                  <m:oMath xmlns:m="http://schemas.openxmlformats.org/officeDocument/2006/math">
                    <m:r>
                      <a:rPr lang="el-GR" sz="2000" b="1" i="1" dirty="0">
                        <a:latin typeface="Cambria Math" panose="02040503050406030204" pitchFamily="18" charset="0"/>
                      </a:rPr>
                      <m:t>𝛍</m:t>
                    </m:r>
                  </m:oMath>
                </a14:m>
                <a:r>
                  <a:rPr lang="en-GB" sz="2000" b="1" dirty="0"/>
                  <a:t>m</a:t>
                </a:r>
                <a:r>
                  <a:rPr lang="en-GB" sz="2000" dirty="0"/>
                  <a:t> with the template method (4.3% of the pitch) </a:t>
                </a:r>
              </a:p>
              <a:p>
                <a:pPr marL="0" indent="0">
                  <a:buNone/>
                </a:pPr>
                <a:r>
                  <a:rPr lang="en-GB" sz="2000" dirty="0"/>
                  <a:t>Both designs achieve significantly better results than those of standard pixel detectors (15-30%) with a low number of channels.</a:t>
                </a:r>
              </a:p>
              <a:p>
                <a:pPr marL="0" indent="0">
                  <a:buNone/>
                </a:pPr>
                <a:r>
                  <a:rPr lang="en-GB" sz="2000" dirty="0"/>
                  <a:t>The detection efficiency of a 450 </a:t>
                </a:r>
                <a:r>
                  <a:rPr lang="el-GR" sz="2000" dirty="0"/>
                  <a:t>μ</a:t>
                </a:r>
                <a:r>
                  <a:rPr lang="en-US" sz="2000" dirty="0"/>
                  <a:t>m pitch</a:t>
                </a:r>
                <a:r>
                  <a:rPr lang="en-GB" sz="2000" dirty="0"/>
                  <a:t> RSD2 was evaluated to be </a:t>
                </a:r>
                <a:r>
                  <a:rPr lang="en-GB" sz="2000" b="1" dirty="0"/>
                  <a:t>&gt;99%</a:t>
                </a:r>
                <a:endParaRPr lang="en-GB" sz="2000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EBA682B-9AF6-B2A4-A9F5-2D31909BA0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 r="-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92215-B211-1E78-EFC4-7FB633EC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7350-2B30-4140-85EA-15C8DFDA6C2B}" type="datetime1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A9499-8D83-4519-C5F9-63F6DB45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9111-2E38-54C1-ECF8-C9E5FFF0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27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ED04DD-001C-6ADC-2E3D-AF4B8A42E8CD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7A6586-E286-FFF8-A470-BCB9561A7F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D812DD-286E-BFC1-0FD4-FFBEEF232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cxnSp>
        <p:nvCxnSpPr>
          <p:cNvPr id="8" name="Connettore diritto 3">
            <a:extLst>
              <a:ext uri="{FF2B5EF4-FFF2-40B4-BE49-F238E27FC236}">
                <a16:creationId xmlns:a16="http://schemas.microsoft.com/office/drawing/2014/main" id="{F7FA8E9D-8B14-E46B-4601-AFF482F13777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4">
            <a:extLst>
              <a:ext uri="{FF2B5EF4-FFF2-40B4-BE49-F238E27FC236}">
                <a16:creationId xmlns:a16="http://schemas.microsoft.com/office/drawing/2014/main" id="{8A68460D-4370-DC87-CCE3-4078EF5DEE8A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04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FFC2D-6A21-9DB4-2C02-2417A7C6D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503B-8089-0E88-DEAB-1C7E0497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err="1">
                <a:solidFill>
                  <a:schemeClr val="accent1"/>
                </a:solidFill>
              </a:rPr>
              <a:t>AIDAinnova</a:t>
            </a:r>
            <a:r>
              <a:rPr lang="en-GB" sz="4800" dirty="0">
                <a:solidFill>
                  <a:schemeClr val="accent1"/>
                </a:solidFill>
              </a:rPr>
              <a:t> WP6 Test Beam group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C999C-C283-B54D-EDCF-7D76CFE02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 CNM-Barcelona (</a:t>
            </a:r>
            <a:r>
              <a:rPr lang="en-GB" dirty="0" err="1"/>
              <a:t>AIDAinnova</a:t>
            </a:r>
            <a:r>
              <a:rPr lang="en-GB" dirty="0"/>
              <a:t>): Oscar David Ferrer Naval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 IFCA (</a:t>
            </a:r>
            <a:r>
              <a:rPr lang="en-GB" dirty="0" err="1"/>
              <a:t>AIDAinnova</a:t>
            </a:r>
            <a:r>
              <a:rPr lang="en-GB" dirty="0"/>
              <a:t> + ETL): Ivan Vila Alvarez, Andres Molina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 </a:t>
            </a:r>
            <a:r>
              <a:rPr lang="en-GB" dirty="0" err="1"/>
              <a:t>Ribagorda</a:t>
            </a:r>
            <a:r>
              <a:rPr lang="en-GB" dirty="0"/>
              <a:t>, Jordi Duarte </a:t>
            </a:r>
            <a:r>
              <a:rPr lang="en-GB" dirty="0" err="1"/>
              <a:t>Campderros</a:t>
            </a:r>
            <a:r>
              <a:rPr lang="en-GB" dirty="0"/>
              <a:t>, Efren Navarrete Ramos,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 Marcos Fernandez Garcia, Ruben Lopez Ruiz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 IJS (</a:t>
            </a:r>
            <a:r>
              <a:rPr lang="en-GB" dirty="0" err="1"/>
              <a:t>AIDAinnova</a:t>
            </a:r>
            <a:r>
              <a:rPr lang="en-GB" dirty="0"/>
              <a:t>): Gregor </a:t>
            </a:r>
            <a:r>
              <a:rPr lang="en-GB" dirty="0" err="1"/>
              <a:t>Kramberger</a:t>
            </a:r>
            <a:r>
              <a:rPr lang="en-GB" dirty="0"/>
              <a:t>, </a:t>
            </a:r>
            <a:r>
              <a:rPr lang="en-GB" dirty="0" err="1"/>
              <a:t>Jernej</a:t>
            </a:r>
            <a:r>
              <a:rPr lang="en-GB" dirty="0"/>
              <a:t> </a:t>
            </a:r>
            <a:r>
              <a:rPr lang="en-GB" dirty="0" err="1"/>
              <a:t>Debevc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 The UFSD group (University of Torino / INFN): Roberta Arcidiacono, </a:t>
            </a:r>
            <a:r>
              <a:rPr lang="en-GB" dirty="0" err="1"/>
              <a:t>Nicolò</a:t>
            </a:r>
            <a:r>
              <a:rPr lang="en-GB" dirty="0"/>
              <a:t> </a:t>
            </a:r>
            <a:r>
              <a:rPr lang="en-GB" dirty="0" err="1"/>
              <a:t>Cartiglia</a:t>
            </a:r>
            <a:r>
              <a:rPr lang="en-GB" dirty="0"/>
              <a:t>, Marco Ferrero, Leonardo </a:t>
            </a:r>
            <a:r>
              <a:rPr lang="en-GB" dirty="0" err="1"/>
              <a:t>Lanteri</a:t>
            </a:r>
            <a:r>
              <a:rPr lang="en-GB" dirty="0"/>
              <a:t>, Luca Menzio, Roberto </a:t>
            </a:r>
            <a:r>
              <a:rPr lang="en-GB" dirty="0" err="1"/>
              <a:t>Mulargia</a:t>
            </a:r>
            <a:r>
              <a:rPr lang="en-GB" dirty="0"/>
              <a:t>, Federico </a:t>
            </a:r>
            <a:r>
              <a:rPr lang="en-GB" dirty="0" err="1"/>
              <a:t>Siviero</a:t>
            </a:r>
            <a:r>
              <a:rPr lang="en-GB" dirty="0"/>
              <a:t>, Valentina Sola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 INFN Genova: Claudia </a:t>
            </a:r>
            <a:r>
              <a:rPr lang="en-GB" dirty="0" err="1"/>
              <a:t>Gemme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 UZH (</a:t>
            </a:r>
            <a:r>
              <a:rPr lang="en-GB" dirty="0" err="1"/>
              <a:t>AIDAinnova</a:t>
            </a:r>
            <a:r>
              <a:rPr lang="en-GB" dirty="0"/>
              <a:t>): Anna </a:t>
            </a:r>
            <a:r>
              <a:rPr lang="en-GB" dirty="0" err="1"/>
              <a:t>Macchiolo</a:t>
            </a:r>
            <a:r>
              <a:rPr lang="en-GB" dirty="0"/>
              <a:t>, Matias </a:t>
            </a:r>
            <a:r>
              <a:rPr lang="en-GB" dirty="0" err="1"/>
              <a:t>Senger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 Korea: D. Lee, W. Jun, T. Kim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 CERN: A. </a:t>
            </a:r>
            <a:r>
              <a:rPr lang="en-GB" dirty="0" err="1"/>
              <a:t>Rummler</a:t>
            </a:r>
            <a:r>
              <a:rPr lang="en-GB" dirty="0"/>
              <a:t>, V. </a:t>
            </a:r>
            <a:r>
              <a:rPr lang="en-GB" dirty="0" err="1"/>
              <a:t>Gkougkousis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924C2-5293-D056-762E-2914D256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2CC6-A7C8-41FD-BCB7-089D8EA11D64}" type="datetime1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1891E-F10D-9421-9640-400B19A6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6120A-B62F-1EEE-921E-4725F810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28</a:t>
            </a:fld>
            <a:endParaRPr lang="en-GB"/>
          </a:p>
        </p:txBody>
      </p:sp>
      <p:cxnSp>
        <p:nvCxnSpPr>
          <p:cNvPr id="7" name="Connettore diritto 3">
            <a:extLst>
              <a:ext uri="{FF2B5EF4-FFF2-40B4-BE49-F238E27FC236}">
                <a16:creationId xmlns:a16="http://schemas.microsoft.com/office/drawing/2014/main" id="{005B301C-D96F-9781-300D-DD1B47A565C7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4">
            <a:extLst>
              <a:ext uri="{FF2B5EF4-FFF2-40B4-BE49-F238E27FC236}">
                <a16:creationId xmlns:a16="http://schemas.microsoft.com/office/drawing/2014/main" id="{C1A24695-1997-AC4A-113F-3CE163569862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24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4A4D6-6C40-2221-5344-031753BDF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5389-CE62-BFB4-85AF-85B87DF9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Acknoledgements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7F648-DF99-1963-5949-EBC646D1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4F9A-56C5-4725-8445-F839FCE55CFB}" type="datetime1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A216E-CB69-BEA4-1C06-B7CC6FE9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524AB-DDDA-B0F1-0B6E-035FB28D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29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C02D81-F46D-EC72-426D-FC5DC2B8D328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534894-68FF-9909-9BFE-33654BC29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2A9B8B-6C1F-6304-CED6-38B678F71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cxnSp>
        <p:nvCxnSpPr>
          <p:cNvPr id="8" name="Connettore diritto 3">
            <a:extLst>
              <a:ext uri="{FF2B5EF4-FFF2-40B4-BE49-F238E27FC236}">
                <a16:creationId xmlns:a16="http://schemas.microsoft.com/office/drawing/2014/main" id="{A3AB23E4-6A5C-5D81-84DB-FCA872518DD1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4">
            <a:extLst>
              <a:ext uri="{FF2B5EF4-FFF2-40B4-BE49-F238E27FC236}">
                <a16:creationId xmlns:a16="http://schemas.microsoft.com/office/drawing/2014/main" id="{E4D00525-D938-CD74-BFFF-DDD4535B8211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E2B7E-A046-38A0-A5EA-0917519819A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6963" y="1846263"/>
            <a:ext cx="10058400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We kindly acknowledge the following funding agencies and collaborations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 This project has received funding from the European Union’s Horizon 2020 Research and Innovation programme under Grant Agreement No 101004761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 INFN - Gruppo V, UFSD and RSD projects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 INFN – FBK agreement on sensor production (</a:t>
            </a:r>
            <a:r>
              <a:rPr lang="en-GB" dirty="0" err="1"/>
              <a:t>convenzione</a:t>
            </a:r>
            <a:r>
              <a:rPr lang="en-GB" dirty="0"/>
              <a:t> INFN-FBK)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 Horizon 2020, grant UFSD66952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 </a:t>
            </a:r>
            <a:r>
              <a:rPr lang="it-IT" dirty="0"/>
              <a:t>Dipartimenti di Eccellenza, Univ. of Torino (ex L. 232/2016, art. 1, cc. 314, 337)</a:t>
            </a: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 </a:t>
            </a:r>
            <a:r>
              <a:rPr lang="it-IT" dirty="0"/>
              <a:t>Ministero della Ricerca, Italia , PRIN 2017, progetto 2017L2XKTJ – 4DinSiDe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   Ministero della Ricerca, Italia, FARE, R165xr8frt_fare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96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8252B-97C2-0A37-2A50-15E38155A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0974823-72D3-2D14-C2F7-E1B24964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Contents</a:t>
            </a:r>
            <a:endParaRPr lang="en-GB" sz="44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0152BA-BA25-D772-7188-4993DAE9F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342416"/>
            <a:ext cx="6492240" cy="4970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pc="-5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2800" b="1" spc="-5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Resistive read-out in silicon detectors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A5A5A5"/>
                </a:solidFill>
              </a:rPr>
              <a:t>Experimental Set-up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A5A5A5"/>
                </a:solidFill>
              </a:rPr>
              <a:t>  AIDA test beam setup @ SPS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A5A5A5"/>
                </a:solidFill>
              </a:rPr>
              <a:t>  Chubut2 acquisition board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A5A5A5"/>
                </a:solidFill>
              </a:rPr>
              <a:t>Analysis and 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A5A5A5"/>
                </a:solidFill>
              </a:rPr>
              <a:t>  Analysis flow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A5A5A5"/>
                </a:solidFill>
              </a:rPr>
              <a:t>  1.3 mm-pitch sensor 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A5A5A5"/>
                </a:solidFill>
              </a:rPr>
              <a:t>  450 µm-pitch sensor characterization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A5A5A5"/>
                </a:solidFill>
              </a:rPr>
              <a:t>Conclusions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A1530-CDF1-94A5-0AFE-9E69AFB4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</a:t>
            </a:fld>
            <a:endParaRPr lang="it-IT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7A996F-CDFC-616C-20C8-B21FBED4F7DE}"/>
              </a:ext>
            </a:extLst>
          </p:cNvPr>
          <p:cNvGrpSpPr/>
          <p:nvPr/>
        </p:nvGrpSpPr>
        <p:grpSpPr>
          <a:xfrm>
            <a:off x="4172952" y="30392"/>
            <a:ext cx="7977759" cy="1012824"/>
            <a:chOff x="4172952" y="30392"/>
            <a:chExt cx="7977759" cy="1012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0AEF92-8F92-2F0F-5190-F8D247DB1B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61429D7-D363-82BF-056D-780EA789CE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4172952" y="106928"/>
              <a:ext cx="1667750" cy="859751"/>
            </a:xfrm>
            <a:prstGeom prst="rect">
              <a:avLst/>
            </a:prstGeom>
          </p:spPr>
        </p:pic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CF178D-5910-A30D-6042-381266FF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1CFE-762D-414A-AD46-7F8F3B081359}" type="datetime1">
              <a:rPr lang="en-GB" smtClean="0"/>
              <a:t>21/02/2024</a:t>
            </a:fld>
            <a:endParaRPr lang="en-GB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1D2F4963-596F-DD49-12C2-831BFBDF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58E83-28E8-4294-09D8-E9F12A4873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2728" y="3515806"/>
            <a:ext cx="3532614" cy="24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38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D9CE15DF-3DCF-6EAD-DCD9-F18D4E955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0ca308451_1_22">
            <a:extLst>
              <a:ext uri="{FF2B5EF4-FFF2-40B4-BE49-F238E27FC236}">
                <a16:creationId xmlns:a16="http://schemas.microsoft.com/office/drawing/2014/main" id="{C47FFF38-0424-4E28-1436-4AC9366541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Resistive Read-out</a:t>
            </a:r>
          </a:p>
        </p:txBody>
      </p:sp>
      <p:sp>
        <p:nvSpPr>
          <p:cNvPr id="135" name="Google Shape;135;ge0ca308451_1_22">
            <a:extLst>
              <a:ext uri="{FF2B5EF4-FFF2-40B4-BE49-F238E27FC236}">
                <a16:creationId xmlns:a16="http://schemas.microsoft.com/office/drawing/2014/main" id="{D54F5D4B-7D55-D96B-6FA0-63A35A0141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>
                <a:solidFill>
                  <a:srgbClr val="FFFFFF"/>
                </a:solidFill>
              </a:rPr>
              <a:t>30</a:t>
            </a:fld>
            <a:endParaRPr>
              <a:solidFill>
                <a:srgbClr val="FFFFFF"/>
              </a:solidFill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4872066-E016-E28B-7C13-977809D28A0E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2A1D1A4-F693-D0E9-7A8A-DAE9588AB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512" y="4321219"/>
            <a:ext cx="10058400" cy="186329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In resistive read-out, instead of many p-n diodes, there is a single diode.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n-doped implant is resistive and acts as a signal divider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Very uniform electric and weighing fields, perfect geometry for timing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CasellaDiTesto 4">
            <a:extLst>
              <a:ext uri="{FF2B5EF4-FFF2-40B4-BE49-F238E27FC236}">
                <a16:creationId xmlns:a16="http://schemas.microsoft.com/office/drawing/2014/main" id="{C01435A9-BAD7-ED88-8870-17F3C66E14EE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CasellaDiTesto 8">
            <a:extLst>
              <a:ext uri="{FF2B5EF4-FFF2-40B4-BE49-F238E27FC236}">
                <a16:creationId xmlns:a16="http://schemas.microsoft.com/office/drawing/2014/main" id="{F6DF28FA-D5E6-2AEB-A8DC-D3CAAB1D5CFA}"/>
              </a:ext>
            </a:extLst>
          </p:cNvPr>
          <p:cNvSpPr txBox="1"/>
          <p:nvPr/>
        </p:nvSpPr>
        <p:spPr>
          <a:xfrm>
            <a:off x="6558166" y="6490607"/>
            <a:ext cx="4654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TREDI 2024</a:t>
            </a:r>
          </a:p>
        </p:txBody>
      </p:sp>
      <p:sp>
        <p:nvSpPr>
          <p:cNvPr id="14" name="CasellaDiTesto 9">
            <a:extLst>
              <a:ext uri="{FF2B5EF4-FFF2-40B4-BE49-F238E27FC236}">
                <a16:creationId xmlns:a16="http://schemas.microsoft.com/office/drawing/2014/main" id="{5A1754A3-D56F-AD01-49F1-0EA3C0763281}"/>
              </a:ext>
            </a:extLst>
          </p:cNvPr>
          <p:cNvSpPr txBox="1"/>
          <p:nvPr/>
        </p:nvSpPr>
        <p:spPr>
          <a:xfrm>
            <a:off x="629555" y="6490607"/>
            <a:ext cx="1665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21</a:t>
            </a:r>
            <a:r>
              <a:rPr lang="it-IT" sz="1200" baseline="30000" dirty="0">
                <a:solidFill>
                  <a:schemeClr val="bg1"/>
                </a:solidFill>
              </a:rPr>
              <a:t>st</a:t>
            </a:r>
            <a:r>
              <a:rPr lang="it-IT" sz="1200" dirty="0">
                <a:solidFill>
                  <a:schemeClr val="bg1"/>
                </a:solidFill>
              </a:rPr>
              <a:t> February 2024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4D372-12DB-C01A-BC51-5978C1AE07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r="7544" b="31824"/>
          <a:stretch/>
        </p:blipFill>
        <p:spPr>
          <a:xfrm>
            <a:off x="28969" y="90394"/>
            <a:ext cx="1667750" cy="859751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85098DD-C398-F62E-54C5-3EF49A836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310" y="2116477"/>
            <a:ext cx="4565518" cy="2194264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E321907B-3A68-2492-84A7-F3107B540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088" y="2020792"/>
            <a:ext cx="4658628" cy="2289949"/>
          </a:xfrm>
          <a:prstGeom prst="rect">
            <a:avLst/>
          </a:prstGeom>
        </p:spPr>
      </p:pic>
      <p:sp>
        <p:nvSpPr>
          <p:cNvPr id="172" name="Arrow: Right 171">
            <a:extLst>
              <a:ext uri="{FF2B5EF4-FFF2-40B4-BE49-F238E27FC236}">
                <a16:creationId xmlns:a16="http://schemas.microsoft.com/office/drawing/2014/main" id="{2940BF4C-552B-A6B6-2FB2-7573A592E145}"/>
              </a:ext>
            </a:extLst>
          </p:cNvPr>
          <p:cNvSpPr/>
          <p:nvPr/>
        </p:nvSpPr>
        <p:spPr>
          <a:xfrm>
            <a:off x="5729469" y="3003755"/>
            <a:ext cx="401251" cy="329755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AE460-64CD-0F81-C7A1-0F6F00D1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8A44-FC87-4413-B44D-FE244DA961C2}" type="datetime1">
              <a:rPr lang="en-GB" smtClean="0"/>
              <a:t>21/02/2024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C9E912-70B8-53AF-4DA9-AB837CB0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</p:spTree>
    <p:extLst>
      <p:ext uri="{BB962C8B-B14F-4D97-AF65-F5344CB8AC3E}">
        <p14:creationId xmlns:p14="http://schemas.microsoft.com/office/powerpoint/2010/main" val="42415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6A70A-CE69-7542-91F7-88D82F31E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0D8F-B9BD-1193-4A88-5166A2FC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Runs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E2D76-B342-5F5C-4463-4CC1731CD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test beam performed: June and August</a:t>
            </a:r>
          </a:p>
          <a:p>
            <a:r>
              <a:rPr lang="en-US" dirty="0"/>
              <a:t>Practically, only August has good runs (Mimosa problems, not much time for RSDs runs)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45713C-BA84-6486-A313-D4E6AA5104A4}"/>
              </a:ext>
            </a:extLst>
          </p:cNvPr>
          <p:cNvGraphicFramePr>
            <a:graphicFrameLocks noGrp="1"/>
          </p:cNvGraphicFramePr>
          <p:nvPr/>
        </p:nvGraphicFramePr>
        <p:xfrm>
          <a:off x="1442952" y="3305867"/>
          <a:ext cx="2841239" cy="1880335"/>
        </p:xfrm>
        <a:graphic>
          <a:graphicData uri="http://schemas.openxmlformats.org/drawingml/2006/table">
            <a:tbl>
              <a:tblPr/>
              <a:tblGrid>
                <a:gridCol w="691299">
                  <a:extLst>
                    <a:ext uri="{9D8B030D-6E8A-4147-A177-3AD203B41FA5}">
                      <a16:colId xmlns:a16="http://schemas.microsoft.com/office/drawing/2014/main" val="4137183087"/>
                    </a:ext>
                  </a:extLst>
                </a:gridCol>
                <a:gridCol w="1458641">
                  <a:extLst>
                    <a:ext uri="{9D8B030D-6E8A-4147-A177-3AD203B41FA5}">
                      <a16:colId xmlns:a16="http://schemas.microsoft.com/office/drawing/2014/main" val="3410937101"/>
                    </a:ext>
                  </a:extLst>
                </a:gridCol>
                <a:gridCol w="691299">
                  <a:extLst>
                    <a:ext uri="{9D8B030D-6E8A-4147-A177-3AD203B41FA5}">
                      <a16:colId xmlns:a16="http://schemas.microsoft.com/office/drawing/2014/main" val="1592210196"/>
                    </a:ext>
                  </a:extLst>
                </a:gridCol>
              </a:tblGrid>
              <a:tr h="248868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700" b="0" dirty="0">
                          <a:effectLst/>
                          <a:latin typeface="Liberation Sans"/>
                        </a:rPr>
                        <a:t>41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700" b="0" dirty="0">
                          <a:effectLst/>
                          <a:latin typeface="Liberation Sans"/>
                        </a:rPr>
                        <a:t>Data run, EVERYTHING LOOKS GOOD 🎉 🍻 🥳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700" b="0">
                          <a:effectLst/>
                          <a:latin typeface="Liberation Sans"/>
                        </a:rPr>
                        <a:t>87470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536928"/>
                  </a:ext>
                </a:extLst>
              </a:tr>
              <a:tr h="248868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700" b="0">
                          <a:effectLst/>
                          <a:latin typeface="Liberation Sans"/>
                        </a:rPr>
                        <a:t>42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700" b="0" dirty="0">
                          <a:effectLst/>
                          <a:latin typeface="Liberation Sans"/>
                        </a:rPr>
                        <a:t>Data run, EVERYTHING LOOKS GOOD 🎉 🍻 🥳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700" b="0">
                          <a:effectLst/>
                          <a:latin typeface="Liberation Sans"/>
                        </a:rPr>
                        <a:t>273174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18948"/>
                  </a:ext>
                </a:extLst>
              </a:tr>
              <a:tr h="248868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700" b="0">
                          <a:effectLst/>
                          <a:latin typeface="Liberation Sans"/>
                        </a:rPr>
                        <a:t>43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700" b="0" dirty="0">
                          <a:effectLst/>
                          <a:latin typeface="Liberation Sans"/>
                        </a:rPr>
                        <a:t>Data run, EVERYTHING LOOKS GOOD 🎉 🍻 🥳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700" b="0" dirty="0">
                          <a:effectLst/>
                          <a:latin typeface="Liberation Sans"/>
                        </a:rPr>
                        <a:t>27989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294339"/>
                  </a:ext>
                </a:extLst>
              </a:tr>
              <a:tr h="35947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700" b="0">
                          <a:effectLst/>
                          <a:latin typeface="Liberation Sans"/>
                        </a:rPr>
                        <a:t>44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700" b="0" dirty="0">
                          <a:effectLst/>
                          <a:latin typeface="Liberation Sans"/>
                        </a:rPr>
                        <a:t>Data run, EVERYTHING LOOKS GOOD 🎉 🍻 🥳 CAENGECO2020.log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700" b="0" dirty="0">
                          <a:effectLst/>
                          <a:latin typeface="Liberation Sans"/>
                        </a:rPr>
                        <a:t>127551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832739"/>
                  </a:ext>
                </a:extLst>
              </a:tr>
              <a:tr h="2765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700" b="0" dirty="0">
                          <a:effectLst/>
                          <a:latin typeface="Liberation Sans"/>
                        </a:rPr>
                        <a:t>50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700" b="0" dirty="0">
                          <a:effectLst/>
                          <a:latin typeface="Liberation Sans"/>
                        </a:rPr>
                        <a:t>Data run, EVERYTHING LOOKS GOOD 🎉 🍻 🥳</a:t>
                      </a:r>
                    </a:p>
                  </a:txBody>
                  <a:tcPr marL="0" marR="0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12050"/>
                  </a:ext>
                </a:extLst>
              </a:tr>
              <a:tr h="248868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700" b="0">
                          <a:effectLst/>
                          <a:latin typeface="Liberation Sans"/>
                        </a:rPr>
                        <a:t>51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700" b="0" dirty="0">
                          <a:effectLst/>
                          <a:latin typeface="Liberation Sans"/>
                        </a:rPr>
                        <a:t>🎉 🍻 🥳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700" b="0">
                          <a:effectLst/>
                          <a:latin typeface="Liberation Sans"/>
                        </a:rPr>
                        <a:t>409414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618276"/>
                  </a:ext>
                </a:extLst>
              </a:tr>
              <a:tr h="248868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700" b="0">
                          <a:effectLst/>
                          <a:latin typeface="Liberation Sans"/>
                        </a:rPr>
                        <a:t>52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700" b="0" dirty="0">
                          <a:effectLst/>
                          <a:latin typeface="Liberation Sans"/>
                        </a:rPr>
                        <a:t>🎉 🍻 🥳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700" b="0" dirty="0">
                          <a:effectLst/>
                          <a:latin typeface="Liberation Sans"/>
                        </a:rPr>
                        <a:t>39820</a:t>
                      </a:r>
                    </a:p>
                  </a:txBody>
                  <a:tcPr marL="20739" marR="20739" marT="13826" marB="138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68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84D3C2-E95A-D3EB-9CDF-4B41666DF2B0}"/>
              </a:ext>
            </a:extLst>
          </p:cNvPr>
          <p:cNvSpPr txBox="1"/>
          <p:nvPr/>
        </p:nvSpPr>
        <p:spPr>
          <a:xfrm>
            <a:off x="6281504" y="2756573"/>
            <a:ext cx="5276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sensors:</a:t>
            </a:r>
          </a:p>
          <a:p>
            <a:r>
              <a:rPr lang="en-US" dirty="0"/>
              <a:t>-	W13 1.3 mm-pitch</a:t>
            </a:r>
          </a:p>
          <a:p>
            <a:r>
              <a:rPr lang="en-US" dirty="0"/>
              <a:t>-	2x </a:t>
            </a:r>
            <a:r>
              <a:rPr lang="pt-BR" dirty="0"/>
              <a:t>W7 450 um-pitch</a:t>
            </a:r>
          </a:p>
          <a:p>
            <a:r>
              <a:rPr lang="pt-BR" dirty="0"/>
              <a:t>-	W3 450 um (low bias due to high current)</a:t>
            </a:r>
            <a:endParaRPr lang="en-US" dirty="0"/>
          </a:p>
          <a:p>
            <a:r>
              <a:rPr lang="en-US" dirty="0"/>
              <a:t>2-3 bias points per sensor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the nature of the readout board, 4 electrodes were read. </a:t>
            </a:r>
          </a:p>
          <a:p>
            <a:r>
              <a:rPr lang="en-US" b="1" dirty="0"/>
              <a:t>The analysis is restricted to one pixel </a:t>
            </a:r>
            <a:r>
              <a:rPr lang="en-US" dirty="0"/>
              <a:t>of the matrix</a:t>
            </a:r>
            <a:endParaRPr lang="en-US" b="1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2BE59-A270-D748-1E30-EE94ADBDBA00}"/>
              </a:ext>
            </a:extLst>
          </p:cNvPr>
          <p:cNvSpPr txBox="1"/>
          <p:nvPr/>
        </p:nvSpPr>
        <p:spPr>
          <a:xfrm>
            <a:off x="4522573" y="4448432"/>
            <a:ext cx="1633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With trigger signals</a:t>
            </a:r>
          </a:p>
          <a:p>
            <a:r>
              <a:rPr lang="en-US" sz="1400" u="sng" dirty="0"/>
              <a:t>But</a:t>
            </a:r>
            <a:r>
              <a:rPr lang="en-US" sz="1400" dirty="0"/>
              <a:t> corrupted 6</a:t>
            </a:r>
            <a:r>
              <a:rPr lang="en-US" sz="1400" baseline="30000" dirty="0"/>
              <a:t>th</a:t>
            </a:r>
            <a:r>
              <a:rPr lang="en-US" sz="1400" dirty="0"/>
              <a:t> mimosa plane</a:t>
            </a:r>
          </a:p>
          <a:p>
            <a:endParaRPr lang="en-GB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1622936-7938-AA0D-A6F5-D3D1BC69BCDB}"/>
              </a:ext>
            </a:extLst>
          </p:cNvPr>
          <p:cNvSpPr/>
          <p:nvPr/>
        </p:nvSpPr>
        <p:spPr>
          <a:xfrm>
            <a:off x="4429897" y="4448432"/>
            <a:ext cx="92676" cy="7377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CFEE636-833B-3116-F369-B20ECD63D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D29E-8B15-490D-A69F-93BA16069D37}" type="datetime1">
              <a:rPr lang="en-GB" smtClean="0"/>
              <a:t>21/02/2024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07DEC95-DAA0-0EEA-3810-E30B0CCA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548F75-5107-027E-E6FE-E820FC83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31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568094-7A00-4DCD-4A16-790381DF8DAE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1C973D-8AD1-FCBD-A48B-A420E6624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5CAFF21-563D-5F3C-6D59-70F5D6AC87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2328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46D15-641E-BE74-B3B0-91E33E1BF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D79D-AD69-87A1-10CF-CC53CFD57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Cuts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3192B-A4EB-1EE7-27CC-D526AEEEB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3" y="1964941"/>
            <a:ext cx="5485285" cy="377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B2A114-02E1-9897-3558-7809A8FF67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"/>
          <a:stretch/>
        </p:blipFill>
        <p:spPr>
          <a:xfrm>
            <a:off x="5975765" y="1889496"/>
            <a:ext cx="5762024" cy="3923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5B420F-C2FF-C521-32D9-C4147A5CE3DB}"/>
              </a:ext>
            </a:extLst>
          </p:cNvPr>
          <p:cNvSpPr/>
          <p:nvPr/>
        </p:nvSpPr>
        <p:spPr>
          <a:xfrm>
            <a:off x="8205774" y="3173268"/>
            <a:ext cx="1470211" cy="98014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7C24A2-88DA-D96F-B0D1-7B3C3FDD93BF}"/>
              </a:ext>
            </a:extLst>
          </p:cNvPr>
          <p:cNvCxnSpPr/>
          <p:nvPr/>
        </p:nvCxnSpPr>
        <p:spPr>
          <a:xfrm flipV="1">
            <a:off x="3352800" y="2408518"/>
            <a:ext cx="0" cy="30300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3C6622-377D-D0A4-C5A0-8D57A5D06752}"/>
              </a:ext>
            </a:extLst>
          </p:cNvPr>
          <p:cNvCxnSpPr/>
          <p:nvPr/>
        </p:nvCxnSpPr>
        <p:spPr>
          <a:xfrm flipV="1">
            <a:off x="3815976" y="2408518"/>
            <a:ext cx="0" cy="30300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B1C84FE-F462-FFA9-612D-0DCD9846174C}"/>
              </a:ext>
            </a:extLst>
          </p:cNvPr>
          <p:cNvSpPr txBox="1"/>
          <p:nvPr/>
        </p:nvSpPr>
        <p:spPr>
          <a:xfrm>
            <a:off x="1338729" y="5812855"/>
            <a:ext cx="342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Tracks within time window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92A78C-8293-1887-97AB-FADE59B6DA33}"/>
              </a:ext>
            </a:extLst>
          </p:cNvPr>
          <p:cNvSpPr txBox="1"/>
          <p:nvPr/>
        </p:nvSpPr>
        <p:spPr>
          <a:xfrm>
            <a:off x="7428755" y="5812855"/>
            <a:ext cx="342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Tracks inside the pixel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A1AD2-1E8D-514A-EFE4-BC1EE999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1791-F473-4BCE-BEAE-B9E5362F37CA}" type="datetime1">
              <a:rPr lang="en-GB" smtClean="0"/>
              <a:t>21/02/2024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98AC7C-0774-A982-EB29-5A20F411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B5D9AE-D8D7-77D0-6ED0-A933C0B8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32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1A816E-B75F-863A-9BFF-0A83D52E2D24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4DE286-8EB0-53C8-3CD9-2B72E26EE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FDC49B-EFC2-C105-53D4-6742D81E4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198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0F418-CDEB-5185-248C-50FD4ABCC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EEEB-3ECE-E010-B744-95B5EE1A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First sensor - W13 1.3mm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C5FE4-0C7E-2C2F-9BC7-E30C5FE1D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7"/>
          <a:stretch/>
        </p:blipFill>
        <p:spPr>
          <a:xfrm>
            <a:off x="0" y="2338202"/>
            <a:ext cx="6233459" cy="3386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7E245-BD13-9D8A-1DAD-06F358F445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2"/>
          <a:stretch/>
        </p:blipFill>
        <p:spPr>
          <a:xfrm>
            <a:off x="6269194" y="2453114"/>
            <a:ext cx="5874993" cy="30987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542A60-5067-E499-D5AE-00668534D6D3}"/>
              </a:ext>
            </a:extLst>
          </p:cNvPr>
          <p:cNvSpPr txBox="1"/>
          <p:nvPr/>
        </p:nvSpPr>
        <p:spPr>
          <a:xfrm>
            <a:off x="7327153" y="1910571"/>
            <a:ext cx="391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low noise &lt;1 mV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6ECE8-3100-7476-A26D-C7E7D69E667F}"/>
              </a:ext>
            </a:extLst>
          </p:cNvPr>
          <p:cNvSpPr txBox="1"/>
          <p:nvPr/>
        </p:nvSpPr>
        <p:spPr>
          <a:xfrm>
            <a:off x="515007" y="1910571"/>
            <a:ext cx="558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Quite small MPV for the amplitude (as expected) 30 mV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05AEA-80DE-E6E2-3969-95916A7AA4DD}"/>
              </a:ext>
            </a:extLst>
          </p:cNvPr>
          <p:cNvSpPr txBox="1"/>
          <p:nvPr/>
        </p:nvSpPr>
        <p:spPr>
          <a:xfrm>
            <a:off x="4138706" y="5724607"/>
            <a:ext cx="391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S/N for the single pad is good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105FDD4-9725-C7C0-14A5-238C1FBD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1F85-797D-4ECE-9812-D87B3D3AFF9C}" type="datetime1">
              <a:rPr lang="en-GB" smtClean="0"/>
              <a:t>21/02/2024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CF53CA-47AA-BB80-B39F-5A083AE3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695E5EB-DE15-2936-E03D-EB1F3D62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33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DDC43C-9809-559F-450C-A176DB964289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E983AD-2F86-C403-3B44-751DCD9ED3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67E2131-4E69-DE23-EF44-2F7421AD07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251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FACE32-008C-0FA5-FA32-DA2199C80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CEDE-749B-951D-7688-CE3719E6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W13 1.3mm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9220A-A015-1BCA-E5DB-1C4F21D8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494" y="1895375"/>
            <a:ext cx="7871011" cy="426346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8710FE-5FE4-BA16-B61A-71A98FC4A692}"/>
              </a:ext>
            </a:extLst>
          </p:cNvPr>
          <p:cNvCxnSpPr>
            <a:cxnSpLocks/>
          </p:cNvCxnSpPr>
          <p:nvPr/>
        </p:nvCxnSpPr>
        <p:spPr>
          <a:xfrm>
            <a:off x="1819072" y="5048655"/>
            <a:ext cx="2315183" cy="7879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25CFD5-228A-3E7B-FB47-0E647BF58DDE}"/>
              </a:ext>
            </a:extLst>
          </p:cNvPr>
          <p:cNvCxnSpPr>
            <a:cxnSpLocks/>
          </p:cNvCxnSpPr>
          <p:nvPr/>
        </p:nvCxnSpPr>
        <p:spPr>
          <a:xfrm>
            <a:off x="1819072" y="5048655"/>
            <a:ext cx="3453319" cy="2529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FBE38-7255-3766-1BE3-561B76848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47CE-F5FC-454F-BA8B-ACEEB41B7966}" type="datetime1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40BC3-5FDC-C8DA-BA49-49C3F180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13B6A-E183-F23C-C08A-2CCD3FE7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34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C82B53-1292-BD06-5F06-3B74A19085C6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9FC55F1-7FA0-2E4E-E1BA-7E387C539E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38749C-EB8D-FE65-B35D-A67C4FB5E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F59F006-EB1F-F080-E4CE-7AF79DCD3D27}"/>
              </a:ext>
            </a:extLst>
          </p:cNvPr>
          <p:cNvSpPr txBox="1"/>
          <p:nvPr/>
        </p:nvSpPr>
        <p:spPr>
          <a:xfrm>
            <a:off x="187743" y="4307680"/>
            <a:ext cx="2195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very uniform, would benefit from some sort of correction (migration matrix/template/ML)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735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92FCF-B2D1-56BC-02D4-8E22FBF2C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E936-C17F-EA09-68DC-890F0FBF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Taking a look at the data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D6A40-D66E-B21D-47C2-E8AF19206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387255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W13 1.3</a:t>
            </a:r>
            <a:r>
              <a:rPr lang="en-US" dirty="0"/>
              <a:t> mm has smaller signals</a:t>
            </a:r>
          </a:p>
          <a:p>
            <a:pPr marL="749808" lvl="1" indent="-457200"/>
            <a:r>
              <a:rPr lang="en-US" dirty="0"/>
              <a:t>Although not ideal, it can be used for the reconstruction (rotated by 2.5 degrees)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data from the </a:t>
            </a:r>
            <a:r>
              <a:rPr lang="en-US" b="1" dirty="0"/>
              <a:t>first 450 um W7</a:t>
            </a:r>
            <a:r>
              <a:rPr lang="en-US" dirty="0"/>
              <a:t> is good (rotated by 1.7 degrees)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US" dirty="0"/>
              <a:t>High-enough signals and 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US" dirty="0"/>
              <a:t>Another data acquisition was performed in DESY with a similar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second </a:t>
            </a:r>
            <a:r>
              <a:rPr lang="en-US" b="1" dirty="0"/>
              <a:t>450 um W7 </a:t>
            </a:r>
            <a:r>
              <a:rPr lang="en-US" dirty="0"/>
              <a:t>has really small signals, even if the bias is almost the same as the first sensor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fourth sensor (</a:t>
            </a:r>
            <a:r>
              <a:rPr lang="en-US" b="1" dirty="0"/>
              <a:t>450 um W3</a:t>
            </a:r>
            <a:r>
              <a:rPr lang="en-US" dirty="0"/>
              <a:t>) had issues and its signals are very low  cannot be used for reconstruction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EA1E1F-B7BA-B021-A7D7-E890863861BE}"/>
              </a:ext>
            </a:extLst>
          </p:cNvPr>
          <p:cNvGrpSpPr/>
          <p:nvPr/>
        </p:nvGrpSpPr>
        <p:grpSpPr>
          <a:xfrm>
            <a:off x="9937674" y="2090508"/>
            <a:ext cx="963868" cy="2476974"/>
            <a:chOff x="9931368" y="1737361"/>
            <a:chExt cx="963868" cy="247697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B2A6E53-8819-4787-5E87-A176CC80C3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31368" y="3435306"/>
              <a:ext cx="45421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F158936-7804-6D6F-A7D0-726771DCDD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31368" y="2050260"/>
              <a:ext cx="45421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7B1757-E7AA-A312-085E-AE2CB1C33347}"/>
                </a:ext>
              </a:extLst>
            </p:cNvPr>
            <p:cNvSpPr txBox="1"/>
            <p:nvPr/>
          </p:nvSpPr>
          <p:spPr>
            <a:xfrm rot="5400000">
              <a:off x="9518250" y="2837348"/>
              <a:ext cx="24769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Taken into consideration in this work</a:t>
              </a: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A9AE2B-AF87-6008-39A3-9A4F3225B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6D07-7D9F-431E-88BE-E2272A82A6BD}" type="datetime1">
              <a:rPr lang="en-GB" smtClean="0"/>
              <a:t>21/02/2024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9E97A6-4FCC-CBA4-2F09-EF352F8C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A7D77-C804-B565-799B-E682E9AD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35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11B2E9-967A-75B6-867A-A44ABE19CE07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9475D9-CFBC-5240-BF96-15882A89A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04F6865-D84C-03A1-41C3-309EFF436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cxnSp>
        <p:nvCxnSpPr>
          <p:cNvPr id="14" name="Connettore diritto 3">
            <a:extLst>
              <a:ext uri="{FF2B5EF4-FFF2-40B4-BE49-F238E27FC236}">
                <a16:creationId xmlns:a16="http://schemas.microsoft.com/office/drawing/2014/main" id="{96F8A0FD-7D61-95B0-F207-D22EC5734324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sellaDiTesto 4">
            <a:extLst>
              <a:ext uri="{FF2B5EF4-FFF2-40B4-BE49-F238E27FC236}">
                <a16:creationId xmlns:a16="http://schemas.microsoft.com/office/drawing/2014/main" id="{D97E1AD9-1499-0965-58DC-E72A81CE96C4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50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9B530-F335-D760-1806-CB0AD4015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45D2-7EE9-D94C-366C-6EFB6C97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W13 1.3 mm – Position Reconstruction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9308C-9311-C07B-36D1-4E1BC8473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300131"/>
            <a:ext cx="5858831" cy="30934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13B799-6E11-839E-89E2-5B5B5B5F6DDA}"/>
              </a:ext>
            </a:extLst>
          </p:cNvPr>
          <p:cNvSpPr txBox="1"/>
          <p:nvPr/>
        </p:nvSpPr>
        <p:spPr>
          <a:xfrm>
            <a:off x="862844" y="1871449"/>
            <a:ext cx="523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Reconstruction with charge imbalance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39EA2-81A5-A8E7-7D1B-DBFE3CE2E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44" y="3056614"/>
            <a:ext cx="3511810" cy="111678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9AA69C6-8A56-47B2-6008-FB873333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E5B7-3CCD-4E5E-86A4-BDC077500362}" type="datetime1">
              <a:rPr lang="en-GB" smtClean="0"/>
              <a:t>21/02/2024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089ADF9-6A88-06E0-60F0-926E835C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CA54995-80E2-43EE-09D7-21FC83E5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36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4017D6-F06A-EAF7-E57F-9E5F3B8F5AA1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A1D9E9-F9DA-CF70-1BFA-CAC19D69D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4ED798-D379-3538-A0DD-77F8860DE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0612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EB222-E776-C532-A657-27AD17517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9150-6EB0-39DE-DCC2-051965104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W7 450 um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D9325-B798-0683-E0BC-8EE8F9DD7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6916"/>
            <a:ext cx="6000376" cy="3288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20D138-16BF-FB52-3C53-562E2C8AB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578" y="2306916"/>
            <a:ext cx="5708996" cy="31478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AA0720-D11E-52CD-4EEE-4CAEB57A39DF}"/>
              </a:ext>
            </a:extLst>
          </p:cNvPr>
          <p:cNvSpPr txBox="1"/>
          <p:nvPr/>
        </p:nvSpPr>
        <p:spPr>
          <a:xfrm>
            <a:off x="4138706" y="5655017"/>
            <a:ext cx="391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Same as before, slightly better S/N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B1193-CD70-A70E-0375-9C72A93B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4AB5-6577-4E4E-A5D7-6853FA9DA529}" type="datetime1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6FEC-8CEF-5DFE-C643-5B31D792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B2F7-AE3F-C2C4-A1ED-F2659BB5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37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DD7176-AEC9-3A70-D856-B6AF9C1D19FD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4EC927-B8C7-747E-8512-592424FA26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69E0F3-68C2-3F70-AAC4-7444CB123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2854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23864-CE94-52FF-217F-007D06034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98B7-6BAB-360B-0FF7-BD64AF44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W7 450 um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3E21F-48C4-0832-5015-04D0F6416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44" y="2939096"/>
            <a:ext cx="5980801" cy="31959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330A60-C966-F527-F760-269012A73DB0}"/>
              </a:ext>
            </a:extLst>
          </p:cNvPr>
          <p:cNvSpPr txBox="1"/>
          <p:nvPr/>
        </p:nvSpPr>
        <p:spPr>
          <a:xfrm>
            <a:off x="872565" y="1900518"/>
            <a:ext cx="1056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Secondly, positions were reconstructed thanks to the information gathered at another test beam in DESY with a similar sensor. SPS positions are extracted by comparing the pads amplitudes with the ones registered in the DESY data (template)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AC86F8-9EF4-E28B-E4AF-5C142345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945" y="2939096"/>
            <a:ext cx="5764317" cy="313167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79712-5D73-FA0E-4864-78C8AD7D8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0C90-A707-4164-8558-19A6EBBBA7B4}" type="datetime1">
              <a:rPr lang="en-GB" smtClean="0"/>
              <a:t>21/02/2024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1086CE-11F7-508A-1A2B-9A599E4B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77B8E5-6441-B7A4-0592-069E053E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38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F7DBAF-9CE2-6CE5-295F-89E84F388A02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EFDF18-BA14-632D-A71B-3AB171EB8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30E1F5-858B-4D91-9B0F-79855D7A0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5497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2A19F-951A-5D71-15AB-4DB4DB75B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36E9-C16B-DA44-DE65-95A470E1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W7 450 um – first plane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3CA46E-3C95-D963-E1C0-CD186A8F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151" y="1796123"/>
            <a:ext cx="7633698" cy="4115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01A918-D2E9-CE61-7166-4331E75721F1}"/>
              </a:ext>
            </a:extLst>
          </p:cNvPr>
          <p:cNvSpPr txBox="1"/>
          <p:nvPr/>
        </p:nvSpPr>
        <p:spPr>
          <a:xfrm>
            <a:off x="2127624" y="5911611"/>
            <a:ext cx="842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Resolution is uniform over the whole pixel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A25F9-4327-A275-48F7-F5D0E683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9104-731E-468B-94CF-D067C7CA0269}" type="datetime1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B848D-9537-16F9-74FF-B985CE4A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3D939-87B1-6456-3A8F-96561067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39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3D6A78-C6C7-BFBB-8285-92F5F811D107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BA4645-3C3C-2847-D3AD-283A8A0BF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8DEE7B-D436-C4AA-5E22-4FD2A7351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55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0ca308451_1_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225716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Resistive Read-out</a:t>
            </a:r>
          </a:p>
        </p:txBody>
      </p:sp>
      <p:sp>
        <p:nvSpPr>
          <p:cNvPr id="135" name="Google Shape;135;ge0ca308451_1_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>
                <a:solidFill>
                  <a:srgbClr val="FFFFFF"/>
                </a:solidFill>
              </a:rPr>
              <a:t>4</a:t>
            </a:fld>
            <a:endParaRPr dirty="0">
              <a:solidFill>
                <a:srgbClr val="FFFFFF"/>
              </a:solidFill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FBBAE5C-5D45-4B31-952E-CBE216AC4D71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0DC37FD-0609-FD13-0573-7919304D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561089"/>
          </a:xfrm>
        </p:spPr>
        <p:txBody>
          <a:bodyPr>
            <a:noAutofit/>
          </a:bodyPr>
          <a:lstStyle/>
          <a:p>
            <a:r>
              <a:rPr lang="en-US" dirty="0"/>
              <a:t>e-h pairs are produced by the impinging particle in the sensor volume</a:t>
            </a:r>
          </a:p>
          <a:p>
            <a:endParaRPr lang="en-US" sz="600" dirty="0"/>
          </a:p>
          <a:p>
            <a:endParaRPr lang="en-US" sz="600" dirty="0"/>
          </a:p>
          <a:p>
            <a:endParaRPr lang="en-US" sz="600" dirty="0"/>
          </a:p>
          <a:p>
            <a:pPr marL="11430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600" dirty="0">
                <a:sym typeface="Calibri"/>
              </a:rPr>
              <a:t>  </a:t>
            </a:r>
          </a:p>
          <a:p>
            <a:endParaRPr lang="en-GB" sz="600" dirty="0">
              <a:solidFill>
                <a:srgbClr val="3F3F3F"/>
              </a:solidFill>
              <a:latin typeface="Calibri"/>
              <a:cs typeface="Calibri"/>
              <a:sym typeface="Calibri"/>
            </a:endParaRPr>
          </a:p>
          <a:p>
            <a:endParaRPr lang="en-GB" sz="600" dirty="0">
              <a:solidFill>
                <a:srgbClr val="3F3F3F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13AF6-4DBD-5567-B2FE-EA52A73B1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531" y="2324580"/>
            <a:ext cx="4101592" cy="1916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26189B-5512-C120-3444-9C14FA8E2951}"/>
              </a:ext>
            </a:extLst>
          </p:cNvPr>
          <p:cNvSpPr txBox="1"/>
          <p:nvPr/>
        </p:nvSpPr>
        <p:spPr>
          <a:xfrm>
            <a:off x="5564123" y="2497872"/>
            <a:ext cx="5777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Electrons are multiplied (LGAD)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Charge is induced in the n+ layer (resistive layer)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Nearby electrodes see a fast signal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Charges in the n+ flow to 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AC-coupled electrodes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41FD476-D659-E6EF-C85B-258256C511CD}"/>
              </a:ext>
            </a:extLst>
          </p:cNvPr>
          <p:cNvGrpSpPr/>
          <p:nvPr/>
        </p:nvGrpSpPr>
        <p:grpSpPr>
          <a:xfrm>
            <a:off x="1045656" y="2986087"/>
            <a:ext cx="292606" cy="1036454"/>
            <a:chOff x="1045656" y="2986087"/>
            <a:chExt cx="292606" cy="103645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AEBC90D-31A1-5D7F-A7EB-CE29BA45A842}"/>
                </a:ext>
              </a:extLst>
            </p:cNvPr>
            <p:cNvCxnSpPr>
              <a:cxnSpLocks/>
            </p:cNvCxnSpPr>
            <p:nvPr/>
          </p:nvCxnSpPr>
          <p:spPr>
            <a:xfrm>
              <a:off x="1338262" y="3121818"/>
              <a:ext cx="0" cy="8760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98428F1-C341-9C4C-AC66-ABF6A79BB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8262" y="2986087"/>
              <a:ext cx="0" cy="10118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F3C92B-36E2-000F-CB32-F6B15ACEC0AC}"/>
                </a:ext>
              </a:extLst>
            </p:cNvPr>
            <p:cNvSpPr txBox="1"/>
            <p:nvPr/>
          </p:nvSpPr>
          <p:spPr>
            <a:xfrm rot="16200000">
              <a:off x="674828" y="3405491"/>
              <a:ext cx="987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50 </a:t>
              </a:r>
              <a:r>
                <a:rPr lang="el-GR" sz="1000" dirty="0"/>
                <a:t>μ</a:t>
              </a:r>
              <a:r>
                <a:rPr lang="en-US" sz="1000" dirty="0"/>
                <a:t>m </a:t>
              </a:r>
              <a:endParaRPr lang="en-GB" sz="1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118D47-C65C-9012-B490-2FE92ACAA5B7}"/>
                  </a:ext>
                </a:extLst>
              </p:cNvPr>
              <p:cNvSpPr txBox="1"/>
              <p:nvPr/>
            </p:nvSpPr>
            <p:spPr>
              <a:xfrm>
                <a:off x="3430840" y="5229782"/>
                <a:ext cx="441649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srgbClr val="3F3F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m:t>σ</m:t>
                        </m:r>
                      </m:e>
                      <m:sub>
                        <m:r>
                          <a:rPr lang="en-US" sz="20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𝑥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≪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pitch</m:t>
                    </m:r>
                  </m:oMath>
                </a14:m>
                <a:endParaRPr lang="en-US" sz="2000" b="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Time resolution typical of thin LGADs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118D47-C65C-9012-B490-2FE92ACAA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840" y="5229782"/>
                <a:ext cx="4416490" cy="707886"/>
              </a:xfrm>
              <a:prstGeom prst="rect">
                <a:avLst/>
              </a:prstGeom>
              <a:blipFill>
                <a:blip r:embed="rId4"/>
                <a:stretch>
                  <a:fillRect l="-1243" t="-344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4">
            <a:extLst>
              <a:ext uri="{FF2B5EF4-FFF2-40B4-BE49-F238E27FC236}">
                <a16:creationId xmlns:a16="http://schemas.microsoft.com/office/drawing/2014/main" id="{9A9AEE36-CA6C-CB60-B91A-ADFB29AC68D4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5236AB-AFBC-BE5B-1D05-63BA057FFA2A}"/>
              </a:ext>
            </a:extLst>
          </p:cNvPr>
          <p:cNvGrpSpPr/>
          <p:nvPr/>
        </p:nvGrpSpPr>
        <p:grpSpPr>
          <a:xfrm>
            <a:off x="9490412" y="3527884"/>
            <a:ext cx="2101388" cy="400110"/>
            <a:chOff x="9490412" y="3643634"/>
            <a:chExt cx="2101388" cy="400110"/>
          </a:xfrm>
        </p:grpSpPr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AD4F5A41-ACCE-DE9B-A026-5952B656AFFC}"/>
                </a:ext>
              </a:extLst>
            </p:cNvPr>
            <p:cNvSpPr/>
            <p:nvPr/>
          </p:nvSpPr>
          <p:spPr>
            <a:xfrm rot="10800000" flipH="1">
              <a:off x="9490412" y="3643634"/>
              <a:ext cx="228600" cy="228600"/>
            </a:xfrm>
            <a:prstGeom prst="ben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40C7E7-18B3-1CDA-3DFE-5F26CA464D60}"/>
                </a:ext>
              </a:extLst>
            </p:cNvPr>
            <p:cNvSpPr txBox="1"/>
            <p:nvPr/>
          </p:nvSpPr>
          <p:spPr>
            <a:xfrm>
              <a:off x="9719012" y="3643634"/>
              <a:ext cx="18727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C000"/>
                  </a:solidFill>
                  <a:latin typeface="Calibri"/>
                  <a:cs typeface="Calibri"/>
                  <a:sym typeface="Calibri"/>
                </a:rPr>
                <a:t>Signal sharing</a:t>
              </a:r>
              <a:endParaRPr lang="en-GB" sz="2000" b="1" dirty="0">
                <a:solidFill>
                  <a:srgbClr val="FFC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4D7543-15A6-AA14-E50F-A6A8ABC3B5E6}"/>
              </a:ext>
            </a:extLst>
          </p:cNvPr>
          <p:cNvSpPr txBox="1"/>
          <p:nvPr/>
        </p:nvSpPr>
        <p:spPr>
          <a:xfrm>
            <a:off x="3611180" y="2160557"/>
            <a:ext cx="4491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AC-coupled signals</a:t>
            </a:r>
            <a:endParaRPr lang="en-GB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72CF08-6F73-AE44-1DE4-F68B44B97A32}"/>
                  </a:ext>
                </a:extLst>
              </p:cNvPr>
              <p:cNvSpPr txBox="1"/>
              <p:nvPr/>
            </p:nvSpPr>
            <p:spPr>
              <a:xfrm>
                <a:off x="1291878" y="4395719"/>
                <a:ext cx="6096000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GB" sz="1800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 normal pixel detectors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800" dirty="0">
                            <a:solidFill>
                              <a:srgbClr val="3F3F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m:t>σ</m:t>
                        </m:r>
                      </m:e>
                      <m:sub>
                        <m:r>
                          <a:rPr lang="en-US" sz="18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𝑥</m:t>
                        </m:r>
                      </m:sub>
                    </m:sSub>
                    <m:r>
                      <a:rPr lang="en-US" sz="1800">
                        <a:solidFill>
                          <a:srgbClr val="3F3F3F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r>
                      <a:rPr lang="en-US" sz="1800">
                        <a:solidFill>
                          <a:srgbClr val="3F3F3F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𝑘</m:t>
                    </m:r>
                    <m:f>
                      <m:fPr>
                        <m:ctrlPr>
                          <a:rPr lang="en-GB" sz="18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n-US" sz="18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n-US" sz="18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𝑝𝑖𝑡𝑐h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800" i="1">
                                <a:solidFill>
                                  <a:srgbClr val="3F3F3F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>
                                <a:solidFill>
                                  <a:srgbClr val="3F3F3F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800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3F3F3F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k</m:t>
                    </m:r>
                    <m:r>
                      <a:rPr lang="en-GB" sz="1800">
                        <a:solidFill>
                          <a:srgbClr val="3F3F3F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~</m:t>
                    </m:r>
                    <m:r>
                      <a:rPr lang="en-US" sz="1800">
                        <a:solidFill>
                          <a:srgbClr val="3F3F3F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0.5−1</m:t>
                    </m:r>
                  </m:oMath>
                </a14:m>
                <a:r>
                  <a:rPr lang="en-GB" sz="1800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  <a:p>
                <a:r>
                  <a:rPr lang="en-GB" sz="1800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Resistive read-out sensors have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72CF08-6F73-AE44-1DE4-F68B44B97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78" y="4395719"/>
                <a:ext cx="6096000" cy="787716"/>
              </a:xfrm>
              <a:prstGeom prst="rect">
                <a:avLst/>
              </a:prstGeom>
              <a:blipFill>
                <a:blip r:embed="rId7"/>
                <a:stretch>
                  <a:fillRect l="-900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B3179FF-BB6C-1DC9-F977-DB8E9C925A73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9D4879-6E0B-6A87-C360-2BE482BB8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FF3B77-FDE2-5356-792D-F8114DCD7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9AFB8E7F-3632-C998-539F-DE38A4A0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1373-9B86-44D2-BCC9-9E3D0E9C9782}" type="datetime1">
              <a:rPr lang="en-GB" smtClean="0"/>
              <a:t>21/02/2024</a:t>
            </a:fld>
            <a:endParaRPr lang="en-GB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87E2CE45-D345-2B01-DCE4-797AD5A7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</p:spTree>
    <p:extLst>
      <p:ext uri="{BB962C8B-B14F-4D97-AF65-F5344CB8AC3E}">
        <p14:creationId xmlns:p14="http://schemas.microsoft.com/office/powerpoint/2010/main" val="21930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12993-6395-97D1-36CA-B1981CADE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D1E2-FEC1-0F6D-D351-B9309334B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Comparison with TCT – 1.3 mm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580B1-6057-C6D5-DF12-ED0C7EAAC06F}"/>
              </a:ext>
            </a:extLst>
          </p:cNvPr>
          <p:cNvSpPr txBox="1"/>
          <p:nvPr/>
        </p:nvSpPr>
        <p:spPr>
          <a:xfrm>
            <a:off x="1097280" y="1993571"/>
            <a:ext cx="1011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TCT data was corrected, but the results are still comparable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88AD1-60C8-ADEF-DED6-3DEC93A8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D66-3569-49B7-B8D2-41EA0E1F21E9}" type="datetime1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C94E3-7311-1FF3-F31A-21341600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72055-91C2-A1C7-8212-8DB01024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40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EBBBD6-EEC8-F02D-93BA-49B6926A5FD9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2E5241-F38B-FBDF-6617-C8037F353D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54FE84-EAFC-0BEA-6EC4-A58B47224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D98A30-AE76-85D6-EE1D-4D449AC07E68}"/>
              </a:ext>
            </a:extLst>
          </p:cNvPr>
          <p:cNvGrpSpPr/>
          <p:nvPr/>
        </p:nvGrpSpPr>
        <p:grpSpPr>
          <a:xfrm>
            <a:off x="1888206" y="2658091"/>
            <a:ext cx="6402737" cy="3385902"/>
            <a:chOff x="1888206" y="2658091"/>
            <a:chExt cx="6402737" cy="33859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1B6582-7417-5D20-F7F4-77BFF5D92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7696" y="2658091"/>
              <a:ext cx="6363247" cy="328973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4EAC22-18B7-17D9-B4B5-026CC7803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88206" y="3416992"/>
              <a:ext cx="352474" cy="17719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52345E-AC8C-21FF-CC2B-8A931EF27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3302" y="5746049"/>
              <a:ext cx="2902698" cy="297944"/>
            </a:xfrm>
            <a:prstGeom prst="rect">
              <a:avLst/>
            </a:prstGeom>
          </p:spPr>
        </p:pic>
      </p:grp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081F46A3-DE7A-7CCD-6FF2-D602799EFC82}"/>
              </a:ext>
            </a:extLst>
          </p:cNvPr>
          <p:cNvSpPr/>
          <p:nvPr/>
        </p:nvSpPr>
        <p:spPr>
          <a:xfrm>
            <a:off x="3270040" y="3494098"/>
            <a:ext cx="54500" cy="45719"/>
          </a:xfrm>
          <a:prstGeom prst="star5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1514CB-93A5-B351-1A73-E1233A09FDEC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811468" y="3516957"/>
            <a:ext cx="1381834" cy="116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E8A32D-307B-DC1D-3C8C-EC1182241056}"/>
              </a:ext>
            </a:extLst>
          </p:cNvPr>
          <p:cNvSpPr txBox="1"/>
          <p:nvPr/>
        </p:nvSpPr>
        <p:spPr>
          <a:xfrm>
            <a:off x="232335" y="3449096"/>
            <a:ext cx="157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analysis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90AE2-A384-A8B3-F258-9FF4773FC2FB}"/>
              </a:ext>
            </a:extLst>
          </p:cNvPr>
          <p:cNvSpPr txBox="1"/>
          <p:nvPr/>
        </p:nvSpPr>
        <p:spPr>
          <a:xfrm>
            <a:off x="8908214" y="3051396"/>
            <a:ext cx="22351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sake of completeness, the S/N ratio is different and this point should be further on the right. A correction is needed</a:t>
            </a:r>
          </a:p>
        </p:txBody>
      </p:sp>
    </p:spTree>
    <p:extLst>
      <p:ext uri="{BB962C8B-B14F-4D97-AF65-F5344CB8AC3E}">
        <p14:creationId xmlns:p14="http://schemas.microsoft.com/office/powerpoint/2010/main" val="65413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A2E55-4AEB-508B-229D-D0A171150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0B264F0-07B6-11AA-6467-2C17725EED9C}"/>
              </a:ext>
            </a:extLst>
          </p:cNvPr>
          <p:cNvGrpSpPr/>
          <p:nvPr/>
        </p:nvGrpSpPr>
        <p:grpSpPr>
          <a:xfrm>
            <a:off x="1844841" y="2523697"/>
            <a:ext cx="6871003" cy="3553532"/>
            <a:chOff x="1844841" y="2539634"/>
            <a:chExt cx="6871003" cy="355353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866E17C-C81B-746D-A807-BD26D3131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844841" y="2539634"/>
              <a:ext cx="6871003" cy="352165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EB906F0-186E-3209-E13C-4B2DEB031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4841" y="3396932"/>
              <a:ext cx="352474" cy="177193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4A2B9F7-89DA-48BB-C6BA-C42836E46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682" y="5795222"/>
              <a:ext cx="2902698" cy="29794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14D589-56B1-A3D9-DC7D-8325DE9C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Comparison with TCT – 450 um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85C64A-FFE5-8D1A-EA60-A8425FAD5D30}"/>
              </a:ext>
            </a:extLst>
          </p:cNvPr>
          <p:cNvSpPr txBox="1"/>
          <p:nvPr/>
        </p:nvSpPr>
        <p:spPr>
          <a:xfrm>
            <a:off x="1097280" y="1993571"/>
            <a:ext cx="1011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TCT data was corrected, but the results are still comparable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63D6A9-9055-3DD5-8918-A33CD496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496-0877-4637-8DA2-9B8731447CD1}" type="datetime1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D9792-2576-F44E-AA00-B791C97D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60453-3257-CD95-3262-A39AB722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41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BF8F9E-963D-A0A8-7D56-732DCD2499AD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B79457-560B-96AD-13B4-9C149DEC1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CE61AD-9404-5668-A340-1412ADED33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0D2A5F98-7149-1FAA-4490-3DE3F78D5F89}"/>
              </a:ext>
            </a:extLst>
          </p:cNvPr>
          <p:cNvSpPr/>
          <p:nvPr/>
        </p:nvSpPr>
        <p:spPr>
          <a:xfrm>
            <a:off x="3166052" y="5094833"/>
            <a:ext cx="54500" cy="45719"/>
          </a:xfrm>
          <a:prstGeom prst="star5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DD6204-99F0-E91E-012C-B591AB7FC7D1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774583" y="5152929"/>
            <a:ext cx="1319843" cy="15237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A3C1E1-CB4E-F44C-854D-C5B12DA66D1A}"/>
              </a:ext>
            </a:extLst>
          </p:cNvPr>
          <p:cNvSpPr txBox="1"/>
          <p:nvPr/>
        </p:nvSpPr>
        <p:spPr>
          <a:xfrm>
            <a:off x="195450" y="5120641"/>
            <a:ext cx="157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analysis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36293A-A558-8067-4C1F-85739FA84D8F}"/>
              </a:ext>
            </a:extLst>
          </p:cNvPr>
          <p:cNvSpPr txBox="1"/>
          <p:nvPr/>
        </p:nvSpPr>
        <p:spPr>
          <a:xfrm>
            <a:off x="8920534" y="3172097"/>
            <a:ext cx="2235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difference is more visible in this plot</a:t>
            </a:r>
          </a:p>
        </p:txBody>
      </p:sp>
    </p:spTree>
    <p:extLst>
      <p:ext uri="{BB962C8B-B14F-4D97-AF65-F5344CB8AC3E}">
        <p14:creationId xmlns:p14="http://schemas.microsoft.com/office/powerpoint/2010/main" val="3629141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743E0-6CB5-5C86-3463-A2B79EAB2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A46B-2D46-BDE4-F0CB-4CA88039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RSD2 Gain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9C5DF8-0D5B-64FC-7BB8-003417C3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4588-07E3-49DF-A89C-9821231E3773}" type="datetime1">
              <a:rPr lang="en-GB" smtClean="0"/>
              <a:t>21/02/2024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19CE-164D-F143-F308-EA737AC1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33273-253B-8F21-156F-810E7DF1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42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9B80D5-8571-D8B4-FA88-06D29DB65807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241B02-ED2E-F1F4-64AA-8E4CB15F7E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8FCC65-AE3F-8BF8-0DE4-1C27E3BB2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15F9A5B-6F36-A8C3-EBA8-DF8ACCB1F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6936" y="1993571"/>
            <a:ext cx="7898128" cy="40840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4613E8-27CF-6E3A-5A3D-4E645429C0D1}"/>
              </a:ext>
            </a:extLst>
          </p:cNvPr>
          <p:cNvSpPr/>
          <p:nvPr/>
        </p:nvSpPr>
        <p:spPr>
          <a:xfrm>
            <a:off x="9364980" y="4067478"/>
            <a:ext cx="680084" cy="174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UFSD4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4C07D-5978-D4D8-9A84-7F943BDC9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381" y="4067478"/>
            <a:ext cx="135267" cy="1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0ca308451_1_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Resistive Read-out</a:t>
            </a:r>
          </a:p>
        </p:txBody>
      </p:sp>
      <p:sp>
        <p:nvSpPr>
          <p:cNvPr id="135" name="Google Shape;135;ge0ca308451_1_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>
                <a:solidFill>
                  <a:srgbClr val="FFFFFF"/>
                </a:solidFill>
              </a:rPr>
              <a:t>5</a:t>
            </a:fld>
            <a:endParaRPr>
              <a:solidFill>
                <a:srgbClr val="FFFFFF"/>
              </a:solidFill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FBBAE5C-5D45-4B31-952E-CBE216AC4D71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0DC37FD-0609-FD13-0573-7919304D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539915" cy="383992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7D360-9692-138B-5A57-80CE36E663FA}"/>
              </a:ext>
            </a:extLst>
          </p:cNvPr>
          <p:cNvSpPr/>
          <p:nvPr/>
        </p:nvSpPr>
        <p:spPr>
          <a:xfrm>
            <a:off x="2482121" y="2364501"/>
            <a:ext cx="2487985" cy="67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Charge sharing over silicon surface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0BB125-11EF-BE19-E241-4CB7960B516A}"/>
              </a:ext>
            </a:extLst>
          </p:cNvPr>
          <p:cNvSpPr/>
          <p:nvPr/>
        </p:nvSpPr>
        <p:spPr>
          <a:xfrm>
            <a:off x="2482121" y="3297630"/>
            <a:ext cx="2487985" cy="67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Internal gain (LGAD)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84F1FA-F441-FB75-5FD1-18376965E055}"/>
              </a:ext>
            </a:extLst>
          </p:cNvPr>
          <p:cNvSpPr/>
          <p:nvPr/>
        </p:nvSpPr>
        <p:spPr>
          <a:xfrm>
            <a:off x="6558166" y="2364500"/>
            <a:ext cx="2877664" cy="67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Excellent position resolution with large pads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53CB24-F037-7DE6-AF65-250E5421003A}"/>
              </a:ext>
            </a:extLst>
          </p:cNvPr>
          <p:cNvSpPr/>
          <p:nvPr/>
        </p:nvSpPr>
        <p:spPr>
          <a:xfrm>
            <a:off x="6558166" y="3297630"/>
            <a:ext cx="2877664" cy="67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Excellent Timing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76E7CA-5070-7FFD-3469-297C08F7D999}"/>
              </a:ext>
            </a:extLst>
          </p:cNvPr>
          <p:cNvSpPr txBox="1"/>
          <p:nvPr/>
        </p:nvSpPr>
        <p:spPr>
          <a:xfrm>
            <a:off x="5998151" y="4720488"/>
            <a:ext cx="6096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Low power consumption</a:t>
            </a:r>
          </a:p>
          <a:p>
            <a:pPr marL="457200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Low material budget</a:t>
            </a:r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011CD6F5-F886-C666-E77B-D0DB9C208555}"/>
              </a:ext>
            </a:extLst>
          </p:cNvPr>
          <p:cNvSpPr/>
          <p:nvPr/>
        </p:nvSpPr>
        <p:spPr>
          <a:xfrm>
            <a:off x="3613175" y="3092259"/>
            <a:ext cx="153478" cy="151205"/>
          </a:xfrm>
          <a:prstGeom prst="plus">
            <a:avLst>
              <a:gd name="adj" fmla="val 343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B10754A-207F-24EA-162C-DB56D6F3B998}"/>
              </a:ext>
            </a:extLst>
          </p:cNvPr>
          <p:cNvCxnSpPr/>
          <p:nvPr/>
        </p:nvCxnSpPr>
        <p:spPr>
          <a:xfrm>
            <a:off x="5256245" y="2703512"/>
            <a:ext cx="1088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6EEF1B-04B7-B015-D798-1D4D3E7E20B9}"/>
              </a:ext>
            </a:extLst>
          </p:cNvPr>
          <p:cNvCxnSpPr/>
          <p:nvPr/>
        </p:nvCxnSpPr>
        <p:spPr>
          <a:xfrm>
            <a:off x="5293567" y="3645969"/>
            <a:ext cx="1088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05F4421-D592-86A9-0B4B-64B040A3E8EB}"/>
              </a:ext>
            </a:extLst>
          </p:cNvPr>
          <p:cNvCxnSpPr>
            <a:cxnSpLocks/>
          </p:cNvCxnSpPr>
          <p:nvPr/>
        </p:nvCxnSpPr>
        <p:spPr>
          <a:xfrm flipV="1">
            <a:off x="5293567" y="2779712"/>
            <a:ext cx="1051249" cy="866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DC3F7B4-7F94-3CD8-2BDC-1A37E4906D1A}"/>
              </a:ext>
            </a:extLst>
          </p:cNvPr>
          <p:cNvSpPr txBox="1"/>
          <p:nvPr/>
        </p:nvSpPr>
        <p:spPr>
          <a:xfrm>
            <a:off x="2186894" y="5685657"/>
            <a:ext cx="297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GB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100 %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intrinsic fill factor! </a:t>
            </a:r>
          </a:p>
        </p:txBody>
      </p:sp>
      <p:sp>
        <p:nvSpPr>
          <p:cNvPr id="11" name="CasellaDiTesto 4">
            <a:extLst>
              <a:ext uri="{FF2B5EF4-FFF2-40B4-BE49-F238E27FC236}">
                <a16:creationId xmlns:a16="http://schemas.microsoft.com/office/drawing/2014/main" id="{5CF9841C-5630-A3C6-65C6-5ACE7F16B234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84E4E76-EDF9-D728-35B9-19C01BA53B4A}"/>
              </a:ext>
            </a:extLst>
          </p:cNvPr>
          <p:cNvSpPr/>
          <p:nvPr/>
        </p:nvSpPr>
        <p:spPr>
          <a:xfrm>
            <a:off x="4520120" y="4922769"/>
            <a:ext cx="734537" cy="400107"/>
          </a:xfrm>
          <a:prstGeom prst="rightArrow">
            <a:avLst/>
          </a:prstGeom>
          <a:noFill/>
          <a:ln w="28575">
            <a:solidFill>
              <a:srgbClr val="75F0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76DC41-A578-4AEB-CA26-EBA660AE25BF}"/>
              </a:ext>
            </a:extLst>
          </p:cNvPr>
          <p:cNvSpPr txBox="1"/>
          <p:nvPr/>
        </p:nvSpPr>
        <p:spPr>
          <a:xfrm>
            <a:off x="1097280" y="4248771"/>
            <a:ext cx="2978537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Low channel density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Thin sensors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161945-5D89-03EC-0676-30CAAB739C42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42DDD9-3C08-15CB-4EA4-0934F5C97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717C13A-09EF-55B3-EEA9-762A0D04E9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07F3983-0F9E-A1CC-0F89-685E5332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B5BA-B634-4DB7-A5F9-F5599B438F04}" type="datetime1">
              <a:rPr lang="en-GB" smtClean="0"/>
              <a:t>21/02/2024</a:t>
            </a:fld>
            <a:endParaRPr lang="en-GB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916C480-6C63-1495-3D74-1B479FD3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94DA8F-0699-4B05-FE48-9405F9D6A1CC}"/>
              </a:ext>
            </a:extLst>
          </p:cNvPr>
          <p:cNvSpPr txBox="1"/>
          <p:nvPr/>
        </p:nvSpPr>
        <p:spPr>
          <a:xfrm>
            <a:off x="5800530" y="5685657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Promising candidate for 4D tracking</a:t>
            </a:r>
            <a:endParaRPr lang="en-GB" sz="2000" b="1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3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6" grpId="0"/>
      <p:bldP spid="38" grpId="0" animBg="1"/>
      <p:bldP spid="2" grpId="0"/>
      <p:bldP spid="12" grpId="0" animBg="1"/>
      <p:bldP spid="2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2BFD3529-446B-5340-F7B9-923523654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0ca308451_1_22">
            <a:extLst>
              <a:ext uri="{FF2B5EF4-FFF2-40B4-BE49-F238E27FC236}">
                <a16:creationId xmlns:a16="http://schemas.microsoft.com/office/drawing/2014/main" id="{57650A0E-3F55-382B-12EE-56287F225E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DUTs – RSD devices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FA89EE0-8827-87C8-B893-330DC7743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135" name="Google Shape;135;ge0ca308451_1_22">
            <a:extLst>
              <a:ext uri="{FF2B5EF4-FFF2-40B4-BE49-F238E27FC236}">
                <a16:creationId xmlns:a16="http://schemas.microsoft.com/office/drawing/2014/main" id="{4D7B860B-FE22-EF77-18B3-509AF094088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FB411EB-37EF-8DAB-AC40-81B19EF914E8}"/>
              </a:ext>
            </a:extLst>
          </p:cNvPr>
          <p:cNvCxnSpPr/>
          <p:nvPr/>
        </p:nvCxnSpPr>
        <p:spPr>
          <a:xfrm flipV="1">
            <a:off x="554804" y="2116477"/>
            <a:ext cx="0" cy="37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4">
            <a:extLst>
              <a:ext uri="{FF2B5EF4-FFF2-40B4-BE49-F238E27FC236}">
                <a16:creationId xmlns:a16="http://schemas.microsoft.com/office/drawing/2014/main" id="{194B7037-4569-CEC7-42B8-61C91076360C}"/>
              </a:ext>
            </a:extLst>
          </p:cNvPr>
          <p:cNvSpPr txBox="1"/>
          <p:nvPr/>
        </p:nvSpPr>
        <p:spPr>
          <a:xfrm rot="16200000">
            <a:off x="-2049582" y="3672748"/>
            <a:ext cx="46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Luca Menzio – INFN Toino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AC81D-9980-F495-7F45-097F6EE81A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84689" y="2261101"/>
            <a:ext cx="3955260" cy="319262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22AB1E77-CA1D-F31C-7BB7-22940DF3D255}"/>
              </a:ext>
            </a:extLst>
          </p:cNvPr>
          <p:cNvGrpSpPr/>
          <p:nvPr/>
        </p:nvGrpSpPr>
        <p:grpSpPr>
          <a:xfrm>
            <a:off x="5158346" y="4025352"/>
            <a:ext cx="1497886" cy="1853957"/>
            <a:chOff x="1210993" y="2258282"/>
            <a:chExt cx="1497886" cy="185395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F3D0AA7-4861-08B8-0F0C-37CAB2528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84"/>
            <a:stretch/>
          </p:blipFill>
          <p:spPr>
            <a:xfrm>
              <a:off x="1212951" y="2258282"/>
              <a:ext cx="1495928" cy="1489234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905FF40-753F-66DF-ADF1-F43BC062EB67}"/>
                </a:ext>
              </a:extLst>
            </p:cNvPr>
            <p:cNvSpPr/>
            <p:nvPr/>
          </p:nvSpPr>
          <p:spPr>
            <a:xfrm>
              <a:off x="1641845" y="3254034"/>
              <a:ext cx="64851" cy="648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BD20FF2-F72F-BD7C-E15E-EEDE7225E008}"/>
                </a:ext>
              </a:extLst>
            </p:cNvPr>
            <p:cNvSpPr/>
            <p:nvPr/>
          </p:nvSpPr>
          <p:spPr>
            <a:xfrm>
              <a:off x="2208582" y="3254033"/>
              <a:ext cx="64851" cy="648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4621AB7-7E26-84BF-E1C2-171E1169E444}"/>
                </a:ext>
              </a:extLst>
            </p:cNvPr>
            <p:cNvSpPr/>
            <p:nvPr/>
          </p:nvSpPr>
          <p:spPr>
            <a:xfrm>
              <a:off x="1641845" y="2682884"/>
              <a:ext cx="64851" cy="648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32226B8-F8AA-5973-882C-A3B13AAAD232}"/>
                </a:ext>
              </a:extLst>
            </p:cNvPr>
            <p:cNvSpPr/>
            <p:nvPr/>
          </p:nvSpPr>
          <p:spPr>
            <a:xfrm>
              <a:off x="2208582" y="2682883"/>
              <a:ext cx="64851" cy="648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6D2B6CE-B82E-3D98-39E2-8C18059C27BF}"/>
                </a:ext>
              </a:extLst>
            </p:cNvPr>
            <p:cNvSpPr/>
            <p:nvPr/>
          </p:nvSpPr>
          <p:spPr>
            <a:xfrm>
              <a:off x="1595791" y="2636226"/>
              <a:ext cx="726332" cy="73281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98FD9D2-CFC1-B73D-9410-A421CF8FDC54}"/>
                </a:ext>
              </a:extLst>
            </p:cNvPr>
            <p:cNvSpPr txBox="1"/>
            <p:nvPr/>
          </p:nvSpPr>
          <p:spPr>
            <a:xfrm>
              <a:off x="1210993" y="3804462"/>
              <a:ext cx="1495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1.3 x 1.3 mm</a:t>
              </a:r>
              <a:r>
                <a:rPr lang="it-IT" baseline="30000" dirty="0"/>
                <a:t>2</a:t>
              </a:r>
              <a:endParaRPr lang="en-GB" baseline="300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18FAF2E-8357-839B-A7C2-D14A4B404EA3}"/>
              </a:ext>
            </a:extLst>
          </p:cNvPr>
          <p:cNvGrpSpPr/>
          <p:nvPr/>
        </p:nvGrpSpPr>
        <p:grpSpPr>
          <a:xfrm>
            <a:off x="5099168" y="1904832"/>
            <a:ext cx="1614283" cy="1917329"/>
            <a:chOff x="3039759" y="2278431"/>
            <a:chExt cx="1614283" cy="19173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B9DDA78-8A0D-BCF8-39FA-1EAA9CBB14B3}"/>
                </a:ext>
              </a:extLst>
            </p:cNvPr>
            <p:cNvGrpSpPr/>
            <p:nvPr/>
          </p:nvGrpSpPr>
          <p:grpSpPr>
            <a:xfrm>
              <a:off x="3098937" y="2278431"/>
              <a:ext cx="1495929" cy="1512125"/>
              <a:chOff x="2295508" y="3377043"/>
              <a:chExt cx="1495929" cy="151212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E124815-09BD-1B92-B3A5-355430BC16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26" t="3056" r="1167"/>
              <a:stretch/>
            </p:blipFill>
            <p:spPr>
              <a:xfrm>
                <a:off x="2295508" y="3377043"/>
                <a:ext cx="1495929" cy="1512125"/>
              </a:xfrm>
              <a:prstGeom prst="rect">
                <a:avLst/>
              </a:prstGeom>
            </p:spPr>
          </p:pic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367C4EC-B610-BE44-660B-E339F761F4B5}"/>
                  </a:ext>
                </a:extLst>
              </p:cNvPr>
              <p:cNvSpPr/>
              <p:nvPr/>
            </p:nvSpPr>
            <p:spPr>
              <a:xfrm>
                <a:off x="3102454" y="4192464"/>
                <a:ext cx="64851" cy="6485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E5EC526-2394-1646-87FD-B5B0ECDCA1EC}"/>
                  </a:ext>
                </a:extLst>
              </p:cNvPr>
              <p:cNvSpPr/>
              <p:nvPr/>
            </p:nvSpPr>
            <p:spPr>
              <a:xfrm>
                <a:off x="3291140" y="4192463"/>
                <a:ext cx="64851" cy="6485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0D17C4F-F8BA-D364-D3A3-F0299A66CF05}"/>
                  </a:ext>
                </a:extLst>
              </p:cNvPr>
              <p:cNvSpPr/>
              <p:nvPr/>
            </p:nvSpPr>
            <p:spPr>
              <a:xfrm>
                <a:off x="3102454" y="4382964"/>
                <a:ext cx="64851" cy="6485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B1C2A6F-D8B7-40C4-D927-BDEFE5490D65}"/>
                  </a:ext>
                </a:extLst>
              </p:cNvPr>
              <p:cNvSpPr/>
              <p:nvPr/>
            </p:nvSpPr>
            <p:spPr>
              <a:xfrm>
                <a:off x="3291139" y="4382963"/>
                <a:ext cx="64851" cy="6485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5883D42-46A6-349F-07CF-1DA3B8E177D8}"/>
                  </a:ext>
                </a:extLst>
              </p:cNvPr>
              <p:cNvSpPr/>
              <p:nvPr/>
            </p:nvSpPr>
            <p:spPr>
              <a:xfrm>
                <a:off x="3079552" y="4162425"/>
                <a:ext cx="301824" cy="302419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BFF3372-733B-3F41-849F-775650E7A489}"/>
                </a:ext>
              </a:extLst>
            </p:cNvPr>
            <p:cNvSpPr txBox="1"/>
            <p:nvPr/>
          </p:nvSpPr>
          <p:spPr>
            <a:xfrm>
              <a:off x="3039759" y="3826428"/>
              <a:ext cx="1614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450 x 450 µm</a:t>
              </a:r>
              <a:r>
                <a:rPr lang="it-IT" baseline="30000" dirty="0"/>
                <a:t>2</a:t>
              </a:r>
              <a:endParaRPr lang="en-GB" baseline="30000" dirty="0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82F898EE-FAA9-A1DA-AB52-E8DE4F4A4F25}"/>
              </a:ext>
            </a:extLst>
          </p:cNvPr>
          <p:cNvSpPr/>
          <p:nvPr/>
        </p:nvSpPr>
        <p:spPr>
          <a:xfrm>
            <a:off x="7145642" y="3631439"/>
            <a:ext cx="3569697" cy="23810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4757631-B438-B469-F4ED-F141E9C17394}"/>
              </a:ext>
            </a:extLst>
          </p:cNvPr>
          <p:cNvSpPr/>
          <p:nvPr/>
        </p:nvSpPr>
        <p:spPr>
          <a:xfrm>
            <a:off x="7145641" y="4808228"/>
            <a:ext cx="3569697" cy="23810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873AE8-85B8-36C5-5230-BA608383CF85}"/>
              </a:ext>
            </a:extLst>
          </p:cNvPr>
          <p:cNvSpPr txBox="1"/>
          <p:nvPr/>
        </p:nvSpPr>
        <p:spPr>
          <a:xfrm>
            <a:off x="1168736" y="2064970"/>
            <a:ext cx="3805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DUTs come from the second production by FBK of Resistive Silicon Detectors (RSD2)</a:t>
            </a:r>
          </a:p>
          <a:p>
            <a:endParaRPr lang="en-US" dirty="0"/>
          </a:p>
          <a:p>
            <a:r>
              <a:rPr lang="en-US" dirty="0"/>
              <a:t>Two devices tested: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450x450 </a:t>
            </a:r>
            <a:r>
              <a:rPr lang="it-IT" dirty="0"/>
              <a:t>µm</a:t>
            </a:r>
            <a:r>
              <a:rPr lang="it-IT" baseline="30000" dirty="0"/>
              <a:t>2 </a:t>
            </a:r>
            <a:r>
              <a:rPr lang="it-IT" dirty="0"/>
              <a:t>from W7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1.3x1.3 </a:t>
            </a:r>
            <a:r>
              <a:rPr lang="it-IT" dirty="0"/>
              <a:t>µm</a:t>
            </a:r>
            <a:r>
              <a:rPr lang="it-IT" baseline="30000" dirty="0"/>
              <a:t>2 </a:t>
            </a:r>
            <a:r>
              <a:rPr lang="it-IT" dirty="0"/>
              <a:t>from W13</a:t>
            </a:r>
          </a:p>
          <a:p>
            <a:endParaRPr lang="it-IT" dirty="0"/>
          </a:p>
          <a:p>
            <a:r>
              <a:rPr lang="it-IT" dirty="0"/>
              <a:t>Same AC-electrodes layout – crosses to help the </a:t>
            </a:r>
            <a:r>
              <a:rPr lang="en-GB" dirty="0"/>
              <a:t>signal</a:t>
            </a:r>
            <a:r>
              <a:rPr lang="it-IT" dirty="0"/>
              <a:t> </a:t>
            </a:r>
            <a:r>
              <a:rPr lang="en-GB" dirty="0"/>
              <a:t>containment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Different n+ layer resistivity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7EB765-BEDC-6264-63BB-3DC926C27315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A717AA-71E1-A228-97E1-39D3E9999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167D79-7205-25E9-C68C-0A7C21947C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F15A9B-B2CF-9E4C-B3DA-7B6F8184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A3B5-BED7-46D2-8E1E-F144F3B519DC}" type="datetime1">
              <a:rPr lang="en-GB" smtClean="0"/>
              <a:t>21/02/2024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1C57A-6347-F64E-130E-C58AE1A5A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</p:spTree>
    <p:extLst>
      <p:ext uri="{BB962C8B-B14F-4D97-AF65-F5344CB8AC3E}">
        <p14:creationId xmlns:p14="http://schemas.microsoft.com/office/powerpoint/2010/main" val="304358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34410-E966-C751-182D-E16CD9B9F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832DC0B-6827-8897-1434-8B20AAEC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Contents</a:t>
            </a:r>
            <a:endParaRPr lang="en-GB" sz="44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6B1A0-43F8-8153-EE63-37060433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342416"/>
            <a:ext cx="6492240" cy="4970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pc="-50" dirty="0">
                <a:solidFill>
                  <a:srgbClr val="A5A5A5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2800" b="1" spc="-50" dirty="0">
              <a:solidFill>
                <a:srgbClr val="A5A5A5"/>
              </a:solidFill>
              <a:latin typeface="+mj-lt"/>
              <a:ea typeface="+mj-ea"/>
              <a:cs typeface="+mj-cs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A5A5A5"/>
                </a:solidFill>
              </a:rPr>
              <a:t>  Resistive read-out in silicon detectors</a:t>
            </a:r>
          </a:p>
          <a:p>
            <a:pPr marL="0" indent="0">
              <a:buNone/>
            </a:pPr>
            <a:r>
              <a:rPr lang="en-GB" sz="2400" b="1" spc="-5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Experimental Set-up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  AIDA test beam setup @ SPS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  Chubut2 acquisition board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A5A5A5"/>
                </a:solidFill>
              </a:rPr>
              <a:t>Analysis and 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A5A5A5"/>
                </a:solidFill>
              </a:rPr>
              <a:t>  Analysis flow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A5A5A5"/>
                </a:solidFill>
              </a:rPr>
              <a:t>  1.3 mm-pitch sensor 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A5A5A5"/>
                </a:solidFill>
              </a:rPr>
              <a:t>  450 µm-pitch sensor characterization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A5A5A5"/>
                </a:solidFill>
              </a:rPr>
              <a:t>Conclusions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F47D6-1C46-D638-F72B-5E34AFB1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7</a:t>
            </a:fld>
            <a:endParaRPr lang="it-IT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F65D6C-6B42-08DB-F9F9-FD7472D21C38}"/>
              </a:ext>
            </a:extLst>
          </p:cNvPr>
          <p:cNvGrpSpPr/>
          <p:nvPr/>
        </p:nvGrpSpPr>
        <p:grpSpPr>
          <a:xfrm>
            <a:off x="4172952" y="30392"/>
            <a:ext cx="7977759" cy="1012824"/>
            <a:chOff x="4172952" y="30392"/>
            <a:chExt cx="7977759" cy="1012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92646C-2ADA-5EFF-9741-0797E64D3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F9CC09-5290-D5CA-B93F-2B62641F6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4172952" y="106928"/>
              <a:ext cx="1667750" cy="859751"/>
            </a:xfrm>
            <a:prstGeom prst="rect">
              <a:avLst/>
            </a:prstGeom>
          </p:spPr>
        </p:pic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B15176F4-9B29-2ED0-036D-00D7E432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DD26-06A9-4DDF-9E69-2DA8C8266328}" type="datetime1">
              <a:rPr lang="en-GB" smtClean="0"/>
              <a:t>21/02/2024</a:t>
            </a:fld>
            <a:endParaRPr lang="en-GB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C18F0E0-189D-37C2-343E-4ABD297CF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32DED-FEBE-FB30-C4A9-9A26BE429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728" y="3611506"/>
            <a:ext cx="3532614" cy="226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7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CB07F-6839-C9EB-A33C-55E9D024F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A766-537F-690C-5AF0-11645625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AIDA Test Beam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8070987-D5D4-DE3A-83B6-1EF86EEA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75C0-8C40-4FBC-8344-361FC7590368}" type="datetime1">
              <a:rPr lang="en-GB" smtClean="0"/>
              <a:t>21/02/2024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F1548-BF8D-ECFE-335B-A5F8230A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2624A2-7234-32AC-918F-1CB48C80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8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95E6A4-AA31-E7EC-705A-30D6797EBC2F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64831B-617B-AF3C-F596-61872E4D4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8100E96-579A-1965-3C33-913FA58D20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97A8DFD-E2BD-EC6D-F32D-AF853C115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92" y="2160695"/>
            <a:ext cx="5928428" cy="37083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8E358E-C179-7328-0BB5-7B840691580D}"/>
              </a:ext>
            </a:extLst>
          </p:cNvPr>
          <p:cNvSpPr/>
          <p:nvPr/>
        </p:nvSpPr>
        <p:spPr>
          <a:xfrm>
            <a:off x="4856615" y="5607513"/>
            <a:ext cx="1604741" cy="460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25C2C40-7BCE-12C5-E514-BC1CD4576CD4}"/>
              </a:ext>
            </a:extLst>
          </p:cNvPr>
          <p:cNvSpPr txBox="1">
            <a:spLocks/>
          </p:cNvSpPr>
          <p:nvPr/>
        </p:nvSpPr>
        <p:spPr>
          <a:xfrm>
            <a:off x="6217920" y="1845735"/>
            <a:ext cx="524538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test beam was performed in the CERN H6 beamline (120 GeV </a:t>
            </a:r>
            <a:r>
              <a:rPr lang="en-US" dirty="0" err="1"/>
              <a:t>pions</a:t>
            </a:r>
            <a:r>
              <a:rPr lang="en-US" dirty="0"/>
              <a:t>/protons)</a:t>
            </a: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 MIMOSA telescope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 CAEN DT5742 digitizer, 16 channels @ 5GS/s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 Trigger is a 3x3 mm</a:t>
            </a:r>
            <a:r>
              <a:rPr lang="en-GB" baseline="30000" dirty="0"/>
              <a:t>2</a:t>
            </a:r>
            <a:r>
              <a:rPr lang="en-GB" dirty="0"/>
              <a:t> UFSD1 LGAD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 DUTs on the Chubut2 read-out board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  RSD runs: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 2 DUTs, 1.3 mm and 450 </a:t>
            </a:r>
            <a:r>
              <a:rPr lang="el-GR" dirty="0"/>
              <a:t>μ</a:t>
            </a:r>
            <a:r>
              <a:rPr lang="en-US" dirty="0"/>
              <a:t>m pitch</a:t>
            </a:r>
            <a:r>
              <a:rPr lang="en-GB" dirty="0"/>
              <a:t> biased at 240 V and 200 V, respectively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1" dirty="0"/>
              <a:t> No</a:t>
            </a:r>
            <a:r>
              <a:rPr lang="en-GB" dirty="0"/>
              <a:t> time reference </a:t>
            </a:r>
          </a:p>
        </p:txBody>
      </p:sp>
    </p:spTree>
    <p:extLst>
      <p:ext uri="{BB962C8B-B14F-4D97-AF65-F5344CB8AC3E}">
        <p14:creationId xmlns:p14="http://schemas.microsoft.com/office/powerpoint/2010/main" val="408025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9B033-988C-E692-80C5-5E9D0B395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9F26-921E-A6E2-4778-CBE44653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AIDA Test Beam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B451D1-FC06-CCAF-0EEF-3B9B9354B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1A37-210F-4ADF-829B-4D8F9D0BA561}" type="datetime1">
              <a:rPr lang="en-GB" smtClean="0"/>
              <a:t>21/02/2024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A38512C-183C-2A7C-B93B-F9DF85E0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TREDI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8E9959-70C9-305C-DEE3-97736AB2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708-33E5-46C1-BF8E-21F2CF67D409}" type="slidenum">
              <a:rPr lang="en-GB" smtClean="0"/>
              <a:t>9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239606-BC81-3222-2AC3-25D8A60DA2AF}"/>
              </a:ext>
            </a:extLst>
          </p:cNvPr>
          <p:cNvGrpSpPr/>
          <p:nvPr/>
        </p:nvGrpSpPr>
        <p:grpSpPr>
          <a:xfrm>
            <a:off x="28969" y="30392"/>
            <a:ext cx="12121742" cy="1012824"/>
            <a:chOff x="28969" y="30392"/>
            <a:chExt cx="12121742" cy="1012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F0F58F-C4D7-94B9-F4D0-873984B02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8652" r="22920"/>
            <a:stretch/>
          </p:blipFill>
          <p:spPr>
            <a:xfrm>
              <a:off x="11143360" y="30392"/>
              <a:ext cx="1007351" cy="10128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87D4E5-4BE3-D6CE-E126-26F91D079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" r="7544" b="31824"/>
            <a:stretch/>
          </p:blipFill>
          <p:spPr>
            <a:xfrm>
              <a:off x="28969" y="90394"/>
              <a:ext cx="1667750" cy="85975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0815691-6A24-7246-D5E9-33B626C20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92" y="2160695"/>
            <a:ext cx="5928428" cy="37083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35179A-4116-8012-595F-1B509383F5D6}"/>
              </a:ext>
            </a:extLst>
          </p:cNvPr>
          <p:cNvSpPr/>
          <p:nvPr/>
        </p:nvSpPr>
        <p:spPr>
          <a:xfrm>
            <a:off x="4856615" y="5607513"/>
            <a:ext cx="1604741" cy="460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2F649-98C2-184E-5E0B-6CDE4C4B4F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94AAD-BEF5-70A0-68BD-72C58D3B7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748" y="1815353"/>
            <a:ext cx="5791200" cy="43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096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2777</TotalTime>
  <Words>2543</Words>
  <Application>Microsoft Office PowerPoint</Application>
  <PresentationFormat>Widescreen</PresentationFormat>
  <Paragraphs>494</Paragraphs>
  <Slides>42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Courier New</vt:lpstr>
      <vt:lpstr>Liberation Sans</vt:lpstr>
      <vt:lpstr>Times New Roman</vt:lpstr>
      <vt:lpstr>Wingdings</vt:lpstr>
      <vt:lpstr>Retrospect</vt:lpstr>
      <vt:lpstr>RSD2 performance in the AIDAINNOVA SPS test beam</vt:lpstr>
      <vt:lpstr>Contents</vt:lpstr>
      <vt:lpstr>Contents</vt:lpstr>
      <vt:lpstr>Resistive Read-out</vt:lpstr>
      <vt:lpstr>Resistive Read-out</vt:lpstr>
      <vt:lpstr>DUTs – RSD devices</vt:lpstr>
      <vt:lpstr>Contents</vt:lpstr>
      <vt:lpstr>AIDA Test Beam </vt:lpstr>
      <vt:lpstr>AIDA Test Beam </vt:lpstr>
      <vt:lpstr>Chubut2 Acquisition Board </vt:lpstr>
      <vt:lpstr>Contents</vt:lpstr>
      <vt:lpstr>Waveforms and Tracks Analysis</vt:lpstr>
      <vt:lpstr>Having a look at the sensors</vt:lpstr>
      <vt:lpstr>Having a look at the sensors</vt:lpstr>
      <vt:lpstr>W13 1.3 mm – Position Reconstruction</vt:lpstr>
      <vt:lpstr>W13 1.3 mm – Position Resolution </vt:lpstr>
      <vt:lpstr>W13 1.3 mm – Machine Learning studies</vt:lpstr>
      <vt:lpstr>W7 450 μm – Analytical Method</vt:lpstr>
      <vt:lpstr>W7 450 μm – Analytical Method</vt:lpstr>
      <vt:lpstr>W7 450 um – Template Method</vt:lpstr>
      <vt:lpstr>W7 450 um – Template Method</vt:lpstr>
      <vt:lpstr>Comparison with other test beams</vt:lpstr>
      <vt:lpstr>Efficiency</vt:lpstr>
      <vt:lpstr>Efficiency</vt:lpstr>
      <vt:lpstr>Efficiency</vt:lpstr>
      <vt:lpstr>Efficiency</vt:lpstr>
      <vt:lpstr>Conclusions</vt:lpstr>
      <vt:lpstr>AIDAinnova WP6 Test Beam group</vt:lpstr>
      <vt:lpstr>Acknoledgements</vt:lpstr>
      <vt:lpstr>Resistive Read-out</vt:lpstr>
      <vt:lpstr>Runs</vt:lpstr>
      <vt:lpstr>Cuts</vt:lpstr>
      <vt:lpstr>First sensor - W13 1.3mm</vt:lpstr>
      <vt:lpstr>W13 1.3mm</vt:lpstr>
      <vt:lpstr>Taking a look at the data</vt:lpstr>
      <vt:lpstr>W13 1.3 mm – Position Reconstruction</vt:lpstr>
      <vt:lpstr>W7 450 um</vt:lpstr>
      <vt:lpstr>W7 450 um</vt:lpstr>
      <vt:lpstr>W7 450 um – first plane</vt:lpstr>
      <vt:lpstr>Comparison with TCT – 1.3 mm</vt:lpstr>
      <vt:lpstr>Comparison with TCT – 450 um</vt:lpstr>
      <vt:lpstr>RSD2 Gain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 data Analysis</dc:title>
  <dc:creator>Luca Menzio</dc:creator>
  <cp:lastModifiedBy>Luca Menzio</cp:lastModifiedBy>
  <cp:revision>1112</cp:revision>
  <dcterms:created xsi:type="dcterms:W3CDTF">2023-12-21T00:05:17Z</dcterms:created>
  <dcterms:modified xsi:type="dcterms:W3CDTF">2024-02-21T07:52:35Z</dcterms:modified>
</cp:coreProperties>
</file>