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82" r:id="rId2"/>
  </p:sldMasterIdLst>
  <p:notesMasterIdLst>
    <p:notesMasterId r:id="rId11"/>
  </p:notesMasterIdLst>
  <p:handoutMasterIdLst>
    <p:handoutMasterId r:id="rId12"/>
  </p:handoutMasterIdLst>
  <p:sldIdLst>
    <p:sldId id="356" r:id="rId3"/>
    <p:sldId id="6572" r:id="rId4"/>
    <p:sldId id="6573" r:id="rId5"/>
    <p:sldId id="6575" r:id="rId6"/>
    <p:sldId id="6576" r:id="rId7"/>
    <p:sldId id="6574" r:id="rId8"/>
    <p:sldId id="6577" r:id="rId9"/>
    <p:sldId id="657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56F3B"/>
    <a:srgbClr val="CECD62"/>
    <a:srgbClr val="F5BE3D"/>
    <a:srgbClr val="1C6B11"/>
    <a:srgbClr val="FF9E00"/>
    <a:srgbClr val="F5AC4A"/>
    <a:srgbClr val="F5AF0D"/>
    <a:srgbClr val="F5D48F"/>
    <a:srgbClr val="F5C76C"/>
    <a:srgbClr val="F9F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/>
    <p:restoredTop sz="95970" autoAdjust="0"/>
  </p:normalViewPr>
  <p:slideViewPr>
    <p:cSldViewPr snapToGrid="0" snapToObjects="1">
      <p:cViewPr varScale="1">
        <p:scale>
          <a:sx n="108" d="100"/>
          <a:sy n="108" d="100"/>
        </p:scale>
        <p:origin x="155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12/18/23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12/18/23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5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70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3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6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700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3" y="1043700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70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3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700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70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11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70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4" y="971552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5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6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3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6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11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41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3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32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  <p:sldLayoutId id="2147484006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6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3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23383" y="2360879"/>
            <a:ext cx="7640394" cy="93867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Helvetica" charset="0"/>
              </a:rPr>
              <a:t>Mu2e News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657704" y="3668753"/>
            <a:ext cx="3978872" cy="21922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Helvetica" charset="0"/>
              </a:rPr>
              <a:t>Stefano Miscetti</a:t>
            </a:r>
          </a:p>
          <a:p>
            <a:pPr algn="ctr"/>
            <a:r>
              <a:rPr lang="en-US" dirty="0">
                <a:solidFill>
                  <a:srgbClr val="404040"/>
                </a:solidFill>
                <a:latin typeface="Helvetica" charset="0"/>
              </a:rPr>
              <a:t>LNF INFN, Italy</a:t>
            </a:r>
          </a:p>
          <a:p>
            <a:pPr algn="ctr"/>
            <a:endParaRPr lang="en-US" b="1" dirty="0">
              <a:solidFill>
                <a:srgbClr val="404040"/>
              </a:solidFill>
              <a:latin typeface="Helvetica" charset="0"/>
            </a:endParaRPr>
          </a:p>
          <a:p>
            <a:pPr algn="ctr"/>
            <a:r>
              <a:rPr lang="en-US" b="1" dirty="0">
                <a:solidFill>
                  <a:srgbClr val="000090"/>
                </a:solidFill>
                <a:latin typeface="Helvetica" charset="0"/>
              </a:rPr>
              <a:t>18 Dec 2023</a:t>
            </a:r>
          </a:p>
          <a:p>
            <a:pPr algn="ctr"/>
            <a:r>
              <a:rPr lang="en-US" b="1" dirty="0">
                <a:solidFill>
                  <a:srgbClr val="000090"/>
                </a:solidFill>
                <a:latin typeface="Helvetica" charset="0"/>
              </a:rPr>
              <a:t>Mu2e Italy Meeting</a:t>
            </a:r>
          </a:p>
          <a:p>
            <a:pPr algn="ctr"/>
            <a:r>
              <a:rPr lang="en-US" b="1" dirty="0">
                <a:solidFill>
                  <a:srgbClr val="000090"/>
                </a:solidFill>
                <a:latin typeface="Helvetica" charset="0"/>
              </a:rPr>
              <a:t>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77" y="5962534"/>
            <a:ext cx="1478410" cy="8489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" name="Picture 7" descr="infn_logo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598" y="5493198"/>
            <a:ext cx="1478410" cy="9386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5FA53-5DEC-17BF-C1E0-3E9FC073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TS Move: TSU in the PIT – TSD in January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4C264-B283-21D8-C132-F64B329F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0198"/>
            <a:ext cx="8672513" cy="4987867"/>
          </a:xfrm>
        </p:spPr>
        <p:txBody>
          <a:bodyPr/>
          <a:lstStyle/>
          <a:p>
            <a:r>
              <a:rPr lang="en-IT" dirty="0"/>
              <a:t>the project for solenoids is becoming reality: TSU Dec-7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86AD9-5DD6-9EAD-9381-21BCB71C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D3764-592C-FB4A-78F9-98C30C24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AA0A0-6A7B-403D-0CD1-6CA95AA4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Picture 6" descr="A truck with a large metal object on the back&#10;&#10;Description automatically generated">
            <a:extLst>
              <a:ext uri="{FF2B5EF4-FFF2-40B4-BE49-F238E27FC236}">
                <a16:creationId xmlns:a16="http://schemas.microsoft.com/office/drawing/2014/main" id="{B9F6E2EA-320F-A374-EF23-6D547FDC1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84" y="1205056"/>
            <a:ext cx="4341593" cy="2442528"/>
          </a:xfrm>
          <a:prstGeom prst="rect">
            <a:avLst/>
          </a:prstGeom>
        </p:spPr>
      </p:pic>
      <p:pic>
        <p:nvPicPr>
          <p:cNvPr id="9" name="Picture 8" descr="A person standing next to a large metal container&#10;&#10;Description automatically generated">
            <a:extLst>
              <a:ext uri="{FF2B5EF4-FFF2-40B4-BE49-F238E27FC236}">
                <a16:creationId xmlns:a16="http://schemas.microsoft.com/office/drawing/2014/main" id="{8D7256B3-29F4-061F-0C26-AD6BE95A8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83" y="3841917"/>
            <a:ext cx="4341594" cy="2442528"/>
          </a:xfrm>
          <a:prstGeom prst="rect">
            <a:avLst/>
          </a:prstGeom>
        </p:spPr>
      </p:pic>
      <p:pic>
        <p:nvPicPr>
          <p:cNvPr id="11" name="901108F0-983C-4F2C-899D-EDC03B6B2F84" descr="IMG_6565.jpg">
            <a:extLst>
              <a:ext uri="{FF2B5EF4-FFF2-40B4-BE49-F238E27FC236}">
                <a16:creationId xmlns:a16="http://schemas.microsoft.com/office/drawing/2014/main" id="{29212D00-847B-DF5F-FDE7-BE7A8494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50" y="1205056"/>
            <a:ext cx="3790450" cy="505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10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07EF41-25BA-8F35-1C30-18EA003CF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TSD expected to move in January. Again preparation of movement, wait for</a:t>
            </a:r>
          </a:p>
          <a:p>
            <a:pPr marL="0" indent="0">
              <a:buNone/>
            </a:pPr>
            <a:r>
              <a:rPr lang="en-IT" dirty="0"/>
              <a:t>	best weather conditions. Preparation of pit adjustments. </a:t>
            </a:r>
            <a:r>
              <a:rPr lang="en-IT" b="1" dirty="0"/>
              <a:t>In the meanwhile</a:t>
            </a:r>
          </a:p>
          <a:p>
            <a:pPr marL="0" indent="0">
              <a:buNone/>
            </a:pPr>
            <a:r>
              <a:rPr lang="en-IT" b="1" dirty="0"/>
              <a:t>	connection of criogenics for TSU. Here it is a A+.</a:t>
            </a:r>
          </a:p>
          <a:p>
            <a:pPr marL="0" indent="0">
              <a:buNone/>
            </a:pPr>
            <a:r>
              <a:rPr lang="en-IT" dirty="0"/>
              <a:t>	</a:t>
            </a:r>
            <a:r>
              <a:rPr lang="en-IT" dirty="0">
                <a:sym typeface="Wingdings" pitchFamily="2" charset="2"/>
              </a:rPr>
              <a:t> Discussion about powering and cooling in advance of schedule is being</a:t>
            </a:r>
          </a:p>
          <a:p>
            <a:pPr marL="0" indent="0">
              <a:buNone/>
            </a:pPr>
            <a:r>
              <a:rPr lang="en-IT" dirty="0">
                <a:sym typeface="Wingdings" pitchFamily="2" charset="2"/>
              </a:rPr>
              <a:t>	     considered but not yet planned due to opportunities considerations</a:t>
            </a:r>
          </a:p>
          <a:p>
            <a:r>
              <a:rPr lang="en-IT" dirty="0">
                <a:sym typeface="Wingdings" pitchFamily="2" charset="2"/>
              </a:rPr>
              <a:t>PS almost completed. Final touch in progress. Transportation under planning.</a:t>
            </a:r>
          </a:p>
          <a:p>
            <a:pPr marL="0" indent="0">
              <a:buNone/>
            </a:pPr>
            <a:r>
              <a:rPr lang="en-IT" dirty="0">
                <a:sym typeface="Wingdings" pitchFamily="2" charset="2"/>
              </a:rPr>
              <a:t>	Big deal here is the installation in the pit. Plan is “entering from the PS hatch”.</a:t>
            </a:r>
          </a:p>
          <a:p>
            <a:pPr marL="0" indent="0">
              <a:buNone/>
            </a:pPr>
            <a:r>
              <a:rPr lang="en-IT" dirty="0">
                <a:sym typeface="Wingdings" pitchFamily="2" charset="2"/>
              </a:rPr>
              <a:t>	Preparation of external crane in progress  </a:t>
            </a:r>
            <a:r>
              <a:rPr lang="en-IT" b="1" dirty="0">
                <a:sym typeface="Wingdings" pitchFamily="2" charset="2"/>
              </a:rPr>
              <a:t>It is a B</a:t>
            </a:r>
          </a:p>
          <a:p>
            <a:pPr marL="0" indent="0">
              <a:buNone/>
            </a:pPr>
            <a:r>
              <a:rPr lang="en-IT" dirty="0">
                <a:sym typeface="Wingdings" pitchFamily="2" charset="2"/>
              </a:rPr>
              <a:t>	SPRING 2024.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T" dirty="0">
                <a:sym typeface="Wingdings" pitchFamily="2" charset="2"/>
              </a:rPr>
              <a:t>DS coils have been completed. So no problems for the Superconducting cable.</a:t>
            </a:r>
          </a:p>
          <a:p>
            <a:pPr marL="0" indent="0">
              <a:buNone/>
            </a:pPr>
            <a:r>
              <a:rPr lang="en-IT" dirty="0">
                <a:sym typeface="Wingdings" pitchFamily="2" charset="2"/>
              </a:rPr>
              <a:t>	 Schedule here is a problem.</a:t>
            </a:r>
          </a:p>
          <a:p>
            <a:pPr marL="0" indent="0">
              <a:buNone/>
            </a:pPr>
            <a:r>
              <a:rPr lang="en-IT" dirty="0">
                <a:sym typeface="Wingdings" pitchFamily="2" charset="2"/>
              </a:rPr>
              <a:t>	 GA schedule still aggressive but Solenoid team does not believe it.</a:t>
            </a:r>
          </a:p>
          <a:p>
            <a:pPr marL="0" indent="0">
              <a:buNone/>
            </a:pPr>
            <a:r>
              <a:rPr lang="en-IT" dirty="0">
                <a:sym typeface="Wingdings" pitchFamily="2" charset="2"/>
              </a:rPr>
              <a:t>		Project Schedule being corrected assuming a delay of O(1 Q)</a:t>
            </a:r>
          </a:p>
          <a:p>
            <a:pPr marL="0" indent="0">
              <a:buNone/>
            </a:pPr>
            <a:r>
              <a:rPr lang="en-IT" dirty="0">
                <a:sym typeface="Wingdings" pitchFamily="2" charset="2"/>
              </a:rPr>
              <a:t>	</a:t>
            </a:r>
            <a:r>
              <a:rPr lang="en-IT" b="1" dirty="0">
                <a:sym typeface="Wingdings" pitchFamily="2" charset="2"/>
              </a:rPr>
              <a:t>	This looks like a D-F score</a:t>
            </a:r>
          </a:p>
          <a:p>
            <a:pPr marL="0" indent="0">
              <a:buNone/>
            </a:pPr>
            <a:r>
              <a:rPr lang="en-IT" dirty="0">
                <a:sym typeface="Wingdings" pitchFamily="2" charset="2"/>
              </a:rPr>
              <a:t>			 See effect on next page</a:t>
            </a:r>
          </a:p>
          <a:p>
            <a:pPr marL="0" indent="0">
              <a:buNone/>
            </a:pPr>
            <a:r>
              <a:rPr lang="en-IT" dirty="0">
                <a:sym typeface="Wingdings" pitchFamily="2" charset="2"/>
              </a:rPr>
              <a:t>		</a:t>
            </a:r>
            <a:endParaRPr lang="en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46C1C9-F842-C565-B601-0EAC0F46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PS and 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EE411-9D8F-6C1C-A98F-D27FE4EB26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5FEC1-FFC2-3E40-E821-ECDC1116F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83BEA-87C6-4672-B60D-A5D86D09C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5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88170E-6636-152C-1D45-C847BEE89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5" y="971553"/>
            <a:ext cx="8011428" cy="1113726"/>
          </a:xfrm>
        </p:spPr>
        <p:txBody>
          <a:bodyPr/>
          <a:lstStyle/>
          <a:p>
            <a:pPr marL="0" indent="0">
              <a:buNone/>
            </a:pPr>
            <a:r>
              <a:rPr lang="en-IT" dirty="0"/>
              <a:t>Beginning of January, two presentations at PAC</a:t>
            </a:r>
          </a:p>
          <a:p>
            <a:pPr marL="0" indent="0">
              <a:buNone/>
            </a:pPr>
            <a:r>
              <a:rPr lang="en-IT" dirty="0"/>
              <a:t>	</a:t>
            </a:r>
            <a:r>
              <a:rPr lang="en-IT" dirty="0">
                <a:sym typeface="Wingdings" pitchFamily="2" charset="2"/>
              </a:rPr>
              <a:t> Program Coordination – B.Casey: Mu2e status</a:t>
            </a:r>
          </a:p>
          <a:p>
            <a:pPr marL="0" indent="0">
              <a:buNone/>
            </a:pPr>
            <a:r>
              <a:rPr lang="en-IT" dirty="0">
                <a:sym typeface="Wingdings" pitchFamily="2" charset="2"/>
              </a:rPr>
              <a:t>	 Co-Spokes - B. Bernstein – impact of beam delivery on Mu2e</a:t>
            </a:r>
          </a:p>
          <a:p>
            <a:pPr marL="0" indent="0">
              <a:buNone/>
            </a:pPr>
            <a:endParaRPr lang="en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BED481-F345-29D1-94CD-BC744A6BC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New schedule for PAC – Jan 8-12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337CB-FA7A-B9F1-DA57-62F767AF3D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F79A-E48F-ADCC-C8E0-BBA9F53B6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398B6-A909-7B47-2C70-D4E71CEF1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5B73B-B6DD-D4D7-CE1A-BAE410309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14118"/>
            <a:ext cx="7772400" cy="3084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F11D16-A033-F995-81E9-1B69876E762A}"/>
              </a:ext>
            </a:extLst>
          </p:cNvPr>
          <p:cNvSpPr txBox="1"/>
          <p:nvPr/>
        </p:nvSpPr>
        <p:spPr>
          <a:xfrm>
            <a:off x="429419" y="5103322"/>
            <a:ext cx="7739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- We overlap now with Long Shutdown</a:t>
            </a:r>
          </a:p>
          <a:p>
            <a:r>
              <a:rPr lang="en-IT" dirty="0"/>
              <a:t>- Also PIP-2 looks to be on the same path</a:t>
            </a:r>
          </a:p>
          <a:p>
            <a:r>
              <a:rPr lang="en-IT" dirty="0"/>
              <a:t>- The directorate will discuss this with us and all experiments</a:t>
            </a:r>
          </a:p>
        </p:txBody>
      </p:sp>
    </p:spTree>
    <p:extLst>
      <p:ext uri="{BB962C8B-B14F-4D97-AF65-F5344CB8AC3E}">
        <p14:creationId xmlns:p14="http://schemas.microsoft.com/office/powerpoint/2010/main" val="343566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A814D1-CD20-9BF6-DC45-41CCCABD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P5 is on our side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7AE4E-1E0E-B2D4-8F89-13E299B8A8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012E4-9CD0-05E3-F25E-90EE031E0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7FF03-36B5-4D74-C568-6A58CDF75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067665-5875-C3AA-2BC2-3486298F6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83" y="971552"/>
            <a:ext cx="7772400" cy="335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D38D8F-3A77-6830-BDBA-30892A3DFE86}"/>
              </a:ext>
            </a:extLst>
          </p:cNvPr>
          <p:cNvSpPr txBox="1"/>
          <p:nvPr/>
        </p:nvSpPr>
        <p:spPr>
          <a:xfrm>
            <a:off x="145297" y="4494685"/>
            <a:ext cx="75769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dirty="0"/>
              <a:t>- Lab Schedule does not take into account six month loss from Accident</a:t>
            </a:r>
          </a:p>
          <a:p>
            <a:r>
              <a:rPr lang="en-IT" sz="2000" dirty="0"/>
              <a:t>   at PIP-2 construction site</a:t>
            </a:r>
          </a:p>
          <a:p>
            <a:r>
              <a:rPr lang="en-IT" sz="2000" dirty="0"/>
              <a:t>- We expect schedule will change</a:t>
            </a:r>
            <a:r>
              <a:rPr lang="en-IT" sz="2000" dirty="0">
                <a:sym typeface="Wingdings" pitchFamily="2" charset="2"/>
              </a:rPr>
              <a:t> pressing for 10% data in Run-1</a:t>
            </a:r>
          </a:p>
          <a:p>
            <a:r>
              <a:rPr lang="en-IT" sz="2000" dirty="0">
                <a:sym typeface="Wingdings" pitchFamily="2" charset="2"/>
              </a:rPr>
              <a:t>- 	</a:t>
            </a:r>
            <a:r>
              <a:rPr lang="en-IT" sz="2000" b="1" dirty="0">
                <a:solidFill>
                  <a:srgbClr val="FF0000"/>
                </a:solidFill>
                <a:sym typeface="Wingdings" pitchFamily="2" charset="2"/>
              </a:rPr>
              <a:t>Best argument is success: Spring 2025 CR run in the pit</a:t>
            </a:r>
          </a:p>
          <a:p>
            <a:r>
              <a:rPr lang="en-IT" sz="2000" b="1" dirty="0">
                <a:solidFill>
                  <a:srgbClr val="FF0000"/>
                </a:solidFill>
                <a:sym typeface="Wingdings" pitchFamily="2" charset="2"/>
              </a:rPr>
              <a:t>	This is going to be the Collaboration Effort for 2024-2025</a:t>
            </a:r>
            <a:endParaRPr lang="en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6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FA9A72-5461-CAA0-52D9-F0E660CE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ORG-chart news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D3953-AA8C-BB6E-3039-5DFBC50FF3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81AA8-62D8-7927-333D-E3EC7913F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4753E-C8CF-F48D-AE19-ED3BBA02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3725AC-FE9A-BA27-FF0C-389046F8E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899587"/>
            <a:ext cx="7772400" cy="4254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745ECD-0F55-2DA1-2E85-B5FABC9E95D6}"/>
              </a:ext>
            </a:extLst>
          </p:cNvPr>
          <p:cNvSpPr txBox="1"/>
          <p:nvPr/>
        </p:nvSpPr>
        <p:spPr>
          <a:xfrm>
            <a:off x="75374" y="5373698"/>
            <a:ext cx="9172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- Weekly meeting of EEC started</a:t>
            </a:r>
          </a:p>
          <a:p>
            <a:r>
              <a:rPr lang="en-IT" dirty="0"/>
              <a:t>- Working now on organizing and populating lower side of the ORG-chart</a:t>
            </a:r>
          </a:p>
        </p:txBody>
      </p:sp>
    </p:spTree>
    <p:extLst>
      <p:ext uri="{BB962C8B-B14F-4D97-AF65-F5344CB8AC3E}">
        <p14:creationId xmlns:p14="http://schemas.microsoft.com/office/powerpoint/2010/main" val="79749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9D65D0-96B9-132A-6A85-AA21E994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Starting from Operation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51E66-EFCF-8E08-6831-2AC7CC8577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411AA-7B87-2750-3336-43345E4A8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9D6E-91A7-76C3-D09E-1416CE619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15B8098-3F4A-4506-B382-03A34342D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398"/>
            <a:ext cx="8672513" cy="5059363"/>
          </a:xfrm>
        </p:spPr>
        <p:txBody>
          <a:bodyPr lIns="0" tIns="0" rIns="0" bIns="0" anchor="t"/>
          <a:lstStyle/>
          <a:p>
            <a:pPr>
              <a:spcBef>
                <a:spcPts val="20"/>
              </a:spcBef>
            </a:pPr>
            <a:r>
              <a:rPr lang="en-US" sz="1800" dirty="0">
                <a:cs typeface="Helvetica"/>
              </a:rPr>
              <a:t>We expect Detector Ops Managers to cover 3 primary aspects:</a:t>
            </a:r>
          </a:p>
          <a:p>
            <a:pPr lvl="1">
              <a:spcBef>
                <a:spcPts val="20"/>
              </a:spcBef>
            </a:pPr>
            <a:r>
              <a:rPr lang="en-US" sz="1800" dirty="0">
                <a:solidFill>
                  <a:srgbClr val="0432FF"/>
                </a:solidFill>
                <a:ea typeface="ＭＳ Ｐゴシック"/>
                <a:cs typeface="Helvetica"/>
              </a:rPr>
              <a:t>Online software</a:t>
            </a:r>
          </a:p>
          <a:p>
            <a:pPr lvl="2">
              <a:spcBef>
                <a:spcPts val="20"/>
              </a:spcBef>
            </a:pPr>
            <a:r>
              <a:rPr lang="en-US" sz="1600" dirty="0">
                <a:ea typeface="ＭＳ Ｐゴシック"/>
                <a:cs typeface="Helvetica"/>
              </a:rPr>
              <a:t>This topic effectively includes run control, DCS, DQM, performance metrics, …</a:t>
            </a:r>
          </a:p>
          <a:p>
            <a:pPr lvl="2">
              <a:spcBef>
                <a:spcPts val="20"/>
              </a:spcBef>
            </a:pPr>
            <a:r>
              <a:rPr lang="en-US" sz="1600" dirty="0">
                <a:ea typeface="ＭＳ Ｐゴシック"/>
                <a:cs typeface="Helvetica"/>
              </a:rPr>
              <a:t>We may end up organizing specific groups across subsystems to address these </a:t>
            </a:r>
            <a:r>
              <a:rPr lang="en-US" sz="1800" dirty="0">
                <a:ea typeface="ＭＳ Ｐゴシック"/>
                <a:cs typeface="Helvetica"/>
              </a:rPr>
              <a:t> </a:t>
            </a:r>
          </a:p>
          <a:p>
            <a:pPr lvl="1">
              <a:spcBef>
                <a:spcPts val="20"/>
              </a:spcBef>
            </a:pPr>
            <a:r>
              <a:rPr lang="en-US" sz="1800" dirty="0">
                <a:solidFill>
                  <a:srgbClr val="FF0000"/>
                </a:solidFill>
                <a:ea typeface="ＭＳ Ｐゴシック"/>
                <a:cs typeface="Helvetica"/>
              </a:rPr>
              <a:t>Hardware</a:t>
            </a:r>
          </a:p>
          <a:p>
            <a:pPr lvl="2">
              <a:spcBef>
                <a:spcPts val="20"/>
              </a:spcBef>
            </a:pPr>
            <a:r>
              <a:rPr lang="en-US" sz="1600" dirty="0">
                <a:ea typeface="ＭＳ Ｐゴシック"/>
                <a:cs typeface="Helvetica"/>
              </a:rPr>
              <a:t>This is presently handled within Project, but in the next ~year will transition to Ops</a:t>
            </a:r>
          </a:p>
          <a:p>
            <a:pPr lvl="2">
              <a:spcBef>
                <a:spcPts val="20"/>
              </a:spcBef>
            </a:pPr>
            <a:r>
              <a:rPr lang="en-US" sz="1600" dirty="0">
                <a:ea typeface="ＭＳ Ｐゴシック"/>
                <a:cs typeface="Helvetica"/>
              </a:rPr>
              <a:t>So probably Ops Managers should be 100% at Fermilab by this time</a:t>
            </a:r>
          </a:p>
          <a:p>
            <a:pPr lvl="1">
              <a:spcBef>
                <a:spcPts val="20"/>
              </a:spcBef>
            </a:pPr>
            <a:r>
              <a:rPr lang="en-US" sz="1800" dirty="0">
                <a:ea typeface="ＭＳ Ｐゴシック"/>
                <a:cs typeface="Helvetica"/>
              </a:rPr>
              <a:t>Planning / reviews  </a:t>
            </a:r>
          </a:p>
          <a:p>
            <a:pPr lvl="2">
              <a:spcBef>
                <a:spcPts val="20"/>
              </a:spcBef>
            </a:pPr>
            <a:r>
              <a:rPr lang="en-US" sz="1600" dirty="0">
                <a:ea typeface="ＭＳ Ｐゴシック"/>
                <a:cs typeface="Helvetica"/>
              </a:rPr>
              <a:t>This is the essential function that the Ops Planning Team has been doing </a:t>
            </a:r>
          </a:p>
          <a:p>
            <a:pPr lvl="2">
              <a:spcBef>
                <a:spcPts val="20"/>
              </a:spcBef>
            </a:pPr>
            <a:r>
              <a:rPr lang="en-US" sz="1600" dirty="0">
                <a:ea typeface="ＭＳ Ｐゴシック"/>
                <a:cs typeface="Helvetica"/>
              </a:rPr>
              <a:t>This makes it so the person responsible to deliver the work has made the plan</a:t>
            </a:r>
          </a:p>
          <a:p>
            <a:endParaRPr lang="en-US" sz="1800" dirty="0">
              <a:cs typeface="Helvetica"/>
            </a:endParaRPr>
          </a:p>
          <a:p>
            <a:r>
              <a:rPr lang="en-US" sz="1800" dirty="0">
                <a:cs typeface="Helvetica"/>
              </a:rPr>
              <a:t>We want to have an Ops Manager for each subsystem</a:t>
            </a:r>
            <a:endParaRPr lang="en-US" dirty="0"/>
          </a:p>
          <a:p>
            <a:pPr lvl="1"/>
            <a:r>
              <a:rPr lang="en-US" sz="1800" dirty="0">
                <a:ea typeface="ＭＳ Ｐゴシック"/>
                <a:cs typeface="Helvetica"/>
              </a:rPr>
              <a:t>Detectors seem clear-cut (DAQ, Trk, Calo, CRV, STM, Extinction Monitor)</a:t>
            </a:r>
            <a:endParaRPr lang="en-US" sz="1800" dirty="0">
              <a:cs typeface="Helvetica"/>
            </a:endParaRPr>
          </a:p>
          <a:p>
            <a:pPr lvl="1"/>
            <a:r>
              <a:rPr lang="en-US" sz="1800" dirty="0">
                <a:ea typeface="ＭＳ Ｐゴシック"/>
                <a:cs typeface="Helvetica"/>
              </a:rPr>
              <a:t>Solenoids, Accelerator, Data Processing &amp; Computing might be a little different</a:t>
            </a:r>
            <a:endParaRPr lang="en-US" sz="1800" dirty="0"/>
          </a:p>
          <a:p>
            <a:r>
              <a:rPr lang="en-US" sz="1800" dirty="0">
                <a:ea typeface="ＭＳ Ｐゴシック"/>
              </a:rPr>
              <a:t>If you are interested to be Subsystem Ops Manager, please discuss with your subsystem Project L2</a:t>
            </a:r>
          </a:p>
        </p:txBody>
      </p:sp>
    </p:spTree>
    <p:extLst>
      <p:ext uri="{BB962C8B-B14F-4D97-AF65-F5344CB8AC3E}">
        <p14:creationId xmlns:p14="http://schemas.microsoft.com/office/powerpoint/2010/main" val="269217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863037-F3B3-5E2A-230E-EF4A0DF1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OPS coordination focus: Spring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EA11D-AD1A-C603-CA42-8D3209551F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 Dec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ADAE4-6D53-17CF-29E6-00813A940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Mu2e - Italy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F3CF2-35F1-8A5C-F656-E9415ED07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6F78FF7-2E13-FF72-A8A6-250731CA1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</p:spPr>
        <p:txBody>
          <a:bodyPr lIns="0" tIns="0" rIns="0" bIns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Mu2e Ops Coordination focus in 2024 is on </a:t>
            </a:r>
            <a:r>
              <a:rPr lang="en-US" dirty="0">
                <a:solidFill>
                  <a:srgbClr val="000000"/>
                </a:solidFill>
                <a:effectLst/>
              </a:rPr>
              <a:t>data collection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Outfit test stand in Edwards Center (IERC)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ＭＳ Ｐゴシック"/>
              </a:rPr>
              <a:t>Organize</a:t>
            </a:r>
            <a:r>
              <a:rPr lang="en-US" dirty="0">
                <a:solidFill>
                  <a:srgbClr val="000000"/>
                </a:solidFill>
                <a:effectLst/>
                <a:ea typeface="ＭＳ Ｐゴシック"/>
              </a:rPr>
              <a:t> a series of “Global Runs”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Global run =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run with more than one subsystem</a:t>
            </a:r>
          </a:p>
          <a:p>
            <a:pPr lvl="2"/>
            <a:r>
              <a:rPr lang="en-US" dirty="0">
                <a:solidFill>
                  <a:srgbClr val="000000"/>
                </a:solidFill>
                <a:effectLst/>
                <a:ea typeface="ＭＳ Ｐゴシック"/>
              </a:rPr>
              <a:t>Local run = run with a single subsystem (VST is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 simplest</a:t>
            </a:r>
            <a:r>
              <a:rPr lang="en-US" dirty="0">
                <a:solidFill>
                  <a:srgbClr val="000000"/>
                </a:solidFill>
                <a:effectLst/>
                <a:ea typeface="ＭＳ Ｐゴシック"/>
              </a:rPr>
              <a:t> version of local run)</a:t>
            </a: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dirty="0">
                <a:solidFill>
                  <a:srgbClr val="000000"/>
                </a:solidFill>
              </a:rPr>
              <a:t>Proposed </a:t>
            </a:r>
            <a:r>
              <a:rPr lang="en-US" dirty="0">
                <a:solidFill>
                  <a:srgbClr val="000000"/>
                </a:solidFill>
                <a:effectLst/>
              </a:rPr>
              <a:t>schedule </a:t>
            </a:r>
            <a:r>
              <a:rPr lang="en-US" dirty="0">
                <a:solidFill>
                  <a:srgbClr val="000000"/>
                </a:solidFill>
              </a:rPr>
              <a:t>for Global </a:t>
            </a:r>
            <a:r>
              <a:rPr lang="en-US" dirty="0">
                <a:solidFill>
                  <a:srgbClr val="000000"/>
                </a:solidFill>
                <a:effectLst/>
              </a:rPr>
              <a:t>Runs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We would think each of the following would last ~one ~week (T-Th?)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Mar 2024 : Global Run #1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Jun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2024 :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Global Run #2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Sep 2024 : Global Run #3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Dec 2024 : Global Run #4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Mar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2025 : Project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KPP Global Run 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ＭＳ Ｐゴシック"/>
              </a:rPr>
              <a:t>A</a:t>
            </a:r>
            <a:r>
              <a:rPr lang="en-US" dirty="0">
                <a:solidFill>
                  <a:srgbClr val="000000"/>
                </a:solidFill>
                <a:effectLst/>
                <a:ea typeface="ＭＳ Ｐゴシック"/>
              </a:rPr>
              <a:t>fter the Project KPP, Global runs will continue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 in some form or other </a:t>
            </a:r>
            <a:r>
              <a:rPr lang="en-US" dirty="0">
                <a:solidFill>
                  <a:srgbClr val="000000"/>
                </a:solidFill>
                <a:effectLst/>
                <a:ea typeface="ＭＳ Ｐゴシック"/>
              </a:rPr>
              <a:t>leading up to beam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ＭＳ Ｐゴシック"/>
                <a:cs typeface="Helvetica"/>
              </a:rPr>
              <a:t>Note: as far as this program is concerned, Project KPP is a by-product </a:t>
            </a:r>
          </a:p>
          <a:p>
            <a:pPr lvl="1"/>
            <a:endParaRPr lang="en-US" dirty="0">
              <a:solidFill>
                <a:srgbClr val="000000"/>
              </a:solidFill>
              <a:ea typeface="ＭＳ Ｐゴシック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712119-849A-EE0C-6EB8-1FE1D68E2F08}"/>
              </a:ext>
            </a:extLst>
          </p:cNvPr>
          <p:cNvSpPr txBox="1"/>
          <p:nvPr/>
        </p:nvSpPr>
        <p:spPr>
          <a:xfrm>
            <a:off x="971019" y="5498122"/>
            <a:ext cx="7187673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T" dirty="0"/>
              <a:t>Personal note</a:t>
            </a:r>
            <a:r>
              <a:rPr lang="en-IT" sz="2000" dirty="0"/>
              <a:t>: for Calorimeter and tracker expect also a so coldo</a:t>
            </a:r>
          </a:p>
          <a:p>
            <a:r>
              <a:rPr lang="en-IT" sz="2000" dirty="0"/>
              <a:t>“Multi-Run” </a:t>
            </a:r>
            <a:r>
              <a:rPr lang="en-IT" sz="2000" dirty="0">
                <a:sym typeface="Wingdings" pitchFamily="2" charset="2"/>
              </a:rPr>
              <a:t> Multiple boards (1 station or ½ disk)  Apr-Jun 2024</a:t>
            </a:r>
            <a:endParaRPr lang="en-IT" sz="2000" dirty="0"/>
          </a:p>
        </p:txBody>
      </p:sp>
    </p:spTree>
    <p:extLst>
      <p:ext uri="{BB962C8B-B14F-4D97-AF65-F5344CB8AC3E}">
        <p14:creationId xmlns:p14="http://schemas.microsoft.com/office/powerpoint/2010/main" val="41220601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17266</TotalTime>
  <Words>760</Words>
  <Application>Microsoft Macintosh PowerPoint</Application>
  <PresentationFormat>On-screen Show (4:3)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Helvetica</vt:lpstr>
      <vt:lpstr>Wingdings</vt:lpstr>
      <vt:lpstr>FermilabTemplate</vt:lpstr>
      <vt:lpstr>Fermilab: Footer Only</vt:lpstr>
      <vt:lpstr>Mu2e News</vt:lpstr>
      <vt:lpstr>TS Move: TSU in the PIT – TSD in January</vt:lpstr>
      <vt:lpstr>PS and DS</vt:lpstr>
      <vt:lpstr>New schedule for PAC – Jan 8-12</vt:lpstr>
      <vt:lpstr>P5 is on our side</vt:lpstr>
      <vt:lpstr>ORG-chart news</vt:lpstr>
      <vt:lpstr>Starting from Operation …</vt:lpstr>
      <vt:lpstr>OPS coordination focus: Spring 2024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Stefano Miscetti</cp:lastModifiedBy>
  <cp:revision>1956</cp:revision>
  <cp:lastPrinted>2023-12-14T17:08:40Z</cp:lastPrinted>
  <dcterms:created xsi:type="dcterms:W3CDTF">2014-01-03T20:18:13Z</dcterms:created>
  <dcterms:modified xsi:type="dcterms:W3CDTF">2023-12-18T08:26:35Z</dcterms:modified>
</cp:coreProperties>
</file>