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341" r:id="rId3"/>
    <p:sldId id="287" r:id="rId4"/>
    <p:sldId id="347" r:id="rId5"/>
    <p:sldId id="348" r:id="rId6"/>
    <p:sldId id="303" r:id="rId7"/>
    <p:sldId id="304" r:id="rId8"/>
    <p:sldId id="349" r:id="rId9"/>
    <p:sldId id="342" r:id="rId10"/>
    <p:sldId id="343" r:id="rId11"/>
    <p:sldId id="344" r:id="rId12"/>
    <p:sldId id="312" r:id="rId13"/>
    <p:sldId id="313" r:id="rId14"/>
    <p:sldId id="315" r:id="rId15"/>
    <p:sldId id="317" r:id="rId16"/>
    <p:sldId id="333" r:id="rId17"/>
    <p:sldId id="302" r:id="rId18"/>
    <p:sldId id="351" r:id="rId19"/>
    <p:sldId id="352" r:id="rId20"/>
    <p:sldId id="350" r:id="rId21"/>
    <p:sldId id="335" r:id="rId22"/>
    <p:sldId id="267" r:id="rId23"/>
    <p:sldId id="288" r:id="rId2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FFFF"/>
    <a:srgbClr val="336699"/>
    <a:srgbClr val="666699"/>
    <a:srgbClr val="0066CC"/>
    <a:srgbClr val="66CCFF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>
      <p:cViewPr>
        <p:scale>
          <a:sx n="90" d="100"/>
          <a:sy n="90" d="100"/>
        </p:scale>
        <p:origin x="-60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4FA2D88-2876-4B10-B654-EA5D63D010D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2B349E-4DBA-418E-8BD8-5BD0D5DD1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679AA-692A-4153-A567-1543A9B301B5}" type="slidenum">
              <a:rPr lang="en-GB" smtClean="0">
                <a:latin typeface="Arial" charset="0"/>
              </a:rPr>
              <a:pPr/>
              <a:t>1</a:t>
            </a:fld>
            <a:endParaRPr lang="en-GB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8D32A-AFD1-4C75-B295-5E9703328D20}" type="slidenum">
              <a:rPr lang="en-GB" smtClean="0">
                <a:latin typeface="Arial" charset="0"/>
              </a:rPr>
              <a:pPr/>
              <a:t>17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8D32A-AFD1-4C75-B295-5E9703328D20}" type="slidenum">
              <a:rPr lang="en-GB" smtClean="0">
                <a:latin typeface="Arial" charset="0"/>
              </a:rPr>
              <a:pPr/>
              <a:t>18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8D32A-AFD1-4C75-B295-5E9703328D20}" type="slidenum">
              <a:rPr lang="en-GB" smtClean="0">
                <a:latin typeface="Arial" charset="0"/>
              </a:rPr>
              <a:pPr/>
              <a:t>19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 smtClean="0">
                <a:latin typeface="+mn-lt"/>
              </a:rPr>
              <a:t>In figura è mostrato l’andamento delle velocità del centro di massa </a:t>
            </a:r>
            <a:r>
              <a:rPr lang="it-IT" dirty="0" err="1" smtClean="0">
                <a:latin typeface="+mn-lt"/>
              </a:rPr>
              <a:t>CM</a:t>
            </a:r>
            <a:r>
              <a:rPr lang="it-IT" dirty="0" smtClean="0">
                <a:latin typeface="+mn-lt"/>
              </a:rPr>
              <a:t> calcolata per ogni singola coppetta. La diminuzione che osserviamo ai lati della piuma è una diretta conseguenza del profilo di distribuzione di carica.</a:t>
            </a:r>
            <a:endParaRPr lang="it-IT" dirty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D8091-2C83-4EC3-ACDD-9379D7059AA7}" type="slidenum">
              <a:rPr lang="it-IT" smtClean="0">
                <a:latin typeface="Arial" charset="0"/>
              </a:rPr>
              <a:pPr/>
              <a:t>20</a:t>
            </a:fld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81585-0FDE-4F2C-A5F1-9539483DB726}" type="slidenum">
              <a:rPr lang="en-GB" smtClean="0">
                <a:latin typeface="Arial" charset="0"/>
              </a:rPr>
              <a:pPr/>
              <a:t>21</a:t>
            </a:fld>
            <a:endParaRPr lang="en-GB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0F6DE-B85A-4306-B272-F43B1EE3E8A7}" type="slidenum">
              <a:rPr lang="en-GB" smtClean="0">
                <a:latin typeface="Arial" charset="0"/>
              </a:rPr>
              <a:pPr/>
              <a:t>22</a:t>
            </a:fld>
            <a:endParaRPr lang="en-GB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A0522-D281-47EF-B835-C6D7A2BFC61D}" type="slidenum">
              <a:rPr lang="en-GB" smtClean="0">
                <a:latin typeface="Arial" charset="0"/>
              </a:rPr>
              <a:pPr/>
              <a:t>23</a:t>
            </a:fld>
            <a:endParaRPr lang="en-GB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E007B-E052-41B0-B259-E7FBEFF3F629}" type="slidenum">
              <a:rPr lang="en-GB" smtClean="0">
                <a:latin typeface="Arial" charset="0"/>
              </a:rPr>
              <a:pPr/>
              <a:t>2</a:t>
            </a:fld>
            <a:endParaRPr lang="en-GB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3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4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5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A5A5A-C7C6-4B06-9C2A-8CD1F374B179}" type="slidenum">
              <a:rPr lang="en-GB" smtClean="0">
                <a:latin typeface="Arial" charset="0"/>
              </a:rPr>
              <a:pPr/>
              <a:t>8</a:t>
            </a:fld>
            <a:endParaRPr lang="en-GB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 smtClean="0">
                <a:latin typeface="+mn-lt"/>
              </a:rPr>
              <a:t>Sono stati valutati anche i valori di temperatura nelle varie direzioni delle coppe. I risultati mostrano valori di temperatura minimi al centro e maggiori agli estremi. Lo stesso comportamento è riscontrato nei campioni soggetti a potenziale ma con valori di temperature più alti. Questo risultato trova una spiegazione considerando la presenza della componente neutra del plasma. Infatti, la densità di tale componente è maggiore nella regione centrale della piuma rispetto alle regioni più esterne, e questo implica un aumento delle perdite energetiche per emissione di radiazione sottraendo energia alla componente ionica.</a:t>
            </a:r>
            <a:endParaRPr lang="it-IT" dirty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A4450-91CE-46F1-958B-CED83D14BD42}" type="slidenum">
              <a:rPr lang="it-IT" smtClean="0">
                <a:latin typeface="Arial" charset="0"/>
              </a:rPr>
              <a:pPr/>
              <a:t>10</a:t>
            </a:fld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 smtClean="0">
                <a:latin typeface="+mn-lt"/>
              </a:rPr>
              <a:t>In figura è mostrato l’andamento delle velocità del centro di massa </a:t>
            </a:r>
            <a:r>
              <a:rPr lang="it-IT" dirty="0" err="1" smtClean="0">
                <a:latin typeface="+mn-lt"/>
              </a:rPr>
              <a:t>CM</a:t>
            </a:r>
            <a:r>
              <a:rPr lang="it-IT" dirty="0" smtClean="0">
                <a:latin typeface="+mn-lt"/>
              </a:rPr>
              <a:t> calcolata per ogni singola coppetta. La diminuzione che osserviamo ai lati della piuma è una diretta conseguenza del profilo di distribuzione di carica.</a:t>
            </a:r>
            <a:endParaRPr lang="it-IT" dirty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D8091-2C83-4EC3-ACDD-9379D7059AA7}" type="slidenum">
              <a:rPr lang="it-IT" smtClean="0">
                <a:latin typeface="Arial" charset="0"/>
              </a:rPr>
              <a:pPr/>
              <a:t>11</a:t>
            </a:fld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1C95A-168E-408C-AAD9-66ADE17F8B6C}" type="slidenum">
              <a:rPr lang="en-GB" smtClean="0">
                <a:latin typeface="Arial" charset="0"/>
              </a:rPr>
              <a:pPr/>
              <a:t>16</a:t>
            </a:fld>
            <a:endParaRPr lang="en-GB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2ECB-5B57-433A-A8A0-4B933397183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C621E-5967-463B-9DE5-87232550F8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F177-53D8-4174-AB90-7D293DECA7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F96F-C708-496C-9F06-CA51282A82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D877E-5658-4045-A41C-CD3693C80A3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3D1D-E6E1-4D79-A6E8-FE984CA7740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E68B-2C9B-4B81-B865-8A3E0EC7A92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0182F-58F9-431E-AD94-E1774AEFCB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2529-52F3-4B00-9DE8-5B0EFBEC136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B9612-0B51-4909-AFED-EC954D2A3B9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8C7F-2773-43AF-96F6-10FD2D7F78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91AE-1AB3-4B97-8EE5-CCAEE9D92D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7B6AE-4000-4D96-A255-6F7FA330B0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BB15CE4-8461-4414-8484-B4315CB942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itation.aip.org/proceeding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tation.aip.org/dbt/dbt.jsp?KEY=APCPCS&amp;Volume=120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459787" cy="4032250"/>
          </a:xfrm>
        </p:spPr>
        <p:txBody>
          <a:bodyPr/>
          <a:lstStyle/>
          <a:p>
            <a:pPr eaLnBrk="1" hangingPunct="1"/>
            <a:r>
              <a:rPr lang="it-IT" sz="2400" b="1" dirty="0" smtClean="0"/>
              <a:t>Esperimento NTA_LILIA</a:t>
            </a:r>
            <a:br>
              <a:rPr lang="it-IT" sz="2400" b="1" dirty="0" smtClean="0"/>
            </a:br>
            <a:r>
              <a:rPr lang="it-IT" sz="2400" b="1" dirty="0" smtClean="0"/>
              <a:t>ex </a:t>
            </a:r>
            <a:r>
              <a:rPr lang="it-IT" sz="2400" b="1" dirty="0" smtClean="0"/>
              <a:t> LILIA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> ex  LEABI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>Low Emittance Accelerated Beams of Ions</a:t>
            </a:r>
            <a:br>
              <a:rPr lang="it-IT" sz="2400" b="1" dirty="0" smtClean="0"/>
            </a:br>
            <a:r>
              <a:rPr lang="it-IT" sz="2400" b="1" dirty="0" smtClean="0"/>
              <a:t>(2010-2012)</a:t>
            </a:r>
            <a:br>
              <a:rPr lang="it-IT" sz="2400" b="1" dirty="0" smtClean="0"/>
            </a:br>
            <a:r>
              <a:rPr lang="it-IT" sz="2400" b="1" dirty="0" smtClean="0"/>
              <a:t>LE-BA</a:t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en-US" sz="2400" b="1" dirty="0" smtClean="0"/>
              <a:t>LILIA : Laser Induced Light Ions Acceleration</a:t>
            </a:r>
            <a:br>
              <a:rPr lang="en-US" sz="2400" b="1" dirty="0" smtClean="0"/>
            </a:br>
            <a:r>
              <a:rPr lang="en-US" sz="2400" b="1" dirty="0" smtClean="0"/>
              <a:t>(2010-2013)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it-IT" sz="1600" b="1" dirty="0" smtClean="0"/>
          </a:p>
        </p:txBody>
      </p:sp>
      <p:pic>
        <p:nvPicPr>
          <p:cNvPr id="9219" name="Picture 4" descr="in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8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0" name="Group 5"/>
          <p:cNvGrpSpPr>
            <a:grpSpLocks noChangeAspect="1"/>
          </p:cNvGrpSpPr>
          <p:nvPr/>
        </p:nvGrpSpPr>
        <p:grpSpPr bwMode="auto">
          <a:xfrm>
            <a:off x="7181850" y="0"/>
            <a:ext cx="1962150" cy="812800"/>
            <a:chOff x="7074" y="1868"/>
            <a:chExt cx="8304" cy="3438"/>
          </a:xfrm>
        </p:grpSpPr>
        <p:sp>
          <p:nvSpPr>
            <p:cNvPr id="9223" name="AutoShape 6"/>
            <p:cNvSpPr>
              <a:spLocks noChangeAspect="1" noChangeArrowheads="1" noTextEdit="1"/>
            </p:cNvSpPr>
            <p:nvPr/>
          </p:nvSpPr>
          <p:spPr bwMode="auto">
            <a:xfrm>
              <a:off x="7074" y="1868"/>
              <a:ext cx="8304" cy="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322" y="2253"/>
              <a:ext cx="2846" cy="3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aboratorio  di</a:t>
              </a:r>
            </a:p>
          </p:txBody>
        </p:sp>
        <p:sp>
          <p:nvSpPr>
            <p:cNvPr id="9225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11033" y="4029"/>
              <a:ext cx="556" cy="91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S</a:t>
              </a:r>
            </a:p>
          </p:txBody>
        </p:sp>
        <p:sp>
          <p:nvSpPr>
            <p:cNvPr id="9226" name="WordArt 9"/>
            <p:cNvSpPr>
              <a:spLocks noChangeArrowheads="1" noChangeShapeType="1" noTextEdit="1"/>
            </p:cNvSpPr>
            <p:nvPr/>
          </p:nvSpPr>
          <p:spPr bwMode="auto">
            <a:xfrm rot="5400000">
              <a:off x="10502" y="3292"/>
              <a:ext cx="553" cy="91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922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1942" y="4407"/>
              <a:ext cx="3240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trumentazione</a:t>
              </a:r>
            </a:p>
          </p:txBody>
        </p:sp>
        <p:sp>
          <p:nvSpPr>
            <p:cNvPr id="922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862" y="2996"/>
              <a:ext cx="2211" cy="3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lettronica</a:t>
              </a:r>
            </a:p>
          </p:txBody>
        </p:sp>
        <p:sp>
          <p:nvSpPr>
            <p:cNvPr id="922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1402" y="3699"/>
              <a:ext cx="2340" cy="4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pplicata  e</a:t>
              </a:r>
            </a:p>
          </p:txBody>
        </p:sp>
        <p:sp>
          <p:nvSpPr>
            <p:cNvPr id="9230" name="WordArt 13"/>
            <p:cNvSpPr>
              <a:spLocks noChangeArrowheads="1" noChangeShapeType="1" noTextEdit="1"/>
            </p:cNvSpPr>
            <p:nvPr/>
          </p:nvSpPr>
          <p:spPr bwMode="auto">
            <a:xfrm rot="5400000">
              <a:off x="9422" y="1878"/>
              <a:ext cx="556" cy="91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L</a:t>
              </a:r>
            </a:p>
          </p:txBody>
        </p:sp>
        <p:sp>
          <p:nvSpPr>
            <p:cNvPr id="9231" name="WordArt 14"/>
            <p:cNvSpPr>
              <a:spLocks noChangeArrowheads="1" noChangeShapeType="1" noTextEdit="1"/>
            </p:cNvSpPr>
            <p:nvPr/>
          </p:nvSpPr>
          <p:spPr bwMode="auto">
            <a:xfrm rot="5400000">
              <a:off x="9962" y="2598"/>
              <a:ext cx="556" cy="91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E</a:t>
              </a:r>
            </a:p>
          </p:txBody>
        </p:sp>
        <p:pic>
          <p:nvPicPr>
            <p:cNvPr id="9232" name="Picture 15" descr="laser-4p__adj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14" y="3128"/>
              <a:ext cx="2160" cy="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1" name="TextBox 18"/>
          <p:cNvSpPr txBox="1">
            <a:spLocks noChangeArrowheads="1"/>
          </p:cNvSpPr>
          <p:nvPr/>
        </p:nvSpPr>
        <p:spPr bwMode="auto">
          <a:xfrm>
            <a:off x="0" y="5013325"/>
            <a:ext cx="83535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/>
              <a:t>Accelerazione</a:t>
            </a:r>
            <a:r>
              <a:rPr lang="en-US" sz="1800" b="1" dirty="0"/>
              <a:t> </a:t>
            </a:r>
            <a:r>
              <a:rPr lang="en-US" sz="1800" b="1" dirty="0" err="1"/>
              <a:t>di</a:t>
            </a:r>
            <a:r>
              <a:rPr lang="en-US" sz="1800" b="1" dirty="0"/>
              <a:t> </a:t>
            </a:r>
            <a:r>
              <a:rPr lang="en-US" sz="1800" b="1" dirty="0" err="1"/>
              <a:t>protoni</a:t>
            </a:r>
            <a:r>
              <a:rPr lang="en-US" sz="1800" b="1" dirty="0"/>
              <a:t> e </a:t>
            </a:r>
            <a:r>
              <a:rPr lang="en-US" sz="1800" b="1" dirty="0" err="1"/>
              <a:t>ioni</a:t>
            </a:r>
            <a:r>
              <a:rPr lang="en-US" sz="1800" b="1" dirty="0"/>
              <a:t> </a:t>
            </a:r>
            <a:r>
              <a:rPr lang="en-US" sz="1800" b="1" dirty="0" err="1"/>
              <a:t>leggeri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it-IT" sz="1800" b="1" dirty="0"/>
              <a:t>Emissione di protoni da targhette sottili a seguito interazione </a:t>
            </a:r>
            <a:r>
              <a:rPr lang="it-IT" sz="1800" b="1" dirty="0" smtClean="0"/>
              <a:t>laser</a:t>
            </a:r>
            <a:r>
              <a:rPr lang="en-US" sz="1800" b="1" dirty="0" smtClean="0"/>
              <a:t> FLAME</a:t>
            </a:r>
          </a:p>
          <a:p>
            <a:r>
              <a:rPr lang="it-IT" sz="1800" b="1" dirty="0" smtClean="0"/>
              <a:t>Adroterapia</a:t>
            </a:r>
          </a:p>
          <a:p>
            <a:r>
              <a:rPr lang="it-IT" sz="1800" b="1" dirty="0" smtClean="0"/>
              <a:t>Fusione inerziale (fast ignition indotta da fasci di protoni)</a:t>
            </a:r>
          </a:p>
          <a:p>
            <a:r>
              <a:rPr lang="it-IT" sz="1800" b="1" dirty="0" smtClean="0"/>
              <a:t>Positron Emission Tomography, PET</a:t>
            </a:r>
          </a:p>
          <a:p>
            <a:r>
              <a:rPr lang="it-IT" sz="1800" b="1" dirty="0" smtClean="0"/>
              <a:t>Ecc.</a:t>
            </a:r>
            <a:endParaRPr lang="en-US" dirty="0"/>
          </a:p>
        </p:txBody>
      </p:sp>
      <p:sp>
        <p:nvSpPr>
          <p:cNvPr id="9222" name="TextBox 19"/>
          <p:cNvSpPr txBox="1">
            <a:spLocks noChangeArrowheads="1"/>
          </p:cNvSpPr>
          <p:nvPr/>
        </p:nvSpPr>
        <p:spPr bwMode="auto">
          <a:xfrm>
            <a:off x="5676384" y="6488668"/>
            <a:ext cx="3467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BO, LNS, MI, MI </a:t>
            </a:r>
            <a:r>
              <a:rPr lang="en-US" sz="1800" b="1" dirty="0" err="1" smtClean="0"/>
              <a:t>Bic</a:t>
            </a:r>
            <a:r>
              <a:rPr lang="en-US" sz="1800" b="1" dirty="0" smtClean="0"/>
              <a:t>, </a:t>
            </a:r>
            <a:r>
              <a:rPr lang="en-US" sz="1800" b="1" dirty="0"/>
              <a:t>LE, BA?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7772400" cy="1470025"/>
          </a:xfrm>
        </p:spPr>
        <p:txBody>
          <a:bodyPr/>
          <a:lstStyle/>
          <a:p>
            <a:r>
              <a:rPr lang="it-IT" smtClean="0"/>
              <a:t>Andamento angolare della temperatura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63"/>
            <a:ext cx="4608513" cy="342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3" y="2214563"/>
            <a:ext cx="4535487" cy="342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1" name="Rettangolo 6"/>
          <p:cNvSpPr>
            <a:spLocks noChangeArrowheads="1"/>
          </p:cNvSpPr>
          <p:nvPr/>
        </p:nvSpPr>
        <p:spPr bwMode="auto">
          <a:xfrm>
            <a:off x="1214438" y="5857875"/>
            <a:ext cx="764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/>
              <a:t> a) in espansione libera; 			b) soggetto ad 1kV </a:t>
            </a:r>
            <a:endParaRPr lang="it-IT"/>
          </a:p>
        </p:txBody>
      </p:sp>
      <p:sp>
        <p:nvSpPr>
          <p:cNvPr id="24582" name="Rettangolo 7"/>
          <p:cNvSpPr>
            <a:spLocks noChangeArrowheads="1"/>
          </p:cNvSpPr>
          <p:nvPr/>
        </p:nvSpPr>
        <p:spPr bwMode="auto">
          <a:xfrm>
            <a:off x="3000375" y="1714500"/>
            <a:ext cx="336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i="1"/>
              <a:t>Cu puro alla fluenza di 4.70 J/cm</a:t>
            </a:r>
            <a:r>
              <a:rPr lang="it-IT" b="1" i="1" baseline="30000"/>
              <a:t>2</a:t>
            </a:r>
            <a:endParaRPr lang="it-IT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643063"/>
            <a:ext cx="6381750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olo 1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7772400" cy="1470025"/>
          </a:xfrm>
        </p:spPr>
        <p:txBody>
          <a:bodyPr/>
          <a:lstStyle/>
          <a:p>
            <a:r>
              <a:rPr lang="it-IT" smtClean="0"/>
              <a:t>Andamento angolare della velocità</a:t>
            </a:r>
          </a:p>
        </p:txBody>
      </p:sp>
      <p:sp>
        <p:nvSpPr>
          <p:cNvPr id="25604" name="Rettangolo 6"/>
          <p:cNvSpPr>
            <a:spLocks noChangeArrowheads="1"/>
          </p:cNvSpPr>
          <p:nvPr/>
        </p:nvSpPr>
        <p:spPr bwMode="auto">
          <a:xfrm>
            <a:off x="1214438" y="6072188"/>
            <a:ext cx="7643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/>
              <a:t> </a:t>
            </a:r>
            <a:endParaRPr lang="it-IT"/>
          </a:p>
        </p:txBody>
      </p:sp>
      <p:sp>
        <p:nvSpPr>
          <p:cNvPr id="25605" name="Rettangolo 7"/>
          <p:cNvSpPr>
            <a:spLocks noChangeArrowheads="1"/>
          </p:cNvSpPr>
          <p:nvPr/>
        </p:nvSpPr>
        <p:spPr bwMode="auto">
          <a:xfrm>
            <a:off x="3786188" y="1714500"/>
            <a:ext cx="2193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i="1"/>
              <a:t>Fluenza di 2.38 J/cm</a:t>
            </a:r>
            <a:r>
              <a:rPr lang="it-IT" b="1" i="1" baseline="30000"/>
              <a:t>2</a:t>
            </a:r>
            <a:endParaRPr lang="it-IT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250825" y="765175"/>
            <a:ext cx="8497888" cy="53482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n-GB" sz="2800" b="1" dirty="0">
                <a:solidFill>
                  <a:srgbClr val="000099"/>
                </a:solidFill>
              </a:rPr>
              <a:t> The area in the PP is</a:t>
            </a: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algn="ctr" eaLnBrk="0" hangingPunct="0"/>
            <a:r>
              <a:rPr lang="en-GB" sz="2800" b="1" dirty="0">
                <a:solidFill>
                  <a:srgbClr val="000099"/>
                </a:solidFill>
              </a:rPr>
              <a:t>where </a:t>
            </a:r>
            <a:r>
              <a:rPr lang="en-GB" sz="2800" b="1" i="1" dirty="0" err="1"/>
              <a:t>p</a:t>
            </a:r>
            <a:r>
              <a:rPr lang="en-GB" sz="2000" b="1" i="1" dirty="0" err="1"/>
              <a:t>z</a:t>
            </a:r>
            <a:r>
              <a:rPr lang="en-GB" sz="2800" b="1" dirty="0">
                <a:solidFill>
                  <a:srgbClr val="000099"/>
                </a:solidFill>
              </a:rPr>
              <a:t> is invariable and </a:t>
            </a:r>
            <a:r>
              <a:rPr lang="en-GB" sz="2800" b="1" i="1" dirty="0" err="1"/>
              <a:t>A</a:t>
            </a:r>
            <a:r>
              <a:rPr lang="en-GB" sz="2000" b="1" i="1" dirty="0" err="1"/>
              <a:t>x</a:t>
            </a:r>
            <a:r>
              <a:rPr lang="en-GB" sz="2800" b="1" dirty="0">
                <a:solidFill>
                  <a:srgbClr val="000099"/>
                </a:solidFill>
              </a:rPr>
              <a:t> is the area in the trace plane</a:t>
            </a:r>
          </a:p>
          <a:p>
            <a:pPr marL="342900" indent="-342900" algn="ctr" eaLnBrk="0" hangingPunct="0"/>
            <a:r>
              <a:rPr lang="en-GB" sz="2800" b="1" dirty="0">
                <a:solidFill>
                  <a:srgbClr val="000099"/>
                </a:solidFill>
              </a:rPr>
              <a:t>The </a:t>
            </a:r>
            <a:r>
              <a:rPr lang="en-GB" sz="2800" b="1" dirty="0" err="1">
                <a:solidFill>
                  <a:srgbClr val="000099"/>
                </a:solidFill>
              </a:rPr>
              <a:t>emittance</a:t>
            </a:r>
            <a:r>
              <a:rPr lang="en-GB" sz="2800" b="1" dirty="0">
                <a:solidFill>
                  <a:srgbClr val="000099"/>
                </a:solidFill>
              </a:rPr>
              <a:t> is </a:t>
            </a: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eaLnBrk="0" hangingPunct="0"/>
            <a:r>
              <a:rPr lang="en-GB" sz="2800" b="1" dirty="0">
                <a:solidFill>
                  <a:srgbClr val="000099"/>
                </a:solidFill>
              </a:rPr>
              <a:t>With </a:t>
            </a:r>
            <a:r>
              <a:rPr lang="en-GB" sz="2800" b="1" i="1" dirty="0" err="1"/>
              <a:t>A</a:t>
            </a:r>
            <a:r>
              <a:rPr lang="en-GB" sz="2800" b="1" i="1" baseline="-25000" dirty="0" err="1"/>
              <a:t>x</a:t>
            </a:r>
            <a:r>
              <a:rPr lang="en-GB" sz="2800" b="1" dirty="0">
                <a:solidFill>
                  <a:srgbClr val="000099"/>
                </a:solidFill>
              </a:rPr>
              <a:t> the area in the trace plane:</a:t>
            </a:r>
            <a:r>
              <a:rPr lang="en-GB" sz="3600" b="1" dirty="0">
                <a:solidFill>
                  <a:srgbClr val="000099"/>
                </a:solidFill>
              </a:rPr>
              <a:t>(</a:t>
            </a:r>
            <a:r>
              <a:rPr lang="en-GB" sz="2800" b="1" dirty="0">
                <a:solidFill>
                  <a:srgbClr val="000099"/>
                </a:solidFill>
              </a:rPr>
              <a:t>  ,                </a:t>
            </a:r>
            <a:r>
              <a:rPr lang="en-GB" sz="3600" b="1" dirty="0">
                <a:solidFill>
                  <a:srgbClr val="000099"/>
                </a:solidFill>
              </a:rPr>
              <a:t>)</a:t>
            </a: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algn="ctr" eaLnBrk="0" hangingPunct="0"/>
            <a:r>
              <a:rPr lang="en-GB" sz="2800" b="1" dirty="0">
                <a:solidFill>
                  <a:srgbClr val="000099"/>
                </a:solidFill>
              </a:rPr>
              <a:t>And </a:t>
            </a:r>
            <a:r>
              <a:rPr lang="en-GB" sz="2800" b="1" i="1" dirty="0" err="1"/>
              <a:t>A</a:t>
            </a:r>
            <a:r>
              <a:rPr lang="en-GB" sz="2800" b="1" i="1" baseline="30000" dirty="0" err="1"/>
              <a:t>o</a:t>
            </a:r>
            <a:r>
              <a:rPr lang="en-GB" sz="2800" b="1" i="1" baseline="-25000" dirty="0" err="1"/>
              <a:t>x</a:t>
            </a:r>
            <a:r>
              <a:rPr lang="en-GB" sz="2800" b="1" dirty="0">
                <a:solidFill>
                  <a:srgbClr val="000099"/>
                </a:solidFill>
              </a:rPr>
              <a:t> is the area in the phase space</a:t>
            </a:r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3080" name="WordArt 3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7691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-9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0000FF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Arial Black"/>
              </a:rPr>
              <a:t>Emittance measurement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708400" y="3284538"/>
          <a:ext cx="1477963" cy="1117600"/>
        </p:xfrm>
        <a:graphic>
          <a:graphicData uri="http://schemas.openxmlformats.org/presentationml/2006/ole">
            <p:oleObj spid="_x0000_s3074" name="Equation" r:id="rId3" imgW="520560" imgH="39348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987675" y="1341438"/>
          <a:ext cx="2808288" cy="825500"/>
        </p:xfrm>
        <a:graphic>
          <a:graphicData uri="http://schemas.openxmlformats.org/presentationml/2006/ole">
            <p:oleObj spid="_x0000_s3075" name="Equation" r:id="rId4" imgW="1384200" imgH="406080" progId="Equation.3">
              <p:embed/>
            </p:oleObj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6732588" y="4005263"/>
          <a:ext cx="1619250" cy="965200"/>
        </p:xfrm>
        <a:graphic>
          <a:graphicData uri="http://schemas.openxmlformats.org/presentationml/2006/ole">
            <p:oleObj spid="_x0000_s3076" name="Equation" r:id="rId5" imgW="660240" imgH="393480" progId="Equation.3">
              <p:embed/>
            </p:oleObj>
          </a:graphicData>
        </a:graphic>
      </p:graphicFrame>
      <p:graphicFrame>
        <p:nvGraphicFramePr>
          <p:cNvPr id="3077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3132138" y="4724400"/>
          <a:ext cx="2376487" cy="654050"/>
        </p:xfrm>
        <a:graphic>
          <a:graphicData uri="http://schemas.openxmlformats.org/presentationml/2006/ole">
            <p:oleObj spid="_x0000_s3077" name="Equation" r:id="rId6" imgW="876240" imgH="241200" progId="Equation.3">
              <p:embed/>
            </p:oleObj>
          </a:graphicData>
        </a:graphic>
      </p:graphicFrame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8" name="Object 10"/>
          <p:cNvGraphicFramePr>
            <a:graphicFrameLocks noChangeAspect="1"/>
          </p:cNvGraphicFramePr>
          <p:nvPr/>
        </p:nvGraphicFramePr>
        <p:xfrm>
          <a:off x="6300788" y="4365625"/>
          <a:ext cx="314325" cy="358775"/>
        </p:xfrm>
        <a:graphic>
          <a:graphicData uri="http://schemas.openxmlformats.org/presentationml/2006/ole">
            <p:oleObj spid="_x0000_s3078" name="Equation" r:id="rId7" imgW="126835" imgH="139518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2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7691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-9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0000FF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Arial Black"/>
              </a:rPr>
              <a:t>Emittance measurement 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2700338" y="836613"/>
          <a:ext cx="3455987" cy="1195387"/>
        </p:xfrm>
        <a:graphic>
          <a:graphicData uri="http://schemas.openxmlformats.org/presentationml/2006/ole">
            <p:oleObj spid="_x0000_s4098" name="Equation" r:id="rId3" imgW="660240" imgH="228600" progId="Equation.3">
              <p:embed/>
            </p:oleObj>
          </a:graphicData>
        </a:graphic>
      </p:graphicFrame>
      <p:pic>
        <p:nvPicPr>
          <p:cNvPr id="4100" name="Picture 4" descr="Fig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2636838"/>
            <a:ext cx="53276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268538" y="36449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Simulazione e misura al variare del raggio r dell’anodo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7691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-9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0000FF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Arial Black"/>
              </a:rPr>
              <a:t>Emittance measurement by pepper pot method</a:t>
            </a:r>
          </a:p>
        </p:txBody>
      </p:sp>
      <p:pic>
        <p:nvPicPr>
          <p:cNvPr id="18435" name="Picture 3" descr="Fig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617538"/>
            <a:ext cx="59055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2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7691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-9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0000FF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Arial Black"/>
              </a:rPr>
              <a:t>Emittance measurement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5445224"/>
            <a:ext cx="4176712" cy="1079971"/>
          </a:xfrm>
        </p:spPr>
        <p:txBody>
          <a:bodyPr/>
          <a:lstStyle/>
          <a:p>
            <a:pPr eaLnBrk="1" hangingPunct="1"/>
            <a:r>
              <a:rPr lang="it-IT" sz="1800" i="1" dirty="0" smtClean="0">
                <a:latin typeface="Symbol" pitchFamily="18" charset="2"/>
                <a:cs typeface="Arial" charset="0"/>
              </a:rPr>
              <a:t>e</a:t>
            </a:r>
            <a:r>
              <a:rPr lang="it-IT" sz="1800" i="1" dirty="0" smtClean="0">
                <a:latin typeface="Times New Roman" pitchFamily="18" charset="0"/>
                <a:cs typeface="Arial" charset="0"/>
              </a:rPr>
              <a:t>n=</a:t>
            </a:r>
            <a:r>
              <a:rPr lang="it-IT" sz="1800" dirty="0" smtClean="0">
                <a:latin typeface="Times New Roman" pitchFamily="18" charset="0"/>
                <a:cs typeface="Arial" charset="0"/>
              </a:rPr>
              <a:t> </a:t>
            </a:r>
            <a:r>
              <a:rPr lang="it-IT" sz="1800" dirty="0" smtClean="0">
                <a:cs typeface="Arial" charset="0"/>
              </a:rPr>
              <a:t>0.22 </a:t>
            </a:r>
            <a:r>
              <a:rPr lang="it-IT" sz="1800" i="1" dirty="0" smtClean="0">
                <a:latin typeface="Symbol" pitchFamily="18" charset="2"/>
                <a:cs typeface="Arial" charset="0"/>
              </a:rPr>
              <a:t>p </a:t>
            </a:r>
            <a:r>
              <a:rPr lang="it-IT" sz="1800" i="1" dirty="0" smtClean="0">
                <a:latin typeface="Times New Roman" pitchFamily="18" charset="0"/>
                <a:cs typeface="Times New Roman" pitchFamily="18" charset="0"/>
              </a:rPr>
              <a:t>mm mrad</a:t>
            </a:r>
            <a:r>
              <a:rPr lang="it-IT" sz="1800" dirty="0" smtClean="0"/>
              <a:t>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for 15 mm, 60 kV</a:t>
            </a:r>
            <a:br>
              <a:rPr lang="it-IT" sz="1600" dirty="0" smtClean="0"/>
            </a:br>
            <a:r>
              <a:rPr lang="it-IT" sz="1600" dirty="0" smtClean="0"/>
              <a:t>I=5.5 mA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</p:txBody>
      </p:sp>
      <p:pic>
        <p:nvPicPr>
          <p:cNvPr id="5125" name="Picture 5" descr="DSCN18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17335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764704"/>
            <a:ext cx="1440160" cy="108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H:\papers\ION Accelerartion\Cu and Y acceleration\Fig. 6b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60848"/>
            <a:ext cx="3348719" cy="3550146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88024" y="5589240"/>
            <a:ext cx="4176712" cy="107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j-ea"/>
                <a:cs typeface="Arial" charset="0"/>
              </a:rPr>
              <a:t>e</a:t>
            </a: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charset="0"/>
              </a:rPr>
              <a:t>n=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charset="0"/>
              </a:rPr>
              <a:t> 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0.14 </a:t>
            </a: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j-ea"/>
                <a:cs typeface="Arial" charset="0"/>
              </a:rPr>
              <a:t>p </a:t>
            </a: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mm mrad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15 mm, 60 kV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I=7.4 mA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magine 2" descr="C:\Documents and Settings\nassisi\Local Settings\Temporary Internet Files\Content.Word\Fig. 5a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204864"/>
            <a:ext cx="1866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915816" y="908720"/>
            <a:ext cx="648072" cy="86409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Cu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half" idx="1"/>
          </p:nvPr>
        </p:nvSpPr>
        <p:spPr>
          <a:xfrm>
            <a:off x="5580112" y="908720"/>
            <a:ext cx="648072" cy="86409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41148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LILIA 2012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57713" y="476250"/>
            <a:ext cx="4191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 dirty="0">
                <a:solidFill>
                  <a:srgbClr val="FF0000"/>
                </a:solidFill>
                <a:cs typeface="Times New Roman" pitchFamily="18" charset="0"/>
              </a:rPr>
              <a:t>Accelerazione fino a 150 </a:t>
            </a:r>
            <a:r>
              <a:rPr lang="it-IT" sz="1800" b="1" dirty="0" smtClean="0">
                <a:solidFill>
                  <a:srgbClr val="FF0000"/>
                </a:solidFill>
                <a:cs typeface="Times New Roman" pitchFamily="18" charset="0"/>
              </a:rPr>
              <a:t>keV/amu</a:t>
            </a:r>
            <a:endParaRPr lang="it-IT" sz="1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it-IT" sz="1800" b="1" dirty="0">
                <a:solidFill>
                  <a:srgbClr val="FF0000"/>
                </a:solidFill>
                <a:cs typeface="Times New Roman" pitchFamily="18" charset="0"/>
              </a:rPr>
              <a:t>e misura dell’emittanza.</a:t>
            </a:r>
          </a:p>
          <a:p>
            <a:pPr algn="ctr"/>
            <a:r>
              <a:rPr lang="it-IT" sz="1800" b="1" dirty="0">
                <a:solidFill>
                  <a:srgbClr val="FF0000"/>
                </a:solidFill>
                <a:cs typeface="Times New Roman" pitchFamily="18" charset="0"/>
              </a:rPr>
              <a:t>Foto di un </a:t>
            </a:r>
            <a:r>
              <a:rPr lang="it-IT" sz="1800" b="1" dirty="0" smtClean="0">
                <a:solidFill>
                  <a:srgbClr val="FF0000"/>
                </a:solidFill>
                <a:cs typeface="Times New Roman" pitchFamily="18" charset="0"/>
              </a:rPr>
              <a:t>MCP</a:t>
            </a:r>
          </a:p>
          <a:p>
            <a:pPr algn="ctr"/>
            <a:r>
              <a:rPr lang="it-IT" sz="1800" b="1" dirty="0" smtClean="0">
                <a:solidFill>
                  <a:srgbClr val="FF0000"/>
                </a:solidFill>
                <a:cs typeface="Times New Roman" pitchFamily="18" charset="0"/>
              </a:rPr>
              <a:t>Radiocromic film dosimetric</a:t>
            </a:r>
            <a:endParaRPr lang="it-IT" sz="1800" b="1" dirty="0">
              <a:cs typeface="Times New Roman" pitchFamily="18" charset="0"/>
            </a:endParaRPr>
          </a:p>
          <a:p>
            <a:pPr algn="just"/>
            <a:r>
              <a:rPr lang="it-IT" sz="1800" dirty="0"/>
              <a:t> 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 </a:t>
            </a:r>
          </a:p>
        </p:txBody>
      </p:sp>
      <p:pic>
        <p:nvPicPr>
          <p:cNvPr id="19462" name="Picture 6" descr="Microchannel Plate Imaging Detector MCP-GPS-46/2-CF6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844675"/>
            <a:ext cx="6096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2555875" y="5300663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/>
              <a:t>MCP-Open Image Intensifier</a:t>
            </a:r>
          </a:p>
          <a:p>
            <a:r>
              <a:rPr lang="it-IT" b="1" dirty="0"/>
              <a:t>MCP-GPS46/2CF6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84213" y="0"/>
            <a:ext cx="7559675" cy="6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dirty="0" smtClean="0"/>
              <a:t> </a:t>
            </a:r>
            <a:r>
              <a:rPr lang="en-US" sz="1400" b="1" dirty="0" err="1" smtClean="0"/>
              <a:t>Pu</a:t>
            </a:r>
            <a:r>
              <a:rPr lang="it-IT" sz="1400" b="1" dirty="0" smtClean="0"/>
              <a:t>bblicazioni del gruppo 2010/11</a:t>
            </a:r>
            <a:r>
              <a:rPr lang="it-IT" sz="1400" dirty="0" smtClean="0"/>
              <a:t> </a:t>
            </a:r>
            <a:endParaRPr lang="en-US" sz="1400" b="1" dirty="0" smtClean="0"/>
          </a:p>
          <a:p>
            <a:r>
              <a:rPr lang="it-IT" sz="1100" dirty="0" smtClean="0"/>
              <a:t>-Antonella Lorusso, Maria Vittoria Siciliano, Luciano Velardi, </a:t>
            </a:r>
            <a:r>
              <a:rPr lang="it-IT" sz="1100" u="sng" dirty="0" smtClean="0"/>
              <a:t>Vincenzo Nassisi</a:t>
            </a:r>
            <a:r>
              <a:rPr lang="it-IT" sz="1100" dirty="0" smtClean="0"/>
              <a:t>, “Double Acceleration of Ions and Application in Biomaterials” </a:t>
            </a:r>
            <a:r>
              <a:rPr lang="it-IT" sz="1100" u="sng" dirty="0" smtClean="0">
                <a:hlinkClick r:id="rId3"/>
              </a:rPr>
              <a:t>AIP Conf. Proc.</a:t>
            </a:r>
            <a:r>
              <a:rPr lang="it-IT" sz="1100" dirty="0" smtClean="0"/>
              <a:t> Volume </a:t>
            </a:r>
            <a:r>
              <a:rPr lang="it-IT" sz="1100" u="sng" dirty="0" smtClean="0">
                <a:hlinkClick r:id="rId4"/>
              </a:rPr>
              <a:t>1209</a:t>
            </a:r>
            <a:r>
              <a:rPr lang="it-IT" sz="1100" dirty="0" smtClean="0"/>
              <a:t>, pp. 79-82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</a:p>
          <a:p>
            <a:r>
              <a:rPr lang="it-IT" sz="1100" dirty="0" smtClean="0"/>
              <a:t>-A. Lorusso, M.V. Siciliano, L. Velardi and </a:t>
            </a:r>
            <a:r>
              <a:rPr lang="it-IT" sz="1100" u="sng" dirty="0" smtClean="0"/>
              <a:t>V. Nassisi</a:t>
            </a:r>
            <a:r>
              <a:rPr lang="it-IT" sz="1100" dirty="0" smtClean="0"/>
              <a:t>, “Fasci di ioni abassa energia applicati a biomateriali”, IX Giornata Studio BIOMATERIALI e BIOMECCANICA, Messina, 3 luglio 2009 Edizioni: Dipartiemnto di ChimicaIndustriale e ingegneria dei materiali ISBN: 978-88-96398-08-1 p.119-125,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-A. Lorusso, G. Buccolieri, G Palamà, M. Di Giulio, M.V. Siciliano, F. Paladini, A. Rainò, L. Velardi and V. Nassisi, “Modifica superficiale di polimeri da fasci laser UV e IR”, IX Giornata Studio BIOMATERIALI e BIOMECCANICA, Messina, 3 luglio 2009 Edizioni: Dipartiemnto di Chimica Industriale e ingegneria dei materiali ISBN: 978-88-96398-08-1 p.135-142,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-P. Alifano, A. Lorusso, V. Nassisi, A. Rainò, M.V. Siciliano, A. Talà, S. M. Tredici, L. Velardi, “Studi della crescita e mutazione di batteri esposti a frequenze GSM/UMTS con una cella TEM”, IX Giornata Studio BIOMATERIALI e BIOMECCANICA, Messina, 3 luglio 2009 Edizioni: Dipartiemnto di Chimica Industriale e ingegneria dei materiali ISBN: 978-88-96398-08-1 p. 268-273,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-A. Talà, A. Lorusso, S. M. Tredici, V. Nassisi, P. Alifano, “Application of XeCl excimer laser radiation to mutate industrial microorganisms, I Workshop Plami, Sorgenti Biofisica ed Applicazioni, Lecce, 8 ottobre 2008 Edizioni: Università del Salento 978-88-8305-070-1, pag. 8 (2010) 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-M.V. Siciliano, A. Lorusso, L. Velardi, V. Vergine and </a:t>
            </a:r>
            <a:r>
              <a:rPr lang="it-IT" sz="1100" u="sng" dirty="0" smtClean="0"/>
              <a:t>V. Nassisi</a:t>
            </a:r>
            <a:r>
              <a:rPr lang="it-IT" sz="1100" dirty="0" smtClean="0"/>
              <a:t>, “Short soft X-ray sources, I Workshop Plami, Sorgenti Biofisica ed Applicazioni, Lecce, 8 ottobre 2008 Edizioni: Università del Salento 978-88-8305-070-1, pag. 33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-A. Lorusso, V. Nassisi, M.V. Siciliano “Fast capacitive probe for short and high intensity electromagnetic pulses diagnostic, I Workshop Plami, Sorgenti Biofisica ed Applicazioni, Lecce, 8 ottobre 2008 Edizioni: Università del Salento 978-88-8305-070-1, pag. 44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-A. Lorusso, G. Buccolieri, A. Nassisi, G Palamà, M. Di Giulio, M.V. Siciliano, F. Paladini, A. Rainò, L. Velardi and V. Nassisi, “Modifica superficiale di polimeri da fasci laser UV e IR, I Workshop Plami, Sorgenti Biofisica ed Applicazioni, Lecce, 8 ottobre 2008 Edizioni: Università del Salento 978-88-8305-070-1, pag. 48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-A. Lorusso, M.V. Siciliano, L. Velardi and V. Nassisi, “Ion and electron generation by laser useful for radiotherapy and adrontherapy, I Workshop Plami, Sorgenti Biofisica ed Applicazioni, Lecce, 8 ottobre 2008 Edizioni: Università del Salento 978-88-8305-070-1, pag. 53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-A. Lorusso, M.V. Siciliano, L. Velardi and V. Nassisi, “Fasci di ioni a bassa energia applicati a biomateriali, I Workshop Plami, Sorgenti Biofisica ed Applicazioni, Lecce, 8 ottobre 2008 Edizioni: Università del Salento 978-88-8305-070-1, pag. 60 (2010)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84213" y="0"/>
            <a:ext cx="7559675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/>
              <a:t>-F. Adduci, A. Buccolieri, G. Buccolieri, A. Castellano, A. Lorusso, V. Nassisi and F. Vona, “Laser cleaning applied on a silver Carlino coin, I Workshop Plami, Sorgenti Biofisica ed Applicazioni, Lecce, 8 ottobre 2008 Edizioni: Università del Salento 978-88-8305-070-1, pag. 64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-L. Velardi1,2, A. Lorusso1, F. Paladini1, M.V. Siciliano3, M. Di Giulio3, A. Rainò2  and V. Nassisi “</a:t>
            </a:r>
            <a:r>
              <a:rPr lang="it-IT" sz="1100" b="1" dirty="0" smtClean="0"/>
              <a:t>Modification of polymer characteristics by laser and ion beam”, </a:t>
            </a:r>
            <a:r>
              <a:rPr lang="it-IT" sz="1100" i="1" dirty="0" smtClean="0"/>
              <a:t>Rad. Eff. Def. Solids</a:t>
            </a:r>
            <a:r>
              <a:rPr lang="it-IT" sz="1100" dirty="0" smtClean="0"/>
              <a:t> 165, 637-42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-A. Lorusso, M.V. Siciliano, L. Velardi, V. Nassisi, “Ion acceleration by double stage accelerating device for laser-induced plasma ions” Rad. Eff. Def. Solids 165, 521-27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-A. Talà,1 Maria Vittoria Siciliano,2 Giovanni Buccolieri,3 Salvatore Maurizio Tredici,1 Fabio Paladini2 Mario De Stefano,4 Vincenzo Nassisi,2 and Pietro Alifano1 Bioluminescence of marine vibrios is sensitive to magnetic field. Sottomesso a J Appl. Phys.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-P. Alifano2, G. Buccolieri3, V. Nassisi1, A. Talà2, S.M. Tredici2 and M.V. Siciliano1,3, “Vibrio harveyi bacteria under X-ray irradiation” Sottomesso a XRSpectrometry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-A. Velyhana*, J. Krásaa, E. Krouskýa, L. Láskaa, D. Margaronea, M. Pfeifer, K. Rohlena, J.Skála, J. Ullschmiedb, A. Lorussoc, L. Velardic, V. Nassisic Ion emission from laser ablation of Cu and Cu98/Be2 alloy targets RADS 165, 488-94 (2010)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en-US" sz="1100" dirty="0" smtClean="0"/>
              <a:t>-M.V. Siciliano1,2, A. Lorusso2, , L. Velardi31,2 and V. Nassisi, “Comparing of Soft X-Ray Pulses induced by different metallic plasmas”</a:t>
            </a:r>
            <a:r>
              <a:rPr lang="en-US" sz="1100" i="1" dirty="0" smtClean="0"/>
              <a:t> Rad. Eff. Def. Solids</a:t>
            </a:r>
            <a:r>
              <a:rPr lang="en-US" sz="1100" dirty="0" smtClean="0"/>
              <a:t> 165, 652-58 (2010)</a:t>
            </a:r>
            <a:endParaRPr lang="en-US" sz="1100" b="1" dirty="0" smtClean="0"/>
          </a:p>
          <a:p>
            <a:r>
              <a:rPr lang="en-US" sz="1100" dirty="0" smtClean="0"/>
              <a:t> </a:t>
            </a:r>
            <a:endParaRPr lang="en-US" sz="1100" b="1" dirty="0" smtClean="0"/>
          </a:p>
          <a:p>
            <a:r>
              <a:rPr lang="en-US" sz="1100" dirty="0" smtClean="0"/>
              <a:t>-A. </a:t>
            </a:r>
            <a:r>
              <a:rPr lang="en-US" sz="1100" dirty="0" err="1" smtClean="0"/>
              <a:t>Buccolieri</a:t>
            </a:r>
            <a:r>
              <a:rPr lang="en-US" sz="1100" dirty="0" smtClean="0"/>
              <a:t>(1), G. </a:t>
            </a:r>
            <a:r>
              <a:rPr lang="en-US" sz="1100" dirty="0" err="1" smtClean="0"/>
              <a:t>Buccolieri</a:t>
            </a:r>
            <a:r>
              <a:rPr lang="en-US" sz="1100" dirty="0" smtClean="0"/>
              <a:t>(1,*), A. </a:t>
            </a:r>
            <a:r>
              <a:rPr lang="en-US" sz="1100" dirty="0" err="1" smtClean="0"/>
              <a:t>Castellano</a:t>
            </a:r>
            <a:r>
              <a:rPr lang="en-US" sz="1100" dirty="0" smtClean="0"/>
              <a:t>(1), A. </a:t>
            </a:r>
            <a:r>
              <a:rPr lang="en-US" sz="1100" dirty="0" err="1" smtClean="0"/>
              <a:t>Lorusso</a:t>
            </a:r>
            <a:r>
              <a:rPr lang="en-US" sz="1100" dirty="0" smtClean="0"/>
              <a:t>(2), V. Nassisi, EDXRF and XRD for the study of laser” </a:t>
            </a:r>
            <a:r>
              <a:rPr lang="en-US" sz="1100" i="1" dirty="0" smtClean="0"/>
              <a:t>Rad. Eff. Def. </a:t>
            </a:r>
            <a:r>
              <a:rPr lang="it-IT" sz="1100" i="1" dirty="0" smtClean="0"/>
              <a:t>Solids</a:t>
            </a:r>
            <a:r>
              <a:rPr lang="it-IT" sz="1100" dirty="0" smtClean="0"/>
              <a:t> 165, 643-51 (2010)</a:t>
            </a:r>
            <a:endParaRPr lang="en-US" sz="1100" b="1" dirty="0" smtClean="0"/>
          </a:p>
          <a:p>
            <a:r>
              <a:rPr lang="en-US" sz="1100" dirty="0" smtClean="0"/>
              <a:t> </a:t>
            </a:r>
            <a:endParaRPr lang="en-US" sz="1100" b="1" dirty="0" smtClean="0"/>
          </a:p>
          <a:p>
            <a:r>
              <a:rPr lang="en-US" sz="1100" dirty="0" smtClean="0"/>
              <a:t>-A. Lorusso1, M.V. Siciliano1,3, L. Velardi1,2 and V. Nassisi1, “Low energy ion beams by laser interaction”</a:t>
            </a:r>
            <a:r>
              <a:rPr lang="en-US" sz="1100" i="1" dirty="0" smtClean="0"/>
              <a:t> Appl. </a:t>
            </a:r>
            <a:r>
              <a:rPr lang="en-US" sz="1100" i="1" dirty="0" err="1" smtClean="0"/>
              <a:t>Phy</a:t>
            </a:r>
            <a:r>
              <a:rPr lang="en-US" sz="1100" i="1" dirty="0" smtClean="0"/>
              <a:t>.</a:t>
            </a:r>
            <a:r>
              <a:rPr lang="en-US" sz="1100" dirty="0" smtClean="0"/>
              <a:t> A. 101, 179 (2010)</a:t>
            </a:r>
            <a:endParaRPr lang="en-US" sz="1100" b="1" dirty="0" smtClean="0"/>
          </a:p>
          <a:p>
            <a:r>
              <a:rPr lang="en-US" sz="1100" dirty="0" smtClean="0"/>
              <a:t> </a:t>
            </a:r>
            <a:endParaRPr lang="en-US" sz="1100" b="1" dirty="0" smtClean="0"/>
          </a:p>
          <a:p>
            <a:r>
              <a:rPr lang="en-US" sz="1100" dirty="0" smtClean="0"/>
              <a:t>-L. </a:t>
            </a:r>
            <a:r>
              <a:rPr lang="en-US" sz="1100" dirty="0" err="1" smtClean="0"/>
              <a:t>Ryć</a:t>
            </a:r>
            <a:r>
              <a:rPr lang="en-US" sz="1100" dirty="0" smtClean="0"/>
              <a:t>, J. </a:t>
            </a:r>
            <a:r>
              <a:rPr lang="en-US" sz="1100" dirty="0" err="1" smtClean="0"/>
              <a:t>Krása</a:t>
            </a:r>
            <a:r>
              <a:rPr lang="en-US" sz="1100" dirty="0" smtClean="0"/>
              <a:t>, T. Nowak, J. </a:t>
            </a:r>
            <a:r>
              <a:rPr lang="en-US" sz="1100" dirty="0" err="1" smtClean="0"/>
              <a:t>Kravarik</a:t>
            </a:r>
            <a:r>
              <a:rPr lang="en-US" sz="1100" dirty="0" smtClean="0"/>
              <a:t>, D. </a:t>
            </a:r>
            <a:r>
              <a:rPr lang="en-US" sz="1100" dirty="0" err="1" smtClean="0"/>
              <a:t>Klir</a:t>
            </a:r>
            <a:r>
              <a:rPr lang="en-US" sz="1100" dirty="0" smtClean="0"/>
              <a:t>, E. </a:t>
            </a:r>
            <a:r>
              <a:rPr lang="en-US" sz="1100" dirty="0" err="1" smtClean="0"/>
              <a:t>Krouský</a:t>
            </a:r>
            <a:r>
              <a:rPr lang="en-US" sz="1100" dirty="0" smtClean="0"/>
              <a:t>, A. </a:t>
            </a:r>
            <a:r>
              <a:rPr lang="en-US" sz="1100" dirty="0" err="1" smtClean="0"/>
              <a:t>Lorusso</a:t>
            </a:r>
            <a:r>
              <a:rPr lang="en-US" sz="1100" dirty="0" smtClean="0"/>
              <a:t>, D. </a:t>
            </a:r>
            <a:r>
              <a:rPr lang="en-US" sz="1100" dirty="0" err="1" smtClean="0"/>
              <a:t>Margarone</a:t>
            </a:r>
            <a:r>
              <a:rPr lang="en-US" sz="1100" dirty="0" smtClean="0"/>
              <a:t>, V. Nassisi, M. Pfeifer, J. </a:t>
            </a:r>
            <a:r>
              <a:rPr lang="en-US" sz="1100" dirty="0" err="1" smtClean="0"/>
              <a:t>Skála</a:t>
            </a:r>
            <a:r>
              <a:rPr lang="en-US" sz="1100" dirty="0" smtClean="0"/>
              <a:t>, J. </a:t>
            </a:r>
            <a:r>
              <a:rPr lang="en-US" sz="1100" dirty="0" err="1" smtClean="0"/>
              <a:t>Ullschmied</a:t>
            </a:r>
            <a:r>
              <a:rPr lang="en-US" sz="1100" dirty="0" smtClean="0"/>
              <a:t>, A. </a:t>
            </a:r>
            <a:r>
              <a:rPr lang="en-US" sz="1100" dirty="0" err="1" smtClean="0"/>
              <a:t>Velyhan</a:t>
            </a:r>
            <a:r>
              <a:rPr lang="en-US" sz="1100" dirty="0" smtClean="0"/>
              <a:t>, “Application of single-crystal CVD diamond detector for simultaneous measurement of ions and X-rays from laser plasmas” REDS (2010)</a:t>
            </a:r>
            <a:endParaRPr lang="en-US" sz="1100" b="1" dirty="0" smtClean="0"/>
          </a:p>
          <a:p>
            <a:r>
              <a:rPr lang="en-US" sz="1100" dirty="0" smtClean="0"/>
              <a:t> </a:t>
            </a:r>
            <a:endParaRPr lang="en-US" sz="1100" b="1" dirty="0" smtClean="0"/>
          </a:p>
          <a:p>
            <a:r>
              <a:rPr lang="en-US" sz="1100" dirty="0" smtClean="0"/>
              <a:t>P. </a:t>
            </a:r>
            <a:r>
              <a:rPr lang="en-US" sz="1100" dirty="0" err="1" smtClean="0"/>
              <a:t>Alifano</a:t>
            </a:r>
            <a:r>
              <a:rPr lang="en-US" sz="1100" dirty="0" smtClean="0"/>
              <a:t>, V. Nassisi, M.V. </a:t>
            </a:r>
            <a:r>
              <a:rPr lang="en-US" sz="1100" dirty="0" err="1" smtClean="0"/>
              <a:t>Siciliano</a:t>
            </a:r>
            <a:r>
              <a:rPr lang="en-US" sz="1100" dirty="0" smtClean="0"/>
              <a:t>, A. </a:t>
            </a:r>
            <a:r>
              <a:rPr lang="en-US" sz="1100" dirty="0" err="1" smtClean="0"/>
              <a:t>Talà</a:t>
            </a:r>
            <a:r>
              <a:rPr lang="en-US" sz="1100" dirty="0" smtClean="0"/>
              <a:t> and S.M. </a:t>
            </a:r>
            <a:r>
              <a:rPr lang="en-US" sz="1100" dirty="0" err="1" smtClean="0"/>
              <a:t>Tredici</a:t>
            </a:r>
            <a:r>
              <a:rPr lang="en-US" sz="1100" dirty="0" smtClean="0"/>
              <a:t>, “Unexpected </a:t>
            </a:r>
            <a:r>
              <a:rPr lang="en-US" sz="1100" dirty="0" err="1" smtClean="0"/>
              <a:t>photoreactivation</a:t>
            </a:r>
            <a:r>
              <a:rPr lang="en-US" sz="1100" dirty="0" smtClean="0"/>
              <a:t> of </a:t>
            </a:r>
            <a:r>
              <a:rPr lang="en-US" sz="1100" dirty="0" err="1" smtClean="0"/>
              <a:t>Vbrio</a:t>
            </a:r>
            <a:r>
              <a:rPr lang="en-US" sz="1100" dirty="0" smtClean="0"/>
              <a:t> </a:t>
            </a:r>
            <a:r>
              <a:rPr lang="en-US" sz="1100" dirty="0" err="1" smtClean="0"/>
              <a:t>harveyi</a:t>
            </a:r>
            <a:r>
              <a:rPr lang="en-US" sz="1100" dirty="0" smtClean="0"/>
              <a:t> bacteria living in ionization </a:t>
            </a:r>
            <a:r>
              <a:rPr lang="en-US" sz="1100" dirty="0" err="1" smtClean="0"/>
              <a:t>enviroment</a:t>
            </a:r>
            <a:r>
              <a:rPr lang="en-US" sz="1100" dirty="0" smtClean="0"/>
              <a:t>” J. </a:t>
            </a:r>
            <a:r>
              <a:rPr lang="en-US" sz="1100" dirty="0" err="1" smtClean="0"/>
              <a:t>ppl</a:t>
            </a:r>
            <a:r>
              <a:rPr lang="en-US" sz="1100" dirty="0" smtClean="0"/>
              <a:t>. </a:t>
            </a:r>
            <a:r>
              <a:rPr lang="en-US" sz="1100" dirty="0" err="1" smtClean="0"/>
              <a:t>Phy</a:t>
            </a:r>
            <a:r>
              <a:rPr lang="en-US" sz="1100" dirty="0" smtClean="0"/>
              <a:t>. 104703, 109 (2011)</a:t>
            </a:r>
            <a:endParaRPr lang="en-US" sz="1100" b="1" dirty="0" smtClean="0"/>
          </a:p>
          <a:p>
            <a:r>
              <a:rPr lang="en-US" sz="1100" dirty="0" smtClean="0"/>
              <a:t> </a:t>
            </a:r>
            <a:endParaRPr lang="en-US" sz="1100" b="1" dirty="0" smtClean="0"/>
          </a:p>
          <a:p>
            <a:r>
              <a:rPr lang="en-US" sz="1100" dirty="0" smtClean="0"/>
              <a:t>V. Nassisi, G. </a:t>
            </a:r>
            <a:r>
              <a:rPr lang="en-US" sz="1100" dirty="0" err="1" smtClean="0"/>
              <a:t>Caretto</a:t>
            </a:r>
            <a:r>
              <a:rPr lang="en-US" sz="1100" dirty="0" smtClean="0"/>
              <a:t>, A. </a:t>
            </a:r>
            <a:r>
              <a:rPr lang="en-US" sz="1100" dirty="0" err="1" smtClean="0"/>
              <a:t>Lorusso</a:t>
            </a:r>
            <a:r>
              <a:rPr lang="en-US" sz="1100" dirty="0" smtClean="0"/>
              <a:t>, D. </a:t>
            </a:r>
            <a:r>
              <a:rPr lang="en-US" sz="1100" dirty="0" err="1" smtClean="0"/>
              <a:t>Manno</a:t>
            </a:r>
            <a:r>
              <a:rPr lang="en-US" sz="1100" dirty="0" smtClean="0"/>
              <a:t>, L. </a:t>
            </a:r>
            <a:r>
              <a:rPr lang="en-US" sz="1100" dirty="0" err="1" smtClean="0"/>
              <a:t>Famà</a:t>
            </a:r>
            <a:r>
              <a:rPr lang="en-US" sz="1100" dirty="0" smtClean="0"/>
              <a:t>, G. </a:t>
            </a:r>
            <a:r>
              <a:rPr lang="en-US" sz="1100" dirty="0" err="1" smtClean="0"/>
              <a:t>Buccolieri</a:t>
            </a:r>
            <a:r>
              <a:rPr lang="en-US" sz="1100" dirty="0" smtClean="0"/>
              <a:t>, A. </a:t>
            </a:r>
            <a:r>
              <a:rPr lang="en-US" sz="1100" dirty="0" err="1" smtClean="0"/>
              <a:t>Buccolieri</a:t>
            </a:r>
            <a:r>
              <a:rPr lang="en-US" sz="1100" dirty="0" smtClean="0"/>
              <a:t>, U. </a:t>
            </a:r>
            <a:r>
              <a:rPr lang="en-US" sz="1100" dirty="0" err="1" smtClean="0"/>
              <a:t>Mastromatteo</a:t>
            </a:r>
            <a:r>
              <a:rPr lang="en-US" sz="1100" dirty="0" smtClean="0"/>
              <a:t>, “</a:t>
            </a:r>
            <a:r>
              <a:rPr lang="en-US" sz="1100" dirty="0" err="1" smtClean="0"/>
              <a:t>Modifacation</a:t>
            </a:r>
            <a:r>
              <a:rPr lang="en-US" sz="1100" dirty="0" smtClean="0"/>
              <a:t> of Pd-H2 and Pd-D2 Thin Films processed by </a:t>
            </a:r>
            <a:r>
              <a:rPr lang="en-US" sz="1100" dirty="0" err="1" smtClean="0"/>
              <a:t>HeNe</a:t>
            </a:r>
            <a:r>
              <a:rPr lang="en-US" sz="1100" dirty="0" smtClean="0"/>
              <a:t> Laser” J. Condensed  Matter </a:t>
            </a:r>
            <a:r>
              <a:rPr lang="en-US" sz="1100" dirty="0" err="1" smtClean="0"/>
              <a:t>Nucl</a:t>
            </a:r>
            <a:r>
              <a:rPr lang="en-US" sz="1100" dirty="0" smtClean="0"/>
              <a:t>. Sci. 4, 6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84213" y="0"/>
            <a:ext cx="7559675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100" b="1" dirty="0" smtClean="0"/>
          </a:p>
          <a:p>
            <a:r>
              <a:rPr lang="en-US" sz="1100" dirty="0" smtClean="0"/>
              <a:t>V. Nassisi, M.V. </a:t>
            </a:r>
            <a:r>
              <a:rPr lang="en-US" sz="1100" dirty="0" err="1" smtClean="0"/>
              <a:t>Siciliano</a:t>
            </a:r>
            <a:r>
              <a:rPr lang="en-US" sz="1100" dirty="0" smtClean="0"/>
              <a:t>, “Low </a:t>
            </a:r>
            <a:r>
              <a:rPr lang="en-US" sz="1100" dirty="0" err="1" smtClean="0"/>
              <a:t>emittance</a:t>
            </a:r>
            <a:r>
              <a:rPr lang="en-US" sz="1100" dirty="0" smtClean="0"/>
              <a:t> ion beams by laser interaction” </a:t>
            </a:r>
            <a:r>
              <a:rPr lang="en-US" sz="1100" dirty="0" err="1" smtClean="0"/>
              <a:t>Nucl</a:t>
            </a:r>
            <a:r>
              <a:rPr lang="en-US" sz="1100" dirty="0" smtClean="0"/>
              <a:t>. </a:t>
            </a:r>
            <a:r>
              <a:rPr lang="en-US" sz="1100" dirty="0" err="1" smtClean="0"/>
              <a:t>Instrum</a:t>
            </a:r>
            <a:r>
              <a:rPr lang="en-US" sz="1100" dirty="0" smtClean="0"/>
              <a:t>. Meth. B  (2011)</a:t>
            </a:r>
            <a:endParaRPr lang="en-US" sz="1100" b="1" dirty="0" smtClean="0"/>
          </a:p>
          <a:p>
            <a:r>
              <a:rPr lang="en-US" sz="1100" dirty="0" smtClean="0"/>
              <a:t> </a:t>
            </a:r>
            <a:endParaRPr lang="en-US" sz="1100" b="1" dirty="0" smtClean="0"/>
          </a:p>
          <a:p>
            <a:r>
              <a:rPr lang="en-US" sz="1100" dirty="0" smtClean="0"/>
              <a:t>J. </a:t>
            </a:r>
            <a:r>
              <a:rPr lang="en-US" sz="1100" dirty="0" err="1" smtClean="0"/>
              <a:t>Krása</a:t>
            </a:r>
            <a:r>
              <a:rPr lang="en-US" sz="1100" dirty="0" smtClean="0"/>
              <a:t>, A. </a:t>
            </a:r>
            <a:r>
              <a:rPr lang="en-US" sz="1100" dirty="0" err="1" smtClean="0"/>
              <a:t>Lorusso</a:t>
            </a:r>
            <a:r>
              <a:rPr lang="en-US" sz="1100" dirty="0" smtClean="0"/>
              <a:t>, V. Nassisi, L. </a:t>
            </a:r>
            <a:r>
              <a:rPr lang="en-US" sz="1100" dirty="0" err="1" smtClean="0"/>
              <a:t>Velardi</a:t>
            </a:r>
            <a:r>
              <a:rPr lang="en-US" sz="1100" dirty="0" smtClean="0"/>
              <a:t> and A. </a:t>
            </a:r>
            <a:r>
              <a:rPr lang="en-US" sz="1100" dirty="0" err="1" smtClean="0"/>
              <a:t>Velyhan</a:t>
            </a:r>
            <a:r>
              <a:rPr lang="en-US" sz="1100" dirty="0" smtClean="0"/>
              <a:t>, “</a:t>
            </a:r>
            <a:r>
              <a:rPr lang="en-US" sz="1100" dirty="0" err="1" smtClean="0"/>
              <a:t>Relvealing</a:t>
            </a:r>
            <a:r>
              <a:rPr lang="en-US" sz="1100" dirty="0" smtClean="0"/>
              <a:t> of hydrodynamic and electrostatic factors in the center-of mass velocity on an expanding plasma generated by pulsed laser ablation” Laser and Particle Beams 29, 113-119 (2011)</a:t>
            </a:r>
          </a:p>
          <a:p>
            <a:endParaRPr lang="en-US" sz="1100" dirty="0" smtClean="0"/>
          </a:p>
          <a:p>
            <a:pPr algn="ctr"/>
            <a:r>
              <a:rPr lang="en-US" sz="1100" b="1" dirty="0" smtClean="0"/>
              <a:t>TESI 2010/11</a:t>
            </a:r>
          </a:p>
          <a:p>
            <a:r>
              <a:rPr lang="en-US" sz="1100" dirty="0" smtClean="0"/>
              <a:t> </a:t>
            </a:r>
            <a:endParaRPr lang="en-US" sz="1100" b="1" dirty="0" smtClean="0"/>
          </a:p>
          <a:p>
            <a:r>
              <a:rPr lang="en-US" sz="1100" dirty="0" smtClean="0"/>
              <a:t>“Study, realization and applications of ion sources provided by plasma via laser” L. </a:t>
            </a:r>
            <a:r>
              <a:rPr lang="en-US" sz="1100" dirty="0" err="1" smtClean="0"/>
              <a:t>Velardi</a:t>
            </a:r>
            <a:r>
              <a:rPr lang="en-US" sz="1100" dirty="0" smtClean="0"/>
              <a:t> Tutor: V. Nassisi, PhD Thesis, </a:t>
            </a:r>
            <a:r>
              <a:rPr lang="en-US" sz="1100" dirty="0" err="1" smtClean="0"/>
              <a:t>Università</a:t>
            </a:r>
            <a:r>
              <a:rPr lang="en-US" sz="1100" dirty="0" smtClean="0"/>
              <a:t> </a:t>
            </a:r>
            <a:r>
              <a:rPr lang="en-US" sz="1100" dirty="0" err="1" smtClean="0"/>
              <a:t>di</a:t>
            </a:r>
            <a:r>
              <a:rPr lang="en-US" sz="1100" dirty="0" smtClean="0"/>
              <a:t> Bari, (2010)</a:t>
            </a:r>
            <a:endParaRPr lang="en-US" sz="1100" b="1" dirty="0" smtClean="0"/>
          </a:p>
          <a:p>
            <a:r>
              <a:rPr lang="en-US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“Misura della distribuzione energetica di un plasma mediante un array di coppe” P.R. Dicarolo, Rel. V. Nassisi e L. Velardi, Tesi di Laurea in Fisica I° livello, Università del Salento, Lecce (29/04/2010)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it-IT" sz="1100" dirty="0" smtClean="0"/>
              <a:t>“Caratterizzazione di plasmi da laser prodotti da target drogati” G. De Pascali, Rel. V. Nassisi e L. Velardi, Tesi di Laure a Magistrale in Fisica, Università del Salento, Lecce (29/04/2010)</a:t>
            </a:r>
            <a:endParaRPr lang="en-US" sz="1100" b="1" dirty="0" smtClean="0"/>
          </a:p>
          <a:p>
            <a:r>
              <a:rPr lang="it-IT" sz="1100" dirty="0" smtClean="0"/>
              <a:t> </a:t>
            </a:r>
            <a:endParaRPr lang="en-US" sz="1100" b="1" dirty="0" smtClean="0"/>
          </a:p>
          <a:p>
            <a:r>
              <a:rPr lang="en-US" sz="1100" dirty="0" smtClean="0"/>
              <a:t>“Study, realization and applications of ion sources provided by plasma via laser” L. </a:t>
            </a:r>
            <a:r>
              <a:rPr lang="en-US" sz="1100" dirty="0" err="1" smtClean="0"/>
              <a:t>Velardi</a:t>
            </a:r>
            <a:r>
              <a:rPr lang="en-US" sz="1100" dirty="0" smtClean="0"/>
              <a:t> Tutor: V. Nassisi and A. </a:t>
            </a:r>
            <a:r>
              <a:rPr lang="en-US" sz="1100" dirty="0" err="1" smtClean="0"/>
              <a:t>Rainò</a:t>
            </a:r>
            <a:r>
              <a:rPr lang="en-US" sz="1100" dirty="0" smtClean="0"/>
              <a:t>, PhD Thesis, </a:t>
            </a:r>
            <a:r>
              <a:rPr lang="en-US" sz="1100" dirty="0" err="1" smtClean="0"/>
              <a:t>Università</a:t>
            </a:r>
            <a:r>
              <a:rPr lang="en-US" sz="1100" dirty="0" smtClean="0"/>
              <a:t> </a:t>
            </a:r>
            <a:r>
              <a:rPr lang="en-US" sz="1100" dirty="0" err="1" smtClean="0"/>
              <a:t>di</a:t>
            </a:r>
            <a:r>
              <a:rPr lang="en-US" sz="1100" dirty="0" smtClean="0"/>
              <a:t> Bari, (2010)</a:t>
            </a:r>
            <a:endParaRPr lang="en-US" sz="1100" b="1" dirty="0" smtClean="0"/>
          </a:p>
          <a:p>
            <a:r>
              <a:rPr lang="en-US" sz="1100" dirty="0" smtClean="0"/>
              <a:t> </a:t>
            </a:r>
            <a:endParaRPr lang="en-US" sz="1100" b="1" dirty="0" smtClean="0"/>
          </a:p>
          <a:p>
            <a:r>
              <a:rPr lang="en-US" sz="1100" dirty="0" smtClean="0"/>
              <a:t>“Laser Sources for Biomedical Applications” Maria V. </a:t>
            </a:r>
            <a:r>
              <a:rPr lang="en-US" sz="1100" dirty="0" err="1" smtClean="0"/>
              <a:t>Siciliano</a:t>
            </a:r>
            <a:r>
              <a:rPr lang="en-US" sz="1100" dirty="0" smtClean="0"/>
              <a:t> Tutor: V. Nassisi, PhD Thesis, </a:t>
            </a:r>
            <a:r>
              <a:rPr lang="en-US" sz="1100" dirty="0" err="1" smtClean="0"/>
              <a:t>Università</a:t>
            </a:r>
            <a:r>
              <a:rPr lang="en-US" sz="1100" dirty="0" smtClean="0"/>
              <a:t> </a:t>
            </a:r>
            <a:r>
              <a:rPr lang="en-US" sz="1100" dirty="0" err="1" smtClean="0"/>
              <a:t>ddel</a:t>
            </a:r>
            <a:r>
              <a:rPr lang="en-US" sz="1100" dirty="0" smtClean="0"/>
              <a:t> </a:t>
            </a:r>
            <a:r>
              <a:rPr lang="en-US" sz="1100" dirty="0" err="1" smtClean="0"/>
              <a:t>Salento</a:t>
            </a:r>
            <a:r>
              <a:rPr lang="en-US" sz="1100" dirty="0" smtClean="0"/>
              <a:t>,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429000"/>
            <a:ext cx="8218488" cy="1800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dirty="0" smtClean="0"/>
              <a:t>L’esperimento è l’evoluzione di Plaia e Platone nella direzione dell’accelerazione per ottenere acceleratori compatti utili per applicazioni mediche e nucleari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dirty="0" smtClean="0"/>
              <a:t>Sfocerà in: FLAME e HIPER.</a:t>
            </a:r>
          </a:p>
        </p:txBody>
      </p:sp>
      <p:pic>
        <p:nvPicPr>
          <p:cNvPr id="10243" name="Picture 4" descr="in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8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5"/>
          <p:cNvGrpSpPr>
            <a:grpSpLocks noChangeAspect="1"/>
          </p:cNvGrpSpPr>
          <p:nvPr/>
        </p:nvGrpSpPr>
        <p:grpSpPr bwMode="auto">
          <a:xfrm>
            <a:off x="6030913" y="0"/>
            <a:ext cx="3113087" cy="1289050"/>
            <a:chOff x="7074" y="1868"/>
            <a:chExt cx="8304" cy="3438"/>
          </a:xfrm>
        </p:grpSpPr>
        <p:sp>
          <p:nvSpPr>
            <p:cNvPr id="10246" name="AutoShape 6"/>
            <p:cNvSpPr>
              <a:spLocks noChangeAspect="1" noChangeArrowheads="1" noTextEdit="1"/>
            </p:cNvSpPr>
            <p:nvPr/>
          </p:nvSpPr>
          <p:spPr bwMode="auto">
            <a:xfrm>
              <a:off x="7074" y="1868"/>
              <a:ext cx="8304" cy="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322" y="2253"/>
              <a:ext cx="2846" cy="3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aboratorio  di</a:t>
              </a:r>
            </a:p>
          </p:txBody>
        </p:sp>
        <p:sp>
          <p:nvSpPr>
            <p:cNvPr id="10248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11033" y="4029"/>
              <a:ext cx="556" cy="91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S</a:t>
              </a:r>
            </a:p>
          </p:txBody>
        </p:sp>
        <p:sp>
          <p:nvSpPr>
            <p:cNvPr id="10249" name="WordArt 9"/>
            <p:cNvSpPr>
              <a:spLocks noChangeArrowheads="1" noChangeShapeType="1" noTextEdit="1"/>
            </p:cNvSpPr>
            <p:nvPr/>
          </p:nvSpPr>
          <p:spPr bwMode="auto">
            <a:xfrm rot="5400000">
              <a:off x="10502" y="3292"/>
              <a:ext cx="553" cy="91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1025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1942" y="4407"/>
              <a:ext cx="3240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trumentazione</a:t>
              </a:r>
            </a:p>
          </p:txBody>
        </p:sp>
        <p:sp>
          <p:nvSpPr>
            <p:cNvPr id="1025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862" y="2996"/>
              <a:ext cx="2211" cy="3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lettronica</a:t>
              </a:r>
            </a:p>
          </p:txBody>
        </p:sp>
        <p:sp>
          <p:nvSpPr>
            <p:cNvPr id="1025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1402" y="3699"/>
              <a:ext cx="2340" cy="4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pplicata  e</a:t>
              </a:r>
            </a:p>
          </p:txBody>
        </p:sp>
        <p:sp>
          <p:nvSpPr>
            <p:cNvPr id="10253" name="WordArt 13"/>
            <p:cNvSpPr>
              <a:spLocks noChangeArrowheads="1" noChangeShapeType="1" noTextEdit="1"/>
            </p:cNvSpPr>
            <p:nvPr/>
          </p:nvSpPr>
          <p:spPr bwMode="auto">
            <a:xfrm rot="5400000">
              <a:off x="9422" y="1878"/>
              <a:ext cx="556" cy="91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L</a:t>
              </a:r>
            </a:p>
          </p:txBody>
        </p:sp>
        <p:sp>
          <p:nvSpPr>
            <p:cNvPr id="10254" name="WordArt 14"/>
            <p:cNvSpPr>
              <a:spLocks noChangeArrowheads="1" noChangeShapeType="1" noTextEdit="1"/>
            </p:cNvSpPr>
            <p:nvPr/>
          </p:nvSpPr>
          <p:spPr bwMode="auto">
            <a:xfrm rot="5400000">
              <a:off x="9962" y="2598"/>
              <a:ext cx="556" cy="91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E</a:t>
              </a:r>
            </a:p>
          </p:txBody>
        </p:sp>
        <p:pic>
          <p:nvPicPr>
            <p:cNvPr id="10255" name="Picture 15" descr="laser-4p__adj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14" y="3128"/>
              <a:ext cx="2160" cy="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2699792" y="1340768"/>
            <a:ext cx="3455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800" dirty="0"/>
              <a:t>LEAS </a:t>
            </a:r>
            <a:endParaRPr lang="it-IT" sz="18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dirty="0" smtClean="0"/>
              <a:t>Lecce</a:t>
            </a:r>
            <a:endParaRPr lang="it-IT" sz="16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1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800" dirty="0"/>
              <a:t>LABORATORIO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800" dirty="0"/>
              <a:t>ACCELERATORI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dirty="0" smtClean="0"/>
              <a:t>Bari</a:t>
            </a:r>
            <a:endParaRPr lang="it-IT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olo 1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7772400" cy="4582839"/>
          </a:xfrm>
        </p:spPr>
        <p:txBody>
          <a:bodyPr/>
          <a:lstStyle/>
          <a:p>
            <a:r>
              <a:rPr lang="it-IT" dirty="0" smtClean="0"/>
              <a:t>Misura dell’emittanza di target drogati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estrazione di protoni da idruro di titanio e film (allumino e organico)</a:t>
            </a:r>
          </a:p>
        </p:txBody>
      </p:sp>
      <p:sp>
        <p:nvSpPr>
          <p:cNvPr id="25604" name="Rettangolo 6"/>
          <p:cNvSpPr>
            <a:spLocks noChangeArrowheads="1"/>
          </p:cNvSpPr>
          <p:nvPr/>
        </p:nvSpPr>
        <p:spPr bwMode="auto">
          <a:xfrm>
            <a:off x="1214438" y="6072188"/>
            <a:ext cx="7643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/>
              <a:t>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687705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it-IT" sz="2400" dirty="0">
                <a:solidFill>
                  <a:srgbClr val="000000"/>
                </a:solidFill>
              </a:rPr>
              <a:t>Proposta Lecce 2010: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GB" sz="1800" dirty="0">
                <a:solidFill>
                  <a:srgbClr val="000000"/>
                </a:solidFill>
              </a:rPr>
              <a:t>-La </a:t>
            </a:r>
            <a:r>
              <a:rPr lang="en-GB" sz="1800" dirty="0" err="1">
                <a:solidFill>
                  <a:srgbClr val="000000"/>
                </a:solidFill>
              </a:rPr>
              <a:t>produzione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di</a:t>
            </a:r>
            <a:r>
              <a:rPr lang="en-GB" sz="1800" dirty="0">
                <a:solidFill>
                  <a:srgbClr val="000000"/>
                </a:solidFill>
              </a:rPr>
              <a:t> plasma con laser UV</a:t>
            </a:r>
          </a:p>
          <a:p>
            <a:pPr marL="342900" indent="-342900"/>
            <a:r>
              <a:rPr lang="en-GB" sz="1800" dirty="0">
                <a:solidFill>
                  <a:srgbClr val="000000"/>
                </a:solidFill>
              </a:rPr>
              <a:t>-La </a:t>
            </a:r>
            <a:r>
              <a:rPr lang="en-GB" sz="1800" dirty="0" err="1">
                <a:solidFill>
                  <a:srgbClr val="000000"/>
                </a:solidFill>
              </a:rPr>
              <a:t>messa</a:t>
            </a:r>
            <a:r>
              <a:rPr lang="en-GB" sz="1800" dirty="0">
                <a:solidFill>
                  <a:srgbClr val="000000"/>
                </a:solidFill>
              </a:rPr>
              <a:t> a </a:t>
            </a:r>
            <a:r>
              <a:rPr lang="en-GB" sz="1800" dirty="0" err="1">
                <a:solidFill>
                  <a:srgbClr val="000000"/>
                </a:solidFill>
              </a:rPr>
              <a:t>punto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della</a:t>
            </a:r>
            <a:r>
              <a:rPr lang="en-GB" sz="1800" dirty="0">
                <a:solidFill>
                  <a:srgbClr val="000000"/>
                </a:solidFill>
              </a:rPr>
              <a:t> camera </a:t>
            </a:r>
            <a:r>
              <a:rPr lang="en-GB" sz="1800" dirty="0" err="1">
                <a:solidFill>
                  <a:srgbClr val="000000"/>
                </a:solidFill>
              </a:rPr>
              <a:t>nuova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che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permette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di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salire</a:t>
            </a:r>
            <a:r>
              <a:rPr lang="en-GB" sz="1800" dirty="0">
                <a:solidFill>
                  <a:srgbClr val="000000"/>
                </a:solidFill>
              </a:rPr>
              <a:t> in </a:t>
            </a:r>
            <a:r>
              <a:rPr lang="en-GB" sz="1800" dirty="0" err="1">
                <a:solidFill>
                  <a:srgbClr val="000000"/>
                </a:solidFill>
              </a:rPr>
              <a:t>frequenza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di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ripetizione</a:t>
            </a:r>
            <a:endParaRPr lang="en-GB" sz="1800" dirty="0">
              <a:solidFill>
                <a:srgbClr val="000000"/>
              </a:solidFill>
            </a:endParaRPr>
          </a:p>
          <a:p>
            <a:pPr marL="342900" indent="-342900"/>
            <a:r>
              <a:rPr lang="en-GB" sz="1800" dirty="0">
                <a:solidFill>
                  <a:srgbClr val="000000"/>
                </a:solidFill>
              </a:rPr>
              <a:t>-</a:t>
            </a:r>
            <a:r>
              <a:rPr lang="en-GB" sz="1800" dirty="0" err="1">
                <a:solidFill>
                  <a:srgbClr val="000000"/>
                </a:solidFill>
              </a:rPr>
              <a:t>Utilizzare</a:t>
            </a:r>
            <a:r>
              <a:rPr lang="en-GB" sz="1800" dirty="0">
                <a:solidFill>
                  <a:srgbClr val="000000"/>
                </a:solidFill>
              </a:rPr>
              <a:t> target </a:t>
            </a:r>
            <a:r>
              <a:rPr lang="en-GB" sz="1800" dirty="0" err="1">
                <a:solidFill>
                  <a:srgbClr val="000000"/>
                </a:solidFill>
              </a:rPr>
              <a:t>di</a:t>
            </a:r>
            <a:r>
              <a:rPr lang="en-GB" sz="1800" dirty="0">
                <a:solidFill>
                  <a:srgbClr val="000000"/>
                </a:solidFill>
              </a:rPr>
              <a:t> Cu, C e </a:t>
            </a:r>
            <a:r>
              <a:rPr lang="en-GB" sz="1800" dirty="0" err="1">
                <a:solidFill>
                  <a:srgbClr val="000000"/>
                </a:solidFill>
              </a:rPr>
              <a:t>plastiche</a:t>
            </a:r>
            <a:r>
              <a:rPr lang="en-GB" sz="1800" dirty="0">
                <a:solidFill>
                  <a:srgbClr val="000000"/>
                </a:solidFill>
              </a:rPr>
              <a:t> (</a:t>
            </a:r>
            <a:r>
              <a:rPr lang="en-GB" sz="1800" dirty="0" err="1">
                <a:solidFill>
                  <a:srgbClr val="000000"/>
                </a:solidFill>
              </a:rPr>
              <a:t>soddisfare</a:t>
            </a:r>
            <a:r>
              <a:rPr lang="en-GB" sz="1800" dirty="0">
                <a:solidFill>
                  <a:srgbClr val="000000"/>
                </a:solidFill>
              </a:rPr>
              <a:t> le </a:t>
            </a:r>
            <a:r>
              <a:rPr lang="en-GB" sz="1800" dirty="0" err="1">
                <a:solidFill>
                  <a:srgbClr val="000000"/>
                </a:solidFill>
              </a:rPr>
              <a:t>condizioni</a:t>
            </a:r>
            <a:r>
              <a:rPr lang="en-GB" sz="1800" dirty="0">
                <a:solidFill>
                  <a:srgbClr val="000000"/>
                </a:solidFill>
              </a:rPr>
              <a:t> per </a:t>
            </a:r>
            <a:r>
              <a:rPr lang="en-GB" sz="1800" dirty="0" err="1">
                <a:solidFill>
                  <a:srgbClr val="000000"/>
                </a:solidFill>
              </a:rPr>
              <a:t>l’adroterapia</a:t>
            </a:r>
            <a:r>
              <a:rPr lang="en-GB" sz="1800" dirty="0" smtClean="0">
                <a:solidFill>
                  <a:srgbClr val="000000"/>
                </a:solidFill>
              </a:rPr>
              <a:t>)-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3568" y="2276872"/>
            <a:ext cx="68770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it-IT" sz="2400" dirty="0">
                <a:solidFill>
                  <a:srgbClr val="000000"/>
                </a:solidFill>
              </a:rPr>
              <a:t>Proposta Lecce 2011:</a:t>
            </a: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800" dirty="0">
                <a:solidFill>
                  <a:srgbClr val="000000"/>
                </a:solidFill>
              </a:rPr>
              <a:t>--</a:t>
            </a:r>
            <a:r>
              <a:rPr lang="en-GB" sz="1800" dirty="0" err="1">
                <a:solidFill>
                  <a:srgbClr val="000000"/>
                </a:solidFill>
              </a:rPr>
              <a:t>Misurare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l’emittanza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normalizzata</a:t>
            </a:r>
            <a:r>
              <a:rPr lang="en-GB" sz="1800" dirty="0">
                <a:solidFill>
                  <a:srgbClr val="000000"/>
                </a:solidFill>
              </a:rPr>
              <a:t> per </a:t>
            </a:r>
            <a:r>
              <a:rPr lang="en-GB" sz="1800" dirty="0" err="1">
                <a:solidFill>
                  <a:srgbClr val="000000"/>
                </a:solidFill>
              </a:rPr>
              <a:t>fascio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di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ioni</a:t>
            </a:r>
            <a:r>
              <a:rPr lang="en-GB" sz="1800" dirty="0">
                <a:solidFill>
                  <a:srgbClr val="000000"/>
                </a:solidFill>
              </a:rPr>
              <a:t> e lo </a:t>
            </a:r>
            <a:r>
              <a:rPr lang="en-GB" sz="1800" dirty="0" err="1">
                <a:solidFill>
                  <a:srgbClr val="000000"/>
                </a:solidFill>
              </a:rPr>
              <a:t>stato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di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carica</a:t>
            </a:r>
            <a:endParaRPr lang="en-GB" sz="18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800" dirty="0">
                <a:solidFill>
                  <a:srgbClr val="000000"/>
                </a:solidFill>
              </a:rPr>
              <a:t>- </a:t>
            </a:r>
            <a:r>
              <a:rPr lang="en-GB" sz="1800" dirty="0" smtClean="0">
                <a:solidFill>
                  <a:srgbClr val="000000"/>
                </a:solidFill>
              </a:rPr>
              <a:t>Studio del plasma </a:t>
            </a:r>
            <a:r>
              <a:rPr lang="en-GB" sz="1800" dirty="0" err="1">
                <a:solidFill>
                  <a:srgbClr val="000000"/>
                </a:solidFill>
              </a:rPr>
              <a:t>da</a:t>
            </a:r>
            <a:r>
              <a:rPr lang="en-GB" sz="1800" dirty="0">
                <a:solidFill>
                  <a:srgbClr val="000000"/>
                </a:solidFill>
              </a:rPr>
              <a:t> Cu e </a:t>
            </a:r>
            <a:r>
              <a:rPr lang="en-GB" sz="1800" dirty="0" err="1">
                <a:solidFill>
                  <a:srgbClr val="000000"/>
                </a:solidFill>
              </a:rPr>
              <a:t>leghe</a:t>
            </a:r>
            <a:r>
              <a:rPr lang="en-GB" sz="1800" dirty="0">
                <a:solidFill>
                  <a:srgbClr val="000000"/>
                </a:solidFill>
              </a:rPr>
              <a:t> Cu/Be </a:t>
            </a:r>
            <a:r>
              <a:rPr lang="en-GB" sz="1800" dirty="0" err="1">
                <a:solidFill>
                  <a:srgbClr val="000000"/>
                </a:solidFill>
              </a:rPr>
              <a:t>preparate</a:t>
            </a:r>
            <a:r>
              <a:rPr lang="en-GB" sz="1800" dirty="0">
                <a:solidFill>
                  <a:srgbClr val="000000"/>
                </a:solidFill>
              </a:rPr>
              <a:t> a </a:t>
            </a:r>
            <a:r>
              <a:rPr lang="en-GB" sz="1800" dirty="0" err="1" smtClean="0">
                <a:solidFill>
                  <a:srgbClr val="000000"/>
                </a:solidFill>
              </a:rPr>
              <a:t>Warsavia</a:t>
            </a:r>
            <a:endParaRPr lang="en-GB" sz="18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-</a:t>
            </a:r>
            <a:r>
              <a:rPr lang="en-GB" sz="1800" dirty="0" err="1" smtClean="0">
                <a:solidFill>
                  <a:srgbClr val="000000"/>
                </a:solidFill>
              </a:rPr>
              <a:t>Caratterizzazione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del </a:t>
            </a:r>
            <a:r>
              <a:rPr lang="en-GB" sz="1800" dirty="0" err="1">
                <a:solidFill>
                  <a:srgbClr val="000000"/>
                </a:solidFill>
              </a:rPr>
              <a:t>fascio</a:t>
            </a:r>
            <a:r>
              <a:rPr lang="en-GB" sz="1800" dirty="0">
                <a:solidFill>
                  <a:srgbClr val="000000"/>
                </a:solidFill>
              </a:rPr>
              <a:t> al </a:t>
            </a:r>
            <a:r>
              <a:rPr lang="en-GB" sz="1800" dirty="0" err="1">
                <a:solidFill>
                  <a:srgbClr val="000000"/>
                </a:solidFill>
              </a:rPr>
              <a:t>variare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della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geometria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della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sorgente</a:t>
            </a:r>
            <a:r>
              <a:rPr lang="en-GB" sz="1800" dirty="0">
                <a:solidFill>
                  <a:srgbClr val="000000"/>
                </a:solidFill>
              </a:rPr>
              <a:t> (</a:t>
            </a:r>
            <a:r>
              <a:rPr lang="en-GB" sz="1800" dirty="0" err="1">
                <a:solidFill>
                  <a:srgbClr val="000000"/>
                </a:solidFill>
              </a:rPr>
              <a:t>anodo</a:t>
            </a:r>
            <a:r>
              <a:rPr lang="en-GB" sz="1800" dirty="0">
                <a:solidFill>
                  <a:srgbClr val="000000"/>
                </a:solidFill>
              </a:rPr>
              <a:t> a </a:t>
            </a:r>
            <a:r>
              <a:rPr lang="en-GB" sz="1800" dirty="0" err="1">
                <a:solidFill>
                  <a:srgbClr val="000000"/>
                </a:solidFill>
              </a:rPr>
              <a:t>rete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curva</a:t>
            </a:r>
            <a:r>
              <a:rPr lang="en-GB" sz="1800" dirty="0">
                <a:solidFill>
                  <a:srgbClr val="000000"/>
                </a:solidFill>
              </a:rPr>
              <a:t> o </a:t>
            </a:r>
            <a:r>
              <a:rPr lang="en-GB" sz="1800" dirty="0" err="1">
                <a:solidFill>
                  <a:srgbClr val="000000"/>
                </a:solidFill>
              </a:rPr>
              <a:t>doppia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anodo</a:t>
            </a:r>
            <a:r>
              <a:rPr lang="en-GB" sz="18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-</a:t>
            </a:r>
            <a:r>
              <a:rPr lang="en-GB" sz="1800" dirty="0" err="1">
                <a:solidFill>
                  <a:srgbClr val="000000"/>
                </a:solidFill>
              </a:rPr>
              <a:t>Modulazione</a:t>
            </a:r>
            <a:r>
              <a:rPr lang="en-GB" sz="1800" dirty="0">
                <a:solidFill>
                  <a:srgbClr val="000000"/>
                </a:solidFill>
              </a:rPr>
              <a:t> del </a:t>
            </a:r>
            <a:r>
              <a:rPr lang="en-GB" sz="1800" dirty="0" err="1">
                <a:solidFill>
                  <a:srgbClr val="000000"/>
                </a:solidFill>
              </a:rPr>
              <a:t>fascio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da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campi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acceleranti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impulsati</a:t>
            </a:r>
            <a:r>
              <a:rPr lang="en-GB" sz="1800" dirty="0">
                <a:solidFill>
                  <a:srgbClr val="000000"/>
                </a:solidFill>
              </a:rPr>
              <a:t> (1° </a:t>
            </a:r>
            <a:r>
              <a:rPr lang="en-GB" sz="1800" dirty="0" err="1">
                <a:solidFill>
                  <a:srgbClr val="000000"/>
                </a:solidFill>
              </a:rPr>
              <a:t>stadio</a:t>
            </a:r>
            <a:r>
              <a:rPr lang="en-GB" sz="1800" dirty="0">
                <a:solidFill>
                  <a:srgbClr val="000000"/>
                </a:solidFill>
              </a:rPr>
              <a:t>) e </a:t>
            </a:r>
            <a:r>
              <a:rPr lang="en-GB" sz="1800" dirty="0" err="1">
                <a:solidFill>
                  <a:srgbClr val="000000"/>
                </a:solidFill>
              </a:rPr>
              <a:t>caratterizzazione</a:t>
            </a:r>
            <a:r>
              <a:rPr lang="en-GB" sz="1800" dirty="0">
                <a:solidFill>
                  <a:srgbClr val="000000"/>
                </a:solidFill>
              </a:rPr>
              <a:t>.</a:t>
            </a:r>
            <a:endParaRPr lang="en-US" sz="1800" b="1" dirty="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11560" y="4581128"/>
            <a:ext cx="68770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</a:rPr>
              <a:t>Proposta Lecce 2012:</a:t>
            </a: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-</a:t>
            </a:r>
            <a:r>
              <a:rPr lang="en-GB" sz="1800" dirty="0" err="1" smtClean="0">
                <a:solidFill>
                  <a:srgbClr val="000000"/>
                </a:solidFill>
              </a:rPr>
              <a:t>Generazione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protoni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HTi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-</a:t>
            </a:r>
            <a:r>
              <a:rPr lang="en-GB" sz="1800" dirty="0" err="1" smtClean="0">
                <a:solidFill>
                  <a:srgbClr val="000000"/>
                </a:solidFill>
              </a:rPr>
              <a:t>Generazione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protoni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da</a:t>
            </a:r>
            <a:r>
              <a:rPr lang="en-GB" sz="1800" dirty="0" smtClean="0">
                <a:solidFill>
                  <a:srgbClr val="000000"/>
                </a:solidFill>
              </a:rPr>
              <a:t> film (1-5 micron </a:t>
            </a:r>
            <a:r>
              <a:rPr lang="en-GB" sz="1800" dirty="0" err="1" smtClean="0">
                <a:solidFill>
                  <a:srgbClr val="000000"/>
                </a:solidFill>
              </a:rPr>
              <a:t>metallici</a:t>
            </a:r>
            <a:r>
              <a:rPr lang="en-GB" sz="1800" dirty="0" smtClean="0">
                <a:solidFill>
                  <a:srgbClr val="000000"/>
                </a:solidFill>
              </a:rPr>
              <a:t>; 50-100 nm </a:t>
            </a:r>
            <a:r>
              <a:rPr lang="en-GB" sz="1800" dirty="0" err="1" smtClean="0">
                <a:solidFill>
                  <a:srgbClr val="000000"/>
                </a:solidFill>
              </a:rPr>
              <a:t>plastico</a:t>
            </a:r>
            <a:r>
              <a:rPr lang="en-GB" sz="18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-</a:t>
            </a:r>
            <a:r>
              <a:rPr lang="en-GB" sz="1800" dirty="0" err="1" smtClean="0">
                <a:solidFill>
                  <a:srgbClr val="000000"/>
                </a:solidFill>
              </a:rPr>
              <a:t>Misura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dell’emittanza</a:t>
            </a:r>
            <a:r>
              <a:rPr lang="en-GB" sz="1800" dirty="0" smtClean="0">
                <a:solidFill>
                  <a:srgbClr val="000000"/>
                </a:solidFill>
              </a:rPr>
              <a:t> con pepper pot (MCP e </a:t>
            </a:r>
            <a:r>
              <a:rPr lang="en-GB" sz="1800" dirty="0" err="1" smtClean="0">
                <a:solidFill>
                  <a:srgbClr val="000000"/>
                </a:solidFill>
              </a:rPr>
              <a:t>radiocromic</a:t>
            </a:r>
            <a:r>
              <a:rPr lang="en-GB" sz="18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-</a:t>
            </a:r>
            <a:r>
              <a:rPr lang="en-GB" sz="1800" dirty="0" err="1" smtClean="0">
                <a:solidFill>
                  <a:srgbClr val="000000"/>
                </a:solidFill>
              </a:rPr>
              <a:t>Misura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emittanza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fasci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da</a:t>
            </a:r>
            <a:r>
              <a:rPr lang="en-GB" sz="1800" dirty="0" smtClean="0">
                <a:solidFill>
                  <a:srgbClr val="000000"/>
                </a:solidFill>
              </a:rPr>
              <a:t> target </a:t>
            </a:r>
            <a:r>
              <a:rPr lang="en-GB" sz="1800" dirty="0" err="1" smtClean="0">
                <a:solidFill>
                  <a:srgbClr val="000000"/>
                </a:solidFill>
              </a:rPr>
              <a:t>drogati</a:t>
            </a:r>
            <a:r>
              <a:rPr lang="en-GB" sz="1800" dirty="0" smtClean="0">
                <a:solidFill>
                  <a:srgbClr val="000000"/>
                </a:solidFill>
              </a:rPr>
              <a:t> (</a:t>
            </a:r>
            <a:r>
              <a:rPr lang="en-GB" sz="1800" dirty="0" smtClean="0">
                <a:solidFill>
                  <a:srgbClr val="000000"/>
                </a:solidFill>
              </a:rPr>
              <a:t>Cu/</a:t>
            </a:r>
            <a:r>
              <a:rPr lang="en-GB" sz="1800" dirty="0" err="1" smtClean="0">
                <a:solidFill>
                  <a:srgbClr val="000000"/>
                </a:solidFill>
              </a:rPr>
              <a:t>Berillio</a:t>
            </a:r>
            <a:r>
              <a:rPr lang="en-GB" sz="1800" dirty="0" smtClean="0">
                <a:solidFill>
                  <a:srgbClr val="000000"/>
                </a:solidFill>
              </a:rPr>
              <a:t>/</a:t>
            </a:r>
            <a:r>
              <a:rPr lang="en-GB" sz="1800" dirty="0" err="1" smtClean="0">
                <a:solidFill>
                  <a:srgbClr val="000000"/>
                </a:solidFill>
              </a:rPr>
              <a:t>Stagno</a:t>
            </a:r>
            <a:r>
              <a:rPr lang="en-GB" sz="1800" dirty="0" smtClean="0">
                <a:solidFill>
                  <a:srgbClr val="000000"/>
                </a:solidFill>
              </a:rPr>
              <a:t>)</a:t>
            </a:r>
            <a:endParaRPr lang="en-US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59832" y="0"/>
            <a:ext cx="22677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LILIA/LEABI</a:t>
            </a:r>
            <a:endParaRPr lang="it-IT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32475"/>
          </a:xfrm>
        </p:spPr>
        <p:txBody>
          <a:bodyPr/>
          <a:lstStyle/>
          <a:p>
            <a:pPr algn="l" eaLnBrk="1" hangingPunct="1">
              <a:tabLst>
                <a:tab pos="2152650" algn="l"/>
                <a:tab pos="3238500" algn="l"/>
                <a:tab pos="5295900" algn="l"/>
              </a:tabLst>
            </a:pPr>
            <a:r>
              <a:rPr lang="it-IT" sz="1800" b="1" dirty="0" smtClean="0"/>
              <a:t>Partecipanti:</a:t>
            </a:r>
            <a:br>
              <a:rPr lang="it-IT" sz="1800" b="1" dirty="0" smtClean="0"/>
            </a:br>
            <a:r>
              <a:rPr lang="it-IT" sz="1400" b="1" dirty="0" smtClean="0"/>
              <a:t/>
            </a:r>
            <a:br>
              <a:rPr lang="it-IT" sz="1400" b="1" dirty="0" smtClean="0"/>
            </a:br>
            <a:r>
              <a:rPr lang="it-IT" sz="1400" b="1" dirty="0" smtClean="0"/>
              <a:t/>
            </a:r>
            <a:br>
              <a:rPr lang="it-IT" sz="1400" b="1" dirty="0" smtClean="0"/>
            </a:br>
            <a:r>
              <a:rPr lang="it-IT" sz="1400" b="1" dirty="0" smtClean="0"/>
              <a:t>Vincenzo 	Nassisi	P.O		100	% Responsabile Nazionale</a:t>
            </a:r>
            <a:br>
              <a:rPr lang="it-IT" sz="1400" b="1" dirty="0" smtClean="0"/>
            </a:br>
            <a:r>
              <a:rPr lang="it-IT" sz="1400" b="1" dirty="0" smtClean="0"/>
              <a:t>Alfredo	Castellano	P.O.		100	%   S. dei materiali</a:t>
            </a:r>
            <a:br>
              <a:rPr lang="it-IT" sz="1400" b="1" dirty="0" smtClean="0"/>
            </a:br>
            <a:r>
              <a:rPr lang="it-IT" sz="1400" b="1" dirty="0" smtClean="0"/>
              <a:t/>
            </a:r>
            <a:br>
              <a:rPr lang="it-IT" sz="1400" b="1" dirty="0" smtClean="0"/>
            </a:br>
            <a:r>
              <a:rPr lang="it-IT" sz="1400" b="1" dirty="0" smtClean="0"/>
              <a:t>Massimo	Di Giulio	P. A.		50	%    S. dei materiali</a:t>
            </a:r>
            <a:br>
              <a:rPr lang="it-IT" sz="1400" b="1" dirty="0" smtClean="0"/>
            </a:br>
            <a:r>
              <a:rPr lang="it-IT" sz="1400" b="1" dirty="0" smtClean="0"/>
              <a:t>Antonio	Tepore	P.O.		50	%    S. dei materiali</a:t>
            </a:r>
            <a:br>
              <a:rPr lang="it-IT" sz="1400" b="1" dirty="0" smtClean="0"/>
            </a:br>
            <a:r>
              <a:rPr lang="it-IT" sz="1400" b="1" dirty="0" smtClean="0"/>
              <a:t>Gianfranco	Palamà	Ric.		50	%    S. dei materiali</a:t>
            </a:r>
            <a:br>
              <a:rPr lang="it-IT" sz="1400" b="1" dirty="0" smtClean="0"/>
            </a:br>
            <a:r>
              <a:rPr lang="it-IT" sz="1400" b="1" dirty="0" smtClean="0"/>
              <a:t>Giovanni 	Buccolieri	Ric		70	%    S. dei materiali</a:t>
            </a:r>
            <a:br>
              <a:rPr lang="it-IT" sz="1400" b="1" dirty="0" smtClean="0"/>
            </a:br>
            <a:r>
              <a:rPr lang="it-IT" sz="1400" b="1" dirty="0" smtClean="0"/>
              <a:t>Domenico	Delle Side	Dott		100	%    Dottorando</a:t>
            </a:r>
            <a:br>
              <a:rPr lang="it-IT" sz="1400" b="1" dirty="0" smtClean="0"/>
            </a:br>
            <a:r>
              <a:rPr lang="it-IT" sz="1400" b="1" dirty="0" smtClean="0"/>
              <a:t>Luciano	Velardi	Assegn.		100	%    Dottorando</a:t>
            </a:r>
            <a:br>
              <a:rPr lang="it-IT" sz="1400" b="1" dirty="0" smtClean="0"/>
            </a:br>
            <a:r>
              <a:rPr lang="it-IT" sz="1400" b="1" dirty="0" smtClean="0"/>
              <a:t>Totale				</a:t>
            </a:r>
            <a:r>
              <a:rPr lang="it-IT" sz="1800" b="1" dirty="0" smtClean="0"/>
              <a:t>6.00 </a:t>
            </a:r>
            <a:r>
              <a:rPr lang="it-IT" sz="1400" b="1" dirty="0" smtClean="0"/>
              <a:t>unità</a:t>
            </a:r>
            <a:br>
              <a:rPr lang="it-IT" sz="1400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1600" b="1" dirty="0" smtClean="0"/>
              <a:t>Fabio 	Paladini	Tecn. Laureat.		40%</a:t>
            </a:r>
            <a:br>
              <a:rPr lang="it-IT" sz="1600" b="1" dirty="0" smtClean="0"/>
            </a:br>
            <a:r>
              <a:rPr lang="it-IT" sz="1600" b="1" dirty="0" smtClean="0"/>
              <a:t>Tecnici:</a:t>
            </a:r>
            <a:br>
              <a:rPr lang="it-IT" sz="1600" b="1" dirty="0" smtClean="0"/>
            </a:br>
            <a:r>
              <a:rPr lang="it-IT" sz="1600" b="1" dirty="0" smtClean="0"/>
              <a:t>Gianni Bray	T. Universit. Elettr.		20%</a:t>
            </a:r>
            <a:br>
              <a:rPr lang="it-IT" sz="1600" b="1" dirty="0" smtClean="0"/>
            </a:br>
            <a:r>
              <a:rPr lang="it-IT" sz="1600" b="1" dirty="0" smtClean="0"/>
              <a:t>Giorgio Accoto	T. Universit. Mecc.		30%</a:t>
            </a:r>
            <a:br>
              <a:rPr lang="it-IT" sz="1600" b="1" dirty="0" smtClean="0"/>
            </a:br>
            <a:r>
              <a:rPr lang="it-IT" sz="1600" b="1" dirty="0" smtClean="0"/>
              <a:t>Pasquale Esposito 	T. Universit. Mecc.		20%</a:t>
            </a:r>
            <a:br>
              <a:rPr lang="it-IT" sz="1600" b="1" dirty="0" smtClean="0"/>
            </a:b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800" b="1" dirty="0" smtClean="0"/>
              <a:t>Totale tecnici:				1.10 unità</a:t>
            </a:r>
            <a:endParaRPr lang="en-GB" sz="1800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41148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PLEADI 2012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8676" name="Rectangle 17"/>
          <p:cNvSpPr>
            <a:spLocks noChangeArrowheads="1"/>
          </p:cNvSpPr>
          <p:nvPr/>
        </p:nvSpPr>
        <p:spPr bwMode="auto">
          <a:xfrm>
            <a:off x="4557713" y="404813"/>
            <a:ext cx="4191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>
                <a:solidFill>
                  <a:srgbClr val="FF0000"/>
                </a:solidFill>
                <a:cs typeface="Times New Roman" pitchFamily="18" charset="0"/>
              </a:rPr>
              <a:t>Accelerazione fino a 150 KeV/amu</a:t>
            </a:r>
          </a:p>
          <a:p>
            <a:pPr algn="ctr"/>
            <a:r>
              <a:rPr lang="it-IT" sz="1800" b="1">
                <a:solidFill>
                  <a:srgbClr val="FF0000"/>
                </a:solidFill>
                <a:cs typeface="Times New Roman" pitchFamily="18" charset="0"/>
              </a:rPr>
              <a:t>e misura dell’emittanza</a:t>
            </a:r>
            <a:endParaRPr lang="it-IT" sz="1800" b="1">
              <a:cs typeface="Times New Roman" pitchFamily="18" charset="0"/>
            </a:endParaRPr>
          </a:p>
          <a:p>
            <a:pPr algn="just"/>
            <a:r>
              <a:rPr lang="it-IT" sz="1800"/>
              <a:t> </a:t>
            </a:r>
          </a:p>
        </p:txBody>
      </p:sp>
      <p:sp>
        <p:nvSpPr>
          <p:cNvPr id="2867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 MI 	8 k€ Contatti con Laboratori Nazionali Università, Congressi nazionali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ME 	8 k€ Presentazione dei risultati a conferenze internazionali e contatti con CERN e PALS e IPPM Warsav.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CONS.	14 k€: Materiale meccanico, per l’adattabilità della strumentazione esistente. Materiale elettrico per la dioagnostica. Materiale di consumo per laser: gas e ottiche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INV: 16.5 k€: </a:t>
            </a:r>
            <a:r>
              <a:rPr lang="it-IT" sz="2400" i="1" dirty="0" smtClean="0"/>
              <a:t>2 </a:t>
            </a:r>
            <a:r>
              <a:rPr lang="it-IT" sz="2400" i="1" dirty="0" smtClean="0"/>
              <a:t>Alimentatori </a:t>
            </a:r>
            <a:r>
              <a:rPr lang="it-IT" sz="2400" i="1" dirty="0" smtClean="0"/>
              <a:t>5kV (4000 €) e </a:t>
            </a:r>
            <a:r>
              <a:rPr lang="it-IT" sz="2400" i="1" dirty="0" smtClean="0"/>
              <a:t>Photometrics </a:t>
            </a:r>
            <a:r>
              <a:rPr lang="it-IT" sz="2400" i="1" dirty="0" smtClean="0"/>
              <a:t>CoolSNAP-cf2 Scientific Camera (12500 €) 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i="1" dirty="0" smtClean="0"/>
              <a:t>Richiesta da progetto46.5 k€: </a:t>
            </a:r>
            <a:endParaRPr lang="en-GB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24863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1800" dirty="0" smtClean="0"/>
              <a:t>COLLABORAZIONI: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Laboratorio Nazionale del Sud, Catania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Università del Salento, Dipartimento di Fisica, LEAS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dirty="0" smtClean="0"/>
              <a:t>-L. Laska, J. Krasa: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Institute of Physics of Prague (ASCR) Pals, Czech Rep.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i="1" dirty="0" smtClean="0"/>
              <a:t>-M. Rosinki, J. Wolowski</a:t>
            </a:r>
            <a:r>
              <a:rPr lang="it-IT" sz="1800" b="1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Institute of Plasma Physics and Laser Microfusion (IPPLM), Varsaw, Poland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i="1" dirty="0" smtClean="0"/>
              <a:t>-B. </a:t>
            </a:r>
            <a:r>
              <a:rPr lang="en-GB" sz="1800" i="1" dirty="0" err="1" smtClean="0"/>
              <a:t>Foldes</a:t>
            </a:r>
            <a:r>
              <a:rPr lang="en-GB" sz="1800" b="1" dirty="0" smtClean="0"/>
              <a:t>: Res. Inst. </a:t>
            </a:r>
            <a:r>
              <a:rPr lang="en-GB" sz="1800" b="1" dirty="0" err="1" smtClean="0"/>
              <a:t>Nucl</a:t>
            </a:r>
            <a:r>
              <a:rPr lang="en-GB" sz="1800" b="1" dirty="0" smtClean="0"/>
              <a:t>. </a:t>
            </a:r>
            <a:r>
              <a:rPr lang="en-GB" sz="1800" b="1" dirty="0" err="1" smtClean="0"/>
              <a:t>Phy</a:t>
            </a:r>
            <a:r>
              <a:rPr lang="en-GB" sz="1800" b="1" dirty="0" smtClean="0"/>
              <a:t>. HUNGARY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Laboratorio di spettroscopia EDXRF del Dipartimento di Scienza dei Materiali (Lecce):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Centro di Microscopia del Dipartimento di Scienza dei Materiali (Lecce):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dirty="0" smtClean="0"/>
              <a:t>-D. Bleiner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University of Antwerp, Dept. of Chemistry, Belgium:</a:t>
            </a:r>
            <a:endParaRPr lang="it-IT" sz="1800" dirty="0" smtClean="0"/>
          </a:p>
          <a:p>
            <a:pPr eaLnBrk="1" hangingPunct="1">
              <a:lnSpc>
                <a:spcPct val="80000"/>
              </a:lnSpc>
            </a:pPr>
            <a:r>
              <a:rPr lang="it-IT" sz="1800" dirty="0" smtClean="0"/>
              <a:t>-F. Belloni </a:t>
            </a:r>
            <a:r>
              <a:rPr lang="it-IT" sz="1800" b="1" dirty="0" smtClean="0"/>
              <a:t>Institute Transuranium Elements, Dept. SIMS, Karlsruhe, Germany</a:t>
            </a:r>
            <a:endParaRPr lang="en-GB" sz="1800" dirty="0" smtClean="0"/>
          </a:p>
          <a:p>
            <a:pPr eaLnBrk="1" hangingPunct="1">
              <a:lnSpc>
                <a:spcPct val="80000"/>
              </a:lnSpc>
            </a:pPr>
            <a:endParaRPr lang="en-GB" sz="1800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0"/>
            <a:ext cx="86868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000" b="1" dirty="0">
                <a:solidFill>
                  <a:schemeClr val="tx2"/>
                </a:solidFill>
              </a:rPr>
              <a:t/>
            </a:r>
            <a:br>
              <a:rPr lang="it-IT" sz="2000" b="1" dirty="0">
                <a:solidFill>
                  <a:schemeClr val="tx2"/>
                </a:solidFill>
              </a:rPr>
            </a:br>
            <a:r>
              <a:rPr lang="it-IT" sz="2000" b="1" dirty="0" smtClean="0">
                <a:solidFill>
                  <a:schemeClr val="tx2"/>
                </a:solidFill>
              </a:rPr>
              <a:t>LILIA LE</a:t>
            </a:r>
            <a:endParaRPr lang="it-IT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LILIA </a:t>
            </a:r>
            <a:r>
              <a:rPr lang="it-IT" sz="2400" b="1" dirty="0">
                <a:solidFill>
                  <a:schemeClr val="tx2"/>
                </a:solidFill>
              </a:rPr>
              <a:t/>
            </a:r>
            <a:br>
              <a:rPr lang="it-IT" sz="2400" b="1" dirty="0">
                <a:solidFill>
                  <a:schemeClr val="tx2"/>
                </a:solidFill>
              </a:rPr>
            </a:br>
            <a:r>
              <a:rPr lang="en-US" sz="2400" b="1" dirty="0" smtClean="0"/>
              <a:t> Laser Induced Light Ions Acceleration </a:t>
            </a:r>
            <a:r>
              <a:rPr lang="it-IT" sz="2000" b="1" dirty="0">
                <a:solidFill>
                  <a:schemeClr val="tx2"/>
                </a:solidFill>
              </a:rPr>
              <a:t/>
            </a:r>
            <a:br>
              <a:rPr lang="it-IT" sz="2000" b="1" dirty="0">
                <a:solidFill>
                  <a:schemeClr val="tx2"/>
                </a:solidFill>
              </a:rPr>
            </a:br>
            <a:endParaRPr lang="it-IT" sz="2000" b="1" dirty="0">
              <a:solidFill>
                <a:schemeClr val="tx2"/>
              </a:solidFill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384376" cy="23760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7" name="Picture 4" descr="3MeV_O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672408" cy="2754306"/>
          </a:xfrm>
          <a:prstGeom prst="rect">
            <a:avLst/>
          </a:prstGeom>
          <a:noFill/>
        </p:spPr>
      </p:pic>
      <p:sp>
        <p:nvSpPr>
          <p:cNvPr id="59398" name="AutoShape 6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1" name="Picture 9" descr="H:\Lilia\solenoi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052736"/>
            <a:ext cx="4734694" cy="148927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04048" y="249289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Simulazioni del trasporto:</a:t>
            </a:r>
          </a:p>
          <a:p>
            <a:r>
              <a:rPr lang="it-IT" sz="1600" dirty="0" smtClean="0"/>
              <a:t>-</a:t>
            </a:r>
            <a:r>
              <a:rPr lang="it-IT" sz="1600" dirty="0" smtClean="0"/>
              <a:t>Aladyn</a:t>
            </a:r>
          </a:p>
          <a:p>
            <a:r>
              <a:rPr lang="it-IT" sz="1600" dirty="0" smtClean="0"/>
              <a:t>-</a:t>
            </a:r>
            <a:r>
              <a:rPr lang="it-IT" sz="1600" dirty="0" smtClean="0"/>
              <a:t>Simion</a:t>
            </a:r>
          </a:p>
          <a:p>
            <a:r>
              <a:rPr lang="it-IT" sz="1600" dirty="0" smtClean="0"/>
              <a:t>-calcoli di massima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3564791"/>
            <a:ext cx="39604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-.I° Il </a:t>
            </a:r>
            <a:r>
              <a:rPr lang="it-IT" sz="1600" dirty="0"/>
              <a:t>laser incidendo sulla superficie della targhetta , esercita una pressione che risulta in un campo elettrico </a:t>
            </a:r>
            <a:r>
              <a:rPr lang="it-IT" sz="1600" dirty="0" smtClean="0"/>
              <a:t>FSA </a:t>
            </a:r>
            <a:r>
              <a:rPr lang="it-IT" sz="1600" dirty="0"/>
              <a:t>(Front Surface Acceleration). </a:t>
            </a:r>
          </a:p>
          <a:p>
            <a:r>
              <a:rPr lang="it-IT" sz="1600" dirty="0" smtClean="0"/>
              <a:t>-II° l’interazione </a:t>
            </a:r>
            <a:r>
              <a:rPr lang="it-IT" sz="1600" dirty="0"/>
              <a:t>alla superficie </a:t>
            </a:r>
            <a:r>
              <a:rPr lang="it-IT" sz="1600" dirty="0" smtClean="0"/>
              <a:t>produce </a:t>
            </a:r>
            <a:r>
              <a:rPr lang="it-IT" sz="1600" dirty="0"/>
              <a:t>una popolazione di elettroni relativistici </a:t>
            </a:r>
            <a:r>
              <a:rPr lang="it-IT" sz="1600" dirty="0" smtClean="0"/>
              <a:t>in </a:t>
            </a:r>
            <a:r>
              <a:rPr lang="it-IT" sz="1600" dirty="0"/>
              <a:t>grado di propagarsi all’interno del bersaglio ed espandersi nel vuoto, oltre la </a:t>
            </a:r>
            <a:r>
              <a:rPr lang="it-IT" sz="1600" dirty="0" smtClean="0"/>
              <a:t>seconda superficie.</a:t>
            </a:r>
            <a:r>
              <a:rPr lang="en-US" sz="1600" dirty="0" smtClean="0"/>
              <a:t> TNSA (Target Normal Sheath Acceleration) </a:t>
            </a:r>
            <a:endParaRPr lang="it-IT" sz="1600" dirty="0" smtClean="0"/>
          </a:p>
          <a:p>
            <a:r>
              <a:rPr lang="it-IT" sz="1600" dirty="0" smtClean="0"/>
              <a:t>-III° Per target bulk gli elettroni accelerati formano un campo accelerante per gli </a:t>
            </a:r>
            <a:r>
              <a:rPr lang="it-IT" sz="1600" dirty="0" smtClean="0"/>
              <a:t>ioni (Larmor)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24863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Io=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Vo/Z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Z=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RAD(L/C)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Vo=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5000</a:t>
            </a:r>
            <a:r>
              <a:rPr lang="en-US" sz="1800" dirty="0" smtClean="0"/>
              <a:t>-10000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it-IT" sz="1800" dirty="0" smtClean="0"/>
              <a:t>B= </a:t>
            </a:r>
            <a:r>
              <a:rPr lang="it-IT" sz="1800" dirty="0" smtClean="0"/>
              <a:t>2-5 </a:t>
            </a:r>
            <a:r>
              <a:rPr lang="it-IT" sz="1800" dirty="0" smtClean="0"/>
              <a:t>T</a:t>
            </a:r>
            <a:endParaRPr lang="en-GB" sz="1800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59832" y="0"/>
            <a:ext cx="22677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LILIA</a:t>
            </a:r>
            <a:endParaRPr lang="it-IT" sz="2000" b="1" dirty="0">
              <a:solidFill>
                <a:schemeClr val="tx2"/>
              </a:solidFill>
            </a:endParaRPr>
          </a:p>
        </p:txBody>
      </p:sp>
      <p:pic>
        <p:nvPicPr>
          <p:cNvPr id="59395" name="Picture 3" descr="H:\Lilia\bobina BW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401718" cy="3140968"/>
          </a:xfrm>
          <a:prstGeom prst="rect">
            <a:avLst/>
          </a:prstGeom>
          <a:noFill/>
        </p:spPr>
      </p:pic>
      <p:sp>
        <p:nvSpPr>
          <p:cNvPr id="59398" name="AutoShape 6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3" name="Picture 11" descr="H:\Libro Laser\figure e foto\Cap 7\Bobin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80350"/>
            <a:ext cx="3888432" cy="377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703263" y="152400"/>
            <a:ext cx="780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DOUBLE ACCELERATION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020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224338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18941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0210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908425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323850" y="5445125"/>
            <a:ext cx="8497888" cy="528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/>
            <a:r>
              <a:rPr lang="en-GB" sz="2800" b="1">
                <a:solidFill>
                  <a:srgbClr val="336600"/>
                </a:solidFill>
              </a:rPr>
              <a:t>   Accelerating voltage up to 150 kV</a:t>
            </a:r>
            <a:endParaRPr lang="en-GB" sz="2000">
              <a:solidFill>
                <a:srgbClr val="336600"/>
              </a:solidFill>
            </a:endParaRP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627784" y="908720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</a:t>
            </a:r>
            <a:r>
              <a:rPr lang="it-IT" sz="24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stage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364088" y="90872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  <a:r>
              <a:rPr lang="it-IT" sz="24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nd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stage</a:t>
            </a:r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488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Line 17"/>
          <p:cNvSpPr>
            <a:spLocks noChangeShapeType="1"/>
          </p:cNvSpPr>
          <p:nvPr/>
        </p:nvSpPr>
        <p:spPr bwMode="auto">
          <a:xfrm flipH="1">
            <a:off x="3419871" y="1412776"/>
            <a:ext cx="2520279" cy="1512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 flipH="1">
            <a:off x="2843808" y="1412776"/>
            <a:ext cx="288032" cy="158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to doppia ac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96888"/>
            <a:ext cx="69850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on elettrodo massa a 15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284538"/>
            <a:ext cx="7019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80295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-9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0000FF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Arial Black"/>
              </a:rPr>
              <a:t>Acceleration up to 150 keV, 300 keV ecc.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6092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mtClean="0"/>
              <a:t>		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/>
          <a:lstStyle/>
          <a:p>
            <a:pPr eaLnBrk="1" hangingPunct="1"/>
            <a:r>
              <a:rPr lang="en-GB" dirty="0" smtClean="0"/>
              <a:t>LILIA 2012 </a:t>
            </a:r>
          </a:p>
        </p:txBody>
      </p:sp>
      <p:pic>
        <p:nvPicPr>
          <p:cNvPr id="15366" name="Picture 6" descr="camplessiv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1124744"/>
            <a:ext cx="4176464" cy="224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 descr="ano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2448272" cy="298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339975" y="1196975"/>
          <a:ext cx="3897313" cy="706438"/>
        </p:xfrm>
        <a:graphic>
          <a:graphicData uri="http://schemas.openxmlformats.org/presentationml/2006/ole">
            <p:oleObj spid="_x0000_s7170" name="Equation" r:id="rId3" imgW="2387520" imgH="431640" progId="Equation.3">
              <p:embed/>
            </p:oleObj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0825" y="692150"/>
            <a:ext cx="8440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800">
                <a:latin typeface="Times New Roman" pitchFamily="18" charset="0"/>
              </a:rPr>
              <a:t>La distribuzione di deposizione del plasma può essere descritta abbastanza bene della seguente formula*:</a:t>
            </a:r>
            <a:endParaRPr lang="en-GB" sz="1800"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7500" y="1844675"/>
            <a:ext cx="857567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800">
                <a:latin typeface="Times New Roman" pitchFamily="18" charset="0"/>
              </a:rPr>
              <a:t>La quale afferma, verosimilmente, che la piuma di plasma ha una forma con simmetria cilindrica e non sferica. Conoscere la forma del plasma è molto importante nel momento in cui si vogliono fare, per esempio, deposizioni di film sottili.</a:t>
            </a:r>
            <a:endParaRPr lang="en-GB" sz="1800">
              <a:latin typeface="Times New Roman" pitchFamily="18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19063" y="333375"/>
            <a:ext cx="0" cy="63706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84150" y="6583363"/>
            <a:ext cx="64484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* D. B. Chrisey and G. K. Hubler, “Pulsed laser deposition of thin films” </a:t>
            </a:r>
            <a:r>
              <a:rPr lang="en-GB" sz="1200" i="1">
                <a:latin typeface="Times New Roman" pitchFamily="18" charset="0"/>
              </a:rPr>
              <a:t>Wiley &amp; Sons – Inc.</a:t>
            </a:r>
            <a:r>
              <a:rPr lang="en-GB" sz="1200">
                <a:latin typeface="Times New Roman" pitchFamily="18" charset="0"/>
              </a:rPr>
              <a:t> (1994)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19063" y="6524625"/>
            <a:ext cx="90249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184150" y="2708275"/>
            <a:ext cx="8775700" cy="3455988"/>
            <a:chOff x="126" y="1706"/>
            <a:chExt cx="5988" cy="2177"/>
          </a:xfrm>
        </p:grpSpPr>
        <p:grpSp>
          <p:nvGrpSpPr>
            <p:cNvPr id="7180" name="Group 10"/>
            <p:cNvGrpSpPr>
              <a:grpSpLocks/>
            </p:cNvGrpSpPr>
            <p:nvPr/>
          </p:nvGrpSpPr>
          <p:grpSpPr bwMode="auto">
            <a:xfrm>
              <a:off x="126" y="1933"/>
              <a:ext cx="2042" cy="1757"/>
              <a:chOff x="262" y="2387"/>
              <a:chExt cx="2042" cy="1757"/>
            </a:xfrm>
          </p:grpSpPr>
          <p:grpSp>
            <p:nvGrpSpPr>
              <p:cNvPr id="7186" name="Group 11"/>
              <p:cNvGrpSpPr>
                <a:grpSpLocks/>
              </p:cNvGrpSpPr>
              <p:nvPr/>
            </p:nvGrpSpPr>
            <p:grpSpPr bwMode="auto">
              <a:xfrm>
                <a:off x="262" y="2704"/>
                <a:ext cx="2038" cy="1440"/>
                <a:chOff x="308" y="2296"/>
                <a:chExt cx="2038" cy="1440"/>
              </a:xfrm>
            </p:grpSpPr>
            <p:sp>
              <p:nvSpPr>
                <p:cNvPr id="7194" name="Rectangle 12"/>
                <p:cNvSpPr>
                  <a:spLocks noChangeArrowheads="1"/>
                </p:cNvSpPr>
                <p:nvPr/>
              </p:nvSpPr>
              <p:spPr bwMode="auto">
                <a:xfrm>
                  <a:off x="522" y="2296"/>
                  <a:ext cx="96" cy="816"/>
                </a:xfrm>
                <a:prstGeom prst="rect">
                  <a:avLst/>
                </a:prstGeom>
                <a:gradFill rotWithShape="0">
                  <a:gsLst>
                    <a:gs pos="0">
                      <a:srgbClr val="825600"/>
                    </a:gs>
                    <a:gs pos="100000">
                      <a:srgbClr val="FFA8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95" name="Line 13"/>
                <p:cNvSpPr>
                  <a:spLocks noChangeShapeType="1"/>
                </p:cNvSpPr>
                <p:nvPr/>
              </p:nvSpPr>
              <p:spPr bwMode="auto">
                <a:xfrm>
                  <a:off x="618" y="2680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96" name="Line 14"/>
                <p:cNvSpPr>
                  <a:spLocks noChangeShapeType="1"/>
                </p:cNvSpPr>
                <p:nvPr/>
              </p:nvSpPr>
              <p:spPr bwMode="auto">
                <a:xfrm>
                  <a:off x="618" y="2680"/>
                  <a:ext cx="432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97" name="AutoShape 15"/>
                <p:cNvSpPr>
                  <a:spLocks noChangeArrowheads="1"/>
                </p:cNvSpPr>
                <p:nvPr/>
              </p:nvSpPr>
              <p:spPr bwMode="auto">
                <a:xfrm rot="-6600000">
                  <a:off x="600" y="3152"/>
                  <a:ext cx="532" cy="288"/>
                </a:xfrm>
                <a:prstGeom prst="rightArrow">
                  <a:avLst>
                    <a:gd name="adj1" fmla="val 55556"/>
                    <a:gd name="adj2" fmla="val 87230"/>
                  </a:avLst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rgbClr val="9933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98" name="AutoShape 16"/>
                <p:cNvSpPr>
                  <a:spLocks noChangeArrowheads="1"/>
                </p:cNvSpPr>
                <p:nvPr/>
              </p:nvSpPr>
              <p:spPr bwMode="auto">
                <a:xfrm rot="-2820000">
                  <a:off x="491" y="2509"/>
                  <a:ext cx="194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872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8609" y="18159"/>
                      </a:moveTo>
                      <a:cubicBezTo>
                        <a:pt x="16581" y="20311"/>
                        <a:pt x="13756" y="21530"/>
                        <a:pt x="10800" y="21531"/>
                      </a:cubicBezTo>
                      <a:cubicBezTo>
                        <a:pt x="7843" y="21531"/>
                        <a:pt x="5018" y="20311"/>
                        <a:pt x="2990" y="18159"/>
                      </a:cubicBezTo>
                      <a:lnTo>
                        <a:pt x="2940" y="18206"/>
                      </a:lnTo>
                      <a:cubicBezTo>
                        <a:pt x="4980" y="20372"/>
                        <a:pt x="7824" y="21600"/>
                        <a:pt x="10800" y="21600"/>
                      </a:cubicBezTo>
                      <a:cubicBezTo>
                        <a:pt x="13775" y="21599"/>
                        <a:pt x="16619" y="20372"/>
                        <a:pt x="18659" y="18206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9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62" y="2728"/>
                  <a:ext cx="28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it-IT" sz="1200" b="1">
                      <a:cs typeface="Times New Roman" pitchFamily="18" charset="0"/>
                    </a:rPr>
                    <a:t>70°</a:t>
                  </a:r>
                  <a:endParaRPr lang="en-GB" sz="1200" b="1">
                    <a:cs typeface="Times New Roman" pitchFamily="18" charset="0"/>
                  </a:endParaRPr>
                </a:p>
              </p:txBody>
            </p:sp>
            <p:sp>
              <p:nvSpPr>
                <p:cNvPr id="7200" name="Text Box 1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45" y="2573"/>
                  <a:ext cx="51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it-IT" sz="1400" b="1">
                      <a:cs typeface="Times New Roman" pitchFamily="18" charset="0"/>
                    </a:rPr>
                    <a:t>Target</a:t>
                  </a:r>
                  <a:endParaRPr lang="en-GB" sz="1400" b="1">
                    <a:cs typeface="Times New Roman" pitchFamily="18" charset="0"/>
                  </a:endParaRPr>
                </a:p>
              </p:txBody>
            </p:sp>
            <p:sp>
              <p:nvSpPr>
                <p:cNvPr id="7201" name="Text Box 19"/>
                <p:cNvSpPr txBox="1">
                  <a:spLocks noChangeArrowheads="1"/>
                </p:cNvSpPr>
                <p:nvPr/>
              </p:nvSpPr>
              <p:spPr bwMode="auto">
                <a:xfrm rot="4031728">
                  <a:off x="676" y="3254"/>
                  <a:ext cx="43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it-IT" sz="1400" b="1">
                      <a:solidFill>
                        <a:srgbClr val="660066"/>
                      </a:solidFill>
                      <a:cs typeface="Times New Roman" pitchFamily="18" charset="0"/>
                    </a:rPr>
                    <a:t>Laser</a:t>
                  </a:r>
                  <a:endParaRPr lang="en-GB" sz="1400" b="1">
                    <a:solidFill>
                      <a:srgbClr val="660066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7202" name="AutoShape 20"/>
                <p:cNvSpPr>
                  <a:spLocks noChangeArrowheads="1"/>
                </p:cNvSpPr>
                <p:nvPr/>
              </p:nvSpPr>
              <p:spPr bwMode="auto">
                <a:xfrm>
                  <a:off x="1351" y="2568"/>
                  <a:ext cx="590" cy="288"/>
                </a:xfrm>
                <a:prstGeom prst="rightArrow">
                  <a:avLst>
                    <a:gd name="adj1" fmla="val 55556"/>
                    <a:gd name="adj2" fmla="val 96740"/>
                  </a:avLst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0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70" y="2614"/>
                  <a:ext cx="862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it-IT" sz="1400" b="1">
                      <a:solidFill>
                        <a:srgbClr val="000099"/>
                      </a:solidFill>
                      <a:latin typeface="Times New Roman" pitchFamily="18" charset="0"/>
                    </a:rPr>
                    <a:t>Plasma</a:t>
                  </a:r>
                  <a:endParaRPr lang="en-US" sz="1400" b="1">
                    <a:solidFill>
                      <a:srgbClr val="000099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187" name="Line 22"/>
              <p:cNvSpPr>
                <a:spLocks noChangeShapeType="1"/>
              </p:cNvSpPr>
              <p:nvPr/>
            </p:nvSpPr>
            <p:spPr bwMode="auto">
              <a:xfrm flipV="1">
                <a:off x="580" y="2663"/>
                <a:ext cx="1723" cy="40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Freeform 23"/>
              <p:cNvSpPr>
                <a:spLocks/>
              </p:cNvSpPr>
              <p:nvPr/>
            </p:nvSpPr>
            <p:spPr bwMode="auto">
              <a:xfrm>
                <a:off x="988" y="2976"/>
                <a:ext cx="45" cy="137"/>
              </a:xfrm>
              <a:custGeom>
                <a:avLst/>
                <a:gdLst>
                  <a:gd name="T0" fmla="*/ 0 w 45"/>
                  <a:gd name="T1" fmla="*/ 0 h 46"/>
                  <a:gd name="T2" fmla="*/ 45 w 45"/>
                  <a:gd name="T3" fmla="*/ 1215 h 46"/>
                  <a:gd name="T4" fmla="*/ 0 60000 65536"/>
                  <a:gd name="T5" fmla="*/ 0 60000 65536"/>
                  <a:gd name="T6" fmla="*/ 0 w 45"/>
                  <a:gd name="T7" fmla="*/ 0 h 46"/>
                  <a:gd name="T8" fmla="*/ 45 w 45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46">
                    <a:moveTo>
                      <a:pt x="0" y="0"/>
                    </a:moveTo>
                    <a:cubicBezTo>
                      <a:pt x="19" y="15"/>
                      <a:pt x="38" y="31"/>
                      <a:pt x="45" y="46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Text Box 24"/>
              <p:cNvSpPr txBox="1">
                <a:spLocks noChangeArrowheads="1"/>
              </p:cNvSpPr>
              <p:nvPr/>
            </p:nvSpPr>
            <p:spPr bwMode="auto">
              <a:xfrm>
                <a:off x="988" y="2882"/>
                <a:ext cx="227" cy="231"/>
              </a:xfrm>
              <a:prstGeom prst="rect">
                <a:avLst/>
              </a:prstGeom>
              <a:noFill/>
              <a:ln w="12700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sz="1800">
                    <a:latin typeface="Times New Roman" pitchFamily="18" charset="0"/>
                    <a:cs typeface="Times New Roman" pitchFamily="18" charset="0"/>
                  </a:rPr>
                  <a:t>φ</a:t>
                </a:r>
              </a:p>
            </p:txBody>
          </p:sp>
          <p:sp>
            <p:nvSpPr>
              <p:cNvPr id="7190" name="Rectangle 25"/>
              <p:cNvSpPr>
                <a:spLocks noChangeArrowheads="1"/>
              </p:cNvSpPr>
              <p:nvPr/>
            </p:nvSpPr>
            <p:spPr bwMode="auto">
              <a:xfrm>
                <a:off x="2258" y="2478"/>
                <a:ext cx="46" cy="1315"/>
              </a:xfrm>
              <a:prstGeom prst="rect">
                <a:avLst/>
              </a:prstGeom>
              <a:solidFill>
                <a:srgbClr val="969696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grpSp>
            <p:nvGrpSpPr>
              <p:cNvPr id="7191" name="Group 26"/>
              <p:cNvGrpSpPr>
                <a:grpSpLocks/>
              </p:cNvGrpSpPr>
              <p:nvPr/>
            </p:nvGrpSpPr>
            <p:grpSpPr bwMode="auto">
              <a:xfrm rot="-5400000">
                <a:off x="1487" y="3067"/>
                <a:ext cx="1452" cy="91"/>
                <a:chOff x="2666" y="3430"/>
                <a:chExt cx="4037" cy="454"/>
              </a:xfrm>
            </p:grpSpPr>
            <p:sp>
              <p:nvSpPr>
                <p:cNvPr id="7192" name="Freeform 27"/>
                <p:cNvSpPr>
                  <a:spLocks/>
                </p:cNvSpPr>
                <p:nvPr/>
              </p:nvSpPr>
              <p:spPr bwMode="auto">
                <a:xfrm>
                  <a:off x="2666" y="3430"/>
                  <a:ext cx="1996" cy="454"/>
                </a:xfrm>
                <a:custGeom>
                  <a:avLst/>
                  <a:gdLst>
                    <a:gd name="T0" fmla="*/ 0 w 1996"/>
                    <a:gd name="T1" fmla="*/ 454 h 454"/>
                    <a:gd name="T2" fmla="*/ 635 w 1996"/>
                    <a:gd name="T3" fmla="*/ 363 h 454"/>
                    <a:gd name="T4" fmla="*/ 1089 w 1996"/>
                    <a:gd name="T5" fmla="*/ 182 h 454"/>
                    <a:gd name="T6" fmla="*/ 1543 w 1996"/>
                    <a:gd name="T7" fmla="*/ 45 h 454"/>
                    <a:gd name="T8" fmla="*/ 1996 w 1996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96"/>
                    <a:gd name="T16" fmla="*/ 0 h 454"/>
                    <a:gd name="T17" fmla="*/ 1996 w 1996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96" h="454">
                      <a:moveTo>
                        <a:pt x="0" y="454"/>
                      </a:moveTo>
                      <a:cubicBezTo>
                        <a:pt x="227" y="431"/>
                        <a:pt x="454" y="408"/>
                        <a:pt x="635" y="363"/>
                      </a:cubicBezTo>
                      <a:cubicBezTo>
                        <a:pt x="816" y="318"/>
                        <a:pt x="938" y="235"/>
                        <a:pt x="1089" y="182"/>
                      </a:cubicBezTo>
                      <a:cubicBezTo>
                        <a:pt x="1240" y="129"/>
                        <a:pt x="1392" y="75"/>
                        <a:pt x="1543" y="45"/>
                      </a:cubicBezTo>
                      <a:cubicBezTo>
                        <a:pt x="1694" y="15"/>
                        <a:pt x="1845" y="7"/>
                        <a:pt x="1996" y="0"/>
                      </a:cubicBezTo>
                    </a:path>
                  </a:pathLst>
                </a:custGeom>
                <a:noFill/>
                <a:ln w="222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Freeform 28"/>
                <p:cNvSpPr>
                  <a:spLocks/>
                </p:cNvSpPr>
                <p:nvPr/>
              </p:nvSpPr>
              <p:spPr bwMode="auto">
                <a:xfrm flipH="1">
                  <a:off x="4662" y="3430"/>
                  <a:ext cx="2041" cy="454"/>
                </a:xfrm>
                <a:custGeom>
                  <a:avLst/>
                  <a:gdLst>
                    <a:gd name="T0" fmla="*/ 0 w 1996"/>
                    <a:gd name="T1" fmla="*/ 454 h 454"/>
                    <a:gd name="T2" fmla="*/ 679 w 1996"/>
                    <a:gd name="T3" fmla="*/ 363 h 454"/>
                    <a:gd name="T4" fmla="*/ 1165 w 1996"/>
                    <a:gd name="T5" fmla="*/ 182 h 454"/>
                    <a:gd name="T6" fmla="*/ 1650 w 1996"/>
                    <a:gd name="T7" fmla="*/ 45 h 454"/>
                    <a:gd name="T8" fmla="*/ 2134 w 1996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96"/>
                    <a:gd name="T16" fmla="*/ 0 h 454"/>
                    <a:gd name="T17" fmla="*/ 1996 w 1996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96" h="454">
                      <a:moveTo>
                        <a:pt x="0" y="454"/>
                      </a:moveTo>
                      <a:cubicBezTo>
                        <a:pt x="227" y="431"/>
                        <a:pt x="454" y="408"/>
                        <a:pt x="635" y="363"/>
                      </a:cubicBezTo>
                      <a:cubicBezTo>
                        <a:pt x="816" y="318"/>
                        <a:pt x="938" y="235"/>
                        <a:pt x="1089" y="182"/>
                      </a:cubicBezTo>
                      <a:cubicBezTo>
                        <a:pt x="1240" y="129"/>
                        <a:pt x="1392" y="75"/>
                        <a:pt x="1543" y="45"/>
                      </a:cubicBezTo>
                      <a:cubicBezTo>
                        <a:pt x="1694" y="15"/>
                        <a:pt x="1845" y="7"/>
                        <a:pt x="1996" y="0"/>
                      </a:cubicBezTo>
                    </a:path>
                  </a:pathLst>
                </a:custGeom>
                <a:noFill/>
                <a:ln w="222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181" name="Rectangle 29"/>
            <p:cNvSpPr>
              <a:spLocks noChangeArrowheads="1"/>
            </p:cNvSpPr>
            <p:nvPr/>
          </p:nvSpPr>
          <p:spPr bwMode="auto">
            <a:xfrm>
              <a:off x="126" y="1887"/>
              <a:ext cx="2132" cy="1996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7182" name="Picture 3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49" y="1751"/>
              <a:ext cx="3720" cy="2041"/>
            </a:xfrm>
            <a:prstGeom prst="rect">
              <a:avLst/>
            </a:prstGeom>
            <a:noFill/>
            <a:ln w="12700" cap="rnd" algn="ctr">
              <a:noFill/>
              <a:prstDash val="sysDot"/>
              <a:miter lim="800000"/>
              <a:headEnd/>
              <a:tailEnd/>
            </a:ln>
          </p:spPr>
        </p:pic>
        <p:sp>
          <p:nvSpPr>
            <p:cNvPr id="7183" name="Text Box 31"/>
            <p:cNvSpPr txBox="1">
              <a:spLocks noChangeArrowheads="1"/>
            </p:cNvSpPr>
            <p:nvPr/>
          </p:nvSpPr>
          <p:spPr bwMode="auto">
            <a:xfrm rot="-5400000">
              <a:off x="2417" y="2259"/>
              <a:ext cx="279" cy="154"/>
            </a:xfrm>
            <a:prstGeom prst="rect">
              <a:avLst/>
            </a:prstGeom>
            <a:noFill/>
            <a:ln w="12700" cap="rnd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>
                  <a:solidFill>
                    <a:srgbClr val="4D4D4D"/>
                  </a:solidFill>
                  <a:latin typeface="Times New Roman" pitchFamily="18" charset="0"/>
                </a:rPr>
                <a:t>-2</a:t>
              </a:r>
              <a:endParaRPr lang="en-GB" b="1">
                <a:solidFill>
                  <a:srgbClr val="4D4D4D"/>
                </a:solidFill>
                <a:latin typeface="Times New Roman" pitchFamily="18" charset="0"/>
              </a:endParaRPr>
            </a:p>
          </p:txBody>
        </p:sp>
        <p:sp>
          <p:nvSpPr>
            <p:cNvPr id="7184" name="Rectangle 32"/>
            <p:cNvSpPr>
              <a:spLocks noChangeArrowheads="1"/>
            </p:cNvSpPr>
            <p:nvPr/>
          </p:nvSpPr>
          <p:spPr bwMode="auto">
            <a:xfrm>
              <a:off x="2304" y="1706"/>
              <a:ext cx="3810" cy="2177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185" name="Text Box 33"/>
            <p:cNvSpPr txBox="1">
              <a:spLocks noChangeArrowheads="1"/>
            </p:cNvSpPr>
            <p:nvPr/>
          </p:nvSpPr>
          <p:spPr bwMode="auto">
            <a:xfrm>
              <a:off x="1759" y="2614"/>
              <a:ext cx="18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800">
                  <a:latin typeface="Times New Roman" pitchFamily="18" charset="0"/>
                </a:rPr>
                <a:t>z</a:t>
              </a:r>
              <a:endParaRPr lang="en-GB" sz="1800">
                <a:latin typeface="Times New Roman" pitchFamily="18" charset="0"/>
              </a:endParaRPr>
            </a:p>
          </p:txBody>
        </p:sp>
      </p:grpSp>
      <p:sp>
        <p:nvSpPr>
          <p:cNvPr id="7178" name="WordArt 34"/>
          <p:cNvSpPr>
            <a:spLocks noChangeArrowheads="1" noChangeShapeType="1" noTextEdit="1"/>
          </p:cNvSpPr>
          <p:nvPr/>
        </p:nvSpPr>
        <p:spPr bwMode="auto">
          <a:xfrm>
            <a:off x="142875" y="117475"/>
            <a:ext cx="529272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spc="-18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0000FF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Arial Black"/>
              </a:rPr>
              <a:t>Forma della Piuma di Plasma</a:t>
            </a:r>
            <a:endParaRPr lang="en-US" sz="3600" kern="10" spc="-18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50000">
                    <a:srgbClr val="0000FF"/>
                  </a:gs>
                  <a:gs pos="100000">
                    <a:srgbClr val="6600CC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717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96752"/>
            <a:ext cx="7887065" cy="516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1029</Words>
  <Application>Microsoft Office PowerPoint</Application>
  <PresentationFormat>On-screen Show (4:3)</PresentationFormat>
  <Paragraphs>219</Paragraphs>
  <Slides>23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Esperimento NTA_LILIA ex  LILIA  ex  LEABI  Low Emittance Accelerated Beams of Ions (2010-2012) LE-BA  LILIA : Laser Induced Light Ions Acceleration (2010-2013)  </vt:lpstr>
      <vt:lpstr>Slide 2</vt:lpstr>
      <vt:lpstr>Slide 3</vt:lpstr>
      <vt:lpstr>Slide 4</vt:lpstr>
      <vt:lpstr>Slide 5</vt:lpstr>
      <vt:lpstr>Slide 6</vt:lpstr>
      <vt:lpstr>Slide 7</vt:lpstr>
      <vt:lpstr>LILIA 2012 </vt:lpstr>
      <vt:lpstr>Slide 9</vt:lpstr>
      <vt:lpstr>Andamento angolare della temperatura</vt:lpstr>
      <vt:lpstr>Andamento angolare della velocità</vt:lpstr>
      <vt:lpstr>Slide 12</vt:lpstr>
      <vt:lpstr>Slide 13</vt:lpstr>
      <vt:lpstr>Slide 14</vt:lpstr>
      <vt:lpstr>en= 0.22 p mm mrad  for 15 mm, 60 kV I=5.5 mA </vt:lpstr>
      <vt:lpstr>LILIA 2012</vt:lpstr>
      <vt:lpstr>Slide 17</vt:lpstr>
      <vt:lpstr>Slide 18</vt:lpstr>
      <vt:lpstr>Slide 19</vt:lpstr>
      <vt:lpstr>Misura dell’emittanza di target drogati  estrazione di protoni da idruro di titanio e film (allumino e organico)</vt:lpstr>
      <vt:lpstr>Slide 21</vt:lpstr>
      <vt:lpstr>Partecipanti:   Vincenzo  Nassisi P.O  100 % Responsabile Nazionale Alfredo Castellano P.O.  100 %   S. dei materiali  Massimo Di Giulio P. A.  50 %    S. dei materiali Antonio Tepore P.O.  50 %    S. dei materiali Gianfranco Palamà Ric.  50 %    S. dei materiali Giovanni  Buccolieri Ric  70 %    S. dei materiali Domenico Delle Side Dott  100 %    Dottorando Luciano Velardi Assegn.  100 %    Dottorando Totale    6.00 unità  Fabio  Paladini Tecn. Laureat.  40% Tecnici: Gianni Bray T. Universit. Elettr.  20% Giorgio Accoto T. Universit. Mecc.  30% Pasquale Esposito  T. Universit. Mecc.  20%  Totale tecnici:    1.10 unità</vt:lpstr>
      <vt:lpstr>PLEADI 2012</vt:lpstr>
    </vt:vector>
  </TitlesOfParts>
  <Company>D.to di  Fisica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doria</dc:creator>
  <cp:lastModifiedBy>nassisi</cp:lastModifiedBy>
  <cp:revision>121</cp:revision>
  <dcterms:created xsi:type="dcterms:W3CDTF">2006-07-07T10:37:06Z</dcterms:created>
  <dcterms:modified xsi:type="dcterms:W3CDTF">2011-07-07T10:58:31Z</dcterms:modified>
</cp:coreProperties>
</file>