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79" d="100"/>
          <a:sy n="179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219200" y="1295400"/>
            <a:ext cx="7772400" cy="11128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it-IT" noProof="0" smtClean="0"/>
              <a:t>Click to edit Master title style</a:t>
            </a:r>
            <a:endParaRPr lang="en-US" noProof="0" smtClean="0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6400800" cy="17526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it-IT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5EF8942-031B-054F-B333-5C37850C199D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  <p:pic>
        <p:nvPicPr>
          <p:cNvPr id="4127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EB9B9-70A7-CD4F-AD9C-481652618E64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6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8963" y="152400"/>
            <a:ext cx="2006600" cy="5943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5872163" cy="5943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899D6-A904-2145-9662-252247DE8DF0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53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0E271-C0DB-EE42-AE54-378837B38BB5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9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5ECE-2402-F146-B6D2-61AB63CC0BDC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2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C0B4A-3DDC-044F-BAB6-0D21443D6078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1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1B415-6DBA-A141-9A3B-842C1C93D8B0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39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3AEB8-FEC8-4B4E-912E-F92836BE8E40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21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6083B-B5B0-324F-A151-72FF882E7181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6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5ED85-0436-B844-A08B-2B76FCFFA586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3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B44CE-7F02-3F4B-90FC-060133B60DCF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33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4763"/>
            <a:ext cx="1066800" cy="6858001"/>
            <a:chOff x="0" y="-3"/>
            <a:chExt cx="672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2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6858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1330019A-E0B1-6F46-9F33-CF07F901FC0A}" type="slidenum">
              <a:rPr lang="en-US"/>
              <a:pPr/>
              <a:t>‹#›</a:t>
            </a:fld>
            <a:endParaRPr lang="en-US">
              <a:latin typeface="Arial" charset="0"/>
            </a:endParaRPr>
          </a:p>
        </p:txBody>
      </p:sp>
      <p:pic>
        <p:nvPicPr>
          <p:cNvPr id="3102" name="Picture 3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3048000" y="1219200"/>
            <a:ext cx="5181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Calcolo – AAI </a:t>
            </a:r>
            <a:r>
              <a:rPr lang="it-IT" dirty="0" smtClean="0"/>
              <a:t>– GRID</a:t>
            </a:r>
            <a:endParaRPr lang="it-IT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86200"/>
            <a:ext cx="7059488" cy="1752600"/>
          </a:xfrm>
        </p:spPr>
        <p:txBody>
          <a:bodyPr/>
          <a:lstStyle/>
          <a:p>
            <a:r>
              <a:rPr lang="it-IT" dirty="0" smtClean="0"/>
              <a:t>Enrico M. V. Fasanelli</a:t>
            </a:r>
          </a:p>
          <a:p>
            <a:endParaRPr lang="it-IT" dirty="0"/>
          </a:p>
          <a:p>
            <a:r>
              <a:rPr lang="it-IT" dirty="0" smtClean="0"/>
              <a:t>Consiglio di Sezione - Lecce 7 luglio 2011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Richieste Calcolo 2012 (~)</a:t>
            </a:r>
            <a:endParaRPr lang="it-IT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910297"/>
              </p:ext>
            </p:extLst>
          </p:nvPr>
        </p:nvGraphicFramePr>
        <p:xfrm>
          <a:off x="1475656" y="1484784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Missioni Interno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KEuro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Partecipazione</a:t>
                      </a:r>
                      <a:r>
                        <a:rPr lang="it-IT" baseline="0" dirty="0" smtClean="0"/>
                        <a:t> a WS CCR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21182"/>
              </p:ext>
            </p:extLst>
          </p:nvPr>
        </p:nvGraphicFramePr>
        <p:xfrm>
          <a:off x="1475656" y="3489568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Inventariabile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Keuro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Sostituzione </a:t>
                      </a:r>
                      <a:r>
                        <a:rPr lang="it-IT" dirty="0" err="1" smtClean="0"/>
                        <a:t>switch</a:t>
                      </a:r>
                      <a:r>
                        <a:rPr lang="it-IT" dirty="0" smtClean="0"/>
                        <a:t> di core ala ex-materiali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792279"/>
              </p:ext>
            </p:extLst>
          </p:nvPr>
        </p:nvGraphicFramePr>
        <p:xfrm>
          <a:off x="1475656" y="4491960"/>
          <a:ext cx="6096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Banda trasmissiva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Mbit</a:t>
                      </a:r>
                      <a:r>
                        <a:rPr lang="it-IT" dirty="0" smtClean="0"/>
                        <a:t>/sec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Banda minima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Banda massima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189128"/>
              </p:ext>
            </p:extLst>
          </p:nvPr>
        </p:nvGraphicFramePr>
        <p:xfrm>
          <a:off x="1475656" y="2409448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Missioni Estero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KEuro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Partecipazione</a:t>
                      </a:r>
                      <a:r>
                        <a:rPr lang="it-IT" baseline="0" dirty="0" smtClean="0"/>
                        <a:t> CHEP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720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Richieste AAI 2012 </a:t>
            </a:r>
            <a:r>
              <a:rPr lang="it-IT" dirty="0"/>
              <a:t>(</a:t>
            </a:r>
            <a:r>
              <a:rPr lang="it-IT" dirty="0" smtClean="0"/>
              <a:t>~)</a:t>
            </a:r>
            <a:endParaRPr lang="it-IT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32052"/>
              </p:ext>
            </p:extLst>
          </p:nvPr>
        </p:nvGraphicFramePr>
        <p:xfrm>
          <a:off x="1475656" y="1484784"/>
          <a:ext cx="6096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Missioni Interno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KEuro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Coordinamento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5,00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Dispiegamento (supporto alle</a:t>
                      </a:r>
                      <a:r>
                        <a:rPr lang="it-IT" baseline="0" dirty="0" smtClean="0"/>
                        <a:t> sedi)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330201"/>
              </p:ext>
            </p:extLst>
          </p:nvPr>
        </p:nvGraphicFramePr>
        <p:xfrm>
          <a:off x="1475656" y="4713704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Inventariabile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Keuro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Disaster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Recovery</a:t>
                      </a:r>
                      <a:r>
                        <a:rPr lang="it-IT" dirty="0" smtClean="0"/>
                        <a:t> (@CNAF)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08159"/>
              </p:ext>
            </p:extLst>
          </p:nvPr>
        </p:nvGraphicFramePr>
        <p:xfrm>
          <a:off x="1475656" y="2924944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208"/>
                <a:gridCol w="1175792"/>
              </a:tblGrid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Missioni Estero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KEuro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Partecipazione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EuroCAMP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3,00</a:t>
                      </a:r>
                      <a:endParaRPr lang="it-IT" dirty="0"/>
                    </a:p>
                  </a:txBody>
                  <a:tcPr/>
                </a:tc>
              </a:tr>
              <a:tr h="346837">
                <a:tc>
                  <a:txBody>
                    <a:bodyPr/>
                    <a:lstStyle/>
                    <a:p>
                      <a:r>
                        <a:rPr lang="it-IT" dirty="0" smtClean="0"/>
                        <a:t>Partecipazione ai</a:t>
                      </a:r>
                      <a:r>
                        <a:rPr lang="it-IT" baseline="0" dirty="0" smtClean="0"/>
                        <a:t> WS su Identità federate per le attività scientifiche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77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richieste in CCR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Infrastruttura</a:t>
            </a:r>
          </a:p>
          <a:p>
            <a:pPr lvl="1"/>
            <a:r>
              <a:rPr lang="it-IT" dirty="0" smtClean="0"/>
              <a:t>Generali</a:t>
            </a:r>
          </a:p>
          <a:p>
            <a:pPr lvl="1"/>
            <a:r>
              <a:rPr lang="it-IT" dirty="0" smtClean="0"/>
              <a:t>Server &amp; Storage</a:t>
            </a:r>
          </a:p>
          <a:p>
            <a:pPr lvl="1"/>
            <a:r>
              <a:rPr lang="it-IT" dirty="0" smtClean="0"/>
              <a:t>Networking</a:t>
            </a:r>
          </a:p>
          <a:p>
            <a:pPr lvl="1"/>
            <a:r>
              <a:rPr lang="it-IT" dirty="0" smtClean="0"/>
              <a:t>Collegamento al GARR</a:t>
            </a:r>
          </a:p>
          <a:p>
            <a:r>
              <a:rPr lang="it-IT" dirty="0" smtClean="0"/>
              <a:t>Progetti &amp; Gruppi di Lavoro</a:t>
            </a:r>
          </a:p>
          <a:p>
            <a:pPr lvl="1"/>
            <a:r>
              <a:rPr lang="it-IT" dirty="0" smtClean="0"/>
              <a:t>AAI</a:t>
            </a:r>
          </a:p>
          <a:p>
            <a:pPr lvl="1"/>
            <a:r>
              <a:rPr lang="it-IT" dirty="0" smtClean="0"/>
              <a:t>AFS, </a:t>
            </a:r>
            <a:r>
              <a:rPr lang="it-IT" dirty="0" err="1" smtClean="0"/>
              <a:t>HEPiX</a:t>
            </a:r>
            <a:r>
              <a:rPr lang="it-IT" dirty="0" smtClean="0"/>
              <a:t>, </a:t>
            </a:r>
            <a:r>
              <a:rPr lang="it-IT" dirty="0" err="1" smtClean="0"/>
              <a:t>NetGroup</a:t>
            </a:r>
            <a:r>
              <a:rPr lang="it-IT" dirty="0" smtClean="0"/>
              <a:t>, Storage, </a:t>
            </a:r>
            <a:r>
              <a:rPr lang="it-IT" dirty="0" err="1" smtClean="0"/>
              <a:t>WebTools</a:t>
            </a:r>
            <a:r>
              <a:rPr lang="it-IT" dirty="0" smtClean="0"/>
              <a:t>, Windows.</a:t>
            </a:r>
          </a:p>
        </p:txBody>
      </p:sp>
    </p:spTree>
    <p:extLst>
      <p:ext uri="{BB962C8B-B14F-4D97-AF65-F5344CB8AC3E}">
        <p14:creationId xmlns:p14="http://schemas.microsoft.com/office/powerpoint/2010/main" val="30919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Richieste 2011</a:t>
            </a:r>
            <a:endParaRPr lang="it-IT" dirty="0"/>
          </a:p>
        </p:txBody>
      </p:sp>
      <p:pic>
        <p:nvPicPr>
          <p:cNvPr id="6" name="Picture 5" descr="Screen shot 2011-07-06 at 18.38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80728"/>
            <a:ext cx="6696744" cy="551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4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Richieste 2011 ed Assegnazioni</a:t>
            </a:r>
            <a:endParaRPr lang="it-IT" dirty="0"/>
          </a:p>
        </p:txBody>
      </p:sp>
      <p:pic>
        <p:nvPicPr>
          <p:cNvPr id="6" name="Picture 5" descr="Screen shot 2011-07-06 at 18.38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80728"/>
            <a:ext cx="6696744" cy="551675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740352" y="980728"/>
            <a:ext cx="1245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0 (zero)</a:t>
            </a:r>
            <a:endParaRPr lang="it-IT" dirty="0"/>
          </a:p>
        </p:txBody>
      </p:sp>
      <p:sp>
        <p:nvSpPr>
          <p:cNvPr id="4" name="TextBox 3"/>
          <p:cNvSpPr txBox="1"/>
          <p:nvPr/>
        </p:nvSpPr>
        <p:spPr>
          <a:xfrm>
            <a:off x="7884368" y="2924944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40,00</a:t>
            </a:r>
            <a:endParaRPr lang="it-IT" dirty="0"/>
          </a:p>
        </p:txBody>
      </p:sp>
      <p:sp>
        <p:nvSpPr>
          <p:cNvPr id="5" name="TextBox 4"/>
          <p:cNvSpPr txBox="1"/>
          <p:nvPr/>
        </p:nvSpPr>
        <p:spPr>
          <a:xfrm>
            <a:off x="7956376" y="4365104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5,00</a:t>
            </a:r>
            <a:endParaRPr lang="it-IT" dirty="0"/>
          </a:p>
        </p:txBody>
      </p:sp>
      <p:sp>
        <p:nvSpPr>
          <p:cNvPr id="7" name="Oval 6"/>
          <p:cNvSpPr/>
          <p:nvPr/>
        </p:nvSpPr>
        <p:spPr bwMode="auto">
          <a:xfrm>
            <a:off x="5436096" y="4653136"/>
            <a:ext cx="792088" cy="21602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1763688" y="5157192"/>
            <a:ext cx="4608512" cy="864096"/>
          </a:xfrm>
          <a:prstGeom prst="wedgeRoundRectCallout">
            <a:avLst>
              <a:gd name="adj1" fmla="val 33035"/>
              <a:gd name="adj2" fmla="val -8693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Inseriti nel contratto nazionale di manutenzione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84368" y="6021288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45,00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448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Gruppi di lavoro 2011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Prevista attività per AFS e </a:t>
            </a:r>
            <a:r>
              <a:rPr lang="it-IT" dirty="0" err="1" smtClean="0"/>
              <a:t>NetGroup</a:t>
            </a:r>
            <a:endParaRPr lang="it-IT" dirty="0" smtClean="0"/>
          </a:p>
          <a:p>
            <a:r>
              <a:rPr lang="it-IT" dirty="0" smtClean="0"/>
              <a:t>Richieste solo Missioni Interne</a:t>
            </a:r>
          </a:p>
          <a:p>
            <a:pPr lvl="1"/>
            <a:r>
              <a:rPr lang="it-IT" dirty="0" smtClean="0"/>
              <a:t>AFS 3.0 K€</a:t>
            </a:r>
          </a:p>
          <a:p>
            <a:pPr lvl="1"/>
            <a:r>
              <a:rPr lang="it-IT" dirty="0" err="1" smtClean="0"/>
              <a:t>NetGroup</a:t>
            </a:r>
            <a:r>
              <a:rPr lang="it-IT" dirty="0" smtClean="0"/>
              <a:t> 3.0K€</a:t>
            </a:r>
          </a:p>
          <a:p>
            <a:r>
              <a:rPr lang="it-IT" dirty="0" smtClean="0"/>
              <a:t>Assegnati: Zero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423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AAI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INFN-AAI è in produzione dal 19 Agosto 2010 (ero in ferie, ma ho coordinato lo startup)</a:t>
            </a:r>
          </a:p>
          <a:p>
            <a:r>
              <a:rPr lang="it-IT" dirty="0" smtClean="0"/>
              <a:t>Da allora tutti usiamo l’interfaccia web per l’Autenticazione</a:t>
            </a:r>
            <a:endParaRPr lang="it-IT" dirty="0"/>
          </a:p>
        </p:txBody>
      </p:sp>
      <p:pic>
        <p:nvPicPr>
          <p:cNvPr id="4" name="Content Placeholder 3" descr="Screen shot 2011-05-18 at 02.30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278" b="-17278"/>
          <a:stretch>
            <a:fillRect/>
          </a:stretch>
        </p:blipFill>
        <p:spPr bwMode="auto">
          <a:xfrm>
            <a:off x="4283968" y="3861048"/>
            <a:ext cx="4061136" cy="2388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1556958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187624" y="1556792"/>
            <a:ext cx="7200800" cy="4248472"/>
            <a:chOff x="107504" y="980728"/>
            <a:chExt cx="8793206" cy="5472608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520" y="3645024"/>
              <a:ext cx="2304256" cy="10801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Cluster AS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1520" y="5229200"/>
              <a:ext cx="2304256" cy="122413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Oracle RAC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827584" y="5661248"/>
              <a:ext cx="504056" cy="720080"/>
            </a:xfrm>
            <a:prstGeom prst="ca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1475656" y="5661248"/>
              <a:ext cx="504056" cy="720080"/>
            </a:xfrm>
            <a:prstGeom prst="ca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67544" y="4027178"/>
              <a:ext cx="792088" cy="62595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Up-Down Arrow 8"/>
            <p:cNvSpPr/>
            <p:nvPr/>
          </p:nvSpPr>
          <p:spPr bwMode="auto">
            <a:xfrm>
              <a:off x="1187624" y="4725144"/>
              <a:ext cx="432048" cy="504056"/>
            </a:xfrm>
            <a:prstGeom prst="upDownArrow">
              <a:avLst>
                <a:gd name="adj1" fmla="val 29395"/>
                <a:gd name="adj2" fmla="val 3530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915816" y="3933056"/>
              <a:ext cx="2304256" cy="25202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LDAP Master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Bent-Up Arrow 10"/>
            <p:cNvSpPr/>
            <p:nvPr/>
          </p:nvSpPr>
          <p:spPr bwMode="auto">
            <a:xfrm rot="5400000">
              <a:off x="2195736" y="4509120"/>
              <a:ext cx="504056" cy="936104"/>
            </a:xfrm>
            <a:prstGeom prst="bentUpArrow">
              <a:avLst>
                <a:gd name="adj1" fmla="val 34883"/>
                <a:gd name="adj2" fmla="val 40117"/>
                <a:gd name="adj3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547664" y="4027178"/>
              <a:ext cx="792088" cy="62595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203848" y="4581128"/>
              <a:ext cx="792088" cy="62595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240436" y="4581128"/>
              <a:ext cx="792088" cy="62595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707904" y="5589240"/>
              <a:ext cx="792088" cy="625958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 rot="16200000">
              <a:off x="5184068" y="4545124"/>
              <a:ext cx="2520280" cy="1296144"/>
              <a:chOff x="3275856" y="1844824"/>
              <a:chExt cx="2520280" cy="1296144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3275856" y="1844824"/>
                <a:ext cx="2520280" cy="12961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800" dirty="0" smtClean="0">
                    <a:solidFill>
                      <a:srgbClr val="000000"/>
                    </a:solidFill>
                  </a:rPr>
                  <a:t>LDAP Front-End</a:t>
                </a:r>
                <a:endParaRPr kumimoji="0" lang="it-IT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563888" y="2420888"/>
                <a:ext cx="792088" cy="625958"/>
              </a:xfrm>
              <a:prstGeom prst="rect">
                <a:avLst/>
              </a:prstGeom>
              <a:solidFill>
                <a:srgbClr val="292E6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601468" y="2420888"/>
                <a:ext cx="792088" cy="62595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 bwMode="auto">
            <a:xfrm>
              <a:off x="251521" y="3214687"/>
              <a:ext cx="5328591" cy="35832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Firewall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292080" y="3573016"/>
              <a:ext cx="288032" cy="2880320"/>
            </a:xfrm>
            <a:prstGeom prst="rect">
              <a:avLst/>
            </a:prstGeom>
            <a:solidFill>
              <a:srgbClr val="80808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23528" y="1700808"/>
              <a:ext cx="1512168" cy="129614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GODiVA</a:t>
              </a: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 </a:t>
              </a:r>
              <a:r>
                <a:rPr kumimoji="0" lang="it-IT" sz="2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Load</a:t>
              </a:r>
              <a:r>
                <a:rPr kumimoji="0" lang="it-IT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 </a:t>
              </a:r>
              <a:r>
                <a:rPr kumimoji="0" lang="it-IT" sz="2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rPr>
                <a:t>Balancer</a:t>
              </a:r>
              <a:endParaRPr kumimoji="0" lang="it-IT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3" name="Up-Down Arrow 22"/>
            <p:cNvSpPr/>
            <p:nvPr/>
          </p:nvSpPr>
          <p:spPr bwMode="auto">
            <a:xfrm>
              <a:off x="899592" y="2996952"/>
              <a:ext cx="360040" cy="648072"/>
            </a:xfrm>
            <a:prstGeom prst="up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4" name="Right Arrow 23"/>
            <p:cNvSpPr/>
            <p:nvPr/>
          </p:nvSpPr>
          <p:spPr bwMode="auto">
            <a:xfrm>
              <a:off x="5220072" y="5085184"/>
              <a:ext cx="576064" cy="36004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25" name="Picture 24" descr="Screen shot 2011-05-18 at 02.30.30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431" y="1412776"/>
              <a:ext cx="3294279" cy="1440160"/>
            </a:xfrm>
            <a:prstGeom prst="rect">
              <a:avLst/>
            </a:prstGeom>
          </p:spPr>
        </p:pic>
        <p:sp>
          <p:nvSpPr>
            <p:cNvPr id="26" name="Up-Down Arrow 25"/>
            <p:cNvSpPr/>
            <p:nvPr/>
          </p:nvSpPr>
          <p:spPr bwMode="auto">
            <a:xfrm>
              <a:off x="6228184" y="2852936"/>
              <a:ext cx="360040" cy="1080120"/>
            </a:xfrm>
            <a:prstGeom prst="up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 rot="16200000">
              <a:off x="6984268" y="4545124"/>
              <a:ext cx="2520280" cy="1296144"/>
              <a:chOff x="3275856" y="1844824"/>
              <a:chExt cx="2520280" cy="1296144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275856" y="1844824"/>
                <a:ext cx="2520280" cy="129614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1800" dirty="0" err="1" smtClean="0">
                    <a:solidFill>
                      <a:srgbClr val="000000"/>
                    </a:solidFill>
                  </a:rPr>
                  <a:t>Kerberos</a:t>
                </a:r>
                <a:r>
                  <a:rPr lang="it-IT" sz="1800" dirty="0" smtClean="0">
                    <a:solidFill>
                      <a:srgbClr val="000000"/>
                    </a:solidFill>
                  </a:rPr>
                  <a:t> KDC</a:t>
                </a:r>
                <a:endParaRPr kumimoji="0" lang="it-IT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3563888" y="2420888"/>
                <a:ext cx="792088" cy="625958"/>
              </a:xfrm>
              <a:prstGeom prst="rect">
                <a:avLst/>
              </a:prstGeom>
              <a:solidFill>
                <a:srgbClr val="292E6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4601468" y="2420888"/>
                <a:ext cx="792088" cy="62595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31" name="Left-Right Arrow 30"/>
            <p:cNvSpPr/>
            <p:nvPr/>
          </p:nvSpPr>
          <p:spPr bwMode="auto">
            <a:xfrm>
              <a:off x="1835696" y="2132856"/>
              <a:ext cx="1080120" cy="360040"/>
            </a:xfrm>
            <a:prstGeom prst="left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504" y="980728"/>
              <a:ext cx="6048671" cy="436103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txBody>
            <a:bodyPr wrap="square">
              <a:spAutoFit/>
            </a:bodyPr>
            <a:lstStyle/>
            <a:p>
              <a:r>
                <a:rPr lang="it-IT" sz="1600" dirty="0" smtClean="0">
                  <a:solidFill>
                    <a:schemeClr val="accent6"/>
                  </a:solidFill>
                  <a:latin typeface="Courier"/>
                  <a:cs typeface="Courier"/>
                </a:rPr>
                <a:t> </a:t>
              </a:r>
              <a:r>
                <a:rPr lang="it-IT" sz="1200" dirty="0" err="1" smtClean="0">
                  <a:solidFill>
                    <a:schemeClr val="accent6"/>
                  </a:solidFill>
                  <a:latin typeface="Courier"/>
                  <a:cs typeface="Courier"/>
                </a:rPr>
                <a:t>ssh</a:t>
              </a:r>
              <a:r>
                <a:rPr lang="it-IT" sz="1200" dirty="0" smtClean="0">
                  <a:solidFill>
                    <a:schemeClr val="accent6"/>
                  </a:solidFill>
                  <a:latin typeface="Courier"/>
                  <a:cs typeface="Courier"/>
                </a:rPr>
                <a:t> -</a:t>
              </a:r>
              <a:r>
                <a:rPr lang="it-IT" sz="1200" dirty="0" err="1" smtClean="0">
                  <a:solidFill>
                    <a:schemeClr val="accent6"/>
                  </a:solidFill>
                  <a:latin typeface="Courier"/>
                  <a:cs typeface="Courier"/>
                </a:rPr>
                <a:t>p</a:t>
              </a:r>
              <a:r>
                <a:rPr lang="it-IT" sz="1200" dirty="0" smtClean="0">
                  <a:solidFill>
                    <a:schemeClr val="accent6"/>
                  </a:solidFill>
                  <a:latin typeface="Courier"/>
                  <a:cs typeface="Courier"/>
                </a:rPr>
                <a:t> 57847 protoserv2@godiva.infn.it XXX ... </a:t>
              </a:r>
              <a:endParaRPr lang="it-IT" sz="1200" dirty="0">
                <a:solidFill>
                  <a:schemeClr val="accent6"/>
                </a:solidFill>
                <a:latin typeface="Courier"/>
                <a:cs typeface="Courier"/>
              </a:endParaRPr>
            </a:p>
          </p:txBody>
        </p:sp>
        <p:sp>
          <p:nvSpPr>
            <p:cNvPr id="33" name="Up-Down Arrow 32"/>
            <p:cNvSpPr/>
            <p:nvPr/>
          </p:nvSpPr>
          <p:spPr bwMode="auto">
            <a:xfrm>
              <a:off x="8028384" y="2852936"/>
              <a:ext cx="360040" cy="1080120"/>
            </a:xfrm>
            <a:prstGeom prst="up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" name="Up-Down Arrow 33"/>
            <p:cNvSpPr/>
            <p:nvPr/>
          </p:nvSpPr>
          <p:spPr bwMode="auto">
            <a:xfrm>
              <a:off x="1259632" y="1340768"/>
              <a:ext cx="216024" cy="360040"/>
            </a:xfrm>
            <a:prstGeom prst="up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35" name="Picture 34" descr="Screen shot 2011-05-18 at 19.19.34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1484784"/>
              <a:ext cx="2160240" cy="1594372"/>
            </a:xfrm>
            <a:prstGeom prst="rect">
              <a:avLst/>
            </a:prstGeom>
          </p:spPr>
        </p:pic>
      </p:grpSp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Dietro</a:t>
            </a:r>
            <a:r>
              <a:rPr lang="en-US" dirty="0" smtClean="0"/>
              <a:t> </a:t>
            </a:r>
            <a:r>
              <a:rPr lang="en-US" dirty="0" err="1" smtClean="0"/>
              <a:t>l’INFN</a:t>
            </a:r>
            <a:r>
              <a:rPr lang="en-US" dirty="0" smtClean="0"/>
              <a:t> Identity Check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11760" y="4077072"/>
            <a:ext cx="57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00"/>
                </a:solidFill>
              </a:rPr>
              <a:t>LNF</a:t>
            </a:r>
            <a:endParaRPr lang="it-IT" sz="1600" dirty="0"/>
          </a:p>
        </p:txBody>
      </p:sp>
      <p:sp>
        <p:nvSpPr>
          <p:cNvPr id="41" name="Rectangle 40"/>
          <p:cNvSpPr/>
          <p:nvPr/>
        </p:nvSpPr>
        <p:spPr>
          <a:xfrm>
            <a:off x="1547664" y="4077072"/>
            <a:ext cx="57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00"/>
                </a:solidFill>
              </a:rPr>
              <a:t>LNF</a:t>
            </a:r>
            <a:endParaRPr lang="it-IT" sz="1600" dirty="0"/>
          </a:p>
        </p:txBody>
      </p:sp>
      <p:sp>
        <p:nvSpPr>
          <p:cNvPr id="42" name="Rectangle 41"/>
          <p:cNvSpPr/>
          <p:nvPr/>
        </p:nvSpPr>
        <p:spPr>
          <a:xfrm>
            <a:off x="3779912" y="4509120"/>
            <a:ext cx="57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00"/>
                </a:solidFill>
              </a:rPr>
              <a:t>LNF</a:t>
            </a:r>
            <a:endParaRPr lang="it-IT" sz="1600" dirty="0"/>
          </a:p>
        </p:txBody>
      </p:sp>
      <p:sp>
        <p:nvSpPr>
          <p:cNvPr id="43" name="Rectangle 42"/>
          <p:cNvSpPr/>
          <p:nvPr/>
        </p:nvSpPr>
        <p:spPr>
          <a:xfrm>
            <a:off x="4644008" y="4509120"/>
            <a:ext cx="57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00"/>
                </a:solidFill>
              </a:rPr>
              <a:t>LNF</a:t>
            </a:r>
            <a:endParaRPr lang="it-IT" sz="1600" dirty="0"/>
          </a:p>
        </p:txBody>
      </p:sp>
      <p:sp>
        <p:nvSpPr>
          <p:cNvPr id="44" name="Rectangle 43"/>
          <p:cNvSpPr/>
          <p:nvPr/>
        </p:nvSpPr>
        <p:spPr>
          <a:xfrm>
            <a:off x="1331640" y="5445224"/>
            <a:ext cx="572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00"/>
                </a:solidFill>
              </a:rPr>
              <a:t>LNF</a:t>
            </a:r>
            <a:endParaRPr lang="it-IT" sz="1600" dirty="0"/>
          </a:p>
        </p:txBody>
      </p:sp>
      <p:sp>
        <p:nvSpPr>
          <p:cNvPr id="45" name="Rectangle 44"/>
          <p:cNvSpPr/>
          <p:nvPr/>
        </p:nvSpPr>
        <p:spPr>
          <a:xfrm>
            <a:off x="4067944" y="5301208"/>
            <a:ext cx="7432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rgbClr val="000000"/>
                </a:solidFill>
              </a:rPr>
              <a:t>CNAF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230792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Richieste AAI 2011</a:t>
            </a:r>
            <a:endParaRPr lang="it-IT" dirty="0"/>
          </a:p>
        </p:txBody>
      </p:sp>
      <p:pic>
        <p:nvPicPr>
          <p:cNvPr id="3" name="Picture 2" descr="Screen shot 2011-07-06 at 19.05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6570073" cy="516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65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Assegnazioni AAI 2011</a:t>
            </a:r>
            <a:endParaRPr lang="it-IT" dirty="0"/>
          </a:p>
        </p:txBody>
      </p:sp>
      <p:pic>
        <p:nvPicPr>
          <p:cNvPr id="3" name="Picture 2" descr="Screen shot 2011-07-06 at 19.05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6570073" cy="51613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740352" y="1196752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2,00</a:t>
            </a:r>
            <a:endParaRPr lang="it-IT" dirty="0"/>
          </a:p>
        </p:txBody>
      </p:sp>
      <p:sp>
        <p:nvSpPr>
          <p:cNvPr id="5" name="TextBox 4"/>
          <p:cNvSpPr txBox="1"/>
          <p:nvPr/>
        </p:nvSpPr>
        <p:spPr>
          <a:xfrm>
            <a:off x="7740352" y="1772816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3</a:t>
            </a:r>
            <a:r>
              <a:rPr lang="it-IT" dirty="0" smtClean="0"/>
              <a:t>,00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2276872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50,00</a:t>
            </a:r>
            <a:endParaRPr lang="it-IT" dirty="0"/>
          </a:p>
        </p:txBody>
      </p:sp>
      <p:sp>
        <p:nvSpPr>
          <p:cNvPr id="7" name="TextBox 6"/>
          <p:cNvSpPr txBox="1"/>
          <p:nvPr/>
        </p:nvSpPr>
        <p:spPr>
          <a:xfrm>
            <a:off x="7596336" y="2852936"/>
            <a:ext cx="95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21,00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059832" y="3789040"/>
            <a:ext cx="3456384" cy="864096"/>
          </a:xfrm>
          <a:prstGeom prst="wedgeRoundRectCallout">
            <a:avLst>
              <a:gd name="adj1" fmla="val 80556"/>
              <a:gd name="adj2" fmla="val -10253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Assegnati al CNAF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78707"/>
      </p:ext>
    </p:extLst>
  </p:cSld>
  <p:clrMapOvr>
    <a:masterClrMapping/>
  </p:clrMapOvr>
</p:sld>
</file>

<file path=ppt/theme/theme1.xml><?xml version="1.0" encoding="utf-8"?>
<a:theme xmlns:a="http://schemas.openxmlformats.org/drawingml/2006/main" name="My INFN tie">
  <a:themeElements>
    <a:clrScheme name="Office Them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Office Theme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 INFN tie.pot</Template>
  <TotalTime>121</TotalTime>
  <Words>260</Words>
  <Application>Microsoft Macintosh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ＭＳ Ｐゴシック</vt:lpstr>
      <vt:lpstr>Comic Sans MS</vt:lpstr>
      <vt:lpstr>Times New Roman</vt:lpstr>
      <vt:lpstr>Wingdings</vt:lpstr>
      <vt:lpstr>My INFN tie</vt:lpstr>
      <vt:lpstr>Calcolo – AAI – GRID</vt:lpstr>
      <vt:lpstr>Le richieste in CCR</vt:lpstr>
      <vt:lpstr>Richieste 2011</vt:lpstr>
      <vt:lpstr>Richieste 2011 ed Assegnazioni</vt:lpstr>
      <vt:lpstr>Gruppi di lavoro 2011</vt:lpstr>
      <vt:lpstr>AAI</vt:lpstr>
      <vt:lpstr>Dietro l’INFN Identity Check</vt:lpstr>
      <vt:lpstr>Richieste AAI 2011</vt:lpstr>
      <vt:lpstr>Assegnazioni AAI 2011</vt:lpstr>
      <vt:lpstr>Richieste Calcolo 2012 (~)</vt:lpstr>
      <vt:lpstr>Richieste AAI 2012 (~)</vt:lpstr>
    </vt:vector>
  </TitlesOfParts>
  <Company>I.N.F.N. - Seziione di Lecce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Enrico M. V. Fasanelli</dc:creator>
  <cp:lastModifiedBy>Enrico M. V. Fasanelli</cp:lastModifiedBy>
  <cp:revision>11</cp:revision>
  <dcterms:created xsi:type="dcterms:W3CDTF">2005-10-12T17:23:02Z</dcterms:created>
  <dcterms:modified xsi:type="dcterms:W3CDTF">2011-07-06T18:02:19Z</dcterms:modified>
</cp:coreProperties>
</file>